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5"/>
  </p:notesMasterIdLst>
  <p:handoutMasterIdLst>
    <p:handoutMasterId r:id="rId36"/>
  </p:handoutMasterIdLst>
  <p:sldIdLst>
    <p:sldId id="276" r:id="rId5"/>
    <p:sldId id="257" r:id="rId6"/>
    <p:sldId id="259" r:id="rId7"/>
    <p:sldId id="258" r:id="rId8"/>
    <p:sldId id="260" r:id="rId9"/>
    <p:sldId id="261" r:id="rId10"/>
    <p:sldId id="273" r:id="rId11"/>
    <p:sldId id="265" r:id="rId12"/>
    <p:sldId id="274" r:id="rId13"/>
    <p:sldId id="275" r:id="rId14"/>
    <p:sldId id="272" r:id="rId15"/>
    <p:sldId id="277" r:id="rId16"/>
    <p:sldId id="282" r:id="rId17"/>
    <p:sldId id="271" r:id="rId18"/>
    <p:sldId id="285" r:id="rId19"/>
    <p:sldId id="264" r:id="rId20"/>
    <p:sldId id="283" r:id="rId21"/>
    <p:sldId id="286" r:id="rId22"/>
    <p:sldId id="287" r:id="rId23"/>
    <p:sldId id="288" r:id="rId24"/>
    <p:sldId id="289" r:id="rId25"/>
    <p:sldId id="290" r:id="rId26"/>
    <p:sldId id="291" r:id="rId27"/>
    <p:sldId id="281" r:id="rId28"/>
    <p:sldId id="279" r:id="rId29"/>
    <p:sldId id="294" r:id="rId30"/>
    <p:sldId id="280" r:id="rId31"/>
    <p:sldId id="256" r:id="rId32"/>
    <p:sldId id="278" r:id="rId33"/>
    <p:sldId id="284" r:id="rId3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3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4" autoAdjust="0"/>
    <p:restoredTop sz="94353" autoAdjust="0"/>
  </p:normalViewPr>
  <p:slideViewPr>
    <p:cSldViewPr>
      <p:cViewPr varScale="1">
        <p:scale>
          <a:sx n="110" d="100"/>
          <a:sy n="110" d="100"/>
        </p:scale>
        <p:origin x="1308" y="108"/>
      </p:cViewPr>
      <p:guideLst>
        <p:guide orient="horz" pos="2205"/>
        <p:guide pos="2880"/>
      </p:guideLst>
    </p:cSldViewPr>
  </p:slideViewPr>
  <p:notesTextViewPr>
    <p:cViewPr>
      <p:scale>
        <a:sx n="1" d="1"/>
        <a:sy n="1" d="1"/>
      </p:scale>
      <p:origin x="0" y="0"/>
    </p:cViewPr>
  </p:notesTextViewPr>
  <p:sorterViewPr>
    <p:cViewPr>
      <p:scale>
        <a:sx n="75" d="100"/>
        <a:sy n="75" d="100"/>
      </p:scale>
      <p:origin x="0" y="0"/>
    </p:cViewPr>
  </p:sorterViewPr>
  <p:notesViewPr>
    <p:cSldViewPr showGuides="1">
      <p:cViewPr varScale="1">
        <p:scale>
          <a:sx n="49" d="100"/>
          <a:sy n="49" d="100"/>
        </p:scale>
        <p:origin x="292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5F8D00B3-AE90-4C2E-A4DB-CE318883E167}"/>
    <pc:docChg chg="modSld">
      <pc:chgData name="Jo Claes" userId="d64208f3-0076-4064-b6ac-7d8ee9dc279f" providerId="ADAL" clId="{5F8D00B3-AE90-4C2E-A4DB-CE318883E167}" dt="2022-02-25T09:13:46.973" v="3" actId="20577"/>
      <pc:docMkLst>
        <pc:docMk/>
      </pc:docMkLst>
      <pc:sldChg chg="modSp mod">
        <pc:chgData name="Jo Claes" userId="d64208f3-0076-4064-b6ac-7d8ee9dc279f" providerId="ADAL" clId="{5F8D00B3-AE90-4C2E-A4DB-CE318883E167}" dt="2022-02-25T09:13:46.973" v="3" actId="20577"/>
        <pc:sldMkLst>
          <pc:docMk/>
          <pc:sldMk cId="3436373426" sldId="260"/>
        </pc:sldMkLst>
        <pc:spChg chg="mod">
          <ac:chgData name="Jo Claes" userId="d64208f3-0076-4064-b6ac-7d8ee9dc279f" providerId="ADAL" clId="{5F8D00B3-AE90-4C2E-A4DB-CE318883E167}" dt="2022-02-25T09:13:46.973" v="3" actId="20577"/>
          <ac:spMkLst>
            <pc:docMk/>
            <pc:sldMk cId="3436373426" sldId="260"/>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BB9628D-086B-406E-A6E2-A7619C06CF97}" type="datetimeFigureOut">
              <a:rPr lang="nl-BE" smtClean="0"/>
              <a:t>25/02/2022</a:t>
            </a:fld>
            <a:endParaRPr lang="nl-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CA3AA5B-8A8B-4208-AFCF-18A2EC73466F}" type="slidenum">
              <a:rPr lang="nl-BE" smtClean="0"/>
              <a:t>‹#›</a:t>
            </a:fld>
            <a:endParaRPr lang="nl-BE"/>
          </a:p>
        </p:txBody>
      </p:sp>
    </p:spTree>
    <p:extLst>
      <p:ext uri="{BB962C8B-B14F-4D97-AF65-F5344CB8AC3E}">
        <p14:creationId xmlns:p14="http://schemas.microsoft.com/office/powerpoint/2010/main" val="1738952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7FAEA43-A081-4D41-A611-B41EC97AE4F7}" type="datetimeFigureOut">
              <a:rPr lang="fr-FR" smtClean="0"/>
              <a:t>25/02/2022</a:t>
            </a:fld>
            <a:endParaRPr lang="fr-F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4CA750D-4BE2-4BD9-8CFA-BD3D0F2B5E5E}" type="slidenum">
              <a:rPr lang="fr-FR" smtClean="0"/>
              <a:t>‹#›</a:t>
            </a:fld>
            <a:endParaRPr lang="fr-FR"/>
          </a:p>
        </p:txBody>
      </p:sp>
    </p:spTree>
    <p:extLst>
      <p:ext uri="{BB962C8B-B14F-4D97-AF65-F5344CB8AC3E}">
        <p14:creationId xmlns:p14="http://schemas.microsoft.com/office/powerpoint/2010/main" val="128148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4CA750D-4BE2-4BD9-8CFA-BD3D0F2B5E5E}" type="slidenum">
              <a:rPr lang="fr-FR" smtClean="0"/>
              <a:t>2</a:t>
            </a:fld>
            <a:endParaRPr lang="fr-FR"/>
          </a:p>
        </p:txBody>
      </p:sp>
    </p:spTree>
    <p:extLst>
      <p:ext uri="{BB962C8B-B14F-4D97-AF65-F5344CB8AC3E}">
        <p14:creationId xmlns:p14="http://schemas.microsoft.com/office/powerpoint/2010/main" val="183122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4CA750D-4BE2-4BD9-8CFA-BD3D0F2B5E5E}" type="slidenum">
              <a:rPr lang="fr-FR" smtClean="0"/>
              <a:t>4</a:t>
            </a:fld>
            <a:endParaRPr lang="fr-FR"/>
          </a:p>
        </p:txBody>
      </p:sp>
    </p:spTree>
    <p:extLst>
      <p:ext uri="{BB962C8B-B14F-4D97-AF65-F5344CB8AC3E}">
        <p14:creationId xmlns:p14="http://schemas.microsoft.com/office/powerpoint/2010/main" val="276025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4CA750D-4BE2-4BD9-8CFA-BD3D0F2B5E5E}" type="slidenum">
              <a:rPr lang="fr-FR" smtClean="0"/>
              <a:t>6</a:t>
            </a:fld>
            <a:endParaRPr lang="fr-FR"/>
          </a:p>
        </p:txBody>
      </p:sp>
    </p:spTree>
    <p:extLst>
      <p:ext uri="{BB962C8B-B14F-4D97-AF65-F5344CB8AC3E}">
        <p14:creationId xmlns:p14="http://schemas.microsoft.com/office/powerpoint/2010/main" val="14432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http://twistedsifter.com/2011/10/metalmorphosis-sculpture-david-cerny/</a:t>
            </a:r>
          </a:p>
        </p:txBody>
      </p:sp>
      <p:sp>
        <p:nvSpPr>
          <p:cNvPr id="4" name="Espace réservé du numéro de diapositive 3"/>
          <p:cNvSpPr>
            <a:spLocks noGrp="1"/>
          </p:cNvSpPr>
          <p:nvPr>
            <p:ph type="sldNum" sz="quarter" idx="10"/>
          </p:nvPr>
        </p:nvSpPr>
        <p:spPr/>
        <p:txBody>
          <a:bodyPr/>
          <a:lstStyle/>
          <a:p>
            <a:fld id="{54CA750D-4BE2-4BD9-8CFA-BD3D0F2B5E5E}" type="slidenum">
              <a:rPr lang="fr-FR" smtClean="0"/>
              <a:t>18</a:t>
            </a:fld>
            <a:endParaRPr lang="fr-FR"/>
          </a:p>
        </p:txBody>
      </p:sp>
    </p:spTree>
    <p:extLst>
      <p:ext uri="{BB962C8B-B14F-4D97-AF65-F5344CB8AC3E}">
        <p14:creationId xmlns:p14="http://schemas.microsoft.com/office/powerpoint/2010/main" val="188696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88526C-108B-4C57-A846-D9BAFCFA0086}" type="datetime1">
              <a:rPr lang="fr-FR" smtClean="0"/>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255006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CA3644-B642-4BD3-B619-F9F87BCA4B0C}" type="datetime1">
              <a:rPr lang="fr-FR" smtClean="0"/>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44421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B63433-1AF9-4D36-9FE6-B682AF68B983}" type="datetime1">
              <a:rPr lang="fr-FR" smtClean="0"/>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414050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1BD70B7A-7F33-4520-B816-EEB9B32DCE12}"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367954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B0AC111F-6862-4078-8DFA-FE7796CA5B50}"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867969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4BEB93-5A56-48CE-BA36-9903CE6CA631}"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15776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016462CB-698C-47E7-B81C-A65F304A5F76}"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105601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2EEDB809-8F48-4072-AA03-6957C6528026}" type="datetime1">
              <a:rPr lang="fr-FR" smtClean="0"/>
              <a:t>25/02/2022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119561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2F87381B-CF6D-4449-A85E-4BA03AE5CB0E}" type="datetime1">
              <a:rPr lang="fr-FR" smtClean="0"/>
              <a:t>25/02/2022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028613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4714B-D724-443C-818C-6CE197F39AE1}" type="datetime1">
              <a:rPr lang="fr-FR" smtClean="0"/>
              <a:t>25/02/2022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3743094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DE09E1-7428-494B-902C-EBADD8C28DAD}"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74491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lvl1pPr>
              <a:buClr>
                <a:srgbClr val="6693BC"/>
              </a:buClr>
              <a:defRPr/>
            </a:lvl1pPr>
            <a:lvl2pPr>
              <a:buClr>
                <a:srgbClr val="6693BC"/>
              </a:buClr>
              <a:defRPr/>
            </a:lvl2pPr>
            <a:lvl3pPr>
              <a:buClr>
                <a:srgbClr val="6693BC"/>
              </a:buClr>
              <a:defRPr/>
            </a:lvl3pPr>
            <a:lvl4pPr>
              <a:buClr>
                <a:srgbClr val="6693BC"/>
              </a:buClr>
              <a:defRPr/>
            </a:lvl4pPr>
            <a:lvl5pPr>
              <a:buClr>
                <a:srgbClr val="6693BC"/>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A911265-F8F0-4432-B07D-4B47F363BDC7}" type="datetime1">
              <a:rPr lang="fr-FR" smtClean="0"/>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4186493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D02DA-CDD9-4E8B-A9D8-76336827C304}"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025900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8508D051-3DD3-40CA-BCB2-7A1A622B9A85}"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701206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7D33EFD5-4F8B-4730-BB76-73A088AC3600}"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205912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F2F1E7E9-9155-40CF-AEB5-1814F16900D4}"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840113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A463F79F-6B50-4C37-A025-069787F26BBA}"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272671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38D13B-AA58-4BFE-B96D-84B400AA911D}"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599272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A8F1D66F-AC15-447B-8CC8-AD026EC2F5AD}"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652608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DAA7E97A-45CC-4790-81FC-184F9ED3687A}" type="datetime1">
              <a:rPr lang="fr-FR" smtClean="0"/>
              <a:t>25/02/2022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813088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1DCECF14-4BD2-4E92-A301-019AAF9E9695}" type="datetime1">
              <a:rPr lang="fr-FR" smtClean="0"/>
              <a:t>25/02/2022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887086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25E92-B429-471D-9003-A479D4BFC535}" type="datetime1">
              <a:rPr lang="fr-FR" smtClean="0"/>
              <a:t>25/02/2022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08317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BCF350-9FFE-4C96-AB7E-CD19326E8A7F}" type="datetime1">
              <a:rPr lang="fr-FR" smtClean="0"/>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994144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913DFC-06A4-4421-815C-70DE8803E337}"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62748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A12D1D-6A78-411F-8927-36B40ED63E61}"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919708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C81DF113-8844-43A5-9C2E-0F3E013440E9}"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622826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0636512B-1AAC-4327-8322-94128EBAA170}"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4195100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84CEB4A1-DCF7-41A6-9CD9-F673E384B13B}"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29A3946E-F3E7-4470-B757-11B747D6263A}"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BC4AC9-4A06-4228-93C3-DA3841F02841}"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1B3487E0-0BE3-4121-AFA4-BCD2A202FEF3}"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86FC3110-C8DE-4D1C-8453-D39E4E20676E}" type="datetime1">
              <a:rPr lang="fr-FR" smtClean="0"/>
              <a:t>25/02/2022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2E389CD8-8078-4D4C-B0B8-34583879FC17}" type="datetime1">
              <a:rPr lang="fr-FR" smtClean="0"/>
              <a:t>25/02/2022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634A1D3-8467-4449-BE1B-891B7AF3DDB2}" type="datetime1">
              <a:rPr lang="fr-FR" smtClean="0"/>
              <a:t>25/02/2022</a:t>
            </a:fld>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3987420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623BC-4605-4739-B658-51D1D1234B74}" type="datetime1">
              <a:rPr lang="fr-FR" smtClean="0"/>
              <a:t>25/02/2022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FC3049-C821-4FB9-A1DB-E608A94DB3A5}"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741CD-6814-4E39-806D-5D2E2789A7A1}" type="datetime1">
              <a:rPr lang="fr-FR" smtClean="0"/>
              <a:t>25/02/2022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0B504E66-80B8-4F5B-A62F-0CC760167153}"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FD21BCCF-DCDC-4A46-9BDF-E92CF7C3DB49}" type="datetime1">
              <a:rPr lang="fr-FR" smtClean="0"/>
              <a:t>25/02/2022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55DE6EB-E392-4929-BAD5-E69F10ED8BA5}" type="datetime1">
              <a:rPr lang="fr-FR" smtClean="0"/>
              <a:t>25/02/2022</a:t>
            </a:fld>
            <a:endParaRPr lang="fr-F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Slide Number Placeholder 8"/>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53213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6988BA6-D263-4A25-8A56-30588199E1B4}" type="datetime1">
              <a:rPr lang="fr-FR" smtClean="0"/>
              <a:t>25/02/2022</a:t>
            </a:fld>
            <a:endParaRPr lang="fr-F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Slide Number Placeholder 4"/>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353985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D24ED09-B9DA-4A53-9B06-8E6B73F0AAB8}" type="datetime1">
              <a:rPr lang="fr-FR" smtClean="0"/>
              <a:t>25/02/2022</a:t>
            </a:fld>
            <a:endParaRPr lang="fr-F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Slide Number Placeholder 3"/>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413315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196FF-106B-485E-8B05-FF026E393F84}" type="datetime1">
              <a:rPr lang="fr-FR" smtClean="0"/>
              <a:t>25/02/2022</a:t>
            </a:fld>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289845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54E37BD-5650-4DD0-832C-8B7B499F1B75}" type="datetime1">
              <a:rPr lang="fr-FR" smtClean="0"/>
              <a:t>25/02/2022</a:t>
            </a:fld>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387D9DEA-C109-4EC7-BDCC-42D7A05A445D}" type="slidenum">
              <a:rPr lang="fr-FR" smtClean="0"/>
              <a:t>‹#›</a:t>
            </a:fld>
            <a:endParaRPr lang="fr-FR"/>
          </a:p>
        </p:txBody>
      </p:sp>
    </p:spTree>
    <p:extLst>
      <p:ext uri="{BB962C8B-B14F-4D97-AF65-F5344CB8AC3E}">
        <p14:creationId xmlns:p14="http://schemas.microsoft.com/office/powerpoint/2010/main" val="161671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457200" y="1600200"/>
            <a:ext cx="8229600" cy="49251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latin typeface="Adobe Fangsong Std R" pitchFamily="18" charset="-128"/>
                <a:ea typeface="Adobe Fangsong Std R" pitchFamily="18" charset="-128"/>
              </a:defRPr>
            </a:lvl1pPr>
          </a:lstStyle>
          <a:p>
            <a:fld id="{387D9DEA-C109-4EC7-BDCC-42D7A05A445D}" type="slidenum">
              <a:rPr lang="fr-FR" smtClean="0"/>
              <a:pPr/>
              <a:t>‹#›</a:t>
            </a:fld>
            <a:endParaRPr lang="fr-FR"/>
          </a:p>
        </p:txBody>
      </p:sp>
      <p:sp>
        <p:nvSpPr>
          <p:cNvPr id="7" name="Rectangle 6"/>
          <p:cNvSpPr/>
          <p:nvPr/>
        </p:nvSpPr>
        <p:spPr>
          <a:xfrm>
            <a:off x="8928000" y="0"/>
            <a:ext cx="216000" cy="6858000"/>
          </a:xfrm>
          <a:prstGeom prst="rect">
            <a:avLst/>
          </a:prstGeom>
          <a:solidFill>
            <a:srgbClr val="6693B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zh-CN" altLang="en-US" sz="1400" dirty="0">
                <a:latin typeface="Adobe Fangsong Std R" pitchFamily="18" charset="-128"/>
                <a:ea typeface="Adobe Fangsong Std R" pitchFamily="18" charset="-128"/>
              </a:rPr>
              <a:t>艺术</a:t>
            </a:r>
            <a:endParaRPr lang="fr-BE" sz="1400" dirty="0">
              <a:latin typeface="Adobe Fangsong Std R" pitchFamily="18" charset="-128"/>
              <a:ea typeface="Adobe Fangsong Std R" pitchFamily="18" charset="-128"/>
            </a:endParaRPr>
          </a:p>
        </p:txBody>
      </p:sp>
    </p:spTree>
    <p:extLst>
      <p:ext uri="{BB962C8B-B14F-4D97-AF65-F5344CB8AC3E}">
        <p14:creationId xmlns:p14="http://schemas.microsoft.com/office/powerpoint/2010/main" val="4225418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SimSun" panose="02010600030101010101" pitchFamily="2" charset="-122"/>
          <a:ea typeface="SimSun" panose="02010600030101010101" pitchFamily="2" charset="-122"/>
          <a:cs typeface="+mj-cs"/>
        </a:defRPr>
      </a:lvl1pPr>
    </p:titleStyle>
    <p:bodyStyle>
      <a:lvl1pPr marL="342900" indent="-342900" algn="l" defTabSz="914400" rtl="0" eaLnBrk="1" latinLnBrk="0" hangingPunct="1">
        <a:spcBef>
          <a:spcPct val="20000"/>
        </a:spcBef>
        <a:buClr>
          <a:srgbClr val="FF0000"/>
        </a:buClr>
        <a:buFont typeface="Wingdings" panose="05000000000000000000" pitchFamily="2" charset="2"/>
        <a:buChar char="§"/>
        <a:defRPr sz="3200" kern="1200">
          <a:solidFill>
            <a:schemeClr val="tx1"/>
          </a:solidFill>
          <a:latin typeface="SimSun" panose="02010600030101010101" pitchFamily="2" charset="-122"/>
          <a:ea typeface="SimSun" panose="02010600030101010101" pitchFamily="2" charset="-122"/>
          <a:cs typeface="+mn-cs"/>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a:solidFill>
            <a:schemeClr val="tx1"/>
          </a:solidFill>
          <a:latin typeface="SimSun" panose="02010600030101010101" pitchFamily="2" charset="-122"/>
          <a:ea typeface="SimSun" panose="02010600030101010101" pitchFamily="2" charset="-122"/>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chemeClr val="tx1"/>
          </a:solidFill>
          <a:latin typeface="SimSun" panose="02010600030101010101" pitchFamily="2" charset="-122"/>
          <a:ea typeface="SimSun" panose="02010600030101010101" pitchFamily="2"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imSun" panose="02010600030101010101" pitchFamily="2" charset="-122"/>
          <a:ea typeface="SimSun" panose="02010600030101010101" pitchFamily="2"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imSun" panose="02010600030101010101" pitchFamily="2" charset="-122"/>
          <a:ea typeface="SimSun" panose="02010600030101010101"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DF709-B826-480A-9598-DFB5583FFC6C}" type="datetime1">
              <a:rPr lang="fr-FR" smtClean="0"/>
              <a:t>25/02/2022</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EAD88-7AB7-4352-89B4-BF917C658D05}" type="slidenum">
              <a:rPr lang="fr-BE" smtClean="0"/>
              <a:t>‹#›</a:t>
            </a:fld>
            <a:endParaRPr lang="fr-BE"/>
          </a:p>
        </p:txBody>
      </p:sp>
      <p:sp>
        <p:nvSpPr>
          <p:cNvPr id="7" name="Rectangle 6"/>
          <p:cNvSpPr/>
          <p:nvPr/>
        </p:nvSpPr>
        <p:spPr>
          <a:xfrm>
            <a:off x="8964488" y="0"/>
            <a:ext cx="179512"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5172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B5B60-9AA6-48D0-BB75-FB26D37E1741}" type="datetime1">
              <a:rPr lang="fr-FR" smtClean="0"/>
              <a:t>25/02/2022</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3EC7F-79ED-4C17-9829-92AE53B2AB65}" type="slidenum">
              <a:rPr lang="fr-BE" smtClean="0"/>
              <a:t>‹#›</a:t>
            </a:fld>
            <a:endParaRPr lang="fr-BE"/>
          </a:p>
        </p:txBody>
      </p:sp>
      <p:sp>
        <p:nvSpPr>
          <p:cNvPr id="7" name="Rectangle 6"/>
          <p:cNvSpPr/>
          <p:nvPr/>
        </p:nvSpPr>
        <p:spPr>
          <a:xfrm>
            <a:off x="8964488" y="0"/>
            <a:ext cx="179512"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382056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61A55-EED1-4A11-92A6-390FF551D3C2}" type="datetime1">
              <a:rPr lang="fr-FR" smtClean="0"/>
              <a:t>25/02/2022</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6AA0-E37C-4065-8BE7-D4086C065B53}" type="slidenum">
              <a:rPr lang="fr-BE" smtClean="0"/>
              <a:t>‹#›</a:t>
            </a:fld>
            <a:endParaRPr lang="fr-BE"/>
          </a:p>
        </p:txBody>
      </p:sp>
      <p:sp>
        <p:nvSpPr>
          <p:cNvPr id="7" name="Rectangle 6"/>
          <p:cNvSpPr/>
          <p:nvPr/>
        </p:nvSpPr>
        <p:spPr>
          <a:xfrm>
            <a:off x="8964488" y="0"/>
            <a:ext cx="179512"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www.fantasywire.co.uk/" TargetMode="External"/><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metalmorphosis.tv/"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lindabakke.webs.com/sculptureskulptur.htm"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parisladouce.com/2013/03/paris-la-danse-de-la-fontaine-emergente.html"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barcelonaturisme.com/wv3/en/page/1232/peix-fish-frank-gehry.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archdaily.com/792211/blossom-pavilion-atelier-deshaus/5799b693e58ece81bd00004a-blossom-pavilion-atelier-deshaus-photo" TargetMode="External"/><Relationship Id="rId2" Type="http://schemas.openxmlformats.org/officeDocument/2006/relationships/hyperlink" Target="http://www.deshaus.com/" TargetMode="Externa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mymodernmet.com/wire-sculptures-martin-debenha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www.worldstainless.org/applications/art" TargetMode="External"/><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Gateway_Arch" TargetMode="External"/><Relationship Id="rId13" Type="http://schemas.openxmlformats.org/officeDocument/2006/relationships/hyperlink" Target="https://www.youtube.com/watch?v=yHkOQWPZhyM" TargetMode="External"/><Relationship Id="rId3" Type="http://schemas.openxmlformats.org/officeDocument/2006/relationships/hyperlink" Target="http://www.worldstainless.org/applications/art" TargetMode="External"/><Relationship Id="rId7" Type="http://schemas.openxmlformats.org/officeDocument/2006/relationships/hyperlink" Target="https://www.gatewayarch.com/" TargetMode="External"/><Relationship Id="rId12" Type="http://schemas.openxmlformats.org/officeDocument/2006/relationships/hyperlink" Target="http://www.war-memorial.net/The-Braves---Les-Braves-1.292" TargetMode="External"/><Relationship Id="rId17" Type="http://schemas.openxmlformats.org/officeDocument/2006/relationships/hyperlink" Target="http://www.eilahiltunen.net/monument.html" TargetMode="External"/><Relationship Id="rId2" Type="http://schemas.openxmlformats.org/officeDocument/2006/relationships/hyperlink" Target="http://www.andyscottsculptor.com/" TargetMode="External"/><Relationship Id="rId16" Type="http://schemas.openxmlformats.org/officeDocument/2006/relationships/hyperlink" Target="https://www.theguardian.com/arts/gallery/2007/oct/03/spider" TargetMode="External"/><Relationship Id="rId1" Type="http://schemas.openxmlformats.org/officeDocument/2006/relationships/slideLayout" Target="../slideLayouts/slideLayout2.xml"/><Relationship Id="rId6" Type="http://schemas.openxmlformats.org/officeDocument/2006/relationships/hyperlink" Target="http://en.wikipedia.org/wiki/Atomium" TargetMode="External"/><Relationship Id="rId11" Type="http://schemas.openxmlformats.org/officeDocument/2006/relationships/hyperlink" Target="http://saintluciasculpturepark.com/portfolio/anilore-banon/" TargetMode="External"/><Relationship Id="rId5" Type="http://schemas.openxmlformats.org/officeDocument/2006/relationships/hyperlink" Target="http://atomium.be/" TargetMode="External"/><Relationship Id="rId15" Type="http://schemas.openxmlformats.org/officeDocument/2006/relationships/hyperlink" Target="https://www.theguardian.com/artanddesign/2011/mar/30/jaume-plensa-show-at-yorkshire-sculpture-park" TargetMode="External"/><Relationship Id="rId10" Type="http://schemas.openxmlformats.org/officeDocument/2006/relationships/hyperlink" Target="http://en.wikipedia.org/wiki/Cloud_Gate" TargetMode="External"/><Relationship Id="rId4" Type="http://schemas.openxmlformats.org/officeDocument/2006/relationships/hyperlink" Target="https://en.wikipedia.org/wiki/The_Kelpies" TargetMode="External"/><Relationship Id="rId9" Type="http://schemas.openxmlformats.org/officeDocument/2006/relationships/hyperlink" Target="http://www.cityofchicago.org/city/en/depts/dca/supp_info/millennium_park_-artarchitecture.html" TargetMode="External"/><Relationship Id="rId14" Type="http://schemas.openxmlformats.org/officeDocument/2006/relationships/hyperlink" Target="https://jaumeplensa.com/works-and-projects/public-space/mirror-2012"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jeffkoons.com/artwork/celebration/sacred-heart" TargetMode="External"/><Relationship Id="rId13" Type="http://schemas.openxmlformats.org/officeDocument/2006/relationships/hyperlink" Target="http://www.barcelonaturisme.com/wv3/en/page/1232/peix-fish-frank-gehry.html" TargetMode="External"/><Relationship Id="rId3" Type="http://schemas.openxmlformats.org/officeDocument/2006/relationships/hyperlink" Target="http://megaconstrucciones.net/?construccion=cristo-chiapas" TargetMode="External"/><Relationship Id="rId7" Type="http://schemas.openxmlformats.org/officeDocument/2006/relationships/hyperlink" Target="http://joanavasconcelos.com/det_en.aspx?f=2393&amp;o=933" TargetMode="External"/><Relationship Id="rId12" Type="http://schemas.openxmlformats.org/officeDocument/2006/relationships/hyperlink" Target="https://www.parisladouce.com/2013/03/paris-la-danse-de-la-fontaine-emergente.html" TargetMode="External"/><Relationship Id="rId2" Type="http://schemas.openxmlformats.org/officeDocument/2006/relationships/hyperlink" Target="http://monicabonvicini.net/work/she-lies/" TargetMode="External"/><Relationship Id="rId1" Type="http://schemas.openxmlformats.org/officeDocument/2006/relationships/slideLayout" Target="../slideLayouts/slideLayout2.xml"/><Relationship Id="rId6" Type="http://schemas.openxmlformats.org/officeDocument/2006/relationships/hyperlink" Target="http://twistedsifter.com/2014/07/wire-fairy-sculptures-by-robin-wight/" TargetMode="External"/><Relationship Id="rId11" Type="http://schemas.openxmlformats.org/officeDocument/2006/relationships/hyperlink" Target="https://www.dailyscandinavian.com/the-worlds-biggest-elk-statue-in-norway/" TargetMode="External"/><Relationship Id="rId5" Type="http://schemas.openxmlformats.org/officeDocument/2006/relationships/hyperlink" Target="https://www.gpsmycity.com/attractions/sun-voyager-28054.html" TargetMode="External"/><Relationship Id="rId10" Type="http://schemas.openxmlformats.org/officeDocument/2006/relationships/hyperlink" Target="http://twistedsifter.com/2011/10/metalmorphosis-sculpture-david-cerny/" TargetMode="External"/><Relationship Id="rId4" Type="http://schemas.openxmlformats.org/officeDocument/2006/relationships/hyperlink" Target="http://anishkapoor.com/111/turning-the-world-upside-down" TargetMode="External"/><Relationship Id="rId9" Type="http://schemas.openxmlformats.org/officeDocument/2006/relationships/hyperlink" Target="http://www.bruvel.com/exhibitions/houston-art-fair-2015" TargetMode="External"/><Relationship Id="rId14" Type="http://schemas.openxmlformats.org/officeDocument/2006/relationships/hyperlink" Target="https://www.archdaily.com/792211/blossom-pavilion-atelier-deshaus/5799b693e58ece81bd00004a-blossom-pavilion-atelier-deshaus-phot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www.gahr-metalart.com/artworks/metal_wall_art.htm" TargetMode="External"/><Relationship Id="rId2" Type="http://schemas.openxmlformats.org/officeDocument/2006/relationships/hyperlink" Target="https://mymodernmet.com/wire-sculptures-martin-debenham/" TargetMode="External"/><Relationship Id="rId1" Type="http://schemas.openxmlformats.org/officeDocument/2006/relationships/slideLayout" Target="../slideLayouts/slideLayout2.xml"/><Relationship Id="rId6" Type="http://schemas.openxmlformats.org/officeDocument/2006/relationships/hyperlink" Target="https://www.sunhyuk.com/sculpture" TargetMode="External"/><Relationship Id="rId5" Type="http://schemas.openxmlformats.org/officeDocument/2006/relationships/hyperlink" Target="https://mymodernmet.com/sun-hyuk-kim-stainless-steel-sculptures/#rpctoken=1672472613&amp;forcesecure=1" TargetMode="External"/><Relationship Id="rId4" Type="http://schemas.openxmlformats.org/officeDocument/2006/relationships/hyperlink" Target="http://www.ralfonso.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zh-CN" altLang="en-US" dirty="0"/>
              <a:t>建筑／土木工程备用讲义</a:t>
            </a:r>
            <a:endParaRPr lang="fr-FR" dirty="0"/>
          </a:p>
        </p:txBody>
      </p:sp>
      <p:sp>
        <p:nvSpPr>
          <p:cNvPr id="2" name="Subtitle 1"/>
          <p:cNvSpPr>
            <a:spLocks noGrp="1"/>
          </p:cNvSpPr>
          <p:nvPr>
            <p:ph type="subTitle" idx="1"/>
          </p:nvPr>
        </p:nvSpPr>
        <p:spPr/>
        <p:txBody>
          <a:bodyPr>
            <a:noAutofit/>
          </a:bodyPr>
          <a:lstStyle/>
          <a:p>
            <a:r>
              <a:rPr lang="zh-CN" altLang="nl-BE" sz="6000" b="1" dirty="0">
                <a:solidFill>
                  <a:srgbClr val="6693BC"/>
                </a:solidFill>
                <a:latin typeface="SimSun" panose="02010600030101010101" pitchFamily="2" charset="-122"/>
                <a:ea typeface="SimSun" panose="02010600030101010101" pitchFamily="2" charset="-122"/>
              </a:rPr>
              <a:t>第一章</a:t>
            </a:r>
            <a:br>
              <a:rPr lang="en-US" altLang="zh-CN" sz="6000" b="1" dirty="0">
                <a:solidFill>
                  <a:srgbClr val="6693BC"/>
                </a:solidFill>
                <a:latin typeface="SimSun" panose="02010600030101010101" pitchFamily="2" charset="-122"/>
                <a:ea typeface="SimSun" panose="02010600030101010101" pitchFamily="2" charset="-122"/>
              </a:rPr>
            </a:br>
            <a:r>
              <a:rPr lang="zh-CN" altLang="en-US" sz="6000" b="1" dirty="0">
                <a:solidFill>
                  <a:srgbClr val="6693BC"/>
                </a:solidFill>
                <a:latin typeface="SimSun" panose="02010600030101010101" pitchFamily="2" charset="-122"/>
                <a:ea typeface="SimSun" panose="02010600030101010101" pitchFamily="2" charset="-122"/>
              </a:rPr>
              <a:t>艺术</a:t>
            </a:r>
            <a:endParaRPr lang="nl-BE" sz="6000" b="1" dirty="0">
              <a:solidFill>
                <a:srgbClr val="6693BC"/>
              </a:solidFill>
              <a:latin typeface="SimSun" panose="02010600030101010101" pitchFamily="2" charset="-122"/>
              <a:ea typeface="SimSun" panose="02010600030101010101" pitchFamily="2" charset="-122"/>
            </a:endParaRPr>
          </a:p>
        </p:txBody>
      </p:sp>
      <p:sp>
        <p:nvSpPr>
          <p:cNvPr id="3" name="Slide Number Placeholder 2"/>
          <p:cNvSpPr>
            <a:spLocks noGrp="1"/>
          </p:cNvSpPr>
          <p:nvPr>
            <p:ph type="sldNum" sz="quarter" idx="12"/>
          </p:nvPr>
        </p:nvSpPr>
        <p:spPr/>
        <p:txBody>
          <a:bodyPr/>
          <a:lstStyle/>
          <a:p>
            <a:fld id="{387D9DEA-C109-4EC7-BDCC-42D7A05A445D}" type="slidenum">
              <a:rPr lang="fr-FR" smtClean="0"/>
              <a:t>1</a:t>
            </a:fld>
            <a:endParaRPr lang="fr-FR"/>
          </a:p>
        </p:txBody>
      </p:sp>
    </p:spTree>
    <p:extLst>
      <p:ext uri="{BB962C8B-B14F-4D97-AF65-F5344CB8AC3E}">
        <p14:creationId xmlns:p14="http://schemas.microsoft.com/office/powerpoint/2010/main" val="4222774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2" y="4848356"/>
            <a:ext cx="7209872" cy="566738"/>
          </a:xfrm>
        </p:spPr>
        <p:txBody>
          <a:bodyPr>
            <a:normAutofit/>
          </a:bodyPr>
          <a:lstStyle/>
          <a:p>
            <a:r>
              <a:rPr lang="fr-FR" dirty="0"/>
              <a:t>Monica </a:t>
            </a:r>
            <a:r>
              <a:rPr lang="fr-FR" dirty="0" err="1"/>
              <a:t>Bonvicini</a:t>
            </a:r>
            <a:r>
              <a:rPr lang="fr-FR" dirty="0"/>
              <a:t>: Hun </a:t>
            </a:r>
            <a:r>
              <a:rPr lang="fr-FR" dirty="0" err="1"/>
              <a:t>Ligger</a:t>
            </a:r>
            <a:r>
              <a:rPr lang="fr-FR" dirty="0"/>
              <a:t> (</a:t>
            </a:r>
            <a:r>
              <a:rPr lang="zh-CN" altLang="nl-BE" dirty="0"/>
              <a:t>她撒谎</a:t>
            </a:r>
            <a:r>
              <a:rPr lang="fr-FR" dirty="0"/>
              <a:t>) </a:t>
            </a:r>
            <a:r>
              <a:rPr lang="fr-FR" baseline="30000" dirty="0"/>
              <a:t>16</a:t>
            </a:r>
            <a:r>
              <a:rPr lang="fr-FR" dirty="0"/>
              <a:t>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200000" cy="48483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488" y="5517232"/>
            <a:ext cx="7199999" cy="738664"/>
          </a:xfrm>
          <a:prstGeom prst="rect">
            <a:avLst/>
          </a:prstGeom>
          <a:noFill/>
        </p:spPr>
        <p:txBody>
          <a:bodyPr wrap="square" rtlCol="0">
            <a:spAutoFit/>
          </a:bodyPr>
          <a:lstStyle/>
          <a:p>
            <a:pPr algn="just"/>
            <a:r>
              <a:rPr lang="zh-CN" altLang="en-US" sz="1400" dirty="0">
                <a:latin typeface="SimSun" panose="02010600030101010101" pitchFamily="2" charset="-122"/>
                <a:ea typeface="SimSun" panose="02010600030101010101" pitchFamily="2" charset="-122"/>
              </a:rPr>
              <a:t>这是一个永久性的雕塑，在奥斯陆歌剧院旁边，峡湾水域的水泥平台上漂浮。该雕塑距水面高度</a:t>
            </a:r>
            <a:r>
              <a:rPr lang="en-US" altLang="zh-CN" sz="1400" dirty="0">
                <a:latin typeface="SimSun" panose="02010600030101010101" pitchFamily="2" charset="-122"/>
                <a:ea typeface="SimSun" panose="02010600030101010101" pitchFamily="2" charset="-122"/>
              </a:rPr>
              <a:t>12</a:t>
            </a:r>
            <a:r>
              <a:rPr lang="zh-CN" altLang="en-US" sz="1400" dirty="0">
                <a:latin typeface="SimSun" panose="02010600030101010101" pitchFamily="2" charset="-122"/>
                <a:ea typeface="SimSun" panose="02010600030101010101" pitchFamily="2" charset="-122"/>
              </a:rPr>
              <a:t>米。雕塑会随着海浪和风的变动，沿着轴线旋转，变化多端水面及其透明表面反射的光线为观看者带来了各种不同体验。</a:t>
            </a:r>
            <a:endParaRPr lang="en-US" sz="1400" dirty="0">
              <a:latin typeface="SimSun" panose="02010600030101010101" pitchFamily="2" charset="-122"/>
              <a:ea typeface="SimSun" panose="02010600030101010101" pitchFamily="2" charset="-122"/>
            </a:endParaRPr>
          </a:p>
        </p:txBody>
      </p:sp>
      <p:sp>
        <p:nvSpPr>
          <p:cNvPr id="7" name="TextBox 6"/>
          <p:cNvSpPr txBox="1"/>
          <p:nvPr/>
        </p:nvSpPr>
        <p:spPr>
          <a:xfrm>
            <a:off x="7197566" y="0"/>
            <a:ext cx="1622906" cy="2123658"/>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奥斯陆，挪威</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材料：</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不锈钢和玻璃板</a:t>
            </a:r>
            <a:endParaRPr lang="nl-BE" sz="12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尺寸：</a:t>
            </a:r>
            <a:r>
              <a:rPr lang="nl-BE" sz="1400" b="1" dirty="0">
                <a:latin typeface="SimSun" panose="02010600030101010101" pitchFamily="2" charset="-122"/>
                <a:ea typeface="SimSun" panose="02010600030101010101" pitchFamily="2" charset="-122"/>
              </a:rPr>
              <a:t>:</a:t>
            </a:r>
          </a:p>
          <a:p>
            <a:r>
              <a:rPr lang="en-US" sz="1200" dirty="0">
                <a:latin typeface="SimSun" panose="02010600030101010101" pitchFamily="2" charset="-122"/>
                <a:ea typeface="SimSun" panose="02010600030101010101" pitchFamily="2" charset="-122"/>
              </a:rPr>
              <a:t>12</a:t>
            </a:r>
            <a:r>
              <a:rPr lang="zh-CN" altLang="en-US" sz="1200" dirty="0">
                <a:latin typeface="SimSun" panose="02010600030101010101" pitchFamily="2" charset="-122"/>
                <a:ea typeface="SimSun" panose="02010600030101010101" pitchFamily="2" charset="-122"/>
              </a:rPr>
              <a:t>米</a:t>
            </a:r>
            <a:r>
              <a:rPr lang="en-US" altLang="zh-CN" sz="1200" dirty="0">
                <a:latin typeface="SimSun" panose="02010600030101010101" pitchFamily="2" charset="-122"/>
                <a:ea typeface="SimSun" panose="02010600030101010101" pitchFamily="2" charset="-122"/>
              </a:rPr>
              <a:t>X</a:t>
            </a:r>
            <a:r>
              <a:rPr lang="en-US" sz="1200" dirty="0">
                <a:latin typeface="SimSun" panose="02010600030101010101" pitchFamily="2" charset="-122"/>
                <a:ea typeface="SimSun" panose="02010600030101010101" pitchFamily="2" charset="-122"/>
              </a:rPr>
              <a:t>17</a:t>
            </a:r>
            <a:r>
              <a:rPr lang="zh-CN" altLang="en-US" sz="1200" dirty="0">
                <a:latin typeface="SimSun" panose="02010600030101010101" pitchFamily="2" charset="-122"/>
                <a:ea typeface="SimSun" panose="02010600030101010101" pitchFamily="2" charset="-122"/>
              </a:rPr>
              <a:t>米</a:t>
            </a:r>
            <a:r>
              <a:rPr lang="en-US" altLang="zh-CN" sz="1200" dirty="0">
                <a:latin typeface="SimSun" panose="02010600030101010101" pitchFamily="2" charset="-122"/>
                <a:ea typeface="SimSun" panose="02010600030101010101" pitchFamily="2" charset="-122"/>
              </a:rPr>
              <a:t>X</a:t>
            </a:r>
            <a:r>
              <a:rPr lang="en-US" sz="1200" dirty="0">
                <a:latin typeface="SimSun" panose="02010600030101010101" pitchFamily="2" charset="-122"/>
                <a:ea typeface="SimSun" panose="02010600030101010101" pitchFamily="2" charset="-122"/>
              </a:rPr>
              <a:t>16</a:t>
            </a:r>
            <a:r>
              <a:rPr lang="zh-CN" altLang="en-US" sz="1200" dirty="0">
                <a:latin typeface="SimSun" panose="02010600030101010101" pitchFamily="2" charset="-122"/>
                <a:ea typeface="SimSun" panose="02010600030101010101" pitchFamily="2" charset="-122"/>
              </a:rPr>
              <a:t>米</a:t>
            </a:r>
            <a:endParaRPr lang="nl-BE" sz="12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重量：</a:t>
            </a:r>
            <a:endParaRPr lang="nl-BE" sz="1400" b="1" dirty="0">
              <a:latin typeface="SimSun" panose="02010600030101010101" pitchFamily="2" charset="-122"/>
              <a:ea typeface="SimSun" panose="02010600030101010101" pitchFamily="2" charset="-122"/>
            </a:endParaRPr>
          </a:p>
          <a:p>
            <a:endParaRPr lang="nl-BE" sz="14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修建年份：</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2010</a:t>
            </a:r>
          </a:p>
        </p:txBody>
      </p:sp>
      <p:sp>
        <p:nvSpPr>
          <p:cNvPr id="6" name="Slide Number Placeholder 5"/>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10</a:t>
            </a:fld>
            <a:endParaRPr lang="fr-FR">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10323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5445224"/>
            <a:ext cx="7092279" cy="566738"/>
          </a:xfrm>
        </p:spPr>
        <p:txBody>
          <a:bodyPr>
            <a:noAutofit/>
          </a:bodyPr>
          <a:lstStyle/>
          <a:p>
            <a:r>
              <a:rPr lang="fr-FR" dirty="0" err="1"/>
              <a:t>Anish</a:t>
            </a:r>
            <a:r>
              <a:rPr lang="fr-FR" dirty="0"/>
              <a:t> Kapoor</a:t>
            </a:r>
            <a:r>
              <a:rPr lang="zh-CN" altLang="en-US" dirty="0"/>
              <a:t>爵士</a:t>
            </a:r>
            <a:r>
              <a:rPr lang="fr-FR" dirty="0"/>
              <a:t>: </a:t>
            </a:r>
            <a:r>
              <a:rPr lang="zh-CN" altLang="en-US" dirty="0"/>
              <a:t>颠倒的世界 </a:t>
            </a:r>
            <a:r>
              <a:rPr lang="en-GB" altLang="zh-CN" baseline="30000" dirty="0"/>
              <a:t>17</a:t>
            </a:r>
            <a:endParaRPr lang="fr-FR" baseline="30000" dirty="0"/>
          </a:p>
        </p:txBody>
      </p:sp>
      <p:sp>
        <p:nvSpPr>
          <p:cNvPr id="5" name="TextBox 4"/>
          <p:cNvSpPr txBox="1"/>
          <p:nvPr/>
        </p:nvSpPr>
        <p:spPr>
          <a:xfrm>
            <a:off x="0" y="6021288"/>
            <a:ext cx="7197566" cy="523220"/>
          </a:xfrm>
          <a:prstGeom prst="rect">
            <a:avLst/>
          </a:prstGeom>
          <a:noFill/>
        </p:spPr>
        <p:txBody>
          <a:bodyPr wrap="square" rtlCol="0">
            <a:spAutoFit/>
          </a:bodyPr>
          <a:lstStyle/>
          <a:p>
            <a:pPr algn="just"/>
            <a:r>
              <a:rPr lang="zh-CN" altLang="en-US" sz="1400" dirty="0">
                <a:latin typeface="SimSun" panose="02010600030101010101" pitchFamily="2" charset="-122"/>
                <a:ea typeface="SimSun" panose="02010600030101010101" pitchFamily="2" charset="-122"/>
              </a:rPr>
              <a:t>该不锈钢作品高</a:t>
            </a:r>
            <a:r>
              <a:rPr lang="en-US" altLang="zh-CN" sz="1400" dirty="0">
                <a:latin typeface="SimSun" panose="02010600030101010101" pitchFamily="2" charset="-122"/>
                <a:ea typeface="SimSun" panose="02010600030101010101" pitchFamily="2" charset="-122"/>
              </a:rPr>
              <a:t>5</a:t>
            </a:r>
            <a:r>
              <a:rPr lang="zh-CN" altLang="en-US" sz="1400" dirty="0">
                <a:latin typeface="SimSun" panose="02010600030101010101" pitchFamily="2" charset="-122"/>
                <a:ea typeface="SimSun" panose="02010600030101010101" pitchFamily="2" charset="-122"/>
              </a:rPr>
              <a:t>米，直径</a:t>
            </a:r>
            <a:r>
              <a:rPr lang="en-US" altLang="zh-CN" sz="1400" dirty="0">
                <a:latin typeface="SimSun" panose="02010600030101010101" pitchFamily="2" charset="-122"/>
                <a:ea typeface="SimSun" panose="02010600030101010101" pitchFamily="2" charset="-122"/>
              </a:rPr>
              <a:t>5</a:t>
            </a:r>
            <a:r>
              <a:rPr lang="zh-CN" altLang="en-US" sz="1400" dirty="0">
                <a:latin typeface="SimSun" panose="02010600030101010101" pitchFamily="2" charset="-122"/>
                <a:ea typeface="SimSun" panose="02010600030101010101" pitchFamily="2" charset="-122"/>
              </a:rPr>
              <a:t>米，将整个耶路撒冷市映射到空中，以彰显耶路撒冷圣城在精神上的重要性。</a:t>
            </a:r>
            <a:endParaRPr lang="fr-FR" sz="1400" dirty="0">
              <a:latin typeface="SimSun" panose="02010600030101010101" pitchFamily="2" charset="-122"/>
              <a:ea typeface="SimSun" panose="02010600030101010101" pitchFamily="2" charset="-122"/>
            </a:endParaRPr>
          </a:p>
        </p:txBody>
      </p:sp>
      <p:sp>
        <p:nvSpPr>
          <p:cNvPr id="7" name="TextBox 6"/>
          <p:cNvSpPr txBox="1"/>
          <p:nvPr/>
        </p:nvSpPr>
        <p:spPr>
          <a:xfrm>
            <a:off x="7197566" y="0"/>
            <a:ext cx="1622906" cy="2123658"/>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耶路撒冷</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材料：</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抛光不锈钢</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尺寸：</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高</a:t>
            </a:r>
            <a:r>
              <a:rPr lang="en-US" altLang="zh-CN" sz="1200" dirty="0">
                <a:latin typeface="SimSun" panose="02010600030101010101" pitchFamily="2" charset="-122"/>
                <a:ea typeface="SimSun" panose="02010600030101010101" pitchFamily="2" charset="-122"/>
              </a:rPr>
              <a:t>5</a:t>
            </a:r>
            <a:r>
              <a:rPr lang="zh-CN" altLang="en-US" sz="1200" dirty="0">
                <a:latin typeface="SimSun" panose="02010600030101010101" pitchFamily="2" charset="-122"/>
                <a:ea typeface="SimSun" panose="02010600030101010101" pitchFamily="2" charset="-122"/>
              </a:rPr>
              <a:t>米，直径</a:t>
            </a:r>
            <a:r>
              <a:rPr lang="en-US" altLang="zh-CN" sz="1200" dirty="0">
                <a:latin typeface="SimSun" panose="02010600030101010101" pitchFamily="2" charset="-122"/>
                <a:ea typeface="SimSun" panose="02010600030101010101" pitchFamily="2" charset="-122"/>
              </a:rPr>
              <a:t>5</a:t>
            </a:r>
            <a:r>
              <a:rPr lang="zh-CN" altLang="en-US" sz="1200" dirty="0">
                <a:latin typeface="SimSun" panose="02010600030101010101" pitchFamily="2" charset="-122"/>
                <a:ea typeface="SimSun" panose="02010600030101010101" pitchFamily="2" charset="-122"/>
              </a:rPr>
              <a:t>米</a:t>
            </a:r>
            <a:r>
              <a:rPr lang="nl-BE" sz="1200" dirty="0">
                <a:latin typeface="SimSun" panose="02010600030101010101" pitchFamily="2" charset="-122"/>
                <a:ea typeface="SimSun" panose="02010600030101010101" pitchFamily="2" charset="-122"/>
              </a:rPr>
              <a:t>r</a:t>
            </a:r>
          </a:p>
          <a:p>
            <a:r>
              <a:rPr lang="zh-CN" altLang="en-US" sz="1400" b="1" dirty="0">
                <a:latin typeface="SimSun" panose="02010600030101010101" pitchFamily="2" charset="-122"/>
                <a:ea typeface="SimSun" panose="02010600030101010101" pitchFamily="2" charset="-122"/>
              </a:rPr>
              <a:t>重量：</a:t>
            </a:r>
            <a:endParaRPr lang="nl-BE" sz="1400" b="1" dirty="0">
              <a:latin typeface="SimSun" panose="02010600030101010101" pitchFamily="2" charset="-122"/>
              <a:ea typeface="SimSun" panose="02010600030101010101" pitchFamily="2" charset="-122"/>
            </a:endParaRPr>
          </a:p>
          <a:p>
            <a:endParaRPr lang="nl-BE" sz="14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修建年份：</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2010</a:t>
            </a:r>
          </a:p>
        </p:txBody>
      </p:sp>
      <p:sp>
        <p:nvSpPr>
          <p:cNvPr id="6" name="Slide Number Placeholder 5"/>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11</a:t>
            </a:fld>
            <a:endParaRPr lang="fr-FR">
              <a:latin typeface="SimSun" panose="02010600030101010101" pitchFamily="2" charset="-122"/>
              <a:ea typeface="SimSun" panose="02010600030101010101" pitchFamily="2" charset="-122"/>
            </a:endParaRPr>
          </a:p>
        </p:txBody>
      </p:sp>
      <p:pic>
        <p:nvPicPr>
          <p:cNvPr id="1028" name="Picture 4" descr="http://weeklyartinspiration.com/wp-content/uploads/2013/07/anish_kapoor_Turning_the_World_Upside_Down_picture_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4" y="10756"/>
            <a:ext cx="7245957" cy="54344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92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 y="5267689"/>
            <a:ext cx="7197363" cy="537575"/>
          </a:xfrm>
        </p:spPr>
        <p:txBody>
          <a:bodyPr>
            <a:noAutofit/>
          </a:bodyPr>
          <a:lstStyle/>
          <a:p>
            <a:r>
              <a:rPr lang="nn-NO" dirty="0"/>
              <a:t>Jon Gunnar Arnason: </a:t>
            </a:r>
            <a:r>
              <a:rPr lang="zh-CN" altLang="en-US" dirty="0"/>
              <a:t>太阳航海者 </a:t>
            </a:r>
            <a:r>
              <a:rPr lang="en-GB" altLang="zh-CN" baseline="30000" dirty="0"/>
              <a:t>18</a:t>
            </a:r>
            <a:endParaRPr lang="fr-FR" baseline="30000" dirty="0"/>
          </a:p>
        </p:txBody>
      </p:sp>
      <p:sp>
        <p:nvSpPr>
          <p:cNvPr id="3" name="AutoShape 2" descr="http://farm8.staticflickr.com/7202/7117982833_ac47e43562_o.jpg"/>
          <p:cNvSpPr>
            <a:spLocks noChangeAspect="1" noChangeArrowheads="1"/>
          </p:cNvSpPr>
          <p:nvPr/>
        </p:nvSpPr>
        <p:spPr bwMode="auto">
          <a:xfrm>
            <a:off x="155575" y="-1804988"/>
            <a:ext cx="5638800" cy="3762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SimSun" panose="02010600030101010101" pitchFamily="2" charset="-122"/>
              <a:ea typeface="SimSun" panose="02010600030101010101" pitchFamily="2" charset="-122"/>
            </a:endParaRPr>
          </a:p>
        </p:txBody>
      </p:sp>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
            <a:ext cx="7200000" cy="52631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0" y="5805264"/>
            <a:ext cx="7200000" cy="523220"/>
          </a:xfrm>
          <a:prstGeom prst="rect">
            <a:avLst/>
          </a:prstGeom>
          <a:noFill/>
        </p:spPr>
        <p:txBody>
          <a:bodyPr wrap="square" rtlCol="0">
            <a:spAutoFit/>
          </a:bodyPr>
          <a:lstStyle/>
          <a:p>
            <a:pPr algn="just"/>
            <a:r>
              <a:rPr lang="zh-CN" altLang="en-US" sz="1400" i="1" dirty="0">
                <a:latin typeface="SimSun" panose="02010600030101010101" pitchFamily="2" charset="-122"/>
                <a:ea typeface="SimSun" panose="02010600030101010101" pitchFamily="2" charset="-122"/>
              </a:rPr>
              <a:t>“太阳航海者是一艘梦想之舟，它是一首太阳颂歌。它内涵是对未知领域的承诺，是希望、发展和自由的梦想”。</a:t>
            </a:r>
            <a:r>
              <a:rPr lang="zh-CN" altLang="en-US" sz="1400" dirty="0">
                <a:latin typeface="SimSun" panose="02010600030101010101" pitchFamily="2" charset="-122"/>
                <a:ea typeface="SimSun" panose="02010600030101010101" pitchFamily="2" charset="-122"/>
              </a:rPr>
              <a:t>该雕塑位于冰岛雷克雅未克北部海边的</a:t>
            </a:r>
            <a:r>
              <a:rPr lang="en-US" sz="1400" dirty="0">
                <a:latin typeface="SimSun" panose="02010600030101010101" pitchFamily="2" charset="-122"/>
                <a:ea typeface="SimSun" panose="02010600030101010101" pitchFamily="2" charset="-122"/>
              </a:rPr>
              <a:t> </a:t>
            </a:r>
            <a:r>
              <a:rPr lang="en-US" sz="1400" dirty="0" err="1">
                <a:latin typeface="SimSun" panose="02010600030101010101" pitchFamily="2" charset="-122"/>
                <a:ea typeface="SimSun" panose="02010600030101010101" pitchFamily="2" charset="-122"/>
              </a:rPr>
              <a:t>Sæbraut</a:t>
            </a:r>
            <a:r>
              <a:rPr lang="zh-CN" altLang="en-US" sz="1400" dirty="0">
                <a:latin typeface="SimSun" panose="02010600030101010101" pitchFamily="2" charset="-122"/>
                <a:ea typeface="SimSun" panose="02010600030101010101" pitchFamily="2" charset="-122"/>
              </a:rPr>
              <a:t>附近。</a:t>
            </a:r>
            <a:endParaRPr lang="fr-FR" sz="1400" dirty="0">
              <a:latin typeface="SimSun" panose="02010600030101010101" pitchFamily="2" charset="-122"/>
              <a:ea typeface="SimSun" panose="02010600030101010101" pitchFamily="2" charset="-122"/>
            </a:endParaRPr>
          </a:p>
        </p:txBody>
      </p:sp>
      <p:sp>
        <p:nvSpPr>
          <p:cNvPr id="8" name="TextBox 7"/>
          <p:cNvSpPr txBox="1"/>
          <p:nvPr/>
        </p:nvSpPr>
        <p:spPr>
          <a:xfrm>
            <a:off x="7197566" y="0"/>
            <a:ext cx="1622906" cy="2123658"/>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雷克雅未克，</a:t>
            </a:r>
            <a:r>
              <a:rPr lang="en-US" sz="1200" dirty="0">
                <a:latin typeface="SimSun" panose="02010600030101010101" pitchFamily="2" charset="-122"/>
                <a:ea typeface="SimSun" panose="02010600030101010101" pitchFamily="2" charset="-122"/>
              </a:rPr>
              <a:t> </a:t>
            </a:r>
            <a:r>
              <a:rPr lang="zh-CN" altLang="en-US" sz="1200" dirty="0">
                <a:latin typeface="SimSun" panose="02010600030101010101" pitchFamily="2" charset="-122"/>
                <a:ea typeface="SimSun" panose="02010600030101010101" pitchFamily="2" charset="-122"/>
              </a:rPr>
              <a:t>冰岛</a:t>
            </a:r>
            <a:endParaRPr lang="nl-BE" sz="12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材质：</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不锈钢</a:t>
            </a:r>
            <a:endParaRPr lang="nl-BE" sz="12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尺寸：</a:t>
            </a:r>
            <a:endParaRPr lang="nl-BE" sz="1400" b="1" dirty="0">
              <a:latin typeface="SimSun" panose="02010600030101010101" pitchFamily="2" charset="-122"/>
              <a:ea typeface="SimSun" panose="02010600030101010101" pitchFamily="2" charset="-122"/>
            </a:endParaRPr>
          </a:p>
          <a:p>
            <a:r>
              <a:rPr lang="fr-FR" sz="1200" dirty="0">
                <a:latin typeface="SimSun" panose="02010600030101010101" pitchFamily="2" charset="-122"/>
                <a:ea typeface="SimSun" panose="02010600030101010101" pitchFamily="2" charset="-122"/>
              </a:rPr>
              <a:t>9</a:t>
            </a:r>
            <a:r>
              <a:rPr lang="zh-CN" altLang="en-US" sz="1200" dirty="0">
                <a:latin typeface="SimSun" panose="02010600030101010101" pitchFamily="2" charset="-122"/>
                <a:ea typeface="SimSun" panose="02010600030101010101" pitchFamily="2" charset="-122"/>
              </a:rPr>
              <a:t>米</a:t>
            </a:r>
            <a:r>
              <a:rPr lang="fr-FR" sz="1200" dirty="0">
                <a:latin typeface="SimSun" panose="02010600030101010101" pitchFamily="2" charset="-122"/>
                <a:ea typeface="SimSun" panose="02010600030101010101" pitchFamily="2" charset="-122"/>
              </a:rPr>
              <a:t> x 18</a:t>
            </a:r>
            <a:r>
              <a:rPr lang="zh-CN" altLang="en-US" sz="1200" dirty="0">
                <a:latin typeface="SimSun" panose="02010600030101010101" pitchFamily="2" charset="-122"/>
                <a:ea typeface="SimSun" panose="02010600030101010101" pitchFamily="2" charset="-122"/>
              </a:rPr>
              <a:t>米</a:t>
            </a:r>
            <a:r>
              <a:rPr lang="fr-FR" sz="1200" dirty="0">
                <a:latin typeface="SimSun" panose="02010600030101010101" pitchFamily="2" charset="-122"/>
                <a:ea typeface="SimSun" panose="02010600030101010101" pitchFamily="2" charset="-122"/>
              </a:rPr>
              <a:t> x 7 </a:t>
            </a:r>
            <a:r>
              <a:rPr lang="zh-CN" altLang="en-US" sz="1200" dirty="0">
                <a:latin typeface="SimSun" panose="02010600030101010101" pitchFamily="2" charset="-122"/>
                <a:ea typeface="SimSun" panose="02010600030101010101" pitchFamily="2" charset="-122"/>
              </a:rPr>
              <a:t>米</a:t>
            </a:r>
            <a:endParaRPr lang="nl-BE" sz="12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重量：</a:t>
            </a:r>
            <a:endParaRPr lang="nl-BE" sz="1400" b="1" dirty="0">
              <a:latin typeface="SimSun" panose="02010600030101010101" pitchFamily="2" charset="-122"/>
              <a:ea typeface="SimSun" panose="02010600030101010101" pitchFamily="2" charset="-122"/>
            </a:endParaRPr>
          </a:p>
          <a:p>
            <a:endParaRPr lang="nl-BE" sz="14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修建年份：</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1990</a:t>
            </a:r>
          </a:p>
        </p:txBody>
      </p:sp>
      <p:sp>
        <p:nvSpPr>
          <p:cNvPr id="7" name="Slide Number Placeholder 6"/>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12</a:t>
            </a:fld>
            <a:endParaRPr lang="fr-FR">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76820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 y="5085184"/>
            <a:ext cx="7200000" cy="576064"/>
          </a:xfrm>
        </p:spPr>
        <p:txBody>
          <a:bodyPr>
            <a:normAutofit/>
          </a:bodyPr>
          <a:lstStyle/>
          <a:p>
            <a:r>
              <a:rPr lang="fr-FR" dirty="0"/>
              <a:t>Robin Wight: </a:t>
            </a:r>
            <a:r>
              <a:rPr lang="zh-CN" altLang="en-US" dirty="0"/>
              <a:t>悦动的小精灵 </a:t>
            </a:r>
            <a:r>
              <a:rPr lang="en-GB" altLang="zh-CN" baseline="30000" dirty="0"/>
              <a:t>19</a:t>
            </a:r>
            <a:endParaRPr lang="fr-FR" baseline="30000" dirty="0"/>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200000" cy="515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2485" y="5661248"/>
            <a:ext cx="7197566" cy="646331"/>
          </a:xfrm>
          <a:prstGeom prst="rect">
            <a:avLst/>
          </a:prstGeom>
          <a:noFill/>
        </p:spPr>
        <p:txBody>
          <a:bodyPr wrap="square" rtlCol="0">
            <a:spAutoFit/>
          </a:bodyPr>
          <a:lstStyle/>
          <a:p>
            <a:pPr algn="just"/>
            <a:r>
              <a:rPr lang="zh-CN" altLang="en-US" sz="1200" dirty="0">
                <a:latin typeface="SimSun" panose="02010600030101010101" pitchFamily="2" charset="-122"/>
                <a:ea typeface="SimSun" panose="02010600030101010101" pitchFamily="2" charset="-122"/>
              </a:rPr>
              <a:t>英国雕塑家</a:t>
            </a:r>
            <a:r>
              <a:rPr lang="en-US" sz="1200" dirty="0">
                <a:latin typeface="SimSun" panose="02010600030101010101" pitchFamily="2" charset="-122"/>
                <a:ea typeface="SimSun" panose="02010600030101010101" pitchFamily="2" charset="-122"/>
              </a:rPr>
              <a:t>Robin Wight</a:t>
            </a:r>
            <a:r>
              <a:rPr lang="zh-CN" altLang="en-US" sz="1200" dirty="0">
                <a:latin typeface="SimSun" panose="02010600030101010101" pitchFamily="2" charset="-122"/>
                <a:ea typeface="SimSun" panose="02010600030101010101" pitchFamily="2" charset="-122"/>
              </a:rPr>
              <a:t>创作了风中飞舞的小精灵手握蒲公英，蒲公英的有的依附在根上，有的似乎是悬浮在空中。整个雕塑都是用细密交织的不锈钢丝来包覆着。目前在特伦特姆公园还有他的几个雕塑作品。</a:t>
            </a:r>
            <a:endParaRPr lang="en-US" sz="1200" dirty="0">
              <a:latin typeface="SimSun" panose="02010600030101010101" pitchFamily="2" charset="-122"/>
              <a:ea typeface="SimSun" panose="02010600030101010101" pitchFamily="2" charset="-122"/>
            </a:endParaRPr>
          </a:p>
          <a:p>
            <a:pPr algn="just"/>
            <a:r>
              <a:rPr lang="fr-FR" sz="1200" dirty="0">
                <a:latin typeface="SimSun" panose="02010600030101010101" pitchFamily="2" charset="-122"/>
                <a:ea typeface="SimSun" panose="02010600030101010101" pitchFamily="2" charset="-122"/>
                <a:hlinkClick r:id="rId3"/>
              </a:rPr>
              <a:t>http://www.fantasywire.co.uk/</a:t>
            </a:r>
            <a:endParaRPr lang="fr-FR" sz="1200" dirty="0">
              <a:latin typeface="SimSun" panose="02010600030101010101" pitchFamily="2" charset="-122"/>
              <a:ea typeface="SimSun" panose="02010600030101010101" pitchFamily="2" charset="-122"/>
            </a:endParaRPr>
          </a:p>
        </p:txBody>
      </p:sp>
      <p:sp>
        <p:nvSpPr>
          <p:cNvPr id="7" name="TextBox 6"/>
          <p:cNvSpPr txBox="1"/>
          <p:nvPr/>
        </p:nvSpPr>
        <p:spPr>
          <a:xfrm>
            <a:off x="7197566" y="0"/>
            <a:ext cx="1622906" cy="2185214"/>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特伦特姆花园，英国</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材料：</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不锈钢丝</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尺寸：</a:t>
            </a:r>
            <a:endParaRPr lang="nl-BE" sz="1400" b="1" dirty="0">
              <a:latin typeface="SimSun" panose="02010600030101010101" pitchFamily="2" charset="-122"/>
              <a:ea typeface="SimSun" panose="02010600030101010101" pitchFamily="2" charset="-122"/>
            </a:endParaRPr>
          </a:p>
          <a:p>
            <a:endParaRPr lang="nl-BE" sz="14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重量：</a:t>
            </a:r>
            <a:endParaRPr lang="nl-BE" sz="1400" b="1" dirty="0">
              <a:latin typeface="SimSun" panose="02010600030101010101" pitchFamily="2" charset="-122"/>
              <a:ea typeface="SimSun" panose="02010600030101010101" pitchFamily="2" charset="-122"/>
            </a:endParaRPr>
          </a:p>
          <a:p>
            <a:endParaRPr lang="nl-BE" sz="14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修建年份：</a:t>
            </a:r>
            <a:endParaRPr lang="nl-BE" sz="1400" b="1" dirty="0">
              <a:latin typeface="SimSun" panose="02010600030101010101" pitchFamily="2" charset="-122"/>
              <a:ea typeface="SimSun" panose="02010600030101010101" pitchFamily="2" charset="-122"/>
            </a:endParaRPr>
          </a:p>
          <a:p>
            <a:endParaRPr lang="nl-BE" sz="1400" b="1" dirty="0">
              <a:latin typeface="SimSun" panose="02010600030101010101" pitchFamily="2" charset="-122"/>
              <a:ea typeface="SimSun" panose="02010600030101010101" pitchFamily="2" charset="-122"/>
            </a:endParaRPr>
          </a:p>
        </p:txBody>
      </p:sp>
      <p:sp>
        <p:nvSpPr>
          <p:cNvPr id="6" name="Slide Number Placeholder 5"/>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13</a:t>
            </a:fld>
            <a:endParaRPr lang="fr-FR">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386723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megaconstrucciones.net/images/estatuas/foto/chiapas-cristo-2.jpg"/>
          <p:cNvSpPr>
            <a:spLocks noChangeAspect="1" noChangeArrowheads="1"/>
          </p:cNvSpPr>
          <p:nvPr/>
        </p:nvSpPr>
        <p:spPr bwMode="auto">
          <a:xfrm>
            <a:off x="155575" y="-2636838"/>
            <a:ext cx="3667125" cy="550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SimSun" panose="02010600030101010101" pitchFamily="2" charset="-122"/>
              <a:ea typeface="SimSun" panose="02010600030101010101" pitchFamily="2" charset="-122"/>
            </a:endParaRPr>
          </a:p>
        </p:txBody>
      </p:sp>
      <p:sp>
        <p:nvSpPr>
          <p:cNvPr id="5" name="Title 1"/>
          <p:cNvSpPr>
            <a:spLocks noGrp="1"/>
          </p:cNvSpPr>
          <p:nvPr>
            <p:ph type="title"/>
          </p:nvPr>
        </p:nvSpPr>
        <p:spPr>
          <a:xfrm>
            <a:off x="34340" y="5661248"/>
            <a:ext cx="5617780" cy="544214"/>
          </a:xfrm>
        </p:spPr>
        <p:txBody>
          <a:bodyPr>
            <a:normAutofit fontScale="90000"/>
          </a:bodyPr>
          <a:lstStyle/>
          <a:p>
            <a:r>
              <a:rPr lang="es-ES" dirty="0" err="1"/>
              <a:t>Architect</a:t>
            </a:r>
            <a:r>
              <a:rPr lang="es-ES" dirty="0"/>
              <a:t> Jaime </a:t>
            </a:r>
            <a:r>
              <a:rPr lang="es-ES" dirty="0" err="1"/>
              <a:t>Latapi</a:t>
            </a:r>
            <a:r>
              <a:rPr lang="es-ES" dirty="0"/>
              <a:t> </a:t>
            </a:r>
            <a:r>
              <a:rPr lang="es-ES" dirty="0" err="1"/>
              <a:t>Lopez</a:t>
            </a:r>
            <a:r>
              <a:rPr lang="es-ES" dirty="0"/>
              <a:t>: Cristo de Chiapas </a:t>
            </a:r>
            <a:r>
              <a:rPr lang="es-ES" baseline="30000" dirty="0"/>
              <a:t>20</a:t>
            </a:r>
            <a:endParaRPr lang="fr-FR" baseline="30000" dirty="0"/>
          </a:p>
        </p:txBody>
      </p:sp>
      <p:sp>
        <p:nvSpPr>
          <p:cNvPr id="10" name="Text Placeholder 9"/>
          <p:cNvSpPr>
            <a:spLocks noGrp="1"/>
          </p:cNvSpPr>
          <p:nvPr>
            <p:ph type="body" sz="half" idx="2"/>
          </p:nvPr>
        </p:nvSpPr>
        <p:spPr>
          <a:xfrm>
            <a:off x="34340" y="6341170"/>
            <a:ext cx="5401756" cy="544214"/>
          </a:xfrm>
        </p:spPr>
        <p:txBody>
          <a:bodyPr>
            <a:normAutofit/>
          </a:bodyPr>
          <a:lstStyle/>
          <a:p>
            <a:r>
              <a:rPr lang="en-US" sz="1200" dirty="0"/>
              <a:t>“Cristo de Chiapas”</a:t>
            </a:r>
            <a:r>
              <a:rPr lang="zh-CN" altLang="en-US" sz="1200" dirty="0"/>
              <a:t>是一座难忘的十字架雕塑，它架体中部镀有金色的不锈钢涂层，凸显耶稣的轮廓，并且会在阳光下反射光芒。</a:t>
            </a:r>
            <a:endParaRPr lang="nl-BE" sz="1200" dirty="0"/>
          </a:p>
        </p:txBody>
      </p:sp>
      <p:sp>
        <p:nvSpPr>
          <p:cNvPr id="11" name="Slide Number Placeholder 10"/>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pPr/>
              <a:t>14</a:t>
            </a:fld>
            <a:endParaRPr lang="fr-FR">
              <a:latin typeface="SimSun" panose="02010600030101010101" pitchFamily="2" charset="-122"/>
              <a:ea typeface="SimSun" panose="02010600030101010101" pitchFamily="2" charset="-122"/>
            </a:endParaRPr>
          </a:p>
        </p:txBody>
      </p:sp>
      <p:sp>
        <p:nvSpPr>
          <p:cNvPr id="13" name="TextBox 12"/>
          <p:cNvSpPr txBox="1"/>
          <p:nvPr/>
        </p:nvSpPr>
        <p:spPr>
          <a:xfrm>
            <a:off x="4572000" y="0"/>
            <a:ext cx="2088232" cy="2092880"/>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图斯特拉古铁雷斯，墨西哥</a:t>
            </a:r>
            <a:endParaRPr lang="nl-BE" sz="12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材料：</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涂层不锈钢</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尺寸：</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48</a:t>
            </a:r>
            <a:r>
              <a:rPr lang="zh-CN" altLang="en-US" sz="1200" dirty="0">
                <a:latin typeface="SimSun" panose="02010600030101010101" pitchFamily="2" charset="-122"/>
                <a:ea typeface="SimSun" panose="02010600030101010101" pitchFamily="2" charset="-122"/>
              </a:rPr>
              <a:t>米（加底座高</a:t>
            </a:r>
            <a:r>
              <a:rPr lang="nl-BE" sz="1200" dirty="0">
                <a:latin typeface="SimSun" panose="02010600030101010101" pitchFamily="2" charset="-122"/>
                <a:ea typeface="SimSun" panose="02010600030101010101" pitchFamily="2" charset="-122"/>
              </a:rPr>
              <a:t>62</a:t>
            </a:r>
            <a:r>
              <a:rPr lang="zh-CN" altLang="en-US" sz="1200" dirty="0">
                <a:latin typeface="SimSun" panose="02010600030101010101" pitchFamily="2" charset="-122"/>
                <a:ea typeface="SimSun" panose="02010600030101010101" pitchFamily="2" charset="-122"/>
              </a:rPr>
              <a:t>米）</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重量：</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2000 </a:t>
            </a:r>
            <a:r>
              <a:rPr lang="zh-CN" altLang="en-US" sz="1200" dirty="0">
                <a:latin typeface="SimSun" panose="02010600030101010101" pitchFamily="2" charset="-122"/>
                <a:ea typeface="SimSun" panose="02010600030101010101" pitchFamily="2" charset="-122"/>
              </a:rPr>
              <a:t>吨</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修建年份：</a:t>
            </a:r>
            <a:endParaRPr lang="en-US" altLang="zh-CN"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2007</a:t>
            </a:r>
          </a:p>
        </p:txBody>
      </p:sp>
      <p:pic>
        <p:nvPicPr>
          <p:cNvPr id="9"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23" y="0"/>
            <a:ext cx="4259340" cy="5589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4175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3216"/>
            <a:ext cx="5486400" cy="432048"/>
          </a:xfrm>
        </p:spPr>
        <p:txBody>
          <a:bodyPr>
            <a:noAutofit/>
          </a:bodyPr>
          <a:lstStyle/>
          <a:p>
            <a:r>
              <a:rPr lang="fr-FR" dirty="0"/>
              <a:t>Joana </a:t>
            </a:r>
            <a:r>
              <a:rPr lang="fr-FR" dirty="0" err="1"/>
              <a:t>Vasconcelos</a:t>
            </a:r>
            <a:r>
              <a:rPr lang="fr-FR" dirty="0"/>
              <a:t>: </a:t>
            </a:r>
            <a:r>
              <a:rPr lang="zh-CN" altLang="en-US" dirty="0"/>
              <a:t>玛丽莲</a:t>
            </a:r>
            <a:r>
              <a:rPr lang="fr-FR" dirty="0"/>
              <a:t>(2009) </a:t>
            </a:r>
            <a:r>
              <a:rPr lang="fr-FR" baseline="30000" dirty="0"/>
              <a:t>21</a:t>
            </a:r>
          </a:p>
        </p:txBody>
      </p:sp>
      <p:sp>
        <p:nvSpPr>
          <p:cNvPr id="5" name="Text Placeholder 4"/>
          <p:cNvSpPr>
            <a:spLocks noGrp="1"/>
          </p:cNvSpPr>
          <p:nvPr>
            <p:ph type="body" sz="half" idx="2"/>
          </p:nvPr>
        </p:nvSpPr>
        <p:spPr>
          <a:xfrm>
            <a:off x="0" y="5805263"/>
            <a:ext cx="8892480" cy="1058251"/>
          </a:xfrm>
        </p:spPr>
        <p:txBody>
          <a:bodyPr>
            <a:noAutofit/>
          </a:bodyPr>
          <a:lstStyle/>
          <a:p>
            <a:pPr algn="just"/>
            <a:r>
              <a:rPr lang="zh-CN" altLang="en-US" sz="1200" dirty="0"/>
              <a:t>“玛丽莲”的造型来源于一双优雅的高跟凉鞋，用平底汤锅和锅盖制作成一个放大比例的高跟鞋雕塑。汤锅和高跟鞋之间这种不太可能，但很自信的搭配，两个象征女性个人和公开维度的符号，表现了在当代世界中女性定义的重新界定。平底汤锅代表的是女性传统的家庭范畴，为了制作这双巨大的、传统公认的优雅美丽高跟鞋，作者选择了平底汤锅，这与女性在家庭和社会范畴无法兼顾的二元性有所矛盾。该作品是献给女性二元性的颂词，暗指在颠覆社会常态的情况下个性的充分实现。</a:t>
            </a:r>
            <a:endParaRPr lang="en-US" sz="120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200000" cy="5387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7197566" y="-27384"/>
            <a:ext cx="1622906" cy="2123658"/>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法国凡尔赛宫</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材料：</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不锈钢</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尺寸</a:t>
            </a:r>
            <a:r>
              <a:rPr lang="nl-BE" sz="1400" b="1" dirty="0">
                <a:latin typeface="SimSun" panose="02010600030101010101" pitchFamily="2" charset="-122"/>
                <a:ea typeface="SimSun" panose="02010600030101010101" pitchFamily="2" charset="-122"/>
              </a:rPr>
              <a:t>:</a:t>
            </a:r>
          </a:p>
          <a:p>
            <a:r>
              <a:rPr lang="nl-BE" sz="1200" dirty="0">
                <a:latin typeface="SimSun" panose="02010600030101010101" pitchFamily="2" charset="-122"/>
                <a:ea typeface="SimSun" panose="02010600030101010101" pitchFamily="2" charset="-122"/>
              </a:rPr>
              <a:t>3</a:t>
            </a:r>
            <a:r>
              <a:rPr lang="zh-CN" altLang="en-US" sz="1200" dirty="0">
                <a:latin typeface="SimSun" panose="02010600030101010101" pitchFamily="2" charset="-122"/>
                <a:ea typeface="SimSun" panose="02010600030101010101" pitchFamily="2" charset="-122"/>
              </a:rPr>
              <a:t>米</a:t>
            </a:r>
            <a:r>
              <a:rPr lang="nl-BE" sz="1200" dirty="0">
                <a:latin typeface="SimSun" panose="02010600030101010101" pitchFamily="2" charset="-122"/>
                <a:ea typeface="SimSun" panose="02010600030101010101" pitchFamily="2" charset="-122"/>
              </a:rPr>
              <a:t> x 1.5</a:t>
            </a:r>
            <a:r>
              <a:rPr lang="zh-CN" altLang="en-US" sz="1200" dirty="0">
                <a:latin typeface="SimSun" panose="02010600030101010101" pitchFamily="2" charset="-122"/>
                <a:ea typeface="SimSun" panose="02010600030101010101" pitchFamily="2" charset="-122"/>
              </a:rPr>
              <a:t>米</a:t>
            </a:r>
            <a:r>
              <a:rPr lang="nl-BE" sz="1200" dirty="0">
                <a:latin typeface="SimSun" panose="02010600030101010101" pitchFamily="2" charset="-122"/>
                <a:ea typeface="SimSun" panose="02010600030101010101" pitchFamily="2" charset="-122"/>
              </a:rPr>
              <a:t> x 4</a:t>
            </a:r>
            <a:r>
              <a:rPr lang="zh-CN" altLang="en-US" sz="1200" dirty="0">
                <a:latin typeface="SimSun" panose="02010600030101010101" pitchFamily="2" charset="-122"/>
                <a:ea typeface="SimSun" panose="02010600030101010101" pitchFamily="2" charset="-122"/>
              </a:rPr>
              <a:t>米</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重量：</a:t>
            </a:r>
            <a:endParaRPr lang="nl-BE" sz="1400" b="1" dirty="0">
              <a:latin typeface="SimSun" panose="02010600030101010101" pitchFamily="2" charset="-122"/>
              <a:ea typeface="SimSun" panose="02010600030101010101" pitchFamily="2" charset="-122"/>
            </a:endParaRPr>
          </a:p>
          <a:p>
            <a:endParaRPr lang="nl-BE" sz="14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修建年份：</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2009</a:t>
            </a:r>
          </a:p>
        </p:txBody>
      </p:sp>
      <p:sp>
        <p:nvSpPr>
          <p:cNvPr id="6" name="Slide Number Placeholder 5"/>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15</a:t>
            </a:fld>
            <a:endParaRPr lang="fr-FR">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143961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2" y="5311917"/>
            <a:ext cx="5486400" cy="514553"/>
          </a:xfrm>
        </p:spPr>
        <p:txBody>
          <a:bodyPr>
            <a:normAutofit/>
          </a:bodyPr>
          <a:lstStyle/>
          <a:p>
            <a:r>
              <a:rPr lang="fr-FR" dirty="0"/>
              <a:t>Jeff </a:t>
            </a:r>
            <a:r>
              <a:rPr lang="fr-FR" dirty="0" err="1"/>
              <a:t>Koons</a:t>
            </a:r>
            <a:r>
              <a:rPr lang="fr-FR" dirty="0"/>
              <a:t>: </a:t>
            </a:r>
            <a:r>
              <a:rPr lang="zh-CN" altLang="en-US" dirty="0"/>
              <a:t>圣心（红色／金色）</a:t>
            </a:r>
            <a:r>
              <a:rPr lang="en-GB" altLang="zh-CN" baseline="30000" dirty="0"/>
              <a:t>22</a:t>
            </a:r>
            <a:endParaRPr lang="fr-FR" baseline="30000" dirty="0"/>
          </a:p>
        </p:txBody>
      </p:sp>
      <p:sp>
        <p:nvSpPr>
          <p:cNvPr id="13" name="Text Placeholder 12"/>
          <p:cNvSpPr>
            <a:spLocks noGrp="1"/>
          </p:cNvSpPr>
          <p:nvPr>
            <p:ph type="body" sz="half" idx="2"/>
          </p:nvPr>
        </p:nvSpPr>
        <p:spPr>
          <a:xfrm>
            <a:off x="-1323" y="5955874"/>
            <a:ext cx="5486400" cy="804862"/>
          </a:xfrm>
        </p:spPr>
        <p:txBody>
          <a:bodyPr/>
          <a:lstStyle/>
          <a:p>
            <a:r>
              <a:rPr lang="en-US" i="1" dirty="0"/>
              <a:t>“….</a:t>
            </a:r>
            <a:r>
              <a:rPr lang="zh-CN" altLang="en-US" i="1" dirty="0"/>
              <a:t>尖刻评论了对情感和宗教体验的商业化贬值。</a:t>
            </a:r>
            <a:r>
              <a:rPr lang="en-US" i="1" dirty="0"/>
              <a:t>”</a:t>
            </a:r>
          </a:p>
          <a:p>
            <a:r>
              <a:rPr lang="en-US" dirty="0"/>
              <a:t>(</a:t>
            </a:r>
            <a:r>
              <a:rPr lang="en-US" altLang="zh-CN" dirty="0"/>
              <a:t>《</a:t>
            </a:r>
            <a:r>
              <a:rPr lang="zh-CN" altLang="en-US" dirty="0"/>
              <a:t>纽约时报</a:t>
            </a:r>
            <a:r>
              <a:rPr lang="en-US" altLang="zh-CN" dirty="0"/>
              <a:t>》</a:t>
            </a:r>
            <a:r>
              <a:rPr lang="en-US" dirty="0"/>
              <a:t>) </a:t>
            </a:r>
            <a:endParaRPr lang="fr-FR" dirty="0"/>
          </a:p>
          <a:p>
            <a:endParaRPr lang="nl-BE" dirty="0"/>
          </a:p>
        </p:txBody>
      </p:sp>
      <p:sp>
        <p:nvSpPr>
          <p:cNvPr id="15" name="TextBox 14"/>
          <p:cNvSpPr txBox="1"/>
          <p:nvPr/>
        </p:nvSpPr>
        <p:spPr>
          <a:xfrm>
            <a:off x="7197566" y="0"/>
            <a:ext cx="1622906" cy="2662267"/>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a:t>
            </a:r>
            <a:endParaRPr lang="nl-BE" sz="1400" b="1" dirty="0">
              <a:latin typeface="SimSun" panose="02010600030101010101" pitchFamily="2" charset="-122"/>
              <a:ea typeface="SimSun" panose="02010600030101010101" pitchFamily="2" charset="-122"/>
            </a:endParaRPr>
          </a:p>
          <a:p>
            <a:r>
              <a:rPr lang="zh-CN" altLang="en-US" sz="1100" dirty="0">
                <a:latin typeface="SimSun" panose="02010600030101010101" pitchFamily="2" charset="-122"/>
                <a:ea typeface="SimSun" panose="02010600030101010101" pitchFamily="2" charset="-122"/>
              </a:rPr>
              <a:t>美国纽约</a:t>
            </a:r>
            <a:endParaRPr lang="nl-BE" sz="11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材料：</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有彩色透明涂层的高铬不锈钢</a:t>
            </a:r>
            <a:endParaRPr lang="nl-BE" sz="12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尺寸：</a:t>
            </a:r>
            <a:endParaRPr lang="nl-BE" sz="1400" b="1" dirty="0">
              <a:latin typeface="SimSun" panose="02010600030101010101" pitchFamily="2" charset="-122"/>
              <a:ea typeface="SimSun" panose="02010600030101010101" pitchFamily="2" charset="-122"/>
            </a:endParaRPr>
          </a:p>
          <a:p>
            <a:r>
              <a:rPr lang="en-US" sz="1200" dirty="0">
                <a:latin typeface="SimSun" panose="02010600030101010101" pitchFamily="2" charset="-122"/>
                <a:ea typeface="SimSun" panose="02010600030101010101" pitchFamily="2" charset="-122"/>
              </a:rPr>
              <a:t>357 x 218 x 121 </a:t>
            </a:r>
            <a:r>
              <a:rPr lang="zh-CN" altLang="en-US" sz="1200" dirty="0">
                <a:latin typeface="SimSun" panose="02010600030101010101" pitchFamily="2" charset="-122"/>
                <a:ea typeface="SimSun" panose="02010600030101010101" pitchFamily="2" charset="-122"/>
              </a:rPr>
              <a:t>厘米</a:t>
            </a:r>
            <a:endParaRPr lang="nl-BE" sz="12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重量：</a:t>
            </a:r>
            <a:endParaRPr lang="nl-BE" sz="1400" b="1" dirty="0">
              <a:latin typeface="SimSun" panose="02010600030101010101" pitchFamily="2" charset="-122"/>
              <a:ea typeface="SimSun" panose="02010600030101010101" pitchFamily="2" charset="-122"/>
            </a:endParaRPr>
          </a:p>
          <a:p>
            <a:endParaRPr lang="nl-BE" sz="14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修建年份：</a:t>
            </a:r>
            <a:endParaRPr lang="nl-BE" sz="1400" b="1" dirty="0">
              <a:latin typeface="SimSun" panose="02010600030101010101" pitchFamily="2" charset="-122"/>
              <a:ea typeface="SimSun" panose="02010600030101010101" pitchFamily="2" charset="-122"/>
            </a:endParaRPr>
          </a:p>
          <a:p>
            <a:r>
              <a:rPr lang="en-US" altLang="zh-CN" sz="1200" dirty="0">
                <a:latin typeface="SimSun" panose="02010600030101010101" pitchFamily="2" charset="-122"/>
                <a:ea typeface="SimSun" panose="02010600030101010101" pitchFamily="2" charset="-122"/>
              </a:rPr>
              <a:t>5</a:t>
            </a:r>
            <a:r>
              <a:rPr lang="zh-CN" altLang="en-US" sz="1200" dirty="0">
                <a:latin typeface="SimSun" panose="02010600030101010101" pitchFamily="2" charset="-122"/>
                <a:ea typeface="SimSun" panose="02010600030101010101" pitchFamily="2" charset="-122"/>
              </a:rPr>
              <a:t>个特别版本之一</a:t>
            </a:r>
            <a:r>
              <a:rPr lang="en-US" sz="1200" dirty="0">
                <a:latin typeface="SimSun" panose="02010600030101010101" pitchFamily="2" charset="-122"/>
                <a:ea typeface="SimSun" panose="02010600030101010101" pitchFamily="2" charset="-122"/>
              </a:rPr>
              <a:t>1994–2007</a:t>
            </a:r>
            <a:endParaRPr lang="nl-BE" sz="1200" b="1" dirty="0">
              <a:latin typeface="SimSun" panose="02010600030101010101" pitchFamily="2" charset="-122"/>
              <a:ea typeface="SimSun" panose="02010600030101010101" pitchFamily="2" charset="-122"/>
            </a:endParaRPr>
          </a:p>
        </p:txBody>
      </p:sp>
      <p:sp>
        <p:nvSpPr>
          <p:cNvPr id="14" name="Slide Number Placeholder 13"/>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16</a:t>
            </a:fld>
            <a:endParaRPr lang="fr-FR">
              <a:latin typeface="SimSun" panose="02010600030101010101" pitchFamily="2" charset="-122"/>
              <a:ea typeface="SimSun" panose="02010600030101010101" pitchFamily="2" charset="-122"/>
            </a:endParaRPr>
          </a:p>
        </p:txBody>
      </p:sp>
      <p:pic>
        <p:nvPicPr>
          <p:cNvPr id="2050" name="Picture 2" descr="https://c2.staticflickr.com/4/3187/2609927761_18c3069d75_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94" y="-3534"/>
            <a:ext cx="7072989" cy="53047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9054" y="5062050"/>
            <a:ext cx="3250271" cy="17876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57275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0664"/>
            <a:ext cx="5486400" cy="566738"/>
          </a:xfrm>
        </p:spPr>
        <p:txBody>
          <a:bodyPr/>
          <a:lstStyle/>
          <a:p>
            <a:r>
              <a:rPr lang="fr-FR" dirty="0"/>
              <a:t>Gil </a:t>
            </a:r>
            <a:r>
              <a:rPr lang="fr-FR" dirty="0" err="1"/>
              <a:t>Bruvel</a:t>
            </a:r>
            <a:r>
              <a:rPr lang="fr-FR" dirty="0"/>
              <a:t>: </a:t>
            </a:r>
            <a:r>
              <a:rPr lang="zh-CN" altLang="en-US" dirty="0"/>
              <a:t>二分法 </a:t>
            </a:r>
            <a:r>
              <a:rPr lang="en-GB" altLang="zh-CN" baseline="30000" dirty="0"/>
              <a:t>23</a:t>
            </a:r>
            <a:endParaRPr lang="fr-FR" baseline="30000" dirty="0"/>
          </a:p>
        </p:txBody>
      </p:sp>
      <p:sp>
        <p:nvSpPr>
          <p:cNvPr id="12" name="Text Placeholder 11"/>
          <p:cNvSpPr>
            <a:spLocks noGrp="1"/>
          </p:cNvSpPr>
          <p:nvPr>
            <p:ph type="body" sz="half" idx="2"/>
          </p:nvPr>
        </p:nvSpPr>
        <p:spPr>
          <a:xfrm>
            <a:off x="-9211" y="5342632"/>
            <a:ext cx="7416824" cy="1512168"/>
          </a:xfrm>
        </p:spPr>
        <p:txBody>
          <a:bodyPr>
            <a:normAutofit/>
          </a:bodyPr>
          <a:lstStyle/>
          <a:p>
            <a:pPr algn="just"/>
            <a:r>
              <a:rPr lang="zh-CN" altLang="en-US" dirty="0"/>
              <a:t>受到同时在不同的世界里完全生活复杂性的启发，二分法深度的思考并庆祝存在的双重本质。这个雕塑由“能量丝带”组成，捕捉每一个为了成为一个全面的人而启动各个层次的存在的过程。它反映出自然的力量和每个层面的存在进行结合后的安静辉煌。雕塑中蕴含着安详的冥想空间，全面拥抱存在的二元性：阿尼玛和阿尼姆斯，女性与男性，有意识的头脑和无意识的头脑，清醒与梦幻。</a:t>
            </a:r>
            <a:endParaRPr lang="nl-BE" dirty="0"/>
          </a:p>
        </p:txBody>
      </p:sp>
      <p:sp>
        <p:nvSpPr>
          <p:cNvPr id="15" name="TextBox 14"/>
          <p:cNvSpPr txBox="1"/>
          <p:nvPr/>
        </p:nvSpPr>
        <p:spPr>
          <a:xfrm>
            <a:off x="4572000" y="-34286"/>
            <a:ext cx="2232248" cy="2185214"/>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a:t>
            </a:r>
            <a:endParaRPr lang="nl-BE" sz="1400" b="1" dirty="0">
              <a:latin typeface="SimSun" panose="02010600030101010101" pitchFamily="2" charset="-122"/>
              <a:ea typeface="SimSun" panose="02010600030101010101" pitchFamily="2" charset="-122"/>
            </a:endParaRPr>
          </a:p>
          <a:p>
            <a:endParaRPr lang="nl-BE" sz="14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材料：</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316L</a:t>
            </a:r>
            <a:r>
              <a:rPr lang="zh-CN" altLang="en-US" sz="1200" dirty="0">
                <a:latin typeface="SimSun" panose="02010600030101010101" pitchFamily="2" charset="-122"/>
                <a:ea typeface="SimSun" panose="02010600030101010101" pitchFamily="2" charset="-122"/>
              </a:rPr>
              <a:t>不锈钢</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尺寸：</a:t>
            </a:r>
            <a:endParaRPr lang="nl-BE" sz="1400" b="1" dirty="0">
              <a:latin typeface="SimSun" panose="02010600030101010101" pitchFamily="2" charset="-122"/>
              <a:ea typeface="SimSun" panose="02010600030101010101" pitchFamily="2" charset="-122"/>
            </a:endParaRPr>
          </a:p>
          <a:p>
            <a:r>
              <a:rPr lang="en-US" sz="1200" dirty="0">
                <a:latin typeface="SimSun" panose="02010600030101010101" pitchFamily="2" charset="-122"/>
                <a:ea typeface="SimSun" panose="02010600030101010101" pitchFamily="2" charset="-122"/>
              </a:rPr>
              <a:t>71 </a:t>
            </a:r>
            <a:r>
              <a:rPr lang="zh-CN" altLang="en-US" sz="1200" dirty="0">
                <a:latin typeface="SimSun" panose="02010600030101010101" pitchFamily="2" charset="-122"/>
                <a:ea typeface="SimSun" panose="02010600030101010101" pitchFamily="2" charset="-122"/>
              </a:rPr>
              <a:t>厘米</a:t>
            </a:r>
            <a:r>
              <a:rPr lang="en-US" sz="1200" dirty="0">
                <a:latin typeface="SimSun" panose="02010600030101010101" pitchFamily="2" charset="-122"/>
                <a:ea typeface="SimSun" panose="02010600030101010101" pitchFamily="2" charset="-122"/>
              </a:rPr>
              <a:t>x 41 </a:t>
            </a:r>
            <a:r>
              <a:rPr lang="zh-CN" altLang="en-US" sz="1200" dirty="0">
                <a:latin typeface="SimSun" panose="02010600030101010101" pitchFamily="2" charset="-122"/>
                <a:ea typeface="SimSun" panose="02010600030101010101" pitchFamily="2" charset="-122"/>
              </a:rPr>
              <a:t>厘米</a:t>
            </a:r>
            <a:r>
              <a:rPr lang="en-US" sz="1200" dirty="0">
                <a:latin typeface="SimSun" panose="02010600030101010101" pitchFamily="2" charset="-122"/>
                <a:ea typeface="SimSun" panose="02010600030101010101" pitchFamily="2" charset="-122"/>
              </a:rPr>
              <a:t>x 41 </a:t>
            </a:r>
            <a:r>
              <a:rPr lang="zh-CN" altLang="en-US" sz="1200" dirty="0">
                <a:latin typeface="SimSun" panose="02010600030101010101" pitchFamily="2" charset="-122"/>
                <a:ea typeface="SimSun" panose="02010600030101010101" pitchFamily="2" charset="-122"/>
              </a:rPr>
              <a:t>厘米</a:t>
            </a:r>
            <a:endParaRPr lang="nl-BE" sz="12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重量</a:t>
            </a:r>
            <a:r>
              <a:rPr lang="nl-BE" sz="1400" b="1" dirty="0">
                <a:latin typeface="SimSun" panose="02010600030101010101" pitchFamily="2" charset="-122"/>
                <a:ea typeface="SimSun" panose="02010600030101010101" pitchFamily="2" charset="-122"/>
              </a:rPr>
              <a:t>:</a:t>
            </a:r>
          </a:p>
          <a:p>
            <a:endParaRPr lang="nl-BE" sz="14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修建年份：</a:t>
            </a:r>
            <a:endParaRPr lang="nl-BE" sz="1400" b="1" dirty="0">
              <a:latin typeface="SimSun" panose="02010600030101010101" pitchFamily="2" charset="-122"/>
              <a:ea typeface="SimSun" panose="02010600030101010101" pitchFamily="2" charset="-122"/>
            </a:endParaRPr>
          </a:p>
          <a:p>
            <a:endParaRPr lang="nl-BE" sz="1400" b="1" dirty="0">
              <a:latin typeface="SimSun" panose="02010600030101010101" pitchFamily="2" charset="-122"/>
              <a:ea typeface="SimSun" panose="02010600030101010101" pitchFamily="2" charset="-122"/>
            </a:endParaRPr>
          </a:p>
        </p:txBody>
      </p:sp>
      <p:sp>
        <p:nvSpPr>
          <p:cNvPr id="13" name="Slide Number Placeholder 12"/>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17</a:t>
            </a:fld>
            <a:endParaRPr lang="fr-FR">
              <a:latin typeface="SimSun" panose="02010600030101010101" pitchFamily="2" charset="-122"/>
              <a:ea typeface="SimSun" panose="02010600030101010101" pitchFamily="2" charset="-122"/>
            </a:endParaRPr>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8" y="0"/>
            <a:ext cx="4484191" cy="47298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0489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07504" y="4725144"/>
            <a:ext cx="8784976" cy="566738"/>
          </a:xfrm>
        </p:spPr>
        <p:txBody>
          <a:bodyPr/>
          <a:lstStyle/>
          <a:p>
            <a:r>
              <a:rPr lang="fr-FR" dirty="0"/>
              <a:t>David </a:t>
            </a:r>
            <a:r>
              <a:rPr lang="fr-FR" dirty="0" err="1"/>
              <a:t>Černý</a:t>
            </a:r>
            <a:r>
              <a:rPr lang="fr-FR" dirty="0"/>
              <a:t>: </a:t>
            </a:r>
            <a:r>
              <a:rPr lang="zh-CN" altLang="en-US" dirty="0"/>
              <a:t>变形 </a:t>
            </a:r>
            <a:r>
              <a:rPr lang="en-GB" altLang="zh-CN" baseline="30000" dirty="0"/>
              <a:t>24</a:t>
            </a:r>
            <a:endParaRPr lang="fr-FR" baseline="30000" dirty="0"/>
          </a:p>
        </p:txBody>
      </p:sp>
      <p:sp>
        <p:nvSpPr>
          <p:cNvPr id="9" name="Text Placeholder 8"/>
          <p:cNvSpPr>
            <a:spLocks noGrp="1"/>
          </p:cNvSpPr>
          <p:nvPr>
            <p:ph type="body" sz="half" idx="2"/>
          </p:nvPr>
        </p:nvSpPr>
        <p:spPr>
          <a:xfrm>
            <a:off x="107504" y="5367338"/>
            <a:ext cx="8784976" cy="1374030"/>
          </a:xfrm>
        </p:spPr>
        <p:txBody>
          <a:bodyPr>
            <a:normAutofit/>
          </a:bodyPr>
          <a:lstStyle/>
          <a:p>
            <a:r>
              <a:rPr lang="zh-CN" altLang="en-US" dirty="0"/>
              <a:t>该雕塑结构由</a:t>
            </a:r>
            <a:r>
              <a:rPr lang="en-US" altLang="zh-CN" dirty="0"/>
              <a:t>7</a:t>
            </a:r>
            <a:r>
              <a:rPr lang="zh-CN" altLang="en-US" dirty="0"/>
              <a:t>层可以间歇性旋转、为雕塑带来不同形态的独立层组成。特制的程序能够控制雕塑中内嵌的引擎，编排出不同的序列。每个引擎都有反馈开关，这样电脑就直销在给定的某时间，该转动哪层，这样序列中就会出现随机运动。这些运动都是通过互联网由</a:t>
            </a:r>
            <a:r>
              <a:rPr lang="en-US" altLang="zh-CN" dirty="0"/>
              <a:t>David</a:t>
            </a:r>
            <a:r>
              <a:rPr lang="zh-CN" altLang="en-US" dirty="0"/>
              <a:t>自己来控制，机械工程和计算机是他设计中不可或缺的组成部分，他自己通过互联网的操控也是作品的延续。雕塑动态展示请点击在线视频链接</a:t>
            </a:r>
            <a:r>
              <a:rPr lang="en-US" dirty="0"/>
              <a:t> </a:t>
            </a:r>
            <a:r>
              <a:rPr lang="en-US" dirty="0">
                <a:hlinkClick r:id="rId3"/>
              </a:rPr>
              <a:t>www.metalmorphosis.tv</a:t>
            </a:r>
            <a:endParaRPr lang="nl-BE" dirty="0"/>
          </a:p>
        </p:txBody>
      </p:sp>
      <p:sp>
        <p:nvSpPr>
          <p:cNvPr id="5" name="Espace réservé du numéro de diapositive 4"/>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pPr/>
              <a:t>18</a:t>
            </a:fld>
            <a:endParaRPr lang="fr-FR">
              <a:latin typeface="SimSun" panose="02010600030101010101" pitchFamily="2" charset="-122"/>
              <a:ea typeface="SimSun" panose="02010600030101010101" pitchFamily="2" charset="-122"/>
            </a:endParaRPr>
          </a:p>
        </p:txBody>
      </p:sp>
      <p:pic>
        <p:nvPicPr>
          <p:cNvPr id="1026" name="Picture 2" descr="http://twistedsifter.files.wordpress.com/2011/10/metalmorphosis-david-cerny-stainless-steel-head-sculpture-north-carolina-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6227911" cy="46709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6"/>
          <p:cNvSpPr txBox="1"/>
          <p:nvPr/>
        </p:nvSpPr>
        <p:spPr>
          <a:xfrm>
            <a:off x="6372200" y="0"/>
            <a:ext cx="2520280" cy="1169551"/>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地点：夏洛特，北卡，美国</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材料：不锈钢</a:t>
            </a:r>
            <a:endParaRPr lang="en-US"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尺寸：高</a:t>
            </a:r>
            <a:r>
              <a:rPr lang="en-US" sz="1200" dirty="0">
                <a:latin typeface="SimSun" panose="02010600030101010101" pitchFamily="2" charset="-122"/>
                <a:ea typeface="SimSun" panose="02010600030101010101" pitchFamily="2" charset="-122"/>
              </a:rPr>
              <a:t> 8</a:t>
            </a:r>
            <a:r>
              <a:rPr lang="zh-CN" altLang="en-US" sz="1200" dirty="0">
                <a:latin typeface="SimSun" panose="02010600030101010101" pitchFamily="2" charset="-122"/>
                <a:ea typeface="SimSun" panose="02010600030101010101" pitchFamily="2" charset="-122"/>
              </a:rPr>
              <a:t>米</a:t>
            </a:r>
            <a:endParaRPr lang="nl-BE" sz="12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重量：用了</a:t>
            </a:r>
            <a:r>
              <a:rPr lang="en-US" altLang="zh-CN" sz="1400" b="1" dirty="0">
                <a:latin typeface="SimSun" panose="02010600030101010101" pitchFamily="2" charset="-122"/>
                <a:ea typeface="SimSun" panose="02010600030101010101" pitchFamily="2" charset="-122"/>
              </a:rPr>
              <a:t>14</a:t>
            </a:r>
            <a:r>
              <a:rPr lang="zh-CN" altLang="en-US" sz="1400" b="1" dirty="0">
                <a:latin typeface="SimSun" panose="02010600030101010101" pitchFamily="2" charset="-122"/>
                <a:ea typeface="SimSun" panose="02010600030101010101" pitchFamily="2" charset="-122"/>
              </a:rPr>
              <a:t>吨不锈钢</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修建年份：</a:t>
            </a:r>
            <a:r>
              <a:rPr lang="nl-BE" sz="1200" dirty="0">
                <a:latin typeface="SimSun" panose="02010600030101010101" pitchFamily="2" charset="-122"/>
                <a:ea typeface="SimSun" panose="02010600030101010101" pitchFamily="2" charset="-122"/>
              </a:rPr>
              <a:t>2011</a:t>
            </a:r>
          </a:p>
        </p:txBody>
      </p:sp>
    </p:spTree>
    <p:extLst>
      <p:ext uri="{BB962C8B-B14F-4D97-AF65-F5344CB8AC3E}">
        <p14:creationId xmlns:p14="http://schemas.microsoft.com/office/powerpoint/2010/main" val="361537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8" y="4584660"/>
            <a:ext cx="7200000" cy="576064"/>
          </a:xfrm>
        </p:spPr>
        <p:txBody>
          <a:bodyPr>
            <a:normAutofit/>
          </a:bodyPr>
          <a:lstStyle/>
          <a:p>
            <a:r>
              <a:rPr lang="en-US" dirty="0"/>
              <a:t>Linda Bakke：《</a:t>
            </a:r>
            <a:r>
              <a:rPr lang="en-US" dirty="0" err="1"/>
              <a:t>大麋鹿</a:t>
            </a:r>
            <a:r>
              <a:rPr lang="en-US" dirty="0"/>
              <a:t>》</a:t>
            </a:r>
            <a:r>
              <a:rPr lang="fr-FR" baseline="30000" dirty="0"/>
              <a:t>25</a:t>
            </a:r>
          </a:p>
        </p:txBody>
      </p:sp>
      <p:sp>
        <p:nvSpPr>
          <p:cNvPr id="4" name="TextBox 3"/>
          <p:cNvSpPr txBox="1"/>
          <p:nvPr/>
        </p:nvSpPr>
        <p:spPr>
          <a:xfrm>
            <a:off x="-5012" y="5255145"/>
            <a:ext cx="8825483" cy="1384995"/>
          </a:xfrm>
          <a:prstGeom prst="rect">
            <a:avLst/>
          </a:prstGeom>
          <a:noFill/>
        </p:spPr>
        <p:txBody>
          <a:bodyPr wrap="square" rtlCol="0">
            <a:spAutoFit/>
          </a:bodyPr>
          <a:lstStyle/>
          <a:p>
            <a:r>
              <a:rPr lang="en-US" sz="1400" dirty="0">
                <a:latin typeface="SimSun" panose="02010600030101010101" pitchFamily="2" charset="-122"/>
                <a:ea typeface="SimSun" panose="02010600030101010101" pitchFamily="2" charset="-122"/>
              </a:rPr>
              <a:t>《</a:t>
            </a:r>
            <a:r>
              <a:rPr lang="en-US" sz="1400" dirty="0" err="1">
                <a:latin typeface="SimSun" panose="02010600030101010101" pitchFamily="2" charset="-122"/>
                <a:ea typeface="SimSun" panose="02010600030101010101" pitchFamily="2" charset="-122"/>
              </a:rPr>
              <a:t>大麋鹿》是由挪威设计师Linda</a:t>
            </a:r>
            <a:r>
              <a:rPr lang="en-US" sz="1400" dirty="0">
                <a:latin typeface="SimSun" panose="02010600030101010101" pitchFamily="2" charset="-122"/>
                <a:ea typeface="SimSun" panose="02010600030101010101" pitchFamily="2" charset="-122"/>
              </a:rPr>
              <a:t> </a:t>
            </a:r>
            <a:r>
              <a:rPr lang="en-US" sz="1400" dirty="0" err="1">
                <a:latin typeface="SimSun" panose="02010600030101010101" pitchFamily="2" charset="-122"/>
                <a:ea typeface="SimSun" panose="02010600030101010101" pitchFamily="2" charset="-122"/>
              </a:rPr>
              <a:t>Bakke设计的作品，屹立在挪威奥斯陆与特隆赫姆中间的大埃尔夫达尔市的Bjøråa野餐区</a:t>
            </a:r>
            <a:r>
              <a:rPr lang="en-US" sz="1400" dirty="0">
                <a:latin typeface="SimSun" panose="02010600030101010101" pitchFamily="2" charset="-122"/>
                <a:ea typeface="SimSun" panose="02010600030101010101" pitchFamily="2" charset="-122"/>
              </a:rPr>
              <a:t>。</a:t>
            </a:r>
            <a:r>
              <a:rPr lang="zh-CN" altLang="en-US" sz="1400" dirty="0">
                <a:latin typeface="SimSun" panose="02010600030101010101" pitchFamily="2" charset="-122"/>
                <a:ea typeface="SimSun" panose="02010600030101010101" pitchFamily="2" charset="-122"/>
              </a:rPr>
              <a:t>除了其固有的美感，这个地标雕塑也能吸引驾驶者停下来驻足，休息伸展一下，抵抗旅途劳顿，加强路面安全。</a:t>
            </a:r>
            <a:endParaRPr lang="en-GB" sz="1400" dirty="0">
              <a:latin typeface="SimSun" panose="02010600030101010101" pitchFamily="2" charset="-122"/>
              <a:ea typeface="SimSun" panose="02010600030101010101" pitchFamily="2" charset="-122"/>
            </a:endParaRPr>
          </a:p>
          <a:p>
            <a:r>
              <a:rPr lang="en-US" sz="1400" dirty="0">
                <a:latin typeface="SimSun" panose="02010600030101010101" pitchFamily="2" charset="-122"/>
                <a:ea typeface="SimSun" panose="02010600030101010101" pitchFamily="2" charset="-122"/>
              </a:rPr>
              <a:t>《</a:t>
            </a:r>
            <a:r>
              <a:rPr lang="en-US" sz="1400" dirty="0" err="1">
                <a:latin typeface="SimSun" panose="02010600030101010101" pitchFamily="2" charset="-122"/>
                <a:ea typeface="SimSun" panose="02010600030101010101" pitchFamily="2" charset="-122"/>
              </a:rPr>
              <a:t>大麋鹿》同时也关注动物，并成为该区域的标志雕塑</a:t>
            </a:r>
            <a:r>
              <a:rPr lang="en-US" sz="1400" dirty="0">
                <a:latin typeface="SimSun" panose="02010600030101010101" pitchFamily="2" charset="-122"/>
                <a:ea typeface="SimSun" panose="02010600030101010101" pitchFamily="2" charset="-122"/>
              </a:rPr>
              <a:t>。</a:t>
            </a:r>
            <a:endParaRPr lang="en-GB" sz="1400" dirty="0">
              <a:latin typeface="SimSun" panose="02010600030101010101" pitchFamily="2" charset="-122"/>
              <a:ea typeface="SimSun" panose="02010600030101010101" pitchFamily="2" charset="-122"/>
            </a:endParaRPr>
          </a:p>
          <a:p>
            <a:r>
              <a:rPr lang="en-US" sz="1400" dirty="0" err="1">
                <a:latin typeface="SimSun" panose="02010600030101010101" pitchFamily="2" charset="-122"/>
                <a:ea typeface="SimSun" panose="02010600030101010101" pitchFamily="2" charset="-122"/>
              </a:rPr>
              <a:t>Sparebanken</a:t>
            </a:r>
            <a:r>
              <a:rPr lang="en-US" sz="1400" dirty="0">
                <a:latin typeface="SimSun" panose="02010600030101010101" pitchFamily="2" charset="-122"/>
                <a:ea typeface="SimSun" panose="02010600030101010101" pitchFamily="2" charset="-122"/>
              </a:rPr>
              <a:t> Hedmark艺术基金出资200万挪威币（20.7万欧元）来制作该雕塑。</a:t>
            </a:r>
            <a:endParaRPr lang="en-GB" sz="1400" dirty="0">
              <a:latin typeface="SimSun" panose="02010600030101010101" pitchFamily="2" charset="-122"/>
              <a:ea typeface="SimSun" panose="02010600030101010101" pitchFamily="2" charset="-122"/>
            </a:endParaRPr>
          </a:p>
          <a:p>
            <a:r>
              <a:rPr lang="en-US" sz="1400" dirty="0">
                <a:latin typeface="SimSun" panose="02010600030101010101" pitchFamily="2" charset="-122"/>
                <a:ea typeface="SimSun" panose="02010600030101010101" pitchFamily="2" charset="-122"/>
                <a:hlinkClick r:id="rId2"/>
              </a:rPr>
              <a:t>http://lindabakke.webs.com/sculptureskulptur.htm</a:t>
            </a:r>
            <a:r>
              <a:rPr lang="en-US" sz="1400" dirty="0">
                <a:latin typeface="SimSun" panose="02010600030101010101" pitchFamily="2" charset="-122"/>
                <a:ea typeface="SimSun" panose="02010600030101010101" pitchFamily="2" charset="-122"/>
              </a:rPr>
              <a:t> </a:t>
            </a:r>
          </a:p>
        </p:txBody>
      </p:sp>
      <p:sp>
        <p:nvSpPr>
          <p:cNvPr id="7" name="TextBox 6"/>
          <p:cNvSpPr txBox="1"/>
          <p:nvPr/>
        </p:nvSpPr>
        <p:spPr>
          <a:xfrm>
            <a:off x="7347772" y="116632"/>
            <a:ext cx="1743220" cy="2246769"/>
          </a:xfrm>
          <a:prstGeom prst="rect">
            <a:avLst/>
          </a:prstGeom>
          <a:noFill/>
        </p:spPr>
        <p:txBody>
          <a:bodyPr wrap="square" rtlCol="0">
            <a:spAutoFit/>
          </a:bodyPr>
          <a:lstStyle/>
          <a:p>
            <a:r>
              <a:rPr lang="en-US" sz="1400" b="1" dirty="0" err="1">
                <a:latin typeface="SimSun" panose="02010600030101010101" pitchFamily="2" charset="-122"/>
                <a:ea typeface="SimSun" panose="02010600030101010101" pitchFamily="2" charset="-122"/>
              </a:rPr>
              <a:t>位置</a:t>
            </a:r>
            <a:r>
              <a:rPr lang="en-US" sz="1400" dirty="0">
                <a:latin typeface="SimSun" panose="02010600030101010101" pitchFamily="2" charset="-122"/>
                <a:ea typeface="SimSun" panose="02010600030101010101" pitchFamily="2" charset="-122"/>
              </a:rPr>
              <a:t>：</a:t>
            </a:r>
            <a:endParaRPr lang="en-GB" sz="1400" dirty="0">
              <a:latin typeface="SimSun" panose="02010600030101010101" pitchFamily="2" charset="-122"/>
              <a:ea typeface="SimSun" panose="02010600030101010101" pitchFamily="2" charset="-122"/>
            </a:endParaRPr>
          </a:p>
          <a:p>
            <a:r>
              <a:rPr lang="en-US" sz="1400" dirty="0" err="1">
                <a:latin typeface="SimSun" panose="02010600030101010101" pitchFamily="2" charset="-122"/>
                <a:ea typeface="SimSun" panose="02010600030101010101" pitchFamily="2" charset="-122"/>
              </a:rPr>
              <a:t>挪威奥斯陆和特隆赫姆之间</a:t>
            </a:r>
            <a:endParaRPr lang="en-GB" sz="1400" dirty="0">
              <a:latin typeface="SimSun" panose="02010600030101010101" pitchFamily="2" charset="-122"/>
              <a:ea typeface="SimSun" panose="02010600030101010101" pitchFamily="2" charset="-122"/>
            </a:endParaRPr>
          </a:p>
          <a:p>
            <a:r>
              <a:rPr lang="en-US" sz="1400" b="1" dirty="0" err="1">
                <a:latin typeface="SimSun" panose="02010600030101010101" pitchFamily="2" charset="-122"/>
                <a:ea typeface="SimSun" panose="02010600030101010101" pitchFamily="2" charset="-122"/>
              </a:rPr>
              <a:t>材料</a:t>
            </a:r>
            <a:r>
              <a:rPr lang="en-US" sz="1400" dirty="0">
                <a:latin typeface="SimSun" panose="02010600030101010101" pitchFamily="2" charset="-122"/>
                <a:ea typeface="SimSun" panose="02010600030101010101" pitchFamily="2" charset="-122"/>
              </a:rPr>
              <a:t>：</a:t>
            </a:r>
            <a:endParaRPr lang="en-GB" sz="1400" dirty="0">
              <a:latin typeface="SimSun" panose="02010600030101010101" pitchFamily="2" charset="-122"/>
              <a:ea typeface="SimSun" panose="02010600030101010101" pitchFamily="2" charset="-122"/>
            </a:endParaRPr>
          </a:p>
          <a:p>
            <a:r>
              <a:rPr lang="en-US" sz="1400" dirty="0" err="1">
                <a:latin typeface="SimSun" panose="02010600030101010101" pitchFamily="2" charset="-122"/>
                <a:ea typeface="SimSun" panose="02010600030101010101" pitchFamily="2" charset="-122"/>
              </a:rPr>
              <a:t>抛光</a:t>
            </a:r>
            <a:r>
              <a:rPr lang="en-GB" sz="1400" dirty="0">
                <a:latin typeface="SimSun" panose="02010600030101010101" pitchFamily="2" charset="-122"/>
                <a:ea typeface="SimSun" panose="02010600030101010101" pitchFamily="2" charset="-122"/>
              </a:rPr>
              <a:t>316</a:t>
            </a:r>
            <a:r>
              <a:rPr lang="en-US" sz="1400" dirty="0" err="1">
                <a:latin typeface="SimSun" panose="02010600030101010101" pitchFamily="2" charset="-122"/>
                <a:ea typeface="SimSun" panose="02010600030101010101" pitchFamily="2" charset="-122"/>
              </a:rPr>
              <a:t>号钢</a:t>
            </a:r>
            <a:endParaRPr lang="en-GB" sz="1400" dirty="0">
              <a:latin typeface="SimSun" panose="02010600030101010101" pitchFamily="2" charset="-122"/>
              <a:ea typeface="SimSun" panose="02010600030101010101" pitchFamily="2" charset="-122"/>
            </a:endParaRPr>
          </a:p>
          <a:p>
            <a:r>
              <a:rPr lang="en-US" sz="1400" b="1" dirty="0" err="1">
                <a:latin typeface="SimSun" panose="02010600030101010101" pitchFamily="2" charset="-122"/>
                <a:ea typeface="SimSun" panose="02010600030101010101" pitchFamily="2" charset="-122"/>
              </a:rPr>
              <a:t>尺寸</a:t>
            </a:r>
            <a:r>
              <a:rPr lang="en-US" sz="1400" dirty="0">
                <a:latin typeface="SimSun" panose="02010600030101010101" pitchFamily="2" charset="-122"/>
                <a:ea typeface="SimSun" panose="02010600030101010101" pitchFamily="2" charset="-122"/>
              </a:rPr>
              <a:t>：</a:t>
            </a:r>
            <a:endParaRPr lang="en-GB" sz="1400" dirty="0">
              <a:latin typeface="SimSun" panose="02010600030101010101" pitchFamily="2" charset="-122"/>
              <a:ea typeface="SimSun" panose="02010600030101010101" pitchFamily="2" charset="-122"/>
            </a:endParaRPr>
          </a:p>
          <a:p>
            <a:r>
              <a:rPr lang="en-US" sz="1400" b="1" dirty="0" err="1">
                <a:latin typeface="SimSun" panose="02010600030101010101" pitchFamily="2" charset="-122"/>
                <a:ea typeface="SimSun" panose="02010600030101010101" pitchFamily="2" charset="-122"/>
              </a:rPr>
              <a:t>高度</a:t>
            </a:r>
            <a:r>
              <a:rPr lang="en-US" sz="1400" dirty="0">
                <a:latin typeface="SimSun" panose="02010600030101010101" pitchFamily="2" charset="-122"/>
                <a:ea typeface="SimSun" panose="02010600030101010101" pitchFamily="2" charset="-122"/>
              </a:rPr>
              <a:t>：</a:t>
            </a:r>
            <a:r>
              <a:rPr lang="en-GB" sz="1400" dirty="0">
                <a:latin typeface="SimSun" panose="02010600030101010101" pitchFamily="2" charset="-122"/>
                <a:ea typeface="SimSun" panose="02010600030101010101" pitchFamily="2" charset="-122"/>
              </a:rPr>
              <a:t>10.3</a:t>
            </a:r>
            <a:r>
              <a:rPr lang="en-US" sz="1400" dirty="0">
                <a:latin typeface="SimSun" panose="02010600030101010101" pitchFamily="2" charset="-122"/>
                <a:ea typeface="SimSun" panose="02010600030101010101" pitchFamily="2" charset="-122"/>
              </a:rPr>
              <a:t>米</a:t>
            </a:r>
            <a:endParaRPr lang="en-GB" sz="1400" dirty="0">
              <a:latin typeface="SimSun" panose="02010600030101010101" pitchFamily="2" charset="-122"/>
              <a:ea typeface="SimSun" panose="02010600030101010101" pitchFamily="2" charset="-122"/>
            </a:endParaRPr>
          </a:p>
          <a:p>
            <a:r>
              <a:rPr lang="en-US" sz="1400" b="1" dirty="0" err="1">
                <a:latin typeface="SimSun" panose="02010600030101010101" pitchFamily="2" charset="-122"/>
                <a:ea typeface="SimSun" panose="02010600030101010101" pitchFamily="2" charset="-122"/>
              </a:rPr>
              <a:t>长度</a:t>
            </a:r>
            <a:r>
              <a:rPr lang="en-US" sz="1400" dirty="0">
                <a:latin typeface="SimSun" panose="02010600030101010101" pitchFamily="2" charset="-122"/>
                <a:ea typeface="SimSun" panose="02010600030101010101" pitchFamily="2" charset="-122"/>
              </a:rPr>
              <a:t>：</a:t>
            </a:r>
            <a:r>
              <a:rPr lang="en-GB" sz="1400" dirty="0">
                <a:latin typeface="SimSun" panose="02010600030101010101" pitchFamily="2" charset="-122"/>
                <a:ea typeface="SimSun" panose="02010600030101010101" pitchFamily="2" charset="-122"/>
              </a:rPr>
              <a:t>11.5</a:t>
            </a:r>
            <a:r>
              <a:rPr lang="en-US" sz="1400" dirty="0">
                <a:latin typeface="SimSun" panose="02010600030101010101" pitchFamily="2" charset="-122"/>
                <a:ea typeface="SimSun" panose="02010600030101010101" pitchFamily="2" charset="-122"/>
              </a:rPr>
              <a:t>米</a:t>
            </a:r>
            <a:endParaRPr lang="en-GB" sz="1400" dirty="0">
              <a:latin typeface="SimSun" panose="02010600030101010101" pitchFamily="2" charset="-122"/>
              <a:ea typeface="SimSun" panose="02010600030101010101" pitchFamily="2" charset="-122"/>
            </a:endParaRPr>
          </a:p>
          <a:p>
            <a:r>
              <a:rPr lang="en-US" sz="1400" b="1" dirty="0" err="1">
                <a:latin typeface="SimSun" panose="02010600030101010101" pitchFamily="2" charset="-122"/>
                <a:ea typeface="SimSun" panose="02010600030101010101" pitchFamily="2" charset="-122"/>
              </a:rPr>
              <a:t>重量</a:t>
            </a:r>
            <a:r>
              <a:rPr lang="en-US" sz="1400" dirty="0">
                <a:latin typeface="SimSun" panose="02010600030101010101" pitchFamily="2" charset="-122"/>
                <a:ea typeface="SimSun" panose="02010600030101010101" pitchFamily="2" charset="-122"/>
              </a:rPr>
              <a:t>：</a:t>
            </a:r>
            <a:endParaRPr lang="en-GB" sz="1400" dirty="0">
              <a:latin typeface="SimSun" panose="02010600030101010101" pitchFamily="2" charset="-122"/>
              <a:ea typeface="SimSun" panose="02010600030101010101" pitchFamily="2" charset="-122"/>
            </a:endParaRPr>
          </a:p>
          <a:p>
            <a:r>
              <a:rPr lang="en-US" sz="1400" b="1" dirty="0" err="1">
                <a:latin typeface="SimSun" panose="02010600030101010101" pitchFamily="2" charset="-122"/>
                <a:ea typeface="SimSun" panose="02010600030101010101" pitchFamily="2" charset="-122"/>
              </a:rPr>
              <a:t>建成年份</a:t>
            </a:r>
            <a:r>
              <a:rPr lang="en-US" sz="1400" dirty="0">
                <a:latin typeface="SimSun" panose="02010600030101010101" pitchFamily="2" charset="-122"/>
                <a:ea typeface="SimSun" panose="02010600030101010101" pitchFamily="2" charset="-122"/>
              </a:rPr>
              <a:t>：</a:t>
            </a:r>
            <a:r>
              <a:rPr lang="en-GB" sz="1400" dirty="0">
                <a:latin typeface="SimSun" panose="02010600030101010101" pitchFamily="2" charset="-122"/>
                <a:ea typeface="SimSun" panose="02010600030101010101" pitchFamily="2" charset="-122"/>
              </a:rPr>
              <a:t>2015</a:t>
            </a:r>
            <a:r>
              <a:rPr lang="en-US" sz="1400" dirty="0">
                <a:latin typeface="SimSun" panose="02010600030101010101" pitchFamily="2" charset="-122"/>
                <a:ea typeface="SimSun" panose="02010600030101010101" pitchFamily="2" charset="-122"/>
              </a:rPr>
              <a:t>年</a:t>
            </a:r>
            <a:endParaRPr lang="nl-BE" sz="1400" b="1" dirty="0">
              <a:latin typeface="SimSun" panose="02010600030101010101" pitchFamily="2" charset="-122"/>
              <a:ea typeface="SimSun" panose="02010600030101010101" pitchFamily="2" charset="-122"/>
            </a:endParaRPr>
          </a:p>
        </p:txBody>
      </p:sp>
      <p:sp>
        <p:nvSpPr>
          <p:cNvPr id="6" name="Slide Number Placeholder 5"/>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19</a:t>
            </a:fld>
            <a:endParaRPr lang="fr-FR">
              <a:latin typeface="SimSun" panose="02010600030101010101" pitchFamily="2" charset="-122"/>
              <a:ea typeface="SimSun" panose="02010600030101010101" pitchFamily="2" charset="-122"/>
            </a:endParaRPr>
          </a:p>
        </p:txBody>
      </p:sp>
      <p:pic>
        <p:nvPicPr>
          <p:cNvPr id="3" name="Imag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49" y="0"/>
            <a:ext cx="7353122" cy="4598619"/>
          </a:xfrm>
          <a:prstGeom prst="rect">
            <a:avLst/>
          </a:prstGeom>
          <a:ln>
            <a:solidFill>
              <a:schemeClr val="tx1"/>
            </a:solidFill>
          </a:ln>
        </p:spPr>
      </p:pic>
    </p:spTree>
    <p:extLst>
      <p:ext uri="{BB962C8B-B14F-4D97-AF65-F5344CB8AC3E}">
        <p14:creationId xmlns:p14="http://schemas.microsoft.com/office/powerpoint/2010/main" val="1774786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88" y="5103592"/>
            <a:ext cx="7213253" cy="566738"/>
          </a:xfrm>
        </p:spPr>
        <p:txBody>
          <a:bodyPr>
            <a:noAutofit/>
          </a:bodyPr>
          <a:lstStyle/>
          <a:p>
            <a:r>
              <a:rPr lang="fr-FR" dirty="0"/>
              <a:t>Andy Scott: </a:t>
            </a:r>
            <a:r>
              <a:rPr lang="zh-CN" altLang="en-US" dirty="0"/>
              <a:t>马形水鬼 </a:t>
            </a:r>
            <a:r>
              <a:rPr lang="en-GB" altLang="zh-CN" baseline="30000" dirty="0"/>
              <a:t>1,2</a:t>
            </a:r>
            <a:endParaRPr lang="fr-FR" baseline="30000" dirty="0"/>
          </a:p>
        </p:txBody>
      </p:sp>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34" y="0"/>
            <a:ext cx="7200000" cy="50852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434" y="5661248"/>
            <a:ext cx="7200000" cy="882293"/>
          </a:xfrm>
          <a:prstGeom prst="rect">
            <a:avLst/>
          </a:prstGeom>
          <a:noFill/>
        </p:spPr>
        <p:txBody>
          <a:bodyPr wrap="square" rtlCol="0">
            <a:spAutoFit/>
          </a:bodyPr>
          <a:lstStyle/>
          <a:p>
            <a:pPr algn="just"/>
            <a:r>
              <a:rPr lang="en-US" sz="1400" dirty="0">
                <a:latin typeface="SimSun" panose="02010600030101010101" pitchFamily="2" charset="-122"/>
                <a:ea typeface="SimSun" panose="02010600030101010101" pitchFamily="2" charset="-122"/>
              </a:rPr>
              <a:t>Andy Scott</a:t>
            </a:r>
            <a:r>
              <a:rPr lang="zh-CN" altLang="en-US" sz="1400" dirty="0">
                <a:latin typeface="SimSun" panose="02010600030101010101" pitchFamily="2" charset="-122"/>
                <a:ea typeface="SimSun" panose="02010600030101010101" pitchFamily="2" charset="-122"/>
              </a:rPr>
              <a:t>：“该结构艺术的最初灵感来自于神话中的水马。在此基础上，我进行了艺术加工，并融入当代元素，将这个神话转换为一座社会历史纪念雕塑，旨在庆祝马在工、农业中扮演的重要角色，以及马拖车和运河的明显联系。”</a:t>
            </a:r>
            <a:endParaRPr lang="en-US" altLang="zh-CN" sz="1400" dirty="0">
              <a:latin typeface="SimSun" panose="02010600030101010101" pitchFamily="2" charset="-122"/>
              <a:ea typeface="SimSun" panose="02010600030101010101" pitchFamily="2" charset="-122"/>
            </a:endParaRPr>
          </a:p>
          <a:p>
            <a:pPr algn="just"/>
            <a:endParaRPr lang="en-US" sz="1400" baseline="30000" dirty="0">
              <a:latin typeface="SimSun" panose="02010600030101010101" pitchFamily="2" charset="-122"/>
              <a:ea typeface="SimSun" panose="02010600030101010101" pitchFamily="2" charset="-122"/>
            </a:endParaRPr>
          </a:p>
        </p:txBody>
      </p:sp>
      <p:sp>
        <p:nvSpPr>
          <p:cNvPr id="6" name="TextBox 5"/>
          <p:cNvSpPr txBox="1"/>
          <p:nvPr/>
        </p:nvSpPr>
        <p:spPr>
          <a:xfrm>
            <a:off x="7197566" y="0"/>
            <a:ext cx="1622906" cy="2462212"/>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a:t>
            </a:r>
            <a:endParaRPr lang="en-US" altLang="zh-CN"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福尔柯克，苏格兰</a:t>
            </a:r>
            <a:endParaRPr lang="en-US" altLang="zh-CN"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材料：</a:t>
            </a:r>
            <a:endParaRPr lang="en-US" altLang="zh-CN"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结构钢</a:t>
            </a:r>
            <a:endParaRPr lang="en-US" altLang="zh-CN" sz="1200"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用</a:t>
            </a:r>
            <a:r>
              <a:rPr lang="en-US" altLang="zh-CN" sz="1200" dirty="0">
                <a:latin typeface="SimSun" panose="02010600030101010101" pitchFamily="2" charset="-122"/>
                <a:ea typeface="SimSun" panose="02010600030101010101" pitchFamily="2" charset="-122"/>
              </a:rPr>
              <a:t>316L</a:t>
            </a:r>
            <a:r>
              <a:rPr lang="zh-CN" altLang="en-US" sz="1200" dirty="0">
                <a:latin typeface="SimSun" panose="02010600030101010101" pitchFamily="2" charset="-122"/>
                <a:ea typeface="SimSun" panose="02010600030101010101" pitchFamily="2" charset="-122"/>
              </a:rPr>
              <a:t>（</a:t>
            </a:r>
            <a:r>
              <a:rPr lang="en-US" altLang="zh-CN" sz="1200" dirty="0">
                <a:latin typeface="SimSun" panose="02010600030101010101" pitchFamily="2" charset="-122"/>
                <a:ea typeface="SimSun" panose="02010600030101010101" pitchFamily="2" charset="-122"/>
              </a:rPr>
              <a:t>S31603</a:t>
            </a:r>
            <a:r>
              <a:rPr lang="zh-CN" altLang="en-US" sz="1200" dirty="0">
                <a:latin typeface="SimSun" panose="02010600030101010101" pitchFamily="2" charset="-122"/>
                <a:ea typeface="SimSun" panose="02010600030101010101" pitchFamily="2" charset="-122"/>
              </a:rPr>
              <a:t>）不锈钢包层</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尺寸：</a:t>
            </a:r>
            <a:endParaRPr lang="en-US" altLang="zh-CN" sz="1400" b="1" dirty="0">
              <a:latin typeface="SimSun" panose="02010600030101010101" pitchFamily="2" charset="-122"/>
              <a:ea typeface="SimSun" panose="02010600030101010101" pitchFamily="2" charset="-122"/>
            </a:endParaRPr>
          </a:p>
          <a:p>
            <a:r>
              <a:rPr lang="zh-CN" altLang="zh-CN" sz="1200" dirty="0">
                <a:latin typeface="SimSun" panose="02010600030101010101" pitchFamily="2" charset="-122"/>
                <a:ea typeface="SimSun" panose="02010600030101010101" pitchFamily="2" charset="-122"/>
              </a:rPr>
              <a:t>30</a:t>
            </a:r>
            <a:r>
              <a:rPr lang="zh-CN" altLang="en-US" sz="1200" dirty="0">
                <a:latin typeface="SimSun" panose="02010600030101010101" pitchFamily="2" charset="-122"/>
                <a:ea typeface="SimSun" panose="02010600030101010101" pitchFamily="2" charset="-122"/>
              </a:rPr>
              <a:t>米高</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重量：</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每个</a:t>
            </a:r>
            <a:r>
              <a:rPr lang="nl-BE" sz="1200" dirty="0">
                <a:latin typeface="SimSun" panose="02010600030101010101" pitchFamily="2" charset="-122"/>
                <a:ea typeface="SimSun" panose="02010600030101010101" pitchFamily="2" charset="-122"/>
              </a:rPr>
              <a:t>300</a:t>
            </a:r>
            <a:r>
              <a:rPr lang="zh-CN" altLang="en-US" sz="1200" dirty="0">
                <a:latin typeface="SimSun" panose="02010600030101010101" pitchFamily="2" charset="-122"/>
                <a:ea typeface="SimSun" panose="02010600030101010101" pitchFamily="2" charset="-122"/>
              </a:rPr>
              <a:t>吨</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修建年份：</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2013</a:t>
            </a:r>
          </a:p>
        </p:txBody>
      </p:sp>
      <p:sp>
        <p:nvSpPr>
          <p:cNvPr id="7" name="Slide Number Placeholder 6"/>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2</a:t>
            </a:fld>
            <a:endParaRPr lang="fr-FR">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921491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0322"/>
            <a:ext cx="5486400" cy="566738"/>
          </a:xfrm>
        </p:spPr>
        <p:txBody>
          <a:bodyPr>
            <a:normAutofit/>
          </a:bodyPr>
          <a:lstStyle/>
          <a:p>
            <a:r>
              <a:rPr lang="en-US" dirty="0" err="1"/>
              <a:t>陈箴</a:t>
            </a:r>
            <a:r>
              <a:rPr lang="en-US" dirty="0"/>
              <a:t>：《</a:t>
            </a:r>
            <a:r>
              <a:rPr lang="en-US" dirty="0" err="1"/>
              <a:t>涌泉</a:t>
            </a:r>
            <a:r>
              <a:rPr lang="en-US" dirty="0"/>
              <a:t>》</a:t>
            </a:r>
            <a:r>
              <a:rPr lang="fr-FR" baseline="30000" dirty="0"/>
              <a:t>26</a:t>
            </a:r>
          </a:p>
        </p:txBody>
      </p:sp>
      <p:sp>
        <p:nvSpPr>
          <p:cNvPr id="6" name="Text Placeholder 5"/>
          <p:cNvSpPr>
            <a:spLocks noGrp="1"/>
          </p:cNvSpPr>
          <p:nvPr>
            <p:ph type="body" sz="half" idx="2"/>
          </p:nvPr>
        </p:nvSpPr>
        <p:spPr>
          <a:xfrm>
            <a:off x="-18662" y="5237060"/>
            <a:ext cx="8839134" cy="1620940"/>
          </a:xfrm>
        </p:spPr>
        <p:txBody>
          <a:bodyPr>
            <a:noAutofit/>
          </a:bodyPr>
          <a:lstStyle/>
          <a:p>
            <a:r>
              <a:rPr lang="en-US" sz="1300" dirty="0" err="1"/>
              <a:t>这个由法籍华人艺术家设计的喷泉就像一条盘旋在广场上的龙，从人行道浮出水面。龙的皮肤是透明的，能看到里面水的流动</a:t>
            </a:r>
            <a:r>
              <a:rPr lang="en-US" sz="1300" dirty="0"/>
              <a:t>。</a:t>
            </a:r>
            <a:endParaRPr lang="en-GB" sz="1300" dirty="0"/>
          </a:p>
          <a:p>
            <a:r>
              <a:rPr lang="en-US" sz="1300" dirty="0" err="1"/>
              <a:t>喷泉分为三个部分。第一部分是一条不透明的浮龙雕出从植物墙浮现后潜入地下。第二、三部分看到的是透明的龙似乎从路面拱起</a:t>
            </a:r>
            <a:r>
              <a:rPr lang="en-US" sz="1300" dirty="0"/>
              <a:t>。</a:t>
            </a:r>
            <a:r>
              <a:rPr lang="zh-CN" altLang="en-US" sz="1300" dirty="0"/>
              <a:t>在压力的作用下，水在龙体内流动，夜晚时会亮起灯光。这座喷泉由巴黎市政于</a:t>
            </a:r>
            <a:r>
              <a:rPr lang="en-US" sz="1300" dirty="0"/>
              <a:t>1999</a:t>
            </a:r>
            <a:r>
              <a:rPr lang="zh-CN" altLang="en-US" sz="1300" dirty="0"/>
              <a:t>年启动，并与</a:t>
            </a:r>
            <a:r>
              <a:rPr lang="en-US" sz="1300" dirty="0"/>
              <a:t>2008</a:t>
            </a:r>
            <a:r>
              <a:rPr lang="zh-CN" altLang="en-US" sz="1300" dirty="0"/>
              <a:t>年</a:t>
            </a:r>
            <a:r>
              <a:rPr lang="en-US" sz="1300" dirty="0"/>
              <a:t>2</a:t>
            </a:r>
            <a:r>
              <a:rPr lang="zh-CN" altLang="en-US" sz="1300" dirty="0"/>
              <a:t>月</a:t>
            </a:r>
            <a:r>
              <a:rPr lang="en-US" sz="1300" dirty="0"/>
              <a:t>6</a:t>
            </a:r>
            <a:r>
              <a:rPr lang="zh-CN" altLang="en-US" sz="1300" dirty="0"/>
              <a:t>日揭牌。尽管艺术家在</a:t>
            </a:r>
            <a:r>
              <a:rPr lang="en-US" sz="1300" dirty="0"/>
              <a:t>2000</a:t>
            </a:r>
            <a:r>
              <a:rPr lang="zh-CN" altLang="en-US" sz="1300" dirty="0"/>
              <a:t>年去世，但他留下的素描展示了喷泉的样子，雕塑家的妻子和合作伙伴徐敏协同完成。这座喷泉耗资</a:t>
            </a:r>
            <a:r>
              <a:rPr lang="en-US" sz="1300" dirty="0"/>
              <a:t>120</a:t>
            </a:r>
            <a:r>
              <a:rPr lang="zh-CN" altLang="en-US" sz="1300" dirty="0"/>
              <a:t>万欧元，大部分资金来自巴黎市和法国文化部。</a:t>
            </a:r>
            <a:endParaRPr lang="en-GB" sz="1300" dirty="0"/>
          </a:p>
          <a:p>
            <a:r>
              <a:rPr lang="en-US" sz="1300" dirty="0" err="1"/>
              <a:t>来源：维基百科及</a:t>
            </a:r>
            <a:r>
              <a:rPr lang="fr-FR" sz="1300" dirty="0">
                <a:hlinkClick r:id="rId2"/>
              </a:rPr>
              <a:t>https://www.parisladouce.com/2013/03/paris-la-danse-de-la-fontaine-emergente.html</a:t>
            </a:r>
            <a:endParaRPr lang="en-US" sz="1300" dirty="0"/>
          </a:p>
        </p:txBody>
      </p:sp>
      <p:sp>
        <p:nvSpPr>
          <p:cNvPr id="4" name="AutoShape 2" descr="http://www.gahr-metalart.com/images/metal_wall_art/wall_sculptures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SimSun" panose="02010600030101010101" pitchFamily="2" charset="-122"/>
              <a:ea typeface="SimSun" panose="02010600030101010101" pitchFamily="2" charset="-122"/>
            </a:endParaRPr>
          </a:p>
        </p:txBody>
      </p:sp>
      <p:sp>
        <p:nvSpPr>
          <p:cNvPr id="8" name="TextBox 7"/>
          <p:cNvSpPr txBox="1"/>
          <p:nvPr/>
        </p:nvSpPr>
        <p:spPr>
          <a:xfrm>
            <a:off x="7197566" y="0"/>
            <a:ext cx="1622906" cy="2031325"/>
          </a:xfrm>
          <a:prstGeom prst="rect">
            <a:avLst/>
          </a:prstGeom>
          <a:noFill/>
        </p:spPr>
        <p:txBody>
          <a:bodyPr wrap="square" rtlCol="0">
            <a:spAutoFit/>
          </a:bodyPr>
          <a:lstStyle/>
          <a:p>
            <a:r>
              <a:rPr lang="en-US" sz="1400" b="1" dirty="0" err="1"/>
              <a:t>位置</a:t>
            </a:r>
            <a:r>
              <a:rPr lang="en-US" sz="1400" dirty="0" err="1"/>
              <a:t>：巴黎</a:t>
            </a:r>
            <a:endParaRPr lang="en-GB" sz="1400" dirty="0"/>
          </a:p>
          <a:p>
            <a:r>
              <a:rPr lang="en-US" sz="1400" b="1" dirty="0" err="1"/>
              <a:t>奥古斯塔</a:t>
            </a:r>
            <a:r>
              <a:rPr lang="en-GB" sz="1400" dirty="0"/>
              <a:t>·</a:t>
            </a:r>
            <a:r>
              <a:rPr lang="en-US" sz="1400" dirty="0" err="1"/>
              <a:t>霍姆斯广场</a:t>
            </a:r>
            <a:endParaRPr lang="en-GB" sz="1400" dirty="0"/>
          </a:p>
          <a:p>
            <a:r>
              <a:rPr lang="en-US" sz="1400" b="1" dirty="0" err="1"/>
              <a:t>材料</a:t>
            </a:r>
            <a:r>
              <a:rPr lang="en-US" sz="1400" dirty="0"/>
              <a:t>：</a:t>
            </a:r>
            <a:endParaRPr lang="en-GB" sz="1400" dirty="0"/>
          </a:p>
          <a:p>
            <a:r>
              <a:rPr lang="en-US" sz="1400" dirty="0" err="1"/>
              <a:t>不锈钢、玻璃和塑料</a:t>
            </a:r>
            <a:endParaRPr lang="en-GB" sz="1400" dirty="0"/>
          </a:p>
          <a:p>
            <a:r>
              <a:rPr lang="en-US" sz="1400" b="1" dirty="0" err="1"/>
              <a:t>尺寸</a:t>
            </a:r>
            <a:r>
              <a:rPr lang="en-US" sz="1400" dirty="0"/>
              <a:t>：</a:t>
            </a:r>
            <a:endParaRPr lang="en-GB" sz="1400" dirty="0"/>
          </a:p>
          <a:p>
            <a:r>
              <a:rPr lang="en-US" sz="1400" dirty="0" err="1"/>
              <a:t>重量</a:t>
            </a:r>
            <a:r>
              <a:rPr lang="en-US" sz="1400" dirty="0"/>
              <a:t>：</a:t>
            </a:r>
            <a:endParaRPr lang="en-GB" sz="1400" dirty="0"/>
          </a:p>
          <a:p>
            <a:r>
              <a:rPr lang="en-US" sz="1400" b="1" dirty="0" err="1"/>
              <a:t>创建年份</a:t>
            </a:r>
            <a:r>
              <a:rPr lang="en-US" sz="1400" dirty="0"/>
              <a:t>：</a:t>
            </a:r>
            <a:r>
              <a:rPr lang="en-GB" sz="1400" dirty="0"/>
              <a:t>2008</a:t>
            </a:r>
            <a:endParaRPr lang="nl-BE" sz="1400" dirty="0">
              <a:latin typeface="SimSun" panose="02010600030101010101" pitchFamily="2" charset="-122"/>
              <a:ea typeface="SimSun" panose="02010600030101010101" pitchFamily="2" charset="-122"/>
            </a:endParaRPr>
          </a:p>
        </p:txBody>
      </p:sp>
      <p:sp>
        <p:nvSpPr>
          <p:cNvPr id="7" name="Slide Number Placeholder 6"/>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20</a:t>
            </a:fld>
            <a:endParaRPr lang="fr-FR">
              <a:latin typeface="SimSun" panose="02010600030101010101" pitchFamily="2" charset="-122"/>
              <a:ea typeface="SimSun" panose="02010600030101010101" pitchFamily="2" charset="-122"/>
            </a:endParaRP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937"/>
            <a:ext cx="7056276" cy="4704184"/>
          </a:xfrm>
          <a:prstGeom prst="rect">
            <a:avLst/>
          </a:prstGeom>
          <a:ln>
            <a:solidFill>
              <a:schemeClr val="tx1"/>
            </a:solidFill>
          </a:ln>
        </p:spPr>
      </p:pic>
    </p:spTree>
    <p:extLst>
      <p:ext uri="{BB962C8B-B14F-4D97-AF65-F5344CB8AC3E}">
        <p14:creationId xmlns:p14="http://schemas.microsoft.com/office/powerpoint/2010/main" val="3301214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21</a:t>
            </a:fld>
            <a:endParaRPr lang="fr-FR">
              <a:latin typeface="SimSun" panose="02010600030101010101" pitchFamily="2" charset="-122"/>
              <a:ea typeface="SimSun" panose="02010600030101010101" pitchFamily="2" charset="-122"/>
            </a:endParaRPr>
          </a:p>
        </p:txBody>
      </p:sp>
      <p:sp>
        <p:nvSpPr>
          <p:cNvPr id="8" name="Title 1"/>
          <p:cNvSpPr txBox="1">
            <a:spLocks/>
          </p:cNvSpPr>
          <p:nvPr/>
        </p:nvSpPr>
        <p:spPr>
          <a:xfrm>
            <a:off x="107504" y="4470449"/>
            <a:ext cx="8784976"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SimSun" panose="02010600030101010101" pitchFamily="2" charset="-122"/>
                <a:ea typeface="SimSun" panose="02010600030101010101" pitchFamily="2" charset="-122"/>
              </a:rPr>
              <a:t>Frank Gehry：《</a:t>
            </a:r>
            <a:r>
              <a:rPr lang="en-US" sz="2000" dirty="0" err="1">
                <a:latin typeface="SimSun" panose="02010600030101010101" pitchFamily="2" charset="-122"/>
                <a:ea typeface="SimSun" panose="02010600030101010101" pitchFamily="2" charset="-122"/>
              </a:rPr>
              <a:t>金鱼</a:t>
            </a:r>
            <a:r>
              <a:rPr lang="en-US" sz="2000" dirty="0">
                <a:latin typeface="SimSun" panose="02010600030101010101" pitchFamily="2" charset="-122"/>
                <a:ea typeface="SimSun" panose="02010600030101010101" pitchFamily="2" charset="-122"/>
              </a:rPr>
              <a:t>》</a:t>
            </a:r>
            <a:r>
              <a:rPr lang="en-GB" sz="2000" baseline="30000" dirty="0">
                <a:latin typeface="SimSun" panose="02010600030101010101" pitchFamily="2" charset="-122"/>
                <a:ea typeface="SimSun" panose="02010600030101010101" pitchFamily="2" charset="-122"/>
              </a:rPr>
              <a:t>27</a:t>
            </a:r>
            <a:endParaRPr lang="fr-FR" sz="2000" b="1" baseline="30000" dirty="0">
              <a:latin typeface="SimSun" panose="02010600030101010101" pitchFamily="2" charset="-122"/>
              <a:ea typeface="SimSun" panose="02010600030101010101" pitchFamily="2" charset="-122"/>
            </a:endParaRPr>
          </a:p>
        </p:txBody>
      </p:sp>
      <p:sp>
        <p:nvSpPr>
          <p:cNvPr id="9" name="Text Placeholder 8"/>
          <p:cNvSpPr txBox="1">
            <a:spLocks/>
          </p:cNvSpPr>
          <p:nvPr/>
        </p:nvSpPr>
        <p:spPr>
          <a:xfrm>
            <a:off x="107504" y="4881513"/>
            <a:ext cx="8784976" cy="197648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400" dirty="0">
                <a:latin typeface="SimSun" panose="02010600030101010101" pitchFamily="2" charset="-122"/>
                <a:ea typeface="SimSun" panose="02010600030101010101" pitchFamily="2" charset="-122"/>
              </a:rPr>
              <a:t>《</a:t>
            </a:r>
            <a:r>
              <a:rPr lang="zh-CN" altLang="en-US" sz="1400" dirty="0">
                <a:latin typeface="SimSun" panose="02010600030101010101" pitchFamily="2" charset="-122"/>
                <a:ea typeface="SimSun" panose="02010600030101010101" pitchFamily="2" charset="-122"/>
              </a:rPr>
              <a:t>金鱼</a:t>
            </a:r>
            <a:r>
              <a:rPr lang="en-US" altLang="zh-CN" sz="1400" dirty="0">
                <a:latin typeface="SimSun" panose="02010600030101010101" pitchFamily="2" charset="-122"/>
                <a:ea typeface="SimSun" panose="02010600030101010101" pitchFamily="2" charset="-122"/>
              </a:rPr>
              <a:t>》</a:t>
            </a:r>
            <a:r>
              <a:rPr lang="zh-CN" altLang="en-US" sz="1400" dirty="0">
                <a:latin typeface="SimSun" panose="02010600030101010101" pitchFamily="2" charset="-122"/>
                <a:ea typeface="SimSun" panose="02010600030101010101" pitchFamily="2" charset="-122"/>
              </a:rPr>
              <a:t>（</a:t>
            </a:r>
            <a:r>
              <a:rPr lang="en-US" sz="1400" dirty="0">
                <a:latin typeface="SimSun" panose="02010600030101010101" pitchFamily="2" charset="-122"/>
                <a:ea typeface="SimSun" panose="02010600030101010101" pitchFamily="2" charset="-122"/>
              </a:rPr>
              <a:t>El </a:t>
            </a:r>
            <a:r>
              <a:rPr lang="en-US" sz="1400" dirty="0" err="1">
                <a:latin typeface="SimSun" panose="02010600030101010101" pitchFamily="2" charset="-122"/>
                <a:ea typeface="SimSun" panose="02010600030101010101" pitchFamily="2" charset="-122"/>
              </a:rPr>
              <a:t>Peix</a:t>
            </a:r>
            <a:r>
              <a:rPr lang="en-US" sz="1400" dirty="0">
                <a:latin typeface="SimSun" panose="02010600030101010101" pitchFamily="2" charset="-122"/>
                <a:ea typeface="SimSun" panose="02010600030101010101" pitchFamily="2" charset="-122"/>
              </a:rPr>
              <a:t> d’Or</a:t>
            </a:r>
            <a:r>
              <a:rPr lang="zh-CN" altLang="en-US" sz="1400" dirty="0">
                <a:latin typeface="SimSun" panose="02010600030101010101" pitchFamily="2" charset="-122"/>
                <a:ea typeface="SimSun" panose="02010600030101010101" pitchFamily="2" charset="-122"/>
              </a:rPr>
              <a:t>）是网格雕塑的一条鱼，它张着嘴，身体波浪起伏。该雕塑由石头、钢。在地中海阳光的照射下，它铜色的不锈钢鳞片闪闪发光，其外观也随着日照的角度和当前天气情况而变化，凸显了这座巨大雕塑的有机形式。</a:t>
            </a:r>
            <a:endParaRPr lang="en-GB" sz="1400" dirty="0">
              <a:latin typeface="SimSun" panose="02010600030101010101" pitchFamily="2" charset="-122"/>
              <a:ea typeface="SimSun" panose="02010600030101010101" pitchFamily="2" charset="-122"/>
            </a:endParaRPr>
          </a:p>
          <a:p>
            <a:pPr marL="0" indent="0">
              <a:buNone/>
            </a:pPr>
            <a:r>
              <a:rPr lang="zh-CN" altLang="en-US" sz="1400" dirty="0">
                <a:latin typeface="SimSun" panose="02010600030101010101" pitchFamily="2" charset="-122"/>
                <a:ea typeface="SimSun" panose="02010600030101010101" pitchFamily="2" charset="-122"/>
              </a:rPr>
              <a:t>金鱼在加泰罗尼亚语中被叫做</a:t>
            </a:r>
            <a:r>
              <a:rPr lang="en-US" sz="1400" dirty="0">
                <a:latin typeface="SimSun" panose="02010600030101010101" pitchFamily="2" charset="-122"/>
                <a:ea typeface="SimSun" panose="02010600030101010101" pitchFamily="2" charset="-122"/>
              </a:rPr>
              <a:t>El </a:t>
            </a:r>
            <a:r>
              <a:rPr lang="en-US" sz="1400" dirty="0" err="1">
                <a:latin typeface="SimSun" panose="02010600030101010101" pitchFamily="2" charset="-122"/>
                <a:ea typeface="SimSun" panose="02010600030101010101" pitchFamily="2" charset="-122"/>
              </a:rPr>
              <a:t>Peix</a:t>
            </a:r>
            <a:r>
              <a:rPr lang="en-US" sz="1400" dirty="0">
                <a:latin typeface="SimSun" panose="02010600030101010101" pitchFamily="2" charset="-122"/>
                <a:ea typeface="SimSun" panose="02010600030101010101" pitchFamily="2" charset="-122"/>
              </a:rPr>
              <a:t> d’Or</a:t>
            </a:r>
            <a:r>
              <a:rPr lang="zh-CN" altLang="en-US" sz="1400" dirty="0">
                <a:latin typeface="SimSun" panose="02010600030101010101" pitchFamily="2" charset="-122"/>
                <a:ea typeface="SimSun" panose="02010600030101010101" pitchFamily="2" charset="-122"/>
              </a:rPr>
              <a:t>，它是为</a:t>
            </a:r>
            <a:r>
              <a:rPr lang="en-US" sz="1400" dirty="0">
                <a:latin typeface="SimSun" panose="02010600030101010101" pitchFamily="2" charset="-122"/>
                <a:ea typeface="SimSun" panose="02010600030101010101" pitchFamily="2" charset="-122"/>
              </a:rPr>
              <a:t>1992</a:t>
            </a:r>
            <a:r>
              <a:rPr lang="zh-CN" altLang="en-US" sz="1400" dirty="0">
                <a:latin typeface="SimSun" panose="02010600030101010101" pitchFamily="2" charset="-122"/>
                <a:ea typeface="SimSun" panose="02010600030101010101" pitchFamily="2" charset="-122"/>
              </a:rPr>
              <a:t>年巴塞罗那奥运会的奥运村和奥运港口而设计的。金色的钢结构为商业区提供了遮阳篷，将奢华的酒店艺术与奥运村码头的海滨连接起来。它是巴塞罗那海滨最受欢迎和最引人注目的地标之一。</a:t>
            </a:r>
            <a:endParaRPr lang="en-GB" sz="1400" dirty="0">
              <a:latin typeface="SimSun" panose="02010600030101010101" pitchFamily="2" charset="-122"/>
              <a:ea typeface="SimSun" panose="02010600030101010101" pitchFamily="2" charset="-122"/>
            </a:endParaRPr>
          </a:p>
          <a:p>
            <a:pPr marL="0" indent="0">
              <a:buNone/>
            </a:pPr>
            <a:r>
              <a:rPr lang="en-US" sz="1400" dirty="0">
                <a:latin typeface="SimSun" panose="02010600030101010101" pitchFamily="2" charset="-122"/>
                <a:ea typeface="SimSun" panose="02010600030101010101" pitchFamily="2" charset="-122"/>
                <a:hlinkClick r:id="rId2"/>
              </a:rPr>
              <a:t>http://www.barcelonaturisme.com/wv3/en/page/1232/peix-fish-frank-gehry.html</a:t>
            </a:r>
            <a:r>
              <a:rPr lang="en-US" sz="1400" dirty="0">
                <a:latin typeface="SimSun" panose="02010600030101010101" pitchFamily="2" charset="-122"/>
                <a:ea typeface="SimSun" panose="02010600030101010101" pitchFamily="2" charset="-122"/>
              </a:rPr>
              <a:t> </a:t>
            </a:r>
          </a:p>
        </p:txBody>
      </p:sp>
      <p:sp>
        <p:nvSpPr>
          <p:cNvPr id="10" name="TextBox 6"/>
          <p:cNvSpPr txBox="1"/>
          <p:nvPr/>
        </p:nvSpPr>
        <p:spPr>
          <a:xfrm>
            <a:off x="7092280" y="0"/>
            <a:ext cx="1800200" cy="1600438"/>
          </a:xfrm>
          <a:prstGeom prst="rect">
            <a:avLst/>
          </a:prstGeom>
          <a:noFill/>
        </p:spPr>
        <p:txBody>
          <a:bodyPr wrap="square" rtlCol="0">
            <a:spAutoFit/>
          </a:bodyPr>
          <a:lstStyle/>
          <a:p>
            <a:r>
              <a:rPr lang="en-US" sz="1400" b="1" dirty="0" err="1">
                <a:latin typeface="SimSun" panose="02010600030101010101" pitchFamily="2" charset="-122"/>
                <a:ea typeface="SimSun" panose="02010600030101010101" pitchFamily="2" charset="-122"/>
              </a:rPr>
              <a:t>位置</a:t>
            </a:r>
            <a:r>
              <a:rPr lang="en-US" sz="1400" dirty="0" err="1">
                <a:latin typeface="SimSun" panose="02010600030101010101" pitchFamily="2" charset="-122"/>
                <a:ea typeface="SimSun" panose="02010600030101010101" pitchFamily="2" charset="-122"/>
              </a:rPr>
              <a:t>：西班牙巴塞罗那</a:t>
            </a:r>
            <a:endParaRPr lang="en-GB" sz="1400" dirty="0">
              <a:latin typeface="SimSun" panose="02010600030101010101" pitchFamily="2" charset="-122"/>
              <a:ea typeface="SimSun" panose="02010600030101010101" pitchFamily="2" charset="-122"/>
            </a:endParaRPr>
          </a:p>
          <a:p>
            <a:r>
              <a:rPr lang="en-US" sz="1400" b="1" dirty="0" err="1">
                <a:latin typeface="SimSun" panose="02010600030101010101" pitchFamily="2" charset="-122"/>
                <a:ea typeface="SimSun" panose="02010600030101010101" pitchFamily="2" charset="-122"/>
              </a:rPr>
              <a:t>材料</a:t>
            </a:r>
            <a:r>
              <a:rPr lang="en-US" sz="1400" dirty="0" err="1">
                <a:latin typeface="SimSun" panose="02010600030101010101" pitchFamily="2" charset="-122"/>
                <a:ea typeface="SimSun" panose="02010600030101010101" pitchFamily="2" charset="-122"/>
              </a:rPr>
              <a:t>：不锈钢</a:t>
            </a:r>
            <a:endParaRPr lang="en-GB" sz="1400" dirty="0">
              <a:latin typeface="SimSun" panose="02010600030101010101" pitchFamily="2" charset="-122"/>
              <a:ea typeface="SimSun" panose="02010600030101010101" pitchFamily="2" charset="-122"/>
            </a:endParaRPr>
          </a:p>
          <a:p>
            <a:r>
              <a:rPr lang="en-US" sz="1400" b="1" dirty="0" err="1">
                <a:latin typeface="SimSun" panose="02010600030101010101" pitchFamily="2" charset="-122"/>
                <a:ea typeface="SimSun" panose="02010600030101010101" pitchFamily="2" charset="-122"/>
              </a:rPr>
              <a:t>尺寸</a:t>
            </a:r>
            <a:r>
              <a:rPr lang="en-US" sz="1400" dirty="0" err="1">
                <a:latin typeface="SimSun" panose="02010600030101010101" pitchFamily="2" charset="-122"/>
                <a:ea typeface="SimSun" panose="02010600030101010101" pitchFamily="2" charset="-122"/>
              </a:rPr>
              <a:t>：高</a:t>
            </a:r>
            <a:r>
              <a:rPr lang="en-GB" sz="1400" dirty="0">
                <a:latin typeface="SimSun" panose="02010600030101010101" pitchFamily="2" charset="-122"/>
                <a:ea typeface="SimSun" panose="02010600030101010101" pitchFamily="2" charset="-122"/>
              </a:rPr>
              <a:t>39</a:t>
            </a:r>
            <a:r>
              <a:rPr lang="en-US" sz="1400" dirty="0" err="1">
                <a:latin typeface="SimSun" panose="02010600030101010101" pitchFamily="2" charset="-122"/>
                <a:ea typeface="SimSun" panose="02010600030101010101" pitchFamily="2" charset="-122"/>
              </a:rPr>
              <a:t>米；长</a:t>
            </a:r>
            <a:r>
              <a:rPr lang="en-US" sz="1400" dirty="0">
                <a:latin typeface="SimSun" panose="02010600030101010101" pitchFamily="2" charset="-122"/>
                <a:ea typeface="SimSun" panose="02010600030101010101" pitchFamily="2" charset="-122"/>
              </a:rPr>
              <a:t>：</a:t>
            </a:r>
            <a:r>
              <a:rPr lang="en-GB" sz="1400" dirty="0">
                <a:latin typeface="SimSun" panose="02010600030101010101" pitchFamily="2" charset="-122"/>
                <a:ea typeface="SimSun" panose="02010600030101010101" pitchFamily="2" charset="-122"/>
              </a:rPr>
              <a:t>58</a:t>
            </a:r>
            <a:r>
              <a:rPr lang="en-US" sz="1400" dirty="0">
                <a:latin typeface="SimSun" panose="02010600030101010101" pitchFamily="2" charset="-122"/>
                <a:ea typeface="SimSun" panose="02010600030101010101" pitchFamily="2" charset="-122"/>
              </a:rPr>
              <a:t>米</a:t>
            </a:r>
            <a:endParaRPr lang="en-GB" sz="1400" dirty="0">
              <a:latin typeface="SimSun" panose="02010600030101010101" pitchFamily="2" charset="-122"/>
              <a:ea typeface="SimSun" panose="02010600030101010101" pitchFamily="2" charset="-122"/>
            </a:endParaRPr>
          </a:p>
          <a:p>
            <a:r>
              <a:rPr lang="en-US" sz="1400" dirty="0" err="1">
                <a:latin typeface="SimSun" panose="02010600030101010101" pitchFamily="2" charset="-122"/>
                <a:ea typeface="SimSun" panose="02010600030101010101" pitchFamily="2" charset="-122"/>
              </a:rPr>
              <a:t>重量：未知</a:t>
            </a:r>
            <a:endParaRPr lang="en-GB" sz="1400" dirty="0">
              <a:latin typeface="SimSun" panose="02010600030101010101" pitchFamily="2" charset="-122"/>
              <a:ea typeface="SimSun" panose="02010600030101010101" pitchFamily="2" charset="-122"/>
            </a:endParaRPr>
          </a:p>
          <a:p>
            <a:r>
              <a:rPr lang="en-US" sz="1400" b="1" dirty="0" err="1">
                <a:latin typeface="SimSun" panose="02010600030101010101" pitchFamily="2" charset="-122"/>
                <a:ea typeface="SimSun" panose="02010600030101010101" pitchFamily="2" charset="-122"/>
              </a:rPr>
              <a:t>创建年份</a:t>
            </a:r>
            <a:r>
              <a:rPr lang="en-US" sz="1400" dirty="0">
                <a:latin typeface="SimSun" panose="02010600030101010101" pitchFamily="2" charset="-122"/>
                <a:ea typeface="SimSun" panose="02010600030101010101" pitchFamily="2" charset="-122"/>
              </a:rPr>
              <a:t>：</a:t>
            </a:r>
            <a:r>
              <a:rPr lang="en-GB" sz="1400" dirty="0">
                <a:latin typeface="SimSun" panose="02010600030101010101" pitchFamily="2" charset="-122"/>
                <a:ea typeface="SimSun" panose="02010600030101010101" pitchFamily="2" charset="-122"/>
              </a:rPr>
              <a:t>1992</a:t>
            </a:r>
            <a:endParaRPr lang="nl-BE" sz="1400" dirty="0">
              <a:latin typeface="SimSun" panose="02010600030101010101" pitchFamily="2" charset="-122"/>
              <a:ea typeface="SimSun" panose="02010600030101010101" pitchFamily="2" charset="-122"/>
            </a:endParaRPr>
          </a:p>
        </p:txBody>
      </p:sp>
      <p:pic>
        <p:nvPicPr>
          <p:cNvPr id="11" name="Imag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520"/>
            <a:ext cx="6948264" cy="4245601"/>
          </a:xfrm>
          <a:prstGeom prst="rect">
            <a:avLst/>
          </a:prstGeom>
          <a:ln>
            <a:solidFill>
              <a:schemeClr val="tx1"/>
            </a:solidFill>
          </a:ln>
        </p:spPr>
      </p:pic>
    </p:spTree>
    <p:extLst>
      <p:ext uri="{BB962C8B-B14F-4D97-AF65-F5344CB8AC3E}">
        <p14:creationId xmlns:p14="http://schemas.microsoft.com/office/powerpoint/2010/main" val="2898798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22</a:t>
            </a:fld>
            <a:endParaRPr lang="fr-FR">
              <a:latin typeface="SimSun" panose="02010600030101010101" pitchFamily="2" charset="-122"/>
              <a:ea typeface="SimSun" panose="02010600030101010101" pitchFamily="2" charset="-122"/>
            </a:endParaRPr>
          </a:p>
        </p:txBody>
      </p:sp>
      <p:sp>
        <p:nvSpPr>
          <p:cNvPr id="8" name="Title 1"/>
          <p:cNvSpPr txBox="1">
            <a:spLocks/>
          </p:cNvSpPr>
          <p:nvPr/>
        </p:nvSpPr>
        <p:spPr>
          <a:xfrm>
            <a:off x="107504" y="4470449"/>
            <a:ext cx="8784976"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err="1">
                <a:latin typeface="SimSun" panose="02010600030101010101" pitchFamily="2" charset="-122"/>
                <a:ea typeface="SimSun" panose="02010600030101010101" pitchFamily="2" charset="-122"/>
              </a:rPr>
              <a:t>展望</a:t>
            </a:r>
            <a:r>
              <a:rPr lang="en-US" sz="2000" dirty="0">
                <a:latin typeface="SimSun" panose="02010600030101010101" pitchFamily="2" charset="-122"/>
                <a:ea typeface="SimSun" panose="02010600030101010101" pitchFamily="2" charset="-122"/>
              </a:rPr>
              <a:t>+</a:t>
            </a:r>
            <a:r>
              <a:rPr lang="fr-FR" sz="2000" dirty="0">
                <a:latin typeface="SimSun" panose="02010600030101010101" pitchFamily="2" charset="-122"/>
                <a:ea typeface="SimSun" panose="02010600030101010101" pitchFamily="2" charset="-122"/>
              </a:rPr>
              <a:t> Atelier </a:t>
            </a:r>
            <a:r>
              <a:rPr lang="fr-FR" sz="2000" dirty="0" err="1">
                <a:latin typeface="SimSun" panose="02010600030101010101" pitchFamily="2" charset="-122"/>
                <a:ea typeface="SimSun" panose="02010600030101010101" pitchFamily="2" charset="-122"/>
              </a:rPr>
              <a:t>Deshaus</a:t>
            </a:r>
            <a:r>
              <a:rPr lang="en-US" sz="2000" dirty="0">
                <a:latin typeface="SimSun" panose="02010600030101010101" pitchFamily="2" charset="-122"/>
                <a:ea typeface="SimSun" panose="02010600030101010101" pitchFamily="2" charset="-122"/>
              </a:rPr>
              <a:t>：《</a:t>
            </a:r>
            <a:r>
              <a:rPr lang="en-US" sz="2000" dirty="0" err="1">
                <a:latin typeface="SimSun" panose="02010600030101010101" pitchFamily="2" charset="-122"/>
                <a:ea typeface="SimSun" panose="02010600030101010101" pitchFamily="2" charset="-122"/>
              </a:rPr>
              <a:t>花草亭</a:t>
            </a:r>
            <a:r>
              <a:rPr lang="en-US" sz="2000" dirty="0">
                <a:latin typeface="SimSun" panose="02010600030101010101" pitchFamily="2" charset="-122"/>
                <a:ea typeface="SimSun" panose="02010600030101010101" pitchFamily="2" charset="-122"/>
              </a:rPr>
              <a:t>》</a:t>
            </a:r>
            <a:r>
              <a:rPr lang="fr-FR" sz="2000" b="1" baseline="30000" dirty="0">
                <a:latin typeface="SimSun" panose="02010600030101010101" pitchFamily="2" charset="-122"/>
                <a:ea typeface="SimSun" panose="02010600030101010101" pitchFamily="2" charset="-122"/>
              </a:rPr>
              <a:t>28</a:t>
            </a:r>
          </a:p>
        </p:txBody>
      </p:sp>
      <p:sp>
        <p:nvSpPr>
          <p:cNvPr id="9" name="Text Placeholder 8"/>
          <p:cNvSpPr txBox="1">
            <a:spLocks/>
          </p:cNvSpPr>
          <p:nvPr/>
        </p:nvSpPr>
        <p:spPr>
          <a:xfrm>
            <a:off x="107504" y="4881513"/>
            <a:ext cx="8784976" cy="197648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400" dirty="0">
                <a:latin typeface="SimSun" panose="02010600030101010101" pitchFamily="2" charset="-122"/>
                <a:ea typeface="SimSun" panose="02010600030101010101" pitchFamily="2" charset="-122"/>
              </a:rPr>
              <a:t>这个项目是在艺术家展望</a:t>
            </a:r>
            <a:r>
              <a:rPr lang="en-US" sz="1400" dirty="0">
                <a:latin typeface="SimSun" panose="02010600030101010101" pitchFamily="2" charset="-122"/>
                <a:ea typeface="SimSun" panose="02010600030101010101" pitchFamily="2" charset="-122"/>
              </a:rPr>
              <a:t>1995</a:t>
            </a:r>
            <a:r>
              <a:rPr lang="zh-CN" altLang="en-US" sz="1400" dirty="0">
                <a:latin typeface="SimSun" panose="02010600030101010101" pitchFamily="2" charset="-122"/>
                <a:ea typeface="SimSun" panose="02010600030101010101" pitchFamily="2" charset="-122"/>
              </a:rPr>
              <a:t>年开始创作的假山系列钢雕的基础上开始的。</a:t>
            </a:r>
            <a:r>
              <a:rPr lang="en-US" sz="1400" u="sng" dirty="0">
                <a:latin typeface="SimSun" panose="02010600030101010101" pitchFamily="2" charset="-122"/>
                <a:ea typeface="SimSun" panose="02010600030101010101" pitchFamily="2" charset="-122"/>
                <a:hlinkClick r:id="rId2"/>
              </a:rPr>
              <a:t>Atelier </a:t>
            </a:r>
            <a:r>
              <a:rPr lang="en-US" sz="1400" u="sng" dirty="0" err="1">
                <a:latin typeface="SimSun" panose="02010600030101010101" pitchFamily="2" charset="-122"/>
                <a:ea typeface="SimSun" panose="02010600030101010101" pitchFamily="2" charset="-122"/>
                <a:hlinkClick r:id="rId2"/>
              </a:rPr>
              <a:t>Deshaus</a:t>
            </a:r>
            <a:r>
              <a:rPr lang="en-US" sz="1400" dirty="0">
                <a:latin typeface="SimSun" panose="02010600030101010101" pitchFamily="2" charset="-122"/>
                <a:ea typeface="SimSun" panose="02010600030101010101" pitchFamily="2" charset="-122"/>
              </a:rPr>
              <a:t> </a:t>
            </a:r>
            <a:r>
              <a:rPr lang="zh-CN" altLang="en-US" sz="1400" dirty="0">
                <a:latin typeface="SimSun" panose="02010600030101010101" pitchFamily="2" charset="-122"/>
                <a:ea typeface="SimSun" panose="02010600030101010101" pitchFamily="2" charset="-122"/>
              </a:rPr>
              <a:t>将这些形式重新解释为新的结构元素，目的是在假山花园上建造一个花草亭。六个细长的岩石柱支撑着一个坚固的钢屋顶，顶部布满了花草。反光的钢柱随机分布，并没有放置在最有效的结构点上，来强化假山的概念。</a:t>
            </a:r>
            <a:endParaRPr lang="en-GB" sz="1400" dirty="0">
              <a:latin typeface="SimSun" panose="02010600030101010101" pitchFamily="2" charset="-122"/>
              <a:ea typeface="SimSun" panose="02010600030101010101" pitchFamily="2" charset="-122"/>
            </a:endParaRPr>
          </a:p>
          <a:p>
            <a:pPr marL="0" indent="0">
              <a:buNone/>
            </a:pPr>
            <a:r>
              <a:rPr lang="en-US" sz="1400" dirty="0">
                <a:latin typeface="SimSun" panose="02010600030101010101" pitchFamily="2" charset="-122"/>
                <a:ea typeface="SimSun" panose="02010600030101010101" pitchFamily="2" charset="-122"/>
                <a:hlinkClick r:id="rId3"/>
              </a:rPr>
              <a:t>https://www.archdaily.com/792211/blossom-pavilion-atelier-deshaus/5799b693e58ece81bd00004a-blossom-pavilion-atelier-deshaus-photo</a:t>
            </a:r>
            <a:r>
              <a:rPr lang="en-US" sz="1400" dirty="0">
                <a:latin typeface="SimSun" panose="02010600030101010101" pitchFamily="2" charset="-122"/>
                <a:ea typeface="SimSun" panose="02010600030101010101" pitchFamily="2" charset="-122"/>
              </a:rPr>
              <a:t> </a:t>
            </a:r>
          </a:p>
        </p:txBody>
      </p:sp>
      <p:sp>
        <p:nvSpPr>
          <p:cNvPr id="10" name="TextBox 6"/>
          <p:cNvSpPr txBox="1"/>
          <p:nvPr/>
        </p:nvSpPr>
        <p:spPr>
          <a:xfrm>
            <a:off x="6372200" y="0"/>
            <a:ext cx="2520280" cy="1169551"/>
          </a:xfrm>
          <a:prstGeom prst="rect">
            <a:avLst/>
          </a:prstGeom>
          <a:noFill/>
        </p:spPr>
        <p:txBody>
          <a:bodyPr wrap="square" rtlCol="0">
            <a:spAutoFit/>
          </a:bodyPr>
          <a:lstStyle/>
          <a:p>
            <a:r>
              <a:rPr lang="zh-CN" altLang="en-US" sz="1400" dirty="0">
                <a:latin typeface="SimSun" panose="02010600030101010101" pitchFamily="2" charset="-122"/>
                <a:ea typeface="SimSun" panose="02010600030101010101" pitchFamily="2" charset="-122"/>
              </a:rPr>
              <a:t>位置：中国上海</a:t>
            </a:r>
            <a:endParaRPr lang="en-GB" sz="1400" dirty="0">
              <a:latin typeface="SimSun" panose="02010600030101010101" pitchFamily="2" charset="-122"/>
              <a:ea typeface="SimSun" panose="02010600030101010101" pitchFamily="2" charset="-122"/>
            </a:endParaRPr>
          </a:p>
          <a:p>
            <a:r>
              <a:rPr lang="zh-CN" altLang="en-US" sz="1400" dirty="0">
                <a:latin typeface="SimSun" panose="02010600030101010101" pitchFamily="2" charset="-122"/>
                <a:ea typeface="SimSun" panose="02010600030101010101" pitchFamily="2" charset="-122"/>
              </a:rPr>
              <a:t>材料：不锈钢</a:t>
            </a:r>
            <a:endParaRPr lang="en-GB" sz="1400" dirty="0">
              <a:latin typeface="SimSun" panose="02010600030101010101" pitchFamily="2" charset="-122"/>
              <a:ea typeface="SimSun" panose="02010600030101010101" pitchFamily="2" charset="-122"/>
            </a:endParaRPr>
          </a:p>
          <a:p>
            <a:r>
              <a:rPr lang="zh-CN" altLang="en-US" sz="1400" dirty="0">
                <a:latin typeface="SimSun" panose="02010600030101010101" pitchFamily="2" charset="-122"/>
                <a:ea typeface="SimSun" panose="02010600030101010101" pitchFamily="2" charset="-122"/>
              </a:rPr>
              <a:t>尺寸：高</a:t>
            </a:r>
            <a:r>
              <a:rPr lang="en-US" sz="1400" dirty="0">
                <a:latin typeface="SimSun" panose="02010600030101010101" pitchFamily="2" charset="-122"/>
                <a:ea typeface="SimSun" panose="02010600030101010101" pitchFamily="2" charset="-122"/>
              </a:rPr>
              <a:t>8</a:t>
            </a:r>
            <a:r>
              <a:rPr lang="zh-CN" altLang="en-US" sz="1400" dirty="0">
                <a:latin typeface="SimSun" panose="02010600030101010101" pitchFamily="2" charset="-122"/>
                <a:ea typeface="SimSun" panose="02010600030101010101" pitchFamily="2" charset="-122"/>
              </a:rPr>
              <a:t>米，长</a:t>
            </a:r>
            <a:r>
              <a:rPr lang="en-US" sz="1400" dirty="0">
                <a:latin typeface="SimSun" panose="02010600030101010101" pitchFamily="2" charset="-122"/>
                <a:ea typeface="SimSun" panose="02010600030101010101" pitchFamily="2" charset="-122"/>
              </a:rPr>
              <a:t>12</a:t>
            </a:r>
            <a:r>
              <a:rPr lang="zh-CN" altLang="en-US" sz="1400" dirty="0">
                <a:latin typeface="SimSun" panose="02010600030101010101" pitchFamily="2" charset="-122"/>
                <a:ea typeface="SimSun" panose="02010600030101010101" pitchFamily="2" charset="-122"/>
              </a:rPr>
              <a:t>米</a:t>
            </a:r>
            <a:endParaRPr lang="en-GB" sz="1400" dirty="0">
              <a:latin typeface="SimSun" panose="02010600030101010101" pitchFamily="2" charset="-122"/>
              <a:ea typeface="SimSun" panose="02010600030101010101" pitchFamily="2" charset="-122"/>
            </a:endParaRPr>
          </a:p>
          <a:p>
            <a:r>
              <a:rPr lang="zh-CN" altLang="en-US" sz="1400" dirty="0">
                <a:latin typeface="SimSun" panose="02010600030101010101" pitchFamily="2" charset="-122"/>
                <a:ea typeface="SimSun" panose="02010600030101010101" pitchFamily="2" charset="-122"/>
              </a:rPr>
              <a:t>重量：未知</a:t>
            </a:r>
            <a:endParaRPr lang="en-GB" sz="1400" dirty="0">
              <a:latin typeface="SimSun" panose="02010600030101010101" pitchFamily="2" charset="-122"/>
              <a:ea typeface="SimSun" panose="02010600030101010101" pitchFamily="2" charset="-122"/>
            </a:endParaRPr>
          </a:p>
          <a:p>
            <a:r>
              <a:rPr lang="zh-CN" altLang="en-US" sz="1400" dirty="0">
                <a:latin typeface="SimSun" panose="02010600030101010101" pitchFamily="2" charset="-122"/>
                <a:ea typeface="SimSun" panose="02010600030101010101" pitchFamily="2" charset="-122"/>
              </a:rPr>
              <a:t>创建年份：</a:t>
            </a:r>
            <a:r>
              <a:rPr lang="en-US" sz="1400" dirty="0">
                <a:latin typeface="SimSun" panose="02010600030101010101" pitchFamily="2" charset="-122"/>
                <a:ea typeface="SimSun" panose="02010600030101010101" pitchFamily="2" charset="-122"/>
              </a:rPr>
              <a:t>2015</a:t>
            </a:r>
            <a:r>
              <a:rPr lang="zh-CN" altLang="en-US" sz="1400" dirty="0">
                <a:latin typeface="SimSun" panose="02010600030101010101" pitchFamily="2" charset="-122"/>
                <a:ea typeface="SimSun" panose="02010600030101010101" pitchFamily="2" charset="-122"/>
              </a:rPr>
              <a:t>年</a:t>
            </a:r>
            <a:endParaRPr lang="nl-BE" sz="1400" dirty="0">
              <a:latin typeface="SimSun" panose="02010600030101010101" pitchFamily="2" charset="-122"/>
              <a:ea typeface="SimSun" panose="02010600030101010101" pitchFamily="2" charset="-122"/>
            </a:endParaRPr>
          </a:p>
        </p:txBody>
      </p:sp>
      <p:pic>
        <p:nvPicPr>
          <p:cNvPr id="2" name="Imag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13"/>
            <a:ext cx="4818112" cy="3782218"/>
          </a:xfrm>
          <a:prstGeom prst="rect">
            <a:avLst/>
          </a:prstGeom>
          <a:ln>
            <a:solidFill>
              <a:schemeClr val="tx1"/>
            </a:solidFill>
          </a:ln>
        </p:spPr>
      </p:pic>
      <p:pic>
        <p:nvPicPr>
          <p:cNvPr id="4" name="Imag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8112" y="2204551"/>
            <a:ext cx="3726075" cy="1584080"/>
          </a:xfrm>
          <a:prstGeom prst="rect">
            <a:avLst/>
          </a:prstGeom>
          <a:ln>
            <a:solidFill>
              <a:schemeClr val="tx1"/>
            </a:solidFill>
          </a:ln>
        </p:spPr>
      </p:pic>
    </p:spTree>
    <p:extLst>
      <p:ext uri="{BB962C8B-B14F-4D97-AF65-F5344CB8AC3E}">
        <p14:creationId xmlns:p14="http://schemas.microsoft.com/office/powerpoint/2010/main" val="4085815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EEAD88-7AB7-4352-89B4-BF917C658D05}" type="slidenum">
              <a:rPr lang="fr-BE" smtClean="0">
                <a:latin typeface="SimSun" panose="02010600030101010101" pitchFamily="2" charset="-122"/>
                <a:ea typeface="SimSun" panose="02010600030101010101" pitchFamily="2" charset="-122"/>
              </a:rPr>
              <a:pPr/>
              <a:t>23</a:t>
            </a:fld>
            <a:endParaRPr lang="fr-BE">
              <a:latin typeface="SimSun" panose="02010600030101010101" pitchFamily="2" charset="-122"/>
              <a:ea typeface="SimSun" panose="02010600030101010101" pitchFamily="2" charset="-122"/>
            </a:endParaRPr>
          </a:p>
        </p:txBody>
      </p:sp>
      <p:sp>
        <p:nvSpPr>
          <p:cNvPr id="4" name="Title 1"/>
          <p:cNvSpPr txBox="1">
            <a:spLocks/>
          </p:cNvSpPr>
          <p:nvPr/>
        </p:nvSpPr>
        <p:spPr>
          <a:xfrm>
            <a:off x="35496" y="4230414"/>
            <a:ext cx="8784976"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SimSun" panose="02010600030101010101" pitchFamily="2" charset="-122"/>
                <a:ea typeface="SimSun" panose="02010600030101010101" pitchFamily="2" charset="-122"/>
              </a:rPr>
              <a:t>马丁·德本翰：美人鱼3 </a:t>
            </a:r>
            <a:r>
              <a:rPr lang="fr-FR" sz="2000" baseline="30000" dirty="0">
                <a:latin typeface="SimSun" panose="02010600030101010101" pitchFamily="2" charset="-122"/>
                <a:ea typeface="SimSun" panose="02010600030101010101" pitchFamily="2" charset="-122"/>
              </a:rPr>
              <a:t>29</a:t>
            </a:r>
          </a:p>
        </p:txBody>
      </p:sp>
      <p:sp>
        <p:nvSpPr>
          <p:cNvPr id="5" name="Text Placeholder 8"/>
          <p:cNvSpPr txBox="1">
            <a:spLocks/>
          </p:cNvSpPr>
          <p:nvPr/>
        </p:nvSpPr>
        <p:spPr>
          <a:xfrm>
            <a:off x="35146" y="4801593"/>
            <a:ext cx="8784976" cy="222780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400" dirty="0">
                <a:latin typeface="SimSun" panose="02010600030101010101" pitchFamily="2" charset="-122"/>
                <a:ea typeface="SimSun" panose="02010600030101010101" pitchFamily="2" charset="-122"/>
              </a:rPr>
              <a:t>英国当代艺术家马丁</a:t>
            </a:r>
            <a:r>
              <a:rPr lang="en-US" sz="1400" dirty="0">
                <a:latin typeface="SimSun" panose="02010600030101010101" pitchFamily="2" charset="-122"/>
                <a:ea typeface="SimSun" panose="02010600030101010101" pitchFamily="2" charset="-122"/>
              </a:rPr>
              <a:t>·</a:t>
            </a:r>
            <a:r>
              <a:rPr lang="zh-CN" altLang="en-US" sz="1400" dirty="0">
                <a:latin typeface="SimSun" panose="02010600030101010101" pitchFamily="2" charset="-122"/>
                <a:ea typeface="SimSun" panose="02010600030101010101" pitchFamily="2" charset="-122"/>
              </a:rPr>
              <a:t>德本翰在幻想和自然的灵感下创作了不锈钢丝雕塑作品。这位自学成才的艺术家利用无限延展材料创作了日见增多的线材作品，这些由复杂扭曲、弯曲和专业焊接构成的结构，给人们留下了深刻的印象。</a:t>
            </a:r>
            <a:endParaRPr lang="en-GB" sz="1400" dirty="0">
              <a:latin typeface="SimSun" panose="02010600030101010101" pitchFamily="2" charset="-122"/>
              <a:ea typeface="SimSun" panose="02010600030101010101" pitchFamily="2" charset="-122"/>
            </a:endParaRPr>
          </a:p>
          <a:p>
            <a:pPr marL="0" indent="0">
              <a:buNone/>
            </a:pPr>
            <a:r>
              <a:rPr lang="zh-CN" altLang="en-US" sz="1400" dirty="0">
                <a:latin typeface="SimSun" panose="02010600030101010101" pitchFamily="2" charset="-122"/>
                <a:ea typeface="SimSun" panose="02010600030101010101" pitchFamily="2" charset="-122"/>
              </a:rPr>
              <a:t>德本翰大部分金属作品看起来像三位线条画，多用于户外展示。放置在自然环境中时，它们在阳光下闪耀，似乎讲述着神话故事。在其中一个作品中，一个金属丝雕美人鱼坐在百合池边的岩石上，似乎在想着是否下水游泳。每一条金属线都被雕塑成曲线，沿着柔美的女性躯干，一直流淌向美人鱼长长的尾巴。</a:t>
            </a:r>
            <a:endParaRPr lang="en-GB" sz="1400" dirty="0">
              <a:latin typeface="SimSun" panose="02010600030101010101" pitchFamily="2" charset="-122"/>
              <a:ea typeface="SimSun" panose="02010600030101010101" pitchFamily="2" charset="-122"/>
            </a:endParaRPr>
          </a:p>
          <a:p>
            <a:pPr marL="0" indent="0">
              <a:buNone/>
            </a:pPr>
            <a:r>
              <a:rPr lang="en-US" sz="1400" dirty="0">
                <a:latin typeface="SimSun" panose="02010600030101010101" pitchFamily="2" charset="-122"/>
                <a:ea typeface="SimSun" panose="02010600030101010101" pitchFamily="2" charset="-122"/>
                <a:hlinkClick r:id="rId2"/>
              </a:rPr>
              <a:t>https://mymodernmet.com/wire-sculptures-martin-debenham/</a:t>
            </a:r>
            <a:r>
              <a:rPr lang="en-US" sz="1400" dirty="0">
                <a:latin typeface="SimSun" panose="02010600030101010101" pitchFamily="2" charset="-122"/>
                <a:ea typeface="SimSun" panose="02010600030101010101" pitchFamily="2" charset="-122"/>
              </a:rPr>
              <a:t> </a:t>
            </a:r>
          </a:p>
        </p:txBody>
      </p:sp>
      <p:sp>
        <p:nvSpPr>
          <p:cNvPr id="6" name="TextBox 6"/>
          <p:cNvSpPr txBox="1"/>
          <p:nvPr/>
        </p:nvSpPr>
        <p:spPr>
          <a:xfrm>
            <a:off x="6731890" y="26887"/>
            <a:ext cx="2088232" cy="954107"/>
          </a:xfrm>
          <a:prstGeom prst="rect">
            <a:avLst/>
          </a:prstGeom>
          <a:noFill/>
        </p:spPr>
        <p:txBody>
          <a:bodyPr wrap="square" rtlCol="0">
            <a:spAutoFit/>
          </a:bodyPr>
          <a:lstStyle/>
          <a:p>
            <a:r>
              <a:rPr lang="zh-CN" altLang="en-US" sz="1400" dirty="0">
                <a:latin typeface="SimSun" panose="02010600030101010101" pitchFamily="2" charset="-122"/>
                <a:ea typeface="SimSun" panose="02010600030101010101" pitchFamily="2" charset="-122"/>
              </a:rPr>
              <a:t>材料：不锈钢</a:t>
            </a:r>
            <a:endParaRPr lang="en-GB" sz="1400" dirty="0">
              <a:latin typeface="SimSun" panose="02010600030101010101" pitchFamily="2" charset="-122"/>
              <a:ea typeface="SimSun" panose="02010600030101010101" pitchFamily="2" charset="-122"/>
            </a:endParaRPr>
          </a:p>
          <a:p>
            <a:r>
              <a:rPr lang="zh-CN" altLang="en-US" sz="1400" dirty="0">
                <a:latin typeface="SimSun" panose="02010600030101010101" pitchFamily="2" charset="-122"/>
                <a:ea typeface="SimSun" panose="02010600030101010101" pitchFamily="2" charset="-122"/>
              </a:rPr>
              <a:t>尺寸：等身大小</a:t>
            </a:r>
            <a:endParaRPr lang="en-GB" sz="1400" dirty="0">
              <a:latin typeface="SimSun" panose="02010600030101010101" pitchFamily="2" charset="-122"/>
              <a:ea typeface="SimSun" panose="02010600030101010101" pitchFamily="2" charset="-122"/>
            </a:endParaRPr>
          </a:p>
          <a:p>
            <a:r>
              <a:rPr lang="zh-CN" altLang="en-US" sz="1400" dirty="0">
                <a:latin typeface="SimSun" panose="02010600030101010101" pitchFamily="2" charset="-122"/>
                <a:ea typeface="SimSun" panose="02010600030101010101" pitchFamily="2" charset="-122"/>
              </a:rPr>
              <a:t>重量：未知</a:t>
            </a:r>
            <a:endParaRPr lang="en-GB" sz="1400" dirty="0">
              <a:latin typeface="SimSun" panose="02010600030101010101" pitchFamily="2" charset="-122"/>
              <a:ea typeface="SimSun" panose="02010600030101010101" pitchFamily="2" charset="-122"/>
            </a:endParaRPr>
          </a:p>
          <a:p>
            <a:r>
              <a:rPr lang="zh-CN" altLang="en-US" sz="1400" dirty="0">
                <a:latin typeface="SimSun" panose="02010600030101010101" pitchFamily="2" charset="-122"/>
                <a:ea typeface="SimSun" panose="02010600030101010101" pitchFamily="2" charset="-122"/>
              </a:rPr>
              <a:t>创建年份：</a:t>
            </a:r>
            <a:r>
              <a:rPr lang="en-US" sz="1400" dirty="0">
                <a:latin typeface="SimSun" panose="02010600030101010101" pitchFamily="2" charset="-122"/>
                <a:ea typeface="SimSun" panose="02010600030101010101" pitchFamily="2" charset="-122"/>
              </a:rPr>
              <a:t>-</a:t>
            </a:r>
            <a:endParaRPr lang="nl-BE" sz="1400" dirty="0">
              <a:latin typeface="SimSun" panose="02010600030101010101" pitchFamily="2" charset="-122"/>
              <a:ea typeface="SimSun" panose="02010600030101010101" pitchFamily="2" charset="-122"/>
            </a:endParaRPr>
          </a:p>
        </p:txBody>
      </p:sp>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381"/>
            <a:ext cx="6300192" cy="4200128"/>
          </a:xfrm>
          <a:prstGeom prst="rect">
            <a:avLst/>
          </a:prstGeom>
          <a:ln>
            <a:solidFill>
              <a:schemeClr val="tx1"/>
            </a:solidFill>
          </a:ln>
        </p:spPr>
      </p:pic>
    </p:spTree>
    <p:extLst>
      <p:ext uri="{BB962C8B-B14F-4D97-AF65-F5344CB8AC3E}">
        <p14:creationId xmlns:p14="http://schemas.microsoft.com/office/powerpoint/2010/main" val="2708880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93704"/>
            <a:ext cx="5486400" cy="566738"/>
          </a:xfrm>
        </p:spPr>
        <p:txBody>
          <a:bodyPr/>
          <a:lstStyle/>
          <a:p>
            <a:r>
              <a:rPr lang="fr-FR" b="0" dirty="0"/>
              <a:t>Robert </a:t>
            </a:r>
            <a:r>
              <a:rPr lang="fr-FR" b="0" dirty="0" err="1"/>
              <a:t>Gahr</a:t>
            </a:r>
            <a:r>
              <a:rPr lang="fr-FR" b="0" dirty="0"/>
              <a:t>: </a:t>
            </a:r>
            <a:r>
              <a:rPr lang="zh-CN" altLang="en-US" b="0" dirty="0"/>
              <a:t>浪涌 </a:t>
            </a:r>
            <a:r>
              <a:rPr lang="en-GB" altLang="zh-CN" b="0" baseline="30000" dirty="0"/>
              <a:t>30</a:t>
            </a:r>
            <a:endParaRPr lang="fr-FR" b="0" baseline="30000" dirty="0"/>
          </a:p>
        </p:txBody>
      </p:sp>
      <p:sp>
        <p:nvSpPr>
          <p:cNvPr id="6" name="Text Placeholder 5"/>
          <p:cNvSpPr>
            <a:spLocks noGrp="1"/>
          </p:cNvSpPr>
          <p:nvPr>
            <p:ph type="body" sz="half" idx="2"/>
          </p:nvPr>
        </p:nvSpPr>
        <p:spPr>
          <a:xfrm>
            <a:off x="0" y="5360442"/>
            <a:ext cx="5486400" cy="804862"/>
          </a:xfrm>
        </p:spPr>
        <p:txBody>
          <a:bodyPr/>
          <a:lstStyle/>
          <a:p>
            <a:r>
              <a:rPr lang="zh-CN" altLang="en-US" dirty="0"/>
              <a:t>雕塑墙</a:t>
            </a:r>
            <a:br>
              <a:rPr lang="en-US" dirty="0"/>
            </a:br>
            <a:br>
              <a:rPr lang="en-US" dirty="0"/>
            </a:br>
            <a:endParaRPr lang="en-US" dirty="0"/>
          </a:p>
        </p:txBody>
      </p:sp>
      <p:sp>
        <p:nvSpPr>
          <p:cNvPr id="4" name="AutoShape 2" descr="http://www.gahr-metalart.com/images/metal_wall_art/wall_sculptures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SimSun" panose="02010600030101010101" pitchFamily="2" charset="-122"/>
              <a:ea typeface="SimSun" panose="02010600030101010101" pitchFamily="2" charset="-122"/>
            </a:endParaRP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200000" cy="4766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7197566" y="0"/>
            <a:ext cx="1622906" cy="2523768"/>
          </a:xfrm>
          <a:prstGeom prst="rect">
            <a:avLst/>
          </a:prstGeom>
          <a:noFill/>
        </p:spPr>
        <p:txBody>
          <a:bodyPr wrap="square" rtlCol="0">
            <a:spAutoFit/>
          </a:bodyPr>
          <a:lstStyle/>
          <a:p>
            <a:r>
              <a:rPr lang="zh-CN" altLang="en-US" sz="1400" dirty="0">
                <a:latin typeface="SimSun" panose="02010600030101010101" pitchFamily="2" charset="-122"/>
                <a:ea typeface="SimSun" panose="02010600030101010101" pitchFamily="2" charset="-122"/>
              </a:rPr>
              <a:t>地点：</a:t>
            </a:r>
            <a:endParaRPr lang="nl-BE" sz="1400" dirty="0">
              <a:latin typeface="SimSun" panose="02010600030101010101" pitchFamily="2" charset="-122"/>
              <a:ea typeface="SimSun" panose="02010600030101010101" pitchFamily="2" charset="-122"/>
            </a:endParaRPr>
          </a:p>
          <a:p>
            <a:endParaRPr lang="nl-BE" sz="1400" dirty="0">
              <a:latin typeface="SimSun" panose="02010600030101010101" pitchFamily="2" charset="-122"/>
              <a:ea typeface="SimSun" panose="02010600030101010101" pitchFamily="2" charset="-122"/>
            </a:endParaRPr>
          </a:p>
          <a:p>
            <a:r>
              <a:rPr lang="zh-CN" altLang="en-US" sz="1400" dirty="0">
                <a:latin typeface="SimSun" panose="02010600030101010101" pitchFamily="2" charset="-122"/>
                <a:ea typeface="SimSun" panose="02010600030101010101" pitchFamily="2" charset="-122"/>
              </a:rPr>
              <a:t>材料：</a:t>
            </a:r>
            <a:endParaRPr lang="nl-BE" sz="1400"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抛光及彩色不锈钢</a:t>
            </a:r>
            <a:endParaRPr lang="en-US" altLang="zh-CN" sz="1200" dirty="0">
              <a:latin typeface="SimSun" panose="02010600030101010101" pitchFamily="2" charset="-122"/>
              <a:ea typeface="SimSun" panose="02010600030101010101" pitchFamily="2" charset="-122"/>
            </a:endParaRPr>
          </a:p>
          <a:p>
            <a:endParaRPr lang="nl-BE" sz="1200" dirty="0">
              <a:latin typeface="SimSun" panose="02010600030101010101" pitchFamily="2" charset="-122"/>
              <a:ea typeface="SimSun" panose="02010600030101010101" pitchFamily="2" charset="-122"/>
            </a:endParaRPr>
          </a:p>
          <a:p>
            <a:r>
              <a:rPr lang="zh-CN" altLang="en-US" sz="1400" dirty="0">
                <a:latin typeface="SimSun" panose="02010600030101010101" pitchFamily="2" charset="-122"/>
                <a:ea typeface="SimSun" panose="02010600030101010101" pitchFamily="2" charset="-122"/>
              </a:rPr>
              <a:t>尺寸：</a:t>
            </a:r>
            <a:endParaRPr lang="nl-BE" sz="1400" dirty="0">
              <a:latin typeface="SimSun" panose="02010600030101010101" pitchFamily="2" charset="-122"/>
              <a:ea typeface="SimSun" panose="02010600030101010101" pitchFamily="2" charset="-122"/>
            </a:endParaRPr>
          </a:p>
          <a:p>
            <a:r>
              <a:rPr lang="en-US" sz="1200" dirty="0">
                <a:latin typeface="SimSun" panose="02010600030101010101" pitchFamily="2" charset="-122"/>
                <a:ea typeface="SimSun" panose="02010600030101010101" pitchFamily="2" charset="-122"/>
              </a:rPr>
              <a:t>3 </a:t>
            </a:r>
            <a:r>
              <a:rPr lang="zh-CN" altLang="en-US" sz="1200" dirty="0">
                <a:latin typeface="SimSun" panose="02010600030101010101" pitchFamily="2" charset="-122"/>
                <a:ea typeface="SimSun" panose="02010600030101010101" pitchFamily="2" charset="-122"/>
              </a:rPr>
              <a:t>块钢板，每个规格为</a:t>
            </a:r>
            <a:r>
              <a:rPr lang="en-US" sz="1200" dirty="0">
                <a:latin typeface="SimSun" panose="02010600030101010101" pitchFamily="2" charset="-122"/>
                <a:ea typeface="SimSun" panose="02010600030101010101" pitchFamily="2" charset="-122"/>
              </a:rPr>
              <a:t>1</a:t>
            </a:r>
            <a:r>
              <a:rPr lang="zh-CN" altLang="en-US" sz="1200" dirty="0">
                <a:latin typeface="SimSun" panose="02010600030101010101" pitchFamily="2" charset="-122"/>
                <a:ea typeface="SimSun" panose="02010600030101010101" pitchFamily="2" charset="-122"/>
              </a:rPr>
              <a:t>米</a:t>
            </a:r>
            <a:r>
              <a:rPr lang="en-US" altLang="zh-CN" sz="1200" dirty="0">
                <a:latin typeface="SimSun" panose="02010600030101010101" pitchFamily="2" charset="-122"/>
                <a:ea typeface="SimSun" panose="02010600030101010101" pitchFamily="2" charset="-122"/>
              </a:rPr>
              <a:t> </a:t>
            </a:r>
            <a:r>
              <a:rPr lang="en-US" sz="1200" dirty="0">
                <a:latin typeface="SimSun" panose="02010600030101010101" pitchFamily="2" charset="-122"/>
                <a:ea typeface="SimSun" panose="02010600030101010101" pitchFamily="2" charset="-122"/>
              </a:rPr>
              <a:t>x 1</a:t>
            </a:r>
            <a:r>
              <a:rPr lang="zh-CN" altLang="en-US" sz="1200" dirty="0">
                <a:latin typeface="SimSun" panose="02010600030101010101" pitchFamily="2" charset="-122"/>
                <a:ea typeface="SimSun" panose="02010600030101010101" pitchFamily="2" charset="-122"/>
              </a:rPr>
              <a:t>米</a:t>
            </a:r>
            <a:endParaRPr lang="nl-BE" sz="1200" dirty="0">
              <a:latin typeface="SimSun" panose="02010600030101010101" pitchFamily="2" charset="-122"/>
              <a:ea typeface="SimSun" panose="02010600030101010101" pitchFamily="2" charset="-122"/>
            </a:endParaRPr>
          </a:p>
          <a:p>
            <a:r>
              <a:rPr lang="zh-CN" altLang="en-US" sz="1400" dirty="0">
                <a:latin typeface="SimSun" panose="02010600030101010101" pitchFamily="2" charset="-122"/>
                <a:ea typeface="SimSun" panose="02010600030101010101" pitchFamily="2" charset="-122"/>
              </a:rPr>
              <a:t>重量：</a:t>
            </a:r>
            <a:endParaRPr lang="nl-BE" sz="1400" dirty="0">
              <a:latin typeface="SimSun" panose="02010600030101010101" pitchFamily="2" charset="-122"/>
              <a:ea typeface="SimSun" panose="02010600030101010101" pitchFamily="2" charset="-122"/>
            </a:endParaRPr>
          </a:p>
          <a:p>
            <a:endParaRPr lang="nl-BE" sz="1400" dirty="0">
              <a:latin typeface="SimSun" panose="02010600030101010101" pitchFamily="2" charset="-122"/>
              <a:ea typeface="SimSun" panose="02010600030101010101" pitchFamily="2" charset="-122"/>
            </a:endParaRPr>
          </a:p>
          <a:p>
            <a:r>
              <a:rPr lang="zh-CN" altLang="en-US" sz="1400" dirty="0">
                <a:latin typeface="SimSun" panose="02010600030101010101" pitchFamily="2" charset="-122"/>
                <a:ea typeface="SimSun" panose="02010600030101010101" pitchFamily="2" charset="-122"/>
              </a:rPr>
              <a:t>修建年份：</a:t>
            </a:r>
            <a:endParaRPr lang="nl-BE" sz="1400"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2011</a:t>
            </a:r>
          </a:p>
        </p:txBody>
      </p:sp>
      <p:sp>
        <p:nvSpPr>
          <p:cNvPr id="7" name="Slide Number Placeholder 6"/>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24</a:t>
            </a:fld>
            <a:endParaRPr lang="fr-FR">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160109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4" y="4145632"/>
            <a:ext cx="5486400" cy="566738"/>
          </a:xfrm>
        </p:spPr>
        <p:txBody>
          <a:bodyPr>
            <a:normAutofit/>
          </a:bodyPr>
          <a:lstStyle/>
          <a:p>
            <a:r>
              <a:rPr lang="fr-FR" b="0" dirty="0" err="1"/>
              <a:t>Ralfonso</a:t>
            </a:r>
            <a:r>
              <a:rPr lang="fr-FR" b="0" dirty="0"/>
              <a:t> </a:t>
            </a:r>
            <a:r>
              <a:rPr lang="fr-FR" b="0" dirty="0" err="1"/>
              <a:t>Karo</a:t>
            </a:r>
            <a:r>
              <a:rPr lang="fr-FR" b="0" dirty="0"/>
              <a:t>: #1 </a:t>
            </a:r>
            <a:r>
              <a:rPr lang="zh-CN" altLang="en-US" b="0" dirty="0"/>
              <a:t>动能风雕 </a:t>
            </a:r>
            <a:r>
              <a:rPr lang="en-GB" altLang="zh-CN" b="0" baseline="30000" dirty="0"/>
              <a:t>31</a:t>
            </a:r>
            <a:endParaRPr lang="fr-FR" b="0" baseline="30000" dirty="0"/>
          </a:p>
        </p:txBody>
      </p:sp>
      <p:sp>
        <p:nvSpPr>
          <p:cNvPr id="8" name="Text Placeholder 7"/>
          <p:cNvSpPr>
            <a:spLocks noGrp="1"/>
          </p:cNvSpPr>
          <p:nvPr>
            <p:ph type="body" sz="half" idx="2"/>
          </p:nvPr>
        </p:nvSpPr>
        <p:spPr>
          <a:xfrm>
            <a:off x="21704" y="4712370"/>
            <a:ext cx="5486400" cy="804862"/>
          </a:xfrm>
        </p:spPr>
        <p:txBody>
          <a:bodyPr>
            <a:normAutofit/>
          </a:bodyPr>
          <a:lstStyle/>
          <a:p>
            <a:r>
              <a:rPr lang="en-US" dirty="0"/>
              <a:t>25 </a:t>
            </a:r>
            <a:r>
              <a:rPr lang="zh-CN" altLang="en-US" dirty="0"/>
              <a:t>个钻石形状的不锈钢部件相互连接，自我平衡，并在风中独立舞动。点击这里观看视频（</a:t>
            </a:r>
            <a:r>
              <a:rPr lang="fr-FR" dirty="0"/>
              <a:t>4’:51’’</a:t>
            </a:r>
            <a:r>
              <a:rPr lang="zh-CN" altLang="en-US" dirty="0"/>
              <a:t>）。</a:t>
            </a:r>
            <a:endParaRPr lang="fr-FR" dirty="0"/>
          </a:p>
        </p:txBody>
      </p:sp>
      <p:sp>
        <p:nvSpPr>
          <p:cNvPr id="5" name="Slide Number Placeholder 4"/>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25</a:t>
            </a:fld>
            <a:endParaRPr lang="fr-FR">
              <a:latin typeface="SimSun" panose="02010600030101010101" pitchFamily="2" charset="-122"/>
              <a:ea typeface="SimSun" panose="02010600030101010101" pitchFamily="2" charset="-122"/>
            </a:endParaRPr>
          </a:p>
        </p:txBody>
      </p:sp>
      <p:sp>
        <p:nvSpPr>
          <p:cNvPr id="3" name="AutoShape 2" descr="http://i.ytimg.com/vi/3UKsaqEgZrk/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latin typeface="SimSun" panose="02010600030101010101" pitchFamily="2" charset="-122"/>
              <a:ea typeface="SimSun" panose="02010600030101010101" pitchFamily="2" charset="-122"/>
            </a:endParaRPr>
          </a:p>
        </p:txBody>
      </p:sp>
      <p:sp>
        <p:nvSpPr>
          <p:cNvPr id="6" name="TextBox 5"/>
          <p:cNvSpPr txBox="1"/>
          <p:nvPr/>
        </p:nvSpPr>
        <p:spPr>
          <a:xfrm>
            <a:off x="5652120" y="38891"/>
            <a:ext cx="1622906" cy="2215991"/>
          </a:xfrm>
          <a:prstGeom prst="rect">
            <a:avLst/>
          </a:prstGeom>
          <a:noFill/>
        </p:spPr>
        <p:txBody>
          <a:bodyPr wrap="square" rtlCol="0">
            <a:spAutoFit/>
          </a:bodyPr>
          <a:lstStyle/>
          <a:p>
            <a:r>
              <a:rPr lang="zh-CN" altLang="en-US" sz="1400" dirty="0">
                <a:latin typeface="SimSun" panose="02010600030101010101" pitchFamily="2" charset="-122"/>
                <a:ea typeface="SimSun" panose="02010600030101010101" pitchFamily="2" charset="-122"/>
              </a:rPr>
              <a:t>地点：</a:t>
            </a:r>
            <a:endParaRPr lang="nl-BE" sz="1400" dirty="0">
              <a:latin typeface="SimSun" panose="02010600030101010101" pitchFamily="2" charset="-122"/>
              <a:ea typeface="SimSun" panose="02010600030101010101" pitchFamily="2" charset="-122"/>
            </a:endParaRPr>
          </a:p>
          <a:p>
            <a:endParaRPr lang="nl-BE" sz="1400" dirty="0">
              <a:latin typeface="SimSun" panose="02010600030101010101" pitchFamily="2" charset="-122"/>
              <a:ea typeface="SimSun" panose="02010600030101010101" pitchFamily="2" charset="-122"/>
            </a:endParaRPr>
          </a:p>
          <a:p>
            <a:r>
              <a:rPr lang="zh-CN" altLang="en-US" sz="1400" dirty="0">
                <a:latin typeface="SimSun" panose="02010600030101010101" pitchFamily="2" charset="-122"/>
                <a:ea typeface="SimSun" panose="02010600030101010101" pitchFamily="2" charset="-122"/>
              </a:rPr>
              <a:t>材料：</a:t>
            </a:r>
            <a:endParaRPr lang="nl-BE" sz="1400" dirty="0">
              <a:latin typeface="SimSun" panose="02010600030101010101" pitchFamily="2" charset="-122"/>
              <a:ea typeface="SimSun" panose="02010600030101010101" pitchFamily="2" charset="-122"/>
            </a:endParaRPr>
          </a:p>
          <a:p>
            <a:endParaRPr lang="nl-BE" sz="1400" dirty="0">
              <a:latin typeface="SimSun" panose="02010600030101010101" pitchFamily="2" charset="-122"/>
              <a:ea typeface="SimSun" panose="02010600030101010101" pitchFamily="2" charset="-122"/>
            </a:endParaRPr>
          </a:p>
          <a:p>
            <a:r>
              <a:rPr lang="zh-CN" altLang="en-US" sz="1400" dirty="0">
                <a:latin typeface="SimSun" panose="02010600030101010101" pitchFamily="2" charset="-122"/>
                <a:ea typeface="SimSun" panose="02010600030101010101" pitchFamily="2" charset="-122"/>
              </a:rPr>
              <a:t>尺寸：</a:t>
            </a:r>
            <a:endParaRPr lang="nl-BE" sz="1400"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2.1</a:t>
            </a:r>
            <a:r>
              <a:rPr lang="zh-CN" altLang="en-US" sz="1200" dirty="0">
                <a:latin typeface="SimSun" panose="02010600030101010101" pitchFamily="2" charset="-122"/>
                <a:ea typeface="SimSun" panose="02010600030101010101" pitchFamily="2" charset="-122"/>
              </a:rPr>
              <a:t>米高</a:t>
            </a:r>
            <a:endParaRPr lang="nl-BE" sz="1200" dirty="0">
              <a:latin typeface="SimSun" panose="02010600030101010101" pitchFamily="2" charset="-122"/>
              <a:ea typeface="SimSun" panose="02010600030101010101" pitchFamily="2" charset="-122"/>
            </a:endParaRPr>
          </a:p>
          <a:p>
            <a:r>
              <a:rPr lang="zh-CN" altLang="en-US" sz="1400" dirty="0">
                <a:latin typeface="SimSun" panose="02010600030101010101" pitchFamily="2" charset="-122"/>
                <a:ea typeface="SimSun" panose="02010600030101010101" pitchFamily="2" charset="-122"/>
              </a:rPr>
              <a:t>重量：</a:t>
            </a:r>
            <a:endParaRPr lang="nl-BE" sz="1400" dirty="0">
              <a:latin typeface="SimSun" panose="02010600030101010101" pitchFamily="2" charset="-122"/>
              <a:ea typeface="SimSun" panose="02010600030101010101" pitchFamily="2" charset="-122"/>
            </a:endParaRPr>
          </a:p>
          <a:p>
            <a:endParaRPr lang="nl-BE" sz="1400" dirty="0">
              <a:latin typeface="SimSun" panose="02010600030101010101" pitchFamily="2" charset="-122"/>
              <a:ea typeface="SimSun" panose="02010600030101010101" pitchFamily="2" charset="-122"/>
            </a:endParaRPr>
          </a:p>
          <a:p>
            <a:r>
              <a:rPr lang="zh-CN" altLang="en-US" sz="1400" dirty="0">
                <a:latin typeface="SimSun" panose="02010600030101010101" pitchFamily="2" charset="-122"/>
                <a:ea typeface="SimSun" panose="02010600030101010101" pitchFamily="2" charset="-122"/>
              </a:rPr>
              <a:t>修建年份：</a:t>
            </a:r>
            <a:endParaRPr lang="nl-BE" sz="1400" dirty="0">
              <a:latin typeface="SimSun" panose="02010600030101010101" pitchFamily="2" charset="-122"/>
              <a:ea typeface="SimSun" panose="02010600030101010101" pitchFamily="2" charset="-122"/>
            </a:endParaRPr>
          </a:p>
          <a:p>
            <a:endParaRPr lang="nl-BE" sz="1400" dirty="0">
              <a:latin typeface="SimSun" panose="02010600030101010101" pitchFamily="2" charset="-122"/>
              <a:ea typeface="SimSun" panose="02010600030101010101" pitchFamily="2" charset="-122"/>
            </a:endParaRPr>
          </a:p>
        </p:txBody>
      </p:sp>
      <p:pic>
        <p:nvPicPr>
          <p:cNvPr id="10" name="Picture 3"/>
          <p:cNvPicPr>
            <a:picLocks noGrp="1" noChangeAspect="1" noChangeArrowheads="1"/>
          </p:cNvPicPr>
          <p:nvPr>
            <p:ph type="pic" idx="1"/>
          </p:nvPr>
        </p:nvPicPr>
        <p:blipFill rotWithShape="1">
          <a:blip r:embed="rId2" cstate="email">
            <a:extLst>
              <a:ext uri="{28A0092B-C50C-407E-A947-70E740481C1C}">
                <a14:useLocalDpi xmlns:a14="http://schemas.microsoft.com/office/drawing/2010/main"/>
              </a:ext>
            </a:extLst>
          </a:blip>
          <a:srcRect/>
          <a:stretch/>
        </p:blipFill>
        <p:spPr bwMode="auto">
          <a:xfrm>
            <a:off x="0" y="7937"/>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942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51CF-1E9D-4481-8F7F-80FDCB46CDA4}"/>
              </a:ext>
            </a:extLst>
          </p:cNvPr>
          <p:cNvSpPr>
            <a:spLocks noGrp="1"/>
          </p:cNvSpPr>
          <p:nvPr>
            <p:ph type="title"/>
          </p:nvPr>
        </p:nvSpPr>
        <p:spPr>
          <a:xfrm>
            <a:off x="0" y="5209766"/>
            <a:ext cx="5486400" cy="566738"/>
          </a:xfrm>
        </p:spPr>
        <p:txBody>
          <a:bodyPr/>
          <a:lstStyle/>
          <a:p>
            <a:r>
              <a:rPr lang="zh-CN" altLang="en-US" dirty="0"/>
              <a:t>金善赫：被遗忘的记忆</a:t>
            </a:r>
            <a:r>
              <a:rPr lang="nl-BE" baseline="30000" dirty="0"/>
              <a:t>32, 33</a:t>
            </a:r>
            <a:endParaRPr lang="en-GB" baseline="30000" dirty="0"/>
          </a:p>
        </p:txBody>
      </p:sp>
      <p:pic>
        <p:nvPicPr>
          <p:cNvPr id="7" name="Picture Placeholder 6">
            <a:extLst>
              <a:ext uri="{FF2B5EF4-FFF2-40B4-BE49-F238E27FC236}">
                <a16:creationId xmlns:a16="http://schemas.microsoft.com/office/drawing/2014/main" id="{AF651DEB-87BD-4186-9CA3-3749CD7D6CB9}"/>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0" y="0"/>
            <a:ext cx="6946354" cy="5209766"/>
          </a:xfrm>
          <a:ln>
            <a:solidFill>
              <a:schemeClr val="tx1"/>
            </a:solidFill>
          </a:ln>
        </p:spPr>
      </p:pic>
      <p:sp>
        <p:nvSpPr>
          <p:cNvPr id="4" name="Text Placeholder 3">
            <a:extLst>
              <a:ext uri="{FF2B5EF4-FFF2-40B4-BE49-F238E27FC236}">
                <a16:creationId xmlns:a16="http://schemas.microsoft.com/office/drawing/2014/main" id="{4BC29520-C5DD-4BCC-9EC5-FFB079E16B7B}"/>
              </a:ext>
            </a:extLst>
          </p:cNvPr>
          <p:cNvSpPr>
            <a:spLocks noGrp="1"/>
          </p:cNvSpPr>
          <p:nvPr>
            <p:ph type="body" sz="half" idx="2"/>
          </p:nvPr>
        </p:nvSpPr>
        <p:spPr>
          <a:xfrm>
            <a:off x="0" y="5733256"/>
            <a:ext cx="8820472" cy="1081495"/>
          </a:xfrm>
        </p:spPr>
        <p:txBody>
          <a:bodyPr>
            <a:noAutofit/>
          </a:bodyPr>
          <a:lstStyle/>
          <a:p>
            <a:r>
              <a:rPr lang="zh-CN" altLang="en-US" sz="1000" dirty="0"/>
              <a:t>艺术家金善赫从自然界的复杂根系中汲取灵感来进行人形结构雕塑设计。每个雕塑形象都发芽生长在一根树枝或一棵小树上，是一种人与植物的混合体。这些大型的不锈钢雕塑形象各异：有的是脸的一部分，有的是无头躯干，还有面朝地面蹲着的形象，似乎被背部的重物压得无法抬头。</a:t>
            </a:r>
          </a:p>
          <a:p>
            <a:endParaRPr lang="zh-CN" altLang="en-US" sz="1000" dirty="0"/>
          </a:p>
          <a:p>
            <a:r>
              <a:rPr lang="zh-CN" altLang="en-US" sz="1000" dirty="0"/>
              <a:t>金先生的极简雕塑使我们能够将自己投射到每件作品中。作品表达了一种脆弱。我们都有体会那种在成长和变革中被不同方向引导地四分五裂的感觉。但正是这种感觉又将我们连接起来，并提醒我们人类的体验是广袤并不断变化的，就像一棵树的枝桠那样。</a:t>
            </a:r>
            <a:endParaRPr lang="en-US" sz="1000" dirty="0"/>
          </a:p>
        </p:txBody>
      </p:sp>
      <p:sp>
        <p:nvSpPr>
          <p:cNvPr id="5" name="Slide Number Placeholder 4">
            <a:extLst>
              <a:ext uri="{FF2B5EF4-FFF2-40B4-BE49-F238E27FC236}">
                <a16:creationId xmlns:a16="http://schemas.microsoft.com/office/drawing/2014/main" id="{B9ED925A-9E46-44A4-9F82-2DC4D705298A}"/>
              </a:ext>
            </a:extLst>
          </p:cNvPr>
          <p:cNvSpPr>
            <a:spLocks noGrp="1"/>
          </p:cNvSpPr>
          <p:nvPr>
            <p:ph type="sldNum" sz="quarter" idx="12"/>
          </p:nvPr>
        </p:nvSpPr>
        <p:spPr/>
        <p:txBody>
          <a:bodyPr/>
          <a:lstStyle/>
          <a:p>
            <a:fld id="{387D9DEA-C109-4EC7-BDCC-42D7A05A445D}" type="slidenum">
              <a:rPr lang="fr-FR" smtClean="0"/>
              <a:t>26</a:t>
            </a:fld>
            <a:endParaRPr lang="fr-FR"/>
          </a:p>
        </p:txBody>
      </p:sp>
      <p:sp>
        <p:nvSpPr>
          <p:cNvPr id="8" name="TextBox 7">
            <a:extLst>
              <a:ext uri="{FF2B5EF4-FFF2-40B4-BE49-F238E27FC236}">
                <a16:creationId xmlns:a16="http://schemas.microsoft.com/office/drawing/2014/main" id="{EED59939-4C88-43F9-B984-79167F384DE1}"/>
              </a:ext>
            </a:extLst>
          </p:cNvPr>
          <p:cNvSpPr txBox="1"/>
          <p:nvPr/>
        </p:nvSpPr>
        <p:spPr>
          <a:xfrm>
            <a:off x="7197566" y="476672"/>
            <a:ext cx="1622906" cy="2246769"/>
          </a:xfrm>
          <a:prstGeom prst="rect">
            <a:avLst/>
          </a:prstGeom>
          <a:noFill/>
        </p:spPr>
        <p:txBody>
          <a:bodyPr wrap="square" rtlCol="0">
            <a:spAutoFit/>
          </a:bodyPr>
          <a:lstStyle/>
          <a:p>
            <a:r>
              <a:rPr lang="zh-CN" altLang="nl-BE" sz="1400" b="1" dirty="0">
                <a:latin typeface="SimSun" panose="02010600030101010101" pitchFamily="2" charset="-122"/>
                <a:ea typeface="SimSun" panose="02010600030101010101" pitchFamily="2" charset="-122"/>
              </a:rPr>
              <a:t>地点</a:t>
            </a:r>
            <a:r>
              <a:rPr lang="zh-CN" altLang="en-US" sz="1400" b="1" dirty="0">
                <a:latin typeface="SimSun" panose="02010600030101010101" pitchFamily="2" charset="-122"/>
                <a:ea typeface="SimSun" panose="02010600030101010101" pitchFamily="2" charset="-122"/>
              </a:rPr>
              <a:t>：韩国</a:t>
            </a:r>
            <a:endParaRPr lang="nl-BE" sz="1400" dirty="0">
              <a:latin typeface="SimSun" panose="02010600030101010101" pitchFamily="2" charset="-122"/>
              <a:ea typeface="SimSun" panose="02010600030101010101" pitchFamily="2" charset="-122"/>
            </a:endParaRPr>
          </a:p>
          <a:p>
            <a:endParaRPr lang="nl-BE" sz="1400" b="1" dirty="0">
              <a:latin typeface="SimSun" panose="02010600030101010101" pitchFamily="2" charset="-122"/>
              <a:ea typeface="SimSun" panose="02010600030101010101" pitchFamily="2" charset="-122"/>
            </a:endParaRPr>
          </a:p>
          <a:p>
            <a:r>
              <a:rPr lang="zh-CN" altLang="nl-BE" sz="1400" b="1" dirty="0">
                <a:latin typeface="SimSun" panose="02010600030101010101" pitchFamily="2" charset="-122"/>
                <a:ea typeface="SimSun" panose="02010600030101010101" pitchFamily="2" charset="-122"/>
              </a:rPr>
              <a:t>材料</a:t>
            </a:r>
            <a:r>
              <a:rPr lang="zh-CN" altLang="en-US" sz="1400" b="1" dirty="0">
                <a:latin typeface="SimSun" panose="02010600030101010101" pitchFamily="2" charset="-122"/>
                <a:ea typeface="SimSun" panose="02010600030101010101" pitchFamily="2" charset="-122"/>
              </a:rPr>
              <a:t>：</a:t>
            </a:r>
            <a:r>
              <a:rPr lang="zh-CN" altLang="nl-BE" sz="1400" b="1" dirty="0">
                <a:latin typeface="SimSun" panose="02010600030101010101" pitchFamily="2" charset="-122"/>
                <a:ea typeface="SimSun" panose="02010600030101010101" pitchFamily="2" charset="-122"/>
              </a:rPr>
              <a:t>喷漆</a:t>
            </a:r>
            <a:r>
              <a:rPr lang="zh-CN" altLang="en-US" sz="1400" b="1" dirty="0">
                <a:latin typeface="SimSun" panose="02010600030101010101" pitchFamily="2" charset="-122"/>
                <a:ea typeface="SimSun" panose="02010600030101010101" pitchFamily="2" charset="-122"/>
              </a:rPr>
              <a:t>不锈钢</a:t>
            </a:r>
            <a:endParaRPr lang="en-US" altLang="zh-CN" sz="1400" b="1" dirty="0">
              <a:latin typeface="SimSun" panose="02010600030101010101" pitchFamily="2" charset="-122"/>
              <a:ea typeface="SimSun" panose="02010600030101010101" pitchFamily="2" charset="-122"/>
            </a:endParaRPr>
          </a:p>
          <a:p>
            <a:endParaRPr lang="nl-BE" sz="1400" b="1" dirty="0">
              <a:latin typeface="SimSun" panose="02010600030101010101" pitchFamily="2" charset="-122"/>
              <a:ea typeface="SimSun" panose="02010600030101010101" pitchFamily="2" charset="-122"/>
            </a:endParaRPr>
          </a:p>
          <a:p>
            <a:r>
              <a:rPr lang="zh-CN" altLang="nl-BE" sz="1400" b="1" dirty="0">
                <a:latin typeface="SimSun" panose="02010600030101010101" pitchFamily="2" charset="-122"/>
                <a:ea typeface="SimSun" panose="02010600030101010101" pitchFamily="2" charset="-122"/>
              </a:rPr>
              <a:t>尺寸</a:t>
            </a:r>
            <a:r>
              <a:rPr lang="zh-CN" altLang="en-US" sz="1400" b="1" dirty="0">
                <a:latin typeface="SimSun" panose="02010600030101010101" pitchFamily="2" charset="-122"/>
                <a:ea typeface="SimSun" panose="02010600030101010101" pitchFamily="2" charset="-122"/>
              </a:rPr>
              <a:t>：</a:t>
            </a:r>
            <a:endParaRPr lang="nl-BE" sz="1400" b="1" dirty="0">
              <a:latin typeface="SimSun" panose="02010600030101010101" pitchFamily="2" charset="-122"/>
              <a:ea typeface="SimSun" panose="02010600030101010101" pitchFamily="2" charset="-122"/>
            </a:endParaRPr>
          </a:p>
          <a:p>
            <a:r>
              <a:rPr lang="nl-BE" sz="1400" dirty="0">
                <a:latin typeface="SimSun" panose="02010600030101010101" pitchFamily="2" charset="-122"/>
                <a:ea typeface="SimSun" panose="02010600030101010101" pitchFamily="2" charset="-122"/>
              </a:rPr>
              <a:t>273x160x95cm</a:t>
            </a:r>
          </a:p>
          <a:p>
            <a:r>
              <a:rPr lang="fr-FR" sz="1400" dirty="0">
                <a:latin typeface="SimSun" panose="02010600030101010101" pitchFamily="2" charset="-122"/>
                <a:ea typeface="SimSun" panose="02010600030101010101" pitchFamily="2" charset="-122"/>
              </a:rPr>
              <a:t> </a:t>
            </a:r>
            <a:endParaRPr lang="nl-BE" sz="1400" b="1" dirty="0">
              <a:latin typeface="SimSun" panose="02010600030101010101" pitchFamily="2" charset="-122"/>
              <a:ea typeface="SimSun" panose="02010600030101010101" pitchFamily="2" charset="-122"/>
            </a:endParaRPr>
          </a:p>
          <a:p>
            <a:r>
              <a:rPr lang="zh-CN" altLang="nl-BE" sz="1400" b="1" dirty="0">
                <a:latin typeface="SimSun" panose="02010600030101010101" pitchFamily="2" charset="-122"/>
                <a:ea typeface="SimSun" panose="02010600030101010101" pitchFamily="2" charset="-122"/>
              </a:rPr>
              <a:t>重量</a:t>
            </a:r>
            <a:r>
              <a:rPr lang="zh-CN" altLang="en-US" sz="1400" b="1" dirty="0">
                <a:latin typeface="SimSun" panose="02010600030101010101" pitchFamily="2" charset="-122"/>
                <a:ea typeface="SimSun" panose="02010600030101010101" pitchFamily="2" charset="-122"/>
              </a:rPr>
              <a:t>：</a:t>
            </a:r>
            <a:endParaRPr lang="nl-BE" sz="1400" b="1" dirty="0">
              <a:latin typeface="SimSun" panose="02010600030101010101" pitchFamily="2" charset="-122"/>
              <a:ea typeface="SimSun" panose="02010600030101010101" pitchFamily="2" charset="-122"/>
            </a:endParaRPr>
          </a:p>
          <a:p>
            <a:endParaRPr lang="nl-BE" sz="1400" b="1" dirty="0">
              <a:latin typeface="SimSun" panose="02010600030101010101" pitchFamily="2" charset="-122"/>
              <a:ea typeface="SimSun" panose="02010600030101010101" pitchFamily="2" charset="-122"/>
            </a:endParaRPr>
          </a:p>
          <a:p>
            <a:r>
              <a:rPr lang="zh-CN" altLang="nl-BE" sz="1400" b="1" dirty="0">
                <a:latin typeface="SimSun" panose="02010600030101010101" pitchFamily="2" charset="-122"/>
                <a:ea typeface="SimSun" panose="02010600030101010101" pitchFamily="2" charset="-122"/>
              </a:rPr>
              <a:t>创作</a:t>
            </a:r>
            <a:r>
              <a:rPr lang="zh-CN" altLang="en-US" sz="1400" b="1" dirty="0">
                <a:latin typeface="SimSun" panose="02010600030101010101" pitchFamily="2" charset="-122"/>
                <a:ea typeface="SimSun" panose="02010600030101010101" pitchFamily="2" charset="-122"/>
              </a:rPr>
              <a:t>年份：</a:t>
            </a:r>
            <a:r>
              <a:rPr lang="nl-BE" sz="1400" dirty="0">
                <a:latin typeface="SimSun" panose="02010600030101010101" pitchFamily="2" charset="-122"/>
                <a:ea typeface="SimSun" panose="02010600030101010101" pitchFamily="2" charset="-122"/>
              </a:rPr>
              <a:t>2017</a:t>
            </a:r>
          </a:p>
        </p:txBody>
      </p:sp>
      <p:sp>
        <p:nvSpPr>
          <p:cNvPr id="10" name="Rectangle 9">
            <a:extLst>
              <a:ext uri="{FF2B5EF4-FFF2-40B4-BE49-F238E27FC236}">
                <a16:creationId xmlns:a16="http://schemas.microsoft.com/office/drawing/2014/main" id="{974CD1B7-72D0-4EFD-9DF6-9E78B753E1A1}"/>
              </a:ext>
            </a:extLst>
          </p:cNvPr>
          <p:cNvSpPr/>
          <p:nvPr/>
        </p:nvSpPr>
        <p:spPr>
          <a:xfrm rot="1322741">
            <a:off x="7260645" y="3308615"/>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latin typeface="SimSun" panose="02010600030101010101" pitchFamily="2" charset="-122"/>
                <a:ea typeface="SimSun" panose="02010600030101010101" pitchFamily="2" charset="-122"/>
              </a:rPr>
              <a:t>NEW 2019!</a:t>
            </a:r>
            <a:endParaRPr lang="en-US" b="1" dirty="0">
              <a:solidFill>
                <a:srgbClr val="FF00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179599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4159"/>
            <a:ext cx="3888431" cy="1162050"/>
          </a:xfrm>
        </p:spPr>
        <p:txBody>
          <a:bodyPr>
            <a:normAutofit/>
          </a:bodyPr>
          <a:lstStyle/>
          <a:p>
            <a:r>
              <a:rPr lang="zh-CN" altLang="en-US" sz="2800" b="0" dirty="0"/>
              <a:t>点击下面链接，了解更多！</a:t>
            </a:r>
            <a:endParaRPr lang="fr-FR" sz="2800" b="0"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512" y="0"/>
            <a:ext cx="2088000" cy="2784000"/>
          </a:xfrm>
          <a:ln>
            <a:solidFill>
              <a:schemeClr val="tx1"/>
            </a:solidFill>
          </a:ln>
        </p:spPr>
      </p:pic>
      <p:sp>
        <p:nvSpPr>
          <p:cNvPr id="5" name="Text Placeholder 4"/>
          <p:cNvSpPr>
            <a:spLocks noGrp="1"/>
          </p:cNvSpPr>
          <p:nvPr>
            <p:ph type="body" sz="half" idx="2"/>
          </p:nvPr>
        </p:nvSpPr>
        <p:spPr>
          <a:xfrm>
            <a:off x="2555776" y="1186209"/>
            <a:ext cx="3888431" cy="4691063"/>
          </a:xfrm>
        </p:spPr>
        <p:txBody>
          <a:bodyPr>
            <a:normAutofit/>
          </a:bodyPr>
          <a:lstStyle/>
          <a:p>
            <a:r>
              <a:rPr lang="fr-FR" sz="1500" dirty="0">
                <a:hlinkClick r:id="rId3"/>
              </a:rPr>
              <a:t>http://www.worldstainless.org/applications/art</a:t>
            </a:r>
            <a:endParaRPr lang="fr-FR" sz="1500" dirty="0"/>
          </a:p>
          <a:p>
            <a:endParaRPr lang="fr-FR" sz="1500" dirty="0"/>
          </a:p>
          <a:p>
            <a:r>
              <a:rPr lang="zh-CN" altLang="en-US" sz="1500" dirty="0"/>
              <a:t>如若您知道其他出色的作品，请告知我们！</a:t>
            </a:r>
            <a:endParaRPr lang="fr-FR" sz="100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12" y="5726591"/>
            <a:ext cx="2088000" cy="1150300"/>
          </a:xfrm>
          <a:prstGeom prst="rect">
            <a:avLst/>
          </a:prstGeom>
          <a:ln>
            <a:solidFill>
              <a:schemeClr val="tx1"/>
            </a:solidFill>
          </a:ln>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12" y="2636912"/>
            <a:ext cx="2088000" cy="2784000"/>
          </a:xfrm>
          <a:prstGeom prst="rect">
            <a:avLst/>
          </a:prstGeom>
          <a:ln>
            <a:solidFill>
              <a:schemeClr val="tx1"/>
            </a:solidFill>
          </a:ln>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12" y="4181176"/>
            <a:ext cx="2088000" cy="1552080"/>
          </a:xfrm>
          <a:prstGeom prst="rect">
            <a:avLst/>
          </a:prstGeom>
          <a:ln>
            <a:solidFill>
              <a:schemeClr val="tx1"/>
            </a:solidFill>
          </a:ln>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00000" y="5582904"/>
            <a:ext cx="1944000" cy="1302480"/>
          </a:xfrm>
          <a:prstGeom prst="rect">
            <a:avLst/>
          </a:prstGeom>
          <a:ln>
            <a:solidFill>
              <a:schemeClr val="tx1"/>
            </a:solidFill>
          </a:ln>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00000" y="3958005"/>
            <a:ext cx="1944000" cy="1713960"/>
          </a:xfrm>
          <a:prstGeom prst="rect">
            <a:avLst/>
          </a:prstGeom>
          <a:ln>
            <a:solidFill>
              <a:schemeClr val="tx1"/>
            </a:solidFill>
          </a:ln>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00000" y="2277158"/>
            <a:ext cx="1944000" cy="1931040"/>
          </a:xfrm>
          <a:prstGeom prst="rect">
            <a:avLst/>
          </a:prstGeom>
          <a:ln>
            <a:solidFill>
              <a:schemeClr val="tx1"/>
            </a:solidFill>
          </a:ln>
        </p:spPr>
      </p:pic>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00000" y="8493"/>
            <a:ext cx="1944000" cy="2274480"/>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27</a:t>
            </a:fld>
            <a:endParaRPr lang="fr-FR">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985769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600" dirty="0"/>
              <a:t>参考资料</a:t>
            </a:r>
            <a:r>
              <a:rPr lang="fr-FR" sz="3600" dirty="0"/>
              <a:t>(1/3)</a:t>
            </a:r>
          </a:p>
        </p:txBody>
      </p:sp>
      <p:sp>
        <p:nvSpPr>
          <p:cNvPr id="3" name="Subtitle 2"/>
          <p:cNvSpPr>
            <a:spLocks noGrp="1"/>
          </p:cNvSpPr>
          <p:nvPr>
            <p:ph idx="1"/>
          </p:nvPr>
        </p:nvSpPr>
        <p:spPr/>
        <p:txBody>
          <a:bodyPr>
            <a:normAutofit fontScale="55000" lnSpcReduction="20000"/>
          </a:bodyPr>
          <a:lstStyle/>
          <a:p>
            <a:pPr marL="514350" indent="-514350">
              <a:buFont typeface="+mj-lt"/>
              <a:buAutoNum type="arabicPeriod"/>
            </a:pPr>
            <a:r>
              <a:rPr lang="fr-FR" dirty="0">
                <a:hlinkClick r:id="rId2"/>
              </a:rPr>
              <a:t>http://www.andyscottsculptor.com/</a:t>
            </a:r>
            <a:endParaRPr lang="fr-FR" dirty="0">
              <a:hlinkClick r:id="rId3"/>
            </a:endParaRPr>
          </a:p>
          <a:p>
            <a:pPr marL="514350" indent="-514350">
              <a:buFont typeface="+mj-lt"/>
              <a:buAutoNum type="arabicPeriod"/>
            </a:pPr>
            <a:r>
              <a:rPr lang="fr-FR" dirty="0">
                <a:hlinkClick r:id="rId4"/>
              </a:rPr>
              <a:t>http://en.wikipedia.org/wiki/The_Kelpies </a:t>
            </a:r>
            <a:endParaRPr lang="fr-FR" dirty="0">
              <a:hlinkClick r:id="rId3"/>
            </a:endParaRPr>
          </a:p>
          <a:p>
            <a:pPr marL="514350" indent="-514350">
              <a:buFont typeface="+mj-lt"/>
              <a:buAutoNum type="arabicPeriod"/>
            </a:pPr>
            <a:r>
              <a:rPr lang="fr-FR" dirty="0">
                <a:hlinkClick r:id="rId5"/>
              </a:rPr>
              <a:t>http://atomium.be/</a:t>
            </a:r>
            <a:endParaRPr lang="fr-FR" dirty="0">
              <a:hlinkClick r:id="rId3"/>
            </a:endParaRPr>
          </a:p>
          <a:p>
            <a:pPr marL="514350" indent="-514350">
              <a:buFont typeface="+mj-lt"/>
              <a:buAutoNum type="arabicPeriod"/>
            </a:pPr>
            <a:r>
              <a:rPr lang="fr-FR" dirty="0">
                <a:hlinkClick r:id="rId6"/>
              </a:rPr>
              <a:t>http://en.wikipedia.org/wiki/Atomium</a:t>
            </a:r>
            <a:endParaRPr lang="fr-FR" dirty="0">
              <a:hlinkClick r:id="rId3"/>
            </a:endParaRPr>
          </a:p>
          <a:p>
            <a:pPr marL="514350" indent="-514350">
              <a:buFont typeface="+mj-lt"/>
              <a:buAutoNum type="arabicPeriod"/>
            </a:pPr>
            <a:r>
              <a:rPr lang="fr-FR" dirty="0">
                <a:hlinkClick r:id="rId7"/>
              </a:rPr>
              <a:t>http://www.gatewayarch.com/ </a:t>
            </a:r>
            <a:endParaRPr lang="fr-FR" dirty="0">
              <a:hlinkClick r:id="rId3"/>
            </a:endParaRPr>
          </a:p>
          <a:p>
            <a:pPr marL="514350" indent="-514350">
              <a:buFont typeface="+mj-lt"/>
              <a:buAutoNum type="arabicPeriod"/>
            </a:pPr>
            <a:r>
              <a:rPr lang="fr-FR" dirty="0">
                <a:hlinkClick r:id="rId8"/>
              </a:rPr>
              <a:t>http://en.wikipedia.org/wiki/Gateway_Arch</a:t>
            </a:r>
            <a:endParaRPr lang="fr-FR" dirty="0">
              <a:hlinkClick r:id="rId3"/>
            </a:endParaRPr>
          </a:p>
          <a:p>
            <a:pPr marL="514350" indent="-514350">
              <a:buFont typeface="+mj-lt"/>
              <a:buAutoNum type="arabicPeriod"/>
            </a:pPr>
            <a:r>
              <a:rPr lang="fr-FR" dirty="0">
                <a:hlinkClick r:id="rId9"/>
              </a:rPr>
              <a:t>http://www.cityofchicago.org/city/en/depts/dca/supp_info/millennium_park_-artarchitecture.html</a:t>
            </a:r>
            <a:endParaRPr lang="fr-FR" dirty="0">
              <a:hlinkClick r:id="rId3"/>
            </a:endParaRPr>
          </a:p>
          <a:p>
            <a:pPr marL="514350" indent="-514350">
              <a:buFont typeface="+mj-lt"/>
              <a:buAutoNum type="arabicPeriod"/>
            </a:pPr>
            <a:r>
              <a:rPr lang="fr-FR" dirty="0">
                <a:hlinkClick r:id="rId10"/>
              </a:rPr>
              <a:t>http://en.wikipedia.org/wiki/Cloud_Gate</a:t>
            </a:r>
            <a:endParaRPr lang="fr-FR" dirty="0">
              <a:hlinkClick r:id="rId3"/>
            </a:endParaRPr>
          </a:p>
          <a:p>
            <a:pPr marL="514350" indent="-514350">
              <a:buFont typeface="+mj-lt"/>
              <a:buAutoNum type="arabicPeriod"/>
            </a:pPr>
            <a:r>
              <a:rPr lang="fr-FR" dirty="0">
                <a:hlinkClick r:id="rId11"/>
              </a:rPr>
              <a:t>http://saintluciasculpturepark.com/portfolio/anilore-banon/</a:t>
            </a:r>
            <a:endParaRPr lang="fr-FR" dirty="0"/>
          </a:p>
          <a:p>
            <a:pPr marL="514350" indent="-514350">
              <a:buFont typeface="+mj-lt"/>
              <a:buAutoNum type="arabicPeriod"/>
            </a:pPr>
            <a:r>
              <a:rPr lang="fr-FR" dirty="0">
                <a:hlinkClick r:id="rId12"/>
              </a:rPr>
              <a:t>http://www.war-memorial.net/The-Braves---Les-Braves-1.292</a:t>
            </a:r>
            <a:r>
              <a:rPr lang="fr-FR" dirty="0"/>
              <a:t> </a:t>
            </a:r>
          </a:p>
          <a:p>
            <a:pPr marL="514350" indent="-514350">
              <a:buFont typeface="+mj-lt"/>
              <a:buAutoNum type="arabicPeriod"/>
            </a:pPr>
            <a:r>
              <a:rPr lang="fr-FR" dirty="0">
                <a:hlinkClick r:id="rId13"/>
              </a:rPr>
              <a:t>https://www.youtube.com/watch?v=yHkOQWPZhyM</a:t>
            </a:r>
            <a:endParaRPr lang="fr-FR" dirty="0"/>
          </a:p>
          <a:p>
            <a:pPr marL="514350" indent="-514350">
              <a:buFont typeface="+mj-lt"/>
              <a:buAutoNum type="arabicPeriod"/>
            </a:pPr>
            <a:r>
              <a:rPr lang="fr-FR" dirty="0">
                <a:hlinkClick r:id="rId14"/>
              </a:rPr>
              <a:t>https://jaumeplensa.com/works-and-projects/public-space/mirror-2012</a:t>
            </a:r>
            <a:endParaRPr lang="fr-FR" dirty="0"/>
          </a:p>
          <a:p>
            <a:pPr marL="514350" indent="-514350">
              <a:buFont typeface="+mj-lt"/>
              <a:buAutoNum type="arabicPeriod"/>
            </a:pPr>
            <a:r>
              <a:rPr lang="fr-FR" dirty="0">
                <a:hlinkClick r:id="rId15"/>
              </a:rPr>
              <a:t>https://www.theguardian.com/artanddesign/2011/mar/30/jaume-plensa-show-at-yorkshire-sculpture-park</a:t>
            </a:r>
            <a:r>
              <a:rPr lang="fr-FR" dirty="0"/>
              <a:t>    </a:t>
            </a:r>
          </a:p>
          <a:p>
            <a:pPr marL="514350" indent="-514350">
              <a:buFont typeface="+mj-lt"/>
              <a:buAutoNum type="arabicPeriod"/>
            </a:pPr>
            <a:r>
              <a:rPr lang="fr-FR" dirty="0">
                <a:hlinkClick r:id="rId16"/>
              </a:rPr>
              <a:t>https://www.theguardian.com/arts/gallery/2007/oct/03/spider</a:t>
            </a:r>
            <a:endParaRPr lang="fr-FR" dirty="0"/>
          </a:p>
          <a:p>
            <a:pPr marL="514350" indent="-514350">
              <a:buFont typeface="+mj-lt"/>
              <a:buAutoNum type="arabicPeriod"/>
            </a:pPr>
            <a:r>
              <a:rPr lang="fr-FR" dirty="0">
                <a:hlinkClick r:id="rId17"/>
              </a:rPr>
              <a:t>http://www.eilahiltunen.net/monument.html</a:t>
            </a:r>
            <a:endParaRPr lang="fr-FR" dirty="0"/>
          </a:p>
        </p:txBody>
      </p:sp>
      <p:sp>
        <p:nvSpPr>
          <p:cNvPr id="4" name="Slide Number Placeholder 3"/>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pPr/>
              <a:t>28</a:t>
            </a:fld>
            <a:endParaRPr lang="fr-FR">
              <a:latin typeface="SimSun" panose="02010600030101010101" pitchFamily="2" charset="-122"/>
              <a:ea typeface="SimSun" panose="02010600030101010101" pitchFamily="2" charset="-122"/>
            </a:endParaRPr>
          </a:p>
        </p:txBody>
      </p:sp>
      <p:sp>
        <p:nvSpPr>
          <p:cNvPr id="5" name="Rectangle 4">
            <a:extLst>
              <a:ext uri="{FF2B5EF4-FFF2-40B4-BE49-F238E27FC236}">
                <a16:creationId xmlns:a16="http://schemas.microsoft.com/office/drawing/2014/main" id="{D84B4B38-BA85-47AA-B116-26CC3758FE4E}"/>
              </a:ext>
            </a:extLst>
          </p:cNvPr>
          <p:cNvSpPr/>
          <p:nvPr/>
        </p:nvSpPr>
        <p:spPr>
          <a:xfrm rot="1322741">
            <a:off x="7083351" y="556922"/>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SimSun" panose="02010600030101010101" pitchFamily="2" charset="-122"/>
                <a:ea typeface="SimSun" panose="02010600030101010101" pitchFamily="2" charset="-122"/>
              </a:rPr>
              <a:t>2019</a:t>
            </a:r>
          </a:p>
          <a:p>
            <a:pPr algn="ctr"/>
            <a:r>
              <a:rPr lang="en-US" b="1" dirty="0" err="1">
                <a:solidFill>
                  <a:srgbClr val="FF0000"/>
                </a:solidFill>
                <a:latin typeface="SimSun" panose="02010600030101010101" pitchFamily="2" charset="-122"/>
                <a:ea typeface="SimSun" panose="02010600030101010101" pitchFamily="2" charset="-122"/>
              </a:rPr>
              <a:t>年资料更新</a:t>
            </a:r>
            <a:endParaRPr lang="en-US" b="1" dirty="0">
              <a:solidFill>
                <a:srgbClr val="FF00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888139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600" dirty="0"/>
              <a:t>参考资料 </a:t>
            </a:r>
            <a:r>
              <a:rPr lang="fr-FR" sz="3600" dirty="0"/>
              <a:t>(2/3)</a:t>
            </a:r>
          </a:p>
        </p:txBody>
      </p:sp>
      <p:sp>
        <p:nvSpPr>
          <p:cNvPr id="3" name="Content Placeholder 2"/>
          <p:cNvSpPr>
            <a:spLocks noGrp="1"/>
          </p:cNvSpPr>
          <p:nvPr>
            <p:ph idx="1"/>
          </p:nvPr>
        </p:nvSpPr>
        <p:spPr/>
        <p:txBody>
          <a:bodyPr>
            <a:normAutofit/>
          </a:bodyPr>
          <a:lstStyle/>
          <a:p>
            <a:pPr marL="514350" indent="-514350">
              <a:buFont typeface="+mj-lt"/>
              <a:buAutoNum type="arabicPeriod" startAt="16"/>
            </a:pPr>
            <a:r>
              <a:rPr lang="fr-FR" sz="1600" dirty="0">
                <a:hlinkClick r:id="rId2"/>
              </a:rPr>
              <a:t>http://monicabonvicini.net/work/she-lies/ </a:t>
            </a:r>
            <a:endParaRPr lang="fr-FR" sz="1600" dirty="0">
              <a:hlinkClick r:id="rId3"/>
            </a:endParaRPr>
          </a:p>
          <a:p>
            <a:pPr marL="514350" indent="-514350">
              <a:buFont typeface="+mj-lt"/>
              <a:buAutoNum type="arabicPeriod" startAt="16"/>
            </a:pPr>
            <a:r>
              <a:rPr lang="fr-FR" sz="1600" dirty="0">
                <a:hlinkClick r:id="rId4"/>
              </a:rPr>
              <a:t>http://anishkapoor.com/111/turning-the-world-upside-down</a:t>
            </a:r>
            <a:endParaRPr lang="fr-FR" sz="1600" dirty="0">
              <a:hlinkClick r:id="rId3"/>
            </a:endParaRPr>
          </a:p>
          <a:p>
            <a:pPr marL="514350" indent="-514350">
              <a:buFont typeface="+mj-lt"/>
              <a:buAutoNum type="arabicPeriod" startAt="16"/>
            </a:pPr>
            <a:r>
              <a:rPr lang="fr-FR" sz="1600" dirty="0">
                <a:hlinkClick r:id="rId5"/>
              </a:rPr>
              <a:t>https://www.gpsmycity.com/attractions/sun-voyager-28054.html</a:t>
            </a:r>
            <a:endParaRPr lang="fr-FR" sz="1600" dirty="0"/>
          </a:p>
          <a:p>
            <a:pPr marL="514350" indent="-514350">
              <a:buFont typeface="+mj-lt"/>
              <a:buAutoNum type="arabicPeriod" startAt="16"/>
            </a:pPr>
            <a:r>
              <a:rPr lang="fr-FR" sz="1600" dirty="0">
                <a:hlinkClick r:id="rId6"/>
              </a:rPr>
              <a:t>http://twistedsifter.com/2014/07/wire-fairy-sculptures-by-robin-wight/</a:t>
            </a:r>
            <a:endParaRPr lang="fr-FR" sz="1600" dirty="0"/>
          </a:p>
          <a:p>
            <a:pPr marL="514350" indent="-514350">
              <a:buFont typeface="+mj-lt"/>
              <a:buAutoNum type="arabicPeriod" startAt="16"/>
            </a:pPr>
            <a:r>
              <a:rPr lang="fr-FR" sz="1600" dirty="0">
                <a:hlinkClick r:id="rId3"/>
              </a:rPr>
              <a:t>http://megaconstrucciones.net/?construccion=cristo-chiapas</a:t>
            </a:r>
            <a:endParaRPr lang="fr-FR" sz="1600" dirty="0"/>
          </a:p>
          <a:p>
            <a:pPr marL="514350" indent="-514350">
              <a:buFont typeface="+mj-lt"/>
              <a:buAutoNum type="arabicPeriod" startAt="16"/>
            </a:pPr>
            <a:r>
              <a:rPr lang="fr-FR" sz="1600" dirty="0">
                <a:hlinkClick r:id="rId7"/>
              </a:rPr>
              <a:t>http://joanavasconcelos.com/det_en.aspx?f=2393&amp;o=933</a:t>
            </a:r>
            <a:endParaRPr lang="fr-FR" sz="1600" dirty="0"/>
          </a:p>
          <a:p>
            <a:pPr marL="514350" indent="-514350">
              <a:buFont typeface="+mj-lt"/>
              <a:buAutoNum type="arabicPeriod" startAt="16"/>
            </a:pPr>
            <a:r>
              <a:rPr lang="fr-FR" sz="1600" dirty="0">
                <a:hlinkClick r:id="rId8"/>
              </a:rPr>
              <a:t>http://www.jeffkoons.com/artwork/celebration/sacred-heart</a:t>
            </a:r>
            <a:endParaRPr lang="fr-FR" sz="1600" dirty="0"/>
          </a:p>
          <a:p>
            <a:pPr marL="514350" indent="-514350">
              <a:buFont typeface="+mj-lt"/>
              <a:buAutoNum type="arabicPeriod" startAt="16"/>
            </a:pPr>
            <a:r>
              <a:rPr lang="fr-FR" sz="1600" dirty="0">
                <a:hlinkClick r:id="rId9"/>
              </a:rPr>
              <a:t>http://www.bruvel.com/exhibitions/houston-art-fair-2015</a:t>
            </a:r>
            <a:endParaRPr lang="fr-FR" sz="1600" dirty="0"/>
          </a:p>
          <a:p>
            <a:pPr marL="514350" indent="-514350">
              <a:buFont typeface="+mj-lt"/>
              <a:buAutoNum type="arabicPeriod" startAt="16"/>
            </a:pPr>
            <a:r>
              <a:rPr lang="fr-FR" sz="1600" dirty="0">
                <a:hlinkClick r:id="rId10"/>
              </a:rPr>
              <a:t>http://twistedsifter.com/2011/10/metalmorphosis-sculpture-david-cerny/</a:t>
            </a:r>
            <a:endParaRPr lang="fr-FR" sz="1600" dirty="0"/>
          </a:p>
          <a:p>
            <a:pPr marL="514350" indent="-514350">
              <a:buFont typeface="+mj-lt"/>
              <a:buAutoNum type="arabicPeriod" startAt="16"/>
            </a:pPr>
            <a:r>
              <a:rPr lang="en-US" sz="1600" dirty="0">
                <a:hlinkClick r:id="rId11"/>
              </a:rPr>
              <a:t>https://www.dailyscandinavian.com/the-worlds-biggest-elk-statue-in-norway/</a:t>
            </a:r>
            <a:r>
              <a:rPr lang="en-US" sz="1600" dirty="0"/>
              <a:t> </a:t>
            </a:r>
          </a:p>
          <a:p>
            <a:pPr marL="514350" indent="-514350">
              <a:buFont typeface="+mj-lt"/>
              <a:buAutoNum type="arabicPeriod" startAt="16"/>
            </a:pPr>
            <a:r>
              <a:rPr lang="fr-FR" sz="1600" dirty="0">
                <a:hlinkClick r:id="rId12"/>
              </a:rPr>
              <a:t>https://www.parisladouce.com/2013/03/paris-la-danse-de-la-fontaine-emergente.html</a:t>
            </a:r>
            <a:endParaRPr lang="fr-FR" sz="1600" dirty="0"/>
          </a:p>
          <a:p>
            <a:pPr marL="514350" indent="-514350">
              <a:buFont typeface="+mj-lt"/>
              <a:buAutoNum type="arabicPeriod" startAt="16"/>
            </a:pPr>
            <a:r>
              <a:rPr lang="en-US" sz="1600" dirty="0">
                <a:hlinkClick r:id="rId13"/>
              </a:rPr>
              <a:t>http://www.barcelonaturisme.com/wv3/en/page/1232/peix-fish-frank-gehry.html </a:t>
            </a:r>
            <a:endParaRPr lang="en-US" sz="1600" dirty="0"/>
          </a:p>
          <a:p>
            <a:pPr marL="514350" indent="-514350">
              <a:buFont typeface="+mj-lt"/>
              <a:buAutoNum type="arabicPeriod" startAt="16"/>
            </a:pPr>
            <a:r>
              <a:rPr lang="en-US" sz="1600" dirty="0">
                <a:hlinkClick r:id="rId14"/>
              </a:rPr>
              <a:t>https://www.archdaily.com/792211/blossom-pavilion-atelier-deshaus/5799b693e58ece81bd00004a-blossom-pavilion-atelier-deshaus-photo</a:t>
            </a:r>
            <a:endParaRPr lang="fr-FR" sz="1600" dirty="0"/>
          </a:p>
        </p:txBody>
      </p:sp>
      <p:sp>
        <p:nvSpPr>
          <p:cNvPr id="4" name="Slide Number Placeholder 3"/>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pPr/>
              <a:t>29</a:t>
            </a:fld>
            <a:endParaRPr lang="fr-FR">
              <a:latin typeface="SimSun" panose="02010600030101010101" pitchFamily="2" charset="-122"/>
              <a:ea typeface="SimSun" panose="02010600030101010101" pitchFamily="2" charset="-122"/>
            </a:endParaRPr>
          </a:p>
        </p:txBody>
      </p:sp>
      <p:sp>
        <p:nvSpPr>
          <p:cNvPr id="6" name="Rectangle 5">
            <a:extLst>
              <a:ext uri="{FF2B5EF4-FFF2-40B4-BE49-F238E27FC236}">
                <a16:creationId xmlns:a16="http://schemas.microsoft.com/office/drawing/2014/main" id="{67F07442-C176-4897-99EC-12229BBA4658}"/>
              </a:ext>
            </a:extLst>
          </p:cNvPr>
          <p:cNvSpPr/>
          <p:nvPr/>
        </p:nvSpPr>
        <p:spPr>
          <a:xfrm rot="1322741">
            <a:off x="7083351" y="556922"/>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SimSun" panose="02010600030101010101" pitchFamily="2" charset="-122"/>
                <a:ea typeface="SimSun" panose="02010600030101010101" pitchFamily="2" charset="-122"/>
              </a:rPr>
              <a:t>2019</a:t>
            </a:r>
          </a:p>
          <a:p>
            <a:pPr algn="ctr"/>
            <a:r>
              <a:rPr lang="en-US" b="1" dirty="0" err="1">
                <a:solidFill>
                  <a:srgbClr val="FF0000"/>
                </a:solidFill>
                <a:latin typeface="SimSun" panose="02010600030101010101" pitchFamily="2" charset="-122"/>
                <a:ea typeface="SimSun" panose="02010600030101010101" pitchFamily="2" charset="-122"/>
              </a:rPr>
              <a:t>年资料更新</a:t>
            </a:r>
            <a:endParaRPr lang="en-US" b="1" dirty="0">
              <a:solidFill>
                <a:srgbClr val="FF00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86457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3216"/>
            <a:ext cx="7200000" cy="566738"/>
          </a:xfrm>
        </p:spPr>
        <p:txBody>
          <a:bodyPr>
            <a:noAutofit/>
          </a:bodyPr>
          <a:lstStyle/>
          <a:p>
            <a:r>
              <a:rPr lang="zh-CN" altLang="en-US" dirty="0"/>
              <a:t>设计：</a:t>
            </a:r>
            <a:r>
              <a:rPr lang="en-US" dirty="0"/>
              <a:t>A. </a:t>
            </a:r>
            <a:r>
              <a:rPr lang="en-US" dirty="0" err="1"/>
              <a:t>Waterkeyn</a:t>
            </a:r>
            <a:r>
              <a:rPr lang="en-US" dirty="0"/>
              <a:t>  </a:t>
            </a:r>
            <a:r>
              <a:rPr lang="zh-CN" altLang="en-US" dirty="0"/>
              <a:t>建筑师：</a:t>
            </a:r>
            <a:r>
              <a:rPr lang="en-US" dirty="0"/>
              <a:t>A. and J. </a:t>
            </a:r>
            <a:r>
              <a:rPr lang="en-US" dirty="0" err="1"/>
              <a:t>Polak</a:t>
            </a:r>
            <a:r>
              <a:rPr lang="en-US" dirty="0"/>
              <a:t>: </a:t>
            </a:r>
            <a:r>
              <a:rPr lang="zh-CN" altLang="en-US" dirty="0"/>
              <a:t>原子球塔 </a:t>
            </a:r>
            <a:r>
              <a:rPr lang="en-GB" altLang="zh-CN" baseline="30000" dirty="0"/>
              <a:t>3,4</a:t>
            </a:r>
            <a:endParaRPr lang="fr-FR" baseline="30000" dirty="0"/>
          </a:p>
        </p:txBody>
      </p:sp>
      <p:pic>
        <p:nvPicPr>
          <p:cNvPr id="3076"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91" y="0"/>
            <a:ext cx="7200000" cy="53557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0" y="5949280"/>
            <a:ext cx="8820472" cy="830997"/>
          </a:xfrm>
          <a:prstGeom prst="rect">
            <a:avLst/>
          </a:prstGeom>
          <a:noFill/>
        </p:spPr>
        <p:txBody>
          <a:bodyPr wrap="square" rtlCol="0">
            <a:spAutoFit/>
          </a:bodyPr>
          <a:lstStyle/>
          <a:p>
            <a:pPr algn="just"/>
            <a:r>
              <a:rPr lang="en-US" sz="1600" dirty="0">
                <a:latin typeface="SimSun" panose="02010600030101010101" pitchFamily="2" charset="-122"/>
                <a:ea typeface="SimSun" panose="02010600030101010101" pitchFamily="2" charset="-122"/>
              </a:rPr>
              <a:t>《</a:t>
            </a:r>
            <a:r>
              <a:rPr lang="en-US" sz="1600" dirty="0" err="1">
                <a:latin typeface="SimSun" panose="02010600030101010101" pitchFamily="2" charset="-122"/>
                <a:ea typeface="SimSun" panose="02010600030101010101" pitchFamily="2" charset="-122"/>
              </a:rPr>
              <a:t>原子球》塔于</a:t>
            </a:r>
            <a:r>
              <a:rPr lang="en-GB" sz="1600" dirty="0">
                <a:latin typeface="SimSun" panose="02010600030101010101" pitchFamily="2" charset="-122"/>
                <a:ea typeface="SimSun" panose="02010600030101010101" pitchFamily="2" charset="-122"/>
              </a:rPr>
              <a:t>1958</a:t>
            </a:r>
            <a:r>
              <a:rPr lang="en-US" sz="1600" dirty="0" err="1">
                <a:latin typeface="SimSun" panose="02010600030101010101" pitchFamily="2" charset="-122"/>
                <a:ea typeface="SimSun" panose="02010600030101010101" pitchFamily="2" charset="-122"/>
              </a:rPr>
              <a:t>年为布鲁塞尔世博会修建的。它由</a:t>
            </a:r>
            <a:r>
              <a:rPr lang="en-GB" sz="1600" dirty="0">
                <a:latin typeface="SimSun" panose="02010600030101010101" pitchFamily="2" charset="-122"/>
                <a:ea typeface="SimSun" panose="02010600030101010101" pitchFamily="2" charset="-122"/>
              </a:rPr>
              <a:t>9</a:t>
            </a:r>
            <a:r>
              <a:rPr lang="en-US" sz="1600" dirty="0" err="1">
                <a:latin typeface="SimSun" panose="02010600030101010101" pitchFamily="2" charset="-122"/>
                <a:ea typeface="SimSun" panose="02010600030101010101" pitchFamily="2" charset="-122"/>
              </a:rPr>
              <a:t>个球体连接形成一个能放大</a:t>
            </a:r>
            <a:r>
              <a:rPr lang="en-GB" sz="1600" dirty="0">
                <a:latin typeface="SimSun" panose="02010600030101010101" pitchFamily="2" charset="-122"/>
                <a:ea typeface="SimSun" panose="02010600030101010101" pitchFamily="2" charset="-122"/>
              </a:rPr>
              <a:t>1650</a:t>
            </a:r>
            <a:r>
              <a:rPr lang="en-US" sz="1600" dirty="0" err="1">
                <a:latin typeface="SimSun" panose="02010600030101010101" pitchFamily="2" charset="-122"/>
                <a:ea typeface="SimSun" panose="02010600030101010101" pitchFamily="2" charset="-122"/>
              </a:rPr>
              <a:t>亿倍的铁晶球。铁晶球在</a:t>
            </a:r>
            <a:r>
              <a:rPr lang="en-GB" sz="1600" dirty="0">
                <a:latin typeface="SimSun" panose="02010600030101010101" pitchFamily="2" charset="-122"/>
                <a:ea typeface="SimSun" panose="02010600030101010101" pitchFamily="2" charset="-122"/>
              </a:rPr>
              <a:t>2004</a:t>
            </a:r>
            <a:r>
              <a:rPr lang="en-US" sz="1600" dirty="0" err="1">
                <a:latin typeface="SimSun" panose="02010600030101010101" pitchFamily="2" charset="-122"/>
                <a:ea typeface="SimSun" panose="02010600030101010101" pitchFamily="2" charset="-122"/>
              </a:rPr>
              <a:t>年到</a:t>
            </a:r>
            <a:r>
              <a:rPr lang="en-GB" sz="1600" dirty="0">
                <a:latin typeface="SimSun" panose="02010600030101010101" pitchFamily="2" charset="-122"/>
                <a:ea typeface="SimSun" panose="02010600030101010101" pitchFamily="2" charset="-122"/>
              </a:rPr>
              <a:t>2006</a:t>
            </a:r>
            <a:r>
              <a:rPr lang="en-US" sz="1600" dirty="0" err="1">
                <a:latin typeface="SimSun" panose="02010600030101010101" pitchFamily="2" charset="-122"/>
                <a:ea typeface="SimSun" panose="02010600030101010101" pitchFamily="2" charset="-122"/>
              </a:rPr>
              <a:t>年进行了为期三年的翻新，翻新中将褪色的铝板换成了不锈钢板</a:t>
            </a:r>
            <a:r>
              <a:rPr lang="en-US" sz="1600" dirty="0">
                <a:latin typeface="SimSun" panose="02010600030101010101" pitchFamily="2" charset="-122"/>
                <a:ea typeface="SimSun" panose="02010600030101010101" pitchFamily="2" charset="-122"/>
              </a:rPr>
              <a:t>。</a:t>
            </a:r>
            <a:r>
              <a:rPr lang="en-GB" sz="1600" dirty="0">
                <a:latin typeface="SimSun" panose="02010600030101010101" pitchFamily="2" charset="-122"/>
                <a:ea typeface="SimSun" panose="02010600030101010101" pitchFamily="2" charset="-122"/>
              </a:rPr>
              <a:t>CNN</a:t>
            </a:r>
            <a:r>
              <a:rPr lang="en-US" sz="1600" dirty="0" err="1">
                <a:latin typeface="SimSun" panose="02010600030101010101" pitchFamily="2" charset="-122"/>
                <a:ea typeface="SimSun" panose="02010600030101010101" pitchFamily="2" charset="-122"/>
              </a:rPr>
              <a:t>称其为欧洲最奇怪的建筑！它是布鲁塞尔主要景点之一</a:t>
            </a:r>
            <a:r>
              <a:rPr lang="en-US" sz="1600" dirty="0">
                <a:latin typeface="SimSun" panose="02010600030101010101" pitchFamily="2" charset="-122"/>
                <a:ea typeface="SimSun" panose="02010600030101010101" pitchFamily="2" charset="-122"/>
              </a:rPr>
              <a:t>。</a:t>
            </a:r>
            <a:endParaRPr lang="fr-FR" sz="1100" dirty="0">
              <a:latin typeface="SimSun" panose="02010600030101010101" pitchFamily="2" charset="-122"/>
              <a:ea typeface="SimSun" panose="02010600030101010101" pitchFamily="2" charset="-122"/>
            </a:endParaRPr>
          </a:p>
        </p:txBody>
      </p:sp>
      <p:sp>
        <p:nvSpPr>
          <p:cNvPr id="8" name="TextBox 7"/>
          <p:cNvSpPr txBox="1"/>
          <p:nvPr/>
        </p:nvSpPr>
        <p:spPr>
          <a:xfrm>
            <a:off x="7197566" y="0"/>
            <a:ext cx="1622906" cy="2462213"/>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布鲁塞尔，比利时</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材料</a:t>
            </a:r>
            <a:r>
              <a:rPr lang="nl-BE" sz="1400" b="1" dirty="0">
                <a:latin typeface="SimSun" panose="02010600030101010101" pitchFamily="2" charset="-122"/>
                <a:ea typeface="SimSun" panose="02010600030101010101" pitchFamily="2" charset="-122"/>
              </a:rPr>
              <a:t>:</a:t>
            </a:r>
          </a:p>
          <a:p>
            <a:r>
              <a:rPr lang="nl-BE" sz="1200" dirty="0">
                <a:latin typeface="SimSun" panose="02010600030101010101" pitchFamily="2" charset="-122"/>
                <a:ea typeface="SimSun" panose="02010600030101010101" pitchFamily="2" charset="-122"/>
              </a:rPr>
              <a:t>1.4404 (316L) </a:t>
            </a:r>
            <a:r>
              <a:rPr lang="zh-CN" altLang="en-US" sz="1200" dirty="0">
                <a:latin typeface="SimSun" panose="02010600030101010101" pitchFamily="2" charset="-122"/>
                <a:ea typeface="SimSun" panose="02010600030101010101" pitchFamily="2" charset="-122"/>
              </a:rPr>
              <a:t>抛光不锈钢</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尺寸：</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102</a:t>
            </a:r>
            <a:r>
              <a:rPr lang="zh-CN" altLang="en-US" sz="1200" dirty="0">
                <a:latin typeface="SimSun" panose="02010600030101010101" pitchFamily="2" charset="-122"/>
                <a:ea typeface="SimSun" panose="02010600030101010101" pitchFamily="2" charset="-122"/>
              </a:rPr>
              <a:t>米高，由</a:t>
            </a:r>
            <a:r>
              <a:rPr lang="en-US" altLang="zh-CN" sz="1200" dirty="0">
                <a:latin typeface="SimSun" panose="02010600030101010101" pitchFamily="2" charset="-122"/>
                <a:ea typeface="SimSun" panose="02010600030101010101" pitchFamily="2" charset="-122"/>
              </a:rPr>
              <a:t>9</a:t>
            </a:r>
            <a:r>
              <a:rPr lang="zh-CN" altLang="en-US" sz="1200" dirty="0">
                <a:latin typeface="SimSun" panose="02010600030101010101" pitchFamily="2" charset="-122"/>
                <a:ea typeface="SimSun" panose="02010600030101010101" pitchFamily="2" charset="-122"/>
              </a:rPr>
              <a:t>个直径为</a:t>
            </a:r>
            <a:r>
              <a:rPr lang="en-US" altLang="zh-CN" sz="1200" dirty="0">
                <a:latin typeface="SimSun" panose="02010600030101010101" pitchFamily="2" charset="-122"/>
                <a:ea typeface="SimSun" panose="02010600030101010101" pitchFamily="2" charset="-122"/>
              </a:rPr>
              <a:t>18</a:t>
            </a:r>
            <a:r>
              <a:rPr lang="zh-CN" altLang="en-US" sz="1200" dirty="0">
                <a:latin typeface="SimSun" panose="02010600030101010101" pitchFamily="2" charset="-122"/>
                <a:ea typeface="SimSun" panose="02010600030101010101" pitchFamily="2" charset="-122"/>
              </a:rPr>
              <a:t>米的球体组成</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重量：</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2400 </a:t>
            </a:r>
            <a:r>
              <a:rPr lang="zh-CN" altLang="en-US" sz="1200" dirty="0">
                <a:latin typeface="SimSun" panose="02010600030101010101" pitchFamily="2" charset="-122"/>
                <a:ea typeface="SimSun" panose="02010600030101010101" pitchFamily="2" charset="-122"/>
              </a:rPr>
              <a:t>吨</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修建年份：</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1958</a:t>
            </a:r>
          </a:p>
        </p:txBody>
      </p:sp>
      <p:sp>
        <p:nvSpPr>
          <p:cNvPr id="7" name="Slide Number Placeholder 6"/>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3</a:t>
            </a:fld>
            <a:endParaRPr lang="fr-FR">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640853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600" dirty="0"/>
              <a:t>参考资料 </a:t>
            </a:r>
            <a:r>
              <a:rPr lang="fr-FR" sz="3600" dirty="0"/>
              <a:t>(3/3)</a:t>
            </a:r>
          </a:p>
        </p:txBody>
      </p:sp>
      <p:sp>
        <p:nvSpPr>
          <p:cNvPr id="3" name="Content Placeholder 2"/>
          <p:cNvSpPr>
            <a:spLocks noGrp="1"/>
          </p:cNvSpPr>
          <p:nvPr>
            <p:ph idx="1"/>
          </p:nvPr>
        </p:nvSpPr>
        <p:spPr/>
        <p:txBody>
          <a:bodyPr>
            <a:noAutofit/>
          </a:bodyPr>
          <a:lstStyle/>
          <a:p>
            <a:pPr marL="514350" indent="-514350">
              <a:buFont typeface="+mj-lt"/>
              <a:buAutoNum type="arabicPeriod" startAt="29"/>
            </a:pPr>
            <a:r>
              <a:rPr lang="en-US" sz="2000" dirty="0">
                <a:hlinkClick r:id="rId2"/>
              </a:rPr>
              <a:t>https://mymodernmet.com/wire-sculptures-martin-debenham/</a:t>
            </a:r>
            <a:r>
              <a:rPr lang="en-US" sz="2000" dirty="0"/>
              <a:t> </a:t>
            </a:r>
          </a:p>
          <a:p>
            <a:pPr marL="514350" indent="-514350">
              <a:buFont typeface="+mj-lt"/>
              <a:buAutoNum type="arabicPeriod" startAt="29"/>
            </a:pPr>
            <a:r>
              <a:rPr lang="fr-FR" sz="2000" dirty="0">
                <a:hlinkClick r:id="rId3"/>
              </a:rPr>
              <a:t>http://www.gahr-metalart.com/artworks/metal_wall_art.htm</a:t>
            </a:r>
            <a:endParaRPr lang="fr-FR" sz="2000" dirty="0"/>
          </a:p>
          <a:p>
            <a:pPr marL="514350" indent="-514350">
              <a:buFont typeface="+mj-lt"/>
              <a:buAutoNum type="arabicPeriod" startAt="29"/>
            </a:pPr>
            <a:r>
              <a:rPr lang="fr-FR" sz="2000" dirty="0">
                <a:hlinkClick r:id="rId4"/>
              </a:rPr>
              <a:t>http://www.ralfonso.com</a:t>
            </a:r>
            <a:endParaRPr lang="fr-FR" sz="2000" dirty="0"/>
          </a:p>
          <a:p>
            <a:pPr marL="514350" indent="-514350">
              <a:buFont typeface="+mj-lt"/>
              <a:buAutoNum type="arabicPeriod" startAt="29"/>
            </a:pPr>
            <a:r>
              <a:rPr lang="en-GB" sz="2000" dirty="0">
                <a:hlinkClick r:id="rId5"/>
              </a:rPr>
              <a:t>https://mymodernmet.com/sun-hyuk-kim-stainless-steel-sculptures/</a:t>
            </a:r>
            <a:endParaRPr lang="en-GB" sz="2000" dirty="0">
              <a:hlinkClick r:id="rId6"/>
            </a:endParaRPr>
          </a:p>
          <a:p>
            <a:pPr marL="514350" indent="-514350">
              <a:buFont typeface="+mj-lt"/>
              <a:buAutoNum type="arabicPeriod" startAt="29"/>
            </a:pPr>
            <a:r>
              <a:rPr lang="en-GB" sz="2000" dirty="0">
                <a:hlinkClick r:id="rId6"/>
              </a:rPr>
              <a:t>https://www.sunhyuk.com/sculpture</a:t>
            </a:r>
            <a:endParaRPr lang="fr-FR" sz="2000" dirty="0"/>
          </a:p>
        </p:txBody>
      </p:sp>
      <p:sp>
        <p:nvSpPr>
          <p:cNvPr id="4" name="Slide Number Placeholder 3"/>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pPr/>
              <a:t>30</a:t>
            </a:fld>
            <a:endParaRPr lang="fr-FR">
              <a:latin typeface="SimSun" panose="02010600030101010101" pitchFamily="2" charset="-122"/>
              <a:ea typeface="SimSun" panose="02010600030101010101" pitchFamily="2" charset="-122"/>
            </a:endParaRPr>
          </a:p>
        </p:txBody>
      </p:sp>
      <p:sp>
        <p:nvSpPr>
          <p:cNvPr id="6" name="Rectangle 5">
            <a:extLst>
              <a:ext uri="{FF2B5EF4-FFF2-40B4-BE49-F238E27FC236}">
                <a16:creationId xmlns:a16="http://schemas.microsoft.com/office/drawing/2014/main" id="{CC2D0B17-AB44-4277-9B46-F401CFB0D342}"/>
              </a:ext>
            </a:extLst>
          </p:cNvPr>
          <p:cNvSpPr/>
          <p:nvPr/>
        </p:nvSpPr>
        <p:spPr>
          <a:xfrm rot="1322741">
            <a:off x="7083351" y="556922"/>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SimSun" panose="02010600030101010101" pitchFamily="2" charset="-122"/>
                <a:ea typeface="SimSun" panose="02010600030101010101" pitchFamily="2" charset="-122"/>
              </a:rPr>
              <a:t>2019</a:t>
            </a:r>
          </a:p>
          <a:p>
            <a:pPr algn="ctr"/>
            <a:r>
              <a:rPr lang="en-US" b="1" dirty="0" err="1">
                <a:solidFill>
                  <a:srgbClr val="FF0000"/>
                </a:solidFill>
                <a:latin typeface="SimSun" panose="02010600030101010101" pitchFamily="2" charset="-122"/>
                <a:ea typeface="SimSun" panose="02010600030101010101" pitchFamily="2" charset="-122"/>
              </a:rPr>
              <a:t>年资料更新</a:t>
            </a:r>
            <a:endParaRPr lang="en-US" b="1" dirty="0">
              <a:solidFill>
                <a:srgbClr val="FF00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12150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 y="4878486"/>
            <a:ext cx="7203248" cy="566738"/>
          </a:xfrm>
        </p:spPr>
        <p:txBody>
          <a:bodyPr>
            <a:noAutofit/>
          </a:bodyPr>
          <a:lstStyle/>
          <a:p>
            <a:r>
              <a:rPr lang="zh-CN" altLang="en-US" dirty="0"/>
              <a:t>设计师</a:t>
            </a:r>
            <a:r>
              <a:rPr lang="en-US" dirty="0"/>
              <a:t>: E. Saarinen Engineer: H. </a:t>
            </a:r>
            <a:r>
              <a:rPr lang="en-US" dirty="0" err="1"/>
              <a:t>Bandel</a:t>
            </a:r>
            <a:r>
              <a:rPr lang="en-US" dirty="0"/>
              <a:t>: </a:t>
            </a:r>
            <a:r>
              <a:rPr lang="zh-CN" altLang="en-US" dirty="0"/>
              <a:t>圣路易斯大拱门 </a:t>
            </a:r>
            <a:r>
              <a:rPr lang="en-GB" altLang="zh-CN" baseline="30000" dirty="0"/>
              <a:t>5,6</a:t>
            </a:r>
            <a:endParaRPr lang="fr-FR" baseline="30000" dirty="0"/>
          </a:p>
        </p:txBody>
      </p:sp>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7200000" cy="47788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081" y="5570656"/>
            <a:ext cx="7198919" cy="738664"/>
          </a:xfrm>
          <a:prstGeom prst="rect">
            <a:avLst/>
          </a:prstGeom>
          <a:noFill/>
        </p:spPr>
        <p:txBody>
          <a:bodyPr wrap="square" rtlCol="0">
            <a:spAutoFit/>
          </a:bodyPr>
          <a:lstStyle/>
          <a:p>
            <a:pPr algn="just"/>
            <a:r>
              <a:rPr lang="zh-CN" altLang="en-US" sz="1400" dirty="0">
                <a:latin typeface="SimSun" panose="02010600030101010101" pitchFamily="2" charset="-122"/>
                <a:ea typeface="SimSun" panose="02010600030101010101" pitchFamily="2" charset="-122"/>
              </a:rPr>
              <a:t>它是</a:t>
            </a:r>
            <a:r>
              <a:rPr lang="en-US" altLang="zh-CN" sz="1400" dirty="0">
                <a:latin typeface="SimSun" panose="02010600030101010101" pitchFamily="2" charset="-122"/>
                <a:ea typeface="SimSun" panose="02010600030101010101" pitchFamily="2" charset="-122"/>
              </a:rPr>
              <a:t>“</a:t>
            </a:r>
            <a:r>
              <a:rPr lang="zh-CN" altLang="en-US" sz="1400" dirty="0">
                <a:latin typeface="SimSun" panose="02010600030101010101" pitchFamily="2" charset="-122"/>
                <a:ea typeface="SimSun" panose="02010600030101010101" pitchFamily="2" charset="-122"/>
              </a:rPr>
              <a:t>纪念美国西部大开发的最好的永久性纪念碑</a:t>
            </a:r>
            <a:r>
              <a:rPr lang="en-US" altLang="zh-CN" sz="1400" dirty="0">
                <a:latin typeface="SimSun" panose="02010600030101010101" pitchFamily="2" charset="-122"/>
                <a:ea typeface="SimSun" panose="02010600030101010101" pitchFamily="2" charset="-122"/>
              </a:rPr>
              <a:t>……”</a:t>
            </a:r>
            <a:r>
              <a:rPr lang="zh-CN" altLang="en-US" sz="1400" dirty="0">
                <a:latin typeface="SimSun" panose="02010600030101010101" pitchFamily="2" charset="-122"/>
                <a:ea typeface="SimSun" panose="02010600030101010101" pitchFamily="2" charset="-122"/>
              </a:rPr>
              <a:t>，圣路易斯大拱门位于美国密苏里州，高达</a:t>
            </a:r>
            <a:r>
              <a:rPr lang="en-US" altLang="zh-CN" sz="1400" dirty="0">
                <a:latin typeface="SimSun" panose="02010600030101010101" pitchFamily="2" charset="-122"/>
                <a:ea typeface="SimSun" panose="02010600030101010101" pitchFamily="2" charset="-122"/>
              </a:rPr>
              <a:t>192</a:t>
            </a:r>
            <a:r>
              <a:rPr lang="zh-CN" altLang="en-US" sz="1400" dirty="0">
                <a:latin typeface="SimSun" panose="02010600030101010101" pitchFamily="2" charset="-122"/>
                <a:ea typeface="SimSun" panose="02010600030101010101" pitchFamily="2" charset="-122"/>
              </a:rPr>
              <a:t>米，被誉为全球最高的拱门，已经成为圣路易斯的象征。大拱门总重</a:t>
            </a:r>
            <a:r>
              <a:rPr lang="en-US" altLang="zh-CN" sz="1400" dirty="0">
                <a:latin typeface="SimSun" panose="02010600030101010101" pitchFamily="2" charset="-122"/>
                <a:ea typeface="SimSun" panose="02010600030101010101" pitchFamily="2" charset="-122"/>
              </a:rPr>
              <a:t>4164</a:t>
            </a:r>
            <a:r>
              <a:rPr lang="zh-CN" altLang="en-US" sz="1400" dirty="0">
                <a:latin typeface="SimSun" panose="02010600030101010101" pitchFamily="2" charset="-122"/>
                <a:ea typeface="SimSun" panose="02010600030101010101" pitchFamily="2" charset="-122"/>
              </a:rPr>
              <a:t>吨，其中</a:t>
            </a:r>
            <a:r>
              <a:rPr lang="zh-CN" altLang="zh-CN" sz="1400" dirty="0">
                <a:latin typeface="SimSun" panose="02010600030101010101" pitchFamily="2" charset="-122"/>
                <a:ea typeface="SimSun" panose="02010600030101010101" pitchFamily="2" charset="-122"/>
              </a:rPr>
              <a:t>8</a:t>
            </a:r>
            <a:r>
              <a:rPr lang="en-US" altLang="zh-CN" sz="1400" dirty="0">
                <a:latin typeface="SimSun" panose="02010600030101010101" pitchFamily="2" charset="-122"/>
                <a:ea typeface="SimSun" panose="02010600030101010101" pitchFamily="2" charset="-122"/>
              </a:rPr>
              <a:t>03</a:t>
            </a:r>
            <a:r>
              <a:rPr lang="zh-CN" altLang="en-US" sz="1400" dirty="0">
                <a:latin typeface="SimSun" panose="02010600030101010101" pitchFamily="2" charset="-122"/>
                <a:ea typeface="SimSun" panose="02010600030101010101" pitchFamily="2" charset="-122"/>
              </a:rPr>
              <a:t>吨为</a:t>
            </a:r>
            <a:r>
              <a:rPr lang="en-US" altLang="zh-CN" sz="1400" dirty="0">
                <a:latin typeface="SimSun" panose="02010600030101010101" pitchFamily="2" charset="-122"/>
                <a:ea typeface="SimSun" panose="02010600030101010101" pitchFamily="2" charset="-122"/>
              </a:rPr>
              <a:t>AISI304</a:t>
            </a:r>
            <a:r>
              <a:rPr lang="zh-CN" altLang="en-US" sz="1400" dirty="0">
                <a:latin typeface="SimSun" panose="02010600030101010101" pitchFamily="2" charset="-122"/>
                <a:ea typeface="SimSun" panose="02010600030101010101" pitchFamily="2" charset="-122"/>
              </a:rPr>
              <a:t>不锈钢包层。</a:t>
            </a:r>
            <a:endParaRPr lang="en-US" sz="1400" dirty="0">
              <a:latin typeface="SimSun" panose="02010600030101010101" pitchFamily="2" charset="-122"/>
              <a:ea typeface="SimSun" panose="02010600030101010101" pitchFamily="2" charset="-122"/>
            </a:endParaRPr>
          </a:p>
        </p:txBody>
      </p:sp>
      <p:sp>
        <p:nvSpPr>
          <p:cNvPr id="7" name="TextBox 6"/>
          <p:cNvSpPr txBox="1"/>
          <p:nvPr/>
        </p:nvSpPr>
        <p:spPr>
          <a:xfrm>
            <a:off x="7197566" y="0"/>
            <a:ext cx="1622906" cy="2277546"/>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圣路易斯，密苏里州，美国</a:t>
            </a:r>
            <a:r>
              <a:rPr lang="nl-BE" sz="1200" dirty="0">
                <a:latin typeface="SimSun" panose="02010600030101010101" pitchFamily="2" charset="-122"/>
                <a:ea typeface="SimSun" panose="02010600030101010101" pitchFamily="2" charset="-122"/>
              </a:rPr>
              <a:t>USA</a:t>
            </a:r>
          </a:p>
          <a:p>
            <a:r>
              <a:rPr lang="zh-CN" altLang="en-US" sz="1400" b="1" dirty="0">
                <a:latin typeface="SimSun" panose="02010600030101010101" pitchFamily="2" charset="-122"/>
                <a:ea typeface="SimSun" panose="02010600030101010101" pitchFamily="2" charset="-122"/>
              </a:rPr>
              <a:t>材料：</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AISI 304</a:t>
            </a:r>
            <a:r>
              <a:rPr lang="zh-CN" altLang="en-US" sz="1200" dirty="0">
                <a:latin typeface="SimSun" panose="02010600030101010101" pitchFamily="2" charset="-122"/>
                <a:ea typeface="SimSun" panose="02010600030101010101" pitchFamily="2" charset="-122"/>
              </a:rPr>
              <a:t>不锈钢包层</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尺寸：</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19</a:t>
            </a:r>
            <a:r>
              <a:rPr lang="en-US" altLang="zh-CN" sz="1200" dirty="0">
                <a:latin typeface="SimSun" panose="02010600030101010101" pitchFamily="2" charset="-122"/>
                <a:ea typeface="SimSun" panose="02010600030101010101" pitchFamily="2" charset="-122"/>
              </a:rPr>
              <a:t>2</a:t>
            </a:r>
            <a:r>
              <a:rPr lang="zh-CN" altLang="en-US" sz="1200" dirty="0">
                <a:latin typeface="SimSun" panose="02010600030101010101" pitchFamily="2" charset="-122"/>
                <a:ea typeface="SimSun" panose="02010600030101010101" pitchFamily="2" charset="-122"/>
              </a:rPr>
              <a:t>米高</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重量：</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4164 </a:t>
            </a:r>
            <a:r>
              <a:rPr lang="zh-CN" altLang="en-US" sz="1200" dirty="0">
                <a:latin typeface="SimSun" panose="02010600030101010101" pitchFamily="2" charset="-122"/>
                <a:ea typeface="SimSun" panose="02010600030101010101" pitchFamily="2" charset="-122"/>
              </a:rPr>
              <a:t>吨</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修建年份：</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1965</a:t>
            </a:r>
          </a:p>
        </p:txBody>
      </p:sp>
      <p:sp>
        <p:nvSpPr>
          <p:cNvPr id="6" name="Slide Number Placeholder 5"/>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4</a:t>
            </a:fld>
            <a:endParaRPr lang="fr-FR">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13651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229200"/>
            <a:ext cx="7020273" cy="566738"/>
          </a:xfrm>
        </p:spPr>
        <p:txBody>
          <a:bodyPr>
            <a:normAutofit/>
          </a:bodyPr>
          <a:lstStyle/>
          <a:p>
            <a:r>
              <a:rPr lang="fr-FR" dirty="0" err="1"/>
              <a:t>Anish</a:t>
            </a:r>
            <a:r>
              <a:rPr lang="fr-FR" dirty="0"/>
              <a:t> Kapoor</a:t>
            </a:r>
            <a:r>
              <a:rPr lang="zh-CN" altLang="en-US" dirty="0"/>
              <a:t>爵士：</a:t>
            </a:r>
            <a:r>
              <a:rPr lang="fr-FR" dirty="0"/>
              <a:t> </a:t>
            </a:r>
            <a:r>
              <a:rPr lang="zh-CN" altLang="en-US" dirty="0"/>
              <a:t>云门 </a:t>
            </a:r>
            <a:r>
              <a:rPr lang="en-GB" altLang="zh-CN" baseline="30000" dirty="0"/>
              <a:t>7,8</a:t>
            </a:r>
            <a:endParaRPr lang="fr-FR" baseline="30000" dirty="0"/>
          </a:p>
        </p:txBody>
      </p:sp>
      <p:pic>
        <p:nvPicPr>
          <p:cNvPr id="4101"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7200000" cy="54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8256" y="5796170"/>
            <a:ext cx="7215822" cy="800219"/>
          </a:xfrm>
          <a:prstGeom prst="rect">
            <a:avLst/>
          </a:prstGeom>
        </p:spPr>
        <p:txBody>
          <a:bodyPr wrap="square">
            <a:spAutoFit/>
          </a:bodyPr>
          <a:lstStyle/>
          <a:p>
            <a:pPr algn="just"/>
            <a:r>
              <a:rPr lang="en-US" sz="1150" dirty="0">
                <a:latin typeface="SimSun" panose="02010600030101010101" pitchFamily="2" charset="-122"/>
                <a:ea typeface="SimSun" panose="02010600030101010101" pitchFamily="2" charset="-122"/>
              </a:rPr>
              <a:t>Cloud Gate</a:t>
            </a:r>
            <a:r>
              <a:rPr lang="zh-CN" altLang="en-US" sz="1150" dirty="0">
                <a:latin typeface="SimSun" panose="02010600030101010101" pitchFamily="2" charset="-122"/>
                <a:ea typeface="SimSun" panose="02010600030101010101" pitchFamily="2" charset="-122"/>
              </a:rPr>
              <a:t>是英国艺术家</a:t>
            </a:r>
            <a:r>
              <a:rPr lang="en-US" altLang="zh-CN" sz="1150" dirty="0" err="1">
                <a:latin typeface="SimSun" panose="02010600030101010101" pitchFamily="2" charset="-122"/>
                <a:ea typeface="SimSun" panose="02010600030101010101" pitchFamily="2" charset="-122"/>
              </a:rPr>
              <a:t>Anish</a:t>
            </a:r>
            <a:r>
              <a:rPr lang="en-US" altLang="zh-CN" sz="1150" dirty="0">
                <a:latin typeface="SimSun" panose="02010600030101010101" pitchFamily="2" charset="-122"/>
                <a:ea typeface="SimSun" panose="02010600030101010101" pitchFamily="2" charset="-122"/>
              </a:rPr>
              <a:t> </a:t>
            </a:r>
            <a:r>
              <a:rPr lang="en-US" altLang="zh-CN" sz="1150" dirty="0" err="1">
                <a:latin typeface="SimSun" panose="02010600030101010101" pitchFamily="2" charset="-122"/>
                <a:ea typeface="SimSun" panose="02010600030101010101" pitchFamily="2" charset="-122"/>
              </a:rPr>
              <a:t>Kapoor</a:t>
            </a:r>
            <a:r>
              <a:rPr lang="zh-CN" altLang="en-US" sz="1150" dirty="0">
                <a:latin typeface="SimSun" panose="02010600030101010101" pitchFamily="2" charset="-122"/>
                <a:ea typeface="SimSun" panose="02010600030101010101" pitchFamily="2" charset="-122"/>
              </a:rPr>
              <a:t>在美国首次制作的大型户外雕刻艺术品。它由无缝隙</a:t>
            </a:r>
            <a:r>
              <a:rPr lang="en-US" altLang="zh-CN" sz="1150" dirty="0">
                <a:latin typeface="SimSun" panose="02010600030101010101" pitchFamily="2" charset="-122"/>
                <a:ea typeface="SimSun" panose="02010600030101010101" pitchFamily="2" charset="-122"/>
              </a:rPr>
              <a:t>110</a:t>
            </a:r>
            <a:r>
              <a:rPr lang="zh-CN" altLang="en-US" sz="1150" dirty="0">
                <a:latin typeface="SimSun" panose="02010600030101010101" pitchFamily="2" charset="-122"/>
                <a:ea typeface="SimSun" panose="02010600030101010101" pitchFamily="2" charset="-122"/>
              </a:rPr>
              <a:t>吨的椭圆形不锈钢组成，能反射芝加哥著名的轮廓线及漂浮的云朵。雕塑下面有个凹面形成的</a:t>
            </a:r>
            <a:r>
              <a:rPr lang="en-US" altLang="zh-CN" sz="1150" dirty="0">
                <a:latin typeface="SimSun" panose="02010600030101010101" pitchFamily="2" charset="-122"/>
                <a:ea typeface="SimSun" panose="02010600030101010101" pitchFamily="2" charset="-122"/>
              </a:rPr>
              <a:t>12</a:t>
            </a:r>
            <a:r>
              <a:rPr lang="zh-CN" altLang="en-US" sz="1150" dirty="0">
                <a:latin typeface="SimSun" panose="02010600030101010101" pitchFamily="2" charset="-122"/>
                <a:ea typeface="SimSun" panose="02010600030101010101" pitchFamily="2" charset="-122"/>
              </a:rPr>
              <a:t>英尺高的拱形“门”，游客会被其镜面表面所吸引，去触碰它，并从各个角度来观看镜面反射的影像。该建筑的灵感来自于液态水银球，在全球同类建筑中属于最大的。</a:t>
            </a:r>
            <a:endParaRPr lang="fr-FR" sz="1150" dirty="0">
              <a:latin typeface="SimSun" panose="02010600030101010101" pitchFamily="2" charset="-122"/>
              <a:ea typeface="SimSun" panose="02010600030101010101" pitchFamily="2" charset="-122"/>
            </a:endParaRPr>
          </a:p>
        </p:txBody>
      </p:sp>
      <p:sp>
        <p:nvSpPr>
          <p:cNvPr id="7" name="TextBox 6"/>
          <p:cNvSpPr txBox="1"/>
          <p:nvPr/>
        </p:nvSpPr>
        <p:spPr>
          <a:xfrm>
            <a:off x="7197566" y="0"/>
            <a:ext cx="1622906" cy="2092880"/>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芝加哥，美国</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材料：</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高抛光</a:t>
            </a:r>
            <a:r>
              <a:rPr lang="en-US" altLang="zh-CN" sz="1200">
                <a:latin typeface="SimSun" panose="02010600030101010101" pitchFamily="2" charset="-122"/>
                <a:ea typeface="SimSun" panose="02010600030101010101" pitchFamily="2" charset="-122"/>
              </a:rPr>
              <a:t>316</a:t>
            </a:r>
            <a:r>
              <a:rPr lang="zh-CN" altLang="en-US" sz="1200">
                <a:latin typeface="SimSun" panose="02010600030101010101" pitchFamily="2" charset="-122"/>
                <a:ea typeface="SimSun" panose="02010600030101010101" pitchFamily="2" charset="-122"/>
              </a:rPr>
              <a:t>不</a:t>
            </a:r>
            <a:r>
              <a:rPr lang="zh-CN" altLang="en-US" sz="1200" dirty="0">
                <a:latin typeface="SimSun" panose="02010600030101010101" pitchFamily="2" charset="-122"/>
                <a:ea typeface="SimSun" panose="02010600030101010101" pitchFamily="2" charset="-122"/>
              </a:rPr>
              <a:t>锈钢板</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尺寸：</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10</a:t>
            </a:r>
            <a:r>
              <a:rPr lang="zh-CN" altLang="en-US" sz="1200" dirty="0">
                <a:latin typeface="SimSun" panose="02010600030101010101" pitchFamily="2" charset="-122"/>
                <a:ea typeface="SimSun" panose="02010600030101010101" pitchFamily="2" charset="-122"/>
              </a:rPr>
              <a:t>米</a:t>
            </a:r>
            <a:r>
              <a:rPr lang="zh-CN" altLang="en-US" sz="1200" dirty="0">
                <a:latin typeface="SimSun" panose="02010600030101010101" pitchFamily="2" charset="-122"/>
                <a:ea typeface="SimSun" panose="02010600030101010101" pitchFamily="2" charset="-122"/>
                <a:cs typeface="Zapf Dingbats"/>
                <a:sym typeface="Zapf Dingbats"/>
              </a:rPr>
              <a:t>✕</a:t>
            </a:r>
            <a:r>
              <a:rPr lang="nl-BE" sz="1200" dirty="0">
                <a:latin typeface="SimSun" panose="02010600030101010101" pitchFamily="2" charset="-122"/>
                <a:ea typeface="SimSun" panose="02010600030101010101" pitchFamily="2" charset="-122"/>
              </a:rPr>
              <a:t> 20</a:t>
            </a:r>
            <a:r>
              <a:rPr lang="zh-CN" altLang="en-US" sz="1200" dirty="0">
                <a:latin typeface="SimSun" panose="02010600030101010101" pitchFamily="2" charset="-122"/>
                <a:ea typeface="SimSun" panose="02010600030101010101" pitchFamily="2" charset="-122"/>
              </a:rPr>
              <a:t>米</a:t>
            </a:r>
            <a:r>
              <a:rPr lang="zh-CN" altLang="en-US" sz="1200" dirty="0">
                <a:latin typeface="SimSun" panose="02010600030101010101" pitchFamily="2" charset="-122"/>
                <a:ea typeface="SimSun" panose="02010600030101010101" pitchFamily="2" charset="-122"/>
                <a:cs typeface="Zapf Dingbats"/>
                <a:sym typeface="Zapf Dingbats"/>
              </a:rPr>
              <a:t>✕</a:t>
            </a:r>
            <a:r>
              <a:rPr lang="nl-BE" sz="1200" dirty="0">
                <a:latin typeface="SimSun" panose="02010600030101010101" pitchFamily="2" charset="-122"/>
                <a:ea typeface="SimSun" panose="02010600030101010101" pitchFamily="2" charset="-122"/>
              </a:rPr>
              <a:t>13</a:t>
            </a:r>
            <a:r>
              <a:rPr lang="zh-CN" altLang="en-US" sz="1200" dirty="0">
                <a:latin typeface="SimSun" panose="02010600030101010101" pitchFamily="2" charset="-122"/>
                <a:ea typeface="SimSun" panose="02010600030101010101" pitchFamily="2" charset="-122"/>
              </a:rPr>
              <a:t>米</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重量：</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110 </a:t>
            </a:r>
            <a:r>
              <a:rPr lang="zh-CN" altLang="en-US" sz="1200" dirty="0">
                <a:latin typeface="SimSun" panose="02010600030101010101" pitchFamily="2" charset="-122"/>
                <a:ea typeface="SimSun" panose="02010600030101010101" pitchFamily="2" charset="-122"/>
              </a:rPr>
              <a:t>吨</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修建年份：</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2004</a:t>
            </a:r>
          </a:p>
        </p:txBody>
      </p:sp>
      <p:sp>
        <p:nvSpPr>
          <p:cNvPr id="6" name="Slide Number Placeholder 5"/>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5</a:t>
            </a:fld>
            <a:endParaRPr lang="fr-FR">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43637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00000"/>
            <a:ext cx="7200000" cy="566738"/>
          </a:xfrm>
        </p:spPr>
        <p:txBody>
          <a:bodyPr>
            <a:normAutofit/>
          </a:bodyPr>
          <a:lstStyle/>
          <a:p>
            <a:r>
              <a:rPr lang="fr-FR" dirty="0" err="1"/>
              <a:t>Anilore</a:t>
            </a:r>
            <a:r>
              <a:rPr lang="fr-FR" dirty="0"/>
              <a:t> Banon: Les Braves </a:t>
            </a:r>
            <a:r>
              <a:rPr lang="fr-FR" baseline="30000" dirty="0"/>
              <a:t>9-10</a:t>
            </a:r>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7200000" cy="54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448" y="5931277"/>
            <a:ext cx="7200000" cy="738664"/>
          </a:xfrm>
          <a:prstGeom prst="rect">
            <a:avLst/>
          </a:prstGeom>
        </p:spPr>
        <p:txBody>
          <a:bodyPr wrap="square">
            <a:spAutoFit/>
          </a:bodyPr>
          <a:lstStyle/>
          <a:p>
            <a:pPr algn="just"/>
            <a:r>
              <a:rPr lang="zh-CN" altLang="en-US" sz="1400" dirty="0">
                <a:latin typeface="SimSun" panose="02010600030101010101" pitchFamily="2" charset="-122"/>
                <a:ea typeface="SimSun" panose="02010600030101010101" pitchFamily="2" charset="-122"/>
              </a:rPr>
              <a:t>坐落在法国诺曼底圣劳伦特滨海的奥马哈海滩的这座纪念碑是为了纪念</a:t>
            </a:r>
            <a:r>
              <a:rPr lang="en-US" altLang="zh-CN" sz="1400" dirty="0">
                <a:latin typeface="SimSun" panose="02010600030101010101" pitchFamily="2" charset="-122"/>
                <a:ea typeface="SimSun" panose="02010600030101010101" pitchFamily="2" charset="-122"/>
              </a:rPr>
              <a:t>1944</a:t>
            </a:r>
            <a:r>
              <a:rPr lang="zh-CN" altLang="en-US" sz="1400" dirty="0">
                <a:latin typeface="SimSun" panose="02010600030101010101" pitchFamily="2" charset="-122"/>
                <a:ea typeface="SimSun" panose="02010600030101010101" pitchFamily="2" charset="-122"/>
              </a:rPr>
              <a:t>年</a:t>
            </a:r>
            <a:r>
              <a:rPr lang="en-US" altLang="zh-CN" sz="1400" dirty="0">
                <a:latin typeface="SimSun" panose="02010600030101010101" pitchFamily="2" charset="-122"/>
                <a:ea typeface="SimSun" panose="02010600030101010101" pitchFamily="2" charset="-122"/>
              </a:rPr>
              <a:t>6</a:t>
            </a:r>
            <a:r>
              <a:rPr lang="zh-CN" altLang="en-US" sz="1400" dirty="0">
                <a:latin typeface="SimSun" panose="02010600030101010101" pitchFamily="2" charset="-122"/>
                <a:ea typeface="SimSun" panose="02010600030101010101" pitchFamily="2" charset="-122"/>
              </a:rPr>
              <a:t>月</a:t>
            </a:r>
            <a:r>
              <a:rPr lang="en-US" altLang="zh-CN" sz="1400" dirty="0">
                <a:latin typeface="SimSun" panose="02010600030101010101" pitchFamily="2" charset="-122"/>
                <a:ea typeface="SimSun" panose="02010600030101010101" pitchFamily="2" charset="-122"/>
              </a:rPr>
              <a:t>6</a:t>
            </a:r>
            <a:r>
              <a:rPr lang="zh-CN" altLang="en-US" sz="1400" dirty="0">
                <a:latin typeface="SimSun" panose="02010600030101010101" pitchFamily="2" charset="-122"/>
                <a:ea typeface="SimSun" panose="02010600030101010101" pitchFamily="2" charset="-122"/>
              </a:rPr>
              <a:t>日诺曼底登陆时那些牺牲在海滩的战士。该纪念碑是在诺曼底登陆</a:t>
            </a:r>
            <a:r>
              <a:rPr lang="en-US" altLang="zh-CN" sz="1400" dirty="0">
                <a:latin typeface="SimSun" panose="02010600030101010101" pitchFamily="2" charset="-122"/>
                <a:ea typeface="SimSun" panose="02010600030101010101" pitchFamily="2" charset="-122"/>
              </a:rPr>
              <a:t>60</a:t>
            </a:r>
            <a:r>
              <a:rPr lang="zh-CN" altLang="en-US" sz="1400" dirty="0">
                <a:latin typeface="SimSun" panose="02010600030101010101" pitchFamily="2" charset="-122"/>
                <a:ea typeface="SimSun" panose="02010600030101010101" pitchFamily="2" charset="-122"/>
              </a:rPr>
              <a:t>周年纪念日，</a:t>
            </a:r>
            <a:r>
              <a:rPr lang="en-US" altLang="zh-CN" sz="1400" dirty="0">
                <a:latin typeface="SimSun" panose="02010600030101010101" pitchFamily="2" charset="-122"/>
                <a:ea typeface="SimSun" panose="02010600030101010101" pitchFamily="2" charset="-122"/>
              </a:rPr>
              <a:t>2004</a:t>
            </a:r>
            <a:r>
              <a:rPr lang="zh-CN" altLang="en-US" sz="1400" dirty="0">
                <a:latin typeface="SimSun" panose="02010600030101010101" pitchFamily="2" charset="-122"/>
                <a:ea typeface="SimSun" panose="02010600030101010101" pitchFamily="2" charset="-122"/>
              </a:rPr>
              <a:t>年</a:t>
            </a:r>
            <a:r>
              <a:rPr lang="en-US" altLang="zh-CN" sz="1400" dirty="0">
                <a:latin typeface="SimSun" panose="02010600030101010101" pitchFamily="2" charset="-122"/>
                <a:ea typeface="SimSun" panose="02010600030101010101" pitchFamily="2" charset="-122"/>
              </a:rPr>
              <a:t>6</a:t>
            </a:r>
            <a:r>
              <a:rPr lang="zh-CN" altLang="en-US" sz="1400" dirty="0">
                <a:latin typeface="SimSun" panose="02010600030101010101" pitchFamily="2" charset="-122"/>
                <a:ea typeface="SimSun" panose="02010600030101010101" pitchFamily="2" charset="-122"/>
              </a:rPr>
              <a:t>月</a:t>
            </a:r>
            <a:r>
              <a:rPr lang="en-US" altLang="zh-CN" sz="1400" dirty="0">
                <a:latin typeface="SimSun" panose="02010600030101010101" pitchFamily="2" charset="-122"/>
                <a:ea typeface="SimSun" panose="02010600030101010101" pitchFamily="2" charset="-122"/>
              </a:rPr>
              <a:t>5</a:t>
            </a:r>
            <a:r>
              <a:rPr lang="zh-CN" altLang="en-US" sz="1400" dirty="0">
                <a:latin typeface="SimSun" panose="02010600030101010101" pitchFamily="2" charset="-122"/>
                <a:ea typeface="SimSun" panose="02010600030101010101" pitchFamily="2" charset="-122"/>
              </a:rPr>
              <a:t>日建成的。</a:t>
            </a:r>
            <a:endParaRPr lang="en-US" sz="1400" dirty="0">
              <a:latin typeface="SimSun" panose="02010600030101010101" pitchFamily="2" charset="-122"/>
              <a:ea typeface="SimSun" panose="02010600030101010101" pitchFamily="2" charset="-122"/>
            </a:endParaRPr>
          </a:p>
        </p:txBody>
      </p:sp>
      <p:sp>
        <p:nvSpPr>
          <p:cNvPr id="7" name="TextBox 6"/>
          <p:cNvSpPr txBox="1"/>
          <p:nvPr/>
        </p:nvSpPr>
        <p:spPr>
          <a:xfrm>
            <a:off x="7197566" y="0"/>
            <a:ext cx="1622906" cy="2154436"/>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诺曼底，法国</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材料：</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2205 </a:t>
            </a:r>
            <a:r>
              <a:rPr lang="zh-CN" altLang="en-US" sz="1200" dirty="0">
                <a:latin typeface="SimSun" panose="02010600030101010101" pitchFamily="2" charset="-122"/>
                <a:ea typeface="SimSun" panose="02010600030101010101" pitchFamily="2" charset="-122"/>
              </a:rPr>
              <a:t>和</a:t>
            </a:r>
            <a:r>
              <a:rPr lang="nl-BE" sz="1200" dirty="0">
                <a:latin typeface="SimSun" panose="02010600030101010101" pitchFamily="2" charset="-122"/>
                <a:ea typeface="SimSun" panose="02010600030101010101" pitchFamily="2" charset="-122"/>
              </a:rPr>
              <a:t>316L </a:t>
            </a:r>
            <a:r>
              <a:rPr lang="zh-CN" altLang="en-US" sz="1200" dirty="0">
                <a:latin typeface="SimSun" panose="02010600030101010101" pitchFamily="2" charset="-122"/>
                <a:ea typeface="SimSun" panose="02010600030101010101" pitchFamily="2" charset="-122"/>
              </a:rPr>
              <a:t>不锈钢</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尺寸：</a:t>
            </a:r>
            <a:endParaRPr lang="nl-BE" sz="1400" b="1" dirty="0">
              <a:latin typeface="SimSun" panose="02010600030101010101" pitchFamily="2" charset="-122"/>
              <a:ea typeface="SimSun" panose="02010600030101010101" pitchFamily="2" charset="-122"/>
            </a:endParaRPr>
          </a:p>
          <a:p>
            <a:r>
              <a:rPr lang="en-US" altLang="zh-CN" sz="1400" dirty="0">
                <a:latin typeface="SimSun" panose="02010600030101010101" pitchFamily="2" charset="-122"/>
                <a:ea typeface="SimSun" panose="02010600030101010101" pitchFamily="2" charset="-122"/>
              </a:rPr>
              <a:t>9</a:t>
            </a:r>
            <a:r>
              <a:rPr lang="zh-CN" altLang="en-US" sz="1400" dirty="0">
                <a:latin typeface="SimSun" panose="02010600030101010101" pitchFamily="2" charset="-122"/>
                <a:ea typeface="SimSun" panose="02010600030101010101" pitchFamily="2" charset="-122"/>
              </a:rPr>
              <a:t>米高</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重量：</a:t>
            </a:r>
            <a:endParaRPr lang="nl-BE" sz="1400" b="1" dirty="0">
              <a:latin typeface="SimSun" panose="02010600030101010101" pitchFamily="2" charset="-122"/>
              <a:ea typeface="SimSun" panose="02010600030101010101" pitchFamily="2" charset="-122"/>
            </a:endParaRPr>
          </a:p>
          <a:p>
            <a:endParaRPr lang="nl-BE" sz="14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修建年份：</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2004</a:t>
            </a:r>
          </a:p>
        </p:txBody>
      </p:sp>
      <p:sp>
        <p:nvSpPr>
          <p:cNvPr id="6" name="Slide Number Placeholder 5"/>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6</a:t>
            </a:fld>
            <a:endParaRPr lang="fr-FR">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76460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7" y="5375031"/>
            <a:ext cx="7200000" cy="566738"/>
          </a:xfrm>
        </p:spPr>
        <p:txBody>
          <a:bodyPr>
            <a:normAutofit/>
          </a:bodyPr>
          <a:lstStyle/>
          <a:p>
            <a:r>
              <a:rPr lang="fr-FR" dirty="0"/>
              <a:t>Jaume </a:t>
            </a:r>
            <a:r>
              <a:rPr lang="fr-FR" dirty="0" err="1"/>
              <a:t>Plensa</a:t>
            </a:r>
            <a:r>
              <a:rPr lang="fr-FR" dirty="0"/>
              <a:t>: </a:t>
            </a:r>
            <a:r>
              <a:rPr lang="zh-CN" altLang="en-US" dirty="0"/>
              <a:t>镜面</a:t>
            </a:r>
            <a:r>
              <a:rPr lang="en-US" altLang="zh-CN" dirty="0"/>
              <a:t>1</a:t>
            </a:r>
            <a:r>
              <a:rPr lang="zh-CN" altLang="en-US" dirty="0"/>
              <a:t>和</a:t>
            </a:r>
            <a:r>
              <a:rPr lang="en-US" altLang="zh-CN" dirty="0"/>
              <a:t>2 </a:t>
            </a:r>
            <a:r>
              <a:rPr lang="en-US" altLang="zh-CN" baseline="30000" dirty="0"/>
              <a:t>12,13</a:t>
            </a:r>
            <a:endParaRPr lang="fr-FR" baseline="30000" dirty="0"/>
          </a:p>
        </p:txBody>
      </p:sp>
      <p:pic>
        <p:nvPicPr>
          <p:cNvPr id="1031"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200000" cy="53750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7197566" y="0"/>
            <a:ext cx="1622906" cy="3046988"/>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Toledo</a:t>
            </a:r>
            <a:r>
              <a:rPr lang="zh-CN" altLang="en-US" sz="1200" dirty="0">
                <a:latin typeface="SimSun" panose="02010600030101010101" pitchFamily="2" charset="-122"/>
                <a:ea typeface="SimSun" panose="02010600030101010101" pitchFamily="2" charset="-122"/>
              </a:rPr>
              <a:t>艺术馆，</a:t>
            </a:r>
            <a:r>
              <a:rPr lang="nl-BE" sz="1200" dirty="0">
                <a:latin typeface="SimSun" panose="02010600030101010101" pitchFamily="2" charset="-122"/>
                <a:ea typeface="SimSun" panose="02010600030101010101" pitchFamily="2" charset="-122"/>
              </a:rPr>
              <a:t>Toledo, </a:t>
            </a:r>
            <a:r>
              <a:rPr lang="zh-CN" altLang="en-US" sz="1200" dirty="0">
                <a:latin typeface="SimSun" panose="02010600030101010101" pitchFamily="2" charset="-122"/>
                <a:ea typeface="SimSun" panose="02010600030101010101" pitchFamily="2" charset="-122"/>
              </a:rPr>
              <a:t>俄亥俄州，美国</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材料：</a:t>
            </a:r>
            <a:endParaRPr lang="nl-BE" sz="1400" b="1" dirty="0">
              <a:latin typeface="SimSun" panose="02010600030101010101" pitchFamily="2" charset="-122"/>
              <a:ea typeface="SimSun" panose="02010600030101010101" pitchFamily="2" charset="-122"/>
            </a:endParaRPr>
          </a:p>
          <a:p>
            <a:r>
              <a:rPr lang="en-US" sz="1200" dirty="0">
                <a:latin typeface="SimSun" panose="02010600030101010101" pitchFamily="2" charset="-122"/>
                <a:ea typeface="SimSun" panose="02010600030101010101" pitchFamily="2" charset="-122"/>
              </a:rPr>
              <a:t>Painted</a:t>
            </a:r>
            <a:r>
              <a:rPr lang="zh-CN" altLang="en-US" sz="1200" dirty="0">
                <a:latin typeface="SimSun" panose="02010600030101010101" pitchFamily="2" charset="-122"/>
                <a:ea typeface="SimSun" panose="02010600030101010101" pitchFamily="2" charset="-122"/>
              </a:rPr>
              <a:t>不锈钢</a:t>
            </a:r>
            <a:endParaRPr lang="nl-BE" sz="12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尺寸</a:t>
            </a:r>
            <a:r>
              <a:rPr lang="nl-BE" sz="1400" b="1" dirty="0">
                <a:latin typeface="SimSun" panose="02010600030101010101" pitchFamily="2" charset="-122"/>
                <a:ea typeface="SimSun" panose="02010600030101010101" pitchFamily="2" charset="-122"/>
              </a:rPr>
              <a:t>:</a:t>
            </a:r>
          </a:p>
          <a:p>
            <a:r>
              <a:rPr lang="en-US" sz="1200" dirty="0">
                <a:latin typeface="SimSun" panose="02010600030101010101" pitchFamily="2" charset="-122"/>
                <a:ea typeface="SimSun" panose="02010600030101010101" pitchFamily="2" charset="-122"/>
              </a:rPr>
              <a:t>377 x 235 x 245 </a:t>
            </a:r>
            <a:r>
              <a:rPr lang="zh-CN" altLang="en-US" sz="1200" dirty="0">
                <a:latin typeface="SimSun" panose="02010600030101010101" pitchFamily="2" charset="-122"/>
                <a:ea typeface="SimSun" panose="02010600030101010101" pitchFamily="2" charset="-122"/>
              </a:rPr>
              <a:t>厘米</a:t>
            </a:r>
            <a:endParaRPr lang="en-US" sz="1200" dirty="0">
              <a:latin typeface="SimSun" panose="02010600030101010101" pitchFamily="2" charset="-122"/>
              <a:ea typeface="SimSun" panose="02010600030101010101" pitchFamily="2" charset="-122"/>
            </a:endParaRPr>
          </a:p>
          <a:p>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重量：</a:t>
            </a:r>
            <a:endParaRPr lang="nl-BE" sz="1400" b="1" dirty="0">
              <a:latin typeface="SimSun" panose="02010600030101010101" pitchFamily="2" charset="-122"/>
              <a:ea typeface="SimSun" panose="02010600030101010101" pitchFamily="2" charset="-122"/>
            </a:endParaRPr>
          </a:p>
          <a:p>
            <a:endParaRPr lang="nl-BE" sz="14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修建于：</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2010</a:t>
            </a:r>
          </a:p>
          <a:p>
            <a:endParaRPr lang="nl-BE" sz="1200" dirty="0">
              <a:latin typeface="SimSun" panose="02010600030101010101" pitchFamily="2" charset="-122"/>
              <a:ea typeface="SimSun" panose="02010600030101010101" pitchFamily="2" charset="-122"/>
            </a:endParaRPr>
          </a:p>
        </p:txBody>
      </p:sp>
      <p:sp>
        <p:nvSpPr>
          <p:cNvPr id="6" name="Slide Number Placeholder 5"/>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7</a:t>
            </a:fld>
            <a:endParaRPr lang="fr-FR">
              <a:latin typeface="SimSun" panose="02010600030101010101" pitchFamily="2" charset="-122"/>
              <a:ea typeface="SimSun" panose="02010600030101010101" pitchFamily="2" charset="-122"/>
            </a:endParaRPr>
          </a:p>
        </p:txBody>
      </p:sp>
      <p:sp>
        <p:nvSpPr>
          <p:cNvPr id="8" name="TextBox 7"/>
          <p:cNvSpPr txBox="1"/>
          <p:nvPr/>
        </p:nvSpPr>
        <p:spPr>
          <a:xfrm>
            <a:off x="0" y="5921404"/>
            <a:ext cx="8820472" cy="830997"/>
          </a:xfrm>
          <a:prstGeom prst="rect">
            <a:avLst/>
          </a:prstGeom>
          <a:noFill/>
        </p:spPr>
        <p:txBody>
          <a:bodyPr wrap="square" rtlCol="0">
            <a:spAutoFit/>
          </a:bodyPr>
          <a:lstStyle/>
          <a:p>
            <a:pPr algn="just"/>
            <a:r>
              <a:rPr lang="zh-CN" altLang="en-US" sz="1200" dirty="0">
                <a:latin typeface="SimSun" panose="02010600030101010101" pitchFamily="2" charset="-122"/>
                <a:ea typeface="SimSun" panose="02010600030101010101" pitchFamily="2" charset="-122"/>
              </a:rPr>
              <a:t>该雕塑的核心理念在于沟通。两个雕塑面对面，似乎在进行一场永恒而安静的对话。标题“镜面”就是这两座雕塑为彼此所做的</a:t>
            </a:r>
            <a:r>
              <a:rPr lang="en-US" altLang="zh-CN" sz="1200" dirty="0">
                <a:latin typeface="SimSun" panose="02010600030101010101" pitchFamily="2" charset="-122"/>
                <a:ea typeface="SimSun" panose="02010600030101010101" pitchFamily="2" charset="-122"/>
              </a:rPr>
              <a:t>——</a:t>
            </a:r>
            <a:r>
              <a:rPr lang="zh-CN" altLang="en-US" sz="1200" dirty="0">
                <a:latin typeface="SimSun" panose="02010600030101010101" pitchFamily="2" charset="-122"/>
                <a:ea typeface="SimSun" panose="02010600030101010101" pitchFamily="2" charset="-122"/>
              </a:rPr>
              <a:t>去反射另一个的想法与梦想。两座雕塑之间的距离足够大，观众可以站在中间，仿佛置身两者的对话中间。该雕塑是由</a:t>
            </a:r>
            <a:r>
              <a:rPr lang="en-US" altLang="zh-CN" sz="1200" dirty="0">
                <a:latin typeface="SimSun" panose="02010600030101010101" pitchFamily="2" charset="-122"/>
                <a:ea typeface="SimSun" panose="02010600030101010101" pitchFamily="2" charset="-122"/>
              </a:rPr>
              <a:t>7</a:t>
            </a:r>
            <a:r>
              <a:rPr lang="zh-CN" altLang="en-US" sz="1200" dirty="0">
                <a:latin typeface="SimSun" panose="02010600030101010101" pitchFamily="2" charset="-122"/>
                <a:ea typeface="SimSun" panose="02010600030101010101" pitchFamily="2" charset="-122"/>
              </a:rPr>
              <a:t>种语言的字母组成：阿拉伯语、中文、希腊语、印度语、希伯来语、日语、拉丁语和俄语。艺术家认为这样的对话和互动是文化与人民间学习和理解的关键。</a:t>
            </a:r>
            <a:endParaRPr lang="nl-BE" sz="12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11509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19742"/>
            <a:ext cx="7200000" cy="566738"/>
          </a:xfrm>
        </p:spPr>
        <p:txBody>
          <a:bodyPr>
            <a:normAutofit/>
          </a:bodyPr>
          <a:lstStyle/>
          <a:p>
            <a:r>
              <a:rPr lang="fr-FR" dirty="0"/>
              <a:t>Louise Bourgeois: </a:t>
            </a:r>
            <a:r>
              <a:rPr lang="zh-CN" altLang="en-US" dirty="0"/>
              <a:t>妈妈 </a:t>
            </a:r>
            <a:r>
              <a:rPr lang="en-GB" altLang="zh-CN" baseline="30000" dirty="0"/>
              <a:t>14</a:t>
            </a:r>
            <a:endParaRPr lang="fr-FR" baseline="30000" dirty="0"/>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7200000" cy="52197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4131" y="5733256"/>
            <a:ext cx="7200000" cy="830997"/>
          </a:xfrm>
          <a:prstGeom prst="rect">
            <a:avLst/>
          </a:prstGeom>
          <a:noFill/>
        </p:spPr>
        <p:txBody>
          <a:bodyPr wrap="square" rtlCol="0">
            <a:spAutoFit/>
          </a:bodyPr>
          <a:lstStyle/>
          <a:p>
            <a:pPr algn="just"/>
            <a:endParaRPr lang="en-US" sz="1200" dirty="0">
              <a:latin typeface="SimSun" panose="02010600030101010101" pitchFamily="2" charset="-122"/>
              <a:ea typeface="SimSun" panose="02010600030101010101" pitchFamily="2" charset="-122"/>
            </a:endParaRPr>
          </a:p>
          <a:p>
            <a:pPr algn="just"/>
            <a:r>
              <a:rPr lang="zh-CN" altLang="en-US" sz="1200" dirty="0">
                <a:latin typeface="SimSun" panose="02010600030101010101" pitchFamily="2" charset="-122"/>
                <a:ea typeface="SimSun" panose="02010600030101010101" pitchFamily="2" charset="-122"/>
              </a:rPr>
              <a:t>标题“妈妈”强化了该雕塑中心的动态矛盾。为什么选择蜘蛛？“因为我最好的朋友就是妈妈，她慎重、聪明、有耐心，令人舒心，讲道理，娇俏，敏感、重要、干净，而且和蜘蛛一样很有用。她能够保护我和自己拒绝回答那些“愚蠢”，猎奇、令人尴尬以及太隐私的问题。”</a:t>
            </a:r>
            <a:endParaRPr lang="fr-FR" sz="1200" dirty="0">
              <a:latin typeface="SimSun" panose="02010600030101010101" pitchFamily="2" charset="-122"/>
              <a:ea typeface="SimSun" panose="02010600030101010101" pitchFamily="2" charset="-122"/>
            </a:endParaRPr>
          </a:p>
        </p:txBody>
      </p:sp>
      <p:sp>
        <p:nvSpPr>
          <p:cNvPr id="7" name="TextBox 6"/>
          <p:cNvSpPr txBox="1"/>
          <p:nvPr/>
        </p:nvSpPr>
        <p:spPr>
          <a:xfrm>
            <a:off x="7197566" y="0"/>
            <a:ext cx="1622906" cy="2308324"/>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西班牙毕尔巴鄂古根海姆博物馆</a:t>
            </a:r>
            <a:endParaRPr lang="fr-FR"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材料：</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铜，大理石和不锈钢</a:t>
            </a:r>
            <a:endParaRPr lang="nl-BE" sz="12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尺寸：</a:t>
            </a:r>
            <a:endParaRPr lang="nl-BE" sz="1400" b="1" dirty="0">
              <a:latin typeface="SimSun" panose="02010600030101010101" pitchFamily="2" charset="-122"/>
              <a:ea typeface="SimSun" panose="02010600030101010101" pitchFamily="2" charset="-122"/>
            </a:endParaRPr>
          </a:p>
          <a:p>
            <a:r>
              <a:rPr lang="fr-FR" sz="1200" dirty="0">
                <a:latin typeface="SimSun" panose="02010600030101010101" pitchFamily="2" charset="-122"/>
                <a:ea typeface="SimSun" panose="02010600030101010101" pitchFamily="2" charset="-122"/>
              </a:rPr>
              <a:t>9</a:t>
            </a:r>
            <a:r>
              <a:rPr lang="zh-CN" altLang="en-US" sz="1200" dirty="0">
                <a:latin typeface="SimSun" panose="02010600030101010101" pitchFamily="2" charset="-122"/>
                <a:ea typeface="SimSun" panose="02010600030101010101" pitchFamily="2" charset="-122"/>
              </a:rPr>
              <a:t>米</a:t>
            </a:r>
            <a:r>
              <a:rPr lang="fr-FR" sz="1200" dirty="0">
                <a:latin typeface="SimSun" panose="02010600030101010101" pitchFamily="2" charset="-122"/>
                <a:ea typeface="SimSun" panose="02010600030101010101" pitchFamily="2" charset="-122"/>
              </a:rPr>
              <a:t>x10</a:t>
            </a:r>
            <a:r>
              <a:rPr lang="zh-CN" altLang="en-US" sz="1200" dirty="0">
                <a:latin typeface="SimSun" panose="02010600030101010101" pitchFamily="2" charset="-122"/>
                <a:ea typeface="SimSun" panose="02010600030101010101" pitchFamily="2" charset="-122"/>
              </a:rPr>
              <a:t>米</a:t>
            </a:r>
            <a:r>
              <a:rPr lang="fr-FR" sz="1200" dirty="0">
                <a:latin typeface="SimSun" panose="02010600030101010101" pitchFamily="2" charset="-122"/>
                <a:ea typeface="SimSun" panose="02010600030101010101" pitchFamily="2" charset="-122"/>
              </a:rPr>
              <a:t>x12</a:t>
            </a:r>
            <a:r>
              <a:rPr lang="zh-CN" altLang="en-US" sz="1200" dirty="0">
                <a:latin typeface="SimSun" panose="02010600030101010101" pitchFamily="2" charset="-122"/>
                <a:ea typeface="SimSun" panose="02010600030101010101" pitchFamily="2" charset="-122"/>
              </a:rPr>
              <a:t>米</a:t>
            </a:r>
            <a:endParaRPr lang="nl-BE" sz="12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重量：</a:t>
            </a:r>
            <a:endParaRPr lang="nl-BE" sz="1400" b="1" dirty="0">
              <a:latin typeface="SimSun" panose="02010600030101010101" pitchFamily="2" charset="-122"/>
              <a:ea typeface="SimSun" panose="02010600030101010101" pitchFamily="2" charset="-122"/>
            </a:endParaRPr>
          </a:p>
          <a:p>
            <a:endParaRPr lang="nl-BE" sz="14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修建年份：</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1999</a:t>
            </a:r>
          </a:p>
        </p:txBody>
      </p:sp>
      <p:sp>
        <p:nvSpPr>
          <p:cNvPr id="6" name="Slide Number Placeholder 5"/>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8</a:t>
            </a:fld>
            <a:endParaRPr lang="fr-FR">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03121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2" y="5377691"/>
            <a:ext cx="5486400" cy="566738"/>
          </a:xfrm>
        </p:spPr>
        <p:txBody>
          <a:bodyPr>
            <a:normAutofit/>
          </a:bodyPr>
          <a:lstStyle/>
          <a:p>
            <a:r>
              <a:rPr lang="fr-FR" dirty="0" err="1"/>
              <a:t>Eila</a:t>
            </a:r>
            <a:r>
              <a:rPr lang="fr-FR" dirty="0"/>
              <a:t> </a:t>
            </a:r>
            <a:r>
              <a:rPr lang="fr-FR" dirty="0" err="1"/>
              <a:t>Hiltunen</a:t>
            </a:r>
            <a:r>
              <a:rPr lang="fr-FR" dirty="0"/>
              <a:t>:  Sibelius</a:t>
            </a:r>
            <a:r>
              <a:rPr lang="zh-CN" altLang="en-US" dirty="0"/>
              <a:t>纪念碑</a:t>
            </a:r>
            <a:r>
              <a:rPr lang="fr-FR" dirty="0"/>
              <a:t>(1967) </a:t>
            </a:r>
            <a:r>
              <a:rPr lang="fr-FR" baseline="30000" dirty="0"/>
              <a:t>15</a:t>
            </a:r>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7200000" cy="53776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5179" y="5949280"/>
            <a:ext cx="7230358" cy="523220"/>
          </a:xfrm>
          <a:prstGeom prst="rect">
            <a:avLst/>
          </a:prstGeom>
          <a:noFill/>
        </p:spPr>
        <p:txBody>
          <a:bodyPr wrap="square" rtlCol="0">
            <a:spAutoFit/>
          </a:bodyPr>
          <a:lstStyle/>
          <a:p>
            <a:pPr algn="just"/>
            <a:r>
              <a:rPr lang="zh-CN" altLang="en-US" sz="1400" dirty="0">
                <a:latin typeface="SimSun" panose="02010600030101010101" pitchFamily="2" charset="-122"/>
                <a:ea typeface="SimSun" panose="02010600030101010101" pitchFamily="2" charset="-122"/>
              </a:rPr>
              <a:t>位于芬兰赫尔辛基的</a:t>
            </a:r>
            <a:r>
              <a:rPr lang="en-US" sz="1400" dirty="0">
                <a:latin typeface="SimSun" panose="02010600030101010101" pitchFamily="2" charset="-122"/>
                <a:ea typeface="SimSun" panose="02010600030101010101" pitchFamily="2" charset="-122"/>
              </a:rPr>
              <a:t>Sibelius</a:t>
            </a:r>
            <a:r>
              <a:rPr lang="zh-CN" altLang="en-US" sz="1400" dirty="0">
                <a:latin typeface="SimSun" panose="02010600030101010101" pitchFamily="2" charset="-122"/>
                <a:ea typeface="SimSun" panose="02010600030101010101" pitchFamily="2" charset="-122"/>
              </a:rPr>
              <a:t>纪念碑是为了纪念芬兰作曲家</a:t>
            </a:r>
            <a:r>
              <a:rPr lang="en-US" sz="1400" dirty="0">
                <a:latin typeface="SimSun" panose="02010600030101010101" pitchFamily="2" charset="-122"/>
                <a:ea typeface="SimSun" panose="02010600030101010101" pitchFamily="2" charset="-122"/>
              </a:rPr>
              <a:t>Jean Sibelius</a:t>
            </a:r>
            <a:r>
              <a:rPr lang="zh-CN" altLang="en-US" sz="1400" dirty="0">
                <a:latin typeface="SimSun" panose="02010600030101010101" pitchFamily="2" charset="-122"/>
                <a:ea typeface="SimSun" panose="02010600030101010101" pitchFamily="2" charset="-122"/>
              </a:rPr>
              <a:t>而修建的。</a:t>
            </a:r>
            <a:r>
              <a:rPr lang="en-US" altLang="zh-CN" sz="1400" dirty="0">
                <a:latin typeface="SimSun" panose="02010600030101010101" pitchFamily="2" charset="-122"/>
                <a:ea typeface="SimSun" panose="02010600030101010101" pitchFamily="2" charset="-122"/>
              </a:rPr>
              <a:t>600</a:t>
            </a:r>
            <a:r>
              <a:rPr lang="zh-CN" altLang="en-US" sz="1400" dirty="0">
                <a:latin typeface="SimSun" panose="02010600030101010101" pitchFamily="2" charset="-122"/>
                <a:ea typeface="SimSun" panose="02010600030101010101" pitchFamily="2" charset="-122"/>
              </a:rPr>
              <a:t>根不锈钢管，总重</a:t>
            </a:r>
            <a:r>
              <a:rPr lang="en-US" altLang="zh-CN" sz="1400" dirty="0">
                <a:latin typeface="SimSun" panose="02010600030101010101" pitchFamily="2" charset="-122"/>
                <a:ea typeface="SimSun" panose="02010600030101010101" pitchFamily="2" charset="-122"/>
              </a:rPr>
              <a:t>24</a:t>
            </a:r>
            <a:r>
              <a:rPr lang="zh-CN" altLang="en-US" sz="1400" dirty="0">
                <a:latin typeface="SimSun" panose="02010600030101010101" pitchFamily="2" charset="-122"/>
                <a:ea typeface="SimSun" panose="02010600030101010101" pitchFamily="2" charset="-122"/>
              </a:rPr>
              <a:t>吨，按照波浪的形状被焊接在一起，看起来像一个管弦乐器。</a:t>
            </a:r>
            <a:endParaRPr lang="fr-FR" sz="1400" dirty="0">
              <a:latin typeface="SimSun" panose="02010600030101010101" pitchFamily="2" charset="-122"/>
              <a:ea typeface="SimSun" panose="02010600030101010101" pitchFamily="2" charset="-122"/>
            </a:endParaRPr>
          </a:p>
        </p:txBody>
      </p:sp>
      <p:sp>
        <p:nvSpPr>
          <p:cNvPr id="7" name="TextBox 6"/>
          <p:cNvSpPr txBox="1"/>
          <p:nvPr/>
        </p:nvSpPr>
        <p:spPr>
          <a:xfrm>
            <a:off x="7197566" y="0"/>
            <a:ext cx="1622906" cy="2462213"/>
          </a:xfrm>
          <a:prstGeom prst="rect">
            <a:avLst/>
          </a:prstGeom>
          <a:noFill/>
        </p:spPr>
        <p:txBody>
          <a:bodyPr wrap="square" rtlCol="0">
            <a:spAutoFit/>
          </a:bodyPr>
          <a:lstStyle/>
          <a:p>
            <a:r>
              <a:rPr lang="zh-CN" altLang="en-US" sz="1400" b="1" dirty="0">
                <a:latin typeface="SimSun" panose="02010600030101010101" pitchFamily="2" charset="-122"/>
                <a:ea typeface="SimSun" panose="02010600030101010101" pitchFamily="2" charset="-122"/>
              </a:rPr>
              <a:t>地点：</a:t>
            </a:r>
            <a:endParaRPr lang="nl-BE" sz="1400" b="1"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赫尔辛基，芬兰</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材料：</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600</a:t>
            </a:r>
            <a:r>
              <a:rPr lang="zh-CN" altLang="en-US" sz="1200" dirty="0">
                <a:latin typeface="SimSun" panose="02010600030101010101" pitchFamily="2" charset="-122"/>
                <a:ea typeface="SimSun" panose="02010600030101010101" pitchFamily="2" charset="-122"/>
              </a:rPr>
              <a:t>根不锈钢管</a:t>
            </a:r>
            <a:endParaRPr lang="nl-BE" altLang="zh-CN" sz="1200"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316L (EN 1.4404)</a:t>
            </a:r>
          </a:p>
          <a:p>
            <a:r>
              <a:rPr lang="zh-CN" altLang="en-US" sz="1400" b="1" dirty="0">
                <a:latin typeface="SimSun" panose="02010600030101010101" pitchFamily="2" charset="-122"/>
                <a:ea typeface="SimSun" panose="02010600030101010101" pitchFamily="2" charset="-122"/>
              </a:rPr>
              <a:t>尺寸：</a:t>
            </a:r>
            <a:endParaRPr lang="nl-BE" sz="1400" b="1" dirty="0">
              <a:latin typeface="SimSun" panose="02010600030101010101" pitchFamily="2" charset="-122"/>
              <a:ea typeface="SimSun" panose="02010600030101010101" pitchFamily="2" charset="-122"/>
            </a:endParaRPr>
          </a:p>
          <a:p>
            <a:r>
              <a:rPr lang="en-US" sz="1200" dirty="0">
                <a:latin typeface="SimSun" panose="02010600030101010101" pitchFamily="2" charset="-122"/>
                <a:ea typeface="SimSun" panose="02010600030101010101" pitchFamily="2" charset="-122"/>
              </a:rPr>
              <a:t>8.5</a:t>
            </a:r>
            <a:r>
              <a:rPr lang="zh-CN" altLang="en-US" sz="1200" dirty="0">
                <a:latin typeface="SimSun" panose="02010600030101010101" pitchFamily="2" charset="-122"/>
                <a:ea typeface="SimSun" panose="02010600030101010101" pitchFamily="2" charset="-122"/>
              </a:rPr>
              <a:t>米高，</a:t>
            </a:r>
            <a:r>
              <a:rPr lang="en-US" sz="1200" dirty="0">
                <a:latin typeface="SimSun" panose="02010600030101010101" pitchFamily="2" charset="-122"/>
                <a:ea typeface="SimSun" panose="02010600030101010101" pitchFamily="2" charset="-122"/>
              </a:rPr>
              <a:t>10.5</a:t>
            </a:r>
            <a:r>
              <a:rPr lang="zh-CN" altLang="en-US" sz="1200" dirty="0">
                <a:latin typeface="SimSun" panose="02010600030101010101" pitchFamily="2" charset="-122"/>
                <a:ea typeface="SimSun" panose="02010600030101010101" pitchFamily="2" charset="-122"/>
              </a:rPr>
              <a:t>米长，</a:t>
            </a:r>
            <a:r>
              <a:rPr lang="en-US" sz="1200" dirty="0">
                <a:latin typeface="SimSun" panose="02010600030101010101" pitchFamily="2" charset="-122"/>
                <a:ea typeface="SimSun" panose="02010600030101010101" pitchFamily="2" charset="-122"/>
              </a:rPr>
              <a:t> 6.5</a:t>
            </a:r>
            <a:r>
              <a:rPr lang="zh-CN" altLang="en-US" sz="1200" dirty="0">
                <a:latin typeface="SimSun" panose="02010600030101010101" pitchFamily="2" charset="-122"/>
                <a:ea typeface="SimSun" panose="02010600030101010101" pitchFamily="2" charset="-122"/>
              </a:rPr>
              <a:t>米宽</a:t>
            </a:r>
            <a:endParaRPr lang="nl-BE" sz="1200" b="1"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重量：</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24</a:t>
            </a:r>
            <a:r>
              <a:rPr lang="zh-CN" altLang="en-US" sz="1200" dirty="0">
                <a:latin typeface="SimSun" panose="02010600030101010101" pitchFamily="2" charset="-122"/>
                <a:ea typeface="SimSun" panose="02010600030101010101" pitchFamily="2" charset="-122"/>
              </a:rPr>
              <a:t>吨</a:t>
            </a:r>
            <a:endParaRPr lang="nl-BE" sz="1200" dirty="0">
              <a:latin typeface="SimSun" panose="02010600030101010101" pitchFamily="2" charset="-122"/>
              <a:ea typeface="SimSun" panose="02010600030101010101" pitchFamily="2" charset="-122"/>
            </a:endParaRPr>
          </a:p>
          <a:p>
            <a:r>
              <a:rPr lang="zh-CN" altLang="en-US" sz="1400" b="1" dirty="0">
                <a:latin typeface="SimSun" panose="02010600030101010101" pitchFamily="2" charset="-122"/>
                <a:ea typeface="SimSun" panose="02010600030101010101" pitchFamily="2" charset="-122"/>
              </a:rPr>
              <a:t>修建年份：</a:t>
            </a:r>
            <a:endParaRPr lang="nl-BE" sz="1400" b="1" dirty="0">
              <a:latin typeface="SimSun" panose="02010600030101010101" pitchFamily="2" charset="-122"/>
              <a:ea typeface="SimSun" panose="02010600030101010101" pitchFamily="2" charset="-122"/>
            </a:endParaRPr>
          </a:p>
          <a:p>
            <a:r>
              <a:rPr lang="nl-BE" sz="1200" dirty="0">
                <a:latin typeface="SimSun" panose="02010600030101010101" pitchFamily="2" charset="-122"/>
                <a:ea typeface="SimSun" panose="02010600030101010101" pitchFamily="2" charset="-122"/>
              </a:rPr>
              <a:t>1967</a:t>
            </a:r>
          </a:p>
        </p:txBody>
      </p:sp>
      <p:sp>
        <p:nvSpPr>
          <p:cNvPr id="6" name="Slide Number Placeholder 5"/>
          <p:cNvSpPr>
            <a:spLocks noGrp="1"/>
          </p:cNvSpPr>
          <p:nvPr>
            <p:ph type="sldNum" sz="quarter" idx="12"/>
          </p:nvPr>
        </p:nvSpPr>
        <p:spPr/>
        <p:txBody>
          <a:bodyPr/>
          <a:lstStyle/>
          <a:p>
            <a:fld id="{387D9DEA-C109-4EC7-BDCC-42D7A05A445D}" type="slidenum">
              <a:rPr lang="fr-FR" smtClean="0">
                <a:latin typeface="SimSun" panose="02010600030101010101" pitchFamily="2" charset="-122"/>
                <a:ea typeface="SimSun" panose="02010600030101010101" pitchFamily="2" charset="-122"/>
              </a:rPr>
              <a:t>9</a:t>
            </a:fld>
            <a:endParaRPr lang="fr-FR">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31778703"/>
      </p:ext>
    </p:extLst>
  </p:cSld>
  <p:clrMapOvr>
    <a:masterClrMapping/>
  </p:clrMapOvr>
</p:sld>
</file>

<file path=ppt/theme/theme1.xml><?xml version="1.0" encoding="utf-8"?>
<a:theme xmlns:a="http://schemas.openxmlformats.org/drawingml/2006/main" name="Custom Design">
  <a:themeElements>
    <a:clrScheme name="University Lectures">
      <a:dk1>
        <a:sysClr val="windowText" lastClr="000000"/>
      </a:dk1>
      <a:lt1>
        <a:srgbClr val="FFFFFF"/>
      </a:lt1>
      <a:dk2>
        <a:srgbClr val="0070C0"/>
      </a:dk2>
      <a:lt2>
        <a:srgbClr val="FFFFFF"/>
      </a:lt2>
      <a:accent1>
        <a:srgbClr val="FF0000"/>
      </a:accent1>
      <a:accent2>
        <a:srgbClr val="0070C0"/>
      </a:accent2>
      <a:accent3>
        <a:srgbClr val="FFFF00"/>
      </a:accent3>
      <a:accent4>
        <a:srgbClr val="2BE422"/>
      </a:accent4>
      <a:accent5>
        <a:srgbClr val="4BACC6"/>
      </a:accent5>
      <a:accent6>
        <a:srgbClr val="92D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 01 Why Stainless Steel</Template>
  <TotalTime>0</TotalTime>
  <Words>4616</Words>
  <Application>Microsoft Office PowerPoint</Application>
  <PresentationFormat>On-screen Show (4:3)</PresentationFormat>
  <Paragraphs>375</Paragraphs>
  <Slides>30</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30</vt:i4>
      </vt:variant>
    </vt:vector>
  </HeadingPairs>
  <TitlesOfParts>
    <vt:vector size="39" baseType="lpstr">
      <vt:lpstr>Adobe Fangsong Std R</vt:lpstr>
      <vt:lpstr>SimSun</vt:lpstr>
      <vt:lpstr>Arial</vt:lpstr>
      <vt:lpstr>Calibri</vt:lpstr>
      <vt:lpstr>Wingdings</vt:lpstr>
      <vt:lpstr>Custom Design</vt:lpstr>
      <vt:lpstr>1_Custom Design</vt:lpstr>
      <vt:lpstr>2_Custom Design</vt:lpstr>
      <vt:lpstr>3_Custom Design</vt:lpstr>
      <vt:lpstr>建筑／土木工程备用讲义</vt:lpstr>
      <vt:lpstr>Andy Scott: 马形水鬼 1,2</vt:lpstr>
      <vt:lpstr>设计：A. Waterkeyn  建筑师：A. and J. Polak: 原子球塔 3,4</vt:lpstr>
      <vt:lpstr>设计师: E. Saarinen Engineer: H. Bandel: 圣路易斯大拱门 5,6</vt:lpstr>
      <vt:lpstr>Anish Kapoor爵士： 云门 7,8</vt:lpstr>
      <vt:lpstr>Anilore Banon: Les Braves 9-10</vt:lpstr>
      <vt:lpstr>Jaume Plensa: 镜面1和2 12,13</vt:lpstr>
      <vt:lpstr>Louise Bourgeois: 妈妈 14</vt:lpstr>
      <vt:lpstr>Eila Hiltunen:  Sibelius纪念碑(1967) 15</vt:lpstr>
      <vt:lpstr>Monica Bonvicini: Hun Ligger (她撒谎) 16 </vt:lpstr>
      <vt:lpstr>Anish Kapoor爵士: 颠倒的世界 17</vt:lpstr>
      <vt:lpstr>Jon Gunnar Arnason: 太阳航海者 18</vt:lpstr>
      <vt:lpstr>Robin Wight: 悦动的小精灵 19</vt:lpstr>
      <vt:lpstr>Architect Jaime Latapi Lopez: Cristo de Chiapas 20</vt:lpstr>
      <vt:lpstr>Joana Vasconcelos: 玛丽莲(2009) 21</vt:lpstr>
      <vt:lpstr>Jeff Koons: 圣心（红色／金色）22</vt:lpstr>
      <vt:lpstr>Gil Bruvel: 二分法 23</vt:lpstr>
      <vt:lpstr>David Černý: 变形 24</vt:lpstr>
      <vt:lpstr>Linda Bakke：《大麋鹿》25</vt:lpstr>
      <vt:lpstr>陈箴：《涌泉》26</vt:lpstr>
      <vt:lpstr>PowerPoint Presentation</vt:lpstr>
      <vt:lpstr>PowerPoint Presentation</vt:lpstr>
      <vt:lpstr>PowerPoint Presentation</vt:lpstr>
      <vt:lpstr>Robert Gahr: 浪涌 30</vt:lpstr>
      <vt:lpstr>Ralfonso Karo: #1 动能风雕 31</vt:lpstr>
      <vt:lpstr>金善赫：被遗忘的记忆32, 33</vt:lpstr>
      <vt:lpstr>点击下面链接，了解更多！</vt:lpstr>
      <vt:lpstr>参考资料(1/3)</vt:lpstr>
      <vt:lpstr>参考资料 (2/3)</vt:lpstr>
      <vt:lpstr>参考资料 (3/3)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艺术</dc:title>
  <dc:creator>Bernard</dc:creator>
  <cp:keywords>建筑与土木工程, 教授, 不锈钢, 艺术</cp:keywords>
  <cp:lastModifiedBy>Jo Claes</cp:lastModifiedBy>
  <cp:revision>243</cp:revision>
  <cp:lastPrinted>2014-08-07T10:53:09Z</cp:lastPrinted>
  <dcterms:created xsi:type="dcterms:W3CDTF">2014-02-13T21:27:49Z</dcterms:created>
  <dcterms:modified xsi:type="dcterms:W3CDTF">2022-02-25T09:13:48Z</dcterms:modified>
</cp:coreProperties>
</file>