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20" r:id="rId5"/>
  </p:sldMasterIdLst>
  <p:notesMasterIdLst>
    <p:notesMasterId r:id="rId142"/>
  </p:notesMasterIdLst>
  <p:handoutMasterIdLst>
    <p:handoutMasterId r:id="rId143"/>
  </p:handoutMasterIdLst>
  <p:sldIdLst>
    <p:sldId id="258" r:id="rId6"/>
    <p:sldId id="318" r:id="rId7"/>
    <p:sldId id="315" r:id="rId8"/>
    <p:sldId id="343" r:id="rId9"/>
    <p:sldId id="316" r:id="rId10"/>
    <p:sldId id="340" r:id="rId11"/>
    <p:sldId id="352" r:id="rId12"/>
    <p:sldId id="357" r:id="rId13"/>
    <p:sldId id="353" r:id="rId14"/>
    <p:sldId id="341" r:id="rId15"/>
    <p:sldId id="322" r:id="rId16"/>
    <p:sldId id="344" r:id="rId17"/>
    <p:sldId id="342" r:id="rId18"/>
    <p:sldId id="321" r:id="rId19"/>
    <p:sldId id="351" r:id="rId20"/>
    <p:sldId id="265" r:id="rId21"/>
    <p:sldId id="319" r:id="rId22"/>
    <p:sldId id="349" r:id="rId23"/>
    <p:sldId id="257" r:id="rId24"/>
    <p:sldId id="355" r:id="rId25"/>
    <p:sldId id="345" r:id="rId26"/>
    <p:sldId id="358" r:id="rId27"/>
    <p:sldId id="267" r:id="rId28"/>
    <p:sldId id="268" r:id="rId29"/>
    <p:sldId id="393" r:id="rId30"/>
    <p:sldId id="394" r:id="rId31"/>
    <p:sldId id="346" r:id="rId32"/>
    <p:sldId id="347" r:id="rId33"/>
    <p:sldId id="395" r:id="rId34"/>
    <p:sldId id="348" r:id="rId35"/>
    <p:sldId id="396" r:id="rId36"/>
    <p:sldId id="373" r:id="rId37"/>
    <p:sldId id="374" r:id="rId38"/>
    <p:sldId id="375" r:id="rId39"/>
    <p:sldId id="376" r:id="rId40"/>
    <p:sldId id="397" r:id="rId41"/>
    <p:sldId id="377" r:id="rId42"/>
    <p:sldId id="269" r:id="rId43"/>
    <p:sldId id="402" r:id="rId44"/>
    <p:sldId id="403" r:id="rId45"/>
    <p:sldId id="273" r:id="rId46"/>
    <p:sldId id="404" r:id="rId47"/>
    <p:sldId id="274" r:id="rId48"/>
    <p:sldId id="275" r:id="rId49"/>
    <p:sldId id="405" r:id="rId50"/>
    <p:sldId id="278" r:id="rId51"/>
    <p:sldId id="279" r:id="rId52"/>
    <p:sldId id="406" r:id="rId53"/>
    <p:sldId id="281" r:id="rId54"/>
    <p:sldId id="407" r:id="rId55"/>
    <p:sldId id="398" r:id="rId56"/>
    <p:sldId id="399" r:id="rId57"/>
    <p:sldId id="392" r:id="rId58"/>
    <p:sldId id="409" r:id="rId59"/>
    <p:sldId id="284" r:id="rId60"/>
    <p:sldId id="285" r:id="rId61"/>
    <p:sldId id="286" r:id="rId62"/>
    <p:sldId id="410" r:id="rId63"/>
    <p:sldId id="411" r:id="rId64"/>
    <p:sldId id="412" r:id="rId65"/>
    <p:sldId id="413" r:id="rId66"/>
    <p:sldId id="414" r:id="rId67"/>
    <p:sldId id="327" r:id="rId68"/>
    <p:sldId id="328" r:id="rId69"/>
    <p:sldId id="415" r:id="rId70"/>
    <p:sldId id="379" r:id="rId71"/>
    <p:sldId id="380" r:id="rId72"/>
    <p:sldId id="381" r:id="rId73"/>
    <p:sldId id="382" r:id="rId74"/>
    <p:sldId id="416" r:id="rId75"/>
    <p:sldId id="384" r:id="rId76"/>
    <p:sldId id="329" r:id="rId77"/>
    <p:sldId id="337" r:id="rId78"/>
    <p:sldId id="339" r:id="rId79"/>
    <p:sldId id="417" r:id="rId80"/>
    <p:sldId id="385" r:id="rId81"/>
    <p:sldId id="418" r:id="rId82"/>
    <p:sldId id="387" r:id="rId83"/>
    <p:sldId id="388" r:id="rId84"/>
    <p:sldId id="295" r:id="rId85"/>
    <p:sldId id="419" r:id="rId86"/>
    <p:sldId id="330" r:id="rId87"/>
    <p:sldId id="331" r:id="rId88"/>
    <p:sldId id="332" r:id="rId89"/>
    <p:sldId id="333" r:id="rId90"/>
    <p:sldId id="335" r:id="rId91"/>
    <p:sldId id="420" r:id="rId92"/>
    <p:sldId id="391" r:id="rId93"/>
    <p:sldId id="421" r:id="rId94"/>
    <p:sldId id="422" r:id="rId95"/>
    <p:sldId id="423" r:id="rId96"/>
    <p:sldId id="354" r:id="rId97"/>
    <p:sldId id="424" r:id="rId98"/>
    <p:sldId id="356" r:id="rId99"/>
    <p:sldId id="425" r:id="rId100"/>
    <p:sldId id="359" r:id="rId101"/>
    <p:sldId id="426" r:id="rId102"/>
    <p:sldId id="427" r:id="rId103"/>
    <p:sldId id="428" r:id="rId104"/>
    <p:sldId id="429" r:id="rId105"/>
    <p:sldId id="430" r:id="rId106"/>
    <p:sldId id="431" r:id="rId107"/>
    <p:sldId id="432" r:id="rId108"/>
    <p:sldId id="433" r:id="rId109"/>
    <p:sldId id="434" r:id="rId110"/>
    <p:sldId id="435" r:id="rId111"/>
    <p:sldId id="436" r:id="rId112"/>
    <p:sldId id="365" r:id="rId113"/>
    <p:sldId id="437" r:id="rId114"/>
    <p:sldId id="438" r:id="rId115"/>
    <p:sldId id="439" r:id="rId116"/>
    <p:sldId id="440" r:id="rId117"/>
    <p:sldId id="441" r:id="rId118"/>
    <p:sldId id="442" r:id="rId119"/>
    <p:sldId id="443" r:id="rId120"/>
    <p:sldId id="444" r:id="rId121"/>
    <p:sldId id="296" r:id="rId122"/>
    <p:sldId id="297" r:id="rId123"/>
    <p:sldId id="298" r:id="rId124"/>
    <p:sldId id="445" r:id="rId125"/>
    <p:sldId id="400" r:id="rId126"/>
    <p:sldId id="300" r:id="rId127"/>
    <p:sldId id="301" r:id="rId128"/>
    <p:sldId id="302" r:id="rId129"/>
    <p:sldId id="303" r:id="rId130"/>
    <p:sldId id="304" r:id="rId131"/>
    <p:sldId id="446" r:id="rId132"/>
    <p:sldId id="401" r:id="rId133"/>
    <p:sldId id="447" r:id="rId134"/>
    <p:sldId id="307" r:id="rId135"/>
    <p:sldId id="308" r:id="rId136"/>
    <p:sldId id="309" r:id="rId137"/>
    <p:sldId id="310" r:id="rId138"/>
    <p:sldId id="312" r:id="rId139"/>
    <p:sldId id="448" r:id="rId140"/>
    <p:sldId id="449" r:id="rId1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ED047-5A95-486D-ABCF-6D0D068CC2D9}" v="4" dt="2020-01-28T13:03:32.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92" autoAdjust="0"/>
  </p:normalViewPr>
  <p:slideViewPr>
    <p:cSldViewPr>
      <p:cViewPr varScale="1">
        <p:scale>
          <a:sx n="82" d="100"/>
          <a:sy n="82" d="100"/>
        </p:scale>
        <p:origin x="1224"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microsoft.com/office/2015/10/relationships/revisionInfo" Target="revisionInfo.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handoutMaster" Target="handoutMasters/handoutMaster1.xml"/><Relationship Id="rId14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presProps" Target="presProps.xml"/><Relationship Id="rId90" Type="http://schemas.openxmlformats.org/officeDocument/2006/relationships/slide" Target="slides/slide8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F81ED047-5A95-486D-ABCF-6D0D068CC2D9}"/>
    <pc:docChg chg="custSel modSld">
      <pc:chgData name="Jo Claes" userId="d64208f3-0076-4064-b6ac-7d8ee9dc279f" providerId="ADAL" clId="{F81ED047-5A95-486D-ABCF-6D0D068CC2D9}" dt="2020-01-28T13:04:05.589" v="34" actId="20577"/>
      <pc:docMkLst>
        <pc:docMk/>
      </pc:docMkLst>
      <pc:sldChg chg="modSp">
        <pc:chgData name="Jo Claes" userId="d64208f3-0076-4064-b6ac-7d8ee9dc279f" providerId="ADAL" clId="{F81ED047-5A95-486D-ABCF-6D0D068CC2D9}" dt="2020-01-28T13:04:05.589" v="34" actId="20577"/>
        <pc:sldMkLst>
          <pc:docMk/>
          <pc:sldMk cId="1512431047" sldId="257"/>
        </pc:sldMkLst>
        <pc:spChg chg="mod">
          <ac:chgData name="Jo Claes" userId="d64208f3-0076-4064-b6ac-7d8ee9dc279f" providerId="ADAL" clId="{F81ED047-5A95-486D-ABCF-6D0D068CC2D9}" dt="2020-01-28T13:04:05.589" v="34" actId="20577"/>
          <ac:spMkLst>
            <pc:docMk/>
            <pc:sldMk cId="1512431047" sldId="257"/>
            <ac:spMk id="3" creationId="{00000000-0000-0000-0000-000000000000}"/>
          </ac:spMkLst>
        </pc:spChg>
      </pc:sldChg>
      <pc:sldChg chg="modSp">
        <pc:chgData name="Jo Claes" userId="d64208f3-0076-4064-b6ac-7d8ee9dc279f" providerId="ADAL" clId="{F81ED047-5A95-486D-ABCF-6D0D068CC2D9}" dt="2020-01-28T13:02:00.403" v="1" actId="27636"/>
        <pc:sldMkLst>
          <pc:docMk/>
          <pc:sldMk cId="2710421728" sldId="286"/>
        </pc:sldMkLst>
        <pc:spChg chg="mod">
          <ac:chgData name="Jo Claes" userId="d64208f3-0076-4064-b6ac-7d8ee9dc279f" providerId="ADAL" clId="{F81ED047-5A95-486D-ABCF-6D0D068CC2D9}" dt="2020-01-28T13:02:00.403" v="1" actId="27636"/>
          <ac:spMkLst>
            <pc:docMk/>
            <pc:sldMk cId="2710421728" sldId="286"/>
            <ac:spMk id="24580" creationId="{00000000-0000-0000-0000-000000000000}"/>
          </ac:spMkLst>
        </pc:spChg>
      </pc:sldChg>
    </pc:docChg>
  </pc:docChgLst>
  <pc:docChgLst>
    <pc:chgData name="Jo Claes" userId="d64208f3-0076-4064-b6ac-7d8ee9dc279f" providerId="ADAL" clId="{86A2ACDF-188C-42F4-98DF-55921F7B07A5}"/>
    <pc:docChg chg="modSld">
      <pc:chgData name="Jo Claes" userId="d64208f3-0076-4064-b6ac-7d8ee9dc279f" providerId="ADAL" clId="{86A2ACDF-188C-42F4-98DF-55921F7B07A5}" dt="2019-11-25T13:33:51.173" v="1" actId="790"/>
      <pc:docMkLst>
        <pc:docMk/>
      </pc:docMkLst>
      <pc:sldChg chg="modSp">
        <pc:chgData name="Jo Claes" userId="d64208f3-0076-4064-b6ac-7d8ee9dc279f" providerId="ADAL" clId="{86A2ACDF-188C-42F4-98DF-55921F7B07A5}" dt="2019-11-25T13:33:51.173" v="1" actId="790"/>
        <pc:sldMkLst>
          <pc:docMk/>
          <pc:sldMk cId="1756895160" sldId="353"/>
        </pc:sldMkLst>
        <pc:spChg chg="mod">
          <ac:chgData name="Jo Claes" userId="d64208f3-0076-4064-b6ac-7d8ee9dc279f" providerId="ADAL" clId="{86A2ACDF-188C-42F4-98DF-55921F7B07A5}" dt="2019-11-25T13:32:39.368" v="0" actId="790"/>
          <ac:spMkLst>
            <pc:docMk/>
            <pc:sldMk cId="1756895160" sldId="353"/>
            <ac:spMk id="4" creationId="{00000000-0000-0000-0000-000000000000}"/>
          </ac:spMkLst>
        </pc:spChg>
        <pc:spChg chg="mod">
          <ac:chgData name="Jo Claes" userId="d64208f3-0076-4064-b6ac-7d8ee9dc279f" providerId="ADAL" clId="{86A2ACDF-188C-42F4-98DF-55921F7B07A5}" dt="2019-11-25T13:33:51.173" v="1" actId="790"/>
          <ac:spMkLst>
            <pc:docMk/>
            <pc:sldMk cId="1756895160" sldId="353"/>
            <ac:spMk id="5" creationId="{00000000-0000-0000-0000-000000000000}"/>
          </ac:spMkLst>
        </pc:spChg>
      </pc:sldChg>
    </pc:docChg>
  </pc:docChgLst>
  <pc:docChgLst>
    <pc:chgData name="Jo Claes" userId="d64208f3-0076-4064-b6ac-7d8ee9dc279f" providerId="ADAL" clId="{28A5F919-DFE0-487B-AE3E-F75872F3784D}"/>
    <pc:docChg chg="custSel addSld modSld">
      <pc:chgData name="Jo Claes" userId="d64208f3-0076-4064-b6ac-7d8ee9dc279f" providerId="ADAL" clId="{28A5F919-DFE0-487B-AE3E-F75872F3784D}" dt="2019-11-07T09:24:54.291" v="360" actId="20577"/>
      <pc:docMkLst>
        <pc:docMk/>
      </pc:docMkLst>
      <pc:sldChg chg="addSp delSp modSp">
        <pc:chgData name="Jo Claes" userId="d64208f3-0076-4064-b6ac-7d8ee9dc279f" providerId="ADAL" clId="{28A5F919-DFE0-487B-AE3E-F75872F3784D}" dt="2019-11-07T09:24:31.892" v="355" actId="1035"/>
        <pc:sldMkLst>
          <pc:docMk/>
          <pc:sldMk cId="1512431047" sldId="257"/>
        </pc:sldMkLst>
        <pc:spChg chg="mod">
          <ac:chgData name="Jo Claes" userId="d64208f3-0076-4064-b6ac-7d8ee9dc279f" providerId="ADAL" clId="{28A5F919-DFE0-487B-AE3E-F75872F3784D}" dt="2019-11-07T09:24:31.892" v="355" actId="1035"/>
          <ac:spMkLst>
            <pc:docMk/>
            <pc:sldMk cId="1512431047" sldId="257"/>
            <ac:spMk id="3" creationId="{00000000-0000-0000-0000-000000000000}"/>
          </ac:spMkLst>
        </pc:spChg>
        <pc:spChg chg="add del mod">
          <ac:chgData name="Jo Claes" userId="d64208f3-0076-4064-b6ac-7d8ee9dc279f" providerId="ADAL" clId="{28A5F919-DFE0-487B-AE3E-F75872F3784D}" dt="2019-11-07T09:24:07.476" v="341"/>
          <ac:spMkLst>
            <pc:docMk/>
            <pc:sldMk cId="1512431047" sldId="257"/>
            <ac:spMk id="4" creationId="{8F7074C6-2E25-482F-AB8E-F086F5C795D9}"/>
          </ac:spMkLst>
        </pc:spChg>
        <pc:spChg chg="add del mod">
          <ac:chgData name="Jo Claes" userId="d64208f3-0076-4064-b6ac-7d8ee9dc279f" providerId="ADAL" clId="{28A5F919-DFE0-487B-AE3E-F75872F3784D}" dt="2019-11-07T09:24:07.476" v="341"/>
          <ac:spMkLst>
            <pc:docMk/>
            <pc:sldMk cId="1512431047" sldId="257"/>
            <ac:spMk id="5" creationId="{3E726C61-5E64-407F-92D4-612AF533B83D}"/>
          </ac:spMkLst>
        </pc:spChg>
      </pc:sldChg>
      <pc:sldChg chg="add">
        <pc:chgData name="Jo Claes" userId="d64208f3-0076-4064-b6ac-7d8ee9dc279f" providerId="ADAL" clId="{28A5F919-DFE0-487B-AE3E-F75872F3784D}" dt="2019-11-07T09:18:16.335" v="0"/>
        <pc:sldMkLst>
          <pc:docMk/>
          <pc:sldMk cId="3685686596" sldId="267"/>
        </pc:sldMkLst>
      </pc:sldChg>
      <pc:sldChg chg="add">
        <pc:chgData name="Jo Claes" userId="d64208f3-0076-4064-b6ac-7d8ee9dc279f" providerId="ADAL" clId="{28A5F919-DFE0-487B-AE3E-F75872F3784D}" dt="2019-11-07T09:18:16.335" v="0"/>
        <pc:sldMkLst>
          <pc:docMk/>
          <pc:sldMk cId="1440582588" sldId="268"/>
        </pc:sldMkLst>
      </pc:sldChg>
      <pc:sldChg chg="add">
        <pc:chgData name="Jo Claes" userId="d64208f3-0076-4064-b6ac-7d8ee9dc279f" providerId="ADAL" clId="{28A5F919-DFE0-487B-AE3E-F75872F3784D}" dt="2019-11-07T09:18:16.335" v="0"/>
        <pc:sldMkLst>
          <pc:docMk/>
          <pc:sldMk cId="1806444725" sldId="269"/>
        </pc:sldMkLst>
      </pc:sldChg>
      <pc:sldChg chg="add">
        <pc:chgData name="Jo Claes" userId="d64208f3-0076-4064-b6ac-7d8ee9dc279f" providerId="ADAL" clId="{28A5F919-DFE0-487B-AE3E-F75872F3784D}" dt="2019-11-07T09:18:16.335" v="0"/>
        <pc:sldMkLst>
          <pc:docMk/>
          <pc:sldMk cId="4123632194" sldId="273"/>
        </pc:sldMkLst>
      </pc:sldChg>
      <pc:sldChg chg="add">
        <pc:chgData name="Jo Claes" userId="d64208f3-0076-4064-b6ac-7d8ee9dc279f" providerId="ADAL" clId="{28A5F919-DFE0-487B-AE3E-F75872F3784D}" dt="2019-11-07T09:18:16.335" v="0"/>
        <pc:sldMkLst>
          <pc:docMk/>
          <pc:sldMk cId="2986839640" sldId="274"/>
        </pc:sldMkLst>
      </pc:sldChg>
      <pc:sldChg chg="add">
        <pc:chgData name="Jo Claes" userId="d64208f3-0076-4064-b6ac-7d8ee9dc279f" providerId="ADAL" clId="{28A5F919-DFE0-487B-AE3E-F75872F3784D}" dt="2019-11-07T09:18:16.335" v="0"/>
        <pc:sldMkLst>
          <pc:docMk/>
          <pc:sldMk cId="1222203496" sldId="275"/>
        </pc:sldMkLst>
      </pc:sldChg>
      <pc:sldChg chg="add">
        <pc:chgData name="Jo Claes" userId="d64208f3-0076-4064-b6ac-7d8ee9dc279f" providerId="ADAL" clId="{28A5F919-DFE0-487B-AE3E-F75872F3784D}" dt="2019-11-07T09:18:16.335" v="0"/>
        <pc:sldMkLst>
          <pc:docMk/>
          <pc:sldMk cId="3171533505" sldId="278"/>
        </pc:sldMkLst>
      </pc:sldChg>
      <pc:sldChg chg="add">
        <pc:chgData name="Jo Claes" userId="d64208f3-0076-4064-b6ac-7d8ee9dc279f" providerId="ADAL" clId="{28A5F919-DFE0-487B-AE3E-F75872F3784D}" dt="2019-11-07T09:18:16.335" v="0"/>
        <pc:sldMkLst>
          <pc:docMk/>
          <pc:sldMk cId="2565913144" sldId="279"/>
        </pc:sldMkLst>
      </pc:sldChg>
      <pc:sldChg chg="add">
        <pc:chgData name="Jo Claes" userId="d64208f3-0076-4064-b6ac-7d8ee9dc279f" providerId="ADAL" clId="{28A5F919-DFE0-487B-AE3E-F75872F3784D}" dt="2019-11-07T09:18:16.335" v="0"/>
        <pc:sldMkLst>
          <pc:docMk/>
          <pc:sldMk cId="342465523" sldId="281"/>
        </pc:sldMkLst>
      </pc:sldChg>
      <pc:sldChg chg="add">
        <pc:chgData name="Jo Claes" userId="d64208f3-0076-4064-b6ac-7d8ee9dc279f" providerId="ADAL" clId="{28A5F919-DFE0-487B-AE3E-F75872F3784D}" dt="2019-11-07T09:18:16.335" v="0"/>
        <pc:sldMkLst>
          <pc:docMk/>
          <pc:sldMk cId="130049286" sldId="284"/>
        </pc:sldMkLst>
      </pc:sldChg>
      <pc:sldChg chg="add">
        <pc:chgData name="Jo Claes" userId="d64208f3-0076-4064-b6ac-7d8ee9dc279f" providerId="ADAL" clId="{28A5F919-DFE0-487B-AE3E-F75872F3784D}" dt="2019-11-07T09:18:16.335" v="0"/>
        <pc:sldMkLst>
          <pc:docMk/>
          <pc:sldMk cId="3631010717" sldId="285"/>
        </pc:sldMkLst>
      </pc:sldChg>
      <pc:sldChg chg="modSp add">
        <pc:chgData name="Jo Claes" userId="d64208f3-0076-4064-b6ac-7d8ee9dc279f" providerId="ADAL" clId="{28A5F919-DFE0-487B-AE3E-F75872F3784D}" dt="2019-11-07T09:18:16.491" v="1" actId="27636"/>
        <pc:sldMkLst>
          <pc:docMk/>
          <pc:sldMk cId="2710421728" sldId="286"/>
        </pc:sldMkLst>
        <pc:spChg chg="mod">
          <ac:chgData name="Jo Claes" userId="d64208f3-0076-4064-b6ac-7d8ee9dc279f" providerId="ADAL" clId="{28A5F919-DFE0-487B-AE3E-F75872F3784D}" dt="2019-11-07T09:18:16.491" v="1" actId="27636"/>
          <ac:spMkLst>
            <pc:docMk/>
            <pc:sldMk cId="2710421728" sldId="286"/>
            <ac:spMk id="24580" creationId="{00000000-0000-0000-0000-000000000000}"/>
          </ac:spMkLst>
        </pc:spChg>
      </pc:sldChg>
      <pc:sldChg chg="add">
        <pc:chgData name="Jo Claes" userId="d64208f3-0076-4064-b6ac-7d8ee9dc279f" providerId="ADAL" clId="{28A5F919-DFE0-487B-AE3E-F75872F3784D}" dt="2019-11-07T09:18:16.335" v="0"/>
        <pc:sldMkLst>
          <pc:docMk/>
          <pc:sldMk cId="2989360951" sldId="295"/>
        </pc:sldMkLst>
      </pc:sldChg>
      <pc:sldChg chg="add">
        <pc:chgData name="Jo Claes" userId="d64208f3-0076-4064-b6ac-7d8ee9dc279f" providerId="ADAL" clId="{28A5F919-DFE0-487B-AE3E-F75872F3784D}" dt="2019-11-07T09:18:16.335" v="0"/>
        <pc:sldMkLst>
          <pc:docMk/>
          <pc:sldMk cId="1528773844" sldId="296"/>
        </pc:sldMkLst>
      </pc:sldChg>
      <pc:sldChg chg="add">
        <pc:chgData name="Jo Claes" userId="d64208f3-0076-4064-b6ac-7d8ee9dc279f" providerId="ADAL" clId="{28A5F919-DFE0-487B-AE3E-F75872F3784D}" dt="2019-11-07T09:18:16.335" v="0"/>
        <pc:sldMkLst>
          <pc:docMk/>
          <pc:sldMk cId="3817427804" sldId="297"/>
        </pc:sldMkLst>
      </pc:sldChg>
      <pc:sldChg chg="add">
        <pc:chgData name="Jo Claes" userId="d64208f3-0076-4064-b6ac-7d8ee9dc279f" providerId="ADAL" clId="{28A5F919-DFE0-487B-AE3E-F75872F3784D}" dt="2019-11-07T09:18:16.335" v="0"/>
        <pc:sldMkLst>
          <pc:docMk/>
          <pc:sldMk cId="876548386" sldId="298"/>
        </pc:sldMkLst>
      </pc:sldChg>
      <pc:sldChg chg="add">
        <pc:chgData name="Jo Claes" userId="d64208f3-0076-4064-b6ac-7d8ee9dc279f" providerId="ADAL" clId="{28A5F919-DFE0-487B-AE3E-F75872F3784D}" dt="2019-11-07T09:18:16.335" v="0"/>
        <pc:sldMkLst>
          <pc:docMk/>
          <pc:sldMk cId="2854012140" sldId="300"/>
        </pc:sldMkLst>
      </pc:sldChg>
      <pc:sldChg chg="add">
        <pc:chgData name="Jo Claes" userId="d64208f3-0076-4064-b6ac-7d8ee9dc279f" providerId="ADAL" clId="{28A5F919-DFE0-487B-AE3E-F75872F3784D}" dt="2019-11-07T09:18:16.335" v="0"/>
        <pc:sldMkLst>
          <pc:docMk/>
          <pc:sldMk cId="752346891" sldId="301"/>
        </pc:sldMkLst>
      </pc:sldChg>
      <pc:sldChg chg="add">
        <pc:chgData name="Jo Claes" userId="d64208f3-0076-4064-b6ac-7d8ee9dc279f" providerId="ADAL" clId="{28A5F919-DFE0-487B-AE3E-F75872F3784D}" dt="2019-11-07T09:18:16.335" v="0"/>
        <pc:sldMkLst>
          <pc:docMk/>
          <pc:sldMk cId="2900839461" sldId="302"/>
        </pc:sldMkLst>
      </pc:sldChg>
      <pc:sldChg chg="add">
        <pc:chgData name="Jo Claes" userId="d64208f3-0076-4064-b6ac-7d8ee9dc279f" providerId="ADAL" clId="{28A5F919-DFE0-487B-AE3E-F75872F3784D}" dt="2019-11-07T09:18:16.335" v="0"/>
        <pc:sldMkLst>
          <pc:docMk/>
          <pc:sldMk cId="302275944" sldId="303"/>
        </pc:sldMkLst>
      </pc:sldChg>
      <pc:sldChg chg="add">
        <pc:chgData name="Jo Claes" userId="d64208f3-0076-4064-b6ac-7d8ee9dc279f" providerId="ADAL" clId="{28A5F919-DFE0-487B-AE3E-F75872F3784D}" dt="2019-11-07T09:18:16.335" v="0"/>
        <pc:sldMkLst>
          <pc:docMk/>
          <pc:sldMk cId="870797604" sldId="304"/>
        </pc:sldMkLst>
      </pc:sldChg>
      <pc:sldChg chg="add">
        <pc:chgData name="Jo Claes" userId="d64208f3-0076-4064-b6ac-7d8ee9dc279f" providerId="ADAL" clId="{28A5F919-DFE0-487B-AE3E-F75872F3784D}" dt="2019-11-07T09:18:16.335" v="0"/>
        <pc:sldMkLst>
          <pc:docMk/>
          <pc:sldMk cId="696344450" sldId="307"/>
        </pc:sldMkLst>
      </pc:sldChg>
      <pc:sldChg chg="add">
        <pc:chgData name="Jo Claes" userId="d64208f3-0076-4064-b6ac-7d8ee9dc279f" providerId="ADAL" clId="{28A5F919-DFE0-487B-AE3E-F75872F3784D}" dt="2019-11-07T09:18:16.335" v="0"/>
        <pc:sldMkLst>
          <pc:docMk/>
          <pc:sldMk cId="188390743" sldId="308"/>
        </pc:sldMkLst>
      </pc:sldChg>
      <pc:sldChg chg="add">
        <pc:chgData name="Jo Claes" userId="d64208f3-0076-4064-b6ac-7d8ee9dc279f" providerId="ADAL" clId="{28A5F919-DFE0-487B-AE3E-F75872F3784D}" dt="2019-11-07T09:18:16.335" v="0"/>
        <pc:sldMkLst>
          <pc:docMk/>
          <pc:sldMk cId="377935817" sldId="309"/>
        </pc:sldMkLst>
      </pc:sldChg>
      <pc:sldChg chg="add">
        <pc:chgData name="Jo Claes" userId="d64208f3-0076-4064-b6ac-7d8ee9dc279f" providerId="ADAL" clId="{28A5F919-DFE0-487B-AE3E-F75872F3784D}" dt="2019-11-07T09:18:16.335" v="0"/>
        <pc:sldMkLst>
          <pc:docMk/>
          <pc:sldMk cId="1288551415" sldId="310"/>
        </pc:sldMkLst>
      </pc:sldChg>
      <pc:sldChg chg="add">
        <pc:chgData name="Jo Claes" userId="d64208f3-0076-4064-b6ac-7d8ee9dc279f" providerId="ADAL" clId="{28A5F919-DFE0-487B-AE3E-F75872F3784D}" dt="2019-11-07T09:18:16.335" v="0"/>
        <pc:sldMkLst>
          <pc:docMk/>
          <pc:sldMk cId="3093569493" sldId="312"/>
        </pc:sldMkLst>
      </pc:sldChg>
      <pc:sldChg chg="add">
        <pc:chgData name="Jo Claes" userId="d64208f3-0076-4064-b6ac-7d8ee9dc279f" providerId="ADAL" clId="{28A5F919-DFE0-487B-AE3E-F75872F3784D}" dt="2019-11-07T09:18:16.335" v="0"/>
        <pc:sldMkLst>
          <pc:docMk/>
          <pc:sldMk cId="107185673" sldId="327"/>
        </pc:sldMkLst>
      </pc:sldChg>
      <pc:sldChg chg="add">
        <pc:chgData name="Jo Claes" userId="d64208f3-0076-4064-b6ac-7d8ee9dc279f" providerId="ADAL" clId="{28A5F919-DFE0-487B-AE3E-F75872F3784D}" dt="2019-11-07T09:18:16.335" v="0"/>
        <pc:sldMkLst>
          <pc:docMk/>
          <pc:sldMk cId="2564855480" sldId="328"/>
        </pc:sldMkLst>
      </pc:sldChg>
      <pc:sldChg chg="add">
        <pc:chgData name="Jo Claes" userId="d64208f3-0076-4064-b6ac-7d8ee9dc279f" providerId="ADAL" clId="{28A5F919-DFE0-487B-AE3E-F75872F3784D}" dt="2019-11-07T09:18:16.335" v="0"/>
        <pc:sldMkLst>
          <pc:docMk/>
          <pc:sldMk cId="429646949" sldId="329"/>
        </pc:sldMkLst>
      </pc:sldChg>
      <pc:sldChg chg="add">
        <pc:chgData name="Jo Claes" userId="d64208f3-0076-4064-b6ac-7d8ee9dc279f" providerId="ADAL" clId="{28A5F919-DFE0-487B-AE3E-F75872F3784D}" dt="2019-11-07T09:18:16.335" v="0"/>
        <pc:sldMkLst>
          <pc:docMk/>
          <pc:sldMk cId="1103031801" sldId="330"/>
        </pc:sldMkLst>
      </pc:sldChg>
      <pc:sldChg chg="add">
        <pc:chgData name="Jo Claes" userId="d64208f3-0076-4064-b6ac-7d8ee9dc279f" providerId="ADAL" clId="{28A5F919-DFE0-487B-AE3E-F75872F3784D}" dt="2019-11-07T09:18:16.335" v="0"/>
        <pc:sldMkLst>
          <pc:docMk/>
          <pc:sldMk cId="669855041" sldId="331"/>
        </pc:sldMkLst>
      </pc:sldChg>
      <pc:sldChg chg="add">
        <pc:chgData name="Jo Claes" userId="d64208f3-0076-4064-b6ac-7d8ee9dc279f" providerId="ADAL" clId="{28A5F919-DFE0-487B-AE3E-F75872F3784D}" dt="2019-11-07T09:18:16.335" v="0"/>
        <pc:sldMkLst>
          <pc:docMk/>
          <pc:sldMk cId="3764985442" sldId="332"/>
        </pc:sldMkLst>
      </pc:sldChg>
      <pc:sldChg chg="add">
        <pc:chgData name="Jo Claes" userId="d64208f3-0076-4064-b6ac-7d8ee9dc279f" providerId="ADAL" clId="{28A5F919-DFE0-487B-AE3E-F75872F3784D}" dt="2019-11-07T09:18:16.335" v="0"/>
        <pc:sldMkLst>
          <pc:docMk/>
          <pc:sldMk cId="3143478523" sldId="333"/>
        </pc:sldMkLst>
      </pc:sldChg>
      <pc:sldChg chg="add">
        <pc:chgData name="Jo Claes" userId="d64208f3-0076-4064-b6ac-7d8ee9dc279f" providerId="ADAL" clId="{28A5F919-DFE0-487B-AE3E-F75872F3784D}" dt="2019-11-07T09:18:16.335" v="0"/>
        <pc:sldMkLst>
          <pc:docMk/>
          <pc:sldMk cId="1901790539" sldId="335"/>
        </pc:sldMkLst>
      </pc:sldChg>
      <pc:sldChg chg="add">
        <pc:chgData name="Jo Claes" userId="d64208f3-0076-4064-b6ac-7d8ee9dc279f" providerId="ADAL" clId="{28A5F919-DFE0-487B-AE3E-F75872F3784D}" dt="2019-11-07T09:18:16.335" v="0"/>
        <pc:sldMkLst>
          <pc:docMk/>
          <pc:sldMk cId="683464521" sldId="337"/>
        </pc:sldMkLst>
      </pc:sldChg>
      <pc:sldChg chg="add">
        <pc:chgData name="Jo Claes" userId="d64208f3-0076-4064-b6ac-7d8ee9dc279f" providerId="ADAL" clId="{28A5F919-DFE0-487B-AE3E-F75872F3784D}" dt="2019-11-07T09:18:16.335" v="0"/>
        <pc:sldMkLst>
          <pc:docMk/>
          <pc:sldMk cId="401093877" sldId="339"/>
        </pc:sldMkLst>
      </pc:sldChg>
      <pc:sldChg chg="add">
        <pc:chgData name="Jo Claes" userId="d64208f3-0076-4064-b6ac-7d8ee9dc279f" providerId="ADAL" clId="{28A5F919-DFE0-487B-AE3E-F75872F3784D}" dt="2019-11-07T09:18:16.335" v="0"/>
        <pc:sldMkLst>
          <pc:docMk/>
          <pc:sldMk cId="123207693" sldId="346"/>
        </pc:sldMkLst>
      </pc:sldChg>
      <pc:sldChg chg="add">
        <pc:chgData name="Jo Claes" userId="d64208f3-0076-4064-b6ac-7d8ee9dc279f" providerId="ADAL" clId="{28A5F919-DFE0-487B-AE3E-F75872F3784D}" dt="2019-11-07T09:18:16.335" v="0"/>
        <pc:sldMkLst>
          <pc:docMk/>
          <pc:sldMk cId="1441137357" sldId="347"/>
        </pc:sldMkLst>
      </pc:sldChg>
      <pc:sldChg chg="add">
        <pc:chgData name="Jo Claes" userId="d64208f3-0076-4064-b6ac-7d8ee9dc279f" providerId="ADAL" clId="{28A5F919-DFE0-487B-AE3E-F75872F3784D}" dt="2019-11-07T09:18:16.335" v="0"/>
        <pc:sldMkLst>
          <pc:docMk/>
          <pc:sldMk cId="4294353340" sldId="348"/>
        </pc:sldMkLst>
      </pc:sldChg>
      <pc:sldChg chg="add">
        <pc:chgData name="Jo Claes" userId="d64208f3-0076-4064-b6ac-7d8ee9dc279f" providerId="ADAL" clId="{28A5F919-DFE0-487B-AE3E-F75872F3784D}" dt="2019-11-07T09:18:16.335" v="0"/>
        <pc:sldMkLst>
          <pc:docMk/>
          <pc:sldMk cId="132886336" sldId="354"/>
        </pc:sldMkLst>
      </pc:sldChg>
      <pc:sldChg chg="modSp">
        <pc:chgData name="Jo Claes" userId="d64208f3-0076-4064-b6ac-7d8ee9dc279f" providerId="ADAL" clId="{28A5F919-DFE0-487B-AE3E-F75872F3784D}" dt="2019-11-07T09:24:54.291" v="360" actId="20577"/>
        <pc:sldMkLst>
          <pc:docMk/>
          <pc:sldMk cId="874445396" sldId="355"/>
        </pc:sldMkLst>
        <pc:spChg chg="mod">
          <ac:chgData name="Jo Claes" userId="d64208f3-0076-4064-b6ac-7d8ee9dc279f" providerId="ADAL" clId="{28A5F919-DFE0-487B-AE3E-F75872F3784D}" dt="2019-11-07T09:24:54.291" v="360" actId="20577"/>
          <ac:spMkLst>
            <pc:docMk/>
            <pc:sldMk cId="874445396" sldId="355"/>
            <ac:spMk id="3" creationId="{00000000-0000-0000-0000-000000000000}"/>
          </ac:spMkLst>
        </pc:spChg>
      </pc:sldChg>
      <pc:sldChg chg="add">
        <pc:chgData name="Jo Claes" userId="d64208f3-0076-4064-b6ac-7d8ee9dc279f" providerId="ADAL" clId="{28A5F919-DFE0-487B-AE3E-F75872F3784D}" dt="2019-11-07T09:18:16.335" v="0"/>
        <pc:sldMkLst>
          <pc:docMk/>
          <pc:sldMk cId="3687264443" sldId="356"/>
        </pc:sldMkLst>
      </pc:sldChg>
      <pc:sldChg chg="modSp">
        <pc:chgData name="Jo Claes" userId="d64208f3-0076-4064-b6ac-7d8ee9dc279f" providerId="ADAL" clId="{28A5F919-DFE0-487B-AE3E-F75872F3784D}" dt="2019-11-07T09:21:44.880" v="2" actId="20577"/>
        <pc:sldMkLst>
          <pc:docMk/>
          <pc:sldMk cId="4050635825" sldId="357"/>
        </pc:sldMkLst>
        <pc:spChg chg="mod">
          <ac:chgData name="Jo Claes" userId="d64208f3-0076-4064-b6ac-7d8ee9dc279f" providerId="ADAL" clId="{28A5F919-DFE0-487B-AE3E-F75872F3784D}" dt="2019-11-07T09:21:44.880" v="2" actId="20577"/>
          <ac:spMkLst>
            <pc:docMk/>
            <pc:sldMk cId="4050635825" sldId="357"/>
            <ac:spMk id="2" creationId="{00000000-0000-0000-0000-000000000000}"/>
          </ac:spMkLst>
        </pc:spChg>
      </pc:sldChg>
      <pc:sldChg chg="add">
        <pc:chgData name="Jo Claes" userId="d64208f3-0076-4064-b6ac-7d8ee9dc279f" providerId="ADAL" clId="{28A5F919-DFE0-487B-AE3E-F75872F3784D}" dt="2019-11-07T09:18:16.335" v="0"/>
        <pc:sldMkLst>
          <pc:docMk/>
          <pc:sldMk cId="676575996" sldId="358"/>
        </pc:sldMkLst>
      </pc:sldChg>
      <pc:sldChg chg="add">
        <pc:chgData name="Jo Claes" userId="d64208f3-0076-4064-b6ac-7d8ee9dc279f" providerId="ADAL" clId="{28A5F919-DFE0-487B-AE3E-F75872F3784D}" dt="2019-11-07T09:18:16.335" v="0"/>
        <pc:sldMkLst>
          <pc:docMk/>
          <pc:sldMk cId="907294642" sldId="359"/>
        </pc:sldMkLst>
      </pc:sldChg>
      <pc:sldChg chg="add">
        <pc:chgData name="Jo Claes" userId="d64208f3-0076-4064-b6ac-7d8ee9dc279f" providerId="ADAL" clId="{28A5F919-DFE0-487B-AE3E-F75872F3784D}" dt="2019-11-07T09:18:16.335" v="0"/>
        <pc:sldMkLst>
          <pc:docMk/>
          <pc:sldMk cId="1616123413" sldId="365"/>
        </pc:sldMkLst>
      </pc:sldChg>
      <pc:sldChg chg="add">
        <pc:chgData name="Jo Claes" userId="d64208f3-0076-4064-b6ac-7d8ee9dc279f" providerId="ADAL" clId="{28A5F919-DFE0-487B-AE3E-F75872F3784D}" dt="2019-11-07T09:18:16.335" v="0"/>
        <pc:sldMkLst>
          <pc:docMk/>
          <pc:sldMk cId="798874235" sldId="373"/>
        </pc:sldMkLst>
      </pc:sldChg>
      <pc:sldChg chg="add">
        <pc:chgData name="Jo Claes" userId="d64208f3-0076-4064-b6ac-7d8ee9dc279f" providerId="ADAL" clId="{28A5F919-DFE0-487B-AE3E-F75872F3784D}" dt="2019-11-07T09:18:16.335" v="0"/>
        <pc:sldMkLst>
          <pc:docMk/>
          <pc:sldMk cId="3324762139" sldId="374"/>
        </pc:sldMkLst>
      </pc:sldChg>
      <pc:sldChg chg="add">
        <pc:chgData name="Jo Claes" userId="d64208f3-0076-4064-b6ac-7d8ee9dc279f" providerId="ADAL" clId="{28A5F919-DFE0-487B-AE3E-F75872F3784D}" dt="2019-11-07T09:18:16.335" v="0"/>
        <pc:sldMkLst>
          <pc:docMk/>
          <pc:sldMk cId="3052987076" sldId="375"/>
        </pc:sldMkLst>
      </pc:sldChg>
      <pc:sldChg chg="add">
        <pc:chgData name="Jo Claes" userId="d64208f3-0076-4064-b6ac-7d8ee9dc279f" providerId="ADAL" clId="{28A5F919-DFE0-487B-AE3E-F75872F3784D}" dt="2019-11-07T09:18:16.335" v="0"/>
        <pc:sldMkLst>
          <pc:docMk/>
          <pc:sldMk cId="1900205114" sldId="376"/>
        </pc:sldMkLst>
      </pc:sldChg>
      <pc:sldChg chg="add">
        <pc:chgData name="Jo Claes" userId="d64208f3-0076-4064-b6ac-7d8ee9dc279f" providerId="ADAL" clId="{28A5F919-DFE0-487B-AE3E-F75872F3784D}" dt="2019-11-07T09:18:16.335" v="0"/>
        <pc:sldMkLst>
          <pc:docMk/>
          <pc:sldMk cId="209818247" sldId="377"/>
        </pc:sldMkLst>
      </pc:sldChg>
      <pc:sldChg chg="add">
        <pc:chgData name="Jo Claes" userId="d64208f3-0076-4064-b6ac-7d8ee9dc279f" providerId="ADAL" clId="{28A5F919-DFE0-487B-AE3E-F75872F3784D}" dt="2019-11-07T09:18:16.335" v="0"/>
        <pc:sldMkLst>
          <pc:docMk/>
          <pc:sldMk cId="2747873547" sldId="379"/>
        </pc:sldMkLst>
      </pc:sldChg>
      <pc:sldChg chg="add">
        <pc:chgData name="Jo Claes" userId="d64208f3-0076-4064-b6ac-7d8ee9dc279f" providerId="ADAL" clId="{28A5F919-DFE0-487B-AE3E-F75872F3784D}" dt="2019-11-07T09:18:16.335" v="0"/>
        <pc:sldMkLst>
          <pc:docMk/>
          <pc:sldMk cId="3896104537" sldId="380"/>
        </pc:sldMkLst>
      </pc:sldChg>
      <pc:sldChg chg="add">
        <pc:chgData name="Jo Claes" userId="d64208f3-0076-4064-b6ac-7d8ee9dc279f" providerId="ADAL" clId="{28A5F919-DFE0-487B-AE3E-F75872F3784D}" dt="2019-11-07T09:18:16.335" v="0"/>
        <pc:sldMkLst>
          <pc:docMk/>
          <pc:sldMk cId="3584153121" sldId="381"/>
        </pc:sldMkLst>
      </pc:sldChg>
      <pc:sldChg chg="add">
        <pc:chgData name="Jo Claes" userId="d64208f3-0076-4064-b6ac-7d8ee9dc279f" providerId="ADAL" clId="{28A5F919-DFE0-487B-AE3E-F75872F3784D}" dt="2019-11-07T09:18:16.335" v="0"/>
        <pc:sldMkLst>
          <pc:docMk/>
          <pc:sldMk cId="1522559402" sldId="382"/>
        </pc:sldMkLst>
      </pc:sldChg>
      <pc:sldChg chg="add">
        <pc:chgData name="Jo Claes" userId="d64208f3-0076-4064-b6ac-7d8ee9dc279f" providerId="ADAL" clId="{28A5F919-DFE0-487B-AE3E-F75872F3784D}" dt="2019-11-07T09:18:16.335" v="0"/>
        <pc:sldMkLst>
          <pc:docMk/>
          <pc:sldMk cId="2090579313" sldId="384"/>
        </pc:sldMkLst>
      </pc:sldChg>
      <pc:sldChg chg="add">
        <pc:chgData name="Jo Claes" userId="d64208f3-0076-4064-b6ac-7d8ee9dc279f" providerId="ADAL" clId="{28A5F919-DFE0-487B-AE3E-F75872F3784D}" dt="2019-11-07T09:18:16.335" v="0"/>
        <pc:sldMkLst>
          <pc:docMk/>
          <pc:sldMk cId="172489549" sldId="385"/>
        </pc:sldMkLst>
      </pc:sldChg>
      <pc:sldChg chg="add">
        <pc:chgData name="Jo Claes" userId="d64208f3-0076-4064-b6ac-7d8ee9dc279f" providerId="ADAL" clId="{28A5F919-DFE0-487B-AE3E-F75872F3784D}" dt="2019-11-07T09:18:16.335" v="0"/>
        <pc:sldMkLst>
          <pc:docMk/>
          <pc:sldMk cId="3541315654" sldId="387"/>
        </pc:sldMkLst>
      </pc:sldChg>
      <pc:sldChg chg="add">
        <pc:chgData name="Jo Claes" userId="d64208f3-0076-4064-b6ac-7d8ee9dc279f" providerId="ADAL" clId="{28A5F919-DFE0-487B-AE3E-F75872F3784D}" dt="2019-11-07T09:18:16.335" v="0"/>
        <pc:sldMkLst>
          <pc:docMk/>
          <pc:sldMk cId="2156128927" sldId="388"/>
        </pc:sldMkLst>
      </pc:sldChg>
      <pc:sldChg chg="add">
        <pc:chgData name="Jo Claes" userId="d64208f3-0076-4064-b6ac-7d8ee9dc279f" providerId="ADAL" clId="{28A5F919-DFE0-487B-AE3E-F75872F3784D}" dt="2019-11-07T09:18:16.335" v="0"/>
        <pc:sldMkLst>
          <pc:docMk/>
          <pc:sldMk cId="3331325493" sldId="391"/>
        </pc:sldMkLst>
      </pc:sldChg>
      <pc:sldChg chg="add">
        <pc:chgData name="Jo Claes" userId="d64208f3-0076-4064-b6ac-7d8ee9dc279f" providerId="ADAL" clId="{28A5F919-DFE0-487B-AE3E-F75872F3784D}" dt="2019-11-07T09:18:16.335" v="0"/>
        <pc:sldMkLst>
          <pc:docMk/>
          <pc:sldMk cId="3813349664" sldId="392"/>
        </pc:sldMkLst>
      </pc:sldChg>
      <pc:sldChg chg="add">
        <pc:chgData name="Jo Claes" userId="d64208f3-0076-4064-b6ac-7d8ee9dc279f" providerId="ADAL" clId="{28A5F919-DFE0-487B-AE3E-F75872F3784D}" dt="2019-11-07T09:18:16.335" v="0"/>
        <pc:sldMkLst>
          <pc:docMk/>
          <pc:sldMk cId="3986080169" sldId="393"/>
        </pc:sldMkLst>
      </pc:sldChg>
      <pc:sldChg chg="add">
        <pc:chgData name="Jo Claes" userId="d64208f3-0076-4064-b6ac-7d8ee9dc279f" providerId="ADAL" clId="{28A5F919-DFE0-487B-AE3E-F75872F3784D}" dt="2019-11-07T09:18:16.335" v="0"/>
        <pc:sldMkLst>
          <pc:docMk/>
          <pc:sldMk cId="3931106486" sldId="394"/>
        </pc:sldMkLst>
      </pc:sldChg>
      <pc:sldChg chg="add">
        <pc:chgData name="Jo Claes" userId="d64208f3-0076-4064-b6ac-7d8ee9dc279f" providerId="ADAL" clId="{28A5F919-DFE0-487B-AE3E-F75872F3784D}" dt="2019-11-07T09:18:16.335" v="0"/>
        <pc:sldMkLst>
          <pc:docMk/>
          <pc:sldMk cId="4066337963" sldId="395"/>
        </pc:sldMkLst>
      </pc:sldChg>
      <pc:sldChg chg="add">
        <pc:chgData name="Jo Claes" userId="d64208f3-0076-4064-b6ac-7d8ee9dc279f" providerId="ADAL" clId="{28A5F919-DFE0-487B-AE3E-F75872F3784D}" dt="2019-11-07T09:18:16.335" v="0"/>
        <pc:sldMkLst>
          <pc:docMk/>
          <pc:sldMk cId="2249083373" sldId="396"/>
        </pc:sldMkLst>
      </pc:sldChg>
      <pc:sldChg chg="add">
        <pc:chgData name="Jo Claes" userId="d64208f3-0076-4064-b6ac-7d8ee9dc279f" providerId="ADAL" clId="{28A5F919-DFE0-487B-AE3E-F75872F3784D}" dt="2019-11-07T09:18:16.335" v="0"/>
        <pc:sldMkLst>
          <pc:docMk/>
          <pc:sldMk cId="3502931611" sldId="397"/>
        </pc:sldMkLst>
      </pc:sldChg>
      <pc:sldChg chg="add">
        <pc:chgData name="Jo Claes" userId="d64208f3-0076-4064-b6ac-7d8ee9dc279f" providerId="ADAL" clId="{28A5F919-DFE0-487B-AE3E-F75872F3784D}" dt="2019-11-07T09:18:16.335" v="0"/>
        <pc:sldMkLst>
          <pc:docMk/>
          <pc:sldMk cId="3326445824" sldId="398"/>
        </pc:sldMkLst>
      </pc:sldChg>
      <pc:sldChg chg="add">
        <pc:chgData name="Jo Claes" userId="d64208f3-0076-4064-b6ac-7d8ee9dc279f" providerId="ADAL" clId="{28A5F919-DFE0-487B-AE3E-F75872F3784D}" dt="2019-11-07T09:18:16.335" v="0"/>
        <pc:sldMkLst>
          <pc:docMk/>
          <pc:sldMk cId="3086850199" sldId="399"/>
        </pc:sldMkLst>
      </pc:sldChg>
      <pc:sldChg chg="add">
        <pc:chgData name="Jo Claes" userId="d64208f3-0076-4064-b6ac-7d8ee9dc279f" providerId="ADAL" clId="{28A5F919-DFE0-487B-AE3E-F75872F3784D}" dt="2019-11-07T09:18:16.335" v="0"/>
        <pc:sldMkLst>
          <pc:docMk/>
          <pc:sldMk cId="1597258034" sldId="400"/>
        </pc:sldMkLst>
      </pc:sldChg>
      <pc:sldChg chg="add">
        <pc:chgData name="Jo Claes" userId="d64208f3-0076-4064-b6ac-7d8ee9dc279f" providerId="ADAL" clId="{28A5F919-DFE0-487B-AE3E-F75872F3784D}" dt="2019-11-07T09:18:16.335" v="0"/>
        <pc:sldMkLst>
          <pc:docMk/>
          <pc:sldMk cId="2321901699" sldId="401"/>
        </pc:sldMkLst>
      </pc:sldChg>
      <pc:sldChg chg="add">
        <pc:chgData name="Jo Claes" userId="d64208f3-0076-4064-b6ac-7d8ee9dc279f" providerId="ADAL" clId="{28A5F919-DFE0-487B-AE3E-F75872F3784D}" dt="2019-11-07T09:18:16.335" v="0"/>
        <pc:sldMkLst>
          <pc:docMk/>
          <pc:sldMk cId="2975238985" sldId="402"/>
        </pc:sldMkLst>
      </pc:sldChg>
      <pc:sldChg chg="add">
        <pc:chgData name="Jo Claes" userId="d64208f3-0076-4064-b6ac-7d8ee9dc279f" providerId="ADAL" clId="{28A5F919-DFE0-487B-AE3E-F75872F3784D}" dt="2019-11-07T09:18:16.335" v="0"/>
        <pc:sldMkLst>
          <pc:docMk/>
          <pc:sldMk cId="3339129227" sldId="403"/>
        </pc:sldMkLst>
      </pc:sldChg>
      <pc:sldChg chg="add">
        <pc:chgData name="Jo Claes" userId="d64208f3-0076-4064-b6ac-7d8ee9dc279f" providerId="ADAL" clId="{28A5F919-DFE0-487B-AE3E-F75872F3784D}" dt="2019-11-07T09:18:16.335" v="0"/>
        <pc:sldMkLst>
          <pc:docMk/>
          <pc:sldMk cId="998206833" sldId="404"/>
        </pc:sldMkLst>
      </pc:sldChg>
      <pc:sldChg chg="add">
        <pc:chgData name="Jo Claes" userId="d64208f3-0076-4064-b6ac-7d8ee9dc279f" providerId="ADAL" clId="{28A5F919-DFE0-487B-AE3E-F75872F3784D}" dt="2019-11-07T09:18:16.335" v="0"/>
        <pc:sldMkLst>
          <pc:docMk/>
          <pc:sldMk cId="4274670520" sldId="405"/>
        </pc:sldMkLst>
      </pc:sldChg>
      <pc:sldChg chg="add">
        <pc:chgData name="Jo Claes" userId="d64208f3-0076-4064-b6ac-7d8ee9dc279f" providerId="ADAL" clId="{28A5F919-DFE0-487B-AE3E-F75872F3784D}" dt="2019-11-07T09:18:16.335" v="0"/>
        <pc:sldMkLst>
          <pc:docMk/>
          <pc:sldMk cId="324122008" sldId="406"/>
        </pc:sldMkLst>
      </pc:sldChg>
      <pc:sldChg chg="add">
        <pc:chgData name="Jo Claes" userId="d64208f3-0076-4064-b6ac-7d8ee9dc279f" providerId="ADAL" clId="{28A5F919-DFE0-487B-AE3E-F75872F3784D}" dt="2019-11-07T09:18:16.335" v="0"/>
        <pc:sldMkLst>
          <pc:docMk/>
          <pc:sldMk cId="2594909029" sldId="407"/>
        </pc:sldMkLst>
      </pc:sldChg>
      <pc:sldChg chg="add">
        <pc:chgData name="Jo Claes" userId="d64208f3-0076-4064-b6ac-7d8ee9dc279f" providerId="ADAL" clId="{28A5F919-DFE0-487B-AE3E-F75872F3784D}" dt="2019-11-07T09:18:16.335" v="0"/>
        <pc:sldMkLst>
          <pc:docMk/>
          <pc:sldMk cId="1298073394" sldId="409"/>
        </pc:sldMkLst>
      </pc:sldChg>
      <pc:sldChg chg="add">
        <pc:chgData name="Jo Claes" userId="d64208f3-0076-4064-b6ac-7d8ee9dc279f" providerId="ADAL" clId="{28A5F919-DFE0-487B-AE3E-F75872F3784D}" dt="2019-11-07T09:18:16.335" v="0"/>
        <pc:sldMkLst>
          <pc:docMk/>
          <pc:sldMk cId="1017919395" sldId="410"/>
        </pc:sldMkLst>
      </pc:sldChg>
      <pc:sldChg chg="add">
        <pc:chgData name="Jo Claes" userId="d64208f3-0076-4064-b6ac-7d8ee9dc279f" providerId="ADAL" clId="{28A5F919-DFE0-487B-AE3E-F75872F3784D}" dt="2019-11-07T09:18:16.335" v="0"/>
        <pc:sldMkLst>
          <pc:docMk/>
          <pc:sldMk cId="2142623613" sldId="411"/>
        </pc:sldMkLst>
      </pc:sldChg>
      <pc:sldChg chg="add">
        <pc:chgData name="Jo Claes" userId="d64208f3-0076-4064-b6ac-7d8ee9dc279f" providerId="ADAL" clId="{28A5F919-DFE0-487B-AE3E-F75872F3784D}" dt="2019-11-07T09:18:16.335" v="0"/>
        <pc:sldMkLst>
          <pc:docMk/>
          <pc:sldMk cId="3620185763" sldId="412"/>
        </pc:sldMkLst>
      </pc:sldChg>
      <pc:sldChg chg="add">
        <pc:chgData name="Jo Claes" userId="d64208f3-0076-4064-b6ac-7d8ee9dc279f" providerId="ADAL" clId="{28A5F919-DFE0-487B-AE3E-F75872F3784D}" dt="2019-11-07T09:18:16.335" v="0"/>
        <pc:sldMkLst>
          <pc:docMk/>
          <pc:sldMk cId="3393777479" sldId="413"/>
        </pc:sldMkLst>
      </pc:sldChg>
      <pc:sldChg chg="add">
        <pc:chgData name="Jo Claes" userId="d64208f3-0076-4064-b6ac-7d8ee9dc279f" providerId="ADAL" clId="{28A5F919-DFE0-487B-AE3E-F75872F3784D}" dt="2019-11-07T09:18:16.335" v="0"/>
        <pc:sldMkLst>
          <pc:docMk/>
          <pc:sldMk cId="627853079" sldId="414"/>
        </pc:sldMkLst>
      </pc:sldChg>
      <pc:sldChg chg="add">
        <pc:chgData name="Jo Claes" userId="d64208f3-0076-4064-b6ac-7d8ee9dc279f" providerId="ADAL" clId="{28A5F919-DFE0-487B-AE3E-F75872F3784D}" dt="2019-11-07T09:18:16.335" v="0"/>
        <pc:sldMkLst>
          <pc:docMk/>
          <pc:sldMk cId="1503379754" sldId="415"/>
        </pc:sldMkLst>
      </pc:sldChg>
      <pc:sldChg chg="add">
        <pc:chgData name="Jo Claes" userId="d64208f3-0076-4064-b6ac-7d8ee9dc279f" providerId="ADAL" clId="{28A5F919-DFE0-487B-AE3E-F75872F3784D}" dt="2019-11-07T09:18:16.335" v="0"/>
        <pc:sldMkLst>
          <pc:docMk/>
          <pc:sldMk cId="1376214903" sldId="416"/>
        </pc:sldMkLst>
      </pc:sldChg>
      <pc:sldChg chg="add">
        <pc:chgData name="Jo Claes" userId="d64208f3-0076-4064-b6ac-7d8ee9dc279f" providerId="ADAL" clId="{28A5F919-DFE0-487B-AE3E-F75872F3784D}" dt="2019-11-07T09:18:16.335" v="0"/>
        <pc:sldMkLst>
          <pc:docMk/>
          <pc:sldMk cId="840337071" sldId="417"/>
        </pc:sldMkLst>
      </pc:sldChg>
      <pc:sldChg chg="add">
        <pc:chgData name="Jo Claes" userId="d64208f3-0076-4064-b6ac-7d8ee9dc279f" providerId="ADAL" clId="{28A5F919-DFE0-487B-AE3E-F75872F3784D}" dt="2019-11-07T09:18:16.335" v="0"/>
        <pc:sldMkLst>
          <pc:docMk/>
          <pc:sldMk cId="83715968" sldId="418"/>
        </pc:sldMkLst>
      </pc:sldChg>
      <pc:sldChg chg="add">
        <pc:chgData name="Jo Claes" userId="d64208f3-0076-4064-b6ac-7d8ee9dc279f" providerId="ADAL" clId="{28A5F919-DFE0-487B-AE3E-F75872F3784D}" dt="2019-11-07T09:18:16.335" v="0"/>
        <pc:sldMkLst>
          <pc:docMk/>
          <pc:sldMk cId="533376086" sldId="419"/>
        </pc:sldMkLst>
      </pc:sldChg>
      <pc:sldChg chg="add">
        <pc:chgData name="Jo Claes" userId="d64208f3-0076-4064-b6ac-7d8ee9dc279f" providerId="ADAL" clId="{28A5F919-DFE0-487B-AE3E-F75872F3784D}" dt="2019-11-07T09:18:16.335" v="0"/>
        <pc:sldMkLst>
          <pc:docMk/>
          <pc:sldMk cId="3601181562" sldId="420"/>
        </pc:sldMkLst>
      </pc:sldChg>
      <pc:sldChg chg="add">
        <pc:chgData name="Jo Claes" userId="d64208f3-0076-4064-b6ac-7d8ee9dc279f" providerId="ADAL" clId="{28A5F919-DFE0-487B-AE3E-F75872F3784D}" dt="2019-11-07T09:18:16.335" v="0"/>
        <pc:sldMkLst>
          <pc:docMk/>
          <pc:sldMk cId="1020606039" sldId="421"/>
        </pc:sldMkLst>
      </pc:sldChg>
      <pc:sldChg chg="add">
        <pc:chgData name="Jo Claes" userId="d64208f3-0076-4064-b6ac-7d8ee9dc279f" providerId="ADAL" clId="{28A5F919-DFE0-487B-AE3E-F75872F3784D}" dt="2019-11-07T09:18:16.335" v="0"/>
        <pc:sldMkLst>
          <pc:docMk/>
          <pc:sldMk cId="543363739" sldId="422"/>
        </pc:sldMkLst>
      </pc:sldChg>
      <pc:sldChg chg="add">
        <pc:chgData name="Jo Claes" userId="d64208f3-0076-4064-b6ac-7d8ee9dc279f" providerId="ADAL" clId="{28A5F919-DFE0-487B-AE3E-F75872F3784D}" dt="2019-11-07T09:18:16.335" v="0"/>
        <pc:sldMkLst>
          <pc:docMk/>
          <pc:sldMk cId="2714705351" sldId="423"/>
        </pc:sldMkLst>
      </pc:sldChg>
      <pc:sldChg chg="add">
        <pc:chgData name="Jo Claes" userId="d64208f3-0076-4064-b6ac-7d8ee9dc279f" providerId="ADAL" clId="{28A5F919-DFE0-487B-AE3E-F75872F3784D}" dt="2019-11-07T09:18:16.335" v="0"/>
        <pc:sldMkLst>
          <pc:docMk/>
          <pc:sldMk cId="1875690491" sldId="424"/>
        </pc:sldMkLst>
      </pc:sldChg>
      <pc:sldChg chg="add">
        <pc:chgData name="Jo Claes" userId="d64208f3-0076-4064-b6ac-7d8ee9dc279f" providerId="ADAL" clId="{28A5F919-DFE0-487B-AE3E-F75872F3784D}" dt="2019-11-07T09:18:16.335" v="0"/>
        <pc:sldMkLst>
          <pc:docMk/>
          <pc:sldMk cId="2099703019" sldId="425"/>
        </pc:sldMkLst>
      </pc:sldChg>
      <pc:sldChg chg="add">
        <pc:chgData name="Jo Claes" userId="d64208f3-0076-4064-b6ac-7d8ee9dc279f" providerId="ADAL" clId="{28A5F919-DFE0-487B-AE3E-F75872F3784D}" dt="2019-11-07T09:18:16.335" v="0"/>
        <pc:sldMkLst>
          <pc:docMk/>
          <pc:sldMk cId="2611777350" sldId="426"/>
        </pc:sldMkLst>
      </pc:sldChg>
      <pc:sldChg chg="add">
        <pc:chgData name="Jo Claes" userId="d64208f3-0076-4064-b6ac-7d8ee9dc279f" providerId="ADAL" clId="{28A5F919-DFE0-487B-AE3E-F75872F3784D}" dt="2019-11-07T09:18:16.335" v="0"/>
        <pc:sldMkLst>
          <pc:docMk/>
          <pc:sldMk cId="1459926988" sldId="427"/>
        </pc:sldMkLst>
      </pc:sldChg>
      <pc:sldChg chg="add">
        <pc:chgData name="Jo Claes" userId="d64208f3-0076-4064-b6ac-7d8ee9dc279f" providerId="ADAL" clId="{28A5F919-DFE0-487B-AE3E-F75872F3784D}" dt="2019-11-07T09:18:16.335" v="0"/>
        <pc:sldMkLst>
          <pc:docMk/>
          <pc:sldMk cId="2450344168" sldId="428"/>
        </pc:sldMkLst>
      </pc:sldChg>
      <pc:sldChg chg="add">
        <pc:chgData name="Jo Claes" userId="d64208f3-0076-4064-b6ac-7d8ee9dc279f" providerId="ADAL" clId="{28A5F919-DFE0-487B-AE3E-F75872F3784D}" dt="2019-11-07T09:18:16.335" v="0"/>
        <pc:sldMkLst>
          <pc:docMk/>
          <pc:sldMk cId="3519127058" sldId="429"/>
        </pc:sldMkLst>
      </pc:sldChg>
      <pc:sldChg chg="add">
        <pc:chgData name="Jo Claes" userId="d64208f3-0076-4064-b6ac-7d8ee9dc279f" providerId="ADAL" clId="{28A5F919-DFE0-487B-AE3E-F75872F3784D}" dt="2019-11-07T09:18:16.335" v="0"/>
        <pc:sldMkLst>
          <pc:docMk/>
          <pc:sldMk cId="4208252425" sldId="430"/>
        </pc:sldMkLst>
      </pc:sldChg>
      <pc:sldChg chg="add">
        <pc:chgData name="Jo Claes" userId="d64208f3-0076-4064-b6ac-7d8ee9dc279f" providerId="ADAL" clId="{28A5F919-DFE0-487B-AE3E-F75872F3784D}" dt="2019-11-07T09:18:16.335" v="0"/>
        <pc:sldMkLst>
          <pc:docMk/>
          <pc:sldMk cId="1003964620" sldId="431"/>
        </pc:sldMkLst>
      </pc:sldChg>
      <pc:sldChg chg="add">
        <pc:chgData name="Jo Claes" userId="d64208f3-0076-4064-b6ac-7d8ee9dc279f" providerId="ADAL" clId="{28A5F919-DFE0-487B-AE3E-F75872F3784D}" dt="2019-11-07T09:18:16.335" v="0"/>
        <pc:sldMkLst>
          <pc:docMk/>
          <pc:sldMk cId="2805568039" sldId="432"/>
        </pc:sldMkLst>
      </pc:sldChg>
      <pc:sldChg chg="add">
        <pc:chgData name="Jo Claes" userId="d64208f3-0076-4064-b6ac-7d8ee9dc279f" providerId="ADAL" clId="{28A5F919-DFE0-487B-AE3E-F75872F3784D}" dt="2019-11-07T09:18:16.335" v="0"/>
        <pc:sldMkLst>
          <pc:docMk/>
          <pc:sldMk cId="1127181968" sldId="433"/>
        </pc:sldMkLst>
      </pc:sldChg>
      <pc:sldChg chg="add">
        <pc:chgData name="Jo Claes" userId="d64208f3-0076-4064-b6ac-7d8ee9dc279f" providerId="ADAL" clId="{28A5F919-DFE0-487B-AE3E-F75872F3784D}" dt="2019-11-07T09:18:16.335" v="0"/>
        <pc:sldMkLst>
          <pc:docMk/>
          <pc:sldMk cId="2449956358" sldId="434"/>
        </pc:sldMkLst>
      </pc:sldChg>
      <pc:sldChg chg="add">
        <pc:chgData name="Jo Claes" userId="d64208f3-0076-4064-b6ac-7d8ee9dc279f" providerId="ADAL" clId="{28A5F919-DFE0-487B-AE3E-F75872F3784D}" dt="2019-11-07T09:18:16.335" v="0"/>
        <pc:sldMkLst>
          <pc:docMk/>
          <pc:sldMk cId="1333648152" sldId="435"/>
        </pc:sldMkLst>
      </pc:sldChg>
      <pc:sldChg chg="add">
        <pc:chgData name="Jo Claes" userId="d64208f3-0076-4064-b6ac-7d8ee9dc279f" providerId="ADAL" clId="{28A5F919-DFE0-487B-AE3E-F75872F3784D}" dt="2019-11-07T09:18:16.335" v="0"/>
        <pc:sldMkLst>
          <pc:docMk/>
          <pc:sldMk cId="119418603" sldId="436"/>
        </pc:sldMkLst>
      </pc:sldChg>
      <pc:sldChg chg="add">
        <pc:chgData name="Jo Claes" userId="d64208f3-0076-4064-b6ac-7d8ee9dc279f" providerId="ADAL" clId="{28A5F919-DFE0-487B-AE3E-F75872F3784D}" dt="2019-11-07T09:18:16.335" v="0"/>
        <pc:sldMkLst>
          <pc:docMk/>
          <pc:sldMk cId="3641197917" sldId="437"/>
        </pc:sldMkLst>
      </pc:sldChg>
      <pc:sldChg chg="add">
        <pc:chgData name="Jo Claes" userId="d64208f3-0076-4064-b6ac-7d8ee9dc279f" providerId="ADAL" clId="{28A5F919-DFE0-487B-AE3E-F75872F3784D}" dt="2019-11-07T09:18:16.335" v="0"/>
        <pc:sldMkLst>
          <pc:docMk/>
          <pc:sldMk cId="2264619576" sldId="438"/>
        </pc:sldMkLst>
      </pc:sldChg>
      <pc:sldChg chg="add">
        <pc:chgData name="Jo Claes" userId="d64208f3-0076-4064-b6ac-7d8ee9dc279f" providerId="ADAL" clId="{28A5F919-DFE0-487B-AE3E-F75872F3784D}" dt="2019-11-07T09:18:16.335" v="0"/>
        <pc:sldMkLst>
          <pc:docMk/>
          <pc:sldMk cId="1463000922" sldId="439"/>
        </pc:sldMkLst>
      </pc:sldChg>
      <pc:sldChg chg="add">
        <pc:chgData name="Jo Claes" userId="d64208f3-0076-4064-b6ac-7d8ee9dc279f" providerId="ADAL" clId="{28A5F919-DFE0-487B-AE3E-F75872F3784D}" dt="2019-11-07T09:18:16.335" v="0"/>
        <pc:sldMkLst>
          <pc:docMk/>
          <pc:sldMk cId="3584371242" sldId="440"/>
        </pc:sldMkLst>
      </pc:sldChg>
      <pc:sldChg chg="add">
        <pc:chgData name="Jo Claes" userId="d64208f3-0076-4064-b6ac-7d8ee9dc279f" providerId="ADAL" clId="{28A5F919-DFE0-487B-AE3E-F75872F3784D}" dt="2019-11-07T09:18:16.335" v="0"/>
        <pc:sldMkLst>
          <pc:docMk/>
          <pc:sldMk cId="2274161879" sldId="441"/>
        </pc:sldMkLst>
      </pc:sldChg>
      <pc:sldChg chg="add">
        <pc:chgData name="Jo Claes" userId="d64208f3-0076-4064-b6ac-7d8ee9dc279f" providerId="ADAL" clId="{28A5F919-DFE0-487B-AE3E-F75872F3784D}" dt="2019-11-07T09:18:16.335" v="0"/>
        <pc:sldMkLst>
          <pc:docMk/>
          <pc:sldMk cId="2332478001" sldId="442"/>
        </pc:sldMkLst>
      </pc:sldChg>
      <pc:sldChg chg="add">
        <pc:chgData name="Jo Claes" userId="d64208f3-0076-4064-b6ac-7d8ee9dc279f" providerId="ADAL" clId="{28A5F919-DFE0-487B-AE3E-F75872F3784D}" dt="2019-11-07T09:18:16.335" v="0"/>
        <pc:sldMkLst>
          <pc:docMk/>
          <pc:sldMk cId="820633278" sldId="443"/>
        </pc:sldMkLst>
      </pc:sldChg>
      <pc:sldChg chg="add">
        <pc:chgData name="Jo Claes" userId="d64208f3-0076-4064-b6ac-7d8ee9dc279f" providerId="ADAL" clId="{28A5F919-DFE0-487B-AE3E-F75872F3784D}" dt="2019-11-07T09:18:16.335" v="0"/>
        <pc:sldMkLst>
          <pc:docMk/>
          <pc:sldMk cId="2206468962" sldId="444"/>
        </pc:sldMkLst>
      </pc:sldChg>
      <pc:sldChg chg="add">
        <pc:chgData name="Jo Claes" userId="d64208f3-0076-4064-b6ac-7d8ee9dc279f" providerId="ADAL" clId="{28A5F919-DFE0-487B-AE3E-F75872F3784D}" dt="2019-11-07T09:18:16.335" v="0"/>
        <pc:sldMkLst>
          <pc:docMk/>
          <pc:sldMk cId="382590043" sldId="445"/>
        </pc:sldMkLst>
      </pc:sldChg>
      <pc:sldChg chg="add">
        <pc:chgData name="Jo Claes" userId="d64208f3-0076-4064-b6ac-7d8ee9dc279f" providerId="ADAL" clId="{28A5F919-DFE0-487B-AE3E-F75872F3784D}" dt="2019-11-07T09:18:16.335" v="0"/>
        <pc:sldMkLst>
          <pc:docMk/>
          <pc:sldMk cId="3966494001" sldId="446"/>
        </pc:sldMkLst>
      </pc:sldChg>
      <pc:sldChg chg="add">
        <pc:chgData name="Jo Claes" userId="d64208f3-0076-4064-b6ac-7d8ee9dc279f" providerId="ADAL" clId="{28A5F919-DFE0-487B-AE3E-F75872F3784D}" dt="2019-11-07T09:18:16.335" v="0"/>
        <pc:sldMkLst>
          <pc:docMk/>
          <pc:sldMk cId="528475677" sldId="447"/>
        </pc:sldMkLst>
      </pc:sldChg>
      <pc:sldChg chg="add">
        <pc:chgData name="Jo Claes" userId="d64208f3-0076-4064-b6ac-7d8ee9dc279f" providerId="ADAL" clId="{28A5F919-DFE0-487B-AE3E-F75872F3784D}" dt="2019-11-07T09:18:16.335" v="0"/>
        <pc:sldMkLst>
          <pc:docMk/>
          <pc:sldMk cId="2685845347" sldId="448"/>
        </pc:sldMkLst>
      </pc:sldChg>
      <pc:sldChg chg="add">
        <pc:chgData name="Jo Claes" userId="d64208f3-0076-4064-b6ac-7d8ee9dc279f" providerId="ADAL" clId="{28A5F919-DFE0-487B-AE3E-F75872F3784D}" dt="2019-11-07T09:18:16.335" v="0"/>
        <pc:sldMkLst>
          <pc:docMk/>
          <pc:sldMk cId="3351464858" sldId="449"/>
        </pc:sldMkLst>
      </pc:sldChg>
    </pc:docChg>
  </pc:docChgLst>
  <pc:docChgLst>
    <pc:chgData name="Jo Claes" userId="d64208f3-0076-4064-b6ac-7d8ee9dc279f" providerId="ADAL" clId="{CB2E7045-6EE6-4854-A385-77A4FD323958}"/>
    <pc:docChg chg="undo custSel modSld">
      <pc:chgData name="Jo Claes" userId="d64208f3-0076-4064-b6ac-7d8ee9dc279f" providerId="ADAL" clId="{CB2E7045-6EE6-4854-A385-77A4FD323958}" dt="2019-11-07T09:12:18.601" v="14" actId="27636"/>
      <pc:docMkLst>
        <pc:docMk/>
      </pc:docMkLst>
      <pc:sldChg chg="addSp delSp modSp">
        <pc:chgData name="Jo Claes" userId="d64208f3-0076-4064-b6ac-7d8ee9dc279f" providerId="ADAL" clId="{CB2E7045-6EE6-4854-A385-77A4FD323958}" dt="2019-11-07T09:12:18.601" v="14" actId="27636"/>
        <pc:sldMkLst>
          <pc:docMk/>
          <pc:sldMk cId="874445396" sldId="355"/>
        </pc:sldMkLst>
        <pc:spChg chg="mod">
          <ac:chgData name="Jo Claes" userId="d64208f3-0076-4064-b6ac-7d8ee9dc279f" providerId="ADAL" clId="{CB2E7045-6EE6-4854-A385-77A4FD323958}" dt="2019-11-07T09:12:18.601" v="14" actId="27636"/>
          <ac:spMkLst>
            <pc:docMk/>
            <pc:sldMk cId="874445396" sldId="355"/>
            <ac:spMk id="3" creationId="{00000000-0000-0000-0000-000000000000}"/>
          </ac:spMkLst>
        </pc:spChg>
        <pc:spChg chg="add del mod">
          <ac:chgData name="Jo Claes" userId="d64208f3-0076-4064-b6ac-7d8ee9dc279f" providerId="ADAL" clId="{CB2E7045-6EE6-4854-A385-77A4FD323958}" dt="2019-11-07T09:12:05.589" v="6"/>
          <ac:spMkLst>
            <pc:docMk/>
            <pc:sldMk cId="874445396" sldId="355"/>
            <ac:spMk id="4" creationId="{6F628B0F-BA8A-4311-BB77-9613DF164AC5}"/>
          </ac:spMkLst>
        </pc:spChg>
        <pc:spChg chg="add del mod">
          <ac:chgData name="Jo Claes" userId="d64208f3-0076-4064-b6ac-7d8ee9dc279f" providerId="ADAL" clId="{CB2E7045-6EE6-4854-A385-77A4FD323958}" dt="2019-11-07T09:12:05.589" v="6"/>
          <ac:spMkLst>
            <pc:docMk/>
            <pc:sldMk cId="874445396" sldId="355"/>
            <ac:spMk id="6" creationId="{61AEF22E-1180-459F-98B3-7C6554D86B31}"/>
          </ac:spMkLst>
        </pc:spChg>
        <pc:spChg chg="add del mod">
          <ac:chgData name="Jo Claes" userId="d64208f3-0076-4064-b6ac-7d8ee9dc279f" providerId="ADAL" clId="{CB2E7045-6EE6-4854-A385-77A4FD323958}" dt="2019-11-07T09:12:08.291" v="7"/>
          <ac:spMkLst>
            <pc:docMk/>
            <pc:sldMk cId="874445396" sldId="355"/>
            <ac:spMk id="7" creationId="{FEB9B103-DC1C-4C95-A3DF-7BDB76F4BFB3}"/>
          </ac:spMkLst>
        </pc:spChg>
        <pc:spChg chg="add del mod">
          <ac:chgData name="Jo Claes" userId="d64208f3-0076-4064-b6ac-7d8ee9dc279f" providerId="ADAL" clId="{CB2E7045-6EE6-4854-A385-77A4FD323958}" dt="2019-11-07T09:12:08.291" v="7"/>
          <ac:spMkLst>
            <pc:docMk/>
            <pc:sldMk cId="874445396" sldId="355"/>
            <ac:spMk id="8" creationId="{B3A632E5-AC16-409A-86D9-6838DB94D4B2}"/>
          </ac:spMkLst>
        </pc:spChg>
      </pc:sldChg>
      <pc:sldChg chg="modSp">
        <pc:chgData name="Jo Claes" userId="d64208f3-0076-4064-b6ac-7d8ee9dc279f" providerId="ADAL" clId="{CB2E7045-6EE6-4854-A385-77A4FD323958}" dt="2019-11-07T09:11:40.782" v="2" actId="6549"/>
        <pc:sldMkLst>
          <pc:docMk/>
          <pc:sldMk cId="4050635825" sldId="357"/>
        </pc:sldMkLst>
        <pc:spChg chg="mod">
          <ac:chgData name="Jo Claes" userId="d64208f3-0076-4064-b6ac-7d8ee9dc279f" providerId="ADAL" clId="{CB2E7045-6EE6-4854-A385-77A4FD323958}" dt="2019-11-07T09:11:40.782" v="2" actId="6549"/>
          <ac:spMkLst>
            <pc:docMk/>
            <pc:sldMk cId="4050635825" sldId="357"/>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Fort\Google%20Drive\LEAN%20Duplex\ISSF\CSMExampl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1"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Fort\Documents\PHD\Ansys\ISSF\Results4.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5.00000004360651E-5</c:v>
                </c:pt>
                <c:pt idx="2">
                  <c:v>1.0000005581632899E-4</c:v>
                </c:pt>
                <c:pt idx="3">
                  <c:v>1.5000095367431599E-4</c:v>
                </c:pt>
                <c:pt idx="4">
                  <c:v>2.00007144490169E-4</c:v>
                </c:pt>
                <c:pt idx="5">
                  <c:v>2.5003406758389101E-4</c:v>
                </c:pt>
                <c:pt idx="6">
                  <c:v>3.0012207031250001E-4</c:v>
                </c:pt>
                <c:pt idx="7">
                  <c:v>3.5035911833907499E-4</c:v>
                </c:pt>
                <c:pt idx="8">
                  <c:v>4.0091449474165502E-4</c:v>
                </c:pt>
                <c:pt idx="9">
                  <c:v>4.5208568572997998E-4</c:v>
                </c:pt>
                <c:pt idx="10">
                  <c:v>5.0436065073802599E-4</c:v>
                </c:pt>
                <c:pt idx="11">
                  <c:v>5.5849767466031896E-4</c:v>
                </c:pt>
                <c:pt idx="12">
                  <c:v>6.1562499999999996E-4</c:v>
                </c:pt>
                <c:pt idx="13">
                  <c:v>6.7736243669660795E-4</c:v>
                </c:pt>
                <c:pt idx="14">
                  <c:v>7.4596714740154902E-4</c:v>
                </c:pt>
                <c:pt idx="15">
                  <c:v>8.2450580596923797E-4</c:v>
                </c:pt>
                <c:pt idx="16">
                  <c:v>9.1705532693186998E-4</c:v>
                </c:pt>
                <c:pt idx="17">
                  <c:v>1.0289343637257999E-3</c:v>
                </c:pt>
                <c:pt idx="18">
                  <c:v>1.1669677734374999E-3</c:v>
                </c:pt>
                <c:pt idx="19">
                  <c:v>1.33978624583708E-3</c:v>
                </c:pt>
                <c:pt idx="20">
                  <c:v>1.5581632944673099E-3</c:v>
                </c:pt>
                <c:pt idx="21">
                  <c:v>1.83539180755615E-3</c:v>
                </c:pt>
                <c:pt idx="22">
                  <c:v>2.18770235652078E-3</c:v>
                </c:pt>
                <c:pt idx="23">
                  <c:v>2.6347254598309698E-3</c:v>
                </c:pt>
                <c:pt idx="24">
                  <c:v>3.2000000000000002E-3</c:v>
                </c:pt>
                <c:pt idx="25">
                  <c:v>3.9241072899715802E-3</c:v>
                </c:pt>
                <c:pt idx="26">
                  <c:v>5.0112889486504499E-3</c:v>
                </c:pt>
                <c:pt idx="27">
                  <c:v>6.6533692287778301E-3</c:v>
                </c:pt>
                <c:pt idx="28">
                  <c:v>9.0009382832342104E-3</c:v>
                </c:pt>
                <c:pt idx="29">
                  <c:v>1.21841183699932E-2</c:v>
                </c:pt>
                <c:pt idx="30">
                  <c:v>1.63198481753071E-2</c:v>
                </c:pt>
                <c:pt idx="31">
                  <c:v>2.1515586908159499E-2</c:v>
                </c:pt>
                <c:pt idx="32">
                  <c:v>2.7871523944493999E-2</c:v>
                </c:pt>
                <c:pt idx="33">
                  <c:v>3.54820291444378E-2</c:v>
                </c:pt>
                <c:pt idx="34">
                  <c:v>4.44366683793367E-2</c:v>
                </c:pt>
                <c:pt idx="35">
                  <c:v>5.48209488358158E-2</c:v>
                </c:pt>
                <c:pt idx="36">
                  <c:v>6.6716885954483801E-2</c:v>
                </c:pt>
                <c:pt idx="37">
                  <c:v>8.0203447056397606E-2</c:v>
                </c:pt>
                <c:pt idx="38">
                  <c:v>9.5356906521803203E-2</c:v>
                </c:pt>
                <c:pt idx="39">
                  <c:v>0.112251135595658</c:v>
                </c:pt>
                <c:pt idx="40">
                  <c:v>0.13095784265342</c:v>
                </c:pt>
                <c:pt idx="41">
                  <c:v>0.15154677512502501</c:v>
                </c:pt>
                <c:pt idx="42">
                  <c:v>0.17408589120222701</c:v>
                </c:pt>
                <c:pt idx="43">
                  <c:v>0.198641507356389</c:v>
                </c:pt>
                <c:pt idx="44">
                  <c:v>0.225278426224027</c:v>
                </c:pt>
                <c:pt idx="45">
                  <c:v>0.25406004836457602</c:v>
                </c:pt>
                <c:pt idx="46">
                  <c:v>0.28504847062572702</c:v>
                </c:pt>
                <c:pt idx="47">
                  <c:v>0.31830457327987499</c:v>
                </c:pt>
                <c:pt idx="48">
                  <c:v>0.35388809766353702</c:v>
                </c:pt>
                <c:pt idx="49">
                  <c:v>0.391857715720966</c:v>
                </c:pt>
                <c:pt idx="50">
                  <c:v>0.432271092596897</c:v>
                </c:pt>
                <c:pt idx="51">
                  <c:v>0.47518494322221699</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846B-4E61-8E89-521D59D894C2}"/>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4.76190476190476E-5</c:v>
                </c:pt>
                <c:pt idx="2">
                  <c:v>9.5238095238095295E-5</c:v>
                </c:pt>
                <c:pt idx="3">
                  <c:v>1.42857142857143E-4</c:v>
                </c:pt>
                <c:pt idx="4">
                  <c:v>1.9047619047618999E-4</c:v>
                </c:pt>
                <c:pt idx="5">
                  <c:v>2.3809523809523799E-4</c:v>
                </c:pt>
                <c:pt idx="6">
                  <c:v>2.8571428571428601E-4</c:v>
                </c:pt>
                <c:pt idx="7">
                  <c:v>3.33333333333333E-4</c:v>
                </c:pt>
                <c:pt idx="8">
                  <c:v>3.8095238095238102E-4</c:v>
                </c:pt>
                <c:pt idx="9">
                  <c:v>4.2857142857142898E-4</c:v>
                </c:pt>
                <c:pt idx="10">
                  <c:v>4.7619047619047597E-4</c:v>
                </c:pt>
                <c:pt idx="11">
                  <c:v>5.2380952380952405E-4</c:v>
                </c:pt>
                <c:pt idx="12">
                  <c:v>5.7142857142857104E-4</c:v>
                </c:pt>
                <c:pt idx="13">
                  <c:v>6.19047619047619E-4</c:v>
                </c:pt>
                <c:pt idx="14">
                  <c:v>6.6666666666666697E-4</c:v>
                </c:pt>
                <c:pt idx="15">
                  <c:v>7.1428571428571396E-4</c:v>
                </c:pt>
                <c:pt idx="16">
                  <c:v>7.6190476190476203E-4</c:v>
                </c:pt>
                <c:pt idx="17">
                  <c:v>8.0952380952381E-4</c:v>
                </c:pt>
                <c:pt idx="18">
                  <c:v>8.5714285714285699E-4</c:v>
                </c:pt>
                <c:pt idx="19">
                  <c:v>9.0476190476190496E-4</c:v>
                </c:pt>
                <c:pt idx="20">
                  <c:v>9.5238095238095195E-4</c:v>
                </c:pt>
                <c:pt idx="21">
                  <c:v>1E-3</c:v>
                </c:pt>
                <c:pt idx="22">
                  <c:v>1.04761904761905E-3</c:v>
                </c:pt>
                <c:pt idx="23">
                  <c:v>1.0952380952381001E-3</c:v>
                </c:pt>
                <c:pt idx="24">
                  <c:v>1.11904761904762E-3</c:v>
                </c:pt>
                <c:pt idx="25">
                  <c:v>1.1999999999999999E-3</c:v>
                </c:pt>
                <c:pt idx="26">
                  <c:v>1.2999999999999999E-3</c:v>
                </c:pt>
                <c:pt idx="27">
                  <c:v>1.4E-3</c:v>
                </c:pt>
                <c:pt idx="28">
                  <c:v>1.5E-3</c:v>
                </c:pt>
                <c:pt idx="29">
                  <c:v>1.6000000000000001E-3</c:v>
                </c:pt>
                <c:pt idx="30">
                  <c:v>1.6999999999999999E-3</c:v>
                </c:pt>
                <c:pt idx="31">
                  <c:v>1.8E-3</c:v>
                </c:pt>
                <c:pt idx="32">
                  <c:v>3.0000000000000001E-3</c:v>
                </c:pt>
                <c:pt idx="33">
                  <c:v>5.0000000000000001E-3</c:v>
                </c:pt>
                <c:pt idx="34">
                  <c:v>0.01</c:v>
                </c:pt>
                <c:pt idx="35">
                  <c:v>1.4999999999999999E-2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846B-4E61-8E89-521D59D894C2}"/>
            </c:ext>
          </c:extLst>
        </c:ser>
        <c:dLbls>
          <c:showLegendKey val="0"/>
          <c:showVal val="0"/>
          <c:showCatName val="0"/>
          <c:showSerName val="0"/>
          <c:showPercent val="0"/>
          <c:showBubbleSize val="0"/>
        </c:dLbls>
        <c:axId val="634865360"/>
        <c:axId val="634869280"/>
      </c:scatterChart>
      <c:valAx>
        <c:axId val="634865360"/>
        <c:scaling>
          <c:orientation val="minMax"/>
          <c:max val="0.0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34869280"/>
        <c:crosses val="autoZero"/>
        <c:crossBetween val="midCat"/>
      </c:valAx>
      <c:valAx>
        <c:axId val="634869280"/>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34865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Results!$K$7:$K$57</c:f>
              <c:numCache>
                <c:formatCode>General</c:formatCode>
                <c:ptCount val="51"/>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24.762599999999981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pt idx="44">
                  <c:v>44.701000000000001</c:v>
                </c:pt>
                <c:pt idx="45">
                  <c:v>45.692600000000013</c:v>
                </c:pt>
                <c:pt idx="46">
                  <c:v>46.683799999999998</c:v>
                </c:pt>
                <c:pt idx="47">
                  <c:v>47.676499999999997</c:v>
                </c:pt>
                <c:pt idx="48">
                  <c:v>48.672899999999998</c:v>
                </c:pt>
                <c:pt idx="49">
                  <c:v>49.667999999999999</c:v>
                </c:pt>
                <c:pt idx="50">
                  <c:v>50.662100000000002</c:v>
                </c:pt>
              </c:numCache>
            </c:numRef>
          </c:xVal>
          <c:yVal>
            <c:numRef>
              <c:f>Results!$L$7:$L$57</c:f>
              <c:numCache>
                <c:formatCode>General</c:formatCode>
                <c:ptCount val="51"/>
                <c:pt idx="0">
                  <c:v>0</c:v>
                </c:pt>
                <c:pt idx="1">
                  <c:v>63.172699999999999</c:v>
                </c:pt>
                <c:pt idx="2">
                  <c:v>136.018</c:v>
                </c:pt>
                <c:pt idx="3">
                  <c:v>206.1926</c:v>
                </c:pt>
                <c:pt idx="4">
                  <c:v>272.86950000000002</c:v>
                </c:pt>
                <c:pt idx="5">
                  <c:v>335.13299999999992</c:v>
                </c:pt>
                <c:pt idx="6">
                  <c:v>392.40599999999978</c:v>
                </c:pt>
                <c:pt idx="7">
                  <c:v>444.08699999999982</c:v>
                </c:pt>
                <c:pt idx="8">
                  <c:v>490.11099999999999</c:v>
                </c:pt>
                <c:pt idx="9">
                  <c:v>530.62400000000002</c:v>
                </c:pt>
                <c:pt idx="10">
                  <c:v>566.11199999999997</c:v>
                </c:pt>
                <c:pt idx="11">
                  <c:v>597.24099999999999</c:v>
                </c:pt>
                <c:pt idx="12">
                  <c:v>624.81999999999982</c:v>
                </c:pt>
                <c:pt idx="13">
                  <c:v>649.25199999999973</c:v>
                </c:pt>
                <c:pt idx="14">
                  <c:v>671.00599999999997</c:v>
                </c:pt>
                <c:pt idx="15">
                  <c:v>690.08699999999999</c:v>
                </c:pt>
                <c:pt idx="16">
                  <c:v>706.428</c:v>
                </c:pt>
                <c:pt idx="17">
                  <c:v>720.53899999999999</c:v>
                </c:pt>
                <c:pt idx="18">
                  <c:v>731.3499999999998</c:v>
                </c:pt>
                <c:pt idx="19">
                  <c:v>738.90899999999999</c:v>
                </c:pt>
                <c:pt idx="20">
                  <c:v>738.88499999999999</c:v>
                </c:pt>
                <c:pt idx="21">
                  <c:v>725.197</c:v>
                </c:pt>
                <c:pt idx="22">
                  <c:v>696.59699999999998</c:v>
                </c:pt>
                <c:pt idx="23">
                  <c:v>657.05199999999979</c:v>
                </c:pt>
                <c:pt idx="24">
                  <c:v>618.62800000000004</c:v>
                </c:pt>
                <c:pt idx="25">
                  <c:v>586.53800000000001</c:v>
                </c:pt>
                <c:pt idx="26">
                  <c:v>558.35799999999949</c:v>
                </c:pt>
                <c:pt idx="27">
                  <c:v>534.42699999999979</c:v>
                </c:pt>
                <c:pt idx="28">
                  <c:v>514.31999999999982</c:v>
                </c:pt>
                <c:pt idx="29">
                  <c:v>497.27699999999982</c:v>
                </c:pt>
                <c:pt idx="30">
                  <c:v>482.50200000000001</c:v>
                </c:pt>
                <c:pt idx="31">
                  <c:v>469.49799999999982</c:v>
                </c:pt>
                <c:pt idx="32">
                  <c:v>457.80500000000001</c:v>
                </c:pt>
                <c:pt idx="33">
                  <c:v>446.95499999999993</c:v>
                </c:pt>
                <c:pt idx="34">
                  <c:v>436.43799999999982</c:v>
                </c:pt>
                <c:pt idx="35">
                  <c:v>425.82100000000003</c:v>
                </c:pt>
                <c:pt idx="36">
                  <c:v>415.077</c:v>
                </c:pt>
                <c:pt idx="37">
                  <c:v>404.44799999999992</c:v>
                </c:pt>
                <c:pt idx="38">
                  <c:v>394.15300000000002</c:v>
                </c:pt>
                <c:pt idx="39">
                  <c:v>384.38299999999992</c:v>
                </c:pt>
                <c:pt idx="40">
                  <c:v>375.33300000000003</c:v>
                </c:pt>
                <c:pt idx="41">
                  <c:v>367.029</c:v>
                </c:pt>
                <c:pt idx="42">
                  <c:v>359.40009999999978</c:v>
                </c:pt>
                <c:pt idx="43">
                  <c:v>352.37479999999999</c:v>
                </c:pt>
                <c:pt idx="44">
                  <c:v>345.85899999999992</c:v>
                </c:pt>
                <c:pt idx="45">
                  <c:v>339.78909999999979</c:v>
                </c:pt>
                <c:pt idx="46">
                  <c:v>334.09989999999999</c:v>
                </c:pt>
                <c:pt idx="47">
                  <c:v>328.69829999999979</c:v>
                </c:pt>
                <c:pt idx="48">
                  <c:v>323.49809999999979</c:v>
                </c:pt>
                <c:pt idx="49">
                  <c:v>318.59929999999991</c:v>
                </c:pt>
                <c:pt idx="50">
                  <c:v>313.97709999999978</c:v>
                </c:pt>
              </c:numCache>
            </c:numRef>
          </c:yVal>
          <c:smooth val="0"/>
          <c:extLst>
            <c:ext xmlns:c16="http://schemas.microsoft.com/office/drawing/2014/chart" uri="{C3380CC4-5D6E-409C-BE32-E72D297353CC}">
              <c16:uniqueId val="{00000000-B8E9-480E-9A8F-503609282756}"/>
            </c:ext>
          </c:extLst>
        </c:ser>
        <c:dLbls>
          <c:showLegendKey val="0"/>
          <c:showVal val="0"/>
          <c:showCatName val="0"/>
          <c:showSerName val="0"/>
          <c:showPercent val="0"/>
          <c:showBubbleSize val="0"/>
        </c:dLbls>
        <c:axId val="644287312"/>
        <c:axId val="644287704"/>
      </c:scatterChart>
      <c:valAx>
        <c:axId val="644287312"/>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7704"/>
        <c:crosses val="autoZero"/>
        <c:crossBetween val="midCat"/>
      </c:valAx>
      <c:valAx>
        <c:axId val="644287704"/>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73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24.762599999999981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85.271718749999977</c:v>
                </c:pt>
                <c:pt idx="5">
                  <c:v>104.7290625</c:v>
                </c:pt>
                <c:pt idx="6">
                  <c:v>122.626875</c:v>
                </c:pt>
                <c:pt idx="7">
                  <c:v>138.7771875</c:v>
                </c:pt>
                <c:pt idx="8">
                  <c:v>153.15968749999999</c:v>
                </c:pt>
                <c:pt idx="9">
                  <c:v>165.82</c:v>
                </c:pt>
                <c:pt idx="10">
                  <c:v>176.91</c:v>
                </c:pt>
                <c:pt idx="11">
                  <c:v>186.6378125</c:v>
                </c:pt>
                <c:pt idx="12">
                  <c:v>195.25624999999999</c:v>
                </c:pt>
                <c:pt idx="13">
                  <c:v>202.89125000000001</c:v>
                </c:pt>
                <c:pt idx="14">
                  <c:v>209.68937500000001</c:v>
                </c:pt>
                <c:pt idx="15">
                  <c:v>215.6521875</c:v>
                </c:pt>
                <c:pt idx="16">
                  <c:v>220.75874999999999</c:v>
                </c:pt>
                <c:pt idx="17">
                  <c:v>225.16843750000001</c:v>
                </c:pt>
                <c:pt idx="18">
                  <c:v>228.546875</c:v>
                </c:pt>
                <c:pt idx="19">
                  <c:v>230.9090625</c:v>
                </c:pt>
                <c:pt idx="20">
                  <c:v>230.90156250000001</c:v>
                </c:pt>
                <c:pt idx="21">
                  <c:v>226.62406250000001</c:v>
                </c:pt>
                <c:pt idx="22">
                  <c:v>217.68656250000001</c:v>
                </c:pt>
                <c:pt idx="23">
                  <c:v>205.32875000000001</c:v>
                </c:pt>
                <c:pt idx="24">
                  <c:v>193.32124999999999</c:v>
                </c:pt>
                <c:pt idx="25">
                  <c:v>183.293125</c:v>
                </c:pt>
                <c:pt idx="26">
                  <c:v>174.486875</c:v>
                </c:pt>
                <c:pt idx="27">
                  <c:v>167.00843750000001</c:v>
                </c:pt>
                <c:pt idx="28">
                  <c:v>160.72499999999999</c:v>
                </c:pt>
                <c:pt idx="29">
                  <c:v>155.39906250000001</c:v>
                </c:pt>
                <c:pt idx="30">
                  <c:v>150.78187500000001</c:v>
                </c:pt>
                <c:pt idx="31">
                  <c:v>146.71812499999999</c:v>
                </c:pt>
                <c:pt idx="32">
                  <c:v>143.06406250000001</c:v>
                </c:pt>
                <c:pt idx="33">
                  <c:v>139.67343750000001</c:v>
                </c:pt>
                <c:pt idx="34">
                  <c:v>136.386875</c:v>
                </c:pt>
                <c:pt idx="35">
                  <c:v>133.0690625</c:v>
                </c:pt>
                <c:pt idx="36">
                  <c:v>129.71156250000001</c:v>
                </c:pt>
                <c:pt idx="37">
                  <c:v>126.39</c:v>
                </c:pt>
                <c:pt idx="38">
                  <c:v>123.17281250000001</c:v>
                </c:pt>
                <c:pt idx="39">
                  <c:v>120.1196875</c:v>
                </c:pt>
                <c:pt idx="40">
                  <c:v>117.2915625</c:v>
                </c:pt>
                <c:pt idx="41">
                  <c:v>114.6965625</c:v>
                </c:pt>
                <c:pt idx="42">
                  <c:v>112.31253125000001</c:v>
                </c:pt>
                <c:pt idx="43">
                  <c:v>110.117125</c:v>
                </c:pt>
              </c:numCache>
            </c:numRef>
          </c:yVal>
          <c:smooth val="1"/>
          <c:extLst>
            <c:ext xmlns:c16="http://schemas.microsoft.com/office/drawing/2014/chart" uri="{C3380CC4-5D6E-409C-BE32-E72D297353CC}">
              <c16:uniqueId val="{00000000-8ED2-4E38-AB62-A0323FCC0B36}"/>
            </c:ext>
          </c:extLst>
        </c:ser>
        <c:ser>
          <c:idx val="2"/>
          <c:order val="1"/>
          <c:spPr>
            <a:ln w="25400" cap="rnd">
              <a:solidFill>
                <a:schemeClr val="accent1"/>
              </a:solidFill>
              <a:round/>
            </a:ln>
            <a:effectLst/>
          </c:spPr>
          <c:marker>
            <c:symbol val="none"/>
          </c:marker>
          <c:dPt>
            <c:idx val="1"/>
            <c:marker>
              <c:symbol val="none"/>
            </c:marker>
            <c:bubble3D val="0"/>
            <c:spPr>
              <a:ln w="25400" cap="rnd">
                <a:solidFill>
                  <a:srgbClr val="1E27AC"/>
                </a:solidFill>
                <a:round/>
              </a:ln>
              <a:effectLst/>
            </c:spPr>
            <c:extLst>
              <c:ext xmlns:c16="http://schemas.microsoft.com/office/drawing/2014/chart" uri="{C3380CC4-5D6E-409C-BE32-E72D297353CC}">
                <c16:uniqueId val="{00000002-8ED2-4E38-AB62-A0323FCC0B36}"/>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3-8ED2-4E38-AB62-A0323FCC0B36}"/>
            </c:ext>
          </c:extLst>
        </c:ser>
        <c:ser>
          <c:idx val="4"/>
          <c:order val="2"/>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4-8ED2-4E38-AB62-A0323FCC0B36}"/>
            </c:ext>
          </c:extLst>
        </c:ser>
        <c:dLbls>
          <c:showLegendKey val="0"/>
          <c:showVal val="0"/>
          <c:showCatName val="0"/>
          <c:showSerName val="0"/>
          <c:showPercent val="0"/>
          <c:showBubbleSize val="0"/>
        </c:dLbls>
        <c:axId val="644289272"/>
        <c:axId val="644289664"/>
      </c:scatterChart>
      <c:valAx>
        <c:axId val="644289272"/>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9664"/>
        <c:crosses val="autoZero"/>
        <c:crossBetween val="midCat"/>
      </c:valAx>
      <c:valAx>
        <c:axId val="644289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9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Results!$K$5</c:f>
              <c:strCache>
                <c:ptCount val="1"/>
                <c:pt idx="0">
                  <c:v>Uy midden onderflens</c:v>
                </c:pt>
              </c:strCache>
            </c:strRef>
          </c:tx>
          <c:spPr>
            <a:ln w="25400" cap="rnd">
              <a:solidFill>
                <a:schemeClr val="accent1"/>
              </a:solidFill>
              <a:round/>
            </a:ln>
            <a:effectLst/>
          </c:spPr>
          <c:marker>
            <c:symbol val="none"/>
          </c:marker>
          <c:xVal>
            <c:numRef>
              <c:f>Results!$K$7:$K$50</c:f>
              <c:numCache>
                <c:formatCode>General</c:formatCode>
                <c:ptCount val="44"/>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24.762599999999981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pt idx="31">
                  <c:v>32.3369</c:v>
                </c:pt>
                <c:pt idx="32">
                  <c:v>33.159100000000002</c:v>
                </c:pt>
                <c:pt idx="33">
                  <c:v>34.009500000000003</c:v>
                </c:pt>
                <c:pt idx="34">
                  <c:v>34.892000000000003</c:v>
                </c:pt>
                <c:pt idx="35">
                  <c:v>35.810400000000001</c:v>
                </c:pt>
                <c:pt idx="36">
                  <c:v>36.762700000000002</c:v>
                </c:pt>
                <c:pt idx="37">
                  <c:v>37.737699999999997</c:v>
                </c:pt>
                <c:pt idx="38">
                  <c:v>38.726700000000001</c:v>
                </c:pt>
                <c:pt idx="39">
                  <c:v>39.724400000000003</c:v>
                </c:pt>
                <c:pt idx="40">
                  <c:v>40.722900000000003</c:v>
                </c:pt>
                <c:pt idx="41">
                  <c:v>41.72</c:v>
                </c:pt>
                <c:pt idx="42">
                  <c:v>42.714799999999997</c:v>
                </c:pt>
                <c:pt idx="43">
                  <c:v>43.708400000000012</c:v>
                </c:pt>
              </c:numCache>
            </c:numRef>
          </c:xVal>
          <c:yVal>
            <c:numRef>
              <c:f>Results!$M$7:$M$50</c:f>
              <c:numCache>
                <c:formatCode>General</c:formatCode>
                <c:ptCount val="44"/>
                <c:pt idx="0">
                  <c:v>0</c:v>
                </c:pt>
                <c:pt idx="1">
                  <c:v>19.741468749999999</c:v>
                </c:pt>
                <c:pt idx="2">
                  <c:v>42.505625000000002</c:v>
                </c:pt>
                <c:pt idx="3">
                  <c:v>64.435187499999998</c:v>
                </c:pt>
                <c:pt idx="4">
                  <c:v>85.271718749999977</c:v>
                </c:pt>
                <c:pt idx="5">
                  <c:v>104.7290625</c:v>
                </c:pt>
                <c:pt idx="6">
                  <c:v>122.626875</c:v>
                </c:pt>
                <c:pt idx="7">
                  <c:v>138.7771875</c:v>
                </c:pt>
                <c:pt idx="8">
                  <c:v>153.15968749999999</c:v>
                </c:pt>
                <c:pt idx="9">
                  <c:v>165.82</c:v>
                </c:pt>
                <c:pt idx="10">
                  <c:v>176.91</c:v>
                </c:pt>
                <c:pt idx="11">
                  <c:v>186.6378125</c:v>
                </c:pt>
                <c:pt idx="12">
                  <c:v>195.25624999999999</c:v>
                </c:pt>
                <c:pt idx="13">
                  <c:v>202.89125000000001</c:v>
                </c:pt>
                <c:pt idx="14">
                  <c:v>209.68937500000001</c:v>
                </c:pt>
                <c:pt idx="15">
                  <c:v>215.6521875</c:v>
                </c:pt>
                <c:pt idx="16">
                  <c:v>220.75874999999999</c:v>
                </c:pt>
                <c:pt idx="17">
                  <c:v>225.16843750000001</c:v>
                </c:pt>
                <c:pt idx="18">
                  <c:v>228.546875</c:v>
                </c:pt>
                <c:pt idx="19">
                  <c:v>230.9090625</c:v>
                </c:pt>
                <c:pt idx="20">
                  <c:v>230.90156250000001</c:v>
                </c:pt>
                <c:pt idx="21">
                  <c:v>226.62406250000001</c:v>
                </c:pt>
                <c:pt idx="22">
                  <c:v>217.68656250000001</c:v>
                </c:pt>
                <c:pt idx="23">
                  <c:v>205.32875000000001</c:v>
                </c:pt>
                <c:pt idx="24">
                  <c:v>193.32124999999999</c:v>
                </c:pt>
                <c:pt idx="25">
                  <c:v>183.293125</c:v>
                </c:pt>
                <c:pt idx="26">
                  <c:v>174.486875</c:v>
                </c:pt>
                <c:pt idx="27">
                  <c:v>167.00843750000001</c:v>
                </c:pt>
                <c:pt idx="28">
                  <c:v>160.72499999999999</c:v>
                </c:pt>
                <c:pt idx="29">
                  <c:v>155.39906250000001</c:v>
                </c:pt>
                <c:pt idx="30">
                  <c:v>150.78187500000001</c:v>
                </c:pt>
                <c:pt idx="31">
                  <c:v>146.71812499999999</c:v>
                </c:pt>
                <c:pt idx="32">
                  <c:v>143.06406250000001</c:v>
                </c:pt>
                <c:pt idx="33">
                  <c:v>139.67343750000001</c:v>
                </c:pt>
                <c:pt idx="34">
                  <c:v>136.386875</c:v>
                </c:pt>
                <c:pt idx="35">
                  <c:v>133.0690625</c:v>
                </c:pt>
                <c:pt idx="36">
                  <c:v>129.71156250000001</c:v>
                </c:pt>
                <c:pt idx="37">
                  <c:v>126.39</c:v>
                </c:pt>
                <c:pt idx="38">
                  <c:v>123.17281250000001</c:v>
                </c:pt>
                <c:pt idx="39">
                  <c:v>120.1196875</c:v>
                </c:pt>
                <c:pt idx="40">
                  <c:v>117.2915625</c:v>
                </c:pt>
                <c:pt idx="41">
                  <c:v>114.6965625</c:v>
                </c:pt>
                <c:pt idx="42">
                  <c:v>112.31253125000001</c:v>
                </c:pt>
                <c:pt idx="43">
                  <c:v>110.117125</c:v>
                </c:pt>
              </c:numCache>
            </c:numRef>
          </c:yVal>
          <c:smooth val="1"/>
          <c:extLst>
            <c:ext xmlns:c16="http://schemas.microsoft.com/office/drawing/2014/chart" uri="{C3380CC4-5D6E-409C-BE32-E72D297353CC}">
              <c16:uniqueId val="{00000000-9110-4EF7-A92D-66B686F6D430}"/>
            </c:ext>
          </c:extLst>
        </c:ser>
        <c:ser>
          <c:idx val="1"/>
          <c:order val="1"/>
          <c:spPr>
            <a:ln w="25400" cap="rnd">
              <a:solidFill>
                <a:schemeClr val="accent2"/>
              </a:solidFill>
              <a:round/>
            </a:ln>
            <a:effectLst/>
          </c:spPr>
          <c:marker>
            <c:symbol val="none"/>
          </c:marker>
          <c:xVal>
            <c:numRef>
              <c:f>'Results LTB2'!$K$7:$K$35</c:f>
              <c:numCache>
                <c:formatCode>General</c:formatCode>
                <c:ptCount val="29"/>
                <c:pt idx="0">
                  <c:v>0</c:v>
                </c:pt>
                <c:pt idx="1">
                  <c:v>2.5139399999999998</c:v>
                </c:pt>
                <c:pt idx="2">
                  <c:v>5.01546</c:v>
                </c:pt>
                <c:pt idx="3">
                  <c:v>7.4836400000000003</c:v>
                </c:pt>
                <c:pt idx="4">
                  <c:v>9.9036400000000029</c:v>
                </c:pt>
                <c:pt idx="5">
                  <c:v>12.212199999999999</c:v>
                </c:pt>
                <c:pt idx="6">
                  <c:v>14.3072</c:v>
                </c:pt>
                <c:pt idx="7">
                  <c:v>16.405799999999999</c:v>
                </c:pt>
                <c:pt idx="8">
                  <c:v>18.472799999999982</c:v>
                </c:pt>
                <c:pt idx="9">
                  <c:v>20.832900000000009</c:v>
                </c:pt>
                <c:pt idx="10">
                  <c:v>21.562999999999999</c:v>
                </c:pt>
                <c:pt idx="11">
                  <c:v>22.152200000000001</c:v>
                </c:pt>
                <c:pt idx="12">
                  <c:v>22.734000000000009</c:v>
                </c:pt>
                <c:pt idx="13">
                  <c:v>22.999099999999999</c:v>
                </c:pt>
                <c:pt idx="14">
                  <c:v>23.283899999999999</c:v>
                </c:pt>
                <c:pt idx="15">
                  <c:v>23.718299999999999</c:v>
                </c:pt>
                <c:pt idx="16">
                  <c:v>24.42909999999998</c:v>
                </c:pt>
                <c:pt idx="17">
                  <c:v>25.570800000000009</c:v>
                </c:pt>
                <c:pt idx="18">
                  <c:v>26.926400000000001</c:v>
                </c:pt>
                <c:pt idx="19">
                  <c:v>28.3965</c:v>
                </c:pt>
                <c:pt idx="20">
                  <c:v>30.0517</c:v>
                </c:pt>
                <c:pt idx="21">
                  <c:v>31.971599999999999</c:v>
                </c:pt>
                <c:pt idx="22">
                  <c:v>32.971800000000002</c:v>
                </c:pt>
                <c:pt idx="23">
                  <c:v>33.983800000000002</c:v>
                </c:pt>
                <c:pt idx="24">
                  <c:v>35.499700000000011</c:v>
                </c:pt>
                <c:pt idx="25">
                  <c:v>37.498899999999999</c:v>
                </c:pt>
                <c:pt idx="26">
                  <c:v>39.480699999999999</c:v>
                </c:pt>
                <c:pt idx="27">
                  <c:v>41.463300000000011</c:v>
                </c:pt>
                <c:pt idx="28">
                  <c:v>43.4465</c:v>
                </c:pt>
              </c:numCache>
            </c:numRef>
          </c:xVal>
          <c:yVal>
            <c:numRef>
              <c:f>'Results LTB2'!$M$7:$M$35</c:f>
              <c:numCache>
                <c:formatCode>General</c:formatCode>
                <c:ptCount val="29"/>
                <c:pt idx="0">
                  <c:v>0</c:v>
                </c:pt>
                <c:pt idx="1">
                  <c:v>40.877281249999989</c:v>
                </c:pt>
                <c:pt idx="2">
                  <c:v>84.467749999999995</c:v>
                </c:pt>
                <c:pt idx="3">
                  <c:v>127.03687499999999</c:v>
                </c:pt>
                <c:pt idx="4">
                  <c:v>166.77374999999989</c:v>
                </c:pt>
                <c:pt idx="5">
                  <c:v>201.5440625</c:v>
                </c:pt>
                <c:pt idx="6">
                  <c:v>229.43843749999999</c:v>
                </c:pt>
                <c:pt idx="7">
                  <c:v>250.0390625</c:v>
                </c:pt>
                <c:pt idx="8">
                  <c:v>264.80062500000003</c:v>
                </c:pt>
                <c:pt idx="9">
                  <c:v>269.66531249999991</c:v>
                </c:pt>
                <c:pt idx="10">
                  <c:v>266.96062499999999</c:v>
                </c:pt>
                <c:pt idx="11">
                  <c:v>259.21031249999982</c:v>
                </c:pt>
                <c:pt idx="12">
                  <c:v>239.97062500000001</c:v>
                </c:pt>
                <c:pt idx="13">
                  <c:v>230.2684375</c:v>
                </c:pt>
                <c:pt idx="14">
                  <c:v>222.14500000000001</c:v>
                </c:pt>
                <c:pt idx="15">
                  <c:v>211.06125</c:v>
                </c:pt>
                <c:pt idx="16">
                  <c:v>198.02218750000009</c:v>
                </c:pt>
                <c:pt idx="17">
                  <c:v>182.87718749999999</c:v>
                </c:pt>
                <c:pt idx="18">
                  <c:v>171.3190625</c:v>
                </c:pt>
                <c:pt idx="19">
                  <c:v>162.62687500000001</c:v>
                </c:pt>
                <c:pt idx="20">
                  <c:v>154.99656250000001</c:v>
                </c:pt>
                <c:pt idx="21">
                  <c:v>146.45281249999999</c:v>
                </c:pt>
                <c:pt idx="22">
                  <c:v>142.33281249999999</c:v>
                </c:pt>
                <c:pt idx="23">
                  <c:v>138.4503125</c:v>
                </c:pt>
                <c:pt idx="24">
                  <c:v>133.265625</c:v>
                </c:pt>
                <c:pt idx="25">
                  <c:v>127.49187499999999</c:v>
                </c:pt>
                <c:pt idx="26">
                  <c:v>122.6778125</c:v>
                </c:pt>
                <c:pt idx="27">
                  <c:v>118.44471875000001</c:v>
                </c:pt>
                <c:pt idx="28">
                  <c:v>114.66328125</c:v>
                </c:pt>
              </c:numCache>
            </c:numRef>
          </c:yVal>
          <c:smooth val="1"/>
          <c:extLst>
            <c:ext xmlns:c16="http://schemas.microsoft.com/office/drawing/2014/chart" uri="{C3380CC4-5D6E-409C-BE32-E72D297353CC}">
              <c16:uniqueId val="{00000001-9110-4EF7-A92D-66B686F6D430}"/>
            </c:ext>
          </c:extLst>
        </c:ser>
        <c:ser>
          <c:idx val="2"/>
          <c:order val="2"/>
          <c:spPr>
            <a:ln w="25400" cap="rnd">
              <a:solidFill>
                <a:schemeClr val="accent1"/>
              </a:solidFill>
              <a:round/>
            </a:ln>
            <a:effectLst/>
          </c:spPr>
          <c:marker>
            <c:symbol val="none"/>
          </c:marker>
          <c:dPt>
            <c:idx val="1"/>
            <c:marker>
              <c:symbol val="none"/>
            </c:marker>
            <c:bubble3D val="0"/>
            <c:spPr>
              <a:ln w="25400" cap="rnd">
                <a:solidFill>
                  <a:srgbClr val="1E27AC"/>
                </a:solidFill>
                <a:round/>
              </a:ln>
              <a:effectLst/>
            </c:spPr>
            <c:extLst>
              <c:ext xmlns:c16="http://schemas.microsoft.com/office/drawing/2014/chart" uri="{C3380CC4-5D6E-409C-BE32-E72D297353CC}">
                <c16:uniqueId val="{00000003-9110-4EF7-A92D-66B686F6D430}"/>
              </c:ext>
            </c:extLst>
          </c:dPt>
          <c:xVal>
            <c:numRef>
              <c:f>Results!$Q$7:$Q$8</c:f>
              <c:numCache>
                <c:formatCode>General</c:formatCode>
                <c:ptCount val="2"/>
                <c:pt idx="0">
                  <c:v>0</c:v>
                </c:pt>
                <c:pt idx="1">
                  <c:v>45</c:v>
                </c:pt>
              </c:numCache>
            </c:numRef>
          </c:xVal>
          <c:yVal>
            <c:numRef>
              <c:f>Results!$R$7:$R$8</c:f>
              <c:numCache>
                <c:formatCode>General</c:formatCode>
                <c:ptCount val="2"/>
                <c:pt idx="0">
                  <c:v>231</c:v>
                </c:pt>
                <c:pt idx="1">
                  <c:v>231</c:v>
                </c:pt>
              </c:numCache>
            </c:numRef>
          </c:yVal>
          <c:smooth val="1"/>
          <c:extLst>
            <c:ext xmlns:c16="http://schemas.microsoft.com/office/drawing/2014/chart" uri="{C3380CC4-5D6E-409C-BE32-E72D297353CC}">
              <c16:uniqueId val="{00000004-9110-4EF7-A92D-66B686F6D430}"/>
            </c:ext>
          </c:extLst>
        </c:ser>
        <c:ser>
          <c:idx val="3"/>
          <c:order val="3"/>
          <c:spPr>
            <a:ln w="25400" cap="rnd">
              <a:solidFill>
                <a:srgbClr val="C00000"/>
              </a:solidFill>
              <a:round/>
            </a:ln>
            <a:effectLst/>
          </c:spPr>
          <c:marker>
            <c:symbol val="none"/>
          </c:marker>
          <c:xVal>
            <c:numRef>
              <c:f>Results!$Q$7:$Q$8</c:f>
              <c:numCache>
                <c:formatCode>General</c:formatCode>
                <c:ptCount val="2"/>
                <c:pt idx="0">
                  <c:v>0</c:v>
                </c:pt>
                <c:pt idx="1">
                  <c:v>45</c:v>
                </c:pt>
              </c:numCache>
            </c:numRef>
          </c:xVal>
          <c:yVal>
            <c:numRef>
              <c:f>Results!$S$7:$S$8</c:f>
              <c:numCache>
                <c:formatCode>General</c:formatCode>
                <c:ptCount val="2"/>
                <c:pt idx="0">
                  <c:v>270</c:v>
                </c:pt>
                <c:pt idx="1">
                  <c:v>270</c:v>
                </c:pt>
              </c:numCache>
            </c:numRef>
          </c:yVal>
          <c:smooth val="1"/>
          <c:extLst>
            <c:ext xmlns:c16="http://schemas.microsoft.com/office/drawing/2014/chart" uri="{C3380CC4-5D6E-409C-BE32-E72D297353CC}">
              <c16:uniqueId val="{00000005-9110-4EF7-A92D-66B686F6D430}"/>
            </c:ext>
          </c:extLst>
        </c:ser>
        <c:ser>
          <c:idx val="4"/>
          <c:order val="4"/>
          <c:spPr>
            <a:ln w="25400" cap="rnd">
              <a:solidFill>
                <a:schemeClr val="tx1"/>
              </a:solidFill>
              <a:round/>
            </a:ln>
            <a:effectLst/>
          </c:spPr>
          <c:marker>
            <c:symbol val="none"/>
          </c:marker>
          <c:xVal>
            <c:numRef>
              <c:f>Results!$Q$7:$Q$8</c:f>
              <c:numCache>
                <c:formatCode>General</c:formatCode>
                <c:ptCount val="2"/>
                <c:pt idx="0">
                  <c:v>0</c:v>
                </c:pt>
                <c:pt idx="1">
                  <c:v>45</c:v>
                </c:pt>
              </c:numCache>
            </c:numRef>
          </c:xVal>
          <c:yVal>
            <c:numRef>
              <c:f>Results!$T$7:$T$8</c:f>
              <c:numCache>
                <c:formatCode>General</c:formatCode>
                <c:ptCount val="2"/>
                <c:pt idx="0">
                  <c:v>99</c:v>
                </c:pt>
                <c:pt idx="1">
                  <c:v>99</c:v>
                </c:pt>
              </c:numCache>
            </c:numRef>
          </c:yVal>
          <c:smooth val="1"/>
          <c:extLst>
            <c:ext xmlns:c16="http://schemas.microsoft.com/office/drawing/2014/chart" uri="{C3380CC4-5D6E-409C-BE32-E72D297353CC}">
              <c16:uniqueId val="{00000006-9110-4EF7-A92D-66B686F6D430}"/>
            </c:ext>
          </c:extLst>
        </c:ser>
        <c:dLbls>
          <c:showLegendKey val="0"/>
          <c:showVal val="0"/>
          <c:showCatName val="0"/>
          <c:showSerName val="0"/>
          <c:showPercent val="0"/>
          <c:showBubbleSize val="0"/>
        </c:dLbls>
        <c:axId val="644290448"/>
        <c:axId val="644290840"/>
      </c:scatterChart>
      <c:valAx>
        <c:axId val="644290448"/>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0840"/>
        <c:crosses val="autoZero"/>
        <c:crossBetween val="midCat"/>
      </c:valAx>
      <c:valAx>
        <c:axId val="644290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04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31750" cap="rnd">
              <a:solidFill>
                <a:schemeClr val="accent6"/>
              </a:solidFill>
              <a:round/>
            </a:ln>
            <a:effectLst/>
          </c:spPr>
          <c:marker>
            <c:symbol val="none"/>
          </c:marker>
          <c:xVal>
            <c:numRef>
              <c:f>Blad1!$C$12:$C$65</c:f>
              <c:numCache>
                <c:formatCode>General</c:formatCode>
                <c:ptCount val="54"/>
                <c:pt idx="0">
                  <c:v>0</c:v>
                </c:pt>
                <c:pt idx="1">
                  <c:v>5.00000004360651E-5</c:v>
                </c:pt>
                <c:pt idx="2">
                  <c:v>1.0000005581632899E-4</c:v>
                </c:pt>
                <c:pt idx="3">
                  <c:v>1.5000095367431599E-4</c:v>
                </c:pt>
                <c:pt idx="4">
                  <c:v>2.00007144490169E-4</c:v>
                </c:pt>
                <c:pt idx="5">
                  <c:v>2.5003406758389101E-4</c:v>
                </c:pt>
                <c:pt idx="6">
                  <c:v>3.0012207031250001E-4</c:v>
                </c:pt>
                <c:pt idx="7">
                  <c:v>3.5035911833907499E-4</c:v>
                </c:pt>
                <c:pt idx="8">
                  <c:v>4.0091449474165502E-4</c:v>
                </c:pt>
                <c:pt idx="9">
                  <c:v>4.5208568572997998E-4</c:v>
                </c:pt>
                <c:pt idx="10">
                  <c:v>5.0436065073802599E-4</c:v>
                </c:pt>
                <c:pt idx="11">
                  <c:v>5.5849767466031896E-4</c:v>
                </c:pt>
                <c:pt idx="12">
                  <c:v>6.1562499999999996E-4</c:v>
                </c:pt>
                <c:pt idx="13">
                  <c:v>6.7736243669660795E-4</c:v>
                </c:pt>
                <c:pt idx="14">
                  <c:v>7.4596714740154902E-4</c:v>
                </c:pt>
                <c:pt idx="15">
                  <c:v>8.2450580596923797E-4</c:v>
                </c:pt>
                <c:pt idx="16">
                  <c:v>9.1705532693186998E-4</c:v>
                </c:pt>
                <c:pt idx="17">
                  <c:v>1.0289343637257999E-3</c:v>
                </c:pt>
                <c:pt idx="18">
                  <c:v>1.1669677734374999E-3</c:v>
                </c:pt>
                <c:pt idx="19">
                  <c:v>1.33978624583708E-3</c:v>
                </c:pt>
                <c:pt idx="20">
                  <c:v>1.5581632944673099E-3</c:v>
                </c:pt>
                <c:pt idx="21">
                  <c:v>1.83539180755615E-3</c:v>
                </c:pt>
                <c:pt idx="22">
                  <c:v>2.18770235652078E-3</c:v>
                </c:pt>
                <c:pt idx="23">
                  <c:v>2.6347254598309698E-3</c:v>
                </c:pt>
                <c:pt idx="24">
                  <c:v>3.2000000000000002E-3</c:v>
                </c:pt>
                <c:pt idx="25">
                  <c:v>3.9241072899715802E-3</c:v>
                </c:pt>
                <c:pt idx="26">
                  <c:v>5.0112889486504499E-3</c:v>
                </c:pt>
                <c:pt idx="27">
                  <c:v>6.6533692287778301E-3</c:v>
                </c:pt>
                <c:pt idx="28">
                  <c:v>9.0009382832342104E-3</c:v>
                </c:pt>
                <c:pt idx="29">
                  <c:v>1.21841183699932E-2</c:v>
                </c:pt>
                <c:pt idx="30">
                  <c:v>1.63198481753071E-2</c:v>
                </c:pt>
                <c:pt idx="31">
                  <c:v>2.1515586908159499E-2</c:v>
                </c:pt>
                <c:pt idx="32">
                  <c:v>2.7871523944493999E-2</c:v>
                </c:pt>
                <c:pt idx="33">
                  <c:v>3.54820291444378E-2</c:v>
                </c:pt>
                <c:pt idx="34">
                  <c:v>4.44366683793367E-2</c:v>
                </c:pt>
                <c:pt idx="35">
                  <c:v>5.48209488358158E-2</c:v>
                </c:pt>
                <c:pt idx="36">
                  <c:v>6.6716885954483801E-2</c:v>
                </c:pt>
                <c:pt idx="37">
                  <c:v>8.0203447056397606E-2</c:v>
                </c:pt>
                <c:pt idx="38">
                  <c:v>9.5356906521803203E-2</c:v>
                </c:pt>
                <c:pt idx="39">
                  <c:v>0.112251135595658</c:v>
                </c:pt>
                <c:pt idx="40">
                  <c:v>0.13095784265342</c:v>
                </c:pt>
                <c:pt idx="41">
                  <c:v>0.15154677512502501</c:v>
                </c:pt>
                <c:pt idx="42">
                  <c:v>0.17408589120222701</c:v>
                </c:pt>
                <c:pt idx="43">
                  <c:v>0.198641507356389</c:v>
                </c:pt>
                <c:pt idx="44">
                  <c:v>0.225278426224027</c:v>
                </c:pt>
                <c:pt idx="45">
                  <c:v>0.25406004836457602</c:v>
                </c:pt>
                <c:pt idx="46">
                  <c:v>0.28504847062572702</c:v>
                </c:pt>
                <c:pt idx="47">
                  <c:v>0.31830457327987499</c:v>
                </c:pt>
                <c:pt idx="48">
                  <c:v>0.35388809766353702</c:v>
                </c:pt>
                <c:pt idx="49">
                  <c:v>0.391857715720966</c:v>
                </c:pt>
                <c:pt idx="50">
                  <c:v>0.432271092596897</c:v>
                </c:pt>
                <c:pt idx="51">
                  <c:v>0.47518494322221699</c:v>
                </c:pt>
                <c:pt idx="52">
                  <c:v>0.52065508367695701</c:v>
                </c:pt>
                <c:pt idx="53">
                  <c:v>0.568736477987421</c:v>
                </c:pt>
              </c:numCache>
            </c:numRef>
          </c:xVal>
          <c:yVal>
            <c:numRef>
              <c:f>Blad1!$B$12:$B$65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3319-4C0E-A6BB-CFF7ABE1DF5B}"/>
            </c:ext>
          </c:extLst>
        </c:ser>
        <c:ser>
          <c:idx val="1"/>
          <c:order val="1"/>
          <c:spPr>
            <a:ln w="31750" cap="rnd">
              <a:solidFill>
                <a:schemeClr val="accent1"/>
              </a:solidFill>
              <a:round/>
            </a:ln>
            <a:effectLst/>
          </c:spPr>
          <c:marker>
            <c:symbol val="none"/>
          </c:marker>
          <c:xVal>
            <c:numRef>
              <c:f>Blad1!$F$12:$F$47</c:f>
              <c:numCache>
                <c:formatCode>General</c:formatCode>
                <c:ptCount val="36"/>
                <c:pt idx="0">
                  <c:v>0</c:v>
                </c:pt>
                <c:pt idx="1">
                  <c:v>4.76190476190476E-5</c:v>
                </c:pt>
                <c:pt idx="2">
                  <c:v>9.5238095238095295E-5</c:v>
                </c:pt>
                <c:pt idx="3">
                  <c:v>1.42857142857143E-4</c:v>
                </c:pt>
                <c:pt idx="4">
                  <c:v>1.9047619047618999E-4</c:v>
                </c:pt>
                <c:pt idx="5">
                  <c:v>2.3809523809523799E-4</c:v>
                </c:pt>
                <c:pt idx="6">
                  <c:v>2.8571428571428601E-4</c:v>
                </c:pt>
                <c:pt idx="7">
                  <c:v>3.33333333333333E-4</c:v>
                </c:pt>
                <c:pt idx="8">
                  <c:v>3.8095238095238102E-4</c:v>
                </c:pt>
                <c:pt idx="9">
                  <c:v>4.2857142857142898E-4</c:v>
                </c:pt>
                <c:pt idx="10">
                  <c:v>4.7619047619047597E-4</c:v>
                </c:pt>
                <c:pt idx="11">
                  <c:v>5.2380952380952405E-4</c:v>
                </c:pt>
                <c:pt idx="12">
                  <c:v>5.7142857142857104E-4</c:v>
                </c:pt>
                <c:pt idx="13">
                  <c:v>6.19047619047619E-4</c:v>
                </c:pt>
                <c:pt idx="14">
                  <c:v>6.6666666666666697E-4</c:v>
                </c:pt>
                <c:pt idx="15">
                  <c:v>7.1428571428571396E-4</c:v>
                </c:pt>
                <c:pt idx="16">
                  <c:v>7.6190476190476203E-4</c:v>
                </c:pt>
                <c:pt idx="17">
                  <c:v>8.0952380952381E-4</c:v>
                </c:pt>
                <c:pt idx="18">
                  <c:v>8.5714285714285699E-4</c:v>
                </c:pt>
                <c:pt idx="19">
                  <c:v>9.0476190476190496E-4</c:v>
                </c:pt>
                <c:pt idx="20">
                  <c:v>9.5238095238095195E-4</c:v>
                </c:pt>
                <c:pt idx="21">
                  <c:v>1E-3</c:v>
                </c:pt>
                <c:pt idx="22">
                  <c:v>1.04761904761905E-3</c:v>
                </c:pt>
                <c:pt idx="23">
                  <c:v>1.0952380952381001E-3</c:v>
                </c:pt>
                <c:pt idx="24">
                  <c:v>1.11904761904762E-3</c:v>
                </c:pt>
                <c:pt idx="25">
                  <c:v>1.1999999999999999E-3</c:v>
                </c:pt>
                <c:pt idx="26">
                  <c:v>1.2999999999999999E-3</c:v>
                </c:pt>
                <c:pt idx="27">
                  <c:v>1.4E-3</c:v>
                </c:pt>
                <c:pt idx="28">
                  <c:v>1.5E-3</c:v>
                </c:pt>
                <c:pt idx="29">
                  <c:v>1.6000000000000001E-3</c:v>
                </c:pt>
                <c:pt idx="30">
                  <c:v>1.6999999999999999E-3</c:v>
                </c:pt>
                <c:pt idx="31">
                  <c:v>1.8E-3</c:v>
                </c:pt>
                <c:pt idx="32">
                  <c:v>3.0000000000000001E-3</c:v>
                </c:pt>
                <c:pt idx="33">
                  <c:v>5.0000000000000001E-3</c:v>
                </c:pt>
                <c:pt idx="34">
                  <c:v>0.01</c:v>
                </c:pt>
                <c:pt idx="35">
                  <c:v>1.4999999999999999E-2</c:v>
                </c:pt>
              </c:numCache>
            </c:numRef>
          </c:xVal>
          <c:yVal>
            <c:numRef>
              <c:f>Blad1!$E$12:$E$47</c:f>
              <c:numCache>
                <c:formatCode>General</c:formatCode>
                <c:ptCount val="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235</c:v>
                </c:pt>
                <c:pt idx="25">
                  <c:v>240</c:v>
                </c:pt>
                <c:pt idx="26">
                  <c:v>235</c:v>
                </c:pt>
                <c:pt idx="27">
                  <c:v>235</c:v>
                </c:pt>
                <c:pt idx="28">
                  <c:v>235</c:v>
                </c:pt>
                <c:pt idx="29">
                  <c:v>235</c:v>
                </c:pt>
                <c:pt idx="30">
                  <c:v>235</c:v>
                </c:pt>
                <c:pt idx="31">
                  <c:v>235</c:v>
                </c:pt>
                <c:pt idx="32">
                  <c:v>235</c:v>
                </c:pt>
                <c:pt idx="33">
                  <c:v>235</c:v>
                </c:pt>
                <c:pt idx="34">
                  <c:v>235</c:v>
                </c:pt>
                <c:pt idx="35">
                  <c:v>235</c:v>
                </c:pt>
              </c:numCache>
            </c:numRef>
          </c:yVal>
          <c:smooth val="1"/>
          <c:extLst>
            <c:ext xmlns:c16="http://schemas.microsoft.com/office/drawing/2014/chart" uri="{C3380CC4-5D6E-409C-BE32-E72D297353CC}">
              <c16:uniqueId val="{00000001-3319-4C0E-A6BB-CFF7ABE1DF5B}"/>
            </c:ext>
          </c:extLst>
        </c:ser>
        <c:dLbls>
          <c:showLegendKey val="0"/>
          <c:showVal val="0"/>
          <c:showCatName val="0"/>
          <c:showSerName val="0"/>
          <c:showPercent val="0"/>
          <c:showBubbleSize val="0"/>
        </c:dLbls>
        <c:axId val="634865752"/>
        <c:axId val="634863792"/>
      </c:scatterChart>
      <c:valAx>
        <c:axId val="634865752"/>
        <c:scaling>
          <c:orientation val="minMax"/>
          <c:max val="0.0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34863792"/>
        <c:crosses val="autoZero"/>
        <c:crossBetween val="midCat"/>
      </c:valAx>
      <c:valAx>
        <c:axId val="634863792"/>
        <c:scaling>
          <c:orientation val="minMax"/>
          <c:max val="400"/>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348657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E-2"/>
          <c:y val="3.52631827382556E-2"/>
          <c:w val="0.95882584393020198"/>
          <c:h val="0.936526271071139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-0.18999991353448101</c:v>
                </c:pt>
                <c:pt idx="3">
                  <c:v>-0.18499901510369601</c:v>
                </c:pt>
                <c:pt idx="4">
                  <c:v>-0.17999446620677201</c:v>
                </c:pt>
                <c:pt idx="5">
                  <c:v>-0.17497889025410601</c:v>
                </c:pt>
                <c:pt idx="6">
                  <c:v>-0.169936966636516</c:v>
                </c:pt>
                <c:pt idx="7">
                  <c:v>-0.16484105340833899</c:v>
                </c:pt>
                <c:pt idx="8">
                  <c:v>-0.15964583723342901</c:v>
                </c:pt>
                <c:pt idx="9">
                  <c:v>-0.15428201059406599</c:v>
                </c:pt>
                <c:pt idx="10">
                  <c:v>-0.14864897626277601</c:v>
                </c:pt>
                <c:pt idx="11">
                  <c:v>-0.14260657903706001</c:v>
                </c:pt>
                <c:pt idx="12">
                  <c:v>-0.13596586473703001</c:v>
                </c:pt>
                <c:pt idx="13">
                  <c:v>-0.12847886646595499</c:v>
                </c:pt>
                <c:pt idx="14">
                  <c:v>-0.11982741813372</c:v>
                </c:pt>
                <c:pt idx="15">
                  <c:v>-0.109610995243187</c:v>
                </c:pt>
                <c:pt idx="16">
                  <c:v>-9.7333582939472196E-2</c:v>
                </c:pt>
                <c:pt idx="17">
                  <c:v>-8.2389571322127195E-2</c:v>
                </c:pt>
                <c:pt idx="18">
                  <c:v>-6.4048678020233299E-2</c:v>
                </c:pt>
                <c:pt idx="19">
                  <c:v>-4.14398980304026E-2</c:v>
                </c:pt>
                <c:pt idx="20">
                  <c:v>-1.35344808176887E-2</c:v>
                </c:pt>
                <c:pt idx="21">
                  <c:v>2.08720653205926E-2</c:v>
                </c:pt>
                <c:pt idx="22">
                  <c:v>6.3178941628134505E-2</c:v>
                </c:pt>
                <c:pt idx="23">
                  <c:v>0.115</c:v>
                </c:pt>
                <c:pt idx="24">
                  <c:v>0.18324964926269499</c:v>
                </c:pt>
                <c:pt idx="25">
                  <c:v>0.29160082512160601</c:v>
                </c:pt>
                <c:pt idx="26">
                  <c:v>0.457427991628159</c:v>
                </c:pt>
                <c:pt idx="27">
                  <c:v>0.69359888317395701</c:v>
                </c:pt>
                <c:pt idx="28">
                  <c:v>1.01086371566418</c:v>
                </c:pt>
                <c:pt idx="29">
                  <c:v>1.41865021005508</c:v>
                </c:pt>
                <c:pt idx="30">
                  <c:v>1.9254563955580339</c:v>
                </c:pt>
                <c:pt idx="31">
                  <c:v>2.539080025579155</c:v>
                </c:pt>
                <c:pt idx="32">
                  <c:v>3.2667666245661922</c:v>
                </c:pt>
                <c:pt idx="33">
                  <c:v>4.1153116882590206</c:v>
                </c:pt>
                <c:pt idx="34">
                  <c:v>5.0911347743767656</c:v>
                </c:pt>
                <c:pt idx="35">
                  <c:v>6.2003352559989349</c:v>
                </c:pt>
                <c:pt idx="36">
                  <c:v>7.4487355285565711</c:v>
                </c:pt>
                <c:pt idx="37">
                  <c:v>8.8419153011777798</c:v>
                </c:pt>
                <c:pt idx="38">
                  <c:v>10.385239353785339</c:v>
                </c:pt>
                <c:pt idx="39">
                  <c:v>12.0838803807109</c:v>
                </c:pt>
                <c:pt idx="40">
                  <c:v>13.94283805850443</c:v>
                </c:pt>
                <c:pt idx="41">
                  <c:v>15.966955157728909</c:v>
                </c:pt>
                <c:pt idx="42">
                  <c:v>18.160931302933179</c:v>
                </c:pt>
                <c:pt idx="43">
                  <c:v>20.529334834912849</c:v>
                </c:pt>
                <c:pt idx="44">
                  <c:v>23.076613122490802</c:v>
                </c:pt>
                <c:pt idx="45">
                  <c:v>25.807101593400049</c:v>
                </c:pt>
                <c:pt idx="46">
                  <c:v>28.725031696428921</c:v>
                </c:pt>
                <c:pt idx="47">
                  <c:v>31.834537963842731</c:v>
                </c:pt>
                <c:pt idx="48">
                  <c:v>35.139664310215053</c:v>
                </c:pt>
                <c:pt idx="49">
                  <c:v>38.644369678415558</c:v>
                </c:pt>
                <c:pt idx="50">
                  <c:v>42.352533123672103</c:v>
                </c:pt>
                <c:pt idx="51">
                  <c:v>46.267958410969499</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4F79-4652-9C79-2BF55A13F580}"/>
            </c:ext>
          </c:extLst>
        </c:ser>
        <c:dLbls>
          <c:showLegendKey val="0"/>
          <c:showVal val="0"/>
          <c:showCatName val="0"/>
          <c:showSerName val="0"/>
          <c:showPercent val="0"/>
          <c:showBubbleSize val="0"/>
        </c:dLbls>
        <c:axId val="644292800"/>
        <c:axId val="644294368"/>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4F79-4652-9C79-2BF55A13F580}"/>
            </c:ext>
          </c:extLst>
        </c:ser>
        <c:dLbls>
          <c:showLegendKey val="0"/>
          <c:showVal val="0"/>
          <c:showCatName val="0"/>
          <c:showSerName val="0"/>
          <c:showPercent val="0"/>
          <c:showBubbleSize val="0"/>
        </c:dLbls>
        <c:axId val="644292800"/>
        <c:axId val="644294368"/>
      </c:scatterChart>
      <c:valAx>
        <c:axId val="644292800"/>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4368"/>
        <c:crosses val="autoZero"/>
        <c:crossBetween val="midCat"/>
        <c:majorUnit val="1"/>
      </c:valAx>
      <c:valAx>
        <c:axId val="644294368"/>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2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870780348993E-2"/>
          <c:y val="3.52631827382556E-2"/>
          <c:w val="0.95882584393020198"/>
          <c:h val="0.93652627107113995"/>
        </c:manualLayout>
      </c:layout>
      <c:scatterChart>
        <c:scatterStyle val="smoothMarker"/>
        <c:varyColors val="0"/>
        <c:ser>
          <c:idx val="0"/>
          <c:order val="0"/>
          <c:spPr>
            <a:ln w="25400" cap="rnd">
              <a:solidFill>
                <a:schemeClr val="accent2"/>
              </a:solidFill>
              <a:round/>
            </a:ln>
            <a:effectLst/>
          </c:spPr>
          <c:marker>
            <c:symbol val="none"/>
          </c:marker>
          <c:xVal>
            <c:numRef>
              <c:f>Curve!$E$12:$E$65</c:f>
              <c:numCache>
                <c:formatCode>General</c:formatCode>
                <c:ptCount val="54"/>
                <c:pt idx="0">
                  <c:v>-0.2</c:v>
                </c:pt>
                <c:pt idx="1">
                  <c:v>-0.19499999864897599</c:v>
                </c:pt>
                <c:pt idx="2">
                  <c:v>-0.18999991353448101</c:v>
                </c:pt>
                <c:pt idx="3">
                  <c:v>-0.18499901510369601</c:v>
                </c:pt>
                <c:pt idx="4">
                  <c:v>-0.17999446620677201</c:v>
                </c:pt>
                <c:pt idx="5">
                  <c:v>-0.17497889025410601</c:v>
                </c:pt>
                <c:pt idx="6">
                  <c:v>-0.169936966636516</c:v>
                </c:pt>
                <c:pt idx="7">
                  <c:v>-0.16484105340833899</c:v>
                </c:pt>
                <c:pt idx="8">
                  <c:v>-0.15964583723342901</c:v>
                </c:pt>
                <c:pt idx="9">
                  <c:v>-0.15428201059406599</c:v>
                </c:pt>
                <c:pt idx="10">
                  <c:v>-0.14864897626277601</c:v>
                </c:pt>
                <c:pt idx="11">
                  <c:v>-0.14260657903706001</c:v>
                </c:pt>
                <c:pt idx="12">
                  <c:v>-0.13596586473703001</c:v>
                </c:pt>
                <c:pt idx="13">
                  <c:v>-0.12847886646595499</c:v>
                </c:pt>
                <c:pt idx="14">
                  <c:v>-0.11982741813372</c:v>
                </c:pt>
                <c:pt idx="15">
                  <c:v>-0.109610995243187</c:v>
                </c:pt>
                <c:pt idx="16">
                  <c:v>-9.7333582939472196E-2</c:v>
                </c:pt>
                <c:pt idx="17">
                  <c:v>-8.2389571322127195E-2</c:v>
                </c:pt>
                <c:pt idx="18">
                  <c:v>-6.4048678020233299E-2</c:v>
                </c:pt>
                <c:pt idx="19">
                  <c:v>-4.14398980304026E-2</c:v>
                </c:pt>
                <c:pt idx="20">
                  <c:v>-1.35344808176887E-2</c:v>
                </c:pt>
                <c:pt idx="21">
                  <c:v>2.08720653205926E-2</c:v>
                </c:pt>
                <c:pt idx="22">
                  <c:v>6.3178941628134505E-2</c:v>
                </c:pt>
                <c:pt idx="23">
                  <c:v>0.115</c:v>
                </c:pt>
                <c:pt idx="24">
                  <c:v>0.18324964926269499</c:v>
                </c:pt>
                <c:pt idx="25">
                  <c:v>0.29160082512160601</c:v>
                </c:pt>
                <c:pt idx="26">
                  <c:v>0.457427991628159</c:v>
                </c:pt>
                <c:pt idx="27">
                  <c:v>0.69359888317395701</c:v>
                </c:pt>
                <c:pt idx="28">
                  <c:v>1.01086371566418</c:v>
                </c:pt>
                <c:pt idx="29">
                  <c:v>1.41865021005508</c:v>
                </c:pt>
                <c:pt idx="30">
                  <c:v>1.9254563955580339</c:v>
                </c:pt>
                <c:pt idx="31">
                  <c:v>2.539080025579155</c:v>
                </c:pt>
                <c:pt idx="32">
                  <c:v>3.2667666245661922</c:v>
                </c:pt>
                <c:pt idx="33">
                  <c:v>4.1153116882590206</c:v>
                </c:pt>
                <c:pt idx="34">
                  <c:v>5.0911347743767656</c:v>
                </c:pt>
                <c:pt idx="35">
                  <c:v>6.2003352559989349</c:v>
                </c:pt>
                <c:pt idx="36">
                  <c:v>7.4487355285565711</c:v>
                </c:pt>
                <c:pt idx="37">
                  <c:v>8.8419153011777798</c:v>
                </c:pt>
                <c:pt idx="38">
                  <c:v>10.385239353785339</c:v>
                </c:pt>
                <c:pt idx="39">
                  <c:v>12.0838803807109</c:v>
                </c:pt>
                <c:pt idx="40">
                  <c:v>13.94283805850443</c:v>
                </c:pt>
                <c:pt idx="41">
                  <c:v>15.966955157728909</c:v>
                </c:pt>
                <c:pt idx="42">
                  <c:v>18.160931302933179</c:v>
                </c:pt>
                <c:pt idx="43">
                  <c:v>20.529334834912849</c:v>
                </c:pt>
                <c:pt idx="44">
                  <c:v>23.076613122490802</c:v>
                </c:pt>
                <c:pt idx="45">
                  <c:v>25.807101593400049</c:v>
                </c:pt>
                <c:pt idx="46">
                  <c:v>28.725031696428921</c:v>
                </c:pt>
                <c:pt idx="47">
                  <c:v>31.834537963842731</c:v>
                </c:pt>
                <c:pt idx="48">
                  <c:v>35.139664310215053</c:v>
                </c:pt>
                <c:pt idx="49">
                  <c:v>38.644369678415558</c:v>
                </c:pt>
                <c:pt idx="50">
                  <c:v>42.352533123672103</c:v>
                </c:pt>
                <c:pt idx="51">
                  <c:v>46.267958410969499</c:v>
                </c:pt>
                <c:pt idx="52">
                  <c:v>50.39437818856635</c:v>
                </c:pt>
                <c:pt idx="53">
                  <c:v>54.735457790368812</c:v>
                </c:pt>
              </c:numCache>
            </c:numRef>
          </c:xVal>
          <c:yVal>
            <c:numRef>
              <c:f>Curve!$B$12:$B$65</c:f>
              <c:numCache>
                <c:formatCode>General</c:formatCode>
                <c:ptCount val="5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numCache>
            </c:numRef>
          </c:yVal>
          <c:smooth val="1"/>
          <c:extLst>
            <c:ext xmlns:c16="http://schemas.microsoft.com/office/drawing/2014/chart" uri="{C3380CC4-5D6E-409C-BE32-E72D297353CC}">
              <c16:uniqueId val="{00000000-C200-4A9A-A461-EBF658344D86}"/>
            </c:ext>
          </c:extLst>
        </c:ser>
        <c:dLbls>
          <c:showLegendKey val="0"/>
          <c:showVal val="0"/>
          <c:showCatName val="0"/>
          <c:showSerName val="0"/>
          <c:showPercent val="0"/>
          <c:showBubbleSize val="0"/>
        </c:dLbls>
        <c:axId val="644285352"/>
        <c:axId val="644293192"/>
      </c:scatterChart>
      <c:scatterChart>
        <c:scatterStyle val="lineMarker"/>
        <c:varyColors val="0"/>
        <c:ser>
          <c:idx val="1"/>
          <c:order val="1"/>
          <c:spPr>
            <a:ln w="25400" cap="rnd">
              <a:solidFill>
                <a:schemeClr val="tx2"/>
              </a:solidFill>
              <a:round/>
            </a:ln>
            <a:effectLst/>
          </c:spPr>
          <c:marker>
            <c:symbol val="none"/>
          </c:marker>
          <c:xVal>
            <c:numRef>
              <c:f>Curve!$H$12:$H$14</c:f>
              <c:numCache>
                <c:formatCode>General</c:formatCode>
                <c:ptCount val="3"/>
                <c:pt idx="0">
                  <c:v>0</c:v>
                </c:pt>
                <c:pt idx="1">
                  <c:v>0.115</c:v>
                </c:pt>
                <c:pt idx="2">
                  <c:v>9.19</c:v>
                </c:pt>
              </c:numCache>
            </c:numRef>
          </c:xVal>
          <c:yVal>
            <c:numRef>
              <c:f>Curve!$F$12:$F$14</c:f>
              <c:numCache>
                <c:formatCode>General</c:formatCode>
                <c:ptCount val="3"/>
                <c:pt idx="0">
                  <c:v>0</c:v>
                </c:pt>
                <c:pt idx="1">
                  <c:v>230</c:v>
                </c:pt>
                <c:pt idx="2">
                  <c:v>540</c:v>
                </c:pt>
              </c:numCache>
            </c:numRef>
          </c:yVal>
          <c:smooth val="0"/>
          <c:extLst>
            <c:ext xmlns:c16="http://schemas.microsoft.com/office/drawing/2014/chart" uri="{C3380CC4-5D6E-409C-BE32-E72D297353CC}">
              <c16:uniqueId val="{00000001-C200-4A9A-A461-EBF658344D86}"/>
            </c:ext>
          </c:extLst>
        </c:ser>
        <c:dLbls>
          <c:showLegendKey val="0"/>
          <c:showVal val="0"/>
          <c:showCatName val="0"/>
          <c:showSerName val="0"/>
          <c:showPercent val="0"/>
          <c:showBubbleSize val="0"/>
        </c:dLbls>
        <c:axId val="644285352"/>
        <c:axId val="644293192"/>
      </c:scatterChart>
      <c:valAx>
        <c:axId val="644285352"/>
        <c:scaling>
          <c:orientation val="minMax"/>
          <c:max val="10"/>
          <c:min val="-1"/>
        </c:scaling>
        <c:delete val="0"/>
        <c:axPos val="b"/>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3192"/>
        <c:crosses val="autoZero"/>
        <c:crossBetween val="midCat"/>
        <c:majorUnit val="1"/>
      </c:valAx>
      <c:valAx>
        <c:axId val="644293192"/>
        <c:scaling>
          <c:orientation val="minMax"/>
        </c:scaling>
        <c:delete val="0"/>
        <c:axPos val="l"/>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53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Blad1!$B$12:$B$76</c:f>
              <c:numCache>
                <c:formatCode>General</c:formatCode>
                <c:ptCount val="65"/>
                <c:pt idx="0">
                  <c:v>0</c:v>
                </c:pt>
                <c:pt idx="1">
                  <c:v>5.0000009710483098E-5</c:v>
                </c:pt>
                <c:pt idx="2">
                  <c:v>1.0000031073546E-4</c:v>
                </c:pt>
                <c:pt idx="3">
                  <c:v>1.50002359647396E-4</c:v>
                </c:pt>
                <c:pt idx="4">
                  <c:v>2.00009943534706E-4</c:v>
                </c:pt>
                <c:pt idx="5">
                  <c:v>2.5003034525972298E-4</c:v>
                </c:pt>
                <c:pt idx="6">
                  <c:v>3.0007550871667302E-4</c:v>
                </c:pt>
                <c:pt idx="7">
                  <c:v>3.5016320408965199E-4</c:v>
                </c:pt>
                <c:pt idx="8">
                  <c:v>4.0031819311059098E-4</c:v>
                </c:pt>
                <c:pt idx="9">
                  <c:v>4.5057339431723897E-4</c:v>
                </c:pt>
                <c:pt idx="10">
                  <c:v>5.0097104831112996E-4</c:v>
                </c:pt>
                <c:pt idx="11">
                  <c:v>5.5156388301555697E-4</c:v>
                </c:pt>
                <c:pt idx="12">
                  <c:v>6.0241627893355002E-4</c:v>
                </c:pt>
                <c:pt idx="13">
                  <c:v>6.5360543440584195E-4</c:v>
                </c:pt>
                <c:pt idx="14">
                  <c:v>7.0522253086884902E-4</c:v>
                </c:pt>
                <c:pt idx="15">
                  <c:v>7.5737389811264002E-4</c:v>
                </c:pt>
                <c:pt idx="16">
                  <c:v>8.1018217953890902E-4</c:v>
                </c:pt>
                <c:pt idx="17">
                  <c:v>8.6378749741895301E-4</c:v>
                </c:pt>
                <c:pt idx="18">
                  <c:v>9.1834861815164297E-4</c:v>
                </c:pt>
                <c:pt idx="19">
                  <c:v>9.7404411752139396E-4</c:v>
                </c:pt>
                <c:pt idx="20">
                  <c:v>1.0310735459561401E-3</c:v>
                </c:pt>
                <c:pt idx="21">
                  <c:v>1.08965859378532E-3</c:v>
                </c:pt>
                <c:pt idx="22">
                  <c:v>1.1500442564978299E-3</c:v>
                </c:pt>
                <c:pt idx="23">
                  <c:v>1.2125E-3</c:v>
                </c:pt>
                <c:pt idx="24">
                  <c:v>1.27732092587359E-3</c:v>
                </c:pt>
                <c:pt idx="25">
                  <c:v>1.3448289366337399E-3</c:v>
                </c:pt>
                <c:pt idx="26">
                  <c:v>1.4153739009869399E-3</c:v>
                </c:pt>
                <c:pt idx="27">
                  <c:v>1.48933481908904E-3</c:v>
                </c:pt>
                <c:pt idx="28">
                  <c:v>1.56712098780317E-3</c:v>
                </c:pt>
                <c:pt idx="29">
                  <c:v>1.64917316595775E-3</c:v>
                </c:pt>
                <c:pt idx="30">
                  <c:v>1.7359647396044599E-3</c:v>
                </c:pt>
                <c:pt idx="31">
                  <c:v>1.82800288727621E-3</c:v>
                </c:pt>
                <c:pt idx="32">
                  <c:v>1.92582974524509E-3</c:v>
                </c:pt>
                <c:pt idx="33">
                  <c:v>2.0300235727803801E-3</c:v>
                </c:pt>
                <c:pt idx="34">
                  <c:v>2.14119991740652E-3</c:v>
                </c:pt>
                <c:pt idx="35">
                  <c:v>2.26001278016103E-3</c:v>
                </c:pt>
                <c:pt idx="36">
                  <c:v>2.3871557808525698E-3</c:v>
                </c:pt>
                <c:pt idx="37">
                  <c:v>2.5233633233188498E-3</c:v>
                </c:pt>
                <c:pt idx="38">
                  <c:v>2.6694117606846E-3</c:v>
                </c:pt>
                <c:pt idx="39">
                  <c:v>2.8261205606195899E-3</c:v>
                </c:pt>
                <c:pt idx="40">
                  <c:v>2.9943534705965799E-3</c:v>
                </c:pt>
                <c:pt idx="41">
                  <c:v>3.1750196831492701E-3</c:v>
                </c:pt>
                <c:pt idx="42">
                  <c:v>3.3690750011302999E-3</c:v>
                </c:pt>
                <c:pt idx="43">
                  <c:v>3.5775230029692299E-3</c:v>
                </c:pt>
                <c:pt idx="44">
                  <c:v>3.8014162079304998E-3</c:v>
                </c:pt>
                <c:pt idx="45">
                  <c:v>4.0418572413713797E-3</c:v>
                </c:pt>
                <c:pt idx="46">
                  <c:v>4.3E-3</c:v>
                </c:pt>
                <c:pt idx="47">
                  <c:v>4.5782561892602604E-3</c:v>
                </c:pt>
                <c:pt idx="48">
                  <c:v>4.9590432838228903E-3</c:v>
                </c:pt>
                <c:pt idx="49">
                  <c:v>5.6190715437312204E-3</c:v>
                </c:pt>
                <c:pt idx="50">
                  <c:v>6.79072296618721E-3</c:v>
                </c:pt>
                <c:pt idx="51">
                  <c:v>8.7511210376280991E-3</c:v>
                </c:pt>
                <c:pt idx="52">
                  <c:v>1.1816057805402199E-2</c:v>
                </c:pt>
                <c:pt idx="53">
                  <c:v>1.6335932700368601E-2</c:v>
                </c:pt>
                <c:pt idx="54">
                  <c:v>2.2692779023884498E-2</c:v>
                </c:pt>
                <c:pt idx="55">
                  <c:v>3.1297961295467899E-2</c:v>
                </c:pt>
                <c:pt idx="56">
                  <c:v>4.2590322082372997E-2</c:v>
                </c:pt>
                <c:pt idx="57">
                  <c:v>5.7034647855725401E-2</c:v>
                </c:pt>
                <c:pt idx="58">
                  <c:v>7.5120371165245697E-2</c:v>
                </c:pt>
                <c:pt idx="59">
                  <c:v>9.7360453748578102E-2</c:v>
                </c:pt>
                <c:pt idx="60">
                  <c:v>0.12429041187347201</c:v>
                </c:pt>
                <c:pt idx="61">
                  <c:v>0.15646745592658401</c:v>
                </c:pt>
                <c:pt idx="62">
                  <c:v>0.19446972343369201</c:v>
                </c:pt>
                <c:pt idx="63">
                  <c:v>0.23889558966038399</c:v>
                </c:pt>
                <c:pt idx="64">
                  <c:v>0.29036304347826097</c:v>
                </c:pt>
              </c:numCache>
            </c:numRef>
          </c:xVal>
          <c:yVal>
            <c:numRef>
              <c:f>Blad1!$A$12:$A$76</c:f>
              <c:numCache>
                <c:formatCode>General</c:formatCode>
                <c:ptCount val="6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numCache>
            </c:numRef>
          </c:yVal>
          <c:smooth val="1"/>
          <c:extLst>
            <c:ext xmlns:c16="http://schemas.microsoft.com/office/drawing/2014/chart" uri="{C3380CC4-5D6E-409C-BE32-E72D297353CC}">
              <c16:uniqueId val="{00000000-2569-47DB-91BE-7793156F23C0}"/>
            </c:ext>
          </c:extLst>
        </c:ser>
        <c:dLbls>
          <c:showLegendKey val="0"/>
          <c:showVal val="0"/>
          <c:showCatName val="0"/>
          <c:showSerName val="0"/>
          <c:showPercent val="0"/>
          <c:showBubbleSize val="0"/>
        </c:dLbls>
        <c:axId val="644296720"/>
        <c:axId val="644293976"/>
      </c:scatterChart>
      <c:valAx>
        <c:axId val="644296720"/>
        <c:scaling>
          <c:orientation val="minMax"/>
          <c:max val="0.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3976"/>
        <c:crosses val="autoZero"/>
        <c:crossBetween val="midCat"/>
      </c:valAx>
      <c:valAx>
        <c:axId val="644293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67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Results!$K$7:$K$15</c:f>
              <c:numCache>
                <c:formatCode>General</c:formatCode>
                <c:ptCount val="9"/>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numCache>
            </c:numRef>
          </c:xVal>
          <c:yVal>
            <c:numRef>
              <c:f>Results!$L$7:$L$15</c:f>
              <c:numCache>
                <c:formatCode>General</c:formatCode>
                <c:ptCount val="9"/>
                <c:pt idx="0">
                  <c:v>0</c:v>
                </c:pt>
                <c:pt idx="1">
                  <c:v>63.172699999999999</c:v>
                </c:pt>
                <c:pt idx="2">
                  <c:v>136.018</c:v>
                </c:pt>
                <c:pt idx="3">
                  <c:v>206.1926</c:v>
                </c:pt>
                <c:pt idx="4">
                  <c:v>272.86950000000002</c:v>
                </c:pt>
                <c:pt idx="5">
                  <c:v>335.13299999999992</c:v>
                </c:pt>
                <c:pt idx="6">
                  <c:v>392.40599999999978</c:v>
                </c:pt>
                <c:pt idx="7">
                  <c:v>444.08699999999982</c:v>
                </c:pt>
                <c:pt idx="8">
                  <c:v>490.11099999999999</c:v>
                </c:pt>
              </c:numCache>
            </c:numRef>
          </c:yVal>
          <c:smooth val="0"/>
          <c:extLst>
            <c:ext xmlns:c16="http://schemas.microsoft.com/office/drawing/2014/chart" uri="{C3380CC4-5D6E-409C-BE32-E72D297353CC}">
              <c16:uniqueId val="{00000000-4DB6-4FBD-8C36-F6EE19CF7332}"/>
            </c:ext>
          </c:extLst>
        </c:ser>
        <c:dLbls>
          <c:showLegendKey val="0"/>
          <c:showVal val="0"/>
          <c:showCatName val="0"/>
          <c:showSerName val="0"/>
          <c:showPercent val="0"/>
          <c:showBubbleSize val="0"/>
        </c:dLbls>
        <c:axId val="644295152"/>
        <c:axId val="644292016"/>
      </c:scatterChart>
      <c:valAx>
        <c:axId val="644295152"/>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2016"/>
        <c:crosses val="autoZero"/>
        <c:crossBetween val="midCat"/>
      </c:valAx>
      <c:valAx>
        <c:axId val="64429201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5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Results!$K$7:$K$21</c:f>
              <c:numCache>
                <c:formatCode>General</c:formatCode>
                <c:ptCount val="15"/>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numCache>
            </c:numRef>
          </c:xVal>
          <c:yVal>
            <c:numRef>
              <c:f>Results!$L$7:$L$21</c:f>
              <c:numCache>
                <c:formatCode>General</c:formatCode>
                <c:ptCount val="15"/>
                <c:pt idx="0">
                  <c:v>0</c:v>
                </c:pt>
                <c:pt idx="1">
                  <c:v>63.172699999999999</c:v>
                </c:pt>
                <c:pt idx="2">
                  <c:v>136.018</c:v>
                </c:pt>
                <c:pt idx="3">
                  <c:v>206.1926</c:v>
                </c:pt>
                <c:pt idx="4">
                  <c:v>272.86950000000002</c:v>
                </c:pt>
                <c:pt idx="5">
                  <c:v>335.13299999999992</c:v>
                </c:pt>
                <c:pt idx="6">
                  <c:v>392.40599999999978</c:v>
                </c:pt>
                <c:pt idx="7">
                  <c:v>444.08699999999982</c:v>
                </c:pt>
                <c:pt idx="8">
                  <c:v>490.11099999999999</c:v>
                </c:pt>
                <c:pt idx="9">
                  <c:v>530.62400000000002</c:v>
                </c:pt>
                <c:pt idx="10">
                  <c:v>566.11199999999997</c:v>
                </c:pt>
                <c:pt idx="11">
                  <c:v>597.24099999999999</c:v>
                </c:pt>
                <c:pt idx="12">
                  <c:v>624.81999999999982</c:v>
                </c:pt>
                <c:pt idx="13">
                  <c:v>649.25199999999973</c:v>
                </c:pt>
                <c:pt idx="14">
                  <c:v>671.00599999999997</c:v>
                </c:pt>
              </c:numCache>
            </c:numRef>
          </c:yVal>
          <c:smooth val="0"/>
          <c:extLst>
            <c:ext xmlns:c16="http://schemas.microsoft.com/office/drawing/2014/chart" uri="{C3380CC4-5D6E-409C-BE32-E72D297353CC}">
              <c16:uniqueId val="{00000000-A7C1-4C5A-8A23-A8FC5445FDED}"/>
            </c:ext>
          </c:extLst>
        </c:ser>
        <c:dLbls>
          <c:showLegendKey val="0"/>
          <c:showVal val="0"/>
          <c:showCatName val="0"/>
          <c:showSerName val="0"/>
          <c:showPercent val="0"/>
          <c:showBubbleSize val="0"/>
        </c:dLbls>
        <c:axId val="644295936"/>
        <c:axId val="644296328"/>
      </c:scatterChart>
      <c:valAx>
        <c:axId val="644295936"/>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6328"/>
        <c:crosses val="autoZero"/>
        <c:crossBetween val="midCat"/>
      </c:valAx>
      <c:valAx>
        <c:axId val="644296328"/>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959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Results!$K$7:$K$27</c:f>
              <c:numCache>
                <c:formatCode>General</c:formatCode>
                <c:ptCount val="21"/>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numCache>
            </c:numRef>
          </c:xVal>
          <c:yVal>
            <c:numRef>
              <c:f>Results!$L$7:$L$27</c:f>
              <c:numCache>
                <c:formatCode>General</c:formatCode>
                <c:ptCount val="21"/>
                <c:pt idx="0">
                  <c:v>0</c:v>
                </c:pt>
                <c:pt idx="1">
                  <c:v>63.172699999999999</c:v>
                </c:pt>
                <c:pt idx="2">
                  <c:v>136.018</c:v>
                </c:pt>
                <c:pt idx="3">
                  <c:v>206.1926</c:v>
                </c:pt>
                <c:pt idx="4">
                  <c:v>272.86950000000002</c:v>
                </c:pt>
                <c:pt idx="5">
                  <c:v>335.13299999999992</c:v>
                </c:pt>
                <c:pt idx="6">
                  <c:v>392.40599999999978</c:v>
                </c:pt>
                <c:pt idx="7">
                  <c:v>444.08699999999982</c:v>
                </c:pt>
                <c:pt idx="8">
                  <c:v>490.11099999999999</c:v>
                </c:pt>
                <c:pt idx="9">
                  <c:v>530.62400000000002</c:v>
                </c:pt>
                <c:pt idx="10">
                  <c:v>566.11199999999997</c:v>
                </c:pt>
                <c:pt idx="11">
                  <c:v>597.24099999999999</c:v>
                </c:pt>
                <c:pt idx="12">
                  <c:v>624.81999999999982</c:v>
                </c:pt>
                <c:pt idx="13">
                  <c:v>649.25199999999973</c:v>
                </c:pt>
                <c:pt idx="14">
                  <c:v>671.00599999999997</c:v>
                </c:pt>
                <c:pt idx="15">
                  <c:v>690.08699999999999</c:v>
                </c:pt>
                <c:pt idx="16">
                  <c:v>706.428</c:v>
                </c:pt>
                <c:pt idx="17">
                  <c:v>720.53899999999999</c:v>
                </c:pt>
                <c:pt idx="18">
                  <c:v>731.3499999999998</c:v>
                </c:pt>
                <c:pt idx="19">
                  <c:v>738.90899999999999</c:v>
                </c:pt>
                <c:pt idx="20">
                  <c:v>738.88499999999999</c:v>
                </c:pt>
              </c:numCache>
            </c:numRef>
          </c:yVal>
          <c:smooth val="0"/>
          <c:extLst>
            <c:ext xmlns:c16="http://schemas.microsoft.com/office/drawing/2014/chart" uri="{C3380CC4-5D6E-409C-BE32-E72D297353CC}">
              <c16:uniqueId val="{00000000-414C-49CE-A29B-BD7B80D11A6D}"/>
            </c:ext>
          </c:extLst>
        </c:ser>
        <c:dLbls>
          <c:showLegendKey val="0"/>
          <c:showVal val="0"/>
          <c:showCatName val="0"/>
          <c:showSerName val="0"/>
          <c:showPercent val="0"/>
          <c:showBubbleSize val="0"/>
        </c:dLbls>
        <c:axId val="644284960"/>
        <c:axId val="644288096"/>
      </c:scatterChart>
      <c:valAx>
        <c:axId val="644284960"/>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8096"/>
        <c:crosses val="autoZero"/>
        <c:crossBetween val="midCat"/>
      </c:valAx>
      <c:valAx>
        <c:axId val="644288096"/>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49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Results!$K$5</c:f>
              <c:strCache>
                <c:ptCount val="1"/>
                <c:pt idx="0">
                  <c:v>Uy midden onderflens</c:v>
                </c:pt>
              </c:strCache>
            </c:strRef>
          </c:tx>
          <c:spPr>
            <a:ln w="25400" cap="rnd">
              <a:noFill/>
              <a:round/>
            </a:ln>
            <a:effectLst/>
          </c:spPr>
          <c:marker>
            <c:symbol val="circle"/>
            <c:size val="5"/>
            <c:spPr>
              <a:solidFill>
                <a:schemeClr val="accent1"/>
              </a:solidFill>
              <a:ln w="9525">
                <a:solidFill>
                  <a:schemeClr val="accent1"/>
                </a:solidFill>
              </a:ln>
              <a:effectLst/>
            </c:spPr>
          </c:marker>
          <c:xVal>
            <c:numRef>
              <c:f>Results!$K$7:$K$37</c:f>
              <c:numCache>
                <c:formatCode>General</c:formatCode>
                <c:ptCount val="31"/>
                <c:pt idx="0">
                  <c:v>0</c:v>
                </c:pt>
                <c:pt idx="1">
                  <c:v>1.2591699999999999</c:v>
                </c:pt>
                <c:pt idx="2">
                  <c:v>2.51844</c:v>
                </c:pt>
                <c:pt idx="3">
                  <c:v>3.7742800000000001</c:v>
                </c:pt>
                <c:pt idx="4">
                  <c:v>5.0252600000000003</c:v>
                </c:pt>
                <c:pt idx="5">
                  <c:v>6.2673399999999981</c:v>
                </c:pt>
                <c:pt idx="6">
                  <c:v>7.4997600000000002</c:v>
                </c:pt>
                <c:pt idx="7">
                  <c:v>8.7158700000000007</c:v>
                </c:pt>
                <c:pt idx="8">
                  <c:v>9.9131600000000013</c:v>
                </c:pt>
                <c:pt idx="9">
                  <c:v>11.086600000000001</c:v>
                </c:pt>
                <c:pt idx="10">
                  <c:v>12.231400000000001</c:v>
                </c:pt>
                <c:pt idx="11">
                  <c:v>13.349299999999999</c:v>
                </c:pt>
                <c:pt idx="12">
                  <c:v>14.451700000000001</c:v>
                </c:pt>
                <c:pt idx="13">
                  <c:v>15.5443</c:v>
                </c:pt>
                <c:pt idx="14">
                  <c:v>16.636399999999991</c:v>
                </c:pt>
                <c:pt idx="15">
                  <c:v>17.732500000000002</c:v>
                </c:pt>
                <c:pt idx="16">
                  <c:v>18.835999999999999</c:v>
                </c:pt>
                <c:pt idx="17">
                  <c:v>19.9861</c:v>
                </c:pt>
                <c:pt idx="18">
                  <c:v>21.139900000000001</c:v>
                </c:pt>
                <c:pt idx="19">
                  <c:v>22.411899999999999</c:v>
                </c:pt>
                <c:pt idx="20">
                  <c:v>23.651299999999999</c:v>
                </c:pt>
                <c:pt idx="21">
                  <c:v>24.762599999999981</c:v>
                </c:pt>
                <c:pt idx="22">
                  <c:v>25.697399999999991</c:v>
                </c:pt>
                <c:pt idx="23">
                  <c:v>26.470099999999999</c:v>
                </c:pt>
                <c:pt idx="24">
                  <c:v>27.170999999999999</c:v>
                </c:pt>
                <c:pt idx="25">
                  <c:v>27.872</c:v>
                </c:pt>
                <c:pt idx="26">
                  <c:v>28.5671</c:v>
                </c:pt>
                <c:pt idx="27">
                  <c:v>29.276299999999999</c:v>
                </c:pt>
                <c:pt idx="28">
                  <c:v>30.007999999999999</c:v>
                </c:pt>
                <c:pt idx="29">
                  <c:v>30.762499999999999</c:v>
                </c:pt>
                <c:pt idx="30">
                  <c:v>31.538599999999999</c:v>
                </c:pt>
              </c:numCache>
            </c:numRef>
          </c:xVal>
          <c:yVal>
            <c:numRef>
              <c:f>Results!$L$7:$L$37</c:f>
              <c:numCache>
                <c:formatCode>General</c:formatCode>
                <c:ptCount val="31"/>
                <c:pt idx="0">
                  <c:v>0</c:v>
                </c:pt>
                <c:pt idx="1">
                  <c:v>63.172699999999999</c:v>
                </c:pt>
                <c:pt idx="2">
                  <c:v>136.018</c:v>
                </c:pt>
                <c:pt idx="3">
                  <c:v>206.1926</c:v>
                </c:pt>
                <c:pt idx="4">
                  <c:v>272.86950000000002</c:v>
                </c:pt>
                <c:pt idx="5">
                  <c:v>335.13299999999992</c:v>
                </c:pt>
                <c:pt idx="6">
                  <c:v>392.40599999999978</c:v>
                </c:pt>
                <c:pt idx="7">
                  <c:v>444.08699999999982</c:v>
                </c:pt>
                <c:pt idx="8">
                  <c:v>490.11099999999999</c:v>
                </c:pt>
                <c:pt idx="9">
                  <c:v>530.62400000000002</c:v>
                </c:pt>
                <c:pt idx="10">
                  <c:v>566.11199999999997</c:v>
                </c:pt>
                <c:pt idx="11">
                  <c:v>597.24099999999999</c:v>
                </c:pt>
                <c:pt idx="12">
                  <c:v>624.81999999999982</c:v>
                </c:pt>
                <c:pt idx="13">
                  <c:v>649.25199999999973</c:v>
                </c:pt>
                <c:pt idx="14">
                  <c:v>671.00599999999997</c:v>
                </c:pt>
                <c:pt idx="15">
                  <c:v>690.08699999999999</c:v>
                </c:pt>
                <c:pt idx="16">
                  <c:v>706.428</c:v>
                </c:pt>
                <c:pt idx="17">
                  <c:v>720.53899999999999</c:v>
                </c:pt>
                <c:pt idx="18">
                  <c:v>731.3499999999998</c:v>
                </c:pt>
                <c:pt idx="19">
                  <c:v>738.90899999999999</c:v>
                </c:pt>
                <c:pt idx="20">
                  <c:v>738.88499999999999</c:v>
                </c:pt>
                <c:pt idx="21">
                  <c:v>725.197</c:v>
                </c:pt>
                <c:pt idx="22">
                  <c:v>696.59699999999998</c:v>
                </c:pt>
                <c:pt idx="23">
                  <c:v>657.05199999999979</c:v>
                </c:pt>
                <c:pt idx="24">
                  <c:v>618.62800000000004</c:v>
                </c:pt>
                <c:pt idx="25">
                  <c:v>586.53800000000001</c:v>
                </c:pt>
                <c:pt idx="26">
                  <c:v>558.35799999999949</c:v>
                </c:pt>
                <c:pt idx="27">
                  <c:v>534.42699999999979</c:v>
                </c:pt>
                <c:pt idx="28">
                  <c:v>514.31999999999982</c:v>
                </c:pt>
                <c:pt idx="29">
                  <c:v>497.27699999999982</c:v>
                </c:pt>
                <c:pt idx="30">
                  <c:v>482.50200000000001</c:v>
                </c:pt>
              </c:numCache>
            </c:numRef>
          </c:yVal>
          <c:smooth val="0"/>
          <c:extLst>
            <c:ext xmlns:c16="http://schemas.microsoft.com/office/drawing/2014/chart" uri="{C3380CC4-5D6E-409C-BE32-E72D297353CC}">
              <c16:uniqueId val="{00000000-6F0F-4D58-9705-828120B0F1D5}"/>
            </c:ext>
          </c:extLst>
        </c:ser>
        <c:dLbls>
          <c:showLegendKey val="0"/>
          <c:showVal val="0"/>
          <c:showCatName val="0"/>
          <c:showSerName val="0"/>
          <c:showPercent val="0"/>
          <c:showBubbleSize val="0"/>
        </c:dLbls>
        <c:axId val="644286528"/>
        <c:axId val="644286920"/>
      </c:scatterChart>
      <c:valAx>
        <c:axId val="644286528"/>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6920"/>
        <c:crosses val="autoZero"/>
        <c:crossBetween val="midCat"/>
      </c:valAx>
      <c:valAx>
        <c:axId val="644286920"/>
        <c:scaling>
          <c:orientation val="minMax"/>
          <c:max val="8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nl-NL" sz="900" b="0" i="0" u="none" strike="noStrike" kern="1200" baseline="0">
                <a:solidFill>
                  <a:schemeClr val="tx1">
                    <a:lumMod val="65000"/>
                    <a:lumOff val="35000"/>
                  </a:schemeClr>
                </a:solidFill>
                <a:latin typeface="+mn-lt"/>
                <a:ea typeface="+mn-ea"/>
                <a:cs typeface="+mn-cs"/>
              </a:defRPr>
            </a:pPr>
            <a:endParaRPr lang="en-US"/>
          </a:p>
        </c:txPr>
        <c:crossAx val="644286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5" Type="http://schemas.openxmlformats.org/officeDocument/2006/relationships/image" Target="../media/image66.emf"/><Relationship Id="rId4" Type="http://schemas.openxmlformats.org/officeDocument/2006/relationships/image" Target="../media/image6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emf"/><Relationship Id="rId1" Type="http://schemas.openxmlformats.org/officeDocument/2006/relationships/image" Target="../media/image6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13C3AA-689C-44AE-A84C-ED700B7D1818}" type="datetimeFigureOut">
              <a:rPr lang="nl-BE" smtClean="0"/>
              <a:t>28/01/2020</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965A47-DE49-466D-9A0D-FF39F66AC40F}" type="slidenum">
              <a:rPr lang="nl-BE" smtClean="0"/>
              <a:t>‹#›</a:t>
            </a:fld>
            <a:endParaRPr lang="nl-BE"/>
          </a:p>
        </p:txBody>
      </p:sp>
    </p:spTree>
    <p:extLst>
      <p:ext uri="{BB962C8B-B14F-4D97-AF65-F5344CB8AC3E}">
        <p14:creationId xmlns:p14="http://schemas.microsoft.com/office/powerpoint/2010/main" val="1678380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4E3447B-48AD-4579-AF00-442363ECB115}" type="datetimeFigureOut">
              <a:rPr lang="fr-FR" smtClean="0"/>
              <a:t>28/01/2020</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1493CB-4046-46AB-AF17-750713C41672}" type="slidenum">
              <a:rPr lang="fr-FR" smtClean="0"/>
              <a:t>‹#›</a:t>
            </a:fld>
            <a:endParaRPr lang="fr-FR"/>
          </a:p>
        </p:txBody>
      </p:sp>
    </p:spTree>
    <p:extLst>
      <p:ext uri="{BB962C8B-B14F-4D97-AF65-F5344CB8AC3E}">
        <p14:creationId xmlns:p14="http://schemas.microsoft.com/office/powerpoint/2010/main" val="167829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Courtesy</a:t>
            </a:r>
            <a:r>
              <a:rPr lang="fr-FR" dirty="0"/>
              <a:t> </a:t>
            </a:r>
            <a:r>
              <a:rPr lang="fr-FR"/>
              <a:t>Frank Smith</a:t>
            </a:r>
          </a:p>
        </p:txBody>
      </p:sp>
      <p:sp>
        <p:nvSpPr>
          <p:cNvPr id="4" name="Slide Number Placeholder 3"/>
          <p:cNvSpPr>
            <a:spLocks noGrp="1"/>
          </p:cNvSpPr>
          <p:nvPr>
            <p:ph type="sldNum" sz="quarter" idx="10"/>
          </p:nvPr>
        </p:nvSpPr>
        <p:spPr/>
        <p:txBody>
          <a:bodyPr/>
          <a:lstStyle/>
          <a:p>
            <a:fld id="{5A1493CB-4046-46AB-AF17-750713C41672}" type="slidenum">
              <a:rPr lang="fr-FR" smtClean="0"/>
              <a:t>12</a:t>
            </a:fld>
            <a:endParaRPr lang="fr-FR"/>
          </a:p>
        </p:txBody>
      </p:sp>
    </p:spTree>
    <p:extLst>
      <p:ext uri="{BB962C8B-B14F-4D97-AF65-F5344CB8AC3E}">
        <p14:creationId xmlns:p14="http://schemas.microsoft.com/office/powerpoint/2010/main" val="207327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573147AE-3FF5-48A1-BF9F-878AEE9C1B25}"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xfrm>
            <a:off x="915757" y="4343940"/>
            <a:ext cx="5026486" cy="4113720"/>
          </a:xfrm>
          <a:noFill/>
        </p:spPr>
        <p:txBody>
          <a:bodyPr/>
          <a:lstStyle/>
          <a:p>
            <a:r>
              <a:rPr lang="en-GB" altLang="en-US" dirty="0"/>
              <a:t>With carbon steel, the yield strength is simply taken as the design strength. The difficulty in designing with materials which have a non-linear stress-strain curve is the choice of design strength. </a:t>
            </a:r>
          </a:p>
          <a:p>
            <a:endParaRPr lang="en-GB" altLang="en-US" dirty="0"/>
          </a:p>
          <a:p>
            <a:r>
              <a:rPr lang="en-GB" altLang="en-US" dirty="0"/>
              <a:t>The conventional way of defining the design strength for metals like stainless steel, aluminium alloys and high strength steels which do not exhibit a clear yield point, is to use the 0.2% proof strength.</a:t>
            </a:r>
          </a:p>
          <a:p>
            <a:endParaRPr lang="en-GB" altLang="en-US" dirty="0"/>
          </a:p>
          <a:p>
            <a:r>
              <a:rPr lang="en-GB" altLang="en-US" dirty="0"/>
              <a:t>This graph shows the definition of the ‘0.2% proof strength’. </a:t>
            </a:r>
          </a:p>
          <a:p>
            <a:pPr eaLnBrk="1" hangingPunct="1"/>
            <a:endParaRPr lang="en-US" altLang="en-US" dirty="0"/>
          </a:p>
          <a:p>
            <a:pPr eaLnBrk="1" hangingPunct="1"/>
            <a:endParaRPr lang="en-US" altLang="en-US" dirty="0"/>
          </a:p>
          <a:p>
            <a:pPr eaLnBrk="1" hangingPunct="1"/>
            <a:r>
              <a:rPr lang="en-US" altLang="en-US" dirty="0"/>
              <a:t>Austenitic stainless steels have a 0.2% proof strength of around 220 MPa whereas duplexes are about twice as strong, with a 0.2% proof strength of around 450 MPa.</a:t>
            </a:r>
          </a:p>
          <a:p>
            <a:pPr eaLnBrk="1" hangingPunct="1"/>
            <a:endParaRPr lang="en-US" altLang="en-US" baseline="30000" dirty="0"/>
          </a:p>
          <a:p>
            <a:pPr eaLnBrk="1" hangingPunct="1"/>
            <a:r>
              <a:rPr lang="en-US" altLang="en-US" dirty="0"/>
              <a:t>The high strength of duplex stainless steel will often permit a lighter section to be used compared with carbon steel.</a:t>
            </a:r>
          </a:p>
          <a:p>
            <a:pPr eaLnBrk="1" hangingPunct="1"/>
            <a:endParaRPr lang="en-US" altLang="en-US" baseline="30000" dirty="0"/>
          </a:p>
          <a:p>
            <a:r>
              <a:rPr lang="en-GB" altLang="en-US" dirty="0"/>
              <a:t>It should be noted that the measured yield strength</a:t>
            </a:r>
            <a:r>
              <a:rPr lang="en-US" altLang="en-US" dirty="0"/>
              <a:t> </a:t>
            </a:r>
            <a:r>
              <a:rPr lang="en-GB" altLang="en-US" dirty="0"/>
              <a:t> of austenitic stainless steels may exceed the specified minimum values by a margin varying from 25 to 40%, for plate thicknesses of 25 mm or less. The margin for duplex stainless steels is lower, perhaps up to 20%. There is an inverse relationship between thickness or diameter, and yield stress; thinner material typically have yield stresses that are significantly higher than the minimum requirement whereas at thicknesses of 25 mm and above, the values are usually fairly close to the specified values.</a:t>
            </a:r>
            <a:endParaRPr lang="en-US" altLang="en-US" baseline="30000" dirty="0"/>
          </a:p>
          <a:p>
            <a:pPr eaLnBrk="1" hangingPunct="1"/>
            <a:endParaRPr lang="en-US" altLang="en-US" baseline="30000" dirty="0"/>
          </a:p>
          <a:p>
            <a:pPr eaLnBrk="1" hangingPunct="1"/>
            <a:r>
              <a:rPr lang="en-US" altLang="en-US" dirty="0"/>
              <a:t>The Young's Modulus is 200,000 MPa</a:t>
            </a:r>
            <a:r>
              <a:rPr lang="en-US" altLang="en-US" baseline="-25000" dirty="0"/>
              <a:t>,</a:t>
            </a:r>
            <a:r>
              <a:rPr lang="en-US" altLang="en-US" dirty="0"/>
              <a:t> which is only slightly different to the value assumed for carbon steel, around 210,000 MPa.</a:t>
            </a:r>
          </a:p>
          <a:p>
            <a:pPr eaLnBrk="1" hangingPunct="1"/>
            <a:endParaRPr lang="en-US" altLang="en-US" baseline="30000" dirty="0"/>
          </a:p>
          <a:p>
            <a:pPr eaLnBrk="1" hangingPunct="1"/>
            <a:endParaRPr lang="en-US" altLang="en-US" dirty="0"/>
          </a:p>
        </p:txBody>
      </p:sp>
    </p:spTree>
    <p:extLst>
      <p:ext uri="{BB962C8B-B14F-4D97-AF65-F5344CB8AC3E}">
        <p14:creationId xmlns:p14="http://schemas.microsoft.com/office/powerpoint/2010/main" val="128487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GB" altLang="en-US"/>
              <a:t>Stainless steels exhibit strong strain hardening, which can be advantageous in some situations and disadvantageous in others.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9EEF3-3A87-4928-BF20-8FC510E75EC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91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B58BF-1E41-2B44-8874-B7313950057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7058" y="4345776"/>
            <a:ext cx="5023884" cy="4111751"/>
          </a:xfrm>
          <a:noFill/>
          <a:ln/>
        </p:spPr>
        <p:txBody>
          <a:bodyPr/>
          <a:lstStyle/>
          <a:p>
            <a:r>
              <a:rPr lang="en-GB">
                <a:latin typeface="Times" pitchFamily="-111" charset="0"/>
              </a:rPr>
              <a:t>Material properties vary around cold-formed stainless steel sections due to the effects of cold-work. This is also seen for carbon steel – it’s much more significant for stainless steel….</a:t>
            </a:r>
          </a:p>
          <a:p>
            <a:endParaRPr lang="en-GB">
              <a:latin typeface="Times" pitchFamily="-111" charset="0"/>
            </a:endParaRPr>
          </a:p>
          <a:p>
            <a:r>
              <a:rPr lang="en-GB">
                <a:latin typeface="Times" pitchFamily="-111" charset="0"/>
              </a:rPr>
              <a:t>By slicing specimens into a series of strips and then measuring the stress-strain characteristics, its possible to build up a profile of strength around the section, and with sufficient data, predictive tools can be developed – this process is underway at the moment. </a:t>
            </a:r>
          </a:p>
        </p:txBody>
      </p:sp>
    </p:spTree>
    <p:extLst>
      <p:ext uri="{BB962C8B-B14F-4D97-AF65-F5344CB8AC3E}">
        <p14:creationId xmlns:p14="http://schemas.microsoft.com/office/powerpoint/2010/main" val="340288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altLang="en-US"/>
              <a:t>The reduction in ductility is never a problem with austenitics because they have such high ductility to start with, around 50% (more on this later in the presetnation).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8D22-EAA3-49D7-8171-6F9BEAF2826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033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GB" altLang="en-US"/>
              <a:t>Stainless steel also differs from carbon steel in terms of ductility and toughness.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4873E-D9D7-425F-9212-FB92C253149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383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dirty="0"/>
              <a:t>This graph shows the full stress-strain curves to fracture and enables us to compare the ductility and toughness of stainless steel and carbon steel. It can be seen that austenitic stainless steel is considerably more ductile than carbon steel. And austenitic stainless steel also shows greater toughness (compare the area under the stress-strain curves).</a:t>
            </a:r>
          </a:p>
          <a:p>
            <a:endParaRPr lang="en-GB"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3BAEA-1723-45B5-B38B-2AECF19AD62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12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altLang="en-US"/>
              <a:t>Good impact resistance is also required for security bollards as well as blast resistant walls which are required to protect personnel on the topsides of offshore platforms in the event of an explosion.</a:t>
            </a:r>
          </a:p>
        </p:txBody>
      </p:sp>
      <p:sp>
        <p:nvSpPr>
          <p:cNvPr id="80900" name="Slide Number Placeholder 3"/>
          <p:cNvSpPr>
            <a:spLocks noGrp="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E9C67CD9-43A5-4165-B5F2-3DBDBEAA9419}" type="slidenum">
              <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46</a:t>
            </a:fld>
            <a:endPar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2901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GB" altLang="en-US"/>
              <a:t>We will now consider the impact of the non-linearity of the stress-strain curve on the structural performance of stainless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197BD-66D0-4203-9648-AE54440B54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9006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GB" altLang="en-US"/>
              <a:t>To consider the impact of the stress-strain characteristics on buckling performance, we will consider columns with low, high and intermediate slenderness separately.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24AA25-EAD8-4A19-AC71-7A945B43E2F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9836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47604D-C4E5-EF47-A8AF-E745B03E6FDB}"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r>
              <a:rPr lang="en-GB">
                <a:latin typeface="Times" pitchFamily="-111" charset="0"/>
              </a:rPr>
              <a:t>This graph shows a comparison of strength reduction factors at elevated temperatures between carbon steel and stainless steel, based on the strength at 2% strain, which is shown by the solid lines and the strength at 0.2% plastic strain, which is the dotted lines. And we can see that beyond about 550oC, stainless steel retains its strength better than carbon steel.</a:t>
            </a:r>
          </a:p>
        </p:txBody>
      </p:sp>
    </p:spTree>
    <p:extLst>
      <p:ext uri="{BB962C8B-B14F-4D97-AF65-F5344CB8AC3E}">
        <p14:creationId xmlns:p14="http://schemas.microsoft.com/office/powerpoint/2010/main" val="297435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1493CB-4046-46AB-AF17-750713C41672}" type="slidenum">
              <a:rPr lang="fr-FR" smtClean="0"/>
              <a:t>14</a:t>
            </a:fld>
            <a:endParaRPr lang="fr-FR"/>
          </a:p>
        </p:txBody>
      </p:sp>
    </p:spTree>
    <p:extLst>
      <p:ext uri="{BB962C8B-B14F-4D97-AF65-F5344CB8AC3E}">
        <p14:creationId xmlns:p14="http://schemas.microsoft.com/office/powerpoint/2010/main" val="153473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5B45ED-7BA8-594E-AB92-92DAB3FA446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612300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9D73F0-461D-534B-A408-33D04ABF93C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83927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r>
              <a:rPr lang="en-GB" altLang="en-US"/>
              <a:t>We will turn to consider design rules for structural stainless steel.</a:t>
            </a:r>
          </a:p>
          <a:p>
            <a:r>
              <a:rPr lang="en-GB" altLang="en-US"/>
              <a:t>Although design standards vary around the world, their focus is always on safe, serviceable &amp; economical structures.</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F366C-2ACF-434B-9460-5A4E9C99B99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7262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p:txBody>
          <a:bodyPr/>
          <a:lstStyle/>
          <a:p>
            <a:pPr>
              <a:defRPr/>
            </a:pPr>
            <a:r>
              <a:rPr lang="en-GB" altLang="en-US" dirty="0"/>
              <a:t>There are ten </a:t>
            </a:r>
            <a:r>
              <a:rPr lang="en-GB" altLang="en-US" dirty="0" err="1"/>
              <a:t>Eurocodes</a:t>
            </a:r>
            <a:r>
              <a:rPr lang="en-GB" altLang="en-US" dirty="0"/>
              <a:t> in all. Six of them deal with structural design using different materials:</a:t>
            </a:r>
          </a:p>
          <a:p>
            <a:pPr marL="160957" indent="-160957">
              <a:buFont typeface="Arial" panose="020B0604020202020204" pitchFamily="34" charset="0"/>
              <a:buChar char="•"/>
              <a:defRPr/>
            </a:pPr>
            <a:r>
              <a:rPr lang="en-GB" altLang="en-US" dirty="0"/>
              <a:t>Concrete, </a:t>
            </a:r>
          </a:p>
          <a:p>
            <a:pPr marL="160957" indent="-160957">
              <a:buFont typeface="Arial" panose="020B0604020202020204" pitchFamily="34" charset="0"/>
              <a:buChar char="•"/>
              <a:defRPr/>
            </a:pPr>
            <a:r>
              <a:rPr lang="en-GB" altLang="en-US" dirty="0"/>
              <a:t>Steel, </a:t>
            </a:r>
          </a:p>
          <a:p>
            <a:pPr marL="160957" indent="-160957">
              <a:buFont typeface="Arial" panose="020B0604020202020204" pitchFamily="34" charset="0"/>
              <a:buChar char="•"/>
              <a:defRPr/>
            </a:pPr>
            <a:r>
              <a:rPr lang="en-GB" altLang="en-US" dirty="0"/>
              <a:t>Composite (concrete and steel), </a:t>
            </a:r>
          </a:p>
          <a:p>
            <a:pPr marL="160957" indent="-160957">
              <a:buFont typeface="Arial" panose="020B0604020202020204" pitchFamily="34" charset="0"/>
              <a:buChar char="•"/>
              <a:defRPr/>
            </a:pPr>
            <a:r>
              <a:rPr lang="en-GB" altLang="en-US" dirty="0"/>
              <a:t>Masonry, </a:t>
            </a:r>
          </a:p>
          <a:p>
            <a:pPr marL="160957" indent="-160957">
              <a:buFont typeface="Arial" panose="020B0604020202020204" pitchFamily="34" charset="0"/>
              <a:buChar char="•"/>
              <a:defRPr/>
            </a:pPr>
            <a:r>
              <a:rPr lang="en-GB" altLang="en-US" dirty="0"/>
              <a:t>Aluminium,</a:t>
            </a:r>
          </a:p>
          <a:p>
            <a:pPr marL="160957" indent="-160957">
              <a:buFont typeface="Arial" panose="020B0604020202020204" pitchFamily="34" charset="0"/>
              <a:buChar char="•"/>
              <a:defRPr/>
            </a:pPr>
            <a:r>
              <a:rPr lang="en-GB" altLang="en-US" dirty="0"/>
              <a:t>Timber. </a:t>
            </a:r>
          </a:p>
          <a:p>
            <a:pPr>
              <a:defRPr/>
            </a:pPr>
            <a:r>
              <a:rPr lang="en-GB" altLang="en-US" dirty="0"/>
              <a:t>Eurocode 3 covers structural design with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83A1A-C744-43D7-828A-8E63DE8F939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47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altLang="en-US"/>
              <a:t>Eurocode 3 is divided into many parts. It covers design of different types of steel structures such as buildings, bridges, tanks, piling etc.</a:t>
            </a:r>
          </a:p>
          <a:p>
            <a:r>
              <a:rPr lang="en-GB" altLang="en-US"/>
              <a:t>Part 1-4 gives structural rules for stainless steels.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214A94-C3FA-4C10-B3AA-CB1501D5E28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06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altLang="en-US" dirty="0"/>
              <a:t>The main part of the </a:t>
            </a:r>
            <a:r>
              <a:rPr lang="en-US" altLang="en-US" dirty="0" err="1"/>
              <a:t>Eurocode</a:t>
            </a:r>
            <a:r>
              <a:rPr lang="en-US" altLang="en-US" dirty="0"/>
              <a:t> that deals with Stainless steel is EN 1993-1-4. This part of </a:t>
            </a:r>
            <a:r>
              <a:rPr lang="en-US" altLang="en-US" dirty="0" err="1"/>
              <a:t>Eurocode</a:t>
            </a:r>
            <a:r>
              <a:rPr lang="en-US" altLang="en-US" dirty="0"/>
              <a:t> 3 provides supplementary rules for stainless steel where the behavior is different. The rules are generally presented in a similar way to those presented for carbon steel, in order to aid engineers who may have more experience with carbon steel.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042AF-DFC9-4503-9D2C-B3EBAEFE419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5247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9A6A2F93-588D-4C0D-88EB-453DF290535A}"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69635" name="Rectangle 2"/>
          <p:cNvSpPr>
            <a:spLocks noGrp="1" noRot="1" noChangeAspect="1" noChangeArrowheads="1" noTextEdit="1"/>
          </p:cNvSpPr>
          <p:nvPr>
            <p:ph type="sldImg"/>
          </p:nvPr>
        </p:nvSpPr>
        <p:spPr>
          <a:xfrm>
            <a:off x="1141413" y="684213"/>
            <a:ext cx="4572000" cy="3429000"/>
          </a:xfrm>
          <a:ln/>
        </p:spPr>
      </p:sp>
      <p:sp>
        <p:nvSpPr>
          <p:cNvPr id="69636" name="Rectangle 3"/>
          <p:cNvSpPr>
            <a:spLocks noGrp="1" noChangeArrowheads="1"/>
          </p:cNvSpPr>
          <p:nvPr>
            <p:ph type="body" idx="1"/>
          </p:nvPr>
        </p:nvSpPr>
        <p:spPr>
          <a:xfrm>
            <a:off x="911061" y="4342500"/>
            <a:ext cx="5035879" cy="4116599"/>
          </a:xfrm>
          <a:noFill/>
        </p:spPr>
        <p:txBody>
          <a:bodyPr/>
          <a:lstStyle/>
          <a:p>
            <a:pPr eaLnBrk="1" hangingPunct="1"/>
            <a:r>
              <a:rPr lang="en-US" altLang="en-US"/>
              <a:t>This slide summarises the difference between designing in stainless steel and carbon steel.</a:t>
            </a:r>
          </a:p>
        </p:txBody>
      </p:sp>
    </p:spTree>
    <p:extLst>
      <p:ext uri="{BB962C8B-B14F-4D97-AF65-F5344CB8AC3E}">
        <p14:creationId xmlns:p14="http://schemas.microsoft.com/office/powerpoint/2010/main" val="1116223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r>
              <a:rPr lang="en-GB" altLang="en-US"/>
              <a:t>It is the only design standard in the world for stainless steel which covers such a comprehensive range of product forms and topics.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1D5E4-B854-40D2-8E75-7BD7FCEE5AD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078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r>
              <a:rPr lang="en-US" altLang="en-US"/>
              <a:t>There are other design standards for structural stainless steel, generally for cold formed material.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1863D0-736D-4030-A435-D94A743AC6C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2005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altLang="en-US"/>
              <a:t>The following slides will show the stainless steel design rules in EN 1993-1-4.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AFC2D-3D92-4409-A2CE-D9495B04A40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705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1D2C53-CC87-4E10-A9E6-37757351F4C8}"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405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50035A03-AF86-4026-BB77-F4FDD7A3FACB}"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7827" name="Rectangle 2"/>
          <p:cNvSpPr>
            <a:spLocks noGrp="1" noRot="1" noChangeAspect="1" noChangeArrowheads="1" noTextEdit="1"/>
          </p:cNvSpPr>
          <p:nvPr>
            <p:ph type="sldImg"/>
          </p:nvPr>
        </p:nvSpPr>
        <p:spPr>
          <a:xfrm>
            <a:off x="1143000" y="685800"/>
            <a:ext cx="4570413" cy="3427413"/>
          </a:xfrm>
          <a:ln/>
        </p:spPr>
      </p:sp>
      <p:sp>
        <p:nvSpPr>
          <p:cNvPr id="77828" name="Rectangle 3"/>
          <p:cNvSpPr>
            <a:spLocks noGrp="1" noChangeArrowheads="1"/>
          </p:cNvSpPr>
          <p:nvPr>
            <p:ph type="body" idx="1"/>
          </p:nvPr>
        </p:nvSpPr>
        <p:spPr>
          <a:xfrm>
            <a:off x="914191" y="4342500"/>
            <a:ext cx="5029618" cy="4115160"/>
          </a:xfrm>
          <a:noFill/>
        </p:spPr>
        <p:txBody>
          <a:bodyPr/>
          <a:lstStyle/>
          <a:p>
            <a:r>
              <a:rPr lang="en-US" altLang="en-US"/>
              <a:t>Carbon steel and stainless steel are classified into four classes in exactly the same way. However the limiting width-to-thickness ratios for stainless steel are generally lower than for carbon steel.</a:t>
            </a:r>
          </a:p>
          <a:p>
            <a:endParaRPr lang="en-US" altLang="en-US"/>
          </a:p>
          <a:p>
            <a:pPr>
              <a:spcBef>
                <a:spcPct val="50000"/>
              </a:spcBef>
            </a:pPr>
            <a:r>
              <a:rPr lang="en-US" altLang="en-US"/>
              <a:t>Carbon steel cross section classifications for different standard sections are published in various resources, e.g. SCI Blue Book. A similar resource is not available for stainless steel, as there is no standard family of cross section shapes. The designer will therefore be required to classify the section themselves, which can be laborious. Software is available to simplify the task, as can be found at </a:t>
            </a:r>
            <a:r>
              <a:rPr lang="en-GB" altLang="en-US">
                <a:solidFill>
                  <a:srgbClr val="20336E"/>
                </a:solidFill>
              </a:rPr>
              <a:t>www.steel-stainless.org/software</a:t>
            </a:r>
          </a:p>
          <a:p>
            <a:pPr>
              <a:spcBef>
                <a:spcPct val="50000"/>
              </a:spcBef>
            </a:pPr>
            <a:endParaRPr lang="en-GB" altLang="en-US">
              <a:solidFill>
                <a:srgbClr val="20336E"/>
              </a:solidFill>
            </a:endParaRPr>
          </a:p>
          <a:p>
            <a:pPr>
              <a:spcBef>
                <a:spcPct val="50000"/>
              </a:spcBef>
            </a:pPr>
            <a:r>
              <a:rPr lang="en-GB" altLang="en-US">
                <a:solidFill>
                  <a:srgbClr val="20336E"/>
                </a:solidFill>
              </a:rPr>
              <a:t>Since the design rules in the Eurocode were derived, a great deal more test data have become available for structural stainless steel and these data now justify the use of less conservative section classification limits, generally aligned to the carbon steel limits. The limits will therefore be raised in the next version of EN 1993-1-4, due to be published in 2014.</a:t>
            </a:r>
            <a:endParaRPr lang="en-GB" altLang="en-US"/>
          </a:p>
        </p:txBody>
      </p:sp>
    </p:spTree>
    <p:extLst>
      <p:ext uri="{BB962C8B-B14F-4D97-AF65-F5344CB8AC3E}">
        <p14:creationId xmlns:p14="http://schemas.microsoft.com/office/powerpoint/2010/main" val="933207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CA65AE8C-57C9-4F01-ADE8-0E79BAB5F398}"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65</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6803" name="Notes Placeholder 1"/>
          <p:cNvSpPr>
            <a:spLocks noGrp="1"/>
          </p:cNvSpPr>
          <p:nvPr>
            <p:ph type="body" idx="1"/>
          </p:nvPr>
        </p:nvSpPr>
        <p:spPr/>
        <p:txBody>
          <a:bodyPr/>
          <a:lstStyle/>
          <a:p>
            <a:pPr>
              <a:defRPr/>
            </a:pPr>
            <a:r>
              <a:rPr lang="en-GB" altLang="en-US" dirty="0"/>
              <a:t>The minimum specified values of 0.2% proof strength are given in the harmonised material standards:</a:t>
            </a:r>
          </a:p>
          <a:p>
            <a:pPr marL="160957" indent="-160957">
              <a:buFont typeface="Arial" panose="020B0604020202020204" pitchFamily="34" charset="0"/>
              <a:buChar char="•"/>
              <a:defRPr/>
            </a:pPr>
            <a:r>
              <a:rPr lang="en-GB" altLang="en-US" dirty="0"/>
              <a:t>EN 10088-4 is the harmonised product standard for stainless steel sheet, strip and plate.</a:t>
            </a:r>
          </a:p>
          <a:p>
            <a:pPr marL="160957" indent="-160957">
              <a:buFont typeface="Arial" panose="020B0604020202020204" pitchFamily="34" charset="0"/>
              <a:buChar char="•"/>
              <a:defRPr/>
            </a:pPr>
            <a:r>
              <a:rPr lang="en-GB" altLang="en-US" dirty="0"/>
              <a:t>EN 10088-5 is the harmonised product standard for stainless steel bar and rod.</a:t>
            </a:r>
          </a:p>
        </p:txBody>
      </p:sp>
    </p:spTree>
    <p:extLst>
      <p:ext uri="{BB962C8B-B14F-4D97-AF65-F5344CB8AC3E}">
        <p14:creationId xmlns:p14="http://schemas.microsoft.com/office/powerpoint/2010/main" val="1695801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0A9978-430D-9346-87B4-1DC72FE05E2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1368523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A3D47F-E890-7A44-A68F-E425FC717515}"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2022117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7F0D3-28F6-9E45-825E-111B86BAF95D}"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139118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DFF8F9-8F02-D541-9512-487171321DB9}"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16921964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r>
              <a:rPr lang="en-GB" altLang="en-US"/>
              <a:t>The buckling curves for stainless steel take the same mathematical form as those for carbon steel but the imperfection factor (alpha) and limiting slenderness (lambda bar zero) are different.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C57BF-B2E6-46B7-925B-99DEF0F8F2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79163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2FA64118-2456-4029-9B40-929A5F8CCA72}"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71</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GB" altLang="en-US"/>
              <a:t>This graph compares the flexural buckling curves for carbon steel (welded I sections and hollow sections) and stainless steel (welded I sections and hollow sections)</a:t>
            </a:r>
          </a:p>
        </p:txBody>
      </p:sp>
    </p:spTree>
    <p:extLst>
      <p:ext uri="{BB962C8B-B14F-4D97-AF65-F5344CB8AC3E}">
        <p14:creationId xmlns:p14="http://schemas.microsoft.com/office/powerpoint/2010/main" val="4170608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B91DE-CCD5-FC43-9EA1-701E4DBF23FA}"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GB">
                <a:latin typeface="Times" pitchFamily="-111" charset="0"/>
              </a:rPr>
              <a:t>Lateral torsional buckling is the member failure mode associated with unrestrained beams loaded about their major axis….</a:t>
            </a:r>
          </a:p>
        </p:txBody>
      </p:sp>
    </p:spTree>
    <p:extLst>
      <p:ext uri="{BB962C8B-B14F-4D97-AF65-F5344CB8AC3E}">
        <p14:creationId xmlns:p14="http://schemas.microsoft.com/office/powerpoint/2010/main" val="1579379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F3EA4-7FF5-BF47-B2E2-8162298AFD33}"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391180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t>This lecture is concerned with the use of stainless steel in structural and civil engineering applications. It gives specific guidance for design. This is the second of two lectures: the first lecture gives an overview of what stainless steel is and the issues you should consider when you specify it. Throughout the presentation, stainless steel is compared with structural carbon steel.</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9155E-FDCF-4D20-BDED-7308C89046C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9659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DB7692-CC26-1742-9E55-09403B9FB518}"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2185982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4B049-2394-F240-9EF5-6E28EA591410}"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GB" dirty="0">
              <a:latin typeface="Times" pitchFamily="-111" charset="0"/>
            </a:endParaRPr>
          </a:p>
        </p:txBody>
      </p:sp>
    </p:spTree>
    <p:extLst>
      <p:ext uri="{BB962C8B-B14F-4D97-AF65-F5344CB8AC3E}">
        <p14:creationId xmlns:p14="http://schemas.microsoft.com/office/powerpoint/2010/main" val="1607803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altLang="en-US"/>
              <a:t>This graph compares the lateral torsional buckling curves for carbon steel (welded I sections and cold formed channels) and stainless steel (welded I sections and cold formed channels)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398F8-C263-4F4A-BEED-46CD30C5B6B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9921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F40EB-AA90-CE49-BBE2-7F0B48AD33A9}" type="slidenum">
              <a:rPr kumimoji="0" lang="en-GB" sz="1200" b="0" i="0" u="none" strike="noStrike" kern="1200" cap="none" spc="0" normalizeH="0" baseline="0" noProof="0">
                <a:ln>
                  <a:noFill/>
                </a:ln>
                <a:solidFill>
                  <a:prstClr val="black"/>
                </a:solidFill>
                <a:effectLst/>
                <a:uLnTx/>
                <a:uFillTx/>
                <a:latin typeface="Times" pitchFamily="-111"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Times" pitchFamily="-111"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GB">
              <a:latin typeface="Times" pitchFamily="-111" charset="0"/>
            </a:endParaRPr>
          </a:p>
        </p:txBody>
      </p:sp>
    </p:spTree>
    <p:extLst>
      <p:ext uri="{BB962C8B-B14F-4D97-AF65-F5344CB8AC3E}">
        <p14:creationId xmlns:p14="http://schemas.microsoft.com/office/powerpoint/2010/main" val="66650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B7A5A254-FF70-4929-84FD-5F1688F3D458}"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117</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3971" name="Rectangle 2"/>
          <p:cNvSpPr>
            <a:spLocks noGrp="1" noRot="1" noChangeAspect="1" noChangeArrowheads="1" noTextEdit="1"/>
          </p:cNvSpPr>
          <p:nvPr>
            <p:ph type="sldImg"/>
          </p:nvPr>
        </p:nvSpPr>
        <p:spPr>
          <a:xfrm>
            <a:off x="1139825" y="684213"/>
            <a:ext cx="4573588" cy="3429000"/>
          </a:xfrm>
          <a:ln/>
        </p:spPr>
      </p:sp>
      <p:sp>
        <p:nvSpPr>
          <p:cNvPr id="83972" name="Rectangle 3"/>
          <p:cNvSpPr>
            <a:spLocks noGrp="1" noChangeArrowheads="1"/>
          </p:cNvSpPr>
          <p:nvPr>
            <p:ph type="body" idx="1"/>
          </p:nvPr>
        </p:nvSpPr>
        <p:spPr>
          <a:xfrm>
            <a:off x="912627" y="4342500"/>
            <a:ext cx="5032747" cy="4116599"/>
          </a:xfrm>
          <a:noFill/>
        </p:spPr>
        <p:txBody>
          <a:bodyPr/>
          <a:lstStyle/>
          <a:p>
            <a:r>
              <a:rPr lang="en-GB" altLang="en-US"/>
              <a:t>The non-linear stress-strain curve implies that the stiffness of stainless steel components varies with the stress level, the stiffness decreasing as the stress increases.  Consequently, deflections are greater than those for carbon steels.</a:t>
            </a:r>
          </a:p>
          <a:p>
            <a:endParaRPr lang="en-GB" altLang="en-US"/>
          </a:p>
          <a:p>
            <a:r>
              <a:rPr lang="en-GB" altLang="en-US"/>
              <a:t>A conservative method for estimating deflections is to use standard structural theory, but with the secant modulus corresponding to the highest level of stress in the member instead of Young’s Modulus.</a:t>
            </a:r>
            <a:endParaRPr lang="en-US" altLang="en-US"/>
          </a:p>
          <a:p>
            <a:endParaRPr lang="en-GB" altLang="en-US"/>
          </a:p>
        </p:txBody>
      </p:sp>
    </p:spTree>
    <p:extLst>
      <p:ext uri="{BB962C8B-B14F-4D97-AF65-F5344CB8AC3E}">
        <p14:creationId xmlns:p14="http://schemas.microsoft.com/office/powerpoint/2010/main" val="18844031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E74DB0C0-8315-471A-B6BE-9E9D5A3AF69B}"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118</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4995" name="Rectangle 2"/>
          <p:cNvSpPr>
            <a:spLocks noGrp="1" noRot="1" noChangeAspect="1" noChangeArrowheads="1" noTextEdit="1"/>
          </p:cNvSpPr>
          <p:nvPr>
            <p:ph type="sldImg"/>
          </p:nvPr>
        </p:nvSpPr>
        <p:spPr>
          <a:xfrm>
            <a:off x="1143000" y="684213"/>
            <a:ext cx="4570413" cy="3427412"/>
          </a:xfrm>
          <a:ln/>
        </p:spPr>
      </p:sp>
      <p:sp>
        <p:nvSpPr>
          <p:cNvPr id="84996" name="Rectangle 3"/>
          <p:cNvSpPr>
            <a:spLocks noGrp="1" noChangeArrowheads="1"/>
          </p:cNvSpPr>
          <p:nvPr>
            <p:ph type="body" idx="1"/>
          </p:nvPr>
        </p:nvSpPr>
        <p:spPr>
          <a:xfrm>
            <a:off x="915757" y="4342500"/>
            <a:ext cx="5026486" cy="4116599"/>
          </a:xfrm>
          <a:noFill/>
        </p:spPr>
        <p:txBody>
          <a:bodyPr/>
          <a:lstStyle/>
          <a:p>
            <a:r>
              <a:rPr lang="en-GB" altLang="en-US"/>
              <a:t>This slide illustrates the difference between the secant modulus and the tangent modulus. Clearly, at the origin of the stress-strain curve, the tangent modulus is equal to Young’s modulus.</a:t>
            </a:r>
            <a:endParaRPr lang="en-US" altLang="en-US"/>
          </a:p>
        </p:txBody>
      </p:sp>
    </p:spTree>
    <p:extLst>
      <p:ext uri="{BB962C8B-B14F-4D97-AF65-F5344CB8AC3E}">
        <p14:creationId xmlns:p14="http://schemas.microsoft.com/office/powerpoint/2010/main" val="37641331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defTabSz="880794" eaLnBrk="0" hangingPunct="0">
              <a:spcBef>
                <a:spcPct val="20000"/>
              </a:spcBef>
              <a:buClr>
                <a:srgbClr val="D4852E"/>
              </a:buClr>
              <a:buChar char="•"/>
              <a:defRPr sz="2600">
                <a:solidFill>
                  <a:srgbClr val="00438D"/>
                </a:solidFill>
                <a:latin typeface="Arial" pitchFamily="34" charset="0"/>
              </a:defRPr>
            </a:lvl1pPr>
            <a:lvl2pPr marL="697481" indent="-268262" defTabSz="880794" eaLnBrk="0" hangingPunct="0">
              <a:spcBef>
                <a:spcPct val="20000"/>
              </a:spcBef>
              <a:buClr>
                <a:srgbClr val="D4852E"/>
              </a:buClr>
              <a:buChar char="•"/>
              <a:defRPr sz="2600">
                <a:solidFill>
                  <a:srgbClr val="00438D"/>
                </a:solidFill>
                <a:latin typeface="Arial" pitchFamily="34" charset="0"/>
              </a:defRPr>
            </a:lvl2pPr>
            <a:lvl3pPr marL="1073048" indent="-214610" defTabSz="880794" eaLnBrk="0" hangingPunct="0">
              <a:spcBef>
                <a:spcPct val="20000"/>
              </a:spcBef>
              <a:buClr>
                <a:srgbClr val="D4852E"/>
              </a:buClr>
              <a:buChar char="•"/>
              <a:defRPr sz="2600">
                <a:solidFill>
                  <a:srgbClr val="00438D"/>
                </a:solidFill>
                <a:latin typeface="Arial" pitchFamily="34" charset="0"/>
              </a:defRPr>
            </a:lvl3pPr>
            <a:lvl4pPr marL="1502268" indent="-214610" defTabSz="880794" eaLnBrk="0" hangingPunct="0">
              <a:spcBef>
                <a:spcPct val="20000"/>
              </a:spcBef>
              <a:buClr>
                <a:srgbClr val="D4852E"/>
              </a:buClr>
              <a:buChar char="•"/>
              <a:defRPr sz="2600">
                <a:solidFill>
                  <a:srgbClr val="00438D"/>
                </a:solidFill>
                <a:latin typeface="Arial" pitchFamily="34" charset="0"/>
              </a:defRPr>
            </a:lvl4pPr>
            <a:lvl5pPr marL="1931487" indent="-214610" defTabSz="880794" eaLnBrk="0" hangingPunct="0">
              <a:spcBef>
                <a:spcPct val="20000"/>
              </a:spcBef>
              <a:buClr>
                <a:srgbClr val="D4852E"/>
              </a:buClr>
              <a:buChar char="•"/>
              <a:defRPr sz="2600">
                <a:solidFill>
                  <a:srgbClr val="00438D"/>
                </a:solidFill>
                <a:latin typeface="Arial" pitchFamily="34" charset="0"/>
              </a:defRPr>
            </a:lvl5pPr>
            <a:lvl6pPr marL="236070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079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0794" rtl="0" eaLnBrk="1" fontAlgn="auto" latinLnBrk="0" hangingPunct="1">
              <a:lnSpc>
                <a:spcPct val="100000"/>
              </a:lnSpc>
              <a:spcBef>
                <a:spcPct val="0"/>
              </a:spcBef>
              <a:spcAft>
                <a:spcPts val="0"/>
              </a:spcAft>
              <a:buClrTx/>
              <a:buSzTx/>
              <a:buFontTx/>
              <a:buNone/>
              <a:tabLst/>
              <a:defRPr/>
            </a:pPr>
            <a:fld id="{B722E5E7-E7C1-4610-B52C-7F0766EC16E5}" type="slidenum">
              <a:rPr kumimoji="0" lang="en-GB" sz="11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0794" rtl="0" eaLnBrk="1" fontAlgn="auto" latinLnBrk="0" hangingPunct="1">
                <a:lnSpc>
                  <a:spcPct val="100000"/>
                </a:lnSpc>
                <a:spcBef>
                  <a:spcPct val="0"/>
                </a:spcBef>
                <a:spcAft>
                  <a:spcPts val="0"/>
                </a:spcAft>
                <a:buClrTx/>
                <a:buSzTx/>
                <a:buFontTx/>
                <a:buNone/>
                <a:tabLst/>
                <a:defRPr/>
              </a:pPr>
              <a:t>119</a:t>
            </a:fld>
            <a:endParaRPr kumimoji="0" lang="en-GB" sz="11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6019" name="Rectangle 2"/>
          <p:cNvSpPr>
            <a:spLocks noGrp="1" noRot="1" noChangeAspect="1" noChangeArrowheads="1" noTextEdit="1"/>
          </p:cNvSpPr>
          <p:nvPr>
            <p:ph type="sldImg"/>
          </p:nvPr>
        </p:nvSpPr>
        <p:spPr>
          <a:xfrm>
            <a:off x="1144588" y="684213"/>
            <a:ext cx="4572000" cy="3429000"/>
          </a:xfrm>
          <a:ln/>
        </p:spPr>
      </p:sp>
      <p:sp>
        <p:nvSpPr>
          <p:cNvPr id="86020" name="Rectangle 3"/>
          <p:cNvSpPr>
            <a:spLocks noGrp="1" noChangeArrowheads="1"/>
          </p:cNvSpPr>
          <p:nvPr>
            <p:ph type="body" idx="1"/>
          </p:nvPr>
        </p:nvSpPr>
        <p:spPr>
          <a:xfrm>
            <a:off x="915757" y="4342500"/>
            <a:ext cx="5026486" cy="4116599"/>
          </a:xfrm>
          <a:noFill/>
        </p:spPr>
        <p:txBody>
          <a:bodyPr/>
          <a:lstStyle/>
          <a:p>
            <a:r>
              <a:rPr lang="en-US" altLang="en-US"/>
              <a:t>The secant modulus can be calculated using the Ramberg-Osgood model. This material model is the conventional model for describing the non-linear relationship of materials between stress and strain near their yield point.</a:t>
            </a:r>
          </a:p>
          <a:p>
            <a:endParaRPr lang="en-US" altLang="en-US"/>
          </a:p>
          <a:p>
            <a:r>
              <a:rPr lang="en-US" altLang="en-US"/>
              <a:t>The factor n describes how non-linear the material is. The more non-linear the stress-strain curve, the lower the value of n. Austenitics are characterised by an n value of about 5.6 and duplexes by an n value of 7.2. (A carbon steel bi-linear ‘elastic-perfectly plastic’ stress-strain curve would have an n value of infinity.)</a:t>
            </a:r>
          </a:p>
        </p:txBody>
      </p:sp>
    </p:spTree>
    <p:extLst>
      <p:ext uri="{BB962C8B-B14F-4D97-AF65-F5344CB8AC3E}">
        <p14:creationId xmlns:p14="http://schemas.microsoft.com/office/powerpoint/2010/main" val="788191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1AF61-972D-4159-B8C1-50464F15FE77}"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7043" name="Rectangle 2"/>
          <p:cNvSpPr>
            <a:spLocks noGrp="1" noRot="1" noChangeAspect="1" noChangeArrowheads="1" noTextEdit="1"/>
          </p:cNvSpPr>
          <p:nvPr>
            <p:ph type="sldImg"/>
          </p:nvPr>
        </p:nvSpPr>
        <p:spPr>
          <a:xfrm>
            <a:off x="1139825" y="684213"/>
            <a:ext cx="4573588" cy="3429000"/>
          </a:xfrm>
          <a:ln/>
        </p:spPr>
      </p:sp>
      <p:sp>
        <p:nvSpPr>
          <p:cNvPr id="87044" name="Rectangle 3"/>
          <p:cNvSpPr>
            <a:spLocks noGrp="1" noChangeArrowheads="1"/>
          </p:cNvSpPr>
          <p:nvPr>
            <p:ph type="body" idx="1"/>
          </p:nvPr>
        </p:nvSpPr>
        <p:spPr>
          <a:xfrm>
            <a:off x="912627" y="4342500"/>
            <a:ext cx="5032747" cy="4116599"/>
          </a:xfrm>
          <a:noFill/>
        </p:spPr>
        <p:txBody>
          <a:bodyPr/>
          <a:lstStyle/>
          <a:p>
            <a:r>
              <a:rPr lang="en-GB" altLang="en-US"/>
              <a:t>This table shows how the deflection increases as the stress ratio (i.e. stress level) increases.  At low stress ratios, the secant modulus equals Young’s modulus, 200 000 Mpa. As the stress ratio increases beyond 0.5, the secant modulus starts to reduce and has dropped down to 158 000 MPa </a:t>
            </a:r>
            <a:r>
              <a:rPr lang="en-GB" altLang="en-US" baseline="30000"/>
              <a:t> </a:t>
            </a:r>
            <a:r>
              <a:rPr lang="en-GB" altLang="en-US"/>
              <a:t>at a stress ratio of 0.7.</a:t>
            </a:r>
          </a:p>
          <a:p>
            <a:endParaRPr lang="en-GB" altLang="en-US"/>
          </a:p>
          <a:p>
            <a:r>
              <a:rPr lang="en-GB" altLang="en-US"/>
              <a:t>The reduction in modulus for duplex stainless steels is very slight.</a:t>
            </a:r>
          </a:p>
        </p:txBody>
      </p:sp>
    </p:spTree>
    <p:extLst>
      <p:ext uri="{BB962C8B-B14F-4D97-AF65-F5344CB8AC3E}">
        <p14:creationId xmlns:p14="http://schemas.microsoft.com/office/powerpoint/2010/main" val="1647449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GB" altLang="en-US"/>
              <a:t>Since it is not economical to design structures to respond to earthquake loads in their elastic range, dissipation of energy by post-elastic deformation has become common practice. The energy that a structural system can dissipate in an earthquake event is a function of its inelastic deformations. This requires an understanding of the hysteretic behaviour of structural members.</a:t>
            </a:r>
          </a:p>
        </p:txBody>
      </p:sp>
      <p:sp>
        <p:nvSpPr>
          <p:cNvPr id="69636" name="Slide Number Placeholder 3"/>
          <p:cNvSpPr>
            <a:spLocks noGrp="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9DF464C5-36D4-439F-AA28-5034572FEC52}"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468000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r>
              <a:rPr lang="en-US" altLang="en-US"/>
              <a:t>Bolted connections are designed in much the same way for either carbon steel or stainless steel. Special rules for bearing are required due to the high ductility of austenitic stainless steel. </a:t>
            </a:r>
          </a:p>
          <a:p>
            <a:endParaRPr lang="en-US" altLang="en-US"/>
          </a:p>
          <a:p>
            <a:r>
              <a:rPr lang="en-US" altLang="en-US"/>
              <a:t>Greater clarity is needed in defining bearing capacity with stainless steels: whereas </a:t>
            </a:r>
            <a:r>
              <a:rPr lang="en-GB" altLang="en-US"/>
              <a:t>the load deformation curve for carbon steel connections flattens off after the initiation and spreading of yielding, for stainless steel connections this curve continues to rise significantly owing to strain hardening. </a:t>
            </a:r>
          </a:p>
          <a:p>
            <a:endParaRPr lang="en-GB" altLang="en-US"/>
          </a:p>
          <a:p>
            <a:r>
              <a:rPr lang="en-GB" altLang="en-US"/>
              <a:t>The Eurocode defines the bearing capacity in terms of a reduced ultimate strength, </a:t>
            </a:r>
            <a:r>
              <a:rPr lang="en-GB" altLang="en-US" i="1"/>
              <a:t>f</a:t>
            </a:r>
            <a:r>
              <a:rPr lang="en-GB" altLang="en-US" i="1" baseline="-25000"/>
              <a:t>u,red , </a:t>
            </a:r>
            <a:r>
              <a:rPr lang="en-GB" altLang="en-US"/>
              <a:t>as opposed to the full ultimate strength used for carbon steel.</a:t>
            </a:r>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4DC344-9B70-4C0A-AFDA-8EB204FB661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47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OBJECTIVE: </a:t>
            </a:r>
            <a:r>
              <a:rPr lang="fr-FR" dirty="0" err="1"/>
              <a:t>provide</a:t>
            </a:r>
            <a:r>
              <a:rPr lang="fr-FR" dirty="0"/>
              <a:t> an </a:t>
            </a:r>
            <a:r>
              <a:rPr lang="fr-FR" dirty="0" err="1"/>
              <a:t>overview</a:t>
            </a:r>
            <a:r>
              <a:rPr lang="fr-FR" dirty="0"/>
              <a:t> of the possible applications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280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defTabSz="882284" eaLnBrk="0" hangingPunct="0">
              <a:defRPr sz="2600">
                <a:solidFill>
                  <a:srgbClr val="00438D"/>
                </a:solidFill>
                <a:latin typeface="Arial" pitchFamily="34" charset="0"/>
              </a:defRPr>
            </a:lvl1pPr>
            <a:lvl2pPr marL="697481" indent="-268262" defTabSz="882284" eaLnBrk="0" hangingPunct="0">
              <a:defRPr sz="2600">
                <a:solidFill>
                  <a:srgbClr val="00438D"/>
                </a:solidFill>
                <a:latin typeface="Arial" pitchFamily="34" charset="0"/>
              </a:defRPr>
            </a:lvl2pPr>
            <a:lvl3pPr marL="1073048" indent="-214610" defTabSz="882284" eaLnBrk="0" hangingPunct="0">
              <a:defRPr sz="2600">
                <a:solidFill>
                  <a:srgbClr val="00438D"/>
                </a:solidFill>
                <a:latin typeface="Arial" pitchFamily="34" charset="0"/>
              </a:defRPr>
            </a:lvl3pPr>
            <a:lvl4pPr marL="1502268" indent="-214610" defTabSz="882284" eaLnBrk="0" hangingPunct="0">
              <a:defRPr sz="2600">
                <a:solidFill>
                  <a:srgbClr val="00438D"/>
                </a:solidFill>
                <a:latin typeface="Arial" pitchFamily="34" charset="0"/>
              </a:defRPr>
            </a:lvl4pPr>
            <a:lvl5pPr marL="1931487" indent="-214610" defTabSz="882284" eaLnBrk="0" hangingPunct="0">
              <a:defRPr sz="2600">
                <a:solidFill>
                  <a:srgbClr val="00438D"/>
                </a:solidFill>
                <a:latin typeface="Arial" pitchFamily="34" charset="0"/>
              </a:defRPr>
            </a:lvl5pPr>
            <a:lvl6pPr marL="236070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6pPr>
            <a:lvl7pPr marL="2789926"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7pPr>
            <a:lvl8pPr marL="321914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8pPr>
            <a:lvl9pPr marL="3648365" indent="-214610" defTabSz="882284" eaLnBrk="0" fontAlgn="base" hangingPunct="0">
              <a:spcBef>
                <a:spcPct val="20000"/>
              </a:spcBef>
              <a:spcAft>
                <a:spcPct val="0"/>
              </a:spcAft>
              <a:buClr>
                <a:srgbClr val="D4852E"/>
              </a:buClr>
              <a:buChar char="•"/>
              <a:defRPr sz="2600">
                <a:solidFill>
                  <a:srgbClr val="00438D"/>
                </a:solidFill>
                <a:latin typeface="Arial" pitchFamily="34" charset="0"/>
              </a:defRPr>
            </a:lvl9pPr>
          </a:lstStyle>
          <a:p>
            <a:pPr marL="0" marR="0" lvl="0" indent="0" algn="r" defTabSz="882284" rtl="0" eaLnBrk="1" fontAlgn="auto" latinLnBrk="0" hangingPunct="1">
              <a:lnSpc>
                <a:spcPct val="100000"/>
              </a:lnSpc>
              <a:spcBef>
                <a:spcPts val="0"/>
              </a:spcBef>
              <a:spcAft>
                <a:spcPts val="0"/>
              </a:spcAft>
              <a:buClrTx/>
              <a:buSzTx/>
              <a:buFontTx/>
              <a:buNone/>
              <a:tabLst/>
              <a:defRPr/>
            </a:pPr>
            <a:fld id="{6703A74D-4F13-4611-83DD-8F77A44AA26E}" type="slidenum">
              <a:rPr kumimoji="0" lang="en-GB"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882284" rtl="0" eaLnBrk="1" fontAlgn="auto" latinLnBrk="0" hangingPunct="1">
                <a:lnSpc>
                  <a:spcPct val="100000"/>
                </a:lnSpc>
                <a:spcBef>
                  <a:spcPts val="0"/>
                </a:spcBef>
                <a:spcAft>
                  <a:spcPts val="0"/>
                </a:spcAft>
                <a:buClrTx/>
                <a:buSzTx/>
                <a:buFontTx/>
                <a:buNone/>
                <a:tabLst/>
                <a:defRPr/>
              </a:pPr>
              <a:t>125</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GB" altLang="en-US"/>
              <a:t>Stainless steel bolts may be used as pretensioned bolts provided appropriate tensioning techniques are used. If stainless steel bolts are highly torqued, galling can be a problem. When pretension is applied, consideration should be given to time-dependent stress relaxation. Connections should not be designed as slip resistant at either the serviceability or ultimate limit state unless acceptability in the particular application can be demonstrated by testing. Slip coefficients for stainless steel faying surfaces are likely to be lower than those for carbon steel faying surfaces.</a:t>
            </a:r>
          </a:p>
        </p:txBody>
      </p:sp>
    </p:spTree>
    <p:extLst>
      <p:ext uri="{BB962C8B-B14F-4D97-AF65-F5344CB8AC3E}">
        <p14:creationId xmlns:p14="http://schemas.microsoft.com/office/powerpoint/2010/main" val="1595988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r>
              <a:rPr lang="en-US" altLang="en-US"/>
              <a:t>Stainless steel may be welded in much the same way as carbon steel.</a:t>
            </a:r>
          </a:p>
          <a:p>
            <a:endParaRPr lang="en-US" altLang="en-US"/>
          </a:p>
          <a:p>
            <a:r>
              <a:rPr lang="en-GB" altLang="en-US"/>
              <a:t>It is essential that welds are made using correct procedures, including compatible filler metals, with suitably qualified welders. This is important not only to ensure the strength of the weld and to achieve a defined weld profile but also to maintain the corrosion resistance of the weld and surrounding material. It should be noted that greater welding distortions are associated with the austenitic stainless steels than with carbon steels </a:t>
            </a:r>
            <a:endParaRPr lang="en-US" altLang="en-US"/>
          </a:p>
          <a:p>
            <a:endParaRPr lang="en-US" altLang="en-US"/>
          </a:p>
          <a:p>
            <a:r>
              <a:rPr lang="en-US" altLang="en-US"/>
              <a:t>A common question is whether stainless steel can be welded to carbon steel. This is possible, providing the correct welding consumable is chosen.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B141A5-1890-43D3-A9CC-9ED892E7BC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5881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17522A-0BEB-4D9B-9C7E-6543CF3049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8025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GB" altLang="en-US"/>
              <a:t>There are a number of resources which give further guidance about designing stainless steel.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F6D4-EBAC-4A2B-B01E-9004BF0720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25976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GB" altLang="en-US"/>
              <a:t>This is the SCI’s portal leading to various stainless steel resources related to construction applications.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46C3C1-9DB3-4925-9458-E614ED4208A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249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GB" altLang="en-US"/>
              <a:t>The Stainless in Construction Information Centre is a ‘one stop shop’ for information on designing with stainless steel.</a:t>
            </a:r>
          </a:p>
          <a:p>
            <a:r>
              <a:rPr lang="en-US" altLang="en-US"/>
              <a:t>The website includes links to stainless steel resources in a variety of languages. Links to many of the resources discussed in this presentation can be found by clicking the ‘Codes and Standards’ tab. The website includes a variety of other guidance, including case studies.</a:t>
            </a:r>
          </a:p>
          <a:p>
            <a:endParaRPr lang="en-US" altLang="en-US"/>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3ED81-2C31-4D08-8BFA-9789C625A2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3403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GB" altLang="en-US"/>
              <a:t>12 case studies are available which illustrate a range of applications of structural stainless steel in bridges, buildings, offshore etc. The case studies describe the reason for using stainless steel, design basis, specification, and fabrication and installation issues.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B95AA3-0013-4E19-B80D-4B4A0BE059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07349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altLang="en-US"/>
              <a:t>‘The Design Manual for Structural Stainless Steel’, now in its third edition, is a handbook to the design of structural stainless steel in accordance with EN 1993-1-4. The guide includes both general guidance and an extensive set of worked examples. A commentary has also been written that describes the research on which the guidance is based.</a:t>
            </a:r>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E6662-003D-4427-BD38-62B56FD529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6889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a:t>To summarise, </a:t>
            </a:r>
            <a:r>
              <a:rPr lang="en-GB" altLang="en-US"/>
              <a:t>stainless steel can provide a cost effective and aesthetically pleasing solution if its unique properties are considered properly. Design of stainless steel is not very different to the design of carbon steel, although some limits and buckling curves will have changed. There are large number of resources that can help you specify and design in stainless steel. </a:t>
            </a:r>
          </a:p>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B0E38-231B-4D3E-9577-9C1A47BB24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2739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761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Tree>
    <p:extLst>
      <p:ext uri="{BB962C8B-B14F-4D97-AF65-F5344CB8AC3E}">
        <p14:creationId xmlns:p14="http://schemas.microsoft.com/office/powerpoint/2010/main" val="808578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GB" altLang="en-US"/>
              <a:t>Thank you for listening.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BC989-4884-49A4-9BB3-76B2CB64593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23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fr-FR"/>
              <a:t>Architekt Johan Otto von Spreckelsen (*)</a:t>
            </a:r>
          </a:p>
          <a:p>
            <a:r>
              <a:rPr lang="de-DE" altLang="fr-FR"/>
              <a:t>ADP / P. Andreu / F. Deslaugiers</a:t>
            </a:r>
          </a:p>
          <a:p>
            <a:r>
              <a:rPr lang="de-DE" altLang="fr-FR"/>
              <a:t>110 m hoch, 35 Geschosse</a:t>
            </a:r>
          </a:p>
          <a:p>
            <a:r>
              <a:rPr lang="de-DE" altLang="fr-FR"/>
              <a:t>Nord-/Südflügen 19 m dick</a:t>
            </a:r>
          </a:p>
        </p:txBody>
      </p:sp>
    </p:spTree>
    <p:extLst>
      <p:ext uri="{BB962C8B-B14F-4D97-AF65-F5344CB8AC3E}">
        <p14:creationId xmlns:p14="http://schemas.microsoft.com/office/powerpoint/2010/main" val="172634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OBJECTIVE:</a:t>
            </a:r>
            <a:r>
              <a:rPr lang="fr-FR" baseline="0" dirty="0"/>
              <a:t> </a:t>
            </a:r>
            <a:r>
              <a:rPr lang="fr-FR" baseline="0" dirty="0" err="1"/>
              <a:t>discuss</a:t>
            </a:r>
            <a:r>
              <a:rPr lang="fr-FR" baseline="0" dirty="0"/>
              <a:t> the </a:t>
            </a:r>
            <a:r>
              <a:rPr lang="fr-FR" baseline="0" dirty="0" err="1"/>
              <a:t>material</a:t>
            </a:r>
            <a:r>
              <a:rPr lang="fr-FR" baseline="0" dirty="0"/>
              <a:t> </a:t>
            </a:r>
            <a:r>
              <a:rPr lang="fr-FR" baseline="0" dirty="0" err="1"/>
              <a:t>characteritics</a:t>
            </a:r>
            <a:r>
              <a:rPr lang="fr-FR" baseline="0" dirty="0"/>
              <a:t> and the </a:t>
            </a:r>
            <a:r>
              <a:rPr lang="fr-FR" baseline="0" dirty="0" err="1"/>
              <a:t>differences</a:t>
            </a:r>
            <a:r>
              <a:rPr lang="fr-FR" baseline="0" dirty="0"/>
              <a:t> </a:t>
            </a:r>
            <a:r>
              <a:rPr lang="fr-FR" baseline="0" dirty="0" err="1"/>
              <a:t>with</a:t>
            </a:r>
            <a:r>
              <a:rPr lang="fr-FR" baseline="0" dirty="0"/>
              <a:t> CS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493CB-4046-46AB-AF17-750713C4167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4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r>
              <a:rPr lang="en-US" altLang="en-US"/>
              <a:t>The key difference between carbon steel and stainless steel is in the stress-strain curve, as shown on this slide. Carbon steel has linear elastic behavior up-until a sharply defined yield point, after which strain can increase with no increase in stress, although there may be an small amount of strain hardening. </a:t>
            </a:r>
          </a:p>
          <a:p>
            <a:endParaRPr lang="en-US" altLang="en-US"/>
          </a:p>
          <a:p>
            <a:r>
              <a:rPr lang="en-US" altLang="en-US"/>
              <a:t>Stainless steel does not exhibit such behavior. Instead, yielding is more gradual, with a considerable level of strain hardening. </a:t>
            </a:r>
          </a:p>
          <a:p>
            <a:endParaRPr lang="en-US" altLang="en-US"/>
          </a:p>
          <a:p>
            <a:endParaRPr lang="en-GB"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CC5A9C-D71C-4508-9C21-6FB0358F470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20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624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505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896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87882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40022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7732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59313" y="1773238"/>
            <a:ext cx="4038600" cy="4525962"/>
          </a:xfrm>
        </p:spPr>
        <p:txBody>
          <a:bodyPr/>
          <a:lstStyle/>
          <a:p>
            <a:pPr lvl="0"/>
            <a:endParaRPr lang="en-GB" noProof="0"/>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123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50177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322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Chart Placeholder 2"/>
          <p:cNvSpPr>
            <a:spLocks noGrp="1"/>
          </p:cNvSpPr>
          <p:nvPr>
            <p:ph type="chart" idx="1"/>
          </p:nvPr>
        </p:nvSpPr>
        <p:spPr>
          <a:xfrm>
            <a:off x="468313" y="1773238"/>
            <a:ext cx="8229600" cy="4525962"/>
          </a:xfrm>
        </p:spPr>
        <p:txBody>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248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09798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79388"/>
            <a:ext cx="8231187" cy="1169987"/>
          </a:xfrm>
        </p:spPr>
        <p:txBody>
          <a:bodyPr/>
          <a:lstStyle/>
          <a:p>
            <a:r>
              <a:rPr lang="en-US"/>
              <a:t>Click to edit Master title style</a:t>
            </a:r>
            <a:endParaRPr lang="en-GB"/>
          </a:p>
        </p:txBody>
      </p:sp>
      <p:sp>
        <p:nvSpPr>
          <p:cNvPr id="3" name="Table Placeholder 2"/>
          <p:cNvSpPr>
            <a:spLocks noGrp="1"/>
          </p:cNvSpPr>
          <p:nvPr>
            <p:ph type="tbl" idx="1"/>
          </p:nvPr>
        </p:nvSpPr>
        <p:spPr>
          <a:xfrm>
            <a:off x="468313" y="1773238"/>
            <a:ext cx="8229600" cy="4525962"/>
          </a:xfrm>
        </p:spPr>
        <p:txBody>
          <a:bodyPr/>
          <a:lstStyle/>
          <a:p>
            <a:pPr lvl="0"/>
            <a:endParaRPr lang="en-GB" noProof="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41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7" name="Rectangle 6"/>
          <p:cNvSpPr/>
          <p:nvPr userDrawn="1"/>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Structural </a:t>
            </a:r>
            <a:r>
              <a:rPr lang="fr-BE" sz="1600" dirty="0" err="1"/>
              <a:t>stainless</a:t>
            </a:r>
            <a:r>
              <a:rPr lang="fr-BE" sz="1600" dirty="0"/>
              <a:t> </a:t>
            </a:r>
            <a:r>
              <a:rPr lang="fr-BE" sz="1600" dirty="0" err="1"/>
              <a:t>steels</a:t>
            </a:r>
            <a:r>
              <a:rPr lang="fr-BE" sz="1600" dirty="0"/>
              <a:t> and </a:t>
            </a:r>
            <a:r>
              <a:rPr lang="fr-BE" sz="1600" dirty="0" err="1"/>
              <a:t>rebar</a:t>
            </a:r>
            <a:endParaRPr lang="fr-BE" sz="1600" dirty="0"/>
          </a:p>
        </p:txBody>
      </p:sp>
      <p:sp>
        <p:nvSpPr>
          <p:cNvPr id="9" name="TextBox 8"/>
          <p:cNvSpPr txBox="1"/>
          <p:nvPr userDrawn="1"/>
        </p:nvSpPr>
        <p:spPr>
          <a:xfrm>
            <a:off x="8856520" y="6669360"/>
            <a:ext cx="396000" cy="360000"/>
          </a:xfrm>
          <a:prstGeom prst="rect">
            <a:avLst/>
          </a:prstGeom>
          <a:noFill/>
        </p:spPr>
        <p:txBody>
          <a:bodyPr wrap="square" rtlCol="0">
            <a:spAutoFit/>
          </a:bodyPr>
          <a:lstStyle/>
          <a:p>
            <a:pPr algn="ctr"/>
            <a:fld id="{4E829B8C-DC59-4CBF-96F4-512DDC1FED4E}"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925144"/>
          </a:xfrm>
          <a:prstGeom prst="rect">
            <a:avLst/>
          </a:prstGeom>
        </p:spPr>
        <p:txBody>
          <a:bodyPr vert="horz" lIns="91440" tIns="45720" rIns="91440" bIns="4572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a:p>
        </p:txBody>
      </p:sp>
      <p:sp>
        <p:nvSpPr>
          <p:cNvPr id="7" name="Rectangle 6"/>
          <p:cNvSpPr/>
          <p:nvPr/>
        </p:nvSpPr>
        <p:spPr>
          <a:xfrm>
            <a:off x="8928000" y="0"/>
            <a:ext cx="216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sz="1600" dirty="0"/>
              <a:t>Structural </a:t>
            </a:r>
            <a:r>
              <a:rPr lang="fr-BE" sz="1600" dirty="0" err="1"/>
              <a:t>stainless</a:t>
            </a:r>
            <a:r>
              <a:rPr lang="fr-BE" sz="1600" dirty="0"/>
              <a:t> </a:t>
            </a:r>
            <a:r>
              <a:rPr lang="fr-BE" sz="1600" dirty="0" err="1"/>
              <a:t>steels</a:t>
            </a:r>
            <a:endParaRPr lang="fr-BE" sz="1600" dirty="0"/>
          </a:p>
        </p:txBody>
      </p:sp>
    </p:spTree>
    <p:extLst>
      <p:ext uri="{BB962C8B-B14F-4D97-AF65-F5344CB8AC3E}">
        <p14:creationId xmlns:p14="http://schemas.microsoft.com/office/powerpoint/2010/main" val="23471544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ainlesssteelreba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06.wmf"/><Relationship Id="rId4" Type="http://schemas.openxmlformats.org/officeDocument/2006/relationships/oleObject" Target="../embeddings/oleObject18.bin"/></Relationships>
</file>

<file path=ppt/slides/_rels/slide107.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11.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08.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22.bin"/></Relationships>
</file>

<file path=ppt/slides/_rels/slide10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2.png"/><Relationship Id="rId1" Type="http://schemas.openxmlformats.org/officeDocument/2006/relationships/slideLayout" Target="../slideLayouts/slideLayout13.xml"/><Relationship Id="rId4" Type="http://schemas.openxmlformats.org/officeDocument/2006/relationships/image" Target="../media/image1130.png"/></Relationships>
</file>

<file path=ppt/slides/_rels/slide1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140.png"/><Relationship Id="rId1" Type="http://schemas.openxmlformats.org/officeDocument/2006/relationships/slideLayout" Target="../slideLayouts/slideLayout13.xml"/><Relationship Id="rId5" Type="http://schemas.openxmlformats.org/officeDocument/2006/relationships/image" Target="../media/image1160.png"/><Relationship Id="rId4" Type="http://schemas.openxmlformats.org/officeDocument/2006/relationships/image" Target="../media/image115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19.wmf"/><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hyperlink" Target="http://www.steel-stainless.org/"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www.stainlessconstruction.com/"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121.png"/></Relationships>
</file>

<file path=ppt/slides/_rels/slide132.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hyperlink" Target="http://www.steel-stainless.org/CaseStudies" TargetMode="External"/><Relationship Id="rId7" Type="http://schemas.openxmlformats.org/officeDocument/2006/relationships/image" Target="../media/image125.jpeg"/><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13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57.xml"/><Relationship Id="rId1" Type="http://schemas.openxmlformats.org/officeDocument/2006/relationships/slideLayout" Target="../slideLayouts/slideLayout19.xml"/><Relationship Id="rId5" Type="http://schemas.openxmlformats.org/officeDocument/2006/relationships/hyperlink" Target="http://www.steel-stainless.org/designmanual" TargetMode="External"/><Relationship Id="rId4" Type="http://schemas.openxmlformats.org/officeDocument/2006/relationships/hyperlink" Target="http://www.steel-stainless.org/software" TargetMode="Externa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hyperlink" Target="mailto:barbara.rossi@kuleuven.be"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hyperlink" Target="https://www.surveymonkey.com/r/3BVK2X6" TargetMode="External"/><Relationship Id="rId4" Type="http://schemas.openxmlformats.org/officeDocument/2006/relationships/hyperlink" Target="mailto:maarten.fortan@kuleuven.b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roadsbridges.com/willing-bend-0" TargetMode="External"/><Relationship Id="rId13" Type="http://schemas.openxmlformats.org/officeDocument/2006/relationships/hyperlink" Target="https://www.worldstainless.org/Files/issf/non-image-files/PDF/Structural/Stonecutters_Bridge_Towers.pdf" TargetMode="External"/><Relationship Id="rId18" Type="http://schemas.openxmlformats.org/officeDocument/2006/relationships/hyperlink" Target="http://www.worldstainless.org/Files/issf/Education_references/Ref19_Case_study_of_progreso_pier.pdf" TargetMode="External"/><Relationship Id="rId3" Type="http://schemas.openxmlformats.org/officeDocument/2006/relationships/hyperlink" Target="http://www.ledevoir.com/politique/quebec/336978/echangeur-turcot-quebec-confirme-le-mauvais-etat-des-structures" TargetMode="External"/><Relationship Id="rId21" Type="http://schemas.openxmlformats.org/officeDocument/2006/relationships/hyperlink" Target="http://www.stainlesssteelrebar.org/" TargetMode="External"/><Relationship Id="rId7" Type="http://schemas.openxmlformats.org/officeDocument/2006/relationships/hyperlink" Target="https://www.worldstainless.org/Files/issf/Education_references/Ref08_Special-issue-stainless-steel-rebar-Acom.pdf" TargetMode="External"/><Relationship Id="rId12" Type="http://schemas.openxmlformats.org/officeDocument/2006/relationships/hyperlink" Target="http://www.arup.com/Projects/Stonecutters_Bridge.aspx" TargetMode="External"/><Relationship Id="rId17" Type="http://schemas.openxmlformats.org/officeDocument/2006/relationships/hyperlink" Target="http://www.ukcares.com/downloads/guides/PART7.pdf" TargetMode="External"/><Relationship Id="rId2" Type="http://schemas.openxmlformats.org/officeDocument/2006/relationships/hyperlink" Target="http://www.lapresse.ca/actualites/montreal/201111/25/01-4471833-echangeur-turcot-254-millions-pour-lentretien-avant-la-demolition.php" TargetMode="External"/><Relationship Id="rId16" Type="http://schemas.openxmlformats.org/officeDocument/2006/relationships/hyperlink" Target="http://www.cedinox.es/opencms901/export/sites/cedinox/.galleries/publicaciones-tecnicas/59armadurasaceroinoxidable.pdf" TargetMode="External"/><Relationship Id="rId20" Type="http://schemas.openxmlformats.org/officeDocument/2006/relationships/hyperlink" Target="http://americanarminox.com/Purdue_University_Report_-_Stainless_Steel_Life_Cycle_Costing.pdf" TargetMode="External"/><Relationship Id="rId1" Type="http://schemas.openxmlformats.org/officeDocument/2006/relationships/slideLayout" Target="../slideLayouts/slideLayout2.xml"/><Relationship Id="rId6" Type="http://schemas.openxmlformats.org/officeDocument/2006/relationships/hyperlink" Target="https://www.nickelinstitute.org/policy/nickel-life-cycle-management/life-cycle-assessments/" TargetMode="External"/><Relationship Id="rId11" Type="http://schemas.openxmlformats.org/officeDocument/2006/relationships/hyperlink" Target="http://www.engineersireland.ie/EngineersIreland/media/SiteMedia/groups/Divisions/civil/Broadmeadow-Estuary-Bridge-Integration-of-Design-and-Construction.pdf?ext=.pdf" TargetMode="External"/><Relationship Id="rId5" Type="http://schemas.openxmlformats.org/officeDocument/2006/relationships/hyperlink" Target="https://www.holcim.com.au/products-and-services/tools-faqs-and-resources/do-it-yourself-diy/cracks-in-concrete" TargetMode="External"/><Relationship Id="rId15" Type="http://schemas.openxmlformats.org/officeDocument/2006/relationships/hyperlink" Target="https://www.infociments.fr/ponts-et-passerelles/les-armatures-inox-la-solution-pour-des-ouvrages-durables" TargetMode="External"/><Relationship Id="rId10" Type="http://schemas.openxmlformats.org/officeDocument/2006/relationships/hyperlink" Target="http://www.aeconline.ae/major-hong-kong-stainless-steel-rebar-contract-signed-by-arminox-middle-east-42317/news.html" TargetMode="External"/><Relationship Id="rId19" Type="http://schemas.openxmlformats.org/officeDocument/2006/relationships/hyperlink" Target="http://www.sintef.no/upload/Byggforsk/Publikasjoner/Prrapp%20405.pdf" TargetMode="External"/><Relationship Id="rId4" Type="http://schemas.openxmlformats.org/officeDocument/2006/relationships/hyperlink" Target="https://www.worldstainless.org/Files/issf/Education_references/Ref07_The_use_of_predictive_models_in_specifying_selective_use_of_stainless_steel_reinforcement.pdf" TargetMode="External"/><Relationship Id="rId9" Type="http://schemas.openxmlformats.org/officeDocument/2006/relationships/hyperlink" Target="http://structurae.net/structures/data/index.cfm?id=s0011506" TargetMode="External"/><Relationship Id="rId14" Type="http://schemas.openxmlformats.org/officeDocument/2006/relationships/hyperlink" Target="http://www.cif.org/noms/2008/24_-_Ocean_Parkway_Belt_Bridg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tainlesssteelrebar.org/" TargetMode="External"/><Relationship Id="rId3" Type="http://schemas.openxmlformats.org/officeDocument/2006/relationships/hyperlink" Target="https://www.tandfonline.com/author/Qu,+D" TargetMode="External"/><Relationship Id="rId7" Type="http://schemas.openxmlformats.org/officeDocument/2006/relationships/hyperlink" Target="https://store.nace.org/stainless-steel-rebar-for-marine-environment-a-study-of-galvanic-corrosion-with-carbon-steel-rebar-used-in-the-same-concrete-structure" TargetMode="External"/><Relationship Id="rId2" Type="http://schemas.openxmlformats.org/officeDocument/2006/relationships/hyperlink" Target="https://www.tandfonline.com/author/Qian,+S" TargetMode="External"/><Relationship Id="rId1" Type="http://schemas.openxmlformats.org/officeDocument/2006/relationships/slideLayout" Target="../slideLayouts/slideLayout2.xml"/><Relationship Id="rId6" Type="http://schemas.openxmlformats.org/officeDocument/2006/relationships/hyperlink" Target="https://www.tandfonline.com/toc/ycmq20/45/4" TargetMode="External"/><Relationship Id="rId5" Type="http://schemas.openxmlformats.org/officeDocument/2006/relationships/hyperlink" Target="https://www.tandfonline.com/toc/ycmq20/current" TargetMode="External"/><Relationship Id="rId4" Type="http://schemas.openxmlformats.org/officeDocument/2006/relationships/hyperlink" Target="https://www.tandfonline.com/author/Coates,+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surveymonkey.com/r/3BVK2X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9.emf"/></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51.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90.png"/><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1.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60.e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66.emf"/><Relationship Id="rId3" Type="http://schemas.openxmlformats.org/officeDocument/2006/relationships/notesSlide" Target="../notesSlides/notesSlide34.xml"/><Relationship Id="rId7" Type="http://schemas.openxmlformats.org/officeDocument/2006/relationships/image" Target="../media/image63.emf"/><Relationship Id="rId12" Type="http://schemas.openxmlformats.org/officeDocument/2006/relationships/oleObject" Target="../embeddings/oleObject8.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4.e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5.xml"/><Relationship Id="rId7" Type="http://schemas.openxmlformats.org/officeDocument/2006/relationships/image" Target="../media/image68.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67.emf"/><Relationship Id="rId4" Type="http://schemas.openxmlformats.org/officeDocument/2006/relationships/oleObject" Target="../embeddings/oleObject9.bin"/><Relationship Id="rId9" Type="http://schemas.openxmlformats.org/officeDocument/2006/relationships/image" Target="../media/image6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11.jpg"/></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png"/><Relationship Id="rId1" Type="http://schemas.openxmlformats.org/officeDocument/2006/relationships/slideLayout" Target="../slideLayouts/slideLayout21.xml"/><Relationship Id="rId5" Type="http://schemas.openxmlformats.org/officeDocument/2006/relationships/image" Target="../media/image590.png"/><Relationship Id="rId4" Type="http://schemas.openxmlformats.org/officeDocument/2006/relationships/image" Target="../media/image580.png"/></Relationships>
</file>

<file path=ppt/slides/_rels/slide7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76.emf"/><Relationship Id="rId4" Type="http://schemas.openxmlformats.org/officeDocument/2006/relationships/oleObject" Target="../embeddings/oleObject12.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77.emf"/><Relationship Id="rId4" Type="http://schemas.openxmlformats.org/officeDocument/2006/relationships/oleObject" Target="../embeddings/oleObject1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78.emf"/><Relationship Id="rId4" Type="http://schemas.openxmlformats.org/officeDocument/2006/relationships/oleObject" Target="../embeddings/oleObject14.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80.emf"/><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79.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82.emf"/><Relationship Id="rId4" Type="http://schemas.openxmlformats.org/officeDocument/2006/relationships/oleObject" Target="../embeddings/oleObject17.bin"/></Relationships>
</file>

<file path=ppt/slides/_rels/slide8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0.png"/><Relationship Id="rId1" Type="http://schemas.openxmlformats.org/officeDocument/2006/relationships/slideLayout" Target="../slideLayouts/slideLayout21.xml"/><Relationship Id="rId5" Type="http://schemas.openxmlformats.org/officeDocument/2006/relationships/image" Target="../media/image730.png"/><Relationship Id="rId4" Type="http://schemas.openxmlformats.org/officeDocument/2006/relationships/image" Target="../media/image720.png"/></Relationships>
</file>

<file path=ppt/slides/_rels/slide84.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21.xml"/><Relationship Id="rId4" Type="http://schemas.openxmlformats.org/officeDocument/2006/relationships/image" Target="../media/image76.png"/></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sz="3600" dirty="0" err="1"/>
              <a:t>Supporting</a:t>
            </a:r>
            <a:r>
              <a:rPr lang="fr-FR" sz="3600" dirty="0"/>
              <a:t> </a:t>
            </a:r>
            <a:r>
              <a:rPr lang="fr-FR" sz="3600" dirty="0" err="1"/>
              <a:t>presentation</a:t>
            </a:r>
            <a:r>
              <a:rPr lang="fr-FR" sz="3600" dirty="0"/>
              <a:t> for </a:t>
            </a:r>
            <a:r>
              <a:rPr lang="fr-FR" sz="3600" dirty="0" err="1"/>
              <a:t>lecturers</a:t>
            </a:r>
            <a:r>
              <a:rPr lang="fr-FR" sz="3600" dirty="0"/>
              <a:t> of Architecture/Civil Engineering</a:t>
            </a:r>
          </a:p>
        </p:txBody>
      </p:sp>
      <p:sp>
        <p:nvSpPr>
          <p:cNvPr id="3" name="Subtitle 2"/>
          <p:cNvSpPr>
            <a:spLocks noGrp="1"/>
          </p:cNvSpPr>
          <p:nvPr>
            <p:ph type="subTitle" idx="1"/>
          </p:nvPr>
        </p:nvSpPr>
        <p:spPr>
          <a:xfrm>
            <a:off x="755576" y="3717032"/>
            <a:ext cx="7560840" cy="2160240"/>
          </a:xfrm>
        </p:spPr>
        <p:txBody>
          <a:bodyPr>
            <a:noAutofit/>
          </a:bodyPr>
          <a:lstStyle/>
          <a:p>
            <a:r>
              <a:rPr lang="fr-FR" sz="4000" b="1" dirty="0">
                <a:solidFill>
                  <a:srgbClr val="0070C0"/>
                </a:solidFill>
              </a:rPr>
              <a:t>Part A:</a:t>
            </a:r>
          </a:p>
          <a:p>
            <a:r>
              <a:rPr lang="fr-FR" sz="4000" b="1" dirty="0">
                <a:solidFill>
                  <a:srgbClr val="0070C0"/>
                </a:solidFill>
              </a:rPr>
              <a:t>Structural Applications of</a:t>
            </a:r>
          </a:p>
          <a:p>
            <a:r>
              <a:rPr lang="fr-FR" sz="4000" b="1" dirty="0">
                <a:solidFill>
                  <a:srgbClr val="0070C0"/>
                </a:solidFill>
              </a:rPr>
              <a:t> Stainless Steel </a:t>
            </a:r>
            <a:r>
              <a:rPr lang="fr-FR" sz="4000" b="1" dirty="0" err="1">
                <a:solidFill>
                  <a:srgbClr val="0070C0"/>
                </a:solidFill>
              </a:rPr>
              <a:t>Reinforcing</a:t>
            </a:r>
            <a:r>
              <a:rPr lang="fr-FR" sz="4000" b="1" dirty="0">
                <a:solidFill>
                  <a:srgbClr val="0070C0"/>
                </a:solidFill>
              </a:rPr>
              <a:t> Bar</a:t>
            </a:r>
          </a:p>
          <a:p>
            <a:r>
              <a:rPr lang="fr-FR" sz="2800" b="1" dirty="0" err="1">
                <a:solidFill>
                  <a:srgbClr val="0070C0"/>
                </a:solidFill>
              </a:rPr>
              <a:t>See</a:t>
            </a:r>
            <a:r>
              <a:rPr lang="fr-FR" sz="2800" b="1" dirty="0">
                <a:solidFill>
                  <a:srgbClr val="0070C0"/>
                </a:solidFill>
              </a:rPr>
              <a:t> </a:t>
            </a:r>
            <a:r>
              <a:rPr lang="fr-FR" sz="2800" b="1" dirty="0" err="1">
                <a:solidFill>
                  <a:srgbClr val="0070C0"/>
                </a:solidFill>
              </a:rPr>
              <a:t>also</a:t>
            </a:r>
            <a:r>
              <a:rPr lang="fr-FR" sz="2800" b="1" dirty="0">
                <a:solidFill>
                  <a:srgbClr val="0070C0"/>
                </a:solidFill>
              </a:rPr>
              <a:t>: </a:t>
            </a:r>
            <a:r>
              <a:rPr lang="fr-FR" sz="2800" b="1" dirty="0">
                <a:solidFill>
                  <a:srgbClr val="0070C0"/>
                </a:solidFill>
                <a:hlinkClick r:id="rId2"/>
              </a:rPr>
              <a:t>stainlesssteelrebar.org</a:t>
            </a:r>
            <a:endParaRPr lang="fr-FR" sz="2800" b="1" dirty="0">
              <a:solidFill>
                <a:srgbClr val="0070C0"/>
              </a:solidFill>
            </a:endParaRPr>
          </a:p>
        </p:txBody>
      </p:sp>
    </p:spTree>
    <p:extLst>
      <p:ext uri="{BB962C8B-B14F-4D97-AF65-F5344CB8AC3E}">
        <p14:creationId xmlns:p14="http://schemas.microsoft.com/office/powerpoint/2010/main" val="1514388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a:t>Major civil engineering structures </a:t>
            </a:r>
            <a:br>
              <a:rPr lang="fr-FR" dirty="0"/>
            </a:br>
            <a:r>
              <a:rPr lang="fr-FR" dirty="0"/>
              <a:t>must last over 100 </a:t>
            </a:r>
            <a:r>
              <a:rPr lang="fr-FR" dirty="0" err="1"/>
              <a:t>years</a:t>
            </a:r>
            <a:r>
              <a:rPr lang="fr-FR" dirty="0"/>
              <a:t> </a:t>
            </a:r>
            <a:r>
              <a:rPr lang="fr-FR" dirty="0" err="1"/>
              <a:t>now</a:t>
            </a:r>
            <a:endParaRPr lang="fr-FR" dirty="0"/>
          </a:p>
        </p:txBody>
      </p:sp>
    </p:spTree>
    <p:extLst>
      <p:ext uri="{BB962C8B-B14F-4D97-AF65-F5344CB8AC3E}">
        <p14:creationId xmlns:p14="http://schemas.microsoft.com/office/powerpoint/2010/main" val="5625520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Continuous</a:t>
            </a:r>
            <a:r>
              <a:rPr lang="nl-BE" dirty="0"/>
              <a:t> </a:t>
            </a:r>
            <a:r>
              <a:rPr lang="nl-BE" dirty="0" err="1"/>
              <a:t>strength</a:t>
            </a:r>
            <a:r>
              <a:rPr lang="nl-BE" dirty="0"/>
              <a:t> </a:t>
            </a:r>
            <a:r>
              <a:rPr lang="nl-BE" dirty="0" err="1"/>
              <a:t>method</a:t>
            </a:r>
            <a:endParaRPr lang="nl-BE" dirty="0"/>
          </a:p>
        </p:txBody>
      </p:sp>
      <p:sp>
        <p:nvSpPr>
          <p:cNvPr id="6" name="Tijdelijke aanduiding voor tekst 5"/>
          <p:cNvSpPr>
            <a:spLocks noGrp="1"/>
          </p:cNvSpPr>
          <p:nvPr>
            <p:ph type="body" idx="1"/>
          </p:nvPr>
        </p:nvSpPr>
        <p:spPr>
          <a:xfrm>
            <a:off x="792861" y="1749527"/>
            <a:ext cx="4040188" cy="396000"/>
          </a:xfrm>
        </p:spPr>
        <p:txBody>
          <a:bodyPr>
            <a:normAutofit lnSpcReduction="10000"/>
          </a:bodyPr>
          <a:lstStyle/>
          <a:p>
            <a:r>
              <a:rPr lang="nl-BE" sz="2000" dirty="0"/>
              <a:t>In compression</a:t>
            </a:r>
          </a:p>
        </p:txBody>
      </p:sp>
      <p:pic>
        <p:nvPicPr>
          <p:cNvPr id="10" name="Tijdelijke aanduiding voor inhoud 9"/>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4825" y="2206122"/>
            <a:ext cx="4040188" cy="3738821"/>
          </a:xfrm>
          <a:prstGeom prst="rect">
            <a:avLst/>
          </a:prstGeom>
        </p:spPr>
      </p:pic>
      <p:sp>
        <p:nvSpPr>
          <p:cNvPr id="8" name="Tijdelijke aanduiding voor tekst 7"/>
          <p:cNvSpPr>
            <a:spLocks noGrp="1"/>
          </p:cNvSpPr>
          <p:nvPr>
            <p:ph type="body" sz="quarter" idx="3"/>
          </p:nvPr>
        </p:nvSpPr>
        <p:spPr>
          <a:xfrm>
            <a:off x="4833049" y="1753193"/>
            <a:ext cx="4041775" cy="396000"/>
          </a:xfrm>
        </p:spPr>
        <p:txBody>
          <a:bodyPr>
            <a:normAutofit lnSpcReduction="10000"/>
          </a:bodyPr>
          <a:lstStyle/>
          <a:p>
            <a:r>
              <a:rPr lang="nl-BE" sz="2000" dirty="0"/>
              <a:t>In bending</a:t>
            </a:r>
          </a:p>
        </p:txBody>
      </p:sp>
      <p:pic>
        <p:nvPicPr>
          <p:cNvPr id="11" name="Tijdelijke aanduiding voor inhoud 10"/>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703866" y="2172331"/>
            <a:ext cx="3934373" cy="3744000"/>
          </a:xfrm>
          <a:prstGeom prst="rect">
            <a:avLst/>
          </a:prstGeom>
        </p:spPr>
      </p:pic>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092703" y="6226055"/>
            <a:ext cx="719116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The CSM is able to accurately capture the cross-section behaviour</a:t>
            </a:r>
          </a:p>
        </p:txBody>
      </p:sp>
      <p:sp>
        <p:nvSpPr>
          <p:cNvPr id="14" name="Tijdelijke aanduiding voor inhoud 2"/>
          <p:cNvSpPr txBox="1">
            <a:spLocks/>
          </p:cNvSpPr>
          <p:nvPr/>
        </p:nvSpPr>
        <p:spPr>
          <a:xfrm>
            <a:off x="457200" y="1221040"/>
            <a:ext cx="8229600" cy="492514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fr-FR" sz="2400" b="0" i="0" u="none" strike="noStrike" kern="1200" cap="none" spc="0" normalizeH="0" baseline="0" noProof="0" dirty="0" err="1">
                <a:ln>
                  <a:noFill/>
                </a:ln>
                <a:solidFill>
                  <a:prstClr val="black"/>
                </a:solidFill>
                <a:effectLst/>
                <a:uLnTx/>
                <a:uFillTx/>
                <a:latin typeface="Calibri"/>
                <a:ea typeface="+mn-ea"/>
                <a:cs typeface="+mn-cs"/>
              </a:rPr>
              <a:t>Comparison</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between</a:t>
            </a:r>
            <a:r>
              <a:rPr kumimoji="0" lang="fr-FR" sz="2400" b="0" i="0" u="none" strike="noStrike" kern="1200" cap="none" spc="0" normalizeH="0" baseline="0" noProof="0" dirty="0">
                <a:ln>
                  <a:noFill/>
                </a:ln>
                <a:solidFill>
                  <a:prstClr val="black"/>
                </a:solidFill>
                <a:effectLst/>
                <a:uLnTx/>
                <a:uFillTx/>
                <a:latin typeface="Calibri"/>
                <a:ea typeface="+mn-ea"/>
                <a:cs typeface="+mn-cs"/>
              </a:rPr>
              <a:t> EC3 and CSM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predictions</a:t>
            </a:r>
            <a:r>
              <a:rPr kumimoji="0" lang="fr-FR" sz="2400" b="0" i="0" u="none" strike="noStrike" kern="1200" cap="none" spc="0" normalizeH="0" baseline="0" noProof="0" dirty="0">
                <a:ln>
                  <a:noFill/>
                </a:ln>
                <a:solidFill>
                  <a:prstClr val="black"/>
                </a:solidFill>
                <a:effectLst/>
                <a:uLnTx/>
                <a:uFillTx/>
                <a:latin typeface="Calibri"/>
                <a:ea typeface="+mn-ea"/>
                <a:cs typeface="+mn-cs"/>
              </a:rPr>
              <a:t> versus tests:</a:t>
            </a:r>
          </a:p>
        </p:txBody>
      </p:sp>
      <p:sp>
        <p:nvSpPr>
          <p:cNvPr id="7" name="Tekstvak 6"/>
          <p:cNvSpPr txBox="1"/>
          <p:nvPr/>
        </p:nvSpPr>
        <p:spPr>
          <a:xfrm rot="16200000">
            <a:off x="-76098" y="3725718"/>
            <a:ext cx="13081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Calibri"/>
                <a:ea typeface="+mn-ea"/>
                <a:cs typeface="+mn-cs"/>
              </a:rPr>
              <a:t>N</a:t>
            </a:r>
            <a:r>
              <a:rPr kumimoji="0" lang="nl-BE" sz="1600" b="0" i="0" u="none" strike="noStrike" kern="1200" cap="none" spc="0" normalizeH="0" baseline="-25000" noProof="0" dirty="0" err="1">
                <a:ln>
                  <a:noFill/>
                </a:ln>
                <a:solidFill>
                  <a:prstClr val="black"/>
                </a:solidFill>
                <a:effectLst/>
                <a:uLnTx/>
                <a:uFillTx/>
                <a:latin typeface="Calibri"/>
                <a:ea typeface="+mn-ea"/>
                <a:cs typeface="+mn-cs"/>
              </a:rPr>
              <a:t>u,test</a:t>
            </a:r>
            <a:r>
              <a:rPr kumimoji="0" lang="nl-BE" sz="1600" b="0" i="0" u="none" strike="noStrike" kern="1200" cap="none" spc="0" normalizeH="0" baseline="0" noProof="0" dirty="0">
                <a:ln>
                  <a:noFill/>
                </a:ln>
                <a:solidFill>
                  <a:prstClr val="black"/>
                </a:solidFill>
                <a:effectLst/>
                <a:uLnTx/>
                <a:uFillTx/>
                <a:latin typeface="Calibri"/>
                <a:ea typeface="+mn-ea"/>
                <a:cs typeface="+mn-cs"/>
              </a:rPr>
              <a:t> (</a:t>
            </a:r>
            <a:r>
              <a:rPr kumimoji="0" lang="nl-BE" sz="16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6" name="Tekstvak 15"/>
          <p:cNvSpPr txBox="1"/>
          <p:nvPr/>
        </p:nvSpPr>
        <p:spPr>
          <a:xfrm>
            <a:off x="2146843" y="5729723"/>
            <a:ext cx="1308100"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Calibri"/>
                <a:ea typeface="+mn-ea"/>
                <a:cs typeface="+mn-cs"/>
              </a:rPr>
              <a:t>N</a:t>
            </a:r>
            <a:r>
              <a:rPr kumimoji="0" lang="nl-BE" sz="1600" b="0" i="0" u="none" strike="noStrike" kern="1200" cap="none" spc="0" normalizeH="0" baseline="-25000" noProof="0" dirty="0" err="1">
                <a:ln>
                  <a:noFill/>
                </a:ln>
                <a:solidFill>
                  <a:prstClr val="black"/>
                </a:solidFill>
                <a:effectLst/>
                <a:uLnTx/>
                <a:uFillTx/>
                <a:latin typeface="Calibri"/>
                <a:ea typeface="+mn-ea"/>
                <a:cs typeface="+mn-cs"/>
              </a:rPr>
              <a:t>u,pred</a:t>
            </a:r>
            <a:r>
              <a:rPr kumimoji="0" lang="nl-BE" sz="1600" b="0" i="0" u="none" strike="noStrike" kern="1200" cap="none" spc="0" normalizeH="0" baseline="0" noProof="0" dirty="0">
                <a:ln>
                  <a:noFill/>
                </a:ln>
                <a:solidFill>
                  <a:prstClr val="black"/>
                </a:solidFill>
                <a:effectLst/>
                <a:uLnTx/>
                <a:uFillTx/>
                <a:latin typeface="Calibri"/>
                <a:ea typeface="+mn-ea"/>
                <a:cs typeface="+mn-cs"/>
              </a:rPr>
              <a:t> (</a:t>
            </a:r>
            <a:r>
              <a:rPr kumimoji="0" lang="nl-BE" sz="16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kstvak 16"/>
          <p:cNvSpPr txBox="1"/>
          <p:nvPr/>
        </p:nvSpPr>
        <p:spPr>
          <a:xfrm rot="16200000">
            <a:off x="4003623" y="3740246"/>
            <a:ext cx="146382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Calibri"/>
                <a:ea typeface="+mn-ea"/>
                <a:cs typeface="+mn-cs"/>
              </a:rPr>
              <a:t>M</a:t>
            </a:r>
            <a:r>
              <a:rPr kumimoji="0" lang="nl-BE" sz="1600" b="0" i="0" u="none" strike="noStrike" kern="1200" cap="none" spc="0" normalizeH="0" baseline="-25000" noProof="0" dirty="0" err="1">
                <a:ln>
                  <a:noFill/>
                </a:ln>
                <a:solidFill>
                  <a:prstClr val="black"/>
                </a:solidFill>
                <a:effectLst/>
                <a:uLnTx/>
                <a:uFillTx/>
                <a:latin typeface="Calibri"/>
                <a:ea typeface="+mn-ea"/>
                <a:cs typeface="+mn-cs"/>
              </a:rPr>
              <a:t>u,test</a:t>
            </a:r>
            <a:r>
              <a:rPr kumimoji="0" lang="nl-BE" sz="1600" b="0" i="0" u="none" strike="noStrike" kern="1200" cap="none" spc="0" normalizeH="0" baseline="0" noProof="0" dirty="0">
                <a:ln>
                  <a:noFill/>
                </a:ln>
                <a:solidFill>
                  <a:prstClr val="black"/>
                </a:solidFill>
                <a:effectLst/>
                <a:uLnTx/>
                <a:uFillTx/>
                <a:latin typeface="Calibri"/>
                <a:ea typeface="+mn-ea"/>
                <a:cs typeface="+mn-cs"/>
              </a:rPr>
              <a:t> (</a:t>
            </a:r>
            <a:r>
              <a:rPr kumimoji="0" lang="nl-BE" sz="1600" b="0" i="0" u="none" strike="noStrike" kern="1200" cap="none" spc="0" normalizeH="0" baseline="0" noProof="0" dirty="0" err="1">
                <a:ln>
                  <a:noFill/>
                </a:ln>
                <a:solidFill>
                  <a:prstClr val="black"/>
                </a:solidFill>
                <a:effectLst/>
                <a:uLnTx/>
                <a:uFillTx/>
                <a:latin typeface="Calibri"/>
                <a:ea typeface="+mn-ea"/>
                <a:cs typeface="+mn-cs"/>
              </a:rPr>
              <a:t>kNm</a:t>
            </a:r>
            <a:r>
              <a:rPr kumimoji="0" lang="nl-BE"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kstvak 18"/>
          <p:cNvSpPr txBox="1"/>
          <p:nvPr/>
        </p:nvSpPr>
        <p:spPr>
          <a:xfrm>
            <a:off x="6118071" y="5736495"/>
            <a:ext cx="1463829"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err="1">
                <a:ln>
                  <a:noFill/>
                </a:ln>
                <a:solidFill>
                  <a:prstClr val="black"/>
                </a:solidFill>
                <a:effectLst/>
                <a:uLnTx/>
                <a:uFillTx/>
                <a:latin typeface="Calibri"/>
                <a:ea typeface="+mn-ea"/>
                <a:cs typeface="+mn-cs"/>
              </a:rPr>
              <a:t>M</a:t>
            </a:r>
            <a:r>
              <a:rPr kumimoji="0" lang="nl-BE" sz="1600" b="0" i="0" u="none" strike="noStrike" kern="1200" cap="none" spc="0" normalizeH="0" baseline="-25000" noProof="0" dirty="0" err="1">
                <a:ln>
                  <a:noFill/>
                </a:ln>
                <a:solidFill>
                  <a:prstClr val="black"/>
                </a:solidFill>
                <a:effectLst/>
                <a:uLnTx/>
                <a:uFillTx/>
                <a:latin typeface="Calibri"/>
                <a:ea typeface="+mn-ea"/>
                <a:cs typeface="+mn-cs"/>
              </a:rPr>
              <a:t>u,pred</a:t>
            </a:r>
            <a:r>
              <a:rPr kumimoji="0" lang="nl-BE" sz="1600" b="0" i="0" u="none" strike="noStrike" kern="1200" cap="none" spc="0" normalizeH="0" baseline="0" noProof="0" dirty="0">
                <a:ln>
                  <a:noFill/>
                </a:ln>
                <a:solidFill>
                  <a:prstClr val="black"/>
                </a:solidFill>
                <a:effectLst/>
                <a:uLnTx/>
                <a:uFillTx/>
                <a:latin typeface="Calibri"/>
                <a:ea typeface="+mn-ea"/>
                <a:cs typeface="+mn-cs"/>
              </a:rPr>
              <a:t> (</a:t>
            </a:r>
            <a:r>
              <a:rPr kumimoji="0" lang="nl-BE" sz="1600" b="0" i="0" u="none" strike="noStrike" kern="1200" cap="none" spc="0" normalizeH="0" baseline="0" noProof="0" dirty="0" err="1">
                <a:ln>
                  <a:noFill/>
                </a:ln>
                <a:solidFill>
                  <a:prstClr val="black"/>
                </a:solidFill>
                <a:effectLst/>
                <a:uLnTx/>
                <a:uFillTx/>
                <a:latin typeface="Calibri"/>
                <a:ea typeface="+mn-ea"/>
                <a:cs typeface="+mn-cs"/>
              </a:rPr>
              <a:t>kNm</a:t>
            </a:r>
            <a:r>
              <a:rPr kumimoji="0" lang="nl-BE" sz="16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22" name="Groep 21"/>
          <p:cNvGrpSpPr/>
          <p:nvPr/>
        </p:nvGrpSpPr>
        <p:grpSpPr>
          <a:xfrm>
            <a:off x="2565400" y="4826000"/>
            <a:ext cx="1765300" cy="646331"/>
            <a:chOff x="2565400" y="4787900"/>
            <a:chExt cx="1765300" cy="646331"/>
          </a:xfrm>
        </p:grpSpPr>
        <p:sp>
          <p:nvSpPr>
            <p:cNvPr id="12" name="Tekstvak 11"/>
            <p:cNvSpPr txBox="1"/>
            <p:nvPr/>
          </p:nvSpPr>
          <p:spPr>
            <a:xfrm>
              <a:off x="2565400" y="4787900"/>
              <a:ext cx="1765300" cy="646331"/>
            </a:xfrm>
            <a:prstGeom prst="rect">
              <a:avLst/>
            </a:prstGeom>
            <a:solidFill>
              <a:schemeClr val="bg1"/>
            </a:solid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     EN 1993-1-4</a:t>
              </a:r>
            </a:p>
          </p:txBody>
        </p:sp>
        <p:sp>
          <p:nvSpPr>
            <p:cNvPr id="20" name="Ruit 19"/>
            <p:cNvSpPr/>
            <p:nvPr/>
          </p:nvSpPr>
          <p:spPr>
            <a:xfrm>
              <a:off x="2692400" y="4927600"/>
              <a:ext cx="108000" cy="108000"/>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uit 20"/>
            <p:cNvSpPr/>
            <p:nvPr/>
          </p:nvSpPr>
          <p:spPr>
            <a:xfrm>
              <a:off x="2692400" y="5188743"/>
              <a:ext cx="108000" cy="108000"/>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3" name="Groep 22"/>
          <p:cNvGrpSpPr/>
          <p:nvPr/>
        </p:nvGrpSpPr>
        <p:grpSpPr>
          <a:xfrm>
            <a:off x="6642100" y="4826000"/>
            <a:ext cx="1765300" cy="646331"/>
            <a:chOff x="2565400" y="4787900"/>
            <a:chExt cx="1765300" cy="646331"/>
          </a:xfrm>
        </p:grpSpPr>
        <p:sp>
          <p:nvSpPr>
            <p:cNvPr id="24" name="Tekstvak 23"/>
            <p:cNvSpPr txBox="1"/>
            <p:nvPr/>
          </p:nvSpPr>
          <p:spPr>
            <a:xfrm>
              <a:off x="2565400" y="4787900"/>
              <a:ext cx="1765300" cy="646331"/>
            </a:xfrm>
            <a:prstGeom prst="rect">
              <a:avLst/>
            </a:prstGeom>
            <a:solidFill>
              <a:schemeClr val="bg1"/>
            </a:solidFill>
            <a:ln>
              <a:solidFill>
                <a:schemeClr val="bg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     CSM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     EN 1993-1-4</a:t>
              </a:r>
            </a:p>
          </p:txBody>
        </p:sp>
        <p:sp>
          <p:nvSpPr>
            <p:cNvPr id="25" name="Ruit 24"/>
            <p:cNvSpPr/>
            <p:nvPr/>
          </p:nvSpPr>
          <p:spPr>
            <a:xfrm>
              <a:off x="2692400" y="4927600"/>
              <a:ext cx="108000" cy="108000"/>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uit 25"/>
            <p:cNvSpPr/>
            <p:nvPr/>
          </p:nvSpPr>
          <p:spPr>
            <a:xfrm>
              <a:off x="2692400" y="5188743"/>
              <a:ext cx="108000" cy="108000"/>
            </a:xfrm>
            <a:prstGeom prst="diamon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191270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29122" y="1362772"/>
            <a:ext cx="2657678" cy="5400000"/>
          </a:xfrm>
          <a:prstGeom prst="rect">
            <a:avLst/>
          </a:prstGeom>
        </p:spPr>
      </p:pic>
      <p:sp>
        <p:nvSpPr>
          <p:cNvPr id="2" name="Titel 1"/>
          <p:cNvSpPr>
            <a:spLocks noGrp="1"/>
          </p:cNvSpPr>
          <p:nvPr>
            <p:ph type="title"/>
          </p:nvPr>
        </p:nvSpPr>
        <p:spPr/>
        <p:txBody>
          <a:bodyPr>
            <a:normAutofit/>
          </a:bodyPr>
          <a:lstStyle/>
          <a:p>
            <a:r>
              <a:rPr lang="nl-BE" dirty="0"/>
              <a:t>CSM: </a:t>
            </a:r>
            <a:r>
              <a:rPr lang="nl-BE" dirty="0" err="1"/>
              <a:t>Flexural</a:t>
            </a:r>
            <a:r>
              <a:rPr lang="nl-BE" dirty="0"/>
              <a:t> </a:t>
            </a:r>
            <a:r>
              <a:rPr lang="nl-BE" dirty="0" err="1"/>
              <a:t>buckling</a:t>
            </a:r>
            <a:r>
              <a:rPr lang="nl-BE" dirty="0"/>
              <a:t> </a:t>
            </a:r>
            <a:r>
              <a:rPr lang="nl-BE" dirty="0" err="1"/>
              <a:t>example</a:t>
            </a:r>
            <a:endParaRPr lang="nl-BE" dirty="0"/>
          </a:p>
        </p:txBody>
      </p:sp>
      <p:sp>
        <p:nvSpPr>
          <p:cNvPr id="10" name="Tijdelijke aanduiding voor inhoud 9"/>
          <p:cNvSpPr>
            <a:spLocks noGrp="1"/>
          </p:cNvSpPr>
          <p:nvPr>
            <p:ph idx="1"/>
          </p:nvPr>
        </p:nvSpPr>
        <p:spPr/>
        <p:txBody>
          <a:bodyPr>
            <a:normAutofit/>
          </a:bodyPr>
          <a:lstStyle/>
          <a:p>
            <a:r>
              <a:rPr lang="nl-BE" sz="2400" dirty="0"/>
              <a:t>Cold formed rectangular hollow section submitted to concentric compression (example of slide 51)</a:t>
            </a:r>
          </a:p>
        </p:txBody>
      </p:sp>
      <p:graphicFrame>
        <p:nvGraphicFramePr>
          <p:cNvPr id="7" name="Tabel 6"/>
          <p:cNvGraphicFramePr>
            <a:graphicFrameLocks noGrp="1"/>
          </p:cNvGraphicFramePr>
          <p:nvPr/>
        </p:nvGraphicFramePr>
        <p:xfrm>
          <a:off x="1033263" y="2625577"/>
          <a:ext cx="3898777" cy="14630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2530625">
                  <a:extLst>
                    <a:ext uri="{9D8B030D-6E8A-4147-A177-3AD203B41FA5}">
                      <a16:colId xmlns:a16="http://schemas.microsoft.com/office/drawing/2014/main" val="20001"/>
                    </a:ext>
                  </a:extLst>
                </a:gridCol>
              </a:tblGrid>
              <a:tr h="360000">
                <a:tc>
                  <a:txBody>
                    <a:bodyPr/>
                    <a:lstStyle/>
                    <a:p>
                      <a:endParaRPr lang="nl-BE" dirty="0"/>
                    </a:p>
                  </a:txBody>
                  <a:tcPr>
                    <a:noFill/>
                  </a:tcPr>
                </a:tc>
                <a:tc>
                  <a:txBody>
                    <a:bodyPr/>
                    <a:lstStyle/>
                    <a:p>
                      <a:r>
                        <a:rPr lang="nl-BE" dirty="0" err="1"/>
                        <a:t>Austenitic</a:t>
                      </a:r>
                      <a:r>
                        <a:rPr lang="nl-BE" dirty="0"/>
                        <a:t> </a:t>
                      </a:r>
                      <a:r>
                        <a:rPr lang="nl-BE" dirty="0" err="1"/>
                        <a:t>stainless</a:t>
                      </a:r>
                      <a:r>
                        <a:rPr lang="nl-BE" dirty="0"/>
                        <a:t> steel</a:t>
                      </a:r>
                    </a:p>
                  </a:txBody>
                  <a:tcPr/>
                </a:tc>
                <a:extLst>
                  <a:ext uri="{0D108BD9-81ED-4DB2-BD59-A6C34878D82A}">
                    <a16:rowId xmlns:a16="http://schemas.microsoft.com/office/drawing/2014/main" val="10000"/>
                  </a:ext>
                </a:extLst>
              </a:tr>
              <a:tr h="360000">
                <a:tc>
                  <a:txBody>
                    <a:bodyPr/>
                    <a:lstStyle/>
                    <a:p>
                      <a:r>
                        <a:rPr lang="nl-BE" b="1" dirty="0" err="1">
                          <a:solidFill>
                            <a:schemeClr val="bg1"/>
                          </a:solidFill>
                        </a:rPr>
                        <a:t>Material</a:t>
                      </a:r>
                      <a:endParaRPr lang="nl-BE" b="1" dirty="0">
                        <a:solidFill>
                          <a:schemeClr val="bg1"/>
                        </a:solidFill>
                      </a:endParaRPr>
                    </a:p>
                  </a:txBody>
                  <a:tcPr>
                    <a:solidFill>
                      <a:schemeClr val="accent1"/>
                    </a:solidFill>
                  </a:tcPr>
                </a:tc>
                <a:tc>
                  <a:txBody>
                    <a:bodyPr/>
                    <a:lstStyle/>
                    <a:p>
                      <a:pPr algn="r"/>
                      <a:r>
                        <a:rPr lang="nl-BE" dirty="0"/>
                        <a:t>EN 1.4301</a:t>
                      </a:r>
                    </a:p>
                  </a:txBody>
                  <a:tcPr/>
                </a:tc>
                <a:extLst>
                  <a:ext uri="{0D108BD9-81ED-4DB2-BD59-A6C34878D82A}">
                    <a16:rowId xmlns:a16="http://schemas.microsoft.com/office/drawing/2014/main" val="10001"/>
                  </a:ext>
                </a:extLst>
              </a:tr>
              <a:tr h="36000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a:r>
                        <a:rPr lang="nl-BE" dirty="0"/>
                        <a:t>230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[N/mm²]</a:t>
                      </a:r>
                    </a:p>
                  </a:txBody>
                  <a:tcPr>
                    <a:solidFill>
                      <a:schemeClr val="accent1"/>
                    </a:solidFill>
                  </a:tcPr>
                </a:tc>
                <a:tc>
                  <a:txBody>
                    <a:bodyPr/>
                    <a:lstStyle/>
                    <a:p>
                      <a:pPr algn="r"/>
                      <a:r>
                        <a:rPr lang="nl-BE" dirty="0"/>
                        <a:t>200000</a:t>
                      </a:r>
                    </a:p>
                  </a:txBody>
                  <a:tcPr/>
                </a:tc>
                <a:extLst>
                  <a:ext uri="{0D108BD9-81ED-4DB2-BD59-A6C34878D82A}">
                    <a16:rowId xmlns:a16="http://schemas.microsoft.com/office/drawing/2014/main" val="10003"/>
                  </a:ext>
                </a:extLst>
              </a:tr>
            </a:tbl>
          </a:graphicData>
        </a:graphic>
      </p:graphicFrame>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2465" y="4207597"/>
            <a:ext cx="3096344" cy="2650403"/>
          </a:xfrm>
          <a:prstGeom prst="rect">
            <a:avLst/>
          </a:prstGeom>
        </p:spPr>
      </p:pic>
      <p:sp>
        <p:nvSpPr>
          <p:cNvPr id="5" name="Tijdelijke aanduiding voor dia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082524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CSM: </a:t>
            </a:r>
            <a:r>
              <a:rPr lang="fr-FR" dirty="0" err="1"/>
              <a:t>flexural</a:t>
            </a:r>
            <a:r>
              <a:rPr lang="fr-FR" dirty="0"/>
              <a:t> </a:t>
            </a:r>
            <a:r>
              <a:rPr lang="fr-FR" dirty="0" err="1"/>
              <a:t>buckling</a:t>
            </a:r>
            <a:r>
              <a:rPr lang="fr-FR" dirty="0"/>
              <a:t> </a:t>
            </a:r>
            <a:r>
              <a:rPr lang="fr-FR" dirty="0" err="1"/>
              <a:t>example</a:t>
            </a:r>
            <a:endParaRPr lang="fr-FR" dirty="0"/>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ep 2"/>
          <p:cNvGrpSpPr/>
          <p:nvPr/>
        </p:nvGrpSpPr>
        <p:grpSpPr>
          <a:xfrm>
            <a:off x="10034670" y="3617160"/>
            <a:ext cx="236219" cy="57150"/>
            <a:chOff x="8350250" y="3003550"/>
            <a:chExt cx="236219" cy="57150"/>
          </a:xfrm>
        </p:grpSpPr>
        <p:sp>
          <p:nvSpPr>
            <p:cNvPr id="2" name="Rechthoek 1"/>
            <p:cNvSpPr/>
            <p:nvPr/>
          </p:nvSpPr>
          <p:spPr>
            <a:xfrm>
              <a:off x="83502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hoek 9"/>
            <p:cNvSpPr/>
            <p:nvPr/>
          </p:nvSpPr>
          <p:spPr>
            <a:xfrm>
              <a:off x="844550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hoek 10"/>
            <p:cNvSpPr/>
            <p:nvPr/>
          </p:nvSpPr>
          <p:spPr>
            <a:xfrm>
              <a:off x="85407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6"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370840">
                    <a:tc>
                      <a:txBody>
                        <a:bodyPr/>
                        <a:lstStyle/>
                        <a:p>
                          <a:pPr algn="l"/>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=230</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i="1">
                                        <a:latin typeface="Cambria Math" panose="02040503050406030204" pitchFamily="18" charset="0"/>
                                      </a:rPr>
                                      <m:t>𝑓</m:t>
                                    </m:r>
                                  </m:e>
                                  <m:sub>
                                    <m:r>
                                      <a:rPr lang="nl-BE" sz="1800" b="0" i="1" smtClean="0">
                                        <a:latin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54</m:t>
                                </m:r>
                                <m:r>
                                  <a:rPr lang="nl-BE" sz="1800" i="1">
                                    <a:latin typeface="Cambria Math" panose="02040503050406030204" pitchFamily="18" charset="0"/>
                                  </a:rPr>
                                  <m:t>0</m:t>
                                </m:r>
                                <m:f>
                                  <m:fPr>
                                    <m:type m:val="skw"/>
                                    <m:ctrlPr>
                                      <a:rPr lang="nl-BE" sz="1800" i="1">
                                        <a:latin typeface="Cambria Math" panose="02040503050406030204" pitchFamily="18" charset="0"/>
                                      </a:rPr>
                                    </m:ctrlPr>
                                  </m:fPr>
                                  <m:num>
                                    <m:r>
                                      <a:rPr lang="nl-BE" sz="1800" i="1">
                                        <a:latin typeface="Cambria Math" panose="02040503050406030204" pitchFamily="18" charset="0"/>
                                      </a:rPr>
                                      <m:t>𝑁</m:t>
                                    </m:r>
                                  </m:num>
                                  <m:den>
                                    <m:r>
                                      <a:rPr lang="nl-BE" sz="1800" i="1">
                                        <a:latin typeface="Cambria Math" panose="02040503050406030204" pitchFamily="18" charset="0"/>
                                      </a:rPr>
                                      <m:t>𝑚𝑚</m:t>
                                    </m:r>
                                    <m:r>
                                      <a:rPr lang="nl-BE" sz="1800" i="1">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14:m>
                            <m:oMathPara xmlns:m="http://schemas.openxmlformats.org/officeDocument/2006/math">
                              <m:oMathParaPr>
                                <m:jc m:val="left"/>
                              </m:oMathParaPr>
                              <m:oMath xmlns:m="http://schemas.openxmlformats.org/officeDocument/2006/math">
                                <m:r>
                                  <a:rPr lang="nl-BE" sz="1800" b="0" i="1" smtClean="0">
                                    <a:latin typeface="Cambria Math" panose="02040503050406030204" pitchFamily="18" charset="0"/>
                                  </a:rPr>
                                  <m:t>𝐸</m:t>
                                </m:r>
                                <m:r>
                                  <a:rPr lang="nl-BE" sz="1800" b="0" i="1" smtClean="0">
                                    <a:latin typeface="Cambria Math" panose="02040503050406030204" pitchFamily="18" charset="0"/>
                                  </a:rPr>
                                  <m:t>=200000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0,16</m:t>
                                  </m:r>
                                  <m:r>
                                    <a:rPr lang="nl-BE" sz="1800" i="1">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ea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0,16(1−</m:t>
                              </m:r>
                              <m:f>
                                <m:fPr>
                                  <m:type m:val="skw"/>
                                  <m:ctrlPr>
                                    <a:rPr lang="nl-BE" sz="1800" i="1">
                                      <a:latin typeface="Cambria Math" panose="02040503050406030204" pitchFamily="18" charset="0"/>
                                    </a:rPr>
                                  </m:ctrlPr>
                                </m:fPr>
                                <m:num>
                                  <m:sSub>
                                    <m:sSubPr>
                                      <m:ctrlPr>
                                        <a:rPr lang="nl-BE" sz="1800" i="1">
                                          <a:latin typeface="Cambria Math" panose="02040503050406030204" pitchFamily="18" charset="0"/>
                                        </a:rPr>
                                      </m:ctrlPr>
                                    </m:sSubPr>
                                    <m:e>
                                      <m:r>
                                        <a:rPr lang="nl-BE" sz="1800" i="1">
                                          <a:latin typeface="Cambria Math" panose="02040503050406030204" pitchFamily="18" charset="0"/>
                                        </a:rPr>
                                        <m:t>𝑓</m:t>
                                      </m:r>
                                    </m:e>
                                    <m:sub>
                                      <m:r>
                                        <a:rPr lang="nl-BE" sz="1800" i="1">
                                          <a:latin typeface="Cambria Math" panose="02040503050406030204" pitchFamily="18" charset="0"/>
                                        </a:rPr>
                                        <m:t>𝑦</m:t>
                                      </m:r>
                                    </m:sub>
                                  </m:sSub>
                                </m:num>
                                <m:den>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den>
                              </m:f>
                              <m:r>
                                <a:rPr lang="nl-BE" sz="1800" b="0" i="1" smtClean="0">
                                  <a:latin typeface="Cambria Math" panose="02040503050406030204" pitchFamily="18" charset="0"/>
                                </a:rPr>
                                <m:t>)</m:t>
                              </m:r>
                              <m:r>
                                <a:rPr lang="nl-BE" sz="1800" i="1">
                                  <a:latin typeface="Cambria Math" panose="02040503050406030204" pitchFamily="18" charset="0"/>
                                </a:rPr>
                                <m:t>=0,</m:t>
                              </m:r>
                              <m:r>
                                <a:rPr lang="nl-BE" sz="1800" b="0" i="1" smtClean="0">
                                  <a:latin typeface="Cambria Math" panose="02040503050406030204" pitchFamily="18" charset="0"/>
                                </a:rPr>
                                <m:t>09</m:t>
                              </m:r>
                            </m:oMath>
                          </a14:m>
                          <a:r>
                            <a:rPr lang="nl-BE" sz="1800" dirty="0"/>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m:t>
                                </m:r>
                                <m:f>
                                  <m:fPr>
                                    <m:type m:val="skw"/>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𝐸</m:t>
                                    </m:r>
                                  </m:den>
                                </m:f>
                                <m:r>
                                  <a:rPr lang="nl-BE" sz="1800" b="0" i="1" smtClean="0">
                                    <a:latin typeface="Cambria Math" panose="02040503050406030204" pitchFamily="18" charset="0"/>
                                  </a:rPr>
                                  <m:t>=0,0012</m:t>
                                </m:r>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𝐸</m:t>
                                    </m:r>
                                  </m:e>
                                  <m:sub>
                                    <m:r>
                                      <a:rPr lang="nl-BE" sz="1800" b="0" i="1" smtClean="0">
                                        <a:latin typeface="Cambria Math" panose="02040503050406030204" pitchFamily="18" charset="0"/>
                                      </a:rPr>
                                      <m:t>𝑠h</m:t>
                                    </m:r>
                                  </m:sub>
                                </m:sSub>
                                <m:r>
                                  <a:rPr lang="nl-BE" sz="1800" b="0" i="1" smtClean="0">
                                    <a:latin typeface="Cambria Math" panose="02040503050406030204" pitchFamily="18" charset="0"/>
                                  </a:rPr>
                                  <m:t>=</m:t>
                                </m:r>
                                <m:f>
                                  <m:fPr>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0,16</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den>
                                </m:f>
                                <m:r>
                                  <a:rPr lang="nl-BE" sz="1800" b="0" i="1" smtClean="0">
                                    <a:latin typeface="Cambria Math" panose="02040503050406030204" pitchFamily="18" charset="0"/>
                                  </a:rPr>
                                  <m:t>=3418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mv="urn:schemas-microsoft-com:mac:vml" xmlns="">
          <p:graphicFrame>
            <p:nvGraphicFramePr>
              <p:cNvPr id="6" name="Tabel 5"/>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mc="http://schemas.openxmlformats.org/markup-compatibility/2006" xmlns:a14="http://schemas.microsoft.com/office/drawing/2010/main" xmlns="" xmlns:p14="http://schemas.microsoft.com/office/powerpoint/2010/main" xmlns:mv="urn:schemas-microsoft-com:mac:vml" val="1071668229"/>
                  </p:ext>
                </p:extLst>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gridCol w="4307138"/>
                  </a:tblGrid>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10127" r="-112939" b="-273418"/>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110127" b="-273418"/>
                          </a:stretch>
                        </a:blipFill>
                      </a:tcPr>
                    </a:tc>
                  </a:tr>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207500" r="-112939" b="-170000"/>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207500" b="-170000"/>
                          </a:stretch>
                        </a:blipFill>
                      </a:tcPr>
                    </a:tc>
                  </a:tr>
                  <a:tr h="697421">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213913" r="-112939" b="-18261"/>
                          </a:stretch>
                        </a:blipFill>
                      </a:tcPr>
                    </a:tc>
                    <a:tc>
                      <a:txBody>
                        <a:bodyPr/>
                        <a:lstStyle/>
                        <a:p>
                          <a:endParaRPr lang="nl-BE"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213913" b="-18261"/>
                          </a:stretch>
                        </a:blipFill>
                      </a:tcPr>
                    </a:tc>
                  </a:tr>
                </a:tbl>
              </a:graphicData>
            </a:graphic>
          </p:graphicFrame>
        </mc:Fallback>
      </mc:AlternateContent>
      <p:sp>
        <p:nvSpPr>
          <p:cNvPr id="12" name="Tekstvak 11"/>
          <p:cNvSpPr txBox="1"/>
          <p:nvPr/>
        </p:nvSpPr>
        <p:spPr>
          <a:xfrm>
            <a:off x="4100512" y="6478051"/>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lumMod val="50000"/>
                  </a:prstClr>
                </a:solidFill>
                <a:effectLst/>
                <a:uLnTx/>
                <a:uFillTx/>
                <a:latin typeface="Calibri"/>
                <a:ea typeface="+mn-ea"/>
                <a:cs typeface="+mn-cs"/>
              </a:rPr>
              <a:t>Strain</a:t>
            </a: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Tekstvak 12"/>
          <p:cNvSpPr txBox="1"/>
          <p:nvPr/>
        </p:nvSpPr>
        <p:spPr>
          <a:xfrm rot="16200000">
            <a:off x="736378" y="4407195"/>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Stress </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4" name="Gelijkbenige driehoek 13"/>
          <p:cNvSpPr/>
          <p:nvPr/>
        </p:nvSpPr>
        <p:spPr>
          <a:xfrm rot="5400000">
            <a:off x="7874981" y="6436889"/>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Gelijkbenige driehoek 14"/>
          <p:cNvSpPr/>
          <p:nvPr/>
        </p:nvSpPr>
        <p:spPr>
          <a:xfrm>
            <a:off x="1901041" y="283468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3"/>
          <p:cNvSpPr/>
          <p:nvPr/>
        </p:nvSpPr>
        <p:spPr>
          <a:xfrm>
            <a:off x="7451678" y="4125682"/>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hthoek 15"/>
          <p:cNvSpPr/>
          <p:nvPr/>
        </p:nvSpPr>
        <p:spPr>
          <a:xfrm>
            <a:off x="7685966" y="4127954"/>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7" name="Rechte verbindingslijn 16"/>
          <p:cNvCxnSpPr/>
          <p:nvPr/>
        </p:nvCxnSpPr>
        <p:spPr>
          <a:xfrm>
            <a:off x="2028093" y="5119688"/>
            <a:ext cx="0" cy="142520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a:off x="7404962" y="3286126"/>
            <a:ext cx="0" cy="32587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flipH="1">
            <a:off x="1901041" y="3286126"/>
            <a:ext cx="55039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H="1">
            <a:off x="1901042" y="5119688"/>
            <a:ext cx="1270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Tekstvak 26"/>
          <p:cNvSpPr txBox="1"/>
          <p:nvPr/>
        </p:nvSpPr>
        <p:spPr>
          <a:xfrm>
            <a:off x="1545968" y="3083997"/>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f</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u</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kstvak 27"/>
          <p:cNvSpPr txBox="1"/>
          <p:nvPr/>
        </p:nvSpPr>
        <p:spPr>
          <a:xfrm>
            <a:off x="1590089" y="4932855"/>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f</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Tekstvak 28"/>
          <p:cNvSpPr txBox="1"/>
          <p:nvPr/>
        </p:nvSpPr>
        <p:spPr>
          <a:xfrm>
            <a:off x="6915939" y="6516201"/>
            <a:ext cx="9888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0,16ε</a:t>
            </a:r>
            <a:r>
              <a:rPr kumimoji="0" lang="nl-BE" sz="1800" b="0" i="0" u="none" strike="noStrike" kern="1200" cap="none" spc="0" normalizeH="0" baseline="-25000" noProof="0" dirty="0">
                <a:ln>
                  <a:noFill/>
                </a:ln>
                <a:solidFill>
                  <a:prstClr val="black"/>
                </a:solidFill>
                <a:effectLst/>
                <a:uLnTx/>
                <a:uFillTx/>
                <a:latin typeface="Calibri"/>
                <a:ea typeface="+mn-ea"/>
                <a:cs typeface="+mn-cs"/>
              </a:rPr>
              <a:t>u</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Tekstvak 29"/>
          <p:cNvSpPr txBox="1"/>
          <p:nvPr/>
        </p:nvSpPr>
        <p:spPr>
          <a:xfrm>
            <a:off x="1875594" y="6490889"/>
            <a:ext cx="3864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Tekstvak 30"/>
          <p:cNvSpPr txBox="1"/>
          <p:nvPr/>
        </p:nvSpPr>
        <p:spPr>
          <a:xfrm>
            <a:off x="2103865" y="5891352"/>
            <a:ext cx="4090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E</a:t>
            </a:r>
          </a:p>
        </p:txBody>
      </p:sp>
      <p:sp>
        <p:nvSpPr>
          <p:cNvPr id="32" name="Tekstvak 31"/>
          <p:cNvSpPr txBox="1"/>
          <p:nvPr/>
        </p:nvSpPr>
        <p:spPr>
          <a:xfrm>
            <a:off x="5604203" y="3833575"/>
            <a:ext cx="533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E</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sh</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0" name="Groep 39"/>
          <p:cNvGrpSpPr/>
          <p:nvPr/>
        </p:nvGrpSpPr>
        <p:grpSpPr>
          <a:xfrm>
            <a:off x="4496867" y="3695162"/>
            <a:ext cx="1093240" cy="914400"/>
            <a:chOff x="4505079" y="4304459"/>
            <a:chExt cx="1093240" cy="914400"/>
          </a:xfrm>
        </p:grpSpPr>
        <p:sp>
          <p:nvSpPr>
            <p:cNvPr id="33" name="Boog 32"/>
            <p:cNvSpPr/>
            <p:nvPr/>
          </p:nvSpPr>
          <p:spPr>
            <a:xfrm>
              <a:off x="4505079" y="4304459"/>
              <a:ext cx="914400" cy="914400"/>
            </a:xfrm>
            <a:prstGeom prst="arc">
              <a:avLst>
                <a:gd name="adj1" fmla="val 20328189"/>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38" name="Rechte verbindingslijn 37"/>
            <p:cNvCxnSpPr/>
            <p:nvPr/>
          </p:nvCxnSpPr>
          <p:spPr>
            <a:xfrm>
              <a:off x="4945856" y="4762500"/>
              <a:ext cx="652463" cy="47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2" name="Groep 41"/>
          <p:cNvGrpSpPr/>
          <p:nvPr/>
        </p:nvGrpSpPr>
        <p:grpSpPr>
          <a:xfrm>
            <a:off x="1224149" y="5847418"/>
            <a:ext cx="1037846" cy="914400"/>
            <a:chOff x="4187834" y="4305300"/>
            <a:chExt cx="1037846" cy="914400"/>
          </a:xfrm>
        </p:grpSpPr>
        <p:sp>
          <p:nvSpPr>
            <p:cNvPr id="43" name="Boog 42"/>
            <p:cNvSpPr/>
            <p:nvPr/>
          </p:nvSpPr>
          <p:spPr>
            <a:xfrm>
              <a:off x="4187834" y="4305300"/>
              <a:ext cx="914400" cy="914400"/>
            </a:xfrm>
            <a:prstGeom prst="arc">
              <a:avLst>
                <a:gd name="adj1" fmla="val 18803533"/>
                <a:gd name="adj2" fmla="val 53712"/>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4" name="Rechte verbindingslijn 43"/>
            <p:cNvCxnSpPr/>
            <p:nvPr/>
          </p:nvCxnSpPr>
          <p:spPr>
            <a:xfrm>
              <a:off x="4945856" y="4762500"/>
              <a:ext cx="27982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39646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CSM: </a:t>
            </a:r>
            <a:r>
              <a:rPr lang="fr-FR" dirty="0" err="1"/>
              <a:t>flexural</a:t>
            </a:r>
            <a:r>
              <a:rPr lang="fr-FR" dirty="0"/>
              <a:t> </a:t>
            </a:r>
            <a:r>
              <a:rPr lang="fr-FR" dirty="0" err="1"/>
              <a:t>buckling</a:t>
            </a:r>
            <a:r>
              <a:rPr lang="fr-FR" dirty="0"/>
              <a:t> </a:t>
            </a:r>
            <a:r>
              <a:rPr lang="fr-FR" dirty="0" err="1"/>
              <a:t>example</a:t>
            </a:r>
            <a:endParaRPr lang="fr-FR" dirty="0"/>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Grafiek 4"/>
          <p:cNvGraphicFramePr>
            <a:graphicFrameLocks noGrp="1"/>
          </p:cNvGraphicFramePr>
          <p:nvPr/>
        </p:nvGraphicFramePr>
        <p:xfrm>
          <a:off x="1227222" y="2815389"/>
          <a:ext cx="6785810" cy="3781964"/>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ep 2"/>
          <p:cNvGrpSpPr/>
          <p:nvPr/>
        </p:nvGrpSpPr>
        <p:grpSpPr>
          <a:xfrm>
            <a:off x="10034670" y="3617160"/>
            <a:ext cx="236219" cy="57150"/>
            <a:chOff x="8350250" y="3003550"/>
            <a:chExt cx="236219" cy="57150"/>
          </a:xfrm>
        </p:grpSpPr>
        <p:sp>
          <p:nvSpPr>
            <p:cNvPr id="2" name="Rechthoek 1"/>
            <p:cNvSpPr/>
            <p:nvPr/>
          </p:nvSpPr>
          <p:spPr>
            <a:xfrm>
              <a:off x="83502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hthoek 9"/>
            <p:cNvSpPr/>
            <p:nvPr/>
          </p:nvSpPr>
          <p:spPr>
            <a:xfrm>
              <a:off x="844550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hthoek 10"/>
            <p:cNvSpPr/>
            <p:nvPr/>
          </p:nvSpPr>
          <p:spPr>
            <a:xfrm>
              <a:off x="8540750" y="3003550"/>
              <a:ext cx="45719" cy="5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graphicFrame>
            <p:nvGraphicFramePr>
              <p:cNvPr id="6"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extLst>
                        <a:ext uri="{9D8B030D-6E8A-4147-A177-3AD203B41FA5}">
                          <a16:colId xmlns:a16="http://schemas.microsoft.com/office/drawing/2014/main" val="20000"/>
                        </a:ext>
                      </a:extLst>
                    </a:gridCol>
                    <a:gridCol w="4307138">
                      <a:extLst>
                        <a:ext uri="{9D8B030D-6E8A-4147-A177-3AD203B41FA5}">
                          <a16:colId xmlns:a16="http://schemas.microsoft.com/office/drawing/2014/main" val="20001"/>
                        </a:ext>
                      </a:extLst>
                    </a:gridCol>
                  </a:tblGrid>
                  <a:tr h="370840">
                    <a:tc>
                      <a:txBody>
                        <a:bodyPr/>
                        <a:lstStyle/>
                        <a:p>
                          <a:pPr algn="l"/>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=230</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lang="fr-FR" sz="1800" i="1" smtClean="0">
                                        <a:latin typeface="Cambria Math" panose="02040503050406030204" pitchFamily="18" charset="0"/>
                                      </a:rPr>
                                    </m:ctrlPr>
                                  </m:sSubPr>
                                  <m:e>
                                    <m:r>
                                      <a:rPr lang="nl-BE" sz="1800" i="1">
                                        <a:latin typeface="Cambria Math" panose="02040503050406030204" pitchFamily="18" charset="0"/>
                                      </a:rPr>
                                      <m:t>𝑓</m:t>
                                    </m:r>
                                  </m:e>
                                  <m:sub>
                                    <m:r>
                                      <a:rPr lang="nl-BE" sz="1800" b="0" i="1" smtClean="0">
                                        <a:latin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54</m:t>
                                </m:r>
                                <m:r>
                                  <a:rPr lang="nl-BE" sz="1800" i="1">
                                    <a:latin typeface="Cambria Math" panose="02040503050406030204" pitchFamily="18" charset="0"/>
                                  </a:rPr>
                                  <m:t>0</m:t>
                                </m:r>
                                <m:f>
                                  <m:fPr>
                                    <m:type m:val="skw"/>
                                    <m:ctrlPr>
                                      <a:rPr lang="nl-BE" sz="1800" i="1">
                                        <a:latin typeface="Cambria Math" panose="02040503050406030204" pitchFamily="18" charset="0"/>
                                      </a:rPr>
                                    </m:ctrlPr>
                                  </m:fPr>
                                  <m:num>
                                    <m:r>
                                      <a:rPr lang="nl-BE" sz="1800" i="1">
                                        <a:latin typeface="Cambria Math" panose="02040503050406030204" pitchFamily="18" charset="0"/>
                                      </a:rPr>
                                      <m:t>𝑁</m:t>
                                    </m:r>
                                  </m:num>
                                  <m:den>
                                    <m:r>
                                      <a:rPr lang="nl-BE" sz="1800" i="1">
                                        <a:latin typeface="Cambria Math" panose="02040503050406030204" pitchFamily="18" charset="0"/>
                                      </a:rPr>
                                      <m:t>𝑚𝑚</m:t>
                                    </m:r>
                                    <m:r>
                                      <a:rPr lang="nl-BE" sz="1800" i="1">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14:m>
                            <m:oMathPara xmlns:m="http://schemas.openxmlformats.org/officeDocument/2006/math">
                              <m:oMathParaPr>
                                <m:jc m:val="left"/>
                              </m:oMathParaPr>
                              <m:oMath xmlns:m="http://schemas.openxmlformats.org/officeDocument/2006/math">
                                <m:r>
                                  <a:rPr lang="nl-BE" sz="1800" b="0" i="1" smtClean="0">
                                    <a:latin typeface="Cambria Math" panose="02040503050406030204" pitchFamily="18" charset="0"/>
                                  </a:rPr>
                                  <m:t>𝐸</m:t>
                                </m:r>
                                <m:r>
                                  <a:rPr lang="nl-BE" sz="1800" b="0" i="1" smtClean="0">
                                    <a:latin typeface="Cambria Math" panose="02040503050406030204" pitchFamily="18" charset="0"/>
                                  </a:rPr>
                                  <m:t>=200000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0,16</m:t>
                                  </m:r>
                                  <m:r>
                                    <a:rPr lang="nl-BE" sz="1800" i="1">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ea typeface="Cambria Math" panose="02040503050406030204" pitchFamily="18" charset="0"/>
                                    </a:rPr>
                                    <m:t>𝑢</m:t>
                                  </m:r>
                                </m:sub>
                              </m:sSub>
                              <m:r>
                                <a:rPr lang="nl-BE" sz="1800" i="1">
                                  <a:latin typeface="Cambria Math" panose="02040503050406030204" pitchFamily="18" charset="0"/>
                                </a:rPr>
                                <m:t>=</m:t>
                              </m:r>
                              <m:r>
                                <a:rPr lang="nl-BE" sz="1800" b="0" i="1" smtClean="0">
                                  <a:latin typeface="Cambria Math" panose="02040503050406030204" pitchFamily="18" charset="0"/>
                                </a:rPr>
                                <m:t>0,16(1−</m:t>
                              </m:r>
                              <m:f>
                                <m:fPr>
                                  <m:type m:val="skw"/>
                                  <m:ctrlPr>
                                    <a:rPr lang="nl-BE" sz="1800" i="1">
                                      <a:latin typeface="Cambria Math" panose="02040503050406030204" pitchFamily="18" charset="0"/>
                                    </a:rPr>
                                  </m:ctrlPr>
                                </m:fPr>
                                <m:num>
                                  <m:sSub>
                                    <m:sSubPr>
                                      <m:ctrlPr>
                                        <a:rPr lang="nl-BE" sz="1800" i="1">
                                          <a:latin typeface="Cambria Math" panose="02040503050406030204" pitchFamily="18" charset="0"/>
                                        </a:rPr>
                                      </m:ctrlPr>
                                    </m:sSubPr>
                                    <m:e>
                                      <m:r>
                                        <a:rPr lang="nl-BE" sz="1800" i="1">
                                          <a:latin typeface="Cambria Math" panose="02040503050406030204" pitchFamily="18" charset="0"/>
                                        </a:rPr>
                                        <m:t>𝑓</m:t>
                                      </m:r>
                                    </m:e>
                                    <m:sub>
                                      <m:r>
                                        <a:rPr lang="nl-BE" sz="1800" i="1">
                                          <a:latin typeface="Cambria Math" panose="02040503050406030204" pitchFamily="18" charset="0"/>
                                        </a:rPr>
                                        <m:t>𝑦</m:t>
                                      </m:r>
                                    </m:sub>
                                  </m:sSub>
                                </m:num>
                                <m:den>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den>
                              </m:f>
                              <m:r>
                                <a:rPr lang="nl-BE" sz="1800" b="0" i="1" smtClean="0">
                                  <a:latin typeface="Cambria Math" panose="02040503050406030204" pitchFamily="18" charset="0"/>
                                </a:rPr>
                                <m:t>)</m:t>
                              </m:r>
                              <m:r>
                                <a:rPr lang="nl-BE" sz="1800" i="1">
                                  <a:latin typeface="Cambria Math" panose="02040503050406030204" pitchFamily="18" charset="0"/>
                                </a:rPr>
                                <m:t>=0,</m:t>
                              </m:r>
                              <m:r>
                                <a:rPr lang="nl-BE" sz="1800" b="0" i="1" smtClean="0">
                                  <a:latin typeface="Cambria Math" panose="02040503050406030204" pitchFamily="18" charset="0"/>
                                </a:rPr>
                                <m:t>09</m:t>
                              </m:r>
                            </m:oMath>
                          </a14:m>
                          <a:r>
                            <a:rPr lang="nl-BE" sz="1800" dirty="0"/>
                            <a:t>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14:m>
                            <m:oMathPara xmlns:m="http://schemas.openxmlformats.org/officeDocument/2006/math">
                              <m:oMathParaPr>
                                <m:jc m:val="left"/>
                              </m:oMathParaPr>
                              <m:oMath xmlns:m="http://schemas.openxmlformats.org/officeDocument/2006/math">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r>
                                  <a:rPr lang="nl-BE" sz="1800" b="0" i="1" smtClean="0">
                                    <a:latin typeface="Cambria Math" panose="02040503050406030204" pitchFamily="18" charset="0"/>
                                  </a:rPr>
                                  <m:t>=</m:t>
                                </m:r>
                                <m:f>
                                  <m:fPr>
                                    <m:type m:val="skw"/>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𝐸</m:t>
                                    </m:r>
                                  </m:den>
                                </m:f>
                                <m:r>
                                  <a:rPr lang="nl-BE" sz="1800" b="0" i="1" smtClean="0">
                                    <a:latin typeface="Cambria Math" panose="02040503050406030204" pitchFamily="18" charset="0"/>
                                  </a:rPr>
                                  <m:t>=0,0012</m:t>
                                </m:r>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sSub>
                                  <m:sSubPr>
                                    <m:ctrlPr>
                                      <a:rPr lang="nl-BE" sz="1800" i="1" smtClean="0">
                                        <a:latin typeface="Cambria Math" panose="02040503050406030204" pitchFamily="18" charset="0"/>
                                      </a:rPr>
                                    </m:ctrlPr>
                                  </m:sSubPr>
                                  <m:e>
                                    <m:r>
                                      <a:rPr lang="nl-BE" sz="1800" b="0" i="1" smtClean="0">
                                        <a:latin typeface="Cambria Math" panose="02040503050406030204" pitchFamily="18" charset="0"/>
                                      </a:rPr>
                                      <m:t>𝐸</m:t>
                                    </m:r>
                                  </m:e>
                                  <m:sub>
                                    <m:r>
                                      <a:rPr lang="nl-BE" sz="1800" b="0" i="1" smtClean="0">
                                        <a:latin typeface="Cambria Math" panose="02040503050406030204" pitchFamily="18" charset="0"/>
                                      </a:rPr>
                                      <m:t>𝑠h</m:t>
                                    </m:r>
                                  </m:sub>
                                </m:sSub>
                                <m:r>
                                  <a:rPr lang="nl-BE" sz="1800" b="0" i="1" smtClean="0">
                                    <a:latin typeface="Cambria Math" panose="02040503050406030204" pitchFamily="18" charset="0"/>
                                  </a:rPr>
                                  <m:t>=</m:t>
                                </m:r>
                                <m:f>
                                  <m:fPr>
                                    <m:ctrlPr>
                                      <a:rPr lang="nl-BE" sz="1800" b="0" i="1" smtClean="0">
                                        <a:latin typeface="Cambria Math" panose="02040503050406030204" pitchFamily="18" charset="0"/>
                                      </a:rPr>
                                    </m:ctrlPr>
                                  </m:fPr>
                                  <m:num>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rPr>
                                          <m:t>𝑓</m:t>
                                        </m:r>
                                      </m:e>
                                      <m:sub>
                                        <m:r>
                                          <a:rPr lang="nl-BE" sz="1800" b="0" i="1" smtClean="0">
                                            <a:latin typeface="Cambria Math" panose="02040503050406030204" pitchFamily="18" charset="0"/>
                                          </a:rPr>
                                          <m:t>𝑦</m:t>
                                        </m:r>
                                      </m:sub>
                                    </m:sSub>
                                  </m:num>
                                  <m:den>
                                    <m:r>
                                      <a:rPr lang="nl-BE" sz="1800" b="0" i="1" smtClean="0">
                                        <a:latin typeface="Cambria Math" panose="02040503050406030204" pitchFamily="18" charset="0"/>
                                      </a:rPr>
                                      <m:t>0,16</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𝑢</m:t>
                                        </m:r>
                                      </m:sub>
                                    </m:sSub>
                                    <m:r>
                                      <a:rPr lang="nl-BE" sz="1800" b="0" i="1" smtClean="0">
                                        <a:latin typeface="Cambria Math" panose="02040503050406030204" pitchFamily="18" charset="0"/>
                                      </a:rPr>
                                      <m:t>−</m:t>
                                    </m:r>
                                    <m:sSub>
                                      <m:sSubPr>
                                        <m:ctrlPr>
                                          <a:rPr lang="nl-BE" sz="1800" b="0" i="1" smtClean="0">
                                            <a:latin typeface="Cambria Math" panose="02040503050406030204" pitchFamily="18" charset="0"/>
                                          </a:rPr>
                                        </m:ctrlPr>
                                      </m:sSubPr>
                                      <m:e>
                                        <m:r>
                                          <a:rPr lang="nl-BE" sz="1800" b="0" i="1" smtClean="0">
                                            <a:latin typeface="Cambria Math" panose="02040503050406030204" pitchFamily="18" charset="0"/>
                                            <a:ea typeface="Cambria Math" panose="02040503050406030204" pitchFamily="18" charset="0"/>
                                          </a:rPr>
                                          <m:t>𝜀</m:t>
                                        </m:r>
                                      </m:e>
                                      <m:sub>
                                        <m:r>
                                          <a:rPr lang="nl-BE" sz="1800" b="0" i="1" smtClean="0">
                                            <a:latin typeface="Cambria Math" panose="02040503050406030204" pitchFamily="18" charset="0"/>
                                          </a:rPr>
                                          <m:t>𝑦</m:t>
                                        </m:r>
                                      </m:sub>
                                    </m:sSub>
                                  </m:den>
                                </m:f>
                                <m:r>
                                  <a:rPr lang="nl-BE" sz="1800" b="0" i="1" smtClean="0">
                                    <a:latin typeface="Cambria Math" panose="02040503050406030204" pitchFamily="18" charset="0"/>
                                  </a:rPr>
                                  <m:t>=3418 </m:t>
                                </m:r>
                                <m:f>
                                  <m:fPr>
                                    <m:type m:val="skw"/>
                                    <m:ctrlPr>
                                      <a:rPr lang="nl-BE" sz="1800" b="0" i="1" smtClean="0">
                                        <a:latin typeface="Cambria Math" panose="02040503050406030204" pitchFamily="18" charset="0"/>
                                      </a:rPr>
                                    </m:ctrlPr>
                                  </m:fPr>
                                  <m:num>
                                    <m:r>
                                      <a:rPr lang="nl-BE" sz="1800" b="0" i="1" smtClean="0">
                                        <a:latin typeface="Cambria Math" panose="02040503050406030204" pitchFamily="18" charset="0"/>
                                      </a:rPr>
                                      <m:t>𝑁</m:t>
                                    </m:r>
                                  </m:num>
                                  <m:den>
                                    <m:r>
                                      <a:rPr lang="nl-BE" sz="1800" b="0" i="1" smtClean="0">
                                        <a:latin typeface="Cambria Math" panose="02040503050406030204" pitchFamily="18" charset="0"/>
                                      </a:rPr>
                                      <m:t>𝑚𝑚</m:t>
                                    </m:r>
                                    <m:r>
                                      <a:rPr lang="nl-BE" sz="1800" b="0" i="1" smtClean="0">
                                        <a:latin typeface="Cambria Math" panose="02040503050406030204" pitchFamily="18" charset="0"/>
                                      </a:rPr>
                                      <m:t>²</m:t>
                                    </m:r>
                                  </m:den>
                                </m:f>
                              </m:oMath>
                            </m:oMathPara>
                          </a14:m>
                          <a:endParaRPr lang="nl-BE"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mv="urn:schemas-microsoft-com:mac:vml" xmlns="">
          <p:graphicFrame>
            <p:nvGraphicFramePr>
              <p:cNvPr id="6" name="Tabel 5"/>
              <p:cNvGraphicFramePr>
                <a:graphicFrameLocks noGrp="1"/>
              </p:cNvGraphicFramePr>
              <p:nvPr/>
            </p:nvGraphicFramePr>
            <p:xfrm>
              <a:off x="902369" y="1237165"/>
              <a:ext cx="8121149" cy="1659573"/>
            </p:xfrm>
            <a:graphic>
              <a:graphicData uri="http://schemas.openxmlformats.org/drawingml/2006/table">
                <a:tbl>
                  <a:tblPr firstRow="1" bandRow="1">
                    <a:tableStyleId>{2D5ABB26-0587-4C30-8999-92F81FD0307C}</a:tableStyleId>
                  </a:tblPr>
                  <a:tblGrid>
                    <a:gridCol w="3814011"/>
                    <a:gridCol w="4307138"/>
                  </a:tblGrid>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110127" r="-112939" b="-273418"/>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110127" b="-273418"/>
                          </a:stretch>
                        </a:blipFill>
                      </a:tcPr>
                    </a:tc>
                  </a:tr>
                  <a:tr h="481076">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207500" r="-112939" b="-170000"/>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207500" b="-170000"/>
                          </a:stretch>
                        </a:blipFill>
                      </a:tcPr>
                    </a:tc>
                  </a:tr>
                  <a:tr h="697421">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t="-213913" r="-112939" b="-18261"/>
                          </a:stretch>
                        </a:blipFill>
                      </a:tcPr>
                    </a:tc>
                    <a:tc>
                      <a:txBody>
                        <a:bodyPr/>
                        <a:lstStyle/>
                        <a:p>
                          <a:endParaRPr lang="nl-BE"/>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88543" t="-213913" b="-18261"/>
                          </a:stretch>
                        </a:blipFill>
                      </a:tcPr>
                    </a:tc>
                  </a:tr>
                </a:tbl>
              </a:graphicData>
            </a:graphic>
          </p:graphicFrame>
        </mc:Fallback>
      </mc:AlternateContent>
      <p:sp>
        <p:nvSpPr>
          <p:cNvPr id="12" name="Tekstvak 11"/>
          <p:cNvSpPr txBox="1"/>
          <p:nvPr/>
        </p:nvSpPr>
        <p:spPr>
          <a:xfrm>
            <a:off x="4100512" y="6478051"/>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lumMod val="50000"/>
                  </a:prstClr>
                </a:solidFill>
                <a:effectLst/>
                <a:uLnTx/>
                <a:uFillTx/>
                <a:latin typeface="Calibri"/>
                <a:ea typeface="+mn-ea"/>
                <a:cs typeface="+mn-cs"/>
              </a:rPr>
              <a:t>Strain</a:t>
            </a: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Tekstvak 12"/>
          <p:cNvSpPr txBox="1"/>
          <p:nvPr/>
        </p:nvSpPr>
        <p:spPr>
          <a:xfrm rot="16200000">
            <a:off x="736378" y="4407195"/>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Stress </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4" name="Gelijkbenige driehoek 13"/>
          <p:cNvSpPr/>
          <p:nvPr/>
        </p:nvSpPr>
        <p:spPr>
          <a:xfrm rot="5400000">
            <a:off x="7874981" y="6436889"/>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Gelijkbenige driehoek 14"/>
          <p:cNvSpPr/>
          <p:nvPr/>
        </p:nvSpPr>
        <p:spPr>
          <a:xfrm>
            <a:off x="1901041" y="283468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hthoek 3"/>
          <p:cNvSpPr/>
          <p:nvPr/>
        </p:nvSpPr>
        <p:spPr>
          <a:xfrm>
            <a:off x="7451678" y="4125682"/>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hthoek 15"/>
          <p:cNvSpPr/>
          <p:nvPr/>
        </p:nvSpPr>
        <p:spPr>
          <a:xfrm>
            <a:off x="7685966" y="4127954"/>
            <a:ext cx="95534" cy="268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kstvak 16"/>
          <p:cNvSpPr txBox="1"/>
          <p:nvPr/>
        </p:nvSpPr>
        <p:spPr>
          <a:xfrm>
            <a:off x="2491565" y="6468196"/>
            <a:ext cx="592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csm</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Rechte verbindingslijn 17"/>
          <p:cNvCxnSpPr/>
          <p:nvPr/>
        </p:nvCxnSpPr>
        <p:spPr>
          <a:xfrm>
            <a:off x="2737779" y="4889500"/>
            <a:ext cx="0" cy="1655389"/>
          </a:xfrm>
          <a:prstGeom prst="line">
            <a:avLst/>
          </a:prstGeom>
          <a:ln>
            <a:solidFill>
              <a:schemeClr val="tx1"/>
            </a:solidFill>
            <a:prstDash val="dash"/>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flipH="1" flipV="1">
            <a:off x="1916917" y="4886326"/>
            <a:ext cx="820862" cy="3174"/>
          </a:xfrm>
          <a:prstGeom prst="line">
            <a:avLst/>
          </a:prstGeom>
          <a:ln>
            <a:solidFill>
              <a:schemeClr val="tx1"/>
            </a:solidFill>
            <a:prstDash val="dash"/>
            <a:headEnd type="none" w="lg" len="lg"/>
            <a:tailEnd type="stealth" w="med" len="lg"/>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1441450" y="4701080"/>
            <a:ext cx="5100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f</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csm</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55680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CSM: </a:t>
            </a:r>
            <a:r>
              <a:rPr lang="fr-FR" dirty="0" err="1"/>
              <a:t>flexural</a:t>
            </a:r>
            <a:r>
              <a:rPr lang="fr-FR" dirty="0"/>
              <a:t> </a:t>
            </a:r>
            <a:r>
              <a:rPr lang="fr-FR" dirty="0" err="1"/>
              <a:t>buckling</a:t>
            </a:r>
            <a:r>
              <a:rPr lang="fr-FR" dirty="0"/>
              <a:t> </a:t>
            </a:r>
            <a:r>
              <a:rPr lang="fr-FR" dirty="0" err="1"/>
              <a:t>example</a:t>
            </a:r>
            <a:endParaRPr lang="nl-BE" dirty="0"/>
          </a:p>
        </p:txBody>
      </p:sp>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a:stretch>
          </a:blipFill>
        </p:spPr>
        <p:txBody>
          <a:bodyPr/>
          <a:lstStyle/>
          <a:p>
            <a:pPr>
              <a:buNone/>
            </a:pPr>
            <a:r>
              <a:rPr lang="nl-BE">
                <a:noFill/>
              </a:rPr>
              <a:t> </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271819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CSM: </a:t>
            </a:r>
            <a:r>
              <a:rPr lang="fr-FR" dirty="0" err="1"/>
              <a:t>flexural</a:t>
            </a:r>
            <a:r>
              <a:rPr lang="fr-FR" dirty="0"/>
              <a:t> </a:t>
            </a:r>
            <a:r>
              <a:rPr lang="fr-FR" dirty="0" err="1"/>
              <a:t>buckling</a:t>
            </a:r>
            <a:r>
              <a:rPr lang="fr-FR" dirty="0"/>
              <a:t> </a:t>
            </a:r>
            <a:r>
              <a:rPr lang="fr-FR" dirty="0" err="1"/>
              <a:t>example</a:t>
            </a:r>
            <a:endParaRPr lang="fr-FR" dirty="0"/>
          </a:p>
        </p:txBody>
      </p:sp>
      <p:sp>
        <p:nvSpPr>
          <p:cNvPr id="9" name="Espace réservé du contenu 8"/>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a:stretch>
          </a:blipFill>
        </p:spPr>
        <p:txBody>
          <a:bodyPr/>
          <a:lstStyle/>
          <a:p>
            <a:pPr>
              <a:buNone/>
            </a:pPr>
            <a:r>
              <a:rPr lang="nl-BE">
                <a:noFill/>
              </a:rPr>
              <a:t> </a:t>
            </a:r>
          </a:p>
        </p:txBody>
      </p:sp>
      <p:sp>
        <p:nvSpPr>
          <p:cNvPr id="7" name="Espace réservé du numéro de diapositive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Tabel 2"/>
          <p:cNvGraphicFramePr>
            <a:graphicFrameLocks noGrp="1"/>
          </p:cNvGraphicFramePr>
          <p:nvPr/>
        </p:nvGraphicFramePr>
        <p:xfrm>
          <a:off x="226800" y="3937000"/>
          <a:ext cx="8460000" cy="2259062"/>
        </p:xfrm>
        <a:graphic>
          <a:graphicData uri="http://schemas.openxmlformats.org/drawingml/2006/table">
            <a:tbl>
              <a:tblPr firstRow="1" bandRow="1">
                <a:tableStyleId>{5C22544A-7EE6-4342-B048-85BDC9FD1C3A}</a:tableStyleId>
              </a:tblPr>
              <a:tblGrid>
                <a:gridCol w="2412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2016000">
                  <a:extLst>
                    <a:ext uri="{9D8B030D-6E8A-4147-A177-3AD203B41FA5}">
                      <a16:colId xmlns:a16="http://schemas.microsoft.com/office/drawing/2014/main" val="20003"/>
                    </a:ext>
                  </a:extLst>
                </a:gridCol>
              </a:tblGrid>
              <a:tr h="404862">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rPr lang="nl-BE" dirty="0"/>
                        <a:t>EC 3-1-1: S235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dirty="0"/>
                        <a:t>CSM: </a:t>
                      </a:r>
                      <a:r>
                        <a:rPr lang="nl-BE" dirty="0" err="1"/>
                        <a:t>Austenitic</a:t>
                      </a:r>
                      <a:endParaRPr lang="nl-BE" dirty="0"/>
                    </a:p>
                  </a:txBody>
                  <a:tcPr>
                    <a:lnT w="12700" cap="flat" cmpd="sng" algn="ctr">
                      <a:noFill/>
                      <a:prstDash val="solid"/>
                      <a:round/>
                      <a:headEnd type="none" w="med" len="med"/>
                      <a:tailEnd type="none" w="med" len="med"/>
                    </a:lnT>
                  </a:tcPr>
                </a:tc>
                <a:tc>
                  <a:txBody>
                    <a:bodyPr/>
                    <a:lstStyle/>
                    <a:p>
                      <a:r>
                        <a:rPr lang="nl-BE" dirty="0"/>
                        <a:t>EC 3-1-4: </a:t>
                      </a:r>
                      <a:r>
                        <a:rPr lang="nl-BE" dirty="0" err="1"/>
                        <a:t>Austenitic</a:t>
                      </a:r>
                      <a:endParaRPr lang="nl-BE"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235</a:t>
                      </a:r>
                    </a:p>
                  </a:txBody>
                  <a:tcPr>
                    <a:lnL w="12700" cap="flat" cmpd="sng" algn="ctr">
                      <a:noFill/>
                      <a:prstDash val="solid"/>
                      <a:round/>
                      <a:headEnd type="none" w="med" len="med"/>
                      <a:tailEnd type="none" w="med" len="med"/>
                    </a:lnL>
                  </a:tcPr>
                </a:tc>
                <a:tc>
                  <a:txBody>
                    <a:bodyPr/>
                    <a:lstStyle/>
                    <a:p>
                      <a:pPr algn="r"/>
                      <a:r>
                        <a:rPr lang="nl-BE" dirty="0">
                          <a:solidFill>
                            <a:srgbClr val="002060"/>
                          </a:solidFill>
                        </a:rPr>
                        <a:t>230</a:t>
                      </a:r>
                    </a:p>
                  </a:txBody>
                  <a:tcPr/>
                </a:tc>
                <a:tc>
                  <a:txBody>
                    <a:bodyPr/>
                    <a:lstStyle/>
                    <a:p>
                      <a:pPr algn="r"/>
                      <a:r>
                        <a:rPr lang="nl-BE" dirty="0"/>
                        <a:t>230</a:t>
                      </a:r>
                    </a:p>
                  </a:txBody>
                  <a:tcPr/>
                </a:tc>
                <a:extLst>
                  <a:ext uri="{0D108BD9-81ED-4DB2-BD59-A6C34878D82A}">
                    <a16:rowId xmlns:a16="http://schemas.microsoft.com/office/drawing/2014/main" val="10001"/>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3"/>
                      <a:stretch>
                        <a:fillRect l="-239" t="-208197" r="-200718" b="-324590"/>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solidFill>
                            <a:srgbClr val="002060"/>
                          </a:solidFill>
                        </a:rPr>
                        <a:t>1,1</a:t>
                      </a:r>
                    </a:p>
                  </a:txBody>
                  <a:tcPr/>
                </a:tc>
                <a:tc>
                  <a:txBody>
                    <a:bodyPr/>
                    <a:lstStyle/>
                    <a:p>
                      <a:pPr algn="r"/>
                      <a:r>
                        <a:rPr lang="nl-BE" dirty="0"/>
                        <a:t>1,1</a:t>
                      </a:r>
                    </a:p>
                  </a:txBody>
                  <a:tcPr/>
                </a:tc>
                <a:extLst>
                  <a:ext uri="{0D108BD9-81ED-4DB2-BD59-A6C34878D82A}">
                    <a16:rowId xmlns:a16="http://schemas.microsoft.com/office/drawing/2014/main" val="10002"/>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3"/>
                      <a:stretch>
                        <a:fillRect l="-239" t="-308197" r="-200718" b="-224590"/>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solidFill>
                            <a:srgbClr val="002060"/>
                          </a:solidFill>
                        </a:rPr>
                        <a:t>1,1</a:t>
                      </a:r>
                    </a:p>
                  </a:txBody>
                  <a:tcPr/>
                </a:tc>
                <a:tc>
                  <a:txBody>
                    <a:bodyPr/>
                    <a:lstStyle/>
                    <a:p>
                      <a:pPr algn="r"/>
                      <a:r>
                        <a:rPr lang="nl-BE" dirty="0"/>
                        <a:t>1,1</a:t>
                      </a:r>
                    </a:p>
                  </a:txBody>
                  <a:tcPr/>
                </a:tc>
                <a:extLst>
                  <a:ext uri="{0D108BD9-81ED-4DB2-BD59-A6C34878D82A}">
                    <a16:rowId xmlns:a16="http://schemas.microsoft.com/office/drawing/2014/main" val="10003"/>
                  </a:ext>
                </a:extLst>
              </a:tr>
              <a:tr h="370840">
                <a:tc>
                  <a:txBody>
                    <a:bodyPr/>
                    <a:lstStyle/>
                    <a:p>
                      <a:r>
                        <a:rPr lang="nl-BE" b="1" dirty="0">
                          <a:solidFill>
                            <a:schemeClr val="bg1"/>
                          </a:solidFill>
                        </a:rPr>
                        <a:t>Cross-</a:t>
                      </a:r>
                      <a:r>
                        <a:rPr lang="nl-BE" b="1" dirty="0" err="1">
                          <a:solidFill>
                            <a:schemeClr val="bg1"/>
                          </a:solidFill>
                        </a:rPr>
                        <a:t>section</a:t>
                      </a:r>
                      <a:r>
                        <a:rPr lang="nl-BE" b="1" dirty="0">
                          <a:solidFill>
                            <a:schemeClr val="bg1"/>
                          </a:solidFill>
                        </a:rPr>
                        <a:t> </a:t>
                      </a:r>
                      <a:r>
                        <a:rPr lang="nl-BE" b="1" dirty="0" err="1">
                          <a:solidFill>
                            <a:schemeClr val="bg1"/>
                          </a:solidFill>
                        </a:rPr>
                        <a:t>N</a:t>
                      </a:r>
                      <a:r>
                        <a:rPr lang="nl-BE" b="1" baseline="-25000" dirty="0" err="1">
                          <a:solidFill>
                            <a:schemeClr val="bg1"/>
                          </a:solidFill>
                        </a:rPr>
                        <a:t>c,Rd</a:t>
                      </a:r>
                      <a:r>
                        <a:rPr lang="nl-BE" b="1" baseline="0" dirty="0">
                          <a:solidFill>
                            <a:schemeClr val="bg1"/>
                          </a:solidFill>
                        </a:rPr>
                        <a:t> [</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t>351</a:t>
                      </a:r>
                    </a:p>
                  </a:txBody>
                  <a:tcPr>
                    <a:lnL w="12700" cap="flat" cmpd="sng" algn="ctr">
                      <a:noFill/>
                      <a:prstDash val="solid"/>
                      <a:round/>
                      <a:headEnd type="none" w="med" len="med"/>
                      <a:tailEnd type="none" w="med" len="med"/>
                    </a:lnL>
                  </a:tcPr>
                </a:tc>
                <a:tc>
                  <a:txBody>
                    <a:bodyPr/>
                    <a:lstStyle/>
                    <a:p>
                      <a:pPr algn="r"/>
                      <a:r>
                        <a:rPr lang="nl-BE" b="1" dirty="0">
                          <a:solidFill>
                            <a:srgbClr val="002060"/>
                          </a:solidFill>
                        </a:rPr>
                        <a:t>335</a:t>
                      </a:r>
                    </a:p>
                  </a:txBody>
                  <a:tcPr/>
                </a:tc>
                <a:tc>
                  <a:txBody>
                    <a:bodyPr/>
                    <a:lstStyle/>
                    <a:p>
                      <a:pPr algn="r"/>
                      <a:r>
                        <a:rPr lang="nl-BE" b="1" dirty="0"/>
                        <a:t>313</a:t>
                      </a:r>
                    </a:p>
                  </a:txBody>
                  <a:tcPr/>
                </a:tc>
                <a:extLst>
                  <a:ext uri="{0D108BD9-81ED-4DB2-BD59-A6C34878D82A}">
                    <a16:rowId xmlns:a16="http://schemas.microsoft.com/office/drawing/2014/main" val="10004"/>
                  </a:ext>
                </a:extLst>
              </a:tr>
              <a:tr h="370840">
                <a:tc>
                  <a:txBody>
                    <a:bodyPr/>
                    <a:lstStyle/>
                    <a:p>
                      <a:r>
                        <a:rPr lang="nl-BE" b="1" dirty="0" err="1">
                          <a:solidFill>
                            <a:schemeClr val="bg1"/>
                          </a:solidFill>
                        </a:rPr>
                        <a:t>Stability</a:t>
                      </a:r>
                      <a:r>
                        <a:rPr lang="nl-BE" b="1" dirty="0">
                          <a:solidFill>
                            <a:schemeClr val="bg1"/>
                          </a:solidFill>
                        </a:rPr>
                        <a:t> </a:t>
                      </a:r>
                      <a:r>
                        <a:rPr lang="nl-BE" b="1" dirty="0" err="1">
                          <a:solidFill>
                            <a:schemeClr val="bg1"/>
                          </a:solidFill>
                        </a:rPr>
                        <a:t>N</a:t>
                      </a:r>
                      <a:r>
                        <a:rPr lang="nl-BE" b="1" baseline="-25000" dirty="0" err="1">
                          <a:solidFill>
                            <a:schemeClr val="bg1"/>
                          </a:solidFill>
                        </a:rPr>
                        <a:t>b,Rd</a:t>
                      </a:r>
                      <a:r>
                        <a:rPr lang="nl-BE" b="1" baseline="0" dirty="0">
                          <a:solidFill>
                            <a:schemeClr val="bg1"/>
                          </a:solidFill>
                        </a:rPr>
                        <a:t>[</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b="1" dirty="0"/>
                        <a:t>281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b="1" dirty="0">
                          <a:solidFill>
                            <a:srgbClr val="002060"/>
                          </a:solidFill>
                        </a:rPr>
                        <a:t>294</a:t>
                      </a:r>
                    </a:p>
                  </a:txBody>
                  <a:tcPr>
                    <a:lnB w="12700" cap="flat" cmpd="sng" algn="ctr">
                      <a:noFill/>
                      <a:prstDash val="solid"/>
                      <a:round/>
                      <a:headEnd type="none" w="med" len="med"/>
                      <a:tailEnd type="none" w="med" len="med"/>
                    </a:lnB>
                  </a:tcPr>
                </a:tc>
                <a:tc>
                  <a:txBody>
                    <a:bodyPr/>
                    <a:lstStyle/>
                    <a:p>
                      <a:pPr algn="r"/>
                      <a:r>
                        <a:rPr lang="nl-BE" b="1" dirty="0"/>
                        <a:t>277</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99563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material stress-strain curve can be accurately modeled (for example by using Ramberg-osgood material law or “real” measured tensile coupon tests results)</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Grafiek 5"/>
          <p:cNvGraphicFramePr>
            <a:graphicFrameLocks noGrp="1"/>
          </p:cNvGraphicFramePr>
          <p:nvPr/>
        </p:nvGraphicFramePr>
        <p:xfrm>
          <a:off x="647176" y="2857356"/>
          <a:ext cx="6120680" cy="34706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vak 9"/>
          <p:cNvSpPr txBox="1"/>
          <p:nvPr/>
        </p:nvSpPr>
        <p:spPr>
          <a:xfrm>
            <a:off x="3349847" y="6327957"/>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Strain</a:t>
            </a:r>
            <a:r>
              <a:rPr kumimoji="0" lang="nl-BE" sz="1800" b="0" i="0" u="none" strike="noStrike" kern="1200" cap="none" spc="0" normalizeH="0" baseline="0" noProof="0" dirty="0">
                <a:ln>
                  <a:noFill/>
                </a:ln>
                <a:solidFill>
                  <a:prstClr val="black"/>
                </a:solidFill>
                <a:effectLst/>
                <a:uLnTx/>
                <a:uFillTx/>
                <a:latin typeface="Calibri"/>
                <a:ea typeface="+mn-ea"/>
                <a:cs typeface="+mn-cs"/>
              </a:rPr>
              <a:t> </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kstvak 10"/>
          <p:cNvSpPr txBox="1"/>
          <p:nvPr/>
        </p:nvSpPr>
        <p:spPr>
          <a:xfrm rot="16200000">
            <a:off x="-477402" y="4293237"/>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Stress </a:t>
            </a:r>
            <a:r>
              <a:rPr kumimoji="0" lang="el-G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σ</a:t>
            </a:r>
            <a:r>
              <a:rPr kumimoji="0" lang="nl-B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(N/mm²)</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Objet 11"/>
          <p:cNvGraphicFramePr>
            <a:graphicFrameLocks noChangeAspect="1"/>
          </p:cNvGraphicFramePr>
          <p:nvPr/>
        </p:nvGraphicFramePr>
        <p:xfrm>
          <a:off x="3102478" y="3633025"/>
          <a:ext cx="5163021" cy="1903317"/>
        </p:xfrm>
        <a:graphic>
          <a:graphicData uri="http://schemas.openxmlformats.org/presentationml/2006/ole">
            <mc:AlternateContent xmlns:mc="http://schemas.openxmlformats.org/markup-compatibility/2006">
              <mc:Choice xmlns:v="urn:schemas-microsoft-com:vml" Requires="v">
                <p:oleObj spid="_x0000_s10242" name="Equation" r:id="rId4" imgW="2997200" imgH="1104900" progId="Equation.DSMT4">
                  <p:embed/>
                </p:oleObj>
              </mc:Choice>
              <mc:Fallback>
                <p:oleObj name="Equation" r:id="rId4" imgW="2997200" imgH="1104900" progId="Equation.DSMT4">
                  <p:embed/>
                  <p:pic>
                    <p:nvPicPr>
                      <p:cNvPr id="12" name="Obje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478" y="3633025"/>
                        <a:ext cx="5163021" cy="1903317"/>
                      </a:xfrm>
                      <a:prstGeom prst="rect">
                        <a:avLst/>
                      </a:prstGeom>
                      <a:solidFill>
                        <a:schemeClr val="bg1"/>
                      </a:solidFill>
                    </p:spPr>
                  </p:pic>
                </p:oleObj>
              </mc:Fallback>
            </mc:AlternateContent>
          </a:graphicData>
        </a:graphic>
      </p:graphicFrame>
      <p:sp>
        <p:nvSpPr>
          <p:cNvPr id="13" name="Rectangle 12"/>
          <p:cNvSpPr/>
          <p:nvPr/>
        </p:nvSpPr>
        <p:spPr>
          <a:xfrm>
            <a:off x="4302506" y="3358485"/>
            <a:ext cx="3574964"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Two-stage Ramberg-Osgood model:</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6481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Finite</a:t>
            </a:r>
            <a:r>
              <a:rPr lang="fr-FR" dirty="0"/>
              <a:t> </a:t>
            </a:r>
            <a:r>
              <a:rPr lang="fr-FR" dirty="0" err="1"/>
              <a:t>element</a:t>
            </a:r>
            <a:r>
              <a:rPr lang="fr-FR" dirty="0"/>
              <a:t> model</a:t>
            </a:r>
          </a:p>
        </p:txBody>
      </p:sp>
      <p:sp>
        <p:nvSpPr>
          <p:cNvPr id="3" name="Espace réservé du contenu 2"/>
          <p:cNvSpPr>
            <a:spLocks noGrp="1"/>
          </p:cNvSpPr>
          <p:nvPr>
            <p:ph idx="1"/>
          </p:nvPr>
        </p:nvSpPr>
        <p:spPr/>
        <p:txBody>
          <a:bodyPr>
            <a:normAutofit/>
          </a:bodyPr>
          <a:lstStyle/>
          <a:p>
            <a:r>
              <a:rPr lang="fr-FR" sz="2800" dirty="0"/>
              <a:t>The </a:t>
            </a:r>
            <a:r>
              <a:rPr lang="fr-FR" sz="2800" dirty="0" err="1"/>
              <a:t>nonlinear</a:t>
            </a:r>
            <a:r>
              <a:rPr lang="fr-FR" sz="2800" dirty="0"/>
              <a:t> </a:t>
            </a:r>
            <a:r>
              <a:rPr lang="fr-FR" sz="2800" dirty="0" err="1"/>
              <a:t>parameters</a:t>
            </a:r>
            <a:r>
              <a:rPr lang="fr-FR" sz="2800" dirty="0"/>
              <a:t> are </a:t>
            </a:r>
            <a:r>
              <a:rPr lang="fr-FR" sz="2800" dirty="0" err="1"/>
              <a:t>given</a:t>
            </a:r>
            <a:r>
              <a:rPr lang="fr-FR" sz="2800" dirty="0"/>
              <a:t> by the </a:t>
            </a:r>
            <a:r>
              <a:rPr lang="fr-FR" sz="2800" dirty="0" err="1"/>
              <a:t>following</a:t>
            </a:r>
            <a:r>
              <a:rPr lang="fr-FR" sz="2800" dirty="0"/>
              <a:t> expressions (</a:t>
            </a:r>
            <a:r>
              <a:rPr lang="fr-FR" sz="2800" dirty="0" err="1"/>
              <a:t>according</a:t>
            </a:r>
            <a:r>
              <a:rPr lang="fr-FR" sz="2800" dirty="0"/>
              <a:t> to </a:t>
            </a:r>
            <a:r>
              <a:rPr lang="fr-FR" sz="2800" dirty="0" err="1"/>
              <a:t>Rasmussen’s</a:t>
            </a:r>
            <a:r>
              <a:rPr lang="fr-FR" sz="2800" dirty="0"/>
              <a:t> </a:t>
            </a:r>
            <a:r>
              <a:rPr lang="fr-FR" sz="2800" dirty="0" err="1"/>
              <a:t>revision</a:t>
            </a:r>
            <a:r>
              <a:rPr lang="fr-FR" sz="2800" dirty="0"/>
              <a:t>):</a:t>
            </a:r>
          </a:p>
          <a:p>
            <a:endParaRPr lang="fr-FR" sz="2800" dirty="0">
              <a:solidFill>
                <a:srgbClr val="FF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5" name="Objet 4"/>
          <p:cNvGraphicFramePr>
            <a:graphicFrameLocks noChangeAspect="1"/>
          </p:cNvGraphicFramePr>
          <p:nvPr/>
        </p:nvGraphicFramePr>
        <p:xfrm>
          <a:off x="855615" y="2735486"/>
          <a:ext cx="1527605" cy="1240034"/>
        </p:xfrm>
        <a:graphic>
          <a:graphicData uri="http://schemas.openxmlformats.org/presentationml/2006/ole">
            <mc:AlternateContent xmlns:mc="http://schemas.openxmlformats.org/markup-compatibility/2006">
              <mc:Choice xmlns:v="urn:schemas-microsoft-com:vml" Requires="v">
                <p:oleObj spid="_x0000_s11266" name="Equation" r:id="rId3" imgW="876300" imgH="711200" progId="Equation.DSMT4">
                  <p:embed/>
                </p:oleObj>
              </mc:Choice>
              <mc:Fallback>
                <p:oleObj name="Equation" r:id="rId3" imgW="876300" imgH="711200" progId="Equation.DSMT4">
                  <p:embed/>
                  <p:pic>
                    <p:nvPicPr>
                      <p:cNvPr id="5"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15" y="2735486"/>
                        <a:ext cx="1527605" cy="1240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7" name="Object 3"/>
          <p:cNvGraphicFramePr>
            <a:graphicFrameLocks noChangeAspect="1"/>
          </p:cNvGraphicFramePr>
          <p:nvPr/>
        </p:nvGraphicFramePr>
        <p:xfrm>
          <a:off x="2763019" y="2729090"/>
          <a:ext cx="1702530" cy="838139"/>
        </p:xfrm>
        <a:graphic>
          <a:graphicData uri="http://schemas.openxmlformats.org/presentationml/2006/ole">
            <mc:AlternateContent xmlns:mc="http://schemas.openxmlformats.org/markup-compatibility/2006">
              <mc:Choice xmlns:v="urn:schemas-microsoft-com:vml" Requires="v">
                <p:oleObj spid="_x0000_s11267" name="Equation" r:id="rId5" imgW="952500" imgH="469900" progId="Equation.DSMT4">
                  <p:embed/>
                </p:oleObj>
              </mc:Choice>
              <mc:Fallback>
                <p:oleObj name="Equation" r:id="rId5" imgW="952500" imgH="469900" progId="Equation.DSMT4">
                  <p:embed/>
                  <p:pic>
                    <p:nvPicPr>
                      <p:cNvPr id="2775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3019" y="2729090"/>
                        <a:ext cx="1702530" cy="838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8" name="Object 4"/>
          <p:cNvGraphicFramePr>
            <a:graphicFrameLocks noChangeAspect="1"/>
          </p:cNvGraphicFramePr>
          <p:nvPr/>
        </p:nvGraphicFramePr>
        <p:xfrm>
          <a:off x="846241" y="3951446"/>
          <a:ext cx="1418547" cy="871449"/>
        </p:xfrm>
        <a:graphic>
          <a:graphicData uri="http://schemas.openxmlformats.org/presentationml/2006/ole">
            <mc:AlternateContent xmlns:mc="http://schemas.openxmlformats.org/markup-compatibility/2006">
              <mc:Choice xmlns:v="urn:schemas-microsoft-com:vml" Requires="v">
                <p:oleObj spid="_x0000_s11268" name="Equation" r:id="rId7" imgW="762000" imgH="469900" progId="Equation.DSMT4">
                  <p:embed/>
                </p:oleObj>
              </mc:Choice>
              <mc:Fallback>
                <p:oleObj name="Equation" r:id="rId7" imgW="762000" imgH="469900" progId="Equation.DSMT4">
                  <p:embed/>
                  <p:pic>
                    <p:nvPicPr>
                      <p:cNvPr id="27750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241" y="3951446"/>
                        <a:ext cx="1418547" cy="871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09" name="Object 5"/>
          <p:cNvGraphicFramePr>
            <a:graphicFrameLocks noChangeAspect="1"/>
          </p:cNvGraphicFramePr>
          <p:nvPr/>
        </p:nvGraphicFramePr>
        <p:xfrm>
          <a:off x="5326062" y="2716213"/>
          <a:ext cx="2365885" cy="1206469"/>
        </p:xfrm>
        <a:graphic>
          <a:graphicData uri="http://schemas.openxmlformats.org/presentationml/2006/ole">
            <mc:AlternateContent xmlns:mc="http://schemas.openxmlformats.org/markup-compatibility/2006">
              <mc:Choice xmlns:v="urn:schemas-microsoft-com:vml" Requires="v">
                <p:oleObj spid="_x0000_s11269" name="Equation" r:id="rId9" imgW="1320800" imgH="673100" progId="Equation.DSMT4">
                  <p:embed/>
                </p:oleObj>
              </mc:Choice>
              <mc:Fallback>
                <p:oleObj name="Equation" r:id="rId9" imgW="1320800" imgH="673100" progId="Equation.DSMT4">
                  <p:embed/>
                  <p:pic>
                    <p:nvPicPr>
                      <p:cNvPr id="27750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6062" y="2716213"/>
                        <a:ext cx="2365885" cy="12064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7510" name="Object 6"/>
          <p:cNvGraphicFramePr>
            <a:graphicFrameLocks noChangeAspect="1"/>
          </p:cNvGraphicFramePr>
          <p:nvPr/>
        </p:nvGraphicFramePr>
        <p:xfrm>
          <a:off x="790597" y="4837164"/>
          <a:ext cx="5958018" cy="1863877"/>
        </p:xfrm>
        <a:graphic>
          <a:graphicData uri="http://schemas.openxmlformats.org/presentationml/2006/ole">
            <mc:AlternateContent xmlns:mc="http://schemas.openxmlformats.org/markup-compatibility/2006">
              <mc:Choice xmlns:v="urn:schemas-microsoft-com:vml" Requires="v">
                <p:oleObj spid="_x0000_s11270" name="Equation" r:id="rId11" imgW="3721100" imgH="1168400" progId="Equation.DSMT4">
                  <p:embed/>
                </p:oleObj>
              </mc:Choice>
              <mc:Fallback>
                <p:oleObj name="Equation" r:id="rId11" imgW="3721100" imgH="1168400" progId="Equation.DSMT4">
                  <p:embed/>
                  <p:pic>
                    <p:nvPicPr>
                      <p:cNvPr id="27751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0597" y="4837164"/>
                        <a:ext cx="5958018" cy="18638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18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Tijdelijke aanduiding voor inhoud 2"/>
          <p:cNvSpPr>
            <a:spLocks noGrp="1"/>
          </p:cNvSpPr>
          <p:nvPr>
            <p:ph idx="1"/>
          </p:nvPr>
        </p:nvSpPr>
        <p:spPr>
          <a:xfrm>
            <a:off x="457200" y="1372944"/>
            <a:ext cx="8229600" cy="4925144"/>
          </a:xfrm>
        </p:spPr>
        <p:txBody>
          <a:bodyPr>
            <a:normAutofit/>
          </a:bodyPr>
          <a:lstStyle/>
          <a:p>
            <a:r>
              <a:rPr lang="nl-BE" sz="2400" dirty="0"/>
              <a:t>I-shaped beam submitted to bending suffering lateral torsional buckling : all imperfections can be modelled</a:t>
            </a:r>
          </a:p>
          <a:p>
            <a:r>
              <a:rPr lang="nl-BE" sz="2400" dirty="0"/>
              <a:t>: Lateral torsional buckling</a:t>
            </a:r>
          </a:p>
          <a:p>
            <a:endParaRPr lang="nl-BE" sz="2400" dirty="0"/>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690" y="2262571"/>
            <a:ext cx="8100620" cy="4595429"/>
          </a:xfrm>
          <a:prstGeom prst="rect">
            <a:avLst/>
          </a:prstGeom>
        </p:spPr>
      </p:pic>
    </p:spTree>
    <p:extLst>
      <p:ext uri="{BB962C8B-B14F-4D97-AF65-F5344CB8AC3E}">
        <p14:creationId xmlns:p14="http://schemas.microsoft.com/office/powerpoint/2010/main" val="16161234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load-deflections curve can be calculated</a:t>
            </a:r>
          </a:p>
          <a:p>
            <a:pPr lvl="1"/>
            <a:r>
              <a:rPr lang="nl-BE" sz="2000" dirty="0"/>
              <a:t>Results: elastic behaviour and first yielding</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pic>
        <p:nvPicPr>
          <p:cNvPr id="2" name="Afbeelding 1"/>
          <p:cNvPicPr>
            <a:picLocks noChangeAspect="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791522" y="1892002"/>
            <a:ext cx="3012632" cy="4680000"/>
          </a:xfrm>
          <a:prstGeom prst="rect">
            <a:avLst/>
          </a:prstGeom>
        </p:spPr>
      </p:pic>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Total load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64119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dirty="0" err="1"/>
              <a:t>Haynes</a:t>
            </a:r>
            <a:r>
              <a:rPr lang="fr-FR" sz="3200" dirty="0"/>
              <a:t> </a:t>
            </a:r>
            <a:r>
              <a:rPr lang="fr-FR" sz="3200" dirty="0" err="1"/>
              <a:t>Inlet</a:t>
            </a:r>
            <a:r>
              <a:rPr lang="fr-FR" sz="3200" dirty="0"/>
              <a:t> Slough Bridge, Oregon, USA  2004</a:t>
            </a:r>
            <a:r>
              <a:rPr lang="fr-FR" sz="2000" baseline="50000" dirty="0"/>
              <a:t>7,8</a:t>
            </a:r>
          </a:p>
        </p:txBody>
      </p:sp>
      <p:sp>
        <p:nvSpPr>
          <p:cNvPr id="3" name="Content Placeholder 2"/>
          <p:cNvSpPr>
            <a:spLocks noGrp="1"/>
          </p:cNvSpPr>
          <p:nvPr>
            <p:ph sz="half" idx="1"/>
          </p:nvPr>
        </p:nvSpPr>
        <p:spPr>
          <a:xfrm>
            <a:off x="457200" y="1600201"/>
            <a:ext cx="4038600" cy="3052936"/>
          </a:xfrm>
        </p:spPr>
        <p:txBody>
          <a:bodyPr>
            <a:normAutofit fontScale="92500" lnSpcReduction="20000"/>
          </a:bodyPr>
          <a:lstStyle/>
          <a:p>
            <a:pPr marL="0" indent="0" algn="just">
              <a:buNone/>
            </a:pPr>
            <a:r>
              <a:rPr lang="en-US" sz="2400" dirty="0"/>
              <a:t>An unusual arch-hinged bridge with 400 tons of stainless steel reinforcing bar in its deck. </a:t>
            </a:r>
          </a:p>
          <a:p>
            <a:pPr marL="0" indent="0" algn="just">
              <a:buNone/>
            </a:pPr>
            <a:r>
              <a:rPr lang="en-US" sz="2400" dirty="0"/>
              <a:t>The 230m-long link over Haynes Inlet Slough is expected to last 120 maintenance-free years.</a:t>
            </a:r>
          </a:p>
          <a:p>
            <a:pPr marL="0" indent="0" algn="just">
              <a:buNone/>
            </a:pPr>
            <a:r>
              <a:rPr lang="en-US" sz="2400" dirty="0"/>
              <a:t>Although stainless steel costs a lot more than average steel, the bridge life-cycle cost will be greatly reduced.</a:t>
            </a:r>
            <a:endParaRPr lang="fr-FR" sz="2400" dirty="0"/>
          </a:p>
        </p:txBody>
      </p:sp>
      <p:pic>
        <p:nvPicPr>
          <p:cNvPr id="9" name="Picture 6"/>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4648200" y="1600200"/>
            <a:ext cx="4038600" cy="3028950"/>
          </a:xfrm>
          <a:ln>
            <a:solidFill>
              <a:schemeClr val="tx1"/>
            </a:solidFill>
          </a:ln>
        </p:spPr>
      </p:pic>
      <p:sp>
        <p:nvSpPr>
          <p:cNvPr id="4" name="AutoShape 2" descr="Haynes Inlet Brid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5" descr="http://files1.structurae.de/files/photos/3115/haynes_inlet_bridge_8_2_09_00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srgbClr val="0070C0"/>
              </a:solidFill>
            </a:endParaRPr>
          </a:p>
        </p:txBody>
      </p:sp>
    </p:spTree>
    <p:extLst>
      <p:ext uri="{BB962C8B-B14F-4D97-AF65-F5344CB8AC3E}">
        <p14:creationId xmlns:p14="http://schemas.microsoft.com/office/powerpoint/2010/main" val="36582282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load-deflections curve can be calculated</a:t>
            </a:r>
          </a:p>
          <a:p>
            <a:pPr lvl="1"/>
            <a:r>
              <a:rPr lang="nl-BE" sz="2000" dirty="0" err="1"/>
              <a:t>Results</a:t>
            </a:r>
            <a:r>
              <a:rPr lang="nl-BE" sz="2000" dirty="0"/>
              <a:t>: </a:t>
            </a:r>
            <a:r>
              <a:rPr lang="nl-BE" sz="2000" dirty="0" err="1"/>
              <a:t>instability</a:t>
            </a:r>
            <a:r>
              <a:rPr lang="nl-BE" sz="2000" dirty="0"/>
              <a:t> </a:t>
            </a:r>
            <a:r>
              <a:rPr lang="nl-BE" sz="2000" dirty="0" err="1"/>
              <a:t>phenomenon</a:t>
            </a:r>
            <a:r>
              <a:rPr lang="nl-BE" sz="2000" dirty="0"/>
              <a:t> =&gt; Lateral </a:t>
            </a:r>
            <a:r>
              <a:rPr lang="nl-BE" sz="2000" dirty="0" err="1"/>
              <a:t>torsional</a:t>
            </a:r>
            <a:r>
              <a:rPr lang="nl-BE" sz="2000" dirty="0"/>
              <a:t> </a:t>
            </a:r>
            <a:r>
              <a:rPr lang="nl-BE" sz="2000" dirty="0" err="1"/>
              <a:t>buckling</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Total load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65686" y="1808668"/>
            <a:ext cx="2954786" cy="4680000"/>
          </a:xfrm>
          <a:prstGeom prst="rect">
            <a:avLst/>
          </a:prstGeom>
        </p:spPr>
      </p:pic>
    </p:spTree>
    <p:extLst>
      <p:ext uri="{BB962C8B-B14F-4D97-AF65-F5344CB8AC3E}">
        <p14:creationId xmlns:p14="http://schemas.microsoft.com/office/powerpoint/2010/main" val="22646195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load-deflections curve can be calculated</a:t>
            </a:r>
          </a:p>
          <a:p>
            <a:pPr lvl="1"/>
            <a:r>
              <a:rPr lang="nl-BE" sz="2000" dirty="0"/>
              <a:t>Results: </a:t>
            </a:r>
            <a:r>
              <a:rPr lang="nl-BE" sz="2000" dirty="0" err="1"/>
              <a:t>instability</a:t>
            </a:r>
            <a:r>
              <a:rPr lang="nl-BE" sz="2000" dirty="0"/>
              <a:t> </a:t>
            </a:r>
            <a:r>
              <a:rPr lang="nl-BE" sz="2000" dirty="0" err="1"/>
              <a:t>phenomenon</a:t>
            </a:r>
            <a:r>
              <a:rPr lang="nl-BE" sz="2000" dirty="0"/>
              <a:t> =&gt; Lateral </a:t>
            </a:r>
            <a:r>
              <a:rPr lang="nl-BE" sz="2000" dirty="0" err="1"/>
              <a:t>torsional</a:t>
            </a:r>
            <a:r>
              <a:rPr lang="nl-BE" sz="2000" dirty="0"/>
              <a:t> </a:t>
            </a:r>
            <a:r>
              <a:rPr lang="nl-BE" sz="2000" dirty="0" err="1"/>
              <a:t>buckling</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Total load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33445" y="1808668"/>
            <a:ext cx="2987027" cy="4680000"/>
          </a:xfrm>
          <a:prstGeom prst="rect">
            <a:avLst/>
          </a:prstGeom>
        </p:spPr>
      </p:pic>
    </p:spTree>
    <p:extLst>
      <p:ext uri="{BB962C8B-B14F-4D97-AF65-F5344CB8AC3E}">
        <p14:creationId xmlns:p14="http://schemas.microsoft.com/office/powerpoint/2010/main" val="14630009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load-deflections curve can be calculated</a:t>
            </a:r>
          </a:p>
          <a:p>
            <a:pPr lvl="1"/>
            <a:r>
              <a:rPr lang="nl-BE" sz="2000" dirty="0"/>
              <a:t>Results: post </a:t>
            </a:r>
            <a:r>
              <a:rPr lang="nl-BE" sz="2000" dirty="0" err="1"/>
              <a:t>buckling</a:t>
            </a:r>
            <a:r>
              <a:rPr lang="nl-BE" sz="2000" dirty="0"/>
              <a:t> </a:t>
            </a:r>
            <a:r>
              <a:rPr lang="nl-BE" sz="2000" dirty="0" err="1"/>
              <a:t>behaviour</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Total load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97940" y="1808668"/>
            <a:ext cx="2922532" cy="4680000"/>
          </a:xfrm>
          <a:prstGeom prst="rect">
            <a:avLst/>
          </a:prstGeom>
        </p:spPr>
      </p:pic>
    </p:spTree>
    <p:extLst>
      <p:ext uri="{BB962C8B-B14F-4D97-AF65-F5344CB8AC3E}">
        <p14:creationId xmlns:p14="http://schemas.microsoft.com/office/powerpoint/2010/main" val="35843712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BE" dirty="0" err="1"/>
              <a:t>Finite</a:t>
            </a:r>
            <a:r>
              <a:rPr lang="nl-BE" dirty="0"/>
              <a:t> element model</a:t>
            </a:r>
          </a:p>
        </p:txBody>
      </p:sp>
      <p:sp>
        <p:nvSpPr>
          <p:cNvPr id="9" name="Tijdelijke aanduiding voor inhoud 8"/>
          <p:cNvSpPr>
            <a:spLocks noGrp="1"/>
          </p:cNvSpPr>
          <p:nvPr>
            <p:ph idx="1"/>
          </p:nvPr>
        </p:nvSpPr>
        <p:spPr/>
        <p:txBody>
          <a:bodyPr>
            <a:normAutofit/>
          </a:bodyPr>
          <a:lstStyle/>
          <a:p>
            <a:r>
              <a:rPr lang="nl-BE" sz="2400" dirty="0"/>
              <a:t>The load-deflections curve can be calculated</a:t>
            </a:r>
          </a:p>
          <a:p>
            <a:pPr lvl="1"/>
            <a:r>
              <a:rPr lang="nl-BE" sz="2000" dirty="0"/>
              <a:t>Results: post </a:t>
            </a:r>
            <a:r>
              <a:rPr lang="nl-BE" sz="2000" dirty="0" err="1"/>
              <a:t>buckling</a:t>
            </a:r>
            <a:r>
              <a:rPr lang="nl-BE" sz="2000" dirty="0"/>
              <a:t> </a:t>
            </a:r>
            <a:r>
              <a:rPr lang="nl-BE" sz="2000" dirty="0" err="1"/>
              <a:t>behaviour</a:t>
            </a:r>
            <a:endParaRPr lang="nl-BE" sz="2000" dirty="0"/>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Grafiek 9"/>
          <p:cNvGraphicFramePr>
            <a:graphicFrameLocks noGrp="1"/>
          </p:cNvGraphicFramePr>
          <p:nvPr/>
        </p:nvGraphicFramePr>
        <p:xfrm>
          <a:off x="559558" y="2402006"/>
          <a:ext cx="5336275" cy="4123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572938" y="3992986"/>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Total load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Afbeelding 2"/>
          <p:cNvPicPr>
            <a:picLocks noChangeAspect="1"/>
          </p:cNvPicPr>
          <p:nvPr/>
        </p:nvPicPr>
        <p:blipFill>
          <a:blip r:embed="rId3">
            <a:clrChange>
              <a:clrFrom>
                <a:srgbClr val="000000"/>
              </a:clrFrom>
              <a:clrTo>
                <a:srgbClr val="000000">
                  <a:alpha val="0"/>
                </a:srgbClr>
              </a:clrTo>
            </a:clrChange>
          </a:blip>
          <a:stretch>
            <a:fillRect/>
          </a:stretch>
        </p:blipFill>
        <p:spPr>
          <a:xfrm>
            <a:off x="5824071" y="1806704"/>
            <a:ext cx="2996401" cy="4680000"/>
          </a:xfrm>
          <a:prstGeom prst="rect">
            <a:avLst/>
          </a:prstGeom>
        </p:spPr>
      </p:pic>
    </p:spTree>
    <p:extLst>
      <p:ext uri="{BB962C8B-B14F-4D97-AF65-F5344CB8AC3E}">
        <p14:creationId xmlns:p14="http://schemas.microsoft.com/office/powerpoint/2010/main" val="22741618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Finite</a:t>
            </a:r>
            <a:r>
              <a:rPr lang="nl-BE" dirty="0"/>
              <a:t> element model</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ep 8"/>
          <p:cNvGrpSpPr/>
          <p:nvPr/>
        </p:nvGrpSpPr>
        <p:grpSpPr>
          <a:xfrm>
            <a:off x="7084997" y="3955148"/>
            <a:ext cx="1852941" cy="744035"/>
            <a:chOff x="7084996" y="2807594"/>
            <a:chExt cx="1852941" cy="744035"/>
          </a:xfrm>
        </p:grpSpPr>
        <mc:AlternateContent xmlns:mc="http://schemas.openxmlformats.org/markup-compatibility/2006" xmlns:a14="http://schemas.microsoft.com/office/drawing/2010/main">
          <mc:Choice Requires="a14">
            <p:sp>
              <p:nvSpPr>
                <p:cNvPr id="7" name="Tekstvak 6"/>
                <p:cNvSpPr txBox="1"/>
                <p:nvPr/>
              </p:nvSpPr>
              <p:spPr>
                <a:xfrm>
                  <a:off x="7122788" y="3230451"/>
                  <a:ext cx="1592808" cy="32117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e>
                        <m:sub>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𝒃</m:t>
                          </m:r>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𝑹𝒅</m:t>
                          </m:r>
                        </m:sub>
                      </m:sSub>
                    </m:oMath>
                  </a14:m>
                  <a:r>
                    <a:rPr kumimoji="0" lang="nl-BE" sz="2000" b="1" i="0" u="none" strike="noStrike" kern="1200" cap="none" spc="0" normalizeH="0" baseline="0" noProof="0" dirty="0">
                      <a:ln>
                        <a:noFill/>
                      </a:ln>
                      <a:solidFill>
                        <a:prstClr val="black"/>
                      </a:solidFill>
                      <a:effectLst/>
                      <a:uLnTx/>
                      <a:uFillTx/>
                      <a:latin typeface="Calibri"/>
                      <a:ea typeface="+mn-ea"/>
                      <a:cs typeface="+mn-cs"/>
                    </a:rPr>
                    <a:t>=99 </a:t>
                  </a:r>
                  <a:r>
                    <a:rPr kumimoji="0" lang="nl-BE" sz="2000" b="1" i="0" u="none" strike="noStrike" kern="1200" cap="none" spc="0" normalizeH="0" baseline="0" noProof="0" dirty="0" err="1">
                      <a:ln>
                        <a:noFill/>
                      </a:ln>
                      <a:solidFill>
                        <a:prstClr val="black"/>
                      </a:solidFill>
                      <a:effectLst/>
                      <a:uLnTx/>
                      <a:uFillTx/>
                      <a:latin typeface="Calibri"/>
                      <a:ea typeface="+mn-ea"/>
                      <a:cs typeface="+mn-cs"/>
                    </a:rPr>
                    <a:t>kNm</a:t>
                  </a:r>
                  <a:endParaRPr kumimoji="0" lang="nl-BE"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mv="urn:schemas-microsoft-com:mac:vml" xmlns="">
            <p:sp>
              <p:nvSpPr>
                <p:cNvPr id="7" name="Tekstvak 6"/>
                <p:cNvSpPr txBox="1">
                  <a:spLocks noRot="1" noChangeAspect="1" noMove="1" noResize="1" noEditPoints="1" noAdjustHandles="1" noChangeArrowheads="1" noChangeShapeType="1" noTextEdit="1"/>
                </p:cNvSpPr>
                <p:nvPr/>
              </p:nvSpPr>
              <p:spPr>
                <a:xfrm>
                  <a:off x="7122788" y="3230451"/>
                  <a:ext cx="1592808" cy="321178"/>
                </a:xfrm>
                <a:prstGeom prst="rect">
                  <a:avLst/>
                </a:prstGeom>
                <a:blipFill rotWithShape="0">
                  <a:blip r:embed="rId2"/>
                  <a:stretch>
                    <a:fillRect l="-5344" t="-22642" r="-8779" b="-45283"/>
                  </a:stretch>
                </a:blipFill>
              </p:spPr>
              <p:txBody>
                <a:bodyPr/>
                <a:lstStyle/>
                <a:p>
                  <a:r>
                    <a:rPr lang="nl-BE">
                      <a:noFill/>
                    </a:rPr>
                    <a:t> </a:t>
                  </a:r>
                </a:p>
              </p:txBody>
            </p:sp>
          </mc:Fallback>
        </mc:AlternateContent>
        <p:sp>
          <p:nvSpPr>
            <p:cNvPr id="8" name="Tekstvak 7"/>
            <p:cNvSpPr txBox="1"/>
            <p:nvPr/>
          </p:nvSpPr>
          <p:spPr>
            <a:xfrm>
              <a:off x="7084996" y="2807594"/>
              <a:ext cx="18529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Calibri"/>
                  <a:ea typeface="+mn-ea"/>
                  <a:cs typeface="+mn-cs"/>
                </a:rPr>
                <a:t>Eurocode 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ep 13"/>
          <p:cNvGrpSpPr/>
          <p:nvPr/>
        </p:nvGrpSpPr>
        <p:grpSpPr>
          <a:xfrm>
            <a:off x="7084997" y="1676692"/>
            <a:ext cx="1762047" cy="938274"/>
            <a:chOff x="7039528" y="569539"/>
            <a:chExt cx="1762047" cy="938274"/>
          </a:xfrm>
        </p:grpSpPr>
        <mc:AlternateContent xmlns:mc="http://schemas.openxmlformats.org/markup-compatibility/2006" xmlns:a14="http://schemas.microsoft.com/office/drawing/2010/main">
          <mc:Choice Requires="a14">
            <p:sp>
              <p:nvSpPr>
                <p:cNvPr id="15" name="Tekstvak 14"/>
                <p:cNvSpPr txBox="1"/>
                <p:nvPr/>
              </p:nvSpPr>
              <p:spPr>
                <a:xfrm>
                  <a:off x="7066100" y="569539"/>
                  <a:ext cx="173547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ctrlPr>
                        </m:sSubPr>
                        <m:e>
                          <m: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𝑴</m:t>
                          </m:r>
                        </m:e>
                        <m:sub>
                          <m: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𝑭𝑬𝑴</m:t>
                          </m:r>
                        </m:sub>
                      </m:sSub>
                    </m:oMath>
                  </a14:m>
                  <a:r>
                    <a:rPr kumimoji="0" lang="nl-BE" sz="2000" b="1" i="0" u="none" strike="noStrike" kern="1200" cap="none" spc="0" normalizeH="0" baseline="0" noProof="0" dirty="0">
                      <a:ln>
                        <a:noFill/>
                      </a:ln>
                      <a:solidFill>
                        <a:srgbClr val="1E27AC"/>
                      </a:solidFill>
                      <a:effectLst/>
                      <a:uLnTx/>
                      <a:uFillTx/>
                      <a:latin typeface="Calibri"/>
                      <a:ea typeface="+mn-ea"/>
                      <a:cs typeface="+mn-cs"/>
                    </a:rPr>
                    <a:t>=231 </a:t>
                  </a:r>
                  <a:r>
                    <a:rPr kumimoji="0" lang="nl-BE" sz="2000" b="1" i="0" u="none" strike="noStrike" kern="1200" cap="none" spc="0" normalizeH="0" baseline="0" noProof="0" dirty="0" err="1">
                      <a:ln>
                        <a:noFill/>
                      </a:ln>
                      <a:solidFill>
                        <a:srgbClr val="1E27AC"/>
                      </a:solidFill>
                      <a:effectLst/>
                      <a:uLnTx/>
                      <a:uFillTx/>
                      <a:latin typeface="Calibri"/>
                      <a:ea typeface="+mn-ea"/>
                      <a:cs typeface="+mn-cs"/>
                    </a:rPr>
                    <a:t>kNm</a:t>
                  </a:r>
                  <a:endParaRPr kumimoji="0" lang="nl-BE" sz="2000" b="1" i="0" u="none" strike="noStrike" kern="1200" cap="none" spc="0" normalizeH="0" baseline="0" noProof="0" dirty="0">
                    <a:ln>
                      <a:noFill/>
                    </a:ln>
                    <a:solidFill>
                      <a:srgbClr val="1E27AC"/>
                    </a:solidFill>
                    <a:effectLst/>
                    <a:uLnTx/>
                    <a:uFillTx/>
                    <a:latin typeface="Calibri"/>
                    <a:ea typeface="+mn-ea"/>
                    <a:cs typeface="+mn-cs"/>
                  </a:endParaRPr>
                </a:p>
              </p:txBody>
            </p:sp>
          </mc:Choice>
          <mc:Fallback xmlns:mv="urn:schemas-microsoft-com:mac:vml" xmlns="">
            <p:sp>
              <p:nvSpPr>
                <p:cNvPr id="15" name="Tekstvak 14"/>
                <p:cNvSpPr txBox="1">
                  <a:spLocks noRot="1" noChangeAspect="1" noMove="1" noResize="1" noEditPoints="1" noAdjustHandles="1" noChangeArrowheads="1" noChangeShapeType="1" noTextEdit="1"/>
                </p:cNvSpPr>
                <p:nvPr/>
              </p:nvSpPr>
              <p:spPr>
                <a:xfrm>
                  <a:off x="7066100" y="569539"/>
                  <a:ext cx="1735475" cy="307777"/>
                </a:xfrm>
                <a:prstGeom prst="rect">
                  <a:avLst/>
                </a:prstGeom>
                <a:blipFill rotWithShape="0">
                  <a:blip r:embed="rId4"/>
                  <a:stretch>
                    <a:fillRect l="-5282" t="-25490" r="-8099" b="-49020"/>
                  </a:stretch>
                </a:blipFill>
              </p:spPr>
              <p:txBody>
                <a:bodyPr/>
                <a:lstStyle/>
                <a:p>
                  <a:r>
                    <a:rPr lang="nl-BE">
                      <a:noFill/>
                    </a:rPr>
                    <a:t> </a:t>
                  </a:r>
                </a:p>
              </p:txBody>
            </p:sp>
          </mc:Fallback>
        </mc:AlternateContent>
        <p:sp>
          <p:nvSpPr>
            <p:cNvPr id="16" name="Tekstvak 15"/>
            <p:cNvSpPr txBox="1"/>
            <p:nvPr/>
          </p:nvSpPr>
          <p:spPr>
            <a:xfrm>
              <a:off x="7039528" y="861482"/>
              <a:ext cx="1762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1E27AC"/>
                  </a:solidFill>
                  <a:effectLst/>
                  <a:uLnTx/>
                  <a:uFillTx/>
                  <a:latin typeface="Calibri"/>
                  <a:ea typeface="+mn-ea"/>
                  <a:cs typeface="+mn-cs"/>
                </a:rPr>
                <a:t>Eurocode 3-1-4 </a:t>
              </a:r>
              <a:r>
                <a:rPr kumimoji="0" lang="nl-BE" sz="1800" b="1" i="0" u="none" strike="noStrike" kern="1200" cap="none" spc="0" normalizeH="0" baseline="0" noProof="0" dirty="0" err="1">
                  <a:ln>
                    <a:noFill/>
                  </a:ln>
                  <a:solidFill>
                    <a:srgbClr val="1E27AC"/>
                  </a:solidFill>
                  <a:effectLst/>
                  <a:uLnTx/>
                  <a:uFillTx/>
                  <a:latin typeface="Calibri"/>
                  <a:ea typeface="+mn-ea"/>
                  <a:cs typeface="+mn-cs"/>
                </a:rPr>
                <a:t>material</a:t>
              </a:r>
              <a:r>
                <a:rPr kumimoji="0" lang="nl-BE" sz="1800" b="1" i="0" u="none" strike="noStrike" kern="1200" cap="none" spc="0" normalizeH="0" baseline="0" noProof="0" dirty="0">
                  <a:ln>
                    <a:noFill/>
                  </a:ln>
                  <a:solidFill>
                    <a:srgbClr val="1E27AC"/>
                  </a:solidFill>
                  <a:effectLst/>
                  <a:uLnTx/>
                  <a:uFillTx/>
                  <a:latin typeface="Calibri"/>
                  <a:ea typeface="+mn-ea"/>
                  <a:cs typeface="+mn-cs"/>
                </a:rPr>
                <a:t> model</a:t>
              </a:r>
            </a:p>
          </p:txBody>
        </p:sp>
      </p:grpSp>
      <p:sp>
        <p:nvSpPr>
          <p:cNvPr id="12" name="Tekstvak 11"/>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3" name="Tekstvak 12"/>
          <p:cNvSpPr txBox="1"/>
          <p:nvPr/>
        </p:nvSpPr>
        <p:spPr>
          <a:xfrm rot="16200000">
            <a:off x="-662068" y="3579915"/>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Moment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kNm</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3247800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err="1"/>
              <a:t>Finite</a:t>
            </a:r>
            <a:r>
              <a:rPr lang="nl-BE" dirty="0"/>
              <a:t> element model</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pSp>
        <p:nvGrpSpPr>
          <p:cNvPr id="9" name="Groep 8"/>
          <p:cNvGrpSpPr/>
          <p:nvPr/>
        </p:nvGrpSpPr>
        <p:grpSpPr>
          <a:xfrm>
            <a:off x="7084997" y="4354214"/>
            <a:ext cx="1852941" cy="744035"/>
            <a:chOff x="7084996" y="2807594"/>
            <a:chExt cx="1852941" cy="744035"/>
          </a:xfrm>
        </p:grpSpPr>
        <mc:AlternateContent xmlns:mc="http://schemas.openxmlformats.org/markup-compatibility/2006" xmlns:a14="http://schemas.microsoft.com/office/drawing/2010/main">
          <mc:Choice Requires="a14">
            <p:sp>
              <p:nvSpPr>
                <p:cNvPr id="7" name="Tekstvak 6"/>
                <p:cNvSpPr txBox="1"/>
                <p:nvPr/>
              </p:nvSpPr>
              <p:spPr>
                <a:xfrm>
                  <a:off x="7122788" y="3230451"/>
                  <a:ext cx="1592808" cy="32117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𝑴</m:t>
                          </m:r>
                        </m:e>
                        <m:sub>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𝒃</m:t>
                          </m:r>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nl-BE"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𝑹𝒅</m:t>
                          </m:r>
                        </m:sub>
                      </m:sSub>
                    </m:oMath>
                  </a14:m>
                  <a:r>
                    <a:rPr kumimoji="0" lang="nl-BE" sz="2000" b="1" i="0" u="none" strike="noStrike" kern="1200" cap="none" spc="0" normalizeH="0" baseline="0" noProof="0" dirty="0">
                      <a:ln>
                        <a:noFill/>
                      </a:ln>
                      <a:solidFill>
                        <a:prstClr val="black"/>
                      </a:solidFill>
                      <a:effectLst/>
                      <a:uLnTx/>
                      <a:uFillTx/>
                      <a:latin typeface="Calibri"/>
                      <a:ea typeface="+mn-ea"/>
                      <a:cs typeface="+mn-cs"/>
                    </a:rPr>
                    <a:t>=99 </a:t>
                  </a:r>
                  <a:r>
                    <a:rPr kumimoji="0" lang="nl-BE" sz="2000" b="1" i="0" u="none" strike="noStrike" kern="1200" cap="none" spc="0" normalizeH="0" baseline="0" noProof="0" dirty="0" err="1">
                      <a:ln>
                        <a:noFill/>
                      </a:ln>
                      <a:solidFill>
                        <a:prstClr val="black"/>
                      </a:solidFill>
                      <a:effectLst/>
                      <a:uLnTx/>
                      <a:uFillTx/>
                      <a:latin typeface="Calibri"/>
                      <a:ea typeface="+mn-ea"/>
                      <a:cs typeface="+mn-cs"/>
                    </a:rPr>
                    <a:t>kNm</a:t>
                  </a:r>
                  <a:endParaRPr kumimoji="0" lang="nl-BE" sz="2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mv="urn:schemas-microsoft-com:mac:vml" xmlns="">
            <p:sp>
              <p:nvSpPr>
                <p:cNvPr id="7" name="Tekstvak 6"/>
                <p:cNvSpPr txBox="1">
                  <a:spLocks noRot="1" noChangeAspect="1" noMove="1" noResize="1" noEditPoints="1" noAdjustHandles="1" noChangeArrowheads="1" noChangeShapeType="1" noTextEdit="1"/>
                </p:cNvSpPr>
                <p:nvPr/>
              </p:nvSpPr>
              <p:spPr>
                <a:xfrm>
                  <a:off x="7122788" y="3230451"/>
                  <a:ext cx="1592808" cy="321178"/>
                </a:xfrm>
                <a:prstGeom prst="rect">
                  <a:avLst/>
                </a:prstGeom>
                <a:blipFill rotWithShape="0">
                  <a:blip r:embed="rId2"/>
                  <a:stretch>
                    <a:fillRect l="-5344" t="-23077" r="-8779" b="-46154"/>
                  </a:stretch>
                </a:blipFill>
              </p:spPr>
              <p:txBody>
                <a:bodyPr/>
                <a:lstStyle/>
                <a:p>
                  <a:r>
                    <a:rPr lang="nl-BE">
                      <a:noFill/>
                    </a:rPr>
                    <a:t> </a:t>
                  </a:r>
                </a:p>
              </p:txBody>
            </p:sp>
          </mc:Fallback>
        </mc:AlternateContent>
        <p:sp>
          <p:nvSpPr>
            <p:cNvPr id="8" name="Tekstvak 7"/>
            <p:cNvSpPr txBox="1"/>
            <p:nvPr/>
          </p:nvSpPr>
          <p:spPr>
            <a:xfrm>
              <a:off x="7084996" y="2807594"/>
              <a:ext cx="18529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000" b="1" i="0" u="none" strike="noStrike" kern="1200" cap="none" spc="0" normalizeH="0" baseline="0" noProof="0" dirty="0">
                  <a:ln>
                    <a:noFill/>
                  </a:ln>
                  <a:solidFill>
                    <a:prstClr val="black"/>
                  </a:solidFill>
                  <a:effectLst/>
                  <a:uLnTx/>
                  <a:uFillTx/>
                  <a:latin typeface="Calibri"/>
                  <a:ea typeface="+mn-ea"/>
                  <a:cs typeface="+mn-cs"/>
                </a:rPr>
                <a:t>Eurocode 3-1-4</a:t>
              </a:r>
            </a:p>
          </p:txBody>
        </p:sp>
      </p:grpSp>
      <p:graphicFrame>
        <p:nvGraphicFramePr>
          <p:cNvPr id="11" name="Grafiek 10"/>
          <p:cNvGraphicFramePr>
            <a:graphicFrameLocks noGrp="1"/>
          </p:cNvGraphicFramePr>
          <p:nvPr/>
        </p:nvGraphicFramePr>
        <p:xfrm>
          <a:off x="457200" y="1296536"/>
          <a:ext cx="6776113" cy="5228807"/>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ep 12"/>
          <p:cNvGrpSpPr/>
          <p:nvPr/>
        </p:nvGrpSpPr>
        <p:grpSpPr>
          <a:xfrm>
            <a:off x="7058425" y="896886"/>
            <a:ext cx="1762047" cy="1138113"/>
            <a:chOff x="7058425" y="896886"/>
            <a:chExt cx="1762047" cy="1138113"/>
          </a:xfrm>
        </p:grpSpPr>
        <mc:AlternateContent xmlns:mc="http://schemas.openxmlformats.org/markup-compatibility/2006" xmlns:a14="http://schemas.microsoft.com/office/drawing/2010/main">
          <mc:Choice Requires="a14">
            <p:sp>
              <p:nvSpPr>
                <p:cNvPr id="6" name="Tekstvak 5"/>
                <p:cNvSpPr txBox="1"/>
                <p:nvPr/>
              </p:nvSpPr>
              <p:spPr>
                <a:xfrm>
                  <a:off x="7084997" y="1727222"/>
                  <a:ext cx="173547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ctrlPr>
                        </m:sSubPr>
                        <m:e>
                          <m:r>
                            <a:rPr kumimoji="0" lang="nl-BE"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𝑴</m:t>
                          </m:r>
                        </m:e>
                        <m:sub>
                          <m:r>
                            <a:rPr kumimoji="0" lang="nl-BE"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𝑭𝑬𝑴</m:t>
                          </m:r>
                        </m:sub>
                      </m:sSub>
                    </m:oMath>
                  </a14:m>
                  <a:r>
                    <a:rPr kumimoji="0" lang="nl-BE" sz="2000" b="1" i="0" u="none" strike="noStrike" kern="1200" cap="none" spc="0" normalizeH="0" baseline="0" noProof="0" dirty="0">
                      <a:ln>
                        <a:noFill/>
                      </a:ln>
                      <a:solidFill>
                        <a:srgbClr val="C00000"/>
                      </a:solidFill>
                      <a:effectLst/>
                      <a:uLnTx/>
                      <a:uFillTx/>
                      <a:latin typeface="Calibri"/>
                      <a:ea typeface="+mn-ea"/>
                      <a:cs typeface="+mn-cs"/>
                    </a:rPr>
                    <a:t>=270 </a:t>
                  </a:r>
                  <a:r>
                    <a:rPr kumimoji="0" lang="nl-BE" sz="2000" b="1" i="0" u="none" strike="noStrike" kern="1200" cap="none" spc="0" normalizeH="0" baseline="0" noProof="0" dirty="0" err="1">
                      <a:ln>
                        <a:noFill/>
                      </a:ln>
                      <a:solidFill>
                        <a:srgbClr val="C00000"/>
                      </a:solidFill>
                      <a:effectLst/>
                      <a:uLnTx/>
                      <a:uFillTx/>
                      <a:latin typeface="Calibri"/>
                      <a:ea typeface="+mn-ea"/>
                      <a:cs typeface="+mn-cs"/>
                    </a:rPr>
                    <a:t>kNm</a:t>
                  </a:r>
                  <a:endParaRPr kumimoji="0" lang="nl-BE" sz="2000" b="1" i="0" u="none" strike="noStrike" kern="1200" cap="none" spc="0" normalizeH="0" baseline="0" noProof="0" dirty="0">
                    <a:ln>
                      <a:noFill/>
                    </a:ln>
                    <a:solidFill>
                      <a:srgbClr val="C00000"/>
                    </a:solidFill>
                    <a:effectLst/>
                    <a:uLnTx/>
                    <a:uFillTx/>
                    <a:latin typeface="Calibri"/>
                    <a:ea typeface="+mn-ea"/>
                    <a:cs typeface="+mn-cs"/>
                  </a:endParaRPr>
                </a:p>
              </p:txBody>
            </p:sp>
          </mc:Choice>
          <mc:Fallback xmlns:mv="urn:schemas-microsoft-com:mac:vml" xmlns="">
            <p:sp>
              <p:nvSpPr>
                <p:cNvPr id="6" name="Tekstvak 5"/>
                <p:cNvSpPr txBox="1">
                  <a:spLocks noRot="1" noChangeAspect="1" noMove="1" noResize="1" noEditPoints="1" noAdjustHandles="1" noChangeArrowheads="1" noChangeShapeType="1" noTextEdit="1"/>
                </p:cNvSpPr>
                <p:nvPr/>
              </p:nvSpPr>
              <p:spPr>
                <a:xfrm>
                  <a:off x="7084997" y="1727222"/>
                  <a:ext cx="1735475" cy="307777"/>
                </a:xfrm>
                <a:prstGeom prst="rect">
                  <a:avLst/>
                </a:prstGeom>
                <a:blipFill rotWithShape="0">
                  <a:blip r:embed="rId4"/>
                  <a:stretch>
                    <a:fillRect l="-4912" t="-25490" r="-8070" b="-49020"/>
                  </a:stretch>
                </a:blipFill>
              </p:spPr>
              <p:txBody>
                <a:bodyPr/>
                <a:lstStyle/>
                <a:p>
                  <a:r>
                    <a:rPr lang="nl-BE">
                      <a:noFill/>
                    </a:rPr>
                    <a:t> </a:t>
                  </a:r>
                </a:p>
              </p:txBody>
            </p:sp>
          </mc:Fallback>
        </mc:AlternateContent>
        <p:sp>
          <p:nvSpPr>
            <p:cNvPr id="12" name="Tekstvak 11"/>
            <p:cNvSpPr txBox="1"/>
            <p:nvPr/>
          </p:nvSpPr>
          <p:spPr>
            <a:xfrm>
              <a:off x="7058425" y="896886"/>
              <a:ext cx="1762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C00000"/>
                  </a:solidFill>
                  <a:effectLst/>
                  <a:uLnTx/>
                  <a:uFillTx/>
                  <a:latin typeface="Calibri"/>
                  <a:ea typeface="+mn-ea"/>
                  <a:cs typeface="+mn-cs"/>
                </a:rPr>
                <a:t>Measured mat. parameters</a:t>
              </a:r>
            </a:p>
          </p:txBody>
        </p:sp>
      </p:grpSp>
      <p:grpSp>
        <p:nvGrpSpPr>
          <p:cNvPr id="14" name="Groep 13"/>
          <p:cNvGrpSpPr/>
          <p:nvPr/>
        </p:nvGrpSpPr>
        <p:grpSpPr>
          <a:xfrm>
            <a:off x="7084997" y="2386533"/>
            <a:ext cx="1762047" cy="938274"/>
            <a:chOff x="7039528" y="569539"/>
            <a:chExt cx="1762047" cy="938274"/>
          </a:xfrm>
        </p:grpSpPr>
        <mc:AlternateContent xmlns:mc="http://schemas.openxmlformats.org/markup-compatibility/2006" xmlns:a14="http://schemas.microsoft.com/office/drawing/2010/main">
          <mc:Choice Requires="a14">
            <p:sp>
              <p:nvSpPr>
                <p:cNvPr id="15" name="Tekstvak 14"/>
                <p:cNvSpPr txBox="1"/>
                <p:nvPr/>
              </p:nvSpPr>
              <p:spPr>
                <a:xfrm>
                  <a:off x="7066100" y="569539"/>
                  <a:ext cx="173547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ctrlPr>
                        </m:sSubPr>
                        <m:e>
                          <m: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𝑴</m:t>
                          </m:r>
                        </m:e>
                        <m:sub>
                          <m:r>
                            <a:rPr kumimoji="0" lang="nl-BE" sz="2000" b="1" i="1" u="none" strike="noStrike" kern="1200" cap="none" spc="0" normalizeH="0" baseline="0" noProof="0" smtClean="0">
                              <a:ln>
                                <a:noFill/>
                              </a:ln>
                              <a:solidFill>
                                <a:srgbClr val="1E27AC"/>
                              </a:solidFill>
                              <a:effectLst/>
                              <a:uLnTx/>
                              <a:uFillTx/>
                              <a:latin typeface="Cambria Math" panose="02040503050406030204" pitchFamily="18" charset="0"/>
                              <a:ea typeface="+mn-ea"/>
                              <a:cs typeface="+mn-cs"/>
                            </a:rPr>
                            <m:t>𝑭𝑬𝑴</m:t>
                          </m:r>
                        </m:sub>
                      </m:sSub>
                    </m:oMath>
                  </a14:m>
                  <a:r>
                    <a:rPr kumimoji="0" lang="nl-BE" sz="2000" b="1" i="0" u="none" strike="noStrike" kern="1200" cap="none" spc="0" normalizeH="0" baseline="0" noProof="0" dirty="0">
                      <a:ln>
                        <a:noFill/>
                      </a:ln>
                      <a:solidFill>
                        <a:srgbClr val="1E27AC"/>
                      </a:solidFill>
                      <a:effectLst/>
                      <a:uLnTx/>
                      <a:uFillTx/>
                      <a:latin typeface="Calibri"/>
                      <a:ea typeface="+mn-ea"/>
                      <a:cs typeface="+mn-cs"/>
                    </a:rPr>
                    <a:t>=231 </a:t>
                  </a:r>
                  <a:r>
                    <a:rPr kumimoji="0" lang="nl-BE" sz="2000" b="1" i="0" u="none" strike="noStrike" kern="1200" cap="none" spc="0" normalizeH="0" baseline="0" noProof="0" dirty="0" err="1">
                      <a:ln>
                        <a:noFill/>
                      </a:ln>
                      <a:solidFill>
                        <a:srgbClr val="1E27AC"/>
                      </a:solidFill>
                      <a:effectLst/>
                      <a:uLnTx/>
                      <a:uFillTx/>
                      <a:latin typeface="Calibri"/>
                      <a:ea typeface="+mn-ea"/>
                      <a:cs typeface="+mn-cs"/>
                    </a:rPr>
                    <a:t>kNm</a:t>
                  </a:r>
                  <a:endParaRPr kumimoji="0" lang="nl-BE" sz="2000" b="1" i="0" u="none" strike="noStrike" kern="1200" cap="none" spc="0" normalizeH="0" baseline="0" noProof="0" dirty="0">
                    <a:ln>
                      <a:noFill/>
                    </a:ln>
                    <a:solidFill>
                      <a:srgbClr val="1E27AC"/>
                    </a:solidFill>
                    <a:effectLst/>
                    <a:uLnTx/>
                    <a:uFillTx/>
                    <a:latin typeface="Calibri"/>
                    <a:ea typeface="+mn-ea"/>
                    <a:cs typeface="+mn-cs"/>
                  </a:endParaRPr>
                </a:p>
              </p:txBody>
            </p:sp>
          </mc:Choice>
          <mc:Fallback xmlns:mv="urn:schemas-microsoft-com:mac:vml" xmlns="">
            <p:sp>
              <p:nvSpPr>
                <p:cNvPr id="15" name="Tekstvak 14"/>
                <p:cNvSpPr txBox="1">
                  <a:spLocks noRot="1" noChangeAspect="1" noMove="1" noResize="1" noEditPoints="1" noAdjustHandles="1" noChangeArrowheads="1" noChangeShapeType="1" noTextEdit="1"/>
                </p:cNvSpPr>
                <p:nvPr/>
              </p:nvSpPr>
              <p:spPr>
                <a:xfrm>
                  <a:off x="7066100" y="569539"/>
                  <a:ext cx="1735475" cy="307777"/>
                </a:xfrm>
                <a:prstGeom prst="rect">
                  <a:avLst/>
                </a:prstGeom>
                <a:blipFill rotWithShape="0">
                  <a:blip r:embed="rId5"/>
                  <a:stretch>
                    <a:fillRect l="-5282" t="-25490" r="-8099" b="-49020"/>
                  </a:stretch>
                </a:blipFill>
              </p:spPr>
              <p:txBody>
                <a:bodyPr/>
                <a:lstStyle/>
                <a:p>
                  <a:r>
                    <a:rPr lang="nl-BE">
                      <a:noFill/>
                    </a:rPr>
                    <a:t> </a:t>
                  </a:r>
                </a:p>
              </p:txBody>
            </p:sp>
          </mc:Fallback>
        </mc:AlternateContent>
        <p:sp>
          <p:nvSpPr>
            <p:cNvPr id="16" name="Tekstvak 15"/>
            <p:cNvSpPr txBox="1"/>
            <p:nvPr/>
          </p:nvSpPr>
          <p:spPr>
            <a:xfrm>
              <a:off x="7039528" y="861482"/>
              <a:ext cx="1762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srgbClr val="1E27AC"/>
                  </a:solidFill>
                  <a:effectLst/>
                  <a:uLnTx/>
                  <a:uFillTx/>
                  <a:latin typeface="Calibri"/>
                  <a:ea typeface="+mn-ea"/>
                  <a:cs typeface="+mn-cs"/>
                </a:rPr>
                <a:t>Eurocode 3-1-4 mat. model</a:t>
              </a:r>
            </a:p>
          </p:txBody>
        </p:sp>
      </p:grpSp>
      <p:sp>
        <p:nvSpPr>
          <p:cNvPr id="17" name="Tekstvak 16"/>
          <p:cNvSpPr txBox="1"/>
          <p:nvPr/>
        </p:nvSpPr>
        <p:spPr>
          <a:xfrm>
            <a:off x="2139254" y="6488668"/>
            <a:ext cx="2795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Vertical</a:t>
            </a:r>
            <a:r>
              <a:rPr kumimoji="0" lang="nl-BE" sz="1800" b="0" i="0" u="none" strike="noStrike" kern="1200" cap="none" spc="0" normalizeH="0" baseline="0" noProof="0" dirty="0">
                <a:ln>
                  <a:noFill/>
                </a:ln>
                <a:solidFill>
                  <a:prstClr val="black"/>
                </a:solidFill>
                <a:effectLst/>
                <a:uLnTx/>
                <a:uFillTx/>
                <a:latin typeface="Calibri"/>
                <a:ea typeface="+mn-ea"/>
                <a:cs typeface="+mn-cs"/>
              </a:rPr>
              <a:t> displacement (mm)</a:t>
            </a:r>
          </a:p>
        </p:txBody>
      </p:sp>
      <p:sp>
        <p:nvSpPr>
          <p:cNvPr id="18" name="Tekstvak 17"/>
          <p:cNvSpPr txBox="1"/>
          <p:nvPr/>
        </p:nvSpPr>
        <p:spPr>
          <a:xfrm rot="16200000">
            <a:off x="-662068" y="3579915"/>
            <a:ext cx="1869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Moment (</a:t>
            </a:r>
            <a:r>
              <a:rPr kumimoji="0" lang="nl-BE" sz="1800" b="0" i="0" u="none" strike="noStrike" kern="1200" cap="none" spc="0" normalizeH="0" baseline="0" noProof="0" dirty="0" err="1">
                <a:ln>
                  <a:noFill/>
                </a:ln>
                <a:solidFill>
                  <a:prstClr val="black"/>
                </a:solidFill>
                <a:effectLst/>
                <a:uLnTx/>
                <a:uFillTx/>
                <a:latin typeface="Calibri"/>
                <a:ea typeface="+mn-ea"/>
                <a:cs typeface="+mn-cs"/>
              </a:rPr>
              <a:t>kNm</a:t>
            </a:r>
            <a:r>
              <a:rPr kumimoji="0" lang="nl-BE"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8206332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5</a:t>
            </a:r>
          </a:p>
        </p:txBody>
      </p:sp>
      <p:sp>
        <p:nvSpPr>
          <p:cNvPr id="6" name="Sous-titre 5"/>
          <p:cNvSpPr>
            <a:spLocks noGrp="1"/>
          </p:cNvSpPr>
          <p:nvPr>
            <p:ph type="subTitle" idx="1"/>
          </p:nvPr>
        </p:nvSpPr>
        <p:spPr/>
        <p:txBody>
          <a:bodyPr/>
          <a:lstStyle/>
          <a:p>
            <a:r>
              <a:rPr lang="fr-FR" dirty="0" err="1"/>
              <a:t>Deflections</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64689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ltLang="en-US"/>
              <a:t>Deflections</a:t>
            </a:r>
          </a:p>
        </p:txBody>
      </p:sp>
      <p:sp>
        <p:nvSpPr>
          <p:cNvPr id="35843" name="Rectangle 3"/>
          <p:cNvSpPr>
            <a:spLocks noGrp="1" noChangeArrowheads="1"/>
          </p:cNvSpPr>
          <p:nvPr>
            <p:ph type="body" idx="1"/>
          </p:nvPr>
        </p:nvSpPr>
        <p:spPr/>
        <p:txBody>
          <a:bodyPr/>
          <a:lstStyle/>
          <a:p>
            <a:r>
              <a:rPr lang="en-GB" altLang="en-US"/>
              <a:t>Non-linear stress-strain curve means that stiffness of stainless steel </a:t>
            </a:r>
            <a:r>
              <a:rPr lang="en-GB" altLang="en-US">
                <a:sym typeface="Symbol" pitchFamily="18" charset="2"/>
              </a:rPr>
              <a:t> </a:t>
            </a:r>
            <a:r>
              <a:rPr lang="en-GB" altLang="en-US"/>
              <a:t>as stress </a:t>
            </a:r>
            <a:r>
              <a:rPr lang="en-GB" altLang="en-US">
                <a:sym typeface="Symbol" pitchFamily="18" charset="2"/>
              </a:rPr>
              <a:t></a:t>
            </a:r>
          </a:p>
          <a:p>
            <a:r>
              <a:rPr lang="en-GB" altLang="en-US">
                <a:sym typeface="Symbol" pitchFamily="18" charset="2"/>
              </a:rPr>
              <a:t>Deflections are slightly greater in stainless steel than in carbon steel</a:t>
            </a:r>
            <a:endParaRPr lang="en-GB" altLang="en-US"/>
          </a:p>
          <a:p>
            <a:r>
              <a:rPr lang="en-GB" altLang="en-US"/>
              <a:t>Use secant modulus at the stress in the member at the serviceability limit state (SLS)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8773844"/>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6"/>
          <p:cNvSpPr>
            <a:spLocks noGrp="1" noChangeArrowheads="1"/>
          </p:cNvSpPr>
          <p:nvPr>
            <p:ph type="title"/>
          </p:nvPr>
        </p:nvSpPr>
        <p:spPr>
          <a:xfrm>
            <a:off x="685800" y="157163"/>
            <a:ext cx="7772400" cy="1143000"/>
          </a:xfrm>
        </p:spPr>
        <p:txBody>
          <a:bodyPr/>
          <a:lstStyle/>
          <a:p>
            <a:pPr eaLnBrk="1" hangingPunct="1"/>
            <a:r>
              <a:rPr lang="en-GB" altLang="en-US"/>
              <a:t>Deflections</a:t>
            </a:r>
          </a:p>
        </p:txBody>
      </p:sp>
      <p:sp>
        <p:nvSpPr>
          <p:cNvPr id="36867" name="Rectangle 17"/>
          <p:cNvSpPr>
            <a:spLocks noGrp="1" noChangeArrowheads="1"/>
          </p:cNvSpPr>
          <p:nvPr>
            <p:ph type="body" idx="1"/>
          </p:nvPr>
        </p:nvSpPr>
        <p:spPr>
          <a:xfrm>
            <a:off x="511175" y="1544638"/>
            <a:ext cx="8156575" cy="1020762"/>
          </a:xfrm>
          <a:noFill/>
        </p:spPr>
        <p:txBody>
          <a:bodyPr/>
          <a:lstStyle/>
          <a:p>
            <a:pPr eaLnBrk="1" hangingPunct="1">
              <a:lnSpc>
                <a:spcPct val="90000"/>
              </a:lnSpc>
              <a:buFont typeface="Wingdings" pitchFamily="2" charset="2"/>
              <a:buNone/>
            </a:pPr>
            <a:r>
              <a:rPr lang="en-GB" altLang="en-US"/>
              <a:t>Secant modulus </a:t>
            </a:r>
            <a:r>
              <a:rPr lang="en-GB" altLang="en-US" i="1"/>
              <a:t>E</a:t>
            </a:r>
            <a:r>
              <a:rPr lang="en-GB" altLang="en-US" i="1" baseline="-25000"/>
              <a:t>S</a:t>
            </a:r>
            <a:r>
              <a:rPr lang="en-GB" altLang="en-US"/>
              <a:t> for the stress in the member at the SLS</a:t>
            </a:r>
          </a:p>
        </p:txBody>
      </p:sp>
      <p:pic>
        <p:nvPicPr>
          <p:cNvPr id="36868"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613" y="2565400"/>
            <a:ext cx="5097462" cy="351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742780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29050" y="3071813"/>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37891" name="Rectangle 3"/>
          <p:cNvSpPr>
            <a:spLocks noChangeArrowheads="1"/>
          </p:cNvSpPr>
          <p:nvPr/>
        </p:nvSpPr>
        <p:spPr bwMode="auto">
          <a:xfrm>
            <a:off x="3957638" y="3081338"/>
            <a:ext cx="9144000" cy="0"/>
          </a:xfrm>
          <a:prstGeom prst="rect">
            <a:avLst/>
          </a:prstGeom>
          <a:noFill/>
          <a:ln>
            <a:noFill/>
          </a:ln>
          <a:effectLst/>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37892" name="Rectangle 5"/>
          <p:cNvSpPr>
            <a:spLocks noGrp="1" noChangeArrowheads="1"/>
          </p:cNvSpPr>
          <p:nvPr>
            <p:ph type="title"/>
          </p:nvPr>
        </p:nvSpPr>
        <p:spPr/>
        <p:txBody>
          <a:bodyPr/>
          <a:lstStyle/>
          <a:p>
            <a:r>
              <a:rPr lang="en-GB" altLang="en-US"/>
              <a:t>Deflections</a:t>
            </a:r>
          </a:p>
        </p:txBody>
      </p:sp>
      <p:sp>
        <p:nvSpPr>
          <p:cNvPr id="37893" name="Rectangle 6"/>
          <p:cNvSpPr>
            <a:spLocks noGrp="1" noChangeArrowheads="1"/>
          </p:cNvSpPr>
          <p:nvPr>
            <p:ph type="body" idx="1"/>
          </p:nvPr>
        </p:nvSpPr>
        <p:spPr/>
        <p:txBody>
          <a:bodyPr>
            <a:normAutofit lnSpcReduction="10000"/>
          </a:bodyPr>
          <a:lstStyle/>
          <a:p>
            <a:pPr marL="0" indent="0">
              <a:buNone/>
            </a:pPr>
            <a:r>
              <a:rPr lang="en-GB" altLang="en-US" dirty="0"/>
              <a:t>Secant modulus ES determined from the </a:t>
            </a:r>
            <a:r>
              <a:rPr lang="en-GB" altLang="en-US" dirty="0" err="1"/>
              <a:t>Ramberg</a:t>
            </a:r>
            <a:r>
              <a:rPr lang="en-GB" altLang="en-US" dirty="0"/>
              <a:t>-Osgood model:</a:t>
            </a:r>
          </a:p>
          <a:p>
            <a:pPr marL="0" indent="0">
              <a:buNone/>
            </a:pPr>
            <a:endParaRPr lang="fr-BE" altLang="en-US" dirty="0"/>
          </a:p>
          <a:p>
            <a:pPr marL="0" indent="0">
              <a:buNone/>
            </a:pPr>
            <a:endParaRPr lang="fr-BE" altLang="en-US" dirty="0"/>
          </a:p>
          <a:p>
            <a:pPr marL="0" indent="0">
              <a:buNone/>
            </a:pPr>
            <a:endParaRPr lang="fr-BE" altLang="en-US" dirty="0"/>
          </a:p>
          <a:p>
            <a:pPr marL="0" indent="0">
              <a:buNone/>
            </a:pPr>
            <a:endParaRPr lang="fr-BE" altLang="en-US" dirty="0"/>
          </a:p>
          <a:p>
            <a:pPr marL="0" indent="0">
              <a:buNone/>
            </a:pPr>
            <a:endParaRPr lang="fr-BE" altLang="en-US" dirty="0"/>
          </a:p>
          <a:p>
            <a:pPr>
              <a:buNone/>
            </a:pPr>
            <a:r>
              <a:rPr lang="en-GB" altLang="en-US" i="1" dirty="0">
                <a:latin typeface="Times New Roman" pitchFamily="18" charset="0"/>
                <a:cs typeface="Times New Roman" pitchFamily="18" charset="0"/>
              </a:rPr>
              <a:t>f</a:t>
            </a:r>
            <a:r>
              <a:rPr lang="en-GB" altLang="en-US" dirty="0"/>
              <a:t>     is stress at serviceability limit state</a:t>
            </a:r>
          </a:p>
          <a:p>
            <a:pPr>
              <a:buNone/>
            </a:pPr>
            <a:r>
              <a:rPr lang="en-GB" altLang="en-US" i="1" dirty="0">
                <a:latin typeface="Times New Roman" pitchFamily="18" charset="0"/>
                <a:cs typeface="Times New Roman" pitchFamily="18" charset="0"/>
              </a:rPr>
              <a:t>n</a:t>
            </a:r>
            <a:r>
              <a:rPr lang="en-GB" altLang="en-US" dirty="0"/>
              <a:t>    is a material constant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37895" name="Rectangle 10"/>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36000" bIns="36000" anchor="ct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20000"/>
              </a:spcBef>
              <a:spcAft>
                <a:spcPts val="0"/>
              </a:spcAft>
              <a:buClr>
                <a:srgbClr val="D4852E"/>
              </a:buClr>
              <a:buSzTx/>
              <a:buFontTx/>
              <a:buChar char="•"/>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graphicFrame>
        <p:nvGraphicFramePr>
          <p:cNvPr id="37896" name="Object 9"/>
          <p:cNvGraphicFramePr>
            <a:graphicFrameLocks noChangeAspect="1"/>
          </p:cNvGraphicFramePr>
          <p:nvPr/>
        </p:nvGraphicFramePr>
        <p:xfrm>
          <a:off x="1784350" y="2803525"/>
          <a:ext cx="4905375" cy="2185988"/>
        </p:xfrm>
        <a:graphic>
          <a:graphicData uri="http://schemas.openxmlformats.org/presentationml/2006/ole">
            <mc:AlternateContent xmlns:mc="http://schemas.openxmlformats.org/markup-compatibility/2006">
              <mc:Choice xmlns:v="urn:schemas-microsoft-com:vml" Requires="v">
                <p:oleObj spid="_x0000_s12290" name="Equation" r:id="rId4" imgW="1485900" imgH="660400" progId="Equation.3">
                  <p:embed/>
                </p:oleObj>
              </mc:Choice>
              <mc:Fallback>
                <p:oleObj name="Equation" r:id="rId4" imgW="1485900" imgH="660400" progId="Equation.3">
                  <p:embed/>
                  <p:pic>
                    <p:nvPicPr>
                      <p:cNvPr id="3789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350" y="2803525"/>
                        <a:ext cx="4905375" cy="218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765483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800600"/>
            <a:ext cx="5486400" cy="566738"/>
          </a:xfrm>
        </p:spPr>
        <p:txBody>
          <a:bodyPr>
            <a:normAutofit/>
          </a:bodyPr>
          <a:lstStyle/>
          <a:p>
            <a:r>
              <a:rPr lang="en-GB" dirty="0" err="1"/>
              <a:t>Broadmeadow</a:t>
            </a:r>
            <a:r>
              <a:rPr lang="en-GB" dirty="0"/>
              <a:t> Bridge, Dublin, Ireland (2003)</a:t>
            </a:r>
            <a:r>
              <a:rPr lang="en-GB" baseline="50000" dirty="0"/>
              <a:t>10</a:t>
            </a:r>
            <a:endParaRPr lang="fr-FR" baseline="50000" dirty="0"/>
          </a:p>
        </p:txBody>
      </p:sp>
      <p:sp>
        <p:nvSpPr>
          <p:cNvPr id="8" name="Picture Placeholder 7"/>
          <p:cNvSpPr>
            <a:spLocks noGrp="1"/>
          </p:cNvSpPr>
          <p:nvPr>
            <p:ph type="pic" idx="1"/>
          </p:nvPr>
        </p:nvSpPr>
        <p:spPr/>
      </p:sp>
      <p:sp>
        <p:nvSpPr>
          <p:cNvPr id="4" name="Content Placeholder 3"/>
          <p:cNvSpPr>
            <a:spLocks noGrp="1"/>
          </p:cNvSpPr>
          <p:nvPr>
            <p:ph type="body" sz="half" idx="2"/>
          </p:nvPr>
        </p:nvSpPr>
        <p:spPr>
          <a:xfrm>
            <a:off x="971600" y="5367338"/>
            <a:ext cx="7128792" cy="804862"/>
          </a:xfrm>
        </p:spPr>
        <p:txBody>
          <a:bodyPr/>
          <a:lstStyle/>
          <a:p>
            <a:pPr algn="just"/>
            <a:r>
              <a:rPr lang="fr-FR" dirty="0"/>
              <a:t>A new construction </a:t>
            </a:r>
            <a:r>
              <a:rPr lang="fr-FR" dirty="0" err="1"/>
              <a:t>built</a:t>
            </a:r>
            <a:r>
              <a:rPr lang="fr-FR" dirty="0"/>
              <a:t> over the </a:t>
            </a:r>
            <a:r>
              <a:rPr lang="fr-FR" dirty="0" err="1"/>
              <a:t>estuary</a:t>
            </a:r>
            <a:r>
              <a:rPr lang="fr-FR" dirty="0"/>
              <a:t> </a:t>
            </a:r>
            <a:r>
              <a:rPr lang="fr-FR" dirty="0" err="1"/>
              <a:t>using</a:t>
            </a:r>
            <a:r>
              <a:rPr lang="fr-FR" dirty="0"/>
              <a:t> 105MT of </a:t>
            </a:r>
            <a:r>
              <a:rPr lang="fr-FR" dirty="0" err="1"/>
              <a:t>stainless</a:t>
            </a:r>
            <a:r>
              <a:rPr lang="fr-FR" dirty="0"/>
              <a:t> </a:t>
            </a:r>
            <a:r>
              <a:rPr lang="fr-FR" dirty="0" err="1"/>
              <a:t>steel</a:t>
            </a:r>
            <a:r>
              <a:rPr lang="fr-FR" dirty="0"/>
              <a:t> </a:t>
            </a:r>
            <a:r>
              <a:rPr lang="fr-FR" dirty="0" err="1"/>
              <a:t>reinforcement</a:t>
            </a:r>
            <a:r>
              <a:rPr lang="fr-FR" dirty="0"/>
              <a:t> in the </a:t>
            </a:r>
            <a:r>
              <a:rPr lang="fr-FR" dirty="0" err="1"/>
              <a:t>columns</a:t>
            </a:r>
            <a:r>
              <a:rPr lang="fr-FR" dirty="0"/>
              <a:t> and parapets.</a:t>
            </a:r>
          </a:p>
        </p:txBody>
      </p:sp>
      <p:pic>
        <p:nvPicPr>
          <p:cNvPr id="5" name="Picture 2"/>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8792" y="476672"/>
            <a:ext cx="7041600" cy="4291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44891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8313" y="179388"/>
            <a:ext cx="8424862" cy="1169987"/>
          </a:xfrm>
        </p:spPr>
        <p:txBody>
          <a:bodyPr>
            <a:normAutofit fontScale="90000"/>
          </a:bodyPr>
          <a:lstStyle/>
          <a:p>
            <a:r>
              <a:rPr lang="en-GB" altLang="en-US"/>
              <a:t>Deflections in an austenitic stainless steel beam</a:t>
            </a:r>
          </a:p>
        </p:txBody>
      </p:sp>
      <p:sp>
        <p:nvSpPr>
          <p:cNvPr id="38937" name="TextBox 1"/>
          <p:cNvSpPr txBox="1">
            <a:spLocks noChangeArrowheads="1"/>
          </p:cNvSpPr>
          <p:nvPr/>
        </p:nvSpPr>
        <p:spPr bwMode="auto">
          <a:xfrm>
            <a:off x="1843088" y="4706938"/>
            <a:ext cx="4654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1" u="none" strike="noStrike" kern="1200" cap="none" spc="0" normalizeH="0" baseline="0" noProof="0" dirty="0">
                <a:ln>
                  <a:noFill/>
                </a:ln>
                <a:solidFill>
                  <a:prstClr val="black"/>
                </a:solidFill>
                <a:effectLst/>
                <a:uLnTx/>
                <a:uFillTx/>
                <a:latin typeface="Calibri"/>
                <a:ea typeface="+mn-ea"/>
                <a:cs typeface="+mn-cs"/>
              </a:rPr>
              <a:t>f </a:t>
            </a: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 stress at serviceability limit state</a:t>
            </a:r>
          </a:p>
        </p:txBody>
      </p:sp>
      <p:graphicFrame>
        <p:nvGraphicFramePr>
          <p:cNvPr id="5" name="Tabel 2"/>
          <p:cNvGraphicFramePr>
            <a:graphicFrameLocks noGrp="1"/>
          </p:cNvGraphicFramePr>
          <p:nvPr/>
        </p:nvGraphicFramePr>
        <p:xfrm>
          <a:off x="1477750" y="2236615"/>
          <a:ext cx="6048000" cy="2255376"/>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tblGrid>
              <a:tr h="404862">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bg1"/>
                          </a:solidFill>
                          <a:effectLst/>
                          <a:latin typeface="Calibri"/>
                          <a:cs typeface="Calibri"/>
                        </a:rPr>
                        <a:t>Stress ratio     </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1" u="none" strike="noStrike" cap="none" normalizeH="0" baseline="0" dirty="0">
                          <a:ln>
                            <a:noFill/>
                          </a:ln>
                          <a:solidFill>
                            <a:schemeClr val="bg1"/>
                          </a:solidFill>
                          <a:effectLst/>
                          <a:latin typeface="Calibri"/>
                          <a:cs typeface="Calibri"/>
                        </a:rPr>
                        <a:t>f </a:t>
                      </a:r>
                      <a:r>
                        <a:rPr kumimoji="0" lang="en-GB" sz="2000" b="0" i="0" u="none" strike="noStrike" cap="none" normalizeH="0" baseline="0" dirty="0">
                          <a:ln>
                            <a:noFill/>
                          </a:ln>
                          <a:solidFill>
                            <a:schemeClr val="bg1"/>
                          </a:solidFill>
                          <a:effectLst/>
                          <a:latin typeface="Calibri"/>
                          <a:cs typeface="Calibri"/>
                        </a:rPr>
                        <a:t>/</a:t>
                      </a:r>
                      <a:r>
                        <a:rPr kumimoji="0" lang="en-GB" sz="2000" b="0" i="1" u="none" strike="noStrike" cap="none" normalizeH="0" baseline="0" dirty="0" err="1">
                          <a:ln>
                            <a:noFill/>
                          </a:ln>
                          <a:solidFill>
                            <a:schemeClr val="bg1"/>
                          </a:solidFill>
                          <a:effectLst/>
                          <a:latin typeface="Calibri"/>
                          <a:cs typeface="Calibri"/>
                        </a:rPr>
                        <a:t>f</a:t>
                      </a:r>
                      <a:r>
                        <a:rPr kumimoji="0" lang="en-GB" sz="2000" b="0" i="0" u="none" strike="noStrike" cap="none" normalizeH="0" baseline="-25000" dirty="0" err="1">
                          <a:ln>
                            <a:noFill/>
                          </a:ln>
                          <a:solidFill>
                            <a:schemeClr val="bg1"/>
                          </a:solidFill>
                          <a:effectLst/>
                          <a:latin typeface="Calibri"/>
                          <a:cs typeface="Calibri"/>
                        </a:rPr>
                        <a:t>y</a:t>
                      </a:r>
                      <a:endParaRPr kumimoji="0" lang="en-GB" sz="2000" b="0" i="0" u="none" strike="noStrike" cap="none" normalizeH="0" baseline="-25000" dirty="0">
                        <a:ln>
                          <a:noFill/>
                        </a:ln>
                        <a:solidFill>
                          <a:schemeClr val="bg1"/>
                        </a:solidFill>
                        <a:effectLst/>
                        <a:latin typeface="Calibri"/>
                        <a:cs typeface="Calibri"/>
                      </a:endParaRPr>
                    </a:p>
                  </a:txBody>
                  <a:tcPr marT="45702" marB="45702" horzOverflow="overflow">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bg1"/>
                          </a:solidFill>
                          <a:effectLst/>
                          <a:latin typeface="Calibri"/>
                          <a:cs typeface="Calibri"/>
                        </a:rPr>
                        <a:t>Secant modulus, </a:t>
                      </a:r>
                      <a:r>
                        <a:rPr kumimoji="0" lang="en-GB" sz="2000" b="0" i="1" u="none" strike="noStrike" cap="none" normalizeH="0" baseline="0" dirty="0">
                          <a:ln>
                            <a:noFill/>
                          </a:ln>
                          <a:solidFill>
                            <a:schemeClr val="bg1"/>
                          </a:solidFill>
                          <a:effectLst/>
                          <a:latin typeface="Calibri"/>
                          <a:cs typeface="Calibri"/>
                        </a:rPr>
                        <a:t>E</a:t>
                      </a:r>
                      <a:r>
                        <a:rPr kumimoji="0" lang="en-GB" sz="2000" b="0" i="0" u="none" strike="noStrike" cap="none" normalizeH="0" baseline="-25000" dirty="0">
                          <a:ln>
                            <a:noFill/>
                          </a:ln>
                          <a:solidFill>
                            <a:schemeClr val="bg1"/>
                          </a:solidFill>
                          <a:effectLst/>
                          <a:latin typeface="Calibri"/>
                          <a:cs typeface="Calibri"/>
                        </a:rPr>
                        <a:t>S</a:t>
                      </a:r>
                    </a:p>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bg1"/>
                          </a:solidFill>
                          <a:effectLst/>
                          <a:latin typeface="Calibri"/>
                          <a:cs typeface="Calibri"/>
                        </a:rPr>
                        <a:t>N/mm</a:t>
                      </a:r>
                      <a:r>
                        <a:rPr kumimoji="0" lang="en-GB" sz="2000" b="0" i="0" u="none" strike="noStrike" cap="none" normalizeH="0" baseline="30000" dirty="0">
                          <a:ln>
                            <a:noFill/>
                          </a:ln>
                          <a:solidFill>
                            <a:schemeClr val="bg1"/>
                          </a:solidFill>
                          <a:effectLst/>
                          <a:latin typeface="Calibri"/>
                          <a:cs typeface="Calibri"/>
                        </a:rPr>
                        <a:t>2</a:t>
                      </a:r>
                    </a:p>
                  </a:txBody>
                  <a:tcPr marT="45702" marB="45702" horzOverflow="overflow">
                    <a:lnT w="1270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rgbClr val="FFFFFF"/>
                          </a:solidFill>
                          <a:effectLst/>
                          <a:latin typeface="Calibri"/>
                          <a:cs typeface="Calibri"/>
                        </a:rPr>
                        <a:t>% </a:t>
                      </a:r>
                      <a:r>
                        <a:rPr kumimoji="0" lang="en-GB" sz="2000" b="0" i="0" u="none" strike="noStrike" cap="none" normalizeH="0" baseline="0" dirty="0">
                          <a:ln>
                            <a:noFill/>
                          </a:ln>
                          <a:solidFill>
                            <a:srgbClr val="FFFFFF"/>
                          </a:solidFill>
                          <a:effectLst/>
                          <a:latin typeface="Calibri"/>
                          <a:cs typeface="Calibri"/>
                          <a:sym typeface="Symbol" pitchFamily="18" charset="2"/>
                        </a:rPr>
                        <a:t>increase in </a:t>
                      </a:r>
                      <a:r>
                        <a:rPr kumimoji="0" lang="en-GB" sz="2000" b="0" i="0" u="none" strike="noStrike" kern="1200" cap="none" normalizeH="0" baseline="0" dirty="0">
                          <a:ln>
                            <a:noFill/>
                          </a:ln>
                          <a:solidFill>
                            <a:srgbClr val="FFFFFF"/>
                          </a:solidFill>
                          <a:effectLst/>
                          <a:latin typeface="Calibri"/>
                          <a:ea typeface="+mn-ea"/>
                          <a:cs typeface="Calibri"/>
                          <a:sym typeface="Symbol" pitchFamily="18" charset="2"/>
                        </a:rPr>
                        <a:t>deflection</a:t>
                      </a:r>
                      <a:endParaRPr kumimoji="0" lang="en-GB" sz="2000" b="0" i="0" u="none" strike="noStrike" kern="1200" cap="none" normalizeH="0" baseline="0" dirty="0">
                        <a:ln>
                          <a:noFill/>
                        </a:ln>
                        <a:solidFill>
                          <a:srgbClr val="FFFFFF"/>
                        </a:solidFill>
                        <a:effectLst/>
                        <a:latin typeface="Calibri"/>
                        <a:ea typeface="+mn-ea"/>
                        <a:cs typeface="Calibri"/>
                      </a:endParaRPr>
                    </a:p>
                  </a:txBody>
                  <a:tcPr marT="45702" marB="45702" horzOverflow="overflow">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0.25</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200,000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0</a:t>
                      </a:r>
                    </a:p>
                  </a:txBody>
                  <a:tcPr marT="45702" marB="45702" horzOverflow="overflow"/>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0.5</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192,000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4</a:t>
                      </a:r>
                    </a:p>
                  </a:txBody>
                  <a:tcPr marT="45702" marB="45702" horzOverflow="overflow"/>
                </a:tc>
                <a:extLst>
                  <a:ext uri="{0D108BD9-81ED-4DB2-BD59-A6C34878D82A}">
                    <a16:rowId xmlns:a16="http://schemas.microsoft.com/office/drawing/2014/main" val="10002"/>
                  </a:ext>
                </a:extLst>
              </a:tr>
              <a:tr h="370840">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0.7</a:t>
                      </a:r>
                    </a:p>
                  </a:txBody>
                  <a:tcPr marT="45702" marB="45702" horzOverflow="overflow">
                    <a:lnL w="12700" cap="flat" cmpd="sng" algn="ctr">
                      <a:no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158,000</a:t>
                      </a:r>
                    </a:p>
                  </a:txBody>
                  <a:tcPr marT="45702" marB="45702" horzOverflow="overflow"/>
                </a:tc>
                <a:tc>
                  <a:txBody>
                    <a:bodyPr/>
                    <a:lstStyle/>
                    <a:p>
                      <a:pPr marL="0" marR="0" lvl="0" indent="0" algn="ctr" defTabSz="914400" rtl="0" eaLnBrk="1" fontAlgn="base" latinLnBrk="0" hangingPunct="1">
                        <a:lnSpc>
                          <a:spcPct val="100000"/>
                        </a:lnSpc>
                        <a:spcBef>
                          <a:spcPct val="20000"/>
                        </a:spcBef>
                        <a:spcAft>
                          <a:spcPct val="0"/>
                        </a:spcAft>
                        <a:buClr>
                          <a:srgbClr val="D4852E"/>
                        </a:buClr>
                        <a:buSzTx/>
                        <a:buFont typeface="Wingdings" pitchFamily="2" charset="2"/>
                        <a:buNone/>
                        <a:tabLst/>
                      </a:pPr>
                      <a:r>
                        <a:rPr kumimoji="0" lang="en-GB" sz="2000" b="0" i="0" u="none" strike="noStrike" cap="none" normalizeH="0" baseline="0" dirty="0">
                          <a:ln>
                            <a:noFill/>
                          </a:ln>
                          <a:solidFill>
                            <a:schemeClr val="tx1"/>
                          </a:solidFill>
                          <a:effectLst/>
                          <a:latin typeface="Calibri"/>
                          <a:cs typeface="Calibri"/>
                        </a:rPr>
                        <a:t>27</a:t>
                      </a:r>
                    </a:p>
                  </a:txBody>
                  <a:tcPr marT="45702" marB="45702"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59004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6</a:t>
            </a:r>
          </a:p>
        </p:txBody>
      </p:sp>
      <p:sp>
        <p:nvSpPr>
          <p:cNvPr id="6" name="Sous-titre 5"/>
          <p:cNvSpPr>
            <a:spLocks noGrp="1"/>
          </p:cNvSpPr>
          <p:nvPr>
            <p:ph type="subTitle" idx="1"/>
          </p:nvPr>
        </p:nvSpPr>
        <p:spPr/>
        <p:txBody>
          <a:bodyPr/>
          <a:lstStyle/>
          <a:p>
            <a:r>
              <a:rPr lang="en-GB" dirty="0"/>
              <a:t>Additional  information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72580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a:t>Response to seismic loading</a:t>
            </a:r>
          </a:p>
        </p:txBody>
      </p:sp>
      <p:sp>
        <p:nvSpPr>
          <p:cNvPr id="39939" name="Content Placeholder 2"/>
          <p:cNvSpPr>
            <a:spLocks noGrp="1"/>
          </p:cNvSpPr>
          <p:nvPr>
            <p:ph idx="1"/>
          </p:nvPr>
        </p:nvSpPr>
        <p:spPr>
          <a:xfrm>
            <a:off x="482600" y="1541463"/>
            <a:ext cx="8229600" cy="4525962"/>
          </a:xfrm>
        </p:spPr>
        <p:txBody>
          <a:bodyPr>
            <a:normAutofit lnSpcReduction="10000"/>
          </a:bodyPr>
          <a:lstStyle/>
          <a:p>
            <a:r>
              <a:rPr lang="en-GB" altLang="en-US"/>
              <a:t>Higher ductility (austenitic ss) + sustains more load cycles  </a:t>
            </a:r>
            <a:br>
              <a:rPr lang="en-GB" altLang="en-US"/>
            </a:br>
            <a:r>
              <a:rPr lang="en-GB" altLang="en-US">
                <a:solidFill>
                  <a:srgbClr val="7F7F7F"/>
                </a:solidFill>
                <a:sym typeface="Symbol" pitchFamily="18" charset="2"/>
              </a:rPr>
              <a:t></a:t>
            </a:r>
            <a:r>
              <a:rPr lang="en-GB" altLang="en-US">
                <a:solidFill>
                  <a:srgbClr val="7F7F7F"/>
                </a:solidFill>
              </a:rPr>
              <a:t> greater hysteretic energy dissipation under cyclic loading</a:t>
            </a:r>
          </a:p>
          <a:p>
            <a:r>
              <a:rPr lang="en-GB" altLang="en-US"/>
              <a:t>Higher work hardening </a:t>
            </a:r>
            <a:br>
              <a:rPr lang="en-GB" altLang="en-US"/>
            </a:br>
            <a:r>
              <a:rPr lang="en-GB" altLang="en-US">
                <a:solidFill>
                  <a:srgbClr val="7F7F7F"/>
                </a:solidFill>
                <a:sym typeface="Symbol" pitchFamily="18" charset="2"/>
              </a:rPr>
              <a:t></a:t>
            </a:r>
            <a:r>
              <a:rPr lang="en-GB" altLang="en-US">
                <a:solidFill>
                  <a:srgbClr val="7F7F7F"/>
                </a:solidFill>
              </a:rPr>
              <a:t> enhances development of large &amp; deformable plastic zones</a:t>
            </a:r>
          </a:p>
          <a:p>
            <a:r>
              <a:rPr lang="en-GB" altLang="en-US"/>
              <a:t>Stronger strain rate dependency – </a:t>
            </a:r>
            <a:br>
              <a:rPr lang="en-GB" altLang="en-US"/>
            </a:br>
            <a:r>
              <a:rPr lang="en-GB" altLang="en-US">
                <a:solidFill>
                  <a:srgbClr val="7F7F7F"/>
                </a:solidFill>
                <a:sym typeface="Symbol" pitchFamily="18" charset="2"/>
              </a:rPr>
              <a:t> higher strength at fast strain rates</a:t>
            </a:r>
            <a:endParaRPr lang="en-GB" altLang="en-US"/>
          </a:p>
        </p:txBody>
      </p:sp>
      <p:sp>
        <p:nvSpPr>
          <p:cNvPr id="39940" name="Right Arrow 5"/>
          <p:cNvSpPr>
            <a:spLocks noChangeArrowheads="1"/>
          </p:cNvSpPr>
          <p:nvPr/>
        </p:nvSpPr>
        <p:spPr bwMode="auto">
          <a:xfrm>
            <a:off x="6875463" y="2060575"/>
            <a:ext cx="360362" cy="144463"/>
          </a:xfrm>
          <a:prstGeom prst="rightArrow">
            <a:avLst>
              <a:gd name="adj1" fmla="val 50000"/>
              <a:gd name="adj2" fmla="val 4989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40121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a:t>Design of bolted connections</a:t>
            </a:r>
          </a:p>
        </p:txBody>
      </p:sp>
      <p:sp>
        <p:nvSpPr>
          <p:cNvPr id="40963" name="Content Placeholder 2"/>
          <p:cNvSpPr>
            <a:spLocks noGrp="1"/>
          </p:cNvSpPr>
          <p:nvPr>
            <p:ph idx="1"/>
          </p:nvPr>
        </p:nvSpPr>
        <p:spPr>
          <a:xfrm>
            <a:off x="468313" y="1557338"/>
            <a:ext cx="8229600" cy="4525962"/>
          </a:xfrm>
        </p:spPr>
        <p:txBody>
          <a:bodyPr/>
          <a:lstStyle/>
          <a:p>
            <a:r>
              <a:rPr lang="en-GB" altLang="en-US"/>
              <a:t>The strength and corrosion resistance of the bolts and parent material should be similar</a:t>
            </a:r>
          </a:p>
          <a:p>
            <a:r>
              <a:rPr lang="en-GB" altLang="en-US"/>
              <a:t>Stainless steel bolts should be used to connect stainless steel members to avoid bimetallic corrosion</a:t>
            </a:r>
          </a:p>
          <a:p>
            <a:r>
              <a:rPr lang="en-GB" altLang="en-US"/>
              <a:t>Stainless steel bolts can also be used to connect galvanized steel and aluminium members</a:t>
            </a:r>
          </a:p>
          <a:p>
            <a:endParaRPr lang="en-GB" alt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23468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altLang="en-US"/>
              <a:t>Design of bolted connections</a:t>
            </a:r>
          </a:p>
        </p:txBody>
      </p:sp>
      <p:sp>
        <p:nvSpPr>
          <p:cNvPr id="41988" name="Rectangle 3"/>
          <p:cNvSpPr>
            <a:spLocks noGrp="1" noChangeArrowheads="1"/>
          </p:cNvSpPr>
          <p:nvPr>
            <p:ph type="body" idx="1"/>
          </p:nvPr>
        </p:nvSpPr>
        <p:spPr>
          <a:xfrm>
            <a:off x="468313" y="1773238"/>
            <a:ext cx="8229600" cy="3240087"/>
          </a:xfrm>
        </p:spPr>
        <p:txBody>
          <a:bodyPr>
            <a:normAutofit fontScale="92500" lnSpcReduction="10000"/>
          </a:bodyPr>
          <a:lstStyle/>
          <a:p>
            <a:pPr>
              <a:defRPr/>
            </a:pPr>
            <a:r>
              <a:rPr lang="en-GB" altLang="en-US" dirty="0"/>
              <a:t>Rules for carbon steel bolts in clearance holes can generally be applied to stainless steel (tension, shear)</a:t>
            </a:r>
          </a:p>
          <a:p>
            <a:pPr>
              <a:defRPr/>
            </a:pPr>
            <a:r>
              <a:rPr lang="en-GB" altLang="en-US" dirty="0"/>
              <a:t>Special rules for bearing resistance required to limit deformation due to high ductility of stainless steel</a:t>
            </a:r>
          </a:p>
          <a:p>
            <a:pPr marL="0" indent="0">
              <a:buFont typeface="Wingdings" pitchFamily="2" charset="2"/>
              <a:buNone/>
              <a:defRPr/>
            </a:pPr>
            <a:r>
              <a:rPr lang="en-GB" altLang="en-US" dirty="0"/>
              <a:t>		</a:t>
            </a:r>
            <a:r>
              <a:rPr lang="en-GB" altLang="en-US" i="1" dirty="0" err="1">
                <a:latin typeface="Times New Roman" panose="02020603050405020304" pitchFamily="18" charset="0"/>
                <a:cs typeface="Times New Roman" panose="02020603050405020304" pitchFamily="18" charset="0"/>
              </a:rPr>
              <a:t>f</a:t>
            </a:r>
            <a:r>
              <a:rPr lang="en-GB" altLang="en-US" baseline="-25000" dirty="0" err="1">
                <a:latin typeface="Times New Roman" panose="02020603050405020304" pitchFamily="18" charset="0"/>
                <a:cs typeface="Times New Roman" panose="02020603050405020304" pitchFamily="18" charset="0"/>
              </a:rPr>
              <a:t>u,red</a:t>
            </a:r>
            <a:r>
              <a:rPr lang="en-GB" altLang="en-US" dirty="0">
                <a:latin typeface="Times New Roman" panose="02020603050405020304" pitchFamily="18" charset="0"/>
                <a:cs typeface="Times New Roman" panose="02020603050405020304" pitchFamily="18" charset="0"/>
              </a:rPr>
              <a:t>  =  0.5</a:t>
            </a:r>
            <a:r>
              <a:rPr lang="en-GB" altLang="en-US" i="1" dirty="0">
                <a:latin typeface="Times New Roman" panose="02020603050405020304" pitchFamily="18" charset="0"/>
                <a:cs typeface="Times New Roman" panose="02020603050405020304" pitchFamily="18" charset="0"/>
              </a:rPr>
              <a:t>f</a:t>
            </a:r>
            <a:r>
              <a:rPr lang="en-GB" altLang="en-US" baseline="-25000" dirty="0">
                <a:latin typeface="Times New Roman" panose="02020603050405020304" pitchFamily="18" charset="0"/>
                <a:cs typeface="Times New Roman" panose="02020603050405020304" pitchFamily="18" charset="0"/>
              </a:rPr>
              <a:t>y</a:t>
            </a:r>
            <a:r>
              <a:rPr lang="en-GB" altLang="en-US" dirty="0">
                <a:latin typeface="Times New Roman" panose="02020603050405020304" pitchFamily="18" charset="0"/>
                <a:cs typeface="Times New Roman" panose="02020603050405020304" pitchFamily="18" charset="0"/>
              </a:rPr>
              <a:t>  +  0.6</a:t>
            </a:r>
            <a:r>
              <a:rPr lang="en-GB" altLang="en-US" i="1" dirty="0">
                <a:latin typeface="Times New Roman" panose="02020603050405020304" pitchFamily="18" charset="0"/>
                <a:cs typeface="Times New Roman" panose="02020603050405020304" pitchFamily="18" charset="0"/>
              </a:rPr>
              <a:t>f</a:t>
            </a:r>
            <a:r>
              <a:rPr lang="en-GB" altLang="en-US" baseline="-25000" dirty="0">
                <a:latin typeface="Times New Roman" panose="02020603050405020304" pitchFamily="18" charset="0"/>
                <a:cs typeface="Times New Roman" panose="02020603050405020304" pitchFamily="18" charset="0"/>
              </a:rPr>
              <a:t>u</a:t>
            </a:r>
            <a:r>
              <a:rPr lang="en-GB" altLang="en-US" dirty="0">
                <a:latin typeface="Times New Roman" panose="02020603050405020304" pitchFamily="18" charset="0"/>
                <a:cs typeface="Times New Roman" panose="02020603050405020304" pitchFamily="18" charset="0"/>
              </a:rPr>
              <a:t>   </a:t>
            </a:r>
            <a:r>
              <a:rPr lang="en-GB" altLang="en-US" dirty="0">
                <a:latin typeface="Symbol" panose="05050102010706020507" pitchFamily="18" charset="2"/>
                <a:sym typeface="Symbol"/>
              </a:rPr>
              <a:t>&lt;  </a:t>
            </a:r>
            <a:r>
              <a:rPr lang="en-GB" altLang="en-US" i="1" dirty="0">
                <a:latin typeface="Times New Roman" panose="02020603050405020304" pitchFamily="18" charset="0"/>
                <a:cs typeface="Times New Roman" panose="02020603050405020304" pitchFamily="18" charset="0"/>
              </a:rPr>
              <a:t>f</a:t>
            </a:r>
            <a:r>
              <a:rPr lang="en-GB" altLang="en-US" baseline="-25000" dirty="0">
                <a:latin typeface="Times New Roman" panose="02020603050405020304" pitchFamily="18" charset="0"/>
                <a:cs typeface="Times New Roman" panose="02020603050405020304" pitchFamily="18" charset="0"/>
              </a:rPr>
              <a:t>u</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008394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altLang="en-US"/>
              <a:t>Preloaded bolts</a:t>
            </a:r>
          </a:p>
        </p:txBody>
      </p:sp>
      <p:sp>
        <p:nvSpPr>
          <p:cNvPr id="43011" name="Rectangle 3"/>
          <p:cNvSpPr>
            <a:spLocks noGrp="1" noChangeArrowheads="1"/>
          </p:cNvSpPr>
          <p:nvPr>
            <p:ph type="body" idx="1"/>
          </p:nvPr>
        </p:nvSpPr>
        <p:spPr/>
        <p:txBody>
          <a:bodyPr>
            <a:normAutofit fontScale="92500"/>
          </a:bodyPr>
          <a:lstStyle/>
          <a:p>
            <a:pPr marL="0" indent="0">
              <a:buNone/>
            </a:pPr>
            <a:r>
              <a:rPr lang="en-GB" altLang="en-US" dirty="0"/>
              <a:t>Useful in structures like bridges, towers, masts </a:t>
            </a:r>
            <a:r>
              <a:rPr lang="en-GB" altLang="en-US" dirty="0" err="1"/>
              <a:t>etc</a:t>
            </a:r>
            <a:r>
              <a:rPr lang="en-GB" altLang="en-US" dirty="0"/>
              <a:t> when:</a:t>
            </a:r>
          </a:p>
          <a:p>
            <a:r>
              <a:rPr lang="en-GB" altLang="en-US" dirty="0"/>
              <a:t>the connection is subject to vibrating loads, </a:t>
            </a:r>
          </a:p>
          <a:p>
            <a:r>
              <a:rPr lang="en-GB" altLang="en-US" dirty="0"/>
              <a:t>slip between joining parts must be avoided,</a:t>
            </a:r>
          </a:p>
          <a:p>
            <a:r>
              <a:rPr lang="en-GB" altLang="en-US" dirty="0"/>
              <a:t>the applied load frequently changes from a positive to a negative value</a:t>
            </a:r>
          </a:p>
          <a:p>
            <a:endParaRPr lang="en-GB" altLang="en-US" dirty="0"/>
          </a:p>
          <a:p>
            <a:r>
              <a:rPr lang="en-GB" altLang="en-US" dirty="0"/>
              <a:t>No design rules for stainless steel preloaded bolts</a:t>
            </a:r>
          </a:p>
          <a:p>
            <a:r>
              <a:rPr lang="en-GB" altLang="en-US" dirty="0"/>
              <a:t>Tests should always be carried out</a:t>
            </a:r>
          </a:p>
          <a:p>
            <a:endParaRPr lang="en-GB"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22759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ltLang="en-US"/>
              <a:t>Design of welded connections</a:t>
            </a:r>
          </a:p>
        </p:txBody>
      </p:sp>
      <p:sp>
        <p:nvSpPr>
          <p:cNvPr id="44035" name="Rectangle 3"/>
          <p:cNvSpPr>
            <a:spLocks noGrp="1" noChangeArrowheads="1"/>
          </p:cNvSpPr>
          <p:nvPr>
            <p:ph type="body" idx="1"/>
          </p:nvPr>
        </p:nvSpPr>
        <p:spPr>
          <a:xfrm>
            <a:off x="468313" y="1700213"/>
            <a:ext cx="8229600" cy="3600450"/>
          </a:xfrm>
        </p:spPr>
        <p:txBody>
          <a:bodyPr/>
          <a:lstStyle/>
          <a:p>
            <a:r>
              <a:rPr lang="en-GB" altLang="en-US"/>
              <a:t>Carbon steel design rules can generally be applied to stainless steel</a:t>
            </a:r>
          </a:p>
          <a:p>
            <a:r>
              <a:rPr lang="en-GB" altLang="en-US"/>
              <a:t>Use the correct consumable for the grade of stainless steel</a:t>
            </a:r>
          </a:p>
          <a:p>
            <a:r>
              <a:rPr lang="en-GB" altLang="en-US"/>
              <a:t>Stainless steel can be welded to carbon steel, but special preparation is needed</a:t>
            </a:r>
          </a:p>
          <a:p>
            <a:endParaRPr lang="en-GB" altLang="en-US"/>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07976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t>Fatigue strength</a:t>
            </a:r>
          </a:p>
        </p:txBody>
      </p:sp>
      <p:sp>
        <p:nvSpPr>
          <p:cNvPr id="45059" name="Content Placeholder 2"/>
          <p:cNvSpPr>
            <a:spLocks noGrp="1"/>
          </p:cNvSpPr>
          <p:nvPr>
            <p:ph idx="1"/>
          </p:nvPr>
        </p:nvSpPr>
        <p:spPr/>
        <p:txBody>
          <a:bodyPr>
            <a:normAutofit/>
          </a:bodyPr>
          <a:lstStyle/>
          <a:p>
            <a:endParaRPr lang="en-GB" altLang="en-US" sz="2800" dirty="0"/>
          </a:p>
          <a:p>
            <a:r>
              <a:rPr lang="en-GB" altLang="en-US" sz="2800" dirty="0"/>
              <a:t>Fatigue behaviour of welded joints is dominated by weld geometry</a:t>
            </a:r>
          </a:p>
          <a:p>
            <a:endParaRPr lang="en-GB" altLang="en-US" sz="2800" dirty="0"/>
          </a:p>
          <a:p>
            <a:r>
              <a:rPr lang="en-GB" altLang="en-US" sz="2800" dirty="0"/>
              <a:t>Performance of austenitic and duplex stainless steel is at least as good as carbon steel</a:t>
            </a:r>
          </a:p>
          <a:p>
            <a:endParaRPr lang="en-GB" altLang="en-US" sz="2800" dirty="0"/>
          </a:p>
          <a:p>
            <a:r>
              <a:rPr lang="en-GB" altLang="en-US" sz="2800" dirty="0"/>
              <a:t>Follow guidelines for carbon steel</a:t>
            </a:r>
          </a:p>
          <a:p>
            <a:endParaRPr lang="en-GB" altLang="en-US" sz="2800" dirty="0"/>
          </a:p>
        </p:txBody>
      </p:sp>
      <p:sp>
        <p:nvSpPr>
          <p:cNvPr id="2" name="Slide Number Placeholder 1"/>
          <p:cNvSpPr>
            <a:spLocks noGrp="1"/>
          </p:cNvSpPr>
          <p:nvPr>
            <p:ph type="sldNum" sz="quarter" idx="12"/>
          </p:nvPr>
        </p:nvSpPr>
        <p:spPr>
          <a:xfrm>
            <a:off x="8720667" y="6597352"/>
            <a:ext cx="4958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64940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7</a:t>
            </a:r>
          </a:p>
        </p:txBody>
      </p:sp>
      <p:sp>
        <p:nvSpPr>
          <p:cNvPr id="6" name="Sous-titre 5"/>
          <p:cNvSpPr>
            <a:spLocks noGrp="1"/>
          </p:cNvSpPr>
          <p:nvPr>
            <p:ph type="subTitle" idx="1"/>
          </p:nvPr>
        </p:nvSpPr>
        <p:spPr/>
        <p:txBody>
          <a:bodyPr/>
          <a:lstStyle/>
          <a:p>
            <a:r>
              <a:rPr lang="en-GB" dirty="0"/>
              <a:t>Resources for engineers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19016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Resources for engineers</a:t>
            </a:r>
          </a:p>
        </p:txBody>
      </p:sp>
      <p:sp>
        <p:nvSpPr>
          <p:cNvPr id="46083" name="Content Placeholder 2"/>
          <p:cNvSpPr>
            <a:spLocks noGrp="1"/>
          </p:cNvSpPr>
          <p:nvPr>
            <p:ph idx="1"/>
          </p:nvPr>
        </p:nvSpPr>
        <p:spPr/>
        <p:txBody>
          <a:bodyPr>
            <a:normAutofit/>
          </a:bodyPr>
          <a:lstStyle/>
          <a:p>
            <a:r>
              <a:rPr lang="en-GB" altLang="en-US" sz="2800" dirty="0"/>
              <a:t>Online Information Centre</a:t>
            </a:r>
          </a:p>
          <a:p>
            <a:endParaRPr lang="en-GB" altLang="en-US" sz="2800" dirty="0"/>
          </a:p>
          <a:p>
            <a:r>
              <a:rPr lang="en-GB" altLang="en-US" sz="2800" dirty="0"/>
              <a:t>Case studies</a:t>
            </a:r>
          </a:p>
          <a:p>
            <a:endParaRPr lang="en-GB" altLang="en-US" sz="2800" dirty="0"/>
          </a:p>
          <a:p>
            <a:r>
              <a:rPr lang="en-GB" altLang="en-US" sz="2800" dirty="0"/>
              <a:t>Design guides</a:t>
            </a:r>
          </a:p>
          <a:p>
            <a:endParaRPr lang="en-GB" altLang="en-US" sz="2800" dirty="0"/>
          </a:p>
          <a:p>
            <a:r>
              <a:rPr lang="en-GB" altLang="en-US" sz="2800" dirty="0"/>
              <a:t>Design examples</a:t>
            </a:r>
          </a:p>
          <a:p>
            <a:endParaRPr lang="en-GB" altLang="en-US" sz="2800" dirty="0"/>
          </a:p>
          <a:p>
            <a:r>
              <a:rPr lang="en-GB" altLang="en-US" sz="2800" dirty="0"/>
              <a:t>Software</a:t>
            </a:r>
          </a:p>
        </p:txBody>
      </p:sp>
      <p:sp>
        <p:nvSpPr>
          <p:cNvPr id="2" name="Slide Number Placeholder 1"/>
          <p:cNvSpPr>
            <a:spLocks noGrp="1"/>
          </p:cNvSpPr>
          <p:nvPr>
            <p:ph type="sldNum" sz="quarter" idx="12"/>
          </p:nvPr>
        </p:nvSpPr>
        <p:spPr>
          <a:xfrm>
            <a:off x="8708571" y="6597352"/>
            <a:ext cx="50790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2847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827" y="144016"/>
            <a:ext cx="3252089" cy="980728"/>
          </a:xfrm>
        </p:spPr>
        <p:txBody>
          <a:bodyPr>
            <a:noAutofit/>
          </a:bodyPr>
          <a:lstStyle/>
          <a:p>
            <a:r>
              <a:rPr lang="fr-FR" sz="3200" dirty="0"/>
              <a:t>Dam </a:t>
            </a:r>
            <a:r>
              <a:rPr lang="fr-FR" sz="3200" dirty="0" err="1"/>
              <a:t>repair</a:t>
            </a:r>
            <a:r>
              <a:rPr lang="fr-FR" sz="3200" dirty="0"/>
              <a:t> </a:t>
            </a:r>
            <a:r>
              <a:rPr lang="fr-FR" sz="3200" baseline="30000" dirty="0"/>
              <a:t>11</a:t>
            </a:r>
            <a:br>
              <a:rPr lang="fr-FR" sz="3200" dirty="0"/>
            </a:br>
            <a:r>
              <a:rPr lang="fr-FR" sz="3200" dirty="0"/>
              <a:t>Bayonne, France</a:t>
            </a:r>
          </a:p>
        </p:txBody>
      </p:sp>
      <p:grpSp>
        <p:nvGrpSpPr>
          <p:cNvPr id="6" name="Group 5"/>
          <p:cNvGrpSpPr/>
          <p:nvPr/>
        </p:nvGrpSpPr>
        <p:grpSpPr>
          <a:xfrm>
            <a:off x="0" y="-175621"/>
            <a:ext cx="5292000" cy="2888761"/>
            <a:chOff x="-20761" y="-15207"/>
            <a:chExt cx="5292000" cy="2888761"/>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61" y="-15207"/>
              <a:ext cx="5292000" cy="2510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954334" y="2504222"/>
              <a:ext cx="1316905" cy="369332"/>
            </a:xfrm>
            <a:prstGeom prst="rect">
              <a:avLst/>
            </a:prstGeom>
            <a:noFill/>
          </p:spPr>
          <p:txBody>
            <a:bodyPr wrap="square" rtlCol="0">
              <a:spAutoFit/>
            </a:bodyPr>
            <a:lstStyle/>
            <a:p>
              <a:pPr algn="r"/>
              <a:r>
                <a:rPr lang="fr-FR" dirty="0" err="1"/>
                <a:t>Aerial</a:t>
              </a:r>
              <a:r>
                <a:rPr lang="fr-FR" dirty="0"/>
                <a:t> </a:t>
              </a:r>
              <a:r>
                <a:rPr lang="fr-FR" dirty="0" err="1"/>
                <a:t>view</a:t>
              </a:r>
              <a:endParaRPr lang="fr-FR" dirty="0"/>
            </a:p>
          </p:txBody>
        </p:sp>
      </p:grpSp>
      <p:pic>
        <p:nvPicPr>
          <p:cNvPr id="7" name="Picture 2" descr="D:\Mes docs\ISSF_Projects_under_way\Education to Stainless_Steels\Pictures\fissure dalle lon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83731"/>
            <a:ext cx="4536000" cy="34016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4" descr="D:\Mes docs\ISSF_Projects_under_way\Education to Stainless_Steels\Pictures\DN Photo 196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56795" y="4586574"/>
            <a:ext cx="3256445" cy="2271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52120" y="1268760"/>
            <a:ext cx="3261121" cy="3416320"/>
          </a:xfrm>
          <a:prstGeom prst="rect">
            <a:avLst/>
          </a:prstGeom>
          <a:noFill/>
        </p:spPr>
        <p:txBody>
          <a:bodyPr wrap="square" rtlCol="0">
            <a:spAutoFit/>
          </a:bodyPr>
          <a:lstStyle/>
          <a:p>
            <a:pPr marL="72000" lvl="1" algn="just"/>
            <a:r>
              <a:rPr lang="fr-FR" dirty="0"/>
              <a:t>Dam </a:t>
            </a:r>
            <a:r>
              <a:rPr lang="fr-FR" dirty="0" err="1"/>
              <a:t>built</a:t>
            </a:r>
            <a:r>
              <a:rPr lang="fr-FR" dirty="0"/>
              <a:t> in the 1960s to </a:t>
            </a:r>
            <a:r>
              <a:rPr lang="fr-FR" dirty="0" err="1"/>
              <a:t>protect</a:t>
            </a:r>
            <a:r>
              <a:rPr lang="fr-FR" dirty="0"/>
              <a:t> the entrance to the </a:t>
            </a:r>
            <a:r>
              <a:rPr lang="fr-FR" dirty="0" err="1"/>
              <a:t>harbour</a:t>
            </a:r>
            <a:endParaRPr lang="fr-FR" dirty="0"/>
          </a:p>
          <a:p>
            <a:pPr marL="72000" lvl="1" algn="just"/>
            <a:endParaRPr lang="fr-FR" dirty="0"/>
          </a:p>
          <a:p>
            <a:pPr marL="72000" lvl="1" algn="just"/>
            <a:r>
              <a:rPr lang="fr-FR" dirty="0"/>
              <a:t>The </a:t>
            </a:r>
            <a:r>
              <a:rPr lang="fr-FR" dirty="0" err="1"/>
              <a:t>ocean</a:t>
            </a:r>
            <a:r>
              <a:rPr lang="fr-FR" dirty="0"/>
              <a:t> </a:t>
            </a:r>
            <a:r>
              <a:rPr lang="fr-FR" dirty="0" err="1"/>
              <a:t>side</a:t>
            </a:r>
            <a:r>
              <a:rPr lang="fr-FR" dirty="0"/>
              <a:t> </a:t>
            </a:r>
            <a:r>
              <a:rPr lang="fr-FR" dirty="0" err="1"/>
              <a:t>is</a:t>
            </a:r>
            <a:r>
              <a:rPr lang="fr-FR" dirty="0"/>
              <a:t> </a:t>
            </a:r>
            <a:r>
              <a:rPr lang="fr-FR" dirty="0" err="1"/>
              <a:t>higher</a:t>
            </a:r>
            <a:r>
              <a:rPr lang="fr-FR" dirty="0"/>
              <a:t> and </a:t>
            </a:r>
            <a:r>
              <a:rPr lang="fr-FR" dirty="0" err="1"/>
              <a:t>protected</a:t>
            </a:r>
            <a:r>
              <a:rPr lang="fr-FR" dirty="0"/>
              <a:t> by 40T blocks </a:t>
            </a:r>
            <a:r>
              <a:rPr lang="fr-FR" dirty="0" err="1"/>
              <a:t>which</a:t>
            </a:r>
            <a:r>
              <a:rPr lang="fr-FR" dirty="0"/>
              <a:t> must </a:t>
            </a:r>
            <a:r>
              <a:rPr lang="fr-FR" dirty="0" err="1"/>
              <a:t>be</a:t>
            </a:r>
            <a:r>
              <a:rPr lang="fr-FR" dirty="0"/>
              <a:t> </a:t>
            </a:r>
            <a:r>
              <a:rPr lang="fr-FR" dirty="0" err="1"/>
              <a:t>replaced</a:t>
            </a:r>
            <a:r>
              <a:rPr lang="fr-FR" dirty="0"/>
              <a:t> as the </a:t>
            </a:r>
            <a:r>
              <a:rPr lang="fr-FR" dirty="0" err="1"/>
              <a:t>storms</a:t>
            </a:r>
            <a:r>
              <a:rPr lang="fr-FR" dirty="0"/>
              <a:t> wear </a:t>
            </a:r>
            <a:r>
              <a:rPr lang="fr-FR" dirty="0" err="1"/>
              <a:t>them</a:t>
            </a:r>
            <a:endParaRPr lang="fr-FR" dirty="0"/>
          </a:p>
          <a:p>
            <a:pPr marL="72000" lvl="1" algn="just"/>
            <a:endParaRPr lang="fr-FR" dirty="0"/>
          </a:p>
          <a:p>
            <a:pPr marL="72000" lvl="1" algn="just"/>
            <a:r>
              <a:rPr lang="fr-FR" dirty="0"/>
              <a:t>On the river </a:t>
            </a:r>
            <a:r>
              <a:rPr lang="fr-FR" dirty="0" err="1"/>
              <a:t>side</a:t>
            </a:r>
            <a:r>
              <a:rPr lang="fr-FR" dirty="0"/>
              <a:t> a 7m </a:t>
            </a:r>
            <a:r>
              <a:rPr lang="fr-FR" dirty="0" err="1"/>
              <a:t>wide</a:t>
            </a:r>
            <a:r>
              <a:rPr lang="fr-FR" dirty="0"/>
              <a:t> </a:t>
            </a:r>
            <a:r>
              <a:rPr lang="fr-FR" dirty="0" err="1"/>
              <a:t>platform</a:t>
            </a:r>
            <a:r>
              <a:rPr lang="fr-FR" dirty="0"/>
              <a:t> </a:t>
            </a:r>
            <a:r>
              <a:rPr lang="fr-FR" dirty="0" err="1"/>
              <a:t>allows</a:t>
            </a:r>
            <a:r>
              <a:rPr lang="fr-FR" dirty="0"/>
              <a:t>  the </a:t>
            </a:r>
            <a:r>
              <a:rPr lang="fr-FR" dirty="0" err="1"/>
              <a:t>heavy-duty</a:t>
            </a:r>
            <a:r>
              <a:rPr lang="fr-FR" dirty="0"/>
              <a:t> cranes to lift the blocks</a:t>
            </a:r>
          </a:p>
        </p:txBody>
      </p:sp>
      <p:sp>
        <p:nvSpPr>
          <p:cNvPr id="10" name="TextBox 9"/>
          <p:cNvSpPr txBox="1"/>
          <p:nvPr/>
        </p:nvSpPr>
        <p:spPr>
          <a:xfrm>
            <a:off x="0" y="3068960"/>
            <a:ext cx="4332294" cy="369332"/>
          </a:xfrm>
          <a:prstGeom prst="rect">
            <a:avLst/>
          </a:prstGeom>
          <a:noFill/>
        </p:spPr>
        <p:txBody>
          <a:bodyPr wrap="square" rtlCol="0">
            <a:spAutoFit/>
          </a:bodyPr>
          <a:lstStyle/>
          <a:p>
            <a:r>
              <a:rPr lang="fr-FR" dirty="0"/>
              <a:t>Cracks on the </a:t>
            </a:r>
            <a:r>
              <a:rPr lang="fr-FR" dirty="0" err="1"/>
              <a:t>deck</a:t>
            </a:r>
            <a:r>
              <a:rPr lang="fr-FR" dirty="0"/>
              <a:t> and </a:t>
            </a:r>
            <a:r>
              <a:rPr lang="fr-FR" dirty="0" err="1"/>
              <a:t>wall</a:t>
            </a:r>
            <a:r>
              <a:rPr lang="fr-FR" dirty="0"/>
              <a:t> </a:t>
            </a:r>
            <a:r>
              <a:rPr lang="fr-FR" dirty="0" err="1"/>
              <a:t>required</a:t>
            </a:r>
            <a:r>
              <a:rPr lang="fr-FR" dirty="0"/>
              <a:t> </a:t>
            </a:r>
            <a:r>
              <a:rPr lang="fr-FR" dirty="0" err="1"/>
              <a:t>repairs</a:t>
            </a:r>
            <a:endParaRPr lang="fr-FR" dirty="0"/>
          </a:p>
        </p:txBody>
      </p:sp>
    </p:spTree>
    <p:extLst>
      <p:ext uri="{BB962C8B-B14F-4D97-AF65-F5344CB8AC3E}">
        <p14:creationId xmlns:p14="http://schemas.microsoft.com/office/powerpoint/2010/main" val="41842680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139700"/>
            <a:ext cx="7932737" cy="66182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itle 1"/>
          <p:cNvSpPr>
            <a:spLocks noGrp="1"/>
          </p:cNvSpPr>
          <p:nvPr>
            <p:ph type="title"/>
          </p:nvPr>
        </p:nvSpPr>
        <p:spPr>
          <a:xfrm>
            <a:off x="5669409" y="139700"/>
            <a:ext cx="2664296" cy="360040"/>
          </a:xfrm>
        </p:spPr>
        <p:txBody>
          <a:bodyPr>
            <a:noAutofit/>
          </a:bodyPr>
          <a:lstStyle/>
          <a:p>
            <a:pPr algn="l" eaLnBrk="1" hangingPunct="1"/>
            <a:r>
              <a:rPr lang="en-GB" altLang="en-US" sz="1800" dirty="0">
                <a:hlinkClick r:id="rId4"/>
              </a:rPr>
              <a:t>www.steel-stainless.org</a:t>
            </a:r>
            <a:r>
              <a:rPr lang="en-GB" altLang="en-US" sz="3200" dirty="0"/>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63444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p:txBody>
          <a:bodyPr/>
          <a:lstStyle/>
          <a:p>
            <a:pPr eaLnBrk="1" hangingPunct="1"/>
            <a:r>
              <a:rPr lang="en-GB" altLang="en-US" sz="3200" dirty="0"/>
              <a:t>Stainless in Construction Information Centre </a:t>
            </a:r>
            <a:r>
              <a:rPr lang="en-GB" altLang="en-US" sz="3200" dirty="0">
                <a:hlinkClick r:id="rId3"/>
              </a:rPr>
              <a:t>www.stainlessconstruction.com</a:t>
            </a:r>
            <a:r>
              <a:rPr lang="en-GB" altLang="en-US" sz="3200" dirty="0"/>
              <a:t> </a:t>
            </a:r>
          </a:p>
        </p:txBody>
      </p:sp>
      <p:pic>
        <p:nvPicPr>
          <p:cNvPr id="4813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650" y="1557338"/>
            <a:ext cx="7561263" cy="45847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39074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lnSpc>
                <a:spcPct val="80000"/>
              </a:lnSpc>
            </a:pPr>
            <a:r>
              <a:rPr lang="en-GB" altLang="en-US" dirty="0"/>
              <a:t>12 Structural Case Studies</a:t>
            </a:r>
            <a:br>
              <a:rPr lang="en-GB" altLang="en-US" dirty="0"/>
            </a:br>
            <a:r>
              <a:rPr lang="en-GB" altLang="en-US" sz="3200" dirty="0">
                <a:hlinkClick r:id="rId3"/>
              </a:rPr>
              <a:t>www.steel-stainless.org/CaseStudies</a:t>
            </a:r>
            <a:r>
              <a:rPr lang="en-GB" altLang="en-US" dirty="0"/>
              <a:t> </a:t>
            </a:r>
          </a:p>
        </p:txBody>
      </p:sp>
      <p:pic>
        <p:nvPicPr>
          <p:cNvPr id="49155" name="Picture 3" descr="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557338"/>
            <a:ext cx="3167062" cy="4508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4" descr="Fig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27428" y="1587500"/>
            <a:ext cx="2403475" cy="180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CIMG412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003" y="4211638"/>
            <a:ext cx="2473325" cy="1855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8" name="Picture 6" descr="2907200953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01715" y="4230688"/>
            <a:ext cx="2436813" cy="1827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9" name="Picture 7" descr="untitled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87428" y="1566863"/>
            <a:ext cx="2449512" cy="1814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9358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ront cover V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613" y="1573213"/>
            <a:ext cx="3254375" cy="4633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6"/>
          <p:cNvSpPr txBox="1">
            <a:spLocks noChangeArrowheads="1"/>
          </p:cNvSpPr>
          <p:nvPr/>
        </p:nvSpPr>
        <p:spPr bwMode="auto">
          <a:xfrm>
            <a:off x="4535810" y="4559136"/>
            <a:ext cx="3960812" cy="14430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Online design software: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altLang="en-US" sz="2800" b="0" i="0" u="none" strike="noStrike" kern="1200" cap="none" spc="0" normalizeH="0" baseline="0" noProof="0" dirty="0">
                <a:ln>
                  <a:noFill/>
                </a:ln>
                <a:solidFill>
                  <a:prstClr val="black"/>
                </a:solidFill>
                <a:effectLst/>
                <a:uLnTx/>
                <a:uFillTx/>
                <a:latin typeface="Calibri"/>
                <a:ea typeface="+mn-ea"/>
                <a:cs typeface="+mn-cs"/>
                <a:hlinkClick r:id="rId4"/>
              </a:rPr>
              <a:t>www.steel-stainless.org/software</a:t>
            </a:r>
            <a:r>
              <a:rPr kumimoji="0" lang="en-GB" altLang="en-US" sz="2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itle 2"/>
          <p:cNvSpPr>
            <a:spLocks noGrp="1"/>
          </p:cNvSpPr>
          <p:nvPr>
            <p:ph type="title"/>
          </p:nvPr>
        </p:nvSpPr>
        <p:spPr/>
        <p:txBody>
          <a:bodyPr/>
          <a:lstStyle/>
          <a:p>
            <a:r>
              <a:rPr lang="en-GB" altLang="en-US"/>
              <a:t>Design Guidance to Eurocodes</a:t>
            </a:r>
            <a:endParaRPr lang="en-GB" dirty="0"/>
          </a:p>
        </p:txBody>
      </p:sp>
      <p:sp>
        <p:nvSpPr>
          <p:cNvPr id="9" name="Content Placeholder 8"/>
          <p:cNvSpPr>
            <a:spLocks noGrp="1"/>
          </p:cNvSpPr>
          <p:nvPr>
            <p:ph sz="half" idx="2"/>
          </p:nvPr>
        </p:nvSpPr>
        <p:spPr>
          <a:xfrm>
            <a:off x="4314800" y="1588979"/>
            <a:ext cx="4402832" cy="4525963"/>
          </a:xfrm>
        </p:spPr>
        <p:txBody>
          <a:bodyPr/>
          <a:lstStyle/>
          <a:p>
            <a:pPr marL="0" indent="0">
              <a:buNone/>
            </a:pPr>
            <a:r>
              <a:rPr lang="en-GB" altLang="en-US" dirty="0">
                <a:hlinkClick r:id="rId5"/>
              </a:rPr>
              <a:t>www.steel-stainless.org/designmanual</a:t>
            </a:r>
            <a:endParaRPr lang="en-GB" altLang="en-US" dirty="0"/>
          </a:p>
          <a:p>
            <a:r>
              <a:rPr lang="en-GB" altLang="en-US" dirty="0"/>
              <a:t>Guidance</a:t>
            </a:r>
          </a:p>
          <a:p>
            <a:r>
              <a:rPr lang="en-GB" altLang="en-US" dirty="0"/>
              <a:t>Commentary</a:t>
            </a:r>
          </a:p>
          <a:p>
            <a:r>
              <a:rPr lang="en-GB" altLang="en-US" dirty="0"/>
              <a:t>Design examples</a:t>
            </a:r>
            <a:endParaRPr lang="en-GB"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8551415"/>
      </p:ext>
    </p:extLst>
  </p:cSld>
  <p:clrMapOvr>
    <a:masterClrMapping/>
  </p:clrMapOvr>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ltLang="en-US"/>
              <a:t>Summary</a:t>
            </a:r>
          </a:p>
        </p:txBody>
      </p:sp>
      <p:sp>
        <p:nvSpPr>
          <p:cNvPr id="5" name="Content Placeholder 4"/>
          <p:cNvSpPr>
            <a:spLocks noGrp="1"/>
          </p:cNvSpPr>
          <p:nvPr>
            <p:ph idx="1"/>
          </p:nvPr>
        </p:nvSpPr>
        <p:spPr/>
        <p:txBody>
          <a:bodyPr/>
          <a:lstStyle/>
          <a:p>
            <a:pPr>
              <a:defRPr/>
            </a:pPr>
            <a:r>
              <a:rPr lang="en-GB" altLang="en-US" dirty="0">
                <a:cs typeface="Arial" pitchFamily="34" charset="0"/>
              </a:rPr>
              <a:t>Structural performance: </a:t>
            </a:r>
            <a:br>
              <a:rPr lang="en-GB" altLang="en-US" dirty="0">
                <a:cs typeface="Arial" pitchFamily="34" charset="0"/>
              </a:rPr>
            </a:br>
            <a:r>
              <a:rPr lang="en-GB" altLang="en-US" dirty="0">
                <a:solidFill>
                  <a:schemeClr val="bg1">
                    <a:lumMod val="50000"/>
                  </a:schemeClr>
                </a:solidFill>
                <a:cs typeface="Arial" pitchFamily="34" charset="0"/>
              </a:rPr>
              <a:t>similar to carbon steel but some modifications needed due to non-linear stress-strain curve</a:t>
            </a:r>
          </a:p>
          <a:p>
            <a:pPr algn="just">
              <a:defRPr/>
            </a:pPr>
            <a:r>
              <a:rPr lang="en-GB" altLang="en-US" dirty="0">
                <a:cs typeface="Arial" pitchFamily="34" charset="0"/>
              </a:rPr>
              <a:t>Design rules have been developed</a:t>
            </a:r>
          </a:p>
          <a:p>
            <a:pPr algn="just">
              <a:defRPr/>
            </a:pPr>
            <a:r>
              <a:rPr lang="en-GB" altLang="en-US" dirty="0">
                <a:cs typeface="Arial" pitchFamily="34" charset="0"/>
              </a:rPr>
              <a:t>Resources (design guides, case studies, worked examples, software) are freely available!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35694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References</a:t>
            </a:r>
            <a:endParaRPr lang="nl-BE" dirty="0"/>
          </a:p>
        </p:txBody>
      </p:sp>
      <p:sp>
        <p:nvSpPr>
          <p:cNvPr id="3" name="Tijdelijke aanduiding voor inhoud 2"/>
          <p:cNvSpPr>
            <a:spLocks noGrp="1"/>
          </p:cNvSpPr>
          <p:nvPr>
            <p:ph idx="1"/>
          </p:nvPr>
        </p:nvSpPr>
        <p:spPr/>
        <p:txBody>
          <a:bodyPr>
            <a:normAutofit fontScale="47500" lnSpcReduction="20000"/>
          </a:bodyPr>
          <a:lstStyle/>
          <a:p>
            <a:r>
              <a:rPr lang="nl-BE" sz="3500" dirty="0"/>
              <a:t>EN 1993-1-1. Eurocode 3: Design of steel </a:t>
            </a:r>
            <a:r>
              <a:rPr lang="nl-BE" sz="3500" dirty="0" err="1"/>
              <a:t>structures</a:t>
            </a:r>
            <a:r>
              <a:rPr lang="nl-BE" sz="3500" dirty="0"/>
              <a:t> – Part1-1: General </a:t>
            </a:r>
            <a:r>
              <a:rPr lang="nl-BE" sz="3500" dirty="0" err="1"/>
              <a:t>rules</a:t>
            </a:r>
            <a:r>
              <a:rPr lang="nl-BE" sz="3500" dirty="0"/>
              <a:t> </a:t>
            </a:r>
            <a:r>
              <a:rPr lang="nl-BE" sz="3500" dirty="0" err="1"/>
              <a:t>and</a:t>
            </a:r>
            <a:r>
              <a:rPr lang="nl-BE" sz="3500" dirty="0"/>
              <a:t> </a:t>
            </a:r>
            <a:r>
              <a:rPr lang="nl-BE" sz="3500" dirty="0" err="1"/>
              <a:t>rules</a:t>
            </a:r>
            <a:r>
              <a:rPr lang="nl-BE" sz="3500" dirty="0"/>
              <a:t> </a:t>
            </a:r>
            <a:r>
              <a:rPr lang="nl-BE" sz="3500" dirty="0" err="1"/>
              <a:t>for</a:t>
            </a:r>
            <a:r>
              <a:rPr lang="nl-BE" sz="3500" dirty="0"/>
              <a:t> buildings. 2005</a:t>
            </a:r>
          </a:p>
          <a:p>
            <a:endParaRPr lang="nl-BE" sz="3500" dirty="0"/>
          </a:p>
          <a:p>
            <a:r>
              <a:rPr lang="nl-BE" sz="3500" dirty="0"/>
              <a:t>EN 1993-1-4. Eurocode 3: Design of steel </a:t>
            </a:r>
            <a:r>
              <a:rPr lang="nl-BE" sz="3500" dirty="0" err="1"/>
              <a:t>structures</a:t>
            </a:r>
            <a:r>
              <a:rPr lang="nl-BE" sz="3500" dirty="0"/>
              <a:t> – Part1-4: </a:t>
            </a:r>
            <a:r>
              <a:rPr lang="nl-BE" sz="3500" dirty="0" err="1"/>
              <a:t>Supplementary</a:t>
            </a:r>
            <a:r>
              <a:rPr lang="nl-BE" sz="3500" dirty="0"/>
              <a:t> </a:t>
            </a:r>
            <a:r>
              <a:rPr lang="nl-BE" sz="3500" dirty="0" err="1"/>
              <a:t>rules</a:t>
            </a:r>
            <a:r>
              <a:rPr lang="nl-BE" sz="3500" dirty="0"/>
              <a:t> </a:t>
            </a:r>
            <a:r>
              <a:rPr lang="nl-BE" sz="3500" dirty="0" err="1"/>
              <a:t>for</a:t>
            </a:r>
            <a:r>
              <a:rPr lang="nl-BE" sz="3500" dirty="0"/>
              <a:t> </a:t>
            </a:r>
            <a:r>
              <a:rPr lang="nl-BE" sz="3500" dirty="0" err="1"/>
              <a:t>stainless</a:t>
            </a:r>
            <a:r>
              <a:rPr lang="nl-BE" sz="3500" dirty="0"/>
              <a:t> steel. 2006</a:t>
            </a:r>
          </a:p>
          <a:p>
            <a:endParaRPr lang="nl-BE" sz="3500" dirty="0"/>
          </a:p>
          <a:p>
            <a:r>
              <a:rPr lang="nl-BE" sz="3500" dirty="0"/>
              <a:t>EN 1993-1-4. Eurocode 3: Design of steel </a:t>
            </a:r>
            <a:r>
              <a:rPr lang="nl-BE" sz="3500" dirty="0" err="1"/>
              <a:t>structures</a:t>
            </a:r>
            <a:r>
              <a:rPr lang="nl-BE" sz="3500" dirty="0"/>
              <a:t> – Part1-4: </a:t>
            </a:r>
            <a:r>
              <a:rPr lang="nl-BE" sz="3500" dirty="0" err="1"/>
              <a:t>Supplementary</a:t>
            </a:r>
            <a:r>
              <a:rPr lang="nl-BE" sz="3500" dirty="0"/>
              <a:t> </a:t>
            </a:r>
            <a:r>
              <a:rPr lang="nl-BE" sz="3500" dirty="0" err="1"/>
              <a:t>rules</a:t>
            </a:r>
            <a:r>
              <a:rPr lang="nl-BE" sz="3500" dirty="0"/>
              <a:t> </a:t>
            </a:r>
            <a:r>
              <a:rPr lang="nl-BE" sz="3500" dirty="0" err="1"/>
              <a:t>for</a:t>
            </a:r>
            <a:r>
              <a:rPr lang="nl-BE" sz="3500" dirty="0"/>
              <a:t> </a:t>
            </a:r>
            <a:r>
              <a:rPr lang="nl-BE" sz="3500" dirty="0" err="1"/>
              <a:t>stainless</a:t>
            </a:r>
            <a:r>
              <a:rPr lang="nl-BE" sz="3500" dirty="0"/>
              <a:t> steel. </a:t>
            </a:r>
            <a:r>
              <a:rPr lang="nl-BE" sz="3500" dirty="0" err="1"/>
              <a:t>Modifications</a:t>
            </a:r>
            <a:r>
              <a:rPr lang="nl-BE" sz="3500" dirty="0"/>
              <a:t> 2015</a:t>
            </a:r>
          </a:p>
          <a:p>
            <a:endParaRPr lang="nl-BE" sz="3500" dirty="0"/>
          </a:p>
          <a:p>
            <a:r>
              <a:rPr lang="en-US" sz="3500" dirty="0"/>
              <a:t>M. </a:t>
            </a:r>
            <a:r>
              <a:rPr lang="en-US" sz="3500" dirty="0" err="1"/>
              <a:t>Fortan</a:t>
            </a:r>
            <a:r>
              <a:rPr lang="en-US" sz="3500" dirty="0"/>
              <a:t>. Lateral-torsional buckling of duplex stainless steel beams - Experiments and design model. PhD thesis. 2014-…</a:t>
            </a:r>
            <a:endParaRPr lang="nl-BE" sz="3500" dirty="0"/>
          </a:p>
          <a:p>
            <a:endParaRPr lang="nl-BE" sz="3500" dirty="0"/>
          </a:p>
          <a:p>
            <a:r>
              <a:rPr lang="nl-BE" sz="3500" dirty="0"/>
              <a:t>AISI Standard. North American </a:t>
            </a:r>
            <a:r>
              <a:rPr lang="nl-BE" sz="3500" dirty="0" err="1"/>
              <a:t>specification</a:t>
            </a:r>
            <a:r>
              <a:rPr lang="nl-BE" sz="3500" dirty="0"/>
              <a:t> Appendix 1: Design of </a:t>
            </a:r>
            <a:r>
              <a:rPr lang="nl-BE" sz="3500" dirty="0" err="1"/>
              <a:t>Cold-Formed</a:t>
            </a:r>
            <a:r>
              <a:rPr lang="nl-BE" sz="3500" dirty="0"/>
              <a:t> Steel </a:t>
            </a:r>
            <a:r>
              <a:rPr lang="nl-BE" sz="3500" dirty="0" err="1"/>
              <a:t>Structural</a:t>
            </a:r>
            <a:r>
              <a:rPr lang="nl-BE" sz="3500" dirty="0"/>
              <a:t> Members Using the Direct </a:t>
            </a:r>
            <a:r>
              <a:rPr lang="nl-BE" sz="3500" dirty="0" err="1"/>
              <a:t>Strength</a:t>
            </a:r>
            <a:r>
              <a:rPr lang="nl-BE" sz="3500" dirty="0"/>
              <a:t> Method. 2007</a:t>
            </a:r>
          </a:p>
          <a:p>
            <a:endParaRPr lang="nl-BE" sz="3500" dirty="0"/>
          </a:p>
          <a:p>
            <a:r>
              <a:rPr lang="nl-BE" sz="3500" dirty="0"/>
              <a:t>B.W. </a:t>
            </a:r>
            <a:r>
              <a:rPr lang="nl-BE" sz="3500" dirty="0" err="1"/>
              <a:t>Schafer</a:t>
            </a:r>
            <a:r>
              <a:rPr lang="nl-BE" sz="3500" dirty="0"/>
              <a:t>. Review: The Direct </a:t>
            </a:r>
            <a:r>
              <a:rPr lang="nl-BE" sz="3500" dirty="0" err="1"/>
              <a:t>Strength</a:t>
            </a:r>
            <a:r>
              <a:rPr lang="nl-BE" sz="3500" dirty="0"/>
              <a:t> Method of </a:t>
            </a:r>
            <a:r>
              <a:rPr lang="nl-BE" sz="3500" dirty="0" err="1"/>
              <a:t>cold-formed</a:t>
            </a:r>
            <a:r>
              <a:rPr lang="nl-BE" sz="3500" dirty="0"/>
              <a:t> steel member design. Journal of </a:t>
            </a:r>
            <a:r>
              <a:rPr lang="nl-BE" sz="3500" dirty="0" err="1"/>
              <a:t>Constructional</a:t>
            </a:r>
            <a:r>
              <a:rPr lang="nl-BE" sz="3500" dirty="0"/>
              <a:t> Steel Research 64 (2008) 766-778</a:t>
            </a:r>
          </a:p>
          <a:p>
            <a:endParaRPr lang="nl-BE" sz="3500" dirty="0"/>
          </a:p>
          <a:p>
            <a:r>
              <a:rPr lang="nl-BE" sz="3500" dirty="0" err="1"/>
              <a:t>S.Afshan</a:t>
            </a:r>
            <a:r>
              <a:rPr lang="nl-BE" sz="3500" dirty="0"/>
              <a:t>, L. Gardner. The </a:t>
            </a:r>
            <a:r>
              <a:rPr lang="nl-BE" sz="3500" dirty="0" err="1"/>
              <a:t>continuous</a:t>
            </a:r>
            <a:r>
              <a:rPr lang="nl-BE" sz="3500" dirty="0"/>
              <a:t> </a:t>
            </a:r>
            <a:r>
              <a:rPr lang="nl-BE" sz="3500" dirty="0" err="1"/>
              <a:t>strength</a:t>
            </a:r>
            <a:r>
              <a:rPr lang="nl-BE" sz="3500" dirty="0"/>
              <a:t> </a:t>
            </a:r>
            <a:r>
              <a:rPr lang="nl-BE" sz="3500" dirty="0" err="1"/>
              <a:t>method</a:t>
            </a:r>
            <a:r>
              <a:rPr lang="nl-BE" sz="3500" dirty="0"/>
              <a:t> </a:t>
            </a:r>
            <a:r>
              <a:rPr lang="nl-BE" sz="3500" dirty="0" err="1"/>
              <a:t>for</a:t>
            </a:r>
            <a:r>
              <a:rPr lang="nl-BE" sz="3500" dirty="0"/>
              <a:t> </a:t>
            </a:r>
            <a:r>
              <a:rPr lang="nl-BE" sz="3500" dirty="0" err="1"/>
              <a:t>structural</a:t>
            </a:r>
            <a:r>
              <a:rPr lang="nl-BE" sz="3500" dirty="0"/>
              <a:t> </a:t>
            </a:r>
            <a:r>
              <a:rPr lang="nl-BE" sz="3500" dirty="0" err="1"/>
              <a:t>stainless</a:t>
            </a:r>
            <a:r>
              <a:rPr lang="nl-BE" sz="3500" dirty="0"/>
              <a:t> steel design. Thin-Walled Structures 68 (2013) 42-49</a:t>
            </a:r>
          </a:p>
          <a:p>
            <a:endParaRPr lang="nl-BE" dirty="0"/>
          </a:p>
        </p:txBody>
      </p:sp>
      <p:sp>
        <p:nvSpPr>
          <p:cNvPr id="4" name="Tijdelijke aanduiding voor dianummer 3"/>
          <p:cNvSpPr>
            <a:spLocks noGrp="1"/>
          </p:cNvSpPr>
          <p:nvPr>
            <p:ph type="sldNum" sz="quarter" idx="12"/>
          </p:nvPr>
        </p:nvSpPr>
        <p:spPr>
          <a:xfrm>
            <a:off x="8756952" y="6597352"/>
            <a:ext cx="45952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58453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5"/>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75818" name="Rectangle 42"/>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 name="Title 1"/>
          <p:cNvSpPr>
            <a:spLocks noGrp="1"/>
          </p:cNvSpPr>
          <p:nvPr>
            <p:ph type="title"/>
          </p:nvPr>
        </p:nvSpPr>
        <p:spPr/>
        <p:txBody>
          <a:bodyPr>
            <a:normAutofit/>
          </a:bodyPr>
          <a:lstStyle/>
          <a:p>
            <a:r>
              <a:rPr lang="fr-FR" dirty="0" err="1"/>
              <a:t>Thank</a:t>
            </a:r>
            <a:r>
              <a:rPr lang="fr-FR" dirty="0"/>
              <a:t> You</a:t>
            </a:r>
            <a:endParaRPr lang="fr-FR" sz="2667" dirty="0"/>
          </a:p>
        </p:txBody>
      </p:sp>
      <p:sp>
        <p:nvSpPr>
          <p:cNvPr id="3" name="Content Placeholder 2">
            <a:extLst>
              <a:ext uri="{FF2B5EF4-FFF2-40B4-BE49-F238E27FC236}">
                <a16:creationId xmlns:a16="http://schemas.microsoft.com/office/drawing/2014/main" id="{7366FE93-4B32-4B37-AD92-BFFB711E9287}"/>
              </a:ext>
            </a:extLst>
          </p:cNvPr>
          <p:cNvSpPr>
            <a:spLocks noGrp="1"/>
          </p:cNvSpPr>
          <p:nvPr>
            <p:ph idx="1"/>
          </p:nvPr>
        </p:nvSpPr>
        <p:spPr/>
        <p:txBody>
          <a:bodyPr/>
          <a:lstStyle/>
          <a:p>
            <a:pPr marL="0" indent="0">
              <a:buNone/>
            </a:pPr>
            <a:r>
              <a:rPr lang="fr-FR" dirty="0"/>
              <a:t>Barbara Rossi – </a:t>
            </a:r>
            <a:r>
              <a:rPr lang="fr-FR" dirty="0">
                <a:hlinkClick r:id="rId3"/>
              </a:rPr>
              <a:t>barbara.rossi@kuleuven.be</a:t>
            </a:r>
            <a:r>
              <a:rPr lang="fr-FR" dirty="0"/>
              <a:t> </a:t>
            </a:r>
            <a:br>
              <a:rPr lang="fr-FR" dirty="0"/>
            </a:br>
            <a:r>
              <a:rPr lang="fr-FR" dirty="0"/>
              <a:t>Maarten Fortan – </a:t>
            </a:r>
            <a:r>
              <a:rPr lang="fr-FR" dirty="0">
                <a:hlinkClick r:id="rId4"/>
              </a:rPr>
              <a:t>maarten.fortan@kuleuven.be</a:t>
            </a:r>
            <a:endParaRPr lang="fr-FR" dirty="0"/>
          </a:p>
          <a:p>
            <a:pPr marL="0" indent="0">
              <a:buNone/>
            </a:pPr>
            <a:endParaRPr lang="fr-FR" dirty="0"/>
          </a:p>
          <a:p>
            <a:pPr marL="0" indent="0">
              <a:buNone/>
            </a:pPr>
            <a:r>
              <a:rPr lang="fr-FR" dirty="0"/>
              <a:t>Test </a:t>
            </a:r>
            <a:r>
              <a:rPr lang="fr-FR" dirty="0" err="1"/>
              <a:t>your</a:t>
            </a:r>
            <a:r>
              <a:rPr lang="fr-FR" dirty="0"/>
              <a:t> </a:t>
            </a:r>
            <a:r>
              <a:rPr lang="fr-FR" dirty="0" err="1"/>
              <a:t>knowledge</a:t>
            </a:r>
            <a:r>
              <a:rPr lang="fr-FR" dirty="0"/>
              <a:t> of </a:t>
            </a:r>
            <a:r>
              <a:rPr lang="fr-FR" dirty="0" err="1"/>
              <a:t>stainless</a:t>
            </a:r>
            <a:r>
              <a:rPr lang="fr-FR" dirty="0"/>
              <a:t> </a:t>
            </a:r>
            <a:r>
              <a:rPr lang="fr-FR" dirty="0" err="1"/>
              <a:t>steel</a:t>
            </a:r>
            <a:r>
              <a:rPr lang="fr-FR" dirty="0"/>
              <a:t> </a:t>
            </a:r>
            <a:r>
              <a:rPr lang="fr-FR" dirty="0" err="1"/>
              <a:t>here</a:t>
            </a:r>
            <a:r>
              <a:rPr lang="fr-FR" dirty="0"/>
              <a:t>:</a:t>
            </a:r>
          </a:p>
          <a:p>
            <a:pPr marL="0" indent="0">
              <a:buNone/>
            </a:pPr>
            <a:r>
              <a:rPr lang="en-GB" dirty="0">
                <a:hlinkClick r:id="rId5"/>
              </a:rPr>
              <a:t>https://www.surveymonkey.com/r/3BVK2X6</a:t>
            </a: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146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399" y="620688"/>
            <a:ext cx="2943297" cy="1080120"/>
          </a:xfrm>
        </p:spPr>
        <p:txBody>
          <a:bodyPr>
            <a:normAutofit/>
          </a:bodyPr>
          <a:lstStyle/>
          <a:p>
            <a:pPr algn="l"/>
            <a:r>
              <a:rPr lang="fr-FR" sz="2800" dirty="0" err="1"/>
              <a:t>Sea</a:t>
            </a:r>
            <a:r>
              <a:rPr lang="fr-FR" sz="2800" dirty="0"/>
              <a:t> </a:t>
            </a:r>
            <a:r>
              <a:rPr lang="fr-FR" sz="2800" dirty="0" err="1"/>
              <a:t>wall</a:t>
            </a:r>
            <a:r>
              <a:rPr lang="fr-FR" sz="2800" dirty="0"/>
              <a:t> </a:t>
            </a:r>
            <a:r>
              <a:rPr lang="fr-FR" sz="2800" dirty="0" err="1"/>
              <a:t>repair</a:t>
            </a:r>
            <a:br>
              <a:rPr lang="fr-FR" sz="2800" dirty="0"/>
            </a:br>
            <a:r>
              <a:rPr lang="fr-FR" sz="2800" dirty="0"/>
              <a:t>Bayonne, France</a:t>
            </a:r>
          </a:p>
        </p:txBody>
      </p:sp>
      <p:sp>
        <p:nvSpPr>
          <p:cNvPr id="10" name="TextBox 9"/>
          <p:cNvSpPr txBox="1"/>
          <p:nvPr/>
        </p:nvSpPr>
        <p:spPr>
          <a:xfrm>
            <a:off x="72006" y="395372"/>
            <a:ext cx="3510118" cy="369332"/>
          </a:xfrm>
          <a:prstGeom prst="rect">
            <a:avLst/>
          </a:prstGeom>
          <a:noFill/>
        </p:spPr>
        <p:txBody>
          <a:bodyPr wrap="square" rtlCol="0">
            <a:spAutoFit/>
          </a:bodyPr>
          <a:lstStyle/>
          <a:p>
            <a:r>
              <a:rPr lang="fr-FR" dirty="0"/>
              <a:t>Section </a:t>
            </a:r>
            <a:r>
              <a:rPr lang="fr-FR" dirty="0" err="1"/>
              <a:t>through</a:t>
            </a:r>
            <a:r>
              <a:rPr lang="fr-FR" dirty="0"/>
              <a:t>  the </a:t>
            </a:r>
            <a:r>
              <a:rPr lang="fr-FR" dirty="0" err="1"/>
              <a:t>sea</a:t>
            </a:r>
            <a:r>
              <a:rPr lang="fr-FR" dirty="0"/>
              <a:t> </a:t>
            </a:r>
            <a:r>
              <a:rPr lang="fr-FR" dirty="0" err="1"/>
              <a:t>wall</a:t>
            </a:r>
            <a:endParaRPr lang="fr-FR" dirty="0"/>
          </a:p>
        </p:txBody>
      </p:sp>
      <p:sp>
        <p:nvSpPr>
          <p:cNvPr id="11" name="TextBox 10"/>
          <p:cNvSpPr txBox="1"/>
          <p:nvPr/>
        </p:nvSpPr>
        <p:spPr>
          <a:xfrm>
            <a:off x="5991399" y="1580599"/>
            <a:ext cx="2829073" cy="1200329"/>
          </a:xfrm>
          <a:prstGeom prst="rect">
            <a:avLst/>
          </a:prstGeom>
          <a:noFill/>
        </p:spPr>
        <p:txBody>
          <a:bodyPr wrap="square" rtlCol="0">
            <a:spAutoFit/>
          </a:bodyPr>
          <a:lstStyle/>
          <a:p>
            <a:pPr algn="just"/>
            <a:r>
              <a:rPr lang="fr-FR" dirty="0"/>
              <a:t>Platform and </a:t>
            </a:r>
            <a:r>
              <a:rPr lang="fr-FR" dirty="0" err="1"/>
              <a:t>sea</a:t>
            </a:r>
            <a:r>
              <a:rPr lang="fr-FR" dirty="0"/>
              <a:t> </a:t>
            </a:r>
            <a:r>
              <a:rPr lang="fr-FR" dirty="0" err="1"/>
              <a:t>wall</a:t>
            </a:r>
            <a:r>
              <a:rPr lang="fr-FR" dirty="0"/>
              <a:t> have been </a:t>
            </a:r>
            <a:r>
              <a:rPr lang="fr-FR" dirty="0" err="1"/>
              <a:t>reinforced</a:t>
            </a:r>
            <a:r>
              <a:rPr lang="fr-FR" dirty="0"/>
              <a:t> </a:t>
            </a:r>
            <a:r>
              <a:rPr lang="fr-FR" dirty="0" err="1"/>
              <a:t>with</a:t>
            </a:r>
            <a:r>
              <a:rPr lang="fr-FR" dirty="0"/>
              <a:t> </a:t>
            </a:r>
            <a:r>
              <a:rPr lang="fr-FR" dirty="0" err="1"/>
              <a:t>lean</a:t>
            </a:r>
            <a:r>
              <a:rPr lang="fr-FR" dirty="0"/>
              <a:t> duplex </a:t>
            </a:r>
            <a:r>
              <a:rPr lang="fr-FR" dirty="0" err="1"/>
              <a:t>stainless</a:t>
            </a:r>
            <a:r>
              <a:rPr lang="fr-FR" dirty="0"/>
              <a:t> </a:t>
            </a:r>
            <a:r>
              <a:rPr lang="fr-FR" dirty="0" err="1"/>
              <a:t>steel</a:t>
            </a:r>
            <a:r>
              <a:rPr lang="fr-FR" dirty="0"/>
              <a:t> (EN 1.4362)</a:t>
            </a:r>
            <a:r>
              <a:rPr lang="fr-FR" sz="1600" baseline="50000" dirty="0"/>
              <a:t>11</a:t>
            </a:r>
          </a:p>
        </p:txBody>
      </p:sp>
      <p:grpSp>
        <p:nvGrpSpPr>
          <p:cNvPr id="7" name="Group 6"/>
          <p:cNvGrpSpPr/>
          <p:nvPr/>
        </p:nvGrpSpPr>
        <p:grpSpPr>
          <a:xfrm>
            <a:off x="72006" y="3069263"/>
            <a:ext cx="8820474" cy="3168049"/>
            <a:chOff x="72006" y="3573016"/>
            <a:chExt cx="8820474" cy="3168049"/>
          </a:xfrm>
        </p:grpSpPr>
        <p:sp>
          <p:nvSpPr>
            <p:cNvPr id="3" name="TextBox 2"/>
            <p:cNvSpPr txBox="1"/>
            <p:nvPr/>
          </p:nvSpPr>
          <p:spPr>
            <a:xfrm>
              <a:off x="72006" y="3573016"/>
              <a:ext cx="2607653" cy="369332"/>
            </a:xfrm>
            <a:prstGeom prst="rect">
              <a:avLst/>
            </a:prstGeom>
            <a:noFill/>
          </p:spPr>
          <p:txBody>
            <a:bodyPr wrap="square" rtlCol="0">
              <a:spAutoFit/>
            </a:bodyPr>
            <a:lstStyle/>
            <a:p>
              <a:r>
                <a:rPr lang="fr-FR" dirty="0" err="1"/>
                <a:t>Sea</a:t>
              </a:r>
              <a:r>
                <a:rPr lang="fr-FR" dirty="0"/>
                <a:t> </a:t>
              </a:r>
              <a:r>
                <a:rPr lang="fr-FR" dirty="0" err="1"/>
                <a:t>wall</a:t>
              </a:r>
              <a:r>
                <a:rPr lang="fr-FR" dirty="0"/>
                <a:t> </a:t>
              </a:r>
              <a:r>
                <a:rPr lang="fr-FR" dirty="0" err="1"/>
                <a:t>repair</a:t>
              </a:r>
              <a:r>
                <a:rPr lang="fr-FR" dirty="0"/>
                <a:t> </a:t>
              </a:r>
              <a:r>
                <a:rPr lang="fr-FR" dirty="0" err="1"/>
                <a:t>under</a:t>
              </a:r>
              <a:r>
                <a:rPr lang="fr-FR" dirty="0"/>
                <a:t> </a:t>
              </a:r>
              <a:r>
                <a:rPr lang="fr-FR" dirty="0" err="1"/>
                <a:t>way</a:t>
              </a:r>
              <a:endParaRPr lang="fr-FR" dirty="0"/>
            </a:p>
          </p:txBody>
        </p:sp>
        <p:grpSp>
          <p:nvGrpSpPr>
            <p:cNvPr id="6" name="Group 5"/>
            <p:cNvGrpSpPr/>
            <p:nvPr/>
          </p:nvGrpSpPr>
          <p:grpSpPr>
            <a:xfrm>
              <a:off x="72006" y="4005064"/>
              <a:ext cx="8820474" cy="2736001"/>
              <a:chOff x="-1" y="3570134"/>
              <a:chExt cx="8820474" cy="2736001"/>
            </a:xfrm>
          </p:grpSpPr>
          <p:pic>
            <p:nvPicPr>
              <p:cNvPr id="9" name="Picture 3" descr="D:\Mes docs\ISSF_Projects_under_way\Education to Stainless_Steels\Pictures\digue-bayon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3570135"/>
                <a:ext cx="3647679" cy="273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10117" y="3570134"/>
                <a:ext cx="5310356" cy="273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grpSp>
      <p:sp>
        <p:nvSpPr>
          <p:cNvPr id="5" name="TextBox 4"/>
          <p:cNvSpPr txBox="1"/>
          <p:nvPr/>
        </p:nvSpPr>
        <p:spPr>
          <a:xfrm>
            <a:off x="3635896" y="3069263"/>
            <a:ext cx="3770039" cy="369332"/>
          </a:xfrm>
          <a:prstGeom prst="rect">
            <a:avLst/>
          </a:prstGeom>
          <a:noFill/>
        </p:spPr>
        <p:txBody>
          <a:bodyPr wrap="square" rtlCol="0">
            <a:spAutoFit/>
          </a:bodyPr>
          <a:lstStyle/>
          <a:p>
            <a:r>
              <a:rPr lang="fr-FR" dirty="0" err="1"/>
              <a:t>Early</a:t>
            </a:r>
            <a:r>
              <a:rPr lang="fr-FR" dirty="0"/>
              <a:t> 2014  gale over the dam</a:t>
            </a: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7504" y="804916"/>
            <a:ext cx="5740400" cy="1892300"/>
          </a:xfrm>
          <a:prstGeom prst="rect">
            <a:avLst/>
          </a:prstGeom>
        </p:spPr>
      </p:pic>
    </p:spTree>
    <p:extLst>
      <p:ext uri="{BB962C8B-B14F-4D97-AF65-F5344CB8AC3E}">
        <p14:creationId xmlns:p14="http://schemas.microsoft.com/office/powerpoint/2010/main" val="371842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Belt </a:t>
            </a:r>
            <a:r>
              <a:rPr lang="fr-FR" dirty="0" err="1"/>
              <a:t>Parkway</a:t>
            </a:r>
            <a:r>
              <a:rPr lang="fr-FR" dirty="0"/>
              <a:t> Bridge, Brooklyn, USA (2004)</a:t>
            </a:r>
            <a:r>
              <a:rPr lang="fr-FR" baseline="50000" dirty="0"/>
              <a:t>14</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a:ext>
            </a:extLst>
          </a:blip>
          <a:srcRect/>
          <a:stretch>
            <a:fillRect/>
          </a:stretch>
        </p:blipFill>
        <p:spPr>
          <a:ln>
            <a:solidFill>
              <a:schemeClr val="tx1"/>
            </a:solidFill>
          </a:ln>
        </p:spPr>
      </p:pic>
      <p:sp>
        <p:nvSpPr>
          <p:cNvPr id="3" name="Espace réservé du contenu 2"/>
          <p:cNvSpPr>
            <a:spLocks noGrp="1"/>
          </p:cNvSpPr>
          <p:nvPr>
            <p:ph type="body" sz="half" idx="2"/>
          </p:nvPr>
        </p:nvSpPr>
        <p:spPr/>
        <p:txBody>
          <a:bodyPr>
            <a:normAutofit fontScale="92500"/>
          </a:bodyPr>
          <a:lstStyle/>
          <a:p>
            <a:pPr algn="just"/>
            <a:r>
              <a:rPr lang="en-US" dirty="0"/>
              <a:t>To assure long-term (100 years) durability and resistance to the corrosive attack of the area’s marine environment and road salt, the bridge units and parapet barriers were reinforced with stainless steel grade 2205 rebar. </a:t>
            </a:r>
            <a:endParaRPr lang="fr-FR" dirty="0"/>
          </a:p>
        </p:txBody>
      </p:sp>
    </p:spTree>
    <p:extLst>
      <p:ext uri="{BB962C8B-B14F-4D97-AF65-F5344CB8AC3E}">
        <p14:creationId xmlns:p14="http://schemas.microsoft.com/office/powerpoint/2010/main" val="407765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fr-FR" sz="3200" dirty="0" err="1"/>
              <a:t>When</a:t>
            </a:r>
            <a:r>
              <a:rPr lang="fr-FR" sz="3200" dirty="0"/>
              <a:t> </a:t>
            </a:r>
            <a:r>
              <a:rPr lang="fr-FR" sz="3200" dirty="0" err="1"/>
              <a:t>should</a:t>
            </a:r>
            <a:r>
              <a:rPr lang="fr-FR" sz="3200" dirty="0"/>
              <a:t> </a:t>
            </a:r>
            <a:r>
              <a:rPr lang="fr-FR" sz="3200" dirty="0" err="1"/>
              <a:t>stainless</a:t>
            </a:r>
            <a:r>
              <a:rPr lang="fr-FR" sz="3200" dirty="0"/>
              <a:t> </a:t>
            </a:r>
            <a:r>
              <a:rPr lang="fr-FR" sz="3200" dirty="0" err="1"/>
              <a:t>steel</a:t>
            </a:r>
            <a:r>
              <a:rPr lang="fr-FR" sz="3200" dirty="0"/>
              <a:t> </a:t>
            </a:r>
            <a:r>
              <a:rPr lang="fr-FR" sz="3200" dirty="0" err="1"/>
              <a:t>rebar</a:t>
            </a:r>
            <a:r>
              <a:rPr lang="fr-FR" sz="3200" dirty="0"/>
              <a:t> </a:t>
            </a:r>
            <a:r>
              <a:rPr lang="fr-FR" sz="3200" dirty="0" err="1"/>
              <a:t>be</a:t>
            </a:r>
            <a:r>
              <a:rPr lang="fr-FR" sz="3200" dirty="0"/>
              <a:t> </a:t>
            </a:r>
            <a:r>
              <a:rPr lang="fr-FR" sz="3200" dirty="0" err="1"/>
              <a:t>considered</a:t>
            </a:r>
            <a:r>
              <a:rPr lang="fr-FR" sz="3200" dirty="0"/>
              <a:t> </a:t>
            </a:r>
            <a:r>
              <a:rPr lang="fr-FR" sz="3200" baseline="50000" dirty="0"/>
              <a:t>15-20</a:t>
            </a:r>
            <a:r>
              <a:rPr lang="fr-FR" sz="3200" dirty="0"/>
              <a:t>:</a:t>
            </a:r>
          </a:p>
        </p:txBody>
      </p:sp>
      <p:sp>
        <p:nvSpPr>
          <p:cNvPr id="3" name="Content Placeholder 2"/>
          <p:cNvSpPr>
            <a:spLocks noGrp="1"/>
          </p:cNvSpPr>
          <p:nvPr>
            <p:ph idx="1"/>
          </p:nvPr>
        </p:nvSpPr>
        <p:spPr>
          <a:xfrm>
            <a:off x="457200" y="1600200"/>
            <a:ext cx="8229600" cy="5069160"/>
          </a:xfrm>
        </p:spPr>
        <p:txBody>
          <a:bodyPr>
            <a:normAutofit fontScale="55000" lnSpcReduction="20000"/>
          </a:bodyPr>
          <a:lstStyle/>
          <a:p>
            <a:r>
              <a:rPr lang="fr-FR" dirty="0"/>
              <a:t>In corrosive </a:t>
            </a:r>
            <a:r>
              <a:rPr lang="fr-FR" dirty="0" err="1"/>
              <a:t>environments</a:t>
            </a:r>
            <a:r>
              <a:rPr lang="fr-FR" dirty="0"/>
              <a:t>: </a:t>
            </a:r>
          </a:p>
          <a:p>
            <a:r>
              <a:rPr lang="fr-FR" dirty="0" err="1"/>
              <a:t>Sea</a:t>
            </a:r>
            <a:r>
              <a:rPr lang="fr-FR" dirty="0"/>
              <a:t> water and </a:t>
            </a:r>
            <a:r>
              <a:rPr lang="fr-FR" dirty="0" err="1"/>
              <a:t>even</a:t>
            </a:r>
            <a:r>
              <a:rPr lang="fr-FR" dirty="0"/>
              <a:t> more in hot </a:t>
            </a:r>
            <a:r>
              <a:rPr lang="fr-FR" dirty="0" err="1"/>
              <a:t>climates</a:t>
            </a:r>
            <a:r>
              <a:rPr lang="fr-FR" dirty="0"/>
              <a:t> </a:t>
            </a:r>
          </a:p>
          <a:p>
            <a:pPr lvl="1"/>
            <a:r>
              <a:rPr lang="fr-FR" dirty="0"/>
              <a:t>Bridges</a:t>
            </a:r>
          </a:p>
          <a:p>
            <a:pPr lvl="1"/>
            <a:r>
              <a:rPr lang="fr-FR" dirty="0" err="1"/>
              <a:t>Piers</a:t>
            </a:r>
            <a:endParaRPr lang="fr-FR" dirty="0"/>
          </a:p>
          <a:p>
            <a:pPr lvl="1"/>
            <a:r>
              <a:rPr lang="fr-FR" dirty="0"/>
              <a:t>Docks</a:t>
            </a:r>
          </a:p>
          <a:p>
            <a:pPr lvl="1"/>
            <a:r>
              <a:rPr lang="fr-FR" dirty="0" err="1"/>
              <a:t>Anchors</a:t>
            </a:r>
            <a:r>
              <a:rPr lang="fr-FR" dirty="0"/>
              <a:t> for </a:t>
            </a:r>
            <a:r>
              <a:rPr lang="fr-FR" dirty="0" err="1"/>
              <a:t>lampposts</a:t>
            </a:r>
            <a:r>
              <a:rPr lang="fr-FR" dirty="0"/>
              <a:t>, </a:t>
            </a:r>
            <a:r>
              <a:rPr lang="fr-FR" dirty="0" err="1"/>
              <a:t>railings</a:t>
            </a:r>
            <a:r>
              <a:rPr lang="fr-FR" dirty="0"/>
              <a:t>,….</a:t>
            </a:r>
          </a:p>
          <a:p>
            <a:pPr lvl="1"/>
            <a:r>
              <a:rPr lang="fr-FR" dirty="0" err="1"/>
              <a:t>Sea</a:t>
            </a:r>
            <a:r>
              <a:rPr lang="fr-FR" dirty="0"/>
              <a:t> </a:t>
            </a:r>
            <a:r>
              <a:rPr lang="fr-FR" dirty="0" err="1"/>
              <a:t>walls</a:t>
            </a:r>
            <a:endParaRPr lang="fr-FR" dirty="0"/>
          </a:p>
          <a:p>
            <a:pPr lvl="1"/>
            <a:r>
              <a:rPr lang="fr-FR" dirty="0"/>
              <a:t>…..</a:t>
            </a:r>
          </a:p>
          <a:p>
            <a:r>
              <a:rPr lang="fr-FR" dirty="0" err="1"/>
              <a:t>Deicing</a:t>
            </a:r>
            <a:r>
              <a:rPr lang="fr-FR" dirty="0"/>
              <a:t> </a:t>
            </a:r>
            <a:r>
              <a:rPr lang="fr-FR" dirty="0" err="1"/>
              <a:t>salts</a:t>
            </a:r>
            <a:endParaRPr lang="fr-FR" dirty="0"/>
          </a:p>
          <a:p>
            <a:pPr lvl="1"/>
            <a:r>
              <a:rPr lang="fr-FR" dirty="0"/>
              <a:t>Bridges</a:t>
            </a:r>
          </a:p>
          <a:p>
            <a:pPr lvl="1"/>
            <a:r>
              <a:rPr lang="fr-FR" dirty="0"/>
              <a:t>Traffic </a:t>
            </a:r>
            <a:r>
              <a:rPr lang="fr-FR" dirty="0" err="1"/>
              <a:t>overpasses</a:t>
            </a:r>
            <a:r>
              <a:rPr lang="fr-FR" dirty="0"/>
              <a:t> and  </a:t>
            </a:r>
            <a:r>
              <a:rPr lang="fr-FR" dirty="0" err="1"/>
              <a:t>interchanges</a:t>
            </a:r>
            <a:endParaRPr lang="fr-FR" dirty="0"/>
          </a:p>
          <a:p>
            <a:pPr lvl="1"/>
            <a:r>
              <a:rPr lang="fr-FR" dirty="0"/>
              <a:t>Parking garages</a:t>
            </a:r>
          </a:p>
          <a:p>
            <a:r>
              <a:rPr lang="fr-FR" dirty="0" err="1"/>
              <a:t>Waste</a:t>
            </a:r>
            <a:r>
              <a:rPr lang="fr-FR" dirty="0"/>
              <a:t> water </a:t>
            </a:r>
            <a:r>
              <a:rPr lang="fr-FR" dirty="0" err="1"/>
              <a:t>treatment</a:t>
            </a:r>
            <a:r>
              <a:rPr lang="fr-FR" dirty="0"/>
              <a:t> tanks</a:t>
            </a:r>
          </a:p>
          <a:p>
            <a:r>
              <a:rPr lang="fr-FR" dirty="0" err="1"/>
              <a:t>Desalination</a:t>
            </a:r>
            <a:r>
              <a:rPr lang="fr-FR" dirty="0"/>
              <a:t> plants</a:t>
            </a:r>
          </a:p>
          <a:p>
            <a:r>
              <a:rPr lang="fr-FR" dirty="0"/>
              <a:t>In structures </a:t>
            </a:r>
            <a:r>
              <a:rPr lang="fr-FR" dirty="0" err="1"/>
              <a:t>with</a:t>
            </a:r>
            <a:r>
              <a:rPr lang="fr-FR" dirty="0"/>
              <a:t> a </a:t>
            </a:r>
            <a:r>
              <a:rPr lang="fr-FR" dirty="0" err="1"/>
              <a:t>very</a:t>
            </a:r>
            <a:r>
              <a:rPr lang="fr-FR" dirty="0"/>
              <a:t> long life</a:t>
            </a:r>
          </a:p>
          <a:p>
            <a:pPr lvl="1"/>
            <a:r>
              <a:rPr lang="fr-FR" dirty="0" err="1"/>
              <a:t>Repairs</a:t>
            </a:r>
            <a:r>
              <a:rPr lang="fr-FR" dirty="0"/>
              <a:t> of </a:t>
            </a:r>
            <a:r>
              <a:rPr lang="fr-FR" dirty="0" err="1"/>
              <a:t>historic</a:t>
            </a:r>
            <a:r>
              <a:rPr lang="fr-FR" dirty="0"/>
              <a:t> structures</a:t>
            </a:r>
          </a:p>
          <a:p>
            <a:pPr lvl="1"/>
            <a:r>
              <a:rPr lang="fr-FR" dirty="0" err="1"/>
              <a:t>Nuclear</a:t>
            </a:r>
            <a:r>
              <a:rPr lang="fr-FR" dirty="0"/>
              <a:t> </a:t>
            </a:r>
            <a:r>
              <a:rPr lang="fr-FR" dirty="0" err="1"/>
              <a:t>waste</a:t>
            </a:r>
            <a:r>
              <a:rPr lang="fr-FR" dirty="0"/>
              <a:t> </a:t>
            </a:r>
            <a:r>
              <a:rPr lang="fr-FR" dirty="0" err="1"/>
              <a:t>storage</a:t>
            </a:r>
            <a:endParaRPr lang="fr-FR" dirty="0"/>
          </a:p>
          <a:p>
            <a:r>
              <a:rPr lang="fr-FR" dirty="0"/>
              <a:t>In </a:t>
            </a:r>
            <a:r>
              <a:rPr lang="fr-FR" dirty="0" err="1"/>
              <a:t>unknown</a:t>
            </a:r>
            <a:r>
              <a:rPr lang="fr-FR" dirty="0"/>
              <a:t> </a:t>
            </a:r>
            <a:r>
              <a:rPr lang="fr-FR" dirty="0" err="1"/>
              <a:t>environments</a:t>
            </a:r>
            <a:r>
              <a:rPr lang="fr-FR" dirty="0"/>
              <a:t> in </a:t>
            </a:r>
            <a:r>
              <a:rPr lang="fr-FR" dirty="0" err="1"/>
              <a:t>which</a:t>
            </a:r>
            <a:endParaRPr lang="fr-FR" dirty="0"/>
          </a:p>
          <a:p>
            <a:pPr lvl="1"/>
            <a:r>
              <a:rPr lang="fr-FR" dirty="0"/>
              <a:t>inspection  </a:t>
            </a:r>
            <a:r>
              <a:rPr lang="fr-FR" dirty="0" err="1"/>
              <a:t>is</a:t>
            </a:r>
            <a:r>
              <a:rPr lang="fr-FR" dirty="0"/>
              <a:t> impossible,</a:t>
            </a:r>
          </a:p>
          <a:p>
            <a:pPr lvl="1"/>
            <a:r>
              <a:rPr lang="fr-FR" dirty="0" err="1"/>
              <a:t>Repairs</a:t>
            </a:r>
            <a:r>
              <a:rPr lang="fr-FR" dirty="0"/>
              <a:t> are </a:t>
            </a:r>
            <a:r>
              <a:rPr lang="fr-FR" dirty="0" err="1"/>
              <a:t>almost</a:t>
            </a:r>
            <a:r>
              <a:rPr lang="fr-FR" dirty="0"/>
              <a:t> impossible or </a:t>
            </a:r>
            <a:r>
              <a:rPr lang="fr-FR" dirty="0" err="1"/>
              <a:t>very</a:t>
            </a:r>
            <a:r>
              <a:rPr lang="fr-FR" dirty="0"/>
              <a:t> </a:t>
            </a:r>
            <a:r>
              <a:rPr lang="fr-FR" dirty="0" err="1"/>
              <a:t>expensive</a:t>
            </a:r>
            <a:endParaRPr lang="fr-FR" dirty="0"/>
          </a:p>
        </p:txBody>
      </p:sp>
    </p:spTree>
    <p:extLst>
      <p:ext uri="{BB962C8B-B14F-4D97-AF65-F5344CB8AC3E}">
        <p14:creationId xmlns:p14="http://schemas.microsoft.com/office/powerpoint/2010/main" val="352053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863"/>
          </a:xfrm>
        </p:spPr>
        <p:txBody>
          <a:bodyPr>
            <a:noAutofit/>
          </a:bodyPr>
          <a:lstStyle/>
          <a:p>
            <a:r>
              <a:rPr lang="fr-FR" sz="3200" dirty="0" err="1"/>
              <a:t>Comparison</a:t>
            </a:r>
            <a:r>
              <a:rPr lang="fr-FR" sz="3200" dirty="0"/>
              <a:t> of </a:t>
            </a:r>
            <a:r>
              <a:rPr lang="fr-FR" sz="3200" dirty="0" err="1"/>
              <a:t>stainless</a:t>
            </a:r>
            <a:r>
              <a:rPr lang="fr-FR" sz="3200" dirty="0"/>
              <a:t> </a:t>
            </a:r>
            <a:r>
              <a:rPr lang="fr-FR" sz="3200" dirty="0" err="1"/>
              <a:t>rebar</a:t>
            </a:r>
            <a:r>
              <a:rPr lang="fr-FR" sz="3200" dirty="0"/>
              <a:t> </a:t>
            </a:r>
            <a:r>
              <a:rPr lang="fr-FR" sz="3200" dirty="0" err="1"/>
              <a:t>with</a:t>
            </a:r>
            <a:r>
              <a:rPr lang="fr-FR" sz="3200" dirty="0"/>
              <a:t> alternative solutions</a:t>
            </a:r>
            <a:r>
              <a:rPr lang="fr-FR" sz="3200" baseline="50000" dirty="0"/>
              <a:t>15-20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359389"/>
              </p:ext>
            </p:extLst>
          </p:nvPr>
        </p:nvGraphicFramePr>
        <p:xfrm>
          <a:off x="238192" y="1268760"/>
          <a:ext cx="8510271" cy="5472608"/>
        </p:xfrm>
        <a:graphic>
          <a:graphicData uri="http://schemas.openxmlformats.org/drawingml/2006/table">
            <a:tbl>
              <a:tblPr firstRow="1" bandRow="1">
                <a:tableStyleId>{5C22544A-7EE6-4342-B048-85BDC9FD1C3A}</a:tableStyleId>
              </a:tblPr>
              <a:tblGrid>
                <a:gridCol w="1284807">
                  <a:extLst>
                    <a:ext uri="{9D8B030D-6E8A-4147-A177-3AD203B41FA5}">
                      <a16:colId xmlns:a16="http://schemas.microsoft.com/office/drawing/2014/main" val="20000"/>
                    </a:ext>
                  </a:extLst>
                </a:gridCol>
                <a:gridCol w="3404305">
                  <a:extLst>
                    <a:ext uri="{9D8B030D-6E8A-4147-A177-3AD203B41FA5}">
                      <a16:colId xmlns:a16="http://schemas.microsoft.com/office/drawing/2014/main" val="20001"/>
                    </a:ext>
                  </a:extLst>
                </a:gridCol>
                <a:gridCol w="3821159">
                  <a:extLst>
                    <a:ext uri="{9D8B030D-6E8A-4147-A177-3AD203B41FA5}">
                      <a16:colId xmlns:a16="http://schemas.microsoft.com/office/drawing/2014/main" val="20002"/>
                    </a:ext>
                  </a:extLst>
                </a:gridCol>
              </a:tblGrid>
              <a:tr h="290815">
                <a:tc>
                  <a:txBody>
                    <a:bodyPr/>
                    <a:lstStyle/>
                    <a:p>
                      <a:endParaRPr lang="fr-FR" sz="1400" dirty="0">
                        <a:solidFill>
                          <a:srgbClr val="0070C0"/>
                        </a:solidFill>
                      </a:endParaRPr>
                    </a:p>
                  </a:txBody>
                  <a:tcPr/>
                </a:tc>
                <a:tc>
                  <a:txBody>
                    <a:bodyPr/>
                    <a:lstStyle/>
                    <a:p>
                      <a:r>
                        <a:rPr lang="fr-FR" sz="1400" dirty="0" err="1"/>
                        <a:t>Advantages</a:t>
                      </a:r>
                      <a:endParaRPr lang="fr-FR" sz="1400" dirty="0">
                        <a:solidFill>
                          <a:srgbClr val="0070C0"/>
                        </a:solidFill>
                      </a:endParaRPr>
                    </a:p>
                  </a:txBody>
                  <a:tcPr/>
                </a:tc>
                <a:tc>
                  <a:txBody>
                    <a:bodyPr/>
                    <a:lstStyle/>
                    <a:p>
                      <a:r>
                        <a:rPr lang="fr-FR" sz="1400" dirty="0"/>
                        <a:t>Drawbacks</a:t>
                      </a:r>
                      <a:endParaRPr lang="fr-FR" sz="1400" dirty="0">
                        <a:solidFill>
                          <a:srgbClr val="0070C0"/>
                        </a:solidFill>
                      </a:endParaRPr>
                    </a:p>
                  </a:txBody>
                  <a:tcPr/>
                </a:tc>
                <a:extLst>
                  <a:ext uri="{0D108BD9-81ED-4DB2-BD59-A6C34878D82A}">
                    <a16:rowId xmlns:a16="http://schemas.microsoft.com/office/drawing/2014/main" val="10000"/>
                  </a:ext>
                </a:extLst>
              </a:tr>
              <a:tr h="713818">
                <a:tc>
                  <a:txBody>
                    <a:bodyPr/>
                    <a:lstStyle/>
                    <a:p>
                      <a:r>
                        <a:rPr lang="fr-FR" sz="1400" dirty="0"/>
                        <a:t>Epoxy</a:t>
                      </a:r>
                      <a:r>
                        <a:rPr lang="fr-FR" sz="1400" baseline="0" dirty="0"/>
                        <a:t> </a:t>
                      </a:r>
                      <a:r>
                        <a:rPr lang="fr-FR" sz="1400" baseline="0" dirty="0" err="1"/>
                        <a:t>coating</a:t>
                      </a:r>
                      <a:endParaRPr lang="fr-FR" sz="1400" dirty="0">
                        <a:solidFill>
                          <a:srgbClr val="0070C0"/>
                        </a:solidFill>
                      </a:endParaRPr>
                    </a:p>
                  </a:txBody>
                  <a:tcPr/>
                </a:tc>
                <a:tc>
                  <a:txBody>
                    <a:bodyPr/>
                    <a:lstStyle/>
                    <a:p>
                      <a:r>
                        <a:rPr lang="fr-FR" sz="1400" dirty="0" err="1"/>
                        <a:t>Lower</a:t>
                      </a:r>
                      <a:r>
                        <a:rPr lang="fr-FR" sz="1400" dirty="0"/>
                        <a:t> initial </a:t>
                      </a:r>
                      <a:r>
                        <a:rPr lang="fr-FR" sz="1400" dirty="0" err="1"/>
                        <a:t>costs</a:t>
                      </a:r>
                      <a:r>
                        <a:rPr lang="fr-FR" sz="1400" dirty="0"/>
                        <a:t> </a:t>
                      </a:r>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err="1"/>
                        <a:t>cannot</a:t>
                      </a:r>
                      <a:r>
                        <a:rPr lang="fr-FR" sz="1400" dirty="0"/>
                        <a:t> </a:t>
                      </a:r>
                      <a:r>
                        <a:rPr lang="fr-FR" sz="1400" dirty="0" err="1"/>
                        <a:t>be</a:t>
                      </a:r>
                      <a:r>
                        <a:rPr lang="fr-FR" sz="1400" dirty="0"/>
                        <a:t> </a:t>
                      </a:r>
                      <a:r>
                        <a:rPr lang="fr-FR" sz="1400" dirty="0" err="1"/>
                        <a:t>bent</a:t>
                      </a:r>
                      <a:r>
                        <a:rPr lang="fr-FR" sz="1400" dirty="0"/>
                        <a:t> </a:t>
                      </a:r>
                      <a:r>
                        <a:rPr lang="fr-FR" sz="1400" dirty="0" err="1"/>
                        <a:t>without</a:t>
                      </a:r>
                      <a:r>
                        <a:rPr lang="fr-FR" sz="1400" dirty="0"/>
                        <a:t> cracking</a:t>
                      </a:r>
                    </a:p>
                    <a:p>
                      <a:pPr marL="285750" indent="-285750">
                        <a:buFont typeface="Wingdings" panose="05000000000000000000" pitchFamily="2" charset="2"/>
                        <a:buChar char="§"/>
                      </a:pPr>
                      <a:r>
                        <a:rPr lang="fr-FR" sz="1400" dirty="0" err="1"/>
                        <a:t>Requires</a:t>
                      </a:r>
                      <a:r>
                        <a:rPr lang="fr-FR" sz="1400" dirty="0"/>
                        <a:t> </a:t>
                      </a:r>
                      <a:r>
                        <a:rPr lang="fr-FR" sz="1400" dirty="0" err="1"/>
                        <a:t>careful</a:t>
                      </a:r>
                      <a:r>
                        <a:rPr lang="fr-FR" sz="1400" dirty="0"/>
                        <a:t> handling to </a:t>
                      </a:r>
                      <a:r>
                        <a:rPr lang="fr-FR" sz="1400" dirty="0" err="1"/>
                        <a:t>avoid</a:t>
                      </a:r>
                      <a:r>
                        <a:rPr lang="fr-FR" sz="1400" dirty="0"/>
                        <a:t> </a:t>
                      </a:r>
                      <a:r>
                        <a:rPr lang="fr-FR" sz="1400" dirty="0" err="1"/>
                        <a:t>damaging</a:t>
                      </a:r>
                      <a:r>
                        <a:rPr lang="fr-FR" sz="1400" dirty="0"/>
                        <a:t> </a:t>
                      </a:r>
                      <a:r>
                        <a:rPr lang="fr-FR" sz="1400" dirty="0" err="1"/>
                        <a:t>it</a:t>
                      </a:r>
                      <a:r>
                        <a:rPr lang="fr-FR" sz="1400" dirty="0"/>
                        <a:t> </a:t>
                      </a:r>
                      <a:r>
                        <a:rPr lang="fr-FR" sz="1400" baseline="0" dirty="0"/>
                        <a:t> </a:t>
                      </a:r>
                      <a:r>
                        <a:rPr lang="fr-FR" sz="1400" baseline="0" dirty="0" err="1"/>
                        <a:t>during</a:t>
                      </a:r>
                      <a:r>
                        <a:rPr lang="fr-FR" sz="1400" baseline="0" dirty="0"/>
                        <a:t> installation</a:t>
                      </a:r>
                      <a:endParaRPr lang="fr-FR" sz="1400" dirty="0">
                        <a:solidFill>
                          <a:srgbClr val="0070C0"/>
                        </a:solidFill>
                      </a:endParaRPr>
                    </a:p>
                  </a:txBody>
                  <a:tcPr/>
                </a:tc>
                <a:extLst>
                  <a:ext uri="{0D108BD9-81ED-4DB2-BD59-A6C34878D82A}">
                    <a16:rowId xmlns:a16="http://schemas.microsoft.com/office/drawing/2014/main" val="10001"/>
                  </a:ext>
                </a:extLst>
              </a:tr>
              <a:tr h="713818">
                <a:tc>
                  <a:txBody>
                    <a:bodyPr/>
                    <a:lstStyle/>
                    <a:p>
                      <a:r>
                        <a:rPr lang="fr-FR" sz="1400" dirty="0" err="1"/>
                        <a:t>Galvanizing</a:t>
                      </a:r>
                      <a:endParaRPr lang="fr-FR" sz="1400" dirty="0">
                        <a:solidFill>
                          <a:srgbClr val="0070C0"/>
                        </a:solidFill>
                      </a:endParaRPr>
                    </a:p>
                  </a:txBody>
                  <a:tcPr/>
                </a:tc>
                <a:tc>
                  <a:txBody>
                    <a:bodyPr/>
                    <a:lstStyle/>
                    <a:p>
                      <a:r>
                        <a:rPr lang="fr-FR" sz="1400" dirty="0" err="1"/>
                        <a:t>Lower</a:t>
                      </a:r>
                      <a:r>
                        <a:rPr lang="fr-FR" sz="1400" dirty="0"/>
                        <a:t> initial </a:t>
                      </a:r>
                      <a:r>
                        <a:rPr lang="fr-FR" sz="1400" dirty="0" err="1"/>
                        <a:t>costs</a:t>
                      </a:r>
                      <a:r>
                        <a:rPr lang="fr-FR" sz="1400" dirty="0"/>
                        <a:t> </a:t>
                      </a:r>
                      <a:endParaRPr lang="fr-FR" sz="1400" dirty="0">
                        <a:solidFill>
                          <a:srgbClr val="0070C0"/>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err="1"/>
                        <a:t>cannot</a:t>
                      </a:r>
                      <a:r>
                        <a:rPr lang="fr-FR" sz="1400" dirty="0"/>
                        <a:t> </a:t>
                      </a:r>
                      <a:r>
                        <a:rPr lang="fr-FR" sz="1400" dirty="0" err="1"/>
                        <a:t>be</a:t>
                      </a:r>
                      <a:r>
                        <a:rPr lang="fr-FR" sz="1400" dirty="0"/>
                        <a:t> </a:t>
                      </a:r>
                      <a:r>
                        <a:rPr lang="fr-FR" sz="1400" dirty="0" err="1"/>
                        <a:t>bent</a:t>
                      </a:r>
                      <a:r>
                        <a:rPr lang="fr-FR" sz="1400" dirty="0"/>
                        <a:t> </a:t>
                      </a:r>
                      <a:r>
                        <a:rPr lang="fr-FR" sz="1400" dirty="0" err="1"/>
                        <a:t>without</a:t>
                      </a:r>
                      <a:r>
                        <a:rPr lang="fr-FR" sz="1400" dirty="0"/>
                        <a:t> cracking</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1400" dirty="0"/>
                        <a:t>No longer effective </a:t>
                      </a:r>
                      <a:r>
                        <a:rPr lang="fr-FR" sz="1400" dirty="0" err="1"/>
                        <a:t>when</a:t>
                      </a:r>
                      <a:r>
                        <a:rPr lang="fr-FR" sz="1400" baseline="0" dirty="0"/>
                        <a:t> the zinc </a:t>
                      </a:r>
                      <a:r>
                        <a:rPr lang="fr-FR" sz="1400" baseline="0" dirty="0" err="1"/>
                        <a:t>coating</a:t>
                      </a:r>
                      <a:r>
                        <a:rPr lang="fr-FR" sz="1400" baseline="0" dirty="0"/>
                        <a:t> has been </a:t>
                      </a:r>
                      <a:r>
                        <a:rPr lang="fr-FR" sz="1400" baseline="0" dirty="0" err="1"/>
                        <a:t>corroded</a:t>
                      </a:r>
                      <a:endParaRPr lang="fr-FR" sz="1400" dirty="0">
                        <a:solidFill>
                          <a:srgbClr val="0070C0"/>
                        </a:solidFill>
                      </a:endParaRPr>
                    </a:p>
                  </a:txBody>
                  <a:tcPr/>
                </a:tc>
                <a:extLst>
                  <a:ext uri="{0D108BD9-81ED-4DB2-BD59-A6C34878D82A}">
                    <a16:rowId xmlns:a16="http://schemas.microsoft.com/office/drawing/2014/main" val="10002"/>
                  </a:ext>
                </a:extLst>
              </a:tr>
              <a:tr h="1136822">
                <a:tc>
                  <a:txBody>
                    <a:bodyPr/>
                    <a:lstStyle/>
                    <a:p>
                      <a:r>
                        <a:rPr lang="fr-FR" sz="1400" dirty="0" err="1"/>
                        <a:t>Fiber-reinforced</a:t>
                      </a:r>
                      <a:r>
                        <a:rPr lang="fr-FR" sz="1400" dirty="0"/>
                        <a:t> </a:t>
                      </a:r>
                      <a:r>
                        <a:rPr lang="fr-FR" sz="1400" dirty="0" err="1"/>
                        <a:t>Polymers</a:t>
                      </a:r>
                      <a:endParaRPr lang="fr-FR" sz="1400" dirty="0">
                        <a:solidFill>
                          <a:srgbClr val="0070C0"/>
                        </a:solidFill>
                      </a:endParaRPr>
                    </a:p>
                  </a:txBody>
                  <a:tcPr/>
                </a:tc>
                <a:tc>
                  <a:txBody>
                    <a:bodyPr/>
                    <a:lstStyle/>
                    <a:p>
                      <a:r>
                        <a:rPr lang="fr-FR" sz="1400" dirty="0" err="1"/>
                        <a:t>Lower</a:t>
                      </a:r>
                      <a:r>
                        <a:rPr lang="fr-FR" sz="1400" dirty="0"/>
                        <a:t> initial </a:t>
                      </a:r>
                      <a:r>
                        <a:rPr lang="fr-FR" sz="1400" dirty="0" err="1"/>
                        <a:t>costs</a:t>
                      </a:r>
                      <a:r>
                        <a:rPr lang="fr-FR" sz="1400" dirty="0"/>
                        <a:t> </a:t>
                      </a:r>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err="1"/>
                        <a:t>Cannot</a:t>
                      </a:r>
                      <a:r>
                        <a:rPr lang="fr-FR" sz="1400" dirty="0"/>
                        <a:t> </a:t>
                      </a:r>
                      <a:r>
                        <a:rPr lang="fr-FR" sz="1400" dirty="0" err="1"/>
                        <a:t>be</a:t>
                      </a:r>
                      <a:r>
                        <a:rPr lang="fr-FR" sz="1400" dirty="0"/>
                        <a:t> </a:t>
                      </a:r>
                      <a:r>
                        <a:rPr lang="fr-FR" sz="1400" dirty="0" err="1"/>
                        <a:t>bent</a:t>
                      </a:r>
                      <a:r>
                        <a:rPr lang="fr-FR" sz="1400" dirty="0"/>
                        <a:t> </a:t>
                      </a:r>
                      <a:r>
                        <a:rPr lang="fr-FR" sz="1400" dirty="0" err="1"/>
                        <a:t>without</a:t>
                      </a:r>
                      <a:r>
                        <a:rPr lang="fr-FR" sz="1400" dirty="0"/>
                        <a:t> cracking</a:t>
                      </a:r>
                    </a:p>
                    <a:p>
                      <a:pPr marL="285750" indent="-285750">
                        <a:buFont typeface="Wingdings" panose="05000000000000000000" pitchFamily="2" charset="2"/>
                        <a:buChar char="§"/>
                      </a:pPr>
                      <a:r>
                        <a:rPr lang="fr-FR" sz="1400" dirty="0"/>
                        <a:t>No </a:t>
                      </a:r>
                      <a:r>
                        <a:rPr lang="fr-FR" sz="1400" dirty="0" err="1"/>
                        <a:t>heat</a:t>
                      </a:r>
                      <a:r>
                        <a:rPr lang="fr-FR" sz="1400" dirty="0"/>
                        <a:t> </a:t>
                      </a:r>
                      <a:r>
                        <a:rPr lang="fr-FR" sz="1400" dirty="0" err="1"/>
                        <a:t>resistance</a:t>
                      </a:r>
                      <a:r>
                        <a:rPr lang="fr-FR" sz="1400" dirty="0"/>
                        <a:t> and </a:t>
                      </a:r>
                      <a:r>
                        <a:rPr lang="fr-FR" sz="1400" dirty="0" err="1"/>
                        <a:t>poor</a:t>
                      </a:r>
                      <a:r>
                        <a:rPr lang="fr-FR" sz="1400" dirty="0"/>
                        <a:t> impact</a:t>
                      </a:r>
                      <a:r>
                        <a:rPr lang="fr-FR" sz="1400" baseline="0" dirty="0"/>
                        <a:t> </a:t>
                      </a:r>
                      <a:r>
                        <a:rPr lang="fr-FR" sz="1400" baseline="0" dirty="0" err="1"/>
                        <a:t>resistance</a:t>
                      </a:r>
                      <a:r>
                        <a:rPr lang="fr-FR" sz="1400" baseline="0" dirty="0"/>
                        <a:t> in </a:t>
                      </a:r>
                      <a:r>
                        <a:rPr lang="fr-FR" sz="1400" baseline="0" dirty="0" err="1"/>
                        <a:t>harsh</a:t>
                      </a:r>
                      <a:r>
                        <a:rPr lang="fr-FR" sz="1400" baseline="0" dirty="0"/>
                        <a:t> </a:t>
                      </a:r>
                      <a:r>
                        <a:rPr lang="fr-FR" sz="1400" baseline="0" dirty="0" err="1"/>
                        <a:t>winters</a:t>
                      </a:r>
                      <a:endParaRPr lang="fr-FR" sz="1400" baseline="0" dirty="0"/>
                    </a:p>
                    <a:p>
                      <a:pPr marL="285750" indent="-285750">
                        <a:buFont typeface="Wingdings" panose="05000000000000000000" pitchFamily="2" charset="2"/>
                        <a:buChar char="§"/>
                      </a:pPr>
                      <a:r>
                        <a:rPr lang="fr-FR" sz="1400" baseline="0" dirty="0" err="1"/>
                        <a:t>Lower</a:t>
                      </a:r>
                      <a:r>
                        <a:rPr lang="fr-FR" sz="1400" baseline="0" dirty="0"/>
                        <a:t> </a:t>
                      </a:r>
                      <a:r>
                        <a:rPr lang="fr-FR" sz="1400" baseline="0" dirty="0" err="1"/>
                        <a:t>stiffness</a:t>
                      </a:r>
                      <a:r>
                        <a:rPr lang="fr-FR" sz="1400" baseline="0" dirty="0"/>
                        <a:t> </a:t>
                      </a:r>
                      <a:r>
                        <a:rPr lang="fr-FR" sz="1400" baseline="0" dirty="0" err="1"/>
                        <a:t>than</a:t>
                      </a:r>
                      <a:r>
                        <a:rPr lang="fr-FR" sz="1400" baseline="0" dirty="0"/>
                        <a:t> </a:t>
                      </a:r>
                      <a:r>
                        <a:rPr lang="fr-FR" sz="1400" baseline="0" dirty="0" err="1"/>
                        <a:t>that</a:t>
                      </a:r>
                      <a:r>
                        <a:rPr lang="fr-FR" sz="1400" baseline="0" dirty="0"/>
                        <a:t> of  </a:t>
                      </a:r>
                      <a:r>
                        <a:rPr lang="fr-FR" sz="1400" baseline="0" dirty="0" err="1"/>
                        <a:t>steel</a:t>
                      </a:r>
                      <a:endParaRPr lang="fr-FR" sz="1400" dirty="0"/>
                    </a:p>
                    <a:p>
                      <a:pPr marL="285750" indent="-285750">
                        <a:buFont typeface="Wingdings" panose="05000000000000000000" pitchFamily="2" charset="2"/>
                        <a:buChar char="§"/>
                      </a:pPr>
                      <a:r>
                        <a:rPr lang="fr-FR" sz="1400" dirty="0" err="1"/>
                        <a:t>Cannot</a:t>
                      </a:r>
                      <a:r>
                        <a:rPr lang="fr-FR" sz="1400" dirty="0"/>
                        <a:t> </a:t>
                      </a:r>
                      <a:r>
                        <a:rPr lang="fr-FR" sz="1400" dirty="0" err="1"/>
                        <a:t>be</a:t>
                      </a:r>
                      <a:r>
                        <a:rPr lang="fr-FR" sz="1400" dirty="0"/>
                        <a:t> </a:t>
                      </a:r>
                      <a:r>
                        <a:rPr lang="fr-FR" sz="1400" dirty="0" err="1"/>
                        <a:t>recycled</a:t>
                      </a:r>
                      <a:endParaRPr lang="fr-FR" sz="1400" dirty="0">
                        <a:solidFill>
                          <a:srgbClr val="0070C0"/>
                        </a:solidFill>
                      </a:endParaRPr>
                    </a:p>
                  </a:txBody>
                  <a:tcPr/>
                </a:tc>
                <a:extLst>
                  <a:ext uri="{0D108BD9-81ED-4DB2-BD59-A6C34878D82A}">
                    <a16:rowId xmlns:a16="http://schemas.microsoft.com/office/drawing/2014/main" val="10003"/>
                  </a:ext>
                </a:extLst>
              </a:tr>
              <a:tr h="2546528">
                <a:tc>
                  <a:txBody>
                    <a:bodyPr/>
                    <a:lstStyle/>
                    <a:p>
                      <a:r>
                        <a:rPr lang="fr-FR" sz="1400" dirty="0"/>
                        <a:t>STAINLESS STEEL</a:t>
                      </a:r>
                      <a:endParaRPr lang="fr-FR" sz="1400" dirty="0">
                        <a:solidFill>
                          <a:srgbClr val="0070C0"/>
                        </a:solidFill>
                      </a:endParaRPr>
                    </a:p>
                  </a:txBody>
                  <a:tcPr/>
                </a:tc>
                <a:tc>
                  <a:txBody>
                    <a:bodyPr/>
                    <a:lstStyle/>
                    <a:p>
                      <a:r>
                        <a:rPr lang="fr-FR" sz="1400" dirty="0" err="1"/>
                        <a:t>Low</a:t>
                      </a:r>
                      <a:r>
                        <a:rPr lang="fr-FR" sz="1400" dirty="0"/>
                        <a:t> Life</a:t>
                      </a:r>
                      <a:r>
                        <a:rPr lang="fr-FR" sz="1400" baseline="0" dirty="0"/>
                        <a:t> Cycle </a:t>
                      </a:r>
                      <a:r>
                        <a:rPr lang="fr-FR" sz="1400" baseline="0" dirty="0" err="1"/>
                        <a:t>cost</a:t>
                      </a:r>
                      <a:r>
                        <a:rPr lang="fr-FR" sz="1400" baseline="0" dirty="0"/>
                        <a:t>:</a:t>
                      </a:r>
                    </a:p>
                    <a:p>
                      <a:pPr marL="285750" indent="-285750">
                        <a:buFont typeface="Arial" panose="020B0604020202020204" pitchFamily="34" charset="0"/>
                        <a:buChar char="•"/>
                      </a:pPr>
                      <a:r>
                        <a:rPr lang="fr-FR" sz="1400" baseline="0" dirty="0"/>
                        <a:t>Design </a:t>
                      </a:r>
                      <a:r>
                        <a:rPr lang="fr-FR" sz="1400" baseline="0" dirty="0" err="1"/>
                        <a:t>similar</a:t>
                      </a:r>
                      <a:r>
                        <a:rPr lang="fr-FR" sz="1400" baseline="0" dirty="0"/>
                        <a:t> to </a:t>
                      </a:r>
                      <a:r>
                        <a:rPr lang="fr-FR" sz="1400" baseline="0" dirty="0" err="1"/>
                        <a:t>C-steels</a:t>
                      </a:r>
                      <a:endParaRPr lang="fr-FR" sz="1400" baseline="0" dirty="0"/>
                    </a:p>
                    <a:p>
                      <a:pPr marL="285750" indent="-285750">
                        <a:buFont typeface="Arial" panose="020B0604020202020204" pitchFamily="34" charset="0"/>
                        <a:buChar char="•"/>
                      </a:pPr>
                      <a:r>
                        <a:rPr lang="fr-FR" sz="1400" baseline="0" dirty="0"/>
                        <a:t>Mixed C-</a:t>
                      </a:r>
                      <a:r>
                        <a:rPr lang="fr-FR" sz="1400" baseline="0" dirty="0" err="1"/>
                        <a:t>steel</a:t>
                      </a:r>
                      <a:r>
                        <a:rPr lang="fr-FR" sz="1400" baseline="0" dirty="0"/>
                        <a:t>/</a:t>
                      </a:r>
                      <a:r>
                        <a:rPr lang="fr-FR" sz="1400" baseline="0" dirty="0" err="1"/>
                        <a:t>stainless</a:t>
                      </a:r>
                      <a:r>
                        <a:rPr lang="fr-FR" sz="1400" baseline="0" dirty="0"/>
                        <a:t> </a:t>
                      </a:r>
                      <a:r>
                        <a:rPr lang="fr-FR" sz="1400" baseline="0" dirty="0" err="1"/>
                        <a:t>reinforcements</a:t>
                      </a:r>
                      <a:r>
                        <a:rPr lang="fr-FR" sz="1400" baseline="0" dirty="0"/>
                        <a:t> </a:t>
                      </a:r>
                      <a:r>
                        <a:rPr lang="fr-FR" sz="1400" baseline="0" dirty="0" err="1"/>
                        <a:t>work</a:t>
                      </a:r>
                      <a:r>
                        <a:rPr lang="fr-FR" sz="1400" baseline="0" dirty="0"/>
                        <a:t> </a:t>
                      </a:r>
                      <a:r>
                        <a:rPr lang="fr-FR" sz="1400" baseline="0" dirty="0" err="1"/>
                        <a:t>well</a:t>
                      </a:r>
                      <a:endParaRPr lang="fr-FR" sz="1400" baseline="0" dirty="0"/>
                    </a:p>
                    <a:p>
                      <a:pPr marL="285750" indent="-285750">
                        <a:buFont typeface="Arial" panose="020B0604020202020204" pitchFamily="34" charset="0"/>
                        <a:buChar char="•"/>
                      </a:pPr>
                      <a:r>
                        <a:rPr lang="fr-FR" sz="1400" baseline="0" dirty="0" err="1"/>
                        <a:t>Easy</a:t>
                      </a:r>
                      <a:r>
                        <a:rPr lang="fr-FR" sz="1400" baseline="0" dirty="0"/>
                        <a:t> installation, </a:t>
                      </a:r>
                      <a:r>
                        <a:rPr lang="fr-FR" sz="1400" baseline="0" dirty="0" err="1"/>
                        <a:t>insensitive</a:t>
                      </a:r>
                      <a:r>
                        <a:rPr lang="fr-FR" sz="1400" baseline="0" dirty="0"/>
                        <a:t> to </a:t>
                      </a:r>
                      <a:r>
                        <a:rPr lang="fr-FR" sz="1400" baseline="0" dirty="0" err="1"/>
                        <a:t>poor</a:t>
                      </a:r>
                      <a:r>
                        <a:rPr lang="fr-FR" sz="1400" baseline="0" dirty="0"/>
                        <a:t> </a:t>
                      </a:r>
                      <a:r>
                        <a:rPr lang="fr-FR" sz="1400" baseline="0" dirty="0" err="1"/>
                        <a:t>worknanship</a:t>
                      </a:r>
                      <a:r>
                        <a:rPr lang="fr-FR" sz="1400" baseline="0" dirty="0"/>
                        <a:t> </a:t>
                      </a:r>
                    </a:p>
                    <a:p>
                      <a:pPr marL="285750" indent="-285750">
                        <a:buFont typeface="Arial" panose="020B0604020202020204" pitchFamily="34" charset="0"/>
                        <a:buChar char="•"/>
                      </a:pPr>
                      <a:r>
                        <a:rPr lang="fr-FR" sz="1400" baseline="0" dirty="0"/>
                        <a:t>No maintenance</a:t>
                      </a:r>
                    </a:p>
                    <a:p>
                      <a:pPr marL="285750" indent="-285750">
                        <a:buFont typeface="Arial" panose="020B0604020202020204" pitchFamily="34" charset="0"/>
                        <a:buChar char="•"/>
                      </a:pPr>
                      <a:r>
                        <a:rPr lang="fr-FR" sz="1400" baseline="0" dirty="0"/>
                        <a:t>No life </a:t>
                      </a:r>
                      <a:r>
                        <a:rPr lang="fr-FR" sz="1400" baseline="0" dirty="0" err="1"/>
                        <a:t>limit</a:t>
                      </a:r>
                      <a:endParaRPr lang="fr-FR" sz="1400" baseline="0" dirty="0"/>
                    </a:p>
                    <a:p>
                      <a:pPr marL="285750" indent="-285750">
                        <a:buFont typeface="Arial" panose="020B0604020202020204" pitchFamily="34" charset="0"/>
                        <a:buChar char="•"/>
                      </a:pPr>
                      <a:r>
                        <a:rPr lang="fr-FR" sz="1400" baseline="0" dirty="0" err="1"/>
                        <a:t>Allows</a:t>
                      </a:r>
                      <a:r>
                        <a:rPr lang="fr-FR" sz="1400" baseline="0" dirty="0"/>
                        <a:t> a </a:t>
                      </a:r>
                      <a:r>
                        <a:rPr lang="fr-FR" sz="1400" baseline="0" dirty="0" err="1"/>
                        <a:t>thinner</a:t>
                      </a:r>
                      <a:r>
                        <a:rPr lang="fr-FR" sz="1400" baseline="0" dirty="0"/>
                        <a:t> </a:t>
                      </a:r>
                      <a:r>
                        <a:rPr lang="fr-FR" sz="1400" baseline="0" dirty="0" err="1"/>
                        <a:t>concrete</a:t>
                      </a:r>
                      <a:r>
                        <a:rPr lang="fr-FR" sz="1400" baseline="0" dirty="0"/>
                        <a:t> </a:t>
                      </a:r>
                      <a:r>
                        <a:rPr lang="fr-FR" sz="1400" baseline="0" dirty="0" err="1"/>
                        <a:t>cover</a:t>
                      </a:r>
                      <a:endParaRPr lang="fr-FR" sz="1400" baseline="0" dirty="0"/>
                    </a:p>
                    <a:p>
                      <a:pPr marL="285750" indent="-285750">
                        <a:buFont typeface="Arial" panose="020B0604020202020204" pitchFamily="34" charset="0"/>
                        <a:buChar char="•"/>
                      </a:pPr>
                      <a:r>
                        <a:rPr lang="fr-FR" sz="1400" baseline="0" dirty="0" err="1"/>
                        <a:t>Better</a:t>
                      </a:r>
                      <a:r>
                        <a:rPr lang="fr-FR" sz="1400" baseline="0" dirty="0"/>
                        <a:t> </a:t>
                      </a:r>
                      <a:r>
                        <a:rPr lang="fr-FR" sz="1400" baseline="0" dirty="0" err="1"/>
                        <a:t>fire</a:t>
                      </a:r>
                      <a:r>
                        <a:rPr lang="fr-FR" sz="1400" baseline="0" dirty="0"/>
                        <a:t> </a:t>
                      </a:r>
                      <a:r>
                        <a:rPr lang="fr-FR" sz="1400" baseline="0" dirty="0" err="1"/>
                        <a:t>resistance</a:t>
                      </a:r>
                      <a:endParaRPr lang="fr-FR" sz="1400" baseline="0" dirty="0"/>
                    </a:p>
                    <a:p>
                      <a:pPr marL="285750" indent="-285750">
                        <a:buFont typeface="Arial" panose="020B0604020202020204" pitchFamily="34" charset="0"/>
                        <a:buChar char="•"/>
                      </a:pPr>
                      <a:r>
                        <a:rPr lang="fr-FR" sz="1400" baseline="0" dirty="0"/>
                        <a:t>100% </a:t>
                      </a:r>
                      <a:r>
                        <a:rPr lang="fr-FR" sz="1400" baseline="0" dirty="0" err="1"/>
                        <a:t>Recycled</a:t>
                      </a:r>
                      <a:r>
                        <a:rPr lang="fr-FR" sz="1400" baseline="0" dirty="0"/>
                        <a:t> to premium </a:t>
                      </a:r>
                      <a:r>
                        <a:rPr lang="fr-FR" sz="1400" baseline="0" dirty="0" err="1"/>
                        <a:t>stainless</a:t>
                      </a:r>
                      <a:endParaRPr lang="fr-FR" sz="1400" baseline="0" dirty="0">
                        <a:solidFill>
                          <a:srgbClr val="0070C0"/>
                        </a:solidFill>
                      </a:endParaRPr>
                    </a:p>
                  </a:txBody>
                  <a:tcPr/>
                </a:tc>
                <a:tc>
                  <a:txBody>
                    <a:bodyPr/>
                    <a:lstStyle/>
                    <a:p>
                      <a:pPr marL="285750" indent="-285750">
                        <a:buFont typeface="Wingdings" panose="05000000000000000000" pitchFamily="2" charset="2"/>
                        <a:buChar char="§"/>
                      </a:pPr>
                      <a:r>
                        <a:rPr lang="fr-FR" sz="1400" dirty="0" err="1"/>
                        <a:t>Higher</a:t>
                      </a:r>
                      <a:r>
                        <a:rPr lang="fr-FR" sz="1400" baseline="0" dirty="0"/>
                        <a:t> initial </a:t>
                      </a:r>
                      <a:r>
                        <a:rPr lang="fr-FR" sz="1400" baseline="0" dirty="0" err="1"/>
                        <a:t>cost</a:t>
                      </a:r>
                      <a:r>
                        <a:rPr lang="fr-FR" sz="1400" baseline="0" dirty="0"/>
                        <a:t>, but no more </a:t>
                      </a:r>
                      <a:r>
                        <a:rPr lang="fr-FR" sz="1400" baseline="0" dirty="0" err="1"/>
                        <a:t>than</a:t>
                      </a:r>
                      <a:r>
                        <a:rPr lang="fr-FR" sz="1400" baseline="0" dirty="0"/>
                        <a:t> a few % </a:t>
                      </a:r>
                      <a:r>
                        <a:rPr lang="fr-FR" sz="1400" baseline="0" dirty="0" err="1"/>
                        <a:t>when</a:t>
                      </a:r>
                      <a:endParaRPr lang="fr-FR" sz="1400" baseline="0" dirty="0"/>
                    </a:p>
                    <a:p>
                      <a:pPr marL="742950" lvl="1" indent="-285750">
                        <a:buFont typeface="Wingdings" panose="05000000000000000000" pitchFamily="2" charset="2"/>
                        <a:buChar char="ü"/>
                      </a:pPr>
                      <a:r>
                        <a:rPr lang="fr-FR" sz="1400" baseline="0" dirty="0" err="1"/>
                        <a:t>Stainless</a:t>
                      </a:r>
                      <a:r>
                        <a:rPr lang="fr-FR" sz="1400" baseline="0" dirty="0"/>
                        <a:t> </a:t>
                      </a:r>
                      <a:r>
                        <a:rPr lang="fr-FR" sz="1400" baseline="0" dirty="0" err="1"/>
                        <a:t>is</a:t>
                      </a:r>
                      <a:r>
                        <a:rPr lang="fr-FR" sz="1400" baseline="0" dirty="0"/>
                        <a:t> </a:t>
                      </a:r>
                      <a:r>
                        <a:rPr lang="fr-FR" sz="1400" baseline="0" dirty="0" err="1"/>
                        <a:t>selected</a:t>
                      </a:r>
                      <a:r>
                        <a:rPr lang="fr-FR" sz="1400" baseline="0" dirty="0"/>
                        <a:t> for the </a:t>
                      </a:r>
                      <a:r>
                        <a:rPr lang="fr-FR" sz="1400" baseline="0" dirty="0" err="1"/>
                        <a:t>critical</a:t>
                      </a:r>
                      <a:r>
                        <a:rPr lang="fr-FR" sz="1400" baseline="0" dirty="0"/>
                        <a:t> areas</a:t>
                      </a:r>
                    </a:p>
                    <a:p>
                      <a:pPr marL="742950" lvl="1" indent="-285750">
                        <a:buFont typeface="Wingdings" panose="05000000000000000000" pitchFamily="2" charset="2"/>
                        <a:buChar char="ü"/>
                      </a:pPr>
                      <a:r>
                        <a:rPr lang="fr-FR" sz="1400" baseline="0" dirty="0"/>
                        <a:t>Lean duplex grades are </a:t>
                      </a:r>
                      <a:r>
                        <a:rPr lang="fr-FR" sz="1400" baseline="0" dirty="0" err="1"/>
                        <a:t>selected</a:t>
                      </a:r>
                      <a:endParaRPr lang="fr-FR" sz="1400" baseline="0" dirty="0"/>
                    </a:p>
                    <a:p>
                      <a:pPr marL="171450" indent="-171450">
                        <a:buFontTx/>
                        <a:buChar char="-"/>
                      </a:pPr>
                      <a:endParaRPr lang="fr-FR" sz="1400" baseline="0" dirty="0"/>
                    </a:p>
                    <a:p>
                      <a:endParaRPr lang="fr-FR" sz="1400" dirty="0">
                        <a:solidFill>
                          <a:srgbClr val="0070C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2775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9805661"/>
              </p:ext>
            </p:extLst>
          </p:nvPr>
        </p:nvGraphicFramePr>
        <p:xfrm>
          <a:off x="251520" y="1268760"/>
          <a:ext cx="8510400" cy="2834640"/>
        </p:xfrm>
        <a:graphic>
          <a:graphicData uri="http://schemas.openxmlformats.org/drawingml/2006/table">
            <a:tbl>
              <a:tblPr firstRow="1" bandRow="1">
                <a:tableStyleId>{5C22544A-7EE6-4342-B048-85BDC9FD1C3A}</a:tableStyleId>
              </a:tblPr>
              <a:tblGrid>
                <a:gridCol w="1285200">
                  <a:extLst>
                    <a:ext uri="{9D8B030D-6E8A-4147-A177-3AD203B41FA5}">
                      <a16:colId xmlns:a16="http://schemas.microsoft.com/office/drawing/2014/main" val="20000"/>
                    </a:ext>
                  </a:extLst>
                </a:gridCol>
                <a:gridCol w="3405600">
                  <a:extLst>
                    <a:ext uri="{9D8B030D-6E8A-4147-A177-3AD203B41FA5}">
                      <a16:colId xmlns:a16="http://schemas.microsoft.com/office/drawing/2014/main" val="20001"/>
                    </a:ext>
                  </a:extLst>
                </a:gridCol>
                <a:gridCol w="3819600">
                  <a:extLst>
                    <a:ext uri="{9D8B030D-6E8A-4147-A177-3AD203B41FA5}">
                      <a16:colId xmlns:a16="http://schemas.microsoft.com/office/drawing/2014/main" val="20002"/>
                    </a:ext>
                  </a:extLst>
                </a:gridCol>
              </a:tblGrid>
              <a:tr h="303999">
                <a:tc>
                  <a:txBody>
                    <a:bodyPr/>
                    <a:lstStyle/>
                    <a:p>
                      <a:endParaRPr lang="fr-FR" sz="1400" dirty="0">
                        <a:solidFill>
                          <a:srgbClr val="0070C0"/>
                        </a:solidFill>
                      </a:endParaRPr>
                    </a:p>
                  </a:txBody>
                  <a:tcPr/>
                </a:tc>
                <a:tc>
                  <a:txBody>
                    <a:bodyPr/>
                    <a:lstStyle/>
                    <a:p>
                      <a:r>
                        <a:rPr lang="fr-FR" sz="1400" dirty="0" err="1"/>
                        <a:t>Advantages</a:t>
                      </a:r>
                      <a:endParaRPr lang="fr-FR" sz="1400" dirty="0">
                        <a:solidFill>
                          <a:srgbClr val="0070C0"/>
                        </a:solidFill>
                      </a:endParaRPr>
                    </a:p>
                  </a:txBody>
                  <a:tcPr/>
                </a:tc>
                <a:tc>
                  <a:txBody>
                    <a:bodyPr/>
                    <a:lstStyle/>
                    <a:p>
                      <a:r>
                        <a:rPr lang="fr-FR" sz="1400" dirty="0"/>
                        <a:t>Drawbacks</a:t>
                      </a:r>
                      <a:endParaRPr lang="fr-FR" sz="1400" dirty="0">
                        <a:solidFill>
                          <a:srgbClr val="0070C0"/>
                        </a:solidFill>
                      </a:endParaRPr>
                    </a:p>
                  </a:txBody>
                  <a:tcPr/>
                </a:tc>
                <a:extLst>
                  <a:ext uri="{0D108BD9-81ED-4DB2-BD59-A6C34878D82A}">
                    <a16:rowId xmlns:a16="http://schemas.microsoft.com/office/drawing/2014/main" val="10000"/>
                  </a:ext>
                </a:extLst>
              </a:tr>
              <a:tr h="1012777">
                <a:tc>
                  <a:txBody>
                    <a:bodyPr/>
                    <a:lstStyle/>
                    <a:p>
                      <a:r>
                        <a:rPr lang="fr-FR" sz="1400" dirty="0" err="1"/>
                        <a:t>Cathodic</a:t>
                      </a:r>
                      <a:r>
                        <a:rPr lang="fr-FR" sz="1400" dirty="0"/>
                        <a:t> protection</a:t>
                      </a:r>
                      <a:endParaRPr lang="fr-FR" sz="1400" dirty="0">
                        <a:solidFill>
                          <a:srgbClr val="0070C0"/>
                        </a:solidFill>
                      </a:endParaRPr>
                    </a:p>
                  </a:txBody>
                  <a:tcPr/>
                </a:tc>
                <a:tc>
                  <a:txBody>
                    <a:bodyPr/>
                    <a:lstStyle/>
                    <a:p>
                      <a:r>
                        <a:rPr lang="fr-FR" sz="1400" dirty="0" err="1"/>
                        <a:t>Lower</a:t>
                      </a:r>
                      <a:r>
                        <a:rPr lang="fr-FR" sz="1400" dirty="0"/>
                        <a:t> initial </a:t>
                      </a:r>
                      <a:r>
                        <a:rPr lang="fr-FR" sz="1400" dirty="0" err="1"/>
                        <a:t>costs</a:t>
                      </a:r>
                      <a:r>
                        <a:rPr lang="fr-FR" sz="1400" dirty="0"/>
                        <a:t> ?</a:t>
                      </a:r>
                    </a:p>
                    <a:p>
                      <a:r>
                        <a:rPr lang="fr-FR" sz="1400" dirty="0" err="1"/>
                        <a:t>Often</a:t>
                      </a:r>
                      <a:r>
                        <a:rPr lang="fr-FR" sz="1400" dirty="0"/>
                        <a:t> </a:t>
                      </a:r>
                      <a:r>
                        <a:rPr lang="fr-FR" sz="1400" dirty="0" err="1"/>
                        <a:t>used</a:t>
                      </a:r>
                      <a:r>
                        <a:rPr lang="fr-FR" sz="1400" dirty="0"/>
                        <a:t> for </a:t>
                      </a:r>
                      <a:r>
                        <a:rPr lang="fr-FR" sz="1400" dirty="0" err="1"/>
                        <a:t>repairs</a:t>
                      </a:r>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err="1"/>
                        <a:t>Requires</a:t>
                      </a:r>
                      <a:r>
                        <a:rPr lang="fr-FR" sz="1400" dirty="0"/>
                        <a:t> </a:t>
                      </a:r>
                      <a:r>
                        <a:rPr lang="fr-FR" sz="1400" dirty="0" err="1"/>
                        <a:t>careful</a:t>
                      </a:r>
                      <a:r>
                        <a:rPr lang="fr-FR" sz="1400" dirty="0"/>
                        <a:t> design for </a:t>
                      </a:r>
                      <a:r>
                        <a:rPr lang="fr-FR" sz="1400" dirty="0" err="1"/>
                        <a:t>overall</a:t>
                      </a:r>
                      <a:r>
                        <a:rPr lang="fr-FR" sz="1400" dirty="0"/>
                        <a:t> protection</a:t>
                      </a:r>
                    </a:p>
                    <a:p>
                      <a:pPr marL="285750" indent="-285750">
                        <a:buFont typeface="Wingdings" panose="05000000000000000000" pitchFamily="2" charset="2"/>
                        <a:buChar char="§"/>
                      </a:pPr>
                      <a:r>
                        <a:rPr lang="fr-FR" sz="1400" dirty="0" err="1"/>
                        <a:t>Requires</a:t>
                      </a:r>
                      <a:r>
                        <a:rPr lang="fr-FR" sz="1400" baseline="0" dirty="0"/>
                        <a:t> </a:t>
                      </a:r>
                      <a:r>
                        <a:rPr lang="fr-FR" sz="1400" baseline="0" dirty="0" err="1"/>
                        <a:t>careful</a:t>
                      </a:r>
                      <a:r>
                        <a:rPr lang="fr-FR" sz="1400" baseline="0" dirty="0"/>
                        <a:t> installation to </a:t>
                      </a:r>
                      <a:r>
                        <a:rPr lang="fr-FR" sz="1400" baseline="0" dirty="0" err="1"/>
                        <a:t>maintain</a:t>
                      </a:r>
                      <a:r>
                        <a:rPr lang="fr-FR" sz="1400" baseline="0" dirty="0"/>
                        <a:t> </a:t>
                      </a:r>
                      <a:r>
                        <a:rPr lang="fr-FR" sz="1400" baseline="0" dirty="0" err="1"/>
                        <a:t>proper</a:t>
                      </a:r>
                      <a:r>
                        <a:rPr lang="fr-FR" sz="1400" baseline="0" dirty="0"/>
                        <a:t> </a:t>
                      </a:r>
                      <a:r>
                        <a:rPr lang="fr-FR" sz="1400" baseline="0" dirty="0" err="1"/>
                        <a:t>electrical</a:t>
                      </a:r>
                      <a:r>
                        <a:rPr lang="fr-FR" sz="1400" baseline="0" dirty="0"/>
                        <a:t> contacts </a:t>
                      </a:r>
                    </a:p>
                    <a:p>
                      <a:pPr marL="285750" indent="-285750">
                        <a:buFont typeface="Wingdings" panose="05000000000000000000" pitchFamily="2" charset="2"/>
                        <a:buChar char="§"/>
                      </a:pPr>
                      <a:r>
                        <a:rPr lang="fr-FR" sz="1400" baseline="0" dirty="0" err="1"/>
                        <a:t>Requires</a:t>
                      </a:r>
                      <a:r>
                        <a:rPr lang="fr-FR" sz="1400" baseline="0" dirty="0"/>
                        <a:t> a permanent source of </a:t>
                      </a:r>
                      <a:r>
                        <a:rPr lang="fr-FR" sz="1400" baseline="0" dirty="0" err="1"/>
                        <a:t>current</a:t>
                      </a:r>
                      <a:r>
                        <a:rPr lang="fr-FR" sz="1400" baseline="0" dirty="0"/>
                        <a:t> (</a:t>
                      </a:r>
                      <a:r>
                        <a:rPr lang="fr-FR" sz="1400" baseline="0" dirty="0" err="1"/>
                        <a:t>which</a:t>
                      </a:r>
                      <a:r>
                        <a:rPr lang="fr-FR" sz="1400" baseline="0" dirty="0"/>
                        <a:t> must </a:t>
                      </a:r>
                      <a:r>
                        <a:rPr lang="fr-FR" sz="1400" baseline="0" dirty="0" err="1"/>
                        <a:t>be</a:t>
                      </a:r>
                      <a:r>
                        <a:rPr lang="fr-FR" sz="1400" baseline="0" dirty="0"/>
                        <a:t> </a:t>
                      </a:r>
                      <a:r>
                        <a:rPr lang="fr-FR" sz="1400" baseline="0" dirty="0" err="1"/>
                        <a:t>monirored</a:t>
                      </a:r>
                      <a:r>
                        <a:rPr lang="fr-FR" sz="1400" baseline="0" dirty="0"/>
                        <a:t> and </a:t>
                      </a:r>
                      <a:r>
                        <a:rPr lang="fr-FR" sz="1400" baseline="0" dirty="0" err="1"/>
                        <a:t>maintained</a:t>
                      </a:r>
                      <a:r>
                        <a:rPr lang="fr-FR" sz="1400" baseline="0" dirty="0"/>
                        <a:t>) or </a:t>
                      </a:r>
                      <a:r>
                        <a:rPr lang="fr-FR" sz="1400" baseline="0" dirty="0" err="1"/>
                        <a:t>sacrificial</a:t>
                      </a:r>
                      <a:r>
                        <a:rPr lang="fr-FR" sz="1400" baseline="0" dirty="0"/>
                        <a:t> anodes </a:t>
                      </a:r>
                      <a:r>
                        <a:rPr lang="fr-FR" sz="1400" baseline="0" dirty="0" err="1"/>
                        <a:t>that</a:t>
                      </a:r>
                      <a:r>
                        <a:rPr lang="fr-FR" sz="1400" baseline="0" dirty="0"/>
                        <a:t> </a:t>
                      </a:r>
                      <a:r>
                        <a:rPr lang="fr-FR" sz="1400" baseline="0" dirty="0" err="1"/>
                        <a:t>require</a:t>
                      </a:r>
                      <a:r>
                        <a:rPr lang="fr-FR" sz="1400" baseline="0" dirty="0"/>
                        <a:t> monitoring &amp; replacement</a:t>
                      </a:r>
                      <a:endParaRPr lang="fr-FR" sz="1400" dirty="0">
                        <a:solidFill>
                          <a:srgbClr val="0070C0"/>
                        </a:solidFill>
                      </a:endParaRPr>
                    </a:p>
                  </a:txBody>
                  <a:tcPr/>
                </a:tc>
                <a:extLst>
                  <a:ext uri="{0D108BD9-81ED-4DB2-BD59-A6C34878D82A}">
                    <a16:rowId xmlns:a16="http://schemas.microsoft.com/office/drawing/2014/main" val="10001"/>
                  </a:ext>
                </a:extLst>
              </a:tr>
              <a:tr h="709332">
                <a:tc>
                  <a:txBody>
                    <a:bodyPr/>
                    <a:lstStyle/>
                    <a:p>
                      <a:r>
                        <a:rPr lang="fr-FR" sz="1400" dirty="0"/>
                        <a:t>Membranes/</a:t>
                      </a:r>
                      <a:br>
                        <a:rPr lang="fr-FR" sz="1400" dirty="0"/>
                      </a:br>
                      <a:r>
                        <a:rPr lang="fr-FR" sz="1400" dirty="0" err="1"/>
                        <a:t>sealants</a:t>
                      </a:r>
                      <a:r>
                        <a:rPr lang="fr-FR" sz="1400" dirty="0"/>
                        <a:t> </a:t>
                      </a:r>
                      <a:endParaRPr lang="fr-FR" sz="1400" dirty="0">
                        <a:solidFill>
                          <a:srgbClr val="0070C0"/>
                        </a:solidFill>
                      </a:endParaRPr>
                    </a:p>
                  </a:txBody>
                  <a:tcPr/>
                </a:tc>
                <a:tc>
                  <a:txBody>
                    <a:bodyPr/>
                    <a:lstStyle/>
                    <a:p>
                      <a:r>
                        <a:rPr lang="fr-FR" sz="1400" dirty="0" err="1"/>
                        <a:t>Lower</a:t>
                      </a:r>
                      <a:r>
                        <a:rPr lang="fr-FR" sz="1400" dirty="0"/>
                        <a:t> initial </a:t>
                      </a:r>
                      <a:r>
                        <a:rPr lang="fr-FR" sz="1400" dirty="0" err="1"/>
                        <a:t>costs</a:t>
                      </a:r>
                      <a:r>
                        <a:rPr lang="fr-FR" sz="1400" dirty="0"/>
                        <a:t>?</a:t>
                      </a:r>
                    </a:p>
                    <a:p>
                      <a:endParaRPr lang="fr-FR" sz="1400" dirty="0">
                        <a:solidFill>
                          <a:srgbClr val="0070C0"/>
                        </a:solidFill>
                      </a:endParaRPr>
                    </a:p>
                  </a:txBody>
                  <a:tcPr/>
                </a:tc>
                <a:tc>
                  <a:txBody>
                    <a:bodyPr/>
                    <a:lstStyle/>
                    <a:p>
                      <a:pPr marL="285750" indent="-285750">
                        <a:buFont typeface="Wingdings" panose="05000000000000000000" pitchFamily="2" charset="2"/>
                        <a:buChar char="§"/>
                      </a:pPr>
                      <a:r>
                        <a:rPr lang="fr-FR" sz="1400" dirty="0" err="1"/>
                        <a:t>Require</a:t>
                      </a:r>
                      <a:r>
                        <a:rPr lang="fr-FR" sz="1400" dirty="0"/>
                        <a:t> </a:t>
                      </a:r>
                      <a:r>
                        <a:rPr lang="fr-FR" sz="1400" dirty="0" err="1"/>
                        <a:t>careful</a:t>
                      </a:r>
                      <a:r>
                        <a:rPr lang="fr-FR" sz="1400" dirty="0"/>
                        <a:t> installation  (</a:t>
                      </a:r>
                      <a:r>
                        <a:rPr lang="fr-FR" sz="1400" dirty="0" err="1"/>
                        <a:t>bubbles</a:t>
                      </a:r>
                      <a:r>
                        <a:rPr lang="fr-FR" sz="1400" dirty="0"/>
                        <a:t>)</a:t>
                      </a:r>
                    </a:p>
                    <a:p>
                      <a:pPr marL="285750" indent="-285750">
                        <a:buFont typeface="Wingdings" panose="05000000000000000000" pitchFamily="2" charset="2"/>
                        <a:buChar char="§"/>
                      </a:pPr>
                      <a:r>
                        <a:rPr lang="fr-FR" sz="1400" dirty="0" err="1"/>
                        <a:t>Cannot</a:t>
                      </a:r>
                      <a:r>
                        <a:rPr lang="fr-FR" sz="1400" dirty="0"/>
                        <a:t> </a:t>
                      </a:r>
                      <a:r>
                        <a:rPr lang="fr-FR" sz="1400" dirty="0" err="1"/>
                        <a:t>be</a:t>
                      </a:r>
                      <a:r>
                        <a:rPr lang="fr-FR" sz="1400" dirty="0"/>
                        <a:t> </a:t>
                      </a:r>
                      <a:r>
                        <a:rPr lang="fr-FR" sz="1400" dirty="0" err="1"/>
                        <a:t>installed</a:t>
                      </a:r>
                      <a:r>
                        <a:rPr lang="fr-FR" sz="1400" dirty="0"/>
                        <a:t> in </a:t>
                      </a:r>
                      <a:r>
                        <a:rPr lang="fr-FR" sz="1400" dirty="0" err="1">
                          <a:solidFill>
                            <a:schemeClr val="tx1"/>
                          </a:solidFill>
                        </a:rPr>
                        <a:t>any</a:t>
                      </a:r>
                      <a:r>
                        <a:rPr lang="fr-FR" sz="1400" dirty="0">
                          <a:solidFill>
                            <a:schemeClr val="tx1"/>
                          </a:solidFill>
                        </a:rPr>
                        <a:t> </a:t>
                      </a:r>
                      <a:r>
                        <a:rPr lang="fr-FR" sz="1400" dirty="0" err="1">
                          <a:solidFill>
                            <a:schemeClr val="tx1"/>
                          </a:solidFill>
                        </a:rPr>
                        <a:t>weather</a:t>
                      </a:r>
                      <a:endParaRPr lang="fr-FR" sz="1400" dirty="0">
                        <a:solidFill>
                          <a:schemeClr val="tx1"/>
                        </a:solidFill>
                      </a:endParaRPr>
                    </a:p>
                    <a:p>
                      <a:pPr marL="285750" indent="-285750">
                        <a:buFont typeface="Wingdings" panose="05000000000000000000" pitchFamily="2" charset="2"/>
                        <a:buChar char="§"/>
                      </a:pPr>
                      <a:r>
                        <a:rPr lang="fr-FR" sz="1400" dirty="0"/>
                        <a:t>Performance over time </a:t>
                      </a:r>
                      <a:r>
                        <a:rPr lang="fr-FR" sz="1400" dirty="0" err="1"/>
                        <a:t>debatable</a:t>
                      </a:r>
                      <a:endParaRPr lang="fr-FR" sz="1400" dirty="0"/>
                    </a:p>
                    <a:p>
                      <a:pPr marL="285750" indent="-285750">
                        <a:buFont typeface="Wingdings" panose="05000000000000000000" pitchFamily="2" charset="2"/>
                        <a:buChar char="§"/>
                      </a:pPr>
                      <a:r>
                        <a:rPr lang="fr-FR" sz="1400" dirty="0"/>
                        <a:t>Limited to horizontal surfaces</a:t>
                      </a:r>
                      <a:endParaRPr lang="fr-FR" sz="1400" dirty="0">
                        <a:solidFill>
                          <a:srgbClr val="0070C0"/>
                        </a:solidFill>
                      </a:endParaRPr>
                    </a:p>
                  </a:txBody>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457200" y="274638"/>
            <a:ext cx="8229600" cy="767863"/>
          </a:xfrm>
        </p:spPr>
        <p:txBody>
          <a:bodyPr>
            <a:noAutofit/>
          </a:bodyPr>
          <a:lstStyle/>
          <a:p>
            <a:r>
              <a:rPr lang="fr-FR" sz="3200" dirty="0" err="1"/>
              <a:t>Comparison</a:t>
            </a:r>
            <a:r>
              <a:rPr lang="fr-FR" sz="3200" dirty="0"/>
              <a:t> of </a:t>
            </a:r>
            <a:r>
              <a:rPr lang="fr-FR" sz="3200" dirty="0" err="1"/>
              <a:t>stainless</a:t>
            </a:r>
            <a:r>
              <a:rPr lang="fr-FR" sz="3200" dirty="0"/>
              <a:t> </a:t>
            </a:r>
            <a:r>
              <a:rPr lang="fr-FR" sz="3200" dirty="0" err="1"/>
              <a:t>rebar</a:t>
            </a:r>
            <a:r>
              <a:rPr lang="fr-FR" sz="3200" dirty="0"/>
              <a:t> </a:t>
            </a:r>
            <a:r>
              <a:rPr lang="fr-FR" sz="3200" dirty="0" err="1"/>
              <a:t>with</a:t>
            </a:r>
            <a:r>
              <a:rPr lang="fr-FR" sz="3200" dirty="0"/>
              <a:t> alternative solutions</a:t>
            </a:r>
            <a:r>
              <a:rPr lang="fr-FR" sz="3200" baseline="50000" dirty="0"/>
              <a:t>15-20</a:t>
            </a:r>
          </a:p>
        </p:txBody>
      </p:sp>
    </p:spTree>
    <p:extLst>
      <p:ext uri="{BB962C8B-B14F-4D97-AF65-F5344CB8AC3E}">
        <p14:creationId xmlns:p14="http://schemas.microsoft.com/office/powerpoint/2010/main" val="406807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References</a:t>
            </a:r>
            <a:endParaRPr lang="fr-FR" dirty="0"/>
          </a:p>
        </p:txBody>
      </p:sp>
      <p:sp>
        <p:nvSpPr>
          <p:cNvPr id="3" name="Content Placeholder 2"/>
          <p:cNvSpPr>
            <a:spLocks noGrp="1"/>
          </p:cNvSpPr>
          <p:nvPr>
            <p:ph idx="1"/>
          </p:nvPr>
        </p:nvSpPr>
        <p:spPr>
          <a:xfrm>
            <a:off x="457200" y="1268760"/>
            <a:ext cx="8229600" cy="4983162"/>
          </a:xfrm>
        </p:spPr>
        <p:txBody>
          <a:bodyPr>
            <a:noAutofit/>
          </a:bodyPr>
          <a:lstStyle/>
          <a:p>
            <a:pPr marL="514350" indent="-514350">
              <a:buFont typeface="+mj-lt"/>
              <a:buAutoNum type="arabicPeriod"/>
            </a:pPr>
            <a:r>
              <a:rPr lang="fr-FR" sz="1100" dirty="0">
                <a:hlinkClick r:id="rId2"/>
              </a:rPr>
              <a:t>http://www.lapresse.ca/actualites/montreal/201111/25/01-4471833-echangeur-turcot-254-millions-pour-lentretien-avant-la-demolition.php</a:t>
            </a:r>
            <a:r>
              <a:rPr lang="fr-FR" sz="1100" dirty="0"/>
              <a:t> </a:t>
            </a:r>
          </a:p>
          <a:p>
            <a:pPr marL="514350" indent="-514350">
              <a:buFont typeface="+mj-lt"/>
              <a:buAutoNum type="arabicPeriod"/>
            </a:pPr>
            <a:r>
              <a:rPr lang="fr-FR" sz="1100" dirty="0">
                <a:hlinkClick r:id="rId3"/>
              </a:rPr>
              <a:t>http://www.ledevoir.com/politique/quebec/336978/echangeur-turcot-quebec-confirme-le-mauvais-etat-des-structures</a:t>
            </a:r>
            <a:r>
              <a:rPr lang="fr-FR" sz="1100" dirty="0"/>
              <a:t> </a:t>
            </a:r>
          </a:p>
          <a:p>
            <a:pPr marL="514350" indent="-514350">
              <a:buFont typeface="+mj-lt"/>
              <a:buAutoNum type="arabicPeriod"/>
            </a:pPr>
            <a:r>
              <a:rPr lang="en-GB" sz="1100" dirty="0">
                <a:hlinkClick r:id="rId4"/>
              </a:rPr>
              <a:t>https://www.worldstainless.org/Files/issf/Education_references/Ref07_The_use_of_predictive_models_in_specifying_selective_use_of_stainless_steel_reinforcement.pdf</a:t>
            </a:r>
            <a:endParaRPr lang="en-GB" sz="1100" dirty="0"/>
          </a:p>
          <a:p>
            <a:pPr marL="514350" indent="-514350">
              <a:buFont typeface="+mj-lt"/>
              <a:buAutoNum type="arabicPeriod"/>
            </a:pPr>
            <a:r>
              <a:rPr lang="en-US" sz="1100" dirty="0">
                <a:hlinkClick r:id="rId5"/>
              </a:rPr>
              <a:t>https://www.holcim.com.au/products-and-services/tools-faqs-and-resources/do-it-yourself-diy/cracks-in-concrete</a:t>
            </a:r>
            <a:r>
              <a:rPr lang="en-US" sz="1100" dirty="0"/>
              <a:t>  visual inspection of concrete </a:t>
            </a:r>
          </a:p>
          <a:p>
            <a:pPr marL="514350" indent="-514350">
              <a:buFont typeface="+mj-lt"/>
              <a:buAutoNum type="arabicPeriod"/>
            </a:pPr>
            <a:r>
              <a:rPr lang="en-US" sz="1100" dirty="0">
                <a:hlinkClick r:id="rId6"/>
              </a:rPr>
              <a:t>https://www.nickelinstitute.org/policy/nickel-life-cycle-management/life-cycle-assessments/</a:t>
            </a:r>
            <a:r>
              <a:rPr lang="fr-FR" sz="1100" dirty="0"/>
              <a:t>    (</a:t>
            </a:r>
            <a:r>
              <a:rPr lang="fr-FR" sz="1100" dirty="0" err="1"/>
              <a:t>Progreso</a:t>
            </a:r>
            <a:r>
              <a:rPr lang="fr-FR" sz="1100" dirty="0"/>
              <a:t> Pier)</a:t>
            </a:r>
          </a:p>
          <a:p>
            <a:pPr marL="514350" indent="-514350">
              <a:buFont typeface="+mj-lt"/>
              <a:buAutoNum type="arabicPeriod"/>
            </a:pPr>
            <a:r>
              <a:rPr lang="en-GB" sz="1100" dirty="0">
                <a:hlinkClick r:id="rId7"/>
              </a:rPr>
              <a:t>https://www.worldstainless.org/Files/issf/Education_references/Ref08_Special-issue-stainless-steel-rebar-Acom.pdf</a:t>
            </a:r>
            <a:endParaRPr lang="en-GB" sz="1100" dirty="0"/>
          </a:p>
          <a:p>
            <a:pPr marL="514350" indent="-514350">
              <a:buFont typeface="+mj-lt"/>
              <a:buAutoNum type="arabicPeriod"/>
            </a:pPr>
            <a:r>
              <a:rPr lang="en-US" sz="1100" dirty="0">
                <a:hlinkClick r:id="rId8"/>
              </a:rPr>
              <a:t>https://www.roadsbridges.com/willing-bend-0</a:t>
            </a:r>
            <a:r>
              <a:rPr lang="en-US" sz="1100" dirty="0"/>
              <a:t>  </a:t>
            </a:r>
            <a:r>
              <a:rPr lang="fr-FR" sz="1100" dirty="0"/>
              <a:t>(Oregon)</a:t>
            </a:r>
          </a:p>
          <a:p>
            <a:pPr marL="514350" indent="-514350">
              <a:buFont typeface="+mj-lt"/>
              <a:buAutoNum type="arabicPeriod"/>
            </a:pPr>
            <a:r>
              <a:rPr lang="fr-FR" sz="1100" dirty="0">
                <a:hlinkClick r:id="rId9"/>
              </a:rPr>
              <a:t>http://structurae.net/structures/data/index.cfm?id=s0011506</a:t>
            </a:r>
            <a:r>
              <a:rPr lang="fr-FR" sz="1100" dirty="0"/>
              <a:t>  (Oregon)</a:t>
            </a:r>
          </a:p>
          <a:p>
            <a:pPr marL="514350" indent="-514350">
              <a:buFont typeface="+mj-lt"/>
              <a:buAutoNum type="arabicPeriod"/>
            </a:pPr>
            <a:r>
              <a:rPr lang="fr-FR" sz="1100" dirty="0">
                <a:hlinkClick r:id="rId10"/>
              </a:rPr>
              <a:t>http://www.aeconline.ae/major-hong-kong-stainless-steel-rebar-contract-signed-by-arminox-middle-east-42317/news.html</a:t>
            </a:r>
            <a:r>
              <a:rPr lang="fr-FR" sz="1100" dirty="0"/>
              <a:t> (HK </a:t>
            </a:r>
            <a:r>
              <a:rPr lang="fr-FR" sz="1100" dirty="0" err="1"/>
              <a:t>Macau</a:t>
            </a:r>
            <a:r>
              <a:rPr lang="fr-FR" sz="1100" dirty="0"/>
              <a:t>)</a:t>
            </a:r>
          </a:p>
          <a:p>
            <a:pPr marL="514350" indent="-514350">
              <a:buFont typeface="+mj-lt"/>
              <a:buAutoNum type="arabicPeriod"/>
            </a:pPr>
            <a:r>
              <a:rPr lang="fr-FR" sz="1100" dirty="0">
                <a:hlinkClick r:id="rId11"/>
              </a:rPr>
              <a:t>http://www.engineersireland.ie/EngineersIreland/media/SiteMedia/groups/Divisions/civil/Broadmeadow-Estuary-Bridge-Integration-of-Design-and-Construction.pdf?ext=.pdf</a:t>
            </a:r>
            <a:r>
              <a:rPr lang="fr-FR" sz="1100" dirty="0"/>
              <a:t>  (</a:t>
            </a:r>
            <a:r>
              <a:rPr lang="fr-FR" sz="1100" dirty="0" err="1"/>
              <a:t>Broadmeadow</a:t>
            </a:r>
            <a:r>
              <a:rPr lang="fr-FR" sz="1100" dirty="0"/>
              <a:t>)</a:t>
            </a:r>
          </a:p>
          <a:p>
            <a:pPr marL="514350" indent="-514350">
              <a:buFont typeface="+mj-lt"/>
              <a:buAutoNum type="arabicPeriod"/>
            </a:pPr>
            <a:r>
              <a:rPr lang="fr-FR" sz="1100" dirty="0" err="1"/>
              <a:t>Courtesy</a:t>
            </a:r>
            <a:r>
              <a:rPr lang="fr-FR" sz="1100" dirty="0"/>
              <a:t> </a:t>
            </a:r>
            <a:r>
              <a:rPr lang="fr-FR" sz="1100" dirty="0" err="1"/>
              <a:t>Ugitech</a:t>
            </a:r>
            <a:r>
              <a:rPr lang="fr-FR" sz="1100" dirty="0"/>
              <a:t> SA</a:t>
            </a:r>
          </a:p>
          <a:p>
            <a:pPr marL="514350" indent="-514350">
              <a:buFont typeface="+mj-lt"/>
              <a:buAutoNum type="arabicPeriod"/>
            </a:pPr>
            <a:r>
              <a:rPr lang="fr-FR" sz="1100" dirty="0">
                <a:hlinkClick r:id="rId12"/>
              </a:rPr>
              <a:t>http://www.arup.com/Projects/Stonecutters_Bridge.aspx</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3"/>
              </a:rPr>
              <a:t>https://www.worldstainless.org/Files/issf/non-image-files/PDF/Structural/Stonecutters_Bridge_Towers.pdf</a:t>
            </a:r>
            <a:r>
              <a:rPr lang="fr-FR" sz="1100" dirty="0"/>
              <a:t> (</a:t>
            </a:r>
            <a:r>
              <a:rPr lang="fr-FR" sz="1100" dirty="0" err="1"/>
              <a:t>stonecutters’bridge</a:t>
            </a:r>
            <a:r>
              <a:rPr lang="fr-FR" sz="1100" dirty="0"/>
              <a:t>)</a:t>
            </a:r>
          </a:p>
          <a:p>
            <a:pPr marL="514350" indent="-514350">
              <a:buFont typeface="+mj-lt"/>
              <a:buAutoNum type="arabicPeriod"/>
            </a:pPr>
            <a:r>
              <a:rPr lang="fr-FR" sz="1100" dirty="0">
                <a:hlinkClick r:id="rId14"/>
              </a:rPr>
              <a:t>http://www.cif.org/noms/2008/24_-_Ocean_Parkway_Belt_Bridge.pdf</a:t>
            </a:r>
            <a:r>
              <a:rPr lang="fr-FR" sz="1100" dirty="0"/>
              <a:t>  (</a:t>
            </a:r>
            <a:r>
              <a:rPr lang="fr-FR" sz="1100" dirty="0" err="1"/>
              <a:t>belt</a:t>
            </a:r>
            <a:r>
              <a:rPr lang="fr-FR" sz="1100" dirty="0"/>
              <a:t> </a:t>
            </a:r>
            <a:r>
              <a:rPr lang="fr-FR" sz="1100" dirty="0" err="1"/>
              <a:t>parkway</a:t>
            </a:r>
            <a:r>
              <a:rPr lang="fr-FR" sz="1100" dirty="0"/>
              <a:t> bridge)</a:t>
            </a:r>
          </a:p>
          <a:p>
            <a:pPr marL="514350" indent="-514350">
              <a:buFont typeface="+mj-lt"/>
              <a:buAutoNum type="arabicPeriod"/>
            </a:pPr>
            <a:r>
              <a:rPr lang="fr-FR" sz="1100" dirty="0"/>
              <a:t>Béton Armé d’inox: Le Choix de la durée (in French) </a:t>
            </a:r>
            <a:r>
              <a:rPr lang="en-US" sz="1100" dirty="0">
                <a:hlinkClick r:id="rId15"/>
              </a:rPr>
              <a:t>https://www.infociments.fr/ponts-et-passerelles/les-armatures-inox-la-solution-pour-des-ouvrages-durables</a:t>
            </a:r>
            <a:r>
              <a:rPr lang="en-US" sz="1100" dirty="0"/>
              <a:t> </a:t>
            </a:r>
            <a:r>
              <a:rPr lang="fr-FR" sz="1100" dirty="0"/>
              <a:t>         </a:t>
            </a:r>
          </a:p>
          <a:p>
            <a:pPr marL="514350" indent="-514350">
              <a:buFont typeface="+mj-lt"/>
              <a:buAutoNum type="arabicPeriod"/>
            </a:pPr>
            <a:r>
              <a:rPr lang="fr-FR" sz="1100" dirty="0" err="1"/>
              <a:t>Armaduras</a:t>
            </a:r>
            <a:r>
              <a:rPr lang="fr-FR" sz="1100" dirty="0"/>
              <a:t> de </a:t>
            </a:r>
            <a:r>
              <a:rPr lang="fr-FR" sz="1100" dirty="0" err="1"/>
              <a:t>Acero</a:t>
            </a:r>
            <a:r>
              <a:rPr lang="fr-FR" sz="1100" dirty="0"/>
              <a:t> </a:t>
            </a:r>
            <a:r>
              <a:rPr lang="fr-FR" sz="1100" dirty="0" err="1"/>
              <a:t>Inoxidable</a:t>
            </a:r>
            <a:r>
              <a:rPr lang="fr-FR" sz="1100" dirty="0"/>
              <a:t> (in </a:t>
            </a:r>
            <a:r>
              <a:rPr lang="fr-FR" sz="1100" dirty="0" err="1"/>
              <a:t>Spanish</a:t>
            </a:r>
            <a:r>
              <a:rPr lang="fr-FR" sz="1100" dirty="0"/>
              <a:t>) </a:t>
            </a:r>
            <a:r>
              <a:rPr lang="en-US" sz="1100" dirty="0">
                <a:hlinkClick r:id="rId16"/>
              </a:rPr>
              <a:t>http://www.cedinox.es/opencms901/export/sites/cedinox/.galleries/publicaciones-tecnicas/59armadurasaceroinoxidable.pdf</a:t>
            </a:r>
            <a:r>
              <a:rPr lang="en-US" sz="1100" dirty="0"/>
              <a:t> </a:t>
            </a:r>
          </a:p>
          <a:p>
            <a:pPr marL="514350" indent="-514350">
              <a:buFont typeface="+mj-lt"/>
              <a:buAutoNum type="arabicPeriod"/>
            </a:pPr>
            <a:r>
              <a:rPr lang="en-US" sz="1100" dirty="0">
                <a:hlinkClick r:id="rId17"/>
              </a:rPr>
              <a:t>www.ukcares.com/downloads/guides/PART7.pdf</a:t>
            </a:r>
            <a:r>
              <a:rPr lang="en-US" sz="1100" dirty="0"/>
              <a:t> </a:t>
            </a:r>
          </a:p>
          <a:p>
            <a:pPr marL="514350" indent="-514350">
              <a:buFont typeface="+mj-lt"/>
              <a:buAutoNum type="arabicPeriod"/>
            </a:pPr>
            <a:r>
              <a:rPr lang="en-GB" sz="1100" dirty="0">
                <a:hlinkClick r:id="rId18"/>
              </a:rPr>
              <a:t>https://www.worldstainless.org/Files/issf/Education_references/Ref19_Case_study_of_progreso_pier.pdf</a:t>
            </a:r>
            <a:endParaRPr lang="en-GB" sz="1100" dirty="0"/>
          </a:p>
          <a:p>
            <a:pPr marL="514350" indent="-514350">
              <a:buFont typeface="+mj-lt"/>
              <a:buAutoNum type="arabicPeriod"/>
            </a:pPr>
            <a:r>
              <a:rPr lang="fr-FR" sz="1100" dirty="0">
                <a:hlinkClick r:id="rId19"/>
              </a:rPr>
              <a:t>http://www.sintef.no/upload/Byggforsk/Publikasjoner/Prrapp%20405.pdf</a:t>
            </a:r>
            <a:r>
              <a:rPr lang="fr-FR" sz="1100" dirty="0"/>
              <a:t>  (</a:t>
            </a:r>
            <a:r>
              <a:rPr lang="fr-FR" sz="1100" dirty="0" err="1"/>
              <a:t>general</a:t>
            </a:r>
            <a:r>
              <a:rPr lang="fr-FR" sz="1100" dirty="0"/>
              <a:t>)</a:t>
            </a:r>
          </a:p>
          <a:p>
            <a:pPr marL="514350" indent="-514350">
              <a:buFont typeface="+mj-lt"/>
              <a:buAutoNum type="arabicPeriod"/>
            </a:pPr>
            <a:r>
              <a:rPr lang="fr-FR" sz="1100" dirty="0">
                <a:hlinkClick r:id="rId20"/>
              </a:rPr>
              <a:t>http://americanarminox.com/Purdue_University_Report_-_Stainless_Steel_Life_Cycle_Costing.pdf</a:t>
            </a:r>
            <a:r>
              <a:rPr lang="fr-FR" sz="1100" dirty="0"/>
              <a:t> (</a:t>
            </a:r>
            <a:r>
              <a:rPr lang="fr-FR" sz="1100" dirty="0" err="1"/>
              <a:t>advantages</a:t>
            </a:r>
            <a:r>
              <a:rPr lang="fr-FR" sz="1100" dirty="0"/>
              <a:t> of </a:t>
            </a:r>
            <a:r>
              <a:rPr lang="fr-FR" sz="1100" dirty="0" err="1"/>
              <a:t>using</a:t>
            </a:r>
            <a:r>
              <a:rPr lang="fr-FR" sz="1100" dirty="0"/>
              <a:t> </a:t>
            </a:r>
            <a:r>
              <a:rPr lang="fr-FR" sz="1100" dirty="0" err="1"/>
              <a:t>ss</a:t>
            </a:r>
            <a:r>
              <a:rPr lang="fr-FR" sz="1100" dirty="0"/>
              <a:t> </a:t>
            </a:r>
            <a:r>
              <a:rPr lang="fr-FR" sz="1100" dirty="0" err="1"/>
              <a:t>rebar</a:t>
            </a:r>
            <a:r>
              <a:rPr lang="fr-FR" sz="1100" dirty="0"/>
              <a:t>)</a:t>
            </a:r>
          </a:p>
          <a:p>
            <a:pPr marL="514350" indent="-514350">
              <a:buFont typeface="+mj-lt"/>
              <a:buAutoNum type="arabicPeriod"/>
            </a:pPr>
            <a:r>
              <a:rPr lang="fr-FR" sz="1100" dirty="0">
                <a:hlinkClick r:id="rId21"/>
              </a:rPr>
              <a:t>http://www.stainlesssteelrebar.org</a:t>
            </a:r>
            <a:endParaRPr lang="fr-FR" sz="1100" dirty="0"/>
          </a:p>
        </p:txBody>
      </p:sp>
    </p:spTree>
    <p:extLst>
      <p:ext uri="{BB962C8B-B14F-4D97-AF65-F5344CB8AC3E}">
        <p14:creationId xmlns:p14="http://schemas.microsoft.com/office/powerpoint/2010/main" val="151243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Wrong choice of materials can lead to big problems</a:t>
            </a:r>
            <a:endParaRPr lang="fr-FR" dirty="0"/>
          </a:p>
        </p:txBody>
      </p:sp>
    </p:spTree>
    <p:extLst>
      <p:ext uri="{BB962C8B-B14F-4D97-AF65-F5344CB8AC3E}">
        <p14:creationId xmlns:p14="http://schemas.microsoft.com/office/powerpoint/2010/main" val="1686040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References</a:t>
            </a:r>
            <a:r>
              <a:rPr lang="fr-FR" dirty="0"/>
              <a:t> on </a:t>
            </a:r>
            <a:r>
              <a:rPr lang="fr-FR" dirty="0" err="1"/>
              <a:t>Galvanic</a:t>
            </a:r>
            <a:r>
              <a:rPr lang="fr-FR" dirty="0"/>
              <a:t> </a:t>
            </a:r>
            <a:r>
              <a:rPr lang="fr-FR" dirty="0" err="1"/>
              <a:t>Coupling</a:t>
            </a:r>
            <a:endParaRPr lang="en-US" dirty="0"/>
          </a:p>
        </p:txBody>
      </p:sp>
      <p:sp>
        <p:nvSpPr>
          <p:cNvPr id="3" name="Espace réservé du contenu 2"/>
          <p:cNvSpPr>
            <a:spLocks noGrp="1"/>
          </p:cNvSpPr>
          <p:nvPr>
            <p:ph idx="1"/>
          </p:nvPr>
        </p:nvSpPr>
        <p:spPr>
          <a:xfrm>
            <a:off x="457200" y="1657488"/>
            <a:ext cx="8229600" cy="4925144"/>
          </a:xfrm>
        </p:spPr>
        <p:txBody>
          <a:bodyPr>
            <a:normAutofit/>
          </a:bodyPr>
          <a:lstStyle/>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M. P. </a:t>
            </a:r>
            <a:r>
              <a:rPr lang="en-US" sz="1200" dirty="0" err="1"/>
              <a:t>Pedeferri</a:t>
            </a:r>
            <a:r>
              <a:rPr lang="en-US" sz="1200" dirty="0"/>
              <a:t> and P. </a:t>
            </a:r>
            <a:r>
              <a:rPr lang="en-US" sz="1200" dirty="0" err="1"/>
              <a:t>Pedeferri</a:t>
            </a:r>
            <a:r>
              <a:rPr lang="en-US" sz="1200" dirty="0"/>
              <a:t>, “Effects of Galvanic Coupling between Carbon Steel and Stainless Steel Reinforcement in Concrete”, International Conference on Corrosion and Rehabilitation of Reinforced Concrete Structures, 1998, Orlando, Florida.</a:t>
            </a:r>
          </a:p>
          <a:p>
            <a:pPr marL="514350" lvl="0" indent="-514350">
              <a:buFont typeface="+mj-lt"/>
              <a:buAutoNum type="arabicPeriod"/>
            </a:pPr>
            <a:r>
              <a:rPr lang="en-US" sz="1200" dirty="0"/>
              <a:t>A. Knudsen, EM. Jensen, O. Klinghoffer and T. </a:t>
            </a:r>
            <a:r>
              <a:rPr lang="en-US" sz="1200" dirty="0" err="1"/>
              <a:t>Skovsgaard</a:t>
            </a:r>
            <a:r>
              <a:rPr lang="en-US" sz="1200" dirty="0"/>
              <a:t>, “Cost-Effective Enhancement of Durability of Concrete Structures by Intelligent use of Stainless Steel Reinforcement”, International Conference on Corrosion and Rehabilitation of Reinforced Concrete Structures, 1998, Orlando, Florida.</a:t>
            </a:r>
          </a:p>
          <a:p>
            <a:pPr marL="514350" lvl="0" indent="-514350">
              <a:buFont typeface="+mj-lt"/>
              <a:buAutoNum type="arabicPeriod"/>
            </a:pPr>
            <a:r>
              <a:rPr lang="en-US" sz="1200" dirty="0"/>
              <a:t>L. </a:t>
            </a:r>
            <a:r>
              <a:rPr lang="en-US" sz="1200" dirty="0" err="1"/>
              <a:t>Bertolini</a:t>
            </a:r>
            <a:r>
              <a:rPr lang="en-US" sz="1200" dirty="0"/>
              <a:t>, M. </a:t>
            </a:r>
            <a:r>
              <a:rPr lang="en-US" sz="1200" dirty="0" err="1"/>
              <a:t>Gastaldi</a:t>
            </a:r>
            <a:r>
              <a:rPr lang="en-US" sz="1200" dirty="0"/>
              <a:t>, T. </a:t>
            </a:r>
            <a:r>
              <a:rPr lang="en-US" sz="1200" dirty="0" err="1"/>
              <a:t>Pastore</a:t>
            </a:r>
            <a:r>
              <a:rPr lang="en-US" sz="1200" dirty="0"/>
              <a:t> and M. P. </a:t>
            </a:r>
            <a:r>
              <a:rPr lang="en-US" sz="1200" dirty="0" err="1"/>
              <a:t>Pedeferri</a:t>
            </a:r>
            <a:r>
              <a:rPr lang="en-US" sz="1200" dirty="0"/>
              <a:t>, “Effect of Chemical Composition on Corrosion </a:t>
            </a:r>
            <a:r>
              <a:rPr lang="en-US" sz="1200" dirty="0" err="1"/>
              <a:t>Behaviour</a:t>
            </a:r>
            <a:r>
              <a:rPr lang="en-US" sz="1200" dirty="0"/>
              <a:t> of Stainless Steel in Chloride Contamination and Carbonated Concrete”, Properties and Performances, Proceedings of 3rd European Congress Stainless Steel '99, 1999, Vol .3, Chia Laguna, AIM</a:t>
            </a:r>
          </a:p>
          <a:p>
            <a:pPr marL="514350" lvl="0" indent="-514350">
              <a:buFont typeface="+mj-lt"/>
              <a:buAutoNum type="arabicPeriod"/>
            </a:pPr>
            <a:r>
              <a:rPr lang="en-US" sz="1200" dirty="0"/>
              <a:t>O. Klinghoffer, T. </a:t>
            </a:r>
            <a:r>
              <a:rPr lang="en-US" sz="1200" dirty="0" err="1"/>
              <a:t>Frolund</a:t>
            </a:r>
            <a:r>
              <a:rPr lang="en-US" sz="1200" dirty="0"/>
              <a:t>, B. </a:t>
            </a:r>
            <a:r>
              <a:rPr lang="en-US" sz="1200" dirty="0" err="1"/>
              <a:t>Kofoed</a:t>
            </a:r>
            <a:r>
              <a:rPr lang="en-US" sz="1200" dirty="0"/>
              <a:t>, A. Knudsen, EM. Jensen and T. </a:t>
            </a:r>
            <a:r>
              <a:rPr lang="en-US" sz="1200" dirty="0" err="1"/>
              <a:t>Skovsgaard</a:t>
            </a:r>
            <a:r>
              <a:rPr lang="en-US" sz="1200" dirty="0"/>
              <a:t>, “Practical and Economic Aspects of Application of Austenitic Stainless Steel, AISI 316, as Reinforcement in Concrete”, Corrosion of Reinforcement in Concrete: Corrosion Mechanisms and Corrosion Protection, 2000, </a:t>
            </a:r>
            <a:r>
              <a:rPr lang="en-US" sz="1200" dirty="0" err="1"/>
              <a:t>Mietz</a:t>
            </a:r>
            <a:r>
              <a:rPr lang="en-US" sz="1200" dirty="0"/>
              <a:t>, J., Polder, R. and </a:t>
            </a:r>
            <a:r>
              <a:rPr lang="en-US" sz="1200" dirty="0" err="1"/>
              <a:t>Elsener</a:t>
            </a:r>
            <a:r>
              <a:rPr lang="en-US" sz="1200" dirty="0"/>
              <a:t>, B., </a:t>
            </a:r>
            <a:r>
              <a:rPr lang="en-US" sz="1200" dirty="0" err="1"/>
              <a:t>Eds</a:t>
            </a:r>
            <a:r>
              <a:rPr lang="en-US" sz="1200" dirty="0"/>
              <a:t>, London</a:t>
            </a:r>
          </a:p>
          <a:p>
            <a:pPr marL="514350" lvl="0" indent="-514350">
              <a:buFont typeface="+mj-lt"/>
              <a:buAutoNum type="arabicPeriod"/>
            </a:pPr>
            <a:r>
              <a:rPr lang="en-US" sz="1200" dirty="0"/>
              <a:t>Knudsen and T. </a:t>
            </a:r>
            <a:r>
              <a:rPr lang="en-US" sz="1200" dirty="0" err="1"/>
              <a:t>Skovsgaard</a:t>
            </a:r>
            <a:r>
              <a:rPr lang="en-US" sz="1200" dirty="0"/>
              <a:t>, “Stainless Steel Reinforcement”, Concrete Engineering, 2001, Vol. 5 (3), p. 59.</a:t>
            </a:r>
          </a:p>
          <a:p>
            <a:pPr marL="514350" lvl="0" indent="-514350">
              <a:buFont typeface="+mj-lt"/>
              <a:buAutoNum type="arabicPeriod"/>
            </a:pPr>
            <a:r>
              <a:rPr lang="en-US" sz="1200" dirty="0"/>
              <a:t>L. </a:t>
            </a:r>
            <a:r>
              <a:rPr lang="en-US" sz="1200" dirty="0" err="1"/>
              <a:t>Bertolini</a:t>
            </a:r>
            <a:r>
              <a:rPr lang="en-US" sz="1200" dirty="0"/>
              <a:t> and P. </a:t>
            </a:r>
            <a:r>
              <a:rPr lang="en-US" sz="1200" dirty="0" err="1"/>
              <a:t>Pedeferri</a:t>
            </a:r>
            <a:r>
              <a:rPr lang="en-US" sz="1200" dirty="0"/>
              <a:t>, “Laboratory and Field Experience on the Use of Stainless Steel to Improve Durability of Reinforced Concrete”, Corrosion Review, 2002, Vol. 20, p. 129</a:t>
            </a:r>
          </a:p>
          <a:p>
            <a:pPr marL="514350" lvl="0" indent="-514350">
              <a:buFont typeface="+mj-lt"/>
              <a:buAutoNum type="arabicPeriod"/>
            </a:pPr>
            <a:r>
              <a:rPr lang="en-US" sz="1200">
                <a:hlinkClick r:id="rId2"/>
              </a:rPr>
              <a:t>S</a:t>
            </a:r>
            <a:r>
              <a:rPr lang="en-US" sz="1200" dirty="0">
                <a:hlinkClick r:id="rId2"/>
              </a:rPr>
              <a:t>. Qian</a:t>
            </a:r>
            <a:r>
              <a:rPr lang="en-US" sz="1200" dirty="0"/>
              <a:t>, </a:t>
            </a:r>
            <a:r>
              <a:rPr lang="en-US" sz="1200" dirty="0">
                <a:hlinkClick r:id="rId3"/>
              </a:rPr>
              <a:t>D. Qu</a:t>
            </a:r>
            <a:r>
              <a:rPr lang="en-US" sz="1200" dirty="0"/>
              <a:t> &amp; </a:t>
            </a:r>
            <a:r>
              <a:rPr lang="en-US" sz="1200" dirty="0">
                <a:hlinkClick r:id="rId4"/>
              </a:rPr>
              <a:t>G. Coates</a:t>
            </a:r>
            <a:r>
              <a:rPr lang="en-US" sz="1200" dirty="0"/>
              <a:t> Galvanic Coupling Between Carbon Steel and Stainless Steel Reinforcements </a:t>
            </a:r>
            <a:r>
              <a:rPr lang="en-US" sz="1200" dirty="0">
                <a:hlinkClick r:id="rId5"/>
              </a:rPr>
              <a:t>Canadian Metallurgical Quarterly </a:t>
            </a:r>
            <a:r>
              <a:rPr lang="en-US" sz="1200" dirty="0"/>
              <a:t> Volume 45, 2006 - </a:t>
            </a:r>
            <a:r>
              <a:rPr lang="en-US" sz="1200" dirty="0">
                <a:hlinkClick r:id="rId6"/>
              </a:rPr>
              <a:t>Issue 4</a:t>
            </a:r>
            <a:r>
              <a:rPr lang="en-US" sz="1200" dirty="0"/>
              <a:t> Pages 475-483 Published online: 18 Jul 2013</a:t>
            </a:r>
          </a:p>
          <a:p>
            <a:pPr marL="514350" indent="-514350">
              <a:buFont typeface="+mj-lt"/>
              <a:buAutoNum type="arabicPeriod"/>
            </a:pPr>
            <a:r>
              <a:rPr lang="en-US" sz="1200" dirty="0"/>
              <a:t>J.T. Pérez-Quiroz, J. </a:t>
            </a:r>
            <a:r>
              <a:rPr lang="en-US" sz="1200" dirty="0" err="1"/>
              <a:t>Teran</a:t>
            </a:r>
            <a:r>
              <a:rPr lang="en-US" sz="1200" dirty="0"/>
              <a:t>, M.J. Herrera, M. Martinez, J. </a:t>
            </a:r>
            <a:r>
              <a:rPr lang="en-US" sz="1200" dirty="0" err="1"/>
              <a:t>Genesca</a:t>
            </a:r>
            <a:r>
              <a:rPr lang="en-US" sz="1200" dirty="0"/>
              <a:t> : “Assessment of stainless steel reinforcement for concrete structures rehabilitation” J. of Constructional Steel research (2008) doi:10.1016/j.jcsr.2008.07.024 </a:t>
            </a:r>
          </a:p>
          <a:p>
            <a:pPr marL="514350" lvl="0" indent="-514350">
              <a:buFont typeface="+mj-lt"/>
              <a:buAutoNum type="arabicPeriod"/>
            </a:pPr>
            <a:r>
              <a:rPr lang="en-US" sz="1200" dirty="0"/>
              <a:t>Juliana Lopes Cardoso / Adriana de Araujo / </a:t>
            </a:r>
            <a:r>
              <a:rPr lang="en-US" sz="1200" dirty="0" err="1"/>
              <a:t>Mayara</a:t>
            </a:r>
            <a:r>
              <a:rPr lang="en-US" sz="1200" dirty="0"/>
              <a:t> </a:t>
            </a:r>
            <a:r>
              <a:rPr lang="en-US" sz="1200" dirty="0" err="1"/>
              <a:t>Stecanella</a:t>
            </a:r>
            <a:r>
              <a:rPr lang="en-US" sz="1200" dirty="0"/>
              <a:t> Pacheco / Jose Luis Serra Ribeiro / </a:t>
            </a:r>
            <a:r>
              <a:rPr lang="en-US" sz="1200" dirty="0" err="1"/>
              <a:t>Zehbour</a:t>
            </a:r>
            <a:r>
              <a:rPr lang="en-US" sz="1200" dirty="0"/>
              <a:t> </a:t>
            </a:r>
            <a:r>
              <a:rPr lang="en-US" sz="1200" dirty="0" err="1"/>
              <a:t>Panossian</a:t>
            </a:r>
            <a:r>
              <a:rPr lang="en-US" sz="1200" dirty="0"/>
              <a:t>  “stainless-steel-rebar-for-marine-environment-a-study-of-galvanic-corrosion-with-carbon-steel-rebar-used-in-the-same-concrete-structure” (2018) </a:t>
            </a:r>
            <a:r>
              <a:rPr lang="en-US" sz="1200" dirty="0">
                <a:hlinkClick r:id="rId7"/>
              </a:rPr>
              <a:t>https://store.nace.org/stainless-steel-rebar-for-marine-environment-a-study-of-galvanic-corrosion-with-carbon-steel-rebar-used-in-the-same-concrete-structure</a:t>
            </a:r>
            <a:r>
              <a:rPr lang="en-US" sz="1200" dirty="0"/>
              <a:t>  Product Number: 51318-11312-SG </a:t>
            </a:r>
          </a:p>
          <a:p>
            <a:pPr marL="514350" lvl="0" indent="-514350">
              <a:buFont typeface="+mj-lt"/>
              <a:buAutoNum type="arabicPeriod"/>
            </a:pPr>
            <a:r>
              <a:rPr lang="en-US" sz="1200" dirty="0">
                <a:hlinkClick r:id="rId8"/>
              </a:rPr>
              <a:t>http://stainlesssteelrebar.org/</a:t>
            </a:r>
            <a:r>
              <a:rPr lang="en-US" sz="1200" dirty="0"/>
              <a:t>  </a:t>
            </a:r>
          </a:p>
        </p:txBody>
      </p:sp>
      <p:sp>
        <p:nvSpPr>
          <p:cNvPr id="5" name="ZoneTexte 5"/>
          <p:cNvSpPr txBox="1"/>
          <p:nvPr/>
        </p:nvSpPr>
        <p:spPr>
          <a:xfrm rot="1516337">
            <a:off x="7402697" y="336853"/>
            <a:ext cx="1111023" cy="353943"/>
          </a:xfrm>
          <a:prstGeom prst="rect">
            <a:avLst/>
          </a:prstGeom>
          <a:noFill/>
          <a:ln w="19050">
            <a:solidFill>
              <a:srgbClr val="FF0000"/>
            </a:solidFill>
          </a:ln>
        </p:spPr>
        <p:txBody>
          <a:bodyPr wrap="square" rtlCol="0">
            <a:spAutoFit/>
          </a:bodyPr>
          <a:lstStyle>
            <a:defPPr>
              <a:defRPr lang="en-US"/>
            </a:defPPr>
            <a:lvl1pPr marL="0" algn="l" defTabSz="447582" rtl="0" eaLnBrk="1" latinLnBrk="0" hangingPunct="1">
              <a:defRPr sz="1700" kern="1200">
                <a:solidFill>
                  <a:schemeClr val="tx1"/>
                </a:solidFill>
                <a:latin typeface="+mn-lt"/>
                <a:ea typeface="+mn-ea"/>
                <a:cs typeface="+mn-cs"/>
              </a:defRPr>
            </a:lvl1pPr>
            <a:lvl2pPr marL="447582" algn="l" defTabSz="447582" rtl="0" eaLnBrk="1" latinLnBrk="0" hangingPunct="1">
              <a:defRPr sz="1700" kern="1200">
                <a:solidFill>
                  <a:schemeClr val="tx1"/>
                </a:solidFill>
                <a:latin typeface="+mn-lt"/>
                <a:ea typeface="+mn-ea"/>
                <a:cs typeface="+mn-cs"/>
              </a:defRPr>
            </a:lvl2pPr>
            <a:lvl3pPr marL="895160" algn="l" defTabSz="447582" rtl="0" eaLnBrk="1" latinLnBrk="0" hangingPunct="1">
              <a:defRPr sz="1700" kern="1200">
                <a:solidFill>
                  <a:schemeClr val="tx1"/>
                </a:solidFill>
                <a:latin typeface="+mn-lt"/>
                <a:ea typeface="+mn-ea"/>
                <a:cs typeface="+mn-cs"/>
              </a:defRPr>
            </a:lvl3pPr>
            <a:lvl4pPr marL="1342741" algn="l" defTabSz="447582" rtl="0" eaLnBrk="1" latinLnBrk="0" hangingPunct="1">
              <a:defRPr sz="1700" kern="1200">
                <a:solidFill>
                  <a:schemeClr val="tx1"/>
                </a:solidFill>
                <a:latin typeface="+mn-lt"/>
                <a:ea typeface="+mn-ea"/>
                <a:cs typeface="+mn-cs"/>
              </a:defRPr>
            </a:lvl4pPr>
            <a:lvl5pPr marL="1790324" algn="l" defTabSz="447582" rtl="0" eaLnBrk="1" latinLnBrk="0" hangingPunct="1">
              <a:defRPr sz="1700" kern="1200">
                <a:solidFill>
                  <a:schemeClr val="tx1"/>
                </a:solidFill>
                <a:latin typeface="+mn-lt"/>
                <a:ea typeface="+mn-ea"/>
                <a:cs typeface="+mn-cs"/>
              </a:defRPr>
            </a:lvl5pPr>
            <a:lvl6pPr marL="2237906" algn="l" defTabSz="447582" rtl="0" eaLnBrk="1" latinLnBrk="0" hangingPunct="1">
              <a:defRPr sz="1700" kern="1200">
                <a:solidFill>
                  <a:schemeClr val="tx1"/>
                </a:solidFill>
                <a:latin typeface="+mn-lt"/>
                <a:ea typeface="+mn-ea"/>
                <a:cs typeface="+mn-cs"/>
              </a:defRPr>
            </a:lvl6pPr>
            <a:lvl7pPr marL="2685485" algn="l" defTabSz="447582" rtl="0" eaLnBrk="1" latinLnBrk="0" hangingPunct="1">
              <a:defRPr sz="1700" kern="1200">
                <a:solidFill>
                  <a:schemeClr val="tx1"/>
                </a:solidFill>
                <a:latin typeface="+mn-lt"/>
                <a:ea typeface="+mn-ea"/>
                <a:cs typeface="+mn-cs"/>
              </a:defRPr>
            </a:lvl7pPr>
            <a:lvl8pPr marL="3133065" algn="l" defTabSz="447582" rtl="0" eaLnBrk="1" latinLnBrk="0" hangingPunct="1">
              <a:defRPr sz="1700" kern="1200">
                <a:solidFill>
                  <a:schemeClr val="tx1"/>
                </a:solidFill>
                <a:latin typeface="+mn-lt"/>
                <a:ea typeface="+mn-ea"/>
                <a:cs typeface="+mn-cs"/>
              </a:defRPr>
            </a:lvl8pPr>
            <a:lvl9pPr marL="3580646" algn="l" defTabSz="447582" rtl="0" eaLnBrk="1" latinLnBrk="0" hangingPunct="1">
              <a:defRPr sz="1700" kern="1200">
                <a:solidFill>
                  <a:schemeClr val="tx1"/>
                </a:solidFill>
                <a:latin typeface="+mn-lt"/>
                <a:ea typeface="+mn-ea"/>
                <a:cs typeface="+mn-cs"/>
              </a:defRPr>
            </a:lvl9pPr>
          </a:lstStyle>
          <a:p>
            <a:pPr algn="ctr"/>
            <a:r>
              <a:rPr lang="fr-FR" b="1" dirty="0">
                <a:solidFill>
                  <a:srgbClr val="FF0000"/>
                </a:solidFill>
              </a:rPr>
              <a:t>NEW !</a:t>
            </a:r>
            <a:endParaRPr lang="en-US" b="1" dirty="0">
              <a:solidFill>
                <a:srgbClr val="FF0000"/>
              </a:solidFill>
            </a:endParaRPr>
          </a:p>
        </p:txBody>
      </p:sp>
    </p:spTree>
    <p:extLst>
      <p:ext uri="{BB962C8B-B14F-4D97-AF65-F5344CB8AC3E}">
        <p14:creationId xmlns:p14="http://schemas.microsoft.com/office/powerpoint/2010/main" val="87444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err="1">
                <a:solidFill>
                  <a:schemeClr val="accent1">
                    <a:lumMod val="75000"/>
                  </a:schemeClr>
                </a:solidFill>
              </a:rPr>
              <a:t>Thank</a:t>
            </a:r>
            <a:r>
              <a:rPr lang="fr-FR" dirty="0">
                <a:solidFill>
                  <a:schemeClr val="accent1">
                    <a:lumMod val="75000"/>
                  </a:schemeClr>
                </a:solidFill>
              </a:rPr>
              <a:t> </a:t>
            </a:r>
            <a:r>
              <a:rPr lang="fr-FR" dirty="0" err="1">
                <a:solidFill>
                  <a:schemeClr val="accent1">
                    <a:lumMod val="75000"/>
                  </a:schemeClr>
                </a:solidFill>
              </a:rPr>
              <a:t>you</a:t>
            </a:r>
            <a:endParaRPr lang="fr-FR" dirty="0">
              <a:solidFill>
                <a:schemeClr val="accent1">
                  <a:lumMod val="75000"/>
                </a:schemeClr>
              </a:solidFill>
            </a:endParaRPr>
          </a:p>
        </p:txBody>
      </p:sp>
      <p:sp>
        <p:nvSpPr>
          <p:cNvPr id="2" name="Content Placeholder 1">
            <a:extLst>
              <a:ext uri="{FF2B5EF4-FFF2-40B4-BE49-F238E27FC236}">
                <a16:creationId xmlns:a16="http://schemas.microsoft.com/office/drawing/2014/main" id="{D284C544-F2EC-4318-A0D5-85D350974AA0}"/>
              </a:ext>
            </a:extLst>
          </p:cNvPr>
          <p:cNvSpPr>
            <a:spLocks noGrp="1"/>
          </p:cNvSpPr>
          <p:nvPr>
            <p:ph idx="1"/>
          </p:nvPr>
        </p:nvSpPr>
        <p:spPr/>
        <p:txBody>
          <a:bodyPr/>
          <a:lstStyle/>
          <a:p>
            <a:pPr marL="0" indent="0">
              <a:buNone/>
            </a:pPr>
            <a:r>
              <a:rPr lang="en-GB" dirty="0">
                <a:solidFill>
                  <a:schemeClr val="accent1">
                    <a:lumMod val="75000"/>
                  </a:schemeClr>
                </a:solidFill>
              </a:rPr>
              <a:t>Test your knowledge of stainless steel here:</a:t>
            </a:r>
          </a:p>
          <a:p>
            <a:pPr marL="0" indent="0">
              <a:buNone/>
            </a:pPr>
            <a:r>
              <a:rPr lang="en-GB" dirty="0">
                <a:hlinkClick r:id="rId2"/>
              </a:rPr>
              <a:t>https://www.surveymonkey.com/r/3BVK2X6</a:t>
            </a:r>
            <a:endParaRPr lang="en-GB" dirty="0"/>
          </a:p>
        </p:txBody>
      </p:sp>
    </p:spTree>
    <p:extLst>
      <p:ext uri="{BB962C8B-B14F-4D97-AF65-F5344CB8AC3E}">
        <p14:creationId xmlns:p14="http://schemas.microsoft.com/office/powerpoint/2010/main" val="217393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Supporting presentation for lecturers of Architecture/Civil Engineering</a:t>
            </a:r>
          </a:p>
        </p:txBody>
      </p:sp>
      <p:sp>
        <p:nvSpPr>
          <p:cNvPr id="3" name="Subtitle 2"/>
          <p:cNvSpPr>
            <a:spLocks noGrp="1"/>
          </p:cNvSpPr>
          <p:nvPr>
            <p:ph type="subTitle" idx="1"/>
          </p:nvPr>
        </p:nvSpPr>
        <p:spPr>
          <a:xfrm>
            <a:off x="971600" y="3886200"/>
            <a:ext cx="7486600" cy="2783160"/>
          </a:xfrm>
        </p:spPr>
        <p:txBody>
          <a:bodyPr>
            <a:noAutofit/>
          </a:bodyPr>
          <a:lstStyle/>
          <a:p>
            <a:r>
              <a:rPr lang="fr-FR" sz="4000" b="1" dirty="0">
                <a:solidFill>
                  <a:srgbClr val="0070C0"/>
                </a:solidFill>
              </a:rPr>
              <a:t>Part B</a:t>
            </a:r>
          </a:p>
          <a:p>
            <a:r>
              <a:rPr lang="fr-FR" sz="4000" b="1" dirty="0">
                <a:solidFill>
                  <a:srgbClr val="0070C0"/>
                </a:solidFill>
              </a:rPr>
              <a:t>Structural Applications of</a:t>
            </a:r>
          </a:p>
          <a:p>
            <a:r>
              <a:rPr lang="fr-FR" sz="4000" b="1" dirty="0">
                <a:solidFill>
                  <a:srgbClr val="0070C0"/>
                </a:solidFill>
              </a:rPr>
              <a:t> </a:t>
            </a:r>
            <a:r>
              <a:rPr lang="fr-FR" sz="4000" b="1" dirty="0" err="1">
                <a:solidFill>
                  <a:srgbClr val="0070C0"/>
                </a:solidFill>
              </a:rPr>
              <a:t>Stainless</a:t>
            </a:r>
            <a:r>
              <a:rPr lang="fr-FR" sz="4000" b="1" dirty="0">
                <a:solidFill>
                  <a:srgbClr val="0070C0"/>
                </a:solidFill>
              </a:rPr>
              <a:t>  </a:t>
            </a:r>
            <a:r>
              <a:rPr lang="fr-FR" sz="4000" b="1" dirty="0" err="1">
                <a:solidFill>
                  <a:srgbClr val="0070C0"/>
                </a:solidFill>
              </a:rPr>
              <a:t>Steel</a:t>
            </a:r>
            <a:r>
              <a:rPr lang="fr-FR" sz="4000" b="1" dirty="0">
                <a:solidFill>
                  <a:srgbClr val="0070C0"/>
                </a:solidFill>
              </a:rPr>
              <a:t>  Plates, </a:t>
            </a:r>
            <a:r>
              <a:rPr lang="fr-FR" sz="4000" b="1" dirty="0" err="1">
                <a:solidFill>
                  <a:srgbClr val="0070C0"/>
                </a:solidFill>
              </a:rPr>
              <a:t>Sheets</a:t>
            </a:r>
            <a:r>
              <a:rPr lang="fr-FR" sz="4000" b="1" dirty="0">
                <a:solidFill>
                  <a:srgbClr val="0070C0"/>
                </a:solidFill>
              </a:rPr>
              <a:t>, Bars,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657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196752"/>
            <a:ext cx="7772400" cy="1470025"/>
          </a:xfrm>
        </p:spPr>
        <p:txBody>
          <a:bodyPr/>
          <a:lstStyle/>
          <a:p>
            <a:r>
              <a:rPr lang="en-GB" altLang="en-US" dirty="0"/>
              <a:t>Structural Stainless Steel</a:t>
            </a:r>
            <a:br>
              <a:rPr lang="en-GB" altLang="en-US" dirty="0"/>
            </a:br>
            <a:r>
              <a:rPr lang="en-GB" altLang="en-US" sz="4000" dirty="0"/>
              <a:t>Designing with stainless steel</a:t>
            </a:r>
            <a:endParaRPr lang="en-GB" dirty="0"/>
          </a:p>
        </p:txBody>
      </p:sp>
      <p:sp>
        <p:nvSpPr>
          <p:cNvPr id="6146" name="Rectangle 7"/>
          <p:cNvSpPr>
            <a:spLocks noGrp="1" noChangeArrowheads="1"/>
          </p:cNvSpPr>
          <p:nvPr>
            <p:ph type="subTitle" idx="1"/>
          </p:nvPr>
        </p:nvSpPr>
        <p:spPr>
          <a:xfrm>
            <a:off x="1371600" y="2996952"/>
            <a:ext cx="6400800" cy="2972023"/>
          </a:xfrm>
        </p:spPr>
        <p:txBody>
          <a:bodyPr>
            <a:normAutofit lnSpcReduction="10000"/>
          </a:bodyPr>
          <a:lstStyle/>
          <a:p>
            <a:r>
              <a:rPr lang="fr-FR" dirty="0"/>
              <a:t>Barbara Rossi, Maarten </a:t>
            </a:r>
            <a:r>
              <a:rPr lang="fr-FR" dirty="0" err="1"/>
              <a:t>Fortan</a:t>
            </a:r>
            <a:endParaRPr lang="fr-FR" dirty="0"/>
          </a:p>
          <a:p>
            <a:r>
              <a:rPr lang="fr-FR" dirty="0"/>
              <a:t>Civil Engineering </a:t>
            </a:r>
            <a:r>
              <a:rPr lang="fr-FR" dirty="0" err="1"/>
              <a:t>department</a:t>
            </a:r>
            <a:r>
              <a:rPr lang="fr-FR" dirty="0"/>
              <a:t>, </a:t>
            </a:r>
          </a:p>
          <a:p>
            <a:r>
              <a:rPr lang="fr-FR" dirty="0"/>
              <a:t>KU Leuven, </a:t>
            </a:r>
            <a:r>
              <a:rPr lang="fr-FR" dirty="0" err="1"/>
              <a:t>Belgium</a:t>
            </a:r>
            <a:endParaRPr lang="fr-FR" dirty="0"/>
          </a:p>
          <a:p>
            <a:endParaRPr lang="fr-FR" dirty="0"/>
          </a:p>
          <a:p>
            <a:r>
              <a:rPr lang="fr-FR" sz="2162" dirty="0" err="1"/>
              <a:t>Based</a:t>
            </a:r>
            <a:r>
              <a:rPr lang="fr-FR" sz="2162" dirty="0"/>
              <a:t> on a </a:t>
            </a:r>
            <a:r>
              <a:rPr lang="fr-FR" sz="2162" dirty="0" err="1"/>
              <a:t>previous</a:t>
            </a:r>
            <a:r>
              <a:rPr lang="fr-FR" sz="2162" dirty="0"/>
              <a:t> version </a:t>
            </a:r>
            <a:r>
              <a:rPr lang="fr-FR" sz="2162" dirty="0" err="1"/>
              <a:t>prepared</a:t>
            </a:r>
            <a:r>
              <a:rPr lang="fr-FR" sz="2162" dirty="0"/>
              <a:t> by Nancy </a:t>
            </a:r>
            <a:r>
              <a:rPr lang="fr-FR" sz="2162" dirty="0" err="1"/>
              <a:t>Baddoo</a:t>
            </a:r>
            <a:br>
              <a:rPr lang="fr-FR" sz="2162" dirty="0"/>
            </a:br>
            <a:r>
              <a:rPr lang="fr-FR" sz="2162" dirty="0" err="1"/>
              <a:t>Steel</a:t>
            </a:r>
            <a:r>
              <a:rPr lang="fr-FR" sz="2162" dirty="0"/>
              <a:t> Construction Institute, Ascot, UK</a:t>
            </a:r>
            <a:endParaRPr lang="en-GB" altLang="en-US" sz="2162" dirty="0"/>
          </a:p>
          <a:p>
            <a:endParaRPr lang="en-GB" alt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568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dirty="0"/>
              <a:t>Outline </a:t>
            </a:r>
          </a:p>
        </p:txBody>
      </p:sp>
      <p:sp>
        <p:nvSpPr>
          <p:cNvPr id="7171" name="Rectangle 3"/>
          <p:cNvSpPr>
            <a:spLocks noGrp="1" noChangeArrowheads="1"/>
          </p:cNvSpPr>
          <p:nvPr>
            <p:ph type="body" idx="1"/>
          </p:nvPr>
        </p:nvSpPr>
        <p:spPr/>
        <p:txBody>
          <a:bodyPr/>
          <a:lstStyle/>
          <a:p>
            <a:r>
              <a:rPr lang="fr-FR" dirty="0" err="1"/>
              <a:t>Examples</a:t>
            </a:r>
            <a:r>
              <a:rPr lang="fr-FR" dirty="0"/>
              <a:t> of structural applications </a:t>
            </a:r>
          </a:p>
          <a:p>
            <a:r>
              <a:rPr lang="en-GB" dirty="0"/>
              <a:t>Material mechanical characteristics </a:t>
            </a:r>
          </a:p>
          <a:p>
            <a:pPr eaLnBrk="1" hangingPunct="1"/>
            <a:r>
              <a:rPr lang="en-GB" altLang="en-US" dirty="0"/>
              <a:t>Design according to </a:t>
            </a:r>
            <a:r>
              <a:rPr lang="en-GB" altLang="en-US" dirty="0" err="1"/>
              <a:t>Eurocode</a:t>
            </a:r>
            <a:r>
              <a:rPr lang="en-GB" altLang="en-US" dirty="0"/>
              <a:t> 3</a:t>
            </a:r>
          </a:p>
          <a:p>
            <a:pPr eaLnBrk="1" hangingPunct="1"/>
            <a:r>
              <a:rPr lang="en-GB" altLang="en-US" dirty="0"/>
              <a:t>Alternative methods</a:t>
            </a:r>
          </a:p>
          <a:p>
            <a:r>
              <a:rPr lang="fr-FR" dirty="0" err="1"/>
              <a:t>Deflections</a:t>
            </a:r>
            <a:endParaRPr lang="fr-FR" dirty="0"/>
          </a:p>
          <a:p>
            <a:r>
              <a:rPr lang="en-GB" altLang="en-US" dirty="0"/>
              <a:t>Additional information</a:t>
            </a:r>
          </a:p>
          <a:p>
            <a:r>
              <a:rPr lang="en-GB" dirty="0"/>
              <a:t>Resources for engineers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58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1</a:t>
            </a:r>
          </a:p>
        </p:txBody>
      </p:sp>
      <p:sp>
        <p:nvSpPr>
          <p:cNvPr id="6" name="Sous-titre 5"/>
          <p:cNvSpPr>
            <a:spLocks noGrp="1"/>
          </p:cNvSpPr>
          <p:nvPr>
            <p:ph type="subTitle" idx="1"/>
          </p:nvPr>
        </p:nvSpPr>
        <p:spPr/>
        <p:txBody>
          <a:bodyPr/>
          <a:lstStyle/>
          <a:p>
            <a:r>
              <a:rPr lang="en-GB" dirty="0"/>
              <a:t>Examples of structural applications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608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2"/>
          </p:nvPr>
        </p:nvSpPr>
        <p:spPr/>
        <p:txBody>
          <a:bodyPr>
            <a:noAutofit/>
          </a:bodyPr>
          <a:lstStyle/>
          <a:p>
            <a:r>
              <a:rPr lang="fr-FR" altLang="fr-FR" sz="2400" dirty="0"/>
              <a:t>Station </a:t>
            </a:r>
            <a:r>
              <a:rPr lang="fr-FR" altLang="fr-FR" sz="2400" dirty="0" err="1"/>
              <a:t>Sint</a:t>
            </a:r>
            <a:r>
              <a:rPr lang="fr-FR" altLang="fr-FR" sz="2400" dirty="0"/>
              <a:t> Pieters, </a:t>
            </a:r>
            <a:r>
              <a:rPr lang="fr-FR" altLang="fr-FR" sz="2400" dirty="0" err="1"/>
              <a:t>Ghent</a:t>
            </a:r>
            <a:r>
              <a:rPr lang="fr-FR" altLang="fr-FR" sz="2400" dirty="0"/>
              <a:t> (BE)</a:t>
            </a:r>
          </a:p>
          <a:p>
            <a:r>
              <a:rPr lang="fr-FR" altLang="fr-FR" sz="2400" dirty="0" err="1"/>
              <a:t>Arch</a:t>
            </a:r>
            <a:r>
              <a:rPr lang="fr-FR" altLang="fr-FR" sz="2400" dirty="0"/>
              <a:t> : </a:t>
            </a:r>
            <a:r>
              <a:rPr lang="fr-FR" altLang="fr-FR" sz="2400" dirty="0" err="1"/>
              <a:t>Wefirna</a:t>
            </a:r>
            <a:r>
              <a:rPr lang="fr-FR" altLang="fr-FR" sz="2400" dirty="0"/>
              <a:t> </a:t>
            </a:r>
          </a:p>
          <a:p>
            <a:r>
              <a:rPr lang="fr-FR" altLang="fr-FR" sz="2400" dirty="0"/>
              <a:t>Eng. Off.: THV Van </a:t>
            </a:r>
            <a:r>
              <a:rPr lang="fr-FR" altLang="fr-FR" sz="2400" dirty="0" err="1"/>
              <a:t>Laere-Braekel</a:t>
            </a:r>
            <a:r>
              <a:rPr lang="fr-FR" altLang="fr-FR" sz="2400" dirty="0"/>
              <a:t> </a:t>
            </a:r>
            <a:r>
              <a:rPr lang="fr-FR" altLang="fr-FR" sz="2400" dirty="0" err="1"/>
              <a:t>Aero</a:t>
            </a:r>
            <a:endParaRPr lang="fr-FR" altLang="fr-FR" sz="2400" dirty="0"/>
          </a:p>
        </p:txBody>
      </p:sp>
      <p:pic>
        <p:nvPicPr>
          <p:cNvPr id="9" name="Picture 2" descr="Z:\DONNEES\Mes Documents\Images\Gent\P. Lints St Pietersstation\22 01 2008 045.JPG"/>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3110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Content Placeholder 3" descr="016_14 EcoleRoyaleMilitaireConfCenterFireBalconies4.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320925" cy="3525838"/>
          </a:xfr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4" descr="017_15 EcoleRoyaleMilitaireConfCenterFireBalconiesTensionRod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52950"/>
            <a:ext cx="3500438"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5" descr="018_16 EcoleRoyaleMilitaireConfCenterTensionRodsCloseU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27563" y="0"/>
            <a:ext cx="4516437"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2" name="TextBox 5"/>
          <p:cNvSpPr txBox="1">
            <a:spLocks noChangeArrowheads="1"/>
          </p:cNvSpPr>
          <p:nvPr/>
        </p:nvSpPr>
        <p:spPr bwMode="auto">
          <a:xfrm>
            <a:off x="2411760" y="0"/>
            <a:ext cx="221580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cs typeface="Arial" charset="0"/>
              </a:defRPr>
            </a:lvl1pPr>
            <a:lvl2pPr marL="37931725" indent="-37474525" eaLnBrk="0" hangingPunct="0">
              <a:defRPr kumimoji="1" sz="2400">
                <a:solidFill>
                  <a:schemeClr val="tx1"/>
                </a:solidFill>
                <a:latin typeface="Times New Roman" charset="0"/>
                <a:cs typeface="Arial" charset="0"/>
              </a:defRPr>
            </a:lvl2pPr>
            <a:lvl3pPr marL="1143000" indent="-228600" eaLnBrk="0" hangingPunct="0">
              <a:defRPr kumimoji="1" sz="2400">
                <a:solidFill>
                  <a:schemeClr val="tx1"/>
                </a:solidFill>
                <a:latin typeface="Times New Roman" charset="0"/>
                <a:cs typeface="Arial" charset="0"/>
              </a:defRPr>
            </a:lvl3pPr>
            <a:lvl4pPr marL="1600200" indent="-228600" eaLnBrk="0" hangingPunct="0">
              <a:defRPr kumimoji="1" sz="2400">
                <a:solidFill>
                  <a:schemeClr val="tx1"/>
                </a:solidFill>
                <a:latin typeface="Times New Roman" charset="0"/>
                <a:cs typeface="Arial" charset="0"/>
              </a:defRPr>
            </a:lvl4pPr>
            <a:lvl5pPr marL="2057400" indent="-228600" eaLnBrk="0" hangingPunct="0">
              <a:defRPr kumimoji="1" sz="2400">
                <a:solidFill>
                  <a:schemeClr val="tx1"/>
                </a:solidFill>
                <a:latin typeface="Times New Roman" charset="0"/>
                <a:cs typeface="Arial" charset="0"/>
              </a:defRPr>
            </a:lvl5pPr>
            <a:lvl6pPr marL="2514600" indent="-228600" eaLnBrk="0" fontAlgn="base" hangingPunct="0">
              <a:spcBef>
                <a:spcPct val="0"/>
              </a:spcBef>
              <a:spcAft>
                <a:spcPct val="0"/>
              </a:spcAft>
              <a:defRPr kumimoji="1" sz="2400">
                <a:solidFill>
                  <a:schemeClr val="tx1"/>
                </a:solidFill>
                <a:latin typeface="Times New Roman" charset="0"/>
                <a:cs typeface="Arial" charset="0"/>
              </a:defRPr>
            </a:lvl6pPr>
            <a:lvl7pPr marL="2971800" indent="-228600" eaLnBrk="0" fontAlgn="base" hangingPunct="0">
              <a:spcBef>
                <a:spcPct val="0"/>
              </a:spcBef>
              <a:spcAft>
                <a:spcPct val="0"/>
              </a:spcAft>
              <a:defRPr kumimoji="1" sz="2400">
                <a:solidFill>
                  <a:schemeClr val="tx1"/>
                </a:solidFill>
                <a:latin typeface="Times New Roman" charset="0"/>
                <a:cs typeface="Arial" charset="0"/>
              </a:defRPr>
            </a:lvl7pPr>
            <a:lvl8pPr marL="3429000" indent="-228600" eaLnBrk="0" fontAlgn="base" hangingPunct="0">
              <a:spcBef>
                <a:spcPct val="0"/>
              </a:spcBef>
              <a:spcAft>
                <a:spcPct val="0"/>
              </a:spcAft>
              <a:defRPr kumimoji="1" sz="2400">
                <a:solidFill>
                  <a:schemeClr val="tx1"/>
                </a:solidFill>
                <a:latin typeface="Times New Roman" charset="0"/>
                <a:cs typeface="Arial" charset="0"/>
              </a:defRPr>
            </a:lvl8pPr>
            <a:lvl9pPr marL="3886200" indent="-228600" eaLnBrk="0" fontAlgn="base" hangingPunct="0">
              <a:spcBef>
                <a:spcPct val="0"/>
              </a:spcBef>
              <a:spcAft>
                <a:spcPct val="0"/>
              </a:spcAft>
              <a:defRPr kumimoji="1" sz="2400">
                <a:solidFill>
                  <a:schemeClr val="tx1"/>
                </a:solidFill>
                <a:latin typeface="Times New Roman" charset="0"/>
                <a:cs typeface="Arial" charset="0"/>
              </a:defRPr>
            </a:lvl9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1" lang="fr-BE" altLang="fr-FR" sz="2400" b="0" i="0" u="none" strike="noStrike" kern="1200" cap="none" spc="0" normalizeH="0" baseline="0" noProof="0" dirty="0">
                <a:ln>
                  <a:noFill/>
                </a:ln>
                <a:solidFill>
                  <a:prstClr val="black"/>
                </a:solidFill>
                <a:effectLst/>
                <a:uLnTx/>
                <a:uFillTx/>
                <a:latin typeface="Calibri"/>
                <a:ea typeface="+mn-ea"/>
                <a:cs typeface="Arial" charset="0"/>
              </a:rPr>
              <a:t>Military School in Brussels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1" lang="fr-BE" altLang="fr-FR" sz="2400" b="0" i="0" u="none" strike="noStrike" kern="1200" cap="none" spc="0" normalizeH="0" baseline="0" noProof="0" dirty="0">
                <a:ln>
                  <a:noFill/>
                </a:ln>
                <a:solidFill>
                  <a:prstClr val="black"/>
                </a:solidFill>
                <a:effectLst/>
                <a:uLnTx/>
                <a:uFillTx/>
                <a:latin typeface="Calibri"/>
                <a:ea typeface="+mn-ea"/>
                <a:cs typeface="Arial" charset="0"/>
              </a:rPr>
              <a:t>Arch : AR.TE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2400" b="0" i="0" u="none" strike="noStrike" kern="1200" cap="none" spc="0" normalizeH="0" baseline="0" noProof="0" dirty="0">
                <a:ln>
                  <a:noFill/>
                </a:ln>
                <a:solidFill>
                  <a:prstClr val="black"/>
                </a:solidFill>
                <a:effectLst/>
                <a:uLnTx/>
                <a:uFillTx/>
                <a:latin typeface="Calibri"/>
                <a:ea typeface="+mn-ea"/>
                <a:cs typeface="Arial" charset="0"/>
              </a:rPr>
              <a:t>Eng. Off.</a:t>
            </a:r>
            <a:r>
              <a:rPr kumimoji="1" lang="fr-BE" altLang="fr-FR" sz="2400" b="0" i="0" u="none" strike="noStrike" kern="1200" cap="none" spc="0" normalizeH="0" baseline="0" noProof="0" dirty="0">
                <a:ln>
                  <a:noFill/>
                </a:ln>
                <a:solidFill>
                  <a:prstClr val="black"/>
                </a:solidFill>
                <a:effectLst/>
                <a:uLnTx/>
                <a:uFillTx/>
                <a:latin typeface="Calibri"/>
                <a:ea typeface="+mn-ea"/>
                <a:cs typeface="Arial" charset="0"/>
              </a:rPr>
              <a:t>: Tractebel Development</a:t>
            </a:r>
            <a:endParaRPr kumimoji="1" lang="en-GB" altLang="fr-FR" sz="24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320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descr="ParisGrandeArcheTotalNuit.jpg"/>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3000" y="612775"/>
            <a:ext cx="5486400" cy="4114800"/>
          </a:xfrm>
          <a:ln>
            <a:solidFill>
              <a:schemeClr val="tx1"/>
            </a:solidFill>
          </a:ln>
        </p:spPr>
      </p:pic>
      <p:sp>
        <p:nvSpPr>
          <p:cNvPr id="17" name="Content Placeholder 16"/>
          <p:cNvSpPr>
            <a:spLocks noGrp="1"/>
          </p:cNvSpPr>
          <p:nvPr>
            <p:ph type="body" sz="half" idx="2"/>
          </p:nvPr>
        </p:nvSpPr>
        <p:spPr>
          <a:xfrm>
            <a:off x="1066800" y="4959684"/>
            <a:ext cx="3759200" cy="1517316"/>
          </a:xfrm>
        </p:spPr>
        <p:txBody>
          <a:bodyPr>
            <a:noAutofit/>
          </a:bodyPr>
          <a:lstStyle/>
          <a:p>
            <a:r>
              <a:rPr lang="de-DE" altLang="fr-FR" sz="2400" dirty="0"/>
              <a:t>La Grande Arche, Paris</a:t>
            </a:r>
          </a:p>
          <a:p>
            <a:r>
              <a:rPr lang="de-DE" altLang="fr-FR" sz="2400" dirty="0"/>
              <a:t>Arch : Johan Otto von </a:t>
            </a:r>
            <a:r>
              <a:rPr lang="de-DE" altLang="fr-FR" sz="2400" dirty="0" err="1"/>
              <a:t>Spreckelsen</a:t>
            </a:r>
            <a:endParaRPr lang="de-DE" altLang="fr-FR" sz="2400" dirty="0"/>
          </a:p>
          <a:p>
            <a:r>
              <a:rPr lang="fr-FR" altLang="fr-FR" sz="2400" dirty="0"/>
              <a:t>Eng. Off.</a:t>
            </a:r>
            <a:r>
              <a:rPr lang="de-DE" altLang="fr-FR" sz="2400" dirty="0"/>
              <a:t>: Paul Andreu</a:t>
            </a:r>
            <a:endParaRPr lang="en-GB" altLang="fr-FR" sz="2400" dirty="0"/>
          </a:p>
        </p:txBody>
      </p:sp>
      <p:pic>
        <p:nvPicPr>
          <p:cNvPr id="35844" name="Picture 6" descr="ParisLaGrandeArche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005064"/>
            <a:ext cx="3946525" cy="2593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113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polarit-talo1.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ln>
            <a:solidFill>
              <a:schemeClr val="tx1"/>
            </a:solidFill>
          </a:ln>
        </p:spPr>
      </p:pic>
      <p:sp>
        <p:nvSpPr>
          <p:cNvPr id="20483" name="Rectangle 3"/>
          <p:cNvSpPr>
            <a:spLocks noGrp="1" noChangeArrowheads="1"/>
          </p:cNvSpPr>
          <p:nvPr>
            <p:ph type="body" sz="half" idx="2"/>
          </p:nvPr>
        </p:nvSpPr>
        <p:spPr/>
        <p:txBody>
          <a:bodyPr>
            <a:normAutofit/>
          </a:bodyPr>
          <a:lstStyle/>
          <a:p>
            <a:r>
              <a:rPr lang="fr-FR" altLang="fr-FR" sz="2400" dirty="0"/>
              <a:t>Villa Inox (FIN)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633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281" y="3420000"/>
            <a:ext cx="4752289"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84000" y="3420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2" y="0"/>
            <a:ext cx="468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84000" y="9000"/>
            <a:ext cx="4560000" cy="342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2971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Content Placeholder 8" descr="519-40 entry.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6714" y="188640"/>
            <a:ext cx="5111750" cy="3774904"/>
          </a:xfrm>
          <a:ln>
            <a:solidFill>
              <a:schemeClr val="tx1"/>
            </a:solidFill>
          </a:ln>
        </p:spPr>
      </p:pic>
      <p:sp>
        <p:nvSpPr>
          <p:cNvPr id="5" name="Text Placeholder 4"/>
          <p:cNvSpPr>
            <a:spLocks noGrp="1"/>
          </p:cNvSpPr>
          <p:nvPr>
            <p:ph type="body" sz="half" idx="2"/>
          </p:nvPr>
        </p:nvSpPr>
        <p:spPr/>
        <p:txBody>
          <a:bodyPr>
            <a:normAutofit/>
          </a:bodyPr>
          <a:lstStyle/>
          <a:p>
            <a:r>
              <a:rPr lang="de-DE" altLang="fr-FR" sz="2400" dirty="0"/>
              <a:t>La Lentille de Saint-Lazare, Paris, (France)</a:t>
            </a:r>
          </a:p>
          <a:p>
            <a:r>
              <a:rPr lang="fr-BE" altLang="fr-FR" sz="2400" dirty="0"/>
              <a:t>Arch: Arte Charpentiers &amp; Associés</a:t>
            </a:r>
          </a:p>
          <a:p>
            <a:r>
              <a:rPr lang="fr-FR" altLang="fr-FR" sz="2400" dirty="0"/>
              <a:t>Eng. Off.</a:t>
            </a:r>
            <a:r>
              <a:rPr lang="fr-BE" altLang="fr-FR" sz="2400" dirty="0"/>
              <a:t>: Mitsu Edwards</a:t>
            </a:r>
            <a:endParaRPr lang="en-GB" altLang="fr-FR" sz="2400" dirty="0"/>
          </a:p>
        </p:txBody>
      </p:sp>
      <p:pic>
        <p:nvPicPr>
          <p:cNvPr id="37892" name="Picture 9" descr="519-10 bardag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4125614"/>
            <a:ext cx="1860608" cy="25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10" descr="519-13 gat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5" y="4125614"/>
            <a:ext cx="1893641" cy="25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94353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DONNEES\Mes Documents\Images\Porto\PB24007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936520" y="273050"/>
            <a:ext cx="4388809" cy="5853113"/>
          </a:xfrm>
          <a:ln>
            <a:solidFill>
              <a:schemeClr val="tx1"/>
            </a:solidFill>
          </a:ln>
        </p:spPr>
      </p:pic>
      <p:sp>
        <p:nvSpPr>
          <p:cNvPr id="3" name="Text Placeholder 2"/>
          <p:cNvSpPr>
            <a:spLocks noGrp="1"/>
          </p:cNvSpPr>
          <p:nvPr>
            <p:ph type="body" sz="half" idx="2"/>
          </p:nvPr>
        </p:nvSpPr>
        <p:spPr>
          <a:xfrm>
            <a:off x="122664" y="2192421"/>
            <a:ext cx="3724508" cy="3933742"/>
          </a:xfrm>
          <a:ln>
            <a:noFill/>
          </a:ln>
        </p:spPr>
        <p:txBody>
          <a:bodyPr>
            <a:normAutofit/>
          </a:bodyPr>
          <a:lstStyle/>
          <a:p>
            <a:r>
              <a:rPr lang="fr-FR" sz="2400" dirty="0"/>
              <a:t>Station in Porto (Portugal)</a:t>
            </a:r>
          </a:p>
        </p:txBody>
      </p:sp>
      <p:pic>
        <p:nvPicPr>
          <p:cNvPr id="32771" name="Picture 3" descr="Z:\DONNEES\Mes Documents\Images\Porto\PB24008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780928"/>
            <a:ext cx="2517775" cy="335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4908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1193180" y="260649"/>
            <a:ext cx="7493620" cy="1739602"/>
          </a:xfrm>
        </p:spPr>
        <p:txBody>
          <a:bodyPr>
            <a:normAutofit/>
          </a:bodyPr>
          <a:lstStyle/>
          <a:p>
            <a:r>
              <a:rPr lang="it-IT" altLang="nl-BE" sz="2400" dirty="0"/>
              <a:t>Torno Internazionale S.P.A. Headquarters Milan, (IT), Stainless steel grade: EN 1.4404 (AISI 316L)</a:t>
            </a:r>
          </a:p>
          <a:p>
            <a:r>
              <a:rPr lang="it-IT" altLang="nl-BE" sz="2400" dirty="0" err="1"/>
              <a:t>Architect </a:t>
            </a:r>
            <a:r>
              <a:rPr lang="it-IT" altLang="nl-BE" sz="2400" dirty="0"/>
              <a:t>: Dante O. BENINI &amp; </a:t>
            </a:r>
            <a:r>
              <a:rPr lang="it-IT" altLang="nl-BE" sz="2400" dirty="0" err="1"/>
              <a:t>Partners</a:t>
            </a:r>
            <a:r>
              <a:rPr lang="it-IT" altLang="nl-BE" sz="2400" dirty="0"/>
              <a:t> </a:t>
            </a:r>
            <a:r>
              <a:rPr lang="it-IT" altLang="nl-BE" sz="2400" dirty="0" err="1"/>
              <a:t>Architects</a:t>
            </a:r>
            <a:endParaRPr lang="it-IT" altLang="nl-BE"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35696" y="2000250"/>
            <a:ext cx="6851104" cy="459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7" name="Rectangle 6"/>
          <p:cNvSpPr/>
          <p:nvPr/>
        </p:nvSpPr>
        <p:spPr>
          <a:xfrm>
            <a:off x="3124200" y="6488668"/>
            <a:ext cx="44177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Photography</a:t>
            </a:r>
            <a:r>
              <a:rPr kumimoji="0" lang="it-IT" altLang="nl-BE" sz="1800" b="0" i="0" u="none" strike="noStrike" kern="1200" cap="none" spc="0" normalizeH="0" baseline="0" noProof="0" dirty="0">
                <a:ln>
                  <a:noFill/>
                </a:ln>
                <a:solidFill>
                  <a:prstClr val="black"/>
                </a:solidFill>
                <a:effectLst/>
                <a:uLnTx/>
                <a:uFillTx/>
                <a:latin typeface="Calibri"/>
                <a:ea typeface="+mn-ea"/>
                <a:cs typeface="+mn-cs"/>
              </a:rPr>
              <a:t>: Toni </a:t>
            </a:r>
            <a:r>
              <a:rPr kumimoji="0" lang="it-IT" altLang="nl-BE" sz="1800" b="0" i="0" u="none" strike="noStrike" kern="1200" cap="none" spc="0" normalizeH="0" baseline="0" noProof="0" dirty="0" err="1">
                <a:ln>
                  <a:noFill/>
                </a:ln>
                <a:solidFill>
                  <a:prstClr val="black"/>
                </a:solidFill>
                <a:effectLst/>
                <a:uLnTx/>
                <a:uFillTx/>
                <a:latin typeface="Calibri"/>
                <a:ea typeface="+mn-ea"/>
                <a:cs typeface="+mn-cs"/>
              </a:rPr>
              <a:t>Nicolino</a:t>
            </a:r>
            <a:r>
              <a:rPr kumimoji="0" lang="it-IT" altLang="nl-BE" sz="1800" b="0" i="0" u="none" strike="noStrike" kern="1200" cap="none" spc="0" normalizeH="0" baseline="0" noProof="0" dirty="0">
                <a:ln>
                  <a:noFill/>
                </a:ln>
                <a:solidFill>
                  <a:prstClr val="black"/>
                </a:solidFill>
                <a:effectLst/>
                <a:uLnTx/>
                <a:uFillTx/>
                <a:latin typeface="Calibri"/>
                <a:ea typeface="+mn-ea"/>
                <a:cs typeface="+mn-cs"/>
              </a:rPr>
              <a:t> / Nicola </a:t>
            </a:r>
            <a:r>
              <a:rPr kumimoji="0" lang="it-IT" altLang="nl-BE" sz="1800" b="0" i="0" u="none" strike="noStrike" kern="1200" cap="none" spc="0" normalizeH="0" baseline="0" noProof="0" dirty="0" err="1">
                <a:ln>
                  <a:noFill/>
                </a:ln>
                <a:solidFill>
                  <a:prstClr val="black"/>
                </a:solidFill>
                <a:effectLst/>
                <a:uLnTx/>
                <a:uFillTx/>
                <a:latin typeface="Calibri"/>
                <a:ea typeface="+mn-ea"/>
                <a:cs typeface="+mn-cs"/>
              </a:rPr>
              <a:t>Giacomin</a:t>
            </a:r>
            <a:endParaRPr kumimoji="0" lang="fr-FR" altLang="nl-BE"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874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age 7" descr="Capture d’écran 2015-05-12 à 14.02.4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1219200"/>
            <a:ext cx="5483225" cy="4806723"/>
          </a:xfrm>
          <a:prstGeom prst="rect">
            <a:avLst/>
          </a:prstGeom>
        </p:spPr>
      </p:pic>
      <p:sp>
        <p:nvSpPr>
          <p:cNvPr id="10" name="Text Placeholder 4"/>
          <p:cNvSpPr txBox="1">
            <a:spLocks/>
          </p:cNvSpPr>
          <p:nvPr/>
        </p:nvSpPr>
        <p:spPr>
          <a:xfrm>
            <a:off x="497306" y="2757905"/>
            <a:ext cx="2514600"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a:ea typeface="+mn-ea"/>
                <a:cs typeface="+mn-cs"/>
              </a:rPr>
              <a:t>Stainless</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steel</a:t>
            </a:r>
            <a:r>
              <a:rPr kumimoji="0" lang="fr-FR" sz="2400" b="0" i="0" u="none" strike="noStrike" kern="1200" cap="none" spc="0" normalizeH="0" baseline="0" noProof="0" dirty="0">
                <a:ln>
                  <a:noFill/>
                </a:ln>
                <a:solidFill>
                  <a:prstClr val="black"/>
                </a:solidFill>
                <a:effectLst/>
                <a:uLnTx/>
                <a:uFillTx/>
                <a:latin typeface="Calibri"/>
                <a:ea typeface="+mn-ea"/>
                <a:cs typeface="+mn-cs"/>
              </a:rPr>
              <a:t> frames in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nuclear</a:t>
            </a:r>
            <a:r>
              <a:rPr kumimoji="0" lang="fr-FR" sz="2400" b="0" i="0" u="none" strike="noStrike" kern="1200" cap="none" spc="0" normalizeH="0" baseline="0" noProof="0" dirty="0">
                <a:ln>
                  <a:noFill/>
                </a:ln>
                <a:solidFill>
                  <a:prstClr val="black"/>
                </a:solidFill>
                <a:effectLst/>
                <a:uLnTx/>
                <a:uFillTx/>
                <a:latin typeface="Calibri"/>
                <a:ea typeface="+mn-ea"/>
                <a:cs typeface="+mn-cs"/>
              </a:rPr>
              <a:t> power plant</a:t>
            </a:r>
          </a:p>
        </p:txBody>
      </p:sp>
      <p:sp>
        <p:nvSpPr>
          <p:cNvPr id="11" name="Rectangle 10"/>
          <p:cNvSpPr/>
          <p:nvPr/>
        </p:nvSpPr>
        <p:spPr>
          <a:xfrm>
            <a:off x="4267200" y="6096000"/>
            <a:ext cx="374974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Photography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Stainless</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Structurals</a:t>
            </a:r>
            <a:r>
              <a:rPr kumimoji="0" lang="fr-FR" sz="1800" b="0" i="0" u="none" strike="noStrike" kern="1200" cap="none" spc="0" normalizeH="0" baseline="0" noProof="0" dirty="0">
                <a:ln>
                  <a:noFill/>
                </a:ln>
                <a:solidFill>
                  <a:prstClr val="black"/>
                </a:solidFill>
                <a:effectLst/>
                <a:uLnTx/>
                <a:uFillTx/>
                <a:latin typeface="Calibri"/>
                <a:ea typeface="+mn-ea"/>
                <a:cs typeface="+mn-cs"/>
              </a:rPr>
              <a:t> LLC</a:t>
            </a:r>
          </a:p>
        </p:txBody>
      </p:sp>
    </p:spTree>
    <p:extLst>
      <p:ext uri="{BB962C8B-B14F-4D97-AF65-F5344CB8AC3E}">
        <p14:creationId xmlns:p14="http://schemas.microsoft.com/office/powerpoint/2010/main" val="3324762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 4" descr="Capture d’écran 2015-05-12 à 14.04.55.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377924" y="228600"/>
            <a:ext cx="4315226" cy="6248400"/>
          </a:xfrm>
          <a:prstGeom prst="rect">
            <a:avLst/>
          </a:prstGeom>
        </p:spPr>
      </p:pic>
      <p:sp>
        <p:nvSpPr>
          <p:cNvPr id="8" name="Text Placeholder 4"/>
          <p:cNvSpPr txBox="1">
            <a:spLocks/>
          </p:cNvSpPr>
          <p:nvPr/>
        </p:nvSpPr>
        <p:spPr>
          <a:xfrm>
            <a:off x="858253" y="2303379"/>
            <a:ext cx="2514600" cy="173960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a:ea typeface="+mn-ea"/>
                <a:cs typeface="+mn-cs"/>
              </a:rPr>
              <a:t>Stainless</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steel</a:t>
            </a:r>
            <a:r>
              <a:rPr kumimoji="0" lang="fr-FR" sz="2400" b="0" i="0" u="none" strike="noStrike" kern="1200" cap="none" spc="0" normalizeH="0" baseline="0" noProof="0" dirty="0">
                <a:ln>
                  <a:noFill/>
                </a:ln>
                <a:solidFill>
                  <a:prstClr val="black"/>
                </a:solidFill>
                <a:effectLst/>
                <a:uLnTx/>
                <a:uFillTx/>
                <a:latin typeface="Calibri"/>
                <a:ea typeface="+mn-ea"/>
                <a:cs typeface="+mn-cs"/>
              </a:rPr>
              <a:t> façade supports, Tampa, (USA)</a:t>
            </a:r>
          </a:p>
        </p:txBody>
      </p:sp>
      <p:sp>
        <p:nvSpPr>
          <p:cNvPr id="9" name="Rectangle 8"/>
          <p:cNvSpPr/>
          <p:nvPr/>
        </p:nvSpPr>
        <p:spPr>
          <a:xfrm>
            <a:off x="4724400" y="6488668"/>
            <a:ext cx="39582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Photography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TriPyramid</a:t>
            </a:r>
            <a:r>
              <a:rPr kumimoji="0" lang="fr-FR" sz="1800" b="0" i="0" u="none" strike="noStrike" kern="1200" cap="none" spc="0" normalizeH="0" baseline="0" noProof="0" dirty="0">
                <a:ln>
                  <a:noFill/>
                </a:ln>
                <a:solidFill>
                  <a:prstClr val="black"/>
                </a:solidFill>
                <a:effectLst/>
                <a:uLnTx/>
                <a:uFillTx/>
                <a:latin typeface="Calibri"/>
                <a:ea typeface="+mn-ea"/>
                <a:cs typeface="+mn-cs"/>
              </a:rPr>
              <a:t> Structures, Inc.</a:t>
            </a:r>
          </a:p>
        </p:txBody>
      </p:sp>
    </p:spTree>
    <p:extLst>
      <p:ext uri="{BB962C8B-B14F-4D97-AF65-F5344CB8AC3E}">
        <p14:creationId xmlns:p14="http://schemas.microsoft.com/office/powerpoint/2010/main" val="3052987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 4" descr="Capture d’écran 2015-05-12 à 14.07.1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1692746"/>
            <a:ext cx="5774029" cy="4371504"/>
          </a:xfrm>
          <a:prstGeom prst="rect">
            <a:avLst/>
          </a:prstGeom>
        </p:spPr>
      </p:pic>
      <p:sp>
        <p:nvSpPr>
          <p:cNvPr id="8" name="Text Placeholder 4"/>
          <p:cNvSpPr txBox="1">
            <a:spLocks/>
          </p:cNvSpPr>
          <p:nvPr/>
        </p:nvSpPr>
        <p:spPr>
          <a:xfrm>
            <a:off x="1779760" y="317483"/>
            <a:ext cx="6213642" cy="886849"/>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Calibri"/>
                <a:ea typeface="+mn-ea"/>
                <a:cs typeface="+mn-cs"/>
              </a:rPr>
              <a:t>Stainless</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steel</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I-shaped</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beams</a:t>
            </a:r>
            <a:r>
              <a:rPr kumimoji="0" lang="fr-FR"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Thames Gateway Water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Treatment</a:t>
            </a:r>
            <a:r>
              <a:rPr kumimoji="0" lang="fr-FR" sz="2400" b="0" i="0" u="none" strike="noStrike" kern="1200" cap="none" spc="0" normalizeH="0" baseline="0" noProof="0" dirty="0">
                <a:ln>
                  <a:noFill/>
                </a:ln>
                <a:solidFill>
                  <a:prstClr val="black"/>
                </a:solidFill>
                <a:effectLst/>
                <a:uLnTx/>
                <a:uFillTx/>
                <a:latin typeface="Calibri"/>
                <a:ea typeface="+mn-ea"/>
                <a:cs typeface="+mn-cs"/>
              </a:rPr>
              <a:t> Works, (UK)</a:t>
            </a:r>
          </a:p>
        </p:txBody>
      </p:sp>
      <p:sp>
        <p:nvSpPr>
          <p:cNvPr id="9" name="Rectangle 8"/>
          <p:cNvSpPr/>
          <p:nvPr/>
        </p:nvSpPr>
        <p:spPr>
          <a:xfrm>
            <a:off x="4315326" y="6069263"/>
            <a:ext cx="5029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black"/>
                </a:solidFill>
                <a:effectLst/>
                <a:uLnTx/>
                <a:uFillTx/>
                <a:latin typeface="Calibri"/>
                <a:ea typeface="+mn-ea"/>
                <a:cs typeface="+mn-cs"/>
              </a:rPr>
              <a:t>Photography</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Interserve</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20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2</a:t>
            </a:r>
          </a:p>
        </p:txBody>
      </p:sp>
      <p:sp>
        <p:nvSpPr>
          <p:cNvPr id="6" name="Sous-titre 5"/>
          <p:cNvSpPr>
            <a:spLocks noGrp="1"/>
          </p:cNvSpPr>
          <p:nvPr>
            <p:ph type="subTitle" idx="1"/>
          </p:nvPr>
        </p:nvSpPr>
        <p:spPr/>
        <p:txBody>
          <a:bodyPr/>
          <a:lstStyle/>
          <a:p>
            <a:r>
              <a:rPr lang="en-GB" dirty="0"/>
              <a:t>Material mechanical characteristics </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02931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altLang="en-US" dirty="0"/>
              <a:t>Stress-Strain characteristics:</a:t>
            </a:r>
            <a:br>
              <a:rPr lang="en-GB" altLang="en-US" dirty="0"/>
            </a:br>
            <a:r>
              <a:rPr lang="en-GB" altLang="en-US" dirty="0"/>
              <a:t>Carbon steel vs stainless steel</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Box 8"/>
          <p:cNvSpPr txBox="1">
            <a:spLocks noChangeArrowheads="1"/>
          </p:cNvSpPr>
          <p:nvPr/>
        </p:nvSpPr>
        <p:spPr bwMode="auto">
          <a:xfrm>
            <a:off x="800100" y="1457325"/>
            <a:ext cx="6832600" cy="646331"/>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Univers" charset="0"/>
                <a:ea typeface="+mn-ea"/>
                <a:cs typeface="+mn-cs"/>
              </a:rPr>
              <a:t>Stainless steel exhibits fundamentally different </a:t>
            </a:r>
            <a:r>
              <a:rPr kumimoji="0" lang="el-GR" altLang="en-US" sz="1800" b="1" i="0" u="none" strike="noStrike" kern="1200" cap="none" spc="0" normalizeH="0" baseline="0" noProof="0" dirty="0">
                <a:ln>
                  <a:noFill/>
                </a:ln>
                <a:solidFill>
                  <a:prstClr val="black"/>
                </a:solidFill>
                <a:effectLst/>
                <a:uLnTx/>
                <a:uFillTx/>
                <a:latin typeface="Calibri"/>
                <a:ea typeface="+mn-ea"/>
                <a:cs typeface="+mn-cs"/>
              </a:rPr>
              <a:t>σ</a:t>
            </a:r>
            <a:r>
              <a:rPr kumimoji="0" lang="en-GB" altLang="en-US" sz="1800" b="1" i="0" u="none" strike="noStrike" kern="1200" cap="none" spc="0" normalizeH="0" baseline="0" noProof="0" dirty="0">
                <a:ln>
                  <a:noFill/>
                </a:ln>
                <a:solidFill>
                  <a:prstClr val="black"/>
                </a:solidFill>
                <a:effectLst/>
                <a:uLnTx/>
                <a:uFillTx/>
                <a:latin typeface="Calibri"/>
                <a:ea typeface="+mn-ea"/>
                <a:cs typeface="+mn-cs"/>
              </a:rPr>
              <a:t>-</a:t>
            </a:r>
            <a:r>
              <a:rPr kumimoji="0" lang="el-GR" altLang="en-US" sz="1800" b="1" i="0" u="none" strike="noStrike" kern="1200" cap="none" spc="0" normalizeH="0" baseline="0" noProof="0" dirty="0">
                <a:ln>
                  <a:noFill/>
                </a:ln>
                <a:solidFill>
                  <a:prstClr val="black"/>
                </a:solidFill>
                <a:effectLst/>
                <a:uLnTx/>
                <a:uFillTx/>
                <a:latin typeface="Calibri"/>
                <a:ea typeface="+mn-ea"/>
                <a:cs typeface="+mn-cs"/>
              </a:rPr>
              <a:t>ε</a:t>
            </a:r>
            <a:r>
              <a:rPr kumimoji="0" lang="en-GB" sz="1800" b="1" i="0" u="none" strike="noStrike" kern="1200" cap="none" spc="0" normalizeH="0" baseline="0" noProof="0" dirty="0">
                <a:ln>
                  <a:noFill/>
                </a:ln>
                <a:solidFill>
                  <a:prstClr val="black"/>
                </a:solidFill>
                <a:effectLst/>
                <a:uLnTx/>
                <a:uFillTx/>
                <a:latin typeface="Univers" charset="0"/>
                <a:ea typeface="+mn-ea"/>
                <a:cs typeface="+mn-cs"/>
              </a:rPr>
              <a:t> behaviour to carbon steel.</a:t>
            </a:r>
            <a:endParaRPr kumimoji="0" lang="en-US" sz="1800" b="1" i="0" u="none" strike="noStrike" kern="1200" cap="none" spc="0" normalizeH="0" baseline="0" noProof="0" dirty="0">
              <a:ln>
                <a:noFill/>
              </a:ln>
              <a:solidFill>
                <a:prstClr val="black"/>
              </a:solidFill>
              <a:effectLst/>
              <a:uLnTx/>
              <a:uFillTx/>
              <a:latin typeface="Univers" charset="0"/>
              <a:ea typeface="+mn-ea"/>
              <a:cs typeface="+mn-cs"/>
            </a:endParaRPr>
          </a:p>
        </p:txBody>
      </p:sp>
      <p:sp>
        <p:nvSpPr>
          <p:cNvPr id="12" name="Rectangle 9"/>
          <p:cNvSpPr>
            <a:spLocks noChangeArrowheads="1"/>
          </p:cNvSpPr>
          <p:nvPr/>
        </p:nvSpPr>
        <p:spPr bwMode="auto">
          <a:xfrm>
            <a:off x="5321300" y="3986212"/>
            <a:ext cx="2746375" cy="1654175"/>
          </a:xfrm>
          <a:prstGeom prst="rect">
            <a:avLst/>
          </a:prstGeom>
          <a:solidFill>
            <a:schemeClr val="accent6">
              <a:lumMod val="60000"/>
              <a:lumOff val="40000"/>
            </a:schemeClr>
          </a:solidFill>
          <a:ln w="38100">
            <a:solidFill>
              <a:schemeClr val="tx1"/>
            </a:solid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Univers" charset="0"/>
                <a:ea typeface="+mn-ea"/>
                <a:cs typeface="+mn-cs"/>
              </a:rPr>
              <a:t>Stainless steel exhibits gradually yielding behaviour, with high strain-hardening.</a:t>
            </a:r>
            <a:endParaRPr kumimoji="0" lang="en-US" sz="2000" b="1" i="0" u="none" strike="noStrike" kern="1200" cap="none" spc="0" normalizeH="0" baseline="0" noProof="0" dirty="0">
              <a:ln>
                <a:noFill/>
              </a:ln>
              <a:solidFill>
                <a:prstClr val="black"/>
              </a:solidFill>
              <a:effectLst/>
              <a:uLnTx/>
              <a:uFillTx/>
              <a:latin typeface="Univers" charset="0"/>
              <a:ea typeface="+mn-ea"/>
              <a:cs typeface="+mn-cs"/>
            </a:endParaRPr>
          </a:p>
        </p:txBody>
      </p:sp>
      <p:sp>
        <p:nvSpPr>
          <p:cNvPr id="13" name="Text Box 10"/>
          <p:cNvSpPr txBox="1">
            <a:spLocks noChangeArrowheads="1"/>
          </p:cNvSpPr>
          <p:nvPr/>
        </p:nvSpPr>
        <p:spPr bwMode="auto">
          <a:xfrm>
            <a:off x="5322887" y="2362200"/>
            <a:ext cx="2732088" cy="1349375"/>
          </a:xfrm>
          <a:prstGeom prst="rect">
            <a:avLst/>
          </a:prstGeom>
          <a:solidFill>
            <a:schemeClr val="tx2">
              <a:lumMod val="40000"/>
              <a:lumOff val="60000"/>
            </a:schemeClr>
          </a:solidFill>
          <a:ln w="38100">
            <a:solidFill>
              <a:schemeClr val="tx1"/>
            </a:solid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Univers" charset="0"/>
                <a:ea typeface="+mn-ea"/>
                <a:cs typeface="+mn-cs"/>
              </a:rPr>
              <a:t>Carbon steel has a sharply defined yield point with a plastic yield plateau.</a:t>
            </a:r>
          </a:p>
        </p:txBody>
      </p:sp>
      <p:graphicFrame>
        <p:nvGraphicFramePr>
          <p:cNvPr id="27" name="Grafiek 24"/>
          <p:cNvGraphicFramePr>
            <a:graphicFrameLocks noGrp="1"/>
          </p:cNvGraphicFramePr>
          <p:nvPr/>
        </p:nvGraphicFramePr>
        <p:xfrm>
          <a:off x="747157" y="2376658"/>
          <a:ext cx="4254527" cy="3332710"/>
        </p:xfrm>
        <a:graphic>
          <a:graphicData uri="http://schemas.openxmlformats.org/drawingml/2006/chart">
            <c:chart xmlns:c="http://schemas.openxmlformats.org/drawingml/2006/chart" xmlns:r="http://schemas.openxmlformats.org/officeDocument/2006/relationships" r:id="rId2"/>
          </a:graphicData>
        </a:graphic>
      </p:graphicFrame>
      <p:grpSp>
        <p:nvGrpSpPr>
          <p:cNvPr id="28" name="Group 23"/>
          <p:cNvGrpSpPr>
            <a:grpSpLocks/>
          </p:cNvGrpSpPr>
          <p:nvPr/>
        </p:nvGrpSpPr>
        <p:grpSpPr bwMode="auto">
          <a:xfrm>
            <a:off x="1625071" y="4078609"/>
            <a:ext cx="2438400" cy="369888"/>
            <a:chOff x="1768" y="2696"/>
            <a:chExt cx="1536" cy="233"/>
          </a:xfrm>
        </p:grpSpPr>
        <p:sp>
          <p:nvSpPr>
            <p:cNvPr id="29" name="Line 24"/>
            <p:cNvSpPr>
              <a:spLocks noChangeShapeType="1"/>
            </p:cNvSpPr>
            <p:nvPr/>
          </p:nvSpPr>
          <p:spPr bwMode="auto">
            <a:xfrm flipH="1" flipV="1">
              <a:off x="1768" y="2696"/>
              <a:ext cx="176" cy="128"/>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0" name="Text Box 25"/>
            <p:cNvSpPr txBox="1">
              <a:spLocks noChangeArrowheads="1"/>
            </p:cNvSpPr>
            <p:nvPr/>
          </p:nvSpPr>
          <p:spPr bwMode="auto">
            <a:xfrm>
              <a:off x="1944" y="2696"/>
              <a:ext cx="1360" cy="23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a:ea typeface="+mn-ea"/>
                  <a:cs typeface="Calibri"/>
                </a:rPr>
                <a:t>Inelastic response</a:t>
              </a:r>
            </a:p>
          </p:txBody>
        </p:sp>
      </p:grpSp>
      <p:grpSp>
        <p:nvGrpSpPr>
          <p:cNvPr id="31" name="Group 26"/>
          <p:cNvGrpSpPr>
            <a:grpSpLocks/>
          </p:cNvGrpSpPr>
          <p:nvPr/>
        </p:nvGrpSpPr>
        <p:grpSpPr bwMode="auto">
          <a:xfrm>
            <a:off x="1625071" y="2814773"/>
            <a:ext cx="2159000" cy="635000"/>
            <a:chOff x="1712" y="1976"/>
            <a:chExt cx="1360" cy="400"/>
          </a:xfrm>
        </p:grpSpPr>
        <p:sp>
          <p:nvSpPr>
            <p:cNvPr id="32" name="Line 27"/>
            <p:cNvSpPr>
              <a:spLocks noChangeShapeType="1"/>
            </p:cNvSpPr>
            <p:nvPr/>
          </p:nvSpPr>
          <p:spPr bwMode="auto">
            <a:xfrm>
              <a:off x="2464" y="2208"/>
              <a:ext cx="208" cy="168"/>
            </a:xfrm>
            <a:prstGeom prst="line">
              <a:avLst/>
            </a:prstGeom>
            <a:noFill/>
            <a:ln w="28575">
              <a:solidFill>
                <a:srgbClr val="000000"/>
              </a:solidFill>
              <a:round/>
              <a:headEnd/>
              <a:tailEnd type="triangle" w="sm" len="lg"/>
            </a:ln>
            <a:effectLst/>
          </p:spPr>
          <p:txBody>
            <a:bodyPr wrap="none">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3" name="Text Box 28"/>
            <p:cNvSpPr txBox="1">
              <a:spLocks noChangeArrowheads="1"/>
            </p:cNvSpPr>
            <p:nvPr/>
          </p:nvSpPr>
          <p:spPr bwMode="auto">
            <a:xfrm>
              <a:off x="1712" y="1976"/>
              <a:ext cx="1360" cy="231"/>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Strain hardening</a:t>
              </a:r>
            </a:p>
          </p:txBody>
        </p:sp>
      </p:grpSp>
      <p:sp>
        <p:nvSpPr>
          <p:cNvPr id="34" name="Gelijkbenige driehoek 2"/>
          <p:cNvSpPr/>
          <p:nvPr/>
        </p:nvSpPr>
        <p:spPr>
          <a:xfrm rot="5400000">
            <a:off x="4864890" y="551564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Gelijkbenige driehoek 15"/>
          <p:cNvSpPr/>
          <p:nvPr/>
        </p:nvSpPr>
        <p:spPr>
          <a:xfrm>
            <a:off x="831056" y="2403344"/>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kstvak 4"/>
          <p:cNvSpPr txBox="1"/>
          <p:nvPr/>
        </p:nvSpPr>
        <p:spPr>
          <a:xfrm>
            <a:off x="2512483" y="5623643"/>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prstClr val="white">
                    <a:lumMod val="50000"/>
                  </a:prstClr>
                </a:solidFill>
                <a:effectLst/>
                <a:uLnTx/>
                <a:uFillTx/>
                <a:latin typeface="Calibri"/>
                <a:ea typeface="+mn-ea"/>
                <a:cs typeface="+mn-cs"/>
              </a:rPr>
              <a:t>Strain</a:t>
            </a:r>
            <a:r>
              <a:rPr kumimoji="0" lang="nl-BE" sz="1800" b="1"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l-GR" sz="1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ε</a:t>
            </a:r>
            <a:endParaRPr kumimoji="0" lang="nl-BE" sz="18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7" name="Tekstvak 17"/>
          <p:cNvSpPr txBox="1"/>
          <p:nvPr/>
        </p:nvSpPr>
        <p:spPr>
          <a:xfrm rot="16200000">
            <a:off x="169594" y="3990234"/>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a:ln>
                  <a:noFill/>
                </a:ln>
                <a:solidFill>
                  <a:prstClr val="white">
                    <a:lumMod val="50000"/>
                  </a:prstClr>
                </a:solidFill>
                <a:effectLst/>
                <a:uLnTx/>
                <a:uFillTx/>
                <a:latin typeface="Calibri"/>
                <a:ea typeface="+mn-ea"/>
                <a:cs typeface="+mn-cs"/>
              </a:rPr>
              <a:t>Stress </a:t>
            </a:r>
            <a:r>
              <a:rPr kumimoji="0" lang="el-GR" sz="18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a:t>
            </a:r>
            <a:endParaRPr kumimoji="0" lang="nl-BE" sz="18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Tree>
    <p:extLst>
      <p:ext uri="{BB962C8B-B14F-4D97-AF65-F5344CB8AC3E}">
        <p14:creationId xmlns:p14="http://schemas.microsoft.com/office/powerpoint/2010/main" val="20981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79388" y="179388"/>
            <a:ext cx="8856662" cy="1169987"/>
          </a:xfrm>
        </p:spPr>
        <p:txBody>
          <a:bodyPr/>
          <a:lstStyle/>
          <a:p>
            <a:r>
              <a:rPr lang="en-GB" altLang="en-US" sz="3600"/>
              <a:t>Stress-strain characteristics – low strain</a:t>
            </a:r>
            <a:endParaRPr lang="en-US" altLang="en-US" sz="3600"/>
          </a:p>
        </p:txBody>
      </p:sp>
      <p:pic>
        <p:nvPicPr>
          <p:cNvPr id="8195" name="Picture 9"/>
          <p:cNvPicPr>
            <a:picLocks noChangeAspect="1"/>
          </p:cNvPicPr>
          <p:nvPr/>
        </p:nvPicPr>
        <p:blipFill>
          <a:blip r:embed="rId3" cstate="email">
            <a:extLst>
              <a:ext uri="{28A0092B-C50C-407E-A947-70E740481C1C}">
                <a14:useLocalDpi xmlns:a14="http://schemas.microsoft.com/office/drawing/2010/main"/>
              </a:ext>
            </a:extLst>
          </a:blip>
          <a:srcRect l="1849" t="1552" r="3000" b="2226"/>
          <a:stretch>
            <a:fillRect/>
          </a:stretch>
        </p:blipFill>
        <p:spPr bwMode="auto">
          <a:xfrm>
            <a:off x="228600" y="1752600"/>
            <a:ext cx="6048375"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 Box 10"/>
          <p:cNvSpPr txBox="1">
            <a:spLocks noChangeArrowheads="1"/>
          </p:cNvSpPr>
          <p:nvPr/>
        </p:nvSpPr>
        <p:spPr bwMode="auto">
          <a:xfrm>
            <a:off x="5651500" y="3517900"/>
            <a:ext cx="2819400" cy="646331"/>
          </a:xfrm>
          <a:prstGeom prst="rect">
            <a:avLst/>
          </a:prstGeom>
          <a:solidFill>
            <a:srgbClr val="00B0F0"/>
          </a:solidFill>
          <a:ln w="38100">
            <a:solidFill>
              <a:schemeClr val="tx1"/>
            </a:solid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Univers" charset="0"/>
                <a:ea typeface="+mn-ea"/>
                <a:cs typeface="+mn-cs"/>
              </a:rPr>
              <a:t>Stress-strain response depends on the family.</a:t>
            </a:r>
          </a:p>
        </p:txBody>
      </p:sp>
    </p:spTree>
    <p:extLst>
      <p:ext uri="{BB962C8B-B14F-4D97-AF65-F5344CB8AC3E}">
        <p14:creationId xmlns:p14="http://schemas.microsoft.com/office/powerpoint/2010/main" val="1806444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Grp="1" noChangeArrowheads="1"/>
          </p:cNvSpPr>
          <p:nvPr>
            <p:ph type="title"/>
          </p:nvPr>
        </p:nvSpPr>
        <p:spPr/>
        <p:txBody>
          <a:bodyPr/>
          <a:lstStyle/>
          <a:p>
            <a:r>
              <a:rPr lang="en-GB" altLang="en-US" dirty="0"/>
              <a:t>Design strength of stainless steel</a:t>
            </a:r>
          </a:p>
        </p:txBody>
      </p:sp>
      <p:sp>
        <p:nvSpPr>
          <p:cNvPr id="6" name="Text Placeholder 5"/>
          <p:cNvSpPr>
            <a:spLocks noGrp="1"/>
          </p:cNvSpPr>
          <p:nvPr>
            <p:ph type="body" sz="half" idx="1"/>
          </p:nvPr>
        </p:nvSpPr>
        <p:spPr>
          <a:xfrm>
            <a:off x="282050" y="3403600"/>
            <a:ext cx="4038600" cy="2438400"/>
          </a:xfrm>
        </p:spPr>
        <p:txBody>
          <a:bodyPr>
            <a:normAutofit fontScale="92500" lnSpcReduction="10000"/>
          </a:bodyPr>
          <a:lstStyle/>
          <a:p>
            <a:pPr marL="0" indent="0">
              <a:spcBef>
                <a:spcPct val="50000"/>
              </a:spcBef>
              <a:buClrTx/>
              <a:buFontTx/>
              <a:buNone/>
            </a:pPr>
            <a:endParaRPr kumimoji="1" lang="en-GB" altLang="en-US" sz="2800" dirty="0"/>
          </a:p>
          <a:p>
            <a:pPr marL="0" indent="0">
              <a:buNone/>
            </a:pPr>
            <a:r>
              <a:rPr kumimoji="1" lang="en-GB" altLang="en-US" sz="2000" b="1" dirty="0" err="1"/>
              <a:t>Austenitics</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220-350 </a:t>
            </a:r>
            <a:r>
              <a:rPr kumimoji="1" lang="en-GB" altLang="en-US" sz="2000" dirty="0" err="1"/>
              <a:t>MPa</a:t>
            </a:r>
            <a:endParaRPr kumimoji="1" lang="en-GB" altLang="en-US" sz="2000" baseline="30000" dirty="0"/>
          </a:p>
          <a:p>
            <a:pPr marL="0" indent="0">
              <a:buNone/>
            </a:pPr>
            <a:r>
              <a:rPr kumimoji="1" lang="en-GB" altLang="en-US" sz="2000" b="1" dirty="0"/>
              <a:t>Duplexes</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400-480 </a:t>
            </a:r>
            <a:r>
              <a:rPr kumimoji="1" lang="en-GB" altLang="en-US" sz="2000" dirty="0" err="1"/>
              <a:t>Mpa</a:t>
            </a:r>
            <a:endParaRPr kumimoji="1" lang="en-GB" altLang="en-US" sz="2000" dirty="0"/>
          </a:p>
          <a:p>
            <a:pPr marL="0" indent="0">
              <a:buNone/>
            </a:pPr>
            <a:r>
              <a:rPr kumimoji="1" lang="en-GB" altLang="en-US" sz="2000" b="1" dirty="0" err="1"/>
              <a:t>Ferritics</a:t>
            </a:r>
            <a:r>
              <a:rPr kumimoji="1" lang="en-GB" altLang="en-US" sz="2000" b="1" dirty="0"/>
              <a:t>:</a:t>
            </a:r>
            <a:r>
              <a:rPr kumimoji="1" lang="en-GB" altLang="en-US" sz="2000" dirty="0"/>
              <a:t>	       </a:t>
            </a:r>
            <a:r>
              <a:rPr kumimoji="1" lang="en-GB" altLang="en-US" sz="2000" i="1" dirty="0" err="1"/>
              <a:t>f</a:t>
            </a:r>
            <a:r>
              <a:rPr kumimoji="1" lang="en-GB" altLang="en-US" sz="2000" baseline="-25000" dirty="0" err="1"/>
              <a:t>y</a:t>
            </a:r>
            <a:r>
              <a:rPr kumimoji="1" lang="en-GB" altLang="en-US" sz="2000" baseline="-25000" dirty="0"/>
              <a:t> </a:t>
            </a:r>
            <a:r>
              <a:rPr kumimoji="1" lang="en-GB" altLang="en-US" sz="2000" dirty="0"/>
              <a:t>= 210-280 MPa	</a:t>
            </a:r>
          </a:p>
          <a:p>
            <a:pPr marL="0" indent="0">
              <a:buNone/>
            </a:pPr>
            <a:endParaRPr lang="en-GB" altLang="en-US" sz="2000" dirty="0"/>
          </a:p>
          <a:p>
            <a:pPr marL="0" indent="0">
              <a:buNone/>
            </a:pPr>
            <a:r>
              <a:rPr lang="en-GB" altLang="en-US" sz="2000" b="1" dirty="0"/>
              <a:t>Young’s modulus</a:t>
            </a:r>
            <a:r>
              <a:rPr lang="en-GB" altLang="en-US" sz="2000" dirty="0"/>
              <a:t>: E=200,000 to 220,000 </a:t>
            </a:r>
            <a:r>
              <a:rPr lang="en-GB" altLang="en-US" sz="2000" dirty="0" err="1"/>
              <a:t>MPa</a:t>
            </a:r>
            <a:endParaRPr lang="en-GB" altLang="en-US" sz="2000" baseline="30000" dirty="0"/>
          </a:p>
        </p:txBody>
      </p:sp>
      <p:sp>
        <p:nvSpPr>
          <p:cNvPr id="8" name="Rectangle 9"/>
          <p:cNvSpPr>
            <a:spLocks noChangeArrowheads="1"/>
          </p:cNvSpPr>
          <p:nvPr/>
        </p:nvSpPr>
        <p:spPr bwMode="auto">
          <a:xfrm>
            <a:off x="423334" y="2326745"/>
            <a:ext cx="2936876" cy="1015663"/>
          </a:xfrm>
          <a:prstGeom prst="rect">
            <a:avLst/>
          </a:prstGeom>
          <a:solidFill>
            <a:schemeClr val="accent6">
              <a:lumMod val="60000"/>
              <a:lumOff val="40000"/>
            </a:schemeClr>
          </a:solidFill>
          <a:ln w="38100">
            <a:solidFill>
              <a:schemeClr val="tx1"/>
            </a:solid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a:ea typeface="+mn-ea"/>
                <a:cs typeface="Calibri"/>
              </a:rPr>
              <a:t>Minimum </a:t>
            </a:r>
            <a:r>
              <a:rPr kumimoji="0" lang="fr-FR" sz="2000" b="1" i="0" u="none" strike="noStrike" kern="1200" cap="none" spc="0" normalizeH="0" baseline="0" noProof="0" dirty="0" err="1">
                <a:ln>
                  <a:noFill/>
                </a:ln>
                <a:solidFill>
                  <a:prstClr val="black"/>
                </a:solidFill>
                <a:effectLst/>
                <a:uLnTx/>
                <a:uFillTx/>
                <a:latin typeface="Calibri"/>
                <a:ea typeface="+mn-ea"/>
                <a:cs typeface="Calibri"/>
              </a:rPr>
              <a:t>specified</a:t>
            </a:r>
            <a:r>
              <a:rPr kumimoji="0" lang="fr-FR" sz="2000" b="1" i="0" u="none" strike="noStrike" kern="1200" cap="none" spc="0" normalizeH="0" baseline="0" noProof="0" dirty="0">
                <a:ln>
                  <a:noFill/>
                </a:ln>
                <a:solidFill>
                  <a:prstClr val="black"/>
                </a:solidFill>
                <a:effectLst/>
                <a:uLnTx/>
                <a:uFillTx/>
                <a:latin typeface="Calibri"/>
                <a:ea typeface="+mn-ea"/>
                <a:cs typeface="Calibri"/>
              </a:rPr>
              <a:t> 0.2% proof </a:t>
            </a:r>
            <a:r>
              <a:rPr kumimoji="0" lang="fr-FR" sz="2000" b="1" i="0" u="none" strike="noStrike" kern="1200" cap="none" spc="0" normalizeH="0" baseline="0" noProof="0" dirty="0" err="1">
                <a:ln>
                  <a:noFill/>
                </a:ln>
                <a:solidFill>
                  <a:prstClr val="black"/>
                </a:solidFill>
                <a:effectLst/>
                <a:uLnTx/>
                <a:uFillTx/>
                <a:latin typeface="Calibri"/>
                <a:ea typeface="+mn-ea"/>
                <a:cs typeface="Calibri"/>
              </a:rPr>
              <a:t>strength</a:t>
            </a:r>
            <a:r>
              <a:rPr kumimoji="0" lang="fr-FR" sz="2000" b="1" i="0" u="none" strike="noStrike" kern="1200" cap="none" spc="0" normalizeH="0" baseline="0" noProof="0" dirty="0">
                <a:ln>
                  <a:noFill/>
                </a:ln>
                <a:solidFill>
                  <a:prstClr val="black"/>
                </a:solidFill>
                <a:effectLst/>
                <a:uLnTx/>
                <a:uFillTx/>
                <a:latin typeface="Calibri"/>
                <a:ea typeface="+mn-ea"/>
                <a:cs typeface="Calibri"/>
              </a:rPr>
              <a:t> are </a:t>
            </a:r>
            <a:r>
              <a:rPr kumimoji="0" lang="fr-FR" sz="2000" b="1" i="0" u="none" strike="noStrike" kern="1200" cap="none" spc="0" normalizeH="0" baseline="0" noProof="0" dirty="0" err="1">
                <a:ln>
                  <a:noFill/>
                </a:ln>
                <a:solidFill>
                  <a:prstClr val="black"/>
                </a:solidFill>
                <a:effectLst/>
                <a:uLnTx/>
                <a:uFillTx/>
                <a:latin typeface="Calibri"/>
                <a:ea typeface="+mn-ea"/>
                <a:cs typeface="Calibri"/>
              </a:rPr>
              <a:t>given</a:t>
            </a:r>
            <a:r>
              <a:rPr kumimoji="0" lang="fr-FR" sz="2000" b="1" i="0" u="none" strike="noStrike" kern="1200" cap="none" spc="0" normalizeH="0" baseline="0" noProof="0" dirty="0">
                <a:ln>
                  <a:noFill/>
                </a:ln>
                <a:solidFill>
                  <a:prstClr val="black"/>
                </a:solidFill>
                <a:effectLst/>
                <a:uLnTx/>
                <a:uFillTx/>
                <a:latin typeface="Calibri"/>
                <a:ea typeface="+mn-ea"/>
                <a:cs typeface="Calibri"/>
              </a:rPr>
              <a:t> in EN 10088-4 and -5</a:t>
            </a:r>
          </a:p>
        </p:txBody>
      </p:sp>
      <p:graphicFrame>
        <p:nvGraphicFramePr>
          <p:cNvPr id="9" name="Grafiek 8"/>
          <p:cNvGraphicFramePr>
            <a:graphicFrameLocks noGrp="1"/>
          </p:cNvGraphicFramePr>
          <p:nvPr/>
        </p:nvGraphicFramePr>
        <p:xfrm>
          <a:off x="4616700" y="2457958"/>
          <a:ext cx="4254527" cy="333271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vak 15"/>
          <p:cNvSpPr txBox="1"/>
          <p:nvPr/>
        </p:nvSpPr>
        <p:spPr>
          <a:xfrm>
            <a:off x="6382026" y="5704943"/>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lumMod val="50000"/>
                  </a:prstClr>
                </a:solidFill>
                <a:effectLst/>
                <a:uLnTx/>
                <a:uFillTx/>
                <a:latin typeface="Calibri"/>
                <a:ea typeface="+mn-ea"/>
                <a:cs typeface="+mn-cs"/>
              </a:rPr>
              <a:t>Strain</a:t>
            </a: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l-GR"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ε</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7" name="Tekstvak 16"/>
          <p:cNvSpPr txBox="1"/>
          <p:nvPr/>
        </p:nvSpPr>
        <p:spPr>
          <a:xfrm rot="16200000">
            <a:off x="4039137" y="4557320"/>
            <a:ext cx="942975" cy="3799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rPr>
              <a:t>Stress </a:t>
            </a:r>
            <a:r>
              <a:rPr kumimoji="0" lang="el-GR" sz="18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a:t>
            </a:r>
            <a:endParaRPr kumimoji="0" lang="nl-BE"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8" name="Gelijkbenige driehoek 17"/>
          <p:cNvSpPr/>
          <p:nvPr/>
        </p:nvSpPr>
        <p:spPr>
          <a:xfrm rot="5400000">
            <a:off x="8734433" y="5596943"/>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Gelijkbenige driehoek 18"/>
          <p:cNvSpPr/>
          <p:nvPr/>
        </p:nvSpPr>
        <p:spPr>
          <a:xfrm>
            <a:off x="4700599" y="2484644"/>
            <a:ext cx="108000" cy="1080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kstvak 19"/>
          <p:cNvSpPr txBox="1"/>
          <p:nvPr/>
        </p:nvSpPr>
        <p:spPr>
          <a:xfrm>
            <a:off x="4267297" y="3507650"/>
            <a:ext cx="5635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a:t>
            </a:r>
            <a:r>
              <a:rPr kumimoji="0" lang="nl-BE"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3" name="Groep 22"/>
          <p:cNvGrpSpPr/>
          <p:nvPr/>
        </p:nvGrpSpPr>
        <p:grpSpPr>
          <a:xfrm>
            <a:off x="4765729" y="3712602"/>
            <a:ext cx="1562747" cy="1927721"/>
            <a:chOff x="4748617" y="3853492"/>
            <a:chExt cx="1152121" cy="1787603"/>
          </a:xfrm>
        </p:grpSpPr>
        <p:cxnSp>
          <p:nvCxnSpPr>
            <p:cNvPr id="4" name="Rechte verbindingslijn 3"/>
            <p:cNvCxnSpPr/>
            <p:nvPr/>
          </p:nvCxnSpPr>
          <p:spPr>
            <a:xfrm flipV="1">
              <a:off x="4748617" y="3853492"/>
              <a:ext cx="113611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flipV="1">
              <a:off x="5458497" y="3853492"/>
              <a:ext cx="442241" cy="178760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6" name="Tekstvak 25"/>
          <p:cNvSpPr txBox="1"/>
          <p:nvPr/>
        </p:nvSpPr>
        <p:spPr>
          <a:xfrm>
            <a:off x="5372106" y="5654412"/>
            <a:ext cx="724022"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0,2 %</a:t>
            </a:r>
            <a:endParaRPr kumimoji="0" lang="nl-B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52389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fr-FR" dirty="0"/>
              <a:t>A  </a:t>
            </a:r>
            <a:r>
              <a:rPr lang="fr-FR" dirty="0" err="1"/>
              <a:t>textbook</a:t>
            </a:r>
            <a:r>
              <a:rPr lang="fr-FR" dirty="0"/>
              <a:t> case:   Corrosion of the </a:t>
            </a:r>
            <a:r>
              <a:rPr lang="fr-FR" dirty="0" err="1"/>
              <a:t>Turcot</a:t>
            </a:r>
            <a:r>
              <a:rPr lang="fr-FR" dirty="0"/>
              <a:t> </a:t>
            </a:r>
            <a:r>
              <a:rPr lang="fr-FR" dirty="0" err="1"/>
              <a:t>highway</a:t>
            </a:r>
            <a:r>
              <a:rPr lang="fr-FR" dirty="0"/>
              <a:t> </a:t>
            </a:r>
            <a:r>
              <a:rPr lang="fr-FR" dirty="0" err="1"/>
              <a:t>interchange</a:t>
            </a:r>
            <a:r>
              <a:rPr lang="fr-FR" dirty="0"/>
              <a:t> in </a:t>
            </a:r>
            <a:r>
              <a:rPr lang="fr-FR" dirty="0" err="1"/>
              <a:t>Montreal</a:t>
            </a:r>
            <a:r>
              <a:rPr lang="fr-FR" dirty="0"/>
              <a:t> </a:t>
            </a:r>
            <a:r>
              <a:rPr lang="fr-FR" baseline="50000" dirty="0"/>
              <a:t>1,2</a:t>
            </a:r>
            <a:endParaRPr lang="en-GB" baseline="50000" dirty="0"/>
          </a:p>
        </p:txBody>
      </p:sp>
      <p:pic>
        <p:nvPicPr>
          <p:cNvPr id="12" name="Picture 3"/>
          <p:cNvPicPr>
            <a:picLocks noGrp="1" noChangeAspect="1" noChangeArrowheads="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1792288" y="612775"/>
            <a:ext cx="5486400" cy="4114800"/>
          </a:xfrm>
          <a:ln>
            <a:solidFill>
              <a:schemeClr val="tx1"/>
            </a:solidFill>
          </a:ln>
        </p:spPr>
      </p:pic>
      <p:sp>
        <p:nvSpPr>
          <p:cNvPr id="7" name="Text Placeholder 6"/>
          <p:cNvSpPr>
            <a:spLocks noGrp="1"/>
          </p:cNvSpPr>
          <p:nvPr>
            <p:ph type="body" sz="half" idx="2"/>
          </p:nvPr>
        </p:nvSpPr>
        <p:spPr>
          <a:xfrm>
            <a:off x="1792288" y="5367338"/>
            <a:ext cx="5486400" cy="1230014"/>
          </a:xfrm>
        </p:spPr>
        <p:txBody>
          <a:bodyPr>
            <a:normAutofit/>
          </a:bodyPr>
          <a:lstStyle/>
          <a:p>
            <a:pPr marL="285750" indent="-285750">
              <a:buFont typeface="Wingdings" panose="05000000000000000000" pitchFamily="2" charset="2"/>
              <a:buChar char="§"/>
            </a:pPr>
            <a:r>
              <a:rPr lang="fr-FR" dirty="0"/>
              <a:t>A key </a:t>
            </a:r>
            <a:r>
              <a:rPr lang="fr-FR" dirty="0" err="1"/>
              <a:t>interchange</a:t>
            </a:r>
            <a:r>
              <a:rPr lang="fr-FR" dirty="0"/>
              <a:t> </a:t>
            </a:r>
            <a:r>
              <a:rPr lang="fr-FR" dirty="0" err="1"/>
              <a:t>between</a:t>
            </a:r>
            <a:r>
              <a:rPr lang="fr-FR" dirty="0"/>
              <a:t> Decarie (</a:t>
            </a:r>
            <a:r>
              <a:rPr lang="fr-FR" dirty="0" err="1"/>
              <a:t>North</a:t>
            </a:r>
            <a:r>
              <a:rPr lang="fr-FR" dirty="0"/>
              <a:t>-South) and Ville Marie (East-West) </a:t>
            </a:r>
            <a:r>
              <a:rPr lang="fr-FR" dirty="0" err="1"/>
              <a:t>highways</a:t>
            </a:r>
            <a:r>
              <a:rPr lang="fr-FR" dirty="0"/>
              <a:t>, </a:t>
            </a:r>
            <a:r>
              <a:rPr lang="fr-FR" dirty="0" err="1"/>
              <a:t>built</a:t>
            </a:r>
            <a:r>
              <a:rPr lang="fr-FR" dirty="0"/>
              <a:t> in 1966.</a:t>
            </a:r>
          </a:p>
          <a:p>
            <a:pPr marL="285750" indent="-285750">
              <a:buFont typeface="Wingdings" panose="05000000000000000000" pitchFamily="2" charset="2"/>
              <a:buChar char="§"/>
            </a:pPr>
            <a:r>
              <a:rPr lang="fr-FR" dirty="0"/>
              <a:t>Over 300,000 </a:t>
            </a:r>
            <a:r>
              <a:rPr lang="fr-FR" dirty="0" err="1"/>
              <a:t>vehicles</a:t>
            </a:r>
            <a:r>
              <a:rPr lang="fr-FR" dirty="0"/>
              <a:t> per </a:t>
            </a:r>
            <a:r>
              <a:rPr lang="fr-FR" dirty="0" err="1"/>
              <a:t>day</a:t>
            </a:r>
            <a:endParaRPr lang="fr-FR" dirty="0"/>
          </a:p>
          <a:p>
            <a:pPr marL="285750" indent="-285750">
              <a:buFont typeface="Wingdings" panose="05000000000000000000" pitchFamily="2" charset="2"/>
              <a:buChar char="§"/>
            </a:pPr>
            <a:r>
              <a:rPr lang="fr-FR" dirty="0"/>
              <a:t>Made of </a:t>
            </a:r>
            <a:r>
              <a:rPr lang="fr-FR" dirty="0" err="1"/>
              <a:t>reinforced</a:t>
            </a:r>
            <a:r>
              <a:rPr lang="fr-FR" dirty="0"/>
              <a:t> </a:t>
            </a:r>
            <a:r>
              <a:rPr lang="fr-FR" dirty="0" err="1"/>
              <a:t>concrete</a:t>
            </a:r>
            <a:r>
              <a:rPr lang="fr-FR" dirty="0"/>
              <a:t>, </a:t>
            </a:r>
            <a:r>
              <a:rPr lang="fr-FR" dirty="0" err="1"/>
              <a:t>badly</a:t>
            </a:r>
            <a:r>
              <a:rPr lang="fr-FR" dirty="0"/>
              <a:t> </a:t>
            </a:r>
            <a:r>
              <a:rPr lang="fr-FR" dirty="0" err="1"/>
              <a:t>corroded</a:t>
            </a:r>
            <a:r>
              <a:rPr lang="fr-FR" dirty="0"/>
              <a:t> </a:t>
            </a:r>
            <a:r>
              <a:rPr lang="fr-FR" dirty="0" err="1"/>
              <a:t>today</a:t>
            </a:r>
            <a:r>
              <a:rPr lang="fr-FR" dirty="0"/>
              <a:t> by </a:t>
            </a:r>
            <a:r>
              <a:rPr lang="fr-FR" dirty="0" err="1"/>
              <a:t>deicing</a:t>
            </a:r>
            <a:r>
              <a:rPr lang="fr-FR" dirty="0"/>
              <a:t> </a:t>
            </a:r>
            <a:r>
              <a:rPr lang="fr-FR" dirty="0" err="1"/>
              <a:t>salts</a:t>
            </a:r>
            <a:endParaRPr lang="fr-FR" dirty="0"/>
          </a:p>
        </p:txBody>
      </p:sp>
      <p:pic>
        <p:nvPicPr>
          <p:cNvPr id="13" name="Picture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778687" y="2227574"/>
            <a:ext cx="3200002" cy="180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3014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GB" altLang="en-US" dirty="0"/>
              <a:t>Design strength of stainless steel</a:t>
            </a:r>
            <a:endParaRPr lang="fr-FR" dirty="0"/>
          </a:p>
        </p:txBody>
      </p:sp>
      <p:graphicFrame>
        <p:nvGraphicFramePr>
          <p:cNvPr id="4" name="Tabel 7"/>
          <p:cNvGraphicFramePr>
            <a:graphicFrameLocks noGrp="1"/>
          </p:cNvGraphicFramePr>
          <p:nvPr/>
        </p:nvGraphicFramePr>
        <p:xfrm>
          <a:off x="440266" y="2480734"/>
          <a:ext cx="8009465" cy="3426968"/>
        </p:xfrm>
        <a:graphic>
          <a:graphicData uri="http://schemas.openxmlformats.org/drawingml/2006/table">
            <a:tbl>
              <a:tblPr firstRow="1" bandRow="1">
                <a:tableStyleId>{5C22544A-7EE6-4342-B048-85BDC9FD1C3A}</a:tableStyleId>
              </a:tblPr>
              <a:tblGrid>
                <a:gridCol w="1315250">
                  <a:extLst>
                    <a:ext uri="{9D8B030D-6E8A-4147-A177-3AD203B41FA5}">
                      <a16:colId xmlns:a16="http://schemas.microsoft.com/office/drawing/2014/main" val="20000"/>
                    </a:ext>
                  </a:extLst>
                </a:gridCol>
                <a:gridCol w="1338843">
                  <a:extLst>
                    <a:ext uri="{9D8B030D-6E8A-4147-A177-3AD203B41FA5}">
                      <a16:colId xmlns:a16="http://schemas.microsoft.com/office/drawing/2014/main" val="20001"/>
                    </a:ext>
                  </a:extLst>
                </a:gridCol>
                <a:gridCol w="1338843">
                  <a:extLst>
                    <a:ext uri="{9D8B030D-6E8A-4147-A177-3AD203B41FA5}">
                      <a16:colId xmlns:a16="http://schemas.microsoft.com/office/drawing/2014/main" val="20002"/>
                    </a:ext>
                  </a:extLst>
                </a:gridCol>
                <a:gridCol w="1338843">
                  <a:extLst>
                    <a:ext uri="{9D8B030D-6E8A-4147-A177-3AD203B41FA5}">
                      <a16:colId xmlns:a16="http://schemas.microsoft.com/office/drawing/2014/main" val="20003"/>
                    </a:ext>
                  </a:extLst>
                </a:gridCol>
                <a:gridCol w="1338843">
                  <a:extLst>
                    <a:ext uri="{9D8B030D-6E8A-4147-A177-3AD203B41FA5}">
                      <a16:colId xmlns:a16="http://schemas.microsoft.com/office/drawing/2014/main" val="20004"/>
                    </a:ext>
                  </a:extLst>
                </a:gridCol>
                <a:gridCol w="1338843">
                  <a:extLst>
                    <a:ext uri="{9D8B030D-6E8A-4147-A177-3AD203B41FA5}">
                      <a16:colId xmlns:a16="http://schemas.microsoft.com/office/drawing/2014/main" val="20005"/>
                    </a:ext>
                  </a:extLst>
                </a:gridCol>
              </a:tblGrid>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Grade</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Family</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Yield strength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(N/mm</a:t>
                      </a:r>
                      <a:r>
                        <a:rPr kumimoji="0" lang="en-GB" sz="1800" b="1" i="0" u="none" strike="noStrike" cap="none" normalizeH="0" baseline="30000" dirty="0">
                          <a:ln>
                            <a:noFill/>
                          </a:ln>
                          <a:solidFill>
                            <a:schemeClr val="bg1"/>
                          </a:solidFill>
                          <a:effectLst/>
                          <a:latin typeface="Calibri"/>
                          <a:cs typeface="Calibri"/>
                        </a:rPr>
                        <a:t>2</a:t>
                      </a:r>
                      <a:r>
                        <a:rPr kumimoji="0" lang="en-GB" sz="1800" b="1" i="0" u="none" strike="noStrike" cap="none" normalizeH="0" baseline="0" dirty="0">
                          <a:ln>
                            <a:noFill/>
                          </a:ln>
                          <a:solidFill>
                            <a:schemeClr val="bg1"/>
                          </a:solidFill>
                          <a:effectLst/>
                          <a:latin typeface="Calibri"/>
                          <a:cs typeface="Calibri"/>
                        </a:rPr>
                        <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0.2% proof strength </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Ultimate strength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(N/mm</a:t>
                      </a:r>
                      <a:r>
                        <a:rPr kumimoji="0" lang="en-GB" sz="1800" b="1" i="0" u="none" strike="noStrike" cap="none" normalizeH="0" baseline="30000" dirty="0">
                          <a:ln>
                            <a:noFill/>
                          </a:ln>
                          <a:solidFill>
                            <a:schemeClr val="bg1"/>
                          </a:solidFill>
                          <a:effectLst/>
                          <a:latin typeface="Calibri"/>
                          <a:cs typeface="Calibri"/>
                        </a:rPr>
                        <a:t>2</a:t>
                      </a:r>
                      <a:r>
                        <a:rPr kumimoji="0" lang="en-GB" sz="1800" b="1" i="0" u="none" strike="noStrike" cap="none" normalizeH="0" baseline="0" dirty="0">
                          <a:ln>
                            <a:noFill/>
                          </a:ln>
                          <a:solidFill>
                            <a:schemeClr val="bg1"/>
                          </a:solidFill>
                          <a:effectLst/>
                          <a:latin typeface="Calibri"/>
                          <a:cs typeface="Calibri"/>
                        </a:rPr>
                        <a:t>)</a:t>
                      </a:r>
                    </a:p>
                  </a:txBody>
                  <a:tcPr anchor="ctr" horzOverflow="overflow">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Young’s Modulus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(N/mm</a:t>
                      </a:r>
                      <a:r>
                        <a:rPr kumimoji="0" lang="en-GB" sz="1800" b="1" i="0" u="none" strike="noStrike" cap="none" normalizeH="0" baseline="30000" dirty="0">
                          <a:ln>
                            <a:noFill/>
                          </a:ln>
                          <a:solidFill>
                            <a:schemeClr val="bg1"/>
                          </a:solidFill>
                          <a:effectLst/>
                          <a:latin typeface="Calibri"/>
                          <a:cs typeface="Calibri"/>
                        </a:rPr>
                        <a:t>2</a:t>
                      </a:r>
                      <a:r>
                        <a:rPr kumimoji="0" lang="en-GB" sz="1800" b="1" i="0" u="none" strike="noStrike" cap="none" normalizeH="0" baseline="0" dirty="0">
                          <a:ln>
                            <a:noFill/>
                          </a:ln>
                          <a:solidFill>
                            <a:schemeClr val="bg1"/>
                          </a:solidFill>
                          <a:effectLst/>
                          <a:latin typeface="Calibri"/>
                          <a:cs typeface="Calibri"/>
                        </a:rPr>
                        <a:t>)</a:t>
                      </a:r>
                    </a:p>
                  </a:txBody>
                  <a:tcPr anchor="ctr" horzOverflow="overflow">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a:ln>
                            <a:noFill/>
                          </a:ln>
                          <a:solidFill>
                            <a:schemeClr val="bg1"/>
                          </a:solidFill>
                          <a:effectLst/>
                          <a:latin typeface="Calibri"/>
                          <a:cs typeface="Calibri"/>
                        </a:rPr>
                        <a:t>Fracture strain (%)</a:t>
                      </a:r>
                      <a:endParaRPr kumimoji="0" lang="en-GB" sz="1800" b="1" i="0" u="none" strike="noStrike" cap="none" normalizeH="0" baseline="-25000" dirty="0">
                        <a:ln>
                          <a:noFill/>
                        </a:ln>
                        <a:solidFill>
                          <a:schemeClr val="bg1"/>
                        </a:solidFill>
                        <a:effectLst/>
                        <a:latin typeface="Calibri"/>
                        <a:cs typeface="Calibri"/>
                      </a:endParaRPr>
                    </a:p>
                  </a:txBody>
                  <a:tcPr anchor="ctr" horzOverflow="overflow">
                    <a:lnL w="381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FFFF"/>
                          </a:solidFill>
                          <a:effectLst/>
                          <a:latin typeface="Calibri"/>
                          <a:cs typeface="Calibri"/>
                        </a:rPr>
                        <a:t>1.4301 (304)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Austenitic</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210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520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45</a:t>
                      </a:r>
                    </a:p>
                  </a:txBody>
                  <a:tcPr anchor="ctr" horzOverflow="overflow">
                    <a:lnL w="38100" cap="flat" cmpd="sng" algn="ctr">
                      <a:solidFill>
                        <a:schemeClr val="bg1"/>
                      </a:solidFill>
                      <a:prstDash val="solid"/>
                      <a:round/>
                      <a:headEnd type="none" w="med" len="med"/>
                      <a:tailEnd type="none" w="med" len="med"/>
                    </a:lnL>
                    <a:solidFill>
                      <a:srgbClr val="E7EEF2"/>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FFFF"/>
                          </a:solidFill>
                          <a:effectLst/>
                          <a:latin typeface="Calibri"/>
                          <a:cs typeface="Calibri"/>
                        </a:rPr>
                        <a:t>1.4401 (316)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Austenitic</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220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Calibri"/>
                          <a:cs typeface="Calibri"/>
                        </a:rPr>
                        <a:t>520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Calibri"/>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defPPr>
                        <a:defRPr lang="fr-FR"/>
                      </a:defPPr>
                      <a:lvl1pPr marL="0" algn="l" defTabSz="914400" rtl="0" eaLnBrk="1" latinLnBrk="0" hangingPunct="1">
                        <a:defRPr sz="1800" kern="1200">
                          <a:solidFill>
                            <a:schemeClr val="tx1"/>
                          </a:solidFill>
                          <a:latin typeface="Univers"/>
                        </a:defRPr>
                      </a:lvl1pPr>
                      <a:lvl2pPr marL="457200" algn="l" defTabSz="914400" rtl="0" eaLnBrk="1" latinLnBrk="0" hangingPunct="1">
                        <a:defRPr sz="1800" kern="1200">
                          <a:solidFill>
                            <a:schemeClr val="tx1"/>
                          </a:solidFill>
                          <a:latin typeface="Univers"/>
                        </a:defRPr>
                      </a:lvl2pPr>
                      <a:lvl3pPr marL="914400" algn="l" defTabSz="914400" rtl="0" eaLnBrk="1" latinLnBrk="0" hangingPunct="1">
                        <a:defRPr sz="1800" kern="1200">
                          <a:solidFill>
                            <a:schemeClr val="tx1"/>
                          </a:solidFill>
                          <a:latin typeface="Univers"/>
                        </a:defRPr>
                      </a:lvl3pPr>
                      <a:lvl4pPr marL="1371600" algn="l" defTabSz="914400" rtl="0" eaLnBrk="1" latinLnBrk="0" hangingPunct="1">
                        <a:defRPr sz="1800" kern="1200">
                          <a:solidFill>
                            <a:schemeClr val="tx1"/>
                          </a:solidFill>
                          <a:latin typeface="Univers"/>
                        </a:defRPr>
                      </a:lvl4pPr>
                      <a:lvl5pPr marL="1828800" algn="l" defTabSz="914400" rtl="0" eaLnBrk="1" latinLnBrk="0" hangingPunct="1">
                        <a:defRPr sz="1800" kern="1200">
                          <a:solidFill>
                            <a:schemeClr val="tx1"/>
                          </a:solidFill>
                          <a:latin typeface="Univers"/>
                        </a:defRPr>
                      </a:lvl5pPr>
                      <a:lvl6pPr marL="2286000" algn="l" defTabSz="914400" rtl="0" eaLnBrk="1" latinLnBrk="0" hangingPunct="1">
                        <a:defRPr sz="1800" kern="1200">
                          <a:solidFill>
                            <a:schemeClr val="tx1"/>
                          </a:solidFill>
                          <a:latin typeface="Univers"/>
                        </a:defRPr>
                      </a:lvl6pPr>
                      <a:lvl7pPr marL="2743200" algn="l" defTabSz="914400" rtl="0" eaLnBrk="1" latinLnBrk="0" hangingPunct="1">
                        <a:defRPr sz="1800" kern="1200">
                          <a:solidFill>
                            <a:schemeClr val="tx1"/>
                          </a:solidFill>
                          <a:latin typeface="Univers"/>
                        </a:defRPr>
                      </a:lvl7pPr>
                      <a:lvl8pPr marL="3200400" algn="l" defTabSz="914400" rtl="0" eaLnBrk="1" latinLnBrk="0" hangingPunct="1">
                        <a:defRPr sz="1800" kern="1200">
                          <a:solidFill>
                            <a:schemeClr val="tx1"/>
                          </a:solidFill>
                          <a:latin typeface="Univers"/>
                        </a:defRPr>
                      </a:lvl8pPr>
                      <a:lvl9pPr marL="3657600" algn="l" defTabSz="914400" rtl="0" eaLnBrk="1" latinLnBrk="0" hangingPunct="1">
                        <a:defRPr sz="1800" kern="1200">
                          <a:solidFill>
                            <a:schemeClr val="tx1"/>
                          </a:solidFill>
                          <a:latin typeface="Univers"/>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40</a:t>
                      </a:r>
                    </a:p>
                  </a:txBody>
                  <a:tcPr anchor="ctr" horzOverflow="overflow">
                    <a:lnL w="38100" cap="flat" cmpd="sng" algn="ctr">
                      <a:solidFill>
                        <a:schemeClr val="bg1"/>
                      </a:solidFill>
                      <a:prstDash val="solid"/>
                      <a:round/>
                      <a:headEnd type="none" w="med" len="med"/>
                      <a:tailEnd type="none" w="med" len="med"/>
                    </a:lnL>
                    <a:solidFill>
                      <a:srgbClr val="E7EEF2"/>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FFFF"/>
                          </a:solidFill>
                          <a:effectLst/>
                          <a:latin typeface="Calibri"/>
                          <a:cs typeface="Calibri"/>
                        </a:rPr>
                        <a:t>1.4062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Duplex</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450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650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a:ln>
                          <a:noFill/>
                        </a:ln>
                        <a:solidFill>
                          <a:schemeClr val="tx1"/>
                        </a:solidFill>
                        <a:effectLst/>
                        <a:latin typeface="Calibri"/>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FFFF"/>
                          </a:solidFill>
                          <a:effectLst/>
                          <a:latin typeface="Calibri"/>
                          <a:cs typeface="Calibri"/>
                        </a:rPr>
                        <a:t>1.4462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Duplex</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460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640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200000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a:ln>
                          <a:noFill/>
                        </a:ln>
                        <a:solidFill>
                          <a:schemeClr val="tx1"/>
                        </a:solidFill>
                        <a:effectLst/>
                        <a:latin typeface="Calibri"/>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rgbClr val="FFFFFF"/>
                          </a:solidFill>
                          <a:effectLst/>
                          <a:latin typeface="Calibri"/>
                          <a:cs typeface="Calibri"/>
                        </a:rPr>
                        <a:t>1.4003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err="1">
                          <a:ln>
                            <a:noFill/>
                          </a:ln>
                          <a:solidFill>
                            <a:schemeClr val="tx1"/>
                          </a:solidFill>
                          <a:effectLst/>
                          <a:latin typeface="Calibri"/>
                          <a:cs typeface="Calibri"/>
                        </a:rPr>
                        <a:t>Ferritic</a:t>
                      </a:r>
                      <a:endParaRPr kumimoji="0" lang="en-GB" sz="1600" b="1" i="0" u="none" strike="noStrike" cap="none" normalizeH="0" baseline="0" dirty="0">
                        <a:ln>
                          <a:noFill/>
                        </a:ln>
                        <a:solidFill>
                          <a:schemeClr val="tx1"/>
                        </a:solidFill>
                        <a:effectLst/>
                        <a:latin typeface="Calibri"/>
                        <a:cs typeface="Calibri"/>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250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450</a:t>
                      </a:r>
                    </a:p>
                  </a:txBody>
                  <a:tcPr anchor="ctr" horzOverflow="overflow">
                    <a:lnL w="38100" cap="flat" cmpd="sng" algn="ctr">
                      <a:solidFill>
                        <a:schemeClr val="bg1"/>
                      </a:solidFill>
                      <a:prstDash val="solid"/>
                      <a:round/>
                      <a:headEnd type="none" w="med" len="med"/>
                      <a:tailEnd type="none" w="med" len="med"/>
                    </a:lnL>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Calibri"/>
                          <a:cs typeface="Calibri"/>
                        </a:rPr>
                        <a:t>220000</a:t>
                      </a:r>
                    </a:p>
                  </a:txBody>
                  <a:tcPr anchor="ctr" horzOverflow="overflow">
                    <a:lnR w="38100" cap="flat" cmpd="sng" algn="ctr">
                      <a:solidFill>
                        <a:schemeClr val="bg1"/>
                      </a:solidFill>
                      <a:prstDash val="solid"/>
                      <a:round/>
                      <a:headEnd type="none" w="med" len="med"/>
                      <a:tailEnd type="none" w="med" len="med"/>
                    </a:lnR>
                    <a:solidFill>
                      <a:srgbClr val="CCDBE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dirty="0">
                        <a:ln>
                          <a:noFill/>
                        </a:ln>
                        <a:solidFill>
                          <a:schemeClr val="tx1"/>
                        </a:solidFill>
                        <a:effectLst/>
                        <a:latin typeface="Calibri"/>
                        <a:cs typeface="Calibri"/>
                      </a:endParaRPr>
                    </a:p>
                  </a:txBody>
                  <a:tcPr anchor="ctr" horzOverflow="overflow">
                    <a:lnL w="381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0005"/>
                  </a:ext>
                </a:extLst>
              </a:tr>
            </a:tbl>
          </a:graphicData>
        </a:graphic>
      </p:graphicFrame>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9129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GB" altLang="en-US" dirty="0"/>
              <a:t>Strain hardening </a:t>
            </a:r>
            <a:br>
              <a:rPr lang="en-GB" altLang="en-US" dirty="0"/>
            </a:br>
            <a:r>
              <a:rPr lang="en-GB" altLang="en-US" dirty="0"/>
              <a:t>(work hardening or cold working)</a:t>
            </a:r>
          </a:p>
        </p:txBody>
      </p:sp>
      <p:sp>
        <p:nvSpPr>
          <p:cNvPr id="12291" name="Content Placeholder 3"/>
          <p:cNvSpPr>
            <a:spLocks noGrp="1"/>
          </p:cNvSpPr>
          <p:nvPr>
            <p:ph idx="1"/>
          </p:nvPr>
        </p:nvSpPr>
        <p:spPr/>
        <p:txBody>
          <a:bodyPr/>
          <a:lstStyle/>
          <a:p>
            <a:r>
              <a:rPr lang="en-GB" altLang="en-US" dirty="0"/>
              <a:t>Increased strength by plastic deformation</a:t>
            </a:r>
          </a:p>
          <a:p>
            <a:r>
              <a:rPr lang="en-GB" altLang="en-US" dirty="0"/>
              <a:t>Caused by cold-forming, either during steel production operations at the mill or during fabrication processes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12292" name="TextBox 6"/>
          <p:cNvSpPr txBox="1">
            <a:spLocks noChangeArrowheads="1"/>
          </p:cNvSpPr>
          <p:nvPr/>
        </p:nvSpPr>
        <p:spPr bwMode="auto">
          <a:xfrm>
            <a:off x="755650" y="4292600"/>
            <a:ext cx="7488238" cy="18161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srgbClr val="000000"/>
                </a:solidFill>
                <a:effectLst/>
                <a:uLnTx/>
                <a:uFillTx/>
                <a:latin typeface="Arial" charset="0"/>
                <a:ea typeface="+mn-ea"/>
                <a:cs typeface="+mn-cs"/>
              </a:rPr>
              <a:t>During the fabrication of a rectangular hollow section,  the 0.2% proof strength increases by about 50% in the cold-formed corners of cross sections!</a:t>
            </a:r>
          </a:p>
        </p:txBody>
      </p:sp>
    </p:spTree>
    <p:extLst>
      <p:ext uri="{BB962C8B-B14F-4D97-AF65-F5344CB8AC3E}">
        <p14:creationId xmlns:p14="http://schemas.microsoft.com/office/powerpoint/2010/main" val="4123632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GB" altLang="en-US" dirty="0"/>
              <a:t>Strain hardening </a:t>
            </a:r>
            <a:br>
              <a:rPr lang="en-GB" altLang="en-US" dirty="0"/>
            </a:br>
            <a:r>
              <a:rPr lang="en-GB" altLang="en-US" dirty="0"/>
              <a:t>(work hardening or cold working)</a:t>
            </a:r>
            <a:endParaRPr lang="en-GB" dirty="0"/>
          </a:p>
        </p:txBody>
      </p:sp>
      <p:sp>
        <p:nvSpPr>
          <p:cNvPr id="115715" name="Text Box 3"/>
          <p:cNvSpPr txBox="1">
            <a:spLocks noChangeArrowheads="1"/>
          </p:cNvSpPr>
          <p:nvPr/>
        </p:nvSpPr>
        <p:spPr bwMode="auto">
          <a:xfrm>
            <a:off x="1709738" y="1397000"/>
            <a:ext cx="7197725" cy="45720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GB" sz="1800" b="1" i="0" u="none" strike="noStrike" kern="1200" cap="none" spc="0" normalizeH="0" baseline="0" noProof="0">
                <a:ln>
                  <a:noFill/>
                </a:ln>
                <a:solidFill>
                  <a:prstClr val="black"/>
                </a:solidFill>
                <a:effectLst/>
                <a:uLnTx/>
                <a:uFillTx/>
                <a:latin typeface="Univers" charset="0"/>
                <a:ea typeface="+mn-ea"/>
                <a:cs typeface="+mn-cs"/>
              </a:rPr>
              <a:t> Strength enhancement during forming</a:t>
            </a:r>
          </a:p>
        </p:txBody>
      </p:sp>
      <p:grpSp>
        <p:nvGrpSpPr>
          <p:cNvPr id="2" name="Group 4"/>
          <p:cNvGrpSpPr>
            <a:grpSpLocks/>
          </p:cNvGrpSpPr>
          <p:nvPr/>
        </p:nvGrpSpPr>
        <p:grpSpPr bwMode="auto">
          <a:xfrm>
            <a:off x="913731" y="2069432"/>
            <a:ext cx="7289800" cy="4254500"/>
            <a:chOff x="992" y="1328"/>
            <a:chExt cx="4592" cy="2680"/>
          </a:xfrm>
        </p:grpSpPr>
        <p:sp>
          <p:nvSpPr>
            <p:cNvPr id="911365" name="Rectangle 5"/>
            <p:cNvSpPr>
              <a:spLocks noChangeArrowheads="1"/>
            </p:cNvSpPr>
            <p:nvPr/>
          </p:nvSpPr>
          <p:spPr bwMode="auto">
            <a:xfrm>
              <a:off x="992" y="1328"/>
              <a:ext cx="4592" cy="2680"/>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 name="Group 6"/>
            <p:cNvGrpSpPr>
              <a:grpSpLocks/>
            </p:cNvGrpSpPr>
            <p:nvPr/>
          </p:nvGrpSpPr>
          <p:grpSpPr bwMode="auto">
            <a:xfrm>
              <a:off x="1014" y="1536"/>
              <a:ext cx="2664" cy="2376"/>
              <a:chOff x="1824" y="480"/>
              <a:chExt cx="2016" cy="1872"/>
            </a:xfrm>
          </p:grpSpPr>
          <p:pic>
            <p:nvPicPr>
              <p:cNvPr id="115743" name="Picture 7" descr="ed"/>
              <p:cNvPicPr>
                <a:picLocks noChangeAspect="1" noChangeArrowheads="1"/>
              </p:cNvPicPr>
              <p:nvPr/>
            </p:nvPicPr>
            <p:blipFill>
              <a:blip r:embed="rId3" cstate="email">
                <a:lum bright="24000" contrast="30000"/>
                <a:extLst>
                  <a:ext uri="{28A0092B-C50C-407E-A947-70E740481C1C}">
                    <a14:useLocalDpi xmlns:a14="http://schemas.microsoft.com/office/drawing/2010/main"/>
                  </a:ext>
                </a:extLst>
              </a:blip>
              <a:srcRect/>
              <a:stretch>
                <a:fillRect/>
              </a:stretch>
            </p:blipFill>
            <p:spPr bwMode="auto">
              <a:xfrm>
                <a:off x="2478" y="1728"/>
                <a:ext cx="681" cy="624"/>
              </a:xfrm>
              <a:prstGeom prst="rect">
                <a:avLst/>
              </a:prstGeom>
              <a:solidFill>
                <a:schemeClr val="tx1"/>
              </a:solidFill>
              <a:ln w="9525">
                <a:noFill/>
                <a:miter lim="800000"/>
                <a:headEnd/>
                <a:tailEnd/>
              </a:ln>
            </p:spPr>
          </p:pic>
          <p:pic>
            <p:nvPicPr>
              <p:cNvPr id="115744" name="Picture 8" descr="ed1"/>
              <p:cNvPicPr>
                <a:picLocks noChangeAspect="1" noChangeArrowheads="1"/>
              </p:cNvPicPr>
              <p:nvPr/>
            </p:nvPicPr>
            <p:blipFill>
              <a:blip r:embed="rId4" cstate="email">
                <a:lum bright="18000" contrast="30000"/>
                <a:extLst>
                  <a:ext uri="{28A0092B-C50C-407E-A947-70E740481C1C}">
                    <a14:useLocalDpi xmlns:a14="http://schemas.microsoft.com/office/drawing/2010/main"/>
                  </a:ext>
                </a:extLst>
              </a:blip>
              <a:srcRect/>
              <a:stretch>
                <a:fillRect/>
              </a:stretch>
            </p:blipFill>
            <p:spPr bwMode="auto">
              <a:xfrm>
                <a:off x="1824" y="1159"/>
                <a:ext cx="681" cy="632"/>
              </a:xfrm>
              <a:prstGeom prst="rect">
                <a:avLst/>
              </a:prstGeom>
              <a:noFill/>
              <a:ln w="9525">
                <a:noFill/>
                <a:miter lim="800000"/>
                <a:headEnd/>
                <a:tailEnd/>
              </a:ln>
            </p:spPr>
          </p:pic>
          <p:pic>
            <p:nvPicPr>
              <p:cNvPr id="115745" name="Picture 9" descr="ed2"/>
              <p:cNvPicPr>
                <a:picLocks noChangeAspect="1" noChangeArrowheads="1"/>
              </p:cNvPicPr>
              <p:nvPr/>
            </p:nvPicPr>
            <p:blipFill>
              <a:blip r:embed="rId5" cstate="email">
                <a:lum bright="18000" contrast="12000"/>
                <a:extLst>
                  <a:ext uri="{28A0092B-C50C-407E-A947-70E740481C1C}">
                    <a14:useLocalDpi xmlns:a14="http://schemas.microsoft.com/office/drawing/2010/main"/>
                  </a:ext>
                </a:extLst>
              </a:blip>
              <a:srcRect/>
              <a:stretch>
                <a:fillRect/>
              </a:stretch>
            </p:blipFill>
            <p:spPr bwMode="auto">
              <a:xfrm>
                <a:off x="2478" y="480"/>
                <a:ext cx="734" cy="709"/>
              </a:xfrm>
              <a:prstGeom prst="rect">
                <a:avLst/>
              </a:prstGeom>
              <a:noFill/>
              <a:ln w="9525">
                <a:noFill/>
                <a:miter lim="800000"/>
                <a:headEnd/>
                <a:tailEnd/>
              </a:ln>
            </p:spPr>
          </p:pic>
          <p:pic>
            <p:nvPicPr>
              <p:cNvPr id="115746" name="Picture 10" descr="ed3"/>
              <p:cNvPicPr>
                <a:picLocks noChangeAspect="1" noChangeArrowheads="1"/>
              </p:cNvPicPr>
              <p:nvPr/>
            </p:nvPicPr>
            <p:blipFill>
              <a:blip r:embed="rId6" cstate="email">
                <a:lum bright="18000" contrast="18000"/>
                <a:extLst>
                  <a:ext uri="{28A0092B-C50C-407E-A947-70E740481C1C}">
                    <a14:useLocalDpi xmlns:a14="http://schemas.microsoft.com/office/drawing/2010/main"/>
                  </a:ext>
                </a:extLst>
              </a:blip>
              <a:srcRect/>
              <a:stretch>
                <a:fillRect/>
              </a:stretch>
            </p:blipFill>
            <p:spPr bwMode="auto">
              <a:xfrm>
                <a:off x="3159" y="1159"/>
                <a:ext cx="681" cy="678"/>
              </a:xfrm>
              <a:prstGeom prst="rect">
                <a:avLst/>
              </a:prstGeom>
              <a:noFill/>
              <a:ln w="9525">
                <a:noFill/>
                <a:miter lim="800000"/>
                <a:headEnd/>
                <a:tailEnd/>
              </a:ln>
            </p:spPr>
          </p:pic>
          <p:sp>
            <p:nvSpPr>
              <p:cNvPr id="115747" name="Text Box 11"/>
              <p:cNvSpPr txBox="1">
                <a:spLocks noChangeArrowheads="1"/>
              </p:cNvSpPr>
              <p:nvPr/>
            </p:nvSpPr>
            <p:spPr bwMode="auto">
              <a:xfrm>
                <a:off x="2663" y="1536"/>
                <a:ext cx="361" cy="136"/>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200" b="0" i="0" u="none" strike="noStrike" kern="1200" cap="none" spc="0" normalizeH="0" baseline="0" noProof="0">
                    <a:ln>
                      <a:noFill/>
                    </a:ln>
                    <a:solidFill>
                      <a:srgbClr val="333399"/>
                    </a:solidFill>
                    <a:effectLst/>
                    <a:uLnTx/>
                    <a:uFillTx/>
                    <a:latin typeface="Calibri"/>
                    <a:ea typeface="+mn-ea"/>
                    <a:cs typeface="+mn-cs"/>
                  </a:rPr>
                  <a:t>weld</a:t>
                </a:r>
              </a:p>
            </p:txBody>
          </p:sp>
          <p:sp>
            <p:nvSpPr>
              <p:cNvPr id="911372" name="Line 12"/>
              <p:cNvSpPr>
                <a:spLocks noChangeShapeType="1"/>
              </p:cNvSpPr>
              <p:nvPr/>
            </p:nvSpPr>
            <p:spPr bwMode="auto">
              <a:xfrm>
                <a:off x="2819"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73" name="Line 13"/>
              <p:cNvSpPr>
                <a:spLocks noChangeShapeType="1"/>
              </p:cNvSpPr>
              <p:nvPr/>
            </p:nvSpPr>
            <p:spPr bwMode="auto">
              <a:xfrm>
                <a:off x="2845" y="1713"/>
                <a:ext cx="0" cy="13"/>
              </a:xfrm>
              <a:prstGeom prst="line">
                <a:avLst/>
              </a:prstGeom>
              <a:noFill/>
              <a:ln w="9525">
                <a:solidFill>
                  <a:srgbClr val="333399"/>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74" name="Line 14"/>
              <p:cNvSpPr>
                <a:spLocks noChangeShapeType="1"/>
              </p:cNvSpPr>
              <p:nvPr/>
            </p:nvSpPr>
            <p:spPr bwMode="auto">
              <a:xfrm flipV="1">
                <a:off x="2628" y="1212"/>
                <a:ext cx="419"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75" name="Line 15"/>
              <p:cNvSpPr>
                <a:spLocks noChangeShapeType="1"/>
              </p:cNvSpPr>
              <p:nvPr/>
            </p:nvSpPr>
            <p:spPr bwMode="auto">
              <a:xfrm>
                <a:off x="2615" y="1728"/>
                <a:ext cx="432"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76" name="Line 16"/>
              <p:cNvSpPr>
                <a:spLocks noChangeShapeType="1"/>
              </p:cNvSpPr>
              <p:nvPr/>
            </p:nvSpPr>
            <p:spPr bwMode="auto">
              <a:xfrm rot="-5400000">
                <a:off x="2856" y="1469"/>
                <a:ext cx="448"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77" name="Line 17"/>
              <p:cNvSpPr>
                <a:spLocks noChangeShapeType="1"/>
              </p:cNvSpPr>
              <p:nvPr/>
            </p:nvSpPr>
            <p:spPr bwMode="auto">
              <a:xfrm>
                <a:off x="2628" y="1226"/>
                <a:ext cx="419"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4" name="Group 18"/>
              <p:cNvGrpSpPr>
                <a:grpSpLocks/>
              </p:cNvGrpSpPr>
              <p:nvPr/>
            </p:nvGrpSpPr>
            <p:grpSpPr bwMode="auto">
              <a:xfrm rot="5400000">
                <a:off x="3051" y="1213"/>
                <a:ext cx="31" cy="29"/>
                <a:chOff x="1326" y="1982"/>
                <a:chExt cx="444" cy="453"/>
              </a:xfrm>
            </p:grpSpPr>
            <p:sp>
              <p:nvSpPr>
                <p:cNvPr id="911379" name="Arc 19"/>
                <p:cNvSpPr>
                  <a:spLocks/>
                </p:cNvSpPr>
                <p:nvPr/>
              </p:nvSpPr>
              <p:spPr bwMode="auto">
                <a:xfrm flipH="1">
                  <a:off x="1506" y="2183"/>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80" name="Arc 20"/>
                <p:cNvSpPr>
                  <a:spLocks/>
                </p:cNvSpPr>
                <p:nvPr/>
              </p:nvSpPr>
              <p:spPr bwMode="auto">
                <a:xfrm flipH="1">
                  <a:off x="1325"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5" name="Group 21"/>
              <p:cNvGrpSpPr>
                <a:grpSpLocks/>
              </p:cNvGrpSpPr>
              <p:nvPr/>
            </p:nvGrpSpPr>
            <p:grpSpPr bwMode="auto">
              <a:xfrm rot="-5400000">
                <a:off x="2582" y="1698"/>
                <a:ext cx="31" cy="29"/>
                <a:chOff x="1326" y="1982"/>
                <a:chExt cx="444" cy="453"/>
              </a:xfrm>
            </p:grpSpPr>
            <p:sp>
              <p:nvSpPr>
                <p:cNvPr id="911382" name="Arc 22"/>
                <p:cNvSpPr>
                  <a:spLocks/>
                </p:cNvSpPr>
                <p:nvPr/>
              </p:nvSpPr>
              <p:spPr bwMode="auto">
                <a:xfrm flipH="1">
                  <a:off x="1518" y="2172"/>
                  <a:ext cx="248" cy="26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83" name="Arc 23"/>
                <p:cNvSpPr>
                  <a:spLocks/>
                </p:cNvSpPr>
                <p:nvPr/>
              </p:nvSpPr>
              <p:spPr bwMode="auto">
                <a:xfrm flipH="1">
                  <a:off x="1326" y="1982"/>
                  <a:ext cx="440"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911384" name="Line 24"/>
              <p:cNvSpPr>
                <a:spLocks noChangeShapeType="1"/>
              </p:cNvSpPr>
              <p:nvPr/>
            </p:nvSpPr>
            <p:spPr bwMode="auto">
              <a:xfrm>
                <a:off x="2615" y="1713"/>
                <a:ext cx="432"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6" name="Group 25"/>
              <p:cNvGrpSpPr>
                <a:grpSpLocks/>
              </p:cNvGrpSpPr>
              <p:nvPr/>
            </p:nvGrpSpPr>
            <p:grpSpPr bwMode="auto">
              <a:xfrm rot="10800000">
                <a:off x="3051" y="1697"/>
                <a:ext cx="30" cy="31"/>
                <a:chOff x="1326" y="1982"/>
                <a:chExt cx="444" cy="453"/>
              </a:xfrm>
            </p:grpSpPr>
            <p:sp>
              <p:nvSpPr>
                <p:cNvPr id="911386" name="Arc 26"/>
                <p:cNvSpPr>
                  <a:spLocks/>
                </p:cNvSpPr>
                <p:nvPr/>
              </p:nvSpPr>
              <p:spPr bwMode="auto">
                <a:xfrm flipH="1">
                  <a:off x="1539" y="2178"/>
                  <a:ext cx="258" cy="2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87" name="Arc 27"/>
                <p:cNvSpPr>
                  <a:spLocks/>
                </p:cNvSpPr>
                <p:nvPr/>
              </p:nvSpPr>
              <p:spPr bwMode="auto">
                <a:xfrm flipH="1">
                  <a:off x="1326" y="1982"/>
                  <a:ext cx="448" cy="4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911388" name="Line 28"/>
              <p:cNvSpPr>
                <a:spLocks noChangeShapeType="1"/>
              </p:cNvSpPr>
              <p:nvPr/>
            </p:nvSpPr>
            <p:spPr bwMode="auto">
              <a:xfrm rot="-5400000">
                <a:off x="2842" y="1468"/>
                <a:ext cx="448" cy="2"/>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89" name="Arc 29"/>
              <p:cNvSpPr>
                <a:spLocks/>
              </p:cNvSpPr>
              <p:nvPr/>
            </p:nvSpPr>
            <p:spPr bwMode="auto">
              <a:xfrm rot="-5400000">
                <a:off x="2596" y="1226"/>
                <a:ext cx="31" cy="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0" name="Arc 30"/>
              <p:cNvSpPr>
                <a:spLocks/>
              </p:cNvSpPr>
              <p:nvPr/>
            </p:nvSpPr>
            <p:spPr bwMode="auto">
              <a:xfrm rot="-5400000">
                <a:off x="2583" y="1213"/>
                <a:ext cx="44"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1" name="Line 31"/>
              <p:cNvSpPr>
                <a:spLocks noChangeShapeType="1"/>
              </p:cNvSpPr>
              <p:nvPr/>
            </p:nvSpPr>
            <p:spPr bwMode="auto">
              <a:xfrm rot="-5400000">
                <a:off x="2365" y="1475"/>
                <a:ext cx="436" cy="0"/>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2" name="Line 32"/>
              <p:cNvSpPr>
                <a:spLocks noChangeShapeType="1"/>
              </p:cNvSpPr>
              <p:nvPr/>
            </p:nvSpPr>
            <p:spPr bwMode="auto">
              <a:xfrm rot="-5400000">
                <a:off x="2378" y="1475"/>
                <a:ext cx="436" cy="1"/>
              </a:xfrm>
              <a:prstGeom prst="line">
                <a:avLst/>
              </a:prstGeom>
              <a:noFill/>
              <a:ln w="3175">
                <a:solidFill>
                  <a:srgbClr val="666699"/>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7" name="Group 33"/>
            <p:cNvGrpSpPr>
              <a:grpSpLocks/>
            </p:cNvGrpSpPr>
            <p:nvPr/>
          </p:nvGrpSpPr>
          <p:grpSpPr bwMode="auto">
            <a:xfrm>
              <a:off x="3751" y="1974"/>
              <a:ext cx="1770" cy="1746"/>
              <a:chOff x="850" y="1224"/>
              <a:chExt cx="3136" cy="3124"/>
            </a:xfrm>
          </p:grpSpPr>
          <p:pic>
            <p:nvPicPr>
              <p:cNvPr id="115726" name="Picture 34"/>
              <p:cNvPicPr>
                <a:picLocks noChangeAspect="1" noChangeArrowheads="1"/>
              </p:cNvPicPr>
              <p:nvPr/>
            </p:nvPicPr>
            <p:blipFill>
              <a:blip r:embed="rId7" cstate="email">
                <a:lum bright="6000"/>
                <a:extLst>
                  <a:ext uri="{28A0092B-C50C-407E-A947-70E740481C1C}">
                    <a14:useLocalDpi xmlns:a14="http://schemas.microsoft.com/office/drawing/2010/main"/>
                  </a:ext>
                </a:extLst>
              </a:blip>
              <a:srcRect/>
              <a:stretch>
                <a:fillRect/>
              </a:stretch>
            </p:blipFill>
            <p:spPr bwMode="auto">
              <a:xfrm>
                <a:off x="850" y="1224"/>
                <a:ext cx="3136" cy="3124"/>
              </a:xfrm>
              <a:prstGeom prst="rect">
                <a:avLst/>
              </a:prstGeom>
              <a:noFill/>
              <a:ln w="9525">
                <a:noFill/>
                <a:miter lim="800000"/>
                <a:headEnd/>
                <a:tailEnd/>
              </a:ln>
            </p:spPr>
          </p:pic>
          <p:sp>
            <p:nvSpPr>
              <p:cNvPr id="911395" name="Line 35"/>
              <p:cNvSpPr>
                <a:spLocks noChangeShapeType="1"/>
              </p:cNvSpPr>
              <p:nvPr/>
            </p:nvSpPr>
            <p:spPr bwMode="auto">
              <a:xfrm rot="16200000">
                <a:off x="958" y="2755"/>
                <a:ext cx="128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6" name="Line 36"/>
              <p:cNvSpPr>
                <a:spLocks noChangeShapeType="1"/>
              </p:cNvSpPr>
              <p:nvPr/>
            </p:nvSpPr>
            <p:spPr bwMode="auto">
              <a:xfrm rot="16200000">
                <a:off x="2481" y="3022"/>
                <a:ext cx="0" cy="1256"/>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7" name="Line 37"/>
              <p:cNvSpPr>
                <a:spLocks noChangeShapeType="1"/>
              </p:cNvSpPr>
              <p:nvPr/>
            </p:nvSpPr>
            <p:spPr bwMode="auto">
              <a:xfrm rot="16200000">
                <a:off x="2507" y="1205"/>
                <a:ext cx="0" cy="1322"/>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8" name="Line 38"/>
              <p:cNvSpPr>
                <a:spLocks noChangeShapeType="1"/>
              </p:cNvSpPr>
              <p:nvPr/>
            </p:nvSpPr>
            <p:spPr bwMode="auto">
              <a:xfrm rot="16200000">
                <a:off x="2727" y="2770"/>
                <a:ext cx="1313" cy="0"/>
              </a:xfrm>
              <a:prstGeom prst="line">
                <a:avLst/>
              </a:prstGeom>
              <a:noFill/>
              <a:ln w="158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399" name="Arc 39"/>
              <p:cNvSpPr>
                <a:spLocks/>
              </p:cNvSpPr>
              <p:nvPr/>
            </p:nvSpPr>
            <p:spPr bwMode="auto">
              <a:xfrm rot="16200000" flipH="1">
                <a:off x="1610" y="3402"/>
                <a:ext cx="224" cy="23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0" name="Arc 40"/>
              <p:cNvSpPr>
                <a:spLocks/>
              </p:cNvSpPr>
              <p:nvPr/>
            </p:nvSpPr>
            <p:spPr bwMode="auto">
              <a:xfrm rot="16200000">
                <a:off x="1621" y="1864"/>
                <a:ext cx="222" cy="2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1" name="Arc 41"/>
              <p:cNvSpPr>
                <a:spLocks/>
              </p:cNvSpPr>
              <p:nvPr/>
            </p:nvSpPr>
            <p:spPr bwMode="auto">
              <a:xfrm rot="11045370" flipH="1">
                <a:off x="3100" y="3359"/>
                <a:ext cx="276" cy="295"/>
              </a:xfrm>
              <a:custGeom>
                <a:avLst/>
                <a:gdLst>
                  <a:gd name="G0" fmla="+- 0 0 0"/>
                  <a:gd name="G1" fmla="+- 21600 0 0"/>
                  <a:gd name="G2" fmla="+- 21600 0 0"/>
                  <a:gd name="T0" fmla="*/ 0 w 21503"/>
                  <a:gd name="T1" fmla="*/ 0 h 21600"/>
                  <a:gd name="T2" fmla="*/ 21503 w 21503"/>
                  <a:gd name="T3" fmla="*/ 19560 h 21600"/>
                  <a:gd name="T4" fmla="*/ 0 w 21503"/>
                  <a:gd name="T5" fmla="*/ 21600 h 21600"/>
                </a:gdLst>
                <a:ahLst/>
                <a:cxnLst>
                  <a:cxn ang="0">
                    <a:pos x="T0" y="T1"/>
                  </a:cxn>
                  <a:cxn ang="0">
                    <a:pos x="T2" y="T3"/>
                  </a:cxn>
                  <a:cxn ang="0">
                    <a:pos x="T4" y="T5"/>
                  </a:cxn>
                </a:cxnLst>
                <a:rect l="0" t="0" r="r" b="b"/>
                <a:pathLst>
                  <a:path w="21503" h="21600" fill="none" extrusionOk="0">
                    <a:moveTo>
                      <a:pt x="0" y="-1"/>
                    </a:moveTo>
                    <a:cubicBezTo>
                      <a:pt x="11139" y="-1"/>
                      <a:pt x="20451" y="8470"/>
                      <a:pt x="21503" y="19559"/>
                    </a:cubicBezTo>
                  </a:path>
                  <a:path w="21503" h="21600" stroke="0" extrusionOk="0">
                    <a:moveTo>
                      <a:pt x="0" y="-1"/>
                    </a:moveTo>
                    <a:cubicBezTo>
                      <a:pt x="11139" y="-1"/>
                      <a:pt x="20451" y="8470"/>
                      <a:pt x="21503" y="19559"/>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2" name="Arc 42"/>
              <p:cNvSpPr>
                <a:spLocks/>
              </p:cNvSpPr>
              <p:nvPr/>
            </p:nvSpPr>
            <p:spPr bwMode="auto">
              <a:xfrm rot="5397114" flipH="1">
                <a:off x="3132" y="1856"/>
                <a:ext cx="242" cy="2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FF0000"/>
                </a:solidFill>
                <a:prstDash val="dash"/>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3" name="Line 43"/>
              <p:cNvSpPr>
                <a:spLocks noChangeShapeType="1"/>
              </p:cNvSpPr>
              <p:nvPr/>
            </p:nvSpPr>
            <p:spPr bwMode="auto">
              <a:xfrm rot="16200000">
                <a:off x="822" y="2781"/>
                <a:ext cx="129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4" name="Line 44"/>
              <p:cNvSpPr>
                <a:spLocks noChangeShapeType="1"/>
              </p:cNvSpPr>
              <p:nvPr/>
            </p:nvSpPr>
            <p:spPr bwMode="auto">
              <a:xfrm rot="16200000">
                <a:off x="2506" y="3142"/>
                <a:ext cx="0" cy="1302"/>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5" name="Line 45"/>
              <p:cNvSpPr>
                <a:spLocks noChangeShapeType="1"/>
              </p:cNvSpPr>
              <p:nvPr/>
            </p:nvSpPr>
            <p:spPr bwMode="auto">
              <a:xfrm rot="16200000">
                <a:off x="2481" y="1115"/>
                <a:ext cx="0" cy="1253"/>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6" name="Line 46"/>
              <p:cNvSpPr>
                <a:spLocks noChangeShapeType="1"/>
              </p:cNvSpPr>
              <p:nvPr/>
            </p:nvSpPr>
            <p:spPr bwMode="auto">
              <a:xfrm rot="16200000">
                <a:off x="2864" y="2735"/>
                <a:ext cx="1322" cy="0"/>
              </a:xfrm>
              <a:prstGeom prst="line">
                <a:avLst/>
              </a:prstGeom>
              <a:noFill/>
              <a:ln w="15875">
                <a:solidFill>
                  <a:srgbClr val="0000FF"/>
                </a:solidFill>
                <a:prstDash val="sysDot"/>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7" name="Arc 47"/>
              <p:cNvSpPr>
                <a:spLocks/>
              </p:cNvSpPr>
              <p:nvPr/>
            </p:nvSpPr>
            <p:spPr bwMode="auto">
              <a:xfrm rot="16200000" flipH="1">
                <a:off x="1472" y="3402"/>
                <a:ext cx="376" cy="3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8" name="Arc 48"/>
              <p:cNvSpPr>
                <a:spLocks/>
              </p:cNvSpPr>
              <p:nvPr/>
            </p:nvSpPr>
            <p:spPr bwMode="auto">
              <a:xfrm rot="16200000">
                <a:off x="1487" y="1730"/>
                <a:ext cx="385" cy="41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09" name="Arc 49"/>
              <p:cNvSpPr>
                <a:spLocks/>
              </p:cNvSpPr>
              <p:nvPr/>
            </p:nvSpPr>
            <p:spPr bwMode="auto">
              <a:xfrm rot="11045370" flipH="1">
                <a:off x="3100" y="3364"/>
                <a:ext cx="415" cy="44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10" name="Arc 50"/>
              <p:cNvSpPr>
                <a:spLocks/>
              </p:cNvSpPr>
              <p:nvPr/>
            </p:nvSpPr>
            <p:spPr bwMode="auto">
              <a:xfrm rot="5397114" flipH="1">
                <a:off x="3127" y="1747"/>
                <a:ext cx="403" cy="39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5875">
                <a:solidFill>
                  <a:srgbClr val="0000FF"/>
                </a:solidFill>
                <a:prstDash val="sysDot"/>
                <a:round/>
                <a:headEnd/>
                <a:tailEnd/>
              </a:ln>
              <a:effectLst/>
            </p:spPr>
            <p:txBody>
              <a:bodyPr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8" name="Group 51"/>
            <p:cNvGrpSpPr>
              <a:grpSpLocks/>
            </p:cNvGrpSpPr>
            <p:nvPr/>
          </p:nvGrpSpPr>
          <p:grpSpPr bwMode="auto">
            <a:xfrm>
              <a:off x="4743" y="1425"/>
              <a:ext cx="658" cy="644"/>
              <a:chOff x="7937" y="2103"/>
              <a:chExt cx="1517" cy="1607"/>
            </a:xfrm>
          </p:grpSpPr>
          <p:sp>
            <p:nvSpPr>
              <p:cNvPr id="911412" name="Line 52"/>
              <p:cNvSpPr>
                <a:spLocks noChangeShapeType="1"/>
              </p:cNvSpPr>
              <p:nvPr/>
            </p:nvSpPr>
            <p:spPr bwMode="auto">
              <a:xfrm>
                <a:off x="7937" y="2722"/>
                <a:ext cx="270" cy="0"/>
              </a:xfrm>
              <a:prstGeom prst="line">
                <a:avLst/>
              </a:prstGeom>
              <a:noFill/>
              <a:ln w="15875">
                <a:solidFill>
                  <a:srgbClr val="0000FF"/>
                </a:solidFill>
                <a:prstDash val="sysDot"/>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13" name="Line 53"/>
              <p:cNvSpPr>
                <a:spLocks noChangeShapeType="1"/>
              </p:cNvSpPr>
              <p:nvPr/>
            </p:nvSpPr>
            <p:spPr bwMode="auto">
              <a:xfrm>
                <a:off x="7937" y="2405"/>
                <a:ext cx="270" cy="0"/>
              </a:xfrm>
              <a:prstGeom prst="line">
                <a:avLst/>
              </a:prstGeom>
              <a:noFill/>
              <a:ln w="15875">
                <a:solidFill>
                  <a:srgbClr val="000000"/>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11414" name="Text Box 54"/>
              <p:cNvSpPr txBox="1">
                <a:spLocks noChangeArrowheads="1"/>
              </p:cNvSpPr>
              <p:nvPr/>
            </p:nvSpPr>
            <p:spPr bwMode="auto">
              <a:xfrm>
                <a:off x="8207" y="2103"/>
                <a:ext cx="1247" cy="1607"/>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a:ln>
                      <a:noFill/>
                    </a:ln>
                    <a:solidFill>
                      <a:prstClr val="black"/>
                    </a:solidFill>
                    <a:effectLst/>
                    <a:uLnTx/>
                    <a:uFillTx/>
                    <a:latin typeface="Arial" charset="0"/>
                    <a:ea typeface="+mn-ea"/>
                    <a:cs typeface="+mn-cs"/>
                  </a:rPr>
                  <a:t>0.2,meas</a:t>
                </a:r>
                <a:endParaRPr kumimoji="0" lang="en-GB" sz="15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a:ln>
                      <a:noFill/>
                    </a:ln>
                    <a:solidFill>
                      <a:prstClr val="black"/>
                    </a:solidFill>
                    <a:effectLst/>
                    <a:uLnTx/>
                    <a:uFillTx/>
                    <a:latin typeface="Arial" charset="0"/>
                    <a:ea typeface="+mn-ea"/>
                    <a:cs typeface="+mn-cs"/>
                  </a:rPr>
                  <a:t>0.2,mill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Arial" charset="0"/>
                    <a:ea typeface="+mn-ea"/>
                    <a:cs typeface="+mn-cs"/>
                  </a:rPr>
                  <a:t>σ</a:t>
                </a:r>
                <a:r>
                  <a:rPr kumimoji="0" lang="en-GB" sz="1500" b="1" i="0" u="none" strike="noStrike" kern="1200" cap="none" spc="0" normalizeH="0" baseline="-25000" noProof="0">
                    <a:ln>
                      <a:noFill/>
                    </a:ln>
                    <a:solidFill>
                      <a:prstClr val="black"/>
                    </a:solidFill>
                    <a:effectLst/>
                    <a:uLnTx/>
                    <a:uFillTx/>
                    <a:latin typeface="Arial" charset="0"/>
                    <a:ea typeface="+mn-ea"/>
                    <a:cs typeface="+mn-cs"/>
                  </a:rPr>
                  <a:t>0.2,min</a:t>
                </a:r>
                <a:endParaRPr kumimoji="0" lang="en-GB" sz="1500" b="1" i="0" u="none" strike="noStrike" kern="1200" cap="none" spc="0" normalizeH="0" baseline="0" noProof="0">
                  <a:ln>
                    <a:noFill/>
                  </a:ln>
                  <a:solidFill>
                    <a:prstClr val="black"/>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sp>
            <p:nvSpPr>
              <p:cNvPr id="911415" name="Line 55"/>
              <p:cNvSpPr>
                <a:spLocks noChangeShapeType="1"/>
              </p:cNvSpPr>
              <p:nvPr/>
            </p:nvSpPr>
            <p:spPr bwMode="auto">
              <a:xfrm>
                <a:off x="7937" y="3019"/>
                <a:ext cx="270" cy="0"/>
              </a:xfrm>
              <a:prstGeom prst="line">
                <a:avLst/>
              </a:prstGeom>
              <a:noFill/>
              <a:ln w="15875">
                <a:solidFill>
                  <a:srgbClr val="FF0000"/>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grpSp>
    </p:spTree>
    <p:extLst>
      <p:ext uri="{BB962C8B-B14F-4D97-AF65-F5344CB8AC3E}">
        <p14:creationId xmlns:p14="http://schemas.microsoft.com/office/powerpoint/2010/main" val="99820683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z="3800"/>
              <a:t>Strain hardening – not always useful</a:t>
            </a:r>
          </a:p>
        </p:txBody>
      </p:sp>
      <p:sp>
        <p:nvSpPr>
          <p:cNvPr id="13315" name="Content Placeholder 2"/>
          <p:cNvSpPr>
            <a:spLocks noGrp="1"/>
          </p:cNvSpPr>
          <p:nvPr>
            <p:ph idx="1"/>
          </p:nvPr>
        </p:nvSpPr>
        <p:spPr>
          <a:xfrm>
            <a:off x="457200" y="2007917"/>
            <a:ext cx="8229600" cy="2764805"/>
          </a:xfrm>
        </p:spPr>
        <p:txBody>
          <a:bodyPr>
            <a:normAutofit/>
          </a:bodyPr>
          <a:lstStyle/>
          <a:p>
            <a:r>
              <a:rPr lang="en-GB" altLang="en-US" sz="2800" dirty="0"/>
              <a:t>Heavier and more powerful fabrication equipment</a:t>
            </a:r>
          </a:p>
          <a:p>
            <a:r>
              <a:rPr lang="en-GB" altLang="en-US" sz="2800" dirty="0"/>
              <a:t>Greater forces are required </a:t>
            </a:r>
          </a:p>
          <a:p>
            <a:r>
              <a:rPr lang="en-GB" altLang="en-US" sz="2800" dirty="0"/>
              <a:t>Reduced ductility (however, the initial ductility is high, especially for </a:t>
            </a:r>
            <a:r>
              <a:rPr lang="en-GB" altLang="en-US" sz="2800" dirty="0" err="1"/>
              <a:t>austenitics</a:t>
            </a:r>
            <a:r>
              <a:rPr lang="en-GB" altLang="en-US" sz="2800" dirty="0"/>
              <a:t>)</a:t>
            </a:r>
          </a:p>
          <a:p>
            <a:r>
              <a:rPr lang="en-GB" altLang="en-US" sz="2800" dirty="0"/>
              <a:t>Undesirable residual stresses may be produced</a:t>
            </a:r>
          </a:p>
          <a:p>
            <a:endParaRPr lang="en-GB" altLang="en-US" sz="28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6839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a:ea typeface="MS PGothic" pitchFamily="34" charset="-128"/>
              </a:rPr>
              <a:t>Ductility and toughness</a:t>
            </a:r>
          </a:p>
        </p:txBody>
      </p:sp>
      <p:sp>
        <p:nvSpPr>
          <p:cNvPr id="14339" name="Content Placeholder 2"/>
          <p:cNvSpPr>
            <a:spLocks noGrp="1"/>
          </p:cNvSpPr>
          <p:nvPr>
            <p:ph idx="1"/>
          </p:nvPr>
        </p:nvSpPr>
        <p:spPr>
          <a:xfrm>
            <a:off x="4572000" y="1628775"/>
            <a:ext cx="4081463" cy="4525963"/>
          </a:xfrm>
        </p:spPr>
        <p:txBody>
          <a:bodyPr/>
          <a:lstStyle/>
          <a:p>
            <a:r>
              <a:rPr lang="en-GB" altLang="en-US" sz="2400" b="1" dirty="0">
                <a:ea typeface="MS PGothic" pitchFamily="34" charset="-128"/>
              </a:rPr>
              <a:t>Ductility</a:t>
            </a:r>
            <a:r>
              <a:rPr lang="en-GB" altLang="en-US" sz="2400" dirty="0">
                <a:ea typeface="MS PGothic" pitchFamily="34" charset="-128"/>
              </a:rPr>
              <a:t> - ability to be stretched without breaking</a:t>
            </a:r>
          </a:p>
          <a:p>
            <a:endParaRPr lang="en-GB" altLang="en-US" sz="2400" b="1" dirty="0">
              <a:ea typeface="MS PGothic" pitchFamily="34" charset="-128"/>
            </a:endParaRPr>
          </a:p>
          <a:p>
            <a:r>
              <a:rPr lang="en-GB" altLang="en-US" sz="2400" b="1" dirty="0">
                <a:ea typeface="MS PGothic" pitchFamily="34" charset="-128"/>
              </a:rPr>
              <a:t>Toughness - </a:t>
            </a:r>
            <a:r>
              <a:rPr lang="en-GB" altLang="en-US" sz="2400" dirty="0">
                <a:ea typeface="MS PGothic" pitchFamily="34" charset="-128"/>
              </a:rPr>
              <a:t>ability to absorb energy &amp; plastically deform without fracturing</a:t>
            </a:r>
          </a:p>
          <a:p>
            <a:endParaRPr lang="en-GB" altLang="en-US" dirty="0">
              <a:ea typeface="MS PGothic" pitchFamily="34" charset="-128"/>
            </a:endParaRPr>
          </a:p>
        </p:txBody>
      </p:sp>
      <p:pic>
        <p:nvPicPr>
          <p:cNvPr id="14340" name="Picture 6" descr="http://upload.wikimedia.org/wikipedia/commons/0/00/Brittle_v_ductile_stress-strain_behaviou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00200"/>
            <a:ext cx="4191000" cy="4762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22203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79388"/>
            <a:ext cx="8713788" cy="1169987"/>
          </a:xfrm>
        </p:spPr>
        <p:txBody>
          <a:bodyPr/>
          <a:lstStyle/>
          <a:p>
            <a:r>
              <a:rPr lang="en-GB" altLang="en-US" sz="3600"/>
              <a:t>Stress-Strain Characteristics – high strain</a:t>
            </a:r>
          </a:p>
        </p:txBody>
      </p:sp>
      <p:pic>
        <p:nvPicPr>
          <p:cNvPr id="15363"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 y="1524000"/>
            <a:ext cx="8144933" cy="4859867"/>
          </a:xfrm>
          <a:prstGeom prst="rect">
            <a:avLst/>
          </a:prstGeom>
          <a:noFill/>
          <a:ln w="38100">
            <a:solidFill>
              <a:schemeClr val="accent1"/>
            </a:solidFill>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Tekstvak 4"/>
          <p:cNvSpPr txBox="1"/>
          <p:nvPr/>
        </p:nvSpPr>
        <p:spPr>
          <a:xfrm>
            <a:off x="4071938" y="6076090"/>
            <a:ext cx="1071562"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dirty="0" err="1">
                <a:ln>
                  <a:noFill/>
                </a:ln>
                <a:solidFill>
                  <a:prstClr val="black"/>
                </a:solidFill>
                <a:effectLst/>
                <a:uLnTx/>
                <a:uFillTx/>
                <a:latin typeface="Calibri"/>
                <a:ea typeface="+mn-ea"/>
                <a:cs typeface="+mn-cs"/>
              </a:rPr>
              <a:t>Strain</a:t>
            </a:r>
            <a:r>
              <a:rPr kumimoji="0" lang="nl-BE" sz="1400" b="1" i="0" u="none" strike="noStrike" kern="1200" cap="none" spc="0" normalizeH="0" baseline="0" noProof="0" dirty="0">
                <a:ln>
                  <a:noFill/>
                </a:ln>
                <a:solidFill>
                  <a:prstClr val="black"/>
                </a:solidFill>
                <a:effectLst/>
                <a:uLnTx/>
                <a:uFillTx/>
                <a:latin typeface="Calibri"/>
                <a:ea typeface="+mn-ea"/>
                <a:cs typeface="+mn-cs"/>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BE"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vak 5"/>
          <p:cNvSpPr txBox="1"/>
          <p:nvPr/>
        </p:nvSpPr>
        <p:spPr>
          <a:xfrm>
            <a:off x="411168" y="3670302"/>
            <a:ext cx="756000" cy="360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400MPa</a:t>
            </a:r>
            <a:endParaRPr kumimoji="0" lang="nl-BE" sz="12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 name="Tekstvak 6"/>
          <p:cNvSpPr txBox="1"/>
          <p:nvPr/>
        </p:nvSpPr>
        <p:spPr>
          <a:xfrm>
            <a:off x="406401" y="2705101"/>
            <a:ext cx="756000" cy="27699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600MPa</a:t>
            </a:r>
            <a:endParaRPr kumimoji="0" lang="nl-BE" sz="12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ekstvak 7"/>
          <p:cNvSpPr txBox="1"/>
          <p:nvPr/>
        </p:nvSpPr>
        <p:spPr>
          <a:xfrm>
            <a:off x="406399" y="4676584"/>
            <a:ext cx="756000" cy="396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200MPa</a:t>
            </a:r>
            <a:endParaRPr kumimoji="0" lang="nl-BE" sz="12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Tekstvak 1"/>
          <p:cNvSpPr txBox="1"/>
          <p:nvPr/>
        </p:nvSpPr>
        <p:spPr>
          <a:xfrm>
            <a:off x="5143500" y="1701800"/>
            <a:ext cx="2196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4F81BD">
                    <a:lumMod val="75000"/>
                  </a:srgbClr>
                </a:solidFill>
                <a:effectLst/>
                <a:uLnTx/>
                <a:uFillTx/>
                <a:latin typeface="Calibri"/>
                <a:ea typeface="+mn-ea"/>
                <a:cs typeface="+mn-cs"/>
              </a:rPr>
              <a:t>Duplex </a:t>
            </a:r>
            <a:r>
              <a:rPr kumimoji="0" lang="nl-BE" sz="1800" b="0" i="0" u="none" strike="noStrike" kern="1200" cap="none" spc="0" normalizeH="0" baseline="0" noProof="0" dirty="0" err="1">
                <a:ln>
                  <a:noFill/>
                </a:ln>
                <a:solidFill>
                  <a:srgbClr val="4F81BD">
                    <a:lumMod val="75000"/>
                  </a:srgbClr>
                </a:solidFill>
                <a:effectLst/>
                <a:uLnTx/>
                <a:uFillTx/>
                <a:latin typeface="Calibri"/>
                <a:ea typeface="+mn-ea"/>
                <a:cs typeface="+mn-cs"/>
              </a:rPr>
              <a:t>stainless</a:t>
            </a:r>
            <a:r>
              <a:rPr kumimoji="0" lang="nl-BE" sz="1800" b="0" i="0" u="none" strike="noStrike" kern="1200" cap="none" spc="0" normalizeH="0" baseline="0" noProof="0" dirty="0">
                <a:ln>
                  <a:noFill/>
                </a:ln>
                <a:solidFill>
                  <a:srgbClr val="4F81BD">
                    <a:lumMod val="75000"/>
                  </a:srgbClr>
                </a:solidFill>
                <a:effectLst/>
                <a:uLnTx/>
                <a:uFillTx/>
                <a:latin typeface="Calibri"/>
                <a:ea typeface="+mn-ea"/>
                <a:cs typeface="+mn-cs"/>
              </a:rPr>
              <a:t> steel</a:t>
            </a:r>
          </a:p>
        </p:txBody>
      </p:sp>
      <p:sp>
        <p:nvSpPr>
          <p:cNvPr id="11" name="Tekstvak 10"/>
          <p:cNvSpPr txBox="1"/>
          <p:nvPr/>
        </p:nvSpPr>
        <p:spPr>
          <a:xfrm>
            <a:off x="2015638" y="2814413"/>
            <a:ext cx="2196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4F81BD">
                    <a:lumMod val="75000"/>
                  </a:srgbClr>
                </a:solidFill>
                <a:effectLst/>
                <a:uLnTx/>
                <a:uFillTx/>
                <a:latin typeface="Calibri"/>
                <a:ea typeface="+mn-ea"/>
                <a:cs typeface="+mn-cs"/>
              </a:rPr>
              <a:t>Carbon steel S355</a:t>
            </a:r>
          </a:p>
        </p:txBody>
      </p:sp>
      <p:sp>
        <p:nvSpPr>
          <p:cNvPr id="12" name="Tekstvak 11"/>
          <p:cNvSpPr txBox="1"/>
          <p:nvPr/>
        </p:nvSpPr>
        <p:spPr>
          <a:xfrm>
            <a:off x="5892800" y="3811954"/>
            <a:ext cx="24840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4F81BD">
                    <a:lumMod val="75000"/>
                  </a:srgbClr>
                </a:solidFill>
                <a:effectLst/>
                <a:uLnTx/>
                <a:uFillTx/>
                <a:latin typeface="Calibri"/>
                <a:ea typeface="+mn-ea"/>
                <a:cs typeface="+mn-cs"/>
              </a:rPr>
              <a:t>Austenitic</a:t>
            </a:r>
            <a:r>
              <a:rPr kumimoji="0" lang="nl-BE" sz="1800" b="0" i="0" u="none" strike="noStrike" kern="1200" cap="none" spc="0" normalizeH="0" baseline="0" noProof="0" dirty="0">
                <a:ln>
                  <a:noFill/>
                </a:ln>
                <a:solidFill>
                  <a:srgbClr val="4F81BD">
                    <a:lumMod val="75000"/>
                  </a:srgbClr>
                </a:solidFill>
                <a:effectLst/>
                <a:uLnTx/>
                <a:uFillTx/>
                <a:latin typeface="Calibri"/>
                <a:ea typeface="+mn-ea"/>
                <a:cs typeface="+mn-cs"/>
              </a:rPr>
              <a:t> </a:t>
            </a:r>
            <a:r>
              <a:rPr kumimoji="0" lang="nl-BE" sz="1800" b="0" i="0" u="none" strike="noStrike" kern="1200" cap="none" spc="0" normalizeH="0" baseline="0" noProof="0" dirty="0" err="1">
                <a:ln>
                  <a:noFill/>
                </a:ln>
                <a:solidFill>
                  <a:srgbClr val="4F81BD">
                    <a:lumMod val="75000"/>
                  </a:srgbClr>
                </a:solidFill>
                <a:effectLst/>
                <a:uLnTx/>
                <a:uFillTx/>
                <a:latin typeface="Calibri"/>
                <a:ea typeface="+mn-ea"/>
                <a:cs typeface="+mn-cs"/>
              </a:rPr>
              <a:t>stainless</a:t>
            </a:r>
            <a:r>
              <a:rPr kumimoji="0" lang="nl-BE" sz="1800" b="0" i="0" u="none" strike="noStrike" kern="1200" cap="none" spc="0" normalizeH="0" baseline="0" noProof="0" dirty="0">
                <a:ln>
                  <a:noFill/>
                </a:ln>
                <a:solidFill>
                  <a:srgbClr val="4F81BD">
                    <a:lumMod val="75000"/>
                  </a:srgbClr>
                </a:solidFill>
                <a:effectLst/>
                <a:uLnTx/>
                <a:uFillTx/>
                <a:latin typeface="Calibri"/>
                <a:ea typeface="+mn-ea"/>
                <a:cs typeface="+mn-cs"/>
              </a:rPr>
              <a:t> steel</a:t>
            </a:r>
          </a:p>
        </p:txBody>
      </p:sp>
    </p:spTree>
    <p:extLst>
      <p:ext uri="{BB962C8B-B14F-4D97-AF65-F5344CB8AC3E}">
        <p14:creationId xmlns:p14="http://schemas.microsoft.com/office/powerpoint/2010/main" val="427467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a:t>Blast/impact resistant structures</a:t>
            </a:r>
          </a:p>
        </p:txBody>
      </p:sp>
      <p:sp>
        <p:nvSpPr>
          <p:cNvPr id="17411" name="Content Placeholder 2"/>
          <p:cNvSpPr>
            <a:spLocks noGrp="1"/>
          </p:cNvSpPr>
          <p:nvPr>
            <p:ph idx="1"/>
          </p:nvPr>
        </p:nvSpPr>
        <p:spPr>
          <a:xfrm>
            <a:off x="539750" y="5157788"/>
            <a:ext cx="1728788" cy="935037"/>
          </a:xfrm>
        </p:spPr>
        <p:txBody>
          <a:bodyPr/>
          <a:lstStyle/>
          <a:p>
            <a:pPr marL="0" indent="0">
              <a:buFont typeface="Wingdings" pitchFamily="2" charset="2"/>
              <a:buNone/>
            </a:pPr>
            <a:r>
              <a:rPr lang="en-GB" altLang="en-US" sz="2000"/>
              <a:t>Security bollard</a:t>
            </a:r>
          </a:p>
        </p:txBody>
      </p:sp>
      <p:pic>
        <p:nvPicPr>
          <p:cNvPr id="1741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750" y="1628775"/>
            <a:ext cx="2592388" cy="345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013" y="1617663"/>
            <a:ext cx="5294312" cy="34671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3535363" y="5180013"/>
            <a:ext cx="50768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algn="l" rtl="0" eaLnBrk="0" fontAlgn="base" hangingPunct="0">
              <a:spcBef>
                <a:spcPct val="20000"/>
              </a:spcBef>
              <a:spcAft>
                <a:spcPct val="0"/>
              </a:spcAft>
              <a:buClr>
                <a:srgbClr val="D4852E"/>
              </a:buClr>
              <a:buFont typeface="Wingdings" pitchFamily="2" charset="2"/>
              <a:buChar char="§"/>
              <a:defRPr sz="3200">
                <a:solidFill>
                  <a:srgbClr val="20336E"/>
                </a:solidFill>
                <a:latin typeface="+mn-lt"/>
                <a:ea typeface="+mn-ea"/>
                <a:cs typeface="+mn-cs"/>
              </a:defRPr>
            </a:lvl1pPr>
            <a:lvl2pPr marL="742950" indent="-285750" algn="l" rtl="0" eaLnBrk="0" fontAlgn="base" hangingPunct="0">
              <a:spcBef>
                <a:spcPct val="20000"/>
              </a:spcBef>
              <a:spcAft>
                <a:spcPct val="0"/>
              </a:spcAft>
              <a:buClr>
                <a:srgbClr val="D4852E"/>
              </a:buClr>
              <a:buChar char="•"/>
              <a:defRPr sz="2800">
                <a:solidFill>
                  <a:srgbClr val="20336E"/>
                </a:solidFill>
                <a:latin typeface="+mn-lt"/>
              </a:defRPr>
            </a:lvl2pPr>
            <a:lvl3pPr marL="1143000" indent="-228600" algn="l" rtl="0" eaLnBrk="0" fontAlgn="base" hangingPunct="0">
              <a:spcBef>
                <a:spcPct val="20000"/>
              </a:spcBef>
              <a:spcAft>
                <a:spcPct val="0"/>
              </a:spcAft>
              <a:buClr>
                <a:srgbClr val="D4852E"/>
              </a:buClr>
              <a:defRPr sz="2000">
                <a:solidFill>
                  <a:srgbClr val="20336E"/>
                </a:solidFill>
                <a:latin typeface="+mn-lt"/>
              </a:defRPr>
            </a:lvl3pPr>
            <a:lvl4pPr marL="1600200" indent="-228600" algn="l" rtl="0" eaLnBrk="0" fontAlgn="base" hangingPunct="0">
              <a:spcBef>
                <a:spcPct val="20000"/>
              </a:spcBef>
              <a:spcAft>
                <a:spcPct val="0"/>
              </a:spcAft>
              <a:buClr>
                <a:srgbClr val="D4852E"/>
              </a:buClr>
              <a:buChar char="•"/>
              <a:defRPr sz="2000">
                <a:solidFill>
                  <a:srgbClr val="20336E"/>
                </a:solidFill>
                <a:latin typeface="+mn-lt"/>
              </a:defRPr>
            </a:lvl4pPr>
            <a:lvl5pPr marL="2057400" indent="-228600" algn="l" rtl="0" eaLnBrk="0" fontAlgn="base" hangingPunct="0">
              <a:spcBef>
                <a:spcPct val="20000"/>
              </a:spcBef>
              <a:spcAft>
                <a:spcPct val="0"/>
              </a:spcAft>
              <a:buClr>
                <a:srgbClr val="D4852E"/>
              </a:buClr>
              <a:buChar char="•"/>
              <a:defRPr sz="2000">
                <a:solidFill>
                  <a:srgbClr val="20336E"/>
                </a:solidFill>
                <a:latin typeface="+mn-lt"/>
              </a:defRPr>
            </a:lvl5pPr>
            <a:lvl6pPr marL="2514600" indent="-228600" algn="l" rtl="0" fontAlgn="base">
              <a:spcBef>
                <a:spcPct val="20000"/>
              </a:spcBef>
              <a:spcAft>
                <a:spcPct val="0"/>
              </a:spcAft>
              <a:buClr>
                <a:srgbClr val="D4852E"/>
              </a:buClr>
              <a:buChar char="•"/>
              <a:defRPr sz="2000">
                <a:solidFill>
                  <a:srgbClr val="20336E"/>
                </a:solidFill>
                <a:latin typeface="+mn-lt"/>
              </a:defRPr>
            </a:lvl6pPr>
            <a:lvl7pPr marL="2971800" indent="-228600" algn="l" rtl="0" fontAlgn="base">
              <a:spcBef>
                <a:spcPct val="20000"/>
              </a:spcBef>
              <a:spcAft>
                <a:spcPct val="0"/>
              </a:spcAft>
              <a:buClr>
                <a:srgbClr val="D4852E"/>
              </a:buClr>
              <a:buChar char="•"/>
              <a:defRPr sz="2000">
                <a:solidFill>
                  <a:srgbClr val="20336E"/>
                </a:solidFill>
                <a:latin typeface="+mn-lt"/>
              </a:defRPr>
            </a:lvl7pPr>
            <a:lvl8pPr marL="3429000" indent="-228600" algn="l" rtl="0" fontAlgn="base">
              <a:spcBef>
                <a:spcPct val="20000"/>
              </a:spcBef>
              <a:spcAft>
                <a:spcPct val="0"/>
              </a:spcAft>
              <a:buClr>
                <a:srgbClr val="D4852E"/>
              </a:buClr>
              <a:buChar char="•"/>
              <a:defRPr sz="2000">
                <a:solidFill>
                  <a:srgbClr val="20336E"/>
                </a:solidFill>
                <a:latin typeface="+mn-lt"/>
              </a:defRPr>
            </a:lvl8pPr>
            <a:lvl9pPr marL="3886200" indent="-228600" algn="l" rtl="0" fontAlgn="base">
              <a:spcBef>
                <a:spcPct val="20000"/>
              </a:spcBef>
              <a:spcAft>
                <a:spcPct val="0"/>
              </a:spcAft>
              <a:buClr>
                <a:srgbClr val="D4852E"/>
              </a:buClr>
              <a:buChar char="•"/>
              <a:defRPr sz="2000">
                <a:solidFill>
                  <a:srgbClr val="20336E"/>
                </a:solidFill>
                <a:latin typeface="+mn-lt"/>
              </a:defRPr>
            </a:lvl9pPr>
          </a:lstStyle>
          <a:p>
            <a:pPr marL="0" marR="0" lvl="0" indent="0" algn="l" defTabSz="914400" rtl="0" eaLnBrk="0" fontAlgn="base" latinLnBrk="0" hangingPunct="0">
              <a:lnSpc>
                <a:spcPct val="100000"/>
              </a:lnSpc>
              <a:spcBef>
                <a:spcPct val="20000"/>
              </a:spcBef>
              <a:spcAft>
                <a:spcPct val="0"/>
              </a:spcAft>
              <a:buClr>
                <a:srgbClr val="D4852E"/>
              </a:buClr>
              <a:buSzTx/>
              <a:buFont typeface="Wingdings" pitchFamily="2" charset="2"/>
              <a:buNone/>
              <a:tabLst/>
              <a:defRPr/>
            </a:pPr>
            <a:r>
              <a:rPr kumimoji="0" lang="en-GB" altLang="en-US" sz="2000" b="0" i="0" u="none" strike="noStrike" kern="0" cap="none" spc="0" normalizeH="0" baseline="0" noProof="0" dirty="0">
                <a:ln>
                  <a:noFill/>
                </a:ln>
                <a:solidFill>
                  <a:prstClr val="black"/>
                </a:solidFill>
                <a:effectLst/>
                <a:uLnTx/>
                <a:uFillTx/>
                <a:latin typeface="Calibri"/>
                <a:ea typeface="+mn-ea"/>
                <a:cs typeface="+mn-cs"/>
              </a:rPr>
              <a:t>A trapezoidal blast resistant wall being fabricated for the topsides of an offshore platform</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71533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5"/>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18435" name="Rectangle 42"/>
          <p:cNvSpPr>
            <a:spLocks noChangeArrowheads="1"/>
          </p:cNvSpPr>
          <p:nvPr/>
        </p:nvSpPr>
        <p:spPr bwMode="auto">
          <a:xfrm>
            <a:off x="3311525" y="2239963"/>
            <a:ext cx="5327650"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rIns="0" bIns="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18436" name="Title 4"/>
          <p:cNvSpPr>
            <a:spLocks noGrp="1"/>
          </p:cNvSpPr>
          <p:nvPr>
            <p:ph type="title"/>
          </p:nvPr>
        </p:nvSpPr>
        <p:spPr/>
        <p:txBody>
          <a:bodyPr/>
          <a:lstStyle/>
          <a:p>
            <a:r>
              <a:rPr lang="en-GB" altLang="en-US"/>
              <a:t>Stress-strain characteristics </a:t>
            </a:r>
          </a:p>
        </p:txBody>
      </p:sp>
      <p:sp>
        <p:nvSpPr>
          <p:cNvPr id="18437" name="Content Placeholder 5"/>
          <p:cNvSpPr>
            <a:spLocks noGrp="1"/>
          </p:cNvSpPr>
          <p:nvPr>
            <p:ph idx="1"/>
          </p:nvPr>
        </p:nvSpPr>
        <p:spPr/>
        <p:txBody>
          <a:bodyPr/>
          <a:lstStyle/>
          <a:p>
            <a:pPr marL="0" indent="0">
              <a:buFont typeface="Wingdings" pitchFamily="2" charset="2"/>
              <a:buNone/>
            </a:pPr>
            <a:r>
              <a:rPr lang="en-GB" altLang="en-US" sz="3600" b="1"/>
              <a:t>Nonlinearity</a:t>
            </a:r>
            <a:r>
              <a:rPr lang="en-GB" altLang="en-US" sz="3600"/>
              <a:t>……</a:t>
            </a:r>
            <a:r>
              <a:rPr lang="en-GB" altLang="en-US"/>
              <a:t>…..leads to</a:t>
            </a:r>
          </a:p>
          <a:p>
            <a:pPr lvl="1"/>
            <a:r>
              <a:rPr lang="en-GB" altLang="en-US" sz="3200"/>
              <a:t>different limiting width to thickness ratios for local buckling</a:t>
            </a:r>
          </a:p>
          <a:p>
            <a:pPr lvl="1"/>
            <a:r>
              <a:rPr lang="en-GB" altLang="en-US" sz="3200"/>
              <a:t>different member buckling behaviour in compression and bending</a:t>
            </a:r>
          </a:p>
          <a:p>
            <a:pPr lvl="1"/>
            <a:r>
              <a:rPr lang="en-GB" altLang="en-US" sz="3200"/>
              <a:t>greater deflections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65913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557338"/>
            <a:ext cx="8712200" cy="4792662"/>
          </a:xfrm>
        </p:spPr>
        <p:txBody>
          <a:bodyPr>
            <a:normAutofit lnSpcReduction="10000"/>
          </a:bodyPr>
          <a:lstStyle/>
          <a:p>
            <a:pPr>
              <a:defRPr/>
            </a:pPr>
            <a:r>
              <a:rPr lang="en-GB" sz="2800" b="1" dirty="0"/>
              <a:t>Low slenderness</a:t>
            </a:r>
            <a:br>
              <a:rPr lang="en-GB" sz="2800" dirty="0"/>
            </a:br>
            <a:r>
              <a:rPr lang="en-GB" sz="2800" dirty="0"/>
              <a:t>columns attain/exceed the squash load</a:t>
            </a:r>
            <a:br>
              <a:rPr lang="en-GB" sz="2800" dirty="0"/>
            </a:br>
            <a:br>
              <a:rPr lang="en-GB" sz="2800" dirty="0"/>
            </a:br>
            <a:r>
              <a:rPr lang="en-GB" sz="2800" b="1" dirty="0">
                <a:solidFill>
                  <a:schemeClr val="bg1">
                    <a:lumMod val="50000"/>
                  </a:schemeClr>
                </a:solidFill>
              </a:rPr>
              <a:t>⇒ benefits </a:t>
            </a:r>
            <a:r>
              <a:rPr lang="en-GB" sz="2800" dirty="0">
                <a:solidFill>
                  <a:schemeClr val="bg1">
                    <a:lumMod val="50000"/>
                  </a:schemeClr>
                </a:solidFill>
              </a:rPr>
              <a:t>of strain hardening apparent</a:t>
            </a:r>
            <a:br>
              <a:rPr lang="en-GB" sz="2800" dirty="0"/>
            </a:br>
            <a:r>
              <a:rPr lang="en-GB" sz="2800" dirty="0" err="1">
                <a:solidFill>
                  <a:schemeClr val="bg1">
                    <a:lumMod val="50000"/>
                  </a:schemeClr>
                </a:solidFill>
              </a:rPr>
              <a:t>ss</a:t>
            </a:r>
            <a:r>
              <a:rPr lang="en-GB" sz="2800" dirty="0">
                <a:solidFill>
                  <a:schemeClr val="bg1">
                    <a:lumMod val="50000"/>
                  </a:schemeClr>
                </a:solidFill>
              </a:rPr>
              <a:t> behaves at least </a:t>
            </a:r>
            <a:r>
              <a:rPr lang="en-GB" sz="2800" b="1" dirty="0">
                <a:solidFill>
                  <a:schemeClr val="bg1">
                    <a:lumMod val="50000"/>
                  </a:schemeClr>
                </a:solidFill>
              </a:rPr>
              <a:t>as well as </a:t>
            </a:r>
            <a:r>
              <a:rPr lang="en-GB" sz="2800" dirty="0" err="1">
                <a:solidFill>
                  <a:schemeClr val="bg1">
                    <a:lumMod val="50000"/>
                  </a:schemeClr>
                </a:solidFill>
              </a:rPr>
              <a:t>cs</a:t>
            </a:r>
            <a:r>
              <a:rPr lang="en-GB" sz="2800" dirty="0">
                <a:solidFill>
                  <a:schemeClr val="bg1">
                    <a:lumMod val="50000"/>
                  </a:schemeClr>
                </a:solidFill>
              </a:rPr>
              <a:t> </a:t>
            </a:r>
          </a:p>
          <a:p>
            <a:pPr>
              <a:defRPr/>
            </a:pPr>
            <a:endParaRPr lang="en-GB" sz="2800" b="1" dirty="0"/>
          </a:p>
          <a:p>
            <a:pPr>
              <a:defRPr/>
            </a:pPr>
            <a:r>
              <a:rPr lang="en-GB" sz="2800" b="1" dirty="0"/>
              <a:t>High slenderness</a:t>
            </a:r>
            <a:br>
              <a:rPr lang="en-GB" sz="2800" b="1" dirty="0"/>
            </a:br>
            <a:r>
              <a:rPr lang="en-GB" sz="2800" dirty="0"/>
              <a:t>axial strength low, stresses low and in linear region </a:t>
            </a:r>
            <a:br>
              <a:rPr lang="en-GB" sz="2800" dirty="0"/>
            </a:br>
            <a:br>
              <a:rPr lang="en-GB" sz="2800" dirty="0"/>
            </a:br>
            <a:r>
              <a:rPr lang="en-GB" sz="2800" b="1" dirty="0">
                <a:solidFill>
                  <a:schemeClr val="bg1">
                    <a:lumMod val="50000"/>
                  </a:schemeClr>
                </a:solidFill>
              </a:rPr>
              <a:t>⇒ </a:t>
            </a:r>
            <a:r>
              <a:rPr lang="en-GB" sz="2800" dirty="0" err="1">
                <a:solidFill>
                  <a:schemeClr val="bg1">
                    <a:lumMod val="50000"/>
                  </a:schemeClr>
                </a:solidFill>
              </a:rPr>
              <a:t>ss</a:t>
            </a:r>
            <a:r>
              <a:rPr lang="en-GB" sz="2800" dirty="0">
                <a:solidFill>
                  <a:schemeClr val="bg1">
                    <a:lumMod val="50000"/>
                  </a:schemeClr>
                </a:solidFill>
              </a:rPr>
              <a:t> behaves </a:t>
            </a:r>
            <a:r>
              <a:rPr lang="en-GB" sz="2800" b="1" dirty="0">
                <a:solidFill>
                  <a:schemeClr val="bg1">
                    <a:lumMod val="50000"/>
                  </a:schemeClr>
                </a:solidFill>
              </a:rPr>
              <a:t>similarly </a:t>
            </a:r>
            <a:r>
              <a:rPr lang="en-GB" sz="2800" dirty="0">
                <a:solidFill>
                  <a:schemeClr val="bg1">
                    <a:lumMod val="50000"/>
                  </a:schemeClr>
                </a:solidFill>
              </a:rPr>
              <a:t>to </a:t>
            </a:r>
            <a:r>
              <a:rPr lang="en-GB" sz="2800" dirty="0" err="1">
                <a:solidFill>
                  <a:schemeClr val="bg1">
                    <a:lumMod val="50000"/>
                  </a:schemeClr>
                </a:solidFill>
              </a:rPr>
              <a:t>cs</a:t>
            </a:r>
            <a:r>
              <a:rPr lang="en-GB" sz="2800" dirty="0">
                <a:solidFill>
                  <a:schemeClr val="bg1">
                    <a:lumMod val="50000"/>
                  </a:schemeClr>
                </a:solidFill>
              </a:rPr>
              <a:t>, providing geometric and residual stresses similar</a:t>
            </a:r>
          </a:p>
        </p:txBody>
      </p:sp>
      <p:sp>
        <p:nvSpPr>
          <p:cNvPr id="19459" name="Title 1"/>
          <p:cNvSpPr>
            <a:spLocks noGrp="1"/>
          </p:cNvSpPr>
          <p:nvPr>
            <p:ph type="title"/>
          </p:nvPr>
        </p:nvSpPr>
        <p:spPr/>
        <p:txBody>
          <a:bodyPr/>
          <a:lstStyle/>
          <a:p>
            <a:r>
              <a:rPr lang="en-GB" altLang="en-US"/>
              <a:t>Impact on buckling performance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122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a:t>Impact on buckling performance</a:t>
            </a:r>
          </a:p>
        </p:txBody>
      </p:sp>
      <p:sp>
        <p:nvSpPr>
          <p:cNvPr id="3" name="Content Placeholder 2"/>
          <p:cNvSpPr>
            <a:spLocks noGrp="1"/>
          </p:cNvSpPr>
          <p:nvPr>
            <p:ph idx="1"/>
          </p:nvPr>
        </p:nvSpPr>
        <p:spPr/>
        <p:txBody>
          <a:bodyPr/>
          <a:lstStyle/>
          <a:p>
            <a:pPr>
              <a:defRPr/>
            </a:pPr>
            <a:endParaRPr lang="en-GB" b="1" dirty="0"/>
          </a:p>
          <a:p>
            <a:pPr>
              <a:defRPr/>
            </a:pPr>
            <a:r>
              <a:rPr lang="en-GB" b="1" dirty="0"/>
              <a:t>Intermediate slenderness</a:t>
            </a:r>
            <a:br>
              <a:rPr lang="en-GB" dirty="0"/>
            </a:br>
            <a:r>
              <a:rPr lang="en-GB" dirty="0"/>
              <a:t>average stress in column lies between the limit of proportionality and the 0.2% permanent strain, </a:t>
            </a:r>
            <a:br>
              <a:rPr lang="en-GB" dirty="0"/>
            </a:br>
            <a:r>
              <a:rPr lang="en-GB" dirty="0" err="1">
                <a:solidFill>
                  <a:schemeClr val="bg1">
                    <a:lumMod val="50000"/>
                  </a:schemeClr>
                </a:solidFill>
              </a:rPr>
              <a:t>ss</a:t>
            </a:r>
            <a:r>
              <a:rPr lang="en-GB" dirty="0">
                <a:solidFill>
                  <a:schemeClr val="bg1">
                    <a:lumMod val="50000"/>
                  </a:schemeClr>
                </a:solidFill>
              </a:rPr>
              <a:t> column </a:t>
            </a:r>
            <a:r>
              <a:rPr lang="en-GB" b="1" dirty="0">
                <a:solidFill>
                  <a:schemeClr val="bg1">
                    <a:lumMod val="50000"/>
                  </a:schemeClr>
                </a:solidFill>
              </a:rPr>
              <a:t>less strong </a:t>
            </a:r>
            <a:r>
              <a:rPr lang="en-GB" dirty="0">
                <a:solidFill>
                  <a:schemeClr val="bg1">
                    <a:lumMod val="50000"/>
                  </a:schemeClr>
                </a:solidFill>
              </a:rPr>
              <a:t>than </a:t>
            </a:r>
            <a:r>
              <a:rPr lang="en-GB" dirty="0" err="1">
                <a:solidFill>
                  <a:schemeClr val="bg1">
                    <a:lumMod val="50000"/>
                  </a:schemeClr>
                </a:solidFill>
              </a:rPr>
              <a:t>cs</a:t>
            </a:r>
            <a:r>
              <a:rPr lang="en-GB" dirty="0">
                <a:solidFill>
                  <a:schemeClr val="bg1">
                    <a:lumMod val="50000"/>
                  </a:schemeClr>
                </a:solidFill>
              </a:rPr>
              <a:t> column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246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It </a:t>
            </a:r>
            <a:r>
              <a:rPr lang="fr-FR" dirty="0" err="1"/>
              <a:t>had</a:t>
            </a:r>
            <a:r>
              <a:rPr lang="fr-FR" dirty="0"/>
              <a:t> to </a:t>
            </a:r>
            <a:r>
              <a:rPr lang="fr-FR" dirty="0" err="1"/>
              <a:t>be</a:t>
            </a:r>
            <a:r>
              <a:rPr lang="fr-FR" dirty="0"/>
              <a:t> </a:t>
            </a:r>
            <a:r>
              <a:rPr lang="fr-FR" dirty="0" err="1"/>
              <a:t>replaced</a:t>
            </a:r>
            <a:r>
              <a:rPr lang="fr-FR" dirty="0"/>
              <a:t> </a:t>
            </a:r>
          </a:p>
        </p:txBody>
      </p:sp>
      <p:sp>
        <p:nvSpPr>
          <p:cNvPr id="3" name="Content Placeholder 2"/>
          <p:cNvSpPr>
            <a:spLocks noGrp="1"/>
          </p:cNvSpPr>
          <p:nvPr>
            <p:ph idx="1"/>
          </p:nvPr>
        </p:nvSpPr>
        <p:spPr>
          <a:xfrm>
            <a:off x="457200" y="1412777"/>
            <a:ext cx="8229600" cy="2304256"/>
          </a:xfrm>
        </p:spPr>
        <p:txBody>
          <a:bodyPr>
            <a:normAutofit/>
          </a:bodyPr>
          <a:lstStyle/>
          <a:p>
            <a:r>
              <a:rPr lang="fr-FR" sz="2400" dirty="0"/>
              <a:t>In spite of constant supervision and </a:t>
            </a:r>
            <a:r>
              <a:rPr lang="fr-FR" sz="2400" dirty="0" err="1"/>
              <a:t>repairs</a:t>
            </a:r>
            <a:r>
              <a:rPr lang="fr-FR" sz="2400" dirty="0"/>
              <a:t>, </a:t>
            </a:r>
            <a:r>
              <a:rPr lang="fr-FR" sz="2400" dirty="0" err="1"/>
              <a:t>it</a:t>
            </a:r>
            <a:r>
              <a:rPr lang="fr-FR" sz="2400" dirty="0"/>
              <a:t> </a:t>
            </a:r>
            <a:r>
              <a:rPr lang="fr-FR" sz="2400" dirty="0" err="1"/>
              <a:t>had</a:t>
            </a:r>
            <a:r>
              <a:rPr lang="fr-FR" sz="2400" dirty="0"/>
              <a:t> to </a:t>
            </a:r>
            <a:r>
              <a:rPr lang="fr-FR" sz="2400" dirty="0" err="1"/>
              <a:t>be</a:t>
            </a:r>
            <a:r>
              <a:rPr lang="fr-FR" sz="2400" dirty="0"/>
              <a:t> </a:t>
            </a:r>
            <a:r>
              <a:rPr lang="fr-FR" sz="2400" dirty="0" err="1"/>
              <a:t>replaced</a:t>
            </a:r>
            <a:r>
              <a:rPr lang="fr-FR" sz="2400" dirty="0"/>
              <a:t>, </a:t>
            </a:r>
          </a:p>
          <a:p>
            <a:pPr lvl="1"/>
            <a:r>
              <a:rPr lang="fr-FR" sz="2000" dirty="0" err="1"/>
              <a:t>Cost</a:t>
            </a:r>
            <a:r>
              <a:rPr lang="fr-FR" sz="2000" dirty="0"/>
              <a:t> CAD 3000M. </a:t>
            </a:r>
          </a:p>
          <a:p>
            <a:pPr lvl="1"/>
            <a:r>
              <a:rPr lang="fr-FR" sz="2000" dirty="0" err="1"/>
              <a:t>Moreover</a:t>
            </a:r>
            <a:r>
              <a:rPr lang="fr-FR" sz="2000" dirty="0"/>
              <a:t>, CAD 254M </a:t>
            </a:r>
            <a:r>
              <a:rPr lang="fr-FR" sz="2000" dirty="0" err="1"/>
              <a:t>had</a:t>
            </a:r>
            <a:r>
              <a:rPr lang="fr-FR" sz="2000" dirty="0"/>
              <a:t> to </a:t>
            </a:r>
            <a:r>
              <a:rPr lang="fr-FR" sz="2000" dirty="0" err="1"/>
              <a:t>be</a:t>
            </a:r>
            <a:r>
              <a:rPr lang="fr-FR" sz="2000" dirty="0"/>
              <a:t> </a:t>
            </a:r>
            <a:r>
              <a:rPr lang="fr-FR" sz="2000" dirty="0" err="1"/>
              <a:t>spent</a:t>
            </a:r>
            <a:r>
              <a:rPr lang="fr-FR" sz="2000" dirty="0"/>
              <a:t> to </a:t>
            </a:r>
            <a:r>
              <a:rPr lang="fr-FR" sz="2000" dirty="0" err="1"/>
              <a:t>ensure</a:t>
            </a:r>
            <a:r>
              <a:rPr lang="fr-FR" sz="2000" dirty="0"/>
              <a:t> </a:t>
            </a:r>
            <a:r>
              <a:rPr lang="fr-FR" sz="2000" dirty="0" err="1"/>
              <a:t>safety</a:t>
            </a:r>
            <a:r>
              <a:rPr lang="fr-FR" sz="2000" dirty="0"/>
              <a:t> </a:t>
            </a:r>
            <a:r>
              <a:rPr lang="fr-FR" sz="2000" dirty="0" err="1"/>
              <a:t>until</a:t>
            </a:r>
            <a:r>
              <a:rPr lang="fr-FR" sz="2000" dirty="0"/>
              <a:t> </a:t>
            </a:r>
            <a:r>
              <a:rPr lang="fr-FR" sz="2000" dirty="0" err="1"/>
              <a:t>its</a:t>
            </a:r>
            <a:r>
              <a:rPr lang="fr-FR" sz="2000" dirty="0"/>
              <a:t> replacement in 2018</a:t>
            </a:r>
          </a:p>
          <a:p>
            <a:r>
              <a:rPr lang="fr-FR" sz="2400" dirty="0" err="1"/>
              <a:t>Lifespan</a:t>
            </a:r>
            <a:r>
              <a:rPr lang="fr-FR" sz="2400" dirty="0"/>
              <a:t> of the structure </a:t>
            </a:r>
            <a:r>
              <a:rPr lang="fr-FR" sz="2400" dirty="0" err="1"/>
              <a:t>was</a:t>
            </a:r>
            <a:r>
              <a:rPr lang="fr-FR" sz="2400" dirty="0"/>
              <a:t> </a:t>
            </a:r>
            <a:r>
              <a:rPr lang="fr-FR" sz="2400" dirty="0" err="1"/>
              <a:t>only</a:t>
            </a:r>
            <a:r>
              <a:rPr lang="fr-FR" sz="2400" dirty="0"/>
              <a:t> 50 </a:t>
            </a:r>
            <a:r>
              <a:rPr lang="fr-FR" sz="2400" dirty="0" err="1"/>
              <a:t>years</a:t>
            </a:r>
            <a:r>
              <a:rPr lang="fr-FR" sz="2400" dirty="0"/>
              <a:t>!</a:t>
            </a:r>
          </a:p>
        </p:txBody>
      </p:sp>
      <p:pic>
        <p:nvPicPr>
          <p:cNvPr id="6" name="Picture 8"/>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 b="-1"/>
          <a:stretch/>
        </p:blipFill>
        <p:spPr bwMode="auto">
          <a:xfrm>
            <a:off x="66674" y="3888000"/>
            <a:ext cx="4163657" cy="297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182913" y="3886821"/>
            <a:ext cx="4713437" cy="29711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774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ChangeArrowheads="1"/>
          </p:cNvSpPr>
          <p:nvPr/>
        </p:nvSpPr>
        <p:spPr bwMode="auto">
          <a:xfrm>
            <a:off x="1110247" y="1293395"/>
            <a:ext cx="6591300" cy="4381500"/>
          </a:xfrm>
          <a:prstGeom prst="rect">
            <a:avLst/>
          </a:prstGeom>
          <a:noFill/>
          <a:ln w="38100">
            <a:solidFill>
              <a:schemeClr val="bg1">
                <a:lumMod val="50000"/>
              </a:schemeClr>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129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l="3339" t="6902" r="2504"/>
          <a:stretch>
            <a:fillRect/>
          </a:stretch>
        </p:blipFill>
        <p:spPr bwMode="auto">
          <a:xfrm>
            <a:off x="1757947" y="1368008"/>
            <a:ext cx="5732463" cy="4283075"/>
          </a:xfrm>
          <a:prstGeom prst="rect">
            <a:avLst/>
          </a:prstGeom>
          <a:noFill/>
          <a:ln w="9525">
            <a:noFill/>
            <a:miter lim="800000"/>
            <a:headEnd/>
            <a:tailEnd/>
          </a:ln>
        </p:spPr>
      </p:pic>
      <p:sp>
        <p:nvSpPr>
          <p:cNvPr id="926724" name="Line 4"/>
          <p:cNvSpPr>
            <a:spLocks noChangeShapeType="1"/>
          </p:cNvSpPr>
          <p:nvPr/>
        </p:nvSpPr>
        <p:spPr bwMode="auto">
          <a:xfrm>
            <a:off x="4577347" y="1852195"/>
            <a:ext cx="342900" cy="0"/>
          </a:xfrm>
          <a:prstGeom prst="line">
            <a:avLst/>
          </a:prstGeom>
          <a:noFill/>
          <a:ln w="28575">
            <a:solidFill>
              <a:srgbClr val="FF00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9029" name="Text Box 5"/>
          <p:cNvSpPr txBox="1">
            <a:spLocks noChangeArrowheads="1"/>
          </p:cNvSpPr>
          <p:nvPr/>
        </p:nvSpPr>
        <p:spPr bwMode="auto">
          <a:xfrm>
            <a:off x="5034547" y="1687095"/>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a:ln>
                  <a:noFill/>
                </a:ln>
                <a:solidFill>
                  <a:srgbClr val="FF0000"/>
                </a:solidFill>
                <a:effectLst/>
                <a:uLnTx/>
                <a:uFillTx/>
                <a:latin typeface="Calibri"/>
                <a:ea typeface="+mn-ea"/>
                <a:cs typeface="+mn-cs"/>
              </a:rPr>
              <a:t>Stainless steel k</a:t>
            </a:r>
            <a:r>
              <a:rPr kumimoji="0" lang="en-GB" sz="1600" b="1" i="0" u="none" strike="noStrike" kern="1200" cap="none" spc="0" normalizeH="0" baseline="-25000" noProof="0">
                <a:ln>
                  <a:noFill/>
                </a:ln>
                <a:solidFill>
                  <a:srgbClr val="FF0000"/>
                </a:solidFill>
                <a:effectLst/>
                <a:uLnTx/>
                <a:uFillTx/>
                <a:latin typeface="Calibri"/>
                <a:ea typeface="+mn-ea"/>
                <a:cs typeface="+mn-cs"/>
              </a:rPr>
              <a:t>2,</a:t>
            </a:r>
            <a:r>
              <a:rPr kumimoji="0" lang="en-GB" sz="1600" b="1" i="0" u="none" strike="noStrike" kern="1200" cap="none" spc="0" normalizeH="0" baseline="-25000" noProof="0">
                <a:ln>
                  <a:noFill/>
                </a:ln>
                <a:solidFill>
                  <a:srgbClr val="FF0000"/>
                </a:solidFill>
                <a:effectLst/>
                <a:uLnTx/>
                <a:uFillTx/>
                <a:latin typeface="Symbol" pitchFamily="-111" charset="2"/>
                <a:ea typeface="+mn-ea"/>
                <a:cs typeface="+mn-cs"/>
              </a:rPr>
              <a:t>q</a:t>
            </a:r>
          </a:p>
        </p:txBody>
      </p:sp>
      <p:sp>
        <p:nvSpPr>
          <p:cNvPr id="926726" name="Line 6"/>
          <p:cNvSpPr>
            <a:spLocks noChangeShapeType="1"/>
          </p:cNvSpPr>
          <p:nvPr/>
        </p:nvSpPr>
        <p:spPr bwMode="auto">
          <a:xfrm>
            <a:off x="4577347" y="2195095"/>
            <a:ext cx="342900" cy="0"/>
          </a:xfrm>
          <a:prstGeom prst="line">
            <a:avLst/>
          </a:prstGeom>
          <a:noFill/>
          <a:ln w="28575">
            <a:solidFill>
              <a:srgbClr val="FF0000"/>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9031" name="Text Box 7"/>
          <p:cNvSpPr txBox="1">
            <a:spLocks noChangeArrowheads="1"/>
          </p:cNvSpPr>
          <p:nvPr/>
        </p:nvSpPr>
        <p:spPr bwMode="auto">
          <a:xfrm>
            <a:off x="5034547" y="20299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Stainless steel k</a:t>
            </a:r>
            <a:r>
              <a:rPr kumimoji="0" lang="en-GB" sz="1600" b="1" i="0" u="none" strike="noStrike" kern="1200" cap="none" spc="0" normalizeH="0" baseline="-25000" noProof="0" dirty="0">
                <a:ln>
                  <a:noFill/>
                </a:ln>
                <a:solidFill>
                  <a:srgbClr val="FF0000"/>
                </a:solidFill>
                <a:effectLst/>
                <a:uLnTx/>
                <a:uFillTx/>
                <a:latin typeface="Calibri"/>
                <a:ea typeface="+mn-ea"/>
                <a:cs typeface="+mn-cs"/>
              </a:rPr>
              <a:t>0.2p,</a:t>
            </a:r>
            <a:r>
              <a:rPr kumimoji="0" lang="en-GB" sz="1600" b="1" i="0" u="none" strike="noStrike" kern="1200" cap="none" spc="0" normalizeH="0" baseline="-25000" noProof="0" dirty="0">
                <a:ln>
                  <a:noFill/>
                </a:ln>
                <a:solidFill>
                  <a:srgbClr val="FF0000"/>
                </a:solidFill>
                <a:effectLst/>
                <a:uLnTx/>
                <a:uFillTx/>
                <a:latin typeface="Symbol" pitchFamily="-111" charset="2"/>
                <a:ea typeface="+mn-ea"/>
                <a:cs typeface="+mn-cs"/>
              </a:rPr>
              <a:t>q</a:t>
            </a:r>
          </a:p>
        </p:txBody>
      </p:sp>
      <p:sp>
        <p:nvSpPr>
          <p:cNvPr id="926728" name="Line 8"/>
          <p:cNvSpPr>
            <a:spLocks noChangeShapeType="1"/>
          </p:cNvSpPr>
          <p:nvPr/>
        </p:nvSpPr>
        <p:spPr bwMode="auto">
          <a:xfrm>
            <a:off x="4577347" y="2537995"/>
            <a:ext cx="342900" cy="0"/>
          </a:xfrm>
          <a:prstGeom prst="line">
            <a:avLst/>
          </a:prstGeom>
          <a:noFill/>
          <a:ln w="28575">
            <a:solidFill>
              <a:srgbClr val="0000FF"/>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9033" name="Text Box 9"/>
          <p:cNvSpPr txBox="1">
            <a:spLocks noChangeArrowheads="1"/>
          </p:cNvSpPr>
          <p:nvPr/>
        </p:nvSpPr>
        <p:spPr bwMode="auto">
          <a:xfrm>
            <a:off x="5034547" y="2372895"/>
            <a:ext cx="20574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0000FF"/>
                </a:solidFill>
                <a:effectLst/>
                <a:uLnTx/>
                <a:uFillTx/>
                <a:latin typeface="Calibri"/>
                <a:ea typeface="+mn-ea"/>
                <a:cs typeface="+mn-cs"/>
              </a:rPr>
              <a:t>Carbon steel k</a:t>
            </a:r>
            <a:r>
              <a:rPr kumimoji="0" lang="en-GB" sz="1600" b="1" i="0" u="none" strike="noStrike" kern="1200" cap="none" spc="0" normalizeH="0" baseline="-25000" noProof="0" dirty="0">
                <a:ln>
                  <a:noFill/>
                </a:ln>
                <a:solidFill>
                  <a:srgbClr val="0000FF"/>
                </a:solidFill>
                <a:effectLst/>
                <a:uLnTx/>
                <a:uFillTx/>
                <a:latin typeface="Calibri"/>
                <a:ea typeface="+mn-ea"/>
                <a:cs typeface="+mn-cs"/>
              </a:rPr>
              <a:t>2,</a:t>
            </a:r>
            <a:r>
              <a:rPr kumimoji="0" lang="en-GB" sz="1600" b="1" i="0" u="none" strike="noStrike" kern="1200" cap="none" spc="0" normalizeH="0" baseline="-25000" noProof="0" dirty="0">
                <a:ln>
                  <a:noFill/>
                </a:ln>
                <a:solidFill>
                  <a:srgbClr val="0000FF"/>
                </a:solidFill>
                <a:effectLst/>
                <a:uLnTx/>
                <a:uFillTx/>
                <a:latin typeface="Symbol" pitchFamily="-111" charset="2"/>
                <a:ea typeface="+mn-ea"/>
                <a:cs typeface="+mn-cs"/>
              </a:rPr>
              <a:t>q</a:t>
            </a:r>
          </a:p>
        </p:txBody>
      </p:sp>
      <p:sp>
        <p:nvSpPr>
          <p:cNvPr id="926730" name="Line 10"/>
          <p:cNvSpPr>
            <a:spLocks noChangeShapeType="1"/>
          </p:cNvSpPr>
          <p:nvPr/>
        </p:nvSpPr>
        <p:spPr bwMode="auto">
          <a:xfrm>
            <a:off x="4590047" y="2880895"/>
            <a:ext cx="342900" cy="0"/>
          </a:xfrm>
          <a:prstGeom prst="line">
            <a:avLst/>
          </a:prstGeom>
          <a:noFill/>
          <a:ln w="28575">
            <a:solidFill>
              <a:srgbClr val="0000FF"/>
            </a:solidFill>
            <a:prstDash val="dash"/>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9035" name="Text Box 11"/>
          <p:cNvSpPr txBox="1">
            <a:spLocks noChangeArrowheads="1"/>
          </p:cNvSpPr>
          <p:nvPr/>
        </p:nvSpPr>
        <p:spPr bwMode="auto">
          <a:xfrm>
            <a:off x="5034547" y="27157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a:ln>
                  <a:noFill/>
                </a:ln>
                <a:solidFill>
                  <a:srgbClr val="0000FF"/>
                </a:solidFill>
                <a:effectLst/>
                <a:uLnTx/>
                <a:uFillTx/>
                <a:latin typeface="Calibri"/>
                <a:ea typeface="+mn-ea"/>
                <a:cs typeface="+mn-cs"/>
              </a:rPr>
              <a:t>Carbon steel k</a:t>
            </a:r>
            <a:r>
              <a:rPr kumimoji="0" lang="en-GB" sz="1600" b="1" i="0" u="none" strike="noStrike" kern="1200" cap="none" spc="0" normalizeH="0" baseline="-25000" noProof="0">
                <a:ln>
                  <a:noFill/>
                </a:ln>
                <a:solidFill>
                  <a:srgbClr val="0000FF"/>
                </a:solidFill>
                <a:effectLst/>
                <a:uLnTx/>
                <a:uFillTx/>
                <a:latin typeface="Calibri"/>
                <a:ea typeface="+mn-ea"/>
                <a:cs typeface="+mn-cs"/>
              </a:rPr>
              <a:t>0.2p,</a:t>
            </a:r>
            <a:r>
              <a:rPr kumimoji="0" lang="en-GB" sz="1600" b="1" i="0" u="none" strike="noStrike" kern="1200" cap="none" spc="0" normalizeH="0" baseline="-25000" noProof="0">
                <a:ln>
                  <a:noFill/>
                </a:ln>
                <a:solidFill>
                  <a:srgbClr val="0000FF"/>
                </a:solidFill>
                <a:effectLst/>
                <a:uLnTx/>
                <a:uFillTx/>
                <a:latin typeface="Symbol" pitchFamily="-111" charset="2"/>
                <a:ea typeface="+mn-ea"/>
                <a:cs typeface="+mn-cs"/>
              </a:rPr>
              <a:t>q</a:t>
            </a:r>
          </a:p>
        </p:txBody>
      </p:sp>
      <p:sp>
        <p:nvSpPr>
          <p:cNvPr id="129036" name="Text Box 12"/>
          <p:cNvSpPr txBox="1">
            <a:spLocks noChangeArrowheads="1"/>
          </p:cNvSpPr>
          <p:nvPr/>
        </p:nvSpPr>
        <p:spPr bwMode="auto">
          <a:xfrm>
            <a:off x="3612147" y="5255795"/>
            <a:ext cx="2247900" cy="33655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a:ea typeface="+mn-ea"/>
                <a:cs typeface="+mn-cs"/>
              </a:rPr>
              <a:t>Temperature (</a:t>
            </a:r>
            <a:r>
              <a:rPr kumimoji="0" lang="en-GB" sz="1600" b="1" i="0" u="none" strike="noStrike" kern="1200" cap="none" spc="0" normalizeH="0" baseline="30000" noProof="0" dirty="0" err="1">
                <a:ln>
                  <a:noFill/>
                </a:ln>
                <a:solidFill>
                  <a:prstClr val="black"/>
                </a:solidFill>
                <a:effectLst/>
                <a:uLnTx/>
                <a:uFillTx/>
                <a:latin typeface="Calibri"/>
                <a:ea typeface="+mn-ea"/>
                <a:cs typeface="+mn-cs"/>
              </a:rPr>
              <a:t>o</a:t>
            </a:r>
            <a:r>
              <a:rPr kumimoji="0" lang="en-GB" sz="1600" b="1" i="0" u="none" strike="noStrike" kern="1200" cap="none" spc="0" normalizeH="0" baseline="0" noProof="0" dirty="0" err="1">
                <a:ln>
                  <a:noFill/>
                </a:ln>
                <a:solidFill>
                  <a:prstClr val="black"/>
                </a:solidFill>
                <a:effectLst/>
                <a:uLnTx/>
                <a:uFillTx/>
                <a:latin typeface="Calibri"/>
                <a:ea typeface="+mn-ea"/>
                <a:cs typeface="+mn-cs"/>
              </a:rPr>
              <a:t>C</a:t>
            </a:r>
            <a:r>
              <a:rPr kumimoji="0" lang="en-GB" sz="1600" b="1" i="0" u="none" strike="noStrike" kern="1200" cap="none" spc="0" normalizeH="0" baseline="0" noProof="0" dirty="0">
                <a:ln>
                  <a:noFill/>
                </a:ln>
                <a:solidFill>
                  <a:prstClr val="black"/>
                </a:solidFill>
                <a:effectLst/>
                <a:uLnTx/>
                <a:uFillTx/>
                <a:latin typeface="Calibri"/>
                <a:ea typeface="+mn-ea"/>
                <a:cs typeface="+mn-cs"/>
              </a:rPr>
              <a:t>)</a:t>
            </a:r>
            <a:endParaRPr kumimoji="0" lang="en-GB" sz="1600" b="1" i="0" u="none" strike="noStrike" kern="1200" cap="none" spc="0" normalizeH="0" baseline="-25000" noProof="0" dirty="0">
              <a:ln>
                <a:noFill/>
              </a:ln>
              <a:solidFill>
                <a:prstClr val="black"/>
              </a:solidFill>
              <a:effectLst/>
              <a:uLnTx/>
              <a:uFillTx/>
              <a:latin typeface="Symbol" pitchFamily="-111" charset="2"/>
              <a:ea typeface="+mn-ea"/>
              <a:cs typeface="+mn-cs"/>
            </a:endParaRPr>
          </a:p>
        </p:txBody>
      </p:sp>
      <p:pic>
        <p:nvPicPr>
          <p:cNvPr id="129037"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18210" y="1728370"/>
            <a:ext cx="422275" cy="2862263"/>
          </a:xfrm>
          <a:prstGeom prst="rect">
            <a:avLst/>
          </a:prstGeom>
          <a:noFill/>
          <a:ln w="9525">
            <a:noFill/>
            <a:miter lim="800000"/>
            <a:headEnd/>
            <a:tailEnd/>
          </a:ln>
        </p:spPr>
      </p:pic>
      <p:sp>
        <p:nvSpPr>
          <p:cNvPr id="926734" name="Text Box 14"/>
          <p:cNvSpPr txBox="1">
            <a:spLocks noChangeArrowheads="1"/>
          </p:cNvSpPr>
          <p:nvPr/>
        </p:nvSpPr>
        <p:spPr bwMode="auto">
          <a:xfrm>
            <a:off x="1612425" y="5841053"/>
            <a:ext cx="6738937" cy="78483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k</a:t>
            </a:r>
            <a:r>
              <a:rPr kumimoji="0" lang="en-GB" sz="1800" b="1" i="0" u="none" strike="noStrike" kern="1200" cap="none" spc="0" normalizeH="0" baseline="-25000" noProof="0" dirty="0">
                <a:ln>
                  <a:noFill/>
                </a:ln>
                <a:solidFill>
                  <a:prstClr val="black"/>
                </a:solidFill>
                <a:effectLst/>
                <a:uLnTx/>
                <a:uFillTx/>
                <a:latin typeface="Calibri"/>
                <a:ea typeface="+mn-ea"/>
                <a:cs typeface="Calibri"/>
              </a:rPr>
              <a:t>0.2p,q</a:t>
            </a:r>
            <a:r>
              <a:rPr kumimoji="0" lang="en-GB" sz="1800" b="1" i="0" u="none" strike="noStrike" kern="1200" cap="none" spc="0" normalizeH="0" baseline="0" noProof="0" dirty="0">
                <a:ln>
                  <a:noFill/>
                </a:ln>
                <a:solidFill>
                  <a:prstClr val="black"/>
                </a:solidFill>
                <a:effectLst/>
                <a:uLnTx/>
                <a:uFillTx/>
                <a:latin typeface="Calibri"/>
                <a:ea typeface="+mn-ea"/>
                <a:cs typeface="Calibri"/>
              </a:rPr>
              <a:t> = strength reduction factor at 0.2% proof strain</a:t>
            </a:r>
            <a:endParaRPr kumimoji="0" lang="en-US" sz="1800" b="1"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Calibri"/>
              </a:rPr>
              <a:t>k</a:t>
            </a:r>
            <a:r>
              <a:rPr kumimoji="0" lang="en-GB" sz="1800" b="1" i="0" u="none" strike="noStrike" kern="1200" cap="none" spc="0" normalizeH="0" baseline="-25000" noProof="0" dirty="0">
                <a:ln>
                  <a:noFill/>
                </a:ln>
                <a:solidFill>
                  <a:prstClr val="black"/>
                </a:solidFill>
                <a:effectLst/>
                <a:uLnTx/>
                <a:uFillTx/>
                <a:latin typeface="Calibri"/>
                <a:ea typeface="+mn-ea"/>
                <a:cs typeface="Calibri"/>
              </a:rPr>
              <a:t>2,q</a:t>
            </a:r>
            <a:r>
              <a:rPr kumimoji="0" lang="en-GB" sz="1800" b="1" i="0" u="none" strike="noStrike" kern="1200" cap="none" spc="0" normalizeH="0" baseline="0" noProof="0" dirty="0">
                <a:ln>
                  <a:noFill/>
                </a:ln>
                <a:solidFill>
                  <a:prstClr val="black"/>
                </a:solidFill>
                <a:effectLst/>
                <a:uLnTx/>
                <a:uFillTx/>
                <a:latin typeface="Calibri"/>
                <a:ea typeface="+mn-ea"/>
                <a:cs typeface="Calibri"/>
              </a:rPr>
              <a:t> = strength reduction factor at 2% total strain</a:t>
            </a:r>
          </a:p>
        </p:txBody>
      </p:sp>
      <p:sp>
        <p:nvSpPr>
          <p:cNvPr id="129039" name="Rectangle 15"/>
          <p:cNvSpPr>
            <a:spLocks noGrp="1" noChangeArrowheads="1"/>
          </p:cNvSpPr>
          <p:nvPr>
            <p:ph type="title"/>
          </p:nvPr>
        </p:nvSpPr>
        <p:spPr>
          <a:noFill/>
        </p:spPr>
        <p:txBody>
          <a:bodyPr/>
          <a:lstStyle/>
          <a:p>
            <a:pPr eaLnBrk="1" hangingPunct="1"/>
            <a:r>
              <a:rPr lang="en-GB" sz="3900" dirty="0"/>
              <a:t>Material at elevated temperature</a:t>
            </a:r>
          </a:p>
        </p:txBody>
      </p:sp>
      <p:sp>
        <p:nvSpPr>
          <p:cNvPr id="926736" name="Rectangle 16"/>
          <p:cNvSpPr>
            <a:spLocks noChangeArrowheads="1"/>
          </p:cNvSpPr>
          <p:nvPr/>
        </p:nvSpPr>
        <p:spPr bwMode="auto">
          <a:xfrm>
            <a:off x="4748797" y="3109495"/>
            <a:ext cx="1233488" cy="1668463"/>
          </a:xfrm>
          <a:prstGeom prst="rect">
            <a:avLst/>
          </a:prstGeom>
          <a:solidFill>
            <a:srgbClr val="9999FF">
              <a:alpha val="39999"/>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 name="Tekstvak 1"/>
          <p:cNvSpPr txBox="1"/>
          <p:nvPr/>
        </p:nvSpPr>
        <p:spPr>
          <a:xfrm rot="16200000">
            <a:off x="42960" y="2924829"/>
            <a:ext cx="29972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1" i="0" u="none" strike="noStrike" kern="1200" cap="none" spc="0" normalizeH="0" baseline="0" noProof="0" dirty="0" err="1">
                <a:ln>
                  <a:noFill/>
                </a:ln>
                <a:solidFill>
                  <a:prstClr val="black"/>
                </a:solidFill>
                <a:effectLst/>
                <a:uLnTx/>
                <a:uFillTx/>
                <a:latin typeface="Calibri"/>
                <a:ea typeface="+mn-ea"/>
                <a:cs typeface="+mn-cs"/>
              </a:rPr>
              <a:t>Strength</a:t>
            </a:r>
            <a:r>
              <a:rPr kumimoji="0" lang="nl-BE" sz="1800" b="1" i="0" u="none" strike="noStrike" kern="1200" cap="none" spc="0" normalizeH="0" baseline="0" noProof="0" dirty="0">
                <a:ln>
                  <a:noFill/>
                </a:ln>
                <a:solidFill>
                  <a:prstClr val="black"/>
                </a:solidFill>
                <a:effectLst/>
                <a:uLnTx/>
                <a:uFillTx/>
                <a:latin typeface="Calibri"/>
                <a:ea typeface="+mn-ea"/>
                <a:cs typeface="+mn-cs"/>
              </a:rPr>
              <a:t> </a:t>
            </a:r>
            <a:r>
              <a:rPr kumimoji="0" lang="nl-BE" sz="1800" b="1" i="0" u="none" strike="noStrike" kern="1200" cap="none" spc="0" normalizeH="0" baseline="0" noProof="0" dirty="0" err="1">
                <a:ln>
                  <a:noFill/>
                </a:ln>
                <a:solidFill>
                  <a:prstClr val="black"/>
                </a:solidFill>
                <a:effectLst/>
                <a:uLnTx/>
                <a:uFillTx/>
                <a:latin typeface="Calibri"/>
                <a:ea typeface="+mn-ea"/>
                <a:cs typeface="+mn-cs"/>
              </a:rPr>
              <a:t>reduction</a:t>
            </a:r>
            <a:r>
              <a:rPr kumimoji="0" lang="nl-BE" sz="1800" b="1" i="0" u="none" strike="noStrike" kern="1200" cap="none" spc="0" normalizeH="0" baseline="0" noProof="0" dirty="0">
                <a:ln>
                  <a:noFill/>
                </a:ln>
                <a:solidFill>
                  <a:prstClr val="black"/>
                </a:solidFill>
                <a:effectLst/>
                <a:uLnTx/>
                <a:uFillTx/>
                <a:latin typeface="Calibri"/>
                <a:ea typeface="+mn-ea"/>
                <a:cs typeface="+mn-cs"/>
              </a:rPr>
              <a:t> factors</a:t>
            </a:r>
          </a:p>
        </p:txBody>
      </p:sp>
      <p:sp>
        <p:nvSpPr>
          <p:cNvPr id="3" name="Tijdelijke aanduiding voor dianumm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949090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53426" y="1507958"/>
            <a:ext cx="6718300" cy="4394200"/>
            <a:chOff x="1112" y="1056"/>
            <a:chExt cx="4232" cy="2768"/>
          </a:xfrm>
        </p:grpSpPr>
        <p:sp>
          <p:nvSpPr>
            <p:cNvPr id="928771" name="Rectangle 3"/>
            <p:cNvSpPr>
              <a:spLocks noChangeArrowheads="1"/>
            </p:cNvSpPr>
            <p:nvPr/>
          </p:nvSpPr>
          <p:spPr bwMode="auto">
            <a:xfrm>
              <a:off x="1112" y="1056"/>
              <a:ext cx="4232" cy="2768"/>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13108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2910" t="10947" r="10162" b="13017"/>
            <a:stretch>
              <a:fillRect/>
            </a:stretch>
          </p:blipFill>
          <p:spPr bwMode="auto">
            <a:xfrm>
              <a:off x="1491" y="1244"/>
              <a:ext cx="3671" cy="2256"/>
            </a:xfrm>
            <a:prstGeom prst="rect">
              <a:avLst/>
            </a:prstGeom>
            <a:noFill/>
            <a:ln w="9525">
              <a:noFill/>
              <a:miter lim="800000"/>
              <a:headEnd/>
              <a:tailEnd/>
            </a:ln>
          </p:spPr>
        </p:pic>
        <p:sp>
          <p:nvSpPr>
            <p:cNvPr id="131081" name="Text Box 5"/>
            <p:cNvSpPr txBox="1">
              <a:spLocks noChangeArrowheads="1"/>
            </p:cNvSpPr>
            <p:nvPr/>
          </p:nvSpPr>
          <p:spPr bwMode="auto">
            <a:xfrm>
              <a:off x="2768" y="3464"/>
              <a:ext cx="1416" cy="212"/>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alibri"/>
                  <a:ea typeface="+mn-ea"/>
                  <a:cs typeface="+mn-cs"/>
                </a:rPr>
                <a:t>Temperature (</a:t>
              </a:r>
              <a:r>
                <a:rPr kumimoji="0" lang="en-GB" sz="1600" b="1" i="0" u="none" strike="noStrike" kern="1200" cap="none" spc="0" normalizeH="0" baseline="30000" noProof="0" dirty="0" err="1">
                  <a:ln>
                    <a:noFill/>
                  </a:ln>
                  <a:solidFill>
                    <a:srgbClr val="000000"/>
                  </a:solidFill>
                  <a:effectLst/>
                  <a:uLnTx/>
                  <a:uFillTx/>
                  <a:latin typeface="Calibri"/>
                  <a:ea typeface="+mn-ea"/>
                  <a:cs typeface="+mn-cs"/>
                </a:rPr>
                <a:t>o</a:t>
              </a:r>
              <a:r>
                <a:rPr kumimoji="0" lang="en-GB" sz="1600" b="1" i="0" u="none" strike="noStrike" kern="1200" cap="none" spc="0" normalizeH="0" baseline="0" noProof="0" dirty="0" err="1">
                  <a:ln>
                    <a:noFill/>
                  </a:ln>
                  <a:solidFill>
                    <a:srgbClr val="000000"/>
                  </a:solidFill>
                  <a:effectLst/>
                  <a:uLnTx/>
                  <a:uFillTx/>
                  <a:latin typeface="Calibri"/>
                  <a:ea typeface="+mn-ea"/>
                  <a:cs typeface="+mn-cs"/>
                </a:rPr>
                <a:t>C</a:t>
              </a:r>
              <a:r>
                <a:rPr kumimoji="0" lang="en-GB" sz="1600" b="1" i="0" u="none" strike="noStrike" kern="1200" cap="none" spc="0" normalizeH="0" baseline="0" noProof="0" dirty="0">
                  <a:ln>
                    <a:noFill/>
                  </a:ln>
                  <a:solidFill>
                    <a:srgbClr val="000000"/>
                  </a:solidFill>
                  <a:effectLst/>
                  <a:uLnTx/>
                  <a:uFillTx/>
                  <a:latin typeface="Calibri"/>
                  <a:ea typeface="+mn-ea"/>
                  <a:cs typeface="+mn-cs"/>
                </a:rPr>
                <a:t>)</a:t>
              </a:r>
              <a:endParaRPr kumimoji="0" lang="en-GB" sz="1600" b="1" i="0" u="none" strike="noStrike" kern="1200" cap="none" spc="0" normalizeH="0" baseline="-25000" noProof="0" dirty="0">
                <a:ln>
                  <a:noFill/>
                </a:ln>
                <a:solidFill>
                  <a:srgbClr val="000000"/>
                </a:solidFill>
                <a:effectLst/>
                <a:uLnTx/>
                <a:uFillTx/>
                <a:latin typeface="Symbol" pitchFamily="-111" charset="2"/>
                <a:ea typeface="+mn-ea"/>
                <a:cs typeface="+mn-cs"/>
              </a:endParaRPr>
            </a:p>
          </p:txBody>
        </p:sp>
        <p:pic>
          <p:nvPicPr>
            <p:cNvPr id="131082"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1" y="1182"/>
              <a:ext cx="426" cy="2019"/>
            </a:xfrm>
            <a:prstGeom prst="rect">
              <a:avLst/>
            </a:prstGeom>
            <a:noFill/>
            <a:ln w="9525">
              <a:noFill/>
              <a:miter lim="800000"/>
              <a:headEnd/>
              <a:tailEnd/>
            </a:ln>
          </p:spPr>
        </p:pic>
      </p:grpSp>
      <p:sp>
        <p:nvSpPr>
          <p:cNvPr id="131075" name="Rectangle 7"/>
          <p:cNvSpPr>
            <a:spLocks noGrp="1" noChangeArrowheads="1"/>
          </p:cNvSpPr>
          <p:nvPr>
            <p:ph type="title"/>
          </p:nvPr>
        </p:nvSpPr>
        <p:spPr>
          <a:noFill/>
        </p:spPr>
        <p:txBody>
          <a:bodyPr/>
          <a:lstStyle/>
          <a:p>
            <a:pPr eaLnBrk="1" hangingPunct="1"/>
            <a:r>
              <a:rPr lang="en-GB" sz="3900"/>
              <a:t>Material at elevated temperature</a:t>
            </a:r>
          </a:p>
        </p:txBody>
      </p:sp>
      <p:sp>
        <p:nvSpPr>
          <p:cNvPr id="928776" name="Text Box 8"/>
          <p:cNvSpPr txBox="1">
            <a:spLocks noChangeArrowheads="1"/>
          </p:cNvSpPr>
          <p:nvPr/>
        </p:nvSpPr>
        <p:spPr bwMode="auto">
          <a:xfrm>
            <a:off x="2690139" y="6086308"/>
            <a:ext cx="3729037" cy="3968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Univers" charset="0"/>
                <a:ea typeface="+mn-ea"/>
                <a:cs typeface="+mn-cs"/>
              </a:rPr>
              <a:t>Stiffness reduction factor</a:t>
            </a:r>
          </a:p>
        </p:txBody>
      </p:sp>
      <p:sp>
        <p:nvSpPr>
          <p:cNvPr id="928779" name="Rectangle 11"/>
          <p:cNvSpPr>
            <a:spLocks noChangeArrowheads="1"/>
          </p:cNvSpPr>
          <p:nvPr/>
        </p:nvSpPr>
        <p:spPr bwMode="auto">
          <a:xfrm>
            <a:off x="4742776" y="2663658"/>
            <a:ext cx="1233488" cy="2125663"/>
          </a:xfrm>
          <a:prstGeom prst="rect">
            <a:avLst/>
          </a:prstGeom>
          <a:solidFill>
            <a:srgbClr val="9999FF">
              <a:alpha val="39999"/>
            </a:srgb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26445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8776"/>
                                        </p:tgtEl>
                                        <p:attrNameLst>
                                          <p:attrName>style.visibility</p:attrName>
                                        </p:attrNameLst>
                                      </p:cBhvr>
                                      <p:to>
                                        <p:strVal val="visible"/>
                                      </p:to>
                                    </p:set>
                                    <p:animEffect transition="in" filter="dissolve">
                                      <p:cBhvr>
                                        <p:cTn id="7" dur="1000"/>
                                        <p:tgtEl>
                                          <p:spTgt spid="928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8779"/>
                                        </p:tgtEl>
                                        <p:attrNameLst>
                                          <p:attrName>style.visibility</p:attrName>
                                        </p:attrNameLst>
                                      </p:cBhvr>
                                      <p:to>
                                        <p:strVal val="visible"/>
                                      </p:to>
                                    </p:set>
                                    <p:animEffect transition="in" filter="wipe(down)">
                                      <p:cBhvr>
                                        <p:cTn id="12" dur="1000"/>
                                        <p:tgtEl>
                                          <p:spTgt spid="928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6" grpId="0" autoUpdateAnimBg="0"/>
      <p:bldP spid="92877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28070" y="1515645"/>
            <a:ext cx="6396037" cy="4364038"/>
            <a:chOff x="1194" y="1160"/>
            <a:chExt cx="4030" cy="2749"/>
          </a:xfrm>
        </p:grpSpPr>
        <p:sp>
          <p:nvSpPr>
            <p:cNvPr id="930819" name="Rectangle 3"/>
            <p:cNvSpPr>
              <a:spLocks noChangeArrowheads="1"/>
            </p:cNvSpPr>
            <p:nvPr/>
          </p:nvSpPr>
          <p:spPr bwMode="auto">
            <a:xfrm>
              <a:off x="1200" y="1160"/>
              <a:ext cx="4024" cy="2728"/>
            </a:xfrm>
            <a:prstGeom prst="rect">
              <a:avLst/>
            </a:prstGeom>
            <a:noFill/>
            <a:ln w="38100">
              <a:solidFill>
                <a:schemeClr val="accent1"/>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3" name="Group 4"/>
            <p:cNvGrpSpPr>
              <a:grpSpLocks/>
            </p:cNvGrpSpPr>
            <p:nvPr/>
          </p:nvGrpSpPr>
          <p:grpSpPr bwMode="auto">
            <a:xfrm>
              <a:off x="1194" y="1189"/>
              <a:ext cx="3997" cy="2720"/>
              <a:chOff x="1218" y="1157"/>
              <a:chExt cx="3949" cy="2688"/>
            </a:xfrm>
          </p:grpSpPr>
          <p:graphicFrame>
            <p:nvGraphicFramePr>
              <p:cNvPr id="133122" name="Object 2"/>
              <p:cNvGraphicFramePr>
                <a:graphicFrameLocks noChangeAspect="1"/>
              </p:cNvGraphicFramePr>
              <p:nvPr/>
            </p:nvGraphicFramePr>
            <p:xfrm>
              <a:off x="1218" y="1157"/>
              <a:ext cx="3949" cy="2688"/>
            </p:xfrm>
            <a:graphic>
              <a:graphicData uri="http://schemas.openxmlformats.org/presentationml/2006/ole">
                <mc:AlternateContent xmlns:mc="http://schemas.openxmlformats.org/markup-compatibility/2006">
                  <mc:Choice xmlns:v="urn:schemas-microsoft-com:vml" Requires="v">
                    <p:oleObj spid="_x0000_s1026" name="Graphique" r:id="rId4" imgW="4876724" imgH="2914650" progId="Excel.Chart.8">
                      <p:embed/>
                    </p:oleObj>
                  </mc:Choice>
                  <mc:Fallback>
                    <p:oleObj name="Graphique" r:id="rId4" imgW="4876724" imgH="2914650" progId="Excel.Chart.8">
                      <p:embed/>
                      <p:pic>
                        <p:nvPicPr>
                          <p:cNvPr id="13312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 y="1157"/>
                            <a:ext cx="3949" cy="2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9" name="Text Box 6"/>
              <p:cNvSpPr txBox="1">
                <a:spLocks noChangeArrowheads="1"/>
              </p:cNvSpPr>
              <p:nvPr/>
            </p:nvSpPr>
            <p:spPr bwMode="auto">
              <a:xfrm>
                <a:off x="2640" y="1984"/>
                <a:ext cx="1016" cy="210"/>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Calibri"/>
                    <a:ea typeface="+mn-ea"/>
                    <a:cs typeface="+mn-cs"/>
                  </a:rPr>
                  <a:t>Stainless steel</a:t>
                </a:r>
                <a:endParaRPr kumimoji="0" lang="en-GB" sz="1600" b="1" i="0" u="none" strike="noStrike" kern="1200" cap="none" spc="0" normalizeH="0" baseline="-25000" noProof="0" dirty="0">
                  <a:ln>
                    <a:noFill/>
                  </a:ln>
                  <a:solidFill>
                    <a:srgbClr val="FF0000"/>
                  </a:solidFill>
                  <a:effectLst/>
                  <a:uLnTx/>
                  <a:uFillTx/>
                  <a:latin typeface="Symbol" pitchFamily="-111" charset="2"/>
                  <a:ea typeface="+mn-ea"/>
                  <a:cs typeface="+mn-cs"/>
                </a:endParaRPr>
              </a:p>
            </p:txBody>
          </p:sp>
          <p:sp>
            <p:nvSpPr>
              <p:cNvPr id="133130" name="Text Box 7"/>
              <p:cNvSpPr txBox="1">
                <a:spLocks noChangeArrowheads="1"/>
              </p:cNvSpPr>
              <p:nvPr/>
            </p:nvSpPr>
            <p:spPr bwMode="auto">
              <a:xfrm>
                <a:off x="3552" y="2512"/>
                <a:ext cx="936" cy="209"/>
              </a:xfrm>
              <a:prstGeom prst="rect">
                <a:avLst/>
              </a:prstGeom>
              <a:solidFill>
                <a:schemeClr val="bg1"/>
              </a:solid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600" b="1" i="0" u="none" strike="noStrike" kern="1200" cap="none" spc="0" normalizeH="0" baseline="0" noProof="0" dirty="0">
                    <a:ln>
                      <a:noFill/>
                    </a:ln>
                    <a:solidFill>
                      <a:srgbClr val="0000FF"/>
                    </a:solidFill>
                    <a:effectLst/>
                    <a:uLnTx/>
                    <a:uFillTx/>
                    <a:latin typeface="Calibri"/>
                    <a:ea typeface="+mn-ea"/>
                    <a:cs typeface="+mn-cs"/>
                  </a:rPr>
                  <a:t>Carbon steel</a:t>
                </a:r>
                <a:endParaRPr kumimoji="0" lang="en-GB" sz="1600" b="1" i="0" u="none" strike="noStrike" kern="1200" cap="none" spc="0" normalizeH="0" baseline="-25000" noProof="0" dirty="0">
                  <a:ln>
                    <a:noFill/>
                  </a:ln>
                  <a:solidFill>
                    <a:srgbClr val="0000FF"/>
                  </a:solidFill>
                  <a:effectLst/>
                  <a:uLnTx/>
                  <a:uFillTx/>
                  <a:latin typeface="Symbol" pitchFamily="-111" charset="2"/>
                  <a:ea typeface="+mn-ea"/>
                  <a:cs typeface="+mn-cs"/>
                </a:endParaRPr>
              </a:p>
            </p:txBody>
          </p:sp>
        </p:grpSp>
      </p:grpSp>
      <p:sp>
        <p:nvSpPr>
          <p:cNvPr id="930824" name="Text Box 8"/>
          <p:cNvSpPr txBox="1">
            <a:spLocks noChangeArrowheads="1"/>
          </p:cNvSpPr>
          <p:nvPr/>
        </p:nvSpPr>
        <p:spPr bwMode="auto">
          <a:xfrm>
            <a:off x="3134645" y="5938420"/>
            <a:ext cx="3729037" cy="3968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Univers" charset="0"/>
                <a:ea typeface="+mn-ea"/>
                <a:cs typeface="+mn-cs"/>
              </a:rPr>
              <a:t>Thermal expansion</a:t>
            </a:r>
          </a:p>
        </p:txBody>
      </p:sp>
      <p:sp>
        <p:nvSpPr>
          <p:cNvPr id="133125" name="Rectangle 9"/>
          <p:cNvSpPr>
            <a:spLocks noGrp="1" noChangeArrowheads="1"/>
          </p:cNvSpPr>
          <p:nvPr>
            <p:ph type="title"/>
          </p:nvPr>
        </p:nvSpPr>
        <p:spPr>
          <a:noFill/>
        </p:spPr>
        <p:txBody>
          <a:bodyPr/>
          <a:lstStyle/>
          <a:p>
            <a:pPr eaLnBrk="1" hangingPunct="1"/>
            <a:r>
              <a:rPr lang="en-GB" sz="3900"/>
              <a:t>Material at elevated temperature</a:t>
            </a:r>
          </a:p>
        </p:txBody>
      </p:sp>
    </p:spTree>
    <p:extLst>
      <p:ext uri="{BB962C8B-B14F-4D97-AF65-F5344CB8AC3E}">
        <p14:creationId xmlns:p14="http://schemas.microsoft.com/office/powerpoint/2010/main" val="30868501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0824"/>
                                        </p:tgtEl>
                                        <p:attrNameLst>
                                          <p:attrName>style.visibility</p:attrName>
                                        </p:attrNameLst>
                                      </p:cBhvr>
                                      <p:to>
                                        <p:strVal val="visible"/>
                                      </p:to>
                                    </p:set>
                                    <p:animEffect transition="in" filter="dissolve">
                                      <p:cBhvr>
                                        <p:cTn id="7" dur="1000"/>
                                        <p:tgtEl>
                                          <p:spTgt spid="9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4</a:t>
            </a:r>
          </a:p>
        </p:txBody>
      </p:sp>
      <p:sp>
        <p:nvSpPr>
          <p:cNvPr id="6" name="Sous-titre 5"/>
          <p:cNvSpPr>
            <a:spLocks noGrp="1"/>
          </p:cNvSpPr>
          <p:nvPr>
            <p:ph type="subTitle" idx="1"/>
          </p:nvPr>
        </p:nvSpPr>
        <p:spPr/>
        <p:txBody>
          <a:bodyPr/>
          <a:lstStyle/>
          <a:p>
            <a:r>
              <a:rPr lang="fr-FR" dirty="0"/>
              <a:t>Design </a:t>
            </a:r>
            <a:r>
              <a:rPr lang="fr-FR" dirty="0" err="1"/>
              <a:t>according</a:t>
            </a:r>
            <a:r>
              <a:rPr lang="fr-FR" dirty="0"/>
              <a:t> to </a:t>
            </a:r>
            <a:r>
              <a:rPr lang="fr-FR" dirty="0" err="1"/>
              <a:t>Eurocode</a:t>
            </a:r>
            <a:r>
              <a:rPr lang="fr-FR" dirty="0"/>
              <a:t> 3</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3349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en-US" dirty="0"/>
              <a:t>International design standards</a:t>
            </a:r>
            <a:endParaRPr lang="en-GB" dirty="0"/>
          </a:p>
        </p:txBody>
      </p:sp>
      <p:sp>
        <p:nvSpPr>
          <p:cNvPr id="22530" name="Content Placeholder 2"/>
          <p:cNvSpPr>
            <a:spLocks noGrp="1"/>
          </p:cNvSpPr>
          <p:nvPr>
            <p:ph sz="half" idx="1"/>
          </p:nvPr>
        </p:nvSpPr>
        <p:spPr>
          <a:xfrm>
            <a:off x="457200" y="2820458"/>
            <a:ext cx="4038600" cy="1260475"/>
          </a:xfrm>
          <a:solidFill>
            <a:schemeClr val="accent6">
              <a:alpha val="22000"/>
            </a:schemeClr>
          </a:solidFill>
          <a:ln w="25400">
            <a:solidFill>
              <a:schemeClr val="tx1"/>
            </a:solidFill>
          </a:ln>
        </p:spPr>
        <p:txBody>
          <a:bodyPr>
            <a:normAutofit/>
          </a:bodyPr>
          <a:lstStyle/>
          <a:p>
            <a:pPr marL="0" indent="0" algn="ctr">
              <a:buNone/>
            </a:pPr>
            <a:r>
              <a:rPr lang="en-GB" altLang="en-US" sz="2400" dirty="0"/>
              <a:t>What design standards are available for structural stainless steel?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22532" name="TextBox 6"/>
          <p:cNvSpPr txBox="1">
            <a:spLocks noChangeArrowheads="1"/>
          </p:cNvSpPr>
          <p:nvPr/>
        </p:nvSpPr>
        <p:spPr bwMode="auto">
          <a:xfrm>
            <a:off x="4844890" y="5761935"/>
            <a:ext cx="36155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Hamilton Island Yacht Club, Australia</a:t>
            </a:r>
            <a:endParaRPr kumimoji="0" lang="en-GB" alt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4"/>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915339" y="1854195"/>
            <a:ext cx="3504321" cy="388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73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196850"/>
            <a:ext cx="6791325" cy="65595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Oval 1"/>
          <p:cNvSpPr>
            <a:spLocks noChangeArrowheads="1"/>
          </p:cNvSpPr>
          <p:nvPr/>
        </p:nvSpPr>
        <p:spPr bwMode="auto">
          <a:xfrm>
            <a:off x="3635375" y="2420938"/>
            <a:ext cx="2089150" cy="10080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23556" name="Oval 2"/>
          <p:cNvSpPr>
            <a:spLocks noChangeArrowheads="1"/>
          </p:cNvSpPr>
          <p:nvPr/>
        </p:nvSpPr>
        <p:spPr bwMode="auto">
          <a:xfrm>
            <a:off x="3635375" y="2420938"/>
            <a:ext cx="1944688" cy="10080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800" b="0" i="0" u="none" strike="noStrike" kern="1200" cap="none" spc="0" normalizeH="0" baseline="0" noProof="0">
              <a:ln>
                <a:noFill/>
              </a:ln>
              <a:solidFill>
                <a:srgbClr val="00438D"/>
              </a:solidFill>
              <a:effectLst/>
              <a:uLnTx/>
              <a:uFillTx/>
              <a:latin typeface="Arial" charset="0"/>
              <a:ea typeface="+mn-ea"/>
              <a:cs typeface="+mn-cs"/>
            </a:endParaRPr>
          </a:p>
        </p:txBody>
      </p:sp>
      <p:sp>
        <p:nvSpPr>
          <p:cNvPr id="23558" name="TextBox 5"/>
          <p:cNvSpPr txBox="1">
            <a:spLocks noChangeArrowheads="1"/>
          </p:cNvSpPr>
          <p:nvPr/>
        </p:nvSpPr>
        <p:spPr bwMode="auto">
          <a:xfrm>
            <a:off x="6876256" y="1521875"/>
            <a:ext cx="2003425" cy="2862322"/>
          </a:xfrm>
          <a:prstGeom prst="rect">
            <a:avLst/>
          </a:prstGeom>
          <a:solidFill>
            <a:srgbClr val="0070C0"/>
          </a:solidFill>
          <a:ln w="9525">
            <a:solidFill>
              <a:schemeClr val="tx1"/>
            </a:solidFill>
            <a:miter lim="800000"/>
            <a:headEnd/>
            <a:tailEnd/>
          </a:ln>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err="1">
                <a:ln>
                  <a:noFill/>
                </a:ln>
                <a:solidFill>
                  <a:prstClr val="white"/>
                </a:solidFill>
                <a:effectLst/>
                <a:uLnTx/>
                <a:uFillTx/>
                <a:latin typeface="Arial" charset="0"/>
                <a:ea typeface="+mn-ea"/>
                <a:cs typeface="+mn-cs"/>
              </a:rPr>
              <a:t>Eurocodes</a:t>
            </a:r>
            <a:r>
              <a:rPr kumimoji="0" lang="en-GB" altLang="en-US" sz="2000" b="0" i="0" u="none" strike="noStrike" kern="1200" cap="none" spc="0" normalizeH="0" baseline="0" noProof="0" dirty="0">
                <a:ln>
                  <a:noFill/>
                </a:ln>
                <a:solidFill>
                  <a:prstClr val="white"/>
                </a:solidFill>
                <a:effectLst/>
                <a:uLnTx/>
                <a:uFillTx/>
                <a:latin typeface="Arial" charset="0"/>
                <a:ea typeface="+mn-ea"/>
                <a:cs typeface="+mn-cs"/>
              </a:rPr>
              <a:t> are an Integrated suite of structural design codes covering all common construction materials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2602693" y="2703589"/>
            <a:ext cx="1848288" cy="729341"/>
          </a:xfrm>
          <a:prstGeom prst="rect">
            <a:avLst/>
          </a:prstGeom>
          <a:solidFill>
            <a:schemeClr val="tx2">
              <a:alpha val="51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0492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a:t>Eurocode 3: Part 1 (EN 1993-1)</a:t>
            </a:r>
            <a:endParaRPr lang="en-GB" dirty="0"/>
          </a:p>
        </p:txBody>
      </p:sp>
      <p:sp>
        <p:nvSpPr>
          <p:cNvPr id="8" name="Content Placeholder 7"/>
          <p:cNvSpPr>
            <a:spLocks noGrp="1"/>
          </p:cNvSpPr>
          <p:nvPr>
            <p:ph idx="1"/>
          </p:nvPr>
        </p:nvSpPr>
        <p:spPr/>
        <p:txBody>
          <a:bodyPr>
            <a:noAutofit/>
          </a:bodyPr>
          <a:lstStyle/>
          <a:p>
            <a:pPr marL="0" indent="0">
              <a:buNone/>
            </a:pPr>
            <a:r>
              <a:rPr lang="en-GB" altLang="en-US" sz="2000" dirty="0"/>
              <a:t>EN 1993-1-1 General rules and rules for buildings.</a:t>
            </a:r>
          </a:p>
          <a:p>
            <a:pPr marL="0" indent="0">
              <a:buNone/>
            </a:pPr>
            <a:r>
              <a:rPr lang="en-GB" altLang="en-US" sz="2000" dirty="0"/>
              <a:t>EN 1993-1-2 Structural fire design.</a:t>
            </a:r>
          </a:p>
          <a:p>
            <a:pPr marL="0" indent="0">
              <a:buNone/>
            </a:pPr>
            <a:r>
              <a:rPr lang="en-GB" altLang="en-US" sz="2000" dirty="0"/>
              <a:t>EN 1993-1-3 Cold-formed members and sheeting .</a:t>
            </a:r>
          </a:p>
          <a:p>
            <a:pPr marL="0" indent="0">
              <a:buNone/>
            </a:pPr>
            <a:r>
              <a:rPr lang="en-GB" altLang="en-US" sz="2000" dirty="0"/>
              <a:t>EN 1993-1-4 Stainless steels.</a:t>
            </a:r>
          </a:p>
          <a:p>
            <a:pPr marL="0" indent="0">
              <a:buNone/>
            </a:pPr>
            <a:r>
              <a:rPr lang="en-GB" altLang="en-US" sz="2000" dirty="0"/>
              <a:t>EN 1993-1-5 Plated structural elements.</a:t>
            </a:r>
          </a:p>
          <a:p>
            <a:pPr marL="0" indent="0">
              <a:buNone/>
            </a:pPr>
            <a:r>
              <a:rPr lang="en-GB" altLang="en-US" sz="2000" dirty="0"/>
              <a:t>EN 1993-1-6 Strength and stability of shell structures.</a:t>
            </a:r>
          </a:p>
          <a:p>
            <a:pPr marL="0" indent="0">
              <a:buNone/>
            </a:pPr>
            <a:r>
              <a:rPr lang="en-GB" altLang="en-US" sz="2000" dirty="0"/>
              <a:t>EN 1993-1-7 Strength &amp; stability of planar plated structures </a:t>
            </a:r>
          </a:p>
          <a:p>
            <a:pPr marL="0" indent="0">
              <a:buNone/>
            </a:pPr>
            <a:r>
              <a:rPr lang="en-GB" altLang="en-US" sz="2000" dirty="0"/>
              <a:t>		transversely loaded.</a:t>
            </a:r>
          </a:p>
          <a:p>
            <a:pPr marL="0" indent="0">
              <a:buNone/>
            </a:pPr>
            <a:r>
              <a:rPr lang="en-GB" altLang="en-US" sz="2000" dirty="0"/>
              <a:t>EN 1993-1-8 Design of joints.</a:t>
            </a:r>
          </a:p>
          <a:p>
            <a:pPr marL="0" indent="0">
              <a:buNone/>
            </a:pPr>
            <a:r>
              <a:rPr lang="en-GB" altLang="en-US" sz="2000" dirty="0"/>
              <a:t>EN 1993-1-9 Fatigue strength of steel structures.</a:t>
            </a:r>
          </a:p>
          <a:p>
            <a:pPr marL="0" indent="0">
              <a:buNone/>
            </a:pPr>
            <a:r>
              <a:rPr lang="en-GB" altLang="en-US" sz="2000" dirty="0"/>
              <a:t>EN 1993-1-10 Selection of steel for fracture toughness and through-		thickness properties.</a:t>
            </a:r>
          </a:p>
          <a:p>
            <a:pPr marL="0" indent="0">
              <a:buNone/>
            </a:pPr>
            <a:r>
              <a:rPr lang="en-GB" altLang="en-US" sz="2000" dirty="0"/>
              <a:t>EN 1993-1-11 Design of structures with tension components</a:t>
            </a:r>
          </a:p>
          <a:p>
            <a:pPr marL="0" indent="0">
              <a:buNone/>
            </a:pPr>
            <a:r>
              <a:rPr lang="en-GB" altLang="en-US" sz="2000" dirty="0"/>
              <a:t>EN 1993-1-12 Supplementary rules for high strength steels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465216" y="2728739"/>
            <a:ext cx="3269082" cy="352095"/>
          </a:xfrm>
          <a:prstGeom prst="rect">
            <a:avLst/>
          </a:prstGeom>
          <a:solidFill>
            <a:schemeClr val="tx2">
              <a:alpha val="51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10107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00" y="1221261"/>
            <a:ext cx="3872272" cy="5398614"/>
          </a:xfrm>
          <a:prstGeom prst="rect">
            <a:avLst/>
          </a:prstGeom>
          <a:noFill/>
          <a:ln w="19050">
            <a:solidFill>
              <a:schemeClr val="bg2"/>
            </a:solidFill>
            <a:miter lim="800000"/>
            <a:headEnd/>
            <a:tailEnd/>
          </a:ln>
        </p:spPr>
      </p:pic>
      <p:sp>
        <p:nvSpPr>
          <p:cNvPr id="25602" name="Rectangle 2"/>
          <p:cNvSpPr>
            <a:spLocks noGrp="1" noChangeArrowheads="1"/>
          </p:cNvSpPr>
          <p:nvPr>
            <p:ph type="title"/>
          </p:nvPr>
        </p:nvSpPr>
        <p:spPr>
          <a:xfrm>
            <a:off x="250825" y="179388"/>
            <a:ext cx="8448675" cy="1169987"/>
          </a:xfrm>
        </p:spPr>
        <p:txBody>
          <a:bodyPr>
            <a:normAutofit/>
          </a:bodyPr>
          <a:lstStyle/>
          <a:p>
            <a:r>
              <a:rPr lang="en-GB" altLang="en-US" sz="3200" dirty="0" err="1">
                <a:solidFill>
                  <a:prstClr val="black"/>
                </a:solidFill>
              </a:rPr>
              <a:t>Eurocode</a:t>
            </a:r>
            <a:r>
              <a:rPr lang="en-GB" altLang="en-US" sz="3200" dirty="0">
                <a:solidFill>
                  <a:prstClr val="black"/>
                </a:solidFill>
              </a:rPr>
              <a:t> 3: Design of Steel Structures, </a:t>
            </a:r>
            <a:br>
              <a:rPr lang="en-GB" altLang="en-US" sz="3200" dirty="0">
                <a:solidFill>
                  <a:prstClr val="black"/>
                </a:solidFill>
              </a:rPr>
            </a:br>
            <a:r>
              <a:rPr lang="en-GB" altLang="en-US" sz="3000" dirty="0">
                <a:solidFill>
                  <a:prstClr val="black"/>
                </a:solidFill>
              </a:rPr>
              <a:t>Part 1.4 Supplementary rules for stainless steels</a:t>
            </a:r>
            <a:endParaRPr lang="en-GB" altLang="en-US" dirty="0"/>
          </a:p>
        </p:txBody>
      </p:sp>
      <p:sp>
        <p:nvSpPr>
          <p:cNvPr id="24580" name="Rectangle 3"/>
          <p:cNvSpPr>
            <a:spLocks noGrp="1" noChangeArrowheads="1"/>
          </p:cNvSpPr>
          <p:nvPr>
            <p:ph type="body" idx="1"/>
          </p:nvPr>
        </p:nvSpPr>
        <p:spPr>
          <a:xfrm>
            <a:off x="3558270" y="1773238"/>
            <a:ext cx="5406343" cy="3600450"/>
          </a:xfrm>
        </p:spPr>
        <p:txBody>
          <a:bodyPr>
            <a:normAutofit fontScale="77500" lnSpcReduction="20000"/>
          </a:bodyPr>
          <a:lstStyle/>
          <a:p>
            <a:pPr marL="0" indent="0">
              <a:lnSpc>
                <a:spcPct val="90000"/>
              </a:lnSpc>
              <a:buFont typeface="Wingdings" pitchFamily="2" charset="2"/>
              <a:buNone/>
              <a:defRPr/>
            </a:pPr>
            <a:r>
              <a:rPr lang="en-GB" altLang="en-US" dirty="0">
                <a:solidFill>
                  <a:schemeClr val="bg1">
                    <a:lumMod val="50000"/>
                  </a:schemeClr>
                </a:solidFill>
              </a:rPr>
              <a:t>Design of steel structures.</a:t>
            </a:r>
          </a:p>
          <a:p>
            <a:pPr marL="0" indent="0">
              <a:lnSpc>
                <a:spcPct val="90000"/>
              </a:lnSpc>
              <a:buFont typeface="Wingdings" pitchFamily="2" charset="2"/>
              <a:buNone/>
              <a:defRPr/>
            </a:pPr>
            <a:r>
              <a:rPr lang="en-GB" altLang="en-US" dirty="0">
                <a:solidFill>
                  <a:schemeClr val="bg1">
                    <a:lumMod val="50000"/>
                  </a:schemeClr>
                </a:solidFill>
              </a:rPr>
              <a:t>Supplementary rules for stainless steels (2006)</a:t>
            </a:r>
            <a:br>
              <a:rPr lang="en-GB" altLang="en-US" b="1" dirty="0"/>
            </a:br>
            <a:endParaRPr lang="en-GB" altLang="en-US" b="1" dirty="0"/>
          </a:p>
          <a:p>
            <a:pPr>
              <a:lnSpc>
                <a:spcPct val="90000"/>
              </a:lnSpc>
              <a:defRPr/>
            </a:pPr>
            <a:r>
              <a:rPr lang="en-GB" altLang="en-US" dirty="0"/>
              <a:t>Modifies and supplements rules for carbon steel given in other parts of Eurocode 3 where necessary</a:t>
            </a:r>
          </a:p>
          <a:p>
            <a:pPr>
              <a:lnSpc>
                <a:spcPct val="90000"/>
              </a:lnSpc>
              <a:defRPr/>
            </a:pPr>
            <a:endParaRPr lang="en-GB" altLang="en-US" dirty="0"/>
          </a:p>
          <a:p>
            <a:pPr>
              <a:lnSpc>
                <a:spcPct val="90000"/>
              </a:lnSpc>
              <a:defRPr/>
            </a:pPr>
            <a:r>
              <a:rPr lang="en-GB" altLang="en-US" dirty="0"/>
              <a:t>Applies to buildings, bridges, tanks etc</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0421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p:txBody>
          <a:bodyPr>
            <a:normAutofit/>
          </a:bodyPr>
          <a:lstStyle/>
          <a:p>
            <a:pPr eaLnBrk="1" hangingPunct="1"/>
            <a:r>
              <a:rPr lang="en-GB" altLang="en-US" sz="2400" dirty="0"/>
              <a:t>Follow same basic approach as carbon steel</a:t>
            </a:r>
          </a:p>
          <a:p>
            <a:pPr eaLnBrk="1" hangingPunct="1"/>
            <a:endParaRPr lang="en-GB" altLang="en-US" sz="2400" dirty="0"/>
          </a:p>
          <a:p>
            <a:pPr eaLnBrk="1" hangingPunct="1"/>
            <a:r>
              <a:rPr lang="en-GB" altLang="en-US" sz="2400" dirty="0"/>
              <a:t>Use same rules as for carbon steel for tension members &amp; restrained beams</a:t>
            </a:r>
          </a:p>
          <a:p>
            <a:pPr eaLnBrk="1" hangingPunct="1"/>
            <a:endParaRPr lang="en-GB" altLang="en-US" sz="2400" dirty="0"/>
          </a:p>
          <a:p>
            <a:pPr eaLnBrk="1" hangingPunct="1"/>
            <a:r>
              <a:rPr lang="en-GB" altLang="en-US" sz="2400" dirty="0"/>
              <a:t>Some differences in </a:t>
            </a:r>
            <a:r>
              <a:rPr lang="en-GB" altLang="en-US" sz="2400" u="sng" dirty="0"/>
              <a:t>section classification limits</a:t>
            </a:r>
            <a:r>
              <a:rPr lang="en-GB" altLang="en-US" sz="2400" dirty="0"/>
              <a:t>, </a:t>
            </a:r>
            <a:r>
              <a:rPr lang="en-GB" altLang="en-US" sz="2400" u="sng" dirty="0"/>
              <a:t>local buckling</a:t>
            </a:r>
            <a:r>
              <a:rPr lang="en-GB" altLang="en-US" sz="2400" dirty="0"/>
              <a:t> and </a:t>
            </a:r>
            <a:r>
              <a:rPr lang="en-GB" altLang="en-US" sz="2400" u="sng" dirty="0"/>
              <a:t>member buckling</a:t>
            </a:r>
            <a:r>
              <a:rPr lang="en-GB" altLang="en-US" sz="2400" dirty="0"/>
              <a:t> curves apply due to:</a:t>
            </a:r>
          </a:p>
          <a:p>
            <a:pPr lvl="1"/>
            <a:endParaRPr lang="en-GB" altLang="en-US" sz="2400" dirty="0"/>
          </a:p>
          <a:p>
            <a:pPr lvl="1"/>
            <a:r>
              <a:rPr lang="en-GB" altLang="en-US" sz="2400" dirty="0"/>
              <a:t>non-linear stress strain curve</a:t>
            </a:r>
          </a:p>
          <a:p>
            <a:pPr lvl="1"/>
            <a:r>
              <a:rPr lang="en-GB" altLang="en-US" sz="2400" dirty="0"/>
              <a:t>strain hardening characteristics</a:t>
            </a:r>
          </a:p>
          <a:p>
            <a:pPr lvl="1"/>
            <a:r>
              <a:rPr lang="en-GB" altLang="en-US" sz="2400" dirty="0"/>
              <a:t>different levels of residual stresses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re 4"/>
          <p:cNvSpPr>
            <a:spLocks noGrp="1"/>
          </p:cNvSpPr>
          <p:nvPr>
            <p:ph type="title"/>
          </p:nvPr>
        </p:nvSpPr>
        <p:spPr>
          <a:xfrm>
            <a:off x="457200" y="206906"/>
            <a:ext cx="8229600" cy="1143000"/>
          </a:xfrm>
        </p:spPr>
        <p:txBody>
          <a:bodyPr>
            <a:normAutofit/>
          </a:bodyPr>
          <a:lstStyle/>
          <a:p>
            <a:r>
              <a:rPr lang="en-GB" altLang="en-US" sz="3200" dirty="0" err="1">
                <a:solidFill>
                  <a:prstClr val="black"/>
                </a:solidFill>
              </a:rPr>
              <a:t>Eurocode</a:t>
            </a:r>
            <a:r>
              <a:rPr lang="en-GB" altLang="en-US" sz="3200" dirty="0">
                <a:solidFill>
                  <a:prstClr val="black"/>
                </a:solidFill>
              </a:rPr>
              <a:t> 3: Design of Steel Structures, </a:t>
            </a:r>
            <a:br>
              <a:rPr lang="en-GB" altLang="en-US" sz="3200" dirty="0">
                <a:solidFill>
                  <a:prstClr val="black"/>
                </a:solidFill>
              </a:rPr>
            </a:br>
            <a:r>
              <a:rPr lang="en-GB" altLang="en-US" sz="3000" dirty="0">
                <a:solidFill>
                  <a:prstClr val="black"/>
                </a:solidFill>
              </a:rPr>
              <a:t>Part 1.4 Supplementary rules for stainless steels</a:t>
            </a:r>
            <a:endParaRPr lang="fr-FR" dirty="0"/>
          </a:p>
        </p:txBody>
      </p:sp>
    </p:spTree>
    <p:extLst>
      <p:ext uri="{BB962C8B-B14F-4D97-AF65-F5344CB8AC3E}">
        <p14:creationId xmlns:p14="http://schemas.microsoft.com/office/powerpoint/2010/main" val="101791939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73051" y="179388"/>
            <a:ext cx="8640763" cy="1169987"/>
          </a:xfrm>
        </p:spPr>
        <p:txBody>
          <a:bodyPr/>
          <a:lstStyle/>
          <a:p>
            <a:r>
              <a:rPr lang="en-GB" altLang="en-US" sz="3200" dirty="0" err="1"/>
              <a:t>Eurocode</a:t>
            </a:r>
            <a:r>
              <a:rPr lang="en-GB" altLang="en-US" sz="3200" dirty="0"/>
              <a:t> 3: Design of Steel Structures, </a:t>
            </a:r>
            <a:br>
              <a:rPr lang="en-GB" altLang="en-US" sz="3200" dirty="0"/>
            </a:br>
            <a:r>
              <a:rPr lang="en-GB" altLang="en-US" sz="3000" dirty="0"/>
              <a:t>Part 1.4 Supplementary rules for stainless steels</a:t>
            </a:r>
          </a:p>
        </p:txBody>
      </p:sp>
      <p:sp>
        <p:nvSpPr>
          <p:cNvPr id="27651" name="Content Placeholder 2"/>
          <p:cNvSpPr>
            <a:spLocks noGrp="1"/>
          </p:cNvSpPr>
          <p:nvPr>
            <p:ph idx="1"/>
          </p:nvPr>
        </p:nvSpPr>
        <p:spPr>
          <a:xfrm>
            <a:off x="502710" y="2225675"/>
            <a:ext cx="4148138" cy="1881188"/>
          </a:xfrm>
        </p:spPr>
        <p:txBody>
          <a:bodyPr/>
          <a:lstStyle/>
          <a:p>
            <a:pPr>
              <a:defRPr/>
            </a:pPr>
            <a:r>
              <a:rPr lang="en-GB" altLang="en-US" sz="2400" dirty="0">
                <a:solidFill>
                  <a:schemeClr val="bg1">
                    <a:lumMod val="50000"/>
                  </a:schemeClr>
                </a:solidFill>
              </a:rPr>
              <a:t>Hot rolled and welded</a:t>
            </a:r>
          </a:p>
          <a:p>
            <a:pPr>
              <a:defRPr/>
            </a:pPr>
            <a:r>
              <a:rPr lang="en-GB" altLang="en-US" sz="2400" dirty="0">
                <a:solidFill>
                  <a:schemeClr val="bg1">
                    <a:lumMod val="50000"/>
                  </a:schemeClr>
                </a:solidFill>
              </a:rPr>
              <a:t>Cold-formed</a:t>
            </a:r>
          </a:p>
          <a:p>
            <a:pPr>
              <a:defRPr/>
            </a:pPr>
            <a:r>
              <a:rPr lang="en-GB" altLang="en-US" sz="2400" dirty="0">
                <a:solidFill>
                  <a:schemeClr val="bg1">
                    <a:lumMod val="50000"/>
                  </a:schemeClr>
                </a:solidFill>
              </a:rPr>
              <a:t>Bar</a:t>
            </a:r>
          </a:p>
        </p:txBody>
      </p:sp>
      <p:sp>
        <p:nvSpPr>
          <p:cNvPr id="26628" name="TextBox 1"/>
          <p:cNvSpPr txBox="1">
            <a:spLocks noChangeArrowheads="1"/>
          </p:cNvSpPr>
          <p:nvPr/>
        </p:nvSpPr>
        <p:spPr bwMode="auto">
          <a:xfrm>
            <a:off x="239185" y="1700213"/>
            <a:ext cx="4535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002060"/>
                </a:solidFill>
                <a:effectLst/>
                <a:uLnTx/>
                <a:uFillTx/>
                <a:latin typeface="Arial" charset="0"/>
                <a:ea typeface="+mn-ea"/>
                <a:cs typeface="+mn-cs"/>
              </a:rPr>
              <a:t>Types of members</a:t>
            </a:r>
          </a:p>
        </p:txBody>
      </p:sp>
      <p:sp>
        <p:nvSpPr>
          <p:cNvPr id="26629" name="TextBox 5"/>
          <p:cNvSpPr txBox="1">
            <a:spLocks noChangeArrowheads="1"/>
          </p:cNvSpPr>
          <p:nvPr/>
        </p:nvSpPr>
        <p:spPr bwMode="auto">
          <a:xfrm>
            <a:off x="391585" y="3959225"/>
            <a:ext cx="4535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a:ln>
                  <a:noFill/>
                </a:ln>
                <a:solidFill>
                  <a:srgbClr val="002060"/>
                </a:solidFill>
                <a:effectLst/>
                <a:uLnTx/>
                <a:uFillTx/>
                <a:latin typeface="Arial" charset="0"/>
                <a:ea typeface="+mn-ea"/>
                <a:cs typeface="+mn-cs"/>
              </a:rPr>
              <a:t>Scope</a:t>
            </a:r>
          </a:p>
        </p:txBody>
      </p:sp>
      <p:sp>
        <p:nvSpPr>
          <p:cNvPr id="27655" name="Content Placeholder 2"/>
          <p:cNvSpPr txBox="1">
            <a:spLocks/>
          </p:cNvSpPr>
          <p:nvPr/>
        </p:nvSpPr>
        <p:spPr bwMode="auto">
          <a:xfrm>
            <a:off x="536048" y="4471988"/>
            <a:ext cx="82296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36000" bIns="36000"/>
          <a:lstStyle>
            <a:lvl1pPr marL="342900" indent="-342900" eaLnBrk="0" hangingPunct="0">
              <a:spcBef>
                <a:spcPct val="20000"/>
              </a:spcBef>
              <a:buClr>
                <a:srgbClr val="D4852E"/>
              </a:buClr>
              <a:buFont typeface="Wingdings" pitchFamily="2" charset="2"/>
              <a:buChar char="§"/>
              <a:defRPr sz="3200">
                <a:solidFill>
                  <a:srgbClr val="20336E"/>
                </a:solidFill>
                <a:latin typeface="Arial" pitchFamily="34" charset="0"/>
              </a:defRPr>
            </a:lvl1pPr>
            <a:lvl2pPr marL="742950" indent="-285750" eaLnBrk="0" hangingPunct="0">
              <a:spcBef>
                <a:spcPct val="20000"/>
              </a:spcBef>
              <a:buClr>
                <a:srgbClr val="D4852E"/>
              </a:buClr>
              <a:buChar char="•"/>
              <a:defRPr sz="2800">
                <a:solidFill>
                  <a:srgbClr val="20336E"/>
                </a:solidFill>
                <a:latin typeface="Arial" pitchFamily="34" charset="0"/>
              </a:defRPr>
            </a:lvl2pPr>
            <a:lvl3pPr marL="1143000" indent="-228600" eaLnBrk="0" hangingPunct="0">
              <a:spcBef>
                <a:spcPct val="20000"/>
              </a:spcBef>
              <a:buClr>
                <a:srgbClr val="D4852E"/>
              </a:buClr>
              <a:defRPr sz="2000">
                <a:solidFill>
                  <a:srgbClr val="20336E"/>
                </a:solidFill>
                <a:latin typeface="Arial" pitchFamily="34" charset="0"/>
              </a:defRPr>
            </a:lvl3pPr>
            <a:lvl4pPr marL="1600200" indent="-228600" eaLnBrk="0" hangingPunct="0">
              <a:spcBef>
                <a:spcPct val="20000"/>
              </a:spcBef>
              <a:buClr>
                <a:srgbClr val="D4852E"/>
              </a:buClr>
              <a:buChar char="•"/>
              <a:defRPr sz="2000">
                <a:solidFill>
                  <a:srgbClr val="20336E"/>
                </a:solidFill>
                <a:latin typeface="Arial" pitchFamily="34" charset="0"/>
              </a:defRPr>
            </a:lvl4pPr>
            <a:lvl5pPr marL="2057400" indent="-228600" eaLnBrk="0" hangingPunct="0">
              <a:spcBef>
                <a:spcPct val="20000"/>
              </a:spcBef>
              <a:buClr>
                <a:srgbClr val="D4852E"/>
              </a:buClr>
              <a:buChar char="•"/>
              <a:defRPr sz="2000">
                <a:solidFill>
                  <a:srgbClr val="20336E"/>
                </a:solidFill>
                <a:latin typeface="Arial" pitchFamily="34"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pitchFamily="34"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pitchFamily="34"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pitchFamily="34"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pitchFamily="34" charset="0"/>
              </a:defRPr>
            </a:lvl9pPr>
          </a:lstStyle>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en-GB"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Members and connections</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en-GB"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Fire </a:t>
            </a:r>
            <a:r>
              <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(by reference to EN 1993-1-2)</a:t>
            </a:r>
          </a:p>
          <a:p>
            <a:pPr marL="342900" marR="0" lvl="0" indent="-342900" algn="l" defTabSz="914400" rtl="0" eaLnBrk="0" fontAlgn="auto" latinLnBrk="0" hangingPunct="0">
              <a:lnSpc>
                <a:spcPct val="100000"/>
              </a:lnSpc>
              <a:spcBef>
                <a:spcPts val="675"/>
              </a:spcBef>
              <a:spcAft>
                <a:spcPts val="0"/>
              </a:spcAft>
              <a:buClr>
                <a:srgbClr val="D4852E"/>
              </a:buClr>
              <a:buSzTx/>
              <a:buFont typeface="Wingdings" pitchFamily="2" charset="2"/>
              <a:buChar char="§"/>
              <a:tabLst/>
              <a:defRPr/>
            </a:pPr>
            <a:r>
              <a:rPr kumimoji="0" lang="en-GB" altLang="en-US" sz="24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Fatigue </a:t>
            </a:r>
            <a:r>
              <a:rPr kumimoji="0" lang="en-GB" altLang="en-US" sz="2400" b="0" i="1"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rPr>
              <a:t>(by reference to EN 1993-1-9)</a:t>
            </a:r>
          </a:p>
        </p:txBody>
      </p:sp>
      <p:sp>
        <p:nvSpPr>
          <p:cNvPr id="26632" name="TextBox 5"/>
          <p:cNvSpPr txBox="1">
            <a:spLocks noChangeArrowheads="1"/>
          </p:cNvSpPr>
          <p:nvPr/>
        </p:nvSpPr>
        <p:spPr bwMode="auto">
          <a:xfrm>
            <a:off x="5011738" y="1666347"/>
            <a:ext cx="3520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002060"/>
                </a:solidFill>
                <a:effectLst/>
                <a:uLnTx/>
                <a:uFillTx/>
                <a:latin typeface="Arial" charset="0"/>
                <a:ea typeface="+mn-ea"/>
                <a:cs typeface="+mn-cs"/>
              </a:rPr>
              <a:t>Number of grades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4427984" y="2167467"/>
          <a:ext cx="4176465" cy="1808566"/>
        </p:xfrm>
        <a:graphic>
          <a:graphicData uri="http://schemas.openxmlformats.org/drawingml/2006/table">
            <a:tbl>
              <a:tblPr firstRow="1" bandRow="1">
                <a:tableStyleId>{5C22544A-7EE6-4342-B048-85BDC9FD1C3A}</a:tableStyleId>
              </a:tblPr>
              <a:tblGrid>
                <a:gridCol w="1392155">
                  <a:extLst>
                    <a:ext uri="{9D8B030D-6E8A-4147-A177-3AD203B41FA5}">
                      <a16:colId xmlns:a16="http://schemas.microsoft.com/office/drawing/2014/main" val="20000"/>
                    </a:ext>
                  </a:extLst>
                </a:gridCol>
                <a:gridCol w="1392155">
                  <a:extLst>
                    <a:ext uri="{9D8B030D-6E8A-4147-A177-3AD203B41FA5}">
                      <a16:colId xmlns:a16="http://schemas.microsoft.com/office/drawing/2014/main" val="20001"/>
                    </a:ext>
                  </a:extLst>
                </a:gridCol>
                <a:gridCol w="1392155">
                  <a:extLst>
                    <a:ext uri="{9D8B030D-6E8A-4147-A177-3AD203B41FA5}">
                      <a16:colId xmlns:a16="http://schemas.microsoft.com/office/drawing/2014/main" val="20002"/>
                    </a:ext>
                  </a:extLst>
                </a:gridCol>
              </a:tblGrid>
              <a:tr h="696046">
                <a:tc>
                  <a:txBody>
                    <a:bodyPr/>
                    <a:lstStyle/>
                    <a:p>
                      <a:r>
                        <a:rPr lang="nl-BE" dirty="0"/>
                        <a:t>Family</a:t>
                      </a:r>
                    </a:p>
                  </a:txBody>
                  <a:tcPr>
                    <a:solidFill>
                      <a:schemeClr val="accent1"/>
                    </a:solidFill>
                  </a:tcPr>
                </a:tc>
                <a:tc>
                  <a:txBody>
                    <a:bodyPr/>
                    <a:lstStyle/>
                    <a:p>
                      <a:r>
                        <a:rPr lang="nl-BE" dirty="0"/>
                        <a:t>EC3-1-4</a:t>
                      </a:r>
                    </a:p>
                  </a:txBody>
                  <a:tcPr/>
                </a:tc>
                <a:tc>
                  <a:txBody>
                    <a:bodyPr/>
                    <a:lstStyle/>
                    <a:p>
                      <a:r>
                        <a:rPr lang="nl-BE" dirty="0"/>
                        <a:t>Future revision</a:t>
                      </a:r>
                    </a:p>
                  </a:txBody>
                  <a:tcPr/>
                </a:tc>
                <a:extLst>
                  <a:ext uri="{0D108BD9-81ED-4DB2-BD59-A6C34878D82A}">
                    <a16:rowId xmlns:a16="http://schemas.microsoft.com/office/drawing/2014/main" val="10000"/>
                  </a:ext>
                </a:extLst>
              </a:tr>
              <a:tr h="370840">
                <a:tc>
                  <a:txBody>
                    <a:bodyPr/>
                    <a:lstStyle/>
                    <a:p>
                      <a:r>
                        <a:rPr lang="nl-BE" b="1" dirty="0" err="1">
                          <a:solidFill>
                            <a:schemeClr val="bg1"/>
                          </a:solidFill>
                        </a:rPr>
                        <a:t>Ferritic</a:t>
                      </a:r>
                      <a:endParaRPr lang="nl-BE" b="1" dirty="0">
                        <a:solidFill>
                          <a:schemeClr val="bg1"/>
                        </a:solidFill>
                      </a:endParaRPr>
                    </a:p>
                  </a:txBody>
                  <a:tcPr>
                    <a:solidFill>
                      <a:schemeClr val="accent1"/>
                    </a:solidFill>
                  </a:tcPr>
                </a:tc>
                <a:tc>
                  <a:txBody>
                    <a:bodyPr/>
                    <a:lstStyle/>
                    <a:p>
                      <a:pPr algn="ctr"/>
                      <a:r>
                        <a:rPr lang="nl-BE" dirty="0"/>
                        <a:t>3</a:t>
                      </a:r>
                    </a:p>
                  </a:txBody>
                  <a:tcPr/>
                </a:tc>
                <a:tc>
                  <a:txBody>
                    <a:bodyPr/>
                    <a:lstStyle/>
                    <a:p>
                      <a:pPr algn="ctr"/>
                      <a:r>
                        <a:rPr lang="nl-BE" dirty="0"/>
                        <a:t>3</a:t>
                      </a:r>
                    </a:p>
                  </a:txBody>
                  <a:tcPr/>
                </a:tc>
                <a:extLst>
                  <a:ext uri="{0D108BD9-81ED-4DB2-BD59-A6C34878D82A}">
                    <a16:rowId xmlns:a16="http://schemas.microsoft.com/office/drawing/2014/main" val="10001"/>
                  </a:ext>
                </a:extLst>
              </a:tr>
              <a:tr h="370840">
                <a:tc>
                  <a:txBody>
                    <a:bodyPr/>
                    <a:lstStyle/>
                    <a:p>
                      <a:r>
                        <a:rPr lang="nl-BE" b="1" dirty="0" err="1">
                          <a:solidFill>
                            <a:schemeClr val="bg1"/>
                          </a:solidFill>
                        </a:rPr>
                        <a:t>Austenitic</a:t>
                      </a:r>
                      <a:endParaRPr lang="nl-BE" b="1" dirty="0">
                        <a:solidFill>
                          <a:schemeClr val="bg1"/>
                        </a:solidFill>
                      </a:endParaRPr>
                    </a:p>
                  </a:txBody>
                  <a:tcPr>
                    <a:solidFill>
                      <a:schemeClr val="accent1"/>
                    </a:solidFill>
                  </a:tcPr>
                </a:tc>
                <a:tc>
                  <a:txBody>
                    <a:bodyPr/>
                    <a:lstStyle/>
                    <a:p>
                      <a:pPr algn="ctr"/>
                      <a:r>
                        <a:rPr lang="nl-BE" dirty="0"/>
                        <a:t>16</a:t>
                      </a:r>
                    </a:p>
                  </a:txBody>
                  <a:tcPr/>
                </a:tc>
                <a:tc>
                  <a:txBody>
                    <a:bodyPr/>
                    <a:lstStyle/>
                    <a:p>
                      <a:pPr algn="ctr"/>
                      <a:r>
                        <a:rPr lang="nl-BE" dirty="0"/>
                        <a:t>16</a:t>
                      </a:r>
                    </a:p>
                  </a:txBody>
                  <a:tcPr/>
                </a:tc>
                <a:extLst>
                  <a:ext uri="{0D108BD9-81ED-4DB2-BD59-A6C34878D82A}">
                    <a16:rowId xmlns:a16="http://schemas.microsoft.com/office/drawing/2014/main" val="10002"/>
                  </a:ext>
                </a:extLst>
              </a:tr>
              <a:tr h="370840">
                <a:tc>
                  <a:txBody>
                    <a:bodyPr/>
                    <a:lstStyle/>
                    <a:p>
                      <a:r>
                        <a:rPr lang="nl-BE" b="1" dirty="0">
                          <a:solidFill>
                            <a:schemeClr val="bg1"/>
                          </a:solidFill>
                        </a:rPr>
                        <a:t>Duplex</a:t>
                      </a:r>
                    </a:p>
                  </a:txBody>
                  <a:tcPr>
                    <a:solidFill>
                      <a:schemeClr val="accent1"/>
                    </a:solidFill>
                  </a:tcPr>
                </a:tc>
                <a:tc>
                  <a:txBody>
                    <a:bodyPr/>
                    <a:lstStyle/>
                    <a:p>
                      <a:pPr algn="ctr"/>
                      <a:r>
                        <a:rPr lang="nl-BE" dirty="0"/>
                        <a:t>2</a:t>
                      </a:r>
                    </a:p>
                  </a:txBody>
                  <a:tcPr/>
                </a:tc>
                <a:tc>
                  <a:txBody>
                    <a:bodyPr/>
                    <a:lstStyle/>
                    <a:p>
                      <a:pPr algn="ctr"/>
                      <a:r>
                        <a:rPr lang="nl-BE" b="1" dirty="0">
                          <a:solidFill>
                            <a:srgbClr val="FF0000"/>
                          </a:solidFill>
                        </a:rPr>
                        <a:t>6</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262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How reinforced concrete can be damaged by corrosion</a:t>
            </a:r>
            <a:endParaRPr lang="fr-FR" dirty="0"/>
          </a:p>
        </p:txBody>
      </p:sp>
    </p:spTree>
    <p:extLst>
      <p:ext uri="{BB962C8B-B14F-4D97-AF65-F5344CB8AC3E}">
        <p14:creationId xmlns:p14="http://schemas.microsoft.com/office/powerpoint/2010/main" val="31572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ltLang="en-US"/>
              <a:t>Other design standards</a:t>
            </a:r>
          </a:p>
        </p:txBody>
      </p:sp>
      <p:sp>
        <p:nvSpPr>
          <p:cNvPr id="27651" name="Rectangle 3"/>
          <p:cNvSpPr>
            <a:spLocks noGrp="1" noChangeArrowheads="1"/>
          </p:cNvSpPr>
          <p:nvPr>
            <p:ph type="body" idx="1"/>
          </p:nvPr>
        </p:nvSpPr>
        <p:spPr>
          <a:xfrm>
            <a:off x="468313" y="1628775"/>
            <a:ext cx="8229600" cy="4525963"/>
          </a:xfrm>
        </p:spPr>
        <p:txBody>
          <a:bodyPr>
            <a:noAutofit/>
          </a:bodyPr>
          <a:lstStyle/>
          <a:p>
            <a:r>
              <a:rPr lang="en-GB" altLang="en-US" sz="2400" b="1" dirty="0"/>
              <a:t>Japan</a:t>
            </a:r>
            <a:r>
              <a:rPr lang="en-GB" altLang="en-US" sz="2400" dirty="0"/>
              <a:t> – two standards: one for cold formed and one for welded stainless members </a:t>
            </a:r>
          </a:p>
          <a:p>
            <a:endParaRPr lang="en-GB" altLang="en-US" sz="2400" b="1" dirty="0"/>
          </a:p>
          <a:p>
            <a:r>
              <a:rPr lang="en-GB" altLang="en-US" sz="2400" b="1" dirty="0"/>
              <a:t>South Africa, Australia, New Zealand</a:t>
            </a:r>
            <a:r>
              <a:rPr lang="en-GB" altLang="en-US" sz="2400" dirty="0"/>
              <a:t> - standards for cold formed stainless members</a:t>
            </a:r>
          </a:p>
          <a:p>
            <a:endParaRPr lang="en-GB" altLang="en-US" sz="2400" b="1" dirty="0"/>
          </a:p>
          <a:p>
            <a:r>
              <a:rPr lang="en-GB" altLang="en-US" sz="2400" b="1" dirty="0"/>
              <a:t>Chinese</a:t>
            </a:r>
            <a:r>
              <a:rPr lang="en-GB" altLang="en-US" sz="2400" dirty="0"/>
              <a:t> - standard under development</a:t>
            </a:r>
          </a:p>
          <a:p>
            <a:endParaRPr lang="en-GB" altLang="en-US" sz="2400" b="1" dirty="0"/>
          </a:p>
          <a:p>
            <a:r>
              <a:rPr lang="en-GB" altLang="en-US" sz="2400" b="1" dirty="0"/>
              <a:t>US</a:t>
            </a:r>
            <a:r>
              <a:rPr lang="en-GB" altLang="en-US" sz="2400" dirty="0"/>
              <a:t> - ASCE specification for cold-formed members  and AISC Design Guide for hot rolled and welded structural stainless steel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0185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468313" y="179388"/>
            <a:ext cx="8351837" cy="1169987"/>
          </a:xfrm>
        </p:spPr>
        <p:txBody>
          <a:bodyPr/>
          <a:lstStyle/>
          <a:p>
            <a:r>
              <a:rPr lang="en-GB" altLang="en-US" sz="3200" dirty="0" err="1"/>
              <a:t>Eurocode</a:t>
            </a:r>
            <a:r>
              <a:rPr lang="en-GB" altLang="en-US" sz="3200" dirty="0"/>
              <a:t> 3: Design of Steel Structures, </a:t>
            </a:r>
            <a:br>
              <a:rPr lang="en-GB" altLang="en-US" sz="3200" dirty="0"/>
            </a:br>
            <a:r>
              <a:rPr lang="en-GB" altLang="en-US" sz="3000" dirty="0"/>
              <a:t>Part 1.4 Supplementary rules for stainless steels</a:t>
            </a:r>
          </a:p>
        </p:txBody>
      </p:sp>
      <p:pic>
        <p:nvPicPr>
          <p:cNvPr id="6"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2"/>
          <a:stretch>
            <a:fillRect/>
          </a:stretch>
        </p:blipFill>
        <p:spPr bwMode="auto">
          <a:xfrm>
            <a:off x="3606802" y="2128831"/>
            <a:ext cx="5111750" cy="309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8677" name="TextBox 6"/>
          <p:cNvSpPr txBox="1">
            <a:spLocks noChangeArrowheads="1"/>
          </p:cNvSpPr>
          <p:nvPr/>
        </p:nvSpPr>
        <p:spPr bwMode="auto">
          <a:xfrm>
            <a:off x="4347642" y="5283723"/>
            <a:ext cx="4176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a:ea typeface="+mn-ea"/>
                <a:cs typeface="+mn-cs"/>
              </a:rPr>
              <a:t>Blast resistant columns in entrance canopy, </a:t>
            </a:r>
            <a:br>
              <a:rPr kumimoji="0" lang="en-GB" altLang="en-US" sz="1600" b="0" i="0" u="none" strike="noStrike" kern="1200" cap="none" spc="0" normalizeH="0" baseline="0" noProof="0" dirty="0">
                <a:ln>
                  <a:noFill/>
                </a:ln>
                <a:solidFill>
                  <a:prstClr val="black"/>
                </a:solidFill>
                <a:effectLst/>
                <a:uLnTx/>
                <a:uFillTx/>
                <a:latin typeface="Calibri"/>
                <a:ea typeface="+mn-ea"/>
                <a:cs typeface="+mn-cs"/>
              </a:rPr>
            </a:br>
            <a:r>
              <a:rPr kumimoji="0" lang="en-GB" altLang="en-US" sz="1600" b="0" i="0" u="none" strike="noStrike" kern="1200" cap="none" spc="0" normalizeH="0" baseline="0" noProof="0" dirty="0">
                <a:ln>
                  <a:noFill/>
                </a:ln>
                <a:solidFill>
                  <a:prstClr val="black"/>
                </a:solidFill>
                <a:effectLst/>
                <a:uLnTx/>
                <a:uFillTx/>
                <a:latin typeface="Calibri"/>
                <a:ea typeface="+mn-ea"/>
                <a:cs typeface="+mn-cs"/>
              </a:rPr>
              <a:t>Seven World Trade Centre, New York</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Content Placeholder 2"/>
          <p:cNvSpPr txBox="1">
            <a:spLocks/>
          </p:cNvSpPr>
          <p:nvPr/>
        </p:nvSpPr>
        <p:spPr>
          <a:xfrm>
            <a:off x="372533" y="2549525"/>
            <a:ext cx="2963333" cy="2276475"/>
          </a:xfrm>
          <a:prstGeom prst="rect">
            <a:avLst/>
          </a:prstGeom>
          <a:solidFill>
            <a:schemeClr val="accent6">
              <a:alpha val="22000"/>
            </a:schemeClr>
          </a:solidFill>
          <a:ln w="25400">
            <a:solidFill>
              <a:schemeClr val="tx1"/>
            </a:solid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
                <a:srgbClr val="0070C0"/>
              </a:buClr>
              <a:buSzTx/>
              <a:buFontTx/>
              <a:buNone/>
              <a:tabLst/>
              <a:defRPr/>
            </a:pPr>
            <a:r>
              <a:rPr kumimoji="0" lang="en-GB" altLang="en-US" sz="2200" b="0" i="0" u="none" strike="noStrike" kern="1200" cap="none" spc="0" normalizeH="0" baseline="0" noProof="0" dirty="0">
                <a:ln>
                  <a:noFill/>
                </a:ln>
                <a:solidFill>
                  <a:prstClr val="black"/>
                </a:solidFill>
                <a:effectLst/>
                <a:uLnTx/>
                <a:uFillTx/>
                <a:latin typeface="Calibri"/>
                <a:ea typeface="+mn-ea"/>
                <a:cs typeface="+mn-cs"/>
              </a:rPr>
              <a:t>What are the design rules for stainless steel given in EN 1993-1-4 and the main differences with carbon steel equivalents?</a:t>
            </a:r>
          </a:p>
          <a:p>
            <a:pPr marL="0" marR="0" lvl="0" indent="0" algn="ctr"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en-GB" alt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3777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GB" altLang="en-US" sz="3600" dirty="0"/>
              <a:t>Section classification &amp; local buckling expressions in EN 1993-1-4</a:t>
            </a:r>
          </a:p>
        </p:txBody>
      </p:sp>
      <p:sp>
        <p:nvSpPr>
          <p:cNvPr id="29699" name="Rectangle 3"/>
          <p:cNvSpPr>
            <a:spLocks noGrp="1" noChangeArrowheads="1"/>
          </p:cNvSpPr>
          <p:nvPr>
            <p:ph type="body" idx="1"/>
          </p:nvPr>
        </p:nvSpPr>
        <p:spPr>
          <a:xfrm>
            <a:off x="611188" y="1773238"/>
            <a:ext cx="7407287" cy="2464481"/>
          </a:xfrm>
        </p:spPr>
        <p:txBody>
          <a:bodyPr>
            <a:normAutofit lnSpcReduction="10000"/>
          </a:bodyPr>
          <a:lstStyle/>
          <a:p>
            <a:pPr eaLnBrk="1" hangingPunct="1"/>
            <a:r>
              <a:rPr lang="en-GB" altLang="en-US" sz="2400" dirty="0"/>
              <a:t>Lower limiting width-to-thickness ratios than for carbon steel</a:t>
            </a:r>
          </a:p>
          <a:p>
            <a:pPr eaLnBrk="1" hangingPunct="1"/>
            <a:endParaRPr lang="en-GB" altLang="en-US" sz="2400" dirty="0"/>
          </a:p>
          <a:p>
            <a:pPr eaLnBrk="1" hangingPunct="1"/>
            <a:endParaRPr lang="en-GB" altLang="en-US" sz="2400" dirty="0"/>
          </a:p>
          <a:p>
            <a:pPr eaLnBrk="1" hangingPunct="1"/>
            <a:r>
              <a:rPr lang="en-GB" altLang="en-US" sz="2400" dirty="0"/>
              <a:t>Slightly different expressions for calculating effective widths of slender elements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6"/>
          <p:cNvSpPr txBox="1">
            <a:spLocks noChangeArrowheads="1"/>
          </p:cNvSpPr>
          <p:nvPr/>
        </p:nvSpPr>
        <p:spPr bwMode="auto">
          <a:xfrm>
            <a:off x="840317" y="4598687"/>
            <a:ext cx="7488238" cy="1323439"/>
          </a:xfrm>
          <a:prstGeom prst="rect">
            <a:avLst/>
          </a:prstGeom>
          <a:ln w="254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spcBef>
                <a:spcPct val="20000"/>
              </a:spcBef>
              <a:buClr>
                <a:srgbClr val="D4852E"/>
              </a:buClr>
              <a:buFont typeface="Wingdings" pitchFamily="2" charset="2"/>
              <a:buChar char="§"/>
              <a:defRPr sz="3200">
                <a:solidFill>
                  <a:srgbClr val="20336E"/>
                </a:solidFill>
                <a:latin typeface="Arial" charset="0"/>
              </a:defRPr>
            </a:lvl1pPr>
            <a:lvl2pPr marL="742950" indent="-285750" eaLnBrk="0" hangingPunct="0">
              <a:spcBef>
                <a:spcPct val="20000"/>
              </a:spcBef>
              <a:buClr>
                <a:srgbClr val="D4852E"/>
              </a:buClr>
              <a:buChar char="•"/>
              <a:defRPr sz="2800">
                <a:solidFill>
                  <a:srgbClr val="20336E"/>
                </a:solidFill>
                <a:latin typeface="Arial" charset="0"/>
              </a:defRPr>
            </a:lvl2pPr>
            <a:lvl3pPr marL="1143000" indent="-228600" eaLnBrk="0" hangingPunct="0">
              <a:spcBef>
                <a:spcPct val="20000"/>
              </a:spcBef>
              <a:buClr>
                <a:srgbClr val="D4852E"/>
              </a:buClr>
              <a:defRPr sz="2000">
                <a:solidFill>
                  <a:srgbClr val="20336E"/>
                </a:solidFill>
                <a:latin typeface="Arial" charset="0"/>
              </a:defRPr>
            </a:lvl3pPr>
            <a:lvl4pPr marL="1600200" indent="-228600" eaLnBrk="0" hangingPunct="0">
              <a:spcBef>
                <a:spcPct val="20000"/>
              </a:spcBef>
              <a:buClr>
                <a:srgbClr val="D4852E"/>
              </a:buClr>
              <a:buChar char="•"/>
              <a:defRPr sz="2000">
                <a:solidFill>
                  <a:srgbClr val="20336E"/>
                </a:solidFill>
                <a:latin typeface="Arial" charset="0"/>
              </a:defRPr>
            </a:lvl4pPr>
            <a:lvl5pPr marL="2057400" indent="-228600" eaLnBrk="0" hangingPunct="0">
              <a:spcBef>
                <a:spcPct val="20000"/>
              </a:spcBef>
              <a:buClr>
                <a:srgbClr val="D4852E"/>
              </a:buClr>
              <a:buChar char="•"/>
              <a:defRPr sz="2000">
                <a:solidFill>
                  <a:srgbClr val="20336E"/>
                </a:solidFill>
                <a:latin typeface="Arial" charset="0"/>
              </a:defRPr>
            </a:lvl5pPr>
            <a:lvl6pPr marL="2514600" indent="-228600" eaLnBrk="0" fontAlgn="base" hangingPunct="0">
              <a:spcBef>
                <a:spcPct val="20000"/>
              </a:spcBef>
              <a:spcAft>
                <a:spcPct val="0"/>
              </a:spcAft>
              <a:buClr>
                <a:srgbClr val="D4852E"/>
              </a:buClr>
              <a:buChar char="•"/>
              <a:defRPr sz="2000">
                <a:solidFill>
                  <a:srgbClr val="20336E"/>
                </a:solidFill>
                <a:latin typeface="Arial" charset="0"/>
              </a:defRPr>
            </a:lvl6pPr>
            <a:lvl7pPr marL="2971800" indent="-228600" eaLnBrk="0" fontAlgn="base" hangingPunct="0">
              <a:spcBef>
                <a:spcPct val="20000"/>
              </a:spcBef>
              <a:spcAft>
                <a:spcPct val="0"/>
              </a:spcAft>
              <a:buClr>
                <a:srgbClr val="D4852E"/>
              </a:buClr>
              <a:buChar char="•"/>
              <a:defRPr sz="2000">
                <a:solidFill>
                  <a:srgbClr val="20336E"/>
                </a:solidFill>
                <a:latin typeface="Arial" charset="0"/>
              </a:defRPr>
            </a:lvl7pPr>
            <a:lvl8pPr marL="3429000" indent="-228600" eaLnBrk="0" fontAlgn="base" hangingPunct="0">
              <a:spcBef>
                <a:spcPct val="20000"/>
              </a:spcBef>
              <a:spcAft>
                <a:spcPct val="0"/>
              </a:spcAft>
              <a:buClr>
                <a:srgbClr val="D4852E"/>
              </a:buClr>
              <a:buChar char="•"/>
              <a:defRPr sz="2000">
                <a:solidFill>
                  <a:srgbClr val="20336E"/>
                </a:solidFill>
                <a:latin typeface="Arial" charset="0"/>
              </a:defRPr>
            </a:lvl8pPr>
            <a:lvl9pPr marL="3886200" indent="-228600" eaLnBrk="0" fontAlgn="base" hangingPunct="0">
              <a:spcBef>
                <a:spcPct val="20000"/>
              </a:spcBef>
              <a:spcAft>
                <a:spcPct val="0"/>
              </a:spcAft>
              <a:buClr>
                <a:srgbClr val="D4852E"/>
              </a:buClr>
              <a:buChar char="•"/>
              <a:defRPr sz="2000">
                <a:solidFill>
                  <a:srgbClr val="20336E"/>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prstClr val="black"/>
                </a:solidFill>
                <a:effectLst/>
                <a:uLnTx/>
                <a:uFillTx/>
                <a:latin typeface="Arial" charset="0"/>
                <a:ea typeface="+mn-ea"/>
                <a:cs typeface="Arial" pitchFamily="34" charset="0"/>
              </a:rPr>
              <a:t>However…</a:t>
            </a:r>
          </a:p>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GB" altLang="en-US" sz="2000" b="0" i="0" u="none" strike="noStrike" kern="1200" cap="none" spc="0" normalizeH="0" baseline="0" noProof="0" dirty="0">
                <a:ln>
                  <a:noFill/>
                </a:ln>
                <a:solidFill>
                  <a:prstClr val="black"/>
                </a:solidFill>
                <a:effectLst/>
                <a:uLnTx/>
                <a:uFillTx/>
                <a:latin typeface="Arial" charset="0"/>
                <a:ea typeface="+mn-ea"/>
                <a:cs typeface="Arial" pitchFamily="34" charset="0"/>
              </a:rPr>
            </a:br>
            <a:r>
              <a:rPr kumimoji="0" lang="en-GB" altLang="en-US" sz="2000" b="0" i="0" u="none" strike="noStrike" kern="1200" cap="none" spc="0" normalizeH="0" baseline="0" noProof="0" dirty="0">
                <a:ln>
                  <a:noFill/>
                </a:ln>
                <a:solidFill>
                  <a:prstClr val="black"/>
                </a:solidFill>
                <a:effectLst/>
                <a:uLnTx/>
                <a:uFillTx/>
                <a:latin typeface="Arial" charset="0"/>
                <a:ea typeface="+mn-ea"/>
                <a:cs typeface="Arial" pitchFamily="34" charset="0"/>
              </a:rPr>
              <a:t>The next version of EN 1993-1-4 will contain </a:t>
            </a:r>
            <a:r>
              <a:rPr kumimoji="0" lang="en-GB" altLang="en-US" sz="2000" b="0" i="0" u="sng" strike="noStrike" kern="1200" cap="none" spc="0" normalizeH="0" baseline="0" noProof="0" dirty="0">
                <a:ln>
                  <a:noFill/>
                </a:ln>
                <a:solidFill>
                  <a:prstClr val="black"/>
                </a:solidFill>
                <a:effectLst/>
                <a:uLnTx/>
                <a:uFillTx/>
                <a:latin typeface="Arial" charset="0"/>
                <a:ea typeface="+mn-ea"/>
                <a:cs typeface="Arial" pitchFamily="34" charset="0"/>
              </a:rPr>
              <a:t>less conservative</a:t>
            </a:r>
            <a:r>
              <a:rPr kumimoji="0" lang="en-GB" altLang="en-US" sz="2000" b="0" i="0" u="none" strike="noStrike" kern="1200" cap="none" spc="0" normalizeH="0" baseline="0" noProof="0" dirty="0">
                <a:ln>
                  <a:noFill/>
                </a:ln>
                <a:solidFill>
                  <a:prstClr val="black"/>
                </a:solidFill>
                <a:effectLst/>
                <a:uLnTx/>
                <a:uFillTx/>
                <a:latin typeface="Arial" charset="0"/>
                <a:ea typeface="+mn-ea"/>
                <a:cs typeface="Arial" pitchFamily="34" charset="0"/>
              </a:rPr>
              <a:t> limits &amp; effective width expressions.</a:t>
            </a:r>
          </a:p>
        </p:txBody>
      </p:sp>
    </p:spTree>
    <p:extLst>
      <p:ext uri="{BB962C8B-B14F-4D97-AF65-F5344CB8AC3E}">
        <p14:creationId xmlns:p14="http://schemas.microsoft.com/office/powerpoint/2010/main" val="62785307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a:t>Section classification &amp; local buckling expressions in EN 1993-1-4</a:t>
            </a:r>
            <a:endParaRPr lang="nl-BE" sz="3200" dirty="0"/>
          </a:p>
        </p:txBody>
      </p:sp>
      <p:sp>
        <p:nvSpPr>
          <p:cNvPr id="3" name="Tijdelijke aanduiding voor inhoud 2"/>
          <p:cNvSpPr>
            <a:spLocks noGrp="1"/>
          </p:cNvSpPr>
          <p:nvPr>
            <p:ph idx="1"/>
          </p:nvPr>
        </p:nvSpPr>
        <p:spPr/>
        <p:txBody>
          <a:bodyPr/>
          <a:lstStyle/>
          <a:p>
            <a:r>
              <a:rPr lang="nl-BE" dirty="0" err="1"/>
              <a:t>Internal</a:t>
            </a:r>
            <a:r>
              <a:rPr lang="nl-BE" dirty="0"/>
              <a:t> </a:t>
            </a:r>
            <a:r>
              <a:rPr lang="nl-BE" dirty="0" err="1"/>
              <a:t>compression</a:t>
            </a:r>
            <a:r>
              <a:rPr lang="nl-BE" dirty="0"/>
              <a:t> </a:t>
            </a:r>
            <a:r>
              <a:rPr lang="nl-BE" dirty="0" err="1"/>
              <a:t>parts</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Tijdelijke aanduiding voor inhoud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2317328"/>
            <a:ext cx="5230229" cy="1745444"/>
          </a:xfrm>
          <a:prstGeom prst="rect">
            <a:avLst/>
          </a:prstGeom>
        </p:spPr>
      </p:pic>
      <mc:AlternateContent xmlns:mc="http://schemas.openxmlformats.org/markup-compatibility/2006" xmlns:a14="http://schemas.microsoft.com/office/drawing/2010/main">
        <mc:Choice Requires="a14">
          <p:sp>
            <p:nvSpPr>
              <p:cNvPr id="7" name="Tekstvak 6"/>
              <p:cNvSpPr txBox="1"/>
              <p:nvPr/>
            </p:nvSpPr>
            <p:spPr>
              <a:xfrm>
                <a:off x="6701155" y="2406139"/>
                <a:ext cx="189904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3"/>
                <a:stretch>
                  <a:fillRect/>
                </a:stretch>
              </a:blipFill>
            </p:spPr>
            <p:txBody>
              <a:bodyPr/>
              <a:lstStyle/>
              <a:p>
                <a:r>
                  <a:rPr lang="nl-BE">
                    <a:noFill/>
                  </a:rPr>
                  <a:t> </a:t>
                </a:r>
              </a:p>
            </p:txBody>
          </p:sp>
        </mc:Fallback>
      </mc:AlternateContent>
      <p:graphicFrame>
        <p:nvGraphicFramePr>
          <p:cNvPr id="8" name="Tabel 7"/>
          <p:cNvGraphicFramePr>
            <a:graphicFrameLocks noGrp="1"/>
          </p:cNvGraphicFramePr>
          <p:nvPr/>
        </p:nvGraphicFramePr>
        <p:xfrm>
          <a:off x="864936" y="4359162"/>
          <a:ext cx="7704000" cy="185420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20000"/>
                    </a:ext>
                  </a:extLst>
                </a:gridCol>
                <a:gridCol w="1188000">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000">
                  <a:extLst>
                    <a:ext uri="{9D8B030D-6E8A-4147-A177-3AD203B41FA5}">
                      <a16:colId xmlns:a16="http://schemas.microsoft.com/office/drawing/2014/main" val="20003"/>
                    </a:ext>
                  </a:extLst>
                </a:gridCol>
                <a:gridCol w="1188000">
                  <a:extLst>
                    <a:ext uri="{9D8B030D-6E8A-4147-A177-3AD203B41FA5}">
                      <a16:colId xmlns:a16="http://schemas.microsoft.com/office/drawing/2014/main" val="20004"/>
                    </a:ext>
                  </a:extLst>
                </a:gridCol>
                <a:gridCol w="1188000">
                  <a:extLst>
                    <a:ext uri="{9D8B030D-6E8A-4147-A177-3AD203B41FA5}">
                      <a16:colId xmlns:a16="http://schemas.microsoft.com/office/drawing/2014/main" val="20005"/>
                    </a:ext>
                  </a:extLst>
                </a:gridCol>
                <a:gridCol w="1188000">
                  <a:extLst>
                    <a:ext uri="{9D8B030D-6E8A-4147-A177-3AD203B41FA5}">
                      <a16:colId xmlns:a16="http://schemas.microsoft.com/office/drawing/2014/main" val="20006"/>
                    </a:ext>
                  </a:extLst>
                </a:gridCol>
              </a:tblGrid>
              <a:tr h="370840">
                <a:tc>
                  <a:txBody>
                    <a:bodyPr/>
                    <a:lstStyle/>
                    <a:p>
                      <a:endParaRPr lang="nl-BE"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r>
                        <a:rPr lang="nl-BE" sz="1600" dirty="0"/>
                        <a:t>EC3-1-1: carbon</a:t>
                      </a:r>
                      <a:r>
                        <a:rPr lang="nl-BE" sz="1600" baseline="0" dirty="0"/>
                        <a:t> steel</a:t>
                      </a:r>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tc gridSpan="2">
                  <a:txBody>
                    <a:bodyPr/>
                    <a:lstStyle/>
                    <a:p>
                      <a:r>
                        <a:rPr lang="nl-BE" sz="1600" dirty="0"/>
                        <a:t>EC3-1-4: </a:t>
                      </a:r>
                      <a:r>
                        <a:rPr lang="nl-BE" sz="1600" dirty="0" err="1"/>
                        <a:t>stainless</a:t>
                      </a:r>
                      <a:r>
                        <a:rPr lang="nl-BE" sz="1600" dirty="0"/>
                        <a:t> steel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dirty="0"/>
                    </a:p>
                  </a:txBody>
                  <a:tcPr/>
                </a:tc>
                <a:tc gridSpan="2">
                  <a:txBody>
                    <a:bodyPr/>
                    <a:lstStyle/>
                    <a:p>
                      <a:r>
                        <a:rPr lang="nl-BE" sz="1600" dirty="0"/>
                        <a:t>EC3-1-4: Future</a:t>
                      </a:r>
                      <a:r>
                        <a:rPr lang="nl-BE" sz="1600" baseline="0" dirty="0"/>
                        <a:t> r</a:t>
                      </a:r>
                      <a:r>
                        <a:rPr lang="nl-BE" sz="1600" dirty="0"/>
                        <a:t>evision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nl-BE" dirty="0"/>
                    </a:p>
                  </a:txBody>
                  <a:tcPr/>
                </a:tc>
                <a:extLst>
                  <a:ext uri="{0D108BD9-81ED-4DB2-BD59-A6C34878D82A}">
                    <a16:rowId xmlns:a16="http://schemas.microsoft.com/office/drawing/2014/main" val="10000"/>
                  </a:ext>
                </a:extLst>
              </a:tr>
              <a:tr h="370840">
                <a:tc>
                  <a:txBody>
                    <a:bodyPr/>
                    <a:lstStyle/>
                    <a:p>
                      <a:pPr marL="0" algn="l" defTabSz="914400" rtl="0" eaLnBrk="1" latinLnBrk="0" hangingPunct="1"/>
                      <a:r>
                        <a:rPr lang="nl-BE" sz="1400" b="1" kern="1200" dirty="0">
                          <a:solidFill>
                            <a:schemeClr val="lt1"/>
                          </a:solidFill>
                          <a:latin typeface="+mn-lt"/>
                          <a:ea typeface="+mn-ea"/>
                          <a:cs typeface="+mn-cs"/>
                        </a:rPr>
                        <a:t>Class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Bending</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Bending</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Bending</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1" dirty="0">
                          <a:solidFill>
                            <a:schemeClr val="bg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algn="ctr"/>
                      <a:r>
                        <a:rPr lang="nl-BE" sz="1400" dirty="0"/>
                        <a:t>c/t ≤ 72</a:t>
                      </a:r>
                      <a:r>
                        <a:rPr lang="el-GR" sz="1400" dirty="0"/>
                        <a:t>ε</a:t>
                      </a:r>
                      <a:endParaRPr lang="nl-BE"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33</a:t>
                      </a:r>
                      <a:r>
                        <a:rPr lang="el-GR" sz="1400" dirty="0"/>
                        <a:t>ε</a:t>
                      </a:r>
                      <a:endParaRPr lang="nl-BE" sz="1400" dirty="0"/>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56ε</a:t>
                      </a:r>
                      <a:endParaRPr lang="nl-BE" sz="1400" dirty="0"/>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25,7</a:t>
                      </a:r>
                      <a:r>
                        <a:rPr lang="el-GR" sz="1400" dirty="0"/>
                        <a:t>ε</a:t>
                      </a:r>
                      <a:endParaRPr lang="nl-BE" sz="1400" dirty="0"/>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72ε</a:t>
                      </a:r>
                      <a:endParaRPr lang="nl-BE"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33ε</a:t>
                      </a:r>
                      <a:endParaRPr lang="nl-BE" sz="1400" dirty="0"/>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1"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83</a:t>
                      </a:r>
                      <a:r>
                        <a:rPr lang="el-GR" sz="1400" dirty="0"/>
                        <a:t>ε</a:t>
                      </a:r>
                      <a:endParaRPr lang="nl-BE"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38</a:t>
                      </a:r>
                      <a:r>
                        <a:rPr lang="el-GR" sz="1400" dirty="0"/>
                        <a:t>ε</a:t>
                      </a:r>
                      <a:endParaRPr lang="nl-BE" sz="1400" dirty="0"/>
                    </a:p>
                  </a:txBody>
                  <a:tcPr>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58,</a:t>
                      </a:r>
                      <a:r>
                        <a:rPr lang="el-GR" sz="1400" dirty="0"/>
                        <a:t>2ε</a:t>
                      </a:r>
                      <a:endParaRPr lang="nl-BE" sz="1400" dirty="0"/>
                    </a:p>
                  </a:txBody>
                  <a:tcPr>
                    <a:lnL w="38100" cap="flat" cmpd="sng" algn="ctr">
                      <a:solidFill>
                        <a:schemeClr val="bg1"/>
                      </a:solidFill>
                      <a:prstDash val="solid"/>
                      <a:round/>
                      <a:headEnd type="none" w="med" len="med"/>
                      <a:tailEnd type="none" w="med" len="med"/>
                    </a:lnL>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26,7</a:t>
                      </a:r>
                      <a:r>
                        <a:rPr lang="el-GR" sz="1400" dirty="0"/>
                        <a:t>ε</a:t>
                      </a:r>
                      <a:endParaRPr lang="nl-BE" sz="1400" dirty="0"/>
                    </a:p>
                  </a:txBody>
                  <a:tcPr>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76ε</a:t>
                      </a:r>
                      <a:endParaRPr lang="nl-BE" sz="1400" dirty="0"/>
                    </a:p>
                  </a:txBody>
                  <a:tcPr>
                    <a:lnL w="38100" cap="flat" cmpd="sng" algn="ctr">
                      <a:solidFill>
                        <a:schemeClr val="bg1"/>
                      </a:solidFill>
                      <a:prstDash val="solid"/>
                      <a:round/>
                      <a:headEnd type="none" w="med" len="med"/>
                      <a:tailEnd type="none" w="med" len="med"/>
                    </a:lnL>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35ε</a:t>
                      </a:r>
                      <a:endParaRPr lang="nl-BE" sz="1400" dirty="0"/>
                    </a:p>
                  </a:txBody>
                  <a:tcPr>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1" dirty="0">
                          <a:solidFill>
                            <a:schemeClr val="bg1"/>
                          </a:solidFill>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124</a:t>
                      </a:r>
                      <a:r>
                        <a:rPr lang="el-GR" sz="1400" dirty="0"/>
                        <a:t>ε</a:t>
                      </a:r>
                      <a:endParaRPr lang="nl-BE"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42</a:t>
                      </a:r>
                      <a:r>
                        <a:rPr lang="el-GR" sz="1400" dirty="0"/>
                        <a:t>ε</a:t>
                      </a:r>
                      <a:endParaRPr lang="nl-BE"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74,8</a:t>
                      </a:r>
                      <a:r>
                        <a:rPr lang="el-GR" sz="1400" dirty="0"/>
                        <a:t>ε</a:t>
                      </a:r>
                      <a:endParaRPr lang="nl-BE"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30,7</a:t>
                      </a:r>
                      <a:r>
                        <a:rPr lang="el-GR" sz="1400" dirty="0"/>
                        <a:t>ε</a:t>
                      </a:r>
                      <a:endParaRPr lang="nl-BE"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90</a:t>
                      </a:r>
                      <a:r>
                        <a:rPr lang="el-GR" sz="1400" dirty="0"/>
                        <a:t>ε</a:t>
                      </a:r>
                      <a:endParaRPr lang="nl-BE" sz="1400"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37</a:t>
                      </a:r>
                      <a:r>
                        <a:rPr lang="el-GR" sz="1400" dirty="0"/>
                        <a:t>ε</a:t>
                      </a:r>
                      <a:endParaRPr lang="nl-BE" sz="1400"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185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a:t>Section classification &amp; local buckling expressions in EN 1993-1-4</a:t>
            </a:r>
            <a:endParaRPr lang="nl-BE" sz="3200" dirty="0"/>
          </a:p>
        </p:txBody>
      </p:sp>
      <p:sp>
        <p:nvSpPr>
          <p:cNvPr id="3" name="Tijdelijke aanduiding voor inhoud 2"/>
          <p:cNvSpPr>
            <a:spLocks noGrp="1"/>
          </p:cNvSpPr>
          <p:nvPr>
            <p:ph idx="1"/>
          </p:nvPr>
        </p:nvSpPr>
        <p:spPr/>
        <p:txBody>
          <a:bodyPr/>
          <a:lstStyle/>
          <a:p>
            <a:r>
              <a:rPr lang="nl-BE" dirty="0" err="1"/>
              <a:t>External</a:t>
            </a:r>
            <a:r>
              <a:rPr lang="nl-BE" dirty="0"/>
              <a:t> </a:t>
            </a:r>
            <a:r>
              <a:rPr lang="nl-BE" dirty="0" err="1"/>
              <a:t>compression</a:t>
            </a:r>
            <a:r>
              <a:rPr lang="nl-BE" dirty="0"/>
              <a:t> </a:t>
            </a:r>
            <a:r>
              <a:rPr lang="nl-BE" dirty="0" err="1"/>
              <a:t>parts</a:t>
            </a:r>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Tekstvak 6"/>
              <p:cNvSpPr txBox="1"/>
              <p:nvPr/>
            </p:nvSpPr>
            <p:spPr>
              <a:xfrm>
                <a:off x="6701155" y="2406139"/>
                <a:ext cx="189904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7" name="Tekstvak 6"/>
              <p:cNvSpPr txBox="1">
                <a:spLocks noRot="1" noChangeAspect="1" noMove="1" noResize="1" noEditPoints="1" noAdjustHandles="1" noChangeArrowheads="1" noChangeShapeType="1" noTextEdit="1"/>
              </p:cNvSpPr>
              <p:nvPr/>
            </p:nvSpPr>
            <p:spPr>
              <a:xfrm>
                <a:off x="6701155" y="2406139"/>
                <a:ext cx="1899046" cy="818366"/>
              </a:xfrm>
              <a:prstGeom prst="rect">
                <a:avLst/>
              </a:prstGeom>
              <a:blipFill rotWithShape="0">
                <a:blip r:embed="rId2"/>
                <a:stretch>
                  <a:fillRect/>
                </a:stretch>
              </a:blipFill>
            </p:spPr>
            <p:txBody>
              <a:bodyPr/>
              <a:lstStyle/>
              <a:p>
                <a:r>
                  <a:rPr lang="nl-BE">
                    <a:noFill/>
                  </a:rPr>
                  <a:t> </a:t>
                </a:r>
              </a:p>
            </p:txBody>
          </p:sp>
        </mc:Fallback>
      </mc:AlternateContent>
      <p:pic>
        <p:nvPicPr>
          <p:cNvPr id="9" name="Tijdelijke aanduiding voor inhoud 3"/>
          <p:cNvPicPr>
            <a:picLocks noChangeAspect="1"/>
          </p:cNvPicPr>
          <p:nvPr/>
        </p:nvPicPr>
        <p:blipFill>
          <a:blip r:embed="rId3"/>
          <a:stretch>
            <a:fillRect/>
          </a:stretch>
        </p:blipFill>
        <p:spPr>
          <a:xfrm>
            <a:off x="2490231" y="2276872"/>
            <a:ext cx="4124325" cy="1714500"/>
          </a:xfrm>
          <a:prstGeom prst="rect">
            <a:avLst/>
          </a:prstGeom>
        </p:spPr>
      </p:pic>
      <p:pic>
        <p:nvPicPr>
          <p:cNvPr id="10" name="Afbeelding 9"/>
          <p:cNvPicPr>
            <a:picLocks noChangeAspect="1"/>
          </p:cNvPicPr>
          <p:nvPr/>
        </p:nvPicPr>
        <p:blipFill>
          <a:blip r:embed="rId4"/>
          <a:stretch>
            <a:fillRect/>
          </a:stretch>
        </p:blipFill>
        <p:spPr>
          <a:xfrm>
            <a:off x="861879" y="2276872"/>
            <a:ext cx="1123950" cy="1762125"/>
          </a:xfrm>
          <a:prstGeom prst="rect">
            <a:avLst/>
          </a:prstGeom>
        </p:spPr>
      </p:pic>
      <p:graphicFrame>
        <p:nvGraphicFramePr>
          <p:cNvPr id="11" name="Tabel 10"/>
          <p:cNvGraphicFramePr>
            <a:graphicFrameLocks noGrp="1"/>
          </p:cNvGraphicFramePr>
          <p:nvPr/>
        </p:nvGraphicFramePr>
        <p:xfrm>
          <a:off x="917858" y="4361662"/>
          <a:ext cx="7289750" cy="2209800"/>
        </p:xfrm>
        <a:graphic>
          <a:graphicData uri="http://schemas.openxmlformats.org/drawingml/2006/table">
            <a:tbl>
              <a:tblPr firstRow="1" bandRow="1">
                <a:tableStyleId>{5C22544A-7EE6-4342-B048-85BDC9FD1C3A}</a:tableStyleId>
              </a:tblPr>
              <a:tblGrid>
                <a:gridCol w="651294">
                  <a:extLst>
                    <a:ext uri="{9D8B030D-6E8A-4147-A177-3AD203B41FA5}">
                      <a16:colId xmlns:a16="http://schemas.microsoft.com/office/drawing/2014/main" val="20000"/>
                    </a:ext>
                  </a:extLst>
                </a:gridCol>
                <a:gridCol w="1659614">
                  <a:extLst>
                    <a:ext uri="{9D8B030D-6E8A-4147-A177-3AD203B41FA5}">
                      <a16:colId xmlns:a16="http://schemas.microsoft.com/office/drawing/2014/main" val="20001"/>
                    </a:ext>
                  </a:extLst>
                </a:gridCol>
                <a:gridCol w="1659614">
                  <a:extLst>
                    <a:ext uri="{9D8B030D-6E8A-4147-A177-3AD203B41FA5}">
                      <a16:colId xmlns:a16="http://schemas.microsoft.com/office/drawing/2014/main" val="20002"/>
                    </a:ext>
                  </a:extLst>
                </a:gridCol>
                <a:gridCol w="1659614">
                  <a:extLst>
                    <a:ext uri="{9D8B030D-6E8A-4147-A177-3AD203B41FA5}">
                      <a16:colId xmlns:a16="http://schemas.microsoft.com/office/drawing/2014/main" val="20003"/>
                    </a:ext>
                  </a:extLst>
                </a:gridCol>
                <a:gridCol w="1659614">
                  <a:extLst>
                    <a:ext uri="{9D8B030D-6E8A-4147-A177-3AD203B41FA5}">
                      <a16:colId xmlns:a16="http://schemas.microsoft.com/office/drawing/2014/main" val="20004"/>
                    </a:ext>
                  </a:extLst>
                </a:gridCol>
              </a:tblGrid>
              <a:tr h="370840">
                <a:tc>
                  <a:txBody>
                    <a:bodyPr/>
                    <a:lstStyle/>
                    <a:p>
                      <a:endParaRPr lang="nl-BE"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r>
                        <a:rPr lang="nl-BE" sz="1600" dirty="0"/>
                        <a:t>EC3-1-1: </a:t>
                      </a:r>
                      <a:r>
                        <a:rPr lang="nl-BE" sz="1600" b="1" dirty="0"/>
                        <a:t>carbon</a:t>
                      </a:r>
                      <a:r>
                        <a:rPr lang="nl-BE" sz="1600" b="1" baseline="0" dirty="0"/>
                        <a:t> steel</a:t>
                      </a:r>
                      <a:endParaRPr lang="nl-BE" sz="1600" b="1"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gridSpan="2">
                  <a:txBody>
                    <a:bodyPr/>
                    <a:lstStyle/>
                    <a:p>
                      <a:r>
                        <a:rPr lang="nl-BE" sz="1600" dirty="0"/>
                        <a:t>EC3-1-4: </a:t>
                      </a:r>
                      <a:r>
                        <a:rPr lang="nl-BE" sz="1600" dirty="0" err="1"/>
                        <a:t>stainless</a:t>
                      </a:r>
                      <a:r>
                        <a:rPr lang="nl-BE" sz="1600" dirty="0"/>
                        <a:t> steel</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nl-BE"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lang="nl-BE" sz="1600" dirty="0"/>
                        <a:t>EC3-1-4: future</a:t>
                      </a:r>
                      <a:r>
                        <a:rPr lang="nl-BE" sz="1600" baseline="0" dirty="0"/>
                        <a:t> r</a:t>
                      </a:r>
                      <a:r>
                        <a:rPr lang="nl-BE" sz="1600" dirty="0"/>
                        <a:t>evision</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marL="0" algn="l" defTabSz="914400" rtl="0" eaLnBrk="1" latinLnBrk="0" hangingPunct="1"/>
                      <a:r>
                        <a:rPr lang="nl-BE" sz="1400" b="1" kern="1200" dirty="0">
                          <a:solidFill>
                            <a:schemeClr val="lt1"/>
                          </a:solidFill>
                          <a:latin typeface="+mn-lt"/>
                          <a:ea typeface="+mn-ea"/>
                          <a:cs typeface="+mn-cs"/>
                        </a:rPr>
                        <a:t>Class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br>
                        <a:rPr lang="nl-BE" sz="1400" b="1" kern="1200" dirty="0">
                          <a:solidFill>
                            <a:schemeClr val="lt1"/>
                          </a:solidFill>
                          <a:latin typeface="+mn-lt"/>
                          <a:ea typeface="+mn-ea"/>
                          <a:cs typeface="+mn-cs"/>
                        </a:rPr>
                      </a:br>
                      <a:r>
                        <a:rPr lang="nl-BE" sz="1400" b="1" kern="1200" dirty="0" err="1">
                          <a:solidFill>
                            <a:schemeClr val="lt1"/>
                          </a:solidFill>
                          <a:latin typeface="+mn-lt"/>
                          <a:ea typeface="+mn-ea"/>
                          <a:cs typeface="+mn-cs"/>
                        </a:rPr>
                        <a:t>Welded</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p>
                      <a:pPr marL="0" algn="l" defTabSz="914400" rtl="0" eaLnBrk="1" latinLnBrk="0" hangingPunct="1"/>
                      <a:r>
                        <a:rPr lang="nl-BE" sz="1400" b="1" kern="1200" dirty="0" err="1">
                          <a:solidFill>
                            <a:schemeClr val="lt1"/>
                          </a:solidFill>
                          <a:latin typeface="+mn-lt"/>
                          <a:ea typeface="+mn-ea"/>
                          <a:cs typeface="+mn-cs"/>
                        </a:rPr>
                        <a:t>Cold-formed</a:t>
                      </a:r>
                      <a:endParaRPr lang="nl-BE" sz="1400" b="1" kern="1200" dirty="0">
                        <a:solidFill>
                          <a:schemeClr val="lt1"/>
                        </a:solidFill>
                        <a:latin typeface="+mn-lt"/>
                        <a:ea typeface="+mn-ea"/>
                        <a:cs typeface="+mn-cs"/>
                      </a:endParaRPr>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1"/>
                    </a:solidFill>
                  </a:tcPr>
                </a:tc>
                <a:tc>
                  <a:txBody>
                    <a:bodyPr/>
                    <a:lstStyle/>
                    <a:p>
                      <a:pPr marL="0" algn="l" defTabSz="914400" rtl="0" eaLnBrk="1" latinLnBrk="0" hangingPunct="1"/>
                      <a:r>
                        <a:rPr lang="nl-BE" sz="1400" b="1" kern="1200" dirty="0" err="1">
                          <a:solidFill>
                            <a:schemeClr val="lt1"/>
                          </a:solidFill>
                          <a:latin typeface="+mn-lt"/>
                          <a:ea typeface="+mn-ea"/>
                          <a:cs typeface="+mn-cs"/>
                        </a:rPr>
                        <a:t>Compression</a:t>
                      </a:r>
                      <a:endParaRPr lang="nl-BE" sz="1400"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370840">
                <a:tc>
                  <a:txBody>
                    <a:bodyPr/>
                    <a:lstStyle/>
                    <a:p>
                      <a:pPr algn="ctr"/>
                      <a:r>
                        <a:rPr lang="nl-BE" sz="1400" b="1" dirty="0">
                          <a:solidFill>
                            <a:schemeClr val="bg1"/>
                          </a:solidFill>
                        </a:rPr>
                        <a:t>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9</a:t>
                      </a:r>
                      <a:r>
                        <a:rPr lang="el-GR" sz="1400" dirty="0"/>
                        <a:t>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a:t>
                      </a:r>
                      <a:r>
                        <a:rPr lang="nl-BE" sz="1400"/>
                        <a:t>≤ </a:t>
                      </a:r>
                      <a:r>
                        <a:rPr lang="el-GR" sz="1400"/>
                        <a:t>9ε</a:t>
                      </a:r>
                      <a:endParaRPr lang="nl-BE"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a:t>
                      </a:r>
                      <a:r>
                        <a:rPr lang="el-GR" sz="1400" dirty="0"/>
                        <a:t>ε</a:t>
                      </a:r>
                      <a:endParaRPr lang="nl-BE"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a:t>
                      </a:r>
                      <a:r>
                        <a:rPr lang="el-GR" sz="1400" dirty="0"/>
                        <a:t>9ε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2"/>
                  </a:ext>
                </a:extLst>
              </a:tr>
              <a:tr h="370840">
                <a:tc>
                  <a:txBody>
                    <a:bodyPr/>
                    <a:lstStyle/>
                    <a:p>
                      <a:pPr algn="ctr"/>
                      <a:r>
                        <a:rPr lang="nl-BE" sz="1400" b="1" dirty="0">
                          <a:solidFill>
                            <a:schemeClr val="bg1"/>
                          </a:solidFill>
                        </a:rPr>
                        <a:t>2</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a:t>
                      </a:r>
                      <a:r>
                        <a:rPr lang="el-GR" sz="1400" dirty="0"/>
                        <a:t>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a:t>
                      </a:r>
                      <a:r>
                        <a:rPr lang="nl-BE" sz="1400"/>
                        <a:t>≤ 9,</a:t>
                      </a:r>
                      <a:r>
                        <a:rPr lang="el-GR" sz="1400"/>
                        <a:t>4ε</a:t>
                      </a:r>
                      <a:endParaRPr lang="nl-BE"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10,4</a:t>
                      </a:r>
                      <a:r>
                        <a:rPr lang="el-GR" sz="1400" dirty="0"/>
                        <a:t>ε</a:t>
                      </a:r>
                      <a:endParaRPr lang="nl-BE"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a:t>
                      </a:r>
                      <a:r>
                        <a:rPr lang="nl-BE" sz="1400"/>
                        <a:t>≤ </a:t>
                      </a:r>
                      <a:r>
                        <a:rPr lang="el-GR" sz="1400"/>
                        <a:t>10ε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E7EEF2"/>
                    </a:solidFill>
                  </a:tcPr>
                </a:tc>
                <a:extLst>
                  <a:ext uri="{0D108BD9-81ED-4DB2-BD59-A6C34878D82A}">
                    <a16:rowId xmlns:a16="http://schemas.microsoft.com/office/drawing/2014/main" val="10003"/>
                  </a:ext>
                </a:extLst>
              </a:tr>
              <a:tr h="370840">
                <a:tc>
                  <a:txBody>
                    <a:bodyPr/>
                    <a:lstStyle/>
                    <a:p>
                      <a:pPr algn="ctr"/>
                      <a:r>
                        <a:rPr lang="nl-BE" sz="1400" b="1" dirty="0">
                          <a:solidFill>
                            <a:schemeClr val="bg1"/>
                          </a:solidFill>
                        </a:rPr>
                        <a:t>3</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14</a:t>
                      </a:r>
                      <a:r>
                        <a:rPr lang="el-GR" sz="1400" dirty="0"/>
                        <a:t>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11</a:t>
                      </a:r>
                      <a:r>
                        <a:rPr lang="el-GR" sz="1400" dirty="0"/>
                        <a:t>ε</a:t>
                      </a:r>
                      <a:endParaRPr lang="nl-BE" sz="1400" dirty="0"/>
                    </a:p>
                  </a:txBody>
                  <a:tcP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11,9</a:t>
                      </a:r>
                      <a:r>
                        <a:rPr lang="el-GR" sz="1400" dirty="0"/>
                        <a:t>ε</a:t>
                      </a:r>
                      <a:endParaRPr lang="nl-BE" sz="1400" dirty="0"/>
                    </a:p>
                  </a:txBody>
                  <a:tcP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CCDBE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400" dirty="0"/>
                        <a:t>c/t ≤ 14</a:t>
                      </a:r>
                      <a:r>
                        <a:rPr lang="el-GR" sz="1400" dirty="0"/>
                        <a:t>ε</a:t>
                      </a:r>
                      <a:endParaRPr lang="nl-BE"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E7EEF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48554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GB" altLang="en-US" sz="3600" dirty="0"/>
              <a:t>Design of columns &amp; beams</a:t>
            </a:r>
          </a:p>
        </p:txBody>
      </p:sp>
      <p:sp>
        <p:nvSpPr>
          <p:cNvPr id="30723" name="Rectangle 3"/>
          <p:cNvSpPr>
            <a:spLocks noGrp="1" noChangeArrowheads="1"/>
          </p:cNvSpPr>
          <p:nvPr>
            <p:ph type="body" idx="1"/>
          </p:nvPr>
        </p:nvSpPr>
        <p:spPr>
          <a:xfrm>
            <a:off x="611188" y="1557338"/>
            <a:ext cx="7772400" cy="4365625"/>
          </a:xfrm>
        </p:spPr>
        <p:txBody>
          <a:bodyPr>
            <a:normAutofit/>
          </a:bodyPr>
          <a:lstStyle/>
          <a:p>
            <a:endParaRPr lang="en-GB" altLang="en-US" sz="2600" dirty="0"/>
          </a:p>
          <a:p>
            <a:r>
              <a:rPr lang="en-GB" altLang="en-US" sz="2600" dirty="0"/>
              <a:t>In general use </a:t>
            </a:r>
            <a:r>
              <a:rPr lang="en-GB" altLang="en-US" sz="2600" u="sng" dirty="0"/>
              <a:t>same approach</a:t>
            </a:r>
            <a:r>
              <a:rPr lang="en-GB" altLang="en-US" sz="2600" dirty="0"/>
              <a:t> as for carbon steel</a:t>
            </a:r>
          </a:p>
          <a:p>
            <a:endParaRPr lang="en-GB" altLang="en-US" sz="2600" dirty="0"/>
          </a:p>
          <a:p>
            <a:r>
              <a:rPr lang="en-GB" altLang="en-US" sz="2600" u="sng" dirty="0"/>
              <a:t>But</a:t>
            </a:r>
            <a:r>
              <a:rPr lang="en-GB" altLang="en-US" sz="2600" dirty="0"/>
              <a:t> use </a:t>
            </a:r>
            <a:r>
              <a:rPr lang="en-GB" altLang="en-US" sz="2600" u="sng" dirty="0"/>
              <a:t>different buckling curves</a:t>
            </a:r>
            <a:r>
              <a:rPr lang="en-GB" altLang="en-US" sz="2600" dirty="0"/>
              <a:t> for buckling of columns and unrestrained beams (LTB)</a:t>
            </a:r>
          </a:p>
          <a:p>
            <a:endParaRPr lang="en-GB" altLang="en-US" sz="2600" dirty="0"/>
          </a:p>
          <a:p>
            <a:r>
              <a:rPr lang="en-GB" altLang="en-US" sz="2600" dirty="0"/>
              <a:t>Ensure you </a:t>
            </a:r>
            <a:r>
              <a:rPr lang="en-GB" altLang="en-US" sz="2600" u="sng" dirty="0"/>
              <a:t>use the correct</a:t>
            </a:r>
            <a:r>
              <a:rPr lang="en-GB" altLang="en-US" sz="2600" i="1" dirty="0"/>
              <a:t> </a:t>
            </a:r>
            <a:r>
              <a:rPr lang="en-GB" altLang="en-US" sz="2600" i="1" dirty="0" err="1"/>
              <a:t>f</a:t>
            </a:r>
            <a:r>
              <a:rPr lang="en-GB" altLang="en-US" sz="2600" baseline="-25000" dirty="0" err="1"/>
              <a:t>y</a:t>
            </a:r>
            <a:r>
              <a:rPr lang="en-GB" altLang="en-US" sz="2600" dirty="0"/>
              <a:t> for the grade (minimum specified values are given in EN 10088-4 and -5)</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337975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Freeform 2"/>
          <p:cNvSpPr>
            <a:spLocks/>
          </p:cNvSpPr>
          <p:nvPr/>
        </p:nvSpPr>
        <p:spPr bwMode="auto">
          <a:xfrm>
            <a:off x="2401236" y="2882900"/>
            <a:ext cx="3403600" cy="2781300"/>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35" name="Rectangle 3"/>
          <p:cNvSpPr>
            <a:spLocks noChangeArrowheads="1"/>
          </p:cNvSpPr>
          <p:nvPr/>
        </p:nvSpPr>
        <p:spPr bwMode="auto">
          <a:xfrm>
            <a:off x="1588436" y="2590800"/>
            <a:ext cx="4216400"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8612" name="Rectangle 4"/>
          <p:cNvSpPr>
            <a:spLocks noGrp="1" noChangeArrowheads="1"/>
          </p:cNvSpPr>
          <p:nvPr>
            <p:ph type="title"/>
          </p:nvPr>
        </p:nvSpPr>
        <p:spPr/>
        <p:txBody>
          <a:bodyPr/>
          <a:lstStyle/>
          <a:p>
            <a:pPr eaLnBrk="1" hangingPunct="1"/>
            <a:r>
              <a:rPr lang="en-GB" dirty="0"/>
              <a:t>“Perfect” column behaviour</a:t>
            </a:r>
          </a:p>
        </p:txBody>
      </p:sp>
      <p:sp>
        <p:nvSpPr>
          <p:cNvPr id="68613" name="Text Box 5"/>
          <p:cNvSpPr txBox="1">
            <a:spLocks noChangeArrowheads="1"/>
          </p:cNvSpPr>
          <p:nvPr/>
        </p:nvSpPr>
        <p:spPr bwMode="auto">
          <a:xfrm>
            <a:off x="550210" y="1657350"/>
            <a:ext cx="6561789" cy="523220"/>
          </a:xfrm>
          <a:prstGeom prst="rect">
            <a:avLst/>
          </a:prstGeom>
          <a:noFill/>
          <a:ln w="9525">
            <a:noFill/>
            <a:miter lim="800000"/>
            <a:headEnd/>
            <a:tailEnd/>
          </a:ln>
        </p:spPr>
        <p:txBody>
          <a:bodyPr wrap="square">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Calibri"/>
              </a:rPr>
              <a:t>Two bounds: Yielding and buckling:</a:t>
            </a:r>
          </a:p>
        </p:txBody>
      </p:sp>
      <p:sp>
        <p:nvSpPr>
          <p:cNvPr id="888838"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39" name="Rectangle 7"/>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0" name="Rectangle 8"/>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1" name="Rectangle 9"/>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2" name="Rectangle 10"/>
          <p:cNvSpPr>
            <a:spLocks noChangeArrowheads="1"/>
          </p:cNvSpPr>
          <p:nvPr/>
        </p:nvSpPr>
        <p:spPr bwMode="auto">
          <a:xfrm>
            <a:off x="0" y="3205163"/>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2" name="Group 11"/>
          <p:cNvGrpSpPr>
            <a:grpSpLocks/>
          </p:cNvGrpSpPr>
          <p:nvPr/>
        </p:nvGrpSpPr>
        <p:grpSpPr bwMode="auto">
          <a:xfrm>
            <a:off x="712136" y="2701925"/>
            <a:ext cx="7556500" cy="3944938"/>
            <a:chOff x="1000" y="1702"/>
            <a:chExt cx="4760" cy="2485"/>
          </a:xfrm>
        </p:grpSpPr>
        <p:sp>
          <p:nvSpPr>
            <p:cNvPr id="888844" name="Line 12"/>
            <p:cNvSpPr>
              <a:spLocks noChangeShapeType="1"/>
            </p:cNvSpPr>
            <p:nvPr/>
          </p:nvSpPr>
          <p:spPr bwMode="auto">
            <a:xfrm flipV="1">
              <a:off x="1551" y="1745"/>
              <a:ext cx="0" cy="2121"/>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5" name="Line 13"/>
            <p:cNvSpPr>
              <a:spLocks noChangeShapeType="1"/>
            </p:cNvSpPr>
            <p:nvPr/>
          </p:nvSpPr>
          <p:spPr bwMode="auto">
            <a:xfrm>
              <a:off x="1474" y="3794"/>
              <a:ext cx="2813" cy="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6" name="Line 14"/>
            <p:cNvSpPr>
              <a:spLocks noChangeShapeType="1"/>
            </p:cNvSpPr>
            <p:nvPr/>
          </p:nvSpPr>
          <p:spPr bwMode="auto">
            <a:xfrm>
              <a:off x="1474" y="2257"/>
              <a:ext cx="1141" cy="0"/>
            </a:xfrm>
            <a:prstGeom prst="line">
              <a:avLst/>
            </a:prstGeom>
            <a:noFill/>
            <a:ln w="3810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7" name="Freeform 15"/>
            <p:cNvSpPr>
              <a:spLocks/>
            </p:cNvSpPr>
            <p:nvPr/>
          </p:nvSpPr>
          <p:spPr bwMode="auto">
            <a:xfrm>
              <a:off x="2063" y="1809"/>
              <a:ext cx="2129" cy="1756"/>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48" name="Text Box 16"/>
            <p:cNvSpPr txBox="1">
              <a:spLocks noChangeArrowheads="1"/>
            </p:cNvSpPr>
            <p:nvPr/>
          </p:nvSpPr>
          <p:spPr bwMode="auto">
            <a:xfrm>
              <a:off x="1040" y="2110"/>
              <a:ext cx="491" cy="440"/>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Af</a:t>
              </a:r>
              <a:r>
                <a:rPr kumimoji="0" lang="en-GB" sz="1800" b="0" i="0" u="none" strike="noStrike" kern="1200" cap="none" spc="0" normalizeH="0" baseline="-25000" noProof="0">
                  <a:ln>
                    <a:noFill/>
                  </a:ln>
                  <a:solidFill>
                    <a:prstClr val="black"/>
                  </a:solidFill>
                  <a:effectLst/>
                  <a:uLnTx/>
                  <a:uFillTx/>
                  <a:latin typeface="Univers" charset="0"/>
                  <a:ea typeface="+mn-ea"/>
                  <a:cs typeface="+mn-cs"/>
                </a:rPr>
                <a:t>y</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49" name="Text Box 17"/>
            <p:cNvSpPr txBox="1">
              <a:spLocks noChangeArrowheads="1"/>
            </p:cNvSpPr>
            <p:nvPr/>
          </p:nvSpPr>
          <p:spPr bwMode="auto">
            <a:xfrm>
              <a:off x="2462" y="3895"/>
              <a:ext cx="2640" cy="292"/>
            </a:xfrm>
            <a:prstGeom prst="rect">
              <a:avLst/>
            </a:prstGeom>
            <a:noFill/>
            <a:ln w="38100">
              <a:noFill/>
              <a:miter lim="800000"/>
              <a:headEnd/>
              <a:tailEnd/>
            </a:ln>
          </p:spPr>
          <p:txBody>
            <a:bodyP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Slenderness </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50" name="Line 18"/>
            <p:cNvSpPr>
              <a:spLocks noChangeShapeType="1"/>
            </p:cNvSpPr>
            <p:nvPr/>
          </p:nvSpPr>
          <p:spPr bwMode="auto">
            <a:xfrm flipH="1">
              <a:off x="2434" y="1955"/>
              <a:ext cx="304"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1" name="Line 19"/>
            <p:cNvSpPr>
              <a:spLocks noChangeShapeType="1"/>
            </p:cNvSpPr>
            <p:nvPr/>
          </p:nvSpPr>
          <p:spPr bwMode="auto">
            <a:xfrm flipH="1">
              <a:off x="2767" y="2843"/>
              <a:ext cx="304" cy="292"/>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2" name="Text Box 20"/>
            <p:cNvSpPr txBox="1">
              <a:spLocks noChangeArrowheads="1"/>
            </p:cNvSpPr>
            <p:nvPr/>
          </p:nvSpPr>
          <p:spPr bwMode="auto">
            <a:xfrm>
              <a:off x="2734" y="1745"/>
              <a:ext cx="1368" cy="36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Univers" charset="0"/>
                  <a:ea typeface="+mn-ea"/>
                  <a:cs typeface="+mn-cs"/>
                </a:rPr>
                <a:t>Material yielding (squashing)</a:t>
              </a:r>
              <a:endParaRPr kumimoji="0" lang="en-GB" sz="18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53" name="Text Box 21"/>
            <p:cNvSpPr txBox="1">
              <a:spLocks noChangeArrowheads="1"/>
            </p:cNvSpPr>
            <p:nvPr/>
          </p:nvSpPr>
          <p:spPr bwMode="auto">
            <a:xfrm>
              <a:off x="3075" y="2723"/>
              <a:ext cx="1112" cy="367"/>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Univers" charset="0"/>
                  <a:ea typeface="+mn-ea"/>
                  <a:cs typeface="+mn-cs"/>
                </a:rPr>
                <a:t>Euler (critical) buckling N</a:t>
              </a:r>
              <a:r>
                <a:rPr kumimoji="0" lang="en-GB" sz="1800" b="1" i="0" u="none" strike="noStrike" kern="1200" cap="none" spc="0" normalizeH="0" baseline="-25000" noProof="0">
                  <a:ln>
                    <a:noFill/>
                  </a:ln>
                  <a:solidFill>
                    <a:prstClr val="black"/>
                  </a:solidFill>
                  <a:effectLst/>
                  <a:uLnTx/>
                  <a:uFillTx/>
                  <a:latin typeface="Univers" charset="0"/>
                  <a:ea typeface="+mn-ea"/>
                  <a:cs typeface="+mn-cs"/>
                </a:rPr>
                <a:t>cr</a:t>
              </a:r>
              <a:endParaRPr kumimoji="0" lang="en-GB" sz="18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54" name="Oval 22"/>
            <p:cNvSpPr>
              <a:spLocks noChangeArrowheads="1"/>
            </p:cNvSpPr>
            <p:nvPr/>
          </p:nvSpPr>
          <p:spPr bwMode="auto">
            <a:xfrm>
              <a:off x="4819" y="2029"/>
              <a:ext cx="75" cy="72"/>
            </a:xfrm>
            <a:prstGeom prst="ellips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5" name="Oval 23"/>
            <p:cNvSpPr>
              <a:spLocks noChangeArrowheads="1"/>
            </p:cNvSpPr>
            <p:nvPr/>
          </p:nvSpPr>
          <p:spPr bwMode="auto">
            <a:xfrm>
              <a:off x="4819" y="2980"/>
              <a:ext cx="75" cy="73"/>
            </a:xfrm>
            <a:prstGeom prst="ellips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6" name="Line 24"/>
            <p:cNvSpPr>
              <a:spLocks noChangeShapeType="1"/>
            </p:cNvSpPr>
            <p:nvPr/>
          </p:nvSpPr>
          <p:spPr bwMode="auto">
            <a:xfrm>
              <a:off x="4856" y="2101"/>
              <a:ext cx="0" cy="879"/>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7" name="Line 25"/>
            <p:cNvSpPr>
              <a:spLocks noChangeShapeType="1"/>
            </p:cNvSpPr>
            <p:nvPr/>
          </p:nvSpPr>
          <p:spPr bwMode="auto">
            <a:xfrm>
              <a:off x="4856" y="1736"/>
              <a:ext cx="0"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8" name="Line 26"/>
            <p:cNvSpPr>
              <a:spLocks noChangeShapeType="1"/>
            </p:cNvSpPr>
            <p:nvPr/>
          </p:nvSpPr>
          <p:spPr bwMode="auto">
            <a:xfrm flipV="1">
              <a:off x="4856" y="3053"/>
              <a:ext cx="0" cy="29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59" name="Text Box 27"/>
            <p:cNvSpPr txBox="1">
              <a:spLocks noChangeArrowheads="1"/>
            </p:cNvSpPr>
            <p:nvPr/>
          </p:nvSpPr>
          <p:spPr bwMode="auto">
            <a:xfrm>
              <a:off x="4866" y="1708"/>
              <a:ext cx="478" cy="366"/>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N</a:t>
              </a:r>
              <a:r>
                <a:rPr kumimoji="0" lang="en-GB" sz="1800" b="0" i="0" u="none" strike="noStrike" kern="1200" cap="none" spc="0" normalizeH="0" baseline="-25000" noProof="0">
                  <a:ln>
                    <a:noFill/>
                  </a:ln>
                  <a:solidFill>
                    <a:prstClr val="black"/>
                  </a:solidFill>
                  <a:effectLst/>
                  <a:uLnTx/>
                  <a:uFillTx/>
                  <a:latin typeface="Univers" charset="0"/>
                  <a:ea typeface="+mn-ea"/>
                  <a:cs typeface="+mn-cs"/>
                </a:rPr>
                <a:t>Ed</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0" name="Text Box 28"/>
            <p:cNvSpPr txBox="1">
              <a:spLocks noChangeArrowheads="1"/>
            </p:cNvSpPr>
            <p:nvPr/>
          </p:nvSpPr>
          <p:spPr bwMode="auto">
            <a:xfrm>
              <a:off x="4866" y="3126"/>
              <a:ext cx="459" cy="366"/>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N</a:t>
              </a:r>
              <a:r>
                <a:rPr kumimoji="0" lang="en-GB" sz="1800" b="0" i="0" u="none" strike="noStrike" kern="1200" cap="none" spc="0" normalizeH="0" baseline="-25000" noProof="0">
                  <a:ln>
                    <a:noFill/>
                  </a:ln>
                  <a:solidFill>
                    <a:prstClr val="black"/>
                  </a:solidFill>
                  <a:effectLst/>
                  <a:uLnTx/>
                  <a:uFillTx/>
                  <a:latin typeface="Univers" charset="0"/>
                  <a:ea typeface="+mn-ea"/>
                  <a:cs typeface="+mn-cs"/>
                </a:rPr>
                <a:t>Ed</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1" name="Line 29"/>
            <p:cNvSpPr>
              <a:spLocks noChangeShapeType="1"/>
            </p:cNvSpPr>
            <p:nvPr/>
          </p:nvSpPr>
          <p:spPr bwMode="auto">
            <a:xfrm>
              <a:off x="5274" y="2065"/>
              <a:ext cx="152"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62" name="Line 30"/>
            <p:cNvSpPr>
              <a:spLocks noChangeShapeType="1"/>
            </p:cNvSpPr>
            <p:nvPr/>
          </p:nvSpPr>
          <p:spPr bwMode="auto">
            <a:xfrm flipV="1">
              <a:off x="5274" y="3007"/>
              <a:ext cx="152"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63" name="Line 31"/>
            <p:cNvSpPr>
              <a:spLocks noChangeShapeType="1"/>
            </p:cNvSpPr>
            <p:nvPr/>
          </p:nvSpPr>
          <p:spPr bwMode="auto">
            <a:xfrm>
              <a:off x="5351" y="2055"/>
              <a:ext cx="0" cy="952"/>
            </a:xfrm>
            <a:prstGeom prst="line">
              <a:avLst/>
            </a:prstGeom>
            <a:noFill/>
            <a:ln w="38100">
              <a:solidFill>
                <a:schemeClr val="tx1"/>
              </a:solidFill>
              <a:round/>
              <a:headEnd type="triangl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64" name="Text Box 32"/>
            <p:cNvSpPr txBox="1">
              <a:spLocks noChangeArrowheads="1"/>
            </p:cNvSpPr>
            <p:nvPr/>
          </p:nvSpPr>
          <p:spPr bwMode="auto">
            <a:xfrm>
              <a:off x="5360" y="2412"/>
              <a:ext cx="400" cy="365"/>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L</a:t>
              </a:r>
              <a:r>
                <a:rPr kumimoji="0" lang="en-GB" sz="1800" b="0" i="0" u="none" strike="noStrike" kern="1200" cap="none" spc="0" normalizeH="0" baseline="-25000" noProof="0">
                  <a:ln>
                    <a:noFill/>
                  </a:ln>
                  <a:solidFill>
                    <a:prstClr val="black"/>
                  </a:solidFill>
                  <a:effectLst/>
                  <a:uLnTx/>
                  <a:uFillTx/>
                  <a:latin typeface="Univers" charset="0"/>
                  <a:ea typeface="+mn-ea"/>
                  <a:cs typeface="+mn-cs"/>
                </a:rPr>
                <a:t>cr</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sp>
          <p:nvSpPr>
            <p:cNvPr id="888865" name="Text Box 33"/>
            <p:cNvSpPr txBox="1">
              <a:spLocks noChangeArrowheads="1"/>
            </p:cNvSpPr>
            <p:nvPr/>
          </p:nvSpPr>
          <p:spPr bwMode="auto">
            <a:xfrm>
              <a:off x="1000" y="1702"/>
              <a:ext cx="491" cy="440"/>
            </a:xfrm>
            <a:prstGeom prst="rect">
              <a:avLst/>
            </a:prstGeom>
            <a:noFill/>
            <a:ln w="38100">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Univers" charset="0"/>
                  <a:ea typeface="+mn-ea"/>
                  <a:cs typeface="+mn-cs"/>
                </a:rPr>
                <a:t>Load</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Univers" charset="0"/>
                <a:ea typeface="+mn-ea"/>
                <a:cs typeface="+mn-cs"/>
              </a:endParaRPr>
            </a:p>
          </p:txBody>
        </p:sp>
      </p:grpSp>
      <p:sp>
        <p:nvSpPr>
          <p:cNvPr id="888866" name="Line 34"/>
          <p:cNvSpPr>
            <a:spLocks noChangeShapeType="1"/>
          </p:cNvSpPr>
          <p:nvPr/>
        </p:nvSpPr>
        <p:spPr bwMode="auto">
          <a:xfrm flipH="1" flipV="1">
            <a:off x="2642535" y="3581400"/>
            <a:ext cx="0" cy="2447758"/>
          </a:xfrm>
          <a:prstGeom prst="line">
            <a:avLst/>
          </a:prstGeom>
          <a:noFill/>
          <a:ln w="57150">
            <a:solidFill>
              <a:srgbClr val="FF9900"/>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88867" name="Text Box 35"/>
          <p:cNvSpPr txBox="1">
            <a:spLocks noChangeArrowheads="1"/>
          </p:cNvSpPr>
          <p:nvPr/>
        </p:nvSpPr>
        <p:spPr bwMode="auto">
          <a:xfrm>
            <a:off x="1461436" y="5435600"/>
            <a:ext cx="1181100" cy="366713"/>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Yielding</a:t>
            </a:r>
            <a:endParaRPr kumimoji="0" lang="en-GB" sz="1800" b="1" i="0" u="none" strike="noStrike" kern="1200" cap="none" spc="0" normalizeH="0" baseline="0" noProof="0">
              <a:ln>
                <a:noFill/>
              </a:ln>
              <a:solidFill>
                <a:prstClr val="black"/>
              </a:solidFill>
              <a:effectLst/>
              <a:uLnTx/>
              <a:uFillTx/>
              <a:latin typeface="Univers" charset="0"/>
              <a:ea typeface="+mn-ea"/>
              <a:cs typeface="+mn-cs"/>
            </a:endParaRPr>
          </a:p>
        </p:txBody>
      </p:sp>
      <p:sp>
        <p:nvSpPr>
          <p:cNvPr id="888868" name="Text Box 36"/>
          <p:cNvSpPr txBox="1">
            <a:spLocks noChangeArrowheads="1"/>
          </p:cNvSpPr>
          <p:nvPr/>
        </p:nvSpPr>
        <p:spPr bwMode="auto">
          <a:xfrm>
            <a:off x="2731436" y="5448300"/>
            <a:ext cx="1447800" cy="36671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Buckling</a:t>
            </a:r>
            <a:endParaRPr kumimoji="0" lang="en-GB" sz="1800" b="1" i="0" u="none" strike="noStrike" kern="1200" cap="none" spc="0" normalizeH="0" baseline="0" noProof="0">
              <a:ln>
                <a:noFill/>
              </a:ln>
              <a:solidFill>
                <a:prstClr val="black"/>
              </a:solidFill>
              <a:effectLst/>
              <a:uLnTx/>
              <a:uFillTx/>
              <a:latin typeface="Univers" charset="0"/>
              <a:ea typeface="+mn-ea"/>
              <a:cs typeface="+mn-cs"/>
            </a:endParaRPr>
          </a:p>
        </p:txBody>
      </p:sp>
    </p:spTree>
    <p:extLst>
      <p:ext uri="{BB962C8B-B14F-4D97-AF65-F5344CB8AC3E}">
        <p14:creationId xmlns:p14="http://schemas.microsoft.com/office/powerpoint/2010/main" val="2747873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8835"/>
                                        </p:tgtEl>
                                        <p:attrNameLst>
                                          <p:attrName>style.visibility</p:attrName>
                                        </p:attrNameLst>
                                      </p:cBhvr>
                                      <p:to>
                                        <p:strVal val="visible"/>
                                      </p:to>
                                    </p:set>
                                    <p:animEffect transition="in" filter="wipe(down)">
                                      <p:cBhvr>
                                        <p:cTn id="7" dur="2000"/>
                                        <p:tgtEl>
                                          <p:spTgt spid="8888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88834"/>
                                        </p:tgtEl>
                                        <p:attrNameLst>
                                          <p:attrName>style.visibility</p:attrName>
                                        </p:attrNameLst>
                                      </p:cBhvr>
                                      <p:to>
                                        <p:strVal val="visible"/>
                                      </p:to>
                                    </p:set>
                                    <p:animEffect transition="in" filter="wipe(down)">
                                      <p:cBhvr>
                                        <p:cTn id="12" dur="2000"/>
                                        <p:tgtEl>
                                          <p:spTgt spid="8888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8866"/>
                                        </p:tgtEl>
                                        <p:attrNameLst>
                                          <p:attrName>style.visibility</p:attrName>
                                        </p:attrNameLst>
                                      </p:cBhvr>
                                      <p:to>
                                        <p:strVal val="visible"/>
                                      </p:to>
                                    </p:set>
                                    <p:animEffect transition="in" filter="wipe(down)">
                                      <p:cBhvr>
                                        <p:cTn id="17" dur="2000"/>
                                        <p:tgtEl>
                                          <p:spTgt spid="888866"/>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888867"/>
                                        </p:tgtEl>
                                        <p:attrNameLst>
                                          <p:attrName>style.visibility</p:attrName>
                                        </p:attrNameLst>
                                      </p:cBhvr>
                                      <p:to>
                                        <p:strVal val="visible"/>
                                      </p:to>
                                    </p:set>
                                    <p:animEffect transition="in" filter="dissolve">
                                      <p:cBhvr>
                                        <p:cTn id="21" dur="500"/>
                                        <p:tgtEl>
                                          <p:spTgt spid="888867"/>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888868"/>
                                        </p:tgtEl>
                                        <p:attrNameLst>
                                          <p:attrName>style.visibility</p:attrName>
                                        </p:attrNameLst>
                                      </p:cBhvr>
                                      <p:to>
                                        <p:strVal val="visible"/>
                                      </p:to>
                                    </p:set>
                                    <p:animEffect transition="in" filter="dissolve">
                                      <p:cBhvr>
                                        <p:cTn id="25" dur="500"/>
                                        <p:tgtEl>
                                          <p:spTgt spid="888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4" grpId="0" animBg="1"/>
      <p:bldP spid="888835" grpId="0" animBg="1"/>
      <p:bldP spid="888867" grpId="0"/>
      <p:bldP spid="88886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ChangeArrowheads="1"/>
          </p:cNvSpPr>
          <p:nvPr/>
        </p:nvSpPr>
        <p:spPr bwMode="auto">
          <a:xfrm>
            <a:off x="374138" y="1715264"/>
            <a:ext cx="7213600" cy="638175"/>
          </a:xfrm>
          <a:prstGeom prst="rect">
            <a:avLst/>
          </a:prstGeom>
          <a:noFill/>
          <a:ln w="9525">
            <a:noFill/>
            <a:miter lim="800000"/>
            <a:headEnd/>
            <a:tailEnd/>
          </a:ln>
        </p:spPr>
        <p:txBody>
          <a:bodyPr lIns="92075" tIns="46038" rIns="92075" bIns="46038">
            <a:prstTxWarp prst="textNoShape">
              <a:avLst/>
            </a:prstTxWarp>
          </a:body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0" lang="en-GB" sz="2800" b="0" i="0" u="none" strike="noStrike" kern="1200" cap="none" spc="0" normalizeH="0" baseline="0" noProof="0" dirty="0">
                <a:ln>
                  <a:noFill/>
                </a:ln>
                <a:solidFill>
                  <a:srgbClr val="F79646"/>
                </a:solidFill>
                <a:effectLst/>
                <a:uLnTx/>
                <a:uFillTx/>
                <a:latin typeface="Calibri"/>
                <a:ea typeface="+mn-ea"/>
                <a:cs typeface="+mn-cs"/>
              </a:rPr>
              <a:t>Compression buckling resistance </a:t>
            </a:r>
            <a:r>
              <a:rPr kumimoji="0" lang="en-GB" sz="2800" b="0" i="0" u="none" strike="noStrike" kern="1200" cap="none" spc="0" normalizeH="0" baseline="0" noProof="0" dirty="0" err="1">
                <a:ln>
                  <a:noFill/>
                </a:ln>
                <a:solidFill>
                  <a:srgbClr val="F79646"/>
                </a:solidFill>
                <a:effectLst/>
                <a:uLnTx/>
                <a:uFillTx/>
                <a:latin typeface="Calibri"/>
                <a:ea typeface="+mn-ea"/>
                <a:cs typeface="Calibri"/>
              </a:rPr>
              <a:t>N</a:t>
            </a:r>
            <a:r>
              <a:rPr kumimoji="0" lang="en-GB" sz="2800" b="0" i="0" u="none" strike="noStrike" kern="1200" cap="none" spc="0" normalizeH="0" baseline="-25000" noProof="0" dirty="0" err="1">
                <a:ln>
                  <a:noFill/>
                </a:ln>
                <a:solidFill>
                  <a:srgbClr val="F79646"/>
                </a:solidFill>
                <a:effectLst/>
                <a:uLnTx/>
                <a:uFillTx/>
                <a:latin typeface="Calibri"/>
                <a:ea typeface="+mn-ea"/>
                <a:cs typeface="Calibri"/>
              </a:rPr>
              <a:t>b,Rd</a:t>
            </a:r>
            <a:r>
              <a:rPr kumimoji="0" lang="en-GB" sz="2800" b="0" i="0" u="none" strike="noStrike" kern="1200" cap="none" spc="0" normalizeH="0" baseline="0" noProof="0" dirty="0">
                <a:ln>
                  <a:noFill/>
                </a:ln>
                <a:solidFill>
                  <a:srgbClr val="F79646"/>
                </a:solidFill>
                <a:effectLst/>
                <a:uLnTx/>
                <a:uFillTx/>
                <a:latin typeface="Calibri"/>
                <a:ea typeface="+mn-ea"/>
                <a:cs typeface="Calibri"/>
              </a:rPr>
              <a:t>:</a:t>
            </a:r>
          </a:p>
        </p:txBody>
      </p:sp>
      <p:sp>
        <p:nvSpPr>
          <p:cNvPr id="572419"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0658" name="Object 2"/>
          <p:cNvGraphicFramePr>
            <a:graphicFrameLocks noChangeAspect="1"/>
          </p:cNvGraphicFramePr>
          <p:nvPr/>
        </p:nvGraphicFramePr>
        <p:xfrm>
          <a:off x="863600" y="2749550"/>
          <a:ext cx="2381250" cy="1270000"/>
        </p:xfrm>
        <a:graphic>
          <a:graphicData uri="http://schemas.openxmlformats.org/presentationml/2006/ole">
            <mc:AlternateContent xmlns:mc="http://schemas.openxmlformats.org/markup-compatibility/2006">
              <mc:Choice xmlns:v="urn:schemas-microsoft-com:vml" Requires="v">
                <p:oleObj spid="_x0000_s2050" name="Equation" r:id="rId4" imgW="952500" imgH="508000" progId="Equation.DSMT4">
                  <p:embed/>
                </p:oleObj>
              </mc:Choice>
              <mc:Fallback>
                <p:oleObj name="Equation" r:id="rId4" imgW="952500" imgH="508000" progId="Equation.DSMT4">
                  <p:embed/>
                  <p:pic>
                    <p:nvPicPr>
                      <p:cNvPr id="706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749550"/>
                        <a:ext cx="238125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659" name="Object 3"/>
          <p:cNvGraphicFramePr>
            <a:graphicFrameLocks noChangeAspect="1"/>
          </p:cNvGraphicFramePr>
          <p:nvPr/>
        </p:nvGraphicFramePr>
        <p:xfrm>
          <a:off x="903288" y="4751388"/>
          <a:ext cx="2622550" cy="1249362"/>
        </p:xfrm>
        <a:graphic>
          <a:graphicData uri="http://schemas.openxmlformats.org/presentationml/2006/ole">
            <mc:AlternateContent xmlns:mc="http://schemas.openxmlformats.org/markup-compatibility/2006">
              <mc:Choice xmlns:v="urn:schemas-microsoft-com:vml" Requires="v">
                <p:oleObj spid="_x0000_s2051" name="Equation" r:id="rId6" imgW="1066800" imgH="508000" progId="Equation.DSMT4">
                  <p:embed/>
                </p:oleObj>
              </mc:Choice>
              <mc:Fallback>
                <p:oleObj name="Equation" r:id="rId6" imgW="1066800" imgH="508000" progId="Equation.DSMT4">
                  <p:embed/>
                  <p:pic>
                    <p:nvPicPr>
                      <p:cNvPr id="7065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288" y="4751388"/>
                        <a:ext cx="2622550" cy="1249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2" name="Rectangle 7"/>
          <p:cNvSpPr>
            <a:spLocks noGrp="1" noChangeArrowheads="1"/>
          </p:cNvSpPr>
          <p:nvPr>
            <p:ph type="title"/>
          </p:nvPr>
        </p:nvSpPr>
        <p:spPr/>
        <p:txBody>
          <a:bodyPr/>
          <a:lstStyle/>
          <a:p>
            <a:pPr eaLnBrk="1" hangingPunct="1"/>
            <a:r>
              <a:rPr lang="en-GB"/>
              <a:t>Column buckling</a:t>
            </a:r>
          </a:p>
        </p:txBody>
      </p:sp>
      <p:sp>
        <p:nvSpPr>
          <p:cNvPr id="572430" name="Text Box 14"/>
          <p:cNvSpPr txBox="1">
            <a:spLocks noChangeArrowheads="1"/>
          </p:cNvSpPr>
          <p:nvPr/>
        </p:nvSpPr>
        <p:spPr bwMode="auto">
          <a:xfrm>
            <a:off x="4419088" y="3094802"/>
            <a:ext cx="2770187" cy="427037"/>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Arial" charset="0"/>
                <a:ea typeface="+mn-ea"/>
                <a:cs typeface="+mn-cs"/>
              </a:rPr>
              <a:t>for Class 1, 2 and 3</a:t>
            </a:r>
            <a:endParaRPr kumimoji="0" lang="en-GB" sz="2200" b="1"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sp>
        <p:nvSpPr>
          <p:cNvPr id="572431" name="Text Box 15"/>
          <p:cNvSpPr txBox="1">
            <a:spLocks noChangeArrowheads="1"/>
          </p:cNvSpPr>
          <p:nvPr/>
        </p:nvSpPr>
        <p:spPr bwMode="auto">
          <a:xfrm>
            <a:off x="4363525" y="5099814"/>
            <a:ext cx="3335338" cy="427038"/>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Arial" charset="0"/>
                <a:ea typeface="+mn-ea"/>
                <a:cs typeface="+mn-cs"/>
              </a:rPr>
              <a:t>for (symmetric) Class 4</a:t>
            </a:r>
            <a:endParaRPr kumimoji="0" lang="en-GB" sz="2200" b="1"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Arial" charset="0"/>
              <a:ea typeface="+mn-ea"/>
              <a:cs typeface="+mn-cs"/>
            </a:endParaRPr>
          </a:p>
        </p:txBody>
      </p:sp>
      <p:grpSp>
        <p:nvGrpSpPr>
          <p:cNvPr id="2" name="Group 21"/>
          <p:cNvGrpSpPr>
            <a:grpSpLocks/>
          </p:cNvGrpSpPr>
          <p:nvPr/>
        </p:nvGrpSpPr>
        <p:grpSpPr bwMode="auto">
          <a:xfrm>
            <a:off x="831338" y="2726502"/>
            <a:ext cx="2374900" cy="2736850"/>
            <a:chOff x="1366" y="1631"/>
            <a:chExt cx="1496" cy="1724"/>
          </a:xfrm>
        </p:grpSpPr>
        <p:grpSp>
          <p:nvGrpSpPr>
            <p:cNvPr id="3" name="Group 13"/>
            <p:cNvGrpSpPr>
              <a:grpSpLocks/>
            </p:cNvGrpSpPr>
            <p:nvPr/>
          </p:nvGrpSpPr>
          <p:grpSpPr bwMode="auto">
            <a:xfrm>
              <a:off x="2298" y="1631"/>
              <a:ext cx="396" cy="1724"/>
              <a:chOff x="2298" y="1631"/>
              <a:chExt cx="396" cy="1724"/>
            </a:xfrm>
          </p:grpSpPr>
          <p:sp>
            <p:nvSpPr>
              <p:cNvPr id="572427" name="Oval 11"/>
              <p:cNvSpPr>
                <a:spLocks noChangeArrowheads="1"/>
              </p:cNvSpPr>
              <p:nvPr/>
            </p:nvSpPr>
            <p:spPr bwMode="auto">
              <a:xfrm>
                <a:off x="2304" y="1631"/>
                <a:ext cx="390" cy="460"/>
              </a:xfrm>
              <a:prstGeom prst="ellipse">
                <a:avLst/>
              </a:prstGeom>
              <a:noFill/>
              <a:ln w="57150">
                <a:solidFill>
                  <a:srgbClr val="FE9914">
                    <a:alpha val="5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2428" name="Oval 12"/>
              <p:cNvSpPr>
                <a:spLocks noChangeArrowheads="1"/>
              </p:cNvSpPr>
              <p:nvPr/>
            </p:nvSpPr>
            <p:spPr bwMode="auto">
              <a:xfrm>
                <a:off x="2298" y="2895"/>
                <a:ext cx="390" cy="460"/>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572434" name="Line 18"/>
            <p:cNvSpPr>
              <a:spLocks noChangeShapeType="1"/>
            </p:cNvSpPr>
            <p:nvPr/>
          </p:nvSpPr>
          <p:spPr bwMode="auto">
            <a:xfrm flipV="1">
              <a:off x="2031" y="2030"/>
              <a:ext cx="291" cy="344"/>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0669" name="Rectangle 19"/>
            <p:cNvSpPr>
              <a:spLocks noChangeArrowheads="1"/>
            </p:cNvSpPr>
            <p:nvPr/>
          </p:nvSpPr>
          <p:spPr bwMode="auto">
            <a:xfrm>
              <a:off x="1366" y="2465"/>
              <a:ext cx="1496"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GB" sz="1800" b="1" i="0" u="none" strike="noStrike" kern="1200" cap="none" spc="0" normalizeH="0" baseline="0" noProof="0" dirty="0">
                  <a:ln>
                    <a:noFill/>
                  </a:ln>
                  <a:solidFill>
                    <a:srgbClr val="FE9914"/>
                  </a:solidFill>
                  <a:effectLst/>
                  <a:uLnTx/>
                  <a:uFillTx/>
                  <a:latin typeface="Univers" charset="0"/>
                  <a:ea typeface="+mn-ea"/>
                  <a:cs typeface="+mn-cs"/>
                </a:rPr>
                <a:t>Reduction factor</a:t>
              </a:r>
            </a:p>
          </p:txBody>
        </p:sp>
        <p:sp>
          <p:nvSpPr>
            <p:cNvPr id="572436" name="Line 20"/>
            <p:cNvSpPr>
              <a:spLocks noChangeShapeType="1"/>
            </p:cNvSpPr>
            <p:nvPr/>
          </p:nvSpPr>
          <p:spPr bwMode="auto">
            <a:xfrm>
              <a:off x="1990" y="2758"/>
              <a:ext cx="264" cy="312"/>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3896104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2"/>
          <p:cNvSpPr>
            <a:spLocks noGrp="1" noChangeArrowheads="1"/>
          </p:cNvSpPr>
          <p:nvPr>
            <p:ph type="title"/>
          </p:nvPr>
        </p:nvSpPr>
        <p:spPr/>
        <p:txBody>
          <a:bodyPr/>
          <a:lstStyle/>
          <a:p>
            <a:pPr eaLnBrk="1" hangingPunct="1"/>
            <a:r>
              <a:rPr lang="en-GB" dirty="0"/>
              <a:t>Column buckling</a:t>
            </a:r>
          </a:p>
        </p:txBody>
      </p:sp>
      <p:graphicFrame>
        <p:nvGraphicFramePr>
          <p:cNvPr id="72710" name="Object 6"/>
          <p:cNvGraphicFramePr>
            <a:graphicFrameLocks noGrp="1" noChangeAspect="1"/>
          </p:cNvGraphicFramePr>
          <p:nvPr>
            <p:ph type="chart" idx="1"/>
          </p:nvPr>
        </p:nvGraphicFramePr>
        <p:xfrm>
          <a:off x="4513263" y="3935413"/>
          <a:ext cx="139700" cy="203200"/>
        </p:xfrm>
        <a:graphic>
          <a:graphicData uri="http://schemas.openxmlformats.org/presentationml/2006/ole">
            <mc:AlternateContent xmlns:mc="http://schemas.openxmlformats.org/markup-compatibility/2006">
              <mc:Choice xmlns:v="urn:schemas-microsoft-com:vml" Requires="v">
                <p:oleObj spid="_x0000_s3074" name="Equation" r:id="rId4" imgW="139680" imgH="203040" progId="Equation.DSMT4">
                  <p:embed/>
                </p:oleObj>
              </mc:Choice>
              <mc:Fallback>
                <p:oleObj name="Equation" r:id="rId4" imgW="139680" imgH="203040" progId="Equation.DSMT4">
                  <p:embed/>
                  <p:pic>
                    <p:nvPicPr>
                      <p:cNvPr id="72710"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3935413"/>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2" name="Rectangle 3"/>
          <p:cNvSpPr>
            <a:spLocks noGrp="1" noChangeArrowheads="1"/>
          </p:cNvSpPr>
          <p:nvPr>
            <p:ph type="body" sz="half" idx="4294967295"/>
          </p:nvPr>
        </p:nvSpPr>
        <p:spPr bwMode="auto">
          <a:xfrm>
            <a:off x="514920" y="1781175"/>
            <a:ext cx="7181850" cy="4525963"/>
          </a:xfrm>
          <a:noFill/>
          <a:ln>
            <a:miter lim="800000"/>
            <a:headEnd/>
            <a:tailEnd/>
          </a:ln>
        </p:spPr>
        <p:txBody>
          <a:bodyPr wrap="square" lIns="91440" tIns="45720" rIns="91440" bIns="45720" numCol="1" anchor="t" anchorCtr="0" compatLnSpc="1">
            <a:prstTxWarp prst="textNoShape">
              <a:avLst/>
            </a:prstTxWarp>
          </a:bodyPr>
          <a:lstStyle/>
          <a:p>
            <a:pPr marL="609600" indent="-609600" eaLnBrk="1" hangingPunct="1">
              <a:lnSpc>
                <a:spcPct val="80000"/>
              </a:lnSpc>
              <a:buFontTx/>
              <a:buNone/>
            </a:pPr>
            <a:r>
              <a:rPr lang="en-GB" sz="2800" dirty="0">
                <a:solidFill>
                  <a:srgbClr val="F79646"/>
                </a:solidFill>
              </a:rPr>
              <a:t>Non-dimensional slenderness: </a:t>
            </a:r>
          </a:p>
          <a:p>
            <a:pPr marL="609600" indent="-609600" eaLnBrk="1" hangingPunct="1">
              <a:lnSpc>
                <a:spcPct val="80000"/>
              </a:lnSpc>
              <a:buFontTx/>
              <a:buNone/>
            </a:pPr>
            <a:endParaRPr lang="en-GB" sz="2300" dirty="0">
              <a:solidFill>
                <a:srgbClr val="FFFF00"/>
              </a:solidFill>
            </a:endParaRPr>
          </a:p>
          <a:p>
            <a:pPr marL="609600" indent="-609600" eaLnBrk="1" hangingPunct="1">
              <a:lnSpc>
                <a:spcPct val="80000"/>
              </a:lnSpc>
              <a:buFontTx/>
              <a:buNone/>
            </a:pPr>
            <a:endParaRPr lang="en-GB" sz="2300" dirty="0">
              <a:solidFill>
                <a:srgbClr val="FFFF00"/>
              </a:solidFill>
            </a:endParaRPr>
          </a:p>
          <a:p>
            <a:pPr marL="609600" indent="-609600" eaLnBrk="1" hangingPunct="1">
              <a:lnSpc>
                <a:spcPct val="80000"/>
              </a:lnSpc>
              <a:buFontTx/>
              <a:buNone/>
            </a:pPr>
            <a:r>
              <a:rPr lang="en-GB" sz="1800" dirty="0"/>
              <a:t>		=  		</a:t>
            </a:r>
            <a:r>
              <a:rPr lang="en-GB" sz="2000" dirty="0"/>
              <a:t>for Class 1, 2 and 3 cross-sections</a:t>
            </a:r>
          </a:p>
          <a:p>
            <a:pPr marL="609600" indent="-609600" eaLnBrk="1" hangingPunct="1">
              <a:lnSpc>
                <a:spcPct val="80000"/>
              </a:lnSpc>
              <a:buFontTx/>
              <a:buNone/>
            </a:pPr>
            <a:endParaRPr lang="en-GB" sz="2000" dirty="0"/>
          </a:p>
          <a:p>
            <a:pPr marL="609600" indent="-609600" eaLnBrk="1" hangingPunct="1">
              <a:lnSpc>
                <a:spcPct val="80000"/>
              </a:lnSpc>
              <a:buFontTx/>
              <a:buNone/>
            </a:pPr>
            <a:endParaRPr lang="en-GB" sz="1800" dirty="0"/>
          </a:p>
          <a:p>
            <a:pPr marL="609600" indent="-609600" eaLnBrk="1" hangingPunct="1">
              <a:lnSpc>
                <a:spcPct val="80000"/>
              </a:lnSpc>
              <a:buFontTx/>
              <a:buNone/>
            </a:pPr>
            <a:endParaRPr lang="en-GB" sz="1800" dirty="0"/>
          </a:p>
          <a:p>
            <a:pPr marL="609600" indent="-609600" eaLnBrk="1" hangingPunct="1">
              <a:lnSpc>
                <a:spcPct val="80000"/>
              </a:lnSpc>
              <a:buFontTx/>
              <a:buNone/>
            </a:pPr>
            <a:endParaRPr lang="en-GB" sz="900" dirty="0"/>
          </a:p>
          <a:p>
            <a:pPr marL="609600" indent="-609600" eaLnBrk="1" hangingPunct="1">
              <a:lnSpc>
                <a:spcPct val="80000"/>
              </a:lnSpc>
              <a:buFontTx/>
              <a:buNone/>
            </a:pPr>
            <a:endParaRPr lang="en-GB" sz="900" dirty="0"/>
          </a:p>
          <a:p>
            <a:pPr marL="609600" indent="-609600" eaLnBrk="1" hangingPunct="1">
              <a:lnSpc>
                <a:spcPct val="80000"/>
              </a:lnSpc>
              <a:buFontTx/>
              <a:buNone/>
            </a:pPr>
            <a:r>
              <a:rPr lang="en-GB" sz="1800" dirty="0"/>
              <a:t>		=  		</a:t>
            </a:r>
            <a:r>
              <a:rPr lang="en-GB" sz="2000" dirty="0"/>
              <a:t>for Class 4 cross-sections</a:t>
            </a:r>
          </a:p>
          <a:p>
            <a:pPr marL="609600" indent="-609600" eaLnBrk="1" hangingPunct="1">
              <a:lnSpc>
                <a:spcPct val="80000"/>
              </a:lnSpc>
              <a:buFontTx/>
              <a:buNone/>
            </a:pPr>
            <a:endParaRPr lang="en-GB" sz="2000" dirty="0"/>
          </a:p>
          <a:p>
            <a:pPr marL="609600" indent="-609600" eaLnBrk="1" hangingPunct="1">
              <a:lnSpc>
                <a:spcPct val="80000"/>
              </a:lnSpc>
              <a:buFontTx/>
              <a:buNone/>
            </a:pPr>
            <a:endParaRPr lang="en-GB" sz="1800" dirty="0"/>
          </a:p>
          <a:p>
            <a:pPr marL="609600" indent="-609600" eaLnBrk="1" hangingPunct="1">
              <a:lnSpc>
                <a:spcPct val="80000"/>
              </a:lnSpc>
              <a:buFontTx/>
              <a:buNone/>
            </a:pPr>
            <a:endParaRPr lang="en-GB" sz="1800" dirty="0"/>
          </a:p>
          <a:p>
            <a:pPr marL="609600" indent="-609600" eaLnBrk="1" hangingPunct="1">
              <a:lnSpc>
                <a:spcPct val="80000"/>
              </a:lnSpc>
              <a:buFontTx/>
              <a:buNone/>
            </a:pPr>
            <a:r>
              <a:rPr lang="en-GB" sz="2000" dirty="0" err="1"/>
              <a:t>N</a:t>
            </a:r>
            <a:r>
              <a:rPr lang="en-GB" sz="2000" baseline="-25000" dirty="0" err="1"/>
              <a:t>cr</a:t>
            </a:r>
            <a:r>
              <a:rPr lang="en-GB" sz="2000" dirty="0"/>
              <a:t>	is the elastic critical buckling load for the relevant buckling mode based on the gross properties of the cross-section</a:t>
            </a:r>
            <a:r>
              <a:rPr lang="en-GB" sz="1800" dirty="0"/>
              <a:t> </a:t>
            </a:r>
          </a:p>
          <a:p>
            <a:pPr marL="609600" indent="-609600" eaLnBrk="1" hangingPunct="1">
              <a:lnSpc>
                <a:spcPct val="80000"/>
              </a:lnSpc>
              <a:buFontTx/>
              <a:buNone/>
            </a:pPr>
            <a:endParaRPr lang="en-GB" sz="2000" dirty="0"/>
          </a:p>
          <a:p>
            <a:pPr marL="609600" indent="-609600" eaLnBrk="1" hangingPunct="1">
              <a:lnSpc>
                <a:spcPct val="80000"/>
              </a:lnSpc>
              <a:buFontTx/>
              <a:buNone/>
            </a:pPr>
            <a:endParaRPr lang="en-GB" sz="2000" dirty="0"/>
          </a:p>
        </p:txBody>
      </p:sp>
      <p:graphicFrame>
        <p:nvGraphicFramePr>
          <p:cNvPr id="72706" name="Object 2"/>
          <p:cNvGraphicFramePr>
            <a:graphicFrameLocks noChangeAspect="1"/>
          </p:cNvGraphicFramePr>
          <p:nvPr/>
        </p:nvGraphicFramePr>
        <p:xfrm>
          <a:off x="5125288" y="1762808"/>
          <a:ext cx="327025" cy="487363"/>
        </p:xfrm>
        <a:graphic>
          <a:graphicData uri="http://schemas.openxmlformats.org/presentationml/2006/ole">
            <mc:AlternateContent xmlns:mc="http://schemas.openxmlformats.org/markup-compatibility/2006">
              <mc:Choice xmlns:v="urn:schemas-microsoft-com:vml" Requires="v">
                <p:oleObj spid="_x0000_s3075" name="Equation" r:id="rId6" imgW="1054080" imgH="495000" progId="Equation.DSMT4">
                  <p:embed/>
                </p:oleObj>
              </mc:Choice>
              <mc:Fallback>
                <p:oleObj name="Equation" r:id="rId6" imgW="1054080" imgH="495000" progId="Equation.DSMT4">
                  <p:embed/>
                  <p:pic>
                    <p:nvPicPr>
                      <p:cNvPr id="72706" name="Object 2"/>
                      <p:cNvPicPr>
                        <a:picLocks noChangeAspect="1" noChangeArrowheads="1"/>
                      </p:cNvPicPr>
                      <p:nvPr/>
                    </p:nvPicPr>
                    <p:blipFill>
                      <a:blip r:embed="rId7">
                        <a:extLst>
                          <a:ext uri="{28A0092B-C50C-407E-A947-70E740481C1C}">
                            <a14:useLocalDpi xmlns:a14="http://schemas.microsoft.com/office/drawing/2010/main" val="0"/>
                          </a:ext>
                        </a:extLst>
                      </a:blip>
                      <a:srcRect l="-879" t="25858" r="89600" b="35092"/>
                      <a:stretch>
                        <a:fillRect/>
                      </a:stretch>
                    </p:blipFill>
                    <p:spPr bwMode="auto">
                      <a:xfrm>
                        <a:off x="5125288" y="1762808"/>
                        <a:ext cx="327025" cy="487363"/>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573445"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7" name="Object 3"/>
          <p:cNvGraphicFramePr>
            <a:graphicFrameLocks noChangeAspect="1"/>
          </p:cNvGraphicFramePr>
          <p:nvPr/>
        </p:nvGraphicFramePr>
        <p:xfrm>
          <a:off x="939289" y="2687638"/>
          <a:ext cx="400050" cy="560387"/>
        </p:xfrm>
        <a:graphic>
          <a:graphicData uri="http://schemas.openxmlformats.org/presentationml/2006/ole">
            <mc:AlternateContent xmlns:mc="http://schemas.openxmlformats.org/markup-compatibility/2006">
              <mc:Choice xmlns:v="urn:schemas-microsoft-com:vml" Requires="v">
                <p:oleObj spid="_x0000_s3076" name="Equation" r:id="rId8" imgW="139680" imgH="203040" progId="Equation.3">
                  <p:embed/>
                </p:oleObj>
              </mc:Choice>
              <mc:Fallback>
                <p:oleObj name="Equation" r:id="rId8" imgW="139680" imgH="203040" progId="Equation.3">
                  <p:embed/>
                  <p:pic>
                    <p:nvPicPr>
                      <p:cNvPr id="72707"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9289" y="2687638"/>
                        <a:ext cx="400050" cy="560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47"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8" name="Object 4"/>
          <p:cNvGraphicFramePr>
            <a:graphicFrameLocks noChangeAspect="1"/>
          </p:cNvGraphicFramePr>
          <p:nvPr/>
        </p:nvGraphicFramePr>
        <p:xfrm>
          <a:off x="1863725" y="2420938"/>
          <a:ext cx="822325" cy="1141412"/>
        </p:xfrm>
        <a:graphic>
          <a:graphicData uri="http://schemas.openxmlformats.org/presentationml/2006/ole">
            <mc:AlternateContent xmlns:mc="http://schemas.openxmlformats.org/markup-compatibility/2006">
              <mc:Choice xmlns:v="urn:schemas-microsoft-com:vml" Requires="v">
                <p:oleObj spid="_x0000_s3077" name="Equation" r:id="rId10" imgW="393700" imgH="546100" progId="Equation.DSMT4">
                  <p:embed/>
                </p:oleObj>
              </mc:Choice>
              <mc:Fallback>
                <p:oleObj name="Equation" r:id="rId10" imgW="393700" imgH="546100" progId="Equation.DSMT4">
                  <p:embed/>
                  <p:pic>
                    <p:nvPicPr>
                      <p:cNvPr id="72708"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3725" y="2420938"/>
                        <a:ext cx="822325" cy="114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49" name="Rectangle 9"/>
          <p:cNvSpPr>
            <a:spLocks noChangeArrowheads="1"/>
          </p:cNvSpPr>
          <p:nvPr/>
        </p:nvSpPr>
        <p:spPr bwMode="auto">
          <a:xfrm>
            <a:off x="0" y="317658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2709" name="Object 5"/>
          <p:cNvGraphicFramePr>
            <a:graphicFrameLocks noChangeAspect="1"/>
          </p:cNvGraphicFramePr>
          <p:nvPr/>
        </p:nvGraphicFramePr>
        <p:xfrm>
          <a:off x="1839913" y="3802063"/>
          <a:ext cx="1006475" cy="1069975"/>
        </p:xfrm>
        <a:graphic>
          <a:graphicData uri="http://schemas.openxmlformats.org/presentationml/2006/ole">
            <mc:AlternateContent xmlns:mc="http://schemas.openxmlformats.org/markup-compatibility/2006">
              <mc:Choice xmlns:v="urn:schemas-microsoft-com:vml" Requires="v">
                <p:oleObj spid="_x0000_s3078" name="Equation" r:id="rId12" imgW="508000" imgH="546100" progId="Equation.DSMT4">
                  <p:embed/>
                </p:oleObj>
              </mc:Choice>
              <mc:Fallback>
                <p:oleObj name="Equation" r:id="rId12" imgW="508000" imgH="546100" progId="Equation.DSMT4">
                  <p:embed/>
                  <p:pic>
                    <p:nvPicPr>
                      <p:cNvPr id="72709"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9913" y="3802063"/>
                        <a:ext cx="1006475" cy="106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415312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6"/>
          <p:cNvSpPr>
            <a:spLocks noGrp="1" noChangeArrowheads="1"/>
          </p:cNvSpPr>
          <p:nvPr>
            <p:ph type="title"/>
          </p:nvPr>
        </p:nvSpPr>
        <p:spPr/>
        <p:txBody>
          <a:bodyPr/>
          <a:lstStyle/>
          <a:p>
            <a:r>
              <a:rPr lang="en-GB" dirty="0"/>
              <a:t>Column buckling</a:t>
            </a:r>
          </a:p>
        </p:txBody>
      </p:sp>
      <p:sp>
        <p:nvSpPr>
          <p:cNvPr id="74756" name="Rectangle 2"/>
          <p:cNvSpPr>
            <a:spLocks noGrp="1" noChangeArrowheads="1"/>
          </p:cNvSpPr>
          <p:nvPr>
            <p:ph type="body" idx="1"/>
          </p:nvPr>
        </p:nvSpPr>
        <p:spPr/>
        <p:txBody>
          <a:bodyPr/>
          <a:lstStyle/>
          <a:p>
            <a:pPr>
              <a:buNone/>
            </a:pPr>
            <a:r>
              <a:rPr lang="en-GB" sz="2800" dirty="0">
                <a:solidFill>
                  <a:srgbClr val="F79646"/>
                </a:solidFill>
              </a:rPr>
              <a:t>Reduction factor:  </a:t>
            </a:r>
            <a:endParaRPr lang="en-GB" dirty="0"/>
          </a:p>
        </p:txBody>
      </p:sp>
      <p:sp>
        <p:nvSpPr>
          <p:cNvPr id="574467" name="Rectangle 3"/>
          <p:cNvSpPr>
            <a:spLocks noChangeArrowheads="1"/>
          </p:cNvSpPr>
          <p:nvPr/>
        </p:nvSpPr>
        <p:spPr bwMode="auto">
          <a:xfrm>
            <a:off x="3671888" y="3200400"/>
            <a:ext cx="9144000" cy="0"/>
          </a:xfrm>
          <a:prstGeom prst="rect">
            <a:avLst/>
          </a:prstGeom>
          <a:noFill/>
          <a:ln w="12700" cap="sq">
            <a:noFill/>
            <a:miter lim="800000"/>
            <a:headEnd type="none" w="sm" len="sm"/>
            <a:tailEnd type="none" w="sm" len="sm"/>
          </a:ln>
          <a:effectLst/>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74754" name="Object 2"/>
          <p:cNvGraphicFramePr>
            <a:graphicFrameLocks noChangeAspect="1"/>
          </p:cNvGraphicFramePr>
          <p:nvPr/>
        </p:nvGraphicFramePr>
        <p:xfrm>
          <a:off x="1852613" y="2613025"/>
          <a:ext cx="4581525" cy="1270000"/>
        </p:xfrm>
        <a:graphic>
          <a:graphicData uri="http://schemas.openxmlformats.org/presentationml/2006/ole">
            <mc:AlternateContent xmlns:mc="http://schemas.openxmlformats.org/markup-compatibility/2006">
              <mc:Choice xmlns:v="urn:schemas-microsoft-com:vml" Requires="v">
                <p:oleObj spid="_x0000_s4098" name="Equation" r:id="rId4" imgW="1549400" imgH="457200" progId="Equation.DSMT4">
                  <p:embed/>
                </p:oleObj>
              </mc:Choice>
              <mc:Fallback>
                <p:oleObj name="Equation" r:id="rId4" imgW="1549400" imgH="457200" progId="Equation.DSMT4">
                  <p:embed/>
                  <p:pic>
                    <p:nvPicPr>
                      <p:cNvPr id="747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2613025"/>
                        <a:ext cx="4581525" cy="12700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1851025" y="4221163"/>
          <a:ext cx="4413250" cy="774700"/>
        </p:xfrm>
        <a:graphic>
          <a:graphicData uri="http://schemas.openxmlformats.org/presentationml/2006/ole">
            <mc:AlternateContent xmlns:mc="http://schemas.openxmlformats.org/markup-compatibility/2006">
              <mc:Choice xmlns:v="urn:schemas-microsoft-com:vml" Requires="v">
                <p:oleObj spid="_x0000_s4099" name="Equation" r:id="rId6" imgW="1549400" imgH="266700" progId="Equation.DSMT4">
                  <p:embed/>
                </p:oleObj>
              </mc:Choice>
              <mc:Fallback>
                <p:oleObj name="Equation" r:id="rId6" imgW="1549400" imgH="266700" progId="Equation.DSMT4">
                  <p:embed/>
                  <p:pic>
                    <p:nvPicPr>
                      <p:cNvPr id="7475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25" y="4221163"/>
                        <a:ext cx="4413250" cy="774700"/>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grpSp>
        <p:nvGrpSpPr>
          <p:cNvPr id="2" name="Group 16"/>
          <p:cNvGrpSpPr>
            <a:grpSpLocks/>
          </p:cNvGrpSpPr>
          <p:nvPr/>
        </p:nvGrpSpPr>
        <p:grpSpPr bwMode="auto">
          <a:xfrm>
            <a:off x="2141616" y="4294263"/>
            <a:ext cx="2586037" cy="1481138"/>
            <a:chOff x="1910" y="2686"/>
            <a:chExt cx="1630" cy="933"/>
          </a:xfrm>
        </p:grpSpPr>
        <p:sp>
          <p:nvSpPr>
            <p:cNvPr id="574474" name="Oval 10"/>
            <p:cNvSpPr>
              <a:spLocks noChangeArrowheads="1"/>
            </p:cNvSpPr>
            <p:nvPr/>
          </p:nvSpPr>
          <p:spPr bwMode="auto">
            <a:xfrm>
              <a:off x="2757" y="2686"/>
              <a:ext cx="408" cy="461"/>
            </a:xfrm>
            <a:prstGeom prst="ellipse">
              <a:avLst/>
            </a:prstGeom>
            <a:noFill/>
            <a:ln w="57150">
              <a:solidFill>
                <a:srgbClr val="FE9914">
                  <a:alpha val="49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4476" name="Line 12"/>
            <p:cNvSpPr>
              <a:spLocks noChangeShapeType="1"/>
            </p:cNvSpPr>
            <p:nvPr/>
          </p:nvSpPr>
          <p:spPr bwMode="auto">
            <a:xfrm flipV="1">
              <a:off x="2596" y="3101"/>
              <a:ext cx="194" cy="257"/>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4477" name="Text Box 13"/>
            <p:cNvSpPr txBox="1">
              <a:spLocks noChangeArrowheads="1"/>
            </p:cNvSpPr>
            <p:nvPr/>
          </p:nvSpPr>
          <p:spPr bwMode="auto">
            <a:xfrm>
              <a:off x="1910" y="3386"/>
              <a:ext cx="1630" cy="23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srgbClr val="FE9914"/>
                  </a:solidFill>
                  <a:effectLst/>
                  <a:uLnTx/>
                  <a:uFillTx/>
                  <a:latin typeface="Univers" charset="0"/>
                  <a:ea typeface="+mn-ea"/>
                  <a:cs typeface="+mn-cs"/>
                </a:rPr>
                <a:t>Imperfection factor</a:t>
              </a:r>
              <a:endParaRPr kumimoji="0" lang="en-GB" sz="1800" b="0" i="0" u="none" strike="noStrike" kern="1200" cap="none" spc="0" normalizeH="0" baseline="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grpSp>
        <p:nvGrpSpPr>
          <p:cNvPr id="3" name="Group 17"/>
          <p:cNvGrpSpPr>
            <a:grpSpLocks/>
          </p:cNvGrpSpPr>
          <p:nvPr/>
        </p:nvGrpSpPr>
        <p:grpSpPr bwMode="auto">
          <a:xfrm>
            <a:off x="4643516" y="4240287"/>
            <a:ext cx="3157537" cy="1552575"/>
            <a:chOff x="3487" y="2652"/>
            <a:chExt cx="1989" cy="978"/>
          </a:xfrm>
        </p:grpSpPr>
        <p:sp>
          <p:nvSpPr>
            <p:cNvPr id="574475" name="Oval 11"/>
            <p:cNvSpPr>
              <a:spLocks noChangeArrowheads="1"/>
            </p:cNvSpPr>
            <p:nvPr/>
          </p:nvSpPr>
          <p:spPr bwMode="auto">
            <a:xfrm>
              <a:off x="3487" y="2652"/>
              <a:ext cx="497" cy="505"/>
            </a:xfrm>
            <a:prstGeom prst="ellipse">
              <a:avLst/>
            </a:prstGeom>
            <a:noFill/>
            <a:ln w="57150">
              <a:solidFill>
                <a:srgbClr val="FE9914">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4478" name="Line 14"/>
            <p:cNvSpPr>
              <a:spLocks noChangeShapeType="1"/>
            </p:cNvSpPr>
            <p:nvPr/>
          </p:nvSpPr>
          <p:spPr bwMode="auto">
            <a:xfrm flipH="1" flipV="1">
              <a:off x="3917" y="3112"/>
              <a:ext cx="302" cy="204"/>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74479" name="Text Box 15"/>
            <p:cNvSpPr txBox="1">
              <a:spLocks noChangeArrowheads="1"/>
            </p:cNvSpPr>
            <p:nvPr/>
          </p:nvSpPr>
          <p:spPr bwMode="auto">
            <a:xfrm>
              <a:off x="3846" y="3342"/>
              <a:ext cx="1630" cy="288"/>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Plateau length</a:t>
              </a:r>
              <a:endParaRPr kumimoji="0" lang="en-GB" sz="1800" b="0"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graphicFrame>
        <p:nvGraphicFramePr>
          <p:cNvPr id="19" name="Objet 18"/>
          <p:cNvGraphicFramePr>
            <a:graphicFrameLocks noChangeAspect="1"/>
          </p:cNvGraphicFramePr>
          <p:nvPr/>
        </p:nvGraphicFramePr>
        <p:xfrm>
          <a:off x="3117686" y="1646215"/>
          <a:ext cx="458182" cy="549118"/>
        </p:xfrm>
        <a:graphic>
          <a:graphicData uri="http://schemas.openxmlformats.org/presentationml/2006/ole">
            <mc:AlternateContent xmlns:mc="http://schemas.openxmlformats.org/markup-compatibility/2006">
              <mc:Choice xmlns:v="urn:schemas-microsoft-com:vml" Requires="v">
                <p:oleObj spid="_x0000_s4100" name="Equation" r:id="rId8" imgW="139700" imgH="165100" progId="Equation.DSMT4">
                  <p:embed/>
                </p:oleObj>
              </mc:Choice>
              <mc:Fallback>
                <p:oleObj name="Equation" r:id="rId8" imgW="139700" imgH="165100" progId="Equation.DSMT4">
                  <p:embed/>
                  <p:pic>
                    <p:nvPicPr>
                      <p:cNvPr id="19" name="Obje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7686" y="1646215"/>
                        <a:ext cx="458182" cy="549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2559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dirty="0"/>
              <a:t>Diffusion of corrosive ions (usually chlorides) into concrete:</a:t>
            </a:r>
          </a:p>
        </p:txBody>
      </p:sp>
      <p:sp>
        <p:nvSpPr>
          <p:cNvPr id="4" name="Content Placeholder 3"/>
          <p:cNvSpPr>
            <a:spLocks noGrp="1"/>
          </p:cNvSpPr>
          <p:nvPr>
            <p:ph sz="half" idx="1"/>
          </p:nvPr>
        </p:nvSpPr>
        <p:spPr>
          <a:xfrm>
            <a:off x="251520" y="1600200"/>
            <a:ext cx="2880320" cy="4925144"/>
          </a:xfrm>
        </p:spPr>
        <p:txBody>
          <a:bodyPr>
            <a:noAutofit/>
          </a:bodyPr>
          <a:lstStyle/>
          <a:p>
            <a:pPr marL="0" indent="0" algn="just">
              <a:buNone/>
            </a:pPr>
            <a:r>
              <a:rPr lang="nl-BE" sz="1600" dirty="0"/>
              <a:t>Steps</a:t>
            </a:r>
            <a:r>
              <a:rPr lang="nl-BE" sz="1600" baseline="50000" dirty="0"/>
              <a:t>3</a:t>
            </a:r>
            <a:r>
              <a:rPr lang="nl-BE" sz="1600" dirty="0"/>
              <a:t>:</a:t>
            </a:r>
          </a:p>
          <a:p>
            <a:pPr marL="514350" indent="-514350" algn="just">
              <a:buFont typeface="+mj-lt"/>
              <a:buAutoNum type="arabicPeriod"/>
            </a:pPr>
            <a:r>
              <a:rPr lang="nl-BE" sz="1600" dirty="0"/>
              <a:t>Once corrosive ions reach the carbon steel rebar (t0), corrosion begins</a:t>
            </a:r>
          </a:p>
          <a:p>
            <a:pPr marL="514350" indent="-514350" algn="just">
              <a:buFont typeface="+mj-lt"/>
              <a:buAutoNum type="arabicPeriod"/>
            </a:pPr>
            <a:r>
              <a:rPr lang="nl-BE" sz="1600" dirty="0"/>
              <a:t>Corrosion products, which occupy a greater volume than steel, exert an outwards pressure</a:t>
            </a:r>
          </a:p>
          <a:p>
            <a:pPr marL="514350" indent="-514350" algn="just">
              <a:buFont typeface="+mj-lt"/>
              <a:buAutoNum type="arabicPeriod"/>
            </a:pPr>
            <a:r>
              <a:rPr lang="nl-BE" sz="1600" dirty="0"/>
              <a:t>Concrete cracking occurs (t1), opening easy access to chlorides</a:t>
            </a:r>
          </a:p>
          <a:p>
            <a:pPr marL="514350" indent="-514350" algn="just">
              <a:buFont typeface="+mj-lt"/>
              <a:buAutoNum type="arabicPeriod"/>
            </a:pPr>
            <a:r>
              <a:rPr lang="nl-BE" sz="1600" dirty="0"/>
              <a:t>Concrete cover cracks (spalling) (t3), exposing the rebar</a:t>
            </a:r>
          </a:p>
          <a:p>
            <a:pPr marL="514350" indent="-514350" algn="just">
              <a:buFont typeface="+mj-lt"/>
              <a:buAutoNum type="arabicPeriod"/>
            </a:pPr>
            <a:r>
              <a:rPr lang="nl-BE" sz="1600" dirty="0" err="1"/>
              <a:t>If</a:t>
            </a:r>
            <a:r>
              <a:rPr lang="nl-BE" sz="1600" dirty="0"/>
              <a:t> </a:t>
            </a:r>
            <a:r>
              <a:rPr lang="nl-BE" sz="1600" dirty="0" err="1"/>
              <a:t>unattended</a:t>
            </a:r>
            <a:r>
              <a:rPr lang="nl-BE" sz="1600" dirty="0"/>
              <a:t>,  corrosion continues until the rebar cannot bear the applied tensile stresses and the structure collapses (t4)</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2708498"/>
            <a:ext cx="4051300" cy="295275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7438" y="1627918"/>
            <a:ext cx="1062000" cy="1062000"/>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37438" y="4601074"/>
            <a:ext cx="1060174" cy="1060174"/>
          </a:xfrm>
          <a:prstGeom prst="rect">
            <a:avLst/>
          </a:prstGeom>
          <a:ln>
            <a:solidFill>
              <a:schemeClr val="tx1"/>
            </a:solidFill>
          </a:ln>
        </p:spPr>
      </p:pic>
      <p:pic>
        <p:nvPicPr>
          <p:cNvPr id="10" name="Picture 9"/>
          <p:cNvPicPr preferRelativeResize="0">
            <a:picLocks/>
          </p:cNvPicPr>
          <p:nvPr/>
        </p:nvPicPr>
        <p:blipFill>
          <a:blip r:embed="rId5">
            <a:extLst>
              <a:ext uri="{28A0092B-C50C-407E-A947-70E740481C1C}">
                <a14:useLocalDpi xmlns:a14="http://schemas.microsoft.com/office/drawing/2010/main"/>
              </a:ext>
            </a:extLst>
          </a:blip>
          <a:stretch>
            <a:fillRect/>
          </a:stretch>
        </p:blipFill>
        <p:spPr>
          <a:xfrm>
            <a:off x="7437438" y="3114496"/>
            <a:ext cx="1062000" cy="1062000"/>
          </a:xfrm>
          <a:prstGeom prst="rect">
            <a:avLst/>
          </a:prstGeom>
          <a:ln>
            <a:solidFill>
              <a:schemeClr val="tx1"/>
            </a:solidFill>
          </a:ln>
        </p:spPr>
      </p:pic>
      <p:cxnSp>
        <p:nvCxnSpPr>
          <p:cNvPr id="12" name="Straight Arrow Connector 11"/>
          <p:cNvCxnSpPr/>
          <p:nvPr/>
        </p:nvCxnSpPr>
        <p:spPr>
          <a:xfrm flipH="1">
            <a:off x="6588224" y="2689918"/>
            <a:ext cx="849214" cy="595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0" idx="1"/>
          </p:cNvCxnSpPr>
          <p:nvPr/>
        </p:nvCxnSpPr>
        <p:spPr>
          <a:xfrm flipH="1" flipV="1">
            <a:off x="6588224" y="3501008"/>
            <a:ext cx="849214" cy="1444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228184" y="4221088"/>
            <a:ext cx="144016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4093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t>Column buckling</a:t>
            </a:r>
            <a:endParaRPr lang="en-GB" altLang="en-US" dirty="0"/>
          </a:p>
        </p:txBody>
      </p:sp>
      <p:sp>
        <p:nvSpPr>
          <p:cNvPr id="4" name="Content Placeholder 3"/>
          <p:cNvSpPr>
            <a:spLocks noGrp="1"/>
          </p:cNvSpPr>
          <p:nvPr>
            <p:ph idx="1"/>
          </p:nvPr>
        </p:nvSpPr>
        <p:spPr/>
        <p:txBody>
          <a:bodyPr/>
          <a:lstStyle/>
          <a:p>
            <a:r>
              <a:rPr lang="en-GB" altLang="en-US" dirty="0"/>
              <a:t>Choice of buckling curve depends on cross-section, manufacturing route and axis</a:t>
            </a:r>
          </a:p>
          <a:p>
            <a:endParaRPr lang="en-GB" dirty="0"/>
          </a:p>
        </p:txBody>
      </p:sp>
      <p:pic>
        <p:nvPicPr>
          <p:cNvPr id="317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09" y="2965616"/>
            <a:ext cx="8069263" cy="2887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812220" y="5897624"/>
            <a:ext cx="25514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a:ea typeface="+mn-ea"/>
                <a:cs typeface="+mn-cs"/>
              </a:rPr>
              <a:t>Extract from EN 1993-1-4</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214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9388" y="0"/>
            <a:ext cx="8640762" cy="1143000"/>
          </a:xfrm>
        </p:spPr>
        <p:txBody>
          <a:bodyPr/>
          <a:lstStyle/>
          <a:p>
            <a:r>
              <a:rPr lang="en-GB" altLang="en-US"/>
              <a:t>Eurocode 3 Flexural buckling curves</a:t>
            </a:r>
          </a:p>
        </p:txBody>
      </p:sp>
      <p:pic>
        <p:nvPicPr>
          <p:cNvPr id="3277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577" y="982684"/>
            <a:ext cx="7989391" cy="564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7931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9274" y="1417637"/>
            <a:ext cx="2387525" cy="5301953"/>
          </a:xfrm>
          <a:prstGeom prst="rect">
            <a:avLst/>
          </a:prstGeom>
        </p:spPr>
      </p:pic>
      <p:sp>
        <p:nvSpPr>
          <p:cNvPr id="2" name="Titel 1"/>
          <p:cNvSpPr>
            <a:spLocks noGrp="1"/>
          </p:cNvSpPr>
          <p:nvPr>
            <p:ph type="title"/>
          </p:nvPr>
        </p:nvSpPr>
        <p:spPr/>
        <p:txBody>
          <a:bodyPr>
            <a:normAutofit fontScale="90000"/>
          </a:bodyPr>
          <a:lstStyle/>
          <a:p>
            <a:r>
              <a:rPr lang="nl-BE" dirty="0"/>
              <a:t>Eurocode 3 </a:t>
            </a:r>
            <a:r>
              <a:rPr lang="nl-BE" dirty="0" err="1"/>
              <a:t>Flexural</a:t>
            </a:r>
            <a:r>
              <a:rPr lang="nl-BE" dirty="0"/>
              <a:t> </a:t>
            </a:r>
            <a:r>
              <a:rPr lang="nl-BE" dirty="0" err="1"/>
              <a:t>buckling</a:t>
            </a:r>
            <a:r>
              <a:rPr lang="nl-BE" dirty="0"/>
              <a:t> </a:t>
            </a:r>
            <a:r>
              <a:rPr lang="nl-BE" dirty="0" err="1"/>
              <a:t>example</a:t>
            </a:r>
            <a:endParaRPr lang="nl-BE" dirty="0"/>
          </a:p>
        </p:txBody>
      </p:sp>
      <p:sp>
        <p:nvSpPr>
          <p:cNvPr id="10" name="Tijdelijke aanduiding voor inhoud 9"/>
          <p:cNvSpPr>
            <a:spLocks noGrp="1"/>
          </p:cNvSpPr>
          <p:nvPr>
            <p:ph idx="1"/>
          </p:nvPr>
        </p:nvSpPr>
        <p:spPr/>
        <p:txBody>
          <a:bodyPr>
            <a:normAutofit/>
          </a:bodyPr>
          <a:lstStyle/>
          <a:p>
            <a:r>
              <a:rPr lang="nl-BE" sz="2400" dirty="0"/>
              <a:t>Cold formed rectangular hollow section submitted to concentric compression</a:t>
            </a:r>
          </a:p>
        </p:txBody>
      </p:sp>
      <p:graphicFrame>
        <p:nvGraphicFramePr>
          <p:cNvPr id="7" name="Tabel 6"/>
          <p:cNvGraphicFramePr>
            <a:graphicFrameLocks noGrp="1"/>
          </p:cNvGraphicFramePr>
          <p:nvPr/>
        </p:nvGraphicFramePr>
        <p:xfrm>
          <a:off x="899592" y="2403152"/>
          <a:ext cx="5266929" cy="146304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530625">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r>
                        <a:rPr lang="nl-BE" dirty="0"/>
                        <a:t>Carbon steel</a:t>
                      </a:r>
                    </a:p>
                  </a:txBody>
                  <a:tcPr/>
                </a:tc>
                <a:tc>
                  <a:txBody>
                    <a:bodyPr/>
                    <a:lstStyle/>
                    <a:p>
                      <a:r>
                        <a:rPr lang="nl-BE" dirty="0" err="1"/>
                        <a:t>Austenitic</a:t>
                      </a:r>
                      <a:r>
                        <a:rPr lang="nl-BE" dirty="0"/>
                        <a:t> </a:t>
                      </a:r>
                      <a:r>
                        <a:rPr lang="nl-BE" dirty="0" err="1"/>
                        <a:t>stainless</a:t>
                      </a:r>
                      <a:r>
                        <a:rPr lang="nl-BE" dirty="0"/>
                        <a:t> steel</a:t>
                      </a:r>
                    </a:p>
                  </a:txBody>
                  <a:tcPr/>
                </a:tc>
                <a:extLst>
                  <a:ext uri="{0D108BD9-81ED-4DB2-BD59-A6C34878D82A}">
                    <a16:rowId xmlns:a16="http://schemas.microsoft.com/office/drawing/2014/main" val="10000"/>
                  </a:ext>
                </a:extLst>
              </a:tr>
              <a:tr h="360000">
                <a:tc>
                  <a:txBody>
                    <a:bodyPr/>
                    <a:lstStyle/>
                    <a:p>
                      <a:r>
                        <a:rPr lang="nl-BE" b="1" dirty="0" err="1">
                          <a:solidFill>
                            <a:schemeClr val="bg1"/>
                          </a:solidFill>
                        </a:rPr>
                        <a:t>Material</a:t>
                      </a:r>
                      <a:endParaRPr lang="nl-BE" b="1" dirty="0">
                        <a:solidFill>
                          <a:schemeClr val="bg1"/>
                        </a:solidFill>
                      </a:endParaRPr>
                    </a:p>
                  </a:txBody>
                  <a:tcPr>
                    <a:solidFill>
                      <a:schemeClr val="accent1"/>
                    </a:solidFill>
                  </a:tcPr>
                </a:tc>
                <a:tc>
                  <a:txBody>
                    <a:bodyPr/>
                    <a:lstStyle/>
                    <a:p>
                      <a:pPr algn="r"/>
                      <a:r>
                        <a:rPr lang="nl-BE" dirty="0"/>
                        <a:t>S235</a:t>
                      </a:r>
                    </a:p>
                  </a:txBody>
                  <a:tcPr/>
                </a:tc>
                <a:tc>
                  <a:txBody>
                    <a:bodyPr/>
                    <a:lstStyle/>
                    <a:p>
                      <a:pPr algn="r"/>
                      <a:r>
                        <a:rPr lang="nl-BE" dirty="0"/>
                        <a:t>EN 1.4301</a:t>
                      </a:r>
                    </a:p>
                  </a:txBody>
                  <a:tcPr/>
                </a:tc>
                <a:extLst>
                  <a:ext uri="{0D108BD9-81ED-4DB2-BD59-A6C34878D82A}">
                    <a16:rowId xmlns:a16="http://schemas.microsoft.com/office/drawing/2014/main" val="10001"/>
                  </a:ext>
                </a:extLst>
              </a:tr>
              <a:tr h="36000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a:r>
                        <a:rPr lang="nl-BE" dirty="0"/>
                        <a:t>235</a:t>
                      </a:r>
                    </a:p>
                  </a:txBody>
                  <a:tcPr/>
                </a:tc>
                <a:tc>
                  <a:txBody>
                    <a:bodyPr/>
                    <a:lstStyle/>
                    <a:p>
                      <a:pPr algn="r"/>
                      <a:r>
                        <a:rPr lang="nl-BE" dirty="0"/>
                        <a:t>230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[N/mm²]</a:t>
                      </a:r>
                    </a:p>
                  </a:txBody>
                  <a:tcPr>
                    <a:solidFill>
                      <a:schemeClr val="accent1"/>
                    </a:solidFill>
                  </a:tcPr>
                </a:tc>
                <a:tc>
                  <a:txBody>
                    <a:bodyPr/>
                    <a:lstStyle/>
                    <a:p>
                      <a:pPr algn="r"/>
                      <a:r>
                        <a:rPr lang="nl-BE" dirty="0"/>
                        <a:t>210000</a:t>
                      </a:r>
                    </a:p>
                  </a:txBody>
                  <a:tcPr/>
                </a:tc>
                <a:tc>
                  <a:txBody>
                    <a:bodyPr/>
                    <a:lstStyle/>
                    <a:p>
                      <a:pPr algn="r"/>
                      <a:r>
                        <a:rPr lang="nl-BE" dirty="0"/>
                        <a:t>200000</a:t>
                      </a:r>
                    </a:p>
                  </a:txBody>
                  <a:tcPr/>
                </a:tc>
                <a:extLst>
                  <a:ext uri="{0D108BD9-81ED-4DB2-BD59-A6C34878D82A}">
                    <a16:rowId xmlns:a16="http://schemas.microsoft.com/office/drawing/2014/main" val="10003"/>
                  </a:ext>
                </a:extLst>
              </a:tr>
            </a:tbl>
          </a:graphicData>
        </a:graphic>
      </p:graphicFrame>
      <p:pic>
        <p:nvPicPr>
          <p:cNvPr id="3" name="Afbeelding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4069187"/>
            <a:ext cx="3096344" cy="2650403"/>
          </a:xfrm>
          <a:prstGeom prst="rect">
            <a:avLst/>
          </a:prstGeom>
        </p:spPr>
      </p:pic>
    </p:spTree>
    <p:extLst>
      <p:ext uri="{BB962C8B-B14F-4D97-AF65-F5344CB8AC3E}">
        <p14:creationId xmlns:p14="http://schemas.microsoft.com/office/powerpoint/2010/main" val="4296469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flexural buckling example</a:t>
            </a:r>
            <a:endParaRPr lang="nl-BE" sz="3200" dirty="0"/>
          </a:p>
        </p:txBody>
      </p:sp>
      <p:sp>
        <p:nvSpPr>
          <p:cNvPr id="9" name="Tijdelijke aanduiding voor tekst 8"/>
          <p:cNvSpPr>
            <a:spLocks noGrp="1"/>
          </p:cNvSpPr>
          <p:nvPr>
            <p:ph type="body" idx="1"/>
          </p:nvPr>
        </p:nvSpPr>
        <p:spPr>
          <a:xfrm>
            <a:off x="457200" y="1268760"/>
            <a:ext cx="4040188" cy="639762"/>
          </a:xfrm>
        </p:spPr>
        <p:txBody>
          <a:bodyPr/>
          <a:lstStyle/>
          <a:p>
            <a:r>
              <a:rPr lang="nl-BE" dirty="0"/>
              <a:t>EC 3-1-1: S235</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sz="half" idx="2"/>
              </p:nvPr>
            </p:nvSpPr>
            <p:spPr>
              <a:xfrm>
                <a:off x="457200" y="1908522"/>
                <a:ext cx="4040188" cy="4472806"/>
              </a:xfrm>
            </p:spPr>
            <p:txBody>
              <a:bodyPr/>
              <a:lstStyle/>
              <a:p>
                <a:r>
                  <a:rPr lang="nl-BE" dirty="0"/>
                  <a:t>Classification</a:t>
                </a:r>
              </a:p>
              <a:p>
                <a:pPr lvl="1"/>
                <a:endParaRPr lang="nl-BE" dirty="0"/>
              </a:p>
              <a:p>
                <a:pPr lvl="1"/>
                <a:endParaRPr lang="nl-BE" dirty="0"/>
              </a:p>
              <a:p>
                <a:pPr lvl="1"/>
                <a:endParaRPr lang="nl-BE" dirty="0"/>
              </a:p>
              <a:p>
                <a:pPr lvl="1"/>
                <a:r>
                  <a:rPr lang="nl-BE" dirty="0" err="1"/>
                  <a:t>All</a:t>
                </a:r>
                <a:r>
                  <a:rPr lang="nl-BE" dirty="0"/>
                  <a:t> </a:t>
                </a:r>
                <a:r>
                  <a:rPr lang="nl-BE" dirty="0" err="1"/>
                  <a:t>internal</a:t>
                </a:r>
                <a:r>
                  <a:rPr lang="nl-BE" dirty="0"/>
                  <a:t> </a:t>
                </a:r>
                <a:r>
                  <a:rPr lang="nl-BE" dirty="0" err="1"/>
                  <a:t>parts</a:t>
                </a:r>
                <a:endParaRPr lang="nl-BE" dirty="0"/>
              </a:p>
              <a:p>
                <a:pPr marL="457200" lvl="1" indent="0">
                  <a:buNone/>
                </a:pPr>
                <a:r>
                  <a:rPr lang="nl-BE" dirty="0"/>
                  <a:t>	</a:t>
                </a:r>
                <a14:m>
                  <m:oMath xmlns:m="http://schemas.openxmlformats.org/officeDocument/2006/math">
                    <m:f>
                      <m:fPr>
                        <m:type m:val="skw"/>
                        <m:ctrlPr>
                          <a:rPr lang="nl-BE" i="1" smtClean="0">
                            <a:latin typeface="Cambria Math" panose="02040503050406030204" pitchFamily="18" charset="0"/>
                          </a:rPr>
                        </m:ctrlPr>
                      </m:fPr>
                      <m:num>
                        <m:r>
                          <a:rPr lang="nl-BE" b="0" i="1" smtClean="0">
                            <a:latin typeface="Cambria Math" panose="02040503050406030204" pitchFamily="18" charset="0"/>
                          </a:rPr>
                          <m:t>𝑐</m:t>
                        </m:r>
                      </m:num>
                      <m:den>
                        <m:r>
                          <a:rPr lang="nl-BE" b="0" i="1" smtClean="0">
                            <a:latin typeface="Cambria Math" panose="02040503050406030204" pitchFamily="18" charset="0"/>
                          </a:rPr>
                          <m:t>𝑡</m:t>
                        </m:r>
                      </m:den>
                    </m:f>
                    <m:r>
                      <a:rPr lang="nl-BE" b="0" i="1" smtClean="0">
                        <a:latin typeface="Cambria Math" panose="02040503050406030204" pitchFamily="18" charset="0"/>
                      </a:rPr>
                      <m:t>=21&lt;33=33</m:t>
                    </m:r>
                    <m:r>
                      <a:rPr lang="nl-BE" b="0" i="1" smtClean="0">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1</a:t>
                </a:r>
              </a:p>
              <a:p>
                <a:pPr marL="57150" indent="0">
                  <a:buNone/>
                </a:pPr>
                <a:r>
                  <a:rPr lang="nl-BE" dirty="0"/>
                  <a:t>Cross-</a:t>
                </a:r>
                <a:r>
                  <a:rPr lang="nl-BE" dirty="0" err="1"/>
                  <a:t>section</a:t>
                </a:r>
                <a:r>
                  <a:rPr lang="nl-BE" dirty="0"/>
                  <a:t> = class 1</a:t>
                </a:r>
              </a:p>
            </p:txBody>
          </p:sp>
        </mc:Choice>
        <mc:Fallback xmlns="" xmlns:mv="urn:schemas-microsoft-com:mac:vml">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4472806"/>
              </a:xfrm>
              <a:blipFill rotWithShape="0">
                <a:blip r:embed="rId2"/>
                <a:stretch>
                  <a:fillRect l="-1961" t="-1090"/>
                </a:stretch>
              </a:blipFill>
            </p:spPr>
            <p:txBody>
              <a:bodyPr/>
              <a:lstStyle/>
              <a:p>
                <a:r>
                  <a:rPr lang="nl-BE">
                    <a:noFill/>
                  </a:rPr>
                  <a:t> </a:t>
                </a:r>
              </a:p>
            </p:txBody>
          </p:sp>
        </mc:Fallback>
      </mc:AlternateContent>
      <p:sp>
        <p:nvSpPr>
          <p:cNvPr id="10" name="Tijdelijke aanduiding voor tekst 9"/>
          <p:cNvSpPr>
            <a:spLocks noGrp="1"/>
          </p:cNvSpPr>
          <p:nvPr>
            <p:ph type="body" sz="quarter" idx="3"/>
          </p:nvPr>
        </p:nvSpPr>
        <p:spPr>
          <a:xfrm>
            <a:off x="4645025" y="1268760"/>
            <a:ext cx="4041775" cy="639762"/>
          </a:xfrm>
        </p:spPr>
        <p:txBody>
          <a:bodyPr/>
          <a:lstStyle/>
          <a:p>
            <a:r>
              <a:rPr lang="nl-BE" dirty="0"/>
              <a:t>EC 3-1-4: </a:t>
            </a:r>
            <a:r>
              <a:rPr lang="nl-BE" dirty="0" err="1"/>
              <a:t>Austenitic</a:t>
            </a:r>
            <a:endParaRPr lang="nl-BE" dirty="0"/>
          </a:p>
        </p:txBody>
      </p:sp>
      <mc:AlternateContent xmlns:mc="http://schemas.openxmlformats.org/markup-compatibility/2006" xmlns:a14="http://schemas.microsoft.com/office/drawing/2010/main">
        <mc:Choice Requires="a14">
          <p:sp>
            <p:nvSpPr>
              <p:cNvPr id="11" name="Tijdelijke aanduiding voor inhoud 10"/>
              <p:cNvSpPr>
                <a:spLocks noGrp="1"/>
              </p:cNvSpPr>
              <p:nvPr>
                <p:ph sz="quarter" idx="4"/>
              </p:nvPr>
            </p:nvSpPr>
            <p:spPr>
              <a:xfrm>
                <a:off x="4645025" y="1908522"/>
                <a:ext cx="4041775" cy="4472806"/>
              </a:xfrm>
            </p:spPr>
            <p:txBody>
              <a:bodyPr>
                <a:normAutofit/>
              </a:bodyPr>
              <a:lstStyle/>
              <a:p>
                <a:r>
                  <a:rPr lang="nl-BE" dirty="0"/>
                  <a:t>Classification</a:t>
                </a:r>
              </a:p>
              <a:p>
                <a:pPr lvl="1"/>
                <a:endParaRPr lang="nl-BE" dirty="0"/>
              </a:p>
              <a:p>
                <a:pPr lvl="1"/>
                <a:endParaRPr lang="nl-BE" dirty="0"/>
              </a:p>
              <a:p>
                <a:pPr lvl="1"/>
                <a:endParaRPr lang="nl-BE" dirty="0"/>
              </a:p>
              <a:p>
                <a:pPr lvl="1"/>
                <a:r>
                  <a:rPr lang="nl-BE" dirty="0" err="1"/>
                  <a:t>All</a:t>
                </a:r>
                <a:r>
                  <a:rPr lang="nl-BE" dirty="0"/>
                  <a:t> </a:t>
                </a:r>
                <a:r>
                  <a:rPr lang="nl-BE" dirty="0" err="1"/>
                  <a:t>internal</a:t>
                </a:r>
                <a:r>
                  <a:rPr lang="nl-BE" dirty="0"/>
                  <a:t> </a:t>
                </a:r>
                <a:r>
                  <a:rPr lang="nl-BE" dirty="0" err="1"/>
                  <a:t>parts</a:t>
                </a:r>
                <a:endParaRPr lang="nl-BE" dirty="0"/>
              </a:p>
              <a:p>
                <a:pPr marL="457200" lvl="1" indent="0">
                  <a:buNone/>
                </a:pPr>
                <a:r>
                  <a:rPr lang="nl-BE" dirty="0"/>
                  <a:t>	</a:t>
                </a:r>
                <a14:m>
                  <m:oMath xmlns:m="http://schemas.openxmlformats.org/officeDocument/2006/math">
                    <m:f>
                      <m:fPr>
                        <m:type m:val="skw"/>
                        <m:ctrlPr>
                          <a:rPr lang="nl-BE" i="1">
                            <a:latin typeface="Cambria Math" panose="02040503050406030204" pitchFamily="18" charset="0"/>
                          </a:rPr>
                        </m:ctrlPr>
                      </m:fPr>
                      <m:num>
                        <m:r>
                          <a:rPr lang="nl-BE" i="1">
                            <a:latin typeface="Cambria Math" panose="02040503050406030204" pitchFamily="18" charset="0"/>
                          </a:rPr>
                          <m:t>𝑐</m:t>
                        </m:r>
                      </m:num>
                      <m:den>
                        <m:r>
                          <a:rPr lang="nl-BE" i="1">
                            <a:latin typeface="Cambria Math" panose="02040503050406030204" pitchFamily="18" charset="0"/>
                          </a:rPr>
                          <m:t>𝑡</m:t>
                        </m:r>
                      </m:den>
                    </m:f>
                    <m:r>
                      <a:rPr lang="nl-BE" i="1">
                        <a:latin typeface="Cambria Math" panose="02040503050406030204" pitchFamily="18" charset="0"/>
                      </a:rPr>
                      <m:t>=</m:t>
                    </m:r>
                    <m:r>
                      <a:rPr lang="nl-BE" b="0" i="1" smtClean="0">
                        <a:latin typeface="Cambria Math" panose="02040503050406030204" pitchFamily="18" charset="0"/>
                      </a:rPr>
                      <m:t>21</m:t>
                    </m:r>
                    <m:r>
                      <a:rPr lang="nl-BE" i="1">
                        <a:latin typeface="Cambria Math" panose="02040503050406030204" pitchFamily="18" charset="0"/>
                      </a:rPr>
                      <m:t>&lt;</m:t>
                    </m:r>
                    <m:r>
                      <a:rPr lang="nl-BE" b="0" i="1" smtClean="0">
                        <a:latin typeface="Cambria Math" panose="02040503050406030204" pitchFamily="18" charset="0"/>
                      </a:rPr>
                      <m:t>25,35</m:t>
                    </m:r>
                    <m:r>
                      <a:rPr lang="nl-BE" i="1">
                        <a:latin typeface="Cambria Math" panose="02040503050406030204" pitchFamily="18" charset="0"/>
                      </a:rPr>
                      <m:t>=</m:t>
                    </m:r>
                    <m:r>
                      <a:rPr lang="nl-BE" b="0" i="1" smtClean="0">
                        <a:latin typeface="Cambria Math" panose="02040503050406030204" pitchFamily="18" charset="0"/>
                      </a:rPr>
                      <m:t>25,7</m:t>
                    </m:r>
                    <m:r>
                      <a:rPr lang="nl-BE" i="1">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1</a:t>
                </a:r>
              </a:p>
              <a:p>
                <a:pPr marL="57150" indent="0">
                  <a:buNone/>
                </a:pPr>
                <a:r>
                  <a:rPr lang="nl-BE" dirty="0"/>
                  <a:t>Cross-</a:t>
                </a:r>
                <a:r>
                  <a:rPr lang="nl-BE" dirty="0" err="1"/>
                  <a:t>section</a:t>
                </a:r>
                <a:r>
                  <a:rPr lang="nl-BE" dirty="0"/>
                  <a:t> = class 1</a:t>
                </a:r>
              </a:p>
              <a:p>
                <a:pPr marL="0" indent="0">
                  <a:buNone/>
                </a:pPr>
                <a:endParaRPr lang="nl-BE" dirty="0"/>
              </a:p>
            </p:txBody>
          </p:sp>
        </mc:Choice>
        <mc:Fallback xmlns="" xmlns:mv="urn:schemas-microsoft-com:mac:vml">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4472806"/>
              </a:xfrm>
              <a:blipFill rotWithShape="0">
                <a:blip r:embed="rId3"/>
                <a:stretch>
                  <a:fillRect l="-2112" t="-1090"/>
                </a:stretch>
              </a:blipFill>
            </p:spPr>
            <p:txBody>
              <a:bodyPr/>
              <a:lstStyle/>
              <a:p>
                <a:r>
                  <a:rPr lang="nl-BE">
                    <a:noFill/>
                  </a:rPr>
                  <a:t> </a:t>
                </a:r>
              </a:p>
            </p:txBody>
          </p:sp>
        </mc:Fallback>
      </mc:AlternateContent>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kstvak 11"/>
              <p:cNvSpPr txBox="1"/>
              <p:nvPr/>
            </p:nvSpPr>
            <p:spPr>
              <a:xfrm>
                <a:off x="1187624" y="2344281"/>
                <a:ext cx="150951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2" name="Tekstvak 11"/>
              <p:cNvSpPr txBox="1">
                <a:spLocks noRot="1" noChangeAspect="1" noMove="1" noResize="1" noEditPoints="1" noAdjustHandles="1" noChangeArrowheads="1" noChangeShapeType="1" noTextEdit="1"/>
              </p:cNvSpPr>
              <p:nvPr/>
            </p:nvSpPr>
            <p:spPr>
              <a:xfrm>
                <a:off x="1187624" y="2344281"/>
                <a:ext cx="1509516" cy="818366"/>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5436096" y="2344281"/>
                <a:ext cx="2203552" cy="5636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nl-BE" sz="1800" b="0" i="0" u="none" strike="noStrike" kern="1200" cap="none" spc="0" normalizeH="0" baseline="0" noProof="0" dirty="0">
                    <a:ln>
                      <a:noFill/>
                    </a:ln>
                    <a:solidFill>
                      <a:prstClr val="black"/>
                    </a:solidFill>
                    <a:effectLst/>
                    <a:uLnTx/>
                    <a:uFillTx/>
                    <a:latin typeface="Calibri"/>
                    <a:ea typeface="+mn-ea"/>
                    <a:cs typeface="+mn-cs"/>
                  </a:rPr>
                  <a:t>0,99</a:t>
                </a:r>
              </a:p>
            </p:txBody>
          </p:sp>
        </mc:Choice>
        <mc:Fallback xmlns="" xmlns:mv="urn:schemas-microsoft-com:mac:vml">
          <p:sp>
            <p:nvSpPr>
              <p:cNvPr id="13" name="Tekstvak 12"/>
              <p:cNvSpPr txBox="1">
                <a:spLocks noRot="1" noChangeAspect="1" noMove="1" noResize="1" noEditPoints="1" noAdjustHandles="1" noChangeArrowheads="1" noChangeShapeType="1" noTextEdit="1"/>
              </p:cNvSpPr>
              <p:nvPr/>
            </p:nvSpPr>
            <p:spPr>
              <a:xfrm>
                <a:off x="5436096" y="2344281"/>
                <a:ext cx="2203552" cy="563680"/>
              </a:xfrm>
              <a:prstGeom prst="rect">
                <a:avLst/>
              </a:prstGeom>
              <a:blipFill rotWithShape="0">
                <a:blip r:embed="rId5"/>
                <a:stretch>
                  <a:fillRect r="-5540" b="-1087"/>
                </a:stretch>
              </a:blipFill>
            </p:spPr>
            <p:txBody>
              <a:bodyPr/>
              <a:lstStyle/>
              <a:p>
                <a:r>
                  <a:rPr lang="nl-BE">
                    <a:noFill/>
                  </a:rPr>
                  <a:t> </a:t>
                </a:r>
              </a:p>
            </p:txBody>
          </p:sp>
        </mc:Fallback>
      </mc:AlternateContent>
      <p:cxnSp>
        <p:nvCxnSpPr>
          <p:cNvPr id="19" name="Rechte verbindingslijn 18"/>
          <p:cNvCxnSpPr/>
          <p:nvPr/>
        </p:nvCxnSpPr>
        <p:spPr>
          <a:xfrm>
            <a:off x="4255464"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464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flexural buckling example</a:t>
            </a:r>
            <a:endParaRPr lang="nl-BE" sz="32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1612826" y="1252885"/>
          <a:ext cx="5739444" cy="5195444"/>
        </p:xfrm>
        <a:graphic>
          <a:graphicData uri="http://schemas.openxmlformats.org/drawingml/2006/table">
            <a:tbl>
              <a:tblPr firstRow="1" bandRow="1">
                <a:tableStyleId>{5C22544A-7EE6-4342-B048-85BDC9FD1C3A}</a:tableStyleId>
              </a:tblPr>
              <a:tblGrid>
                <a:gridCol w="1913148">
                  <a:extLst>
                    <a:ext uri="{9D8B030D-6E8A-4147-A177-3AD203B41FA5}">
                      <a16:colId xmlns:a16="http://schemas.microsoft.com/office/drawing/2014/main" val="20000"/>
                    </a:ext>
                  </a:extLst>
                </a:gridCol>
                <a:gridCol w="1913148">
                  <a:extLst>
                    <a:ext uri="{9D8B030D-6E8A-4147-A177-3AD203B41FA5}">
                      <a16:colId xmlns:a16="http://schemas.microsoft.com/office/drawing/2014/main" val="20001"/>
                    </a:ext>
                  </a:extLst>
                </a:gridCol>
                <a:gridCol w="1913148">
                  <a:extLst>
                    <a:ext uri="{9D8B030D-6E8A-4147-A177-3AD203B41FA5}">
                      <a16:colId xmlns:a16="http://schemas.microsoft.com/office/drawing/2014/main" val="20002"/>
                    </a:ext>
                  </a:extLst>
                </a:gridCol>
              </a:tblGrid>
              <a:tr h="370840">
                <a:tc>
                  <a:txBody>
                    <a:bodyPr/>
                    <a:lstStyle/>
                    <a:p>
                      <a:endParaRPr lang="nl-BE" dirty="0">
                        <a:solidFill>
                          <a:schemeClr val="bg1"/>
                        </a:solidFill>
                      </a:endParaRPr>
                    </a:p>
                  </a:txBody>
                  <a:tcPr>
                    <a:solidFill>
                      <a:schemeClr val="bg1"/>
                    </a:solidFill>
                  </a:tcPr>
                </a:tc>
                <a:tc>
                  <a:txBody>
                    <a:bodyPr/>
                    <a:lstStyle/>
                    <a:p>
                      <a:r>
                        <a:rPr lang="nl-BE" dirty="0"/>
                        <a:t>EC 3-1-1: S355</a:t>
                      </a:r>
                    </a:p>
                  </a:txBody>
                  <a:tcPr/>
                </a:tc>
                <a:tc>
                  <a:txBody>
                    <a:bodyPr/>
                    <a:lstStyle/>
                    <a:p>
                      <a:r>
                        <a:rPr lang="nl-BE" dirty="0"/>
                        <a:t>EC 3-1-4: Duplex</a:t>
                      </a:r>
                    </a:p>
                  </a:txBody>
                  <a:tcPr/>
                </a:tc>
                <a:extLst>
                  <a:ext uri="{0D108BD9-81ED-4DB2-BD59-A6C34878D82A}">
                    <a16:rowId xmlns:a16="http://schemas.microsoft.com/office/drawing/2014/main" val="10000"/>
                  </a:ext>
                </a:extLst>
              </a:tr>
              <a:tr h="370840">
                <a:tc>
                  <a:txBody>
                    <a:bodyPr/>
                    <a:lstStyle/>
                    <a:p>
                      <a:r>
                        <a:rPr lang="nl-BE" b="1" baseline="0" dirty="0">
                          <a:solidFill>
                            <a:schemeClr val="bg1"/>
                          </a:solidFill>
                        </a:rPr>
                        <a:t>A [mm²]</a:t>
                      </a:r>
                      <a:endParaRPr lang="nl-BE" b="1" dirty="0">
                        <a:solidFill>
                          <a:schemeClr val="bg1"/>
                        </a:solidFill>
                      </a:endParaRPr>
                    </a:p>
                  </a:txBody>
                  <a:tcPr>
                    <a:solidFill>
                      <a:schemeClr val="accent1"/>
                    </a:solidFill>
                  </a:tcPr>
                </a:tc>
                <a:tc>
                  <a:txBody>
                    <a:bodyPr/>
                    <a:lstStyle/>
                    <a:p>
                      <a:pPr algn="r" fontAlgn="b"/>
                      <a:r>
                        <a:rPr lang="nl-BE" sz="1800" b="0" i="0" u="none" strike="noStrike">
                          <a:solidFill>
                            <a:srgbClr val="000000"/>
                          </a:solidFill>
                          <a:effectLst/>
                          <a:latin typeface="Calibri" panose="020F0502020204030204" pitchFamily="34" charset="0"/>
                        </a:rPr>
                        <a:t>1495</a:t>
                      </a:r>
                    </a:p>
                  </a:txBody>
                  <a:tcPr marL="9525" marR="9525" marT="9525" marB="0" anchor="b"/>
                </a:tc>
                <a:tc>
                  <a:txBody>
                    <a:bodyPr/>
                    <a:lstStyle/>
                    <a:p>
                      <a:pPr algn="r" fontAlgn="b"/>
                      <a:r>
                        <a:rPr lang="nl-BE" sz="1800" b="0" i="0" u="none" strike="noStrike">
                          <a:solidFill>
                            <a:srgbClr val="000000"/>
                          </a:solidFill>
                          <a:effectLst/>
                          <a:latin typeface="Calibri" panose="020F0502020204030204" pitchFamily="34" charset="0"/>
                        </a:rPr>
                        <a:t>1495</a:t>
                      </a:r>
                    </a:p>
                  </a:txBody>
                  <a:tcPr marL="9525" marR="9525" marT="9525" marB="0" anchor="b"/>
                </a:tc>
                <a:extLst>
                  <a:ext uri="{0D108BD9-81ED-4DB2-BD59-A6C34878D82A}">
                    <a16:rowId xmlns:a16="http://schemas.microsoft.com/office/drawing/2014/main" val="10001"/>
                  </a:ext>
                </a:extLst>
              </a:tr>
              <a:tr h="37084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fontAlgn="b"/>
                      <a:r>
                        <a:rPr lang="nl-BE" sz="1800" b="1" i="0" u="none" strike="noStrike" dirty="0">
                          <a:solidFill>
                            <a:srgbClr val="000000"/>
                          </a:solidFill>
                          <a:effectLst/>
                          <a:latin typeface="Calibri" panose="020F0502020204030204" pitchFamily="34" charset="0"/>
                        </a:rPr>
                        <a:t>235</a:t>
                      </a:r>
                    </a:p>
                  </a:txBody>
                  <a:tcPr marL="9525" marR="9525" marT="9525" marB="0" anchor="b"/>
                </a:tc>
                <a:tc>
                  <a:txBody>
                    <a:bodyPr/>
                    <a:lstStyle/>
                    <a:p>
                      <a:pPr algn="r" fontAlgn="b"/>
                      <a:r>
                        <a:rPr lang="nl-BE" sz="1800" b="1" i="0" u="none" strike="noStrike" dirty="0">
                          <a:solidFill>
                            <a:srgbClr val="000000"/>
                          </a:solidFill>
                          <a:effectLst/>
                          <a:latin typeface="Calibri" panose="020F0502020204030204" pitchFamily="34" charset="0"/>
                        </a:rPr>
                        <a:t>230</a:t>
                      </a:r>
                    </a:p>
                  </a:txBody>
                  <a:tcPr marL="9525" marR="9525" marT="9525" marB="0" anchor="b"/>
                </a:tc>
                <a:extLst>
                  <a:ext uri="{0D108BD9-81ED-4DB2-BD59-A6C34878D82A}">
                    <a16:rowId xmlns:a16="http://schemas.microsoft.com/office/drawing/2014/main" val="10002"/>
                  </a:ext>
                </a:extLst>
              </a:tr>
              <a:tr h="370840">
                <a:tc>
                  <a:txBody>
                    <a:bodyPr/>
                    <a:lstStyle/>
                    <a:p>
                      <a:endParaRPr lang="nl-BE"/>
                    </a:p>
                  </a:txBody>
                  <a:tcPr>
                    <a:blipFill rotWithShape="0">
                      <a:blip r:embed="rId2"/>
                      <a:stretch>
                        <a:fillRect l="-239" t="-308197" r="-200955" b="-1036066"/>
                      </a:stretch>
                    </a:blipFill>
                  </a:tcPr>
                </a:tc>
                <a:tc>
                  <a:txBody>
                    <a:bodyPr/>
                    <a:lstStyle/>
                    <a:p>
                      <a:pPr algn="r" fontAlgn="b"/>
                      <a:r>
                        <a:rPr lang="nl-BE"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nl-BE"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03"/>
                  </a:ext>
                </a:extLst>
              </a:tr>
              <a:tr h="370840">
                <a:tc>
                  <a:txBody>
                    <a:bodyPr/>
                    <a:lstStyle/>
                    <a:p>
                      <a:r>
                        <a:rPr lang="nl-BE" b="1" baseline="0" dirty="0" err="1">
                          <a:solidFill>
                            <a:schemeClr val="bg1"/>
                          </a:solidFill>
                        </a:rPr>
                        <a:t>N</a:t>
                      </a:r>
                      <a:r>
                        <a:rPr lang="nl-BE" b="1" baseline="-25000" dirty="0" err="1">
                          <a:solidFill>
                            <a:schemeClr val="bg1"/>
                          </a:solidFill>
                        </a:rPr>
                        <a:t>c,Rd</a:t>
                      </a:r>
                      <a:r>
                        <a:rPr lang="nl-BE" b="1" baseline="0" dirty="0">
                          <a:solidFill>
                            <a:schemeClr val="bg1"/>
                          </a:solidFill>
                        </a:rPr>
                        <a:t> [</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solidFill>
                      <a:schemeClr val="accent1"/>
                    </a:solidFill>
                  </a:tcPr>
                </a:tc>
                <a:tc>
                  <a:txBody>
                    <a:bodyPr/>
                    <a:lstStyle/>
                    <a:p>
                      <a:pPr algn="r" fontAlgn="b"/>
                      <a:r>
                        <a:rPr lang="nl-BE" sz="1800" b="1" i="0" u="none" strike="noStrike" dirty="0">
                          <a:solidFill>
                            <a:srgbClr val="000000"/>
                          </a:solidFill>
                          <a:effectLst/>
                          <a:latin typeface="Calibri" panose="020F0502020204030204" pitchFamily="34" charset="0"/>
                        </a:rPr>
                        <a:t>351</a:t>
                      </a:r>
                    </a:p>
                  </a:txBody>
                  <a:tcPr marL="9525" marR="9525" marT="9525" marB="0" anchor="b"/>
                </a:tc>
                <a:tc>
                  <a:txBody>
                    <a:bodyPr/>
                    <a:lstStyle/>
                    <a:p>
                      <a:pPr algn="r" fontAlgn="b"/>
                      <a:r>
                        <a:rPr lang="nl-BE" sz="1800" b="1" i="0" u="none" strike="noStrike" dirty="0">
                          <a:solidFill>
                            <a:srgbClr val="000000"/>
                          </a:solidFill>
                          <a:effectLst/>
                          <a:latin typeface="Calibri" panose="020F0502020204030204" pitchFamily="34" charset="0"/>
                        </a:rPr>
                        <a:t>313</a:t>
                      </a:r>
                    </a:p>
                  </a:txBody>
                  <a:tcPr marL="9525" marR="9525" marT="9525" marB="0" anchor="b"/>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b="1" dirty="0" err="1">
                          <a:solidFill>
                            <a:schemeClr val="bg1"/>
                          </a:solidFill>
                        </a:rPr>
                        <a:t>L</a:t>
                      </a:r>
                      <a:r>
                        <a:rPr lang="nl-BE" b="1" baseline="-25000" dirty="0" err="1">
                          <a:solidFill>
                            <a:schemeClr val="bg1"/>
                          </a:solidFill>
                        </a:rPr>
                        <a:t>cr</a:t>
                      </a:r>
                      <a:r>
                        <a:rPr lang="nl-BE" b="1" baseline="0" dirty="0">
                          <a:solidFill>
                            <a:schemeClr val="bg1"/>
                          </a:solidFill>
                        </a:rPr>
                        <a:t> [mm]</a:t>
                      </a:r>
                      <a:endParaRPr lang="nl-BE" b="1" dirty="0">
                        <a:solidFill>
                          <a:schemeClr val="bg1"/>
                        </a:solidFill>
                      </a:endParaRPr>
                    </a:p>
                  </a:txBody>
                  <a:tcPr>
                    <a:solidFill>
                      <a:schemeClr val="accent1"/>
                    </a:solidFill>
                  </a:tcPr>
                </a:tc>
                <a:tc>
                  <a:txBody>
                    <a:bodyPr/>
                    <a:lstStyle/>
                    <a:p>
                      <a:pPr algn="r" fontAlgn="b"/>
                      <a:r>
                        <a:rPr lang="nl-BE" sz="1800" b="0" i="0" u="none" strike="noStrike">
                          <a:solidFill>
                            <a:srgbClr val="000000"/>
                          </a:solidFill>
                          <a:effectLst/>
                          <a:latin typeface="Calibri" panose="020F0502020204030204" pitchFamily="34" charset="0"/>
                        </a:rPr>
                        <a:t>2100</a:t>
                      </a:r>
                    </a:p>
                  </a:txBody>
                  <a:tcPr marL="9525" marR="9525" marT="9525" marB="0" anchor="b"/>
                </a:tc>
                <a:tc>
                  <a:txBody>
                    <a:bodyPr/>
                    <a:lstStyle/>
                    <a:p>
                      <a:pPr algn="r" fontAlgn="b"/>
                      <a:r>
                        <a:rPr lang="nl-BE" sz="1800" b="0" i="0" u="none" strike="noStrike">
                          <a:solidFill>
                            <a:srgbClr val="000000"/>
                          </a:solidFill>
                          <a:effectLst/>
                          <a:latin typeface="Calibri" panose="020F0502020204030204" pitchFamily="34" charset="0"/>
                        </a:rPr>
                        <a:t>2100</a:t>
                      </a:r>
                    </a:p>
                  </a:txBody>
                  <a:tcPr marL="9525" marR="9525" marT="9525" marB="0" anchor="b"/>
                </a:tc>
                <a:extLst>
                  <a:ext uri="{0D108BD9-81ED-4DB2-BD59-A6C34878D82A}">
                    <a16:rowId xmlns:a16="http://schemas.microsoft.com/office/drawing/2014/main" val="10005"/>
                  </a:ext>
                </a:extLst>
              </a:tr>
              <a:tr h="370840">
                <a:tc>
                  <a:txBody>
                    <a:bodyPr/>
                    <a:lstStyle/>
                    <a:p>
                      <a:endParaRPr lang="nl-BE"/>
                    </a:p>
                  </a:txBody>
                  <a:tcPr>
                    <a:blipFill rotWithShape="0">
                      <a:blip r:embed="rId2"/>
                      <a:stretch>
                        <a:fillRect l="-239" t="-606557" r="-200955" b="-737705"/>
                      </a:stretch>
                    </a:blipFill>
                  </a:tcPr>
                </a:tc>
                <a:tc>
                  <a:txBody>
                    <a:bodyPr/>
                    <a:lstStyle/>
                    <a:p>
                      <a:pPr algn="r" fontAlgn="b"/>
                      <a:r>
                        <a:rPr lang="nl-BE" sz="1800" b="0" i="0" u="none" strike="noStrike">
                          <a:solidFill>
                            <a:srgbClr val="000000"/>
                          </a:solidFill>
                          <a:effectLst/>
                          <a:latin typeface="Calibri" panose="020F0502020204030204" pitchFamily="34" charset="0"/>
                        </a:rPr>
                        <a:t>93,9</a:t>
                      </a:r>
                    </a:p>
                  </a:txBody>
                  <a:tcPr marL="9525" marR="9525" marT="9525" marB="0" anchor="b"/>
                </a:tc>
                <a:tc>
                  <a:txBody>
                    <a:bodyPr/>
                    <a:lstStyle/>
                    <a:p>
                      <a:pPr algn="r" fontAlgn="b"/>
                      <a:r>
                        <a:rPr lang="nl-BE" sz="1800" b="0" i="0" u="none" strike="noStrike" dirty="0">
                          <a:solidFill>
                            <a:srgbClr val="000000"/>
                          </a:solidFill>
                          <a:effectLst/>
                          <a:latin typeface="Calibri" panose="020F0502020204030204" pitchFamily="34" charset="0"/>
                        </a:rPr>
                        <a:t>92,6</a:t>
                      </a:r>
                    </a:p>
                  </a:txBody>
                  <a:tcPr marL="9525" marR="9525" marT="9525" marB="0" anchor="b"/>
                </a:tc>
                <a:extLst>
                  <a:ext uri="{0D108BD9-81ED-4DB2-BD59-A6C34878D82A}">
                    <a16:rowId xmlns:a16="http://schemas.microsoft.com/office/drawing/2014/main" val="10006"/>
                  </a:ext>
                </a:extLst>
              </a:tr>
              <a:tr h="372682">
                <a:tc>
                  <a:txBody>
                    <a:bodyPr/>
                    <a:lstStyle/>
                    <a:p>
                      <a:endParaRPr lang="nl-BE"/>
                    </a:p>
                  </a:txBody>
                  <a:tcPr>
                    <a:blipFill rotWithShape="0">
                      <a:blip r:embed="rId2"/>
                      <a:stretch>
                        <a:fillRect l="-239" t="-706557" r="-200955" b="-637705"/>
                      </a:stretch>
                    </a:blipFill>
                  </a:tcPr>
                </a:tc>
                <a:tc>
                  <a:txBody>
                    <a:bodyPr/>
                    <a:lstStyle/>
                    <a:p>
                      <a:pPr algn="r" fontAlgn="b"/>
                      <a:r>
                        <a:rPr lang="nl-BE" sz="1800" b="0" i="0" u="none" strike="noStrike">
                          <a:solidFill>
                            <a:srgbClr val="000000"/>
                          </a:solidFill>
                          <a:effectLst/>
                          <a:latin typeface="Calibri" panose="020F0502020204030204" pitchFamily="34" charset="0"/>
                        </a:rPr>
                        <a:t>0,575</a:t>
                      </a:r>
                    </a:p>
                  </a:txBody>
                  <a:tcPr marL="9525" marR="9525" marT="9525" marB="0" anchor="b"/>
                </a:tc>
                <a:tc>
                  <a:txBody>
                    <a:bodyPr/>
                    <a:lstStyle/>
                    <a:p>
                      <a:pPr algn="r" fontAlgn="b"/>
                      <a:r>
                        <a:rPr lang="nl-BE" sz="1800" b="0" i="0" u="none" strike="noStrike">
                          <a:solidFill>
                            <a:srgbClr val="000000"/>
                          </a:solidFill>
                          <a:effectLst/>
                          <a:latin typeface="Calibri" panose="020F0502020204030204" pitchFamily="34" charset="0"/>
                        </a:rPr>
                        <a:t>0,583</a:t>
                      </a:r>
                    </a:p>
                  </a:txBody>
                  <a:tcPr marL="9525" marR="9525" marT="9525" marB="0" anchor="b"/>
                </a:tc>
                <a:extLst>
                  <a:ext uri="{0D108BD9-81ED-4DB2-BD59-A6C34878D82A}">
                    <a16:rowId xmlns:a16="http://schemas.microsoft.com/office/drawing/2014/main" val="10007"/>
                  </a:ext>
                </a:extLst>
              </a:tr>
              <a:tr h="370840">
                <a:tc>
                  <a:txBody>
                    <a:bodyPr/>
                    <a:lstStyle/>
                    <a:p>
                      <a:endParaRPr lang="nl-BE"/>
                    </a:p>
                  </a:txBody>
                  <a:tcPr>
                    <a:blipFill rotWithShape="0">
                      <a:blip r:embed="rId2"/>
                      <a:stretch>
                        <a:fillRect l="-239" t="-806557" r="-200955" b="-537705"/>
                      </a:stretch>
                    </a:blipFill>
                  </a:tcPr>
                </a:tc>
                <a:tc>
                  <a:txBody>
                    <a:bodyPr/>
                    <a:lstStyle/>
                    <a:p>
                      <a:pPr algn="r" fontAlgn="b"/>
                      <a:r>
                        <a:rPr lang="nl-BE" sz="1800" b="0" i="0" u="none" strike="noStrike">
                          <a:solidFill>
                            <a:srgbClr val="000000"/>
                          </a:solidFill>
                          <a:effectLst/>
                          <a:latin typeface="Calibri" panose="020F0502020204030204" pitchFamily="34" charset="0"/>
                        </a:rPr>
                        <a:t>0,49</a:t>
                      </a:r>
                    </a:p>
                  </a:txBody>
                  <a:tcPr marL="9525" marR="9525" marT="9525" marB="0" anchor="b"/>
                </a:tc>
                <a:tc>
                  <a:txBody>
                    <a:bodyPr/>
                    <a:lstStyle/>
                    <a:p>
                      <a:pPr algn="r" fontAlgn="b"/>
                      <a:r>
                        <a:rPr lang="nl-BE" sz="1800" b="0" i="0" u="none" strike="noStrike" dirty="0">
                          <a:solidFill>
                            <a:srgbClr val="000000"/>
                          </a:solidFill>
                          <a:effectLst/>
                          <a:latin typeface="Calibri" panose="020F0502020204030204" pitchFamily="34" charset="0"/>
                        </a:rPr>
                        <a:t>0,49</a:t>
                      </a:r>
                    </a:p>
                  </a:txBody>
                  <a:tcPr marL="9525" marR="9525" marT="9525" marB="0" anchor="b"/>
                </a:tc>
                <a:extLst>
                  <a:ext uri="{0D108BD9-81ED-4DB2-BD59-A6C34878D82A}">
                    <a16:rowId xmlns:a16="http://schemas.microsoft.com/office/drawing/2014/main" val="10008"/>
                  </a:ext>
                </a:extLst>
              </a:tr>
              <a:tr h="372682">
                <a:tc>
                  <a:txBody>
                    <a:bodyPr/>
                    <a:lstStyle/>
                    <a:p>
                      <a:endParaRPr lang="nl-BE"/>
                    </a:p>
                  </a:txBody>
                  <a:tcPr>
                    <a:blipFill rotWithShape="0">
                      <a:blip r:embed="rId2"/>
                      <a:stretch>
                        <a:fillRect l="-239" t="-906557" r="-200955" b="-437705"/>
                      </a:stretch>
                    </a:blipFill>
                  </a:tcPr>
                </a:tc>
                <a:tc>
                  <a:txBody>
                    <a:bodyPr/>
                    <a:lstStyle/>
                    <a:p>
                      <a:pPr algn="r" fontAlgn="b"/>
                      <a:r>
                        <a:rPr lang="nl-BE" sz="1800" b="0" i="0" u="none" strike="noStrike">
                          <a:solidFill>
                            <a:srgbClr val="000000"/>
                          </a:solidFill>
                          <a:effectLst/>
                          <a:latin typeface="Calibri" panose="020F0502020204030204" pitchFamily="34" charset="0"/>
                        </a:rPr>
                        <a:t>0,2</a:t>
                      </a:r>
                    </a:p>
                  </a:txBody>
                  <a:tcPr marL="9525" marR="9525" marT="9525" marB="0" anchor="b"/>
                </a:tc>
                <a:tc>
                  <a:txBody>
                    <a:bodyPr/>
                    <a:lstStyle/>
                    <a:p>
                      <a:pPr algn="r" fontAlgn="b"/>
                      <a:r>
                        <a:rPr lang="nl-BE" sz="1800" b="0" i="0" u="none" strike="noStrike" dirty="0">
                          <a:solidFill>
                            <a:srgbClr val="000000"/>
                          </a:solidFill>
                          <a:effectLst/>
                          <a:latin typeface="Calibri" panose="020F0502020204030204" pitchFamily="34" charset="0"/>
                        </a:rPr>
                        <a:t>0,4</a:t>
                      </a:r>
                    </a:p>
                  </a:txBody>
                  <a:tcPr marL="9525" marR="9525" marT="9525" marB="0" anchor="b"/>
                </a:tc>
                <a:extLst>
                  <a:ext uri="{0D108BD9-81ED-4DB2-BD59-A6C34878D82A}">
                    <a16:rowId xmlns:a16="http://schemas.microsoft.com/office/drawing/2014/main" val="10009"/>
                  </a:ext>
                </a:extLst>
              </a:tr>
              <a:tr h="370840">
                <a:tc>
                  <a:txBody>
                    <a:bodyPr/>
                    <a:lstStyle/>
                    <a:p>
                      <a:endParaRPr lang="nl-BE"/>
                    </a:p>
                  </a:txBody>
                  <a:tcPr>
                    <a:blipFill rotWithShape="0">
                      <a:blip r:embed="rId2"/>
                      <a:stretch>
                        <a:fillRect l="-239" t="-1006557" r="-200955" b="-337705"/>
                      </a:stretch>
                    </a:blipFill>
                  </a:tcPr>
                </a:tc>
                <a:tc>
                  <a:txBody>
                    <a:bodyPr/>
                    <a:lstStyle/>
                    <a:p>
                      <a:pPr algn="r" fontAlgn="b"/>
                      <a:r>
                        <a:rPr lang="nl-BE" sz="1800" b="0" i="0" u="none" strike="noStrike">
                          <a:solidFill>
                            <a:srgbClr val="000000"/>
                          </a:solidFill>
                          <a:effectLst/>
                          <a:latin typeface="Calibri" panose="020F0502020204030204" pitchFamily="34" charset="0"/>
                        </a:rPr>
                        <a:t>0,76</a:t>
                      </a:r>
                    </a:p>
                  </a:txBody>
                  <a:tcPr marL="9525" marR="9525" marT="9525" marB="0" anchor="b"/>
                </a:tc>
                <a:tc>
                  <a:txBody>
                    <a:bodyPr/>
                    <a:lstStyle/>
                    <a:p>
                      <a:pPr algn="r" fontAlgn="b"/>
                      <a:r>
                        <a:rPr lang="nl-BE" sz="1800" b="0" i="0" u="none" strike="noStrike">
                          <a:solidFill>
                            <a:srgbClr val="000000"/>
                          </a:solidFill>
                          <a:effectLst/>
                          <a:latin typeface="Calibri" panose="020F0502020204030204" pitchFamily="34" charset="0"/>
                        </a:rPr>
                        <a:t>0,71</a:t>
                      </a:r>
                    </a:p>
                  </a:txBody>
                  <a:tcPr marL="9525" marR="9525" marT="9525" marB="0" anchor="b"/>
                </a:tc>
                <a:extLst>
                  <a:ext uri="{0D108BD9-81ED-4DB2-BD59-A6C34878D82A}">
                    <a16:rowId xmlns:a16="http://schemas.microsoft.com/office/drawing/2014/main" val="10010"/>
                  </a:ext>
                </a:extLst>
              </a:tr>
              <a:tr h="370840">
                <a:tc>
                  <a:txBody>
                    <a:bodyPr/>
                    <a:lstStyle/>
                    <a:p>
                      <a:endParaRPr lang="nl-BE"/>
                    </a:p>
                  </a:txBody>
                  <a:tcPr>
                    <a:blipFill rotWithShape="0">
                      <a:blip r:embed="rId2"/>
                      <a:stretch>
                        <a:fillRect l="-239" t="-1106557" r="-200955" b="-237705"/>
                      </a:stretch>
                    </a:blipFill>
                  </a:tcPr>
                </a:tc>
                <a:tc>
                  <a:txBody>
                    <a:bodyPr/>
                    <a:lstStyle/>
                    <a:p>
                      <a:pPr algn="r" fontAlgn="b"/>
                      <a:r>
                        <a:rPr lang="nl-BE" sz="1800" b="0" i="0" u="none" strike="noStrike">
                          <a:solidFill>
                            <a:srgbClr val="000000"/>
                          </a:solidFill>
                          <a:effectLst/>
                          <a:latin typeface="Calibri" panose="020F0502020204030204" pitchFamily="34" charset="0"/>
                        </a:rPr>
                        <a:t>0,80</a:t>
                      </a:r>
                    </a:p>
                  </a:txBody>
                  <a:tcPr marL="9525" marR="9525" marT="9525" marB="0" anchor="b"/>
                </a:tc>
                <a:tc>
                  <a:txBody>
                    <a:bodyPr/>
                    <a:lstStyle/>
                    <a:p>
                      <a:pPr algn="r" fontAlgn="b"/>
                      <a:r>
                        <a:rPr lang="nl-BE" sz="1800" b="0" i="0" u="none" strike="noStrike">
                          <a:solidFill>
                            <a:srgbClr val="000000"/>
                          </a:solidFill>
                          <a:effectLst/>
                          <a:latin typeface="Calibri" panose="020F0502020204030204" pitchFamily="34" charset="0"/>
                        </a:rPr>
                        <a:t>0,89</a:t>
                      </a:r>
                    </a:p>
                  </a:txBody>
                  <a:tcPr marL="9525" marR="9525" marT="9525" marB="0" anchor="b"/>
                </a:tc>
                <a:extLst>
                  <a:ext uri="{0D108BD9-81ED-4DB2-BD59-A6C34878D82A}">
                    <a16:rowId xmlns:a16="http://schemas.microsoft.com/office/drawing/2014/main" val="10011"/>
                  </a:ext>
                </a:extLst>
              </a:tr>
              <a:tr h="370840">
                <a:tc>
                  <a:txBody>
                    <a:bodyPr/>
                    <a:lstStyle/>
                    <a:p>
                      <a:endParaRPr lang="nl-BE"/>
                    </a:p>
                  </a:txBody>
                  <a:tcPr>
                    <a:blipFill rotWithShape="0">
                      <a:blip r:embed="rId2"/>
                      <a:stretch>
                        <a:fillRect l="-239" t="-1206557" r="-200955" b="-137705"/>
                      </a:stretch>
                    </a:blipFill>
                  </a:tcPr>
                </a:tc>
                <a:tc>
                  <a:txBody>
                    <a:bodyPr/>
                    <a:lstStyle/>
                    <a:p>
                      <a:pPr algn="r" fontAlgn="b"/>
                      <a:r>
                        <a:rPr lang="nl-BE" sz="18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r" fontAlgn="b"/>
                      <a:r>
                        <a:rPr lang="nl-BE" sz="1800" b="1" i="0" u="none" strike="noStrike" dirty="0">
                          <a:solidFill>
                            <a:srgbClr val="000000"/>
                          </a:solidFill>
                          <a:effectLst/>
                          <a:latin typeface="Calibri" panose="020F0502020204030204" pitchFamily="34" charset="0"/>
                        </a:rPr>
                        <a:t>1,1</a:t>
                      </a:r>
                    </a:p>
                  </a:txBody>
                  <a:tcPr marL="9525" marR="9525" marT="9525" marB="0" anchor="b"/>
                </a:tc>
                <a:extLst>
                  <a:ext uri="{0D108BD9-81ED-4DB2-BD59-A6C34878D82A}">
                    <a16:rowId xmlns:a16="http://schemas.microsoft.com/office/drawing/2014/main" val="10012"/>
                  </a:ext>
                </a:extLst>
              </a:tr>
              <a:tr h="370840">
                <a:tc>
                  <a:txBody>
                    <a:bodyPr/>
                    <a:lstStyle/>
                    <a:p>
                      <a:r>
                        <a:rPr lang="nl-BE" b="1" baseline="0" dirty="0" err="1">
                          <a:solidFill>
                            <a:schemeClr val="bg1"/>
                          </a:solidFill>
                        </a:rPr>
                        <a:t>N</a:t>
                      </a:r>
                      <a:r>
                        <a:rPr lang="nl-BE" b="1" baseline="-25000" dirty="0" err="1">
                          <a:solidFill>
                            <a:schemeClr val="bg1"/>
                          </a:solidFill>
                        </a:rPr>
                        <a:t>b,Rd</a:t>
                      </a:r>
                      <a:r>
                        <a:rPr lang="nl-BE" b="1" baseline="0" dirty="0">
                          <a:solidFill>
                            <a:schemeClr val="bg1"/>
                          </a:solidFill>
                        </a:rPr>
                        <a:t> [</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solidFill>
                      <a:schemeClr val="accent1"/>
                    </a:solidFill>
                  </a:tcPr>
                </a:tc>
                <a:tc>
                  <a:txBody>
                    <a:bodyPr/>
                    <a:lstStyle/>
                    <a:p>
                      <a:pPr algn="r" fontAlgn="b"/>
                      <a:r>
                        <a:rPr lang="nl-BE" sz="1800" b="1" i="0" u="none" strike="noStrike" dirty="0">
                          <a:solidFill>
                            <a:srgbClr val="000000"/>
                          </a:solidFill>
                          <a:effectLst/>
                          <a:latin typeface="Calibri" panose="020F0502020204030204" pitchFamily="34" charset="0"/>
                        </a:rPr>
                        <a:t>281</a:t>
                      </a:r>
                    </a:p>
                  </a:txBody>
                  <a:tcPr marL="9525" marR="9525" marT="9525" marB="0" anchor="b"/>
                </a:tc>
                <a:tc>
                  <a:txBody>
                    <a:bodyPr/>
                    <a:lstStyle/>
                    <a:p>
                      <a:pPr algn="r" fontAlgn="b"/>
                      <a:r>
                        <a:rPr lang="nl-BE" sz="1800" b="1" i="0" u="none" strike="noStrike" dirty="0">
                          <a:solidFill>
                            <a:srgbClr val="000000"/>
                          </a:solidFill>
                          <a:effectLst/>
                          <a:latin typeface="Calibri" panose="020F0502020204030204" pitchFamily="34" charset="0"/>
                        </a:rPr>
                        <a:t>277</a:t>
                      </a:r>
                    </a:p>
                  </a:txBody>
                  <a:tcPr marL="9525" marR="9525" marT="9525"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10938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flexural buckling example</a:t>
            </a:r>
            <a:endParaRPr lang="nl-BE" sz="3200" dirty="0"/>
          </a:p>
        </p:txBody>
      </p:sp>
      <p:sp>
        <p:nvSpPr>
          <p:cNvPr id="9" name="Tijdelijke aanduiding voor tekst 8"/>
          <p:cNvSpPr>
            <a:spLocks noGrp="1"/>
          </p:cNvSpPr>
          <p:nvPr>
            <p:ph idx="1"/>
          </p:nvPr>
        </p:nvSpPr>
        <p:spPr/>
        <p:txBody>
          <a:bodyPr>
            <a:normAutofit fontScale="92500"/>
          </a:bodyPr>
          <a:lstStyle/>
          <a:p>
            <a:r>
              <a:rPr lang="en-US" dirty="0"/>
              <a:t>Comparison</a:t>
            </a:r>
          </a:p>
          <a:p>
            <a:endParaRPr lang="en-US" dirty="0"/>
          </a:p>
          <a:p>
            <a:endParaRPr lang="en-US" dirty="0"/>
          </a:p>
          <a:p>
            <a:endParaRPr lang="en-US" dirty="0"/>
          </a:p>
          <a:p>
            <a:endParaRPr lang="en-US" dirty="0"/>
          </a:p>
          <a:p>
            <a:pPr lvl="1"/>
            <a:endParaRPr lang="en-US" dirty="0"/>
          </a:p>
          <a:p>
            <a:pPr lvl="1"/>
            <a:r>
              <a:rPr lang="en-US" dirty="0"/>
              <a:t>In this example, </a:t>
            </a:r>
            <a:r>
              <a:rPr lang="en-US" dirty="0" err="1"/>
              <a:t>cs</a:t>
            </a:r>
            <a:r>
              <a:rPr lang="en-US" dirty="0"/>
              <a:t> and </a:t>
            </a:r>
            <a:r>
              <a:rPr lang="en-US" dirty="0" err="1"/>
              <a:t>ss</a:t>
            </a:r>
            <a:r>
              <a:rPr lang="en-US" dirty="0"/>
              <a:t> show similar resistance to flexural buckling </a:t>
            </a:r>
            <a:br>
              <a:rPr lang="en-US" dirty="0"/>
            </a:br>
            <a:r>
              <a:rPr lang="en-GB" b="1" dirty="0">
                <a:solidFill>
                  <a:schemeClr val="bg1">
                    <a:lumMod val="50000"/>
                  </a:schemeClr>
                </a:solidFill>
              </a:rPr>
              <a:t>⇒ benefits </a:t>
            </a:r>
            <a:r>
              <a:rPr lang="en-GB" dirty="0">
                <a:solidFill>
                  <a:schemeClr val="bg1">
                    <a:lumMod val="50000"/>
                  </a:schemeClr>
                </a:solidFill>
              </a:rPr>
              <a:t>of strain hardening not apparent</a:t>
            </a:r>
            <a:br>
              <a:rPr lang="en-GB" dirty="0">
                <a:solidFill>
                  <a:schemeClr val="bg1">
                    <a:lumMod val="50000"/>
                  </a:schemeClr>
                </a:solidFill>
              </a:rPr>
            </a:br>
            <a:r>
              <a:rPr lang="en-US" sz="2811" dirty="0">
                <a:solidFill>
                  <a:schemeClr val="bg1">
                    <a:lumMod val="50000"/>
                  </a:schemeClr>
                </a:solidFill>
              </a:rPr>
              <a:t>EC3 1-4 doesn’t take duly account for strain hardening</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BE"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611560" y="2276872"/>
          <a:ext cx="7632849" cy="2225040"/>
        </p:xfrm>
        <a:graphic>
          <a:graphicData uri="http://schemas.openxmlformats.org/drawingml/2006/table">
            <a:tbl>
              <a:tblPr firstRow="1" bandRow="1">
                <a:tableStyleId>{5C22544A-7EE6-4342-B048-85BDC9FD1C3A}</a:tableStyleId>
              </a:tblPr>
              <a:tblGrid>
                <a:gridCol w="2544283">
                  <a:extLst>
                    <a:ext uri="{9D8B030D-6E8A-4147-A177-3AD203B41FA5}">
                      <a16:colId xmlns:a16="http://schemas.microsoft.com/office/drawing/2014/main" val="20000"/>
                    </a:ext>
                  </a:extLst>
                </a:gridCol>
                <a:gridCol w="2544283">
                  <a:extLst>
                    <a:ext uri="{9D8B030D-6E8A-4147-A177-3AD203B41FA5}">
                      <a16:colId xmlns:a16="http://schemas.microsoft.com/office/drawing/2014/main" val="20001"/>
                    </a:ext>
                  </a:extLst>
                </a:gridCol>
                <a:gridCol w="2544283">
                  <a:extLst>
                    <a:ext uri="{9D8B030D-6E8A-4147-A177-3AD203B41FA5}">
                      <a16:colId xmlns:a16="http://schemas.microsoft.com/office/drawing/2014/main" val="20002"/>
                    </a:ext>
                  </a:extLst>
                </a:gridCol>
              </a:tblGrid>
              <a:tr h="370840">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rPr lang="nl-BE" dirty="0"/>
                        <a:t>EC 3-1-1: S235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dirty="0"/>
                        <a:t>EC 3-1-4: </a:t>
                      </a:r>
                      <a:r>
                        <a:rPr lang="nl-BE" dirty="0" err="1"/>
                        <a:t>Austenitic</a:t>
                      </a:r>
                      <a:endParaRPr lang="nl-BE" dirty="0"/>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235</a:t>
                      </a:r>
                    </a:p>
                  </a:txBody>
                  <a:tcPr>
                    <a:lnL w="12700" cap="flat" cmpd="sng" algn="ctr">
                      <a:noFill/>
                      <a:prstDash val="solid"/>
                      <a:round/>
                      <a:headEnd type="none" w="med" len="med"/>
                      <a:tailEnd type="none" w="med" len="med"/>
                    </a:lnL>
                  </a:tcPr>
                </a:tc>
                <a:tc>
                  <a:txBody>
                    <a:bodyPr/>
                    <a:lstStyle/>
                    <a:p>
                      <a:pPr algn="r"/>
                      <a:r>
                        <a:rPr lang="nl-BE" dirty="0"/>
                        <a:t>230</a:t>
                      </a:r>
                    </a:p>
                  </a:txBody>
                  <a:tcPr/>
                </a:tc>
                <a:extLst>
                  <a:ext uri="{0D108BD9-81ED-4DB2-BD59-A6C34878D82A}">
                    <a16:rowId xmlns:a16="http://schemas.microsoft.com/office/drawing/2014/main" val="10001"/>
                  </a:ext>
                </a:extLst>
              </a:tr>
              <a:tr h="370840">
                <a:tc>
                  <a:txBody>
                    <a:bodyPr/>
                    <a:lstStyle/>
                    <a:p>
                      <a:endParaRPr lang="nl-BE"/>
                    </a:p>
                  </a:txBody>
                  <a:tcPr>
                    <a:lnR w="12700" cap="flat" cmpd="sng" algn="ctr">
                      <a:noFill/>
                      <a:prstDash val="solid"/>
                      <a:round/>
                      <a:headEnd type="none" w="med" len="med"/>
                      <a:tailEnd type="none" w="med" len="med"/>
                    </a:lnR>
                    <a:blipFill rotWithShape="0">
                      <a:blip r:embed="rId2"/>
                      <a:stretch>
                        <a:fillRect l="-239" t="-208197" r="-200718" b="-324590"/>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t>1,1</a:t>
                      </a:r>
                    </a:p>
                  </a:txBody>
                  <a:tcPr/>
                </a:tc>
                <a:extLst>
                  <a:ext uri="{0D108BD9-81ED-4DB2-BD59-A6C34878D82A}">
                    <a16:rowId xmlns:a16="http://schemas.microsoft.com/office/drawing/2014/main" val="10002"/>
                  </a:ext>
                </a:extLst>
              </a:tr>
              <a:tr h="370840">
                <a:tc>
                  <a:txBody>
                    <a:bodyPr/>
                    <a:lstStyle/>
                    <a:p>
                      <a:endParaRPr lang="nl-BE" dirty="0"/>
                    </a:p>
                  </a:txBody>
                  <a:tcPr>
                    <a:lnR w="12700" cap="flat" cmpd="sng" algn="ctr">
                      <a:noFill/>
                      <a:prstDash val="solid"/>
                      <a:round/>
                      <a:headEnd type="none" w="med" len="med"/>
                      <a:tailEnd type="none" w="med" len="med"/>
                    </a:lnR>
                    <a:blipFill rotWithShape="0">
                      <a:blip r:embed="rId2"/>
                      <a:stretch>
                        <a:fillRect l="-239" t="-308197" r="-200718" b="-224590"/>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t>1,1</a:t>
                      </a:r>
                    </a:p>
                  </a:txBody>
                  <a:tcPr/>
                </a:tc>
                <a:extLst>
                  <a:ext uri="{0D108BD9-81ED-4DB2-BD59-A6C34878D82A}">
                    <a16:rowId xmlns:a16="http://schemas.microsoft.com/office/drawing/2014/main" val="10003"/>
                  </a:ext>
                </a:extLst>
              </a:tr>
              <a:tr h="370840">
                <a:tc>
                  <a:txBody>
                    <a:bodyPr/>
                    <a:lstStyle/>
                    <a:p>
                      <a:r>
                        <a:rPr lang="nl-BE" b="1" dirty="0">
                          <a:solidFill>
                            <a:schemeClr val="bg1"/>
                          </a:solidFill>
                        </a:rPr>
                        <a:t>Cross-</a:t>
                      </a:r>
                      <a:r>
                        <a:rPr lang="nl-BE" b="1" dirty="0" err="1">
                          <a:solidFill>
                            <a:schemeClr val="bg1"/>
                          </a:solidFill>
                        </a:rPr>
                        <a:t>section</a:t>
                      </a:r>
                      <a:r>
                        <a:rPr lang="nl-BE" b="1" dirty="0">
                          <a:solidFill>
                            <a:schemeClr val="bg1"/>
                          </a:solidFill>
                        </a:rPr>
                        <a:t> </a:t>
                      </a:r>
                      <a:r>
                        <a:rPr lang="nl-BE" b="1" dirty="0" err="1">
                          <a:solidFill>
                            <a:schemeClr val="bg1"/>
                          </a:solidFill>
                        </a:rPr>
                        <a:t>N</a:t>
                      </a:r>
                      <a:r>
                        <a:rPr lang="nl-BE" b="1" baseline="-25000" dirty="0" err="1">
                          <a:solidFill>
                            <a:schemeClr val="bg1"/>
                          </a:solidFill>
                        </a:rPr>
                        <a:t>c,Rd</a:t>
                      </a:r>
                      <a:r>
                        <a:rPr lang="nl-BE" b="1" baseline="0" dirty="0">
                          <a:solidFill>
                            <a:schemeClr val="bg1"/>
                          </a:solidFill>
                        </a:rPr>
                        <a:t> [</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351</a:t>
                      </a:r>
                    </a:p>
                  </a:txBody>
                  <a:tcPr>
                    <a:lnL w="12700" cap="flat" cmpd="sng" algn="ctr">
                      <a:noFill/>
                      <a:prstDash val="solid"/>
                      <a:round/>
                      <a:headEnd type="none" w="med" len="med"/>
                      <a:tailEnd type="none" w="med" len="med"/>
                    </a:lnL>
                  </a:tcPr>
                </a:tc>
                <a:tc>
                  <a:txBody>
                    <a:bodyPr/>
                    <a:lstStyle/>
                    <a:p>
                      <a:pPr algn="r"/>
                      <a:r>
                        <a:rPr lang="nl-BE" dirty="0"/>
                        <a:t>313</a:t>
                      </a:r>
                    </a:p>
                  </a:txBody>
                  <a:tcPr/>
                </a:tc>
                <a:extLst>
                  <a:ext uri="{0D108BD9-81ED-4DB2-BD59-A6C34878D82A}">
                    <a16:rowId xmlns:a16="http://schemas.microsoft.com/office/drawing/2014/main" val="10004"/>
                  </a:ext>
                </a:extLst>
              </a:tr>
              <a:tr h="370840">
                <a:tc>
                  <a:txBody>
                    <a:bodyPr/>
                    <a:lstStyle/>
                    <a:p>
                      <a:r>
                        <a:rPr lang="nl-BE" b="1" dirty="0" err="1">
                          <a:solidFill>
                            <a:schemeClr val="bg1"/>
                          </a:solidFill>
                        </a:rPr>
                        <a:t>Stability</a:t>
                      </a:r>
                      <a:r>
                        <a:rPr lang="nl-BE" b="1" dirty="0">
                          <a:solidFill>
                            <a:schemeClr val="bg1"/>
                          </a:solidFill>
                        </a:rPr>
                        <a:t> </a:t>
                      </a:r>
                      <a:r>
                        <a:rPr lang="nl-BE" b="1" dirty="0" err="1">
                          <a:solidFill>
                            <a:schemeClr val="bg1"/>
                          </a:solidFill>
                        </a:rPr>
                        <a:t>N</a:t>
                      </a:r>
                      <a:r>
                        <a:rPr lang="nl-BE" b="1" baseline="-25000" dirty="0" err="1">
                          <a:solidFill>
                            <a:schemeClr val="bg1"/>
                          </a:solidFill>
                        </a:rPr>
                        <a:t>b,Rd</a:t>
                      </a:r>
                      <a:r>
                        <a:rPr lang="nl-BE" b="1" baseline="0" dirty="0">
                          <a:solidFill>
                            <a:schemeClr val="bg1"/>
                          </a:solidFill>
                        </a:rPr>
                        <a:t> [</a:t>
                      </a:r>
                      <a:r>
                        <a:rPr lang="nl-BE" b="1" baseline="0" dirty="0" err="1">
                          <a:solidFill>
                            <a:schemeClr val="bg1"/>
                          </a:solidFill>
                        </a:rPr>
                        <a:t>kN</a:t>
                      </a:r>
                      <a:r>
                        <a:rPr lang="nl-BE" b="1" baseline="0" dirty="0">
                          <a:solidFill>
                            <a:schemeClr val="bg1"/>
                          </a:solidFill>
                        </a:rPr>
                        <a:t>]</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281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dirty="0"/>
                        <a:t>277</a:t>
                      </a:r>
                    </a:p>
                  </a:txBody>
                  <a:tcP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0337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4" name="Rectangle 24"/>
          <p:cNvSpPr>
            <a:spLocks noChangeArrowheads="1"/>
          </p:cNvSpPr>
          <p:nvPr/>
        </p:nvSpPr>
        <p:spPr bwMode="auto">
          <a:xfrm>
            <a:off x="6365113" y="2127250"/>
            <a:ext cx="2235200" cy="2413000"/>
          </a:xfrm>
          <a:prstGeom prst="rect">
            <a:avLst/>
          </a:prstGeom>
          <a:solidFill>
            <a:schemeClr val="accent1"/>
          </a:solidFill>
          <a:ln w="38100">
            <a:solidFill>
              <a:srgbClr val="FE9914"/>
            </a:solid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6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63" name="Rectangle 3"/>
          <p:cNvSpPr>
            <a:spLocks noChangeArrowheads="1"/>
          </p:cNvSpPr>
          <p:nvPr/>
        </p:nvSpPr>
        <p:spPr bwMode="auto">
          <a:xfrm>
            <a:off x="-553212" y="32004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8854" name="Rectangle 4"/>
          <p:cNvSpPr>
            <a:spLocks noGrp="1" noChangeArrowheads="1"/>
          </p:cNvSpPr>
          <p:nvPr>
            <p:ph type="title"/>
          </p:nvPr>
        </p:nvSpPr>
        <p:spPr/>
        <p:txBody>
          <a:bodyPr/>
          <a:lstStyle/>
          <a:p>
            <a:r>
              <a:rPr lang="en-GB"/>
              <a:t>Lateral torsional buckling</a:t>
            </a:r>
          </a:p>
        </p:txBody>
      </p:sp>
      <p:sp>
        <p:nvSpPr>
          <p:cNvPr id="23" name="Espace réservé du contenu 22"/>
          <p:cNvSpPr>
            <a:spLocks noGrp="1"/>
          </p:cNvSpPr>
          <p:nvPr>
            <p:ph idx="1"/>
          </p:nvPr>
        </p:nvSpPr>
        <p:spPr/>
        <p:txBody>
          <a:bodyPr>
            <a:normAutofit/>
          </a:bodyPr>
          <a:lstStyle/>
          <a:p>
            <a:r>
              <a:rPr lang="en-GB" dirty="0"/>
              <a:t>Can be discounted when:</a:t>
            </a:r>
          </a:p>
          <a:p>
            <a:endParaRPr lang="en-GB" dirty="0"/>
          </a:p>
          <a:p>
            <a:pPr lvl="1"/>
            <a:r>
              <a:rPr lang="en-GB" dirty="0"/>
              <a:t> Minor axis bending</a:t>
            </a:r>
            <a:br>
              <a:rPr lang="en-GB" dirty="0"/>
            </a:br>
            <a:endParaRPr lang="en-GB" dirty="0"/>
          </a:p>
          <a:p>
            <a:pPr lvl="1"/>
            <a:r>
              <a:rPr lang="en-GB" dirty="0"/>
              <a:t> CHS, SHS, circular or square bar</a:t>
            </a:r>
            <a:br>
              <a:rPr lang="en-GB" dirty="0"/>
            </a:br>
            <a:endParaRPr lang="en-GB" dirty="0"/>
          </a:p>
          <a:p>
            <a:pPr lvl="1"/>
            <a:r>
              <a:rPr lang="en-GB" dirty="0"/>
              <a:t> Fully laterally restrained beams</a:t>
            </a:r>
            <a:br>
              <a:rPr lang="en-GB" dirty="0"/>
            </a:br>
            <a:endParaRPr lang="en-GB" dirty="0"/>
          </a:p>
          <a:p>
            <a:pPr lvl="1"/>
            <a:r>
              <a:rPr lang="en-GB" dirty="0"/>
              <a:t>        &lt; 0.4</a:t>
            </a:r>
            <a:endParaRPr lang="en-US" dirty="0"/>
          </a:p>
          <a:p>
            <a:endParaRPr lang="fr-FR" dirty="0"/>
          </a:p>
        </p:txBody>
      </p:sp>
      <p:graphicFrame>
        <p:nvGraphicFramePr>
          <p:cNvPr id="78850" name="Object 2"/>
          <p:cNvGraphicFramePr>
            <a:graphicFrameLocks noChangeAspect="1"/>
          </p:cNvGraphicFramePr>
          <p:nvPr/>
        </p:nvGraphicFramePr>
        <p:xfrm>
          <a:off x="1219821" y="5519612"/>
          <a:ext cx="671513" cy="603250"/>
        </p:xfrm>
        <a:graphic>
          <a:graphicData uri="http://schemas.openxmlformats.org/presentationml/2006/ole">
            <mc:AlternateContent xmlns:mc="http://schemas.openxmlformats.org/markup-compatibility/2006">
              <mc:Choice xmlns:v="urn:schemas-microsoft-com:vml" Requires="v">
                <p:oleObj spid="_x0000_s5122" name="Equation" r:id="rId4" imgW="253800" imgH="228600" progId="Equation.DSMT4">
                  <p:embed/>
                </p:oleObj>
              </mc:Choice>
              <mc:Fallback>
                <p:oleObj name="Equation" r:id="rId4" imgW="253800" imgH="228600" progId="Equation.DSMT4">
                  <p:embed/>
                  <p:pic>
                    <p:nvPicPr>
                      <p:cNvPr id="788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821" y="5519612"/>
                        <a:ext cx="671513"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1"/>
          <p:cNvGrpSpPr>
            <a:grpSpLocks/>
          </p:cNvGrpSpPr>
          <p:nvPr/>
        </p:nvGrpSpPr>
        <p:grpSpPr bwMode="auto">
          <a:xfrm>
            <a:off x="6428613" y="2686050"/>
            <a:ext cx="2247900" cy="1824038"/>
            <a:chOff x="4248" y="2224"/>
            <a:chExt cx="1416" cy="1149"/>
          </a:xfrm>
        </p:grpSpPr>
        <p:grpSp>
          <p:nvGrpSpPr>
            <p:cNvPr id="4" name="Group 12"/>
            <p:cNvGrpSpPr>
              <a:grpSpLocks/>
            </p:cNvGrpSpPr>
            <p:nvPr/>
          </p:nvGrpSpPr>
          <p:grpSpPr bwMode="auto">
            <a:xfrm>
              <a:off x="5092" y="2224"/>
              <a:ext cx="298" cy="577"/>
              <a:chOff x="2421" y="10804"/>
              <a:chExt cx="745" cy="1443"/>
            </a:xfrm>
          </p:grpSpPr>
          <p:sp>
            <p:nvSpPr>
              <p:cNvPr id="860173" name="Line 13"/>
              <p:cNvSpPr>
                <a:spLocks noChangeShapeType="1"/>
              </p:cNvSpPr>
              <p:nvPr/>
            </p:nvSpPr>
            <p:spPr bwMode="auto">
              <a:xfrm>
                <a:off x="2786" y="10807"/>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74" name="Line 14"/>
              <p:cNvSpPr>
                <a:spLocks noChangeShapeType="1"/>
              </p:cNvSpPr>
              <p:nvPr/>
            </p:nvSpPr>
            <p:spPr bwMode="auto">
              <a:xfrm>
                <a:off x="2421" y="10804"/>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75" name="Line 15"/>
              <p:cNvSpPr>
                <a:spLocks noChangeShapeType="1"/>
              </p:cNvSpPr>
              <p:nvPr/>
            </p:nvSpPr>
            <p:spPr bwMode="auto">
              <a:xfrm>
                <a:off x="2446" y="12247"/>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grpSp>
          <p:nvGrpSpPr>
            <p:cNvPr id="5" name="Group 16"/>
            <p:cNvGrpSpPr>
              <a:grpSpLocks/>
            </p:cNvGrpSpPr>
            <p:nvPr/>
          </p:nvGrpSpPr>
          <p:grpSpPr bwMode="auto">
            <a:xfrm rot="-1273705">
              <a:off x="4382" y="2359"/>
              <a:ext cx="298" cy="577"/>
              <a:chOff x="2421" y="10804"/>
              <a:chExt cx="745" cy="1443"/>
            </a:xfrm>
          </p:grpSpPr>
          <p:sp>
            <p:nvSpPr>
              <p:cNvPr id="860177" name="Line 17"/>
              <p:cNvSpPr>
                <a:spLocks noChangeShapeType="1"/>
              </p:cNvSpPr>
              <p:nvPr/>
            </p:nvSpPr>
            <p:spPr bwMode="auto">
              <a:xfrm>
                <a:off x="2785" y="10806"/>
                <a:ext cx="0" cy="144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78" name="Line 18"/>
              <p:cNvSpPr>
                <a:spLocks noChangeShapeType="1"/>
              </p:cNvSpPr>
              <p:nvPr/>
            </p:nvSpPr>
            <p:spPr bwMode="auto">
              <a:xfrm>
                <a:off x="2419" y="10802"/>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79" name="Line 19"/>
              <p:cNvSpPr>
                <a:spLocks noChangeShapeType="1"/>
              </p:cNvSpPr>
              <p:nvPr/>
            </p:nvSpPr>
            <p:spPr bwMode="auto">
              <a:xfrm>
                <a:off x="2444" y="12245"/>
                <a:ext cx="720" cy="0"/>
              </a:xfrm>
              <a:prstGeom prst="line">
                <a:avLst/>
              </a:prstGeom>
              <a:noFill/>
              <a:ln w="5715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860180" name="Freeform 20"/>
            <p:cNvSpPr>
              <a:spLocks/>
            </p:cNvSpPr>
            <p:nvPr/>
          </p:nvSpPr>
          <p:spPr bwMode="auto">
            <a:xfrm rot="21112194" flipH="1">
              <a:off x="4676" y="2500"/>
              <a:ext cx="432" cy="84"/>
            </a:xfrm>
            <a:custGeom>
              <a:avLst/>
              <a:gdLst/>
              <a:ahLst/>
              <a:cxnLst>
                <a:cxn ang="0">
                  <a:pos x="0" y="30"/>
                </a:cxn>
                <a:cxn ang="0">
                  <a:pos x="540" y="30"/>
                </a:cxn>
                <a:cxn ang="0">
                  <a:pos x="1080" y="210"/>
                </a:cxn>
              </a:cxnLst>
              <a:rect l="0" t="0" r="r" b="b"/>
              <a:pathLst>
                <a:path w="1080" h="210">
                  <a:moveTo>
                    <a:pt x="0" y="30"/>
                  </a:moveTo>
                  <a:cubicBezTo>
                    <a:pt x="180" y="15"/>
                    <a:pt x="360" y="0"/>
                    <a:pt x="540" y="30"/>
                  </a:cubicBezTo>
                  <a:cubicBezTo>
                    <a:pt x="720" y="60"/>
                    <a:pt x="900" y="135"/>
                    <a:pt x="1080" y="210"/>
                  </a:cubicBezTo>
                </a:path>
              </a:pathLst>
            </a:custGeom>
            <a:noFill/>
            <a:ln w="38100" cap="flat" cmpd="sng">
              <a:solidFill>
                <a:schemeClr val="tx1"/>
              </a:solidFill>
              <a:prstDash val="solid"/>
              <a:round/>
              <a:headEnd type="none" w="med" len="med"/>
              <a:tailEnd type="triangle" w="lg"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78863" name="Text Box 21"/>
            <p:cNvSpPr txBox="1">
              <a:spLocks noChangeArrowheads="1"/>
            </p:cNvSpPr>
            <p:nvPr/>
          </p:nvSpPr>
          <p:spPr bwMode="auto">
            <a:xfrm>
              <a:off x="4248" y="3104"/>
              <a:ext cx="1416" cy="269"/>
            </a:xfrm>
            <a:prstGeom prst="rect">
              <a:avLst/>
            </a:prstGeom>
            <a:noFill/>
            <a:ln w="9525">
              <a:noFill/>
              <a:miter lim="800000"/>
              <a:headEnd/>
              <a:tailEnd/>
            </a:ln>
          </p:spPr>
          <p:txBody>
            <a:bodyPr>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sz="2200" b="1" i="0" u="none" strike="noStrike" kern="1200" cap="none" spc="0" normalizeH="0" baseline="0" noProof="0">
                  <a:ln>
                    <a:noFill/>
                  </a:ln>
                  <a:solidFill>
                    <a:prstClr val="black"/>
                  </a:solidFill>
                  <a:effectLst/>
                  <a:uLnTx/>
                  <a:uFillTx/>
                  <a:latin typeface="Calibri"/>
                  <a:ea typeface="+mn-ea"/>
                  <a:cs typeface="+mn-cs"/>
                </a:rPr>
                <a:t>LTB</a:t>
              </a:r>
            </a:p>
          </p:txBody>
        </p:sp>
      </p:grpSp>
      <p:sp>
        <p:nvSpPr>
          <p:cNvPr id="860182" name="Line 22"/>
          <p:cNvSpPr>
            <a:spLocks noChangeShapeType="1"/>
          </p:cNvSpPr>
          <p:nvPr/>
        </p:nvSpPr>
        <p:spPr bwMode="auto">
          <a:xfrm>
            <a:off x="8003413" y="2203450"/>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60183" name="Line 23"/>
          <p:cNvSpPr>
            <a:spLocks noChangeShapeType="1"/>
          </p:cNvSpPr>
          <p:nvPr/>
        </p:nvSpPr>
        <p:spPr bwMode="auto">
          <a:xfrm>
            <a:off x="6708013" y="2457450"/>
            <a:ext cx="0" cy="419100"/>
          </a:xfrm>
          <a:prstGeom prst="line">
            <a:avLst/>
          </a:prstGeom>
          <a:noFill/>
          <a:ln w="57150">
            <a:solidFill>
              <a:srgbClr val="CC0000"/>
            </a:solidFill>
            <a:round/>
            <a:headEn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48954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2"/>
          <p:cNvSpPr>
            <a:spLocks/>
          </p:cNvSpPr>
          <p:nvPr/>
        </p:nvSpPr>
        <p:spPr bwMode="auto">
          <a:xfrm>
            <a:off x="2342622" y="2921975"/>
            <a:ext cx="3421224" cy="2705101"/>
          </a:xfrm>
          <a:custGeom>
            <a:avLst/>
            <a:gdLst/>
            <a:ahLst/>
            <a:cxnLst>
              <a:cxn ang="0">
                <a:pos x="0" y="8"/>
              </a:cxn>
              <a:cxn ang="0">
                <a:pos x="2144" y="0"/>
              </a:cxn>
              <a:cxn ang="0">
                <a:pos x="2144" y="1752"/>
              </a:cxn>
              <a:cxn ang="0">
                <a:pos x="1808" y="1704"/>
              </a:cxn>
              <a:cxn ang="0">
                <a:pos x="1504" y="1648"/>
              </a:cxn>
              <a:cxn ang="0">
                <a:pos x="1200" y="1576"/>
              </a:cxn>
              <a:cxn ang="0">
                <a:pos x="1016" y="1504"/>
              </a:cxn>
              <a:cxn ang="0">
                <a:pos x="872" y="1440"/>
              </a:cxn>
              <a:cxn ang="0">
                <a:pos x="728" y="1352"/>
              </a:cxn>
              <a:cxn ang="0">
                <a:pos x="608" y="1240"/>
              </a:cxn>
              <a:cxn ang="0">
                <a:pos x="488" y="1104"/>
              </a:cxn>
              <a:cxn ang="0">
                <a:pos x="400" y="984"/>
              </a:cxn>
              <a:cxn ang="0">
                <a:pos x="304" y="816"/>
              </a:cxn>
              <a:cxn ang="0">
                <a:pos x="240" y="672"/>
              </a:cxn>
              <a:cxn ang="0">
                <a:pos x="176" y="512"/>
              </a:cxn>
              <a:cxn ang="0">
                <a:pos x="120" y="360"/>
              </a:cxn>
              <a:cxn ang="0">
                <a:pos x="64" y="200"/>
              </a:cxn>
              <a:cxn ang="0">
                <a:pos x="0" y="8"/>
              </a:cxn>
            </a:cxnLst>
            <a:rect l="0" t="0" r="r" b="b"/>
            <a:pathLst>
              <a:path w="2144" h="1752">
                <a:moveTo>
                  <a:pt x="0" y="8"/>
                </a:moveTo>
                <a:lnTo>
                  <a:pt x="2144" y="0"/>
                </a:lnTo>
                <a:lnTo>
                  <a:pt x="2144" y="1752"/>
                </a:lnTo>
                <a:lnTo>
                  <a:pt x="1808" y="1704"/>
                </a:lnTo>
                <a:lnTo>
                  <a:pt x="1504" y="1648"/>
                </a:lnTo>
                <a:lnTo>
                  <a:pt x="1200" y="1576"/>
                </a:lnTo>
                <a:lnTo>
                  <a:pt x="1016" y="1504"/>
                </a:lnTo>
                <a:lnTo>
                  <a:pt x="872" y="1440"/>
                </a:lnTo>
                <a:lnTo>
                  <a:pt x="728" y="1352"/>
                </a:lnTo>
                <a:lnTo>
                  <a:pt x="608" y="1240"/>
                </a:lnTo>
                <a:lnTo>
                  <a:pt x="488" y="1104"/>
                </a:lnTo>
                <a:lnTo>
                  <a:pt x="400" y="984"/>
                </a:lnTo>
                <a:lnTo>
                  <a:pt x="304" y="816"/>
                </a:lnTo>
                <a:lnTo>
                  <a:pt x="240" y="672"/>
                </a:lnTo>
                <a:lnTo>
                  <a:pt x="176" y="512"/>
                </a:lnTo>
                <a:lnTo>
                  <a:pt x="120" y="360"/>
                </a:lnTo>
                <a:lnTo>
                  <a:pt x="64" y="200"/>
                </a:lnTo>
                <a:lnTo>
                  <a:pt x="0" y="8"/>
                </a:lnTo>
                <a:close/>
              </a:path>
            </a:pathLst>
          </a:custGeom>
          <a:solidFill>
            <a:schemeClr val="tx2">
              <a:lumMod val="60000"/>
              <a:lumOff val="40000"/>
            </a:schemeClr>
          </a:solidFill>
          <a:ln w="9525">
            <a:no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5" name="Rectangle 3"/>
          <p:cNvSpPr>
            <a:spLocks noChangeArrowheads="1"/>
          </p:cNvSpPr>
          <p:nvPr/>
        </p:nvSpPr>
        <p:spPr bwMode="auto">
          <a:xfrm>
            <a:off x="1607974" y="2590800"/>
            <a:ext cx="4155872" cy="990600"/>
          </a:xfrm>
          <a:prstGeom prst="rect">
            <a:avLst/>
          </a:prstGeom>
          <a:solidFill>
            <a:schemeClr val="tx2">
              <a:lumMod val="40000"/>
              <a:lumOff val="60000"/>
            </a:schemeClr>
          </a:solidFill>
          <a:ln w="9525">
            <a:noFill/>
            <a:miter lim="800000"/>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0899" name="Rectangle 2"/>
          <p:cNvSpPr>
            <a:spLocks noGrp="1" noChangeArrowheads="1"/>
          </p:cNvSpPr>
          <p:nvPr>
            <p:ph type="title"/>
          </p:nvPr>
        </p:nvSpPr>
        <p:spPr/>
        <p:txBody>
          <a:bodyPr/>
          <a:lstStyle/>
          <a:p>
            <a:r>
              <a:rPr lang="en-GB"/>
              <a:t>Lateral torsional buckling</a:t>
            </a:r>
          </a:p>
        </p:txBody>
      </p:sp>
      <p:sp>
        <p:nvSpPr>
          <p:cNvPr id="42" name="Espace réservé du contenu 41"/>
          <p:cNvSpPr>
            <a:spLocks noGrp="1"/>
          </p:cNvSpPr>
          <p:nvPr>
            <p:ph idx="1"/>
          </p:nvPr>
        </p:nvSpPr>
        <p:spPr/>
        <p:txBody>
          <a:bodyPr>
            <a:normAutofit/>
          </a:bodyPr>
          <a:lstStyle/>
          <a:p>
            <a:r>
              <a:rPr lang="en-GB" sz="2400" dirty="0"/>
              <a:t>The design approach for lateral </a:t>
            </a:r>
            <a:r>
              <a:rPr lang="en-GB" sz="2400" dirty="0" err="1"/>
              <a:t>torsional</a:t>
            </a:r>
            <a:r>
              <a:rPr lang="en-GB" sz="2400" dirty="0"/>
              <a:t> buckling is analogous to the column buckling treatment.</a:t>
            </a:r>
          </a:p>
          <a:p>
            <a:endParaRPr lang="fr-FR" sz="2400" dirty="0"/>
          </a:p>
        </p:txBody>
      </p:sp>
      <p:sp>
        <p:nvSpPr>
          <p:cNvPr id="380931" name="Rectangle 3"/>
          <p:cNvSpPr>
            <a:spLocks noChangeArrowheads="1"/>
          </p:cNvSpPr>
          <p:nvPr/>
        </p:nvSpPr>
        <p:spPr bwMode="auto">
          <a:xfrm>
            <a:off x="-993298" y="-36071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2" name="Rectangle 4"/>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3" name="Rectangle 5"/>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4" name="Rectangle 6"/>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5" name="Rectangle 7"/>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6" name="Rectangle 8"/>
          <p:cNvSpPr>
            <a:spLocks noChangeArrowheads="1"/>
          </p:cNvSpPr>
          <p:nvPr/>
        </p:nvSpPr>
        <p:spPr bwMode="auto">
          <a:xfrm>
            <a:off x="0" y="3337997"/>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37" name="Rectangle 9"/>
          <p:cNvSpPr>
            <a:spLocks noChangeArrowheads="1"/>
          </p:cNvSpPr>
          <p:nvPr/>
        </p:nvSpPr>
        <p:spPr bwMode="auto">
          <a:xfrm>
            <a:off x="0" y="3314184"/>
            <a:ext cx="184666" cy="369332"/>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80908" name="Text Box 13"/>
          <p:cNvSpPr txBox="1">
            <a:spLocks noChangeArrowheads="1"/>
          </p:cNvSpPr>
          <p:nvPr/>
        </p:nvSpPr>
        <p:spPr bwMode="auto">
          <a:xfrm>
            <a:off x="382480" y="1723821"/>
            <a:ext cx="6832600" cy="400110"/>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3" name="Group 15"/>
          <p:cNvGrpSpPr>
            <a:grpSpLocks/>
          </p:cNvGrpSpPr>
          <p:nvPr/>
        </p:nvGrpSpPr>
        <p:grpSpPr bwMode="auto">
          <a:xfrm>
            <a:off x="732315" y="2633827"/>
            <a:ext cx="7680208" cy="3927475"/>
            <a:chOff x="1086" y="1570"/>
            <a:chExt cx="4839" cy="2474"/>
          </a:xfrm>
        </p:grpSpPr>
        <p:sp>
          <p:nvSpPr>
            <p:cNvPr id="380944" name="Line 16"/>
            <p:cNvSpPr>
              <a:spLocks noChangeAspect="1" noChangeShapeType="1"/>
            </p:cNvSpPr>
            <p:nvPr/>
          </p:nvSpPr>
          <p:spPr bwMode="auto">
            <a:xfrm flipV="1">
              <a:off x="1616" y="1629"/>
              <a:ext cx="0" cy="2088"/>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45" name="Line 17"/>
            <p:cNvSpPr>
              <a:spLocks noChangeAspect="1" noChangeShapeType="1"/>
            </p:cNvSpPr>
            <p:nvPr/>
          </p:nvSpPr>
          <p:spPr bwMode="auto">
            <a:xfrm>
              <a:off x="1544" y="3645"/>
              <a:ext cx="2664" cy="0"/>
            </a:xfrm>
            <a:prstGeom prst="line">
              <a:avLst/>
            </a:prstGeom>
            <a:noFill/>
            <a:ln w="38100">
              <a:solidFill>
                <a:schemeClr val="tx1"/>
              </a:solidFill>
              <a:round/>
              <a:headEnd/>
              <a:tailEnd type="triangle" w="med" len="lg"/>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46" name="Line 18"/>
            <p:cNvSpPr>
              <a:spLocks noChangeAspect="1" noChangeShapeType="1"/>
            </p:cNvSpPr>
            <p:nvPr/>
          </p:nvSpPr>
          <p:spPr bwMode="auto">
            <a:xfrm flipH="1">
              <a:off x="1496" y="2133"/>
              <a:ext cx="1088" cy="0"/>
            </a:xfrm>
            <a:prstGeom prst="line">
              <a:avLst/>
            </a:prstGeom>
            <a:noFill/>
            <a:ln w="38100">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47" name="Freeform 19"/>
            <p:cNvSpPr>
              <a:spLocks noChangeAspect="1"/>
            </p:cNvSpPr>
            <p:nvPr/>
          </p:nvSpPr>
          <p:spPr bwMode="auto">
            <a:xfrm>
              <a:off x="2102" y="1692"/>
              <a:ext cx="2015" cy="1728"/>
            </a:xfrm>
            <a:custGeom>
              <a:avLst/>
              <a:gdLst/>
              <a:ahLst/>
              <a:cxnLst>
                <a:cxn ang="0">
                  <a:pos x="0" y="0"/>
                </a:cxn>
                <a:cxn ang="0">
                  <a:pos x="1080" y="2160"/>
                </a:cxn>
                <a:cxn ang="0">
                  <a:pos x="3360" y="2880"/>
                </a:cxn>
              </a:cxnLst>
              <a:rect l="0" t="0" r="r" b="b"/>
              <a:pathLst>
                <a:path w="3360" h="2880">
                  <a:moveTo>
                    <a:pt x="0" y="0"/>
                  </a:moveTo>
                  <a:cubicBezTo>
                    <a:pt x="260" y="840"/>
                    <a:pt x="520" y="1680"/>
                    <a:pt x="1080" y="2160"/>
                  </a:cubicBezTo>
                  <a:cubicBezTo>
                    <a:pt x="1640" y="2640"/>
                    <a:pt x="2500" y="2760"/>
                    <a:pt x="3360" y="2880"/>
                  </a:cubicBezTo>
                </a:path>
              </a:pathLst>
            </a:custGeom>
            <a:noFill/>
            <a:ln w="38100" cap="flat" cmpd="sng">
              <a:solidFill>
                <a:schemeClr val="tx1"/>
              </a:solidFill>
              <a:prstDash val="dash"/>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80915" name="Text Box 20"/>
            <p:cNvSpPr txBox="1">
              <a:spLocks noChangeAspect="1" noChangeArrowheads="1"/>
            </p:cNvSpPr>
            <p:nvPr/>
          </p:nvSpPr>
          <p:spPr bwMode="auto">
            <a:xfrm>
              <a:off x="1271" y="1570"/>
              <a:ext cx="662" cy="233"/>
            </a:xfrm>
            <a:prstGeom prst="rect">
              <a:avLst/>
            </a:prstGeom>
            <a:noFill/>
            <a:ln w="2857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Calibri"/>
                </a:rPr>
                <a:t>M</a:t>
              </a:r>
            </a:p>
          </p:txBody>
        </p:sp>
        <p:sp>
          <p:nvSpPr>
            <p:cNvPr id="380949" name="Text Box 21"/>
            <p:cNvSpPr txBox="1">
              <a:spLocks noChangeAspect="1" noChangeArrowheads="1"/>
            </p:cNvSpPr>
            <p:nvPr/>
          </p:nvSpPr>
          <p:spPr bwMode="auto">
            <a:xfrm>
              <a:off x="1086" y="1989"/>
              <a:ext cx="512" cy="432"/>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a:ea typeface="+mn-ea"/>
                  <a:cs typeface="Calibri"/>
                </a:rPr>
                <a:t>W</a:t>
              </a:r>
              <a:r>
                <a:rPr kumimoji="0" lang="en-GB" sz="1800" b="0" i="0" u="none" strike="noStrike" kern="1200" cap="none" spc="0" normalizeH="0" baseline="-25000" noProof="0">
                  <a:ln>
                    <a:noFill/>
                  </a:ln>
                  <a:solidFill>
                    <a:prstClr val="black"/>
                  </a:solidFill>
                  <a:effectLst/>
                  <a:uLnTx/>
                  <a:uFillTx/>
                  <a:latin typeface="Calibri"/>
                  <a:ea typeface="+mn-ea"/>
                  <a:cs typeface="Calibri"/>
                </a:rPr>
                <a:t>y</a:t>
              </a:r>
              <a:r>
                <a:rPr kumimoji="0" lang="en-GB" sz="1800" b="0" i="0" u="none" strike="noStrike" kern="1200" cap="none" spc="0" normalizeH="0" baseline="0" noProof="0">
                  <a:ln>
                    <a:noFill/>
                  </a:ln>
                  <a:solidFill>
                    <a:prstClr val="black"/>
                  </a:solidFill>
                  <a:effectLst/>
                  <a:uLnTx/>
                  <a:uFillTx/>
                  <a:latin typeface="Calibri"/>
                  <a:ea typeface="+mn-ea"/>
                  <a:cs typeface="Calibri"/>
                </a:rPr>
                <a:t>f</a:t>
              </a:r>
              <a:r>
                <a:rPr kumimoji="0" lang="en-GB" sz="1800" b="0" i="0" u="none" strike="noStrike" kern="1200" cap="none" spc="0" normalizeH="0" baseline="-25000" noProof="0">
                  <a:ln>
                    <a:noFill/>
                  </a:ln>
                  <a:solidFill>
                    <a:prstClr val="black"/>
                  </a:solidFill>
                  <a:effectLst/>
                  <a:uLnTx/>
                  <a:uFillTx/>
                  <a:latin typeface="Calibri"/>
                  <a:ea typeface="+mn-ea"/>
                  <a:cs typeface="Calibri"/>
                </a:rPr>
                <a:t>y</a:t>
              </a:r>
              <a:endParaRPr kumimoji="0" lang="en-GB" sz="18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0" name="Line 22"/>
            <p:cNvSpPr>
              <a:spLocks noChangeAspect="1" noChangeShapeType="1"/>
            </p:cNvSpPr>
            <p:nvPr/>
          </p:nvSpPr>
          <p:spPr bwMode="auto">
            <a:xfrm flipH="1">
              <a:off x="2397" y="1820"/>
              <a:ext cx="288" cy="288"/>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51" name="Line 23"/>
            <p:cNvSpPr>
              <a:spLocks noChangeAspect="1" noChangeShapeType="1"/>
            </p:cNvSpPr>
            <p:nvPr/>
          </p:nvSpPr>
          <p:spPr bwMode="auto">
            <a:xfrm flipH="1">
              <a:off x="2864" y="2749"/>
              <a:ext cx="216" cy="280"/>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52" name="Text Box 24"/>
            <p:cNvSpPr txBox="1">
              <a:spLocks noChangeAspect="1" noChangeArrowheads="1"/>
            </p:cNvSpPr>
            <p:nvPr/>
          </p:nvSpPr>
          <p:spPr bwMode="auto">
            <a:xfrm>
              <a:off x="2714" y="1629"/>
              <a:ext cx="1383"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Calibri"/>
                </a:rPr>
                <a:t>Material yielding (in-plane bending)</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3" name="Text Box 25"/>
            <p:cNvSpPr txBox="1">
              <a:spLocks noChangeAspect="1" noChangeArrowheads="1"/>
            </p:cNvSpPr>
            <p:nvPr/>
          </p:nvSpPr>
          <p:spPr bwMode="auto">
            <a:xfrm>
              <a:off x="3126" y="2576"/>
              <a:ext cx="1205"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Calibri"/>
                </a:rPr>
                <a:t>Elastic member buckling </a:t>
              </a:r>
              <a:r>
                <a:rPr kumimoji="0" lang="en-GB" sz="2000" b="1" i="0" u="none" strike="noStrike" kern="1200" cap="none" spc="0" normalizeH="0" baseline="0" noProof="0" dirty="0" err="1">
                  <a:ln>
                    <a:noFill/>
                  </a:ln>
                  <a:solidFill>
                    <a:prstClr val="black"/>
                  </a:solidFill>
                  <a:effectLst/>
                  <a:uLnTx/>
                  <a:uFillTx/>
                  <a:latin typeface="Calibri"/>
                  <a:ea typeface="+mn-ea"/>
                  <a:cs typeface="Calibri"/>
                </a:rPr>
                <a:t>M</a:t>
              </a:r>
              <a:r>
                <a:rPr kumimoji="0" lang="en-GB" sz="2000" b="1" i="0" u="none" strike="noStrike" kern="1200" cap="none" spc="0" normalizeH="0" baseline="-25000" noProof="0" dirty="0" err="1">
                  <a:ln>
                    <a:noFill/>
                  </a:ln>
                  <a:solidFill>
                    <a:prstClr val="black"/>
                  </a:solidFill>
                  <a:effectLst/>
                  <a:uLnTx/>
                  <a:uFillTx/>
                  <a:latin typeface="Calibri"/>
                  <a:ea typeface="+mn-ea"/>
                  <a:cs typeface="Calibri"/>
                </a:rPr>
                <a:t>cr</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pSp>
          <p:nvGrpSpPr>
            <p:cNvPr id="4" name="Group 26"/>
            <p:cNvGrpSpPr>
              <a:grpSpLocks/>
            </p:cNvGrpSpPr>
            <p:nvPr/>
          </p:nvGrpSpPr>
          <p:grpSpPr bwMode="auto">
            <a:xfrm>
              <a:off x="4573" y="1934"/>
              <a:ext cx="1352" cy="1076"/>
              <a:chOff x="4453" y="1790"/>
              <a:chExt cx="1352" cy="1076"/>
            </a:xfrm>
          </p:grpSpPr>
          <p:sp>
            <p:nvSpPr>
              <p:cNvPr id="380955" name="Text Box 27"/>
              <p:cNvSpPr txBox="1">
                <a:spLocks noChangeAspect="1" noChangeArrowheads="1"/>
              </p:cNvSpPr>
              <p:nvPr/>
            </p:nvSpPr>
            <p:spPr bwMode="auto">
              <a:xfrm>
                <a:off x="4991" y="2506"/>
                <a:ext cx="378" cy="360"/>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Calibri"/>
                  </a:rPr>
                  <a:t>L</a:t>
                </a:r>
                <a:r>
                  <a:rPr kumimoji="0" lang="en-GB" sz="2000" b="1" i="0" u="none" strike="noStrike" kern="1200" cap="none" spc="0" normalizeH="0" baseline="-25000" noProof="0">
                    <a:ln>
                      <a:noFill/>
                    </a:ln>
                    <a:solidFill>
                      <a:prstClr val="black"/>
                    </a:solidFill>
                    <a:effectLst/>
                    <a:uLnTx/>
                    <a:uFillTx/>
                    <a:latin typeface="Calibri"/>
                    <a:ea typeface="+mn-ea"/>
                    <a:cs typeface="Calibri"/>
                  </a:rPr>
                  <a:t>cr</a:t>
                </a:r>
                <a:endParaRPr kumimoji="0" lang="en-GB"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56" name="Line 28"/>
              <p:cNvSpPr>
                <a:spLocks noChangeShapeType="1"/>
              </p:cNvSpPr>
              <p:nvPr/>
            </p:nvSpPr>
            <p:spPr bwMode="auto">
              <a:xfrm>
                <a:off x="4656" y="2109"/>
                <a:ext cx="946" cy="0"/>
              </a:xfrm>
              <a:prstGeom prst="line">
                <a:avLst/>
              </a:prstGeom>
              <a:noFill/>
              <a:ln w="38100">
                <a:solidFill>
                  <a:schemeClr val="tx1"/>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57" name="Line 29"/>
              <p:cNvSpPr>
                <a:spLocks noChangeShapeType="1"/>
              </p:cNvSpPr>
              <p:nvPr/>
            </p:nvSpPr>
            <p:spPr bwMode="auto">
              <a:xfrm flipV="1">
                <a:off x="4656" y="2109"/>
                <a:ext cx="0" cy="223"/>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58" name="Line 30"/>
              <p:cNvSpPr>
                <a:spLocks noChangeShapeType="1"/>
              </p:cNvSpPr>
              <p:nvPr/>
            </p:nvSpPr>
            <p:spPr bwMode="auto">
              <a:xfrm flipV="1">
                <a:off x="5602" y="2109"/>
                <a:ext cx="0" cy="239"/>
              </a:xfrm>
              <a:prstGeom prst="line">
                <a:avLst/>
              </a:prstGeom>
              <a:noFill/>
              <a:ln w="38100">
                <a:solidFill>
                  <a:schemeClr val="tx1"/>
                </a:solidFill>
                <a:round/>
                <a:headEn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59" name="Freeform 31"/>
              <p:cNvSpPr>
                <a:spLocks/>
              </p:cNvSpPr>
              <p:nvPr/>
            </p:nvSpPr>
            <p:spPr bwMode="auto">
              <a:xfrm>
                <a:off x="4453"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60" name="Freeform 32"/>
              <p:cNvSpPr>
                <a:spLocks/>
              </p:cNvSpPr>
              <p:nvPr/>
            </p:nvSpPr>
            <p:spPr bwMode="auto">
              <a:xfrm flipH="1">
                <a:off x="5737" y="1927"/>
                <a:ext cx="68" cy="274"/>
              </a:xfrm>
              <a:custGeom>
                <a:avLst/>
                <a:gdLst/>
                <a:ahLst/>
                <a:cxnLst>
                  <a:cxn ang="0">
                    <a:pos x="113" y="226"/>
                  </a:cxn>
                  <a:cxn ang="0">
                    <a:pos x="0" y="113"/>
                  </a:cxn>
                  <a:cxn ang="0">
                    <a:pos x="113" y="0"/>
                  </a:cxn>
                </a:cxnLst>
                <a:rect l="0" t="0" r="r" b="b"/>
                <a:pathLst>
                  <a:path w="113" h="226">
                    <a:moveTo>
                      <a:pt x="113" y="226"/>
                    </a:moveTo>
                    <a:cubicBezTo>
                      <a:pt x="56" y="188"/>
                      <a:pt x="0" y="151"/>
                      <a:pt x="0" y="113"/>
                    </a:cubicBezTo>
                    <a:cubicBezTo>
                      <a:pt x="0" y="75"/>
                      <a:pt x="94" y="19"/>
                      <a:pt x="113" y="0"/>
                    </a:cubicBezTo>
                  </a:path>
                </a:pathLst>
              </a:custGeom>
              <a:noFill/>
              <a:ln w="38100" cmpd="sng">
                <a:solidFill>
                  <a:schemeClr val="tx1"/>
                </a:solidFill>
                <a:round/>
                <a:headEnd type="none" w="med" len="med"/>
                <a:tailEnd type="triangle" w="med" len="me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61" name="Text Box 33"/>
              <p:cNvSpPr txBox="1">
                <a:spLocks noChangeArrowheads="1"/>
              </p:cNvSpPr>
              <p:nvPr/>
            </p:nvSpPr>
            <p:spPr bwMode="auto">
              <a:xfrm>
                <a:off x="4580" y="1800"/>
                <a:ext cx="315"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Calibri"/>
                  </a:rPr>
                  <a:t>M</a:t>
                </a:r>
                <a:r>
                  <a:rPr kumimoji="0" lang="en-GB" sz="2000" b="1" i="0" u="none" strike="noStrike" kern="1200" cap="none" spc="0" normalizeH="0" baseline="-25000" noProof="0" dirty="0">
                    <a:ln>
                      <a:noFill/>
                    </a:ln>
                    <a:solidFill>
                      <a:prstClr val="black"/>
                    </a:solidFill>
                    <a:effectLst/>
                    <a:uLnTx/>
                    <a:uFillTx/>
                    <a:latin typeface="Calibri"/>
                    <a:ea typeface="+mn-ea"/>
                    <a:cs typeface="Calibri"/>
                  </a:rPr>
                  <a:t>Ed</a:t>
                </a:r>
                <a:endParaRPr kumimoji="0" lang="en-GB" sz="2000" b="1" i="0" u="none" strike="noStrike" kern="1200" cap="none" spc="0" normalizeH="0" baseline="-25000" noProof="0" dirty="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62" name="Text Box 34"/>
              <p:cNvSpPr txBox="1">
                <a:spLocks noChangeArrowheads="1"/>
              </p:cNvSpPr>
              <p:nvPr/>
            </p:nvSpPr>
            <p:spPr bwMode="auto">
              <a:xfrm>
                <a:off x="5389" y="1790"/>
                <a:ext cx="270" cy="274"/>
              </a:xfrm>
              <a:prstGeom prst="rect">
                <a:avLst/>
              </a:prstGeom>
              <a:noFill/>
              <a:ln w="38100">
                <a:noFill/>
                <a:miter lim="800000"/>
                <a:headEnd/>
                <a:tailEnd/>
              </a:ln>
            </p:spPr>
            <p:txBody>
              <a:bodyPr lIns="0"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Calibri"/>
                    <a:ea typeface="+mn-ea"/>
                    <a:cs typeface="Calibri"/>
                  </a:rPr>
                  <a:t>M</a:t>
                </a:r>
                <a:r>
                  <a:rPr kumimoji="0" lang="en-GB" sz="2000" b="1" i="0" u="none" strike="noStrike" kern="1200" cap="none" spc="0" normalizeH="0" baseline="-25000" noProof="0">
                    <a:ln>
                      <a:noFill/>
                    </a:ln>
                    <a:solidFill>
                      <a:prstClr val="black"/>
                    </a:solidFill>
                    <a:effectLst/>
                    <a:uLnTx/>
                    <a:uFillTx/>
                    <a:latin typeface="Calibri"/>
                    <a:ea typeface="+mn-ea"/>
                    <a:cs typeface="Calibri"/>
                  </a:rPr>
                  <a:t>Ed</a:t>
                </a:r>
                <a:endParaRPr kumimoji="0" lang="en-GB" sz="2000" b="1"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sp>
            <p:nvSpPr>
              <p:cNvPr id="380963" name="Line 35"/>
              <p:cNvSpPr>
                <a:spLocks noChangeShapeType="1"/>
              </p:cNvSpPr>
              <p:nvPr/>
            </p:nvSpPr>
            <p:spPr bwMode="auto">
              <a:xfrm>
                <a:off x="4649" y="2425"/>
                <a:ext cx="0" cy="144"/>
              </a:xfrm>
              <a:prstGeom prst="line">
                <a:avLst/>
              </a:prstGeom>
              <a:noFill/>
              <a:ln w="381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64" name="Line 36"/>
              <p:cNvSpPr>
                <a:spLocks noChangeShapeType="1"/>
              </p:cNvSpPr>
              <p:nvPr/>
            </p:nvSpPr>
            <p:spPr bwMode="auto">
              <a:xfrm>
                <a:off x="4657" y="2489"/>
                <a:ext cx="952" cy="0"/>
              </a:xfrm>
              <a:prstGeom prst="line">
                <a:avLst/>
              </a:prstGeom>
              <a:noFill/>
              <a:ln w="38100">
                <a:solidFill>
                  <a:schemeClr val="tx1"/>
                </a:solidFill>
                <a:round/>
                <a:headEnd type="triangle" w="med" len="med"/>
                <a:tailEnd type="triangle" w="med" len="me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
            <p:nvSpPr>
              <p:cNvPr id="380965" name="Line 37"/>
              <p:cNvSpPr>
                <a:spLocks noChangeShapeType="1"/>
              </p:cNvSpPr>
              <p:nvPr/>
            </p:nvSpPr>
            <p:spPr bwMode="auto">
              <a:xfrm>
                <a:off x="5609" y="2417"/>
                <a:ext cx="0" cy="144"/>
              </a:xfrm>
              <a:prstGeom prst="line">
                <a:avLst/>
              </a:prstGeom>
              <a:noFill/>
              <a:ln w="38100">
                <a:solidFill>
                  <a:schemeClr val="tx1"/>
                </a:solidFill>
                <a:round/>
                <a:headEnd/>
                <a:tailEnd/>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5" name="Group 38"/>
            <p:cNvGrpSpPr>
              <a:grpSpLocks/>
            </p:cNvGrpSpPr>
            <p:nvPr/>
          </p:nvGrpSpPr>
          <p:grpSpPr bwMode="auto">
            <a:xfrm>
              <a:off x="2534" y="3693"/>
              <a:ext cx="2536" cy="351"/>
              <a:chOff x="2534" y="3693"/>
              <a:chExt cx="2536" cy="351"/>
            </a:xfrm>
          </p:grpSpPr>
          <p:sp>
            <p:nvSpPr>
              <p:cNvPr id="380967" name="Text Box 39"/>
              <p:cNvSpPr txBox="1">
                <a:spLocks noChangeAspect="1" noChangeArrowheads="1"/>
              </p:cNvSpPr>
              <p:nvPr/>
            </p:nvSpPr>
            <p:spPr bwMode="auto">
              <a:xfrm>
                <a:off x="2534" y="3744"/>
                <a:ext cx="2536" cy="288"/>
              </a:xfrm>
              <a:prstGeom prst="rect">
                <a:avLst/>
              </a:prstGeom>
              <a:noFill/>
              <a:ln w="28575">
                <a:noFill/>
                <a:miter lim="800000"/>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a:ea typeface="+mn-ea"/>
                    <a:cs typeface="Calibri"/>
                  </a:rPr>
                  <a:t>Non-dimensional slenderness</a:t>
                </a:r>
                <a:r>
                  <a:rPr kumimoji="0" lang="en-GB" sz="1600" b="0" i="0" u="none" strike="noStrike" kern="1200" cap="none" spc="0" normalizeH="0" baseline="0" noProof="0">
                    <a:ln>
                      <a:noFill/>
                    </a:ln>
                    <a:solidFill>
                      <a:prstClr val="black"/>
                    </a:solidFill>
                    <a:effectLst/>
                    <a:uLnTx/>
                    <a:uFillTx/>
                    <a:latin typeface="Calibri"/>
                    <a:ea typeface="+mn-ea"/>
                    <a:cs typeface="Calibri"/>
                  </a:rPr>
                  <a:t> </a:t>
                </a:r>
                <a:endParaRPr kumimoji="0" lang="en-GB" sz="1600" b="0" i="0" u="none" strike="noStrike" kern="1200" cap="none" spc="0" normalizeH="0" baseline="-2500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Calibri"/>
                  <a:ea typeface="+mn-ea"/>
                  <a:cs typeface="Calibri"/>
                </a:endParaRPr>
              </a:p>
            </p:txBody>
          </p:sp>
          <p:graphicFrame>
            <p:nvGraphicFramePr>
              <p:cNvPr id="80898" name="Object 2"/>
              <p:cNvGraphicFramePr>
                <a:graphicFrameLocks noChangeAspect="1"/>
              </p:cNvGraphicFramePr>
              <p:nvPr/>
            </p:nvGraphicFramePr>
            <p:xfrm>
              <a:off x="4560" y="3693"/>
              <a:ext cx="391" cy="351"/>
            </p:xfrm>
            <a:graphic>
              <a:graphicData uri="http://schemas.openxmlformats.org/presentationml/2006/ole">
                <mc:AlternateContent xmlns:mc="http://schemas.openxmlformats.org/markup-compatibility/2006">
                  <mc:Choice xmlns:v="urn:schemas-microsoft-com:vml" Requires="v">
                    <p:oleObj spid="_x0000_s6146" name="Equation" r:id="rId4" imgW="342900" imgH="304800" progId="Equation.DSMT4">
                      <p:embed/>
                    </p:oleObj>
                  </mc:Choice>
                  <mc:Fallback>
                    <p:oleObj name="Equation" r:id="rId4" imgW="342900" imgH="304800" progId="Equation.DSMT4">
                      <p:embed/>
                      <p:pic>
                        <p:nvPicPr>
                          <p:cNvPr id="808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3693"/>
                            <a:ext cx="391" cy="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Text Box 35"/>
          <p:cNvSpPr txBox="1">
            <a:spLocks noChangeArrowheads="1"/>
          </p:cNvSpPr>
          <p:nvPr/>
        </p:nvSpPr>
        <p:spPr bwMode="auto">
          <a:xfrm>
            <a:off x="1422360" y="5435600"/>
            <a:ext cx="1181100" cy="366713"/>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dirty="0">
                <a:ln>
                  <a:noFill/>
                </a:ln>
                <a:solidFill>
                  <a:srgbClr val="FE9914"/>
                </a:solidFill>
                <a:effectLst/>
                <a:uLnTx/>
                <a:uFillTx/>
                <a:latin typeface="Univers" charset="0"/>
                <a:ea typeface="+mn-ea"/>
                <a:cs typeface="+mn-cs"/>
              </a:rPr>
              <a:t>Yielding</a:t>
            </a:r>
            <a:endParaRPr kumimoji="0" lang="en-GB" sz="1800" b="1" i="0" u="none" strike="noStrike" kern="1200" cap="none" spc="0" normalizeH="0" baseline="0" noProof="0" dirty="0">
              <a:ln>
                <a:noFill/>
              </a:ln>
              <a:solidFill>
                <a:prstClr val="black"/>
              </a:solidFill>
              <a:effectLst/>
              <a:uLnTx/>
              <a:uFillTx/>
              <a:latin typeface="Univers" charset="0"/>
              <a:ea typeface="+mn-ea"/>
              <a:cs typeface="+mn-cs"/>
            </a:endParaRPr>
          </a:p>
        </p:txBody>
      </p:sp>
      <p:sp>
        <p:nvSpPr>
          <p:cNvPr id="47" name="Text Box 36"/>
          <p:cNvSpPr txBox="1">
            <a:spLocks noChangeArrowheads="1"/>
          </p:cNvSpPr>
          <p:nvPr/>
        </p:nvSpPr>
        <p:spPr bwMode="auto">
          <a:xfrm>
            <a:off x="2731436" y="5448300"/>
            <a:ext cx="1447800" cy="366713"/>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Buckling</a:t>
            </a:r>
            <a:endParaRPr kumimoji="0" lang="en-GB" sz="1800" b="1" i="0" u="none" strike="noStrike" kern="1200" cap="none" spc="0" normalizeH="0" baseline="0" noProof="0">
              <a:ln>
                <a:noFill/>
              </a:ln>
              <a:solidFill>
                <a:prstClr val="black"/>
              </a:solidFill>
              <a:effectLst/>
              <a:uLnTx/>
              <a:uFillTx/>
              <a:latin typeface="Univers" charset="0"/>
              <a:ea typeface="+mn-ea"/>
              <a:cs typeface="+mn-cs"/>
            </a:endParaRPr>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380939" name="Line 11"/>
          <p:cNvSpPr>
            <a:spLocks noChangeAspect="1" noChangeShapeType="1"/>
          </p:cNvSpPr>
          <p:nvPr/>
        </p:nvSpPr>
        <p:spPr bwMode="auto">
          <a:xfrm>
            <a:off x="2588103" y="3527590"/>
            <a:ext cx="0" cy="2402656"/>
          </a:xfrm>
          <a:prstGeom prst="line">
            <a:avLst/>
          </a:prstGeom>
          <a:noFill/>
          <a:ln w="57150">
            <a:solidFill>
              <a:srgbClr val="FE9914"/>
            </a:solidFill>
            <a:round/>
            <a:headEnd/>
            <a:tailEnd/>
          </a:ln>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8371596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1370500" y="-37724"/>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6771" name="Rectangle 3"/>
          <p:cNvSpPr>
            <a:spLocks noChangeArrowheads="1"/>
          </p:cNvSpPr>
          <p:nvPr/>
        </p:nvSpPr>
        <p:spPr bwMode="auto">
          <a:xfrm>
            <a:off x="-830750" y="2099051"/>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949" name="Rectangle 4"/>
          <p:cNvSpPr>
            <a:spLocks noGrp="1" noChangeArrowheads="1"/>
          </p:cNvSpPr>
          <p:nvPr>
            <p:ph type="title"/>
          </p:nvPr>
        </p:nvSpPr>
        <p:spPr/>
        <p:txBody>
          <a:bodyPr/>
          <a:lstStyle/>
          <a:p>
            <a:r>
              <a:rPr lang="en-GB"/>
              <a:t>Lateral torsional buckling</a:t>
            </a:r>
          </a:p>
        </p:txBody>
      </p:sp>
      <p:sp>
        <p:nvSpPr>
          <p:cNvPr id="13" name="Espace réservé du contenu 12"/>
          <p:cNvSpPr>
            <a:spLocks noGrp="1"/>
          </p:cNvSpPr>
          <p:nvPr>
            <p:ph idx="1"/>
          </p:nvPr>
        </p:nvSpPr>
        <p:spPr/>
        <p:txBody>
          <a:bodyPr/>
          <a:lstStyle/>
          <a:p>
            <a:r>
              <a:rPr lang="en-GB" dirty="0"/>
              <a:t>The design buckling resistance </a:t>
            </a:r>
            <a:r>
              <a:rPr lang="en-GB" dirty="0" err="1"/>
              <a:t>M</a:t>
            </a:r>
            <a:r>
              <a:rPr lang="en-GB" baseline="-25000" dirty="0" err="1"/>
              <a:t>b,Rd</a:t>
            </a:r>
            <a:r>
              <a:rPr lang="en-GB" dirty="0"/>
              <a:t> of a laterally unrestrained beam (or segment of beam) should be taken as:	</a:t>
            </a:r>
            <a:endParaRPr lang="en-US" dirty="0"/>
          </a:p>
          <a:p>
            <a:endParaRPr lang="fr-FR" dirty="0"/>
          </a:p>
        </p:txBody>
      </p:sp>
      <p:graphicFrame>
        <p:nvGraphicFramePr>
          <p:cNvPr id="82946" name="Object 2"/>
          <p:cNvGraphicFramePr>
            <a:graphicFrameLocks noChangeAspect="1"/>
          </p:cNvGraphicFramePr>
          <p:nvPr/>
        </p:nvGraphicFramePr>
        <p:xfrm>
          <a:off x="2586038" y="3478213"/>
          <a:ext cx="2859087" cy="1362075"/>
        </p:xfrm>
        <a:graphic>
          <a:graphicData uri="http://schemas.openxmlformats.org/presentationml/2006/ole">
            <mc:AlternateContent xmlns:mc="http://schemas.openxmlformats.org/markup-compatibility/2006">
              <mc:Choice xmlns:v="urn:schemas-microsoft-com:vml" Requires="v">
                <p:oleObj spid="_x0000_s7170" name="Equation" r:id="rId4" imgW="1066800" imgH="508000" progId="Equation.DSMT4">
                  <p:embed/>
                </p:oleObj>
              </mc:Choice>
              <mc:Fallback>
                <p:oleObj name="Equation" r:id="rId4" imgW="1066800" imgH="508000" progId="Equation.DSMT4">
                  <p:embed/>
                  <p:pic>
                    <p:nvPicPr>
                      <p:cNvPr id="829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038" y="3478213"/>
                        <a:ext cx="2859087"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7"/>
          <p:cNvGrpSpPr>
            <a:grpSpLocks/>
          </p:cNvGrpSpPr>
          <p:nvPr/>
        </p:nvGrpSpPr>
        <p:grpSpPr bwMode="auto">
          <a:xfrm>
            <a:off x="3384063" y="3723064"/>
            <a:ext cx="4205287" cy="1763712"/>
            <a:chOff x="2654" y="3039"/>
            <a:chExt cx="2650" cy="1111"/>
          </a:xfrm>
        </p:grpSpPr>
        <p:sp>
          <p:nvSpPr>
            <p:cNvPr id="416777" name="Oval 9"/>
            <p:cNvSpPr>
              <a:spLocks noChangeArrowheads="1"/>
            </p:cNvSpPr>
            <p:nvPr/>
          </p:nvSpPr>
          <p:spPr bwMode="auto">
            <a:xfrm>
              <a:off x="2791" y="3039"/>
              <a:ext cx="532" cy="585"/>
            </a:xfrm>
            <a:prstGeom prst="ellipse">
              <a:avLst/>
            </a:prstGeom>
            <a:noFill/>
            <a:ln w="57150">
              <a:solidFill>
                <a:srgbClr val="FE9914">
                  <a:alpha val="45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6783" name="Line 15"/>
            <p:cNvSpPr>
              <a:spLocks noChangeShapeType="1"/>
            </p:cNvSpPr>
            <p:nvPr/>
          </p:nvSpPr>
          <p:spPr bwMode="auto">
            <a:xfrm flipH="1" flipV="1">
              <a:off x="3226" y="3588"/>
              <a:ext cx="217" cy="280"/>
            </a:xfrm>
            <a:prstGeom prst="line">
              <a:avLst/>
            </a:prstGeom>
            <a:noFill/>
            <a:ln w="57150">
              <a:solidFill>
                <a:srgbClr val="FE9914"/>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6784" name="Text Box 16"/>
            <p:cNvSpPr txBox="1">
              <a:spLocks noChangeArrowheads="1"/>
            </p:cNvSpPr>
            <p:nvPr/>
          </p:nvSpPr>
          <p:spPr bwMode="auto">
            <a:xfrm>
              <a:off x="2654" y="3862"/>
              <a:ext cx="2650" cy="288"/>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Reduction factor for LTB</a:t>
              </a:r>
              <a:endParaRPr kumimoji="0" lang="en-GB" sz="1800" b="0" i="0" u="none" strike="noStrike" kern="1200" cap="none" spc="0" normalizeH="0" baseline="0" noProof="0">
                <a:ln>
                  <a:noFill/>
                </a:ln>
                <a:solidFill>
                  <a:srgbClr val="0E207F"/>
                </a:solidFill>
                <a:effectDag name="">
                  <a:cont type="tree" name="">
                    <a:effect ref="fillLine"/>
                    <a:outerShdw dist="38100" dir="13500000" algn="br">
                      <a:srgbClr val="BEBEBE"/>
                    </a:outerShdw>
                  </a:cont>
                  <a:cont type="tree" name="">
                    <a:effect ref="fillLine"/>
                    <a:outerShdw dist="38100" dir="2700000" algn="tl">
                      <a:srgbClr val="4C4C4C"/>
                    </a:outerShdw>
                  </a:cont>
                  <a:effect ref="fillLine"/>
                </a:effectDag>
                <a:uLnTx/>
                <a:uFillTx/>
                <a:latin typeface="Symbol" charset="2"/>
                <a:ea typeface="+mn-ea"/>
                <a:cs typeface="+mn-cs"/>
              </a:endParaRPr>
            </a:p>
          </p:txBody>
        </p:sp>
      </p:grpSp>
    </p:spTree>
    <p:extLst>
      <p:ext uri="{BB962C8B-B14F-4D97-AF65-F5344CB8AC3E}">
        <p14:creationId xmlns:p14="http://schemas.microsoft.com/office/powerpoint/2010/main" val="3541315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r>
              <a:rPr lang="en-GB"/>
              <a:t>Lateral torsional buckling</a:t>
            </a:r>
          </a:p>
        </p:txBody>
      </p:sp>
      <p:sp>
        <p:nvSpPr>
          <p:cNvPr id="84997" name="Rectangle 3"/>
          <p:cNvSpPr>
            <a:spLocks noGrp="1" noChangeArrowheads="1"/>
          </p:cNvSpPr>
          <p:nvPr>
            <p:ph type="body" idx="1"/>
          </p:nvPr>
        </p:nvSpPr>
        <p:spPr/>
        <p:txBody>
          <a:bodyPr/>
          <a:lstStyle/>
          <a:p>
            <a:r>
              <a:rPr lang="en-GB"/>
              <a:t>Lateral torsional buckling curves are given below:</a:t>
            </a:r>
          </a:p>
          <a:p>
            <a:endParaRPr lang="en-GB"/>
          </a:p>
        </p:txBody>
      </p:sp>
      <p:sp>
        <p:nvSpPr>
          <p:cNvPr id="418820" name="Rectangle 4"/>
          <p:cNvSpPr>
            <a:spLocks noChangeArrowheads="1"/>
          </p:cNvSpPr>
          <p:nvPr/>
        </p:nvSpPr>
        <p:spPr bwMode="auto">
          <a:xfrm>
            <a:off x="5623656" y="33655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84994" name="Object 2"/>
          <p:cNvGraphicFramePr>
            <a:graphicFrameLocks noChangeAspect="1"/>
          </p:cNvGraphicFramePr>
          <p:nvPr/>
        </p:nvGraphicFramePr>
        <p:xfrm>
          <a:off x="1481138" y="2671763"/>
          <a:ext cx="5514975" cy="1171575"/>
        </p:xfrm>
        <a:graphic>
          <a:graphicData uri="http://schemas.openxmlformats.org/presentationml/2006/ole">
            <mc:AlternateContent xmlns:mc="http://schemas.openxmlformats.org/markup-compatibility/2006">
              <mc:Choice xmlns:v="urn:schemas-microsoft-com:vml" Requires="v">
                <p:oleObj spid="_x0000_s8194" name="Equation" r:id="rId4" imgW="2451100" imgH="520700" progId="Equation.DSMT4">
                  <p:embed/>
                </p:oleObj>
              </mc:Choice>
              <mc:Fallback>
                <p:oleObj name="Equation" r:id="rId4" imgW="2451100" imgH="520700" progId="Equation.DSMT4">
                  <p:embed/>
                  <p:pic>
                    <p:nvPicPr>
                      <p:cNvPr id="84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138" y="2671763"/>
                        <a:ext cx="5514975" cy="1171575"/>
                      </a:xfrm>
                      <a:prstGeom prst="rect">
                        <a:avLst/>
                      </a:prstGeom>
                      <a:noFill/>
                      <a:extLst>
                        <a:ext uri="{909E8E84-426E-40DD-AFC4-6F175D3DCCD1}">
                          <a14:hiddenFill xmlns:a14="http://schemas.microsoft.com/office/drawing/2010/main">
                            <a:solidFill>
                              <a:srgbClr val="FFFF00"/>
                            </a:solidFill>
                          </a14:hiddenFill>
                        </a:ext>
                      </a:extLst>
                    </p:spPr>
                  </p:pic>
                </p:oleObj>
              </mc:Fallback>
            </mc:AlternateContent>
          </a:graphicData>
        </a:graphic>
      </p:graphicFrame>
      <p:sp>
        <p:nvSpPr>
          <p:cNvPr id="418822" name="Rectangle 6"/>
          <p:cNvSpPr>
            <a:spLocks noChangeArrowheads="1"/>
          </p:cNvSpPr>
          <p:nvPr/>
        </p:nvSpPr>
        <p:spPr bwMode="auto">
          <a:xfrm>
            <a:off x="5814156" y="32131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84995" name="Object 3"/>
          <p:cNvGraphicFramePr>
            <a:graphicFrameLocks noChangeAspect="1"/>
          </p:cNvGraphicFramePr>
          <p:nvPr/>
        </p:nvGraphicFramePr>
        <p:xfrm>
          <a:off x="1439863" y="4276725"/>
          <a:ext cx="5027612" cy="661988"/>
        </p:xfrm>
        <a:graphic>
          <a:graphicData uri="http://schemas.openxmlformats.org/presentationml/2006/ole">
            <mc:AlternateContent xmlns:mc="http://schemas.openxmlformats.org/markup-compatibility/2006">
              <mc:Choice xmlns:v="urn:schemas-microsoft-com:vml" Requires="v">
                <p:oleObj spid="_x0000_s8195" name="Equation" r:id="rId6" imgW="1993900" imgH="266700" progId="Equation.DSMT4">
                  <p:embed/>
                </p:oleObj>
              </mc:Choice>
              <mc:Fallback>
                <p:oleObj name="Equation" r:id="rId6" imgW="1993900" imgH="266700" progId="Equation.DSMT4">
                  <p:embed/>
                  <p:pic>
                    <p:nvPicPr>
                      <p:cNvPr id="849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4276725"/>
                        <a:ext cx="5027612"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8824" name="Rectangle 8"/>
          <p:cNvSpPr>
            <a:spLocks noChangeArrowheads="1"/>
          </p:cNvSpPr>
          <p:nvPr/>
        </p:nvSpPr>
        <p:spPr bwMode="auto">
          <a:xfrm>
            <a:off x="6017356" y="4533900"/>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nvGrpSpPr>
          <p:cNvPr id="2" name="Group 10"/>
          <p:cNvGrpSpPr>
            <a:grpSpLocks/>
          </p:cNvGrpSpPr>
          <p:nvPr/>
        </p:nvGrpSpPr>
        <p:grpSpPr bwMode="auto">
          <a:xfrm>
            <a:off x="5052156" y="4191000"/>
            <a:ext cx="3073400" cy="1790700"/>
            <a:chOff x="3824" y="2640"/>
            <a:chExt cx="1936" cy="1128"/>
          </a:xfrm>
        </p:grpSpPr>
        <p:sp>
          <p:nvSpPr>
            <p:cNvPr id="418827" name="Oval 11"/>
            <p:cNvSpPr>
              <a:spLocks noChangeArrowheads="1"/>
            </p:cNvSpPr>
            <p:nvPr/>
          </p:nvSpPr>
          <p:spPr bwMode="auto">
            <a:xfrm>
              <a:off x="3824" y="2640"/>
              <a:ext cx="480" cy="544"/>
            </a:xfrm>
            <a:prstGeom prst="ellipse">
              <a:avLst/>
            </a:prstGeom>
            <a:noFill/>
            <a:ln w="57150">
              <a:solidFill>
                <a:srgbClr val="FF9900">
                  <a:alpha val="47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8828" name="Line 12"/>
            <p:cNvSpPr>
              <a:spLocks noChangeShapeType="1"/>
            </p:cNvSpPr>
            <p:nvPr/>
          </p:nvSpPr>
          <p:spPr bwMode="auto">
            <a:xfrm flipH="1" flipV="1">
              <a:off x="4280" y="3112"/>
              <a:ext cx="312" cy="264"/>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5009" name="Rectangle 13"/>
            <p:cNvSpPr>
              <a:spLocks noChangeArrowheads="1"/>
            </p:cNvSpPr>
            <p:nvPr/>
          </p:nvSpPr>
          <p:spPr bwMode="auto">
            <a:xfrm>
              <a:off x="4264" y="3421"/>
              <a:ext cx="1496"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Plateau length</a:t>
              </a:r>
            </a:p>
          </p:txBody>
        </p:sp>
      </p:grpSp>
      <p:grpSp>
        <p:nvGrpSpPr>
          <p:cNvPr id="3" name="Group 14"/>
          <p:cNvGrpSpPr>
            <a:grpSpLocks/>
          </p:cNvGrpSpPr>
          <p:nvPr/>
        </p:nvGrpSpPr>
        <p:grpSpPr bwMode="auto">
          <a:xfrm>
            <a:off x="581756" y="4241800"/>
            <a:ext cx="5181600" cy="2351088"/>
            <a:chOff x="1008" y="2672"/>
            <a:chExt cx="3264" cy="1481"/>
          </a:xfrm>
        </p:grpSpPr>
        <p:sp>
          <p:nvSpPr>
            <p:cNvPr id="85004" name="Rectangle 15"/>
            <p:cNvSpPr>
              <a:spLocks noChangeArrowheads="1"/>
            </p:cNvSpPr>
            <p:nvPr/>
          </p:nvSpPr>
          <p:spPr bwMode="auto">
            <a:xfrm>
              <a:off x="1008" y="3806"/>
              <a:ext cx="3264" cy="347"/>
            </a:xfrm>
            <a:prstGeom prst="rect">
              <a:avLst/>
            </a:prstGeom>
            <a:noFill/>
            <a:ln w="9525">
              <a:noFill/>
              <a:miter lim="800000"/>
              <a:headEnd/>
              <a:tailEnd/>
            </a:ln>
          </p:spPr>
          <p:txBody>
            <a:bodyPr>
              <a:prstTxWarp prst="textNoShape">
                <a:avLst/>
              </a:prstTxWarp>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GB" sz="1800" b="1" i="0" u="none" strike="noStrike" kern="1200" cap="none" spc="0" normalizeH="0" baseline="0" noProof="0">
                  <a:ln>
                    <a:noFill/>
                  </a:ln>
                  <a:solidFill>
                    <a:srgbClr val="FE9914"/>
                  </a:solidFill>
                  <a:effectLst/>
                  <a:uLnTx/>
                  <a:uFillTx/>
                  <a:latin typeface="Univers" charset="0"/>
                  <a:ea typeface="+mn-ea"/>
                  <a:cs typeface="+mn-cs"/>
                </a:rPr>
                <a:t>Imperfection factor</a:t>
              </a:r>
            </a:p>
          </p:txBody>
        </p:sp>
        <p:sp>
          <p:nvSpPr>
            <p:cNvPr id="418832" name="Oval 16"/>
            <p:cNvSpPr>
              <a:spLocks noChangeArrowheads="1"/>
            </p:cNvSpPr>
            <p:nvPr/>
          </p:nvSpPr>
          <p:spPr bwMode="auto">
            <a:xfrm>
              <a:off x="2704" y="2672"/>
              <a:ext cx="480" cy="544"/>
            </a:xfrm>
            <a:prstGeom prst="ellipse">
              <a:avLst/>
            </a:prstGeom>
            <a:noFill/>
            <a:ln w="57150">
              <a:solidFill>
                <a:srgbClr val="FF9900">
                  <a:alpha val="42000"/>
                </a:srgbClr>
              </a:solidFill>
              <a:round/>
              <a:headEnd/>
              <a:tailEnd/>
            </a:ln>
            <a:effectLst/>
          </p:spPr>
          <p:txBody>
            <a:bodyPr wrap="none" anchor="ct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8833" name="Line 17"/>
            <p:cNvSpPr>
              <a:spLocks noChangeShapeType="1"/>
            </p:cNvSpPr>
            <p:nvPr/>
          </p:nvSpPr>
          <p:spPr bwMode="auto">
            <a:xfrm flipV="1">
              <a:off x="2000" y="3176"/>
              <a:ext cx="736" cy="616"/>
            </a:xfrm>
            <a:prstGeom prst="line">
              <a:avLst/>
            </a:prstGeom>
            <a:noFill/>
            <a:ln w="57150">
              <a:solidFill>
                <a:srgbClr val="FF9900"/>
              </a:solidFill>
              <a:round/>
              <a:headEnd/>
              <a:tailEnd type="triangle" w="sm" len="lg"/>
            </a:ln>
            <a:effectLst/>
          </p:spPr>
          <p:txBody>
            <a:bodyPr>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pSp>
    </p:spTree>
    <p:extLst>
      <p:ext uri="{BB962C8B-B14F-4D97-AF65-F5344CB8AC3E}">
        <p14:creationId xmlns:p14="http://schemas.microsoft.com/office/powerpoint/2010/main" val="21561289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Corrosion of </a:t>
            </a:r>
            <a:r>
              <a:rPr lang="fr-FR" dirty="0" err="1"/>
              <a:t>rebar</a:t>
            </a:r>
            <a:r>
              <a:rPr lang="fr-FR" dirty="0"/>
              <a:t> in </a:t>
            </a:r>
            <a:r>
              <a:rPr lang="fr-FR" dirty="0" err="1"/>
              <a:t>concrete</a:t>
            </a:r>
            <a:r>
              <a:rPr lang="fr-FR" dirty="0"/>
              <a:t> </a:t>
            </a:r>
            <a:r>
              <a:rPr lang="fr-FR" baseline="30000" dirty="0"/>
              <a:t>21</a:t>
            </a:r>
            <a:endParaRPr lang="en-US" baseline="30000" dirty="0"/>
          </a:p>
        </p:txBody>
      </p:sp>
      <p:sp>
        <p:nvSpPr>
          <p:cNvPr id="5" name="Espace réservé du contenu 4"/>
          <p:cNvSpPr>
            <a:spLocks noGrp="1"/>
          </p:cNvSpPr>
          <p:nvPr>
            <p:ph idx="1"/>
          </p:nvPr>
        </p:nvSpPr>
        <p:spPr/>
        <p:txBody>
          <a:bodyPr>
            <a:normAutofit fontScale="77500" lnSpcReduction="20000"/>
          </a:bodyPr>
          <a:lstStyle/>
          <a:p>
            <a:r>
              <a:rPr lang="fr-FR" dirty="0"/>
              <a:t>In the high pH of </a:t>
            </a:r>
            <a:r>
              <a:rPr lang="fr-FR" dirty="0" err="1"/>
              <a:t>concrete</a:t>
            </a:r>
            <a:r>
              <a:rPr lang="fr-FR" dirty="0"/>
              <a:t>, in the absence of </a:t>
            </a:r>
            <a:r>
              <a:rPr lang="fr-FR" dirty="0" err="1"/>
              <a:t>chlorides</a:t>
            </a:r>
            <a:r>
              <a:rPr lang="fr-FR" dirty="0"/>
              <a:t>, </a:t>
            </a:r>
            <a:r>
              <a:rPr lang="fr-FR" dirty="0" err="1"/>
              <a:t>carbon</a:t>
            </a:r>
            <a:r>
              <a:rPr lang="fr-FR" dirty="0"/>
              <a:t> </a:t>
            </a:r>
            <a:r>
              <a:rPr lang="fr-FR" dirty="0" err="1"/>
              <a:t>steel</a:t>
            </a:r>
            <a:r>
              <a:rPr lang="fr-FR" dirty="0"/>
              <a:t> </a:t>
            </a:r>
            <a:r>
              <a:rPr lang="fr-FR" dirty="0" err="1"/>
              <a:t>rebar</a:t>
            </a:r>
            <a:r>
              <a:rPr lang="fr-FR" dirty="0"/>
              <a:t> </a:t>
            </a:r>
            <a:r>
              <a:rPr lang="fr-FR" dirty="0" err="1"/>
              <a:t>is</a:t>
            </a:r>
            <a:r>
              <a:rPr lang="fr-FR" dirty="0"/>
              <a:t> in a passive state (i.e. </a:t>
            </a:r>
            <a:r>
              <a:rPr lang="fr-FR" dirty="0" err="1"/>
              <a:t>does</a:t>
            </a:r>
            <a:r>
              <a:rPr lang="fr-FR" dirty="0"/>
              <a:t> not corrode)</a:t>
            </a:r>
          </a:p>
          <a:p>
            <a:r>
              <a:rPr lang="fr-FR" dirty="0"/>
              <a:t>A </a:t>
            </a:r>
            <a:r>
              <a:rPr lang="fr-FR" dirty="0" err="1"/>
              <a:t>low</a:t>
            </a:r>
            <a:r>
              <a:rPr lang="fr-FR" dirty="0"/>
              <a:t> </a:t>
            </a:r>
            <a:r>
              <a:rPr lang="fr-FR" dirty="0" err="1"/>
              <a:t>chloride</a:t>
            </a:r>
            <a:r>
              <a:rPr lang="fr-FR" dirty="0"/>
              <a:t> content </a:t>
            </a:r>
            <a:r>
              <a:rPr lang="fr-FR" dirty="0" err="1"/>
              <a:t>is</a:t>
            </a:r>
            <a:r>
              <a:rPr lang="fr-FR" dirty="0"/>
              <a:t> </a:t>
            </a:r>
            <a:r>
              <a:rPr lang="fr-FR" dirty="0" err="1"/>
              <a:t>sufficient</a:t>
            </a:r>
            <a:r>
              <a:rPr lang="fr-FR" dirty="0"/>
              <a:t> to </a:t>
            </a:r>
            <a:r>
              <a:rPr lang="fr-FR" dirty="0" err="1"/>
              <a:t>activate</a:t>
            </a:r>
            <a:r>
              <a:rPr lang="fr-FR" dirty="0"/>
              <a:t> corrosion of </a:t>
            </a:r>
            <a:r>
              <a:rPr lang="fr-FR" dirty="0" err="1"/>
              <a:t>carbon</a:t>
            </a:r>
            <a:r>
              <a:rPr lang="fr-FR" dirty="0"/>
              <a:t> </a:t>
            </a:r>
            <a:r>
              <a:rPr lang="fr-FR" dirty="0" err="1"/>
              <a:t>steel</a:t>
            </a:r>
            <a:endParaRPr lang="fr-FR" dirty="0"/>
          </a:p>
          <a:p>
            <a:r>
              <a:rPr lang="fr-FR" dirty="0" err="1"/>
              <a:t>Stainless</a:t>
            </a:r>
            <a:r>
              <a:rPr lang="fr-FR" dirty="0"/>
              <a:t> </a:t>
            </a:r>
            <a:r>
              <a:rPr lang="fr-FR" dirty="0" err="1"/>
              <a:t>steel</a:t>
            </a:r>
            <a:r>
              <a:rPr lang="fr-FR" dirty="0"/>
              <a:t> </a:t>
            </a:r>
            <a:r>
              <a:rPr lang="fr-FR" dirty="0" err="1"/>
              <a:t>properly</a:t>
            </a:r>
            <a:r>
              <a:rPr lang="fr-FR" dirty="0"/>
              <a:t> </a:t>
            </a:r>
            <a:r>
              <a:rPr lang="fr-FR" dirty="0" err="1"/>
              <a:t>specified</a:t>
            </a:r>
            <a:r>
              <a:rPr lang="fr-FR" dirty="0"/>
              <a:t> </a:t>
            </a:r>
            <a:r>
              <a:rPr lang="fr-FR" dirty="0" err="1"/>
              <a:t>never</a:t>
            </a:r>
            <a:r>
              <a:rPr lang="fr-FR" dirty="0"/>
              <a:t> corrodes.</a:t>
            </a:r>
          </a:p>
          <a:p>
            <a:r>
              <a:rPr lang="fr-FR" dirty="0" err="1"/>
              <a:t>Galvanic</a:t>
            </a:r>
            <a:r>
              <a:rPr lang="fr-FR" dirty="0"/>
              <a:t> </a:t>
            </a:r>
            <a:r>
              <a:rPr lang="fr-FR" dirty="0" err="1"/>
              <a:t>coupling</a:t>
            </a:r>
            <a:r>
              <a:rPr lang="fr-FR" dirty="0"/>
              <a:t> </a:t>
            </a:r>
            <a:r>
              <a:rPr lang="fr-FR" dirty="0" err="1"/>
              <a:t>between</a:t>
            </a:r>
            <a:r>
              <a:rPr lang="fr-FR" dirty="0"/>
              <a:t> </a:t>
            </a:r>
            <a:r>
              <a:rPr lang="fr-FR" dirty="0" err="1"/>
              <a:t>stainless</a:t>
            </a:r>
            <a:r>
              <a:rPr lang="fr-FR" dirty="0"/>
              <a:t> </a:t>
            </a:r>
            <a:r>
              <a:rPr lang="fr-FR" dirty="0" err="1"/>
              <a:t>steel</a:t>
            </a:r>
            <a:r>
              <a:rPr lang="fr-FR" dirty="0"/>
              <a:t> </a:t>
            </a:r>
            <a:r>
              <a:rPr lang="fr-FR" dirty="0" err="1"/>
              <a:t>rebar</a:t>
            </a:r>
            <a:r>
              <a:rPr lang="fr-FR" dirty="0"/>
              <a:t> (anode) and </a:t>
            </a:r>
            <a:r>
              <a:rPr lang="fr-FR" dirty="0" err="1"/>
              <a:t>carbon</a:t>
            </a:r>
            <a:r>
              <a:rPr lang="fr-FR" dirty="0"/>
              <a:t> </a:t>
            </a:r>
            <a:r>
              <a:rPr lang="fr-FR" dirty="0" err="1"/>
              <a:t>steel</a:t>
            </a:r>
            <a:r>
              <a:rPr lang="fr-FR" dirty="0"/>
              <a:t> </a:t>
            </a:r>
            <a:r>
              <a:rPr lang="fr-FR" dirty="0" err="1"/>
              <a:t>rebar</a:t>
            </a:r>
            <a:r>
              <a:rPr lang="fr-FR" dirty="0"/>
              <a:t> (cathode)  </a:t>
            </a:r>
            <a:r>
              <a:rPr lang="fr-FR" dirty="0" err="1"/>
              <a:t>contributes</a:t>
            </a:r>
            <a:r>
              <a:rPr lang="fr-FR" dirty="0"/>
              <a:t> </a:t>
            </a:r>
            <a:r>
              <a:rPr lang="fr-FR" dirty="0" err="1"/>
              <a:t>only</a:t>
            </a:r>
            <a:r>
              <a:rPr lang="fr-FR" dirty="0"/>
              <a:t> to ~1% of the </a:t>
            </a:r>
            <a:r>
              <a:rPr lang="fr-FR" dirty="0" err="1"/>
              <a:t>overall</a:t>
            </a:r>
            <a:r>
              <a:rPr lang="fr-FR" dirty="0"/>
              <a:t> corrosion rate*.  It </a:t>
            </a:r>
            <a:r>
              <a:rPr lang="fr-FR" dirty="0" err="1"/>
              <a:t>is</a:t>
            </a:r>
            <a:r>
              <a:rPr lang="fr-FR" dirty="0"/>
              <a:t> </a:t>
            </a:r>
            <a:r>
              <a:rPr lang="fr-FR" dirty="0" err="1"/>
              <a:t>therefore</a:t>
            </a:r>
            <a:r>
              <a:rPr lang="fr-FR" dirty="0"/>
              <a:t> </a:t>
            </a:r>
            <a:r>
              <a:rPr lang="fr-FR" dirty="0" err="1"/>
              <a:t>negligible</a:t>
            </a:r>
            <a:r>
              <a:rPr lang="fr-FR" dirty="0"/>
              <a:t>.</a:t>
            </a:r>
          </a:p>
          <a:p>
            <a:r>
              <a:rPr lang="fr-FR" dirty="0"/>
              <a:t>Type of </a:t>
            </a:r>
            <a:r>
              <a:rPr lang="fr-FR" dirty="0" err="1"/>
              <a:t>concrete</a:t>
            </a:r>
            <a:r>
              <a:rPr lang="fr-FR" dirty="0"/>
              <a:t>, </a:t>
            </a:r>
            <a:r>
              <a:rPr lang="fr-FR" dirty="0" err="1"/>
              <a:t>temperature</a:t>
            </a:r>
            <a:r>
              <a:rPr lang="fr-FR" dirty="0"/>
              <a:t>, </a:t>
            </a:r>
            <a:r>
              <a:rPr lang="fr-FR" dirty="0" err="1"/>
              <a:t>exposure</a:t>
            </a:r>
            <a:r>
              <a:rPr lang="fr-FR" dirty="0"/>
              <a:t> conditions, distance </a:t>
            </a:r>
            <a:r>
              <a:rPr lang="fr-FR" dirty="0" err="1"/>
              <a:t>between</a:t>
            </a:r>
            <a:r>
              <a:rPr lang="fr-FR" dirty="0"/>
              <a:t> </a:t>
            </a:r>
            <a:r>
              <a:rPr lang="fr-FR" dirty="0" err="1"/>
              <a:t>carbon</a:t>
            </a:r>
            <a:r>
              <a:rPr lang="fr-FR" dirty="0"/>
              <a:t> </a:t>
            </a:r>
            <a:r>
              <a:rPr lang="fr-FR" dirty="0" err="1"/>
              <a:t>steel</a:t>
            </a:r>
            <a:r>
              <a:rPr lang="fr-FR" dirty="0"/>
              <a:t> </a:t>
            </a:r>
            <a:r>
              <a:rPr lang="fr-FR" dirty="0" err="1"/>
              <a:t>rebar</a:t>
            </a:r>
            <a:r>
              <a:rPr lang="fr-FR" dirty="0"/>
              <a:t> and surface, etc… have a </a:t>
            </a:r>
            <a:r>
              <a:rPr lang="fr-FR" dirty="0" err="1"/>
              <a:t>strong</a:t>
            </a:r>
            <a:r>
              <a:rPr lang="fr-FR" dirty="0"/>
              <a:t> influence on the corrosion rate of the </a:t>
            </a:r>
            <a:r>
              <a:rPr lang="fr-FR" dirty="0" err="1"/>
              <a:t>carbon</a:t>
            </a:r>
            <a:r>
              <a:rPr lang="fr-FR" dirty="0"/>
              <a:t> </a:t>
            </a:r>
            <a:r>
              <a:rPr lang="fr-FR" dirty="0" err="1"/>
              <a:t>steel</a:t>
            </a:r>
            <a:r>
              <a:rPr lang="fr-FR" dirty="0"/>
              <a:t> </a:t>
            </a:r>
            <a:r>
              <a:rPr lang="fr-FR" dirty="0" err="1"/>
              <a:t>rebar</a:t>
            </a:r>
            <a:endParaRPr lang="fr-FR" dirty="0"/>
          </a:p>
          <a:p>
            <a:endParaRPr lang="en-US" dirty="0"/>
          </a:p>
        </p:txBody>
      </p:sp>
      <p:sp>
        <p:nvSpPr>
          <p:cNvPr id="6" name="ZoneTexte 5"/>
          <p:cNvSpPr txBox="1"/>
          <p:nvPr/>
        </p:nvSpPr>
        <p:spPr>
          <a:xfrm>
            <a:off x="323528" y="6309320"/>
            <a:ext cx="6768752" cy="369332"/>
          </a:xfrm>
          <a:prstGeom prst="rect">
            <a:avLst/>
          </a:prstGeom>
          <a:noFill/>
        </p:spPr>
        <p:txBody>
          <a:bodyPr wrap="square" rtlCol="0">
            <a:spAutoFit/>
          </a:bodyPr>
          <a:lstStyle/>
          <a:p>
            <a:r>
              <a:rPr lang="fr-FR" dirty="0"/>
              <a:t>* </a:t>
            </a:r>
            <a:r>
              <a:rPr lang="fr-FR" dirty="0" err="1"/>
              <a:t>Specific</a:t>
            </a:r>
            <a:r>
              <a:rPr lang="fr-FR" dirty="0"/>
              <a:t> </a:t>
            </a:r>
            <a:r>
              <a:rPr lang="fr-FR" dirty="0" err="1"/>
              <a:t>references</a:t>
            </a:r>
            <a:r>
              <a:rPr lang="fr-FR" dirty="0"/>
              <a:t> are </a:t>
            </a:r>
            <a:r>
              <a:rPr lang="fr-FR" dirty="0" err="1"/>
              <a:t>provided</a:t>
            </a:r>
            <a:r>
              <a:rPr lang="fr-FR" dirty="0"/>
              <a:t> at the end of the </a:t>
            </a:r>
            <a:r>
              <a:rPr lang="fr-FR" dirty="0" err="1"/>
              <a:t>presentation</a:t>
            </a:r>
            <a:endParaRPr lang="en-US" dirty="0"/>
          </a:p>
        </p:txBody>
      </p:sp>
    </p:spTree>
    <p:extLst>
      <p:ext uri="{BB962C8B-B14F-4D97-AF65-F5344CB8AC3E}">
        <p14:creationId xmlns:p14="http://schemas.microsoft.com/office/powerpoint/2010/main" val="4050635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r>
              <a:rPr lang="en-GB" altLang="en-US" sz="3200" dirty="0" err="1"/>
              <a:t>Eurocode</a:t>
            </a:r>
            <a:r>
              <a:rPr lang="en-GB" altLang="en-US" sz="3200" dirty="0"/>
              <a:t> 3 Lateral </a:t>
            </a:r>
            <a:r>
              <a:rPr lang="en-GB" altLang="en-US" sz="3200" dirty="0" err="1"/>
              <a:t>torsional</a:t>
            </a:r>
            <a:r>
              <a:rPr lang="en-GB" altLang="en-US" sz="3200" dirty="0"/>
              <a:t> buckling curves</a:t>
            </a:r>
          </a:p>
        </p:txBody>
      </p:sp>
      <p:sp>
        <p:nvSpPr>
          <p:cNvPr id="7" name="Espace réservé du contenu 6"/>
          <p:cNvSpPr>
            <a:spLocks noGrp="1"/>
          </p:cNvSpPr>
          <p:nvPr>
            <p:ph idx="1"/>
          </p:nvPr>
        </p:nvSpPr>
        <p:spPr/>
        <p:txBody>
          <a:bodyPr/>
          <a:lstStyle/>
          <a:p>
            <a:endParaRPr lang="fr-F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34819" name="Picture 4" descr="Buckling Curves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618" y="1265476"/>
            <a:ext cx="8365720" cy="545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360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5" name="Rectangle 7"/>
          <p:cNvSpPr>
            <a:spLocks noGrp="1" noChangeArrowheads="1"/>
          </p:cNvSpPr>
          <p:nvPr>
            <p:ph type="body" sz="half" idx="1"/>
          </p:nvPr>
        </p:nvSpPr>
        <p:spPr/>
        <p:txBody>
          <a:bodyPr>
            <a:normAutofit/>
          </a:bodyPr>
          <a:lstStyle/>
          <a:p>
            <a:r>
              <a:rPr lang="en-GB" sz="2800" dirty="0"/>
              <a:t>Lateral </a:t>
            </a:r>
            <a:r>
              <a:rPr lang="en-GB" sz="2800" dirty="0" err="1"/>
              <a:t>torsional</a:t>
            </a:r>
            <a:r>
              <a:rPr lang="en-GB" sz="2800" dirty="0"/>
              <a:t> buckling slenderness:</a:t>
            </a:r>
          </a:p>
          <a:p>
            <a:endParaRPr lang="en-GB" sz="2800" dirty="0"/>
          </a:p>
          <a:p>
            <a:endParaRPr lang="en-GB" sz="2800" dirty="0"/>
          </a:p>
          <a:p>
            <a:endParaRPr lang="en-GB" sz="2800" dirty="0"/>
          </a:p>
          <a:p>
            <a:pPr lvl="1"/>
            <a:endParaRPr lang="en-GB" sz="2400" dirty="0"/>
          </a:p>
          <a:p>
            <a:pPr lvl="1"/>
            <a:r>
              <a:rPr lang="en-GB" sz="2400" dirty="0"/>
              <a:t>Buckling curves as for compression (except curve a</a:t>
            </a:r>
            <a:r>
              <a:rPr lang="en-GB" sz="2400" baseline="-25000" dirty="0"/>
              <a:t>0</a:t>
            </a:r>
            <a:r>
              <a:rPr lang="en-GB" sz="2400" dirty="0"/>
              <a:t>)</a:t>
            </a:r>
          </a:p>
          <a:p>
            <a:pPr lvl="1"/>
            <a:endParaRPr lang="en-GB" sz="2400" dirty="0"/>
          </a:p>
          <a:p>
            <a:pPr lvl="1"/>
            <a:r>
              <a:rPr lang="en-GB" sz="2400" dirty="0" err="1"/>
              <a:t>W</a:t>
            </a:r>
            <a:r>
              <a:rPr lang="en-GB" sz="2400" baseline="-25000" dirty="0" err="1"/>
              <a:t>y</a:t>
            </a:r>
            <a:r>
              <a:rPr lang="en-GB" sz="2400" dirty="0"/>
              <a:t> depends on section classification</a:t>
            </a:r>
          </a:p>
          <a:p>
            <a:pPr lvl="1"/>
            <a:endParaRPr lang="en-GB" sz="2400" dirty="0"/>
          </a:p>
          <a:p>
            <a:pPr lvl="1"/>
            <a:r>
              <a:rPr lang="en-GB" sz="2400" dirty="0" err="1"/>
              <a:t>M</a:t>
            </a:r>
            <a:r>
              <a:rPr lang="en-GB" sz="2400" baseline="-25000" dirty="0" err="1"/>
              <a:t>cr</a:t>
            </a:r>
            <a:r>
              <a:rPr lang="en-GB" sz="2400" dirty="0"/>
              <a:t> is the elastic critical LTB moment</a:t>
            </a:r>
          </a:p>
        </p:txBody>
      </p:sp>
      <p:sp>
        <p:nvSpPr>
          <p:cNvPr id="428034" name="Rectangle 2"/>
          <p:cNvSpPr>
            <a:spLocks noChangeArrowheads="1"/>
          </p:cNvSpPr>
          <p:nvPr/>
        </p:nvSpPr>
        <p:spPr bwMode="auto">
          <a:xfrm>
            <a:off x="-1144179" y="12574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8035" name="Rectangle 3"/>
          <p:cNvSpPr>
            <a:spLocks noChangeArrowheads="1"/>
          </p:cNvSpPr>
          <p:nvPr/>
        </p:nvSpPr>
        <p:spPr bwMode="auto">
          <a:xfrm>
            <a:off x="-1144179" y="3326148"/>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28036" name="Rectangle 4"/>
          <p:cNvSpPr>
            <a:spLocks noChangeArrowheads="1"/>
          </p:cNvSpPr>
          <p:nvPr/>
        </p:nvSpPr>
        <p:spPr bwMode="auto">
          <a:xfrm>
            <a:off x="-1144179" y="3302336"/>
            <a:ext cx="9144000" cy="0"/>
          </a:xfrm>
          <a:prstGeom prst="rect">
            <a:avLst/>
          </a:prstGeom>
          <a:noFill/>
          <a:ln w="9525">
            <a:noFill/>
            <a:miter lim="800000"/>
            <a:headEnd/>
            <a:tailEnd/>
          </a:ln>
          <a:effectLst/>
        </p:spPr>
        <p:txBody>
          <a:bodyPr wrap="none" anchor="ct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89090" name="Object 2"/>
          <p:cNvGraphicFramePr>
            <a:graphicFrameLocks noChangeAspect="1"/>
          </p:cNvGraphicFramePr>
          <p:nvPr/>
        </p:nvGraphicFramePr>
        <p:xfrm>
          <a:off x="2422525" y="2528888"/>
          <a:ext cx="2732088" cy="1525587"/>
        </p:xfrm>
        <a:graphic>
          <a:graphicData uri="http://schemas.openxmlformats.org/presentationml/2006/ole">
            <mc:AlternateContent xmlns:mc="http://schemas.openxmlformats.org/markup-compatibility/2006">
              <mc:Choice xmlns:v="urn:schemas-microsoft-com:vml" Requires="v">
                <p:oleObj spid="_x0000_s9218" name="Equation" r:id="rId4" imgW="1308100" imgH="723900" progId="Equation.DSMT4">
                  <p:embed/>
                </p:oleObj>
              </mc:Choice>
              <mc:Fallback>
                <p:oleObj name="Equation" r:id="rId4" imgW="1308100" imgH="723900" progId="Equation.DSMT4">
                  <p:embed/>
                  <p:pic>
                    <p:nvPicPr>
                      <p:cNvPr id="8909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525" y="2528888"/>
                        <a:ext cx="2732088" cy="152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4" name="Rectangle 6"/>
          <p:cNvSpPr>
            <a:spLocks noGrp="1" noChangeArrowheads="1"/>
          </p:cNvSpPr>
          <p:nvPr>
            <p:ph type="title"/>
          </p:nvPr>
        </p:nvSpPr>
        <p:spPr/>
        <p:txBody>
          <a:bodyPr/>
          <a:lstStyle/>
          <a:p>
            <a:r>
              <a:rPr lang="en-GB"/>
              <a:t>Non-dimensional slenderness</a:t>
            </a:r>
          </a:p>
        </p:txBody>
      </p:sp>
      <p:sp>
        <p:nvSpPr>
          <p:cNvPr id="2" name="Tijdelijke aanduiding voor dianumm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337608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Lateral torsional buckling example</a:t>
            </a:r>
            <a:endParaRPr lang="nl-BE" sz="3200" dirty="0"/>
          </a:p>
        </p:txBody>
      </p:sp>
      <p:sp>
        <p:nvSpPr>
          <p:cNvPr id="3" name="Tijdelijke aanduiding voor inhoud 2"/>
          <p:cNvSpPr>
            <a:spLocks noGrp="1"/>
          </p:cNvSpPr>
          <p:nvPr>
            <p:ph idx="1"/>
          </p:nvPr>
        </p:nvSpPr>
        <p:spPr>
          <a:xfrm>
            <a:off x="457200" y="1237368"/>
            <a:ext cx="8229600" cy="4925144"/>
          </a:xfrm>
        </p:spPr>
        <p:txBody>
          <a:bodyPr/>
          <a:lstStyle/>
          <a:p>
            <a:r>
              <a:rPr lang="nl-BE" dirty="0"/>
              <a:t>I-shaped beam submitted </a:t>
            </a:r>
            <a:br>
              <a:rPr lang="nl-BE" dirty="0"/>
            </a:br>
            <a:r>
              <a:rPr lang="nl-BE" dirty="0"/>
              <a:t>to bending</a:t>
            </a:r>
          </a:p>
          <a:p>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Afbeelding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997" y="2317132"/>
            <a:ext cx="6241092" cy="2091662"/>
          </a:xfrm>
          <a:prstGeom prst="rect">
            <a:avLst/>
          </a:prstGeom>
        </p:spPr>
      </p:pic>
      <p:pic>
        <p:nvPicPr>
          <p:cNvPr id="11" name="Afbeelding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005" y="1593410"/>
            <a:ext cx="2352483" cy="3744416"/>
          </a:xfrm>
          <a:prstGeom prst="rect">
            <a:avLst/>
          </a:prstGeom>
        </p:spPr>
      </p:pic>
      <p:graphicFrame>
        <p:nvGraphicFramePr>
          <p:cNvPr id="12" name="Tabel 11"/>
          <p:cNvGraphicFramePr>
            <a:graphicFrameLocks noGrp="1"/>
          </p:cNvGraphicFramePr>
          <p:nvPr/>
        </p:nvGraphicFramePr>
        <p:xfrm>
          <a:off x="532802" y="4790232"/>
          <a:ext cx="5652000" cy="14630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360000">
                <a:tc>
                  <a:txBody>
                    <a:bodyPr/>
                    <a:lstStyle/>
                    <a:p>
                      <a:endParaRPr lang="nl-BE" dirty="0"/>
                    </a:p>
                  </a:txBody>
                  <a:tcPr>
                    <a:noFill/>
                  </a:tcPr>
                </a:tc>
                <a:tc>
                  <a:txBody>
                    <a:bodyPr/>
                    <a:lstStyle/>
                    <a:p>
                      <a:r>
                        <a:rPr lang="nl-BE" dirty="0"/>
                        <a:t>Carbon steel</a:t>
                      </a:r>
                    </a:p>
                  </a:txBody>
                  <a:tcPr/>
                </a:tc>
                <a:tc>
                  <a:txBody>
                    <a:bodyPr/>
                    <a:lstStyle/>
                    <a:p>
                      <a:r>
                        <a:rPr lang="nl-BE" dirty="0"/>
                        <a:t>Duplex </a:t>
                      </a:r>
                      <a:r>
                        <a:rPr lang="nl-BE" dirty="0" err="1"/>
                        <a:t>stainless</a:t>
                      </a:r>
                      <a:r>
                        <a:rPr lang="nl-BE" dirty="0"/>
                        <a:t> steel</a:t>
                      </a:r>
                    </a:p>
                  </a:txBody>
                  <a:tcPr/>
                </a:tc>
                <a:extLst>
                  <a:ext uri="{0D108BD9-81ED-4DB2-BD59-A6C34878D82A}">
                    <a16:rowId xmlns:a16="http://schemas.microsoft.com/office/drawing/2014/main" val="10000"/>
                  </a:ext>
                </a:extLst>
              </a:tr>
              <a:tr h="360000">
                <a:tc>
                  <a:txBody>
                    <a:bodyPr/>
                    <a:lstStyle/>
                    <a:p>
                      <a:r>
                        <a:rPr lang="nl-BE" b="1" dirty="0" err="1">
                          <a:solidFill>
                            <a:schemeClr val="bg1"/>
                          </a:solidFill>
                        </a:rPr>
                        <a:t>Material</a:t>
                      </a:r>
                      <a:endParaRPr lang="nl-BE" b="1" dirty="0">
                        <a:solidFill>
                          <a:schemeClr val="bg1"/>
                        </a:solidFill>
                      </a:endParaRPr>
                    </a:p>
                  </a:txBody>
                  <a:tcPr>
                    <a:solidFill>
                      <a:schemeClr val="accent1"/>
                    </a:solidFill>
                  </a:tcPr>
                </a:tc>
                <a:tc>
                  <a:txBody>
                    <a:bodyPr/>
                    <a:lstStyle/>
                    <a:p>
                      <a:pPr algn="r"/>
                      <a:r>
                        <a:rPr lang="nl-BE" dirty="0"/>
                        <a:t>S355</a:t>
                      </a:r>
                    </a:p>
                  </a:txBody>
                  <a:tcPr/>
                </a:tc>
                <a:tc>
                  <a:txBody>
                    <a:bodyPr/>
                    <a:lstStyle/>
                    <a:p>
                      <a:pPr algn="r"/>
                      <a:r>
                        <a:rPr lang="nl-BE" dirty="0"/>
                        <a:t>EN 1.4162</a:t>
                      </a:r>
                    </a:p>
                  </a:txBody>
                  <a:tcPr/>
                </a:tc>
                <a:extLst>
                  <a:ext uri="{0D108BD9-81ED-4DB2-BD59-A6C34878D82A}">
                    <a16:rowId xmlns:a16="http://schemas.microsoft.com/office/drawing/2014/main" val="10001"/>
                  </a:ext>
                </a:extLst>
              </a:tr>
              <a:tr h="36000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a:r>
                        <a:rPr lang="nl-BE" dirty="0"/>
                        <a:t>355</a:t>
                      </a:r>
                    </a:p>
                  </a:txBody>
                  <a:tcPr/>
                </a:tc>
                <a:tc>
                  <a:txBody>
                    <a:bodyPr/>
                    <a:lstStyle/>
                    <a:p>
                      <a:pPr algn="r"/>
                      <a:r>
                        <a:rPr lang="nl-BE" dirty="0"/>
                        <a:t>450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E [N/mm²]</a:t>
                      </a:r>
                    </a:p>
                  </a:txBody>
                  <a:tcPr>
                    <a:solidFill>
                      <a:schemeClr val="accent1"/>
                    </a:solidFill>
                  </a:tcPr>
                </a:tc>
                <a:tc>
                  <a:txBody>
                    <a:bodyPr/>
                    <a:lstStyle/>
                    <a:p>
                      <a:pPr algn="r"/>
                      <a:r>
                        <a:rPr lang="nl-BE" dirty="0"/>
                        <a:t>210000</a:t>
                      </a:r>
                    </a:p>
                  </a:txBody>
                  <a:tcPr/>
                </a:tc>
                <a:tc>
                  <a:txBody>
                    <a:bodyPr/>
                    <a:lstStyle/>
                    <a:p>
                      <a:pPr algn="r"/>
                      <a:r>
                        <a:rPr lang="nl-BE" dirty="0"/>
                        <a:t>200000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3031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Lateral torsional buckling example</a:t>
            </a:r>
            <a:endParaRPr lang="nl-BE" sz="3200" dirty="0"/>
          </a:p>
        </p:txBody>
      </p:sp>
      <p:sp>
        <p:nvSpPr>
          <p:cNvPr id="9" name="Tijdelijke aanduiding voor tekst 8"/>
          <p:cNvSpPr>
            <a:spLocks noGrp="1"/>
          </p:cNvSpPr>
          <p:nvPr>
            <p:ph type="body" idx="1"/>
          </p:nvPr>
        </p:nvSpPr>
        <p:spPr>
          <a:xfrm>
            <a:off x="457200" y="1268760"/>
            <a:ext cx="4040188" cy="639762"/>
          </a:xfrm>
        </p:spPr>
        <p:txBody>
          <a:bodyPr/>
          <a:lstStyle/>
          <a:p>
            <a:r>
              <a:rPr lang="nl-BE" dirty="0"/>
              <a:t>EC 3-1-1: S355</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sz="half" idx="2"/>
              </p:nvPr>
            </p:nvSpPr>
            <p:spPr>
              <a:xfrm>
                <a:off x="457200" y="1908522"/>
                <a:ext cx="4040188" cy="4472806"/>
              </a:xfrm>
            </p:spPr>
            <p:txBody>
              <a:bodyPr/>
              <a:lstStyle/>
              <a:p>
                <a:r>
                  <a:rPr lang="nl-BE" dirty="0"/>
                  <a:t>Classification</a:t>
                </a:r>
              </a:p>
              <a:p>
                <a:pPr lvl="1"/>
                <a:endParaRPr lang="nl-BE" dirty="0"/>
              </a:p>
              <a:p>
                <a:pPr lvl="1"/>
                <a:endParaRPr lang="nl-BE" dirty="0"/>
              </a:p>
              <a:p>
                <a:pPr lvl="1"/>
                <a:endParaRPr lang="nl-BE" dirty="0"/>
              </a:p>
              <a:p>
                <a:pPr lvl="1"/>
                <a:r>
                  <a:rPr lang="nl-BE" dirty="0" err="1"/>
                  <a:t>Flange</a:t>
                </a:r>
                <a:endParaRPr lang="nl-BE" dirty="0"/>
              </a:p>
              <a:p>
                <a:pPr marL="457200" lvl="1" indent="0">
                  <a:buNone/>
                </a:pPr>
                <a:r>
                  <a:rPr lang="nl-BE" dirty="0"/>
                  <a:t>	</a:t>
                </a:r>
                <a14:m>
                  <m:oMath xmlns:m="http://schemas.openxmlformats.org/officeDocument/2006/math">
                    <m:f>
                      <m:fPr>
                        <m:type m:val="skw"/>
                        <m:ctrlPr>
                          <a:rPr lang="nl-BE" i="1" smtClean="0">
                            <a:latin typeface="Cambria Math" panose="02040503050406030204" pitchFamily="18" charset="0"/>
                          </a:rPr>
                        </m:ctrlPr>
                      </m:fPr>
                      <m:num>
                        <m:r>
                          <a:rPr lang="nl-BE" b="0" i="1" smtClean="0">
                            <a:latin typeface="Cambria Math" panose="02040503050406030204" pitchFamily="18" charset="0"/>
                          </a:rPr>
                          <m:t>𝑐</m:t>
                        </m:r>
                      </m:num>
                      <m:den>
                        <m:r>
                          <a:rPr lang="nl-BE" b="0" i="1" smtClean="0">
                            <a:latin typeface="Cambria Math" panose="02040503050406030204" pitchFamily="18" charset="0"/>
                          </a:rPr>
                          <m:t>𝑡</m:t>
                        </m:r>
                      </m:den>
                    </m:f>
                    <m:r>
                      <a:rPr lang="nl-BE" b="0" i="1" smtClean="0">
                        <a:latin typeface="Cambria Math" panose="02040503050406030204" pitchFamily="18" charset="0"/>
                      </a:rPr>
                      <m:t>=6,78&lt;7,3=9</m:t>
                    </m:r>
                    <m:r>
                      <a:rPr lang="nl-BE" b="0" i="1" smtClean="0">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1</a:t>
                </a:r>
              </a:p>
              <a:p>
                <a:pPr lvl="1"/>
                <a:r>
                  <a:rPr lang="nl-BE" dirty="0"/>
                  <a:t>Web</a:t>
                </a:r>
              </a:p>
              <a:p>
                <a:pPr marL="457200" lvl="1" indent="0">
                  <a:buNone/>
                </a:pPr>
                <a:r>
                  <a:rPr lang="nl-BE" dirty="0"/>
                  <a:t>	</a:t>
                </a:r>
                <a14:m>
                  <m:oMath xmlns:m="http://schemas.openxmlformats.org/officeDocument/2006/math">
                    <m:f>
                      <m:fPr>
                        <m:type m:val="skw"/>
                        <m:ctrlPr>
                          <a:rPr lang="nl-BE" i="1">
                            <a:latin typeface="Cambria Math" panose="02040503050406030204" pitchFamily="18" charset="0"/>
                          </a:rPr>
                        </m:ctrlPr>
                      </m:fPr>
                      <m:num>
                        <m:r>
                          <a:rPr lang="nl-BE" i="1">
                            <a:latin typeface="Cambria Math" panose="02040503050406030204" pitchFamily="18" charset="0"/>
                          </a:rPr>
                          <m:t>𝑐</m:t>
                        </m:r>
                      </m:num>
                      <m:den>
                        <m:r>
                          <a:rPr lang="nl-BE" i="1">
                            <a:latin typeface="Cambria Math" panose="02040503050406030204" pitchFamily="18" charset="0"/>
                          </a:rPr>
                          <m:t>𝑡</m:t>
                        </m:r>
                      </m:den>
                    </m:f>
                    <m:r>
                      <a:rPr lang="nl-BE" i="1">
                        <a:latin typeface="Cambria Math" panose="02040503050406030204" pitchFamily="18" charset="0"/>
                      </a:rPr>
                      <m:t>=</m:t>
                    </m:r>
                    <m:r>
                      <a:rPr lang="nl-BE" b="0" i="1" smtClean="0">
                        <a:latin typeface="Cambria Math" panose="02040503050406030204" pitchFamily="18" charset="0"/>
                      </a:rPr>
                      <m:t>45</m:t>
                    </m:r>
                    <m:r>
                      <a:rPr lang="nl-BE" i="1">
                        <a:latin typeface="Cambria Math" panose="02040503050406030204" pitchFamily="18" charset="0"/>
                      </a:rPr>
                      <m:t>,</m:t>
                    </m:r>
                    <m:r>
                      <a:rPr lang="nl-BE" b="0" i="1" smtClean="0">
                        <a:latin typeface="Cambria Math" panose="02040503050406030204" pitchFamily="18" charset="0"/>
                      </a:rPr>
                      <m:t>3</m:t>
                    </m:r>
                    <m:r>
                      <a:rPr lang="nl-BE" i="1">
                        <a:latin typeface="Cambria Math" panose="02040503050406030204" pitchFamily="18" charset="0"/>
                      </a:rPr>
                      <m:t>&lt;</m:t>
                    </m:r>
                    <m:r>
                      <a:rPr lang="nl-BE" b="0" i="1" smtClean="0">
                        <a:latin typeface="Cambria Math" panose="02040503050406030204" pitchFamily="18" charset="0"/>
                      </a:rPr>
                      <m:t>58</m:t>
                    </m:r>
                    <m:r>
                      <a:rPr lang="nl-BE" i="1">
                        <a:latin typeface="Cambria Math" panose="02040503050406030204" pitchFamily="18" charset="0"/>
                      </a:rPr>
                      <m:t>,3=</m:t>
                    </m:r>
                    <m:r>
                      <a:rPr lang="nl-BE" b="0" i="1" smtClean="0">
                        <a:latin typeface="Cambria Math" panose="02040503050406030204" pitchFamily="18" charset="0"/>
                      </a:rPr>
                      <m:t>72</m:t>
                    </m:r>
                    <m:r>
                      <a:rPr lang="nl-BE" i="1">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1</a:t>
                </a:r>
              </a:p>
              <a:p>
                <a:pPr marL="57150" indent="0">
                  <a:buNone/>
                </a:pPr>
                <a:r>
                  <a:rPr lang="nl-BE" dirty="0"/>
                  <a:t>Cross-</a:t>
                </a:r>
                <a:r>
                  <a:rPr lang="nl-BE" dirty="0" err="1"/>
                  <a:t>section</a:t>
                </a:r>
                <a:r>
                  <a:rPr lang="nl-BE" dirty="0"/>
                  <a:t> = class 1</a:t>
                </a:r>
              </a:p>
            </p:txBody>
          </p:sp>
        </mc:Choice>
        <mc:Fallback xmlns="" xmlns:mv="urn:schemas-microsoft-com:mac:vml">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4472806"/>
              </a:xfrm>
              <a:blipFill rotWithShape="0">
                <a:blip r:embed="rId2"/>
                <a:stretch>
                  <a:fillRect l="-1961" t="-1090"/>
                </a:stretch>
              </a:blipFill>
            </p:spPr>
            <p:txBody>
              <a:bodyPr/>
              <a:lstStyle/>
              <a:p>
                <a:r>
                  <a:rPr lang="nl-BE">
                    <a:noFill/>
                  </a:rPr>
                  <a:t> </a:t>
                </a:r>
              </a:p>
            </p:txBody>
          </p:sp>
        </mc:Fallback>
      </mc:AlternateContent>
      <p:sp>
        <p:nvSpPr>
          <p:cNvPr id="10" name="Tijdelijke aanduiding voor tekst 9"/>
          <p:cNvSpPr>
            <a:spLocks noGrp="1"/>
          </p:cNvSpPr>
          <p:nvPr>
            <p:ph type="body" sz="quarter" idx="3"/>
          </p:nvPr>
        </p:nvSpPr>
        <p:spPr>
          <a:xfrm>
            <a:off x="4645025" y="1268760"/>
            <a:ext cx="4041775" cy="639762"/>
          </a:xfrm>
        </p:spPr>
        <p:txBody>
          <a:bodyPr/>
          <a:lstStyle/>
          <a:p>
            <a:r>
              <a:rPr lang="nl-BE" dirty="0"/>
              <a:t>EC 3-1-4: Duplex</a:t>
            </a:r>
          </a:p>
        </p:txBody>
      </p:sp>
      <mc:AlternateContent xmlns:mc="http://schemas.openxmlformats.org/markup-compatibility/2006" xmlns:a14="http://schemas.microsoft.com/office/drawing/2010/main">
        <mc:Choice Requires="a14">
          <p:sp>
            <p:nvSpPr>
              <p:cNvPr id="11" name="Tijdelijke aanduiding voor inhoud 10"/>
              <p:cNvSpPr>
                <a:spLocks noGrp="1"/>
              </p:cNvSpPr>
              <p:nvPr>
                <p:ph sz="quarter" idx="4"/>
              </p:nvPr>
            </p:nvSpPr>
            <p:spPr>
              <a:xfrm>
                <a:off x="4645025" y="1908522"/>
                <a:ext cx="4041775" cy="4472806"/>
              </a:xfrm>
            </p:spPr>
            <p:txBody>
              <a:bodyPr>
                <a:normAutofit/>
              </a:bodyPr>
              <a:lstStyle/>
              <a:p>
                <a:r>
                  <a:rPr lang="nl-BE" dirty="0"/>
                  <a:t>Classification</a:t>
                </a:r>
              </a:p>
              <a:p>
                <a:pPr lvl="1"/>
                <a:endParaRPr lang="nl-BE" dirty="0"/>
              </a:p>
              <a:p>
                <a:pPr lvl="1"/>
                <a:endParaRPr lang="nl-BE" dirty="0"/>
              </a:p>
              <a:p>
                <a:pPr lvl="1"/>
                <a:endParaRPr lang="nl-BE" dirty="0"/>
              </a:p>
              <a:p>
                <a:pPr lvl="1"/>
                <a:r>
                  <a:rPr lang="nl-BE" dirty="0" err="1"/>
                  <a:t>Flange</a:t>
                </a:r>
                <a:endParaRPr lang="nl-BE" dirty="0"/>
              </a:p>
              <a:p>
                <a:pPr marL="457200" lvl="1" indent="0">
                  <a:buNone/>
                </a:pPr>
                <a:r>
                  <a:rPr lang="nl-BE" dirty="0"/>
                  <a:t>	</a:t>
                </a:r>
                <a14:m>
                  <m:oMath xmlns:m="http://schemas.openxmlformats.org/officeDocument/2006/math">
                    <m:f>
                      <m:fPr>
                        <m:type m:val="skw"/>
                        <m:ctrlPr>
                          <a:rPr lang="nl-BE" i="1">
                            <a:latin typeface="Cambria Math" panose="02040503050406030204" pitchFamily="18" charset="0"/>
                          </a:rPr>
                        </m:ctrlPr>
                      </m:fPr>
                      <m:num>
                        <m:r>
                          <a:rPr lang="nl-BE" i="1">
                            <a:latin typeface="Cambria Math" panose="02040503050406030204" pitchFamily="18" charset="0"/>
                          </a:rPr>
                          <m:t>𝑐</m:t>
                        </m:r>
                      </m:num>
                      <m:den>
                        <m:r>
                          <a:rPr lang="nl-BE" i="1">
                            <a:latin typeface="Cambria Math" panose="02040503050406030204" pitchFamily="18" charset="0"/>
                          </a:rPr>
                          <m:t>𝑡</m:t>
                        </m:r>
                      </m:den>
                    </m:f>
                    <m:r>
                      <a:rPr lang="nl-BE" i="1">
                        <a:latin typeface="Cambria Math" panose="02040503050406030204" pitchFamily="18" charset="0"/>
                      </a:rPr>
                      <m:t>=6,78&lt;7,</m:t>
                    </m:r>
                    <m:r>
                      <a:rPr lang="nl-BE" b="0" i="1" smtClean="0">
                        <a:latin typeface="Cambria Math" panose="02040503050406030204" pitchFamily="18" charset="0"/>
                      </a:rPr>
                      <m:t>76</m:t>
                    </m:r>
                    <m:r>
                      <a:rPr lang="nl-BE" i="1">
                        <a:latin typeface="Cambria Math" panose="02040503050406030204" pitchFamily="18" charset="0"/>
                      </a:rPr>
                      <m:t>=</m:t>
                    </m:r>
                    <m:r>
                      <a:rPr lang="nl-BE" b="0" i="1" smtClean="0">
                        <a:latin typeface="Cambria Math" panose="02040503050406030204" pitchFamily="18" charset="0"/>
                      </a:rPr>
                      <m:t>11</m:t>
                    </m:r>
                    <m:r>
                      <a:rPr lang="nl-BE" i="1">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3</a:t>
                </a:r>
              </a:p>
              <a:p>
                <a:pPr lvl="1"/>
                <a:r>
                  <a:rPr lang="nl-BE" dirty="0"/>
                  <a:t>Web</a:t>
                </a:r>
              </a:p>
              <a:p>
                <a:pPr marL="457200" lvl="1" indent="0">
                  <a:buNone/>
                </a:pPr>
                <a:r>
                  <a:rPr lang="nl-BE" dirty="0"/>
                  <a:t>	</a:t>
                </a:r>
                <a14:m>
                  <m:oMath xmlns:m="http://schemas.openxmlformats.org/officeDocument/2006/math">
                    <m:f>
                      <m:fPr>
                        <m:type m:val="skw"/>
                        <m:ctrlPr>
                          <a:rPr lang="nl-BE" i="1">
                            <a:latin typeface="Cambria Math" panose="02040503050406030204" pitchFamily="18" charset="0"/>
                          </a:rPr>
                        </m:ctrlPr>
                      </m:fPr>
                      <m:num>
                        <m:r>
                          <a:rPr lang="nl-BE" i="1">
                            <a:latin typeface="Cambria Math" panose="02040503050406030204" pitchFamily="18" charset="0"/>
                          </a:rPr>
                          <m:t>𝑐</m:t>
                        </m:r>
                      </m:num>
                      <m:den>
                        <m:r>
                          <a:rPr lang="nl-BE" i="1">
                            <a:latin typeface="Cambria Math" panose="02040503050406030204" pitchFamily="18" charset="0"/>
                          </a:rPr>
                          <m:t>𝑡</m:t>
                        </m:r>
                      </m:den>
                    </m:f>
                    <m:r>
                      <a:rPr lang="nl-BE" i="1">
                        <a:latin typeface="Cambria Math" panose="02040503050406030204" pitchFamily="18" charset="0"/>
                      </a:rPr>
                      <m:t>=4</m:t>
                    </m:r>
                    <m:r>
                      <a:rPr lang="nl-BE" b="0" i="1" smtClean="0">
                        <a:latin typeface="Cambria Math" panose="02040503050406030204" pitchFamily="18" charset="0"/>
                      </a:rPr>
                      <m:t>5</m:t>
                    </m:r>
                    <m:r>
                      <a:rPr lang="nl-BE" i="1">
                        <a:latin typeface="Cambria Math" panose="02040503050406030204" pitchFamily="18" charset="0"/>
                      </a:rPr>
                      <m:t>,</m:t>
                    </m:r>
                    <m:r>
                      <a:rPr lang="nl-BE" b="0" i="1" smtClean="0">
                        <a:latin typeface="Cambria Math" panose="02040503050406030204" pitchFamily="18" charset="0"/>
                      </a:rPr>
                      <m:t>3</m:t>
                    </m:r>
                    <m:r>
                      <a:rPr lang="nl-BE" i="1">
                        <a:latin typeface="Cambria Math" panose="02040503050406030204" pitchFamily="18" charset="0"/>
                      </a:rPr>
                      <m:t>&lt;58,3=72</m:t>
                    </m:r>
                    <m:r>
                      <a:rPr lang="nl-BE" i="1">
                        <a:latin typeface="Cambria Math" panose="02040503050406030204" pitchFamily="18" charset="0"/>
                        <a:ea typeface="Cambria Math" panose="02040503050406030204" pitchFamily="18" charset="0"/>
                      </a:rPr>
                      <m:t>𝜀</m:t>
                    </m:r>
                  </m:oMath>
                </a14:m>
                <a:endParaRPr lang="nl-BE" dirty="0"/>
              </a:p>
              <a:p>
                <a:pPr marL="457200" lvl="1" indent="0">
                  <a:buNone/>
                </a:pPr>
                <a:r>
                  <a:rPr lang="nl-BE" dirty="0"/>
                  <a:t>	Class 3</a:t>
                </a:r>
              </a:p>
              <a:p>
                <a:pPr marL="57150" indent="0">
                  <a:buNone/>
                </a:pPr>
                <a:r>
                  <a:rPr lang="nl-BE" dirty="0"/>
                  <a:t>Cross-</a:t>
                </a:r>
                <a:r>
                  <a:rPr lang="nl-BE" dirty="0" err="1"/>
                  <a:t>section</a:t>
                </a:r>
                <a:r>
                  <a:rPr lang="nl-BE" dirty="0"/>
                  <a:t> = class 3</a:t>
                </a:r>
              </a:p>
              <a:p>
                <a:pPr marL="0" indent="0">
                  <a:buNone/>
                </a:pPr>
                <a:endParaRPr lang="nl-BE" dirty="0"/>
              </a:p>
            </p:txBody>
          </p:sp>
        </mc:Choice>
        <mc:Fallback xmlns="" xmlns:mv="urn:schemas-microsoft-com:mac:vml">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4472806"/>
              </a:xfrm>
              <a:blipFill rotWithShape="0">
                <a:blip r:embed="rId3"/>
                <a:stretch>
                  <a:fillRect l="-2112" t="-1090"/>
                </a:stretch>
              </a:blipFill>
            </p:spPr>
            <p:txBody>
              <a:bodyPr/>
              <a:lstStyle/>
              <a:p>
                <a:r>
                  <a:rPr lang="nl-BE">
                    <a:noFill/>
                  </a:rPr>
                  <a:t> </a:t>
                </a:r>
              </a:p>
            </p:txBody>
          </p:sp>
        </mc:Fallback>
      </mc:AlternateContent>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Tekstvak 11"/>
              <p:cNvSpPr txBox="1"/>
              <p:nvPr/>
            </p:nvSpPr>
            <p:spPr>
              <a:xfrm>
                <a:off x="1187624" y="2344281"/>
                <a:ext cx="1814086"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=0,81</m:t>
                      </m:r>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2" name="Tekstvak 11"/>
              <p:cNvSpPr txBox="1">
                <a:spLocks noRot="1" noChangeAspect="1" noMove="1" noResize="1" noEditPoints="1" noAdjustHandles="1" noChangeArrowheads="1" noChangeShapeType="1" noTextEdit="1"/>
              </p:cNvSpPr>
              <p:nvPr/>
            </p:nvSpPr>
            <p:spPr>
              <a:xfrm>
                <a:off x="1187624" y="2344281"/>
                <a:ext cx="1814086" cy="818366"/>
              </a:xfrm>
              <a:prstGeom prst="rect">
                <a:avLst/>
              </a:prstGeom>
              <a:blipFill rotWithShape="0">
                <a:blip r:embed="rId4"/>
                <a:stretch>
                  <a:fillRect/>
                </a:stretch>
              </a:blipFill>
            </p:spPr>
            <p:txBody>
              <a:bodyPr/>
              <a:lstStyle/>
              <a:p>
                <a:r>
                  <a:rPr lang="nl-BE">
                    <a:noFill/>
                  </a:rPr>
                  <a:t> </a:t>
                </a:r>
              </a:p>
            </p:txBody>
          </p:sp>
        </mc:Fallback>
      </mc:AlternateContent>
      <mc:AlternateContent xmlns:mc="http://schemas.openxmlformats.org/markup-compatibility/2006" xmlns:a14="http://schemas.microsoft.com/office/drawing/2010/main">
        <mc:Choice Requires="a14">
          <p:sp>
            <p:nvSpPr>
              <p:cNvPr id="13" name="Tekstvak 12"/>
              <p:cNvSpPr txBox="1"/>
              <p:nvPr/>
            </p:nvSpPr>
            <p:spPr>
              <a:xfrm>
                <a:off x="5436096" y="2344281"/>
                <a:ext cx="2622000" cy="8183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ad>
                        <m:radPr>
                          <m:degHide m:val="on"/>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235</m:t>
                              </m:r>
                            </m:num>
                            <m:den>
                              <m:sSub>
                                <m:sSub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𝑓</m:t>
                                  </m:r>
                                </m:e>
                                <m:sub>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sub>
                              </m:sSub>
                            </m:den>
                          </m:f>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f>
                            <m:fPr>
                              <m:ctrlP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𝐸</m:t>
                              </m:r>
                            </m:num>
                            <m:den>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210000</m:t>
                              </m:r>
                            </m:den>
                          </m:f>
                        </m:e>
                      </m:rad>
                      <m:r>
                        <a:rPr kumimoji="0" lang="nl-BE"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=0,71</m:t>
                      </m:r>
                    </m:oMath>
                  </m:oMathPara>
                </a14:m>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3" name="Tekstvak 12"/>
              <p:cNvSpPr txBox="1">
                <a:spLocks noRot="1" noChangeAspect="1" noMove="1" noResize="1" noEditPoints="1" noAdjustHandles="1" noChangeArrowheads="1" noChangeShapeType="1" noTextEdit="1"/>
              </p:cNvSpPr>
              <p:nvPr/>
            </p:nvSpPr>
            <p:spPr>
              <a:xfrm>
                <a:off x="5436096" y="2344281"/>
                <a:ext cx="2622000" cy="818366"/>
              </a:xfrm>
              <a:prstGeom prst="rect">
                <a:avLst/>
              </a:prstGeom>
              <a:blipFill rotWithShape="0">
                <a:blip r:embed="rId5"/>
                <a:stretch>
                  <a:fillRect/>
                </a:stretch>
              </a:blipFill>
            </p:spPr>
            <p:txBody>
              <a:bodyPr/>
              <a:lstStyle/>
              <a:p>
                <a:r>
                  <a:rPr lang="nl-BE">
                    <a:noFill/>
                  </a:rPr>
                  <a:t> </a:t>
                </a:r>
              </a:p>
            </p:txBody>
          </p:sp>
        </mc:Fallback>
      </mc:AlternateContent>
      <p:cxnSp>
        <p:nvCxnSpPr>
          <p:cNvPr id="19" name="Rechte verbindingslijn 18"/>
          <p:cNvCxnSpPr/>
          <p:nvPr/>
        </p:nvCxnSpPr>
        <p:spPr>
          <a:xfrm>
            <a:off x="4497388" y="1535113"/>
            <a:ext cx="0" cy="484621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855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Lateral torsional buckling example</a:t>
            </a:r>
            <a:endParaRPr lang="nl-BE" sz="3200" dirty="0"/>
          </a:p>
        </p:txBody>
      </p:sp>
      <p:sp>
        <p:nvSpPr>
          <p:cNvPr id="9" name="Tijdelijke aanduiding voor tekst 8"/>
          <p:cNvSpPr>
            <a:spLocks noGrp="1"/>
          </p:cNvSpPr>
          <p:nvPr>
            <p:ph type="body" idx="1"/>
          </p:nvPr>
        </p:nvSpPr>
        <p:spPr>
          <a:xfrm>
            <a:off x="457200" y="1268760"/>
            <a:ext cx="4040188" cy="639762"/>
          </a:xfrm>
        </p:spPr>
        <p:txBody>
          <a:bodyPr/>
          <a:lstStyle/>
          <a:p>
            <a:r>
              <a:rPr lang="nl-BE" dirty="0"/>
              <a:t>EC 3-1-1: S355</a:t>
            </a:r>
          </a:p>
        </p:txBody>
      </p:sp>
      <mc:AlternateContent xmlns:mc="http://schemas.openxmlformats.org/markup-compatibility/2006" xmlns:a14="http://schemas.microsoft.com/office/drawing/2010/main">
        <mc:Choice Requires="a14">
          <p:sp>
            <p:nvSpPr>
              <p:cNvPr id="3" name="Tijdelijke aanduiding voor inhoud 2"/>
              <p:cNvSpPr>
                <a:spLocks noGrp="1"/>
              </p:cNvSpPr>
              <p:nvPr>
                <p:ph sz="half" idx="2"/>
              </p:nvPr>
            </p:nvSpPr>
            <p:spPr>
              <a:xfrm>
                <a:off x="457200" y="1908522"/>
                <a:ext cx="4040188" cy="1736502"/>
              </a:xfrm>
            </p:spPr>
            <p:txBody>
              <a:bodyPr/>
              <a:lstStyle/>
              <a:p>
                <a:r>
                  <a:rPr lang="nl-BE" dirty="0"/>
                  <a:t>Ultimate moment</a:t>
                </a:r>
              </a:p>
              <a:p>
                <a:pPr lvl="1"/>
                <a:r>
                  <a:rPr lang="nl-BE" i="1" dirty="0"/>
                  <a:t>Class 1</a:t>
                </a:r>
              </a:p>
              <a:p>
                <a:pPr marL="457200" lvl="1" indent="0">
                  <a:buNone/>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𝑅𝑑</m:t>
                          </m:r>
                        </m:sub>
                      </m:sSub>
                      <m:r>
                        <a:rPr lang="en-US" i="1">
                          <a:latin typeface="Cambria Math" panose="02040503050406030204" pitchFamily="18" charset="0"/>
                        </a:rPr>
                        <m:t>=</m:t>
                      </m:r>
                      <m:f>
                        <m:fPr>
                          <m:ctrlPr>
                            <a:rPr lang="nl-BE" i="1">
                              <a:latin typeface="Cambria Math" panose="02040503050406030204" pitchFamily="18" charset="0"/>
                            </a:rPr>
                          </m:ctrlPr>
                        </m:fPr>
                        <m:num>
                          <m:sSub>
                            <m:sSubPr>
                              <m:ctrlPr>
                                <a:rPr lang="nl-BE"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𝑝𝑙</m:t>
                              </m:r>
                              <m:r>
                                <a:rPr lang="en-US" i="1">
                                  <a:latin typeface="Cambria Math" panose="02040503050406030204" pitchFamily="18" charset="0"/>
                                </a:rPr>
                                <m:t>∙</m:t>
                              </m:r>
                            </m:sub>
                          </m:sSub>
                          <m:sSub>
                            <m:sSubPr>
                              <m:ctrlPr>
                                <a:rPr lang="nl-BE"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𝑦</m:t>
                              </m:r>
                            </m:sub>
                          </m:sSub>
                        </m:num>
                        <m:den>
                          <m:sSub>
                            <m:sSubPr>
                              <m:ctrlPr>
                                <a:rPr lang="nl-BE"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𝑀</m:t>
                              </m:r>
                              <m:r>
                                <a:rPr lang="en-US" i="1">
                                  <a:latin typeface="Cambria Math" panose="02040503050406030204" pitchFamily="18" charset="0"/>
                                </a:rPr>
                                <m:t>0</m:t>
                              </m:r>
                            </m:sub>
                          </m:sSub>
                        </m:den>
                      </m:f>
                      <m:r>
                        <a:rPr lang="nl-BE" b="0" i="1" smtClean="0">
                          <a:latin typeface="Cambria Math" panose="02040503050406030204" pitchFamily="18" charset="0"/>
                        </a:rPr>
                        <m:t>=196 </m:t>
                      </m:r>
                      <m:r>
                        <a:rPr lang="nl-BE" b="0" i="1" smtClean="0">
                          <a:latin typeface="Cambria Math" panose="02040503050406030204" pitchFamily="18" charset="0"/>
                        </a:rPr>
                        <m:t>𝑘𝑁𝑚</m:t>
                      </m:r>
                    </m:oMath>
                  </m:oMathPara>
                </a14:m>
                <a:endParaRPr lang="nl-BE" dirty="0"/>
              </a:p>
              <a:p>
                <a:pPr lvl="1"/>
                <a:endParaRPr lang="nl-BE" dirty="0"/>
              </a:p>
            </p:txBody>
          </p:sp>
        </mc:Choice>
        <mc:Fallback xmlns="" xmlns:mv="urn:schemas-microsoft-com:mac:vml">
          <p:sp>
            <p:nvSpPr>
              <p:cNvPr id="3" name="Tijdelijke aanduiding voor inhoud 2"/>
              <p:cNvSpPr>
                <a:spLocks noGrp="1" noRot="1" noChangeAspect="1" noMove="1" noResize="1" noEditPoints="1" noAdjustHandles="1" noChangeArrowheads="1" noChangeShapeType="1" noTextEdit="1"/>
              </p:cNvSpPr>
              <p:nvPr>
                <p:ph sz="half" idx="2"/>
              </p:nvPr>
            </p:nvSpPr>
            <p:spPr>
              <a:xfrm>
                <a:off x="457200" y="1908522"/>
                <a:ext cx="4040188" cy="1736502"/>
              </a:xfrm>
              <a:blipFill rotWithShape="0">
                <a:blip r:embed="rId2"/>
                <a:stretch>
                  <a:fillRect l="-1961" t="-2807"/>
                </a:stretch>
              </a:blipFill>
            </p:spPr>
            <p:txBody>
              <a:bodyPr/>
              <a:lstStyle/>
              <a:p>
                <a:r>
                  <a:rPr lang="nl-BE">
                    <a:noFill/>
                  </a:rPr>
                  <a:t> </a:t>
                </a:r>
              </a:p>
            </p:txBody>
          </p:sp>
        </mc:Fallback>
      </mc:AlternateContent>
      <p:sp>
        <p:nvSpPr>
          <p:cNvPr id="10" name="Tijdelijke aanduiding voor tekst 9"/>
          <p:cNvSpPr>
            <a:spLocks noGrp="1"/>
          </p:cNvSpPr>
          <p:nvPr>
            <p:ph type="body" sz="quarter" idx="3"/>
          </p:nvPr>
        </p:nvSpPr>
        <p:spPr>
          <a:xfrm>
            <a:off x="4645025" y="1268760"/>
            <a:ext cx="4041775" cy="639762"/>
          </a:xfrm>
        </p:spPr>
        <p:txBody>
          <a:bodyPr/>
          <a:lstStyle/>
          <a:p>
            <a:r>
              <a:rPr lang="nl-BE" dirty="0"/>
              <a:t>EC 3-1-4: Duplex</a:t>
            </a:r>
          </a:p>
        </p:txBody>
      </p:sp>
      <mc:AlternateContent xmlns:mc="http://schemas.openxmlformats.org/markup-compatibility/2006" xmlns:a14="http://schemas.microsoft.com/office/drawing/2010/main">
        <mc:Choice Requires="a14">
          <p:sp>
            <p:nvSpPr>
              <p:cNvPr id="11" name="Tijdelijke aanduiding voor inhoud 10"/>
              <p:cNvSpPr>
                <a:spLocks noGrp="1"/>
              </p:cNvSpPr>
              <p:nvPr>
                <p:ph sz="quarter" idx="4"/>
              </p:nvPr>
            </p:nvSpPr>
            <p:spPr>
              <a:xfrm>
                <a:off x="4645025" y="1908522"/>
                <a:ext cx="4041775" cy="1736502"/>
              </a:xfrm>
            </p:spPr>
            <p:txBody>
              <a:bodyPr>
                <a:normAutofit/>
              </a:bodyPr>
              <a:lstStyle/>
              <a:p>
                <a:r>
                  <a:rPr lang="nl-BE" dirty="0"/>
                  <a:t>Ultimate moment</a:t>
                </a:r>
              </a:p>
              <a:p>
                <a:pPr lvl="1"/>
                <a:r>
                  <a:rPr lang="nl-BE" dirty="0"/>
                  <a:t>Class 3</a:t>
                </a:r>
              </a:p>
              <a:p>
                <a:pPr marL="457200" lvl="1" indent="0">
                  <a:buNone/>
                </a:pPr>
                <a14:m>
                  <m:oMathPara xmlns:m="http://schemas.openxmlformats.org/officeDocument/2006/math">
                    <m:oMathParaPr>
                      <m:jc m:val="centerGroup"/>
                    </m:oMathParaPr>
                    <m:oMath xmlns:m="http://schemas.openxmlformats.org/officeDocument/2006/math">
                      <m:sSub>
                        <m:sSubPr>
                          <m:ctrlPr>
                            <a:rPr lang="nl-BE"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𝑅𝑑</m:t>
                          </m:r>
                        </m:sub>
                      </m:sSub>
                      <m:r>
                        <a:rPr lang="en-US" i="1">
                          <a:latin typeface="Cambria Math" panose="02040503050406030204" pitchFamily="18" charset="0"/>
                        </a:rPr>
                        <m:t>=</m:t>
                      </m:r>
                      <m:f>
                        <m:fPr>
                          <m:ctrlPr>
                            <a:rPr lang="nl-BE" i="1">
                              <a:latin typeface="Cambria Math" panose="02040503050406030204" pitchFamily="18" charset="0"/>
                            </a:rPr>
                          </m:ctrlPr>
                        </m:fPr>
                        <m:num>
                          <m:sSub>
                            <m:sSubPr>
                              <m:ctrlPr>
                                <a:rPr lang="nl-BE" i="1">
                                  <a:latin typeface="Cambria Math" panose="02040503050406030204" pitchFamily="18" charset="0"/>
                                </a:rPr>
                              </m:ctrlPr>
                            </m:sSubPr>
                            <m:e>
                              <m:r>
                                <a:rPr lang="en-US" i="1">
                                  <a:latin typeface="Cambria Math" panose="02040503050406030204" pitchFamily="18" charset="0"/>
                                </a:rPr>
                                <m:t>𝑊</m:t>
                              </m:r>
                            </m:e>
                            <m:sub>
                              <m:r>
                                <a:rPr lang="nl-BE" b="0" i="1" smtClean="0">
                                  <a:latin typeface="Cambria Math" panose="02040503050406030204" pitchFamily="18" charset="0"/>
                                </a:rPr>
                                <m:t>𝑒</m:t>
                              </m:r>
                              <m:r>
                                <a:rPr lang="en-US" i="1">
                                  <a:latin typeface="Cambria Math" panose="02040503050406030204" pitchFamily="18" charset="0"/>
                                </a:rPr>
                                <m:t>𝑙</m:t>
                              </m:r>
                              <m:r>
                                <a:rPr lang="en-US" i="1">
                                  <a:latin typeface="Cambria Math" panose="02040503050406030204" pitchFamily="18" charset="0"/>
                                </a:rPr>
                                <m:t>∙</m:t>
                              </m:r>
                            </m:sub>
                          </m:sSub>
                          <m:sSub>
                            <m:sSubPr>
                              <m:ctrlPr>
                                <a:rPr lang="nl-BE"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𝑦</m:t>
                              </m:r>
                            </m:sub>
                          </m:sSub>
                        </m:num>
                        <m:den>
                          <m:sSub>
                            <m:sSubPr>
                              <m:ctrlPr>
                                <a:rPr lang="nl-BE" i="1">
                                  <a:latin typeface="Cambria Math" panose="02040503050406030204" pitchFamily="18" charset="0"/>
                                </a:rPr>
                              </m:ctrlPr>
                            </m:sSubPr>
                            <m:e>
                              <m:r>
                                <a:rPr lang="en-US" i="1">
                                  <a:latin typeface="Cambria Math" panose="02040503050406030204" pitchFamily="18" charset="0"/>
                                </a:rPr>
                                <m:t>𝛾</m:t>
                              </m:r>
                            </m:e>
                            <m:sub>
                              <m:r>
                                <a:rPr lang="en-US" i="1">
                                  <a:latin typeface="Cambria Math" panose="02040503050406030204" pitchFamily="18" charset="0"/>
                                </a:rPr>
                                <m:t>𝑀</m:t>
                              </m:r>
                              <m:r>
                                <a:rPr lang="en-US" i="1">
                                  <a:latin typeface="Cambria Math" panose="02040503050406030204" pitchFamily="18" charset="0"/>
                                </a:rPr>
                                <m:t>0</m:t>
                              </m:r>
                            </m:sub>
                          </m:sSub>
                        </m:den>
                      </m:f>
                      <m:r>
                        <a:rPr lang="nl-BE" b="0" i="1" smtClean="0">
                          <a:latin typeface="Cambria Math" panose="02040503050406030204" pitchFamily="18" charset="0"/>
                        </a:rPr>
                        <m:t>=202 </m:t>
                      </m:r>
                      <m:r>
                        <a:rPr lang="nl-BE" b="0" i="1" smtClean="0">
                          <a:latin typeface="Cambria Math" panose="02040503050406030204" pitchFamily="18" charset="0"/>
                        </a:rPr>
                        <m:t>𝑘𝑁𝑚</m:t>
                      </m:r>
                    </m:oMath>
                  </m:oMathPara>
                </a14:m>
                <a:endParaRPr lang="nl-BE" dirty="0"/>
              </a:p>
              <a:p>
                <a:pPr lvl="1"/>
                <a:endParaRPr lang="nl-BE" dirty="0"/>
              </a:p>
            </p:txBody>
          </p:sp>
        </mc:Choice>
        <mc:Fallback xmlns="" xmlns:mv="urn:schemas-microsoft-com:mac:vml">
          <p:sp>
            <p:nvSpPr>
              <p:cNvPr id="11" name="Tijdelijke aanduiding voor inhoud 10"/>
              <p:cNvSpPr>
                <a:spLocks noGrp="1" noRot="1" noChangeAspect="1" noMove="1" noResize="1" noEditPoints="1" noAdjustHandles="1" noChangeArrowheads="1" noChangeShapeType="1" noTextEdit="1"/>
              </p:cNvSpPr>
              <p:nvPr>
                <p:ph sz="quarter" idx="4"/>
              </p:nvPr>
            </p:nvSpPr>
            <p:spPr>
              <a:xfrm>
                <a:off x="4645025" y="1908522"/>
                <a:ext cx="4041775" cy="1736502"/>
              </a:xfrm>
              <a:blipFill rotWithShape="0">
                <a:blip r:embed="rId3"/>
                <a:stretch>
                  <a:fillRect l="-2112" t="-2807"/>
                </a:stretch>
              </a:blipFill>
            </p:spPr>
            <p:txBody>
              <a:bodyPr/>
              <a:lstStyle/>
              <a:p>
                <a:r>
                  <a:rPr lang="nl-BE">
                    <a:noFill/>
                  </a:rPr>
                  <a:t> </a:t>
                </a:r>
              </a:p>
            </p:txBody>
          </p:sp>
        </mc:Fallback>
      </mc:AlternateContent>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Rechte verbindingslijn 18"/>
          <p:cNvCxnSpPr/>
          <p:nvPr/>
        </p:nvCxnSpPr>
        <p:spPr>
          <a:xfrm>
            <a:off x="4497388" y="1535113"/>
            <a:ext cx="0" cy="210991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ijdelijke aanduiding voor inhoud 2"/>
              <p:cNvSpPr txBox="1">
                <a:spLocks/>
              </p:cNvSpPr>
              <p:nvPr/>
            </p:nvSpPr>
            <p:spPr>
              <a:xfrm>
                <a:off x="451622" y="4018433"/>
                <a:ext cx="8235177" cy="25789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Revision EC 3-1-4:</a:t>
                </a:r>
              </a:p>
              <a:p>
                <a:pPr marL="342900" marR="0" lvl="0" indent="-34290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Char char="§"/>
                  <a:tabLst/>
                  <a:defRPr/>
                </a:pPr>
                <a:r>
                  <a:rPr kumimoji="0" lang="nl-BE" sz="2400" b="0" i="0" u="none" strike="noStrike" kern="1200" cap="none" spc="0" normalizeH="0" baseline="0" noProof="0" dirty="0" err="1">
                    <a:ln>
                      <a:noFill/>
                    </a:ln>
                    <a:solidFill>
                      <a:prstClr val="black"/>
                    </a:solidFill>
                    <a:effectLst/>
                    <a:uLnTx/>
                    <a:uFillTx/>
                    <a:latin typeface="Calibri"/>
                    <a:ea typeface="+mn-ea"/>
                    <a:cs typeface="+mn-cs"/>
                  </a:rPr>
                  <a:t>Classification</a:t>
                </a:r>
                <a:r>
                  <a:rPr kumimoji="0" lang="nl-BE" sz="2400" b="0" i="0" u="none" strike="noStrike" kern="1200" cap="none" spc="0" normalizeH="0" baseline="0" noProof="0" dirty="0">
                    <a:ln>
                      <a:noFill/>
                    </a:ln>
                    <a:solidFill>
                      <a:prstClr val="black"/>
                    </a:solidFill>
                    <a:effectLst/>
                    <a:uLnTx/>
                    <a:uFillTx/>
                    <a:latin typeface="Calibri"/>
                    <a:ea typeface="+mn-ea"/>
                    <a:cs typeface="+mn-cs"/>
                  </a:rPr>
                  <a:t> </a:t>
                </a:r>
                <a:r>
                  <a:rPr kumimoji="0" lang="nl-BE" sz="2400" b="0" i="0" u="none" strike="noStrike" kern="1200" cap="none" spc="0" normalizeH="0" baseline="0" noProof="0" dirty="0" err="1">
                    <a:ln>
                      <a:noFill/>
                    </a:ln>
                    <a:solidFill>
                      <a:prstClr val="black"/>
                    </a:solidFill>
                    <a:effectLst/>
                    <a:uLnTx/>
                    <a:uFillTx/>
                    <a:latin typeface="Calibri"/>
                    <a:ea typeface="+mn-ea"/>
                    <a:cs typeface="+mn-cs"/>
                  </a:rPr>
                  <a:t>limits</a:t>
                </a:r>
                <a:r>
                  <a:rPr kumimoji="0" lang="nl-BE" sz="2400" b="0" i="0" u="none" strike="noStrike" kern="1200" cap="none" spc="0" normalizeH="0" baseline="0" noProof="0" dirty="0">
                    <a:ln>
                      <a:noFill/>
                    </a:ln>
                    <a:solidFill>
                      <a:prstClr val="black"/>
                    </a:solidFill>
                    <a:effectLst/>
                    <a:uLnTx/>
                    <a:uFillTx/>
                    <a:latin typeface="Calibri"/>
                    <a:ea typeface="+mn-ea"/>
                    <a:cs typeface="+mn-cs"/>
                  </a:rPr>
                  <a:t>: closer </a:t>
                </a:r>
                <a:r>
                  <a:rPr kumimoji="0" lang="nl-BE" sz="2400" b="0" i="0" u="none" strike="noStrike" kern="1200" cap="none" spc="0" normalizeH="0" baseline="0" noProof="0" dirty="0" err="1">
                    <a:ln>
                      <a:noFill/>
                    </a:ln>
                    <a:solidFill>
                      <a:prstClr val="black"/>
                    </a:solidFill>
                    <a:effectLst/>
                    <a:uLnTx/>
                    <a:uFillTx/>
                    <a:latin typeface="Calibri"/>
                    <a:ea typeface="+mn-ea"/>
                    <a:cs typeface="+mn-cs"/>
                  </a:rPr>
                  <a:t>to</a:t>
                </a:r>
                <a:r>
                  <a:rPr kumimoji="0" lang="nl-BE" sz="2400" b="0" i="0" u="none" strike="noStrike" kern="1200" cap="none" spc="0" normalizeH="0" baseline="0" noProof="0" dirty="0">
                    <a:ln>
                      <a:noFill/>
                    </a:ln>
                    <a:solidFill>
                      <a:prstClr val="black"/>
                    </a:solidFill>
                    <a:effectLst/>
                    <a:uLnTx/>
                    <a:uFillTx/>
                    <a:latin typeface="Calibri"/>
                    <a:ea typeface="+mn-ea"/>
                    <a:cs typeface="+mn-cs"/>
                  </a:rPr>
                  <a:t> carbon steel</a:t>
                </a:r>
              </a:p>
              <a:p>
                <a:pPr marL="742950" marR="0" lvl="1" indent="-28575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Cross-</a:t>
                </a:r>
                <a:r>
                  <a:rPr kumimoji="0" lang="nl-BE" sz="2000" b="0" i="0" u="none" strike="noStrike" kern="1200" cap="none" spc="0" normalizeH="0" baseline="0" noProof="0" dirty="0" err="1">
                    <a:ln>
                      <a:noFill/>
                    </a:ln>
                    <a:solidFill>
                      <a:prstClr val="black"/>
                    </a:solidFill>
                    <a:effectLst/>
                    <a:uLnTx/>
                    <a:uFillTx/>
                    <a:latin typeface="Calibri"/>
                    <a:ea typeface="+mn-ea"/>
                    <a:cs typeface="+mn-cs"/>
                  </a:rPr>
                  <a:t>section</a:t>
                </a:r>
                <a:r>
                  <a:rPr kumimoji="0" lang="nl-BE" sz="2000" b="0" i="0" u="none" strike="noStrike" kern="1200" cap="none" spc="0" normalizeH="0" baseline="0" noProof="0" dirty="0">
                    <a:ln>
                      <a:noFill/>
                    </a:ln>
                    <a:solidFill>
                      <a:prstClr val="black"/>
                    </a:solidFill>
                    <a:effectLst/>
                    <a:uLnTx/>
                    <a:uFillTx/>
                    <a:latin typeface="Calibri"/>
                    <a:ea typeface="+mn-ea"/>
                    <a:cs typeface="+mn-cs"/>
                  </a:rPr>
                  <a:t> = class 2</a:t>
                </a:r>
              </a:p>
              <a:p>
                <a:pPr marL="457200" marR="0" lvl="1" indent="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r>
                  <a:rPr kumimoji="0" lang="nl-BE" sz="20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𝑅𝑑</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𝑊</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𝑝𝑙</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b>
                        </m:sSub>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sub>
                        </m:sSub>
                      </m:num>
                      <m:den>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𝛾</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den>
                    </m:f>
                    <m: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26</m:t>
                    </m:r>
                    <m: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𝑘𝑁𝑚</m:t>
                    </m:r>
                  </m:oMath>
                </a14:m>
                <a:endParaRPr kumimoji="0" lang="nl-BE" sz="20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Char char="–"/>
                  <a:tabLst/>
                  <a:defRPr/>
                </a:pPr>
                <a:endParaRPr kumimoji="0" lang="nl-BE" sz="2000" b="0" i="0" u="none" strike="noStrike" kern="1200" cap="none" spc="0" normalizeH="0" baseline="0" noProof="0" dirty="0">
                  <a:ln>
                    <a:noFill/>
                  </a:ln>
                  <a:solidFill>
                    <a:prstClr val="black"/>
                  </a:solidFill>
                  <a:effectLst/>
                  <a:uLnTx/>
                  <a:uFillTx/>
                  <a:latin typeface="Calibri"/>
                  <a:ea typeface="+mn-ea"/>
                  <a:cs typeface="+mn-cs"/>
                </a:endParaRPr>
              </a:p>
              <a:p>
                <a:pPr marL="5715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endParaRPr kumimoji="0" lang="nl-BE" sz="24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4" name="Tijdelijke aanduiding voor inhoud 2"/>
              <p:cNvSpPr txBox="1">
                <a:spLocks noRot="1" noChangeAspect="1" noMove="1" noResize="1" noEditPoints="1" noAdjustHandles="1" noChangeArrowheads="1" noChangeShapeType="1" noTextEdit="1"/>
              </p:cNvSpPr>
              <p:nvPr/>
            </p:nvSpPr>
            <p:spPr>
              <a:xfrm>
                <a:off x="451622" y="4018433"/>
                <a:ext cx="8235177" cy="2578918"/>
              </a:xfrm>
              <a:prstGeom prst="rect">
                <a:avLst/>
              </a:prstGeom>
              <a:blipFill rotWithShape="0">
                <a:blip r:embed="rId4"/>
                <a:stretch>
                  <a:fillRect l="-1110" t="-1891"/>
                </a:stretch>
              </a:blipFill>
            </p:spPr>
            <p:txBody>
              <a:bodyPr/>
              <a:lstStyle/>
              <a:p>
                <a:r>
                  <a:rPr lang="nl-BE">
                    <a:noFill/>
                  </a:rPr>
                  <a:t> </a:t>
                </a:r>
              </a:p>
            </p:txBody>
          </p:sp>
        </mc:Fallback>
      </mc:AlternateContent>
    </p:spTree>
    <p:extLst>
      <p:ext uri="{BB962C8B-B14F-4D97-AF65-F5344CB8AC3E}">
        <p14:creationId xmlns:p14="http://schemas.microsoft.com/office/powerpoint/2010/main" val="3764985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Lateral torsional buckling example</a:t>
            </a:r>
            <a:endParaRPr lang="nl-BE" sz="3200" dirty="0"/>
          </a:p>
        </p:txBody>
      </p:sp>
      <p:graphicFrame>
        <p:nvGraphicFramePr>
          <p:cNvPr id="7" name="Tijdelijke aanduiding voor inhoud 6"/>
          <p:cNvGraphicFramePr>
            <a:graphicFrameLocks noGrp="1"/>
          </p:cNvGraphicFramePr>
          <p:nvPr>
            <p:ph sz="half" idx="2"/>
          </p:nvPr>
        </p:nvGraphicFramePr>
        <p:xfrm>
          <a:off x="1043608" y="2709352"/>
          <a:ext cx="6768753" cy="405384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0000"/>
                    </a:ext>
                  </a:extLst>
                </a:gridCol>
                <a:gridCol w="2256251">
                  <a:extLst>
                    <a:ext uri="{9D8B030D-6E8A-4147-A177-3AD203B41FA5}">
                      <a16:colId xmlns:a16="http://schemas.microsoft.com/office/drawing/2014/main" val="20001"/>
                    </a:ext>
                  </a:extLst>
                </a:gridCol>
                <a:gridCol w="2256251">
                  <a:extLst>
                    <a:ext uri="{9D8B030D-6E8A-4147-A177-3AD203B41FA5}">
                      <a16:colId xmlns:a16="http://schemas.microsoft.com/office/drawing/2014/main" val="20002"/>
                    </a:ext>
                  </a:extLst>
                </a:gridCol>
              </a:tblGrid>
              <a:tr h="324000">
                <a:tc>
                  <a:txBody>
                    <a:bodyPr/>
                    <a:lstStyle/>
                    <a:p>
                      <a:endParaRPr lang="nl-BE" sz="1600" dirty="0"/>
                    </a:p>
                  </a:txBody>
                  <a:tcPr>
                    <a:solidFill>
                      <a:schemeClr val="bg1"/>
                    </a:solidFill>
                  </a:tcPr>
                </a:tc>
                <a:tc>
                  <a:txBody>
                    <a:bodyPr/>
                    <a:lstStyle/>
                    <a:p>
                      <a:r>
                        <a:rPr lang="nl-BE" sz="1600" dirty="0"/>
                        <a:t>EC 3-1-1: S355</a:t>
                      </a:r>
                    </a:p>
                  </a:txBody>
                  <a:tcPr/>
                </a:tc>
                <a:tc>
                  <a:txBody>
                    <a:bodyPr/>
                    <a:lstStyle/>
                    <a:p>
                      <a:r>
                        <a:rPr lang="nl-BE" sz="1600" dirty="0"/>
                        <a:t>EC 3-1-4: duplex</a:t>
                      </a:r>
                    </a:p>
                  </a:txBody>
                  <a:tcPr/>
                </a:tc>
                <a:extLst>
                  <a:ext uri="{0D108BD9-81ED-4DB2-BD59-A6C34878D82A}">
                    <a16:rowId xmlns:a16="http://schemas.microsoft.com/office/drawing/2014/main" val="10000"/>
                  </a:ext>
                </a:extLst>
              </a:tr>
              <a:tr h="324000">
                <a:tc>
                  <a:txBody>
                    <a:bodyPr/>
                    <a:lstStyle/>
                    <a:p>
                      <a:r>
                        <a:rPr lang="nl-BE" sz="1600" b="1" dirty="0">
                          <a:solidFill>
                            <a:schemeClr val="bg1"/>
                          </a:solidFill>
                        </a:rPr>
                        <a:t>C</a:t>
                      </a:r>
                      <a:r>
                        <a:rPr lang="nl-BE" sz="1600" b="1" baseline="-25000" dirty="0">
                          <a:solidFill>
                            <a:schemeClr val="bg1"/>
                          </a:solidFill>
                        </a:rPr>
                        <a:t>1</a:t>
                      </a:r>
                      <a:r>
                        <a:rPr lang="nl-BE" sz="1600" b="1" baseline="0" dirty="0">
                          <a:solidFill>
                            <a:schemeClr val="bg1"/>
                          </a:solidFill>
                        </a:rPr>
                        <a:t> [-]</a:t>
                      </a:r>
                      <a:endParaRPr lang="nl-BE" sz="1600" b="1" dirty="0">
                        <a:solidFill>
                          <a:schemeClr val="bg1"/>
                        </a:solidFill>
                      </a:endParaRPr>
                    </a:p>
                  </a:txBody>
                  <a:tcPr>
                    <a:solidFill>
                      <a:schemeClr val="accent1"/>
                    </a:solidFill>
                  </a:tcPr>
                </a:tc>
                <a:tc>
                  <a:txBody>
                    <a:bodyPr/>
                    <a:lstStyle/>
                    <a:p>
                      <a:pPr algn="r"/>
                      <a:r>
                        <a:rPr lang="nl-BE" sz="1600" dirty="0"/>
                        <a:t>1,04</a:t>
                      </a:r>
                    </a:p>
                  </a:txBody>
                  <a:tcPr/>
                </a:tc>
                <a:tc>
                  <a:txBody>
                    <a:bodyPr/>
                    <a:lstStyle/>
                    <a:p>
                      <a:pPr algn="r"/>
                      <a:r>
                        <a:rPr lang="nl-BE" sz="1600" dirty="0"/>
                        <a:t>1,04</a:t>
                      </a:r>
                    </a:p>
                  </a:txBody>
                  <a:tcPr/>
                </a:tc>
                <a:extLst>
                  <a:ext uri="{0D108BD9-81ED-4DB2-BD59-A6C34878D82A}">
                    <a16:rowId xmlns:a16="http://schemas.microsoft.com/office/drawing/2014/main" val="10001"/>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C</a:t>
                      </a:r>
                      <a:r>
                        <a:rPr lang="nl-BE" sz="1600" b="1" baseline="-25000" dirty="0">
                          <a:solidFill>
                            <a:schemeClr val="bg1"/>
                          </a:solidFill>
                        </a:rPr>
                        <a:t>2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0,42</a:t>
                      </a:r>
                    </a:p>
                  </a:txBody>
                  <a:tcPr/>
                </a:tc>
                <a:tc>
                  <a:txBody>
                    <a:bodyPr/>
                    <a:lstStyle/>
                    <a:p>
                      <a:pPr algn="r"/>
                      <a:r>
                        <a:rPr lang="nl-BE" sz="1600" dirty="0"/>
                        <a:t>0,42</a:t>
                      </a:r>
                    </a:p>
                  </a:txBody>
                  <a:tcPr/>
                </a:tc>
                <a:extLst>
                  <a:ext uri="{0D108BD9-81ED-4DB2-BD59-A6C34878D82A}">
                    <a16:rowId xmlns:a16="http://schemas.microsoft.com/office/drawing/2014/main" val="10002"/>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rPr>
                        <a:t>k</a:t>
                      </a:r>
                      <a:r>
                        <a:rPr lang="nl-BE" sz="1600" b="1" baseline="-25000" dirty="0" err="1">
                          <a:solidFill>
                            <a:schemeClr val="bg1"/>
                          </a:solidFill>
                        </a:rPr>
                        <a:t>z</a:t>
                      </a:r>
                      <a:r>
                        <a:rPr lang="nl-BE" sz="1600" b="1" baseline="-25000" dirty="0">
                          <a:solidFill>
                            <a:schemeClr val="bg1"/>
                          </a:solidFill>
                        </a:rPr>
                        <a:t>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1</a:t>
                      </a:r>
                    </a:p>
                  </a:txBody>
                  <a:tcPr/>
                </a:tc>
                <a:tc>
                  <a:txBody>
                    <a:bodyPr/>
                    <a:lstStyle/>
                    <a:p>
                      <a:pPr algn="r"/>
                      <a:r>
                        <a:rPr lang="nl-BE" sz="1600" dirty="0"/>
                        <a:t>1</a:t>
                      </a:r>
                    </a:p>
                  </a:txBody>
                  <a:tcPr/>
                </a:tc>
                <a:extLst>
                  <a:ext uri="{0D108BD9-81ED-4DB2-BD59-A6C34878D82A}">
                    <a16:rowId xmlns:a16="http://schemas.microsoft.com/office/drawing/2014/main" val="1000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rPr>
                        <a:t>k</a:t>
                      </a:r>
                      <a:r>
                        <a:rPr lang="nl-BE" sz="1600" b="1" baseline="-25000" dirty="0" err="1">
                          <a:solidFill>
                            <a:schemeClr val="bg1"/>
                          </a:solidFill>
                        </a:rPr>
                        <a:t>w</a:t>
                      </a:r>
                      <a:r>
                        <a:rPr lang="nl-BE" sz="1600" b="1" baseline="-25000" dirty="0">
                          <a:solidFill>
                            <a:schemeClr val="bg1"/>
                          </a:solidFill>
                        </a:rPr>
                        <a:t> </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1</a:t>
                      </a:r>
                    </a:p>
                  </a:txBody>
                  <a:tcPr/>
                </a:tc>
                <a:tc>
                  <a:txBody>
                    <a:bodyPr/>
                    <a:lstStyle/>
                    <a:p>
                      <a:pPr algn="r"/>
                      <a:r>
                        <a:rPr lang="nl-BE" sz="1600" dirty="0"/>
                        <a:t>1</a:t>
                      </a:r>
                    </a:p>
                  </a:txBody>
                  <a:tcPr/>
                </a:tc>
                <a:extLst>
                  <a:ext uri="{0D108BD9-81ED-4DB2-BD59-A6C34878D82A}">
                    <a16:rowId xmlns:a16="http://schemas.microsoft.com/office/drawing/2014/main" val="10004"/>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rPr>
                        <a:t>z</a:t>
                      </a:r>
                      <a:r>
                        <a:rPr lang="nl-BE" sz="1600" b="1" baseline="-25000" dirty="0" err="1">
                          <a:solidFill>
                            <a:schemeClr val="bg1"/>
                          </a:solidFill>
                        </a:rPr>
                        <a:t>g</a:t>
                      </a:r>
                      <a:r>
                        <a:rPr lang="nl-BE" sz="1600" b="1" baseline="0" dirty="0">
                          <a:solidFill>
                            <a:schemeClr val="bg1"/>
                          </a:solidFill>
                        </a:rPr>
                        <a:t> [mm]</a:t>
                      </a:r>
                      <a:endParaRPr lang="nl-BE" sz="1600" b="1" dirty="0">
                        <a:solidFill>
                          <a:schemeClr val="bg1"/>
                        </a:solidFill>
                      </a:endParaRPr>
                    </a:p>
                  </a:txBody>
                  <a:tcPr>
                    <a:solidFill>
                      <a:schemeClr val="accent1"/>
                    </a:solidFill>
                  </a:tcPr>
                </a:tc>
                <a:tc>
                  <a:txBody>
                    <a:bodyPr/>
                    <a:lstStyle/>
                    <a:p>
                      <a:pPr algn="r"/>
                      <a:r>
                        <a:rPr lang="nl-BE" sz="1600" dirty="0"/>
                        <a:t>160</a:t>
                      </a:r>
                    </a:p>
                  </a:txBody>
                  <a:tcPr/>
                </a:tc>
                <a:tc>
                  <a:txBody>
                    <a:bodyPr/>
                    <a:lstStyle/>
                    <a:p>
                      <a:pPr algn="r"/>
                      <a:r>
                        <a:rPr lang="nl-BE" sz="1600" dirty="0"/>
                        <a:t>160</a:t>
                      </a:r>
                    </a:p>
                  </a:txBody>
                  <a:tcPr/>
                </a:tc>
                <a:extLst>
                  <a:ext uri="{0D108BD9-81ED-4DB2-BD59-A6C34878D82A}">
                    <a16:rowId xmlns:a16="http://schemas.microsoft.com/office/drawing/2014/main" val="10005"/>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rPr>
                        <a:t>I</a:t>
                      </a:r>
                      <a:r>
                        <a:rPr lang="nl-BE" sz="1600" b="1" baseline="-25000" dirty="0" err="1">
                          <a:solidFill>
                            <a:schemeClr val="bg1"/>
                          </a:solidFill>
                        </a:rPr>
                        <a:t>z</a:t>
                      </a:r>
                      <a:r>
                        <a:rPr lang="nl-BE" sz="1600" b="1" baseline="0" dirty="0">
                          <a:solidFill>
                            <a:schemeClr val="bg1"/>
                          </a:solidFill>
                        </a:rPr>
                        <a:t> [mm</a:t>
                      </a:r>
                      <a:r>
                        <a:rPr lang="nl-BE" sz="1600" b="1" baseline="30000" dirty="0">
                          <a:solidFill>
                            <a:schemeClr val="bg1"/>
                          </a:solidFill>
                        </a:rPr>
                        <a:t>4</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5,6.10</a:t>
                      </a:r>
                      <a:r>
                        <a:rPr lang="nl-BE" sz="1600" baseline="30000" dirty="0"/>
                        <a:t>6</a:t>
                      </a:r>
                      <a:endParaRPr lang="nl-BE" sz="1600" dirty="0"/>
                    </a:p>
                  </a:txBody>
                  <a:tcPr/>
                </a:tc>
                <a:tc>
                  <a:txBody>
                    <a:bodyPr/>
                    <a:lstStyle/>
                    <a:p>
                      <a:pPr algn="r"/>
                      <a:r>
                        <a:rPr lang="nl-BE" sz="1600" dirty="0"/>
                        <a:t>5,6.10</a:t>
                      </a:r>
                      <a:r>
                        <a:rPr lang="nl-BE" sz="1600" baseline="30000" dirty="0"/>
                        <a:t>6</a:t>
                      </a:r>
                      <a:endParaRPr lang="nl-BE" sz="1600" dirty="0"/>
                    </a:p>
                  </a:txBody>
                  <a:tcPr/>
                </a:tc>
                <a:extLst>
                  <a:ext uri="{0D108BD9-81ED-4DB2-BD59-A6C34878D82A}">
                    <a16:rowId xmlns:a16="http://schemas.microsoft.com/office/drawing/2014/main" val="10006"/>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I</a:t>
                      </a:r>
                      <a:r>
                        <a:rPr lang="nl-BE" sz="1600" b="1" baseline="-25000" dirty="0">
                          <a:solidFill>
                            <a:schemeClr val="bg1"/>
                          </a:solidFill>
                        </a:rPr>
                        <a:t>T</a:t>
                      </a:r>
                      <a:r>
                        <a:rPr lang="nl-BE" sz="1600" b="1" baseline="0" dirty="0">
                          <a:solidFill>
                            <a:schemeClr val="bg1"/>
                          </a:solidFill>
                        </a:rPr>
                        <a:t> [mm</a:t>
                      </a:r>
                      <a:r>
                        <a:rPr lang="nl-BE" sz="1600" b="1" baseline="30000" dirty="0">
                          <a:solidFill>
                            <a:schemeClr val="bg1"/>
                          </a:solidFill>
                        </a:rPr>
                        <a:t>4</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1,2.10</a:t>
                      </a:r>
                      <a:r>
                        <a:rPr lang="nl-BE" sz="1600" baseline="30000" dirty="0"/>
                        <a:t>5</a:t>
                      </a:r>
                      <a:endParaRPr lang="nl-BE" sz="1600" dirty="0"/>
                    </a:p>
                  </a:txBody>
                  <a:tcPr/>
                </a:tc>
                <a:tc>
                  <a:txBody>
                    <a:bodyPr/>
                    <a:lstStyle/>
                    <a:p>
                      <a:pPr algn="r"/>
                      <a:r>
                        <a:rPr lang="nl-BE" sz="1600" dirty="0"/>
                        <a:t>1,2.10</a:t>
                      </a:r>
                      <a:r>
                        <a:rPr lang="nl-BE" sz="1600" baseline="30000" dirty="0"/>
                        <a:t>5</a:t>
                      </a:r>
                      <a:endParaRPr lang="nl-BE" sz="1600" dirty="0"/>
                    </a:p>
                  </a:txBody>
                  <a:tcPr/>
                </a:tc>
                <a:extLst>
                  <a:ext uri="{0D108BD9-81ED-4DB2-BD59-A6C34878D82A}">
                    <a16:rowId xmlns:a16="http://schemas.microsoft.com/office/drawing/2014/main" val="10007"/>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err="1">
                          <a:solidFill>
                            <a:schemeClr val="bg1"/>
                          </a:solidFill>
                        </a:rPr>
                        <a:t>I</a:t>
                      </a:r>
                      <a:r>
                        <a:rPr lang="nl-BE" sz="1600" b="1" baseline="-25000" dirty="0" err="1">
                          <a:solidFill>
                            <a:schemeClr val="bg1"/>
                          </a:solidFill>
                        </a:rPr>
                        <a:t>w</a:t>
                      </a:r>
                      <a:r>
                        <a:rPr lang="nl-BE" sz="1600" b="1" baseline="0" dirty="0">
                          <a:solidFill>
                            <a:schemeClr val="bg1"/>
                          </a:solidFill>
                        </a:rPr>
                        <a:t> [mm</a:t>
                      </a:r>
                      <a:r>
                        <a:rPr lang="nl-BE" sz="1600" b="1" baseline="30000" dirty="0">
                          <a:solidFill>
                            <a:schemeClr val="bg1"/>
                          </a:solidFill>
                        </a:rPr>
                        <a:t>6</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1,2.10</a:t>
                      </a:r>
                      <a:r>
                        <a:rPr lang="nl-BE" sz="1600" baseline="30000" dirty="0"/>
                        <a:t>11</a:t>
                      </a:r>
                      <a:endParaRPr lang="nl-BE" sz="1600" dirty="0"/>
                    </a:p>
                  </a:txBody>
                  <a:tcPr/>
                </a:tc>
                <a:tc>
                  <a:txBody>
                    <a:bodyPr/>
                    <a:lstStyle/>
                    <a:p>
                      <a:pPr algn="r"/>
                      <a:r>
                        <a:rPr lang="nl-BE" sz="1600" dirty="0"/>
                        <a:t>1,2.10</a:t>
                      </a:r>
                      <a:r>
                        <a:rPr lang="nl-BE" sz="1600" baseline="30000" dirty="0"/>
                        <a:t>11</a:t>
                      </a:r>
                      <a:endParaRPr lang="nl-BE" sz="1600" dirty="0"/>
                    </a:p>
                  </a:txBody>
                  <a:tcPr/>
                </a:tc>
                <a:extLst>
                  <a:ext uri="{0D108BD9-81ED-4DB2-BD59-A6C34878D82A}">
                    <a16:rowId xmlns:a16="http://schemas.microsoft.com/office/drawing/2014/main" val="10008"/>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E </a:t>
                      </a:r>
                      <a:r>
                        <a:rPr lang="nl-BE" sz="1600" b="1" baseline="0" dirty="0">
                          <a:solidFill>
                            <a:schemeClr val="bg1"/>
                          </a:solidFill>
                        </a:rPr>
                        <a:t>[</a:t>
                      </a:r>
                      <a:r>
                        <a:rPr lang="nl-BE" sz="1600" b="1" baseline="0" dirty="0" err="1">
                          <a:solidFill>
                            <a:schemeClr val="bg1"/>
                          </a:solidFill>
                        </a:rPr>
                        <a:t>MPa</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210000</a:t>
                      </a:r>
                    </a:p>
                  </a:txBody>
                  <a:tcPr/>
                </a:tc>
                <a:tc>
                  <a:txBody>
                    <a:bodyPr/>
                    <a:lstStyle/>
                    <a:p>
                      <a:pPr algn="r"/>
                      <a:r>
                        <a:rPr lang="nl-BE" sz="1600" dirty="0"/>
                        <a:t>200000</a:t>
                      </a:r>
                    </a:p>
                  </a:txBody>
                  <a:tcPr/>
                </a:tc>
                <a:extLst>
                  <a:ext uri="{0D108BD9-81ED-4DB2-BD59-A6C34878D82A}">
                    <a16:rowId xmlns:a16="http://schemas.microsoft.com/office/drawing/2014/main" val="10009"/>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600" b="1" dirty="0">
                          <a:solidFill>
                            <a:schemeClr val="bg1"/>
                          </a:solidFill>
                        </a:rPr>
                        <a:t>G </a:t>
                      </a:r>
                      <a:r>
                        <a:rPr lang="nl-BE" sz="1600" b="1" baseline="0" dirty="0">
                          <a:solidFill>
                            <a:schemeClr val="bg1"/>
                          </a:solidFill>
                        </a:rPr>
                        <a:t>[</a:t>
                      </a:r>
                      <a:r>
                        <a:rPr lang="nl-BE" sz="1600" b="1" baseline="0" dirty="0" err="1">
                          <a:solidFill>
                            <a:schemeClr val="bg1"/>
                          </a:solidFill>
                        </a:rPr>
                        <a:t>MPa</a:t>
                      </a:r>
                      <a:r>
                        <a:rPr lang="nl-BE" sz="1600" b="1" baseline="0" dirty="0">
                          <a:solidFill>
                            <a:schemeClr val="bg1"/>
                          </a:solidFill>
                        </a:rPr>
                        <a:t>]</a:t>
                      </a:r>
                      <a:endParaRPr lang="nl-BE" sz="1600" b="1" dirty="0">
                        <a:solidFill>
                          <a:schemeClr val="bg1"/>
                        </a:solidFill>
                      </a:endParaRPr>
                    </a:p>
                  </a:txBody>
                  <a:tcPr>
                    <a:solidFill>
                      <a:schemeClr val="accent1"/>
                    </a:solidFill>
                  </a:tcPr>
                </a:tc>
                <a:tc>
                  <a:txBody>
                    <a:bodyPr/>
                    <a:lstStyle/>
                    <a:p>
                      <a:pPr algn="r"/>
                      <a:r>
                        <a:rPr lang="nl-BE" sz="1600" dirty="0"/>
                        <a:t>81000</a:t>
                      </a:r>
                    </a:p>
                  </a:txBody>
                  <a:tcPr/>
                </a:tc>
                <a:tc>
                  <a:txBody>
                    <a:bodyPr/>
                    <a:lstStyle/>
                    <a:p>
                      <a:pPr algn="r"/>
                      <a:r>
                        <a:rPr lang="nl-BE" sz="1600" dirty="0"/>
                        <a:t>77000</a:t>
                      </a:r>
                    </a:p>
                  </a:txBody>
                  <a:tcPr/>
                </a:tc>
                <a:extLst>
                  <a:ext uri="{0D108BD9-81ED-4DB2-BD59-A6C34878D82A}">
                    <a16:rowId xmlns:a16="http://schemas.microsoft.com/office/drawing/2014/main" val="10010"/>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800" b="1" dirty="0" err="1">
                          <a:solidFill>
                            <a:schemeClr val="bg1"/>
                          </a:solidFill>
                        </a:rPr>
                        <a:t>M</a:t>
                      </a:r>
                      <a:r>
                        <a:rPr lang="nl-BE" sz="1800" b="1" baseline="-25000" dirty="0" err="1">
                          <a:solidFill>
                            <a:schemeClr val="bg1"/>
                          </a:solidFill>
                        </a:rPr>
                        <a:t>cr</a:t>
                      </a:r>
                      <a:r>
                        <a:rPr lang="nl-BE" sz="1800" b="1" baseline="0" dirty="0">
                          <a:solidFill>
                            <a:schemeClr val="bg1"/>
                          </a:solidFill>
                        </a:rPr>
                        <a:t> [</a:t>
                      </a:r>
                      <a:r>
                        <a:rPr lang="nl-BE" sz="1800" b="1" baseline="0" dirty="0" err="1">
                          <a:solidFill>
                            <a:schemeClr val="bg1"/>
                          </a:solidFill>
                        </a:rPr>
                        <a:t>kNm</a:t>
                      </a:r>
                      <a:r>
                        <a:rPr lang="nl-BE" sz="1800" b="1" baseline="0" dirty="0">
                          <a:solidFill>
                            <a:schemeClr val="bg1"/>
                          </a:solidFill>
                        </a:rPr>
                        <a:t>]</a:t>
                      </a:r>
                      <a:endParaRPr lang="nl-BE" sz="1800" b="1" dirty="0">
                        <a:solidFill>
                          <a:schemeClr val="bg1"/>
                        </a:solidFill>
                      </a:endParaRPr>
                    </a:p>
                  </a:txBody>
                  <a:tcPr>
                    <a:solidFill>
                      <a:schemeClr val="accent1"/>
                    </a:solidFill>
                  </a:tcPr>
                </a:tc>
                <a:tc>
                  <a:txBody>
                    <a:bodyPr/>
                    <a:lstStyle/>
                    <a:p>
                      <a:pPr algn="r"/>
                      <a:r>
                        <a:rPr lang="nl-BE" sz="1800" b="1" dirty="0"/>
                        <a:t>215</a:t>
                      </a:r>
                    </a:p>
                  </a:txBody>
                  <a:tcPr/>
                </a:tc>
                <a:tc>
                  <a:txBody>
                    <a:bodyPr/>
                    <a:lstStyle/>
                    <a:p>
                      <a:pPr algn="r"/>
                      <a:r>
                        <a:rPr lang="nl-BE" sz="1800" b="1" dirty="0"/>
                        <a:t>205</a:t>
                      </a:r>
                    </a:p>
                  </a:txBody>
                  <a:tcPr/>
                </a:tc>
                <a:extLst>
                  <a:ext uri="{0D108BD9-81ED-4DB2-BD59-A6C34878D82A}">
                    <a16:rowId xmlns:a16="http://schemas.microsoft.com/office/drawing/2014/main" val="10011"/>
                  </a:ext>
                </a:extLst>
              </a:tr>
            </a:tbl>
          </a:graphicData>
        </a:graphic>
      </p:graphicFrame>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Tijdelijke aanduiding voor inhoud 2"/>
              <p:cNvSpPr txBox="1">
                <a:spLocks/>
              </p:cNvSpPr>
              <p:nvPr/>
            </p:nvSpPr>
            <p:spPr>
              <a:xfrm>
                <a:off x="451623" y="1237717"/>
                <a:ext cx="8235177" cy="139919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70C0"/>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70C0"/>
                  </a:buClr>
                  <a:buSzTx/>
                  <a:buFont typeface="Wingdings" panose="05000000000000000000" pitchFamily="2" charset="2"/>
                  <a:buNone/>
                  <a:tabLst/>
                  <a:defRPr/>
                </a:pPr>
                <a:r>
                  <a:rPr kumimoji="0" lang="nl-BE" sz="2400" b="1" i="0" u="none" strike="noStrike" kern="1200" cap="none" spc="0" normalizeH="0" baseline="0" noProof="0" dirty="0">
                    <a:ln>
                      <a:noFill/>
                    </a:ln>
                    <a:solidFill>
                      <a:prstClr val="black"/>
                    </a:solidFill>
                    <a:effectLst/>
                    <a:uLnTx/>
                    <a:uFillTx/>
                    <a:latin typeface="Calibri"/>
                    <a:ea typeface="+mn-ea"/>
                    <a:cs typeface="+mn-cs"/>
                  </a:rPr>
                  <a:t>Critical </a:t>
                </a:r>
                <a:r>
                  <a:rPr kumimoji="0" lang="nl-BE" sz="2400" b="1" i="0" u="none" strike="noStrike" kern="1200" cap="none" spc="0" normalizeH="0" baseline="0" noProof="0" dirty="0" err="1">
                    <a:ln>
                      <a:noFill/>
                    </a:ln>
                    <a:solidFill>
                      <a:prstClr val="black"/>
                    </a:solidFill>
                    <a:effectLst/>
                    <a:uLnTx/>
                    <a:uFillTx/>
                    <a:latin typeface="Calibri"/>
                    <a:ea typeface="+mn-ea"/>
                    <a:cs typeface="+mn-cs"/>
                  </a:rPr>
                  <a:t>elastic</a:t>
                </a:r>
                <a:r>
                  <a:rPr kumimoji="0" lang="nl-BE" sz="2400" b="1" i="0" u="none" strike="noStrike" kern="1200" cap="none" spc="0" normalizeH="0" baseline="0" noProof="0" dirty="0">
                    <a:ln>
                      <a:noFill/>
                    </a:ln>
                    <a:solidFill>
                      <a:prstClr val="black"/>
                    </a:solidFill>
                    <a:effectLst/>
                    <a:uLnTx/>
                    <a:uFillTx/>
                    <a:latin typeface="Calibri"/>
                    <a:ea typeface="+mn-ea"/>
                    <a:cs typeface="+mn-cs"/>
                  </a:rPr>
                  <a:t> </a:t>
                </a:r>
                <a:r>
                  <a:rPr kumimoji="0" lang="nl-BE" sz="2400" b="1" i="0" u="none" strike="noStrike" kern="1200" cap="none" spc="0" normalizeH="0" baseline="0" noProof="0" dirty="0" err="1">
                    <a:ln>
                      <a:noFill/>
                    </a:ln>
                    <a:solidFill>
                      <a:prstClr val="black"/>
                    </a:solidFill>
                    <a:effectLst/>
                    <a:uLnTx/>
                    <a:uFillTx/>
                    <a:latin typeface="Calibri"/>
                    <a:ea typeface="+mn-ea"/>
                    <a:cs typeface="+mn-cs"/>
                  </a:rPr>
                  <a:t>buckling</a:t>
                </a:r>
                <a:r>
                  <a:rPr kumimoji="0" lang="nl-BE" sz="2400" b="1" i="0" u="none" strike="noStrike" kern="1200" cap="none" spc="0" normalizeH="0" baseline="0" noProof="0" dirty="0">
                    <a:ln>
                      <a:noFill/>
                    </a:ln>
                    <a:solidFill>
                      <a:prstClr val="black"/>
                    </a:solidFill>
                    <a:effectLst/>
                    <a:uLnTx/>
                    <a:uFillTx/>
                    <a:latin typeface="Calibri"/>
                    <a:ea typeface="+mn-ea"/>
                    <a:cs typeface="+mn-cs"/>
                  </a:rPr>
                  <a:t> load</a:t>
                </a:r>
                <a:endParaRPr kumimoji="0" lang="nl-BE" sz="24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𝑐𝑟</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num>
                        <m:den>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d>
                        <m:dPr>
                          <m:begChr m:val="{"/>
                          <m:endChr m:val="}"/>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ad>
                            <m:radPr>
                              <m:degHide m:val="on"/>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d>
                                <m:dPr>
                                  <m:begChr m:val="["/>
                                  <m:endChr m:val="]"/>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f>
                                            <m:f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sub>
                                              </m:sSub>
                                            </m:num>
                                            <m:den>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𝜔</m:t>
                                                  </m:r>
                                                </m:sub>
                                              </m:sSub>
                                            </m:den>
                                          </m:f>
                                        </m:e>
                                      </m:d>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𝜔</m:t>
                                          </m:r>
                                        </m:sub>
                                      </m:sSub>
                                    </m:num>
                                    <m:den>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sub>
                                      </m:sSub>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sub>
                                              </m:s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e>
                                          </m:d>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𝐺</m:t>
                                      </m:r>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𝑇</m:t>
                                          </m:r>
                                        </m:sub>
                                      </m:sSub>
                                    </m:num>
                                    <m:den>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nl-BE"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sub>
                                          </m:sSub>
                                        </m:e>
                                      </m:d>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e>
                              </m:d>
                            </m:e>
                          </m:rad>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nl-BE"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𝑧</m:t>
                              </m:r>
                            </m:e>
                            <m:sub>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𝑔</m:t>
                              </m:r>
                            </m:sub>
                          </m:sSub>
                        </m:e>
                      </m:d>
                    </m:oMath>
                  </m:oMathPara>
                </a14:m>
                <a:endParaRPr kumimoji="0" lang="nl-BE"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xmlns:mv="urn:schemas-microsoft-com:mac:vml">
          <p:sp>
            <p:nvSpPr>
              <p:cNvPr id="14" name="Tijdelijke aanduiding voor inhoud 2"/>
              <p:cNvSpPr txBox="1">
                <a:spLocks noRot="1" noChangeAspect="1" noMove="1" noResize="1" noEditPoints="1" noAdjustHandles="1" noChangeArrowheads="1" noChangeShapeType="1" noTextEdit="1"/>
              </p:cNvSpPr>
              <p:nvPr/>
            </p:nvSpPr>
            <p:spPr>
              <a:xfrm>
                <a:off x="451623" y="1237717"/>
                <a:ext cx="8235177" cy="1399195"/>
              </a:xfrm>
              <a:prstGeom prst="rect">
                <a:avLst/>
              </a:prstGeom>
              <a:blipFill rotWithShape="0">
                <a:blip r:embed="rId2"/>
                <a:stretch>
                  <a:fillRect l="-1110" t="-6087"/>
                </a:stretch>
              </a:blipFill>
            </p:spPr>
            <p:txBody>
              <a:bodyPr/>
              <a:lstStyle/>
              <a:p>
                <a:r>
                  <a:rPr lang="nl-BE">
                    <a:noFill/>
                  </a:rPr>
                  <a:t> </a:t>
                </a:r>
              </a:p>
            </p:txBody>
          </p:sp>
        </mc:Fallback>
      </mc:AlternateContent>
      <p:sp>
        <p:nvSpPr>
          <p:cNvPr id="8" name="ZoneTexte 7"/>
          <p:cNvSpPr txBox="1"/>
          <p:nvPr/>
        </p:nvSpPr>
        <p:spPr>
          <a:xfrm>
            <a:off x="476250" y="1179222"/>
            <a:ext cx="4648776" cy="44627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err="1">
                <a:ln>
                  <a:noFill/>
                </a:ln>
                <a:solidFill>
                  <a:prstClr val="black"/>
                </a:solidFill>
                <a:effectLst/>
                <a:uLnTx/>
                <a:uFillTx/>
                <a:latin typeface="Calibri"/>
                <a:ea typeface="+mn-ea"/>
                <a:cs typeface="+mn-cs"/>
              </a:rPr>
              <a:t>Elastic</a:t>
            </a:r>
            <a:r>
              <a:rPr kumimoji="0" lang="fr-FR" sz="2300" b="1" i="0" u="none" strike="noStrike" kern="1200" cap="none" spc="0" normalizeH="0" baseline="0" noProof="0" dirty="0">
                <a:ln>
                  <a:noFill/>
                </a:ln>
                <a:solidFill>
                  <a:prstClr val="black"/>
                </a:solidFill>
                <a:effectLst/>
                <a:uLnTx/>
                <a:uFillTx/>
                <a:latin typeface="Calibri"/>
                <a:ea typeface="+mn-ea"/>
                <a:cs typeface="+mn-cs"/>
              </a:rPr>
              <a:t> </a:t>
            </a:r>
            <a:r>
              <a:rPr kumimoji="0" lang="fr-FR" sz="2300" b="1" i="0" u="none" strike="noStrike" kern="1200" cap="none" spc="0" normalizeH="0" baseline="0" noProof="0" dirty="0" err="1">
                <a:ln>
                  <a:noFill/>
                </a:ln>
                <a:solidFill>
                  <a:prstClr val="black"/>
                </a:solidFill>
                <a:effectLst/>
                <a:uLnTx/>
                <a:uFillTx/>
                <a:latin typeface="Calibri"/>
                <a:ea typeface="+mn-ea"/>
                <a:cs typeface="+mn-cs"/>
              </a:rPr>
              <a:t>critical</a:t>
            </a:r>
            <a:r>
              <a:rPr kumimoji="0" lang="fr-FR" sz="2300" b="1" i="0" u="none" strike="noStrike" kern="1200" cap="none" spc="0" normalizeH="0" baseline="0" noProof="0" dirty="0">
                <a:ln>
                  <a:noFill/>
                </a:ln>
                <a:solidFill>
                  <a:prstClr val="black"/>
                </a:solidFill>
                <a:effectLst/>
                <a:uLnTx/>
                <a:uFillTx/>
                <a:latin typeface="Calibri"/>
                <a:ea typeface="+mn-ea"/>
                <a:cs typeface="+mn-cs"/>
              </a:rPr>
              <a:t> </a:t>
            </a:r>
            <a:r>
              <a:rPr kumimoji="0" lang="fr-FR" sz="2300" b="1" i="0" u="none" strike="noStrike" kern="1200" cap="none" spc="0" normalizeH="0" baseline="0" noProof="0" dirty="0" err="1">
                <a:ln>
                  <a:noFill/>
                </a:ln>
                <a:solidFill>
                  <a:prstClr val="black"/>
                </a:solidFill>
                <a:effectLst/>
                <a:uLnTx/>
                <a:uFillTx/>
                <a:latin typeface="Calibri"/>
                <a:ea typeface="+mn-ea"/>
                <a:cs typeface="+mn-cs"/>
              </a:rPr>
              <a:t>buckling</a:t>
            </a:r>
            <a:r>
              <a:rPr kumimoji="0" lang="fr-FR" sz="2300" b="1" i="0" u="none" strike="noStrike" kern="1200" cap="none" spc="0" normalizeH="0" baseline="0" noProof="0" dirty="0">
                <a:ln>
                  <a:noFill/>
                </a:ln>
                <a:solidFill>
                  <a:prstClr val="black"/>
                </a:solidFill>
                <a:effectLst/>
                <a:uLnTx/>
                <a:uFillTx/>
                <a:latin typeface="Calibri"/>
                <a:ea typeface="+mn-ea"/>
                <a:cs typeface="+mn-cs"/>
              </a:rPr>
              <a:t> moment:</a:t>
            </a:r>
          </a:p>
        </p:txBody>
      </p:sp>
    </p:spTree>
    <p:extLst>
      <p:ext uri="{BB962C8B-B14F-4D97-AF65-F5344CB8AC3E}">
        <p14:creationId xmlns:p14="http://schemas.microsoft.com/office/powerpoint/2010/main" val="31434785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altLang="en-US" sz="3200" dirty="0" err="1"/>
              <a:t>Eurocode</a:t>
            </a:r>
            <a:r>
              <a:rPr lang="en-GB" altLang="en-US" sz="3200" dirty="0"/>
              <a:t> 3 Lateral torsional buckling example</a:t>
            </a:r>
            <a:endParaRPr lang="nl-BE" sz="32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611560" y="1879997"/>
          <a:ext cx="7776864" cy="4370515"/>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solidFill>
                      <a:schemeClr val="bg1"/>
                    </a:solidFill>
                  </a:tcPr>
                </a:tc>
                <a:tc>
                  <a:txBody>
                    <a:bodyPr/>
                    <a:lstStyle/>
                    <a:p>
                      <a:r>
                        <a:rPr lang="nl-BE" dirty="0"/>
                        <a:t>EC 3-1-1: S355</a:t>
                      </a:r>
                    </a:p>
                  </a:txBody>
                  <a:tcPr/>
                </a:tc>
                <a:tc>
                  <a:txBody>
                    <a:bodyPr/>
                    <a:lstStyle/>
                    <a:p>
                      <a:r>
                        <a:rPr lang="nl-BE" dirty="0"/>
                        <a:t>EC 3-1-4: Duplex</a:t>
                      </a:r>
                    </a:p>
                  </a:txBody>
                  <a:tcPr/>
                </a:tc>
                <a:tc>
                  <a:txBody>
                    <a:bodyPr/>
                    <a:lstStyle/>
                    <a:p>
                      <a:r>
                        <a:rPr lang="nl-BE" dirty="0"/>
                        <a:t>EC 3-1-4:</a:t>
                      </a:r>
                      <a:r>
                        <a:rPr lang="nl-BE" baseline="0" dirty="0"/>
                        <a:t> Future revision</a:t>
                      </a:r>
                      <a:endParaRPr lang="nl-BE" dirty="0"/>
                    </a:p>
                  </a:txBody>
                  <a:tcPr/>
                </a:tc>
                <a:extLst>
                  <a:ext uri="{0D108BD9-81ED-4DB2-BD59-A6C34878D82A}">
                    <a16:rowId xmlns:a16="http://schemas.microsoft.com/office/drawing/2014/main" val="10000"/>
                  </a:ext>
                </a:extLst>
              </a:tr>
              <a:tr h="370840">
                <a:tc>
                  <a:txBody>
                    <a:bodyPr/>
                    <a:lstStyle/>
                    <a:p>
                      <a:r>
                        <a:rPr lang="nl-BE" b="1" dirty="0" err="1">
                          <a:solidFill>
                            <a:schemeClr val="bg1"/>
                          </a:solidFill>
                        </a:rPr>
                        <a:t>W</a:t>
                      </a:r>
                      <a:r>
                        <a:rPr lang="nl-BE" b="1" baseline="-25000" dirty="0" err="1">
                          <a:solidFill>
                            <a:schemeClr val="bg1"/>
                          </a:solidFill>
                        </a:rPr>
                        <a:t>y</a:t>
                      </a:r>
                      <a:r>
                        <a:rPr lang="nl-BE" b="1" baseline="0" dirty="0">
                          <a:solidFill>
                            <a:schemeClr val="bg1"/>
                          </a:solidFill>
                        </a:rPr>
                        <a:t> [mm³]</a:t>
                      </a:r>
                      <a:endParaRPr lang="nl-BE" b="1" dirty="0">
                        <a:solidFill>
                          <a:schemeClr val="bg1"/>
                        </a:solidFill>
                      </a:endParaRPr>
                    </a:p>
                  </a:txBody>
                  <a:tcPr>
                    <a:solidFill>
                      <a:schemeClr val="accent1"/>
                    </a:solidFill>
                  </a:tcPr>
                </a:tc>
                <a:tc>
                  <a:txBody>
                    <a:bodyPr/>
                    <a:lstStyle/>
                    <a:p>
                      <a:pPr algn="r"/>
                      <a:r>
                        <a:rPr lang="nl-BE" b="1" dirty="0"/>
                        <a:t>5,5.10</a:t>
                      </a:r>
                      <a:r>
                        <a:rPr lang="nl-BE" b="1" baseline="30000" dirty="0"/>
                        <a:t>5</a:t>
                      </a:r>
                      <a:endParaRPr lang="nl-BE"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t>4,9.10</a:t>
                      </a:r>
                      <a:r>
                        <a:rPr lang="nl-BE" b="1" baseline="30000" dirty="0"/>
                        <a:t>5</a:t>
                      </a:r>
                      <a:endParaRPr lang="nl-BE"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b="1" dirty="0"/>
                        <a:t>5,5.10</a:t>
                      </a:r>
                      <a:r>
                        <a:rPr lang="nl-BE" b="1" baseline="30000" dirty="0"/>
                        <a:t>5</a:t>
                      </a:r>
                      <a:endParaRPr lang="nl-BE" b="1" dirty="0"/>
                    </a:p>
                  </a:txBody>
                  <a:tcPr/>
                </a:tc>
                <a:extLst>
                  <a:ext uri="{0D108BD9-81ED-4DB2-BD59-A6C34878D82A}">
                    <a16:rowId xmlns:a16="http://schemas.microsoft.com/office/drawing/2014/main" val="10001"/>
                  </a:ext>
                </a:extLst>
              </a:tr>
              <a:tr h="37084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a:r>
                        <a:rPr lang="nl-BE" dirty="0"/>
                        <a:t>355</a:t>
                      </a:r>
                    </a:p>
                  </a:txBody>
                  <a:tcPr/>
                </a:tc>
                <a:tc>
                  <a:txBody>
                    <a:bodyPr/>
                    <a:lstStyle/>
                    <a:p>
                      <a:pPr algn="r"/>
                      <a:r>
                        <a:rPr lang="nl-BE" dirty="0"/>
                        <a:t>450</a:t>
                      </a:r>
                    </a:p>
                  </a:txBody>
                  <a:tcPr/>
                </a:tc>
                <a:tc>
                  <a:txBody>
                    <a:bodyPr/>
                    <a:lstStyle/>
                    <a:p>
                      <a:pPr algn="r"/>
                      <a:r>
                        <a:rPr lang="nl-BE" dirty="0"/>
                        <a:t>450</a:t>
                      </a:r>
                    </a:p>
                  </a:txBody>
                  <a:tcPr/>
                </a:tc>
                <a:extLst>
                  <a:ext uri="{0D108BD9-81ED-4DB2-BD59-A6C34878D82A}">
                    <a16:rowId xmlns:a16="http://schemas.microsoft.com/office/drawing/2014/main" val="10002"/>
                  </a:ext>
                </a:extLst>
              </a:tr>
              <a:tr h="370840">
                <a:tc>
                  <a:txBody>
                    <a:bodyPr/>
                    <a:lstStyle/>
                    <a:p>
                      <a:r>
                        <a:rPr lang="nl-BE" b="1" dirty="0" err="1">
                          <a:solidFill>
                            <a:schemeClr val="bg1"/>
                          </a:solidFill>
                        </a:rPr>
                        <a:t>M</a:t>
                      </a:r>
                      <a:r>
                        <a:rPr lang="nl-BE" b="1" baseline="-25000" dirty="0" err="1">
                          <a:solidFill>
                            <a:schemeClr val="bg1"/>
                          </a:solidFill>
                        </a:rPr>
                        <a:t>cr</a:t>
                      </a:r>
                      <a:r>
                        <a:rPr lang="nl-BE" b="1" baseline="0" dirty="0">
                          <a:solidFill>
                            <a:schemeClr val="bg1"/>
                          </a:solidFill>
                        </a:rPr>
                        <a:t> [</a:t>
                      </a:r>
                      <a:r>
                        <a:rPr lang="nl-BE" b="1" baseline="0" dirty="0" err="1">
                          <a:solidFill>
                            <a:schemeClr val="bg1"/>
                          </a:solidFill>
                        </a:rPr>
                        <a:t>kNm</a:t>
                      </a:r>
                      <a:r>
                        <a:rPr lang="nl-BE" b="1" baseline="0" dirty="0">
                          <a:solidFill>
                            <a:schemeClr val="bg1"/>
                          </a:solidFill>
                        </a:rPr>
                        <a:t>]</a:t>
                      </a:r>
                      <a:endParaRPr lang="nl-BE" b="1" dirty="0">
                        <a:solidFill>
                          <a:schemeClr val="bg1"/>
                        </a:solidFill>
                      </a:endParaRPr>
                    </a:p>
                  </a:txBody>
                  <a:tcPr>
                    <a:solidFill>
                      <a:schemeClr val="accent1"/>
                    </a:solidFill>
                  </a:tcPr>
                </a:tc>
                <a:tc>
                  <a:txBody>
                    <a:bodyPr/>
                    <a:lstStyle/>
                    <a:p>
                      <a:pPr algn="r"/>
                      <a:r>
                        <a:rPr lang="nl-BE" dirty="0"/>
                        <a:t>215</a:t>
                      </a:r>
                    </a:p>
                  </a:txBody>
                  <a:tcPr/>
                </a:tc>
                <a:tc>
                  <a:txBody>
                    <a:bodyPr/>
                    <a:lstStyle/>
                    <a:p>
                      <a:pPr algn="r"/>
                      <a:r>
                        <a:rPr lang="nl-BE" dirty="0"/>
                        <a:t>205</a:t>
                      </a:r>
                    </a:p>
                  </a:txBody>
                  <a:tcPr/>
                </a:tc>
                <a:tc>
                  <a:txBody>
                    <a:bodyPr/>
                    <a:lstStyle/>
                    <a:p>
                      <a:pPr algn="r"/>
                      <a:r>
                        <a:rPr lang="nl-BE" dirty="0"/>
                        <a:t>205</a:t>
                      </a:r>
                    </a:p>
                  </a:txBody>
                  <a:tcPr/>
                </a:tc>
                <a:extLst>
                  <a:ext uri="{0D108BD9-81ED-4DB2-BD59-A6C34878D82A}">
                    <a16:rowId xmlns:a16="http://schemas.microsoft.com/office/drawing/2014/main" val="10003"/>
                  </a:ext>
                </a:extLst>
              </a:tr>
              <a:tr h="372682">
                <a:tc>
                  <a:txBody>
                    <a:bodyPr/>
                    <a:lstStyle/>
                    <a:p>
                      <a:endParaRPr lang="nl-BE"/>
                    </a:p>
                  </a:txBody>
                  <a:tcPr>
                    <a:blipFill rotWithShape="0">
                      <a:blip r:embed="rId2"/>
                      <a:stretch>
                        <a:fillRect l="-313" t="-408197" r="-301567" b="-627869"/>
                      </a:stretch>
                    </a:blipFill>
                  </a:tcPr>
                </a:tc>
                <a:tc>
                  <a:txBody>
                    <a:bodyPr/>
                    <a:lstStyle/>
                    <a:p>
                      <a:pPr algn="r"/>
                      <a:r>
                        <a:rPr lang="nl-BE" dirty="0"/>
                        <a:t>0,96</a:t>
                      </a:r>
                    </a:p>
                  </a:txBody>
                  <a:tcPr/>
                </a:tc>
                <a:tc>
                  <a:txBody>
                    <a:bodyPr/>
                    <a:lstStyle/>
                    <a:p>
                      <a:pPr algn="r"/>
                      <a:r>
                        <a:rPr lang="nl-BE" dirty="0"/>
                        <a:t>1,04</a:t>
                      </a:r>
                    </a:p>
                  </a:txBody>
                  <a:tcPr/>
                </a:tc>
                <a:tc>
                  <a:txBody>
                    <a:bodyPr/>
                    <a:lstStyle/>
                    <a:p>
                      <a:pPr algn="r"/>
                      <a:r>
                        <a:rPr lang="nl-BE" dirty="0"/>
                        <a:t>1,10</a:t>
                      </a:r>
                    </a:p>
                  </a:txBody>
                  <a:tcPr/>
                </a:tc>
                <a:extLst>
                  <a:ext uri="{0D108BD9-81ED-4DB2-BD59-A6C34878D82A}">
                    <a16:rowId xmlns:a16="http://schemas.microsoft.com/office/drawing/2014/main" val="10004"/>
                  </a:ext>
                </a:extLst>
              </a:tr>
              <a:tr h="370840">
                <a:tc>
                  <a:txBody>
                    <a:bodyPr/>
                    <a:lstStyle/>
                    <a:p>
                      <a:endParaRPr lang="nl-BE"/>
                    </a:p>
                  </a:txBody>
                  <a:tcPr>
                    <a:blipFill rotWithShape="0">
                      <a:blip r:embed="rId2"/>
                      <a:stretch>
                        <a:fillRect l="-313" t="-508197" r="-301567" b="-527869"/>
                      </a:stretch>
                    </a:blipFill>
                  </a:tcPr>
                </a:tc>
                <a:tc>
                  <a:txBody>
                    <a:bodyPr/>
                    <a:lstStyle/>
                    <a:p>
                      <a:pPr algn="r"/>
                      <a:r>
                        <a:rPr lang="nl-BE" dirty="0"/>
                        <a:t>0,49</a:t>
                      </a:r>
                    </a:p>
                  </a:txBody>
                  <a:tcPr/>
                </a:tc>
                <a:tc>
                  <a:txBody>
                    <a:bodyPr/>
                    <a:lstStyle/>
                    <a:p>
                      <a:pPr algn="r"/>
                      <a:r>
                        <a:rPr lang="nl-BE" dirty="0"/>
                        <a:t>0,76</a:t>
                      </a:r>
                    </a:p>
                  </a:txBody>
                  <a:tcPr/>
                </a:tc>
                <a:tc>
                  <a:txBody>
                    <a:bodyPr/>
                    <a:lstStyle/>
                    <a:p>
                      <a:pPr algn="r"/>
                      <a:r>
                        <a:rPr lang="nl-BE" dirty="0"/>
                        <a:t>0,76</a:t>
                      </a:r>
                    </a:p>
                  </a:txBody>
                  <a:tcPr/>
                </a:tc>
                <a:extLst>
                  <a:ext uri="{0D108BD9-81ED-4DB2-BD59-A6C34878D82A}">
                    <a16:rowId xmlns:a16="http://schemas.microsoft.com/office/drawing/2014/main" val="10005"/>
                  </a:ext>
                </a:extLst>
              </a:tr>
              <a:tr h="391033">
                <a:tc>
                  <a:txBody>
                    <a:bodyPr/>
                    <a:lstStyle/>
                    <a:p>
                      <a:endParaRPr lang="nl-BE"/>
                    </a:p>
                  </a:txBody>
                  <a:tcPr>
                    <a:blipFill rotWithShape="0">
                      <a:blip r:embed="rId2"/>
                      <a:stretch>
                        <a:fillRect l="-313" t="-579688" r="-301567" b="-403125"/>
                      </a:stretch>
                    </a:blipFill>
                  </a:tcPr>
                </a:tc>
                <a:tc>
                  <a:txBody>
                    <a:bodyPr/>
                    <a:lstStyle/>
                    <a:p>
                      <a:pPr algn="r"/>
                      <a:r>
                        <a:rPr lang="nl-BE" dirty="0"/>
                        <a:t>0,2</a:t>
                      </a:r>
                    </a:p>
                  </a:txBody>
                  <a:tcPr/>
                </a:tc>
                <a:tc>
                  <a:txBody>
                    <a:bodyPr/>
                    <a:lstStyle/>
                    <a:p>
                      <a:pPr algn="r"/>
                      <a:r>
                        <a:rPr lang="nl-BE" dirty="0"/>
                        <a:t>0,4</a:t>
                      </a:r>
                    </a:p>
                  </a:txBody>
                  <a:tcPr/>
                </a:tc>
                <a:tc>
                  <a:txBody>
                    <a:bodyPr/>
                    <a:lstStyle/>
                    <a:p>
                      <a:pPr algn="r"/>
                      <a:r>
                        <a:rPr lang="nl-BE" dirty="0"/>
                        <a:t>0,4</a:t>
                      </a:r>
                    </a:p>
                  </a:txBody>
                  <a:tcPr/>
                </a:tc>
                <a:extLst>
                  <a:ext uri="{0D108BD9-81ED-4DB2-BD59-A6C34878D82A}">
                    <a16:rowId xmlns:a16="http://schemas.microsoft.com/office/drawing/2014/main" val="10006"/>
                  </a:ext>
                </a:extLst>
              </a:tr>
              <a:tr h="370840">
                <a:tc>
                  <a:txBody>
                    <a:bodyPr/>
                    <a:lstStyle/>
                    <a:p>
                      <a:endParaRPr lang="nl-BE"/>
                    </a:p>
                  </a:txBody>
                  <a:tcPr>
                    <a:blipFill rotWithShape="0">
                      <a:blip r:embed="rId2"/>
                      <a:stretch>
                        <a:fillRect l="-313" t="-713115" r="-301567" b="-322951"/>
                      </a:stretch>
                    </a:blipFill>
                  </a:tcPr>
                </a:tc>
                <a:tc>
                  <a:txBody>
                    <a:bodyPr/>
                    <a:lstStyle/>
                    <a:p>
                      <a:pPr algn="r"/>
                      <a:r>
                        <a:rPr lang="nl-BE" dirty="0"/>
                        <a:t>1,14</a:t>
                      </a:r>
                    </a:p>
                  </a:txBody>
                  <a:tcPr/>
                </a:tc>
                <a:tc>
                  <a:txBody>
                    <a:bodyPr/>
                    <a:lstStyle/>
                    <a:p>
                      <a:pPr algn="r"/>
                      <a:r>
                        <a:rPr lang="nl-BE" dirty="0"/>
                        <a:t>1,29</a:t>
                      </a:r>
                    </a:p>
                  </a:txBody>
                  <a:tcPr/>
                </a:tc>
                <a:tc>
                  <a:txBody>
                    <a:bodyPr/>
                    <a:lstStyle/>
                    <a:p>
                      <a:pPr algn="r"/>
                      <a:r>
                        <a:rPr lang="nl-BE" dirty="0"/>
                        <a:t>1,37</a:t>
                      </a:r>
                    </a:p>
                  </a:txBody>
                  <a:tcPr/>
                </a:tc>
                <a:extLst>
                  <a:ext uri="{0D108BD9-81ED-4DB2-BD59-A6C34878D82A}">
                    <a16:rowId xmlns:a16="http://schemas.microsoft.com/office/drawing/2014/main" val="10007"/>
                  </a:ext>
                </a:extLst>
              </a:tr>
              <a:tr h="370840">
                <a:tc>
                  <a:txBody>
                    <a:bodyPr/>
                    <a:lstStyle/>
                    <a:p>
                      <a:endParaRPr lang="nl-BE"/>
                    </a:p>
                  </a:txBody>
                  <a:tcPr>
                    <a:blipFill rotWithShape="0">
                      <a:blip r:embed="rId2"/>
                      <a:stretch>
                        <a:fillRect l="-313" t="-813115" r="-301567" b="-222951"/>
                      </a:stretch>
                    </a:blipFill>
                  </a:tcPr>
                </a:tc>
                <a:tc>
                  <a:txBody>
                    <a:bodyPr/>
                    <a:lstStyle/>
                    <a:p>
                      <a:pPr algn="r"/>
                      <a:r>
                        <a:rPr lang="nl-BE" dirty="0"/>
                        <a:t>0,57</a:t>
                      </a:r>
                    </a:p>
                  </a:txBody>
                  <a:tcPr/>
                </a:tc>
                <a:tc>
                  <a:txBody>
                    <a:bodyPr/>
                    <a:lstStyle/>
                    <a:p>
                      <a:pPr algn="r"/>
                      <a:r>
                        <a:rPr lang="nl-BE" dirty="0"/>
                        <a:t>0,49</a:t>
                      </a:r>
                    </a:p>
                  </a:txBody>
                  <a:tcPr/>
                </a:tc>
                <a:tc>
                  <a:txBody>
                    <a:bodyPr/>
                    <a:lstStyle/>
                    <a:p>
                      <a:pPr algn="r"/>
                      <a:r>
                        <a:rPr lang="nl-BE" dirty="0"/>
                        <a:t>0,46</a:t>
                      </a:r>
                    </a:p>
                  </a:txBody>
                  <a:tcPr/>
                </a:tc>
                <a:extLst>
                  <a:ext uri="{0D108BD9-81ED-4DB2-BD59-A6C34878D82A}">
                    <a16:rowId xmlns:a16="http://schemas.microsoft.com/office/drawing/2014/main" val="10008"/>
                  </a:ext>
                </a:extLst>
              </a:tr>
              <a:tr h="370840">
                <a:tc>
                  <a:txBody>
                    <a:bodyPr/>
                    <a:lstStyle/>
                    <a:p>
                      <a:endParaRPr lang="nl-BE"/>
                    </a:p>
                  </a:txBody>
                  <a:tcPr>
                    <a:blipFill rotWithShape="0">
                      <a:blip r:embed="rId2"/>
                      <a:stretch>
                        <a:fillRect l="-313" t="-913115" r="-301567" b="-122951"/>
                      </a:stretch>
                    </a:blipFill>
                  </a:tcPr>
                </a:tc>
                <a:tc>
                  <a:txBody>
                    <a:bodyPr/>
                    <a:lstStyle/>
                    <a:p>
                      <a:pPr algn="r"/>
                      <a:r>
                        <a:rPr lang="nl-BE" dirty="0"/>
                        <a:t>1,0</a:t>
                      </a:r>
                    </a:p>
                  </a:txBody>
                  <a:tcPr/>
                </a:tc>
                <a:tc>
                  <a:txBody>
                    <a:bodyPr/>
                    <a:lstStyle/>
                    <a:p>
                      <a:pPr algn="r"/>
                      <a:r>
                        <a:rPr lang="nl-BE" dirty="0"/>
                        <a:t>1,1</a:t>
                      </a:r>
                    </a:p>
                  </a:txBody>
                  <a:tcPr/>
                </a:tc>
                <a:tc>
                  <a:txBody>
                    <a:bodyPr/>
                    <a:lstStyle/>
                    <a:p>
                      <a:pPr algn="r"/>
                      <a:r>
                        <a:rPr lang="nl-BE" dirty="0"/>
                        <a:t>1,1</a:t>
                      </a:r>
                    </a:p>
                  </a:txBody>
                  <a:tcPr/>
                </a:tc>
                <a:extLst>
                  <a:ext uri="{0D108BD9-81ED-4DB2-BD59-A6C34878D82A}">
                    <a16:rowId xmlns:a16="http://schemas.microsoft.com/office/drawing/2014/main" val="10009"/>
                  </a:ext>
                </a:extLst>
              </a:tr>
              <a:tr h="370840">
                <a:tc>
                  <a:txBody>
                    <a:bodyPr/>
                    <a:lstStyle/>
                    <a:p>
                      <a:r>
                        <a:rPr lang="nl-BE" b="1" dirty="0" err="1">
                          <a:solidFill>
                            <a:schemeClr val="bg1"/>
                          </a:solidFill>
                        </a:rPr>
                        <a:t>M</a:t>
                      </a:r>
                      <a:r>
                        <a:rPr lang="nl-BE" b="1" baseline="-25000" dirty="0" err="1">
                          <a:solidFill>
                            <a:schemeClr val="bg1"/>
                          </a:solidFill>
                        </a:rPr>
                        <a:t>b,Rd</a:t>
                      </a:r>
                      <a:r>
                        <a:rPr lang="nl-BE" b="1" baseline="0" dirty="0">
                          <a:solidFill>
                            <a:schemeClr val="bg1"/>
                          </a:solidFill>
                        </a:rPr>
                        <a:t> [</a:t>
                      </a:r>
                      <a:r>
                        <a:rPr lang="nl-BE" b="1" baseline="0" dirty="0" err="1">
                          <a:solidFill>
                            <a:schemeClr val="bg1"/>
                          </a:solidFill>
                        </a:rPr>
                        <a:t>kNm</a:t>
                      </a:r>
                      <a:r>
                        <a:rPr lang="nl-BE" b="1" baseline="0" dirty="0">
                          <a:solidFill>
                            <a:schemeClr val="bg1"/>
                          </a:solidFill>
                        </a:rPr>
                        <a:t>]</a:t>
                      </a:r>
                      <a:endParaRPr lang="nl-BE" b="1" dirty="0">
                        <a:solidFill>
                          <a:schemeClr val="bg1"/>
                        </a:solidFill>
                      </a:endParaRPr>
                    </a:p>
                  </a:txBody>
                  <a:tcPr>
                    <a:solidFill>
                      <a:schemeClr val="accent1"/>
                    </a:solidFill>
                  </a:tcPr>
                </a:tc>
                <a:tc>
                  <a:txBody>
                    <a:bodyPr/>
                    <a:lstStyle/>
                    <a:p>
                      <a:pPr algn="r"/>
                      <a:r>
                        <a:rPr lang="nl-BE" b="1" dirty="0"/>
                        <a:t>111</a:t>
                      </a:r>
                    </a:p>
                  </a:txBody>
                  <a:tcPr/>
                </a:tc>
                <a:tc>
                  <a:txBody>
                    <a:bodyPr/>
                    <a:lstStyle/>
                    <a:p>
                      <a:pPr algn="r"/>
                      <a:r>
                        <a:rPr lang="nl-BE" b="1" dirty="0"/>
                        <a:t>99</a:t>
                      </a:r>
                    </a:p>
                  </a:txBody>
                  <a:tcPr/>
                </a:tc>
                <a:tc>
                  <a:txBody>
                    <a:bodyPr/>
                    <a:lstStyle/>
                    <a:p>
                      <a:pPr algn="r"/>
                      <a:r>
                        <a:rPr lang="nl-BE" b="1" dirty="0"/>
                        <a:t>103</a:t>
                      </a:r>
                    </a:p>
                  </a:txBody>
                  <a:tcPr/>
                </a:tc>
                <a:extLst>
                  <a:ext uri="{0D108BD9-81ED-4DB2-BD59-A6C34878D82A}">
                    <a16:rowId xmlns:a16="http://schemas.microsoft.com/office/drawing/2014/main" val="10010"/>
                  </a:ext>
                </a:extLst>
              </a:tr>
            </a:tbl>
          </a:graphicData>
        </a:graphic>
      </p:graphicFrame>
      <p:sp>
        <p:nvSpPr>
          <p:cNvPr id="7" name="ZoneTexte 6"/>
          <p:cNvSpPr txBox="1"/>
          <p:nvPr/>
        </p:nvSpPr>
        <p:spPr>
          <a:xfrm>
            <a:off x="476250" y="1179222"/>
            <a:ext cx="464877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300" b="1" i="0" u="none" strike="noStrike" kern="1200" cap="none" spc="0" normalizeH="0" baseline="0" noProof="0" dirty="0" err="1">
                <a:ln>
                  <a:noFill/>
                </a:ln>
                <a:solidFill>
                  <a:prstClr val="black"/>
                </a:solidFill>
                <a:effectLst/>
                <a:uLnTx/>
                <a:uFillTx/>
                <a:latin typeface="Calibri"/>
                <a:ea typeface="+mn-ea"/>
                <a:cs typeface="+mn-cs"/>
              </a:rPr>
              <a:t>Lateral</a:t>
            </a:r>
            <a:r>
              <a:rPr kumimoji="0" lang="fr-FR" sz="2300" b="1" i="0" u="none" strike="noStrike" kern="1200" cap="none" spc="0" normalizeH="0" baseline="0" noProof="0" dirty="0">
                <a:ln>
                  <a:noFill/>
                </a:ln>
                <a:solidFill>
                  <a:prstClr val="black"/>
                </a:solidFill>
                <a:effectLst/>
                <a:uLnTx/>
                <a:uFillTx/>
                <a:latin typeface="Calibri"/>
                <a:ea typeface="+mn-ea"/>
                <a:cs typeface="+mn-cs"/>
              </a:rPr>
              <a:t> </a:t>
            </a:r>
            <a:r>
              <a:rPr kumimoji="0" lang="fr-FR" sz="2300" b="1" i="0" u="none" strike="noStrike" kern="1200" cap="none" spc="0" normalizeH="0" baseline="0" noProof="0" dirty="0" err="1">
                <a:ln>
                  <a:noFill/>
                </a:ln>
                <a:solidFill>
                  <a:prstClr val="black"/>
                </a:solidFill>
                <a:effectLst/>
                <a:uLnTx/>
                <a:uFillTx/>
                <a:latin typeface="Calibri"/>
                <a:ea typeface="+mn-ea"/>
                <a:cs typeface="+mn-cs"/>
              </a:rPr>
              <a:t>torsional</a:t>
            </a:r>
            <a:r>
              <a:rPr kumimoji="0" lang="fr-FR" sz="2300" b="1" i="0" u="none" strike="noStrike" kern="1200" cap="none" spc="0" normalizeH="0" baseline="0" noProof="0" dirty="0">
                <a:ln>
                  <a:noFill/>
                </a:ln>
                <a:solidFill>
                  <a:prstClr val="black"/>
                </a:solidFill>
                <a:effectLst/>
                <a:uLnTx/>
                <a:uFillTx/>
                <a:latin typeface="Calibri"/>
                <a:ea typeface="+mn-ea"/>
                <a:cs typeface="+mn-cs"/>
              </a:rPr>
              <a:t> </a:t>
            </a:r>
            <a:r>
              <a:rPr kumimoji="0" lang="fr-FR" sz="2300" b="1" i="0" u="none" strike="noStrike" kern="1200" cap="none" spc="0" normalizeH="0" baseline="0" noProof="0" dirty="0" err="1">
                <a:ln>
                  <a:noFill/>
                </a:ln>
                <a:solidFill>
                  <a:prstClr val="black"/>
                </a:solidFill>
                <a:effectLst/>
                <a:uLnTx/>
                <a:uFillTx/>
                <a:latin typeface="Calibri"/>
                <a:ea typeface="+mn-ea"/>
                <a:cs typeface="+mn-cs"/>
              </a:rPr>
              <a:t>buckling</a:t>
            </a:r>
            <a:r>
              <a:rPr kumimoji="0" lang="fr-FR" sz="2300" b="1" i="0" u="none" strike="noStrike" kern="1200" cap="none" spc="0" normalizeH="0" baseline="0" noProof="0" dirty="0">
                <a:ln>
                  <a:noFill/>
                </a:ln>
                <a:solidFill>
                  <a:prstClr val="black"/>
                </a:solidFill>
                <a:effectLst/>
                <a:uLnTx/>
                <a:uFillTx/>
                <a:latin typeface="Calibri"/>
                <a:ea typeface="+mn-ea"/>
                <a:cs typeface="+mn-cs"/>
              </a:rPr>
              <a:t> </a:t>
            </a:r>
            <a:r>
              <a:rPr kumimoji="0" lang="fr-FR" sz="2300" b="1" i="0" u="none" strike="noStrike" kern="1200" cap="none" spc="0" normalizeH="0" baseline="0" noProof="0" dirty="0" err="1">
                <a:ln>
                  <a:noFill/>
                </a:ln>
                <a:solidFill>
                  <a:prstClr val="black"/>
                </a:solidFill>
                <a:effectLst/>
                <a:uLnTx/>
                <a:uFillTx/>
                <a:latin typeface="Calibri"/>
                <a:ea typeface="+mn-ea"/>
                <a:cs typeface="+mn-cs"/>
              </a:rPr>
              <a:t>resistance</a:t>
            </a:r>
            <a:endParaRPr kumimoji="0" lang="fr-FR" sz="23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790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ltLang="en-US"/>
              <a:t>Eurocode 3 Lateral torsional buckling example</a:t>
            </a:r>
            <a:endParaRPr lang="nl-BE" dirty="0"/>
          </a:p>
        </p:txBody>
      </p:sp>
      <p:sp>
        <p:nvSpPr>
          <p:cNvPr id="9" name="Tijdelijke aanduiding voor tekst 8"/>
          <p:cNvSpPr>
            <a:spLocks noGrp="1"/>
          </p:cNvSpPr>
          <p:nvPr>
            <p:ph idx="1"/>
          </p:nvPr>
        </p:nvSpPr>
        <p:spPr/>
        <p:txBody>
          <a:bodyPr>
            <a:noAutofit/>
          </a:bodyPr>
          <a:lstStyle/>
          <a:p>
            <a:r>
              <a:rPr lang="en-GB" sz="2200" dirty="0"/>
              <a:t>Comparison</a:t>
            </a:r>
          </a:p>
          <a:p>
            <a:endParaRPr lang="en-GB" sz="2200" dirty="0"/>
          </a:p>
          <a:p>
            <a:endParaRPr lang="en-GB" sz="2200" dirty="0"/>
          </a:p>
          <a:p>
            <a:endParaRPr lang="en-GB" sz="2200" dirty="0"/>
          </a:p>
          <a:p>
            <a:endParaRPr lang="en-GB" sz="2200" dirty="0"/>
          </a:p>
          <a:p>
            <a:endParaRPr lang="en-GB" sz="2200" dirty="0"/>
          </a:p>
          <a:p>
            <a:endParaRPr lang="en-GB" sz="2200" dirty="0"/>
          </a:p>
          <a:p>
            <a:endParaRPr lang="en-GB" sz="2200" dirty="0"/>
          </a:p>
          <a:p>
            <a:pPr lvl="1"/>
            <a:r>
              <a:rPr lang="en-GB" sz="2200" dirty="0"/>
              <a:t>In this example, </a:t>
            </a:r>
            <a:r>
              <a:rPr lang="en-GB" sz="2200" dirty="0" err="1"/>
              <a:t>cs</a:t>
            </a:r>
            <a:r>
              <a:rPr lang="en-GB" sz="2200" dirty="0"/>
              <a:t> and </a:t>
            </a:r>
            <a:r>
              <a:rPr lang="en-GB" sz="2200" dirty="0" err="1"/>
              <a:t>ss</a:t>
            </a:r>
            <a:r>
              <a:rPr lang="en-GB" sz="2200" dirty="0"/>
              <a:t> show similar resistance to LTB </a:t>
            </a:r>
          </a:p>
          <a:p>
            <a:pPr lvl="1"/>
            <a:r>
              <a:rPr lang="en-GB" sz="2200" dirty="0"/>
              <a:t>However: Current tests and literature show that the EC3-1-4 results should be adapted to be closer to reality </a:t>
            </a:r>
            <a:br>
              <a:rPr lang="en-GB" sz="2200" dirty="0"/>
            </a:br>
            <a:r>
              <a:rPr lang="en-GB" sz="2200" b="1" dirty="0">
                <a:solidFill>
                  <a:schemeClr val="bg1">
                    <a:lumMod val="50000"/>
                  </a:schemeClr>
                </a:solidFill>
              </a:rPr>
              <a:t>⇒ too conservative</a:t>
            </a:r>
            <a:br>
              <a:rPr lang="en-GB" sz="2200" b="1" dirty="0">
                <a:solidFill>
                  <a:schemeClr val="bg1">
                    <a:lumMod val="50000"/>
                  </a:schemeClr>
                </a:solidFill>
              </a:rPr>
            </a:br>
            <a:r>
              <a:rPr lang="en-GB" sz="2200" dirty="0">
                <a:solidFill>
                  <a:schemeClr val="bg1">
                    <a:lumMod val="50000"/>
                  </a:schemeClr>
                </a:solidFill>
              </a:rPr>
              <a:t>(This will be shown in the example on finite element methods)</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el 2"/>
          <p:cNvGraphicFramePr>
            <a:graphicFrameLocks noGrp="1"/>
          </p:cNvGraphicFramePr>
          <p:nvPr/>
        </p:nvGraphicFramePr>
        <p:xfrm>
          <a:off x="703036" y="2106741"/>
          <a:ext cx="7739721" cy="2494280"/>
        </p:xfrm>
        <a:graphic>
          <a:graphicData uri="http://schemas.openxmlformats.org/drawingml/2006/table">
            <a:tbl>
              <a:tblPr firstRow="1" bandRow="1">
                <a:tableStyleId>{5C22544A-7EE6-4342-B048-85BDC9FD1C3A}</a:tableStyleId>
              </a:tblPr>
              <a:tblGrid>
                <a:gridCol w="1961079">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1926214">
                  <a:extLst>
                    <a:ext uri="{9D8B030D-6E8A-4147-A177-3AD203B41FA5}">
                      <a16:colId xmlns:a16="http://schemas.microsoft.com/office/drawing/2014/main" val="20003"/>
                    </a:ext>
                  </a:extLst>
                </a:gridCol>
              </a:tblGrid>
              <a:tr h="370840">
                <a:tc>
                  <a:txBody>
                    <a:bodyPr/>
                    <a:lstStyle/>
                    <a:p>
                      <a:endParaRPr lang="nl-BE" dirty="0">
                        <a:solidFill>
                          <a:schemeClr val="bg1"/>
                        </a:solidFill>
                      </a:endParaRPr>
                    </a:p>
                  </a:txBody>
                  <a:tcPr>
                    <a:lnR w="12700" cap="flat" cmpd="sng" algn="ctr">
                      <a:noFill/>
                      <a:prstDash val="solid"/>
                      <a:round/>
                      <a:headEnd type="none" w="med" len="med"/>
                      <a:tailEnd type="none" w="med" len="med"/>
                    </a:lnR>
                    <a:solidFill>
                      <a:schemeClr val="bg1"/>
                    </a:solidFill>
                  </a:tcPr>
                </a:tc>
                <a:tc>
                  <a:txBody>
                    <a:bodyPr/>
                    <a:lstStyle/>
                    <a:p>
                      <a:r>
                        <a:rPr lang="nl-BE" dirty="0"/>
                        <a:t>EC 3-1-1: S355</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nl-BE" dirty="0"/>
                        <a:t>EC 3-1-4: Duplex</a:t>
                      </a:r>
                    </a:p>
                  </a:txBody>
                  <a:tcPr>
                    <a:lnT w="12700" cap="flat" cmpd="sng" algn="ctr">
                      <a:noFill/>
                      <a:prstDash val="solid"/>
                      <a:round/>
                      <a:headEnd type="none" w="med" len="med"/>
                      <a:tailEnd type="none" w="med" len="med"/>
                    </a:lnT>
                  </a:tcPr>
                </a:tc>
                <a:tc>
                  <a:txBody>
                    <a:bodyPr/>
                    <a:lstStyle/>
                    <a:p>
                      <a:r>
                        <a:rPr lang="nl-BE" dirty="0"/>
                        <a:t>EC 3-1-4:</a:t>
                      </a:r>
                      <a:r>
                        <a:rPr lang="nl-BE" baseline="0" dirty="0"/>
                        <a:t> Future revision</a:t>
                      </a:r>
                      <a:endParaRPr lang="nl-BE"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355</a:t>
                      </a:r>
                    </a:p>
                  </a:txBody>
                  <a:tcPr>
                    <a:lnL w="12700" cap="flat" cmpd="sng" algn="ctr">
                      <a:noFill/>
                      <a:prstDash val="solid"/>
                      <a:round/>
                      <a:headEnd type="none" w="med" len="med"/>
                      <a:tailEnd type="none" w="med" len="med"/>
                    </a:lnL>
                  </a:tcPr>
                </a:tc>
                <a:tc>
                  <a:txBody>
                    <a:bodyPr/>
                    <a:lstStyle/>
                    <a:p>
                      <a:pPr algn="r"/>
                      <a:r>
                        <a:rPr lang="nl-BE" dirty="0"/>
                        <a:t>450</a:t>
                      </a:r>
                    </a:p>
                  </a:txBody>
                  <a:tcPr/>
                </a:tc>
                <a:tc>
                  <a:txBody>
                    <a:bodyPr/>
                    <a:lstStyle/>
                    <a:p>
                      <a:pPr algn="r"/>
                      <a:r>
                        <a:rPr lang="nl-BE" dirty="0"/>
                        <a:t>450</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endParaRPr lang="nl-BE"/>
                    </a:p>
                  </a:txBody>
                  <a:tcPr>
                    <a:lnR w="12700" cap="flat" cmpd="sng" algn="ctr">
                      <a:noFill/>
                      <a:prstDash val="solid"/>
                      <a:round/>
                      <a:headEnd type="none" w="med" len="med"/>
                      <a:tailEnd type="none" w="med" len="med"/>
                    </a:lnR>
                    <a:blipFill rotWithShape="0">
                      <a:blip r:embed="rId2"/>
                      <a:stretch>
                        <a:fillRect l="-316" t="-208197" r="-301266" b="-322951"/>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t>1,1</a:t>
                      </a:r>
                    </a:p>
                  </a:txBody>
                  <a:tcPr/>
                </a:tc>
                <a:tc>
                  <a:txBody>
                    <a:bodyPr/>
                    <a:lstStyle/>
                    <a:p>
                      <a:pPr algn="r"/>
                      <a:r>
                        <a:rPr lang="nl-BE" dirty="0"/>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endParaRPr lang="nl-BE"/>
                    </a:p>
                  </a:txBody>
                  <a:tcPr>
                    <a:lnR w="12700" cap="flat" cmpd="sng" algn="ctr">
                      <a:noFill/>
                      <a:prstDash val="solid"/>
                      <a:round/>
                      <a:headEnd type="none" w="med" len="med"/>
                      <a:tailEnd type="none" w="med" len="med"/>
                    </a:lnR>
                    <a:blipFill rotWithShape="0">
                      <a:blip r:embed="rId2"/>
                      <a:stretch>
                        <a:fillRect l="-316" t="-308197" r="-301266" b="-222951"/>
                      </a:stretch>
                    </a:blipFill>
                  </a:tcPr>
                </a:tc>
                <a:tc>
                  <a:txBody>
                    <a:bodyPr/>
                    <a:lstStyle/>
                    <a:p>
                      <a:pPr algn="r"/>
                      <a:r>
                        <a:rPr lang="nl-BE" dirty="0"/>
                        <a:t>1,0</a:t>
                      </a:r>
                    </a:p>
                  </a:txBody>
                  <a:tcPr>
                    <a:lnL w="12700" cap="flat" cmpd="sng" algn="ctr">
                      <a:noFill/>
                      <a:prstDash val="solid"/>
                      <a:round/>
                      <a:headEnd type="none" w="med" len="med"/>
                      <a:tailEnd type="none" w="med" len="med"/>
                    </a:lnL>
                  </a:tcPr>
                </a:tc>
                <a:tc>
                  <a:txBody>
                    <a:bodyPr/>
                    <a:lstStyle/>
                    <a:p>
                      <a:pPr algn="r"/>
                      <a:r>
                        <a:rPr lang="nl-BE" dirty="0"/>
                        <a:t>1,1</a:t>
                      </a:r>
                    </a:p>
                  </a:txBody>
                  <a:tcPr/>
                </a:tc>
                <a:tc>
                  <a:txBody>
                    <a:bodyPr/>
                    <a:lstStyle/>
                    <a:p>
                      <a:pPr algn="r"/>
                      <a:r>
                        <a:rPr lang="nl-BE" dirty="0"/>
                        <a:t>1,1</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nl-BE" b="1" dirty="0">
                          <a:solidFill>
                            <a:schemeClr val="bg1"/>
                          </a:solidFill>
                        </a:rPr>
                        <a:t>Cross-section M</a:t>
                      </a:r>
                      <a:r>
                        <a:rPr lang="nl-BE" b="1" baseline="-25000" dirty="0">
                          <a:solidFill>
                            <a:schemeClr val="bg1"/>
                          </a:solidFill>
                        </a:rPr>
                        <a:t>c,Rd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196</a:t>
                      </a:r>
                    </a:p>
                  </a:txBody>
                  <a:tcPr>
                    <a:lnL w="12700" cap="flat" cmpd="sng" algn="ctr">
                      <a:noFill/>
                      <a:prstDash val="solid"/>
                      <a:round/>
                      <a:headEnd type="none" w="med" len="med"/>
                      <a:tailEnd type="none" w="med" len="med"/>
                    </a:lnL>
                  </a:tcPr>
                </a:tc>
                <a:tc>
                  <a:txBody>
                    <a:bodyPr/>
                    <a:lstStyle/>
                    <a:p>
                      <a:pPr algn="r"/>
                      <a:r>
                        <a:rPr lang="nl-BE" dirty="0"/>
                        <a:t>202</a:t>
                      </a:r>
                    </a:p>
                  </a:txBody>
                  <a:tcPr/>
                </a:tc>
                <a:tc>
                  <a:txBody>
                    <a:bodyPr/>
                    <a:lstStyle/>
                    <a:p>
                      <a:pPr algn="r"/>
                      <a:r>
                        <a:rPr lang="nl-BE" dirty="0"/>
                        <a:t>226</a:t>
                      </a: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nl-BE" b="1" dirty="0">
                          <a:solidFill>
                            <a:schemeClr val="bg1"/>
                          </a:solidFill>
                        </a:rPr>
                        <a:t>Stability M</a:t>
                      </a:r>
                      <a:r>
                        <a:rPr lang="nl-BE" b="1" baseline="-25000" dirty="0">
                          <a:solidFill>
                            <a:schemeClr val="bg1"/>
                          </a:solidFill>
                        </a:rPr>
                        <a:t>b,Rd</a:t>
                      </a:r>
                      <a:endParaRPr lang="nl-BE" b="1" dirty="0">
                        <a:solidFill>
                          <a:schemeClr val="bg1"/>
                        </a:solidFill>
                      </a:endParaRPr>
                    </a:p>
                  </a:txBody>
                  <a:tcPr>
                    <a:lnR w="12700" cap="flat" cmpd="sng" algn="ctr">
                      <a:noFill/>
                      <a:prstDash val="solid"/>
                      <a:round/>
                      <a:headEnd type="none" w="med" len="med"/>
                      <a:tailEnd type="none" w="med" len="med"/>
                    </a:lnR>
                    <a:solidFill>
                      <a:schemeClr val="accent1"/>
                    </a:solidFill>
                  </a:tcPr>
                </a:tc>
                <a:tc>
                  <a:txBody>
                    <a:bodyPr/>
                    <a:lstStyle/>
                    <a:p>
                      <a:pPr algn="r"/>
                      <a:r>
                        <a:rPr lang="nl-BE" dirty="0"/>
                        <a:t>111</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r"/>
                      <a:r>
                        <a:rPr lang="nl-BE" dirty="0"/>
                        <a:t>99</a:t>
                      </a:r>
                    </a:p>
                  </a:txBody>
                  <a:tcPr>
                    <a:lnB w="12700" cap="flat" cmpd="sng" algn="ctr">
                      <a:noFill/>
                      <a:prstDash val="solid"/>
                      <a:round/>
                      <a:headEnd type="none" w="med" len="med"/>
                      <a:tailEnd type="none" w="med" len="med"/>
                    </a:lnB>
                  </a:tcPr>
                </a:tc>
                <a:tc>
                  <a:txBody>
                    <a:bodyPr/>
                    <a:lstStyle/>
                    <a:p>
                      <a:pPr algn="r"/>
                      <a:r>
                        <a:rPr lang="nl-BE" dirty="0"/>
                        <a:t>103</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11815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Section 4</a:t>
            </a:r>
          </a:p>
        </p:txBody>
      </p:sp>
      <p:sp>
        <p:nvSpPr>
          <p:cNvPr id="6" name="Sous-titre 5"/>
          <p:cNvSpPr>
            <a:spLocks noGrp="1"/>
          </p:cNvSpPr>
          <p:nvPr>
            <p:ph type="subTitle" idx="1"/>
          </p:nvPr>
        </p:nvSpPr>
        <p:spPr/>
        <p:txBody>
          <a:bodyPr/>
          <a:lstStyle/>
          <a:p>
            <a:r>
              <a:rPr lang="fr-FR" dirty="0"/>
              <a:t>Alternative </a:t>
            </a:r>
            <a:r>
              <a:rPr lang="fr-FR" dirty="0" err="1"/>
              <a:t>methods</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13254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Alternative</a:t>
            </a:r>
            <a:r>
              <a:rPr lang="nl-BE" dirty="0"/>
              <a:t> </a:t>
            </a:r>
            <a:r>
              <a:rPr lang="nl-BE" dirty="0" err="1"/>
              <a:t>methods</a:t>
            </a:r>
            <a:endParaRPr lang="nl-BE" dirty="0"/>
          </a:p>
        </p:txBody>
      </p:sp>
      <p:sp>
        <p:nvSpPr>
          <p:cNvPr id="3" name="Tijdelijke aanduiding voor inhoud 2"/>
          <p:cNvSpPr>
            <a:spLocks noGrp="1"/>
          </p:cNvSpPr>
          <p:nvPr>
            <p:ph idx="1"/>
          </p:nvPr>
        </p:nvSpPr>
        <p:spPr/>
        <p:txBody>
          <a:bodyPr>
            <a:normAutofit fontScale="92500" lnSpcReduction="10000"/>
          </a:bodyPr>
          <a:lstStyle/>
          <a:p>
            <a:r>
              <a:rPr lang="en-US" dirty="0"/>
              <a:t>Direct strength method (DSM)</a:t>
            </a:r>
          </a:p>
          <a:p>
            <a:pPr lvl="1"/>
            <a:r>
              <a:rPr lang="en-US" dirty="0"/>
              <a:t>Part of the American code</a:t>
            </a:r>
          </a:p>
          <a:p>
            <a:pPr lvl="1"/>
            <a:r>
              <a:rPr lang="en-US" dirty="0"/>
              <a:t>For thin-walled profiles</a:t>
            </a:r>
          </a:p>
          <a:p>
            <a:endParaRPr lang="en-US" dirty="0"/>
          </a:p>
          <a:p>
            <a:r>
              <a:rPr lang="en-US" dirty="0"/>
              <a:t>Continuous strength method (CSM)</a:t>
            </a:r>
          </a:p>
          <a:p>
            <a:pPr lvl="1"/>
            <a:r>
              <a:rPr lang="en-US" dirty="0"/>
              <a:t>Includes the beneficial effects of strain hardening</a:t>
            </a:r>
          </a:p>
          <a:p>
            <a:endParaRPr lang="en-US" dirty="0"/>
          </a:p>
          <a:p>
            <a:r>
              <a:rPr lang="en-US" dirty="0"/>
              <a:t>Finite element methods</a:t>
            </a:r>
          </a:p>
          <a:p>
            <a:pPr lvl="1"/>
            <a:r>
              <a:rPr lang="en-US" dirty="0"/>
              <a:t>More tedious</a:t>
            </a:r>
          </a:p>
          <a:p>
            <a:pPr lvl="1"/>
            <a:r>
              <a:rPr lang="en-US" dirty="0"/>
              <a:t>Can include all the specificities of the model</a:t>
            </a:r>
          </a:p>
          <a:p>
            <a:pPr lvl="1"/>
            <a:endParaRPr lang="en-US"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0606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a:t>Cracks in concrete accelerate corrosion </a:t>
            </a:r>
            <a:r>
              <a:rPr lang="en-GB" sz="3200" baseline="30000" dirty="0"/>
              <a:t>4</a:t>
            </a:r>
          </a:p>
        </p:txBody>
      </p:sp>
      <p:sp>
        <p:nvSpPr>
          <p:cNvPr id="5" name="Content Placeholder 4"/>
          <p:cNvSpPr>
            <a:spLocks noGrp="1"/>
          </p:cNvSpPr>
          <p:nvPr>
            <p:ph sz="half" idx="1"/>
          </p:nvPr>
        </p:nvSpPr>
        <p:spPr>
          <a:xfrm>
            <a:off x="251520" y="1600200"/>
            <a:ext cx="2880320" cy="4525963"/>
          </a:xfrm>
        </p:spPr>
        <p:txBody>
          <a:bodyPr>
            <a:normAutofit fontScale="77500" lnSpcReduction="20000"/>
          </a:bodyPr>
          <a:lstStyle/>
          <a:p>
            <a:pPr marL="0" indent="0" algn="just">
              <a:buNone/>
            </a:pPr>
            <a:r>
              <a:rPr lang="en-GB" dirty="0"/>
              <a:t>Concrete often exhibits cracks, though which corrosive ions reach quickly the steel.</a:t>
            </a:r>
          </a:p>
          <a:p>
            <a:pPr marL="0" indent="0" algn="just">
              <a:buNone/>
            </a:pPr>
            <a:r>
              <a:rPr lang="en-GB" dirty="0"/>
              <a:t>Here are some causes of crack formation.</a:t>
            </a:r>
          </a:p>
          <a:p>
            <a:pPr marL="0" indent="0" algn="just">
              <a:buNone/>
            </a:pPr>
            <a:r>
              <a:rPr lang="en-GB" dirty="0"/>
              <a:t>Please note that cracks do not take place immediately, and will also occur in concealed areas, where they cannot be repaired.</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817906170"/>
              </p:ext>
            </p:extLst>
          </p:nvPr>
        </p:nvGraphicFramePr>
        <p:xfrm>
          <a:off x="3203575" y="1600200"/>
          <a:ext cx="5483224" cy="5143500"/>
        </p:xfrm>
        <a:graphic>
          <a:graphicData uri="http://schemas.openxmlformats.org/drawingml/2006/table">
            <a:tbl>
              <a:tblPr firstRow="1" bandRow="1">
                <a:tableStyleId>{5C22544A-7EE6-4342-B048-85BDC9FD1C3A}</a:tableStyleId>
              </a:tblPr>
              <a:tblGrid>
                <a:gridCol w="1370806">
                  <a:extLst>
                    <a:ext uri="{9D8B030D-6E8A-4147-A177-3AD203B41FA5}">
                      <a16:colId xmlns:a16="http://schemas.microsoft.com/office/drawing/2014/main" val="20000"/>
                    </a:ext>
                  </a:extLst>
                </a:gridCol>
                <a:gridCol w="1221755">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34479">
                  <a:extLst>
                    <a:ext uri="{9D8B030D-6E8A-4147-A177-3AD203B41FA5}">
                      <a16:colId xmlns:a16="http://schemas.microsoft.com/office/drawing/2014/main" val="20003"/>
                    </a:ext>
                  </a:extLst>
                </a:gridCol>
              </a:tblGrid>
              <a:tr h="370840">
                <a:tc>
                  <a:txBody>
                    <a:bodyPr/>
                    <a:lstStyle/>
                    <a:p>
                      <a:r>
                        <a:rPr lang="nl-BE" sz="1050" dirty="0"/>
                        <a:t>Type of cracking</a:t>
                      </a:r>
                    </a:p>
                  </a:txBody>
                  <a:tcPr/>
                </a:tc>
                <a:tc>
                  <a:txBody>
                    <a:bodyPr/>
                    <a:lstStyle/>
                    <a:p>
                      <a:r>
                        <a:rPr lang="nl-BE" sz="1050" dirty="0"/>
                        <a:t>Form</a:t>
                      </a:r>
                      <a:r>
                        <a:rPr lang="nl-BE" sz="1050" baseline="0" dirty="0"/>
                        <a:t> of crack</a:t>
                      </a:r>
                      <a:endParaRPr lang="nl-BE" sz="1050" dirty="0"/>
                    </a:p>
                  </a:txBody>
                  <a:tcPr/>
                </a:tc>
                <a:tc>
                  <a:txBody>
                    <a:bodyPr/>
                    <a:lstStyle/>
                    <a:p>
                      <a:r>
                        <a:rPr lang="nl-BE" sz="1050" dirty="0"/>
                        <a:t>Primary Cause</a:t>
                      </a:r>
                    </a:p>
                  </a:txBody>
                  <a:tcPr/>
                </a:tc>
                <a:tc>
                  <a:txBody>
                    <a:bodyPr/>
                    <a:lstStyle/>
                    <a:p>
                      <a:r>
                        <a:rPr lang="nl-BE" sz="1050" dirty="0"/>
                        <a:t>Time of Appearance</a:t>
                      </a:r>
                    </a:p>
                  </a:txBody>
                  <a:tcPr/>
                </a:tc>
                <a:extLst>
                  <a:ext uri="{0D108BD9-81ED-4DB2-BD59-A6C34878D82A}">
                    <a16:rowId xmlns:a16="http://schemas.microsoft.com/office/drawing/2014/main" val="10000"/>
                  </a:ext>
                </a:extLst>
              </a:tr>
              <a:tr h="370840">
                <a:tc>
                  <a:txBody>
                    <a:bodyPr/>
                    <a:lstStyle/>
                    <a:p>
                      <a:r>
                        <a:rPr lang="nl-BE" sz="1050" dirty="0"/>
                        <a:t>Plastic</a:t>
                      </a:r>
                      <a:r>
                        <a:rPr lang="nl-BE" sz="1050" baseline="0" dirty="0"/>
                        <a:t> settlement</a:t>
                      </a:r>
                      <a:endParaRPr lang="nl-BE" sz="1050" dirty="0"/>
                    </a:p>
                  </a:txBody>
                  <a:tcPr/>
                </a:tc>
                <a:tc>
                  <a:txBody>
                    <a:bodyPr/>
                    <a:lstStyle/>
                    <a:p>
                      <a:r>
                        <a:rPr lang="nl-BE" sz="1050" dirty="0"/>
                        <a:t>Above and aligned with steel reinforcement</a:t>
                      </a:r>
                    </a:p>
                  </a:txBody>
                  <a:tcPr/>
                </a:tc>
                <a:tc>
                  <a:txBody>
                    <a:bodyPr/>
                    <a:lstStyle/>
                    <a:p>
                      <a:r>
                        <a:rPr lang="nl-BE" sz="1050" dirty="0"/>
                        <a:t>Subsidence around rebar; excessive water in the mix</a:t>
                      </a:r>
                    </a:p>
                  </a:txBody>
                  <a:tcPr/>
                </a:tc>
                <a:tc>
                  <a:txBody>
                    <a:bodyPr/>
                    <a:lstStyle/>
                    <a:p>
                      <a:r>
                        <a:rPr lang="nl-BE" sz="1050" dirty="0"/>
                        <a:t>10 minutes to three hours</a:t>
                      </a:r>
                    </a:p>
                  </a:txBody>
                  <a:tcPr/>
                </a:tc>
                <a:extLst>
                  <a:ext uri="{0D108BD9-81ED-4DB2-BD59-A6C34878D82A}">
                    <a16:rowId xmlns:a16="http://schemas.microsoft.com/office/drawing/2014/main" val="10001"/>
                  </a:ext>
                </a:extLst>
              </a:tr>
              <a:tr h="370840">
                <a:tc>
                  <a:txBody>
                    <a:bodyPr/>
                    <a:lstStyle/>
                    <a:p>
                      <a:r>
                        <a:rPr lang="nl-BE" sz="1050" dirty="0"/>
                        <a:t>Plastic shrinkage</a:t>
                      </a:r>
                    </a:p>
                  </a:txBody>
                  <a:tcPr/>
                </a:tc>
                <a:tc>
                  <a:txBody>
                    <a:bodyPr/>
                    <a:lstStyle/>
                    <a:p>
                      <a:r>
                        <a:rPr lang="nl-BE" sz="1050" dirty="0"/>
                        <a:t>Diagonal</a:t>
                      </a:r>
                      <a:r>
                        <a:rPr lang="nl-BE" sz="1050" baseline="0" dirty="0"/>
                        <a:t> or random</a:t>
                      </a:r>
                      <a:endParaRPr lang="nl-BE" sz="1050" dirty="0"/>
                    </a:p>
                  </a:txBody>
                  <a:tcPr/>
                </a:tc>
                <a:tc>
                  <a:txBody>
                    <a:bodyPr/>
                    <a:lstStyle/>
                    <a:p>
                      <a:r>
                        <a:rPr lang="nl-BE" sz="1050" dirty="0"/>
                        <a:t>Excessive early evaporation</a:t>
                      </a:r>
                    </a:p>
                  </a:txBody>
                  <a:tcPr/>
                </a:tc>
                <a:tc>
                  <a:txBody>
                    <a:bodyPr/>
                    <a:lstStyle/>
                    <a:p>
                      <a:r>
                        <a:rPr lang="nl-BE" sz="1050" dirty="0"/>
                        <a:t>30 minutes to six hours</a:t>
                      </a:r>
                    </a:p>
                  </a:txBody>
                  <a:tcPr/>
                </a:tc>
                <a:extLst>
                  <a:ext uri="{0D108BD9-81ED-4DB2-BD59-A6C34878D82A}">
                    <a16:rowId xmlns:a16="http://schemas.microsoft.com/office/drawing/2014/main" val="10002"/>
                  </a:ext>
                </a:extLst>
              </a:tr>
              <a:tr h="370840">
                <a:tc>
                  <a:txBody>
                    <a:bodyPr/>
                    <a:lstStyle/>
                    <a:p>
                      <a:r>
                        <a:rPr lang="nl-BE" sz="1050" dirty="0"/>
                        <a:t>Thermal</a:t>
                      </a:r>
                      <a:r>
                        <a:rPr lang="nl-BE" sz="1050" baseline="0" dirty="0"/>
                        <a:t> expansion and contraction</a:t>
                      </a:r>
                      <a:endParaRPr lang="nl-BE" sz="1050" dirty="0"/>
                    </a:p>
                  </a:txBody>
                  <a:tcPr/>
                </a:tc>
                <a:tc>
                  <a:txBody>
                    <a:bodyPr/>
                    <a:lstStyle/>
                    <a:p>
                      <a:r>
                        <a:rPr lang="nl-BE" sz="1050" dirty="0"/>
                        <a:t>Transverse</a:t>
                      </a:r>
                      <a:r>
                        <a:rPr lang="nl-BE" sz="1050" baseline="0" dirty="0"/>
                        <a:t> (example: across the pavement)</a:t>
                      </a:r>
                      <a:endParaRPr lang="nl-BE" sz="1050" dirty="0"/>
                    </a:p>
                  </a:txBody>
                  <a:tcPr/>
                </a:tc>
                <a:tc>
                  <a:txBody>
                    <a:bodyPr/>
                    <a:lstStyle/>
                    <a:p>
                      <a:r>
                        <a:rPr lang="nl-BE" sz="1050" dirty="0"/>
                        <a:t>Excessive</a:t>
                      </a:r>
                      <a:r>
                        <a:rPr lang="nl-BE" sz="1050" baseline="0" dirty="0"/>
                        <a:t> heat generation or temperature gradients</a:t>
                      </a:r>
                      <a:endParaRPr lang="nl-BE" sz="1050" dirty="0"/>
                    </a:p>
                  </a:txBody>
                  <a:tcPr/>
                </a:tc>
                <a:tc>
                  <a:txBody>
                    <a:bodyPr/>
                    <a:lstStyle/>
                    <a:p>
                      <a:r>
                        <a:rPr lang="nl-BE" sz="1050" dirty="0"/>
                        <a:t>One day to two or three</a:t>
                      </a:r>
                      <a:r>
                        <a:rPr lang="nl-BE" sz="1050" baseline="0" dirty="0"/>
                        <a:t> weeks</a:t>
                      </a:r>
                      <a:endParaRPr lang="nl-BE" sz="1050" dirty="0"/>
                    </a:p>
                  </a:txBody>
                  <a:tcPr/>
                </a:tc>
                <a:extLst>
                  <a:ext uri="{0D108BD9-81ED-4DB2-BD59-A6C34878D82A}">
                    <a16:rowId xmlns:a16="http://schemas.microsoft.com/office/drawing/2014/main" val="10003"/>
                  </a:ext>
                </a:extLst>
              </a:tr>
              <a:tr h="370840">
                <a:tc>
                  <a:txBody>
                    <a:bodyPr/>
                    <a:lstStyle/>
                    <a:p>
                      <a:r>
                        <a:rPr lang="nl-BE" sz="1050" dirty="0"/>
                        <a:t>Drying shrinkage</a:t>
                      </a:r>
                    </a:p>
                  </a:txBody>
                  <a:tcPr/>
                </a:tc>
                <a:tc>
                  <a:txBody>
                    <a:bodyPr/>
                    <a:lstStyle/>
                    <a:p>
                      <a:r>
                        <a:rPr lang="nl-BE" sz="1050" dirty="0"/>
                        <a:t>Transverse or pattern</a:t>
                      </a:r>
                    </a:p>
                  </a:txBody>
                  <a:tcPr/>
                </a:tc>
                <a:tc>
                  <a:txBody>
                    <a:bodyPr/>
                    <a:lstStyle/>
                    <a:p>
                      <a:r>
                        <a:rPr lang="nl-BE" sz="1050" dirty="0"/>
                        <a:t>Excessive water in the mix; poor joint</a:t>
                      </a:r>
                      <a:r>
                        <a:rPr lang="nl-BE" sz="1050" baseline="0" dirty="0"/>
                        <a:t> placement; joints over-spaced</a:t>
                      </a:r>
                      <a:endParaRPr lang="nl-BE" sz="1050" dirty="0"/>
                    </a:p>
                  </a:txBody>
                  <a:tcPr/>
                </a:tc>
                <a:tc>
                  <a:txBody>
                    <a:bodyPr/>
                    <a:lstStyle/>
                    <a:p>
                      <a:r>
                        <a:rPr lang="nl-BE" sz="1050" dirty="0"/>
                        <a:t>Weeks</a:t>
                      </a:r>
                      <a:r>
                        <a:rPr lang="nl-BE" sz="1050" baseline="0" dirty="0"/>
                        <a:t> to months</a:t>
                      </a:r>
                      <a:endParaRPr lang="nl-BE" sz="1050" dirty="0"/>
                    </a:p>
                  </a:txBody>
                  <a:tcPr/>
                </a:tc>
                <a:extLst>
                  <a:ext uri="{0D108BD9-81ED-4DB2-BD59-A6C34878D82A}">
                    <a16:rowId xmlns:a16="http://schemas.microsoft.com/office/drawing/2014/main" val="10004"/>
                  </a:ext>
                </a:extLst>
              </a:tr>
              <a:tr h="370840">
                <a:tc>
                  <a:txBody>
                    <a:bodyPr/>
                    <a:lstStyle/>
                    <a:p>
                      <a:r>
                        <a:rPr lang="nl-BE" sz="1050" dirty="0"/>
                        <a:t>Freezing and thawing</a:t>
                      </a:r>
                    </a:p>
                  </a:txBody>
                  <a:tcPr/>
                </a:tc>
                <a:tc>
                  <a:txBody>
                    <a:bodyPr/>
                    <a:lstStyle/>
                    <a:p>
                      <a:r>
                        <a:rPr lang="nl-BE" sz="1050" dirty="0"/>
                        <a:t>Parallel to the concrete</a:t>
                      </a:r>
                      <a:r>
                        <a:rPr lang="nl-BE" sz="1050" baseline="0" dirty="0"/>
                        <a:t> surface</a:t>
                      </a:r>
                      <a:endParaRPr lang="nl-BE" sz="1050" dirty="0"/>
                    </a:p>
                  </a:txBody>
                  <a:tcPr/>
                </a:tc>
                <a:tc>
                  <a:txBody>
                    <a:bodyPr/>
                    <a:lstStyle/>
                    <a:p>
                      <a:r>
                        <a:rPr lang="nl-BE" sz="1050" dirty="0"/>
                        <a:t>Inadequate air</a:t>
                      </a:r>
                      <a:r>
                        <a:rPr lang="nl-BE" sz="1050" baseline="0" dirty="0"/>
                        <a:t> entrainment; non-durable coarse aggregate</a:t>
                      </a:r>
                      <a:endParaRPr lang="nl-BE" sz="1050" dirty="0"/>
                    </a:p>
                  </a:txBody>
                  <a:tcPr/>
                </a:tc>
                <a:tc>
                  <a:txBody>
                    <a:bodyPr/>
                    <a:lstStyle/>
                    <a:p>
                      <a:r>
                        <a:rPr lang="nl-BE" sz="1050" dirty="0"/>
                        <a:t>After one</a:t>
                      </a:r>
                      <a:r>
                        <a:rPr lang="nl-BE" sz="1050" baseline="0" dirty="0"/>
                        <a:t> or more winters</a:t>
                      </a:r>
                      <a:endParaRPr lang="nl-BE" sz="1050" dirty="0"/>
                    </a:p>
                  </a:txBody>
                  <a:tcPr/>
                </a:tc>
                <a:extLst>
                  <a:ext uri="{0D108BD9-81ED-4DB2-BD59-A6C34878D82A}">
                    <a16:rowId xmlns:a16="http://schemas.microsoft.com/office/drawing/2014/main" val="10005"/>
                  </a:ext>
                </a:extLst>
              </a:tr>
              <a:tr h="370840">
                <a:tc>
                  <a:txBody>
                    <a:bodyPr/>
                    <a:lstStyle/>
                    <a:p>
                      <a:r>
                        <a:rPr lang="nl-BE" sz="1050" dirty="0"/>
                        <a:t>Corrosion</a:t>
                      </a:r>
                      <a:r>
                        <a:rPr lang="nl-BE" sz="1050" baseline="0" dirty="0"/>
                        <a:t> of reinforcement</a:t>
                      </a:r>
                      <a:endParaRPr lang="nl-BE" sz="1050" dirty="0"/>
                    </a:p>
                  </a:txBody>
                  <a:tcPr/>
                </a:tc>
                <a:tc>
                  <a:txBody>
                    <a:bodyPr/>
                    <a:lstStyle/>
                    <a:p>
                      <a:r>
                        <a:rPr lang="nl-BE" sz="1050" dirty="0"/>
                        <a:t>Above reinforcement</a:t>
                      </a:r>
                    </a:p>
                  </a:txBody>
                  <a:tcPr/>
                </a:tc>
                <a:tc>
                  <a:txBody>
                    <a:bodyPr/>
                    <a:lstStyle/>
                    <a:p>
                      <a:r>
                        <a:rPr lang="nl-BE" sz="1050" dirty="0"/>
                        <a:t>Inadequate</a:t>
                      </a:r>
                      <a:r>
                        <a:rPr lang="nl-BE" sz="1050" baseline="0" dirty="0"/>
                        <a:t> concrete cover; ingress of moisture or chloride</a:t>
                      </a:r>
                      <a:endParaRPr lang="nl-BE" sz="1050" dirty="0"/>
                    </a:p>
                  </a:txBody>
                  <a:tcPr/>
                </a:tc>
                <a:tc>
                  <a:txBody>
                    <a:bodyPr/>
                    <a:lstStyle/>
                    <a:p>
                      <a:r>
                        <a:rPr lang="nl-BE" sz="1050" dirty="0"/>
                        <a:t>More than two years</a:t>
                      </a:r>
                    </a:p>
                  </a:txBody>
                  <a:tcPr/>
                </a:tc>
                <a:extLst>
                  <a:ext uri="{0D108BD9-81ED-4DB2-BD59-A6C34878D82A}">
                    <a16:rowId xmlns:a16="http://schemas.microsoft.com/office/drawing/2014/main" val="10006"/>
                  </a:ext>
                </a:extLst>
              </a:tr>
              <a:tr h="370840">
                <a:tc>
                  <a:txBody>
                    <a:bodyPr/>
                    <a:lstStyle/>
                    <a:p>
                      <a:r>
                        <a:rPr lang="nl-BE" sz="1050" dirty="0"/>
                        <a:t>Alkali-aggregate</a:t>
                      </a:r>
                      <a:r>
                        <a:rPr lang="nl-BE" sz="1050" baseline="0" dirty="0"/>
                        <a:t> reaction</a:t>
                      </a:r>
                      <a:endParaRPr lang="nl-BE" sz="1050" dirty="0"/>
                    </a:p>
                  </a:txBody>
                  <a:tcPr/>
                </a:tc>
                <a:tc>
                  <a:txBody>
                    <a:bodyPr/>
                    <a:lstStyle/>
                    <a:p>
                      <a:r>
                        <a:rPr lang="nl-BE" sz="1050" dirty="0"/>
                        <a:t>Pattern cracks; cracks parallel</a:t>
                      </a:r>
                      <a:r>
                        <a:rPr lang="nl-BE" sz="1050" baseline="0" dirty="0"/>
                        <a:t> to joints or edges</a:t>
                      </a:r>
                      <a:endParaRPr lang="nl-BE" sz="1050" dirty="0"/>
                    </a:p>
                  </a:txBody>
                  <a:tcPr/>
                </a:tc>
                <a:tc>
                  <a:txBody>
                    <a:bodyPr/>
                    <a:lstStyle/>
                    <a:p>
                      <a:r>
                        <a:rPr lang="nl-BE" sz="1050" dirty="0"/>
                        <a:t>Reactive aggregate</a:t>
                      </a:r>
                      <a:r>
                        <a:rPr lang="nl-BE" sz="1050" baseline="0" dirty="0"/>
                        <a:t> plus moisture</a:t>
                      </a:r>
                      <a:endParaRPr lang="nl-BE" sz="1050" dirty="0"/>
                    </a:p>
                  </a:txBody>
                  <a:tcPr/>
                </a:tc>
                <a:tc>
                  <a:txBody>
                    <a:bodyPr/>
                    <a:lstStyle/>
                    <a:p>
                      <a:r>
                        <a:rPr lang="nl-BE" sz="1050" dirty="0"/>
                        <a:t>Typically, over five years, but may be much sooner with highly reactive aggregate</a:t>
                      </a:r>
                    </a:p>
                  </a:txBody>
                  <a:tcPr/>
                </a:tc>
                <a:extLst>
                  <a:ext uri="{0D108BD9-81ED-4DB2-BD59-A6C34878D82A}">
                    <a16:rowId xmlns:a16="http://schemas.microsoft.com/office/drawing/2014/main" val="10007"/>
                  </a:ext>
                </a:extLst>
              </a:tr>
              <a:tr h="370840">
                <a:tc>
                  <a:txBody>
                    <a:bodyPr/>
                    <a:lstStyle/>
                    <a:p>
                      <a:r>
                        <a:rPr lang="nl-BE" sz="1050" dirty="0"/>
                        <a:t>Sulfate</a:t>
                      </a:r>
                      <a:r>
                        <a:rPr lang="nl-BE" sz="1050" baseline="0" dirty="0"/>
                        <a:t> attack</a:t>
                      </a:r>
                      <a:endParaRPr lang="nl-BE" sz="1050" dirty="0"/>
                    </a:p>
                  </a:txBody>
                  <a:tcPr/>
                </a:tc>
                <a:tc>
                  <a:txBody>
                    <a:bodyPr/>
                    <a:lstStyle/>
                    <a:p>
                      <a:r>
                        <a:rPr lang="nl-BE" sz="1050" dirty="0"/>
                        <a:t>Pattern cracks</a:t>
                      </a:r>
                    </a:p>
                  </a:txBody>
                  <a:tcPr/>
                </a:tc>
                <a:tc>
                  <a:txBody>
                    <a:bodyPr/>
                    <a:lstStyle/>
                    <a:p>
                      <a:r>
                        <a:rPr lang="nl-BE" sz="1050" dirty="0"/>
                        <a:t>External or internal sulfates</a:t>
                      </a:r>
                      <a:r>
                        <a:rPr lang="nl-BE" sz="1050" baseline="0" dirty="0"/>
                        <a:t> promoting the formation of ettringite</a:t>
                      </a:r>
                      <a:endParaRPr lang="nl-BE" sz="1050" dirty="0"/>
                    </a:p>
                  </a:txBody>
                  <a:tcPr/>
                </a:tc>
                <a:tc>
                  <a:txBody>
                    <a:bodyPr/>
                    <a:lstStyle/>
                    <a:p>
                      <a:r>
                        <a:rPr lang="nl-BE" sz="1050" dirty="0"/>
                        <a:t>One to five</a:t>
                      </a:r>
                      <a:r>
                        <a:rPr lang="nl-BE" sz="1050" baseline="0" dirty="0"/>
                        <a:t> years</a:t>
                      </a:r>
                      <a:endParaRPr lang="nl-BE" sz="105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568951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a:t>
            </a:r>
            <a:r>
              <a:rPr lang="nl-BE" dirty="0" err="1"/>
              <a:t>strength</a:t>
            </a:r>
            <a:r>
              <a:rPr lang="nl-BE" dirty="0"/>
              <a:t> </a:t>
            </a:r>
            <a:r>
              <a:rPr lang="nl-BE" dirty="0" err="1"/>
              <a:t>method</a:t>
            </a:r>
            <a:endParaRPr lang="nl-BE" dirty="0"/>
          </a:p>
        </p:txBody>
      </p:sp>
      <p:sp>
        <p:nvSpPr>
          <p:cNvPr id="3" name="Tijdelijke aanduiding voor inhoud 2"/>
          <p:cNvSpPr>
            <a:spLocks noGrp="1"/>
          </p:cNvSpPr>
          <p:nvPr>
            <p:ph idx="1"/>
          </p:nvPr>
        </p:nvSpPr>
        <p:spPr/>
        <p:txBody>
          <a:bodyPr>
            <a:noAutofit/>
          </a:bodyPr>
          <a:lstStyle/>
          <a:p>
            <a:r>
              <a:rPr lang="nl-BE" sz="2400" dirty="0"/>
              <a:t>AISI Appendix 1</a:t>
            </a:r>
          </a:p>
          <a:p>
            <a:r>
              <a:rPr lang="nl-BE" sz="2400" dirty="0">
                <a:sym typeface="Wingdings 3" panose="05040102010807070707" pitchFamily="18" charset="2"/>
              </a:rPr>
              <a:t>Very simple and straightforward method </a:t>
            </a:r>
          </a:p>
          <a:p>
            <a:r>
              <a:rPr lang="nl-BE" sz="2400" dirty="0">
                <a:sym typeface="Wingdings 3" panose="05040102010807070707" pitchFamily="18" charset="2"/>
              </a:rPr>
              <a:t>Used for thin-walled sections </a:t>
            </a:r>
          </a:p>
          <a:p>
            <a:endParaRPr lang="nl-BE" sz="2400" dirty="0"/>
          </a:p>
          <a:p>
            <a:endParaRPr lang="nl-BE" sz="2400" dirty="0"/>
          </a:p>
          <a:p>
            <a:endParaRPr lang="nl-BE" sz="2400" dirty="0"/>
          </a:p>
          <a:p>
            <a:endParaRPr lang="nl-BE" sz="2400" dirty="0">
              <a:sym typeface="Wingdings 3" panose="05040102010807070707" pitchFamily="18" charset="2"/>
            </a:endParaRPr>
          </a:p>
          <a:p>
            <a:r>
              <a:rPr lang="nl-BE" sz="2400" dirty="0">
                <a:sym typeface="Wingdings 3" panose="05040102010807070707" pitchFamily="18" charset="2"/>
              </a:rPr>
              <a:t>But requires an “Elastic buckling analysis”</a:t>
            </a:r>
          </a:p>
          <a:p>
            <a:pPr lvl="1"/>
            <a:r>
              <a:rPr lang="nl-BE" sz="2000" dirty="0">
                <a:sym typeface="Wingdings 3" panose="05040102010807070707" pitchFamily="18" charset="2"/>
              </a:rPr>
              <a:t>Theoretical method provided in the literature</a:t>
            </a:r>
          </a:p>
          <a:p>
            <a:pPr lvl="1"/>
            <a:r>
              <a:rPr lang="nl-BE" sz="2000" dirty="0">
                <a:sym typeface="Wingdings 3" panose="05040102010807070707" pitchFamily="18" charset="2"/>
              </a:rPr>
              <a:t>Finite strip method (for example CUFSM)</a:t>
            </a:r>
          </a:p>
          <a:p>
            <a:r>
              <a:rPr lang="nl-BE" sz="2400" dirty="0"/>
              <a:t>More info : http://www.ce.jhu.edu/bschafer/</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Afbeelding 6"/>
          <p:cNvPicPr>
            <a:picLocks noChangeAspect="1"/>
          </p:cNvPicPr>
          <p:nvPr/>
        </p:nvPicPr>
        <p:blipFill>
          <a:blip r:embed="rId2"/>
          <a:stretch>
            <a:fillRect/>
          </a:stretch>
        </p:blipFill>
        <p:spPr>
          <a:xfrm>
            <a:off x="406907" y="3026468"/>
            <a:ext cx="1457325" cy="1581150"/>
          </a:xfrm>
          <a:prstGeom prst="rect">
            <a:avLst/>
          </a:prstGeom>
        </p:spPr>
      </p:pic>
      <p:pic>
        <p:nvPicPr>
          <p:cNvPr id="8" name="Afbeelding 7"/>
          <p:cNvPicPr>
            <a:picLocks noChangeAspect="1"/>
          </p:cNvPicPr>
          <p:nvPr/>
        </p:nvPicPr>
        <p:blipFill>
          <a:blip r:embed="rId3"/>
          <a:stretch>
            <a:fillRect/>
          </a:stretch>
        </p:blipFill>
        <p:spPr>
          <a:xfrm>
            <a:off x="1914164" y="3045518"/>
            <a:ext cx="1095375" cy="1543050"/>
          </a:xfrm>
          <a:prstGeom prst="rect">
            <a:avLst/>
          </a:prstGeom>
        </p:spPr>
      </p:pic>
      <p:pic>
        <p:nvPicPr>
          <p:cNvPr id="9" name="Afbeelding 8"/>
          <p:cNvPicPr>
            <a:picLocks noChangeAspect="1"/>
          </p:cNvPicPr>
          <p:nvPr/>
        </p:nvPicPr>
        <p:blipFill>
          <a:blip r:embed="rId4"/>
          <a:stretch>
            <a:fillRect/>
          </a:stretch>
        </p:blipFill>
        <p:spPr>
          <a:xfrm>
            <a:off x="3089906" y="3045518"/>
            <a:ext cx="1647825" cy="1590675"/>
          </a:xfrm>
          <a:prstGeom prst="rect">
            <a:avLst/>
          </a:prstGeom>
        </p:spPr>
      </p:pic>
      <p:pic>
        <p:nvPicPr>
          <p:cNvPr id="10" name="Afbeelding 9"/>
          <p:cNvPicPr>
            <a:picLocks noChangeAspect="1"/>
          </p:cNvPicPr>
          <p:nvPr/>
        </p:nvPicPr>
        <p:blipFill>
          <a:blip r:embed="rId5"/>
          <a:stretch>
            <a:fillRect/>
          </a:stretch>
        </p:blipFill>
        <p:spPr>
          <a:xfrm>
            <a:off x="4627970" y="3183630"/>
            <a:ext cx="2486025" cy="1266825"/>
          </a:xfrm>
          <a:prstGeom prst="rect">
            <a:avLst/>
          </a:prstGeom>
        </p:spPr>
      </p:pic>
      <p:pic>
        <p:nvPicPr>
          <p:cNvPr id="11" name="Afbeelding 10"/>
          <p:cNvPicPr>
            <a:picLocks noChangeAspect="1"/>
          </p:cNvPicPr>
          <p:nvPr/>
        </p:nvPicPr>
        <p:blipFill>
          <a:blip r:embed="rId6"/>
          <a:stretch>
            <a:fillRect/>
          </a:stretch>
        </p:blipFill>
        <p:spPr>
          <a:xfrm>
            <a:off x="7236654" y="3207442"/>
            <a:ext cx="1533525" cy="1266825"/>
          </a:xfrm>
          <a:prstGeom prst="rect">
            <a:avLst/>
          </a:prstGeom>
        </p:spPr>
      </p:pic>
      <p:sp>
        <p:nvSpPr>
          <p:cNvPr id="12" name="Rectangle 11"/>
          <p:cNvSpPr/>
          <p:nvPr/>
        </p:nvSpPr>
        <p:spPr>
          <a:xfrm>
            <a:off x="-4572000" y="2962520"/>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Prequalified member?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Members with a lot of experimental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Safety factors more conservative for </a:t>
            </a:r>
            <a:br>
              <a:rPr kumimoji="0" lang="nl-BE" sz="1800" b="0" i="0" u="none" strike="noStrike" kern="1200" cap="none" spc="0" normalizeH="0" baseline="0" noProof="0" dirty="0">
                <a:ln>
                  <a:noFill/>
                </a:ln>
                <a:solidFill>
                  <a:prstClr val="black"/>
                </a:solidFill>
                <a:effectLst/>
                <a:uLnTx/>
                <a:uFillTx/>
                <a:latin typeface="Calibri"/>
                <a:ea typeface="+mn-ea"/>
                <a:cs typeface="+mn-cs"/>
              </a:rPr>
            </a:br>
            <a:r>
              <a:rPr kumimoji="0" lang="nl-BE" sz="1800" b="0" i="0" u="none" strike="noStrike" kern="1200" cap="none" spc="0" normalizeH="0" baseline="0" noProof="0" dirty="0">
                <a:ln>
                  <a:noFill/>
                </a:ln>
                <a:solidFill>
                  <a:prstClr val="black"/>
                </a:solidFill>
                <a:effectLst/>
                <a:uLnTx/>
                <a:uFillTx/>
                <a:latin typeface="Calibri"/>
                <a:ea typeface="+mn-ea"/>
                <a:cs typeface="+mn-cs"/>
              </a:rPr>
              <a:t>non-prequalified members</a:t>
            </a:r>
          </a:p>
        </p:txBody>
      </p:sp>
    </p:spTree>
    <p:extLst>
      <p:ext uri="{BB962C8B-B14F-4D97-AF65-F5344CB8AC3E}">
        <p14:creationId xmlns:p14="http://schemas.microsoft.com/office/powerpoint/2010/main" val="5433637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dirty="0"/>
              <a:t>Direct strength method – example</a:t>
            </a:r>
          </a:p>
        </p:txBody>
      </p:sp>
      <p:sp>
        <p:nvSpPr>
          <p:cNvPr id="3" name="Tijdelijke aanduiding voor inhoud 2"/>
          <p:cNvSpPr>
            <a:spLocks noGrp="1"/>
          </p:cNvSpPr>
          <p:nvPr>
            <p:ph idx="1"/>
          </p:nvPr>
        </p:nvSpPr>
        <p:spPr/>
        <p:txBody>
          <a:bodyPr>
            <a:normAutofit/>
          </a:bodyPr>
          <a:lstStyle/>
          <a:p>
            <a:r>
              <a:rPr lang="nl-BE" sz="2800" dirty="0"/>
              <a:t>Lipped C-channel submitted to compression</a:t>
            </a:r>
          </a:p>
          <a:p>
            <a:pPr lvl="1"/>
            <a:endParaRPr lang="fr-FR" sz="2400" dirty="0"/>
          </a:p>
          <a:p>
            <a:pPr lvl="1"/>
            <a:r>
              <a:rPr lang="fr-FR" sz="2400" dirty="0" err="1"/>
              <a:t>Simply</a:t>
            </a:r>
            <a:r>
              <a:rPr lang="fr-FR" sz="2400" dirty="0"/>
              <a:t> </a:t>
            </a:r>
            <a:r>
              <a:rPr lang="fr-FR" sz="2400" dirty="0" err="1"/>
              <a:t>supported</a:t>
            </a:r>
            <a:r>
              <a:rPr lang="fr-FR" sz="2400" dirty="0"/>
              <a:t> </a:t>
            </a:r>
            <a:r>
              <a:rPr lang="fr-FR" sz="2400" dirty="0" err="1"/>
              <a:t>column</a:t>
            </a:r>
            <a:endParaRPr lang="fr-FR" sz="2400" dirty="0"/>
          </a:p>
          <a:p>
            <a:pPr lvl="1"/>
            <a:r>
              <a:rPr lang="fr-FR" sz="2400" dirty="0" err="1"/>
              <a:t>Column</a:t>
            </a:r>
            <a:r>
              <a:rPr lang="fr-FR" sz="2400" dirty="0"/>
              <a:t> </a:t>
            </a:r>
            <a:r>
              <a:rPr lang="fr-FR" sz="2400" dirty="0" err="1"/>
              <a:t>length</a:t>
            </a:r>
            <a:r>
              <a:rPr lang="fr-FR" sz="2400" dirty="0"/>
              <a:t>: 5m</a:t>
            </a:r>
            <a:endParaRPr lang="nl-BE" sz="2400" dirty="0"/>
          </a:p>
          <a:p>
            <a:endParaRPr lang="nl-BE" sz="2800" dirty="0"/>
          </a:p>
          <a:p>
            <a:endParaRPr lang="nl-BE" sz="28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6393" y="2416384"/>
            <a:ext cx="2929170" cy="3902199"/>
          </a:xfrm>
          <a:prstGeom prst="rect">
            <a:avLst/>
          </a:prstGeom>
        </p:spPr>
      </p:pic>
      <p:graphicFrame>
        <p:nvGraphicFramePr>
          <p:cNvPr id="7" name="Tabel 11"/>
          <p:cNvGraphicFramePr>
            <a:graphicFrameLocks noGrp="1"/>
          </p:cNvGraphicFramePr>
          <p:nvPr/>
        </p:nvGraphicFramePr>
        <p:xfrm>
          <a:off x="1063575" y="3734695"/>
          <a:ext cx="3564000" cy="182880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tblGrid>
              <a:tr h="321742">
                <a:tc>
                  <a:txBody>
                    <a:bodyPr/>
                    <a:lstStyle/>
                    <a:p>
                      <a:endParaRPr lang="nl-BE" dirty="0"/>
                    </a:p>
                  </a:txBody>
                  <a:tcPr>
                    <a:noFill/>
                  </a:tcPr>
                </a:tc>
                <a:tc>
                  <a:txBody>
                    <a:bodyPr/>
                    <a:lstStyle/>
                    <a:p>
                      <a:r>
                        <a:rPr lang="nl-BE" sz="1800" dirty="0"/>
                        <a:t>Ferritic stainless steel </a:t>
                      </a:r>
                      <a:endParaRPr lang="nl-BE" dirty="0"/>
                    </a:p>
                  </a:txBody>
                  <a:tcPr/>
                </a:tc>
                <a:extLst>
                  <a:ext uri="{0D108BD9-81ED-4DB2-BD59-A6C34878D82A}">
                    <a16:rowId xmlns:a16="http://schemas.microsoft.com/office/drawing/2014/main" val="10000"/>
                  </a:ext>
                </a:extLst>
              </a:tr>
              <a:tr h="360000">
                <a:tc>
                  <a:txBody>
                    <a:bodyPr/>
                    <a:lstStyle/>
                    <a:p>
                      <a:r>
                        <a:rPr lang="nl-BE" b="1" dirty="0" err="1">
                          <a:solidFill>
                            <a:schemeClr val="bg1"/>
                          </a:solidFill>
                        </a:rPr>
                        <a:t>Material</a:t>
                      </a:r>
                      <a:endParaRPr lang="nl-BE" b="1" dirty="0">
                        <a:solidFill>
                          <a:schemeClr val="bg1"/>
                        </a:solidFill>
                      </a:endParaRPr>
                    </a:p>
                  </a:txBody>
                  <a:tcPr>
                    <a:solidFill>
                      <a:schemeClr val="accent1"/>
                    </a:solidFill>
                  </a:tcPr>
                </a:tc>
                <a:tc>
                  <a:txBody>
                    <a:bodyPr/>
                    <a:lstStyle/>
                    <a:p>
                      <a:pPr algn="r"/>
                      <a:r>
                        <a:rPr lang="nl-BE" sz="1800" dirty="0"/>
                        <a:t>EN 1.4003</a:t>
                      </a:r>
                      <a:endParaRPr lang="nl-BE" dirty="0"/>
                    </a:p>
                  </a:txBody>
                  <a:tcPr/>
                </a:tc>
                <a:extLst>
                  <a:ext uri="{0D108BD9-81ED-4DB2-BD59-A6C34878D82A}">
                    <a16:rowId xmlns:a16="http://schemas.microsoft.com/office/drawing/2014/main" val="10001"/>
                  </a:ext>
                </a:extLst>
              </a:tr>
              <a:tr h="360000">
                <a:tc>
                  <a:txBody>
                    <a:bodyPr/>
                    <a:lstStyle/>
                    <a:p>
                      <a:r>
                        <a:rPr lang="nl-BE" b="1" dirty="0" err="1">
                          <a:solidFill>
                            <a:schemeClr val="bg1"/>
                          </a:solidFill>
                        </a:rPr>
                        <a:t>f</a:t>
                      </a:r>
                      <a:r>
                        <a:rPr lang="nl-BE" b="1" baseline="-25000" dirty="0" err="1">
                          <a:solidFill>
                            <a:schemeClr val="bg1"/>
                          </a:solidFill>
                        </a:rPr>
                        <a:t>y</a:t>
                      </a:r>
                      <a:r>
                        <a:rPr lang="nl-BE" b="1" baseline="0" dirty="0">
                          <a:solidFill>
                            <a:schemeClr val="bg1"/>
                          </a:solidFill>
                        </a:rPr>
                        <a:t> [N/mm²]</a:t>
                      </a:r>
                      <a:endParaRPr lang="nl-BE" b="1" dirty="0">
                        <a:solidFill>
                          <a:schemeClr val="bg1"/>
                        </a:solidFill>
                      </a:endParaRPr>
                    </a:p>
                  </a:txBody>
                  <a:tcPr>
                    <a:solidFill>
                      <a:schemeClr val="accent1"/>
                    </a:solidFill>
                  </a:tcPr>
                </a:tc>
                <a:tc>
                  <a:txBody>
                    <a:bodyPr/>
                    <a:lstStyle/>
                    <a:p>
                      <a:pPr algn="r"/>
                      <a:r>
                        <a:rPr lang="nl-BE" dirty="0"/>
                        <a:t>280</a:t>
                      </a:r>
                    </a:p>
                  </a:txBody>
                  <a:tcPr/>
                </a:tc>
                <a:extLst>
                  <a:ext uri="{0D108BD9-81ED-4DB2-BD59-A6C34878D82A}">
                    <a16:rowId xmlns:a16="http://schemas.microsoft.com/office/drawing/2014/main" val="10002"/>
                  </a:ext>
                </a:extLst>
              </a:tr>
              <a:tr h="360000">
                <a:tc>
                  <a:txBody>
                    <a:bodyPr/>
                    <a:lstStyle/>
                    <a:p>
                      <a:r>
                        <a:rPr lang="nl-BE" b="1" dirty="0">
                          <a:solidFill>
                            <a:schemeClr val="bg1"/>
                          </a:solidFill>
                        </a:rPr>
                        <a:t>f</a:t>
                      </a:r>
                      <a:r>
                        <a:rPr lang="nl-BE" b="1" baseline="-25000" dirty="0">
                          <a:solidFill>
                            <a:schemeClr val="bg1"/>
                          </a:solidFill>
                        </a:rPr>
                        <a:t>u</a:t>
                      </a:r>
                      <a:r>
                        <a:rPr lang="nl-BE" b="1" baseline="0" dirty="0">
                          <a:solidFill>
                            <a:schemeClr val="bg1"/>
                          </a:solidFill>
                        </a:rPr>
                        <a:t>[N/mm²]</a:t>
                      </a:r>
                      <a:endParaRPr lang="nl-BE" b="1" dirty="0">
                        <a:solidFill>
                          <a:schemeClr val="bg1"/>
                        </a:solidFill>
                      </a:endParaRPr>
                    </a:p>
                  </a:txBody>
                  <a:tcPr>
                    <a:solidFill>
                      <a:schemeClr val="accent1"/>
                    </a:solidFill>
                  </a:tcPr>
                </a:tc>
                <a:tc>
                  <a:txBody>
                    <a:bodyPr/>
                    <a:lstStyle/>
                    <a:p>
                      <a:pPr algn="r"/>
                      <a:r>
                        <a:rPr lang="nl-BE" dirty="0"/>
                        <a:t>450</a:t>
                      </a:r>
                    </a:p>
                  </a:txBody>
                  <a:tcPr/>
                </a:tc>
                <a:extLst>
                  <a:ext uri="{0D108BD9-81ED-4DB2-BD59-A6C34878D82A}">
                    <a16:rowId xmlns:a16="http://schemas.microsoft.com/office/drawing/2014/main" val="10003"/>
                  </a:ext>
                </a:extLst>
              </a:tr>
              <a:tr h="360000">
                <a:tc>
                  <a:txBody>
                    <a:bodyPr/>
                    <a:lstStyle/>
                    <a:p>
                      <a:r>
                        <a:rPr lang="nl-BE" b="1" dirty="0">
                          <a:solidFill>
                            <a:schemeClr val="bg1"/>
                          </a:solidFill>
                        </a:rPr>
                        <a:t>E [N/mm²]</a:t>
                      </a:r>
                    </a:p>
                  </a:txBody>
                  <a:tcPr>
                    <a:solidFill>
                      <a:schemeClr val="accent1"/>
                    </a:solidFill>
                  </a:tcPr>
                </a:tc>
                <a:tc>
                  <a:txBody>
                    <a:bodyPr/>
                    <a:lstStyle/>
                    <a:p>
                      <a:pPr algn="r"/>
                      <a:r>
                        <a:rPr lang="nl-BE" dirty="0"/>
                        <a:t>220000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47053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a:t>
            </a:r>
            <a:r>
              <a:rPr lang="nl-BE" dirty="0" err="1"/>
              <a:t>strength</a:t>
            </a:r>
            <a:r>
              <a:rPr lang="nl-BE" dirty="0"/>
              <a:t> </a:t>
            </a:r>
            <a:r>
              <a:rPr lang="nl-BE" dirty="0" err="1"/>
              <a:t>method</a:t>
            </a:r>
            <a:r>
              <a:rPr lang="nl-BE" dirty="0"/>
              <a:t> </a:t>
            </a:r>
            <a:r>
              <a:rPr lang="nl-BE" dirty="0" err="1"/>
              <a:t>example</a:t>
            </a:r>
            <a:endParaRPr lang="nl-BE" dirty="0"/>
          </a:p>
        </p:txBody>
      </p:sp>
      <p:sp>
        <p:nvSpPr>
          <p:cNvPr id="3" name="Tijdelijke aanduiding voor inhoud 2"/>
          <p:cNvSpPr>
            <a:spLocks noGrp="1"/>
          </p:cNvSpPr>
          <p:nvPr>
            <p:ph idx="1"/>
          </p:nvPr>
        </p:nvSpPr>
        <p:spPr/>
        <p:txBody>
          <a:bodyPr/>
          <a:lstStyle/>
          <a:p>
            <a:r>
              <a:rPr lang="nl-BE" dirty="0"/>
              <a:t>First step: Elastic buckling analysis</a:t>
            </a:r>
          </a:p>
        </p:txBody>
      </p:sp>
      <p:sp>
        <p:nvSpPr>
          <p:cNvPr id="4" name="Tijdelijke aanduiding voor dianummer 3"/>
          <p:cNvSpPr>
            <a:spLocks noGrp="1"/>
          </p:cNvSpPr>
          <p:nvPr>
            <p:ph type="sldNum" sz="quarter" idx="12"/>
          </p:nvPr>
        </p:nvSpPr>
        <p:spPr>
          <a:xfrm>
            <a:off x="8748000" y="6492875"/>
            <a:ext cx="396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5" name="Afbeelding 4"/>
          <p:cNvPicPr>
            <a:picLocks noChangeAspect="1"/>
          </p:cNvPicPr>
          <p:nvPr/>
        </p:nvPicPr>
        <p:blipFill>
          <a:blip r:embed="rId2"/>
          <a:stretch>
            <a:fillRect/>
          </a:stretch>
        </p:blipFill>
        <p:spPr>
          <a:xfrm>
            <a:off x="0" y="2171700"/>
            <a:ext cx="8629650" cy="4686300"/>
          </a:xfrm>
          <a:prstGeom prst="rect">
            <a:avLst/>
          </a:prstGeom>
        </p:spPr>
      </p:pic>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8601" y="2780928"/>
            <a:ext cx="868091" cy="1311957"/>
          </a:xfrm>
          <a:prstGeom prst="rect">
            <a:avLst/>
          </a:prstGeom>
        </p:spPr>
      </p:pic>
      <p:pic>
        <p:nvPicPr>
          <p:cNvPr id="7" name="Afbeelding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6833" y="2780928"/>
            <a:ext cx="836324" cy="1311957"/>
          </a:xfrm>
          <a:prstGeom prst="rect">
            <a:avLst/>
          </a:prstGeom>
        </p:spPr>
      </p:pic>
      <p:pic>
        <p:nvPicPr>
          <p:cNvPr id="8" name="Afbeelding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049" y="4092885"/>
            <a:ext cx="1073419" cy="1311957"/>
          </a:xfrm>
          <a:prstGeom prst="rect">
            <a:avLst/>
          </a:prstGeom>
        </p:spPr>
      </p:pic>
      <p:sp>
        <p:nvSpPr>
          <p:cNvPr id="10" name="Tekstvak 9"/>
          <p:cNvSpPr txBox="1"/>
          <p:nvPr/>
        </p:nvSpPr>
        <p:spPr>
          <a:xfrm>
            <a:off x="2372606" y="2411596"/>
            <a:ext cx="7200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1F497D"/>
                </a:solidFill>
                <a:effectLst/>
                <a:uLnTx/>
                <a:uFillTx/>
                <a:latin typeface="Calibri"/>
                <a:ea typeface="+mn-ea"/>
                <a:cs typeface="+mn-cs"/>
              </a:rPr>
              <a:t>Local</a:t>
            </a:r>
            <a:endParaRPr kumimoji="0" lang="nl-BE"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Tekstvak 10"/>
          <p:cNvSpPr txBox="1"/>
          <p:nvPr/>
        </p:nvSpPr>
        <p:spPr>
          <a:xfrm>
            <a:off x="4149980" y="2411596"/>
            <a:ext cx="13100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srgbClr val="1F497D"/>
                </a:solidFill>
                <a:effectLst/>
                <a:uLnTx/>
                <a:uFillTx/>
                <a:latin typeface="Calibri"/>
                <a:ea typeface="+mn-ea"/>
                <a:cs typeface="+mn-cs"/>
              </a:rPr>
              <a:t>Distortional</a:t>
            </a:r>
            <a:endParaRPr kumimoji="0" lang="nl-BE" sz="18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2" name="Tekstvak 11"/>
          <p:cNvSpPr txBox="1"/>
          <p:nvPr/>
        </p:nvSpPr>
        <p:spPr>
          <a:xfrm>
            <a:off x="6380551" y="3726541"/>
            <a:ext cx="9744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1F497D"/>
                </a:solidFill>
                <a:effectLst/>
                <a:uLnTx/>
                <a:uFillTx/>
                <a:latin typeface="Calibri"/>
                <a:ea typeface="+mn-ea"/>
                <a:cs typeface="+mn-cs"/>
              </a:rPr>
              <a:t>Global</a:t>
            </a:r>
          </a:p>
        </p:txBody>
      </p:sp>
    </p:spTree>
    <p:extLst>
      <p:ext uri="{BB962C8B-B14F-4D97-AF65-F5344CB8AC3E}">
        <p14:creationId xmlns:p14="http://schemas.microsoft.com/office/powerpoint/2010/main" val="132886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strength method – example</a:t>
            </a:r>
          </a:p>
        </p:txBody>
      </p:sp>
      <p:sp>
        <p:nvSpPr>
          <p:cNvPr id="3" name="Tijdelijke aanduiding voor inhoud 2"/>
          <p:cNvSpPr>
            <a:spLocks noGrp="1"/>
          </p:cNvSpPr>
          <p:nvPr>
            <p:ph idx="1"/>
          </p:nvPr>
        </p:nvSpPr>
        <p:spPr/>
        <p:txBody>
          <a:bodyPr>
            <a:normAutofit fontScale="85000" lnSpcReduction="10000"/>
          </a:bodyPr>
          <a:lstStyle/>
          <a:p>
            <a:r>
              <a:rPr lang="nl-BE" dirty="0"/>
              <a:t>Output of the analysis = “Elastic critical buckling load”</a:t>
            </a:r>
          </a:p>
          <a:p>
            <a:pPr lvl="1"/>
            <a:r>
              <a:rPr lang="nl-BE" dirty="0"/>
              <a:t>In the example, the </a:t>
            </a:r>
            <a:r>
              <a:rPr lang="nl-BE" u="sng" dirty="0"/>
              <a:t>load factor</a:t>
            </a:r>
            <a:r>
              <a:rPr lang="nl-BE" dirty="0"/>
              <a:t> from elastic buckling analysis equals:</a:t>
            </a:r>
          </a:p>
          <a:p>
            <a:pPr lvl="2"/>
            <a:endParaRPr lang="nl-BE" dirty="0"/>
          </a:p>
          <a:p>
            <a:pPr lvl="2"/>
            <a:r>
              <a:rPr lang="nl-BE" dirty="0"/>
              <a:t>For local buckling: 0,80</a:t>
            </a:r>
          </a:p>
          <a:p>
            <a:pPr lvl="2"/>
            <a:r>
              <a:rPr lang="nl-BE" dirty="0"/>
              <a:t>For distortional buckling: 1,26</a:t>
            </a:r>
          </a:p>
          <a:p>
            <a:pPr lvl="2"/>
            <a:r>
              <a:rPr lang="nl-BE" dirty="0"/>
              <a:t>For global buckling: 0,28</a:t>
            </a:r>
          </a:p>
          <a:p>
            <a:endParaRPr lang="nl-BE" dirty="0"/>
          </a:p>
          <a:p>
            <a:r>
              <a:rPr lang="nl-BE" dirty="0"/>
              <a:t>Second step: Calculation of the nominal strengths for</a:t>
            </a:r>
          </a:p>
          <a:p>
            <a:pPr lvl="2"/>
            <a:endParaRPr lang="nl-BE" dirty="0"/>
          </a:p>
          <a:p>
            <a:pPr lvl="2"/>
            <a:r>
              <a:rPr lang="nl-BE" dirty="0"/>
              <a:t>Local buckling ⇨ one equation</a:t>
            </a:r>
          </a:p>
          <a:p>
            <a:pPr lvl="2"/>
            <a:r>
              <a:rPr lang="nl-BE" dirty="0"/>
              <a:t>Distortional buckling ⇨ one equation</a:t>
            </a:r>
          </a:p>
          <a:p>
            <a:pPr lvl="2"/>
            <a:r>
              <a:rPr lang="nl-BE" dirty="0"/>
              <a:t>Global buckling ⇨ one equation</a:t>
            </a:r>
          </a:p>
          <a:p>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56904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a:t>
            </a:r>
            <a:r>
              <a:rPr lang="nl-BE" dirty="0" err="1"/>
              <a:t>strength</a:t>
            </a:r>
            <a:r>
              <a:rPr lang="nl-BE" dirty="0"/>
              <a:t> </a:t>
            </a:r>
            <a:r>
              <a:rPr lang="nl-BE" dirty="0" err="1"/>
              <a:t>method</a:t>
            </a:r>
            <a:r>
              <a:rPr lang="nl-BE" dirty="0"/>
              <a:t> </a:t>
            </a:r>
            <a:r>
              <a:rPr lang="nl-BE" dirty="0" err="1"/>
              <a:t>example</a:t>
            </a:r>
            <a:endParaRPr lang="nl-BE" dirty="0"/>
          </a:p>
        </p:txBody>
      </p:sp>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l="-1481" t="-2478"/>
            </a:stretch>
          </a:blipFill>
        </p:spPr>
        <p:txBody>
          <a:bodyPr/>
          <a:lstStyle/>
          <a:p>
            <a:pPr>
              <a:buNone/>
            </a:pPr>
            <a:r>
              <a:rPr lang="nl-BE">
                <a:noFill/>
              </a:rPr>
              <a:t> </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87264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a:t>
            </a:r>
            <a:r>
              <a:rPr lang="nl-BE" dirty="0" err="1"/>
              <a:t>strength</a:t>
            </a:r>
            <a:r>
              <a:rPr lang="nl-BE" dirty="0"/>
              <a:t> </a:t>
            </a:r>
            <a:r>
              <a:rPr lang="nl-BE" dirty="0" err="1"/>
              <a:t>method</a:t>
            </a:r>
            <a:r>
              <a:rPr lang="nl-BE" dirty="0"/>
              <a:t> </a:t>
            </a:r>
            <a:r>
              <a:rPr lang="nl-BE" dirty="0" err="1"/>
              <a:t>example</a:t>
            </a:r>
            <a:endParaRPr lang="nl-BE" dirty="0"/>
          </a:p>
        </p:txBody>
      </p:sp>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l="-1630" t="-1611"/>
            </a:stretch>
          </a:blipFill>
        </p:spPr>
        <p:txBody>
          <a:bodyPr/>
          <a:lstStyle/>
          <a:p>
            <a:pPr>
              <a:buNone/>
            </a:pPr>
            <a:r>
              <a:rPr lang="nl-BE">
                <a:noFill/>
              </a:rPr>
              <a:t> </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97030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a:t>
            </a:r>
            <a:r>
              <a:rPr lang="nl-BE" dirty="0" err="1"/>
              <a:t>strength</a:t>
            </a:r>
            <a:r>
              <a:rPr lang="nl-BE" dirty="0"/>
              <a:t> </a:t>
            </a:r>
            <a:r>
              <a:rPr lang="nl-BE" dirty="0" err="1"/>
              <a:t>method</a:t>
            </a:r>
            <a:r>
              <a:rPr lang="nl-BE" dirty="0"/>
              <a:t> </a:t>
            </a:r>
            <a:r>
              <a:rPr lang="nl-BE" dirty="0" err="1"/>
              <a:t>example</a:t>
            </a:r>
            <a:endParaRPr lang="nl-BE" dirty="0"/>
          </a:p>
        </p:txBody>
      </p:sp>
      <p:sp>
        <p:nvSpPr>
          <p:cNvPr id="3" name="Tijdelijke aanduiding voor inhoud 2"/>
          <p:cNvSpPr>
            <a:spLocks noGrp="1" noRot="1" noChangeAspect="1" noMove="1" noResize="1" noEditPoints="1" noAdjustHandles="1" noChangeArrowheads="1" noChangeShapeType="1" noTextEdit="1"/>
          </p:cNvSpPr>
          <p:nvPr>
            <p:ph idx="1"/>
          </p:nvPr>
        </p:nvSpPr>
        <p:spPr>
          <a:blipFill rotWithShape="0">
            <a:blip r:embed="rId2" cstate="email">
              <a:extLst>
                <a:ext uri="{28A0092B-C50C-407E-A947-70E740481C1C}">
                  <a14:useLocalDpi xmlns:a14="http://schemas.microsoft.com/office/drawing/2010/main"/>
                </a:ext>
              </a:extLst>
            </a:blip>
            <a:stretch>
              <a:fillRect l="-1481" t="-1487"/>
            </a:stretch>
          </a:blipFill>
        </p:spPr>
        <p:txBody>
          <a:bodyPr/>
          <a:lstStyle/>
          <a:p>
            <a:pPr>
              <a:buNone/>
            </a:pPr>
            <a:r>
              <a:rPr lang="nl-BE">
                <a:noFill/>
              </a:rPr>
              <a:t> </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072946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Direct strength method – example</a:t>
            </a:r>
          </a:p>
        </p:txBody>
      </p:sp>
      <p:sp>
        <p:nvSpPr>
          <p:cNvPr id="3" name="Tijdelijke aanduiding voor inhoud 2"/>
          <p:cNvSpPr>
            <a:spLocks noGrp="1"/>
          </p:cNvSpPr>
          <p:nvPr>
            <p:ph idx="1"/>
          </p:nvPr>
        </p:nvSpPr>
        <p:spPr/>
        <p:txBody>
          <a:bodyPr>
            <a:normAutofit/>
          </a:bodyPr>
          <a:lstStyle/>
          <a:p>
            <a:r>
              <a:rPr lang="nl-BE" dirty="0"/>
              <a:t>Third step : The axial resistance is “just” the minimum of the three nominal strengths</a:t>
            </a:r>
          </a:p>
          <a:p>
            <a:pPr lvl="2"/>
            <a:endParaRPr lang="nl-BE" dirty="0"/>
          </a:p>
          <a:p>
            <a:pPr lvl="2"/>
            <a:r>
              <a:rPr lang="nl-BE" dirty="0"/>
              <a:t>Local: P</a:t>
            </a:r>
            <a:r>
              <a:rPr lang="nl-BE" baseline="-25000" dirty="0"/>
              <a:t>nl</a:t>
            </a:r>
            <a:r>
              <a:rPr lang="nl-BE" dirty="0"/>
              <a:t> = 93,81 kN</a:t>
            </a:r>
          </a:p>
          <a:p>
            <a:pPr lvl="2"/>
            <a:r>
              <a:rPr lang="nl-BE" dirty="0" err="1"/>
              <a:t>Distortional</a:t>
            </a:r>
            <a:r>
              <a:rPr lang="nl-BE" dirty="0"/>
              <a:t>: P</a:t>
            </a:r>
            <a:r>
              <a:rPr lang="nl-BE" baseline="-25000" dirty="0"/>
              <a:t>nd</a:t>
            </a:r>
            <a:r>
              <a:rPr lang="nl-BE" dirty="0"/>
              <a:t> = 344,56 </a:t>
            </a:r>
            <a:r>
              <a:rPr lang="nl-BE" dirty="0" err="1"/>
              <a:t>kN</a:t>
            </a:r>
            <a:endParaRPr lang="nl-BE" dirty="0"/>
          </a:p>
          <a:p>
            <a:pPr lvl="2"/>
            <a:r>
              <a:rPr lang="nl-BE" dirty="0"/>
              <a:t>Global: P</a:t>
            </a:r>
            <a:r>
              <a:rPr lang="nl-BE" baseline="-25000" dirty="0"/>
              <a:t>ne</a:t>
            </a:r>
            <a:r>
              <a:rPr lang="nl-BE" dirty="0"/>
              <a:t> = 93,81 kN</a:t>
            </a:r>
          </a:p>
          <a:p>
            <a:pPr lvl="1">
              <a:buNone/>
            </a:pPr>
            <a:endParaRPr lang="nl-BE" dirty="0"/>
          </a:p>
          <a:p>
            <a:pPr lvl="1">
              <a:buNone/>
            </a:pPr>
            <a:r>
              <a:rPr lang="nl-BE" dirty="0"/>
              <a:t>                           ⇒ P</a:t>
            </a:r>
            <a:r>
              <a:rPr lang="nl-BE" baseline="-25000" dirty="0"/>
              <a:t>n</a:t>
            </a:r>
            <a:r>
              <a:rPr lang="nl-BE" dirty="0"/>
              <a:t> = 93,81 kN</a:t>
            </a:r>
          </a:p>
          <a:p>
            <a:pPr lvl="1"/>
            <a:endParaRPr lang="nl-BE"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1777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Continuous</a:t>
            </a:r>
            <a:r>
              <a:rPr lang="nl-BE" dirty="0"/>
              <a:t> </a:t>
            </a:r>
            <a:r>
              <a:rPr lang="nl-BE" dirty="0" err="1"/>
              <a:t>strength</a:t>
            </a:r>
            <a:r>
              <a:rPr lang="nl-BE" dirty="0"/>
              <a:t> </a:t>
            </a:r>
            <a:r>
              <a:rPr lang="nl-BE" dirty="0" err="1"/>
              <a:t>method</a:t>
            </a:r>
            <a:endParaRPr lang="nl-BE" dirty="0"/>
          </a:p>
        </p:txBody>
      </p:sp>
      <p:sp>
        <p:nvSpPr>
          <p:cNvPr id="3" name="Tijdelijke aanduiding voor inhoud 2"/>
          <p:cNvSpPr>
            <a:spLocks noGrp="1"/>
          </p:cNvSpPr>
          <p:nvPr>
            <p:ph idx="1"/>
          </p:nvPr>
        </p:nvSpPr>
        <p:spPr/>
        <p:txBody>
          <a:bodyPr>
            <a:normAutofit/>
          </a:bodyPr>
          <a:lstStyle/>
          <a:p>
            <a:r>
              <a:rPr lang="en-GB" sz="2800" dirty="0"/>
              <a:t>Stainless steel material characteristics: </a:t>
            </a:r>
          </a:p>
          <a:p>
            <a:pPr lvl="1"/>
            <a:endParaRPr lang="en-GB" sz="2400" dirty="0"/>
          </a:p>
          <a:p>
            <a:pPr lvl="1"/>
            <a:r>
              <a:rPr lang="en-GB" sz="2400" dirty="0"/>
              <a:t>Non-linear material model</a:t>
            </a:r>
          </a:p>
          <a:p>
            <a:pPr lvl="1"/>
            <a:r>
              <a:rPr lang="en-GB" sz="2400" dirty="0"/>
              <a:t>High train hardening</a:t>
            </a:r>
          </a:p>
          <a:p>
            <a:pPr lvl="1"/>
            <a:r>
              <a:rPr lang="en-GB" sz="2400" dirty="0"/>
              <a:t>Conventional design methods not able to take into account the full potential of the cross-section</a:t>
            </a:r>
          </a:p>
          <a:p>
            <a:pPr lvl="1"/>
            <a:endParaRPr lang="en-GB" sz="2400" dirty="0"/>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2277646" y="4821846"/>
            <a:ext cx="4572000" cy="1200328"/>
          </a:xfrm>
          <a:prstGeom prst="rect">
            <a:avLst/>
          </a:prstGeom>
          <a:ln w="25400">
            <a:solidFill>
              <a:schemeClr val="tx1"/>
            </a:solidFill>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The Continuous strength method uses a material model which includes strain hardening</a:t>
            </a:r>
          </a:p>
        </p:txBody>
      </p:sp>
    </p:spTree>
    <p:extLst>
      <p:ext uri="{BB962C8B-B14F-4D97-AF65-F5344CB8AC3E}">
        <p14:creationId xmlns:p14="http://schemas.microsoft.com/office/powerpoint/2010/main" val="14599269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Continuous</a:t>
            </a:r>
            <a:r>
              <a:rPr lang="nl-BE" dirty="0"/>
              <a:t> </a:t>
            </a:r>
            <a:r>
              <a:rPr lang="nl-BE" dirty="0" err="1"/>
              <a:t>strength</a:t>
            </a:r>
            <a:r>
              <a:rPr lang="nl-BE" dirty="0"/>
              <a:t> </a:t>
            </a:r>
            <a:r>
              <a:rPr lang="nl-BE" dirty="0" err="1"/>
              <a:t>method</a:t>
            </a:r>
            <a:endParaRPr lang="nl-BE" dirty="0"/>
          </a:p>
        </p:txBody>
      </p:sp>
      <p:sp>
        <p:nvSpPr>
          <p:cNvPr id="3" name="Tijdelijke aanduiding voor inhoud 2"/>
          <p:cNvSpPr>
            <a:spLocks noGrp="1"/>
          </p:cNvSpPr>
          <p:nvPr>
            <p:ph idx="1"/>
          </p:nvPr>
        </p:nvSpPr>
        <p:spPr>
          <a:xfrm>
            <a:off x="457200" y="1235242"/>
            <a:ext cx="8229600" cy="5290102"/>
          </a:xfrm>
        </p:spPr>
        <p:txBody>
          <a:bodyPr/>
          <a:lstStyle/>
          <a:p>
            <a:r>
              <a:rPr lang="nl-BE" dirty="0"/>
              <a:t>Material model considered in the CSM:</a:t>
            </a:r>
          </a:p>
        </p:txBody>
      </p:sp>
      <p:sp>
        <p:nvSpPr>
          <p:cNvPr id="4" name="Tijdelijke aanduiding voor dia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66AA0-E37C-4065-8BE7-D4086C065B53}" type="slidenum">
              <a:rPr kumimoji="0" lang="fr-B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BE"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Afbeelding 5"/>
          <p:cNvPicPr>
            <a:picLocks noChangeAspect="1"/>
          </p:cNvPicPr>
          <p:nvPr/>
        </p:nvPicPr>
        <p:blipFill>
          <a:blip r:embed="rId2"/>
          <a:stretch>
            <a:fillRect/>
          </a:stretch>
        </p:blipFill>
        <p:spPr>
          <a:xfrm>
            <a:off x="1159097" y="1727182"/>
            <a:ext cx="7006335" cy="5114776"/>
          </a:xfrm>
          <a:prstGeom prst="rect">
            <a:avLst/>
          </a:prstGeom>
        </p:spPr>
      </p:pic>
      <p:sp>
        <p:nvSpPr>
          <p:cNvPr id="5" name="Tekstvak 4"/>
          <p:cNvSpPr txBox="1"/>
          <p:nvPr/>
        </p:nvSpPr>
        <p:spPr>
          <a:xfrm>
            <a:off x="1684421" y="1727182"/>
            <a:ext cx="818147" cy="37433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Stress</a:t>
            </a:r>
          </a:p>
        </p:txBody>
      </p:sp>
      <p:sp>
        <p:nvSpPr>
          <p:cNvPr id="8" name="Tekstvak 7"/>
          <p:cNvSpPr txBox="1"/>
          <p:nvPr/>
        </p:nvSpPr>
        <p:spPr>
          <a:xfrm>
            <a:off x="7347285" y="6183094"/>
            <a:ext cx="818147" cy="37433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Strain</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kstvak 8"/>
          <p:cNvSpPr txBox="1"/>
          <p:nvPr/>
        </p:nvSpPr>
        <p:spPr>
          <a:xfrm>
            <a:off x="4793836" y="6462267"/>
            <a:ext cx="7880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u</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kstvak 9"/>
          <p:cNvSpPr txBox="1"/>
          <p:nvPr/>
        </p:nvSpPr>
        <p:spPr>
          <a:xfrm>
            <a:off x="2178497" y="6479204"/>
            <a:ext cx="48784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kstvak 10"/>
          <p:cNvSpPr txBox="1"/>
          <p:nvPr/>
        </p:nvSpPr>
        <p:spPr>
          <a:xfrm>
            <a:off x="5669572" y="6464546"/>
            <a:ext cx="66293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kstvak 11"/>
          <p:cNvSpPr txBox="1"/>
          <p:nvPr/>
        </p:nvSpPr>
        <p:spPr>
          <a:xfrm>
            <a:off x="6488434" y="6478184"/>
            <a:ext cx="83155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0,16</a:t>
            </a:r>
            <a:r>
              <a:rPr kumimoji="0" lang="el-G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a:t>
            </a:r>
            <a:r>
              <a:rPr kumimoji="0" lang="nl-BE" sz="18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u</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kstvak 12"/>
          <p:cNvSpPr txBox="1"/>
          <p:nvPr/>
        </p:nvSpPr>
        <p:spPr>
          <a:xfrm>
            <a:off x="1372788" y="6480459"/>
            <a:ext cx="78809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0,002</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Tekstvak 13"/>
          <p:cNvSpPr txBox="1"/>
          <p:nvPr/>
        </p:nvSpPr>
        <p:spPr>
          <a:xfrm>
            <a:off x="1471086" y="3738272"/>
            <a:ext cx="37136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t>
            </a:r>
            <a:r>
              <a:rPr kumimoji="0" lang="nl-BE" sz="18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y</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kstvak 14"/>
          <p:cNvSpPr txBox="1"/>
          <p:nvPr/>
        </p:nvSpPr>
        <p:spPr>
          <a:xfrm>
            <a:off x="1457436" y="2810221"/>
            <a:ext cx="425957"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f</a:t>
            </a:r>
            <a:r>
              <a:rPr kumimoji="0" lang="nl-BE" sz="1800" b="0" i="0" u="none" strike="noStrike" kern="1200" cap="none" spc="0" normalizeH="0" baseline="-25000" noProof="0" dirty="0" err="1">
                <a:ln>
                  <a:noFill/>
                </a:ln>
                <a:solidFill>
                  <a:prstClr val="black"/>
                </a:solidFill>
                <a:effectLst/>
                <a:uLnTx/>
                <a:uFillTx/>
                <a:latin typeface="Calibri"/>
                <a:ea typeface="+mn-ea"/>
                <a:cs typeface="+mn-cs"/>
              </a:rPr>
              <a:t>u</a:t>
            </a:r>
            <a:endParaRPr kumimoji="0" lang="nl-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kstvak 15"/>
          <p:cNvSpPr txBox="1"/>
          <p:nvPr/>
        </p:nvSpPr>
        <p:spPr>
          <a:xfrm>
            <a:off x="4708836" y="2279099"/>
            <a:ext cx="2611153"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Ramberg-Osgood</a:t>
            </a:r>
            <a:r>
              <a:rPr kumimoji="0" lang="nl-BE" sz="1800" b="0" i="0" u="none" strike="noStrike" kern="1200" cap="none" spc="0" normalizeH="0" baseline="0" noProof="0" dirty="0">
                <a:ln>
                  <a:noFill/>
                </a:ln>
                <a:solidFill>
                  <a:prstClr val="black"/>
                </a:solidFill>
                <a:effectLst/>
                <a:uLnTx/>
                <a:uFillTx/>
                <a:latin typeface="Calibri"/>
                <a:ea typeface="+mn-ea"/>
                <a:cs typeface="+mn-cs"/>
              </a:rPr>
              <a:t>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1E27AC"/>
                </a:solidFill>
                <a:effectLst/>
                <a:uLnTx/>
                <a:uFillTx/>
                <a:latin typeface="Calibri"/>
                <a:ea typeface="+mn-ea"/>
                <a:cs typeface="+mn-cs"/>
              </a:rPr>
              <a:t>CSM model</a:t>
            </a:r>
          </a:p>
        </p:txBody>
      </p:sp>
      <p:cxnSp>
        <p:nvCxnSpPr>
          <p:cNvPr id="23" name="Rechte verbindingslijn 22"/>
          <p:cNvCxnSpPr/>
          <p:nvPr/>
        </p:nvCxnSpPr>
        <p:spPr>
          <a:xfrm>
            <a:off x="4066301" y="2741164"/>
            <a:ext cx="656914" cy="0"/>
          </a:xfrm>
          <a:prstGeom prst="line">
            <a:avLst/>
          </a:prstGeom>
          <a:ln w="28575">
            <a:solidFill>
              <a:srgbClr val="1E27AC"/>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4066301" y="2479227"/>
            <a:ext cx="6569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34416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B061FECF4D3247AA6F74BEF4E12A61" ma:contentTypeVersion="11" ma:contentTypeDescription="Create a new document." ma:contentTypeScope="" ma:versionID="02c8adfd1ed1ca02ac48314024d9b9ac">
  <xsd:schema xmlns:xsd="http://www.w3.org/2001/XMLSchema" xmlns:xs="http://www.w3.org/2001/XMLSchema" xmlns:p="http://schemas.microsoft.com/office/2006/metadata/properties" xmlns:ns3="214a9e40-47ec-41f0-a266-26705b92a6c4" xmlns:ns4="064c5528-db5f-4324-a609-0516425dc7ce" targetNamespace="http://schemas.microsoft.com/office/2006/metadata/properties" ma:root="true" ma:fieldsID="a48e0bbeeaa212ecfb541a9fb6a44bd6" ns3:_="" ns4:_="">
    <xsd:import namespace="214a9e40-47ec-41f0-a266-26705b92a6c4"/>
    <xsd:import namespace="064c5528-db5f-4324-a609-0516425dc7c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a9e40-47ec-41f0-a266-26705b92a6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4c5528-db5f-4324-a609-0516425dc7c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C670EC-9140-44E2-BBF2-E0FC0975BD27}">
  <ds:schemaRef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064c5528-db5f-4324-a609-0516425dc7ce"/>
    <ds:schemaRef ds:uri="214a9e40-47ec-41f0-a266-26705b92a6c4"/>
    <ds:schemaRef ds:uri="http://purl.org/dc/dcmitype/"/>
  </ds:schemaRefs>
</ds:datastoreItem>
</file>

<file path=customXml/itemProps2.xml><?xml version="1.0" encoding="utf-8"?>
<ds:datastoreItem xmlns:ds="http://schemas.openxmlformats.org/officeDocument/2006/customXml" ds:itemID="{74EFE724-79DD-437C-8E78-7FB97BD34A8B}">
  <ds:schemaRefs>
    <ds:schemaRef ds:uri="http://schemas.microsoft.com/sharepoint/v3/contenttype/forms"/>
  </ds:schemaRefs>
</ds:datastoreItem>
</file>

<file path=customXml/itemProps3.xml><?xml version="1.0" encoding="utf-8"?>
<ds:datastoreItem xmlns:ds="http://schemas.openxmlformats.org/officeDocument/2006/customXml" ds:itemID="{1A074BEE-8708-4501-B985-0AA299ED6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4a9e40-47ec-41f0-a266-26705b92a6c4"/>
    <ds:schemaRef ds:uri="064c5528-db5f-4324-a609-0516425dc7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University lectures theme colours</Template>
  <TotalTime>1958</TotalTime>
  <Words>7967</Words>
  <Application>Microsoft Office PowerPoint</Application>
  <PresentationFormat>On-screen Show (4:3)</PresentationFormat>
  <Paragraphs>1418</Paragraphs>
  <Slides>136</Slides>
  <Notes>60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136</vt:i4>
      </vt:variant>
    </vt:vector>
  </HeadingPairs>
  <TitlesOfParts>
    <vt:vector size="148" baseType="lpstr">
      <vt:lpstr>Arial</vt:lpstr>
      <vt:lpstr>Calibri</vt:lpstr>
      <vt:lpstr>Cambria Math</vt:lpstr>
      <vt:lpstr>Symbol</vt:lpstr>
      <vt:lpstr>Times</vt:lpstr>
      <vt:lpstr>Times New Roman</vt:lpstr>
      <vt:lpstr>Univers</vt:lpstr>
      <vt:lpstr>Wingdings</vt:lpstr>
      <vt:lpstr>3_Custom Design</vt:lpstr>
      <vt:lpstr>4_Custom Design</vt:lpstr>
      <vt:lpstr>Graphique</vt:lpstr>
      <vt:lpstr>Equation</vt:lpstr>
      <vt:lpstr>Supporting presentation for lecturers of Architecture/Civil Engineering</vt:lpstr>
      <vt:lpstr>Wrong choice of materials can lead to big problems</vt:lpstr>
      <vt:lpstr>PowerPoint Presentation</vt:lpstr>
      <vt:lpstr>A  textbook case:   Corrosion of the Turcot highway interchange in Montreal 1,2</vt:lpstr>
      <vt:lpstr>It had to be replaced </vt:lpstr>
      <vt:lpstr>How reinforced concrete can be damaged by corrosion</vt:lpstr>
      <vt:lpstr>Diffusion of corrosive ions (usually chlorides) into concrete:</vt:lpstr>
      <vt:lpstr>Corrosion of rebar in concrete 21</vt:lpstr>
      <vt:lpstr>Cracks in concrete accelerate corrosion 4</vt:lpstr>
      <vt:lpstr>Major civil engineering structures  must last over 100 years now</vt:lpstr>
      <vt:lpstr>Haynes Inlet Slough Bridge, Oregon, USA  20047,8</vt:lpstr>
      <vt:lpstr>Broadmeadow Bridge, Dublin, Ireland (2003)10</vt:lpstr>
      <vt:lpstr>Dam repair 11 Bayonne, France</vt:lpstr>
      <vt:lpstr>Sea wall repair Bayonne, France</vt:lpstr>
      <vt:lpstr>Belt Parkway Bridge, Brooklyn, USA (2004)14</vt:lpstr>
      <vt:lpstr>When should stainless steel rebar be considered 15-20:</vt:lpstr>
      <vt:lpstr>Comparison of stainless rebar with alternative solutions15-20</vt:lpstr>
      <vt:lpstr>Comparison of stainless rebar with alternative solutions15-20</vt:lpstr>
      <vt:lpstr>References</vt:lpstr>
      <vt:lpstr>References on Galvanic Coupling</vt:lpstr>
      <vt:lpstr>Thank you</vt:lpstr>
      <vt:lpstr>Supporting presentation for lecturers of Architecture/Civil Engineering</vt:lpstr>
      <vt:lpstr>Structural Stainless Steel Designing with stainless steel</vt:lpstr>
      <vt:lpstr>Outline </vt:lpstr>
      <vt:lpstr>Section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vt:lpstr>
      <vt:lpstr>Stress-Strain characteristics: Carbon steel vs stainless steel</vt:lpstr>
      <vt:lpstr>Stress-strain characteristics – low strain</vt:lpstr>
      <vt:lpstr>Design strength of stainless steel</vt:lpstr>
      <vt:lpstr>Design strength of stainless steel</vt:lpstr>
      <vt:lpstr>Strain hardening  (work hardening or cold working)</vt:lpstr>
      <vt:lpstr>Strain hardening  (work hardening or cold working)</vt:lpstr>
      <vt:lpstr>Strain hardening – not always useful</vt:lpstr>
      <vt:lpstr>Ductility and toughness</vt:lpstr>
      <vt:lpstr>Stress-Strain Characteristics – high strain</vt:lpstr>
      <vt:lpstr>Blast/impact resistant structures</vt:lpstr>
      <vt:lpstr>Stress-strain characteristics </vt:lpstr>
      <vt:lpstr>Impact on buckling performance</vt:lpstr>
      <vt:lpstr>Impact on buckling performance</vt:lpstr>
      <vt:lpstr>Material at elevated temperature</vt:lpstr>
      <vt:lpstr>Material at elevated temperature</vt:lpstr>
      <vt:lpstr>Material at elevated temperature</vt:lpstr>
      <vt:lpstr>Section 4</vt:lpstr>
      <vt:lpstr>International design standards</vt:lpstr>
      <vt:lpstr>PowerPoint Presentation</vt:lpstr>
      <vt:lpstr>Eurocode 3: Part 1 (EN 1993-1)</vt:lpstr>
      <vt:lpstr>Eurocode 3: Design of Steel Structures,  Part 1.4 Supplementary rules for stainless steels</vt:lpstr>
      <vt:lpstr>Eurocode 3: Design of Steel Structures,  Part 1.4 Supplementary rules for stainless steels</vt:lpstr>
      <vt:lpstr>Eurocode 3: Design of Steel Structures,  Part 1.4 Supplementary rules for stainless steels</vt:lpstr>
      <vt:lpstr>Other design standards</vt:lpstr>
      <vt:lpstr>Eurocode 3: Design of Steel Structures,  Part 1.4 Supplementary rules for stainless steels</vt:lpstr>
      <vt:lpstr>Section classification &amp; local buckling expressions in EN 1993-1-4</vt:lpstr>
      <vt:lpstr>Section classification &amp; local buckling expressions in EN 1993-1-4</vt:lpstr>
      <vt:lpstr>Section classification &amp; local buckling expressions in EN 1993-1-4</vt:lpstr>
      <vt:lpstr>Design of columns &amp; beams</vt:lpstr>
      <vt:lpstr>“Perfect” column behaviour</vt:lpstr>
      <vt:lpstr>Column buckling</vt:lpstr>
      <vt:lpstr>Column buckling</vt:lpstr>
      <vt:lpstr>Column buckling</vt:lpstr>
      <vt:lpstr>Column buckling</vt:lpstr>
      <vt:lpstr>Eurocode 3 Flexural buckling curves</vt:lpstr>
      <vt:lpstr>Eurocode 3 Flexural buckling example</vt:lpstr>
      <vt:lpstr>Eurocode 3 flexural buckling example</vt:lpstr>
      <vt:lpstr>Eurocode 3 flexural buckling example</vt:lpstr>
      <vt:lpstr>Eurocode 3 flexural buckling example</vt:lpstr>
      <vt:lpstr>Lateral torsional buckling</vt:lpstr>
      <vt:lpstr>Lateral torsional buckling</vt:lpstr>
      <vt:lpstr>Lateral torsional buckling</vt:lpstr>
      <vt:lpstr>Lateral torsional buckling</vt:lpstr>
      <vt:lpstr>Eurocode 3 Lateral torsional buckling curves</vt:lpstr>
      <vt:lpstr>Non-dimensional slenderness</vt:lpstr>
      <vt:lpstr>Eurocode 3 Lateral torsional buckling example</vt:lpstr>
      <vt:lpstr>Eurocode 3 Lateral torsional buckling example</vt:lpstr>
      <vt:lpstr>Eurocode 3 Lateral torsional buckling example</vt:lpstr>
      <vt:lpstr>Eurocode 3 Lateral torsional buckling example</vt:lpstr>
      <vt:lpstr>Eurocode 3 Lateral torsional buckling example</vt:lpstr>
      <vt:lpstr>Eurocode 3 Lateral torsional buckling example</vt:lpstr>
      <vt:lpstr>Section 4</vt:lpstr>
      <vt:lpstr>Alternative methods</vt:lpstr>
      <vt:lpstr>Direct strength method</vt:lpstr>
      <vt:lpstr>Direct strength method – example</vt:lpstr>
      <vt:lpstr>Direct strength method example</vt:lpstr>
      <vt:lpstr>Direct strength method – example</vt:lpstr>
      <vt:lpstr>Direct strength method example</vt:lpstr>
      <vt:lpstr>Direct strength method example</vt:lpstr>
      <vt:lpstr>Direct strength method example</vt:lpstr>
      <vt:lpstr>Direct strength method – example</vt:lpstr>
      <vt:lpstr>Continuous strength method</vt:lpstr>
      <vt:lpstr>Continuous strength method</vt:lpstr>
      <vt:lpstr>Continuous strength method</vt:lpstr>
      <vt:lpstr>CSM: Flexural buckling example</vt:lpstr>
      <vt:lpstr>CSM: flexural buckling example</vt:lpstr>
      <vt:lpstr>CSM: flexural buckling example</vt:lpstr>
      <vt:lpstr>CSM: flexural buckling example</vt:lpstr>
      <vt:lpstr>CSM: flexural buckling example</vt:lpstr>
      <vt:lpstr>Finite element model</vt:lpstr>
      <vt:lpstr>Finite element model</vt:lpstr>
      <vt:lpstr>Finite element model</vt:lpstr>
      <vt:lpstr>Finite element model</vt:lpstr>
      <vt:lpstr>Finite element model</vt:lpstr>
      <vt:lpstr>Finite element model</vt:lpstr>
      <vt:lpstr>Finite element model</vt:lpstr>
      <vt:lpstr>Finite element model</vt:lpstr>
      <vt:lpstr>Finite element model</vt:lpstr>
      <vt:lpstr>Finite element model</vt:lpstr>
      <vt:lpstr>Section 5</vt:lpstr>
      <vt:lpstr>Deflections</vt:lpstr>
      <vt:lpstr>Deflections</vt:lpstr>
      <vt:lpstr>Deflections</vt:lpstr>
      <vt:lpstr>Deflections in an austenitic stainless steel beam</vt:lpstr>
      <vt:lpstr>Section 6</vt:lpstr>
      <vt:lpstr>Response to seismic loading</vt:lpstr>
      <vt:lpstr>Design of bolted connections</vt:lpstr>
      <vt:lpstr>Design of bolted connections</vt:lpstr>
      <vt:lpstr>Preloaded bolts</vt:lpstr>
      <vt:lpstr>Design of welded connections</vt:lpstr>
      <vt:lpstr>Fatigue strength</vt:lpstr>
      <vt:lpstr>Section 7</vt:lpstr>
      <vt:lpstr>Resources for engineers</vt:lpstr>
      <vt:lpstr>www.steel-stainless.org </vt:lpstr>
      <vt:lpstr>Stainless in Construction Information Centre www.stainlessconstruction.com </vt:lpstr>
      <vt:lpstr>12 Structural Case Studies www.steel-stainless.org/CaseStudies </vt:lpstr>
      <vt:lpstr>Design Guidance to Eurocodes</vt:lpstr>
      <vt:lpstr>Summary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stainless steel applications</dc:title>
  <dc:creator>Bernard</dc:creator>
  <cp:keywords>stainless steel, training, architects, engineers, structural, rebar</cp:keywords>
  <cp:lastModifiedBy>Jo Claes</cp:lastModifiedBy>
  <cp:revision>231</cp:revision>
  <cp:lastPrinted>2015-04-13T06:33:26Z</cp:lastPrinted>
  <dcterms:created xsi:type="dcterms:W3CDTF">2013-11-20T09:46:26Z</dcterms:created>
  <dcterms:modified xsi:type="dcterms:W3CDTF">2020-01-28T13:22:47Z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0x01010050B061FECF4D3247AA6F74BEF4E12A61</vt:lpwstr>
  </property>
</Properties>
</file>