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37"/>
  </p:notesMasterIdLst>
  <p:handoutMasterIdLst>
    <p:handoutMasterId r:id="rId38"/>
  </p:handoutMasterIdLst>
  <p:sldIdLst>
    <p:sldId id="276" r:id="rId6"/>
    <p:sldId id="257" r:id="rId7"/>
    <p:sldId id="259" r:id="rId8"/>
    <p:sldId id="258" r:id="rId9"/>
    <p:sldId id="260" r:id="rId10"/>
    <p:sldId id="261" r:id="rId11"/>
    <p:sldId id="273" r:id="rId12"/>
    <p:sldId id="265" r:id="rId13"/>
    <p:sldId id="274" r:id="rId14"/>
    <p:sldId id="275" r:id="rId15"/>
    <p:sldId id="272" r:id="rId16"/>
    <p:sldId id="277" r:id="rId17"/>
    <p:sldId id="282" r:id="rId18"/>
    <p:sldId id="285" r:id="rId19"/>
    <p:sldId id="271" r:id="rId20"/>
    <p:sldId id="264" r:id="rId21"/>
    <p:sldId id="283" r:id="rId22"/>
    <p:sldId id="286" r:id="rId23"/>
    <p:sldId id="288" r:id="rId24"/>
    <p:sldId id="289" r:id="rId25"/>
    <p:sldId id="290" r:id="rId26"/>
    <p:sldId id="291" r:id="rId27"/>
    <p:sldId id="292" r:id="rId28"/>
    <p:sldId id="281" r:id="rId29"/>
    <p:sldId id="279" r:id="rId30"/>
    <p:sldId id="294" r:id="rId31"/>
    <p:sldId id="280" r:id="rId32"/>
    <p:sldId id="256" r:id="rId33"/>
    <p:sldId id="278" r:id="rId34"/>
    <p:sldId id="284" r:id="rId35"/>
    <p:sldId id="287" r:id="rId3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3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89223" autoAdjust="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0CDDB2F4-387A-4667-90BB-06AA1BE044AD}"/>
    <pc:docChg chg="custSel modSld">
      <pc:chgData name="Jo Claes" userId="d64208f3-0076-4064-b6ac-7d8ee9dc279f" providerId="ADAL" clId="{0CDDB2F4-387A-4667-90BB-06AA1BE044AD}" dt="2020-01-30T13:41:16.443" v="6" actId="6549"/>
      <pc:docMkLst>
        <pc:docMk/>
      </pc:docMkLst>
      <pc:sldChg chg="modSp">
        <pc:chgData name="Jo Claes" userId="d64208f3-0076-4064-b6ac-7d8ee9dc279f" providerId="ADAL" clId="{0CDDB2F4-387A-4667-90BB-06AA1BE044AD}" dt="2020-01-30T13:41:16.443" v="6" actId="6549"/>
        <pc:sldMkLst>
          <pc:docMk/>
          <pc:sldMk cId="985769831" sldId="280"/>
        </pc:sldMkLst>
        <pc:spChg chg="mod">
          <ac:chgData name="Jo Claes" userId="d64208f3-0076-4064-b6ac-7d8ee9dc279f" providerId="ADAL" clId="{0CDDB2F4-387A-4667-90BB-06AA1BE044AD}" dt="2020-01-30T13:41:16.443" v="6" actId="6549"/>
          <ac:spMkLst>
            <pc:docMk/>
            <pc:sldMk cId="985769831" sldId="280"/>
            <ac:spMk id="5" creationId="{00000000-0000-0000-0000-000000000000}"/>
          </ac:spMkLst>
        </pc:spChg>
      </pc:sldChg>
      <pc:sldChg chg="delSp">
        <pc:chgData name="Jo Claes" userId="d64208f3-0076-4064-b6ac-7d8ee9dc279f" providerId="ADAL" clId="{0CDDB2F4-387A-4667-90BB-06AA1BE044AD}" dt="2020-01-30T13:40:53.861" v="0" actId="478"/>
        <pc:sldMkLst>
          <pc:docMk/>
          <pc:sldMk cId="1407160244" sldId="288"/>
        </pc:sldMkLst>
        <pc:spChg chg="del">
          <ac:chgData name="Jo Claes" userId="d64208f3-0076-4064-b6ac-7d8ee9dc279f" providerId="ADAL" clId="{0CDDB2F4-387A-4667-90BB-06AA1BE044AD}" dt="2020-01-30T13:40:53.861" v="0" actId="478"/>
          <ac:spMkLst>
            <pc:docMk/>
            <pc:sldMk cId="1407160244" sldId="288"/>
            <ac:spMk id="8" creationId="{00000000-0000-0000-0000-000000000000}"/>
          </ac:spMkLst>
        </pc:spChg>
      </pc:sldChg>
      <pc:sldChg chg="delSp">
        <pc:chgData name="Jo Claes" userId="d64208f3-0076-4064-b6ac-7d8ee9dc279f" providerId="ADAL" clId="{0CDDB2F4-387A-4667-90BB-06AA1BE044AD}" dt="2020-01-30T13:40:56.517" v="1" actId="478"/>
        <pc:sldMkLst>
          <pc:docMk/>
          <pc:sldMk cId="3929514403" sldId="289"/>
        </pc:sldMkLst>
        <pc:spChg chg="del">
          <ac:chgData name="Jo Claes" userId="d64208f3-0076-4064-b6ac-7d8ee9dc279f" providerId="ADAL" clId="{0CDDB2F4-387A-4667-90BB-06AA1BE044AD}" dt="2020-01-30T13:40:56.517" v="1" actId="478"/>
          <ac:spMkLst>
            <pc:docMk/>
            <pc:sldMk cId="3929514403" sldId="289"/>
            <ac:spMk id="9" creationId="{00000000-0000-0000-0000-000000000000}"/>
          </ac:spMkLst>
        </pc:spChg>
      </pc:sldChg>
      <pc:sldChg chg="delSp">
        <pc:chgData name="Jo Claes" userId="d64208f3-0076-4064-b6ac-7d8ee9dc279f" providerId="ADAL" clId="{0CDDB2F4-387A-4667-90BB-06AA1BE044AD}" dt="2020-01-30T13:40:59.469" v="2" actId="478"/>
        <pc:sldMkLst>
          <pc:docMk/>
          <pc:sldMk cId="2668459816" sldId="290"/>
        </pc:sldMkLst>
        <pc:spChg chg="del">
          <ac:chgData name="Jo Claes" userId="d64208f3-0076-4064-b6ac-7d8ee9dc279f" providerId="ADAL" clId="{0CDDB2F4-387A-4667-90BB-06AA1BE044AD}" dt="2020-01-30T13:40:59.469" v="2" actId="478"/>
          <ac:spMkLst>
            <pc:docMk/>
            <pc:sldMk cId="2668459816" sldId="290"/>
            <ac:spMk id="7" creationId="{00000000-0000-0000-0000-000000000000}"/>
          </ac:spMkLst>
        </pc:spChg>
      </pc:sldChg>
      <pc:sldChg chg="delSp">
        <pc:chgData name="Jo Claes" userId="d64208f3-0076-4064-b6ac-7d8ee9dc279f" providerId="ADAL" clId="{0CDDB2F4-387A-4667-90BB-06AA1BE044AD}" dt="2020-01-30T13:41:02.166" v="3" actId="478"/>
        <pc:sldMkLst>
          <pc:docMk/>
          <pc:sldMk cId="1022344886" sldId="291"/>
        </pc:sldMkLst>
        <pc:spChg chg="del">
          <ac:chgData name="Jo Claes" userId="d64208f3-0076-4064-b6ac-7d8ee9dc279f" providerId="ADAL" clId="{0CDDB2F4-387A-4667-90BB-06AA1BE044AD}" dt="2020-01-30T13:41:02.166" v="3" actId="478"/>
          <ac:spMkLst>
            <pc:docMk/>
            <pc:sldMk cId="1022344886" sldId="291"/>
            <ac:spMk id="11" creationId="{00000000-0000-0000-0000-000000000000}"/>
          </ac:spMkLst>
        </pc:spChg>
      </pc:sldChg>
      <pc:sldChg chg="delSp">
        <pc:chgData name="Jo Claes" userId="d64208f3-0076-4064-b6ac-7d8ee9dc279f" providerId="ADAL" clId="{0CDDB2F4-387A-4667-90BB-06AA1BE044AD}" dt="2020-01-30T13:41:04.836" v="4" actId="478"/>
        <pc:sldMkLst>
          <pc:docMk/>
          <pc:sldMk cId="1197382643" sldId="292"/>
        </pc:sldMkLst>
        <pc:spChg chg="del">
          <ac:chgData name="Jo Claes" userId="d64208f3-0076-4064-b6ac-7d8ee9dc279f" providerId="ADAL" clId="{0CDDB2F4-387A-4667-90BB-06AA1BE044AD}" dt="2020-01-30T13:41:04.836" v="4" actId="478"/>
          <ac:spMkLst>
            <pc:docMk/>
            <pc:sldMk cId="1197382643" sldId="292"/>
            <ac:spMk id="8" creationId="{00000000-0000-0000-0000-000000000000}"/>
          </ac:spMkLst>
        </pc:spChg>
      </pc:sldChg>
    </pc:docChg>
  </pc:docChgLst>
  <pc:docChgLst>
    <pc:chgData name="Jo Claes" userId="d64208f3-0076-4064-b6ac-7d8ee9dc279f" providerId="ADAL" clId="{6A5540D7-C8F5-4EAB-A2B7-D8B14A17F0CC}"/>
    <pc:docChg chg="addSld modSld">
      <pc:chgData name="Jo Claes" userId="d64208f3-0076-4064-b6ac-7d8ee9dc279f" providerId="ADAL" clId="{6A5540D7-C8F5-4EAB-A2B7-D8B14A17F0CC}" dt="2019-11-18T09:34:08.520" v="9"/>
      <pc:docMkLst>
        <pc:docMk/>
      </pc:docMkLst>
      <pc:sldChg chg="modSp">
        <pc:chgData name="Jo Claes" userId="d64208f3-0076-4064-b6ac-7d8ee9dc279f" providerId="ADAL" clId="{6A5540D7-C8F5-4EAB-A2B7-D8B14A17F0CC}" dt="2019-11-18T09:33:02.291" v="2" actId="20577"/>
        <pc:sldMkLst>
          <pc:docMk/>
          <pc:sldMk cId="888139634" sldId="256"/>
        </pc:sldMkLst>
        <pc:spChg chg="mod">
          <ac:chgData name="Jo Claes" userId="d64208f3-0076-4064-b6ac-7d8ee9dc279f" providerId="ADAL" clId="{6A5540D7-C8F5-4EAB-A2B7-D8B14A17F0CC}" dt="2019-11-18T09:32:58.854" v="0"/>
          <ac:spMkLst>
            <pc:docMk/>
            <pc:sldMk cId="888139634" sldId="256"/>
            <ac:spMk id="3" creationId="{00000000-0000-0000-0000-000000000000}"/>
          </ac:spMkLst>
        </pc:spChg>
        <pc:spChg chg="mod">
          <ac:chgData name="Jo Claes" userId="d64208f3-0076-4064-b6ac-7d8ee9dc279f" providerId="ADAL" clId="{6A5540D7-C8F5-4EAB-A2B7-D8B14A17F0CC}" dt="2019-11-18T09:33:02.291" v="2" actId="20577"/>
          <ac:spMkLst>
            <pc:docMk/>
            <pc:sldMk cId="888139634" sldId="256"/>
            <ac:spMk id="5" creationId="{848A5C51-6CEF-40DA-8796-4AE27144F190}"/>
          </ac:spMkLst>
        </pc:spChg>
      </pc:sldChg>
      <pc:sldChg chg="modSp">
        <pc:chgData name="Jo Claes" userId="d64208f3-0076-4064-b6ac-7d8ee9dc279f" providerId="ADAL" clId="{6A5540D7-C8F5-4EAB-A2B7-D8B14A17F0CC}" dt="2019-11-18T09:33:14.069" v="5" actId="20577"/>
        <pc:sldMkLst>
          <pc:docMk/>
          <pc:sldMk cId="3864572019" sldId="278"/>
        </pc:sldMkLst>
        <pc:spChg chg="mod">
          <ac:chgData name="Jo Claes" userId="d64208f3-0076-4064-b6ac-7d8ee9dc279f" providerId="ADAL" clId="{6A5540D7-C8F5-4EAB-A2B7-D8B14A17F0CC}" dt="2019-11-18T09:33:11.101" v="3"/>
          <ac:spMkLst>
            <pc:docMk/>
            <pc:sldMk cId="3864572019" sldId="278"/>
            <ac:spMk id="3" creationId="{00000000-0000-0000-0000-000000000000}"/>
          </ac:spMkLst>
        </pc:spChg>
        <pc:spChg chg="mod">
          <ac:chgData name="Jo Claes" userId="d64208f3-0076-4064-b6ac-7d8ee9dc279f" providerId="ADAL" clId="{6A5540D7-C8F5-4EAB-A2B7-D8B14A17F0CC}" dt="2019-11-18T09:33:14.069" v="5" actId="20577"/>
          <ac:spMkLst>
            <pc:docMk/>
            <pc:sldMk cId="3864572019" sldId="278"/>
            <ac:spMk id="5" creationId="{3CFAB0F5-3547-407B-9B2E-401AE1FD9E84}"/>
          </ac:spMkLst>
        </pc:spChg>
      </pc:sldChg>
      <pc:sldChg chg="modSp">
        <pc:chgData name="Jo Claes" userId="d64208f3-0076-4064-b6ac-7d8ee9dc279f" providerId="ADAL" clId="{6A5540D7-C8F5-4EAB-A2B7-D8B14A17F0CC}" dt="2019-11-18T09:33:27.742" v="8" actId="20577"/>
        <pc:sldMkLst>
          <pc:docMk/>
          <pc:sldMk cId="2121505211" sldId="284"/>
        </pc:sldMkLst>
        <pc:spChg chg="mod">
          <ac:chgData name="Jo Claes" userId="d64208f3-0076-4064-b6ac-7d8ee9dc279f" providerId="ADAL" clId="{6A5540D7-C8F5-4EAB-A2B7-D8B14A17F0CC}" dt="2019-11-18T09:33:22.302" v="6"/>
          <ac:spMkLst>
            <pc:docMk/>
            <pc:sldMk cId="2121505211" sldId="284"/>
            <ac:spMk id="3" creationId="{00000000-0000-0000-0000-000000000000}"/>
          </ac:spMkLst>
        </pc:spChg>
        <pc:spChg chg="mod">
          <ac:chgData name="Jo Claes" userId="d64208f3-0076-4064-b6ac-7d8ee9dc279f" providerId="ADAL" clId="{6A5540D7-C8F5-4EAB-A2B7-D8B14A17F0CC}" dt="2019-11-18T09:33:27.742" v="8" actId="20577"/>
          <ac:spMkLst>
            <pc:docMk/>
            <pc:sldMk cId="2121505211" sldId="284"/>
            <ac:spMk id="5" creationId="{620AD58F-AB3E-4CDF-8ED4-1ED0AC0C4E07}"/>
          </ac:spMkLst>
        </pc:spChg>
      </pc:sldChg>
      <pc:sldChg chg="add">
        <pc:chgData name="Jo Claes" userId="d64208f3-0076-4064-b6ac-7d8ee9dc279f" providerId="ADAL" clId="{6A5540D7-C8F5-4EAB-A2B7-D8B14A17F0CC}" dt="2019-11-18T09:34:08.520" v="9"/>
        <pc:sldMkLst>
          <pc:docMk/>
          <pc:sldMk cId="3765846985" sldId="294"/>
        </pc:sldMkLst>
      </pc:sldChg>
    </pc:docChg>
  </pc:docChgLst>
  <pc:docChgLst>
    <pc:chgData name="Jo Claes" userId="d64208f3-0076-4064-b6ac-7d8ee9dc279f" providerId="ADAL" clId="{7F06234D-5A88-4FA3-8B89-9D17A9FB772E}"/>
    <pc:docChg chg="modSld">
      <pc:chgData name="Jo Claes" userId="d64208f3-0076-4064-b6ac-7d8ee9dc279f" providerId="ADAL" clId="{7F06234D-5A88-4FA3-8B89-9D17A9FB772E}" dt="2022-02-25T09:17:16.765" v="3" actId="20577"/>
      <pc:docMkLst>
        <pc:docMk/>
      </pc:docMkLst>
      <pc:sldChg chg="modSp mod">
        <pc:chgData name="Jo Claes" userId="d64208f3-0076-4064-b6ac-7d8ee9dc279f" providerId="ADAL" clId="{7F06234D-5A88-4FA3-8B89-9D17A9FB772E}" dt="2022-02-25T09:17:16.765" v="3" actId="20577"/>
        <pc:sldMkLst>
          <pc:docMk/>
          <pc:sldMk cId="3436373426" sldId="260"/>
        </pc:sldMkLst>
        <pc:spChg chg="mod">
          <ac:chgData name="Jo Claes" userId="d64208f3-0076-4064-b6ac-7d8ee9dc279f" providerId="ADAL" clId="{7F06234D-5A88-4FA3-8B89-9D17A9FB772E}" dt="2022-02-25T09:17:16.765" v="3" actId="20577"/>
          <ac:spMkLst>
            <pc:docMk/>
            <pc:sldMk cId="3436373426" sldId="260"/>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BB9628D-086B-406E-A6E2-A7619C06CF97}" type="datetimeFigureOut">
              <a:rPr lang="nl-BE" smtClean="0"/>
              <a:pPr/>
              <a:t>25/02/2022</a:t>
            </a:fld>
            <a:endParaRPr lang="nl-BE"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CA3AA5B-8A8B-4208-AFCF-18A2EC73466F}" type="slidenum">
              <a:rPr lang="nl-BE" smtClean="0"/>
              <a:pPr/>
              <a:t>‹#›</a:t>
            </a:fld>
            <a:endParaRPr lang="nl-BE" dirty="0"/>
          </a:p>
        </p:txBody>
      </p:sp>
    </p:spTree>
    <p:extLst>
      <p:ext uri="{BB962C8B-B14F-4D97-AF65-F5344CB8AC3E}">
        <p14:creationId xmlns:p14="http://schemas.microsoft.com/office/powerpoint/2010/main" val="1738952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7FAEA43-A081-4D41-A611-B41EC97AE4F7}" type="datetimeFigureOut">
              <a:rPr lang="fr-FR" smtClean="0"/>
              <a:pPr/>
              <a:t>25/02/2022</a:t>
            </a:fld>
            <a:endParaRPr lang="fr-FR"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4CA750D-4BE2-4BD9-8CFA-BD3D0F2B5E5E}" type="slidenum">
              <a:rPr lang="fr-FR" smtClean="0"/>
              <a:pPr/>
              <a:t>‹#›</a:t>
            </a:fld>
            <a:endParaRPr lang="fr-FR" dirty="0"/>
          </a:p>
        </p:txBody>
      </p:sp>
    </p:spTree>
    <p:extLst>
      <p:ext uri="{BB962C8B-B14F-4D97-AF65-F5344CB8AC3E}">
        <p14:creationId xmlns:p14="http://schemas.microsoft.com/office/powerpoint/2010/main" val="1281485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4CA750D-4BE2-4BD9-8CFA-BD3D0F2B5E5E}" type="slidenum">
              <a:rPr lang="fr-FR" smtClean="0"/>
              <a:pPr/>
              <a:t>2</a:t>
            </a:fld>
            <a:endParaRPr lang="fr-FR" dirty="0"/>
          </a:p>
        </p:txBody>
      </p:sp>
    </p:spTree>
    <p:extLst>
      <p:ext uri="{BB962C8B-B14F-4D97-AF65-F5344CB8AC3E}">
        <p14:creationId xmlns:p14="http://schemas.microsoft.com/office/powerpoint/2010/main" val="183122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4CA750D-4BE2-4BD9-8CFA-BD3D0F2B5E5E}" type="slidenum">
              <a:rPr lang="fr-FR" smtClean="0"/>
              <a:pPr/>
              <a:t>4</a:t>
            </a:fld>
            <a:endParaRPr lang="fr-FR" dirty="0"/>
          </a:p>
        </p:txBody>
      </p:sp>
    </p:spTree>
    <p:extLst>
      <p:ext uri="{BB962C8B-B14F-4D97-AF65-F5344CB8AC3E}">
        <p14:creationId xmlns:p14="http://schemas.microsoft.com/office/powerpoint/2010/main" val="2760253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4CA750D-4BE2-4BD9-8CFA-BD3D0F2B5E5E}" type="slidenum">
              <a:rPr lang="fr-FR" smtClean="0"/>
              <a:pPr/>
              <a:t>6</a:t>
            </a:fld>
            <a:endParaRPr lang="fr-FR" dirty="0"/>
          </a:p>
        </p:txBody>
      </p:sp>
    </p:spTree>
    <p:extLst>
      <p:ext uri="{BB962C8B-B14F-4D97-AF65-F5344CB8AC3E}">
        <p14:creationId xmlns:p14="http://schemas.microsoft.com/office/powerpoint/2010/main" val="144329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http://twistedsifter.com/2011/10/metalmorphosis-sculpture-david-cerny/</a:t>
            </a:r>
          </a:p>
        </p:txBody>
      </p:sp>
      <p:sp>
        <p:nvSpPr>
          <p:cNvPr id="4" name="Espace réservé du numéro de diapositive 3"/>
          <p:cNvSpPr>
            <a:spLocks noGrp="1"/>
          </p:cNvSpPr>
          <p:nvPr>
            <p:ph type="sldNum" sz="quarter" idx="10"/>
          </p:nvPr>
        </p:nvSpPr>
        <p:spPr/>
        <p:txBody>
          <a:bodyPr/>
          <a:lstStyle/>
          <a:p>
            <a:fld id="{54CA750D-4BE2-4BD9-8CFA-BD3D0F2B5E5E}" type="slidenum">
              <a:rPr lang="fr-FR" smtClean="0"/>
              <a:pPr/>
              <a:t>18</a:t>
            </a:fld>
            <a:endParaRPr lang="fr-FR" dirty="0"/>
          </a:p>
        </p:txBody>
      </p:sp>
    </p:spTree>
    <p:extLst>
      <p:ext uri="{BB962C8B-B14F-4D97-AF65-F5344CB8AC3E}">
        <p14:creationId xmlns:p14="http://schemas.microsoft.com/office/powerpoint/2010/main" val="1886962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4CA750D-4BE2-4BD9-8CFA-BD3D0F2B5E5E}" type="slidenum">
              <a:rPr lang="fr-FR" smtClean="0"/>
              <a:pPr/>
              <a:t>28</a:t>
            </a:fld>
            <a:endParaRPr lang="fr-FR" dirty="0"/>
          </a:p>
        </p:txBody>
      </p:sp>
    </p:spTree>
    <p:extLst>
      <p:ext uri="{BB962C8B-B14F-4D97-AF65-F5344CB8AC3E}">
        <p14:creationId xmlns:p14="http://schemas.microsoft.com/office/powerpoint/2010/main" val="2498649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88526C-108B-4C57-A846-D9BAFCFA0086}" type="datetime1">
              <a:rPr lang="fr-FR" smtClean="0"/>
              <a:pPr/>
              <a:t>25/02/2022</a:t>
            </a:fld>
            <a:endParaRPr lang="fr-FR"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Slide Number Placeholder 5"/>
          <p:cNvSpPr>
            <a:spLocks noGrp="1"/>
          </p:cNvSpPr>
          <p:nvPr>
            <p:ph type="sldNum" sz="quarter" idx="12"/>
          </p:nvPr>
        </p:nvSpPr>
        <p:spPr/>
        <p:txBody>
          <a:bodyPr/>
          <a:lstStyle/>
          <a:p>
            <a:fld id="{387D9DEA-C109-4EC7-BDCC-42D7A05A445D}" type="slidenum">
              <a:rPr lang="fr-FR" smtClean="0"/>
              <a:pPr/>
              <a:t>‹#›</a:t>
            </a:fld>
            <a:endParaRPr lang="fr-FR" dirty="0"/>
          </a:p>
        </p:txBody>
      </p:sp>
    </p:spTree>
    <p:extLst>
      <p:ext uri="{BB962C8B-B14F-4D97-AF65-F5344CB8AC3E}">
        <p14:creationId xmlns:p14="http://schemas.microsoft.com/office/powerpoint/2010/main" val="2550060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CA3644-B642-4BD3-B619-F9F87BCA4B0C}" type="datetime1">
              <a:rPr lang="fr-FR" smtClean="0"/>
              <a:pPr/>
              <a:t>25/02/2022</a:t>
            </a:fld>
            <a:endParaRPr lang="fr-FR"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Slide Number Placeholder 5"/>
          <p:cNvSpPr>
            <a:spLocks noGrp="1"/>
          </p:cNvSpPr>
          <p:nvPr>
            <p:ph type="sldNum" sz="quarter" idx="12"/>
          </p:nvPr>
        </p:nvSpPr>
        <p:spPr/>
        <p:txBody>
          <a:bodyPr/>
          <a:lstStyle/>
          <a:p>
            <a:fld id="{387D9DEA-C109-4EC7-BDCC-42D7A05A445D}" type="slidenum">
              <a:rPr lang="fr-FR" smtClean="0"/>
              <a:pPr/>
              <a:t>‹#›</a:t>
            </a:fld>
            <a:endParaRPr lang="fr-FR" dirty="0"/>
          </a:p>
        </p:txBody>
      </p:sp>
    </p:spTree>
    <p:extLst>
      <p:ext uri="{BB962C8B-B14F-4D97-AF65-F5344CB8AC3E}">
        <p14:creationId xmlns:p14="http://schemas.microsoft.com/office/powerpoint/2010/main" val="44421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2B63433-1AF9-4D36-9FE6-B682AF68B983}" type="datetime1">
              <a:rPr lang="fr-FR" smtClean="0"/>
              <a:pPr/>
              <a:t>25/02/2022</a:t>
            </a:fld>
            <a:endParaRPr lang="fr-FR"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Slide Number Placeholder 5"/>
          <p:cNvSpPr>
            <a:spLocks noGrp="1"/>
          </p:cNvSpPr>
          <p:nvPr>
            <p:ph type="sldNum" sz="quarter" idx="12"/>
          </p:nvPr>
        </p:nvSpPr>
        <p:spPr/>
        <p:txBody>
          <a:bodyPr/>
          <a:lstStyle/>
          <a:p>
            <a:fld id="{387D9DEA-C109-4EC7-BDCC-42D7A05A445D}" type="slidenum">
              <a:rPr lang="fr-FR" smtClean="0"/>
              <a:pPr/>
              <a:t>‹#›</a:t>
            </a:fld>
            <a:endParaRPr lang="fr-FR" dirty="0"/>
          </a:p>
        </p:txBody>
      </p:sp>
    </p:spTree>
    <p:extLst>
      <p:ext uri="{BB962C8B-B14F-4D97-AF65-F5344CB8AC3E}">
        <p14:creationId xmlns:p14="http://schemas.microsoft.com/office/powerpoint/2010/main" val="4140503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1BD70B7A-7F33-4520-B816-EEB9B32DCE12}" type="datetime1">
              <a:rPr lang="fr-FR" smtClean="0"/>
              <a:pPr/>
              <a:t>25/02/2022</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dirty="0"/>
          </a:p>
        </p:txBody>
      </p:sp>
    </p:spTree>
    <p:extLst>
      <p:ext uri="{BB962C8B-B14F-4D97-AF65-F5344CB8AC3E}">
        <p14:creationId xmlns:p14="http://schemas.microsoft.com/office/powerpoint/2010/main" val="1367954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B0AC111F-6862-4078-8DFA-FE7796CA5B50}" type="datetime1">
              <a:rPr lang="fr-FR" smtClean="0"/>
              <a:pPr/>
              <a:t>25/02/2022</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dirty="0"/>
          </a:p>
        </p:txBody>
      </p:sp>
    </p:spTree>
    <p:extLst>
      <p:ext uri="{BB962C8B-B14F-4D97-AF65-F5344CB8AC3E}">
        <p14:creationId xmlns:p14="http://schemas.microsoft.com/office/powerpoint/2010/main" val="1867969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4BEB93-5A56-48CE-BA36-9903CE6CA631}" type="datetime1">
              <a:rPr lang="fr-FR" smtClean="0"/>
              <a:pPr/>
              <a:t>25/02/2022</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dirty="0"/>
          </a:p>
        </p:txBody>
      </p:sp>
    </p:spTree>
    <p:extLst>
      <p:ext uri="{BB962C8B-B14F-4D97-AF65-F5344CB8AC3E}">
        <p14:creationId xmlns:p14="http://schemas.microsoft.com/office/powerpoint/2010/main" val="1157766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016462CB-698C-47E7-B81C-A65F304A5F76}" type="datetime1">
              <a:rPr lang="fr-FR" smtClean="0"/>
              <a:pPr/>
              <a:t>25/02/2022</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16EEAD88-7AB7-4352-89B4-BF917C658D05}" type="slidenum">
              <a:rPr lang="fr-BE" smtClean="0"/>
              <a:pPr/>
              <a:t>‹#›</a:t>
            </a:fld>
            <a:endParaRPr lang="fr-BE" dirty="0"/>
          </a:p>
        </p:txBody>
      </p:sp>
    </p:spTree>
    <p:extLst>
      <p:ext uri="{BB962C8B-B14F-4D97-AF65-F5344CB8AC3E}">
        <p14:creationId xmlns:p14="http://schemas.microsoft.com/office/powerpoint/2010/main" val="1105601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2EEDB809-8F48-4072-AA03-6957C6528026}" type="datetime1">
              <a:rPr lang="fr-FR" smtClean="0"/>
              <a:pPr/>
              <a:t>25/02/2022</a:t>
            </a:fld>
            <a:endParaRPr lang="fr-BE" dirty="0"/>
          </a:p>
        </p:txBody>
      </p:sp>
      <p:sp>
        <p:nvSpPr>
          <p:cNvPr id="8" name="Footer Placeholder 7"/>
          <p:cNvSpPr>
            <a:spLocks noGrp="1"/>
          </p:cNvSpPr>
          <p:nvPr>
            <p:ph type="ftr" sz="quarter" idx="11"/>
          </p:nvPr>
        </p:nvSpPr>
        <p:spPr/>
        <p:txBody>
          <a:bodyPr/>
          <a:lstStyle/>
          <a:p>
            <a:endParaRPr lang="fr-BE" dirty="0"/>
          </a:p>
        </p:txBody>
      </p:sp>
      <p:sp>
        <p:nvSpPr>
          <p:cNvPr id="9" name="Slide Number Placeholder 8"/>
          <p:cNvSpPr>
            <a:spLocks noGrp="1"/>
          </p:cNvSpPr>
          <p:nvPr>
            <p:ph type="sldNum" sz="quarter" idx="12"/>
          </p:nvPr>
        </p:nvSpPr>
        <p:spPr/>
        <p:txBody>
          <a:bodyPr/>
          <a:lstStyle/>
          <a:p>
            <a:fld id="{16EEAD88-7AB7-4352-89B4-BF917C658D05}" type="slidenum">
              <a:rPr lang="fr-BE" smtClean="0"/>
              <a:pPr/>
              <a:t>‹#›</a:t>
            </a:fld>
            <a:endParaRPr lang="fr-BE" dirty="0"/>
          </a:p>
        </p:txBody>
      </p:sp>
    </p:spTree>
    <p:extLst>
      <p:ext uri="{BB962C8B-B14F-4D97-AF65-F5344CB8AC3E}">
        <p14:creationId xmlns:p14="http://schemas.microsoft.com/office/powerpoint/2010/main" val="2119561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2F87381B-CF6D-4449-A85E-4BA03AE5CB0E}" type="datetime1">
              <a:rPr lang="fr-FR" smtClean="0"/>
              <a:pPr/>
              <a:t>25/02/2022</a:t>
            </a:fld>
            <a:endParaRPr lang="fr-BE" dirty="0"/>
          </a:p>
        </p:txBody>
      </p:sp>
      <p:sp>
        <p:nvSpPr>
          <p:cNvPr id="4" name="Footer Placeholder 3"/>
          <p:cNvSpPr>
            <a:spLocks noGrp="1"/>
          </p:cNvSpPr>
          <p:nvPr>
            <p:ph type="ftr" sz="quarter" idx="11"/>
          </p:nvPr>
        </p:nvSpPr>
        <p:spPr/>
        <p:txBody>
          <a:bodyPr/>
          <a:lstStyle/>
          <a:p>
            <a:endParaRPr lang="fr-BE" dirty="0"/>
          </a:p>
        </p:txBody>
      </p:sp>
      <p:sp>
        <p:nvSpPr>
          <p:cNvPr id="5" name="Slide Number Placeholder 4"/>
          <p:cNvSpPr>
            <a:spLocks noGrp="1"/>
          </p:cNvSpPr>
          <p:nvPr>
            <p:ph type="sldNum" sz="quarter" idx="12"/>
          </p:nvPr>
        </p:nvSpPr>
        <p:spPr/>
        <p:txBody>
          <a:bodyPr/>
          <a:lstStyle/>
          <a:p>
            <a:fld id="{16EEAD88-7AB7-4352-89B4-BF917C658D05}" type="slidenum">
              <a:rPr lang="fr-BE" smtClean="0"/>
              <a:pPr/>
              <a:t>‹#›</a:t>
            </a:fld>
            <a:endParaRPr lang="fr-BE" dirty="0"/>
          </a:p>
        </p:txBody>
      </p:sp>
    </p:spTree>
    <p:extLst>
      <p:ext uri="{BB962C8B-B14F-4D97-AF65-F5344CB8AC3E}">
        <p14:creationId xmlns:p14="http://schemas.microsoft.com/office/powerpoint/2010/main" val="1028613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4714B-D724-443C-818C-6CE197F39AE1}" type="datetime1">
              <a:rPr lang="fr-FR" smtClean="0"/>
              <a:pPr/>
              <a:t>25/02/2022</a:t>
            </a:fld>
            <a:endParaRPr lang="fr-BE" dirty="0"/>
          </a:p>
        </p:txBody>
      </p:sp>
      <p:sp>
        <p:nvSpPr>
          <p:cNvPr id="3" name="Footer Placeholder 2"/>
          <p:cNvSpPr>
            <a:spLocks noGrp="1"/>
          </p:cNvSpPr>
          <p:nvPr>
            <p:ph type="ftr" sz="quarter" idx="11"/>
          </p:nvPr>
        </p:nvSpPr>
        <p:spPr/>
        <p:txBody>
          <a:bodyPr/>
          <a:lstStyle/>
          <a:p>
            <a:endParaRPr lang="fr-BE"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a:t>
            </a:fld>
            <a:endParaRPr lang="fr-BE" dirty="0"/>
          </a:p>
        </p:txBody>
      </p:sp>
    </p:spTree>
    <p:extLst>
      <p:ext uri="{BB962C8B-B14F-4D97-AF65-F5344CB8AC3E}">
        <p14:creationId xmlns:p14="http://schemas.microsoft.com/office/powerpoint/2010/main" val="3743094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DE09E1-7428-494B-902C-EBADD8C28DAD}" type="datetime1">
              <a:rPr lang="fr-FR" smtClean="0"/>
              <a:pPr/>
              <a:t>25/02/2022</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16EEAD88-7AB7-4352-89B4-BF917C658D05}" type="slidenum">
              <a:rPr lang="fr-BE" smtClean="0"/>
              <a:pPr/>
              <a:t>‹#›</a:t>
            </a:fld>
            <a:endParaRPr lang="fr-BE" dirty="0"/>
          </a:p>
        </p:txBody>
      </p:sp>
    </p:spTree>
    <p:extLst>
      <p:ext uri="{BB962C8B-B14F-4D97-AF65-F5344CB8AC3E}">
        <p14:creationId xmlns:p14="http://schemas.microsoft.com/office/powerpoint/2010/main" val="2744919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lvl1pPr>
              <a:buClr>
                <a:srgbClr val="6693BC"/>
              </a:buClr>
              <a:defRPr/>
            </a:lvl1pPr>
            <a:lvl2pPr>
              <a:buClr>
                <a:srgbClr val="6693BC"/>
              </a:buClr>
              <a:defRPr/>
            </a:lvl2pPr>
            <a:lvl3pPr>
              <a:buClr>
                <a:srgbClr val="6693BC"/>
              </a:buClr>
              <a:defRPr/>
            </a:lvl3pPr>
            <a:lvl4pPr>
              <a:buClr>
                <a:srgbClr val="6693BC"/>
              </a:buClr>
              <a:defRPr/>
            </a:lvl4pPr>
            <a:lvl5pPr>
              <a:buClr>
                <a:srgbClr val="6693BC"/>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A911265-F8F0-4432-B07D-4B47F363BDC7}" type="datetime1">
              <a:rPr lang="fr-FR" smtClean="0"/>
              <a:pPr/>
              <a:t>25/02/2022</a:t>
            </a:fld>
            <a:endParaRPr lang="fr-FR"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Slide Number Placeholder 5"/>
          <p:cNvSpPr>
            <a:spLocks noGrp="1"/>
          </p:cNvSpPr>
          <p:nvPr>
            <p:ph type="sldNum" sz="quarter" idx="12"/>
          </p:nvPr>
        </p:nvSpPr>
        <p:spPr/>
        <p:txBody>
          <a:bodyPr/>
          <a:lstStyle/>
          <a:p>
            <a:fld id="{387D9DEA-C109-4EC7-BDCC-42D7A05A445D}" type="slidenum">
              <a:rPr lang="fr-FR" smtClean="0"/>
              <a:pPr/>
              <a:t>‹#›</a:t>
            </a:fld>
            <a:endParaRPr lang="fr-FR" dirty="0"/>
          </a:p>
        </p:txBody>
      </p:sp>
    </p:spTree>
    <p:extLst>
      <p:ext uri="{BB962C8B-B14F-4D97-AF65-F5344CB8AC3E}">
        <p14:creationId xmlns:p14="http://schemas.microsoft.com/office/powerpoint/2010/main" val="4186493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B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D02DA-CDD9-4E8B-A9D8-76336827C304}" type="datetime1">
              <a:rPr lang="fr-FR" smtClean="0"/>
              <a:pPr/>
              <a:t>25/02/2022</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16EEAD88-7AB7-4352-89B4-BF917C658D05}" type="slidenum">
              <a:rPr lang="fr-BE" smtClean="0"/>
              <a:pPr/>
              <a:t>‹#›</a:t>
            </a:fld>
            <a:endParaRPr lang="fr-BE" dirty="0"/>
          </a:p>
        </p:txBody>
      </p:sp>
    </p:spTree>
    <p:extLst>
      <p:ext uri="{BB962C8B-B14F-4D97-AF65-F5344CB8AC3E}">
        <p14:creationId xmlns:p14="http://schemas.microsoft.com/office/powerpoint/2010/main" val="2025900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8508D051-3DD3-40CA-BCB2-7A1A622B9A85}" type="datetime1">
              <a:rPr lang="fr-FR" smtClean="0"/>
              <a:pPr/>
              <a:t>25/02/2022</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dirty="0"/>
          </a:p>
        </p:txBody>
      </p:sp>
    </p:spTree>
    <p:extLst>
      <p:ext uri="{BB962C8B-B14F-4D97-AF65-F5344CB8AC3E}">
        <p14:creationId xmlns:p14="http://schemas.microsoft.com/office/powerpoint/2010/main" val="2701206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7D33EFD5-4F8B-4730-BB76-73A088AC3600}" type="datetime1">
              <a:rPr lang="fr-FR" smtClean="0"/>
              <a:pPr/>
              <a:t>25/02/2022</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dirty="0"/>
          </a:p>
        </p:txBody>
      </p:sp>
    </p:spTree>
    <p:extLst>
      <p:ext uri="{BB962C8B-B14F-4D97-AF65-F5344CB8AC3E}">
        <p14:creationId xmlns:p14="http://schemas.microsoft.com/office/powerpoint/2010/main" val="1205912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F2F1E7E9-9155-40CF-AEB5-1814F16900D4}" type="datetime1">
              <a:rPr lang="fr-FR" smtClean="0"/>
              <a:pPr/>
              <a:t>25/02/2022</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2840113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A463F79F-6B50-4C37-A025-069787F26BBA}" type="datetime1">
              <a:rPr lang="fr-FR" smtClean="0"/>
              <a:pPr/>
              <a:t>25/02/2022</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3272671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38D13B-AA58-4BFE-B96D-84B400AA911D}" type="datetime1">
              <a:rPr lang="fr-FR" smtClean="0"/>
              <a:pPr/>
              <a:t>25/02/2022</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3599272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A8F1D66F-AC15-447B-8CC8-AD026EC2F5AD}" type="datetime1">
              <a:rPr lang="fr-FR" smtClean="0"/>
              <a:pPr/>
              <a:t>25/02/2022</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2652608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DAA7E97A-45CC-4790-81FC-184F9ED3687A}" type="datetime1">
              <a:rPr lang="fr-FR" smtClean="0"/>
              <a:pPr/>
              <a:t>25/02/2022</a:t>
            </a:fld>
            <a:endParaRPr lang="fr-BE" dirty="0"/>
          </a:p>
        </p:txBody>
      </p:sp>
      <p:sp>
        <p:nvSpPr>
          <p:cNvPr id="8" name="Footer Placeholder 7"/>
          <p:cNvSpPr>
            <a:spLocks noGrp="1"/>
          </p:cNvSpPr>
          <p:nvPr>
            <p:ph type="ftr" sz="quarter" idx="11"/>
          </p:nvPr>
        </p:nvSpPr>
        <p:spPr/>
        <p:txBody>
          <a:bodyPr/>
          <a:lstStyle/>
          <a:p>
            <a:endParaRPr lang="fr-BE" dirty="0"/>
          </a:p>
        </p:txBody>
      </p:sp>
      <p:sp>
        <p:nvSpPr>
          <p:cNvPr id="9" name="Slide Number Placeholder 8"/>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813088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1DCECF14-4BD2-4E92-A301-019AAF9E9695}" type="datetime1">
              <a:rPr lang="fr-FR" smtClean="0"/>
              <a:pPr/>
              <a:t>25/02/2022</a:t>
            </a:fld>
            <a:endParaRPr lang="fr-BE" dirty="0"/>
          </a:p>
        </p:txBody>
      </p:sp>
      <p:sp>
        <p:nvSpPr>
          <p:cNvPr id="4" name="Footer Placeholder 3"/>
          <p:cNvSpPr>
            <a:spLocks noGrp="1"/>
          </p:cNvSpPr>
          <p:nvPr>
            <p:ph type="ftr" sz="quarter" idx="11"/>
          </p:nvPr>
        </p:nvSpPr>
        <p:spPr/>
        <p:txBody>
          <a:bodyPr/>
          <a:lstStyle/>
          <a:p>
            <a:endParaRPr lang="fr-BE" dirty="0"/>
          </a:p>
        </p:txBody>
      </p:sp>
      <p:sp>
        <p:nvSpPr>
          <p:cNvPr id="5" name="Slide Number Placeholder 4"/>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1887086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25E92-B429-471D-9003-A479D4BFC535}" type="datetime1">
              <a:rPr lang="fr-FR" smtClean="0"/>
              <a:pPr/>
              <a:t>25/02/2022</a:t>
            </a:fld>
            <a:endParaRPr lang="fr-BE" dirty="0"/>
          </a:p>
        </p:txBody>
      </p:sp>
      <p:sp>
        <p:nvSpPr>
          <p:cNvPr id="3" name="Footer Placeholder 2"/>
          <p:cNvSpPr>
            <a:spLocks noGrp="1"/>
          </p:cNvSpPr>
          <p:nvPr>
            <p:ph type="ftr" sz="quarter" idx="11"/>
          </p:nvPr>
        </p:nvSpPr>
        <p:spPr/>
        <p:txBody>
          <a:bodyPr/>
          <a:lstStyle/>
          <a:p>
            <a:endParaRPr lang="fr-BE" dirty="0"/>
          </a:p>
        </p:txBody>
      </p:sp>
      <p:sp>
        <p:nvSpPr>
          <p:cNvPr id="4" name="Slide Number Placeholder 3"/>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108317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BCF350-9FFE-4C96-AB7E-CD19326E8A7F}" type="datetime1">
              <a:rPr lang="fr-FR" smtClean="0"/>
              <a:pPr/>
              <a:t>25/02/2022</a:t>
            </a:fld>
            <a:endParaRPr lang="fr-FR"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Slide Number Placeholder 5"/>
          <p:cNvSpPr>
            <a:spLocks noGrp="1"/>
          </p:cNvSpPr>
          <p:nvPr>
            <p:ph type="sldNum" sz="quarter" idx="12"/>
          </p:nvPr>
        </p:nvSpPr>
        <p:spPr/>
        <p:txBody>
          <a:bodyPr/>
          <a:lstStyle/>
          <a:p>
            <a:fld id="{387D9DEA-C109-4EC7-BDCC-42D7A05A445D}" type="slidenum">
              <a:rPr lang="fr-FR" smtClean="0"/>
              <a:pPr/>
              <a:t>‹#›</a:t>
            </a:fld>
            <a:endParaRPr lang="fr-FR" dirty="0"/>
          </a:p>
        </p:txBody>
      </p:sp>
    </p:spTree>
    <p:extLst>
      <p:ext uri="{BB962C8B-B14F-4D97-AF65-F5344CB8AC3E}">
        <p14:creationId xmlns:p14="http://schemas.microsoft.com/office/powerpoint/2010/main" val="994144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913DFC-06A4-4421-815C-70DE8803E337}" type="datetime1">
              <a:rPr lang="fr-FR" smtClean="0"/>
              <a:pPr/>
              <a:t>25/02/2022</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62748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B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A12D1D-6A78-411F-8927-36B40ED63E61}" type="datetime1">
              <a:rPr lang="fr-FR" smtClean="0"/>
              <a:pPr/>
              <a:t>25/02/2022</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1919708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C81DF113-8844-43A5-9C2E-0F3E013440E9}" type="datetime1">
              <a:rPr lang="fr-FR" smtClean="0"/>
              <a:pPr/>
              <a:t>25/02/2022</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3622826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0636512B-1AAC-4327-8322-94128EBAA170}" type="datetime1">
              <a:rPr lang="fr-FR" smtClean="0"/>
              <a:pPr/>
              <a:t>25/02/2022</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41951001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84CEB4A1-DCF7-41A6-9CD9-F673E384B13B}" type="datetime1">
              <a:rPr lang="fr-FR" smtClean="0"/>
              <a:pPr/>
              <a:t>25/02/2022</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0947417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29A3946E-F3E7-4470-B757-11B747D6263A}" type="datetime1">
              <a:rPr lang="fr-FR" smtClean="0"/>
              <a:pPr/>
              <a:t>25/02/2022</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3626767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BC4AC9-4A06-4228-93C3-DA3841F02841}" type="datetime1">
              <a:rPr lang="fr-FR" smtClean="0"/>
              <a:pPr/>
              <a:t>25/02/2022</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823497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1B3487E0-0BE3-4121-AFA4-BCD2A202FEF3}" type="datetime1">
              <a:rPr lang="fr-FR" smtClean="0"/>
              <a:pPr/>
              <a:t>25/02/2022</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768618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86FC3110-C8DE-4D1C-8453-D39E4E20676E}" type="datetime1">
              <a:rPr lang="fr-FR" smtClean="0"/>
              <a:pPr/>
              <a:t>25/02/2022</a:t>
            </a:fld>
            <a:endParaRPr lang="fr-BE" dirty="0"/>
          </a:p>
        </p:txBody>
      </p:sp>
      <p:sp>
        <p:nvSpPr>
          <p:cNvPr id="8" name="Footer Placeholder 7"/>
          <p:cNvSpPr>
            <a:spLocks noGrp="1"/>
          </p:cNvSpPr>
          <p:nvPr>
            <p:ph type="ftr" sz="quarter" idx="11"/>
          </p:nvPr>
        </p:nvSpPr>
        <p:spPr/>
        <p:txBody>
          <a:bodyPr/>
          <a:lstStyle/>
          <a:p>
            <a:endParaRPr lang="fr-BE" dirty="0"/>
          </a:p>
        </p:txBody>
      </p:sp>
      <p:sp>
        <p:nvSpPr>
          <p:cNvPr id="9" name="Slide Number Placeholder 8"/>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7090857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2E389CD8-8078-4D4C-B0B8-34583879FC17}" type="datetime1">
              <a:rPr lang="fr-FR" smtClean="0"/>
              <a:pPr/>
              <a:t>25/02/2022</a:t>
            </a:fld>
            <a:endParaRPr lang="fr-BE" dirty="0"/>
          </a:p>
        </p:txBody>
      </p:sp>
      <p:sp>
        <p:nvSpPr>
          <p:cNvPr id="4" name="Footer Placeholder 3"/>
          <p:cNvSpPr>
            <a:spLocks noGrp="1"/>
          </p:cNvSpPr>
          <p:nvPr>
            <p:ph type="ftr" sz="quarter" idx="11"/>
          </p:nvPr>
        </p:nvSpPr>
        <p:spPr/>
        <p:txBody>
          <a:bodyPr/>
          <a:lstStyle/>
          <a:p>
            <a:endParaRPr lang="fr-BE" dirty="0"/>
          </a:p>
        </p:txBody>
      </p:sp>
      <p:sp>
        <p:nvSpPr>
          <p:cNvPr id="5" name="Slide Number Placeholder 4"/>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55541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634A1D3-8467-4449-BE1B-891B7AF3DDB2}" type="datetime1">
              <a:rPr lang="fr-FR" smtClean="0"/>
              <a:pPr/>
              <a:t>25/02/2022</a:t>
            </a:fld>
            <a:endParaRPr lang="fr-FR"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7" name="Slide Number Placeholder 6"/>
          <p:cNvSpPr>
            <a:spLocks noGrp="1"/>
          </p:cNvSpPr>
          <p:nvPr>
            <p:ph type="sldNum" sz="quarter" idx="12"/>
          </p:nvPr>
        </p:nvSpPr>
        <p:spPr/>
        <p:txBody>
          <a:bodyPr/>
          <a:lstStyle/>
          <a:p>
            <a:fld id="{387D9DEA-C109-4EC7-BDCC-42D7A05A445D}" type="slidenum">
              <a:rPr lang="fr-FR" smtClean="0"/>
              <a:pPr/>
              <a:t>‹#›</a:t>
            </a:fld>
            <a:endParaRPr lang="fr-FR" dirty="0"/>
          </a:p>
        </p:txBody>
      </p:sp>
    </p:spTree>
    <p:extLst>
      <p:ext uri="{BB962C8B-B14F-4D97-AF65-F5344CB8AC3E}">
        <p14:creationId xmlns:p14="http://schemas.microsoft.com/office/powerpoint/2010/main" val="3987420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623BC-4605-4739-B658-51D1D1234B74}" type="datetime1">
              <a:rPr lang="fr-FR" smtClean="0"/>
              <a:pPr/>
              <a:t>25/02/2022</a:t>
            </a:fld>
            <a:endParaRPr lang="fr-BE" dirty="0"/>
          </a:p>
        </p:txBody>
      </p:sp>
      <p:sp>
        <p:nvSpPr>
          <p:cNvPr id="3" name="Footer Placeholder 2"/>
          <p:cNvSpPr>
            <a:spLocks noGrp="1"/>
          </p:cNvSpPr>
          <p:nvPr>
            <p:ph type="ftr" sz="quarter" idx="11"/>
          </p:nvPr>
        </p:nvSpPr>
        <p:spPr/>
        <p:txBody>
          <a:bodyPr/>
          <a:lstStyle/>
          <a:p>
            <a:endParaRPr lang="fr-BE" dirty="0"/>
          </a:p>
        </p:txBody>
      </p:sp>
      <p:sp>
        <p:nvSpPr>
          <p:cNvPr id="4" name="Slide Number Placeholder 3"/>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888721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FC3049-C821-4FB9-A1DB-E608A94DB3A5}" type="datetime1">
              <a:rPr lang="fr-FR" smtClean="0"/>
              <a:pPr/>
              <a:t>25/02/2022</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623849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B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F741CD-6814-4E39-806D-5D2E2789A7A1}" type="datetime1">
              <a:rPr lang="fr-FR" smtClean="0"/>
              <a:pPr/>
              <a:t>25/02/2022</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0022412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0B504E66-80B8-4F5B-A62F-0CC760167153}" type="datetime1">
              <a:rPr lang="fr-FR" smtClean="0"/>
              <a:pPr/>
              <a:t>25/02/2022</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759778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FD21BCCF-DCDC-4A46-9BDF-E92CF7C3DB49}" type="datetime1">
              <a:rPr lang="fr-FR" smtClean="0"/>
              <a:pPr/>
              <a:t>25/02/2022</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6104750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4E37BD-5650-4DD0-832C-8B7B499F1B75}" type="datetime1">
              <a:rPr kumimoji="0" lang="fr-FR"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25/02/2022</a:t>
            </a:fld>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D9DEA-C109-4EC7-BDCC-42D7A05A445D}" type="slidenum">
              <a:rPr kumimoji="0" lang="fr-FR"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582710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55DE6EB-E392-4929-BAD5-E69F10ED8BA5}" type="datetime1">
              <a:rPr lang="fr-FR" smtClean="0"/>
              <a:pPr/>
              <a:t>25/02/2022</a:t>
            </a:fld>
            <a:endParaRPr lang="fr-FR"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9" name="Slide Number Placeholder 8"/>
          <p:cNvSpPr>
            <a:spLocks noGrp="1"/>
          </p:cNvSpPr>
          <p:nvPr>
            <p:ph type="sldNum" sz="quarter" idx="12"/>
          </p:nvPr>
        </p:nvSpPr>
        <p:spPr/>
        <p:txBody>
          <a:bodyPr/>
          <a:lstStyle/>
          <a:p>
            <a:fld id="{387D9DEA-C109-4EC7-BDCC-42D7A05A445D}" type="slidenum">
              <a:rPr lang="fr-FR" smtClean="0"/>
              <a:pPr/>
              <a:t>‹#›</a:t>
            </a:fld>
            <a:endParaRPr lang="fr-FR" dirty="0"/>
          </a:p>
        </p:txBody>
      </p:sp>
    </p:spTree>
    <p:extLst>
      <p:ext uri="{BB962C8B-B14F-4D97-AF65-F5344CB8AC3E}">
        <p14:creationId xmlns:p14="http://schemas.microsoft.com/office/powerpoint/2010/main" val="532135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6988BA6-D263-4A25-8A56-30588199E1B4}" type="datetime1">
              <a:rPr lang="fr-FR" smtClean="0"/>
              <a:pPr/>
              <a:t>25/02/2022</a:t>
            </a:fld>
            <a:endParaRPr lang="fr-FR"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5" name="Slide Number Placeholder 4"/>
          <p:cNvSpPr>
            <a:spLocks noGrp="1"/>
          </p:cNvSpPr>
          <p:nvPr>
            <p:ph type="sldNum" sz="quarter" idx="12"/>
          </p:nvPr>
        </p:nvSpPr>
        <p:spPr/>
        <p:txBody>
          <a:bodyPr/>
          <a:lstStyle/>
          <a:p>
            <a:fld id="{387D9DEA-C109-4EC7-BDCC-42D7A05A445D}" type="slidenum">
              <a:rPr lang="fr-FR" smtClean="0"/>
              <a:pPr/>
              <a:t>‹#›</a:t>
            </a:fld>
            <a:endParaRPr lang="fr-FR" dirty="0"/>
          </a:p>
        </p:txBody>
      </p:sp>
    </p:spTree>
    <p:extLst>
      <p:ext uri="{BB962C8B-B14F-4D97-AF65-F5344CB8AC3E}">
        <p14:creationId xmlns:p14="http://schemas.microsoft.com/office/powerpoint/2010/main" val="353985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D24ED09-B9DA-4A53-9B06-8E6B73F0AAB8}" type="datetime1">
              <a:rPr lang="fr-FR" smtClean="0"/>
              <a:pPr/>
              <a:t>25/02/2022</a:t>
            </a:fld>
            <a:endParaRPr lang="fr-FR"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4" name="Slide Number Placeholder 3"/>
          <p:cNvSpPr>
            <a:spLocks noGrp="1"/>
          </p:cNvSpPr>
          <p:nvPr>
            <p:ph type="sldNum" sz="quarter" idx="12"/>
          </p:nvPr>
        </p:nvSpPr>
        <p:spPr/>
        <p:txBody>
          <a:bodyPr/>
          <a:lstStyle/>
          <a:p>
            <a:fld id="{387D9DEA-C109-4EC7-BDCC-42D7A05A445D}" type="slidenum">
              <a:rPr lang="fr-FR" smtClean="0"/>
              <a:pPr/>
              <a:t>‹#›</a:t>
            </a:fld>
            <a:endParaRPr lang="fr-FR" dirty="0"/>
          </a:p>
        </p:txBody>
      </p:sp>
    </p:spTree>
    <p:extLst>
      <p:ext uri="{BB962C8B-B14F-4D97-AF65-F5344CB8AC3E}">
        <p14:creationId xmlns:p14="http://schemas.microsoft.com/office/powerpoint/2010/main" val="413315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F196FF-106B-485E-8B05-FF026E393F84}" type="datetime1">
              <a:rPr lang="fr-FR" smtClean="0"/>
              <a:pPr/>
              <a:t>25/02/2022</a:t>
            </a:fld>
            <a:endParaRPr lang="fr-FR"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7" name="Slide Number Placeholder 6"/>
          <p:cNvSpPr>
            <a:spLocks noGrp="1"/>
          </p:cNvSpPr>
          <p:nvPr>
            <p:ph type="sldNum" sz="quarter" idx="12"/>
          </p:nvPr>
        </p:nvSpPr>
        <p:spPr/>
        <p:txBody>
          <a:bodyPr/>
          <a:lstStyle/>
          <a:p>
            <a:fld id="{387D9DEA-C109-4EC7-BDCC-42D7A05A445D}" type="slidenum">
              <a:rPr lang="fr-FR" smtClean="0"/>
              <a:pPr/>
              <a:t>‹#›</a:t>
            </a:fld>
            <a:endParaRPr lang="fr-FR" dirty="0"/>
          </a:p>
        </p:txBody>
      </p:sp>
    </p:spTree>
    <p:extLst>
      <p:ext uri="{BB962C8B-B14F-4D97-AF65-F5344CB8AC3E}">
        <p14:creationId xmlns:p14="http://schemas.microsoft.com/office/powerpoint/2010/main" val="289845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B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4E37BD-5650-4DD0-832C-8B7B499F1B75}" type="datetime1">
              <a:rPr lang="fr-FR" smtClean="0"/>
              <a:pPr/>
              <a:t>25/02/2022</a:t>
            </a:fld>
            <a:endParaRPr lang="fr-FR"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7" name="Slide Number Placeholder 6"/>
          <p:cNvSpPr>
            <a:spLocks noGrp="1"/>
          </p:cNvSpPr>
          <p:nvPr>
            <p:ph type="sldNum" sz="quarter" idx="12"/>
          </p:nvPr>
        </p:nvSpPr>
        <p:spPr/>
        <p:txBody>
          <a:bodyPr/>
          <a:lstStyle/>
          <a:p>
            <a:fld id="{387D9DEA-C109-4EC7-BDCC-42D7A05A445D}" type="slidenum">
              <a:rPr lang="fr-FR" smtClean="0"/>
              <a:pPr/>
              <a:t>‹#›</a:t>
            </a:fld>
            <a:endParaRPr lang="fr-FR" dirty="0"/>
          </a:p>
        </p:txBody>
      </p:sp>
    </p:spTree>
    <p:extLst>
      <p:ext uri="{BB962C8B-B14F-4D97-AF65-F5344CB8AC3E}">
        <p14:creationId xmlns:p14="http://schemas.microsoft.com/office/powerpoint/2010/main" val="161671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251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dirty="0"/>
          </a:p>
        </p:txBody>
      </p:sp>
      <p:sp>
        <p:nvSpPr>
          <p:cNvPr id="6" name="Slide Number Placeholder 5"/>
          <p:cNvSpPr>
            <a:spLocks noGrp="1"/>
          </p:cNvSpPr>
          <p:nvPr>
            <p:ph type="sldNum" sz="quarter" idx="4"/>
          </p:nvPr>
        </p:nvSpPr>
        <p:spPr>
          <a:xfrm>
            <a:off x="8820472" y="6597352"/>
            <a:ext cx="396000" cy="365125"/>
          </a:xfrm>
          <a:prstGeom prst="rect">
            <a:avLst/>
          </a:prstGeom>
        </p:spPr>
        <p:txBody>
          <a:bodyPr vert="horz" lIns="91440" tIns="45720" rIns="91440" bIns="45720" rtlCol="0" anchor="ctr"/>
          <a:lstStyle>
            <a:lvl1pPr algn="r">
              <a:defRPr sz="1200">
                <a:solidFill>
                  <a:schemeClr val="bg1"/>
                </a:solidFill>
              </a:defRPr>
            </a:lvl1pPr>
          </a:lstStyle>
          <a:p>
            <a:fld id="{387D9DEA-C109-4EC7-BDCC-42D7A05A445D}" type="slidenum">
              <a:rPr lang="fr-FR" smtClean="0"/>
              <a:pPr/>
              <a:t>‹#›</a:t>
            </a:fld>
            <a:endParaRPr lang="fr-FR" dirty="0"/>
          </a:p>
        </p:txBody>
      </p:sp>
      <p:sp>
        <p:nvSpPr>
          <p:cNvPr id="7" name="Rectangle 6"/>
          <p:cNvSpPr/>
          <p:nvPr/>
        </p:nvSpPr>
        <p:spPr>
          <a:xfrm>
            <a:off x="8928000" y="0"/>
            <a:ext cx="216000" cy="6858000"/>
          </a:xfrm>
          <a:prstGeom prst="rect">
            <a:avLst/>
          </a:prstGeom>
          <a:solidFill>
            <a:srgbClr val="6693BC"/>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L’acier inoxydable et l’art</a:t>
            </a:r>
          </a:p>
        </p:txBody>
      </p:sp>
    </p:spTree>
    <p:extLst>
      <p:ext uri="{BB962C8B-B14F-4D97-AF65-F5344CB8AC3E}">
        <p14:creationId xmlns:p14="http://schemas.microsoft.com/office/powerpoint/2010/main" val="4225418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DF709-B826-480A-9598-DFB5583FFC6C}" type="datetime1">
              <a:rPr lang="fr-FR" smtClean="0"/>
              <a:pPr/>
              <a:t>25/02/2022</a:t>
            </a:fld>
            <a:endParaRPr lang="fr-B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EAD88-7AB7-4352-89B4-BF917C658D05}" type="slidenum">
              <a:rPr lang="fr-BE" smtClean="0"/>
              <a:pPr/>
              <a:t>‹#›</a:t>
            </a:fld>
            <a:endParaRPr lang="fr-BE" dirty="0"/>
          </a:p>
        </p:txBody>
      </p:sp>
      <p:sp>
        <p:nvSpPr>
          <p:cNvPr id="7" name="Rectangle 6"/>
          <p:cNvSpPr/>
          <p:nvPr/>
        </p:nvSpPr>
        <p:spPr>
          <a:xfrm>
            <a:off x="8964488" y="0"/>
            <a:ext cx="179512"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2651728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B5B60-9AA6-48D0-BB75-FB26D37E1741}" type="datetime1">
              <a:rPr lang="fr-FR" smtClean="0"/>
              <a:pPr/>
              <a:t>25/02/2022</a:t>
            </a:fld>
            <a:endParaRPr lang="fr-B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3EC7F-79ED-4C17-9829-92AE53B2AB65}" type="slidenum">
              <a:rPr lang="fr-BE" smtClean="0"/>
              <a:pPr/>
              <a:t>‹#›</a:t>
            </a:fld>
            <a:endParaRPr lang="fr-BE" dirty="0"/>
          </a:p>
        </p:txBody>
      </p:sp>
      <p:sp>
        <p:nvSpPr>
          <p:cNvPr id="7" name="Rectangle 6"/>
          <p:cNvSpPr/>
          <p:nvPr/>
        </p:nvSpPr>
        <p:spPr>
          <a:xfrm>
            <a:off x="8964488" y="0"/>
            <a:ext cx="179512"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26382056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61A55-EED1-4A11-92A6-390FF551D3C2}" type="datetime1">
              <a:rPr lang="fr-FR" smtClean="0"/>
              <a:pPr/>
              <a:t>25/02/2022</a:t>
            </a:fld>
            <a:endParaRPr lang="fr-B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66AA0-E37C-4065-8BE7-D4086C065B53}" type="slidenum">
              <a:rPr lang="fr-BE" smtClean="0"/>
              <a:pPr/>
              <a:t>‹#›</a:t>
            </a:fld>
            <a:endParaRPr lang="fr-BE" dirty="0"/>
          </a:p>
        </p:txBody>
      </p:sp>
      <p:sp>
        <p:nvSpPr>
          <p:cNvPr id="7" name="Rectangle 6"/>
          <p:cNvSpPr/>
          <p:nvPr/>
        </p:nvSpPr>
        <p:spPr>
          <a:xfrm>
            <a:off x="8964488" y="0"/>
            <a:ext cx="179512"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251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dirty="0"/>
          </a:p>
        </p:txBody>
      </p:sp>
      <p:sp>
        <p:nvSpPr>
          <p:cNvPr id="6" name="Slide Number Placeholder 5"/>
          <p:cNvSpPr>
            <a:spLocks noGrp="1"/>
          </p:cNvSpPr>
          <p:nvPr>
            <p:ph type="sldNum" sz="quarter" idx="4"/>
          </p:nvPr>
        </p:nvSpPr>
        <p:spPr>
          <a:xfrm>
            <a:off x="8820472" y="6597352"/>
            <a:ext cx="396000" cy="365125"/>
          </a:xfrm>
          <a:prstGeom prst="rect">
            <a:avLst/>
          </a:prstGeom>
        </p:spPr>
        <p:txBody>
          <a:bodyPr vert="horz" lIns="91440" tIns="45720" rIns="91440" bIns="45720" rtlCol="0" anchor="ctr"/>
          <a:lstStyle>
            <a:lvl1pPr algn="r">
              <a:defRPr sz="1200">
                <a:solidFill>
                  <a:schemeClr val="bg1"/>
                </a:solidFill>
              </a:defRPr>
            </a:lvl1pPr>
          </a:lstStyle>
          <a:p>
            <a:fld id="{387D9DEA-C109-4EC7-BDCC-42D7A05A445D}" type="slidenum">
              <a:rPr lang="fr-FR" smtClean="0"/>
              <a:t>‹#›</a:t>
            </a:fld>
            <a:endParaRPr lang="fr-FR"/>
          </a:p>
        </p:txBody>
      </p:sp>
      <p:sp>
        <p:nvSpPr>
          <p:cNvPr id="7" name="Rectangle 6"/>
          <p:cNvSpPr/>
          <p:nvPr/>
        </p:nvSpPr>
        <p:spPr>
          <a:xfrm>
            <a:off x="8928000" y="0"/>
            <a:ext cx="216000" cy="6858000"/>
          </a:xfrm>
          <a:prstGeom prst="rect">
            <a:avLst/>
          </a:prstGeom>
          <a:solidFill>
            <a:srgbClr val="6693BC"/>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Art</a:t>
            </a:r>
          </a:p>
        </p:txBody>
      </p:sp>
    </p:spTree>
    <p:extLst>
      <p:ext uri="{BB962C8B-B14F-4D97-AF65-F5344CB8AC3E}">
        <p14:creationId xmlns:p14="http://schemas.microsoft.com/office/powerpoint/2010/main" val="1662247400"/>
      </p:ext>
    </p:extLst>
  </p:cSld>
  <p:clrMap bg1="lt1" tx1="dk1" bg2="lt2" tx2="dk2" accent1="accent1" accent2="accent2" accent3="accent3" accent4="accent4" accent5="accent5" accent6="accent6" hlink="hlink" folHlink="folHlink"/>
  <p:sldLayoutIdLst>
    <p:sldLayoutId id="214748370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www.fantasywire.co.uk/" TargetMode="External"/><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www.metalmorphosis.tv/"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lindabakke.webs.com/sculptureskulptur.htm"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jack35.wordpress.com/2014/04/16/les-kelpies-a-helix-en-ecosse-galerie-et-video/"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parisladouce.com/2013/03/paris-la-danse-de-la-fontaine-emergente.html"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barcelonaturisme.com/wv3/en/page/1232/peix-fish-frank-gehry.htm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deshaus.com/" TargetMode="External"/><Relationship Id="rId2" Type="http://schemas.openxmlformats.org/officeDocument/2006/relationships/hyperlink" Target="http://www.zhanwangart.com/index.php/art/detail/?lang=e&amp;id=7" TargetMode="Externa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hyperlink" Target="https://www.archdaily.com/792211/blossom-pavilion-atelier-deshaus/5799b693e58ece81bd00004a-blossom-pavilion-atelier-deshaus-photo"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mymodernmet.com/wire-sculptures-martin-debenham/" TargetMode="External"/><Relationship Id="rId2" Type="http://schemas.openxmlformats.org/officeDocument/2006/relationships/hyperlink" Target="https://mymodernmet.com/wire-sculpture-art/" TargetMode="Externa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youtube.com/watch?v=3UKsaqEgZrk"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www.worldstainless.org/applications/art" TargetMode="External"/><Relationship Id="rId7" Type="http://schemas.openxmlformats.org/officeDocument/2006/relationships/image" Target="../media/image32.jpeg"/><Relationship Id="rId2" Type="http://schemas.openxmlformats.org/officeDocument/2006/relationships/image" Target="../media/image28.jpeg"/><Relationship Id="rId1" Type="http://schemas.openxmlformats.org/officeDocument/2006/relationships/slideLayout" Target="../slideLayouts/slideLayout8.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28.xml.rels><?xml version="1.0" encoding="UTF-8" standalone="yes"?>
<Relationships xmlns="http://schemas.openxmlformats.org/package/2006/relationships"><Relationship Id="rId8" Type="http://schemas.openxmlformats.org/officeDocument/2006/relationships/hyperlink" Target="https://www.gatewayarch.com/" TargetMode="External"/><Relationship Id="rId13" Type="http://schemas.openxmlformats.org/officeDocument/2006/relationships/hyperlink" Target="http://www.war-memorial.net/The-Braves---Les-Braves-1.292" TargetMode="External"/><Relationship Id="rId18" Type="http://schemas.openxmlformats.org/officeDocument/2006/relationships/hyperlink" Target="http://www.eilahiltunen.net/monument.html" TargetMode="External"/><Relationship Id="rId3" Type="http://schemas.openxmlformats.org/officeDocument/2006/relationships/hyperlink" Target="http://www.andyscottsculptor.com/" TargetMode="External"/><Relationship Id="rId7" Type="http://schemas.openxmlformats.org/officeDocument/2006/relationships/hyperlink" Target="https://en.wikipedia.org/wiki/Atomium" TargetMode="External"/><Relationship Id="rId12" Type="http://schemas.openxmlformats.org/officeDocument/2006/relationships/hyperlink" Target="http://saintluciasculpturepark.com/portfolio/anilore-banon/" TargetMode="External"/><Relationship Id="rId17" Type="http://schemas.openxmlformats.org/officeDocument/2006/relationships/hyperlink" Target="https://www.theguardian.com/arts/gallery/2007/oct/03/spider" TargetMode="External"/><Relationship Id="rId2" Type="http://schemas.openxmlformats.org/officeDocument/2006/relationships/notesSlide" Target="../notesSlides/notesSlide5.xml"/><Relationship Id="rId16" Type="http://schemas.openxmlformats.org/officeDocument/2006/relationships/hyperlink" Target="https://www.theguardian.com/artanddesign/2011/mar/30/jaume-plensa-show-at-yorkshire-sculpture-park" TargetMode="External"/><Relationship Id="rId1" Type="http://schemas.openxmlformats.org/officeDocument/2006/relationships/slideLayout" Target="../slideLayouts/slideLayout2.xml"/><Relationship Id="rId6" Type="http://schemas.openxmlformats.org/officeDocument/2006/relationships/hyperlink" Target="http://atomium.be/" TargetMode="External"/><Relationship Id="rId11" Type="http://schemas.openxmlformats.org/officeDocument/2006/relationships/hyperlink" Target="http://en.wikipedia.org/wiki/Cloud_Gate" TargetMode="External"/><Relationship Id="rId5" Type="http://schemas.openxmlformats.org/officeDocument/2006/relationships/hyperlink" Target="https://en.wikipedia.org/wiki/The_Kelpies" TargetMode="External"/><Relationship Id="rId15" Type="http://schemas.openxmlformats.org/officeDocument/2006/relationships/hyperlink" Target="https://jaumeplensa.com/works-and-projects/public-space/mirror-2012" TargetMode="External"/><Relationship Id="rId10" Type="http://schemas.openxmlformats.org/officeDocument/2006/relationships/hyperlink" Target="http://www.cityofchicago.org/city/en/depts/dca/supp_info/millennium_park_-artarchitecture.html" TargetMode="External"/><Relationship Id="rId4" Type="http://schemas.openxmlformats.org/officeDocument/2006/relationships/hyperlink" Target="http://www.worldstainless.org/applications/art" TargetMode="External"/><Relationship Id="rId9" Type="http://schemas.openxmlformats.org/officeDocument/2006/relationships/hyperlink" Target="https://en.wikipedia.org/wiki/Gateway_Arch" TargetMode="External"/><Relationship Id="rId14" Type="http://schemas.openxmlformats.org/officeDocument/2006/relationships/hyperlink" Target="https://www.youtube.com/watch?v=yHkOQWPZhyM"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www.jeffkoons.com/artwork/celebration/sacred-heart" TargetMode="External"/><Relationship Id="rId13" Type="http://schemas.openxmlformats.org/officeDocument/2006/relationships/hyperlink" Target="http://www.barcelonaturisme.com/wv3/en/page/1232/peix-fish-frank-gehry.html" TargetMode="External"/><Relationship Id="rId3" Type="http://schemas.openxmlformats.org/officeDocument/2006/relationships/hyperlink" Target="http://megaconstrucciones.net/?construccion=cristo-chiapas" TargetMode="External"/><Relationship Id="rId7" Type="http://schemas.openxmlformats.org/officeDocument/2006/relationships/hyperlink" Target="http://joanavasconcelos.com/det_en.aspx?f=2393&amp;o=933" TargetMode="External"/><Relationship Id="rId12" Type="http://schemas.openxmlformats.org/officeDocument/2006/relationships/hyperlink" Target="https://www.parisladouce.com/2013/03/paris-la-danse-de-la-fontaine-emergente.html" TargetMode="External"/><Relationship Id="rId2" Type="http://schemas.openxmlformats.org/officeDocument/2006/relationships/hyperlink" Target="http://monicabonvicini.net/work/she-lies/" TargetMode="External"/><Relationship Id="rId1" Type="http://schemas.openxmlformats.org/officeDocument/2006/relationships/slideLayout" Target="../slideLayouts/slideLayout2.xml"/><Relationship Id="rId6" Type="http://schemas.openxmlformats.org/officeDocument/2006/relationships/hyperlink" Target="http://twistedsifter.com/2014/07/wire-fairy-sculptures-by-robin-wight/" TargetMode="External"/><Relationship Id="rId11" Type="http://schemas.openxmlformats.org/officeDocument/2006/relationships/hyperlink" Target="https://www.dailyscandinavian.com/the-worlds-biggest-elk-statue-in-norway/" TargetMode="External"/><Relationship Id="rId5" Type="http://schemas.openxmlformats.org/officeDocument/2006/relationships/hyperlink" Target="https://www.gpsmycity.com/attractions/sun-voyager-28054.html" TargetMode="External"/><Relationship Id="rId10" Type="http://schemas.openxmlformats.org/officeDocument/2006/relationships/hyperlink" Target="http://twistedsifter.com/2011/10/metalmorphosis-sculpture-david-cerny/" TargetMode="External"/><Relationship Id="rId4" Type="http://schemas.openxmlformats.org/officeDocument/2006/relationships/hyperlink" Target="http://anishkapoor.com/111/turning-the-world-upside-down" TargetMode="External"/><Relationship Id="rId9" Type="http://schemas.openxmlformats.org/officeDocument/2006/relationships/hyperlink" Target="http://www.bruvel.com/exhibitions/houston-art-fair-2015" TargetMode="External"/><Relationship Id="rId14" Type="http://schemas.openxmlformats.org/officeDocument/2006/relationships/hyperlink" Target="https://www.archdaily.com/792211/blossom-pavilion-atelier-deshaus/5799b693e58ece81bd00004a-blossom-pavilion-atelier-deshaus-photo"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www.gahr-metalart.com/artworks/metal_wall_art.htm" TargetMode="External"/><Relationship Id="rId2" Type="http://schemas.openxmlformats.org/officeDocument/2006/relationships/hyperlink" Target="https://mymodernmet.com/wire-sculptures-martin-debenham/" TargetMode="External"/><Relationship Id="rId1" Type="http://schemas.openxmlformats.org/officeDocument/2006/relationships/slideLayout" Target="../slideLayouts/slideLayout2.xml"/><Relationship Id="rId6" Type="http://schemas.openxmlformats.org/officeDocument/2006/relationships/hyperlink" Target="https://www.sunhyuk.com/sculpture" TargetMode="External"/><Relationship Id="rId5" Type="http://schemas.openxmlformats.org/officeDocument/2006/relationships/hyperlink" Target="https://mymodernmet.com/sun-hyuk-kim-stainless-steel-sculptures/#rpctoken=1672472613&amp;forcesecure=1" TargetMode="External"/><Relationship Id="rId4" Type="http://schemas.openxmlformats.org/officeDocument/2006/relationships/hyperlink" Target="http://www.ralfonso.co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fr-FR" dirty="0"/>
              <a:t>Support de cours pour enseignants d’Architecture et de Génie Civil</a:t>
            </a:r>
          </a:p>
        </p:txBody>
      </p:sp>
      <p:sp>
        <p:nvSpPr>
          <p:cNvPr id="2" name="Subtitle 1"/>
          <p:cNvSpPr>
            <a:spLocks noGrp="1"/>
          </p:cNvSpPr>
          <p:nvPr>
            <p:ph type="subTitle" idx="1"/>
          </p:nvPr>
        </p:nvSpPr>
        <p:spPr/>
        <p:txBody>
          <a:bodyPr>
            <a:normAutofit/>
          </a:bodyPr>
          <a:lstStyle/>
          <a:p>
            <a:r>
              <a:rPr lang="fr-FR" sz="4400" b="1" dirty="0">
                <a:solidFill>
                  <a:srgbClr val="6693BC"/>
                </a:solidFill>
              </a:rPr>
              <a:t>Module 1</a:t>
            </a:r>
          </a:p>
          <a:p>
            <a:r>
              <a:rPr lang="fr-FR" sz="4400" b="1" dirty="0">
                <a:solidFill>
                  <a:srgbClr val="6693BC"/>
                </a:solidFill>
              </a:rPr>
              <a:t>L’acier inoxydable et l’art</a:t>
            </a:r>
          </a:p>
        </p:txBody>
      </p:sp>
      <p:sp>
        <p:nvSpPr>
          <p:cNvPr id="3" name="Slide Number Placeholder 2"/>
          <p:cNvSpPr>
            <a:spLocks noGrp="1"/>
          </p:cNvSpPr>
          <p:nvPr>
            <p:ph type="sldNum" sz="quarter" idx="12"/>
          </p:nvPr>
        </p:nvSpPr>
        <p:spPr/>
        <p:txBody>
          <a:bodyPr/>
          <a:lstStyle/>
          <a:p>
            <a:fld id="{387D9DEA-C109-4EC7-BDCC-42D7A05A445D}" type="slidenum">
              <a:rPr lang="fr-FR" smtClean="0"/>
              <a:pPr/>
              <a:t>1</a:t>
            </a:fld>
            <a:endParaRPr lang="fr-FR" dirty="0"/>
          </a:p>
        </p:txBody>
      </p:sp>
    </p:spTree>
    <p:extLst>
      <p:ext uri="{BB962C8B-B14F-4D97-AF65-F5344CB8AC3E}">
        <p14:creationId xmlns:p14="http://schemas.microsoft.com/office/powerpoint/2010/main" val="4222774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2" y="4725144"/>
            <a:ext cx="7209872" cy="566738"/>
          </a:xfrm>
        </p:spPr>
        <p:txBody>
          <a:bodyPr>
            <a:normAutofit/>
          </a:bodyPr>
          <a:lstStyle/>
          <a:p>
            <a:r>
              <a:rPr lang="fr-FR" dirty="0"/>
              <a:t>« Hun Ligger » </a:t>
            </a:r>
            <a:r>
              <a:rPr lang="fr-FR" sz="1800" b="0" dirty="0"/>
              <a:t>(Elle est)</a:t>
            </a:r>
            <a:r>
              <a:rPr lang="fr-FR" dirty="0"/>
              <a:t> de Monica </a:t>
            </a:r>
            <a:r>
              <a:rPr lang="fr-FR" dirty="0" err="1"/>
              <a:t>Bonvicini</a:t>
            </a:r>
            <a:r>
              <a:rPr lang="fr-FR" dirty="0"/>
              <a:t> </a:t>
            </a:r>
            <a:r>
              <a:rPr lang="fr-FR" baseline="30000" dirty="0"/>
              <a:t>16</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7200000" cy="48483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488" y="5394020"/>
            <a:ext cx="8893968" cy="738664"/>
          </a:xfrm>
          <a:prstGeom prst="rect">
            <a:avLst/>
          </a:prstGeom>
          <a:noFill/>
        </p:spPr>
        <p:txBody>
          <a:bodyPr wrap="square" rtlCol="0">
            <a:spAutoFit/>
          </a:bodyPr>
          <a:lstStyle/>
          <a:p>
            <a:pPr algn="just"/>
            <a:r>
              <a:rPr lang="fr-FR" sz="1400" dirty="0"/>
              <a:t>Cette œuvre permanente flotte sur une plateforme en béton dans le fjord à proximité de l’opéra d’Oslo, à 12 m au-dessus de la surface de l’eau. La sculpture tourne sur son axe selon la marée et les vents, offrant des visions changeantes au gré des réflexions de l’eau et de sa surface transparente.</a:t>
            </a:r>
          </a:p>
        </p:txBody>
      </p:sp>
      <p:sp>
        <p:nvSpPr>
          <p:cNvPr id="7" name="TextBox 6"/>
          <p:cNvSpPr txBox="1"/>
          <p:nvPr/>
        </p:nvSpPr>
        <p:spPr>
          <a:xfrm>
            <a:off x="7197566" y="0"/>
            <a:ext cx="1766922" cy="2308324"/>
          </a:xfrm>
          <a:prstGeom prst="rect">
            <a:avLst/>
          </a:prstGeom>
          <a:noFill/>
        </p:spPr>
        <p:txBody>
          <a:bodyPr wrap="square" rtlCol="0">
            <a:spAutoFit/>
          </a:bodyPr>
          <a:lstStyle/>
          <a:p>
            <a:r>
              <a:rPr lang="fr-FR" sz="1400" b="1" dirty="0"/>
              <a:t>Lieu :</a:t>
            </a:r>
          </a:p>
          <a:p>
            <a:r>
              <a:rPr lang="fr-FR" sz="1200" dirty="0"/>
              <a:t>Oslo, Norvège</a:t>
            </a:r>
          </a:p>
          <a:p>
            <a:r>
              <a:rPr lang="fr-FR" sz="1400" b="1" dirty="0"/>
              <a:t>Matériau :</a:t>
            </a:r>
          </a:p>
          <a:p>
            <a:r>
              <a:rPr lang="fr-FR" sz="1200" dirty="0"/>
              <a:t>Acier inoxydable et panneaux de verre</a:t>
            </a:r>
            <a:endParaRPr lang="fr-FR" sz="1200" b="1" dirty="0"/>
          </a:p>
          <a:p>
            <a:r>
              <a:rPr lang="fr-FR" sz="1400" b="1" dirty="0"/>
              <a:t>Dimensions :</a:t>
            </a:r>
          </a:p>
          <a:p>
            <a:r>
              <a:rPr lang="fr-FR" sz="1200" dirty="0"/>
              <a:t>12 </a:t>
            </a:r>
            <a:r>
              <a:rPr lang="fr-FR" sz="1200" dirty="0">
                <a:sym typeface="Symbol"/>
              </a:rPr>
              <a:t></a:t>
            </a:r>
            <a:r>
              <a:rPr lang="fr-FR" sz="1200" dirty="0"/>
              <a:t> 17 </a:t>
            </a:r>
            <a:r>
              <a:rPr lang="fr-FR" sz="1200" dirty="0">
                <a:sym typeface="Symbol"/>
              </a:rPr>
              <a:t></a:t>
            </a:r>
            <a:r>
              <a:rPr lang="fr-FR" sz="1200" dirty="0"/>
              <a:t> 16 m</a:t>
            </a:r>
            <a:endParaRPr lang="fr-FR" sz="1200" b="1" dirty="0"/>
          </a:p>
          <a:p>
            <a:r>
              <a:rPr lang="fr-FR" sz="1400" b="1" dirty="0"/>
              <a:t>Poids :</a:t>
            </a:r>
          </a:p>
          <a:p>
            <a:endParaRPr lang="fr-FR" sz="1400" b="1" dirty="0"/>
          </a:p>
          <a:p>
            <a:r>
              <a:rPr lang="fr-FR" sz="1400" b="1" dirty="0"/>
              <a:t>Année de création :</a:t>
            </a:r>
          </a:p>
          <a:p>
            <a:r>
              <a:rPr lang="fr-FR" sz="1200" dirty="0"/>
              <a:t>2010</a:t>
            </a:r>
          </a:p>
        </p:txBody>
      </p:sp>
      <p:sp>
        <p:nvSpPr>
          <p:cNvPr id="6" name="Slide Number Placeholder 5"/>
          <p:cNvSpPr>
            <a:spLocks noGrp="1"/>
          </p:cNvSpPr>
          <p:nvPr>
            <p:ph type="sldNum" sz="quarter" idx="12"/>
          </p:nvPr>
        </p:nvSpPr>
        <p:spPr/>
        <p:txBody>
          <a:bodyPr/>
          <a:lstStyle/>
          <a:p>
            <a:fld id="{387D9DEA-C109-4EC7-BDCC-42D7A05A445D}" type="slidenum">
              <a:rPr lang="fr-FR" smtClean="0"/>
              <a:pPr/>
              <a:t>10</a:t>
            </a:fld>
            <a:endParaRPr lang="fr-FR" dirty="0"/>
          </a:p>
        </p:txBody>
      </p:sp>
    </p:spTree>
    <p:extLst>
      <p:ext uri="{BB962C8B-B14F-4D97-AF65-F5344CB8AC3E}">
        <p14:creationId xmlns:p14="http://schemas.microsoft.com/office/powerpoint/2010/main" val="4103235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5354052"/>
            <a:ext cx="7092279" cy="566738"/>
          </a:xfrm>
        </p:spPr>
        <p:txBody>
          <a:bodyPr>
            <a:noAutofit/>
          </a:bodyPr>
          <a:lstStyle/>
          <a:p>
            <a:r>
              <a:rPr lang="fr-FR" dirty="0"/>
              <a:t>« Mettre le monde à l’envers » de Sir </a:t>
            </a:r>
            <a:r>
              <a:rPr lang="fr-FR" dirty="0" err="1"/>
              <a:t>Anish</a:t>
            </a:r>
            <a:r>
              <a:rPr lang="fr-FR" dirty="0"/>
              <a:t> Kapoor </a:t>
            </a:r>
            <a:r>
              <a:rPr lang="fr-FR" baseline="30000" dirty="0"/>
              <a:t>17</a:t>
            </a:r>
          </a:p>
        </p:txBody>
      </p:sp>
      <p:sp>
        <p:nvSpPr>
          <p:cNvPr id="5" name="TextBox 4"/>
          <p:cNvSpPr txBox="1"/>
          <p:nvPr/>
        </p:nvSpPr>
        <p:spPr>
          <a:xfrm>
            <a:off x="0" y="5930116"/>
            <a:ext cx="8892480" cy="523220"/>
          </a:xfrm>
          <a:prstGeom prst="rect">
            <a:avLst/>
          </a:prstGeom>
          <a:noFill/>
        </p:spPr>
        <p:txBody>
          <a:bodyPr wrap="square" rtlCol="0">
            <a:spAutoFit/>
          </a:bodyPr>
          <a:lstStyle/>
          <a:p>
            <a:pPr algn="just"/>
            <a:r>
              <a:rPr lang="fr-FR" sz="1400" dirty="0"/>
              <a:t>L’œuvre en acier inoxydable mesure 5 m de hauteur et 5 m de diamètre et elle renvoie toute la ville de Jérusalem dans le ciel, signifiant son importance spirituelle comme cité divine.</a:t>
            </a:r>
          </a:p>
        </p:txBody>
      </p:sp>
      <p:sp>
        <p:nvSpPr>
          <p:cNvPr id="7" name="TextBox 6"/>
          <p:cNvSpPr txBox="1"/>
          <p:nvPr/>
        </p:nvSpPr>
        <p:spPr>
          <a:xfrm>
            <a:off x="7236296" y="0"/>
            <a:ext cx="1728192" cy="2308324"/>
          </a:xfrm>
          <a:prstGeom prst="rect">
            <a:avLst/>
          </a:prstGeom>
          <a:noFill/>
        </p:spPr>
        <p:txBody>
          <a:bodyPr wrap="square" rtlCol="0">
            <a:spAutoFit/>
          </a:bodyPr>
          <a:lstStyle/>
          <a:p>
            <a:r>
              <a:rPr lang="fr-FR" sz="1400" b="1" dirty="0"/>
              <a:t>Lieu :</a:t>
            </a:r>
          </a:p>
          <a:p>
            <a:r>
              <a:rPr lang="fr-FR" sz="1200" dirty="0"/>
              <a:t>Jérusalem</a:t>
            </a:r>
          </a:p>
          <a:p>
            <a:r>
              <a:rPr lang="fr-FR" sz="1400" b="1" dirty="0"/>
              <a:t>Matériau :</a:t>
            </a:r>
          </a:p>
          <a:p>
            <a:r>
              <a:rPr lang="fr-FR" sz="1200" dirty="0"/>
              <a:t>Acier inoxydable poli</a:t>
            </a:r>
          </a:p>
          <a:p>
            <a:r>
              <a:rPr lang="fr-FR" sz="1400" b="1" dirty="0"/>
              <a:t>Dimensions :</a:t>
            </a:r>
          </a:p>
          <a:p>
            <a:r>
              <a:rPr lang="fr-FR" sz="1200" dirty="0"/>
              <a:t>5 m de haut et 5 m de diamètre</a:t>
            </a:r>
          </a:p>
          <a:p>
            <a:r>
              <a:rPr lang="fr-FR" sz="1400" b="1" dirty="0"/>
              <a:t>Poids :</a:t>
            </a:r>
          </a:p>
          <a:p>
            <a:endParaRPr lang="fr-FR" sz="1400" b="1" dirty="0"/>
          </a:p>
          <a:p>
            <a:r>
              <a:rPr lang="fr-FR" sz="1400" b="1" dirty="0"/>
              <a:t>Année de création :</a:t>
            </a:r>
          </a:p>
          <a:p>
            <a:r>
              <a:rPr lang="fr-FR" sz="1200" dirty="0"/>
              <a:t>2010</a:t>
            </a:r>
          </a:p>
        </p:txBody>
      </p:sp>
      <p:sp>
        <p:nvSpPr>
          <p:cNvPr id="6" name="Slide Number Placeholder 5"/>
          <p:cNvSpPr>
            <a:spLocks noGrp="1"/>
          </p:cNvSpPr>
          <p:nvPr>
            <p:ph type="sldNum" sz="quarter" idx="12"/>
          </p:nvPr>
        </p:nvSpPr>
        <p:spPr/>
        <p:txBody>
          <a:bodyPr/>
          <a:lstStyle/>
          <a:p>
            <a:fld id="{387D9DEA-C109-4EC7-BDCC-42D7A05A445D}" type="slidenum">
              <a:rPr lang="fr-FR" smtClean="0"/>
              <a:pPr/>
              <a:t>11</a:t>
            </a:fld>
            <a:endParaRPr lang="fr-FR" dirty="0"/>
          </a:p>
        </p:txBody>
      </p:sp>
      <p:pic>
        <p:nvPicPr>
          <p:cNvPr id="1028" name="Picture 4" descr="http://weeklyartinspiration.com/wp-content/uploads/2013/07/anish_kapoor_Turning_the_World_Upside_Down_picture_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4" y="10756"/>
            <a:ext cx="7245957" cy="54344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922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 y="5229200"/>
            <a:ext cx="7197363" cy="537575"/>
          </a:xfrm>
        </p:spPr>
        <p:txBody>
          <a:bodyPr>
            <a:noAutofit/>
          </a:bodyPr>
          <a:lstStyle/>
          <a:p>
            <a:r>
              <a:rPr lang="fr-FR" dirty="0"/>
              <a:t>« Solfar » (Le voyageur du soleil) de Jon Gunnar </a:t>
            </a:r>
            <a:r>
              <a:rPr lang="fr-FR" dirty="0" err="1"/>
              <a:t>Arnason</a:t>
            </a:r>
            <a:r>
              <a:rPr lang="fr-FR" dirty="0"/>
              <a:t> </a:t>
            </a:r>
            <a:r>
              <a:rPr lang="fr-FR" baseline="30000" dirty="0"/>
              <a:t>18</a:t>
            </a:r>
          </a:p>
        </p:txBody>
      </p:sp>
      <p:pic>
        <p:nvPicPr>
          <p:cNvPr id="1027"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
            <a:ext cx="7200000" cy="52631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0" y="5766775"/>
            <a:ext cx="8892480" cy="738664"/>
          </a:xfrm>
          <a:prstGeom prst="rect">
            <a:avLst/>
          </a:prstGeom>
          <a:noFill/>
        </p:spPr>
        <p:txBody>
          <a:bodyPr wrap="square" rtlCol="0">
            <a:spAutoFit/>
          </a:bodyPr>
          <a:lstStyle/>
          <a:p>
            <a:pPr algn="just"/>
            <a:r>
              <a:rPr lang="fr-FR" sz="1400" i="1" dirty="0"/>
              <a:t>“Le voyageur du soleil est un bateau de rêve, une ode au soleil. Intrinsèquement, il contient en son sein la promesse d’un territoire inconnu, un rêve d’espoir, de progrès et de liberté”</a:t>
            </a:r>
            <a:r>
              <a:rPr lang="fr-FR" sz="1400" dirty="0"/>
              <a:t>. </a:t>
            </a:r>
          </a:p>
          <a:p>
            <a:pPr algn="just"/>
            <a:r>
              <a:rPr lang="fr-FR" sz="1400" dirty="0"/>
              <a:t>La sculpture est située à Sæbraut, au bord de la mer, près du centre de Reykjavík, en Islande.</a:t>
            </a:r>
          </a:p>
        </p:txBody>
      </p:sp>
      <p:sp>
        <p:nvSpPr>
          <p:cNvPr id="8" name="TextBox 7"/>
          <p:cNvSpPr txBox="1"/>
          <p:nvPr/>
        </p:nvSpPr>
        <p:spPr>
          <a:xfrm>
            <a:off x="7197566" y="0"/>
            <a:ext cx="1766922" cy="2154436"/>
          </a:xfrm>
          <a:prstGeom prst="rect">
            <a:avLst/>
          </a:prstGeom>
          <a:noFill/>
        </p:spPr>
        <p:txBody>
          <a:bodyPr wrap="square" rtlCol="0">
            <a:spAutoFit/>
          </a:bodyPr>
          <a:lstStyle/>
          <a:p>
            <a:r>
              <a:rPr lang="fr-FR" sz="1400" b="1" dirty="0"/>
              <a:t>Lieu :</a:t>
            </a:r>
          </a:p>
          <a:p>
            <a:r>
              <a:rPr lang="fr-FR" sz="1200" dirty="0"/>
              <a:t>Reykjavík, Islande</a:t>
            </a:r>
            <a:endParaRPr lang="fr-FR" sz="1200" b="1" dirty="0"/>
          </a:p>
          <a:p>
            <a:r>
              <a:rPr lang="fr-FR" sz="1400" b="1" dirty="0"/>
              <a:t>Matériau :</a:t>
            </a:r>
          </a:p>
          <a:p>
            <a:r>
              <a:rPr lang="fr-FR" sz="1200" dirty="0"/>
              <a:t>Acier inoxydable</a:t>
            </a:r>
            <a:endParaRPr lang="fr-FR" sz="1200" b="1" dirty="0"/>
          </a:p>
          <a:p>
            <a:r>
              <a:rPr lang="fr-FR" sz="1400" b="1" dirty="0"/>
              <a:t>Dimensions :</a:t>
            </a:r>
          </a:p>
          <a:p>
            <a:r>
              <a:rPr lang="fr-FR" sz="1200" dirty="0"/>
              <a:t>9 </a:t>
            </a:r>
            <a:r>
              <a:rPr lang="fr-FR" sz="1200" dirty="0">
                <a:sym typeface="Symbol"/>
              </a:rPr>
              <a:t></a:t>
            </a:r>
            <a:r>
              <a:rPr lang="fr-FR" sz="1200" dirty="0"/>
              <a:t> 18 </a:t>
            </a:r>
            <a:r>
              <a:rPr lang="fr-FR" sz="1200" dirty="0">
                <a:sym typeface="Symbol"/>
              </a:rPr>
              <a:t></a:t>
            </a:r>
            <a:r>
              <a:rPr lang="fr-FR" sz="1200" dirty="0"/>
              <a:t> 7 m</a:t>
            </a:r>
            <a:endParaRPr lang="fr-FR" sz="1200" b="1" dirty="0"/>
          </a:p>
          <a:p>
            <a:r>
              <a:rPr lang="fr-FR" sz="1400" b="1" dirty="0"/>
              <a:t>Poids :</a:t>
            </a:r>
          </a:p>
          <a:p>
            <a:endParaRPr lang="fr-FR" sz="1400" b="1" dirty="0"/>
          </a:p>
          <a:p>
            <a:r>
              <a:rPr lang="fr-FR" sz="1400" b="1" dirty="0"/>
              <a:t>Année de création :</a:t>
            </a:r>
          </a:p>
          <a:p>
            <a:r>
              <a:rPr lang="fr-FR" sz="1200" dirty="0"/>
              <a:t>1990</a:t>
            </a:r>
          </a:p>
        </p:txBody>
      </p:sp>
      <p:sp>
        <p:nvSpPr>
          <p:cNvPr id="7" name="Slide Number Placeholder 6"/>
          <p:cNvSpPr>
            <a:spLocks noGrp="1"/>
          </p:cNvSpPr>
          <p:nvPr>
            <p:ph type="sldNum" sz="quarter" idx="12"/>
          </p:nvPr>
        </p:nvSpPr>
        <p:spPr/>
        <p:txBody>
          <a:bodyPr/>
          <a:lstStyle/>
          <a:p>
            <a:fld id="{387D9DEA-C109-4EC7-BDCC-42D7A05A445D}" type="slidenum">
              <a:rPr lang="fr-FR" smtClean="0"/>
              <a:pPr/>
              <a:t>12</a:t>
            </a:fld>
            <a:endParaRPr lang="fr-FR" dirty="0"/>
          </a:p>
        </p:txBody>
      </p:sp>
    </p:spTree>
    <p:extLst>
      <p:ext uri="{BB962C8B-B14F-4D97-AF65-F5344CB8AC3E}">
        <p14:creationId xmlns:p14="http://schemas.microsoft.com/office/powerpoint/2010/main" val="276820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 y="5013176"/>
            <a:ext cx="7200000" cy="576064"/>
          </a:xfrm>
        </p:spPr>
        <p:txBody>
          <a:bodyPr>
            <a:normAutofit/>
          </a:bodyPr>
          <a:lstStyle/>
          <a:p>
            <a:r>
              <a:rPr lang="fr-FR" dirty="0"/>
              <a:t>« Fantasywire » de Robin Wight </a:t>
            </a:r>
            <a:r>
              <a:rPr lang="fr-FR" baseline="30000" dirty="0"/>
              <a:t>19</a:t>
            </a:r>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7200000" cy="5157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2484" y="5589240"/>
            <a:ext cx="8869995" cy="1169551"/>
          </a:xfrm>
          <a:prstGeom prst="rect">
            <a:avLst/>
          </a:prstGeom>
          <a:noFill/>
        </p:spPr>
        <p:txBody>
          <a:bodyPr wrap="square" rtlCol="0">
            <a:spAutoFit/>
          </a:bodyPr>
          <a:lstStyle/>
          <a:p>
            <a:pPr algn="just"/>
            <a:r>
              <a:rPr lang="fr-FR" sz="1400" dirty="0"/>
              <a:t>Sculpteur britannique, Robin Wight crée des scènes dramatiques de fées emportées par le vent en brandissant un fruit de pissenlit, ou s’accrochant aux arbres, et semblant suspendues dans l’air. Toutes sont réalisées à partir d’une enveloppe dense de fils en acier inoxydable. Plusieurs œuvres de l’artiste sont visibles dans les « Trentham Gardens » à Stoke-on-Trent, GB.</a:t>
            </a:r>
          </a:p>
          <a:p>
            <a:pPr algn="just"/>
            <a:r>
              <a:rPr lang="fr-FR" sz="1400" dirty="0">
                <a:hlinkClick r:id="rId3"/>
              </a:rPr>
              <a:t>http://www.fantasywire.co.uk/</a:t>
            </a:r>
            <a:endParaRPr lang="fr-FR" sz="1400" dirty="0"/>
          </a:p>
        </p:txBody>
      </p:sp>
      <p:sp>
        <p:nvSpPr>
          <p:cNvPr id="7" name="TextBox 6"/>
          <p:cNvSpPr txBox="1"/>
          <p:nvPr/>
        </p:nvSpPr>
        <p:spPr>
          <a:xfrm>
            <a:off x="7197566" y="0"/>
            <a:ext cx="1766922" cy="2185214"/>
          </a:xfrm>
          <a:prstGeom prst="rect">
            <a:avLst/>
          </a:prstGeom>
          <a:noFill/>
        </p:spPr>
        <p:txBody>
          <a:bodyPr wrap="square" rtlCol="0">
            <a:spAutoFit/>
          </a:bodyPr>
          <a:lstStyle/>
          <a:p>
            <a:r>
              <a:rPr lang="fr-FR" sz="1400" b="1" dirty="0"/>
              <a:t>Lieu :</a:t>
            </a:r>
          </a:p>
          <a:p>
            <a:r>
              <a:rPr lang="fr-FR" sz="1200" dirty="0"/>
              <a:t>Jardins de Trentham, GB</a:t>
            </a:r>
          </a:p>
          <a:p>
            <a:r>
              <a:rPr lang="fr-FR" sz="1400" b="1" dirty="0"/>
              <a:t>Matériau :</a:t>
            </a:r>
          </a:p>
          <a:p>
            <a:r>
              <a:rPr lang="fr-FR" sz="1200" dirty="0"/>
              <a:t>Câbles d’acier inoxydable</a:t>
            </a:r>
          </a:p>
          <a:p>
            <a:r>
              <a:rPr lang="fr-FR" sz="1400" b="1" dirty="0"/>
              <a:t>Dimensions :</a:t>
            </a:r>
          </a:p>
          <a:p>
            <a:endParaRPr lang="fr-FR" sz="1400" b="1" dirty="0"/>
          </a:p>
          <a:p>
            <a:r>
              <a:rPr lang="fr-FR" sz="1400" b="1" dirty="0"/>
              <a:t>Poids :</a:t>
            </a:r>
          </a:p>
          <a:p>
            <a:endParaRPr lang="fr-FR" sz="1400" b="1" dirty="0"/>
          </a:p>
          <a:p>
            <a:r>
              <a:rPr lang="fr-FR" sz="1400" b="1" dirty="0"/>
              <a:t>Année de création :</a:t>
            </a:r>
          </a:p>
          <a:p>
            <a:endParaRPr lang="fr-FR" sz="1400" b="1" dirty="0"/>
          </a:p>
        </p:txBody>
      </p:sp>
      <p:sp>
        <p:nvSpPr>
          <p:cNvPr id="6" name="Slide Number Placeholder 5"/>
          <p:cNvSpPr>
            <a:spLocks noGrp="1"/>
          </p:cNvSpPr>
          <p:nvPr>
            <p:ph type="sldNum" sz="quarter" idx="12"/>
          </p:nvPr>
        </p:nvSpPr>
        <p:spPr/>
        <p:txBody>
          <a:bodyPr/>
          <a:lstStyle/>
          <a:p>
            <a:fld id="{387D9DEA-C109-4EC7-BDCC-42D7A05A445D}" type="slidenum">
              <a:rPr lang="fr-FR" smtClean="0"/>
              <a:pPr/>
              <a:t>13</a:t>
            </a:fld>
            <a:endParaRPr lang="fr-FR" dirty="0"/>
          </a:p>
        </p:txBody>
      </p:sp>
    </p:spTree>
    <p:extLst>
      <p:ext uri="{BB962C8B-B14F-4D97-AF65-F5344CB8AC3E}">
        <p14:creationId xmlns:p14="http://schemas.microsoft.com/office/powerpoint/2010/main" val="1386723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01208"/>
            <a:ext cx="5486400" cy="432048"/>
          </a:xfrm>
        </p:spPr>
        <p:txBody>
          <a:bodyPr>
            <a:noAutofit/>
          </a:bodyPr>
          <a:lstStyle/>
          <a:p>
            <a:r>
              <a:rPr lang="fr-FR" dirty="0"/>
              <a:t>« Maryline » de Joana Vasconcelos (2009) </a:t>
            </a:r>
            <a:r>
              <a:rPr lang="fr-FR" baseline="30000" dirty="0"/>
              <a:t>21</a:t>
            </a:r>
          </a:p>
        </p:txBody>
      </p:sp>
      <p:sp>
        <p:nvSpPr>
          <p:cNvPr id="5" name="Text Placeholder 4"/>
          <p:cNvSpPr>
            <a:spLocks noGrp="1"/>
          </p:cNvSpPr>
          <p:nvPr>
            <p:ph type="body" sz="half" idx="2"/>
          </p:nvPr>
        </p:nvSpPr>
        <p:spPr>
          <a:xfrm>
            <a:off x="0" y="5616000"/>
            <a:ext cx="8892480" cy="1196752"/>
          </a:xfrm>
        </p:spPr>
        <p:txBody>
          <a:bodyPr>
            <a:noAutofit/>
          </a:bodyPr>
          <a:lstStyle/>
          <a:p>
            <a:pPr algn="just"/>
            <a:r>
              <a:rPr lang="fr-FR" sz="1100" i="1" dirty="0"/>
              <a:t>« Marilyne »</a:t>
            </a:r>
            <a:r>
              <a:rPr lang="fr-FR" sz="1100" dirty="0"/>
              <a:t> prend la forme d’une élégante paire de sandales à talons hauts dont l’échelle imposante résulte de l’utilisation de faitouts et de leurs couvercles. L’invraisemblable association, pourtant assumée, entre les faitouts et les sandales à talons hauts, deux symboles paradigmatiques des dimensions des femmes aux plans privé et public, propose une révision de la « Féminité » à la lumière des pratiques du monde contemporain. Le recours aux faitouts, signe auquel on peut associer la sphère domestique traditionnelle des femmes, pour reproduire une énorme sandale à talons hauts, symbole de beauté et d’élégance exigés par les conventions sociales, contredit l’impossibilité de la relation dichotomique de la Féminité dans les sphères domestiques et sociales. L’objet représenté émerge alors comme panégyrique de la dualité féminine qui insinue la pleine réalisation de l’individualité au travers de la subversion des normes sociales.</a:t>
            </a: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7200000" cy="53872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7197566" y="-27384"/>
            <a:ext cx="1766922" cy="2154436"/>
          </a:xfrm>
          <a:prstGeom prst="rect">
            <a:avLst/>
          </a:prstGeom>
          <a:noFill/>
        </p:spPr>
        <p:txBody>
          <a:bodyPr wrap="square" rtlCol="0">
            <a:spAutoFit/>
          </a:bodyPr>
          <a:lstStyle/>
          <a:p>
            <a:r>
              <a:rPr lang="nl-BE" sz="1400" b="1" dirty="0"/>
              <a:t>Lieu :</a:t>
            </a:r>
          </a:p>
          <a:p>
            <a:r>
              <a:rPr lang="nl-BE" sz="1200" dirty="0"/>
              <a:t>Versailles, France</a:t>
            </a:r>
          </a:p>
          <a:p>
            <a:r>
              <a:rPr lang="nl-BE" sz="1400" b="1" dirty="0"/>
              <a:t>Matériau :</a:t>
            </a:r>
          </a:p>
          <a:p>
            <a:r>
              <a:rPr lang="nl-BE" sz="1200" dirty="0"/>
              <a:t>Acier inoxydable</a:t>
            </a:r>
          </a:p>
          <a:p>
            <a:r>
              <a:rPr lang="nl-BE" sz="1400" b="1" dirty="0"/>
              <a:t>Dimensions :</a:t>
            </a:r>
          </a:p>
          <a:p>
            <a:r>
              <a:rPr lang="nl-BE" sz="1200" dirty="0"/>
              <a:t>3 </a:t>
            </a:r>
            <a:r>
              <a:rPr lang="nl-BE" sz="1200" dirty="0">
                <a:sym typeface="Symbol"/>
              </a:rPr>
              <a:t></a:t>
            </a:r>
            <a:r>
              <a:rPr lang="nl-BE" sz="1200" dirty="0"/>
              <a:t> 1,5 </a:t>
            </a:r>
            <a:r>
              <a:rPr lang="nl-BE" sz="1200" dirty="0">
                <a:sym typeface="Symbol"/>
              </a:rPr>
              <a:t></a:t>
            </a:r>
            <a:r>
              <a:rPr lang="nl-BE" sz="1200" dirty="0"/>
              <a:t> 4 m</a:t>
            </a:r>
          </a:p>
          <a:p>
            <a:r>
              <a:rPr lang="nl-BE" sz="1400" b="1" dirty="0"/>
              <a:t>Poids :</a:t>
            </a:r>
          </a:p>
          <a:p>
            <a:endParaRPr lang="nl-BE" sz="1400" b="1" dirty="0"/>
          </a:p>
          <a:p>
            <a:r>
              <a:rPr lang="fr-FR" sz="1400" b="1" dirty="0"/>
              <a:t>Année de création :</a:t>
            </a:r>
          </a:p>
          <a:p>
            <a:r>
              <a:rPr lang="nl-BE" sz="1200" dirty="0"/>
              <a:t>2009</a:t>
            </a:r>
          </a:p>
        </p:txBody>
      </p:sp>
      <p:sp>
        <p:nvSpPr>
          <p:cNvPr id="6" name="Slide Number Placeholder 5"/>
          <p:cNvSpPr>
            <a:spLocks noGrp="1"/>
          </p:cNvSpPr>
          <p:nvPr>
            <p:ph type="sldNum" sz="quarter" idx="12"/>
          </p:nvPr>
        </p:nvSpPr>
        <p:spPr/>
        <p:txBody>
          <a:bodyPr/>
          <a:lstStyle/>
          <a:p>
            <a:fld id="{387D9DEA-C109-4EC7-BDCC-42D7A05A445D}" type="slidenum">
              <a:rPr lang="fr-FR" smtClean="0"/>
              <a:pPr/>
              <a:t>14</a:t>
            </a:fld>
            <a:endParaRPr lang="fr-FR" dirty="0"/>
          </a:p>
        </p:txBody>
      </p:sp>
    </p:spTree>
    <p:extLst>
      <p:ext uri="{BB962C8B-B14F-4D97-AF65-F5344CB8AC3E}">
        <p14:creationId xmlns:p14="http://schemas.microsoft.com/office/powerpoint/2010/main" val="1143961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4340" y="5445224"/>
            <a:ext cx="6697900" cy="566738"/>
          </a:xfrm>
        </p:spPr>
        <p:txBody>
          <a:bodyPr>
            <a:normAutofit/>
          </a:bodyPr>
          <a:lstStyle/>
          <a:p>
            <a:r>
              <a:rPr lang="fr-FR" dirty="0"/>
              <a:t>« Le Christ de Chiapas » - Architecte : Jaime </a:t>
            </a:r>
            <a:r>
              <a:rPr lang="fr-FR" dirty="0" err="1"/>
              <a:t>Latapi</a:t>
            </a:r>
            <a:r>
              <a:rPr lang="fr-FR" dirty="0"/>
              <a:t> Lopez </a:t>
            </a:r>
            <a:r>
              <a:rPr lang="fr-FR" baseline="30000" dirty="0"/>
              <a:t>20</a:t>
            </a:r>
          </a:p>
        </p:txBody>
      </p:sp>
      <p:sp>
        <p:nvSpPr>
          <p:cNvPr id="10" name="Text Placeholder 9"/>
          <p:cNvSpPr>
            <a:spLocks noGrp="1"/>
          </p:cNvSpPr>
          <p:nvPr>
            <p:ph type="body" sz="half" idx="2"/>
          </p:nvPr>
        </p:nvSpPr>
        <p:spPr>
          <a:xfrm>
            <a:off x="34340" y="6053138"/>
            <a:ext cx="8858140" cy="804862"/>
          </a:xfrm>
        </p:spPr>
        <p:txBody>
          <a:bodyPr>
            <a:normAutofit/>
          </a:bodyPr>
          <a:lstStyle/>
          <a:p>
            <a:r>
              <a:rPr lang="fr-FR" dirty="0"/>
              <a:t>Le "Christ de Chiapas" est une croix impressionnante, recouverte d’acier inoxydable de couleur or, accentuant ainsi l’image du Christ qui brille au soleil. </a:t>
            </a:r>
          </a:p>
        </p:txBody>
      </p:sp>
      <p:sp>
        <p:nvSpPr>
          <p:cNvPr id="11" name="Slide Number Placeholder 10"/>
          <p:cNvSpPr>
            <a:spLocks noGrp="1"/>
          </p:cNvSpPr>
          <p:nvPr>
            <p:ph type="sldNum" sz="quarter" idx="12"/>
          </p:nvPr>
        </p:nvSpPr>
        <p:spPr/>
        <p:txBody>
          <a:bodyPr/>
          <a:lstStyle/>
          <a:p>
            <a:fld id="{387D9DEA-C109-4EC7-BDCC-42D7A05A445D}" type="slidenum">
              <a:rPr lang="fr-FR" smtClean="0"/>
              <a:pPr/>
              <a:t>15</a:t>
            </a:fld>
            <a:endParaRPr lang="fr-FR" dirty="0"/>
          </a:p>
        </p:txBody>
      </p:sp>
      <p:sp>
        <p:nvSpPr>
          <p:cNvPr id="13" name="TextBox 12"/>
          <p:cNvSpPr txBox="1"/>
          <p:nvPr/>
        </p:nvSpPr>
        <p:spPr>
          <a:xfrm>
            <a:off x="4283968" y="0"/>
            <a:ext cx="2088232" cy="2092881"/>
          </a:xfrm>
          <a:prstGeom prst="rect">
            <a:avLst/>
          </a:prstGeom>
          <a:noFill/>
        </p:spPr>
        <p:txBody>
          <a:bodyPr wrap="square" rtlCol="0">
            <a:spAutoFit/>
          </a:bodyPr>
          <a:lstStyle/>
          <a:p>
            <a:r>
              <a:rPr lang="fr-FR" sz="1400" b="1" dirty="0"/>
              <a:t>Lieu :</a:t>
            </a:r>
          </a:p>
          <a:p>
            <a:r>
              <a:rPr lang="fr-FR" sz="1200" dirty="0"/>
              <a:t>Tuxtla Gutierrez, Mexique</a:t>
            </a:r>
            <a:endParaRPr lang="fr-FR" sz="1200" b="1" dirty="0"/>
          </a:p>
          <a:p>
            <a:r>
              <a:rPr lang="fr-FR" sz="1400" b="1" dirty="0"/>
              <a:t>Matériau :</a:t>
            </a:r>
          </a:p>
          <a:p>
            <a:r>
              <a:rPr lang="fr-FR" sz="1200" dirty="0"/>
              <a:t>Acier inoxydable revêtu</a:t>
            </a:r>
          </a:p>
          <a:p>
            <a:r>
              <a:rPr lang="fr-FR" sz="1400" b="1" dirty="0"/>
              <a:t>Dimensions :</a:t>
            </a:r>
          </a:p>
          <a:p>
            <a:r>
              <a:rPr lang="fr-FR" sz="1200" dirty="0"/>
              <a:t>48 m (62 m avec le socle)</a:t>
            </a:r>
          </a:p>
          <a:p>
            <a:r>
              <a:rPr lang="fr-FR" sz="1400" b="1" dirty="0"/>
              <a:t>Poids :</a:t>
            </a:r>
          </a:p>
          <a:p>
            <a:r>
              <a:rPr lang="fr-FR" sz="1200" dirty="0"/>
              <a:t>2000 tonnes</a:t>
            </a:r>
          </a:p>
          <a:p>
            <a:r>
              <a:rPr lang="fr-FR" sz="1400" b="1" dirty="0"/>
              <a:t>Année de création :</a:t>
            </a:r>
          </a:p>
          <a:p>
            <a:r>
              <a:rPr lang="fr-FR" sz="1200" dirty="0"/>
              <a:t>2007</a:t>
            </a:r>
          </a:p>
        </p:txBody>
      </p:sp>
      <p:pic>
        <p:nvPicPr>
          <p:cNvPr id="9"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823" y="0"/>
            <a:ext cx="4259340" cy="55892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44175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2" y="5229200"/>
            <a:ext cx="5486400" cy="514553"/>
          </a:xfrm>
        </p:spPr>
        <p:txBody>
          <a:bodyPr>
            <a:normAutofit/>
          </a:bodyPr>
          <a:lstStyle/>
          <a:p>
            <a:r>
              <a:rPr lang="fr-FR" dirty="0"/>
              <a:t>« Sacré Cœur rouge et or » de Jeff Koons </a:t>
            </a:r>
            <a:r>
              <a:rPr lang="fr-FR" baseline="30000" dirty="0"/>
              <a:t>22</a:t>
            </a:r>
          </a:p>
        </p:txBody>
      </p:sp>
      <p:sp>
        <p:nvSpPr>
          <p:cNvPr id="13" name="Text Placeholder 12"/>
          <p:cNvSpPr>
            <a:spLocks noGrp="1"/>
          </p:cNvSpPr>
          <p:nvPr>
            <p:ph type="body" sz="half" idx="2"/>
          </p:nvPr>
        </p:nvSpPr>
        <p:spPr>
          <a:xfrm>
            <a:off x="-1324" y="5873157"/>
            <a:ext cx="5653443" cy="804862"/>
          </a:xfrm>
        </p:spPr>
        <p:txBody>
          <a:bodyPr/>
          <a:lstStyle/>
          <a:p>
            <a:r>
              <a:rPr lang="fr-FR" i="1" dirty="0"/>
              <a:t>« ….observation acide sur l’abaissement commercial du vécu émotionnel et religieux »</a:t>
            </a:r>
          </a:p>
          <a:p>
            <a:r>
              <a:rPr lang="fr-FR" dirty="0"/>
              <a:t>(New York Times) </a:t>
            </a:r>
          </a:p>
          <a:p>
            <a:endParaRPr lang="fr-FR" dirty="0"/>
          </a:p>
        </p:txBody>
      </p:sp>
      <p:sp>
        <p:nvSpPr>
          <p:cNvPr id="15" name="TextBox 14"/>
          <p:cNvSpPr txBox="1"/>
          <p:nvPr/>
        </p:nvSpPr>
        <p:spPr>
          <a:xfrm>
            <a:off x="7092280" y="0"/>
            <a:ext cx="1872208" cy="2662267"/>
          </a:xfrm>
          <a:prstGeom prst="rect">
            <a:avLst/>
          </a:prstGeom>
          <a:noFill/>
        </p:spPr>
        <p:txBody>
          <a:bodyPr wrap="square" rtlCol="0">
            <a:spAutoFit/>
          </a:bodyPr>
          <a:lstStyle/>
          <a:p>
            <a:r>
              <a:rPr lang="fr-FR" sz="1400" b="1" dirty="0"/>
              <a:t>Lieu :</a:t>
            </a:r>
          </a:p>
          <a:p>
            <a:r>
              <a:rPr lang="fr-FR" sz="1100" dirty="0"/>
              <a:t>New York, USA</a:t>
            </a:r>
            <a:endParaRPr lang="fr-FR" sz="1100" b="1" dirty="0"/>
          </a:p>
          <a:p>
            <a:r>
              <a:rPr lang="fr-FR" sz="1400" b="1" dirty="0"/>
              <a:t>Matériau :</a:t>
            </a:r>
          </a:p>
          <a:p>
            <a:r>
              <a:rPr lang="fr-FR" sz="1200" dirty="0"/>
              <a:t>Acier inoxydable à haute teneur en chrome avec revêtement coloré</a:t>
            </a:r>
            <a:endParaRPr lang="fr-FR" sz="1200" b="1" dirty="0"/>
          </a:p>
          <a:p>
            <a:r>
              <a:rPr lang="fr-FR" sz="1400" b="1" dirty="0"/>
              <a:t>Dimensions :</a:t>
            </a:r>
          </a:p>
          <a:p>
            <a:r>
              <a:rPr lang="fr-FR" sz="1200" dirty="0"/>
              <a:t>357 </a:t>
            </a:r>
            <a:r>
              <a:rPr lang="fr-FR" sz="1200" dirty="0">
                <a:sym typeface="Symbol"/>
              </a:rPr>
              <a:t></a:t>
            </a:r>
            <a:r>
              <a:rPr lang="fr-FR" sz="1200" dirty="0"/>
              <a:t> 218 </a:t>
            </a:r>
            <a:r>
              <a:rPr lang="fr-FR" sz="1200" dirty="0">
                <a:sym typeface="Symbol"/>
              </a:rPr>
              <a:t></a:t>
            </a:r>
            <a:r>
              <a:rPr lang="fr-FR" sz="1200" dirty="0"/>
              <a:t> 121 cm</a:t>
            </a:r>
            <a:endParaRPr lang="fr-FR" sz="1200" b="1" dirty="0"/>
          </a:p>
          <a:p>
            <a:r>
              <a:rPr lang="fr-FR" sz="1400" b="1" dirty="0"/>
              <a:t>Poids :</a:t>
            </a:r>
          </a:p>
          <a:p>
            <a:endParaRPr lang="fr-FR" sz="1400" b="1" dirty="0"/>
          </a:p>
          <a:p>
            <a:r>
              <a:rPr lang="fr-FR" sz="1400" b="1" dirty="0"/>
              <a:t>Année de création :</a:t>
            </a:r>
          </a:p>
          <a:p>
            <a:r>
              <a:rPr lang="fr-FR" sz="1200" dirty="0"/>
              <a:t>1 sur 5 versions uniques 1994–2007</a:t>
            </a:r>
            <a:endParaRPr lang="fr-FR" sz="1200" b="1" dirty="0"/>
          </a:p>
        </p:txBody>
      </p:sp>
      <p:sp>
        <p:nvSpPr>
          <p:cNvPr id="14" name="Slide Number Placeholder 13"/>
          <p:cNvSpPr>
            <a:spLocks noGrp="1"/>
          </p:cNvSpPr>
          <p:nvPr>
            <p:ph type="sldNum" sz="quarter" idx="12"/>
          </p:nvPr>
        </p:nvSpPr>
        <p:spPr/>
        <p:txBody>
          <a:bodyPr/>
          <a:lstStyle/>
          <a:p>
            <a:fld id="{387D9DEA-C109-4EC7-BDCC-42D7A05A445D}" type="slidenum">
              <a:rPr lang="fr-FR" smtClean="0"/>
              <a:pPr/>
              <a:t>16</a:t>
            </a:fld>
            <a:endParaRPr lang="fr-FR" dirty="0"/>
          </a:p>
        </p:txBody>
      </p:sp>
      <p:pic>
        <p:nvPicPr>
          <p:cNvPr id="2050" name="Picture 2" descr="https://c2.staticflickr.com/4/3187/2609927761_18c3069d75_b.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94" y="-3534"/>
            <a:ext cx="7072989" cy="53047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9054" y="5062050"/>
            <a:ext cx="3250271" cy="17876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57275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0664"/>
            <a:ext cx="5486400" cy="566738"/>
          </a:xfrm>
        </p:spPr>
        <p:txBody>
          <a:bodyPr/>
          <a:lstStyle/>
          <a:p>
            <a:r>
              <a:rPr lang="fr-FR" dirty="0"/>
              <a:t>« Dichotomie » de Gil </a:t>
            </a:r>
            <a:r>
              <a:rPr lang="fr-FR" dirty="0" err="1"/>
              <a:t>Bruvel</a:t>
            </a:r>
            <a:r>
              <a:rPr lang="fr-FR" dirty="0"/>
              <a:t> </a:t>
            </a:r>
            <a:r>
              <a:rPr lang="fr-FR" baseline="30000" dirty="0"/>
              <a:t>23</a:t>
            </a:r>
          </a:p>
        </p:txBody>
      </p:sp>
      <p:sp>
        <p:nvSpPr>
          <p:cNvPr id="12" name="Text Placeholder 11"/>
          <p:cNvSpPr>
            <a:spLocks noGrp="1"/>
          </p:cNvSpPr>
          <p:nvPr>
            <p:ph type="body" sz="half" idx="2"/>
          </p:nvPr>
        </p:nvSpPr>
        <p:spPr>
          <a:xfrm>
            <a:off x="-9212" y="5342632"/>
            <a:ext cx="8901691" cy="1512168"/>
          </a:xfrm>
        </p:spPr>
        <p:txBody>
          <a:bodyPr>
            <a:normAutofit/>
          </a:bodyPr>
          <a:lstStyle/>
          <a:p>
            <a:pPr algn="just"/>
            <a:r>
              <a:rPr lang="fr-FR" dirty="0"/>
              <a:t>Inspiré par la complexité de vivre pleinement dans tous les mondes à la fois, « Dichotomie » médite sur et rend hommage à la nature duale de l’existence. Composée de « rubans d’énergie » qui cherchent à capter le processus d’engagement de tous les niveaux de l’être pour être pleinement humain, la sculpture reflète la force de la nature et la majesté tranquille inhérente à l’intégration des différents niveaux de l’existence. En conséquence, le personnage habite un espace méditatif serein qui embrasse pleinement la dichotomie des existences : anima et animus, mâle et femelle, conscience et inconscience, éveil et rêve. </a:t>
            </a:r>
          </a:p>
        </p:txBody>
      </p:sp>
      <p:sp>
        <p:nvSpPr>
          <p:cNvPr id="15" name="TextBox 14"/>
          <p:cNvSpPr txBox="1"/>
          <p:nvPr/>
        </p:nvSpPr>
        <p:spPr>
          <a:xfrm>
            <a:off x="4499992" y="-34286"/>
            <a:ext cx="1800200" cy="2185214"/>
          </a:xfrm>
          <a:prstGeom prst="rect">
            <a:avLst/>
          </a:prstGeom>
          <a:noFill/>
        </p:spPr>
        <p:txBody>
          <a:bodyPr wrap="square" rtlCol="0">
            <a:spAutoFit/>
          </a:bodyPr>
          <a:lstStyle/>
          <a:p>
            <a:r>
              <a:rPr lang="nl-BE" sz="1400" b="1" dirty="0"/>
              <a:t>Lieu :</a:t>
            </a:r>
          </a:p>
          <a:p>
            <a:endParaRPr lang="nl-BE" sz="1400" b="1" dirty="0"/>
          </a:p>
          <a:p>
            <a:r>
              <a:rPr lang="nl-BE" sz="1400" b="1" dirty="0"/>
              <a:t>Matériau :</a:t>
            </a:r>
          </a:p>
          <a:p>
            <a:r>
              <a:rPr lang="nl-BE" sz="1200" dirty="0"/>
              <a:t>Acier inoxydable 316L</a:t>
            </a:r>
          </a:p>
          <a:p>
            <a:r>
              <a:rPr lang="nl-BE" sz="1400" b="1" dirty="0"/>
              <a:t>Dimensions :</a:t>
            </a:r>
          </a:p>
          <a:p>
            <a:r>
              <a:rPr lang="en-US" sz="1200" dirty="0"/>
              <a:t>71 </a:t>
            </a:r>
            <a:r>
              <a:rPr lang="en-US" sz="1200" dirty="0">
                <a:sym typeface="Symbol"/>
              </a:rPr>
              <a:t></a:t>
            </a:r>
            <a:r>
              <a:rPr lang="en-US" sz="1200" dirty="0"/>
              <a:t> 41 </a:t>
            </a:r>
            <a:r>
              <a:rPr lang="en-US" sz="1200" dirty="0">
                <a:sym typeface="Symbol"/>
              </a:rPr>
              <a:t></a:t>
            </a:r>
            <a:r>
              <a:rPr lang="en-US" sz="1200" dirty="0"/>
              <a:t> 41 cm</a:t>
            </a:r>
            <a:endParaRPr lang="nl-BE" sz="1200" b="1" dirty="0"/>
          </a:p>
          <a:p>
            <a:r>
              <a:rPr lang="nl-BE" sz="1400" b="1" dirty="0"/>
              <a:t>Poids :</a:t>
            </a:r>
          </a:p>
          <a:p>
            <a:endParaRPr lang="nl-BE" sz="1400" b="1" dirty="0"/>
          </a:p>
          <a:p>
            <a:r>
              <a:rPr lang="fr-FR" sz="1400" b="1" dirty="0"/>
              <a:t>Année de création :</a:t>
            </a:r>
          </a:p>
          <a:p>
            <a:endParaRPr lang="fr-FR" sz="1400" b="1" dirty="0"/>
          </a:p>
        </p:txBody>
      </p:sp>
      <p:sp>
        <p:nvSpPr>
          <p:cNvPr id="13" name="Slide Number Placeholder 12"/>
          <p:cNvSpPr>
            <a:spLocks noGrp="1"/>
          </p:cNvSpPr>
          <p:nvPr>
            <p:ph type="sldNum" sz="quarter" idx="12"/>
          </p:nvPr>
        </p:nvSpPr>
        <p:spPr/>
        <p:txBody>
          <a:bodyPr/>
          <a:lstStyle/>
          <a:p>
            <a:fld id="{387D9DEA-C109-4EC7-BDCC-42D7A05A445D}" type="slidenum">
              <a:rPr lang="fr-FR" smtClean="0"/>
              <a:pPr/>
              <a:t>17</a:t>
            </a:fld>
            <a:endParaRPr lang="fr-FR" dirty="0"/>
          </a:p>
        </p:txBody>
      </p:sp>
      <p:pic>
        <p:nvPicPr>
          <p:cNvPr id="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48" y="0"/>
            <a:ext cx="4484191" cy="47298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04892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4581128"/>
            <a:ext cx="8784976" cy="566738"/>
          </a:xfrm>
        </p:spPr>
        <p:txBody>
          <a:bodyPr/>
          <a:lstStyle/>
          <a:p>
            <a:r>
              <a:rPr lang="fr-FR" dirty="0"/>
              <a:t>« Métamorphose » de David </a:t>
            </a:r>
            <a:r>
              <a:rPr lang="fr-FR" dirty="0" err="1"/>
              <a:t>Černý</a:t>
            </a:r>
            <a:r>
              <a:rPr lang="fr-FR" dirty="0"/>
              <a:t> </a:t>
            </a:r>
            <a:r>
              <a:rPr lang="fr-FR" baseline="30000" dirty="0"/>
              <a:t>24</a:t>
            </a:r>
          </a:p>
        </p:txBody>
      </p:sp>
      <p:sp>
        <p:nvSpPr>
          <p:cNvPr id="9" name="Text Placeholder 8"/>
          <p:cNvSpPr>
            <a:spLocks noGrp="1"/>
          </p:cNvSpPr>
          <p:nvPr>
            <p:ph type="body" sz="half" idx="2"/>
          </p:nvPr>
        </p:nvSpPr>
        <p:spPr>
          <a:xfrm>
            <a:off x="0" y="5157192"/>
            <a:ext cx="8892480" cy="1556792"/>
          </a:xfrm>
        </p:spPr>
        <p:txBody>
          <a:bodyPr>
            <a:noAutofit/>
          </a:bodyPr>
          <a:lstStyle/>
          <a:p>
            <a:pPr>
              <a:spcBef>
                <a:spcPts val="0"/>
              </a:spcBef>
            </a:pPr>
            <a:r>
              <a:rPr lang="fr-FR" dirty="0"/>
              <a:t>La structure se compose de sept strates séparées qui pivotent de manière intermittente en décomposant les traits de la silhouette. Des programmes spécifiques contrôlent des moteurs intégrés au sein de la structure, pour orchestrer les séquences chorégraphiées. Chaque moteur possède un commutateur retour pour que l’ordinateur sache où est chaque pièce à un moment donné, permettant ainsi des mouvements aléatoires à l’intérieur des séquences. Le mouvement est contrôlé via Internet par David lui-même et représente la continuité de son travail qui englobe la mécanique et l’informatique comme parties intégrantes de la conception. </a:t>
            </a:r>
          </a:p>
          <a:p>
            <a:pPr>
              <a:spcBef>
                <a:spcPts val="0"/>
              </a:spcBef>
            </a:pPr>
            <a:r>
              <a:rPr lang="fr-FR" dirty="0"/>
              <a:t>Une vidéo en temps réel de la sculpture en mouvement peut être vue sur </a:t>
            </a:r>
            <a:r>
              <a:rPr lang="fr-FR" dirty="0">
                <a:hlinkClick r:id="rId3"/>
              </a:rPr>
              <a:t>www.metalmorphosis.tv</a:t>
            </a:r>
            <a:endParaRPr lang="fr-FR" dirty="0"/>
          </a:p>
        </p:txBody>
      </p:sp>
      <p:sp>
        <p:nvSpPr>
          <p:cNvPr id="5" name="Espace réservé du numéro de diapositive 4"/>
          <p:cNvSpPr>
            <a:spLocks noGrp="1"/>
          </p:cNvSpPr>
          <p:nvPr>
            <p:ph type="sldNum" sz="quarter" idx="12"/>
          </p:nvPr>
        </p:nvSpPr>
        <p:spPr/>
        <p:txBody>
          <a:bodyPr/>
          <a:lstStyle/>
          <a:p>
            <a:fld id="{387D9DEA-C109-4EC7-BDCC-42D7A05A445D}" type="slidenum">
              <a:rPr lang="fr-FR" smtClean="0"/>
              <a:pPr/>
              <a:t>18</a:t>
            </a:fld>
            <a:endParaRPr lang="fr-FR" dirty="0"/>
          </a:p>
        </p:txBody>
      </p:sp>
      <p:pic>
        <p:nvPicPr>
          <p:cNvPr id="1026" name="Picture 2" descr="http://twistedsifter.files.wordpress.com/2011/10/metalmorphosis-david-cerny-stainless-steel-head-sculpture-north-carolina-1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6227911" cy="46709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6"/>
          <p:cNvSpPr txBox="1"/>
          <p:nvPr/>
        </p:nvSpPr>
        <p:spPr>
          <a:xfrm>
            <a:off x="6228184" y="0"/>
            <a:ext cx="2592288" cy="2092881"/>
          </a:xfrm>
          <a:prstGeom prst="rect">
            <a:avLst/>
          </a:prstGeom>
          <a:noFill/>
        </p:spPr>
        <p:txBody>
          <a:bodyPr wrap="square" rtlCol="0">
            <a:spAutoFit/>
          </a:bodyPr>
          <a:lstStyle/>
          <a:p>
            <a:r>
              <a:rPr lang="fr-FR" sz="1400" b="1" dirty="0"/>
              <a:t>Lieu : </a:t>
            </a:r>
          </a:p>
          <a:p>
            <a:r>
              <a:rPr lang="fr-FR" sz="1200" dirty="0"/>
              <a:t>Charlotte, NC, USA</a:t>
            </a:r>
          </a:p>
          <a:p>
            <a:r>
              <a:rPr lang="fr-FR" sz="1400" b="1" dirty="0"/>
              <a:t>Matériau : </a:t>
            </a:r>
          </a:p>
          <a:p>
            <a:r>
              <a:rPr lang="fr-FR" sz="1200" dirty="0"/>
              <a:t>acier inoxydable</a:t>
            </a:r>
          </a:p>
          <a:p>
            <a:r>
              <a:rPr lang="fr-FR" sz="1400" b="1" dirty="0"/>
              <a:t>Dimensions : </a:t>
            </a:r>
          </a:p>
          <a:p>
            <a:r>
              <a:rPr lang="fr-FR" sz="1200" dirty="0"/>
              <a:t>8 m de haut</a:t>
            </a:r>
            <a:endParaRPr lang="fr-FR" sz="1200" b="1" dirty="0"/>
          </a:p>
          <a:p>
            <a:r>
              <a:rPr lang="fr-FR" sz="1400" b="1" dirty="0"/>
              <a:t>Poids : </a:t>
            </a:r>
          </a:p>
          <a:p>
            <a:r>
              <a:rPr lang="fr-FR" sz="1200" dirty="0"/>
              <a:t>14 tonnes d’acier inoxydable</a:t>
            </a:r>
          </a:p>
          <a:p>
            <a:r>
              <a:rPr lang="fr-FR" sz="1400" b="1" dirty="0"/>
              <a:t>Année de création :</a:t>
            </a:r>
          </a:p>
          <a:p>
            <a:r>
              <a:rPr lang="fr-FR" sz="1200" dirty="0"/>
              <a:t>2011</a:t>
            </a:r>
          </a:p>
        </p:txBody>
      </p:sp>
    </p:spTree>
    <p:extLst>
      <p:ext uri="{BB962C8B-B14F-4D97-AF65-F5344CB8AC3E}">
        <p14:creationId xmlns:p14="http://schemas.microsoft.com/office/powerpoint/2010/main" val="361537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8" y="4584660"/>
            <a:ext cx="7200000" cy="576064"/>
          </a:xfrm>
        </p:spPr>
        <p:txBody>
          <a:bodyPr>
            <a:normAutofit/>
          </a:bodyPr>
          <a:lstStyle/>
          <a:p>
            <a:r>
              <a:rPr lang="fr-FR" dirty="0"/>
              <a:t>Linda </a:t>
            </a:r>
            <a:r>
              <a:rPr lang="fr-FR" dirty="0" err="1"/>
              <a:t>Bakke</a:t>
            </a:r>
            <a:r>
              <a:rPr lang="fr-FR" dirty="0"/>
              <a:t> : Le Gros Elan</a:t>
            </a:r>
            <a:r>
              <a:rPr lang="fr-FR" baseline="30000" dirty="0"/>
              <a:t>25</a:t>
            </a:r>
          </a:p>
        </p:txBody>
      </p:sp>
      <p:sp>
        <p:nvSpPr>
          <p:cNvPr id="4" name="TextBox 3"/>
          <p:cNvSpPr txBox="1"/>
          <p:nvPr/>
        </p:nvSpPr>
        <p:spPr>
          <a:xfrm>
            <a:off x="-5012" y="5255145"/>
            <a:ext cx="8825483" cy="1492716"/>
          </a:xfrm>
          <a:prstGeom prst="rect">
            <a:avLst/>
          </a:prstGeom>
          <a:noFill/>
        </p:spPr>
        <p:txBody>
          <a:bodyPr wrap="square" rtlCol="0">
            <a:spAutoFit/>
          </a:bodyPr>
          <a:lstStyle/>
          <a:p>
            <a:r>
              <a:rPr lang="fr-FR" sz="1300" dirty="0"/>
              <a:t>Le Gros Elan, conçu par l’artiste norvégienne Linda </a:t>
            </a:r>
            <a:r>
              <a:rPr lang="fr-FR" sz="1300" dirty="0" err="1"/>
              <a:t>Bakke</a:t>
            </a:r>
            <a:r>
              <a:rPr lang="fr-FR" sz="1300" dirty="0"/>
              <a:t>, se trouve sur l’aire de pique-nique de </a:t>
            </a:r>
            <a:r>
              <a:rPr lang="fr-FR" sz="1300" dirty="0" err="1"/>
              <a:t>Bjøråa</a:t>
            </a:r>
            <a:r>
              <a:rPr lang="fr-FR" sz="1300" dirty="0"/>
              <a:t> sur la commune de </a:t>
            </a:r>
            <a:r>
              <a:rPr lang="fr-FR" sz="1300" dirty="0" err="1"/>
              <a:t>Stor-Elvdal</a:t>
            </a:r>
            <a:r>
              <a:rPr lang="fr-FR" sz="1300" dirty="0"/>
              <a:t>, à mi-chemin entre Oslo et Trondheim. Cette réalisation est non seulement superbe mais permet d’attirer l’attention des conducteurs et à les inciter à s’arrêter pour se détendre et se reposer, ce qui améliore la sécurité routière.</a:t>
            </a:r>
            <a:endParaRPr lang="en-GB" sz="1300" dirty="0"/>
          </a:p>
          <a:p>
            <a:r>
              <a:rPr lang="fr-FR" sz="1300" dirty="0"/>
              <a:t>Le Gros Elan a aussi  focalisé l’attention sur les animaux et est devenu un symbole régional.</a:t>
            </a:r>
            <a:endParaRPr lang="en-GB" sz="1300" dirty="0"/>
          </a:p>
          <a:p>
            <a:r>
              <a:rPr lang="fr-FR" sz="1300" dirty="0"/>
              <a:t>Le fonds pour l’art de </a:t>
            </a:r>
            <a:r>
              <a:rPr lang="fr-FR" sz="1300" dirty="0" err="1"/>
              <a:t>Sparebanken</a:t>
            </a:r>
            <a:r>
              <a:rPr lang="fr-FR" sz="1300" dirty="0"/>
              <a:t> Hedmark a contribué pour 2 millions de couronnes norvégiennes (207 000€) au financement de l’œuvre.</a:t>
            </a:r>
          </a:p>
          <a:p>
            <a:r>
              <a:rPr lang="en-US" sz="1300" dirty="0">
                <a:hlinkClick r:id="rId2"/>
              </a:rPr>
              <a:t>http://lindabakke.webs.com/sculptureskulptur.htm</a:t>
            </a:r>
            <a:r>
              <a:rPr lang="en-US" sz="1300" dirty="0"/>
              <a:t> </a:t>
            </a:r>
          </a:p>
        </p:txBody>
      </p:sp>
      <p:sp>
        <p:nvSpPr>
          <p:cNvPr id="7" name="TextBox 6"/>
          <p:cNvSpPr txBox="1"/>
          <p:nvPr/>
        </p:nvSpPr>
        <p:spPr>
          <a:xfrm>
            <a:off x="7347772" y="116632"/>
            <a:ext cx="1743220" cy="2677656"/>
          </a:xfrm>
          <a:prstGeom prst="rect">
            <a:avLst/>
          </a:prstGeom>
          <a:noFill/>
        </p:spPr>
        <p:txBody>
          <a:bodyPr wrap="square" rtlCol="0">
            <a:spAutoFit/>
          </a:bodyPr>
          <a:lstStyle/>
          <a:p>
            <a:r>
              <a:rPr lang="fr-FR" sz="1400" b="1" dirty="0"/>
              <a:t>Lieu</a:t>
            </a:r>
            <a:r>
              <a:rPr lang="fr-FR" sz="1400" dirty="0"/>
              <a:t>:</a:t>
            </a:r>
            <a:endParaRPr lang="en-GB" sz="1400" dirty="0"/>
          </a:p>
          <a:p>
            <a:r>
              <a:rPr lang="fr-FR" sz="1400" dirty="0"/>
              <a:t>A mi-chemin entre Oslo et Trondheim, Norvège</a:t>
            </a:r>
            <a:endParaRPr lang="en-GB" sz="1400" dirty="0"/>
          </a:p>
          <a:p>
            <a:r>
              <a:rPr lang="fr-FR" sz="1400" b="1" dirty="0"/>
              <a:t>Matériau</a:t>
            </a:r>
            <a:r>
              <a:rPr lang="fr-FR" sz="1400" dirty="0"/>
              <a:t> : Inox 316L poli</a:t>
            </a:r>
            <a:endParaRPr lang="en-GB" sz="1400" dirty="0"/>
          </a:p>
          <a:p>
            <a:r>
              <a:rPr lang="fr-FR" sz="1400" b="1" dirty="0"/>
              <a:t>Dimensions</a:t>
            </a:r>
            <a:r>
              <a:rPr lang="fr-FR" sz="1400" dirty="0"/>
              <a:t> :</a:t>
            </a:r>
            <a:endParaRPr lang="en-GB" sz="1400" dirty="0"/>
          </a:p>
          <a:p>
            <a:r>
              <a:rPr lang="fr-FR" sz="1400" dirty="0"/>
              <a:t>H: 10.3m</a:t>
            </a:r>
            <a:endParaRPr lang="en-GB" sz="1400" dirty="0"/>
          </a:p>
          <a:p>
            <a:r>
              <a:rPr lang="fr-FR" sz="1400" dirty="0"/>
              <a:t>L: 11,5m</a:t>
            </a:r>
            <a:endParaRPr lang="en-GB" sz="1400" dirty="0"/>
          </a:p>
          <a:p>
            <a:r>
              <a:rPr lang="fr-FR" sz="1400" b="1" dirty="0"/>
              <a:t>Poids</a:t>
            </a:r>
            <a:r>
              <a:rPr lang="fr-FR" sz="1400" dirty="0"/>
              <a:t> : </a:t>
            </a:r>
            <a:endParaRPr lang="en-GB" sz="1400" dirty="0"/>
          </a:p>
          <a:p>
            <a:r>
              <a:rPr lang="fr-FR" sz="1400" b="1" dirty="0"/>
              <a:t>Date de création</a:t>
            </a:r>
            <a:r>
              <a:rPr lang="fr-FR" sz="1400" dirty="0"/>
              <a:t> : 2015</a:t>
            </a:r>
            <a:endParaRPr lang="en-GB" sz="1400" dirty="0"/>
          </a:p>
        </p:txBody>
      </p:sp>
      <p:sp>
        <p:nvSpPr>
          <p:cNvPr id="6" name="Slide Number Placeholder 5"/>
          <p:cNvSpPr>
            <a:spLocks noGrp="1"/>
          </p:cNvSpPr>
          <p:nvPr>
            <p:ph type="sldNum" sz="quarter" idx="12"/>
          </p:nvPr>
        </p:nvSpPr>
        <p:spPr/>
        <p:txBody>
          <a:bodyPr/>
          <a:lstStyle/>
          <a:p>
            <a:fld id="{387D9DEA-C109-4EC7-BDCC-42D7A05A445D}" type="slidenum">
              <a:rPr lang="fr-FR" smtClean="0"/>
              <a:t>19</a:t>
            </a:fld>
            <a:endParaRPr lang="fr-FR"/>
          </a:p>
        </p:txBody>
      </p:sp>
      <p:pic>
        <p:nvPicPr>
          <p:cNvPr id="3" name="Imag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49" y="0"/>
            <a:ext cx="7353122" cy="4598619"/>
          </a:xfrm>
          <a:prstGeom prst="rect">
            <a:avLst/>
          </a:prstGeom>
          <a:ln>
            <a:solidFill>
              <a:schemeClr val="tx1"/>
            </a:solidFill>
          </a:ln>
        </p:spPr>
      </p:pic>
    </p:spTree>
    <p:extLst>
      <p:ext uri="{BB962C8B-B14F-4D97-AF65-F5344CB8AC3E}">
        <p14:creationId xmlns:p14="http://schemas.microsoft.com/office/powerpoint/2010/main" val="1407160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88" y="4942733"/>
            <a:ext cx="7213253" cy="566738"/>
          </a:xfrm>
        </p:spPr>
        <p:txBody>
          <a:bodyPr>
            <a:noAutofit/>
          </a:bodyPr>
          <a:lstStyle/>
          <a:p>
            <a:r>
              <a:rPr lang="fr-FR" dirty="0"/>
              <a:t>« Les Kelpies » de Andy Scott </a:t>
            </a:r>
            <a:r>
              <a:rPr lang="fr-FR" baseline="30000" dirty="0"/>
              <a:t>1,2</a:t>
            </a:r>
            <a:r>
              <a:rPr lang="fr-FR" dirty="0"/>
              <a:t> </a:t>
            </a:r>
          </a:p>
        </p:txBody>
      </p:sp>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434" y="0"/>
            <a:ext cx="7200000" cy="50852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2434" y="5500389"/>
            <a:ext cx="8462866" cy="1169551"/>
          </a:xfrm>
          <a:prstGeom prst="rect">
            <a:avLst/>
          </a:prstGeom>
          <a:noFill/>
        </p:spPr>
        <p:txBody>
          <a:bodyPr wrap="square" rtlCol="0">
            <a:spAutoFit/>
          </a:bodyPr>
          <a:lstStyle/>
          <a:p>
            <a:pPr algn="just"/>
            <a:r>
              <a:rPr lang="fr-FR" sz="1400" dirty="0"/>
              <a:t>Andy Scott : « Le concept original des chevaux d’eau mythiques [</a:t>
            </a:r>
            <a:r>
              <a:rPr lang="fr-FR" sz="1400" i="1" dirty="0"/>
              <a:t>du folklore celtique</a:t>
            </a:r>
            <a:r>
              <a:rPr lang="fr-FR" sz="1400" dirty="0"/>
              <a:t>] a été le point de départ du développement artistique de ces structures. Je me suis approprié ce concept et je l’ai développé avec une réponse plus chevaline et contemporaine qui prend ses distances avec les références mythologiques pour devenir un monument socio-historique célébrant le rôle des chevaux dans l’industrie et dans l’agriculture ainsi que l’association évidente des canaux et des chevaux de halage. »</a:t>
            </a:r>
            <a:endParaRPr lang="fr-FR" sz="1400" baseline="30000" dirty="0"/>
          </a:p>
        </p:txBody>
      </p:sp>
      <p:sp>
        <p:nvSpPr>
          <p:cNvPr id="6" name="TextBox 5"/>
          <p:cNvSpPr txBox="1"/>
          <p:nvPr/>
        </p:nvSpPr>
        <p:spPr>
          <a:xfrm>
            <a:off x="7197566" y="0"/>
            <a:ext cx="1766922" cy="2646878"/>
          </a:xfrm>
          <a:prstGeom prst="rect">
            <a:avLst/>
          </a:prstGeom>
          <a:noFill/>
        </p:spPr>
        <p:txBody>
          <a:bodyPr wrap="square" rtlCol="0">
            <a:spAutoFit/>
          </a:bodyPr>
          <a:lstStyle/>
          <a:p>
            <a:r>
              <a:rPr lang="fr-FR" sz="1400" b="1" dirty="0"/>
              <a:t>Lieu :</a:t>
            </a:r>
          </a:p>
          <a:p>
            <a:r>
              <a:rPr lang="fr-FR" sz="1200" dirty="0"/>
              <a:t>Falkirk, Écosse</a:t>
            </a:r>
          </a:p>
          <a:p>
            <a:r>
              <a:rPr lang="fr-FR" sz="1400" b="1" dirty="0"/>
              <a:t>Matériau :</a:t>
            </a:r>
          </a:p>
          <a:p>
            <a:r>
              <a:rPr lang="fr-FR" sz="1200" dirty="0"/>
              <a:t>Acier de construction recouvert d acier inoxydable de type 316L (S31603)</a:t>
            </a:r>
          </a:p>
          <a:p>
            <a:r>
              <a:rPr lang="fr-FR" sz="1400" b="1" dirty="0"/>
              <a:t>Dimensions :</a:t>
            </a:r>
          </a:p>
          <a:p>
            <a:r>
              <a:rPr lang="fr-FR" sz="1200" dirty="0"/>
              <a:t>30 mètres de haut</a:t>
            </a:r>
          </a:p>
          <a:p>
            <a:r>
              <a:rPr lang="fr-FR" sz="1400" b="1" dirty="0"/>
              <a:t>Poids :</a:t>
            </a:r>
          </a:p>
          <a:p>
            <a:r>
              <a:rPr lang="fr-FR" sz="1200" dirty="0"/>
              <a:t>300 tonnes chacun</a:t>
            </a:r>
          </a:p>
          <a:p>
            <a:r>
              <a:rPr lang="fr-FR" sz="1400" b="1" dirty="0"/>
              <a:t>Année de création :</a:t>
            </a:r>
          </a:p>
          <a:p>
            <a:r>
              <a:rPr lang="fr-FR" sz="1200" dirty="0"/>
              <a:t>2013</a:t>
            </a:r>
          </a:p>
        </p:txBody>
      </p:sp>
      <p:sp>
        <p:nvSpPr>
          <p:cNvPr id="7" name="Slide Number Placeholder 6"/>
          <p:cNvSpPr>
            <a:spLocks noGrp="1"/>
          </p:cNvSpPr>
          <p:nvPr>
            <p:ph type="sldNum" sz="quarter" idx="12"/>
          </p:nvPr>
        </p:nvSpPr>
        <p:spPr/>
        <p:txBody>
          <a:bodyPr/>
          <a:lstStyle/>
          <a:p>
            <a:fld id="{387D9DEA-C109-4EC7-BDCC-42D7A05A445D}" type="slidenum">
              <a:rPr lang="fr-FR" smtClean="0"/>
              <a:pPr/>
              <a:t>2</a:t>
            </a:fld>
            <a:endParaRPr lang="fr-FR" dirty="0"/>
          </a:p>
        </p:txBody>
      </p:sp>
      <p:sp>
        <p:nvSpPr>
          <p:cNvPr id="8" name="ZoneTexte 7"/>
          <p:cNvSpPr txBox="1"/>
          <p:nvPr/>
        </p:nvSpPr>
        <p:spPr>
          <a:xfrm rot="16200000">
            <a:off x="6885448" y="4809882"/>
            <a:ext cx="3573016" cy="523220"/>
          </a:xfrm>
          <a:prstGeom prst="rect">
            <a:avLst/>
          </a:prstGeom>
          <a:noFill/>
        </p:spPr>
        <p:txBody>
          <a:bodyPr wrap="square" rtlCol="0">
            <a:spAutoFit/>
          </a:bodyPr>
          <a:lstStyle/>
          <a:p>
            <a:r>
              <a:rPr lang="fr-FR" sz="1400" dirty="0">
                <a:hlinkClick r:id="rId4"/>
              </a:rPr>
              <a:t>https://jack35.wordpress.com/2014/04/16/les-kelpies-a-helix-en-ecosse-galerie-et-video/</a:t>
            </a:r>
            <a:endParaRPr lang="fr-FR" sz="1400" dirty="0"/>
          </a:p>
        </p:txBody>
      </p:sp>
    </p:spTree>
    <p:extLst>
      <p:ext uri="{BB962C8B-B14F-4D97-AF65-F5344CB8AC3E}">
        <p14:creationId xmlns:p14="http://schemas.microsoft.com/office/powerpoint/2010/main" val="3921491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70322"/>
            <a:ext cx="5486400" cy="566738"/>
          </a:xfrm>
        </p:spPr>
        <p:txBody>
          <a:bodyPr/>
          <a:lstStyle/>
          <a:p>
            <a:r>
              <a:rPr lang="fr-FR" dirty="0"/>
              <a:t>Chen </a:t>
            </a:r>
            <a:r>
              <a:rPr lang="fr-FR" dirty="0" err="1"/>
              <a:t>Zhen</a:t>
            </a:r>
            <a:r>
              <a:rPr lang="fr-FR" dirty="0"/>
              <a:t>: La danse de la fontaine émergente </a:t>
            </a:r>
            <a:r>
              <a:rPr lang="fr-FR" baseline="30000" dirty="0"/>
              <a:t>26</a:t>
            </a:r>
          </a:p>
        </p:txBody>
      </p:sp>
      <p:sp>
        <p:nvSpPr>
          <p:cNvPr id="6" name="Text Placeholder 5"/>
          <p:cNvSpPr>
            <a:spLocks noGrp="1"/>
          </p:cNvSpPr>
          <p:nvPr>
            <p:ph type="body" sz="half" idx="2"/>
          </p:nvPr>
        </p:nvSpPr>
        <p:spPr>
          <a:xfrm>
            <a:off x="-18662" y="5120428"/>
            <a:ext cx="9055158" cy="1620940"/>
          </a:xfrm>
        </p:spPr>
        <p:txBody>
          <a:bodyPr>
            <a:noAutofit/>
          </a:bodyPr>
          <a:lstStyle/>
          <a:p>
            <a:r>
              <a:rPr lang="fr-FR" sz="1100" dirty="0"/>
              <a:t>La fontaine, créée par l’artiste franco-chinois, ressemble à un dragon émergeant et plongeant dans le sol de la place. La peau transparente du dragon permet de voir l’écoulement de l’eau à l’intérieur.</a:t>
            </a:r>
            <a:endParaRPr lang="en-GB" sz="1100" dirty="0"/>
          </a:p>
          <a:p>
            <a:r>
              <a:rPr lang="fr-FR" sz="1100" dirty="0"/>
              <a:t>La fontaine est constituée de 3 parties :</a:t>
            </a:r>
            <a:endParaRPr lang="en-GB" sz="1100" dirty="0"/>
          </a:p>
          <a:p>
            <a:r>
              <a:rPr lang="fr-FR" sz="1100" dirty="0"/>
              <a:t>Un bas-relief opaque représentant un dragon qui émerge du mur de l’usine de distribution d’eau et qui plonge dans le sol. Puis deux autres parties transparentes où l’on voit le dragon jaillir du sol puis s’y replonger. L’eau sous pression qui circule à l’intérieur est éclairée la nuit.</a:t>
            </a:r>
            <a:endParaRPr lang="en-GB" sz="1100" dirty="0"/>
          </a:p>
          <a:p>
            <a:r>
              <a:rPr lang="fr-FR" sz="1100" dirty="0"/>
              <a:t>La fontaine a été commandée par la Ville de Paris en 1999  et inaugurée les 6 février 2008.  Bien que l’artiste soit malheureusement décédé en 2000, les esquisses qu’il a laissées montraient ce à quoi la fontaine devait ressembler ce qui a permis à Xu Min, sa conjointe et collaboratrice de la réaliser.</a:t>
            </a:r>
            <a:endParaRPr lang="en-GB" sz="1100" dirty="0"/>
          </a:p>
          <a:p>
            <a:r>
              <a:rPr lang="fr-FR" sz="1100" dirty="0"/>
              <a:t>Le coût de la fontaine est 1.2M€, très majoritairement financée par la Ville de Paris et le Ministère de la Culture .</a:t>
            </a:r>
            <a:endParaRPr lang="en-GB" sz="1100" dirty="0"/>
          </a:p>
          <a:p>
            <a:r>
              <a:rPr lang="fr-FR" sz="1100" dirty="0"/>
              <a:t>Sources : </a:t>
            </a:r>
            <a:r>
              <a:rPr lang="fr-FR" sz="1100" dirty="0" err="1"/>
              <a:t>Wikipedia</a:t>
            </a:r>
            <a:r>
              <a:rPr lang="fr-FR" sz="1100" dirty="0"/>
              <a:t> et </a:t>
            </a:r>
            <a:r>
              <a:rPr lang="fr-FR" sz="1100" dirty="0">
                <a:hlinkClick r:id="rId2"/>
              </a:rPr>
              <a:t>https://www.parisladouce.com/2013/03/paris-la-danse-de-la-fontaine-emergente.html</a:t>
            </a:r>
            <a:endParaRPr lang="en-US" sz="1100" dirty="0"/>
          </a:p>
        </p:txBody>
      </p:sp>
      <p:sp>
        <p:nvSpPr>
          <p:cNvPr id="4" name="AutoShape 2" descr="http://www.gahr-metalart.com/images/metal_wall_art/wall_sculptures_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TextBox 7"/>
          <p:cNvSpPr txBox="1"/>
          <p:nvPr/>
        </p:nvSpPr>
        <p:spPr>
          <a:xfrm>
            <a:off x="7197566" y="0"/>
            <a:ext cx="1622906" cy="2031325"/>
          </a:xfrm>
          <a:prstGeom prst="rect">
            <a:avLst/>
          </a:prstGeom>
          <a:noFill/>
        </p:spPr>
        <p:txBody>
          <a:bodyPr wrap="square" rtlCol="0">
            <a:spAutoFit/>
          </a:bodyPr>
          <a:lstStyle/>
          <a:p>
            <a:r>
              <a:rPr lang="fr-BE" sz="1400" b="1" dirty="0"/>
              <a:t>Lieu</a:t>
            </a:r>
            <a:r>
              <a:rPr lang="fr-BE" sz="1400" dirty="0"/>
              <a:t> : Paris</a:t>
            </a:r>
            <a:endParaRPr lang="en-GB" sz="1400" dirty="0"/>
          </a:p>
          <a:p>
            <a:r>
              <a:rPr lang="fr-BE" sz="1400" dirty="0"/>
              <a:t>Place Augusta Holmes</a:t>
            </a:r>
            <a:endParaRPr lang="en-GB" sz="1400" dirty="0"/>
          </a:p>
          <a:p>
            <a:r>
              <a:rPr lang="fr-BE" sz="1400" b="1" dirty="0"/>
              <a:t>Matériaux</a:t>
            </a:r>
            <a:r>
              <a:rPr lang="fr-BE" sz="1400" dirty="0"/>
              <a:t> : Acier Inoxydable, verre et plastique</a:t>
            </a:r>
            <a:endParaRPr lang="en-GB" sz="1400" dirty="0"/>
          </a:p>
          <a:p>
            <a:r>
              <a:rPr lang="fr-BE" sz="1400" b="1" dirty="0"/>
              <a:t>Poids</a:t>
            </a:r>
            <a:r>
              <a:rPr lang="fr-BE" sz="1400" dirty="0"/>
              <a:t> :</a:t>
            </a:r>
            <a:endParaRPr lang="en-GB" sz="1400" dirty="0"/>
          </a:p>
          <a:p>
            <a:r>
              <a:rPr lang="fr-BE" sz="1400" b="1" dirty="0"/>
              <a:t>Date de création</a:t>
            </a:r>
            <a:r>
              <a:rPr lang="fr-BE" sz="1400" dirty="0"/>
              <a:t> : 2008</a:t>
            </a:r>
            <a:endParaRPr lang="nl-BE" sz="1100" dirty="0"/>
          </a:p>
        </p:txBody>
      </p:sp>
      <p:sp>
        <p:nvSpPr>
          <p:cNvPr id="7" name="Slide Number Placeholder 6"/>
          <p:cNvSpPr>
            <a:spLocks noGrp="1"/>
          </p:cNvSpPr>
          <p:nvPr>
            <p:ph type="sldNum" sz="quarter" idx="12"/>
          </p:nvPr>
        </p:nvSpPr>
        <p:spPr/>
        <p:txBody>
          <a:bodyPr/>
          <a:lstStyle/>
          <a:p>
            <a:fld id="{387D9DEA-C109-4EC7-BDCC-42D7A05A445D}" type="slidenum">
              <a:rPr lang="fr-FR" smtClean="0"/>
              <a:t>20</a:t>
            </a:fld>
            <a:endParaRPr lang="fr-FR"/>
          </a:p>
        </p:txBody>
      </p:sp>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937"/>
            <a:ext cx="7056276" cy="4704184"/>
          </a:xfrm>
          <a:prstGeom prst="rect">
            <a:avLst/>
          </a:prstGeom>
          <a:ln>
            <a:solidFill>
              <a:schemeClr val="tx1"/>
            </a:solidFill>
          </a:ln>
        </p:spPr>
      </p:pic>
    </p:spTree>
    <p:extLst>
      <p:ext uri="{BB962C8B-B14F-4D97-AF65-F5344CB8AC3E}">
        <p14:creationId xmlns:p14="http://schemas.microsoft.com/office/powerpoint/2010/main" val="3929514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387D9DEA-C109-4EC7-BDCC-42D7A05A445D}" type="slidenum">
              <a:rPr lang="fr-FR" smtClean="0"/>
              <a:t>21</a:t>
            </a:fld>
            <a:endParaRPr lang="fr-FR"/>
          </a:p>
        </p:txBody>
      </p:sp>
      <p:sp>
        <p:nvSpPr>
          <p:cNvPr id="8" name="Title 1"/>
          <p:cNvSpPr txBox="1">
            <a:spLocks/>
          </p:cNvSpPr>
          <p:nvPr/>
        </p:nvSpPr>
        <p:spPr>
          <a:xfrm>
            <a:off x="107504" y="4470449"/>
            <a:ext cx="8784976" cy="5667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a:t>Frank Gehry: Le poisson d’or </a:t>
            </a:r>
            <a:r>
              <a:rPr lang="fr-FR" sz="2000" b="1" baseline="30000" dirty="0"/>
              <a:t>27</a:t>
            </a:r>
          </a:p>
        </p:txBody>
      </p:sp>
      <p:sp>
        <p:nvSpPr>
          <p:cNvPr id="9" name="Text Placeholder 8"/>
          <p:cNvSpPr txBox="1">
            <a:spLocks/>
          </p:cNvSpPr>
          <p:nvPr/>
        </p:nvSpPr>
        <p:spPr>
          <a:xfrm>
            <a:off x="107504" y="4881513"/>
            <a:ext cx="8784976" cy="197648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400" dirty="0"/>
              <a:t>El Peix d’Or est une sculpture en treillis métallique représentant un poisson ondulant à bouche ouverte. Ses écailles en inox coloré bronze brillent sous le soleil méditerranéen et changent d’aspect selon l’orientation du soleil et les conditions météo, accentuant ainsi un aspect organique ce cette vaste structure.</a:t>
            </a:r>
            <a:endParaRPr lang="en-GB" sz="1400" dirty="0"/>
          </a:p>
          <a:p>
            <a:pPr marL="0" indent="0">
              <a:buNone/>
            </a:pPr>
            <a:r>
              <a:rPr lang="fr-FR" sz="1400" dirty="0"/>
              <a:t>Le Poisson d’Or, El Peix en catalan, a été créé pour les JO de Barcelone en 1992.</a:t>
            </a:r>
            <a:endParaRPr lang="en-GB" sz="1400" dirty="0"/>
          </a:p>
          <a:p>
            <a:pPr marL="0" indent="0">
              <a:buNone/>
            </a:pPr>
            <a:r>
              <a:rPr lang="fr-FR" sz="1400" dirty="0"/>
              <a:t>La structure sert de canopée pour un centre commercial qui relie le luxueux Hotel Arts au front de mer près du port de plaisance olympique. El Peix d’Or est un des édifices préférés et étonnants du bord de mer à Barcelone.</a:t>
            </a:r>
            <a:endParaRPr lang="en-GB" sz="1400" dirty="0"/>
          </a:p>
          <a:p>
            <a:pPr marL="0" indent="0">
              <a:buNone/>
            </a:pPr>
            <a:r>
              <a:rPr lang="en-US" sz="1400" dirty="0">
                <a:hlinkClick r:id="rId2"/>
              </a:rPr>
              <a:t>http://www.barcelonaturisme.com/wv3/en/page/1232/peix-fish-frank-gehry.html</a:t>
            </a:r>
            <a:endParaRPr lang="en-US" sz="1400" dirty="0"/>
          </a:p>
        </p:txBody>
      </p:sp>
      <p:sp>
        <p:nvSpPr>
          <p:cNvPr id="10" name="TextBox 6"/>
          <p:cNvSpPr txBox="1"/>
          <p:nvPr/>
        </p:nvSpPr>
        <p:spPr>
          <a:xfrm>
            <a:off x="7092280" y="0"/>
            <a:ext cx="1800200" cy="1815882"/>
          </a:xfrm>
          <a:prstGeom prst="rect">
            <a:avLst/>
          </a:prstGeom>
          <a:noFill/>
        </p:spPr>
        <p:txBody>
          <a:bodyPr wrap="square" rtlCol="0">
            <a:spAutoFit/>
          </a:bodyPr>
          <a:lstStyle/>
          <a:p>
            <a:r>
              <a:rPr lang="fr-FR" sz="1400" b="1" dirty="0"/>
              <a:t>Lieu</a:t>
            </a:r>
            <a:r>
              <a:rPr lang="fr-FR" sz="1400" dirty="0"/>
              <a:t> : Barcelone, Espagne</a:t>
            </a:r>
            <a:endParaRPr lang="en-GB" sz="1400" dirty="0"/>
          </a:p>
          <a:p>
            <a:r>
              <a:rPr lang="fr-FR" sz="1400" b="1" dirty="0"/>
              <a:t>Matériau</a:t>
            </a:r>
            <a:r>
              <a:rPr lang="fr-FR" sz="1400" dirty="0"/>
              <a:t>: Acier inoxydable</a:t>
            </a:r>
            <a:endParaRPr lang="en-GB" sz="1400" dirty="0"/>
          </a:p>
          <a:p>
            <a:r>
              <a:rPr lang="fr-FR" sz="1400" b="1" dirty="0"/>
              <a:t>Dimensions</a:t>
            </a:r>
            <a:r>
              <a:rPr lang="fr-FR" sz="1400" dirty="0"/>
              <a:t> : H : 38m  L:  58m</a:t>
            </a:r>
            <a:endParaRPr lang="en-GB" sz="1400" dirty="0"/>
          </a:p>
          <a:p>
            <a:r>
              <a:rPr lang="fr-FR" sz="1400" b="1" dirty="0"/>
              <a:t>Poids</a:t>
            </a:r>
            <a:r>
              <a:rPr lang="fr-FR" sz="1400" dirty="0"/>
              <a:t> : inconnu</a:t>
            </a:r>
            <a:endParaRPr lang="en-GB" sz="1400" dirty="0"/>
          </a:p>
          <a:p>
            <a:r>
              <a:rPr lang="fr-FR" sz="1400" b="1" dirty="0"/>
              <a:t>Année</a:t>
            </a:r>
            <a:r>
              <a:rPr lang="fr-FR" sz="1400" dirty="0"/>
              <a:t> : 1992</a:t>
            </a:r>
            <a:endParaRPr lang="nl-BE" sz="1400" dirty="0"/>
          </a:p>
        </p:txBody>
      </p:sp>
      <p:pic>
        <p:nvPicPr>
          <p:cNvPr id="11" name="Imag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520"/>
            <a:ext cx="6948264" cy="4245601"/>
          </a:xfrm>
          <a:prstGeom prst="rect">
            <a:avLst/>
          </a:prstGeom>
          <a:ln>
            <a:solidFill>
              <a:schemeClr val="tx1"/>
            </a:solidFill>
          </a:ln>
        </p:spPr>
      </p:pic>
    </p:spTree>
    <p:extLst>
      <p:ext uri="{BB962C8B-B14F-4D97-AF65-F5344CB8AC3E}">
        <p14:creationId xmlns:p14="http://schemas.microsoft.com/office/powerpoint/2010/main" val="2668459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387D9DEA-C109-4EC7-BDCC-42D7A05A445D}" type="slidenum">
              <a:rPr lang="fr-FR" smtClean="0"/>
              <a:t>22</a:t>
            </a:fld>
            <a:endParaRPr lang="fr-FR"/>
          </a:p>
        </p:txBody>
      </p:sp>
      <p:sp>
        <p:nvSpPr>
          <p:cNvPr id="8" name="Title 1"/>
          <p:cNvSpPr txBox="1">
            <a:spLocks/>
          </p:cNvSpPr>
          <p:nvPr/>
        </p:nvSpPr>
        <p:spPr>
          <a:xfrm>
            <a:off x="107504" y="4470449"/>
            <a:ext cx="8784976" cy="5667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err="1"/>
              <a:t>Zhan</a:t>
            </a:r>
            <a:r>
              <a:rPr lang="fr-FR" sz="2000" b="1" dirty="0"/>
              <a:t> Wang + Atelier </a:t>
            </a:r>
            <a:r>
              <a:rPr lang="fr-FR" sz="2000" b="1" dirty="0" err="1"/>
              <a:t>Deshaus</a:t>
            </a:r>
            <a:r>
              <a:rPr lang="fr-FR" sz="2000" b="1" dirty="0"/>
              <a:t>: Pavillon des Fleurs</a:t>
            </a:r>
            <a:r>
              <a:rPr lang="fr-FR" sz="2000" b="1" baseline="30000" dirty="0"/>
              <a:t>28</a:t>
            </a:r>
          </a:p>
        </p:txBody>
      </p:sp>
      <p:sp>
        <p:nvSpPr>
          <p:cNvPr id="9" name="Text Placeholder 8"/>
          <p:cNvSpPr txBox="1">
            <a:spLocks/>
          </p:cNvSpPr>
          <p:nvPr/>
        </p:nvSpPr>
        <p:spPr>
          <a:xfrm>
            <a:off x="107504" y="4881513"/>
            <a:ext cx="8784976" cy="197648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a:t>Le sculptures inox </a:t>
            </a:r>
            <a:r>
              <a:rPr lang="fr-FR" sz="1600" u="sng" dirty="0" err="1">
                <a:hlinkClick r:id="rId2"/>
              </a:rPr>
              <a:t>Rockery</a:t>
            </a:r>
            <a:r>
              <a:rPr lang="fr-FR" sz="1600" u="sng" dirty="0">
                <a:hlinkClick r:id="rId2"/>
              </a:rPr>
              <a:t> </a:t>
            </a:r>
            <a:r>
              <a:rPr lang="fr-FR" sz="1600" u="sng" dirty="0" err="1">
                <a:hlinkClick r:id="rId2"/>
              </a:rPr>
              <a:t>Series</a:t>
            </a:r>
            <a:r>
              <a:rPr lang="fr-FR" sz="1600" dirty="0"/>
              <a:t>   sur lesquelles l’artiste </a:t>
            </a:r>
            <a:r>
              <a:rPr lang="fr-FR" sz="1600" dirty="0" err="1"/>
              <a:t>Zhan</a:t>
            </a:r>
            <a:r>
              <a:rPr lang="fr-FR" sz="1600" dirty="0"/>
              <a:t> Wang a travaillé depuis 1995 ont constitué le point de départ de ce projet. </a:t>
            </a:r>
            <a:r>
              <a:rPr lang="fr-FR" sz="1600" u="sng" dirty="0">
                <a:hlinkClick r:id="rId3"/>
              </a:rPr>
              <a:t>Atelier </a:t>
            </a:r>
            <a:r>
              <a:rPr lang="fr-FR" sz="1600" u="sng" dirty="0" err="1">
                <a:hlinkClick r:id="rId3"/>
              </a:rPr>
              <a:t>Deshaus</a:t>
            </a:r>
            <a:r>
              <a:rPr lang="fr-FR" sz="1600" dirty="0"/>
              <a:t>  a réinterprété ces formes en éléments de structure afin de créer un pavillon sur le modèle d’un jardin minéral. Six colonnes élancées en forme de rocher soutiennent un toit en massif en acier sur lequel poussent des plantes et des fleurs. Les colonnes réfléchissantes sont positionnées </a:t>
            </a:r>
            <a:r>
              <a:rPr lang="fr-FR" sz="1600" dirty="0" err="1"/>
              <a:t>aléatoriement</a:t>
            </a:r>
            <a:r>
              <a:rPr lang="fr-FR" sz="1600" dirty="0"/>
              <a:t> plutôt qu’aux points structurellement optimaux, afin de renforcer l’impression de rochers naturels</a:t>
            </a:r>
            <a:br>
              <a:rPr lang="fr-FR" sz="1600" dirty="0"/>
            </a:br>
            <a:r>
              <a:rPr lang="en-US" sz="1600" dirty="0">
                <a:hlinkClick r:id="rId4"/>
              </a:rPr>
              <a:t>https://www.archdaily.com/792211/blossom-pavilion-atelier-deshaus/5799b693e58ece81bd00004a-blossom-pavilion-atelier-deshaus-photo</a:t>
            </a:r>
            <a:r>
              <a:rPr lang="en-US" sz="1600" dirty="0"/>
              <a:t> </a:t>
            </a:r>
          </a:p>
        </p:txBody>
      </p:sp>
      <p:sp>
        <p:nvSpPr>
          <p:cNvPr id="10" name="TextBox 6"/>
          <p:cNvSpPr txBox="1"/>
          <p:nvPr/>
        </p:nvSpPr>
        <p:spPr>
          <a:xfrm>
            <a:off x="6372200" y="0"/>
            <a:ext cx="2520280" cy="1169551"/>
          </a:xfrm>
          <a:prstGeom prst="rect">
            <a:avLst/>
          </a:prstGeom>
          <a:noFill/>
        </p:spPr>
        <p:txBody>
          <a:bodyPr wrap="square" rtlCol="0">
            <a:spAutoFit/>
          </a:bodyPr>
          <a:lstStyle/>
          <a:p>
            <a:r>
              <a:rPr lang="nl-BE" sz="1400" b="1" dirty="0"/>
              <a:t>Lieu: </a:t>
            </a:r>
            <a:r>
              <a:rPr lang="fr-FR" sz="1400" dirty="0"/>
              <a:t>Shanghai, Chine</a:t>
            </a:r>
            <a:endParaRPr lang="en-GB" sz="1400" dirty="0"/>
          </a:p>
          <a:p>
            <a:r>
              <a:rPr lang="fr-FR" sz="1400" b="1" dirty="0"/>
              <a:t>Matériau</a:t>
            </a:r>
            <a:r>
              <a:rPr lang="fr-FR" sz="1400" dirty="0"/>
              <a:t>: Acier inoxydable</a:t>
            </a:r>
            <a:endParaRPr lang="en-GB" sz="1400" dirty="0"/>
          </a:p>
          <a:p>
            <a:r>
              <a:rPr lang="fr-FR" sz="1400" b="1" dirty="0"/>
              <a:t>Dimensions</a:t>
            </a:r>
            <a:r>
              <a:rPr lang="fr-FR" sz="1400" dirty="0"/>
              <a:t> : H : 8m  L:  12m</a:t>
            </a:r>
            <a:endParaRPr lang="en-GB" sz="1400" dirty="0"/>
          </a:p>
          <a:p>
            <a:r>
              <a:rPr lang="fr-FR" sz="1400" b="1" dirty="0"/>
              <a:t>Poids</a:t>
            </a:r>
            <a:r>
              <a:rPr lang="fr-FR" sz="1400" dirty="0"/>
              <a:t> : inconnu</a:t>
            </a:r>
            <a:endParaRPr lang="en-GB" sz="1400" dirty="0"/>
          </a:p>
          <a:p>
            <a:r>
              <a:rPr lang="fr-FR" sz="1400" b="1" dirty="0"/>
              <a:t>Année</a:t>
            </a:r>
            <a:r>
              <a:rPr lang="fr-FR" sz="1400" dirty="0"/>
              <a:t> : 2015</a:t>
            </a:r>
            <a:endParaRPr lang="nl-BE" sz="1400" dirty="0"/>
          </a:p>
        </p:txBody>
      </p:sp>
      <p:pic>
        <p:nvPicPr>
          <p:cNvPr id="2" name="Imag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413"/>
            <a:ext cx="4818112" cy="3782218"/>
          </a:xfrm>
          <a:prstGeom prst="rect">
            <a:avLst/>
          </a:prstGeom>
          <a:ln>
            <a:solidFill>
              <a:schemeClr val="tx1"/>
            </a:solidFill>
          </a:ln>
        </p:spPr>
      </p:pic>
      <p:pic>
        <p:nvPicPr>
          <p:cNvPr id="4" name="Imag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18112" y="2204551"/>
            <a:ext cx="3726075" cy="1584080"/>
          </a:xfrm>
          <a:prstGeom prst="rect">
            <a:avLst/>
          </a:prstGeom>
          <a:ln>
            <a:solidFill>
              <a:schemeClr val="tx1"/>
            </a:solidFill>
          </a:ln>
        </p:spPr>
      </p:pic>
    </p:spTree>
    <p:extLst>
      <p:ext uri="{BB962C8B-B14F-4D97-AF65-F5344CB8AC3E}">
        <p14:creationId xmlns:p14="http://schemas.microsoft.com/office/powerpoint/2010/main" val="1022344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6EEAD88-7AB7-4352-89B4-BF917C658D05}" type="slidenum">
              <a:rPr lang="fr-BE" smtClean="0"/>
              <a:pPr/>
              <a:t>23</a:t>
            </a:fld>
            <a:endParaRPr lang="fr-BE"/>
          </a:p>
        </p:txBody>
      </p:sp>
      <p:sp>
        <p:nvSpPr>
          <p:cNvPr id="4" name="Title 1"/>
          <p:cNvSpPr txBox="1">
            <a:spLocks/>
          </p:cNvSpPr>
          <p:nvPr/>
        </p:nvSpPr>
        <p:spPr>
          <a:xfrm>
            <a:off x="35496" y="4230414"/>
            <a:ext cx="8784976" cy="5667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a:t>Martin </a:t>
            </a:r>
            <a:r>
              <a:rPr lang="fr-FR" sz="2000" b="1" dirty="0" err="1"/>
              <a:t>Debenham</a:t>
            </a:r>
            <a:r>
              <a:rPr lang="fr-FR" sz="2000" b="1" dirty="0"/>
              <a:t>: Sirène 3 </a:t>
            </a:r>
            <a:r>
              <a:rPr lang="fr-FR" sz="2000" b="1" baseline="30000" dirty="0"/>
              <a:t>29</a:t>
            </a:r>
          </a:p>
        </p:txBody>
      </p:sp>
      <p:sp>
        <p:nvSpPr>
          <p:cNvPr id="5" name="Text Placeholder 8"/>
          <p:cNvSpPr txBox="1">
            <a:spLocks/>
          </p:cNvSpPr>
          <p:nvPr/>
        </p:nvSpPr>
        <p:spPr>
          <a:xfrm>
            <a:off x="35146" y="4801593"/>
            <a:ext cx="8784976" cy="222780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400" dirty="0"/>
              <a:t>Le sculpteur contemporain Martin </a:t>
            </a:r>
            <a:r>
              <a:rPr lang="fr-FR" sz="1400" dirty="0" err="1"/>
              <a:t>Debenham</a:t>
            </a:r>
            <a:r>
              <a:rPr lang="fr-FR" sz="1400" dirty="0"/>
              <a:t> crée des œuvres inspirées par la nature et le rêve en utilisant du fil inox. En travaillant ce matériau malléable qui offre des possibilités infinies, l’artiste autodidacte a réalisé des structures de </a:t>
            </a:r>
            <a:r>
              <a:rPr lang="fr-FR" sz="1400" u="sng" dirty="0" err="1">
                <a:hlinkClick r:id="rId2"/>
              </a:rPr>
              <a:t>wire</a:t>
            </a:r>
            <a:r>
              <a:rPr lang="fr-FR" sz="1400" u="sng" dirty="0">
                <a:hlinkClick r:id="rId2"/>
              </a:rPr>
              <a:t> art</a:t>
            </a:r>
            <a:r>
              <a:rPr lang="fr-FR" sz="1400" dirty="0"/>
              <a:t>  remarquables par formage, </a:t>
            </a:r>
            <a:r>
              <a:rPr lang="fr-FR" sz="1400" dirty="0" err="1"/>
              <a:t>toronnage</a:t>
            </a:r>
            <a:r>
              <a:rPr lang="fr-FR" sz="1400" dirty="0"/>
              <a:t> et soudage.  Apparaissant comme des dessins au trait en 3 dimensions, la plupart des chefs d’œuvre de </a:t>
            </a:r>
            <a:r>
              <a:rPr lang="fr-FR" sz="1400" dirty="0" err="1"/>
              <a:t>Debenham</a:t>
            </a:r>
            <a:r>
              <a:rPr lang="fr-FR" sz="1400" dirty="0"/>
              <a:t> sont prévus pour être vues à l’extérieur. Placés dans la nature, miroitants au soleil, ils évoquent des histoires mythiques. Par exemple, ici,  une sirène faite de fils est assise sur un rocher près d’un étang de nénuphars,  et semble se demander si elle va aller nager.  Chaque brin de fil est conformé pour représenter les lignes du corps féminin, pour se fondre en une longue nageoire de sirène</a:t>
            </a:r>
            <a:endParaRPr lang="en-GB" sz="1400" dirty="0"/>
          </a:p>
          <a:p>
            <a:pPr marL="0" indent="0">
              <a:buNone/>
            </a:pPr>
            <a:r>
              <a:rPr lang="en-US" sz="1400" dirty="0">
                <a:hlinkClick r:id="rId3"/>
              </a:rPr>
              <a:t>https://mymodernmet.com/wire-sculptures-martin-debenham/</a:t>
            </a:r>
            <a:r>
              <a:rPr lang="en-US" sz="1400" dirty="0"/>
              <a:t> </a:t>
            </a:r>
          </a:p>
        </p:txBody>
      </p:sp>
      <p:sp>
        <p:nvSpPr>
          <p:cNvPr id="6" name="TextBox 6"/>
          <p:cNvSpPr txBox="1"/>
          <p:nvPr/>
        </p:nvSpPr>
        <p:spPr>
          <a:xfrm>
            <a:off x="6731890" y="26887"/>
            <a:ext cx="2088232" cy="1169551"/>
          </a:xfrm>
          <a:prstGeom prst="rect">
            <a:avLst/>
          </a:prstGeom>
          <a:noFill/>
        </p:spPr>
        <p:txBody>
          <a:bodyPr wrap="square" rtlCol="0">
            <a:spAutoFit/>
          </a:bodyPr>
          <a:lstStyle/>
          <a:p>
            <a:r>
              <a:rPr lang="fr-FR" sz="1400" b="1" dirty="0"/>
              <a:t>Matériau</a:t>
            </a:r>
            <a:r>
              <a:rPr lang="fr-FR" sz="1400" dirty="0"/>
              <a:t>: Acier inoxydable</a:t>
            </a:r>
            <a:endParaRPr lang="en-GB" sz="1400" dirty="0"/>
          </a:p>
          <a:p>
            <a:r>
              <a:rPr lang="fr-FR" sz="1400" b="1" dirty="0"/>
              <a:t>Dimensions</a:t>
            </a:r>
            <a:r>
              <a:rPr lang="fr-FR" sz="1400" dirty="0"/>
              <a:t> : taille réelle</a:t>
            </a:r>
            <a:endParaRPr lang="en-GB" sz="1400" dirty="0"/>
          </a:p>
          <a:p>
            <a:r>
              <a:rPr lang="fr-FR" sz="1400" b="1" dirty="0"/>
              <a:t>Poids</a:t>
            </a:r>
            <a:r>
              <a:rPr lang="fr-FR" sz="1400" dirty="0"/>
              <a:t> : inconnu</a:t>
            </a:r>
            <a:endParaRPr lang="en-GB" sz="1400" dirty="0"/>
          </a:p>
          <a:p>
            <a:r>
              <a:rPr lang="fr-FR" sz="1400" b="1" dirty="0"/>
              <a:t>Année</a:t>
            </a:r>
            <a:r>
              <a:rPr lang="fr-FR" sz="1400" dirty="0"/>
              <a:t> :  -</a:t>
            </a:r>
            <a:endParaRPr lang="nl-BE" sz="1400" dirty="0"/>
          </a:p>
        </p:txBody>
      </p:sp>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381"/>
            <a:ext cx="6300192" cy="4200128"/>
          </a:xfrm>
          <a:prstGeom prst="rect">
            <a:avLst/>
          </a:prstGeom>
          <a:ln>
            <a:solidFill>
              <a:schemeClr val="tx1"/>
            </a:solidFill>
          </a:ln>
        </p:spPr>
      </p:pic>
    </p:spTree>
    <p:extLst>
      <p:ext uri="{BB962C8B-B14F-4D97-AF65-F5344CB8AC3E}">
        <p14:creationId xmlns:p14="http://schemas.microsoft.com/office/powerpoint/2010/main" val="1197382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93704"/>
            <a:ext cx="5486400" cy="566738"/>
          </a:xfrm>
        </p:spPr>
        <p:txBody>
          <a:bodyPr/>
          <a:lstStyle/>
          <a:p>
            <a:r>
              <a:rPr lang="fr-FR" dirty="0"/>
              <a:t>« Surge » de Robert </a:t>
            </a:r>
            <a:r>
              <a:rPr lang="fr-FR" dirty="0" err="1"/>
              <a:t>Gahr</a:t>
            </a:r>
            <a:r>
              <a:rPr lang="fr-FR" dirty="0"/>
              <a:t> </a:t>
            </a:r>
            <a:r>
              <a:rPr lang="fr-FR" baseline="30000" dirty="0"/>
              <a:t>30</a:t>
            </a:r>
          </a:p>
        </p:txBody>
      </p:sp>
      <p:sp>
        <p:nvSpPr>
          <p:cNvPr id="6" name="Text Placeholder 5"/>
          <p:cNvSpPr>
            <a:spLocks noGrp="1"/>
          </p:cNvSpPr>
          <p:nvPr>
            <p:ph type="body" sz="half" idx="2"/>
          </p:nvPr>
        </p:nvSpPr>
        <p:spPr>
          <a:xfrm>
            <a:off x="0" y="5360442"/>
            <a:ext cx="5486400" cy="804862"/>
          </a:xfrm>
        </p:spPr>
        <p:txBody>
          <a:bodyPr>
            <a:normAutofit/>
          </a:bodyPr>
          <a:lstStyle/>
          <a:p>
            <a:r>
              <a:rPr lang="fr-FR" dirty="0"/>
              <a:t>Sculpture murale</a:t>
            </a:r>
            <a:br>
              <a:rPr lang="fr-FR" sz="1600" dirty="0"/>
            </a:br>
            <a:br>
              <a:rPr lang="fr-FR" sz="1600" dirty="0"/>
            </a:br>
            <a:endParaRPr lang="fr-FR" sz="1600" dirty="0"/>
          </a:p>
        </p:txBody>
      </p:sp>
      <p:sp>
        <p:nvSpPr>
          <p:cNvPr id="4" name="AutoShape 2" descr="http://www.gahr-metalart.com/images/metal_wall_art/wall_sculptures_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7200000" cy="4766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7197566" y="0"/>
            <a:ext cx="1766922" cy="2523768"/>
          </a:xfrm>
          <a:prstGeom prst="rect">
            <a:avLst/>
          </a:prstGeom>
          <a:noFill/>
        </p:spPr>
        <p:txBody>
          <a:bodyPr wrap="square" rtlCol="0">
            <a:spAutoFit/>
          </a:bodyPr>
          <a:lstStyle/>
          <a:p>
            <a:r>
              <a:rPr lang="fr-FR" sz="1400" b="1" dirty="0"/>
              <a:t>Lieu :</a:t>
            </a:r>
          </a:p>
          <a:p>
            <a:endParaRPr lang="fr-FR" sz="1400" b="1" dirty="0"/>
          </a:p>
          <a:p>
            <a:r>
              <a:rPr lang="fr-FR" sz="1400" b="1" dirty="0"/>
              <a:t>Matériau :</a:t>
            </a:r>
          </a:p>
          <a:p>
            <a:r>
              <a:rPr lang="fr-FR" sz="1200" dirty="0"/>
              <a:t>Acier inoxydable poli &amp; coloré</a:t>
            </a:r>
            <a:endParaRPr lang="fr-FR" sz="1200" b="1" dirty="0"/>
          </a:p>
          <a:p>
            <a:r>
              <a:rPr lang="fr-FR" sz="1400" b="1" dirty="0"/>
              <a:t>Dimensions :</a:t>
            </a:r>
          </a:p>
          <a:p>
            <a:r>
              <a:rPr lang="fr-FR" sz="1200" dirty="0"/>
              <a:t>3 panneaux de </a:t>
            </a:r>
          </a:p>
          <a:p>
            <a:r>
              <a:rPr lang="fr-FR" sz="1200" dirty="0"/>
              <a:t>1 m </a:t>
            </a:r>
            <a:r>
              <a:rPr lang="fr-FR" sz="1200" dirty="0">
                <a:sym typeface="Symbol"/>
              </a:rPr>
              <a:t></a:t>
            </a:r>
            <a:r>
              <a:rPr lang="fr-FR" sz="1200" dirty="0"/>
              <a:t> 1 m chacun</a:t>
            </a:r>
            <a:endParaRPr lang="fr-FR" sz="1200" b="1" dirty="0"/>
          </a:p>
          <a:p>
            <a:r>
              <a:rPr lang="fr-FR" sz="1400" b="1" dirty="0"/>
              <a:t>Poids :</a:t>
            </a:r>
          </a:p>
          <a:p>
            <a:endParaRPr lang="fr-FR" sz="1400" b="1" dirty="0"/>
          </a:p>
          <a:p>
            <a:r>
              <a:rPr lang="fr-FR" sz="1400" b="1" dirty="0"/>
              <a:t>Année de création :</a:t>
            </a:r>
          </a:p>
          <a:p>
            <a:r>
              <a:rPr lang="fr-FR" sz="1200" dirty="0"/>
              <a:t>2011</a:t>
            </a:r>
          </a:p>
        </p:txBody>
      </p:sp>
      <p:sp>
        <p:nvSpPr>
          <p:cNvPr id="7" name="Slide Number Placeholder 6"/>
          <p:cNvSpPr>
            <a:spLocks noGrp="1"/>
          </p:cNvSpPr>
          <p:nvPr>
            <p:ph type="sldNum" sz="quarter" idx="12"/>
          </p:nvPr>
        </p:nvSpPr>
        <p:spPr/>
        <p:txBody>
          <a:bodyPr/>
          <a:lstStyle/>
          <a:p>
            <a:fld id="{387D9DEA-C109-4EC7-BDCC-42D7A05A445D}" type="slidenum">
              <a:rPr lang="fr-FR" smtClean="0"/>
              <a:pPr/>
              <a:t>24</a:t>
            </a:fld>
            <a:endParaRPr lang="fr-FR" dirty="0"/>
          </a:p>
        </p:txBody>
      </p:sp>
    </p:spTree>
    <p:extLst>
      <p:ext uri="{BB962C8B-B14F-4D97-AF65-F5344CB8AC3E}">
        <p14:creationId xmlns:p14="http://schemas.microsoft.com/office/powerpoint/2010/main" val="4160109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04" y="4005064"/>
            <a:ext cx="6062464" cy="566738"/>
          </a:xfrm>
        </p:spPr>
        <p:txBody>
          <a:bodyPr>
            <a:normAutofit fontScale="90000"/>
          </a:bodyPr>
          <a:lstStyle/>
          <a:p>
            <a:r>
              <a:rPr lang="fr-FR" dirty="0"/>
              <a:t> « Kinetic Wind Sculpture #1 », sculpture de </a:t>
            </a:r>
            <a:r>
              <a:rPr lang="fr-FR" dirty="0" err="1"/>
              <a:t>Ralfonso</a:t>
            </a:r>
            <a:r>
              <a:rPr lang="fr-FR" dirty="0"/>
              <a:t> </a:t>
            </a:r>
            <a:r>
              <a:rPr lang="fr-FR" dirty="0" err="1"/>
              <a:t>Karo</a:t>
            </a:r>
            <a:r>
              <a:rPr lang="fr-FR" dirty="0"/>
              <a:t> </a:t>
            </a:r>
            <a:r>
              <a:rPr lang="fr-FR" baseline="30000" dirty="0"/>
              <a:t>31</a:t>
            </a:r>
          </a:p>
        </p:txBody>
      </p:sp>
      <p:sp>
        <p:nvSpPr>
          <p:cNvPr id="8" name="Text Placeholder 7"/>
          <p:cNvSpPr>
            <a:spLocks noGrp="1"/>
          </p:cNvSpPr>
          <p:nvPr>
            <p:ph type="body" sz="half" idx="2"/>
          </p:nvPr>
        </p:nvSpPr>
        <p:spPr>
          <a:xfrm>
            <a:off x="21704" y="4581128"/>
            <a:ext cx="8870776" cy="804862"/>
          </a:xfrm>
        </p:spPr>
        <p:txBody>
          <a:bodyPr/>
          <a:lstStyle/>
          <a:p>
            <a:r>
              <a:rPr lang="fr-FR" dirty="0"/>
              <a:t>Il s’agit de 25 éléments en acier inoxydable en forme de pointe de diamant, reliés entre eux et en équilibre, qui se balancent indépendamment les uns des autres au gré du vent. Cliquer </a:t>
            </a:r>
            <a:r>
              <a:rPr lang="fr-FR" dirty="0">
                <a:hlinkClick r:id="rId2"/>
              </a:rPr>
              <a:t>ici</a:t>
            </a:r>
            <a:r>
              <a:rPr lang="fr-FR" dirty="0"/>
              <a:t> pour voir la vidéo (4’51’’)</a:t>
            </a:r>
          </a:p>
        </p:txBody>
      </p:sp>
      <p:sp>
        <p:nvSpPr>
          <p:cNvPr id="5" name="Slide Number Placeholder 4"/>
          <p:cNvSpPr>
            <a:spLocks noGrp="1"/>
          </p:cNvSpPr>
          <p:nvPr>
            <p:ph type="sldNum" sz="quarter" idx="12"/>
          </p:nvPr>
        </p:nvSpPr>
        <p:spPr/>
        <p:txBody>
          <a:bodyPr/>
          <a:lstStyle/>
          <a:p>
            <a:fld id="{387D9DEA-C109-4EC7-BDCC-42D7A05A445D}" type="slidenum">
              <a:rPr lang="fr-FR" smtClean="0"/>
              <a:pPr/>
              <a:t>25</a:t>
            </a:fld>
            <a:endParaRPr lang="fr-FR" dirty="0"/>
          </a:p>
        </p:txBody>
      </p:sp>
      <p:sp>
        <p:nvSpPr>
          <p:cNvPr id="3" name="AutoShape 2" descr="http://i.ytimg.com/vi/3UKsaqEgZrk/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 name="TextBox 5"/>
          <p:cNvSpPr txBox="1"/>
          <p:nvPr/>
        </p:nvSpPr>
        <p:spPr>
          <a:xfrm>
            <a:off x="5508104" y="38891"/>
            <a:ext cx="2088232" cy="2215991"/>
          </a:xfrm>
          <a:prstGeom prst="rect">
            <a:avLst/>
          </a:prstGeom>
          <a:noFill/>
        </p:spPr>
        <p:txBody>
          <a:bodyPr wrap="square" rtlCol="0">
            <a:spAutoFit/>
          </a:bodyPr>
          <a:lstStyle/>
          <a:p>
            <a:r>
              <a:rPr lang="nl-BE" sz="1400" b="1" dirty="0"/>
              <a:t>Lieu :</a:t>
            </a:r>
          </a:p>
          <a:p>
            <a:endParaRPr lang="nl-BE" sz="1400" b="1" dirty="0"/>
          </a:p>
          <a:p>
            <a:r>
              <a:rPr lang="nl-BE" sz="1400" b="1" dirty="0"/>
              <a:t>Matériau :</a:t>
            </a:r>
          </a:p>
          <a:p>
            <a:endParaRPr lang="nl-BE" sz="1400" b="1" dirty="0"/>
          </a:p>
          <a:p>
            <a:r>
              <a:rPr lang="nl-BE" sz="1400" b="1" dirty="0"/>
              <a:t>Dimensions :</a:t>
            </a:r>
          </a:p>
          <a:p>
            <a:r>
              <a:rPr lang="nl-BE" sz="1200" dirty="0"/>
              <a:t>2,1 mètres de hauteur</a:t>
            </a:r>
          </a:p>
          <a:p>
            <a:r>
              <a:rPr lang="nl-BE" sz="1400" b="1" dirty="0"/>
              <a:t>Poids :</a:t>
            </a:r>
          </a:p>
          <a:p>
            <a:endParaRPr lang="nl-BE" sz="1400" b="1" dirty="0"/>
          </a:p>
          <a:p>
            <a:r>
              <a:rPr lang="fr-FR" sz="1400" b="1" dirty="0"/>
              <a:t>Année de création :</a:t>
            </a:r>
          </a:p>
          <a:p>
            <a:endParaRPr lang="nl-BE" sz="1400" b="1" dirty="0"/>
          </a:p>
        </p:txBody>
      </p:sp>
      <p:pic>
        <p:nvPicPr>
          <p:cNvPr id="10" name="Picture 3"/>
          <p:cNvPicPr>
            <a:picLocks noGrp="1" noChangeAspect="1" noChangeArrowheads="1"/>
          </p:cNvPicPr>
          <p:nvPr>
            <p:ph type="pic" idx="1"/>
          </p:nvPr>
        </p:nvPicPr>
        <p:blipFill rotWithShape="1">
          <a:blip r:embed="rId3" cstate="email">
            <a:extLst>
              <a:ext uri="{28A0092B-C50C-407E-A947-70E740481C1C}">
                <a14:useLocalDpi xmlns:a14="http://schemas.microsoft.com/office/drawing/2010/main"/>
              </a:ext>
            </a:extLst>
          </a:blip>
          <a:srcRect/>
          <a:stretch/>
        </p:blipFill>
        <p:spPr bwMode="auto">
          <a:xfrm>
            <a:off x="0" y="7937"/>
            <a:ext cx="5486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3942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51CF-1E9D-4481-8F7F-80FDCB46CDA4}"/>
              </a:ext>
            </a:extLst>
          </p:cNvPr>
          <p:cNvSpPr>
            <a:spLocks noGrp="1"/>
          </p:cNvSpPr>
          <p:nvPr>
            <p:ph type="title"/>
          </p:nvPr>
        </p:nvSpPr>
        <p:spPr>
          <a:xfrm>
            <a:off x="0" y="5141760"/>
            <a:ext cx="5486400" cy="451482"/>
          </a:xfrm>
        </p:spPr>
        <p:txBody>
          <a:bodyPr>
            <a:normAutofit/>
          </a:bodyPr>
          <a:lstStyle/>
          <a:p>
            <a:r>
              <a:rPr lang="nl-BE" dirty="0"/>
              <a:t>Sun Hyuk Kim: </a:t>
            </a:r>
            <a:r>
              <a:rPr lang="nl-BE" dirty="0" err="1"/>
              <a:t>Mémoire</a:t>
            </a:r>
            <a:r>
              <a:rPr lang="nl-BE" dirty="0"/>
              <a:t> </a:t>
            </a:r>
            <a:r>
              <a:rPr lang="nl-BE" dirty="0" err="1"/>
              <a:t>Oubliée</a:t>
            </a:r>
            <a:r>
              <a:rPr lang="nl-BE" dirty="0"/>
              <a:t> </a:t>
            </a:r>
            <a:r>
              <a:rPr lang="nl-BE" baseline="30000" dirty="0"/>
              <a:t>32, 33</a:t>
            </a:r>
            <a:endParaRPr lang="en-GB" baseline="30000" dirty="0"/>
          </a:p>
        </p:txBody>
      </p:sp>
      <p:pic>
        <p:nvPicPr>
          <p:cNvPr id="7" name="Picture Placeholder 6">
            <a:extLst>
              <a:ext uri="{FF2B5EF4-FFF2-40B4-BE49-F238E27FC236}">
                <a16:creationId xmlns:a16="http://schemas.microsoft.com/office/drawing/2014/main" id="{AF651DEB-87BD-4186-9CA3-3749CD7D6CB9}"/>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27360" y="-7888"/>
            <a:ext cx="6838850" cy="5129138"/>
          </a:xfrm>
          <a:ln>
            <a:solidFill>
              <a:schemeClr val="tx1"/>
            </a:solidFill>
          </a:ln>
        </p:spPr>
      </p:pic>
      <p:sp>
        <p:nvSpPr>
          <p:cNvPr id="4" name="Text Placeholder 3">
            <a:extLst>
              <a:ext uri="{FF2B5EF4-FFF2-40B4-BE49-F238E27FC236}">
                <a16:creationId xmlns:a16="http://schemas.microsoft.com/office/drawing/2014/main" id="{4BC29520-C5DD-4BCC-9EC5-FFB079E16B7B}"/>
              </a:ext>
            </a:extLst>
          </p:cNvPr>
          <p:cNvSpPr>
            <a:spLocks noGrp="1"/>
          </p:cNvSpPr>
          <p:nvPr>
            <p:ph type="body" sz="half" idx="2"/>
          </p:nvPr>
        </p:nvSpPr>
        <p:spPr>
          <a:xfrm>
            <a:off x="0" y="5530529"/>
            <a:ext cx="8639944" cy="1327471"/>
          </a:xfrm>
        </p:spPr>
        <p:txBody>
          <a:bodyPr>
            <a:noAutofit/>
          </a:bodyPr>
          <a:lstStyle/>
          <a:p>
            <a:r>
              <a:rPr lang="en-US" sz="1150" dirty="0"/>
              <a:t>L’ artiste Sun-Hyuk Kim </a:t>
            </a:r>
            <a:r>
              <a:rPr lang="en-US" sz="1150" dirty="0" err="1"/>
              <a:t>s’inspire</a:t>
            </a:r>
            <a:r>
              <a:rPr lang="en-US" sz="1150" dirty="0"/>
              <a:t> des </a:t>
            </a:r>
            <a:r>
              <a:rPr lang="en-US" sz="1150" dirty="0" err="1"/>
              <a:t>racines</a:t>
            </a:r>
            <a:r>
              <a:rPr lang="en-US" sz="1150" dirty="0"/>
              <a:t> des </a:t>
            </a:r>
            <a:r>
              <a:rPr lang="en-US" sz="1150" dirty="0" err="1"/>
              <a:t>plantes</a:t>
            </a:r>
            <a:r>
              <a:rPr lang="en-US" sz="1150" dirty="0"/>
              <a:t> pour </a:t>
            </a:r>
            <a:r>
              <a:rPr lang="en-US" sz="1150" dirty="0" err="1"/>
              <a:t>construire</a:t>
            </a:r>
            <a:r>
              <a:rPr lang="en-US" sz="1150" dirty="0"/>
              <a:t> </a:t>
            </a:r>
            <a:r>
              <a:rPr lang="en-US" sz="1150" dirty="0" err="1"/>
              <a:t>une</a:t>
            </a:r>
            <a:r>
              <a:rPr lang="en-US" sz="1150" dirty="0"/>
              <a:t> </a:t>
            </a:r>
            <a:r>
              <a:rPr lang="en-US" sz="1150" dirty="0" err="1"/>
              <a:t>forme</a:t>
            </a:r>
            <a:r>
              <a:rPr lang="en-US" sz="1150" dirty="0"/>
              <a:t>  </a:t>
            </a:r>
            <a:r>
              <a:rPr lang="en-US" sz="1150" dirty="0" err="1"/>
              <a:t>humaine</a:t>
            </a:r>
            <a:r>
              <a:rPr lang="en-US" sz="1150" dirty="0"/>
              <a:t>. De </a:t>
            </a:r>
            <a:r>
              <a:rPr lang="en-US" sz="1150" dirty="0" err="1"/>
              <a:t>chaque</a:t>
            </a:r>
            <a:r>
              <a:rPr lang="en-US" sz="1150" dirty="0"/>
              <a:t> </a:t>
            </a:r>
            <a:r>
              <a:rPr lang="en-US" sz="1150" dirty="0" err="1"/>
              <a:t>forme</a:t>
            </a:r>
            <a:r>
              <a:rPr lang="en-US" sz="1150" dirty="0"/>
              <a:t> </a:t>
            </a:r>
            <a:r>
              <a:rPr lang="en-US" sz="1150" dirty="0" err="1"/>
              <a:t>pousse</a:t>
            </a:r>
            <a:r>
              <a:rPr lang="en-US" sz="1150" dirty="0"/>
              <a:t> </a:t>
            </a:r>
            <a:r>
              <a:rPr lang="en-US" sz="1150" dirty="0" err="1"/>
              <a:t>une</a:t>
            </a:r>
            <a:r>
              <a:rPr lang="en-US" sz="1150" dirty="0"/>
              <a:t> </a:t>
            </a:r>
            <a:r>
              <a:rPr lang="en-US" sz="1150" dirty="0" err="1"/>
              <a:t>branche</a:t>
            </a:r>
            <a:r>
              <a:rPr lang="en-US" sz="1150" dirty="0"/>
              <a:t> </a:t>
            </a:r>
            <a:r>
              <a:rPr lang="en-US" sz="1150" dirty="0" err="1"/>
              <a:t>ou</a:t>
            </a:r>
            <a:r>
              <a:rPr lang="en-US" sz="1150" dirty="0"/>
              <a:t> un </a:t>
            </a:r>
            <a:r>
              <a:rPr lang="en-US" sz="1150" dirty="0" err="1"/>
              <a:t>arbrisseau</a:t>
            </a:r>
            <a:r>
              <a:rPr lang="en-US" sz="1150" dirty="0"/>
              <a:t> qui </a:t>
            </a:r>
            <a:r>
              <a:rPr lang="en-US" sz="1150" dirty="0" err="1"/>
              <a:t>donne</a:t>
            </a:r>
            <a:r>
              <a:rPr lang="en-US" sz="1150" dirty="0"/>
              <a:t> </a:t>
            </a:r>
            <a:r>
              <a:rPr lang="en-US" sz="1150" dirty="0" err="1"/>
              <a:t>l’impression</a:t>
            </a:r>
            <a:r>
              <a:rPr lang="en-US" sz="1150" dirty="0"/>
              <a:t> d’un </a:t>
            </a:r>
            <a:r>
              <a:rPr lang="en-US" sz="1150" dirty="0" err="1"/>
              <a:t>hybride</a:t>
            </a:r>
            <a:r>
              <a:rPr lang="en-US" sz="1150" dirty="0"/>
              <a:t> </a:t>
            </a:r>
            <a:r>
              <a:rPr lang="en-US" sz="1150" dirty="0" err="1"/>
              <a:t>plante-humain</a:t>
            </a:r>
            <a:r>
              <a:rPr lang="en-US" sz="1150" dirty="0"/>
              <a:t>.  </a:t>
            </a:r>
            <a:r>
              <a:rPr lang="en-US" sz="1150" dirty="0" err="1"/>
              <a:t>Dans</a:t>
            </a:r>
            <a:r>
              <a:rPr lang="en-US" sz="1150" dirty="0"/>
              <a:t> </a:t>
            </a:r>
            <a:r>
              <a:rPr lang="en-US" sz="1150" dirty="0" err="1"/>
              <a:t>ces</a:t>
            </a:r>
            <a:r>
              <a:rPr lang="en-US" sz="1150" dirty="0"/>
              <a:t> </a:t>
            </a:r>
            <a:r>
              <a:rPr lang="en-US" sz="1150" dirty="0" err="1"/>
              <a:t>stuctures</a:t>
            </a:r>
            <a:r>
              <a:rPr lang="en-US" sz="1150" dirty="0"/>
              <a:t> </a:t>
            </a:r>
            <a:r>
              <a:rPr lang="en-US" sz="1150" dirty="0" err="1"/>
              <a:t>en</a:t>
            </a:r>
            <a:r>
              <a:rPr lang="en-US" sz="1150" dirty="0"/>
              <a:t> </a:t>
            </a:r>
            <a:r>
              <a:rPr lang="en-US" sz="1150" dirty="0" err="1"/>
              <a:t>inox</a:t>
            </a:r>
            <a:r>
              <a:rPr lang="en-US" sz="1150" dirty="0"/>
              <a:t> on </a:t>
            </a:r>
            <a:r>
              <a:rPr lang="en-US" sz="1150" dirty="0" err="1"/>
              <a:t>peut</a:t>
            </a:r>
            <a:r>
              <a:rPr lang="en-US" sz="1150" dirty="0"/>
              <a:t> </a:t>
            </a:r>
            <a:r>
              <a:rPr lang="en-US" sz="1150" dirty="0" err="1"/>
              <a:t>aussi</a:t>
            </a:r>
            <a:r>
              <a:rPr lang="en-US" sz="1150" dirty="0"/>
              <a:t> </a:t>
            </a:r>
            <a:r>
              <a:rPr lang="en-US" sz="1150" dirty="0" err="1"/>
              <a:t>voir</a:t>
            </a:r>
            <a:r>
              <a:rPr lang="en-US" sz="1150" dirty="0"/>
              <a:t> des fragments de visage, des corps sans tête, des silhouettes </a:t>
            </a:r>
            <a:r>
              <a:rPr lang="en-US" sz="1150" dirty="0" err="1"/>
              <a:t>penchées</a:t>
            </a:r>
            <a:r>
              <a:rPr lang="en-US" sz="1150" dirty="0"/>
              <a:t> </a:t>
            </a:r>
            <a:r>
              <a:rPr lang="en-US" sz="1150" dirty="0" err="1"/>
              <a:t>vers</a:t>
            </a:r>
            <a:r>
              <a:rPr lang="en-US" sz="1150" dirty="0"/>
              <a:t> le sol </a:t>
            </a:r>
            <a:r>
              <a:rPr lang="en-US" sz="1150" dirty="0" err="1"/>
              <a:t>comme</a:t>
            </a:r>
            <a:r>
              <a:rPr lang="en-US" sz="1150" dirty="0"/>
              <a:t> </a:t>
            </a:r>
            <a:r>
              <a:rPr lang="en-US" sz="1150" dirty="0" err="1"/>
              <a:t>si</a:t>
            </a:r>
            <a:r>
              <a:rPr lang="en-US" sz="1150" dirty="0"/>
              <a:t> ells </a:t>
            </a:r>
            <a:r>
              <a:rPr lang="en-US" sz="1150" dirty="0" err="1"/>
              <a:t>portaient</a:t>
            </a:r>
            <a:r>
              <a:rPr lang="en-US" sz="1150" dirty="0"/>
              <a:t> </a:t>
            </a:r>
            <a:r>
              <a:rPr lang="en-US" sz="1150" dirty="0" err="1"/>
              <a:t>une</a:t>
            </a:r>
            <a:r>
              <a:rPr lang="en-US" sz="1150" dirty="0"/>
              <a:t> </a:t>
            </a:r>
            <a:r>
              <a:rPr lang="en-US" sz="1150" dirty="0" err="1"/>
              <a:t>grosse</a:t>
            </a:r>
            <a:r>
              <a:rPr lang="en-US" sz="1150" dirty="0"/>
              <a:t> charge sur </a:t>
            </a:r>
            <a:r>
              <a:rPr lang="en-US" sz="1150" dirty="0" err="1"/>
              <a:t>leur</a:t>
            </a:r>
            <a:r>
              <a:rPr lang="en-US" sz="1150" dirty="0"/>
              <a:t> dos.</a:t>
            </a:r>
          </a:p>
          <a:p>
            <a:r>
              <a:rPr lang="en-US" sz="1150" dirty="0"/>
              <a:t>Nous </a:t>
            </a:r>
            <a:r>
              <a:rPr lang="en-US" sz="1150" dirty="0" err="1"/>
              <a:t>pouvons</a:t>
            </a:r>
            <a:r>
              <a:rPr lang="en-US" sz="1150" dirty="0"/>
              <a:t> nous </a:t>
            </a:r>
            <a:r>
              <a:rPr lang="en-US" sz="1150" dirty="0" err="1"/>
              <a:t>projeter</a:t>
            </a:r>
            <a:r>
              <a:rPr lang="en-US" sz="1150" dirty="0"/>
              <a:t> </a:t>
            </a:r>
            <a:r>
              <a:rPr lang="en-US" sz="1150" dirty="0" err="1"/>
              <a:t>dans</a:t>
            </a:r>
            <a:r>
              <a:rPr lang="en-US" sz="1150" dirty="0"/>
              <a:t> les structures minimalists de Kim. </a:t>
            </a:r>
            <a:r>
              <a:rPr lang="en-US" sz="1150" dirty="0" err="1"/>
              <a:t>Elles</a:t>
            </a:r>
            <a:r>
              <a:rPr lang="en-US" sz="1150" dirty="0"/>
              <a:t> </a:t>
            </a:r>
            <a:r>
              <a:rPr lang="en-US" sz="1150" dirty="0" err="1"/>
              <a:t>donnent</a:t>
            </a:r>
            <a:r>
              <a:rPr lang="en-US" sz="1150" dirty="0"/>
              <a:t> </a:t>
            </a:r>
            <a:r>
              <a:rPr lang="en-US" sz="1150" dirty="0" err="1"/>
              <a:t>l’impression</a:t>
            </a:r>
            <a:r>
              <a:rPr lang="en-US" sz="1150" dirty="0"/>
              <a:t> de </a:t>
            </a:r>
            <a:r>
              <a:rPr lang="en-US" sz="1150" dirty="0" err="1"/>
              <a:t>fragilité</a:t>
            </a:r>
            <a:r>
              <a:rPr lang="en-US" sz="1150" dirty="0"/>
              <a:t>. Nous </a:t>
            </a:r>
            <a:r>
              <a:rPr lang="en-US" sz="1150" dirty="0" err="1"/>
              <a:t>avons</a:t>
            </a:r>
            <a:r>
              <a:rPr lang="en-US" sz="1150" dirty="0"/>
              <a:t> </a:t>
            </a:r>
            <a:r>
              <a:rPr lang="en-US" sz="1150" dirty="0" err="1"/>
              <a:t>tous</a:t>
            </a:r>
            <a:r>
              <a:rPr lang="en-US" sz="1150" dirty="0"/>
              <a:t> </a:t>
            </a:r>
            <a:r>
              <a:rPr lang="en-US" sz="1150" dirty="0" err="1"/>
              <a:t>eu</a:t>
            </a:r>
            <a:r>
              <a:rPr lang="en-US" sz="1150" dirty="0"/>
              <a:t> </a:t>
            </a:r>
            <a:r>
              <a:rPr lang="en-US" sz="1150" dirty="0" err="1"/>
              <a:t>l’experience</a:t>
            </a:r>
            <a:r>
              <a:rPr lang="en-US" sz="1150" dirty="0"/>
              <a:t> d’être </a:t>
            </a:r>
            <a:r>
              <a:rPr lang="en-US" sz="1150" dirty="0" err="1"/>
              <a:t>tiraillé</a:t>
            </a:r>
            <a:r>
              <a:rPr lang="en-US" sz="1150" dirty="0"/>
              <a:t> </a:t>
            </a:r>
            <a:r>
              <a:rPr lang="en-US" sz="1150" dirty="0" err="1"/>
              <a:t>dans</a:t>
            </a:r>
            <a:r>
              <a:rPr lang="en-US" sz="1150" dirty="0"/>
              <a:t> des directions opposes et </a:t>
            </a:r>
            <a:r>
              <a:rPr lang="en-US" sz="1150" dirty="0" err="1"/>
              <a:t>l’état</a:t>
            </a:r>
            <a:r>
              <a:rPr lang="en-US" sz="1150" dirty="0"/>
              <a:t> </a:t>
            </a:r>
            <a:r>
              <a:rPr lang="en-US" sz="1150" dirty="0" err="1"/>
              <a:t>souvent</a:t>
            </a:r>
            <a:r>
              <a:rPr lang="en-US" sz="1150" dirty="0"/>
              <a:t> </a:t>
            </a:r>
            <a:r>
              <a:rPr lang="en-US" sz="1150" dirty="0" err="1"/>
              <a:t>inconfortable</a:t>
            </a:r>
            <a:r>
              <a:rPr lang="en-US" sz="1150" dirty="0"/>
              <a:t> qui </a:t>
            </a:r>
            <a:r>
              <a:rPr lang="en-US" sz="1150" dirty="0" err="1"/>
              <a:t>accompagne</a:t>
            </a:r>
            <a:r>
              <a:rPr lang="en-US" sz="1150" dirty="0"/>
              <a:t> la </a:t>
            </a:r>
            <a:r>
              <a:rPr lang="en-US" sz="1150" dirty="0" err="1"/>
              <a:t>croissance</a:t>
            </a:r>
            <a:r>
              <a:rPr lang="en-US" sz="1150" dirty="0"/>
              <a:t> et le </a:t>
            </a:r>
            <a:r>
              <a:rPr lang="en-US" sz="1150" dirty="0" err="1"/>
              <a:t>changement</a:t>
            </a:r>
            <a:r>
              <a:rPr lang="en-US" sz="1150" dirty="0"/>
              <a:t>. </a:t>
            </a:r>
            <a:r>
              <a:rPr lang="en-US" sz="1150" dirty="0" err="1"/>
              <a:t>Mais</a:t>
            </a:r>
            <a:r>
              <a:rPr lang="en-US" sz="1150" dirty="0"/>
              <a:t> </a:t>
            </a:r>
            <a:r>
              <a:rPr lang="en-US" sz="1150" dirty="0" err="1"/>
              <a:t>cette</a:t>
            </a:r>
            <a:r>
              <a:rPr lang="en-US" sz="1150" dirty="0"/>
              <a:t> </a:t>
            </a:r>
            <a:r>
              <a:rPr lang="en-US" sz="1150" dirty="0" err="1"/>
              <a:t>connaissance</a:t>
            </a:r>
            <a:r>
              <a:rPr lang="en-US" sz="1150" dirty="0"/>
              <a:t> </a:t>
            </a:r>
            <a:r>
              <a:rPr lang="en-US" sz="1150" dirty="0" err="1"/>
              <a:t>partagé</a:t>
            </a:r>
            <a:r>
              <a:rPr lang="en-US" sz="1150" dirty="0"/>
              <a:t> nous </a:t>
            </a:r>
            <a:r>
              <a:rPr lang="en-US" sz="1150" dirty="0" err="1"/>
              <a:t>rapproche</a:t>
            </a:r>
            <a:r>
              <a:rPr lang="en-US" sz="1150" dirty="0"/>
              <a:t> et nous rappelled que </a:t>
            </a:r>
            <a:r>
              <a:rPr lang="en-US" sz="1150" dirty="0" err="1"/>
              <a:t>l’experience</a:t>
            </a:r>
            <a:r>
              <a:rPr lang="en-US" sz="1150" dirty="0"/>
              <a:t> d’être </a:t>
            </a:r>
            <a:r>
              <a:rPr lang="en-US" sz="1150" dirty="0" err="1"/>
              <a:t>humain</a:t>
            </a:r>
            <a:r>
              <a:rPr lang="en-US" sz="1150" dirty="0"/>
              <a:t> </a:t>
            </a:r>
            <a:r>
              <a:rPr lang="en-US" sz="1150" dirty="0" err="1"/>
              <a:t>est</a:t>
            </a:r>
            <a:r>
              <a:rPr lang="en-US" sz="1150" dirty="0"/>
              <a:t> </a:t>
            </a:r>
            <a:r>
              <a:rPr lang="en-US" sz="1150" dirty="0" err="1"/>
              <a:t>vaste</a:t>
            </a:r>
            <a:r>
              <a:rPr lang="en-US" sz="1150" dirty="0"/>
              <a:t> et </a:t>
            </a:r>
            <a:r>
              <a:rPr lang="en-US" sz="1150" dirty="0" err="1"/>
              <a:t>toujours</a:t>
            </a:r>
            <a:r>
              <a:rPr lang="en-US" sz="1150" dirty="0"/>
              <a:t> </a:t>
            </a:r>
            <a:r>
              <a:rPr lang="en-US" sz="1150" dirty="0" err="1"/>
              <a:t>changeante</a:t>
            </a:r>
            <a:r>
              <a:rPr lang="en-US" sz="1150" dirty="0"/>
              <a:t> – </a:t>
            </a:r>
            <a:r>
              <a:rPr lang="en-US" sz="1150" dirty="0" err="1"/>
              <a:t>comme</a:t>
            </a:r>
            <a:r>
              <a:rPr lang="en-US" sz="1150" dirty="0"/>
              <a:t> </a:t>
            </a:r>
            <a:r>
              <a:rPr lang="en-US" sz="1150" dirty="0" err="1"/>
              <a:t>celle</a:t>
            </a:r>
            <a:r>
              <a:rPr lang="en-US" sz="1150" dirty="0"/>
              <a:t> d’un </a:t>
            </a:r>
            <a:r>
              <a:rPr lang="en-US" sz="1150" dirty="0" err="1"/>
              <a:t>arbre</a:t>
            </a:r>
            <a:r>
              <a:rPr lang="en-US" sz="1150" dirty="0"/>
              <a:t>.</a:t>
            </a:r>
          </a:p>
        </p:txBody>
      </p:sp>
      <p:sp>
        <p:nvSpPr>
          <p:cNvPr id="5" name="Slide Number Placeholder 4">
            <a:extLst>
              <a:ext uri="{FF2B5EF4-FFF2-40B4-BE49-F238E27FC236}">
                <a16:creationId xmlns:a16="http://schemas.microsoft.com/office/drawing/2014/main" id="{B9ED925A-9E46-44A4-9F82-2DC4D70529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D9DEA-C109-4EC7-BDCC-42D7A05A445D}" type="slidenum">
              <a:rPr kumimoji="0" lang="fr-FR"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srgbClr val="FFFFFF"/>
              </a:solidFill>
              <a:effectLst/>
              <a:uLnTx/>
              <a:uFillTx/>
              <a:latin typeface="Calibri"/>
              <a:ea typeface="+mn-ea"/>
              <a:cs typeface="+mn-cs"/>
            </a:endParaRPr>
          </a:p>
        </p:txBody>
      </p:sp>
      <p:sp>
        <p:nvSpPr>
          <p:cNvPr id="8" name="TextBox 7">
            <a:extLst>
              <a:ext uri="{FF2B5EF4-FFF2-40B4-BE49-F238E27FC236}">
                <a16:creationId xmlns:a16="http://schemas.microsoft.com/office/drawing/2014/main" id="{EED59939-4C88-43F9-B984-79167F384DE1}"/>
              </a:ext>
            </a:extLst>
          </p:cNvPr>
          <p:cNvSpPr txBox="1"/>
          <p:nvPr/>
        </p:nvSpPr>
        <p:spPr>
          <a:xfrm>
            <a:off x="7197566" y="0"/>
            <a:ext cx="162290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dirty="0" err="1">
                <a:ln>
                  <a:noFill/>
                </a:ln>
                <a:solidFill>
                  <a:prstClr val="black"/>
                </a:solidFill>
                <a:effectLst/>
                <a:uLnTx/>
                <a:uFillTx/>
                <a:latin typeface="Calibri"/>
                <a:ea typeface="+mn-ea"/>
                <a:cs typeface="+mn-cs"/>
              </a:rPr>
              <a:t>Lieu</a:t>
            </a:r>
            <a:r>
              <a:rPr kumimoji="0" lang="nl-BE" sz="1400" b="1" i="0" u="none" strike="noStrike" kern="1200" cap="none" spc="0" normalizeH="0" baseline="0" noProof="0" dirty="0">
                <a:ln>
                  <a:noFill/>
                </a:ln>
                <a:solidFill>
                  <a:prstClr val="black"/>
                </a:solidFill>
                <a:effectLst/>
                <a:uLnTx/>
                <a:uFillTx/>
                <a:latin typeface="Calibri"/>
                <a:ea typeface="+mn-ea"/>
                <a:cs typeface="+mn-cs"/>
              </a:rPr>
              <a:t>: </a:t>
            </a:r>
            <a:r>
              <a:rPr kumimoji="0" lang="nl-BE" sz="1400" i="0" u="none" strike="noStrike" kern="1200" cap="none" spc="0" normalizeH="0" baseline="0" noProof="0" dirty="0" err="1">
                <a:ln>
                  <a:noFill/>
                </a:ln>
                <a:solidFill>
                  <a:prstClr val="black"/>
                </a:solidFill>
                <a:effectLst/>
                <a:uLnTx/>
                <a:uFillTx/>
                <a:latin typeface="Calibri"/>
                <a:ea typeface="+mn-ea"/>
                <a:cs typeface="+mn-cs"/>
              </a:rPr>
              <a:t>Corée</a:t>
            </a:r>
            <a:r>
              <a:rPr kumimoji="0" lang="nl-BE" sz="1400" i="0" u="none" strike="noStrike" kern="1200" cap="none" spc="0" normalizeH="0" baseline="0" noProof="0" dirty="0">
                <a:ln>
                  <a:noFill/>
                </a:ln>
                <a:solidFill>
                  <a:prstClr val="black"/>
                </a:solidFill>
                <a:effectLst/>
                <a:uLnTx/>
                <a:uFillTx/>
                <a:latin typeface="Calibri"/>
                <a:ea typeface="+mn-ea"/>
                <a:cs typeface="+mn-cs"/>
              </a:rPr>
              <a:t> du </a:t>
            </a:r>
            <a:r>
              <a:rPr kumimoji="0" lang="nl-BE" sz="1400" i="0" u="none" strike="noStrike" kern="1200" cap="none" spc="0" normalizeH="0" baseline="0" noProof="0" dirty="0" err="1">
                <a:ln>
                  <a:noFill/>
                </a:ln>
                <a:solidFill>
                  <a:prstClr val="black"/>
                </a:solidFill>
                <a:effectLst/>
                <a:uLnTx/>
                <a:uFillTx/>
                <a:latin typeface="Calibri"/>
                <a:ea typeface="+mn-ea"/>
                <a:cs typeface="+mn-cs"/>
              </a:rPr>
              <a:t>Sud</a:t>
            </a:r>
            <a:endParaRPr kumimoji="0" lang="nl-BE" sz="140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dirty="0" err="1">
                <a:ln>
                  <a:noFill/>
                </a:ln>
                <a:solidFill>
                  <a:prstClr val="black"/>
                </a:solidFill>
                <a:effectLst/>
                <a:uLnTx/>
                <a:uFillTx/>
                <a:latin typeface="Calibri"/>
                <a:ea typeface="+mn-ea"/>
                <a:cs typeface="+mn-cs"/>
              </a:rPr>
              <a:t>Materiau</a:t>
            </a:r>
            <a:r>
              <a:rPr kumimoji="0" lang="nl-BE" sz="1400" b="1" i="0" u="none" strike="noStrike" kern="1200" cap="none" spc="0" normalizeH="0" baseline="0" noProof="0" dirty="0">
                <a:ln>
                  <a:noFill/>
                </a:ln>
                <a:solidFill>
                  <a:prstClr val="black"/>
                </a:solidFill>
                <a:effectLst/>
                <a:uLnTx/>
                <a:uFillTx/>
                <a:latin typeface="Calibri"/>
                <a:ea typeface="+mn-ea"/>
                <a:cs typeface="+mn-cs"/>
              </a:rPr>
              <a:t> </a:t>
            </a:r>
            <a:r>
              <a:rPr kumimoji="0" lang="nl-BE" sz="1400" b="0" i="0" u="none" strike="noStrike" kern="1200" cap="none" spc="0" normalizeH="0" baseline="0" noProof="0" dirty="0">
                <a:ln>
                  <a:noFill/>
                </a:ln>
                <a:solidFill>
                  <a:prstClr val="black"/>
                </a:solidFill>
                <a:effectLst/>
                <a:uLnTx/>
                <a:uFillTx/>
                <a:latin typeface="Calibri"/>
                <a:ea typeface="+mn-ea"/>
                <a:cs typeface="+mn-cs"/>
              </a:rPr>
              <a:t>Inox </a:t>
            </a:r>
            <a:r>
              <a:rPr kumimoji="0" lang="nl-BE" sz="1400" b="0" i="0" u="none" strike="noStrike" kern="1200" cap="none" spc="0" normalizeH="0" baseline="0" noProof="0" dirty="0" err="1">
                <a:ln>
                  <a:noFill/>
                </a:ln>
                <a:solidFill>
                  <a:prstClr val="black"/>
                </a:solidFill>
                <a:effectLst/>
                <a:uLnTx/>
                <a:uFillTx/>
                <a:latin typeface="Calibri"/>
                <a:ea typeface="+mn-ea"/>
                <a:cs typeface="+mn-cs"/>
              </a:rPr>
              <a:t>peint</a:t>
            </a: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dirty="0">
                <a:ln>
                  <a:noFill/>
                </a:ln>
                <a:solidFill>
                  <a:prstClr val="black"/>
                </a:solidFill>
                <a:effectLst/>
                <a:uLnTx/>
                <a:uFillTx/>
                <a:latin typeface="Calibri"/>
                <a:ea typeface="+mn-ea"/>
                <a:cs typeface="+mn-cs"/>
              </a:rPr>
              <a:t>Dimensions: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prstClr val="black"/>
                </a:solidFill>
                <a:effectLst/>
                <a:uLnTx/>
                <a:uFillTx/>
                <a:latin typeface="Calibri"/>
                <a:ea typeface="+mn-ea"/>
                <a:cs typeface="+mn-cs"/>
              </a:rPr>
              <a:t>273x160x95cm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 </a:t>
            </a:r>
            <a:endParaRPr kumimoji="0" lang="nl-BE"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dirty="0" err="1">
                <a:ln>
                  <a:noFill/>
                </a:ln>
                <a:solidFill>
                  <a:prstClr val="black"/>
                </a:solidFill>
                <a:effectLst/>
                <a:uLnTx/>
                <a:uFillTx/>
                <a:latin typeface="Calibri"/>
                <a:ea typeface="+mn-ea"/>
                <a:cs typeface="+mn-cs"/>
              </a:rPr>
              <a:t>Poids</a:t>
            </a:r>
            <a:r>
              <a:rPr kumimoji="0" lang="nl-BE" sz="14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dirty="0" err="1">
                <a:ln>
                  <a:noFill/>
                </a:ln>
                <a:solidFill>
                  <a:prstClr val="black"/>
                </a:solidFill>
                <a:effectLst/>
                <a:uLnTx/>
                <a:uFillTx/>
                <a:latin typeface="Calibri"/>
                <a:ea typeface="+mn-ea"/>
                <a:cs typeface="+mn-cs"/>
              </a:rPr>
              <a:t>Année</a:t>
            </a:r>
            <a:r>
              <a:rPr kumimoji="0" lang="nl-BE" sz="1400" b="1" i="0" u="none" strike="noStrike" kern="1200" cap="none" spc="0" normalizeH="0" baseline="0" noProof="0" dirty="0">
                <a:ln>
                  <a:noFill/>
                </a:ln>
                <a:solidFill>
                  <a:prstClr val="black"/>
                </a:solidFill>
                <a:effectLst/>
                <a:uLnTx/>
                <a:uFillTx/>
                <a:latin typeface="Calibri"/>
                <a:ea typeface="+mn-ea"/>
                <a:cs typeface="+mn-cs"/>
              </a:rPr>
              <a:t> de </a:t>
            </a:r>
            <a:r>
              <a:rPr kumimoji="0" lang="nl-BE" sz="1400" b="1" i="0" u="none" strike="noStrike" kern="1200" cap="none" spc="0" normalizeH="0" baseline="0" noProof="0" dirty="0" err="1">
                <a:ln>
                  <a:noFill/>
                </a:ln>
                <a:solidFill>
                  <a:prstClr val="black"/>
                </a:solidFill>
                <a:effectLst/>
                <a:uLnTx/>
                <a:uFillTx/>
                <a:latin typeface="Calibri"/>
                <a:ea typeface="+mn-ea"/>
                <a:cs typeface="+mn-cs"/>
              </a:rPr>
              <a:t>création</a:t>
            </a:r>
            <a:r>
              <a:rPr kumimoji="0" lang="nl-BE" sz="14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prstClr val="black"/>
                </a:solidFill>
                <a:effectLst/>
                <a:uLnTx/>
                <a:uFillTx/>
                <a:latin typeface="Calibri"/>
                <a:ea typeface="+mn-ea"/>
                <a:cs typeface="+mn-cs"/>
              </a:rPr>
              <a:t>2017</a:t>
            </a:r>
          </a:p>
        </p:txBody>
      </p:sp>
      <p:sp>
        <p:nvSpPr>
          <p:cNvPr id="10" name="Rectangle 9">
            <a:extLst>
              <a:ext uri="{FF2B5EF4-FFF2-40B4-BE49-F238E27FC236}">
                <a16:creationId xmlns:a16="http://schemas.microsoft.com/office/drawing/2014/main" id="{974CD1B7-72D0-4EFD-9DF6-9E78B753E1A1}"/>
              </a:ext>
            </a:extLst>
          </p:cNvPr>
          <p:cNvSpPr/>
          <p:nvPr/>
        </p:nvSpPr>
        <p:spPr>
          <a:xfrm rot="1322741">
            <a:off x="7260645" y="3308615"/>
            <a:ext cx="1430387" cy="614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Calibri"/>
                <a:ea typeface="+mn-ea"/>
                <a:cs typeface="+mn-cs"/>
              </a:rPr>
              <a:t>NOUVEAU 2019!</a:t>
            </a:r>
            <a:endParaRPr kumimoji="0" lang="en-US" sz="18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3765846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04664"/>
            <a:ext cx="5184576" cy="637529"/>
          </a:xfrm>
        </p:spPr>
        <p:txBody>
          <a:bodyPr>
            <a:normAutofit/>
          </a:bodyPr>
          <a:lstStyle/>
          <a:p>
            <a:pPr algn="ctr"/>
            <a:r>
              <a:rPr lang="fr-FR" sz="2800" dirty="0"/>
              <a:t>Et il y en a beaucoup d’autres !</a:t>
            </a: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6512" y="0"/>
            <a:ext cx="2088000" cy="2784000"/>
          </a:xfrm>
          <a:ln>
            <a:solidFill>
              <a:schemeClr val="tx1"/>
            </a:solidFill>
          </a:ln>
        </p:spPr>
      </p:pic>
      <p:sp>
        <p:nvSpPr>
          <p:cNvPr id="5" name="Text Placeholder 4"/>
          <p:cNvSpPr>
            <a:spLocks noGrp="1"/>
          </p:cNvSpPr>
          <p:nvPr>
            <p:ph type="body" sz="half" idx="2"/>
          </p:nvPr>
        </p:nvSpPr>
        <p:spPr>
          <a:xfrm>
            <a:off x="2555776" y="1186209"/>
            <a:ext cx="3888431" cy="4691063"/>
          </a:xfrm>
        </p:spPr>
        <p:txBody>
          <a:bodyPr>
            <a:normAutofit/>
          </a:bodyPr>
          <a:lstStyle/>
          <a:p>
            <a:r>
              <a:rPr lang="fr-FR" sz="1500" dirty="0">
                <a:hlinkClick r:id="rId3"/>
              </a:rPr>
              <a:t>http://www.worldstainless.org/applications/art</a:t>
            </a:r>
            <a:endParaRPr lang="fr-FR" sz="1500" dirty="0"/>
          </a:p>
          <a:p>
            <a:endParaRPr lang="fr-FR" sz="1500" dirty="0"/>
          </a:p>
          <a:p>
            <a:r>
              <a:rPr lang="fr-FR" sz="1000" dirty="0"/>
              <a:t>Si vous connaissez d’autres œuvres remarquables, merci de nous les faire connaître !</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12" y="5726591"/>
            <a:ext cx="2088000" cy="1150300"/>
          </a:xfrm>
          <a:prstGeom prst="rect">
            <a:avLst/>
          </a:prstGeom>
          <a:ln>
            <a:solidFill>
              <a:schemeClr val="tx1"/>
            </a:solidFill>
          </a:ln>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512" y="2636912"/>
            <a:ext cx="2088000" cy="2784000"/>
          </a:xfrm>
          <a:prstGeom prst="rect">
            <a:avLst/>
          </a:prstGeom>
          <a:ln>
            <a:solidFill>
              <a:schemeClr val="tx1"/>
            </a:solidFill>
          </a:ln>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12" y="4181176"/>
            <a:ext cx="2088000" cy="1552080"/>
          </a:xfrm>
          <a:prstGeom prst="rect">
            <a:avLst/>
          </a:prstGeom>
          <a:ln>
            <a:solidFill>
              <a:schemeClr val="tx1"/>
            </a:solidFill>
          </a:ln>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00000" y="5582904"/>
            <a:ext cx="1944000" cy="1302480"/>
          </a:xfrm>
          <a:prstGeom prst="rect">
            <a:avLst/>
          </a:prstGeom>
          <a:ln>
            <a:solidFill>
              <a:schemeClr val="tx1"/>
            </a:solidFill>
          </a:ln>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00000" y="3958005"/>
            <a:ext cx="1944000" cy="1713960"/>
          </a:xfrm>
          <a:prstGeom prst="rect">
            <a:avLst/>
          </a:prstGeom>
          <a:ln>
            <a:solidFill>
              <a:schemeClr val="tx1"/>
            </a:solidFill>
          </a:ln>
        </p:spPr>
      </p:pic>
      <p:pic>
        <p:nvPicPr>
          <p:cNvPr id="14"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00000" y="2277158"/>
            <a:ext cx="1944000" cy="1931040"/>
          </a:xfrm>
          <a:prstGeom prst="rect">
            <a:avLst/>
          </a:prstGeom>
          <a:ln>
            <a:solidFill>
              <a:schemeClr val="tx1"/>
            </a:solidFill>
          </a:ln>
        </p:spPr>
      </p:pic>
      <p:pic>
        <p:nvPicPr>
          <p:cNvPr id="15" name="Picture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200000" y="8493"/>
            <a:ext cx="1944000" cy="2274480"/>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387D9DEA-C109-4EC7-BDCC-42D7A05A445D}" type="slidenum">
              <a:rPr lang="fr-FR" smtClean="0"/>
              <a:pPr/>
              <a:t>27</a:t>
            </a:fld>
            <a:endParaRPr lang="fr-FR" dirty="0"/>
          </a:p>
        </p:txBody>
      </p:sp>
    </p:spTree>
    <p:extLst>
      <p:ext uri="{BB962C8B-B14F-4D97-AF65-F5344CB8AC3E}">
        <p14:creationId xmlns:p14="http://schemas.microsoft.com/office/powerpoint/2010/main" val="985769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a:t>Références (1/3)</a:t>
            </a:r>
          </a:p>
        </p:txBody>
      </p:sp>
      <p:sp>
        <p:nvSpPr>
          <p:cNvPr id="3" name="Subtitle 2"/>
          <p:cNvSpPr>
            <a:spLocks noGrp="1"/>
          </p:cNvSpPr>
          <p:nvPr>
            <p:ph idx="1"/>
          </p:nvPr>
        </p:nvSpPr>
        <p:spPr/>
        <p:txBody>
          <a:bodyPr>
            <a:normAutofit fontScale="55000" lnSpcReduction="20000"/>
          </a:bodyPr>
          <a:lstStyle/>
          <a:p>
            <a:pPr marL="514350" indent="-514350">
              <a:buFont typeface="+mj-lt"/>
              <a:buAutoNum type="arabicPeriod"/>
            </a:pPr>
            <a:r>
              <a:rPr lang="fr-FR" dirty="0">
                <a:hlinkClick r:id="rId3"/>
              </a:rPr>
              <a:t>http://www.andyscottsculptor.com/</a:t>
            </a:r>
            <a:endParaRPr lang="fr-FR" dirty="0">
              <a:hlinkClick r:id="rId4"/>
            </a:endParaRPr>
          </a:p>
          <a:p>
            <a:pPr marL="514350" indent="-514350">
              <a:buFont typeface="+mj-lt"/>
              <a:buAutoNum type="arabicPeriod"/>
            </a:pPr>
            <a:r>
              <a:rPr lang="fr-FR" dirty="0">
                <a:hlinkClick r:id="rId5"/>
              </a:rPr>
              <a:t>http://en.wikipedia.org/wiki/The_Kelpies </a:t>
            </a:r>
            <a:endParaRPr lang="fr-FR" dirty="0">
              <a:hlinkClick r:id="rId4"/>
            </a:endParaRPr>
          </a:p>
          <a:p>
            <a:pPr marL="514350" indent="-514350">
              <a:buFont typeface="+mj-lt"/>
              <a:buAutoNum type="arabicPeriod"/>
            </a:pPr>
            <a:r>
              <a:rPr lang="fr-FR" dirty="0">
                <a:hlinkClick r:id="rId6"/>
              </a:rPr>
              <a:t>http://atomium.be/</a:t>
            </a:r>
            <a:endParaRPr lang="fr-FR" dirty="0">
              <a:hlinkClick r:id="rId4"/>
            </a:endParaRPr>
          </a:p>
          <a:p>
            <a:pPr marL="514350" indent="-514350">
              <a:buFont typeface="+mj-lt"/>
              <a:buAutoNum type="arabicPeriod"/>
            </a:pPr>
            <a:r>
              <a:rPr lang="fr-FR" dirty="0">
                <a:hlinkClick r:id="rId7"/>
              </a:rPr>
              <a:t>http://en.wikipedia.org/wiki/Atomium</a:t>
            </a:r>
            <a:endParaRPr lang="fr-FR" dirty="0">
              <a:hlinkClick r:id="rId4"/>
            </a:endParaRPr>
          </a:p>
          <a:p>
            <a:pPr marL="514350" indent="-514350">
              <a:buFont typeface="+mj-lt"/>
              <a:buAutoNum type="arabicPeriod"/>
            </a:pPr>
            <a:r>
              <a:rPr lang="fr-FR" dirty="0">
                <a:hlinkClick r:id="rId8"/>
              </a:rPr>
              <a:t>http://www.gatewayarch.com/ </a:t>
            </a:r>
            <a:endParaRPr lang="fr-FR" dirty="0">
              <a:hlinkClick r:id="rId4"/>
            </a:endParaRPr>
          </a:p>
          <a:p>
            <a:pPr marL="514350" indent="-514350">
              <a:buFont typeface="+mj-lt"/>
              <a:buAutoNum type="arabicPeriod"/>
            </a:pPr>
            <a:r>
              <a:rPr lang="fr-FR" dirty="0">
                <a:hlinkClick r:id="rId9"/>
              </a:rPr>
              <a:t>http://en.wikipedia.org/wiki/Gateway_Arch</a:t>
            </a:r>
            <a:endParaRPr lang="fr-FR" dirty="0">
              <a:hlinkClick r:id="rId4"/>
            </a:endParaRPr>
          </a:p>
          <a:p>
            <a:pPr marL="514350" indent="-514350">
              <a:buFont typeface="+mj-lt"/>
              <a:buAutoNum type="arabicPeriod"/>
            </a:pPr>
            <a:r>
              <a:rPr lang="fr-FR" dirty="0">
                <a:hlinkClick r:id="rId10"/>
              </a:rPr>
              <a:t>http://www.cityofchicago.org/city/en/depts/dca/supp_info/millennium_park_-artarchitecture.html</a:t>
            </a:r>
            <a:endParaRPr lang="fr-FR" dirty="0">
              <a:hlinkClick r:id="rId4"/>
            </a:endParaRPr>
          </a:p>
          <a:p>
            <a:pPr marL="514350" indent="-514350">
              <a:buFont typeface="+mj-lt"/>
              <a:buAutoNum type="arabicPeriod"/>
            </a:pPr>
            <a:r>
              <a:rPr lang="fr-FR" dirty="0">
                <a:hlinkClick r:id="rId11"/>
              </a:rPr>
              <a:t>http://en.wikipedia.org/wiki/Cloud_Gate</a:t>
            </a:r>
            <a:endParaRPr lang="fr-FR" dirty="0">
              <a:hlinkClick r:id="rId4"/>
            </a:endParaRPr>
          </a:p>
          <a:p>
            <a:pPr marL="514350" indent="-514350">
              <a:buFont typeface="+mj-lt"/>
              <a:buAutoNum type="arabicPeriod"/>
            </a:pPr>
            <a:r>
              <a:rPr lang="fr-FR" dirty="0">
                <a:hlinkClick r:id="rId12"/>
              </a:rPr>
              <a:t>http://saintluciasculpturepark.com/portfolio/anilore-banon/</a:t>
            </a:r>
            <a:endParaRPr lang="fr-FR" dirty="0"/>
          </a:p>
          <a:p>
            <a:pPr marL="514350" indent="-514350">
              <a:buFont typeface="+mj-lt"/>
              <a:buAutoNum type="arabicPeriod"/>
            </a:pPr>
            <a:r>
              <a:rPr lang="fr-FR" dirty="0">
                <a:hlinkClick r:id="rId13"/>
              </a:rPr>
              <a:t>http://www.war-memorial.net/The-Braves---Les-Braves-1.292</a:t>
            </a:r>
            <a:r>
              <a:rPr lang="fr-FR" dirty="0"/>
              <a:t> </a:t>
            </a:r>
          </a:p>
          <a:p>
            <a:pPr marL="514350" indent="-514350">
              <a:buFont typeface="+mj-lt"/>
              <a:buAutoNum type="arabicPeriod"/>
            </a:pPr>
            <a:r>
              <a:rPr lang="fr-FR" dirty="0">
                <a:hlinkClick r:id="rId14"/>
              </a:rPr>
              <a:t>https://www.youtube.com/watch?v=yHkOQWPZhyM</a:t>
            </a:r>
            <a:endParaRPr lang="fr-FR" dirty="0"/>
          </a:p>
          <a:p>
            <a:pPr marL="514350" indent="-514350">
              <a:buFont typeface="+mj-lt"/>
              <a:buAutoNum type="arabicPeriod"/>
            </a:pPr>
            <a:r>
              <a:rPr lang="fr-FR" dirty="0">
                <a:hlinkClick r:id="rId15"/>
              </a:rPr>
              <a:t>https://jaumeplensa.com/works-and-projects/public-space/mirror-2012</a:t>
            </a:r>
            <a:endParaRPr lang="fr-FR" dirty="0"/>
          </a:p>
          <a:p>
            <a:pPr marL="514350" indent="-514350">
              <a:buFont typeface="+mj-lt"/>
              <a:buAutoNum type="arabicPeriod"/>
            </a:pPr>
            <a:r>
              <a:rPr lang="fr-FR" dirty="0">
                <a:hlinkClick r:id="rId16"/>
              </a:rPr>
              <a:t>https://www.theguardian.com/artanddesign/2011/mar/30/jaume-plensa-show-at-yorkshire-sculpture-park</a:t>
            </a:r>
            <a:r>
              <a:rPr lang="fr-FR" dirty="0"/>
              <a:t>    </a:t>
            </a:r>
          </a:p>
          <a:p>
            <a:pPr marL="514350" indent="-514350">
              <a:buFont typeface="+mj-lt"/>
              <a:buAutoNum type="arabicPeriod"/>
            </a:pPr>
            <a:r>
              <a:rPr lang="fr-FR" dirty="0">
                <a:hlinkClick r:id="rId17"/>
              </a:rPr>
              <a:t>https://www.theguardian.com/arts/gallery/2007/oct/03/spider</a:t>
            </a:r>
            <a:endParaRPr lang="fr-FR" dirty="0"/>
          </a:p>
          <a:p>
            <a:pPr marL="514350" indent="-514350">
              <a:buFont typeface="+mj-lt"/>
              <a:buAutoNum type="arabicPeriod"/>
            </a:pPr>
            <a:r>
              <a:rPr lang="fr-FR" dirty="0">
                <a:hlinkClick r:id="rId18"/>
              </a:rPr>
              <a:t>http://www.eilahiltunen.net/monument.html</a:t>
            </a:r>
            <a:endParaRPr lang="fr-FR" dirty="0"/>
          </a:p>
        </p:txBody>
      </p:sp>
      <p:sp>
        <p:nvSpPr>
          <p:cNvPr id="4" name="Slide Number Placeholder 3"/>
          <p:cNvSpPr>
            <a:spLocks noGrp="1"/>
          </p:cNvSpPr>
          <p:nvPr>
            <p:ph type="sldNum" sz="quarter" idx="12"/>
          </p:nvPr>
        </p:nvSpPr>
        <p:spPr/>
        <p:txBody>
          <a:bodyPr/>
          <a:lstStyle/>
          <a:p>
            <a:fld id="{387D9DEA-C109-4EC7-BDCC-42D7A05A445D}" type="slidenum">
              <a:rPr lang="fr-FR" smtClean="0"/>
              <a:pPr/>
              <a:t>28</a:t>
            </a:fld>
            <a:endParaRPr lang="fr-FR" dirty="0"/>
          </a:p>
        </p:txBody>
      </p:sp>
      <p:sp>
        <p:nvSpPr>
          <p:cNvPr id="5" name="Rectangle 4">
            <a:extLst>
              <a:ext uri="{FF2B5EF4-FFF2-40B4-BE49-F238E27FC236}">
                <a16:creationId xmlns:a16="http://schemas.microsoft.com/office/drawing/2014/main" id="{848A5C51-6CEF-40DA-8796-4AE27144F190}"/>
              </a:ext>
            </a:extLst>
          </p:cNvPr>
          <p:cNvSpPr/>
          <p:nvPr/>
        </p:nvSpPr>
        <p:spPr>
          <a:xfrm rot="1322741">
            <a:off x="6867327" y="801646"/>
            <a:ext cx="1430387" cy="614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UPDATED 2019!</a:t>
            </a:r>
            <a:endParaRPr lang="en-US" b="1" dirty="0">
              <a:solidFill>
                <a:srgbClr val="FF0000"/>
              </a:solidFill>
            </a:endParaRPr>
          </a:p>
        </p:txBody>
      </p:sp>
    </p:spTree>
    <p:extLst>
      <p:ext uri="{BB962C8B-B14F-4D97-AF65-F5344CB8AC3E}">
        <p14:creationId xmlns:p14="http://schemas.microsoft.com/office/powerpoint/2010/main" val="888139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a:t>Références (2/3)</a:t>
            </a:r>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startAt="16"/>
            </a:pPr>
            <a:r>
              <a:rPr lang="fr-FR" dirty="0">
                <a:hlinkClick r:id="rId2"/>
              </a:rPr>
              <a:t>http://monicabonvicini.net/work/she-lies/ </a:t>
            </a:r>
            <a:endParaRPr lang="fr-FR" dirty="0">
              <a:hlinkClick r:id="rId3"/>
            </a:endParaRPr>
          </a:p>
          <a:p>
            <a:pPr marL="514350" indent="-514350">
              <a:buFont typeface="+mj-lt"/>
              <a:buAutoNum type="arabicPeriod" startAt="16"/>
            </a:pPr>
            <a:r>
              <a:rPr lang="fr-FR" dirty="0">
                <a:hlinkClick r:id="rId4"/>
              </a:rPr>
              <a:t>http://anishkapoor.com/111/turning-the-world-upside-down</a:t>
            </a:r>
            <a:endParaRPr lang="fr-FR" dirty="0">
              <a:hlinkClick r:id="rId3"/>
            </a:endParaRPr>
          </a:p>
          <a:p>
            <a:pPr marL="514350" indent="-514350">
              <a:buFont typeface="+mj-lt"/>
              <a:buAutoNum type="arabicPeriod" startAt="16"/>
            </a:pPr>
            <a:r>
              <a:rPr lang="fr-FR" dirty="0">
                <a:hlinkClick r:id="rId5"/>
              </a:rPr>
              <a:t>https://www.gpsmycity.com/attractions/sun-voyager-28054.html</a:t>
            </a:r>
            <a:endParaRPr lang="fr-FR" dirty="0"/>
          </a:p>
          <a:p>
            <a:pPr marL="514350" indent="-514350">
              <a:buFont typeface="+mj-lt"/>
              <a:buAutoNum type="arabicPeriod" startAt="16"/>
            </a:pPr>
            <a:r>
              <a:rPr lang="fr-FR" dirty="0">
                <a:hlinkClick r:id="rId6"/>
              </a:rPr>
              <a:t>http://twistedsifter.com/2014/07/wire-fairy-sculptures-by-robin-wight/</a:t>
            </a:r>
            <a:endParaRPr lang="fr-FR" dirty="0"/>
          </a:p>
          <a:p>
            <a:pPr marL="514350" indent="-514350">
              <a:buFont typeface="+mj-lt"/>
              <a:buAutoNum type="arabicPeriod" startAt="16"/>
            </a:pPr>
            <a:r>
              <a:rPr lang="fr-FR" dirty="0">
                <a:hlinkClick r:id="rId3"/>
              </a:rPr>
              <a:t>http://megaconstrucciones.net/?construccion=cristo-chiapas</a:t>
            </a:r>
            <a:endParaRPr lang="fr-FR" dirty="0"/>
          </a:p>
          <a:p>
            <a:pPr marL="514350" indent="-514350">
              <a:buFont typeface="+mj-lt"/>
              <a:buAutoNum type="arabicPeriod" startAt="16"/>
            </a:pPr>
            <a:r>
              <a:rPr lang="fr-FR" dirty="0">
                <a:hlinkClick r:id="rId7"/>
              </a:rPr>
              <a:t>http://joanavasconcelos.com/det_en.aspx?f=2393&amp;o=933</a:t>
            </a:r>
            <a:endParaRPr lang="fr-FR" dirty="0"/>
          </a:p>
          <a:p>
            <a:pPr marL="514350" indent="-514350">
              <a:buFont typeface="+mj-lt"/>
              <a:buAutoNum type="arabicPeriod" startAt="16"/>
            </a:pPr>
            <a:r>
              <a:rPr lang="fr-FR" dirty="0">
                <a:hlinkClick r:id="rId8"/>
              </a:rPr>
              <a:t>http://www.jeffkoons.com/artwork/celebration/sacred-heart</a:t>
            </a:r>
            <a:endParaRPr lang="fr-FR" dirty="0"/>
          </a:p>
          <a:p>
            <a:pPr marL="514350" indent="-514350">
              <a:buFont typeface="+mj-lt"/>
              <a:buAutoNum type="arabicPeriod" startAt="16"/>
            </a:pPr>
            <a:r>
              <a:rPr lang="fr-FR" dirty="0">
                <a:hlinkClick r:id="rId9"/>
              </a:rPr>
              <a:t>http://www.bruvel.com/exhibitions/houston-art-fair-2015</a:t>
            </a:r>
            <a:endParaRPr lang="fr-FR" dirty="0"/>
          </a:p>
          <a:p>
            <a:pPr marL="514350" indent="-514350">
              <a:buFont typeface="+mj-lt"/>
              <a:buAutoNum type="arabicPeriod" startAt="16"/>
            </a:pPr>
            <a:r>
              <a:rPr lang="fr-FR" dirty="0">
                <a:hlinkClick r:id="rId10"/>
              </a:rPr>
              <a:t>http://twistedsifter.com/2011/10/metalmorphosis-sculpture-david-cerny/</a:t>
            </a:r>
            <a:endParaRPr lang="fr-FR" dirty="0"/>
          </a:p>
          <a:p>
            <a:pPr marL="514350" indent="-514350">
              <a:buFont typeface="+mj-lt"/>
              <a:buAutoNum type="arabicPeriod" startAt="16"/>
            </a:pPr>
            <a:r>
              <a:rPr lang="en-US" dirty="0">
                <a:hlinkClick r:id="rId11"/>
              </a:rPr>
              <a:t>https://www.dailyscandinavian.com/the-worlds-biggest-elk-statue-in-norway/</a:t>
            </a:r>
            <a:r>
              <a:rPr lang="en-US" dirty="0"/>
              <a:t> </a:t>
            </a:r>
          </a:p>
          <a:p>
            <a:pPr marL="514350" indent="-514350">
              <a:buFont typeface="+mj-lt"/>
              <a:buAutoNum type="arabicPeriod" startAt="16"/>
            </a:pPr>
            <a:r>
              <a:rPr lang="fr-FR" dirty="0">
                <a:hlinkClick r:id="rId12"/>
              </a:rPr>
              <a:t>https://www.parisladouce.com/2013/03/paris-la-danse-de-la-fontaine-emergente.html</a:t>
            </a:r>
            <a:endParaRPr lang="fr-FR" dirty="0"/>
          </a:p>
          <a:p>
            <a:pPr marL="514350" indent="-514350">
              <a:buFont typeface="+mj-lt"/>
              <a:buAutoNum type="arabicPeriod" startAt="16"/>
            </a:pPr>
            <a:r>
              <a:rPr lang="en-US" dirty="0">
                <a:hlinkClick r:id="rId13"/>
              </a:rPr>
              <a:t>http://www.barcelonaturisme.com/wv3/en/page/1232/peix-fish-frank-gehry.html </a:t>
            </a:r>
            <a:endParaRPr lang="en-US" dirty="0"/>
          </a:p>
          <a:p>
            <a:pPr marL="514350" indent="-514350">
              <a:buFont typeface="+mj-lt"/>
              <a:buAutoNum type="arabicPeriod" startAt="16"/>
            </a:pPr>
            <a:r>
              <a:rPr lang="en-US" dirty="0">
                <a:hlinkClick r:id="rId14"/>
              </a:rPr>
              <a:t>https://www.archdaily.com/792211/blossom-pavilion-atelier-deshaus/5799b693e58ece81bd00004a-blossom-pavilion-atelier-deshaus-photo</a:t>
            </a:r>
            <a:endParaRPr lang="fr-FR" dirty="0"/>
          </a:p>
        </p:txBody>
      </p:sp>
      <p:sp>
        <p:nvSpPr>
          <p:cNvPr id="4" name="Slide Number Placeholder 3"/>
          <p:cNvSpPr>
            <a:spLocks noGrp="1"/>
          </p:cNvSpPr>
          <p:nvPr>
            <p:ph type="sldNum" sz="quarter" idx="12"/>
          </p:nvPr>
        </p:nvSpPr>
        <p:spPr/>
        <p:txBody>
          <a:bodyPr/>
          <a:lstStyle/>
          <a:p>
            <a:fld id="{387D9DEA-C109-4EC7-BDCC-42D7A05A445D}" type="slidenum">
              <a:rPr lang="fr-FR" smtClean="0"/>
              <a:pPr/>
              <a:t>29</a:t>
            </a:fld>
            <a:endParaRPr lang="fr-FR" dirty="0"/>
          </a:p>
        </p:txBody>
      </p:sp>
      <p:sp>
        <p:nvSpPr>
          <p:cNvPr id="5" name="Rectangle 4">
            <a:extLst>
              <a:ext uri="{FF2B5EF4-FFF2-40B4-BE49-F238E27FC236}">
                <a16:creationId xmlns:a16="http://schemas.microsoft.com/office/drawing/2014/main" id="{3CFAB0F5-3547-407B-9B2E-401AE1FD9E84}"/>
              </a:ext>
            </a:extLst>
          </p:cNvPr>
          <p:cNvSpPr/>
          <p:nvPr/>
        </p:nvSpPr>
        <p:spPr>
          <a:xfrm rot="1322741">
            <a:off x="6867327" y="801646"/>
            <a:ext cx="1430387" cy="614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UPDATED 2019!</a:t>
            </a:r>
            <a:endParaRPr lang="en-US" b="1" dirty="0">
              <a:solidFill>
                <a:srgbClr val="FF0000"/>
              </a:solidFill>
            </a:endParaRPr>
          </a:p>
        </p:txBody>
      </p:sp>
    </p:spTree>
    <p:extLst>
      <p:ext uri="{BB962C8B-B14F-4D97-AF65-F5344CB8AC3E}">
        <p14:creationId xmlns:p14="http://schemas.microsoft.com/office/powerpoint/2010/main" val="3864572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38526"/>
            <a:ext cx="7956376" cy="566738"/>
          </a:xfrm>
        </p:spPr>
        <p:txBody>
          <a:bodyPr>
            <a:noAutofit/>
          </a:bodyPr>
          <a:lstStyle/>
          <a:p>
            <a:r>
              <a:rPr lang="fr-FR" dirty="0"/>
              <a:t>« L’Atomium » - Conception : A. Waterkeyn ; Architectes : A. &amp; J. Polak </a:t>
            </a:r>
            <a:r>
              <a:rPr lang="fr-FR" baseline="30000" dirty="0"/>
              <a:t>3, 4</a:t>
            </a:r>
          </a:p>
        </p:txBody>
      </p:sp>
      <p:pic>
        <p:nvPicPr>
          <p:cNvPr id="3076"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91" y="0"/>
            <a:ext cx="7200000" cy="53557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0" y="5715833"/>
            <a:ext cx="8892480" cy="1169551"/>
          </a:xfrm>
          <a:prstGeom prst="rect">
            <a:avLst/>
          </a:prstGeom>
          <a:noFill/>
        </p:spPr>
        <p:txBody>
          <a:bodyPr wrap="square" rtlCol="0">
            <a:spAutoFit/>
          </a:bodyPr>
          <a:lstStyle/>
          <a:p>
            <a:r>
              <a:rPr lang="fr-FR" sz="1400" dirty="0"/>
              <a:t>L’Atomium a été construit pour l’exposition universelle de Bruxelles en 1958. Ses neuf sphères représentent la structure d’un cristal de fer grossi 165 milliards de fois. Lors de la rénovation effectuée entre 2004 et 2006, le revêtement d’aluminium des sphères, terni,  a été remplacé par de l’inox.</a:t>
            </a:r>
            <a:endParaRPr lang="en-GB" sz="1400" dirty="0"/>
          </a:p>
          <a:p>
            <a:r>
              <a:rPr lang="fr-FR" sz="1400" dirty="0"/>
              <a:t>L’Atomium a été appelé par CNN l’édifice le plus bizarre d’Europe !</a:t>
            </a:r>
            <a:endParaRPr lang="en-GB" sz="1400" dirty="0"/>
          </a:p>
          <a:p>
            <a:r>
              <a:rPr lang="fr-FR" sz="1400" dirty="0"/>
              <a:t>Il demeure une des attractions les plus visitées de Bruxelles.</a:t>
            </a:r>
            <a:endParaRPr lang="fr-FR" sz="1100" dirty="0"/>
          </a:p>
        </p:txBody>
      </p:sp>
      <p:sp>
        <p:nvSpPr>
          <p:cNvPr id="8" name="TextBox 7"/>
          <p:cNvSpPr txBox="1"/>
          <p:nvPr/>
        </p:nvSpPr>
        <p:spPr>
          <a:xfrm>
            <a:off x="7197566" y="0"/>
            <a:ext cx="1766922" cy="2831544"/>
          </a:xfrm>
          <a:prstGeom prst="rect">
            <a:avLst/>
          </a:prstGeom>
          <a:noFill/>
        </p:spPr>
        <p:txBody>
          <a:bodyPr wrap="square" rtlCol="0">
            <a:spAutoFit/>
          </a:bodyPr>
          <a:lstStyle/>
          <a:p>
            <a:r>
              <a:rPr lang="nl-BE" sz="1400" b="1" dirty="0"/>
              <a:t>Lieu :</a:t>
            </a:r>
          </a:p>
          <a:p>
            <a:r>
              <a:rPr lang="nl-BE" sz="1200" dirty="0"/>
              <a:t>Bruxelles, Belgique</a:t>
            </a:r>
          </a:p>
          <a:p>
            <a:r>
              <a:rPr lang="nl-BE" sz="1400" b="1" dirty="0"/>
              <a:t>Matériau :</a:t>
            </a:r>
          </a:p>
          <a:p>
            <a:r>
              <a:rPr lang="nl-BE" sz="1200" dirty="0"/>
              <a:t>Acier inoxydable 1.4404 (316L) poli miroir</a:t>
            </a:r>
          </a:p>
          <a:p>
            <a:r>
              <a:rPr lang="nl-BE" sz="1400" b="1" dirty="0"/>
              <a:t>Dimensions :</a:t>
            </a:r>
          </a:p>
          <a:p>
            <a:r>
              <a:rPr lang="fr-FR" sz="1200" dirty="0"/>
              <a:t>102 mètres de haut, chacune des neuf sphères ayant un diamètre de 18 m</a:t>
            </a:r>
          </a:p>
          <a:p>
            <a:r>
              <a:rPr lang="fr-FR" sz="1400" b="1" dirty="0"/>
              <a:t>Poids :</a:t>
            </a:r>
          </a:p>
          <a:p>
            <a:r>
              <a:rPr lang="fr-FR" sz="1200" dirty="0"/>
              <a:t>2400 tonnes</a:t>
            </a:r>
          </a:p>
          <a:p>
            <a:r>
              <a:rPr lang="fr-FR" sz="1400" b="1" dirty="0"/>
              <a:t>Année de création :</a:t>
            </a:r>
          </a:p>
          <a:p>
            <a:r>
              <a:rPr lang="fr-FR" sz="1200" dirty="0"/>
              <a:t>1958</a:t>
            </a:r>
          </a:p>
        </p:txBody>
      </p:sp>
      <p:sp>
        <p:nvSpPr>
          <p:cNvPr id="7" name="Slide Number Placeholder 6"/>
          <p:cNvSpPr>
            <a:spLocks noGrp="1"/>
          </p:cNvSpPr>
          <p:nvPr>
            <p:ph type="sldNum" sz="quarter" idx="12"/>
          </p:nvPr>
        </p:nvSpPr>
        <p:spPr/>
        <p:txBody>
          <a:bodyPr/>
          <a:lstStyle/>
          <a:p>
            <a:fld id="{387D9DEA-C109-4EC7-BDCC-42D7A05A445D}" type="slidenum">
              <a:rPr lang="fr-FR" smtClean="0"/>
              <a:pPr/>
              <a:t>3</a:t>
            </a:fld>
            <a:endParaRPr lang="fr-FR" dirty="0"/>
          </a:p>
        </p:txBody>
      </p:sp>
    </p:spTree>
    <p:extLst>
      <p:ext uri="{BB962C8B-B14F-4D97-AF65-F5344CB8AC3E}">
        <p14:creationId xmlns:p14="http://schemas.microsoft.com/office/powerpoint/2010/main" val="1640853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a:t>Références (3/3)</a:t>
            </a:r>
          </a:p>
        </p:txBody>
      </p:sp>
      <p:sp>
        <p:nvSpPr>
          <p:cNvPr id="3" name="Content Placeholder 2"/>
          <p:cNvSpPr>
            <a:spLocks noGrp="1"/>
          </p:cNvSpPr>
          <p:nvPr>
            <p:ph idx="1"/>
          </p:nvPr>
        </p:nvSpPr>
        <p:spPr/>
        <p:txBody>
          <a:bodyPr>
            <a:noAutofit/>
          </a:bodyPr>
          <a:lstStyle/>
          <a:p>
            <a:pPr marL="514350" indent="-514350">
              <a:buFont typeface="+mj-lt"/>
              <a:buAutoNum type="arabicPeriod" startAt="29"/>
            </a:pPr>
            <a:r>
              <a:rPr lang="en-US" sz="2000" dirty="0">
                <a:hlinkClick r:id="rId2"/>
              </a:rPr>
              <a:t>https://mymodernmet.com/wire-sculptures-martin-debenham/</a:t>
            </a:r>
            <a:r>
              <a:rPr lang="en-US" sz="2000" dirty="0"/>
              <a:t> </a:t>
            </a:r>
          </a:p>
          <a:p>
            <a:pPr marL="514350" indent="-514350">
              <a:buFont typeface="+mj-lt"/>
              <a:buAutoNum type="arabicPeriod" startAt="29"/>
            </a:pPr>
            <a:r>
              <a:rPr lang="fr-FR" sz="2000" dirty="0">
                <a:hlinkClick r:id="rId3"/>
              </a:rPr>
              <a:t>http://www.gahr-metalart.com/artworks/metal_wall_art.htm</a:t>
            </a:r>
            <a:endParaRPr lang="fr-FR" sz="2000" dirty="0"/>
          </a:p>
          <a:p>
            <a:pPr marL="514350" indent="-514350">
              <a:buFont typeface="+mj-lt"/>
              <a:buAutoNum type="arabicPeriod" startAt="29"/>
            </a:pPr>
            <a:r>
              <a:rPr lang="fr-FR" sz="2000" dirty="0">
                <a:hlinkClick r:id="rId4"/>
              </a:rPr>
              <a:t>http://www.ralfonso.com</a:t>
            </a:r>
            <a:endParaRPr lang="fr-FR" sz="2000" dirty="0"/>
          </a:p>
          <a:p>
            <a:pPr marL="514350" indent="-514350">
              <a:buFont typeface="+mj-lt"/>
              <a:buAutoNum type="arabicPeriod" startAt="29"/>
            </a:pPr>
            <a:r>
              <a:rPr lang="en-GB" sz="2000" dirty="0">
                <a:hlinkClick r:id="rId5"/>
              </a:rPr>
              <a:t>https://mymodernmet.com/sun-hyuk-kim-stainless-steel-sculptures/</a:t>
            </a:r>
            <a:endParaRPr lang="en-GB" sz="2000" dirty="0">
              <a:hlinkClick r:id="rId6"/>
            </a:endParaRPr>
          </a:p>
          <a:p>
            <a:pPr marL="514350" indent="-514350">
              <a:buFont typeface="+mj-lt"/>
              <a:buAutoNum type="arabicPeriod" startAt="29"/>
            </a:pPr>
            <a:r>
              <a:rPr lang="en-GB" sz="2000" dirty="0">
                <a:hlinkClick r:id="rId6"/>
              </a:rPr>
              <a:t>https://www.sunhyuk.com/sculpture</a:t>
            </a:r>
            <a:endParaRPr lang="fr-FR" sz="2000" dirty="0"/>
          </a:p>
        </p:txBody>
      </p:sp>
      <p:sp>
        <p:nvSpPr>
          <p:cNvPr id="4" name="Slide Number Placeholder 3"/>
          <p:cNvSpPr>
            <a:spLocks noGrp="1"/>
          </p:cNvSpPr>
          <p:nvPr>
            <p:ph type="sldNum" sz="quarter" idx="12"/>
          </p:nvPr>
        </p:nvSpPr>
        <p:spPr/>
        <p:txBody>
          <a:bodyPr/>
          <a:lstStyle/>
          <a:p>
            <a:fld id="{387D9DEA-C109-4EC7-BDCC-42D7A05A445D}" type="slidenum">
              <a:rPr lang="fr-FR" smtClean="0"/>
              <a:pPr/>
              <a:t>30</a:t>
            </a:fld>
            <a:endParaRPr lang="fr-FR" dirty="0"/>
          </a:p>
        </p:txBody>
      </p:sp>
      <p:sp>
        <p:nvSpPr>
          <p:cNvPr id="5" name="Rectangle 4">
            <a:extLst>
              <a:ext uri="{FF2B5EF4-FFF2-40B4-BE49-F238E27FC236}">
                <a16:creationId xmlns:a16="http://schemas.microsoft.com/office/drawing/2014/main" id="{620AD58F-AB3E-4CDF-8ED4-1ED0AC0C4E07}"/>
              </a:ext>
            </a:extLst>
          </p:cNvPr>
          <p:cNvSpPr/>
          <p:nvPr/>
        </p:nvSpPr>
        <p:spPr>
          <a:xfrm rot="1322741">
            <a:off x="6867327" y="801646"/>
            <a:ext cx="1430387" cy="614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UPDATED 2019!</a:t>
            </a:r>
            <a:endParaRPr lang="en-US" b="1" dirty="0">
              <a:solidFill>
                <a:srgbClr val="FF0000"/>
              </a:solidFill>
            </a:endParaRPr>
          </a:p>
        </p:txBody>
      </p:sp>
    </p:spTree>
    <p:extLst>
      <p:ext uri="{BB962C8B-B14F-4D97-AF65-F5344CB8AC3E}">
        <p14:creationId xmlns:p14="http://schemas.microsoft.com/office/powerpoint/2010/main" val="2121505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a:t>Merci !</a:t>
            </a:r>
          </a:p>
        </p:txBody>
      </p:sp>
      <p:sp>
        <p:nvSpPr>
          <p:cNvPr id="2" name="Slide Number Placeholder 1"/>
          <p:cNvSpPr>
            <a:spLocks noGrp="1"/>
          </p:cNvSpPr>
          <p:nvPr>
            <p:ph type="sldNum" sz="quarter" idx="12"/>
          </p:nvPr>
        </p:nvSpPr>
        <p:spPr/>
        <p:txBody>
          <a:bodyPr/>
          <a:lstStyle/>
          <a:p>
            <a:fld id="{5AF66AA0-E37C-4065-8BE7-D4086C065B53}" type="slidenum">
              <a:rPr lang="fr-BE" smtClean="0"/>
              <a:pPr/>
              <a:t>31</a:t>
            </a:fld>
            <a:endParaRPr lang="fr-BE" dirty="0"/>
          </a:p>
        </p:txBody>
      </p:sp>
    </p:spTree>
    <p:extLst>
      <p:ext uri="{BB962C8B-B14F-4D97-AF65-F5344CB8AC3E}">
        <p14:creationId xmlns:p14="http://schemas.microsoft.com/office/powerpoint/2010/main" val="3373817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 y="4653136"/>
            <a:ext cx="7527576" cy="566738"/>
          </a:xfrm>
        </p:spPr>
        <p:txBody>
          <a:bodyPr>
            <a:noAutofit/>
          </a:bodyPr>
          <a:lstStyle/>
          <a:p>
            <a:r>
              <a:rPr lang="fr-FR" dirty="0"/>
              <a:t>« Gateway Arch » - Concepteur : E. Saarinen ; Ingénieur : H. </a:t>
            </a:r>
            <a:r>
              <a:rPr lang="fr-FR" dirty="0" err="1"/>
              <a:t>Bandel</a:t>
            </a:r>
            <a:r>
              <a:rPr lang="fr-FR" dirty="0"/>
              <a:t> </a:t>
            </a:r>
            <a:r>
              <a:rPr lang="fr-FR" baseline="30000" dirty="0"/>
              <a:t>5, 6</a:t>
            </a:r>
          </a:p>
        </p:txBody>
      </p:sp>
      <p:pic>
        <p:nvPicPr>
          <p:cNvPr id="205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7200000" cy="47788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081" y="5229200"/>
            <a:ext cx="8891399" cy="954107"/>
          </a:xfrm>
          <a:prstGeom prst="rect">
            <a:avLst/>
          </a:prstGeom>
          <a:noFill/>
        </p:spPr>
        <p:txBody>
          <a:bodyPr wrap="square" rtlCol="0">
            <a:spAutoFit/>
          </a:bodyPr>
          <a:lstStyle/>
          <a:p>
            <a:pPr algn="just"/>
            <a:r>
              <a:rPr lang="fr-FR" sz="1400" dirty="0"/>
              <a:t>Conçu pour être “</a:t>
            </a:r>
            <a:r>
              <a:rPr lang="fr-FR" sz="1400" i="1" dirty="0"/>
              <a:t>un mémorial public adéquat et permanent pour les hommes qui ont rendu possible l'expansion territoriale dans l'Ouest des États-Unis….</a:t>
            </a:r>
            <a:r>
              <a:rPr lang="fr-FR" sz="1400" dirty="0"/>
              <a:t>”, l’arche de Saint-Louis, MO, USA, de 192 m de haut est l’arche la plus grande u monde et elle est devenue le symbole de la ville. Elle pèse 4164 tonnes dont 803 tonnes de revêtement en acier inoxydable.</a:t>
            </a:r>
          </a:p>
        </p:txBody>
      </p:sp>
      <p:sp>
        <p:nvSpPr>
          <p:cNvPr id="7" name="TextBox 6"/>
          <p:cNvSpPr txBox="1"/>
          <p:nvPr/>
        </p:nvSpPr>
        <p:spPr>
          <a:xfrm>
            <a:off x="7197566" y="0"/>
            <a:ext cx="1766922" cy="2277547"/>
          </a:xfrm>
          <a:prstGeom prst="rect">
            <a:avLst/>
          </a:prstGeom>
          <a:noFill/>
        </p:spPr>
        <p:txBody>
          <a:bodyPr wrap="square" rtlCol="0">
            <a:spAutoFit/>
          </a:bodyPr>
          <a:lstStyle/>
          <a:p>
            <a:r>
              <a:rPr lang="fr-FR" sz="1400" b="1" dirty="0"/>
              <a:t>Lieu :</a:t>
            </a:r>
          </a:p>
          <a:p>
            <a:r>
              <a:rPr lang="fr-FR" sz="1200" dirty="0"/>
              <a:t>Saint-Louis, MO, USA</a:t>
            </a:r>
          </a:p>
          <a:p>
            <a:r>
              <a:rPr lang="fr-FR" sz="1400" b="1" dirty="0"/>
              <a:t>Matériau :</a:t>
            </a:r>
          </a:p>
          <a:p>
            <a:r>
              <a:rPr lang="fr-FR" sz="1200" dirty="0"/>
              <a:t>Revêtement en acier inoxydable AISI 304</a:t>
            </a:r>
          </a:p>
          <a:p>
            <a:r>
              <a:rPr lang="fr-FR" sz="1400" b="1" dirty="0"/>
              <a:t>Dimensions :</a:t>
            </a:r>
          </a:p>
          <a:p>
            <a:r>
              <a:rPr lang="fr-FR" sz="1200" dirty="0"/>
              <a:t>192 m de haut</a:t>
            </a:r>
          </a:p>
          <a:p>
            <a:r>
              <a:rPr lang="fr-FR" sz="1400" b="1" dirty="0"/>
              <a:t>Poids :</a:t>
            </a:r>
          </a:p>
          <a:p>
            <a:r>
              <a:rPr lang="fr-FR" sz="1200" dirty="0"/>
              <a:t>4164 tonnes</a:t>
            </a:r>
          </a:p>
          <a:p>
            <a:r>
              <a:rPr lang="fr-FR" sz="1400" b="1" dirty="0"/>
              <a:t>Année de création :</a:t>
            </a:r>
          </a:p>
          <a:p>
            <a:r>
              <a:rPr lang="fr-FR" sz="1200" dirty="0"/>
              <a:t>1965</a:t>
            </a:r>
          </a:p>
        </p:txBody>
      </p:sp>
      <p:sp>
        <p:nvSpPr>
          <p:cNvPr id="6" name="Slide Number Placeholder 5"/>
          <p:cNvSpPr>
            <a:spLocks noGrp="1"/>
          </p:cNvSpPr>
          <p:nvPr>
            <p:ph type="sldNum" sz="quarter" idx="12"/>
          </p:nvPr>
        </p:nvSpPr>
        <p:spPr/>
        <p:txBody>
          <a:bodyPr/>
          <a:lstStyle/>
          <a:p>
            <a:fld id="{387D9DEA-C109-4EC7-BDCC-42D7A05A445D}" type="slidenum">
              <a:rPr lang="fr-FR" smtClean="0"/>
              <a:pPr/>
              <a:t>4</a:t>
            </a:fld>
            <a:endParaRPr lang="fr-FR" dirty="0"/>
          </a:p>
        </p:txBody>
      </p:sp>
    </p:spTree>
    <p:extLst>
      <p:ext uri="{BB962C8B-B14F-4D97-AF65-F5344CB8AC3E}">
        <p14:creationId xmlns:p14="http://schemas.microsoft.com/office/powerpoint/2010/main" val="2136511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968000"/>
            <a:ext cx="7020273" cy="566738"/>
          </a:xfrm>
        </p:spPr>
        <p:txBody>
          <a:bodyPr>
            <a:normAutofit/>
          </a:bodyPr>
          <a:lstStyle/>
          <a:p>
            <a:r>
              <a:rPr lang="fr-FR" dirty="0"/>
              <a:t>« Cloud Gate » de Sir </a:t>
            </a:r>
            <a:r>
              <a:rPr lang="fr-FR" dirty="0" err="1"/>
              <a:t>Anish</a:t>
            </a:r>
            <a:r>
              <a:rPr lang="fr-FR" dirty="0"/>
              <a:t> Kapoor </a:t>
            </a:r>
            <a:r>
              <a:rPr lang="fr-FR" baseline="30000" dirty="0"/>
              <a:t>7, 8</a:t>
            </a:r>
          </a:p>
        </p:txBody>
      </p:sp>
      <p:pic>
        <p:nvPicPr>
          <p:cNvPr id="4101"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7200000" cy="51411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8256" y="5473005"/>
            <a:ext cx="8910736" cy="1384995"/>
          </a:xfrm>
          <a:prstGeom prst="rect">
            <a:avLst/>
          </a:prstGeom>
        </p:spPr>
        <p:txBody>
          <a:bodyPr wrap="square">
            <a:spAutoFit/>
          </a:bodyPr>
          <a:lstStyle/>
          <a:p>
            <a:pPr algn="just"/>
            <a:r>
              <a:rPr lang="fr-FR" sz="1400" dirty="0"/>
              <a:t>Le « Cloud Gate » (littéralement « La porte des nuages ») est la première réalisation extérieure de l’artiste britannique Anish Kapoor, installé aux États-Unis. Cette sculpture elliptique de 110 tonnes est constituée d’une série de panneaux en acier inoxydable poli-miroir sans soudure qui réfléchissent les célèbres gratte-ciel de Chicago avec les nuages au-dessus. La forme concave de la partie inférieure de la structure forme un arc haut de 3,65 mètres créant ainsi une « porte » qui invite les visiteurs à toucher la surface poli miroir et à voir leur image réfléchie sur une variété de perspectives. Inspirée de mercure liquide, cette sculpture est l’une des les plus grandes de ce type au monde.</a:t>
            </a:r>
          </a:p>
        </p:txBody>
      </p:sp>
      <p:sp>
        <p:nvSpPr>
          <p:cNvPr id="7" name="TextBox 6"/>
          <p:cNvSpPr txBox="1"/>
          <p:nvPr/>
        </p:nvSpPr>
        <p:spPr>
          <a:xfrm>
            <a:off x="7197566" y="0"/>
            <a:ext cx="1766922" cy="2462213"/>
          </a:xfrm>
          <a:prstGeom prst="rect">
            <a:avLst/>
          </a:prstGeom>
          <a:noFill/>
        </p:spPr>
        <p:txBody>
          <a:bodyPr wrap="square" rtlCol="0">
            <a:spAutoFit/>
          </a:bodyPr>
          <a:lstStyle/>
          <a:p>
            <a:r>
              <a:rPr lang="nl-BE" sz="1400" b="1" dirty="0"/>
              <a:t>Lieu :</a:t>
            </a:r>
          </a:p>
          <a:p>
            <a:r>
              <a:rPr lang="nl-BE" sz="1200" dirty="0"/>
              <a:t>Chicago, USA</a:t>
            </a:r>
          </a:p>
          <a:p>
            <a:r>
              <a:rPr lang="nl-BE" sz="1400" b="1" dirty="0"/>
              <a:t>Matériau :</a:t>
            </a:r>
          </a:p>
          <a:p>
            <a:r>
              <a:rPr lang="nl-BE" sz="1200" dirty="0"/>
              <a:t>Panneaux en acier </a:t>
            </a:r>
            <a:r>
              <a:rPr lang="nl-BE" sz="1200" dirty="0" err="1"/>
              <a:t>inoxydable</a:t>
            </a:r>
            <a:r>
              <a:rPr lang="nl-BE" sz="1200"/>
              <a:t> 316 </a:t>
            </a:r>
            <a:r>
              <a:rPr lang="nl-BE" sz="1200" dirty="0"/>
              <a:t>poli-miroir</a:t>
            </a:r>
          </a:p>
          <a:p>
            <a:r>
              <a:rPr lang="nl-BE" sz="1400" b="1" dirty="0"/>
              <a:t>Dimensions :</a:t>
            </a:r>
          </a:p>
          <a:p>
            <a:r>
              <a:rPr lang="nl-BE" sz="1200" dirty="0"/>
              <a:t>10 </a:t>
            </a:r>
            <a:r>
              <a:rPr lang="nl-BE" sz="1200" dirty="0">
                <a:sym typeface="Symbol"/>
              </a:rPr>
              <a:t></a:t>
            </a:r>
            <a:r>
              <a:rPr lang="nl-BE" sz="1200" dirty="0"/>
              <a:t> 20</a:t>
            </a:r>
            <a:r>
              <a:rPr lang="nl-BE" sz="1200" dirty="0">
                <a:sym typeface="Symbol"/>
              </a:rPr>
              <a:t> </a:t>
            </a:r>
            <a:r>
              <a:rPr lang="nl-BE" sz="1200" dirty="0"/>
              <a:t> 13 m</a:t>
            </a:r>
          </a:p>
          <a:p>
            <a:r>
              <a:rPr lang="nl-BE" sz="1400" b="1" dirty="0"/>
              <a:t>Poids :</a:t>
            </a:r>
          </a:p>
          <a:p>
            <a:r>
              <a:rPr lang="nl-BE" sz="1200" dirty="0"/>
              <a:t>100 tonnes</a:t>
            </a:r>
          </a:p>
          <a:p>
            <a:r>
              <a:rPr lang="fr-FR" sz="1400" b="1" dirty="0"/>
              <a:t>Année de création :</a:t>
            </a:r>
          </a:p>
          <a:p>
            <a:r>
              <a:rPr lang="nl-BE" sz="1200" dirty="0"/>
              <a:t>2004</a:t>
            </a:r>
          </a:p>
        </p:txBody>
      </p:sp>
      <p:sp>
        <p:nvSpPr>
          <p:cNvPr id="6" name="Slide Number Placeholder 5"/>
          <p:cNvSpPr>
            <a:spLocks noGrp="1"/>
          </p:cNvSpPr>
          <p:nvPr>
            <p:ph type="sldNum" sz="quarter" idx="12"/>
          </p:nvPr>
        </p:nvSpPr>
        <p:spPr/>
        <p:txBody>
          <a:bodyPr/>
          <a:lstStyle/>
          <a:p>
            <a:fld id="{387D9DEA-C109-4EC7-BDCC-42D7A05A445D}" type="slidenum">
              <a:rPr lang="fr-FR" smtClean="0"/>
              <a:pPr/>
              <a:t>5</a:t>
            </a:fld>
            <a:endParaRPr lang="fr-FR" dirty="0"/>
          </a:p>
        </p:txBody>
      </p:sp>
    </p:spTree>
    <p:extLst>
      <p:ext uri="{BB962C8B-B14F-4D97-AF65-F5344CB8AC3E}">
        <p14:creationId xmlns:p14="http://schemas.microsoft.com/office/powerpoint/2010/main" val="3436373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01208"/>
            <a:ext cx="7200000" cy="566738"/>
          </a:xfrm>
        </p:spPr>
        <p:txBody>
          <a:bodyPr>
            <a:normAutofit/>
          </a:bodyPr>
          <a:lstStyle/>
          <a:p>
            <a:r>
              <a:rPr lang="fr-FR" dirty="0"/>
              <a:t>« Les Braves » d’</a:t>
            </a:r>
            <a:r>
              <a:rPr lang="fr-FR" dirty="0" err="1"/>
              <a:t>Anilore</a:t>
            </a:r>
            <a:r>
              <a:rPr lang="fr-FR" dirty="0"/>
              <a:t> Banon </a:t>
            </a:r>
            <a:r>
              <a:rPr lang="fr-FR" baseline="30000" dirty="0"/>
              <a:t>9 - 10</a:t>
            </a:r>
          </a:p>
        </p:txBody>
      </p:sp>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7200000" cy="540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3448" y="5832484"/>
            <a:ext cx="8889032" cy="738664"/>
          </a:xfrm>
          <a:prstGeom prst="rect">
            <a:avLst/>
          </a:prstGeom>
        </p:spPr>
        <p:txBody>
          <a:bodyPr wrap="square">
            <a:spAutoFit/>
          </a:bodyPr>
          <a:lstStyle/>
          <a:p>
            <a:pPr algn="just"/>
            <a:r>
              <a:rPr lang="fr-FR" sz="1400" dirty="0"/>
              <a:t>Ce mémorial est érigé sur la plage d’Omaha Beach dans le village de Saint-Laurent-sur-Mer en Normandie. Il commémore les soldats qui sont tombés sur les plages de Normandie le « jour J », 6 juin 1944. Le mémorial a été inauguré le 5 juin 2004 pour le 60</a:t>
            </a:r>
            <a:r>
              <a:rPr lang="fr-FR" sz="1400" baseline="30000" dirty="0"/>
              <a:t>ème</a:t>
            </a:r>
            <a:r>
              <a:rPr lang="fr-FR" sz="1400" dirty="0"/>
              <a:t> anniversaire du débarquement.</a:t>
            </a:r>
          </a:p>
        </p:txBody>
      </p:sp>
      <p:sp>
        <p:nvSpPr>
          <p:cNvPr id="7" name="TextBox 6"/>
          <p:cNvSpPr txBox="1"/>
          <p:nvPr/>
        </p:nvSpPr>
        <p:spPr>
          <a:xfrm>
            <a:off x="7197566" y="0"/>
            <a:ext cx="1766922" cy="2339102"/>
          </a:xfrm>
          <a:prstGeom prst="rect">
            <a:avLst/>
          </a:prstGeom>
          <a:noFill/>
        </p:spPr>
        <p:txBody>
          <a:bodyPr wrap="square" rtlCol="0">
            <a:spAutoFit/>
          </a:bodyPr>
          <a:lstStyle/>
          <a:p>
            <a:r>
              <a:rPr lang="nl-BE" sz="1400" b="1" dirty="0"/>
              <a:t>Lieu :</a:t>
            </a:r>
          </a:p>
          <a:p>
            <a:r>
              <a:rPr lang="nl-BE" sz="1200" dirty="0"/>
              <a:t>Normandie, France</a:t>
            </a:r>
          </a:p>
          <a:p>
            <a:r>
              <a:rPr lang="nl-BE" sz="1400" b="1" dirty="0"/>
              <a:t>Matériau :</a:t>
            </a:r>
          </a:p>
          <a:p>
            <a:r>
              <a:rPr lang="nl-BE" sz="1200" dirty="0"/>
              <a:t>Acier inoxydable 2205 et 316L</a:t>
            </a:r>
          </a:p>
          <a:p>
            <a:r>
              <a:rPr lang="nl-BE" sz="1400" b="1" dirty="0"/>
              <a:t>Dimensions :</a:t>
            </a:r>
          </a:p>
          <a:p>
            <a:r>
              <a:rPr lang="nl-BE" sz="1400" dirty="0"/>
              <a:t>9 m de hauteur</a:t>
            </a:r>
            <a:endParaRPr lang="nl-BE" sz="1200" dirty="0"/>
          </a:p>
          <a:p>
            <a:r>
              <a:rPr lang="nl-BE" sz="1400" b="1" dirty="0"/>
              <a:t>Poids :</a:t>
            </a:r>
          </a:p>
          <a:p>
            <a:endParaRPr lang="nl-BE" sz="1400" b="1" dirty="0"/>
          </a:p>
          <a:p>
            <a:r>
              <a:rPr lang="fr-FR" sz="1400" b="1" dirty="0"/>
              <a:t>Année de création :</a:t>
            </a:r>
          </a:p>
          <a:p>
            <a:r>
              <a:rPr lang="nl-BE" sz="1200" dirty="0"/>
              <a:t>2004</a:t>
            </a:r>
          </a:p>
        </p:txBody>
      </p:sp>
      <p:sp>
        <p:nvSpPr>
          <p:cNvPr id="6" name="Slide Number Placeholder 5"/>
          <p:cNvSpPr>
            <a:spLocks noGrp="1"/>
          </p:cNvSpPr>
          <p:nvPr>
            <p:ph type="sldNum" sz="quarter" idx="12"/>
          </p:nvPr>
        </p:nvSpPr>
        <p:spPr/>
        <p:txBody>
          <a:bodyPr/>
          <a:lstStyle/>
          <a:p>
            <a:fld id="{387D9DEA-C109-4EC7-BDCC-42D7A05A445D}" type="slidenum">
              <a:rPr lang="fr-FR" smtClean="0"/>
              <a:pPr/>
              <a:t>6</a:t>
            </a:fld>
            <a:endParaRPr lang="fr-FR" dirty="0"/>
          </a:p>
        </p:txBody>
      </p:sp>
    </p:spTree>
    <p:extLst>
      <p:ext uri="{BB962C8B-B14F-4D97-AF65-F5344CB8AC3E}">
        <p14:creationId xmlns:p14="http://schemas.microsoft.com/office/powerpoint/2010/main" val="1764606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7" y="5229200"/>
            <a:ext cx="7200000" cy="566738"/>
          </a:xfrm>
        </p:spPr>
        <p:txBody>
          <a:bodyPr>
            <a:normAutofit/>
          </a:bodyPr>
          <a:lstStyle/>
          <a:p>
            <a:r>
              <a:rPr lang="fr-FR" dirty="0"/>
              <a:t>« Miroir I et II » de Jaume </a:t>
            </a:r>
            <a:r>
              <a:rPr lang="fr-FR" dirty="0" err="1"/>
              <a:t>Plensa</a:t>
            </a:r>
            <a:r>
              <a:rPr lang="fr-FR" dirty="0"/>
              <a:t> </a:t>
            </a:r>
            <a:r>
              <a:rPr lang="fr-FR" baseline="30000" dirty="0"/>
              <a:t>12, 13</a:t>
            </a:r>
          </a:p>
        </p:txBody>
      </p:sp>
      <p:pic>
        <p:nvPicPr>
          <p:cNvPr id="1031"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7200000" cy="53750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7197566" y="0"/>
            <a:ext cx="1766922" cy="2492990"/>
          </a:xfrm>
          <a:prstGeom prst="rect">
            <a:avLst/>
          </a:prstGeom>
          <a:noFill/>
        </p:spPr>
        <p:txBody>
          <a:bodyPr wrap="square" rtlCol="0">
            <a:spAutoFit/>
          </a:bodyPr>
          <a:lstStyle/>
          <a:p>
            <a:r>
              <a:rPr lang="fr-FR" sz="1400" b="1" dirty="0"/>
              <a:t>Lieu :</a:t>
            </a:r>
          </a:p>
          <a:p>
            <a:r>
              <a:rPr lang="fr-FR" sz="1200" dirty="0"/>
              <a:t>Musée d’art de Toledo, Toledo, OH, USA</a:t>
            </a:r>
          </a:p>
          <a:p>
            <a:r>
              <a:rPr lang="fr-FR" sz="1400" b="1" dirty="0"/>
              <a:t>Matériau :</a:t>
            </a:r>
          </a:p>
          <a:p>
            <a:r>
              <a:rPr lang="fr-FR" sz="1200" dirty="0"/>
              <a:t>Acier inoxydable peint</a:t>
            </a:r>
            <a:endParaRPr lang="fr-FR" sz="1200" b="1" dirty="0"/>
          </a:p>
          <a:p>
            <a:r>
              <a:rPr lang="fr-FR" sz="1400" b="1" dirty="0"/>
              <a:t>Dimensions :</a:t>
            </a:r>
          </a:p>
          <a:p>
            <a:r>
              <a:rPr lang="fr-FR" sz="1200" dirty="0"/>
              <a:t>377 </a:t>
            </a:r>
            <a:r>
              <a:rPr lang="fr-FR" sz="1200" dirty="0">
                <a:sym typeface="Symbol"/>
              </a:rPr>
              <a:t></a:t>
            </a:r>
            <a:r>
              <a:rPr lang="fr-FR" sz="1200" dirty="0"/>
              <a:t> 235 </a:t>
            </a:r>
            <a:r>
              <a:rPr lang="fr-FR" sz="1200" dirty="0">
                <a:sym typeface="Symbol"/>
              </a:rPr>
              <a:t></a:t>
            </a:r>
            <a:r>
              <a:rPr lang="fr-FR" sz="1200" dirty="0"/>
              <a:t> 245 cm</a:t>
            </a:r>
          </a:p>
          <a:p>
            <a:r>
              <a:rPr lang="fr-FR" sz="1200" dirty="0"/>
              <a:t>chacun</a:t>
            </a:r>
          </a:p>
          <a:p>
            <a:r>
              <a:rPr lang="fr-FR" sz="1400" b="1" dirty="0"/>
              <a:t>Poids :</a:t>
            </a:r>
          </a:p>
          <a:p>
            <a:endParaRPr lang="fr-FR" sz="1400" b="1" dirty="0"/>
          </a:p>
          <a:p>
            <a:r>
              <a:rPr lang="fr-FR" sz="1400" b="1" dirty="0"/>
              <a:t>Année de création :</a:t>
            </a:r>
          </a:p>
          <a:p>
            <a:r>
              <a:rPr lang="fr-FR" sz="1200" dirty="0"/>
              <a:t>2010</a:t>
            </a:r>
          </a:p>
        </p:txBody>
      </p:sp>
      <p:sp>
        <p:nvSpPr>
          <p:cNvPr id="6" name="Slide Number Placeholder 5"/>
          <p:cNvSpPr>
            <a:spLocks noGrp="1"/>
          </p:cNvSpPr>
          <p:nvPr>
            <p:ph type="sldNum" sz="quarter" idx="12"/>
          </p:nvPr>
        </p:nvSpPr>
        <p:spPr/>
        <p:txBody>
          <a:bodyPr/>
          <a:lstStyle/>
          <a:p>
            <a:fld id="{387D9DEA-C109-4EC7-BDCC-42D7A05A445D}" type="slidenum">
              <a:rPr lang="fr-FR" smtClean="0"/>
              <a:pPr/>
              <a:t>7</a:t>
            </a:fld>
            <a:endParaRPr lang="fr-FR" dirty="0"/>
          </a:p>
        </p:txBody>
      </p:sp>
      <p:sp>
        <p:nvSpPr>
          <p:cNvPr id="8" name="TextBox 7"/>
          <p:cNvSpPr txBox="1"/>
          <p:nvPr/>
        </p:nvSpPr>
        <p:spPr>
          <a:xfrm>
            <a:off x="0" y="5775573"/>
            <a:ext cx="8892480" cy="1015663"/>
          </a:xfrm>
          <a:prstGeom prst="rect">
            <a:avLst/>
          </a:prstGeom>
          <a:noFill/>
        </p:spPr>
        <p:txBody>
          <a:bodyPr wrap="square" rtlCol="0">
            <a:spAutoFit/>
          </a:bodyPr>
          <a:lstStyle/>
          <a:p>
            <a:pPr algn="just"/>
            <a:r>
              <a:rPr lang="fr-FR" sz="1200" dirty="0"/>
              <a:t>Le concept principal de cette œuvre est celui du dialogue. Les deux figures se font face l’une à l’autre comme dans une conversation silencieuse perpétuelle. Le titre, </a:t>
            </a:r>
            <a:r>
              <a:rPr lang="fr-FR" sz="1200" i="1" dirty="0"/>
              <a:t>Miroir</a:t>
            </a:r>
            <a:r>
              <a:rPr lang="fr-FR" sz="1200" dirty="0"/>
              <a:t>, montre ce que chaque silhouette représente pour l’autre – la réflexion de ses pensées et de ses rêves. Il y a assez de place entre les deux personnages pour que le spectateur puisse prendre place et « rentrer » dans la conversation. Les silhouettes sont constituées de lettres provenant de huit alphabets : arabe, chinois, grec, hindou, hébreu, japonais, latin et russe. L’artiste considère ce dialogue et cet échange comme essentiels pour apprendre et, plus important, pour se comprendre entre peuples et cultures.</a:t>
            </a:r>
          </a:p>
        </p:txBody>
      </p:sp>
    </p:spTree>
    <p:extLst>
      <p:ext uri="{BB962C8B-B14F-4D97-AF65-F5344CB8AC3E}">
        <p14:creationId xmlns:p14="http://schemas.microsoft.com/office/powerpoint/2010/main" val="111509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57192"/>
            <a:ext cx="7200000" cy="566738"/>
          </a:xfrm>
        </p:spPr>
        <p:txBody>
          <a:bodyPr>
            <a:normAutofit/>
          </a:bodyPr>
          <a:lstStyle/>
          <a:p>
            <a:r>
              <a:rPr lang="fr-FR" dirty="0"/>
              <a:t>« Maman » de Louise Bourgeois </a:t>
            </a:r>
            <a:r>
              <a:rPr lang="fr-FR" baseline="30000" dirty="0"/>
              <a:t>14</a:t>
            </a:r>
          </a:p>
        </p:txBody>
      </p:sp>
      <p:pic>
        <p:nvPicPr>
          <p:cNvPr id="2051"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7200000" cy="52197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4132" y="5670706"/>
            <a:ext cx="8906611" cy="954107"/>
          </a:xfrm>
          <a:prstGeom prst="rect">
            <a:avLst/>
          </a:prstGeom>
          <a:noFill/>
        </p:spPr>
        <p:txBody>
          <a:bodyPr wrap="square" rtlCol="0">
            <a:spAutoFit/>
          </a:bodyPr>
          <a:lstStyle/>
          <a:p>
            <a:pPr algn="just"/>
            <a:r>
              <a:rPr lang="fr-FR" sz="1400" dirty="0"/>
              <a:t>Le titre « </a:t>
            </a:r>
            <a:r>
              <a:rPr lang="fr-FR" sz="1400" i="1" dirty="0"/>
              <a:t>Maman » </a:t>
            </a:r>
            <a:r>
              <a:rPr lang="fr-FR" sz="1400" dirty="0"/>
              <a:t>met en valeur les contradictions dynamiques au cœur de la sculpture. Pourquoi l’araignée ? </a:t>
            </a:r>
            <a:r>
              <a:rPr lang="fr-FR" sz="1400" i="1" dirty="0"/>
              <a:t>« Parce que ma meilleure amie était ma mère et qu’elle était volontaire, intelligente, patiente, apaisante, raisonnable, tendre, subtile, indispensable, soignée, et aussi utile qu’une araignée. Elle pouvait aussi se défendre elle-même, comme moi, en refusant de répondre aux questions personnelles « stupides », inquisitrices et embarrassantes ».</a:t>
            </a:r>
            <a:endParaRPr lang="fr-FR" sz="1400" dirty="0"/>
          </a:p>
        </p:txBody>
      </p:sp>
      <p:sp>
        <p:nvSpPr>
          <p:cNvPr id="7" name="TextBox 6"/>
          <p:cNvSpPr txBox="1"/>
          <p:nvPr/>
        </p:nvSpPr>
        <p:spPr>
          <a:xfrm>
            <a:off x="7197566" y="0"/>
            <a:ext cx="1766922" cy="2492990"/>
          </a:xfrm>
          <a:prstGeom prst="rect">
            <a:avLst/>
          </a:prstGeom>
          <a:noFill/>
        </p:spPr>
        <p:txBody>
          <a:bodyPr wrap="square" rtlCol="0">
            <a:spAutoFit/>
          </a:bodyPr>
          <a:lstStyle/>
          <a:p>
            <a:r>
              <a:rPr lang="nl-BE" sz="1400" b="1" dirty="0"/>
              <a:t>Lieu :</a:t>
            </a:r>
          </a:p>
          <a:p>
            <a:r>
              <a:rPr lang="fr-FR" sz="1200" dirty="0"/>
              <a:t>Musée Guggenheim, Bilbao, Espagne</a:t>
            </a:r>
          </a:p>
          <a:p>
            <a:r>
              <a:rPr lang="nl-BE" sz="1400" b="1" dirty="0"/>
              <a:t>Matériau :</a:t>
            </a:r>
          </a:p>
          <a:p>
            <a:r>
              <a:rPr lang="fr-FR" sz="1200" dirty="0"/>
              <a:t>Bronze, marbre et acier inoxydable</a:t>
            </a:r>
            <a:endParaRPr lang="nl-BE" sz="1200" b="1" dirty="0"/>
          </a:p>
          <a:p>
            <a:r>
              <a:rPr lang="nl-BE" sz="1400" b="1" dirty="0"/>
              <a:t>Dimensions :</a:t>
            </a:r>
          </a:p>
          <a:p>
            <a:r>
              <a:rPr lang="fr-FR" sz="1200" dirty="0"/>
              <a:t>9 </a:t>
            </a:r>
            <a:r>
              <a:rPr lang="fr-FR" sz="1200" dirty="0">
                <a:sym typeface="Symbol"/>
              </a:rPr>
              <a:t> </a:t>
            </a:r>
            <a:r>
              <a:rPr lang="fr-FR" sz="1200" dirty="0"/>
              <a:t>10 </a:t>
            </a:r>
            <a:r>
              <a:rPr lang="fr-FR" sz="1200" dirty="0">
                <a:sym typeface="Symbol"/>
              </a:rPr>
              <a:t> </a:t>
            </a:r>
            <a:r>
              <a:rPr lang="fr-FR" sz="1200" dirty="0"/>
              <a:t>12 m</a:t>
            </a:r>
            <a:endParaRPr lang="nl-BE" sz="1200" b="1" dirty="0"/>
          </a:p>
          <a:p>
            <a:r>
              <a:rPr lang="nl-BE" sz="1400" b="1" dirty="0"/>
              <a:t>Poids :</a:t>
            </a:r>
          </a:p>
          <a:p>
            <a:endParaRPr lang="nl-BE" sz="1400" b="1" dirty="0"/>
          </a:p>
          <a:p>
            <a:r>
              <a:rPr lang="fr-FR" sz="1400" b="1" dirty="0"/>
              <a:t>Année de création :</a:t>
            </a:r>
          </a:p>
          <a:p>
            <a:r>
              <a:rPr lang="nl-BE" sz="1200" dirty="0"/>
              <a:t>1999</a:t>
            </a:r>
          </a:p>
        </p:txBody>
      </p:sp>
      <p:sp>
        <p:nvSpPr>
          <p:cNvPr id="6" name="Slide Number Placeholder 5"/>
          <p:cNvSpPr>
            <a:spLocks noGrp="1"/>
          </p:cNvSpPr>
          <p:nvPr>
            <p:ph type="sldNum" sz="quarter" idx="12"/>
          </p:nvPr>
        </p:nvSpPr>
        <p:spPr/>
        <p:txBody>
          <a:bodyPr/>
          <a:lstStyle/>
          <a:p>
            <a:fld id="{387D9DEA-C109-4EC7-BDCC-42D7A05A445D}" type="slidenum">
              <a:rPr lang="fr-FR" smtClean="0"/>
              <a:pPr/>
              <a:t>8</a:t>
            </a:fld>
            <a:endParaRPr lang="fr-FR" dirty="0"/>
          </a:p>
        </p:txBody>
      </p:sp>
    </p:spTree>
    <p:extLst>
      <p:ext uri="{BB962C8B-B14F-4D97-AF65-F5344CB8AC3E}">
        <p14:creationId xmlns:p14="http://schemas.microsoft.com/office/powerpoint/2010/main" val="4031214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2" y="5301208"/>
            <a:ext cx="5486400" cy="566738"/>
          </a:xfrm>
        </p:spPr>
        <p:txBody>
          <a:bodyPr>
            <a:normAutofit/>
          </a:bodyPr>
          <a:lstStyle/>
          <a:p>
            <a:r>
              <a:rPr lang="fr-FR" dirty="0"/>
              <a:t>« Monument Sibelius » d’Eila Hiltunen (1967) </a:t>
            </a:r>
            <a:r>
              <a:rPr lang="fr-FR" baseline="30000" dirty="0"/>
              <a:t>15</a:t>
            </a:r>
          </a:p>
        </p:txBody>
      </p:sp>
      <p:pic>
        <p:nvPicPr>
          <p:cNvPr id="2051"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7200000" cy="53776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5180" y="5872797"/>
            <a:ext cx="8907659" cy="738664"/>
          </a:xfrm>
          <a:prstGeom prst="rect">
            <a:avLst/>
          </a:prstGeom>
          <a:noFill/>
        </p:spPr>
        <p:txBody>
          <a:bodyPr wrap="square" rtlCol="0">
            <a:spAutoFit/>
          </a:bodyPr>
          <a:lstStyle/>
          <a:p>
            <a:pPr algn="just"/>
            <a:r>
              <a:rPr lang="fr-FR" sz="1400" dirty="0"/>
              <a:t>Le monument Sibelius à Helsinki, Finlande, est dédié au compositeur finlandais Jean Sibelius. Pesant environ 24 tonnes, la sculpture est constituée de plus de 600 tubes en acier inoxydable, soudés ensemble en forme de vague faisant penser à des tuyaux d’orgue.</a:t>
            </a:r>
          </a:p>
        </p:txBody>
      </p:sp>
      <p:sp>
        <p:nvSpPr>
          <p:cNvPr id="7" name="TextBox 6"/>
          <p:cNvSpPr txBox="1"/>
          <p:nvPr/>
        </p:nvSpPr>
        <p:spPr>
          <a:xfrm>
            <a:off x="7197566" y="0"/>
            <a:ext cx="1766922" cy="3016210"/>
          </a:xfrm>
          <a:prstGeom prst="rect">
            <a:avLst/>
          </a:prstGeom>
          <a:noFill/>
        </p:spPr>
        <p:txBody>
          <a:bodyPr wrap="square" rtlCol="0">
            <a:spAutoFit/>
          </a:bodyPr>
          <a:lstStyle/>
          <a:p>
            <a:r>
              <a:rPr lang="fr-FR" sz="1400" b="1" dirty="0"/>
              <a:t>Lieu :</a:t>
            </a:r>
          </a:p>
          <a:p>
            <a:r>
              <a:rPr lang="fr-FR" sz="1200" dirty="0"/>
              <a:t>Helsinki, Finlande</a:t>
            </a:r>
          </a:p>
          <a:p>
            <a:r>
              <a:rPr lang="fr-FR" sz="1400" b="1" dirty="0"/>
              <a:t>Matériau :</a:t>
            </a:r>
          </a:p>
          <a:p>
            <a:r>
              <a:rPr lang="fr-FR" sz="1200" dirty="0"/>
              <a:t>600 tubes d’acier inoxydable</a:t>
            </a:r>
          </a:p>
          <a:p>
            <a:r>
              <a:rPr lang="fr-FR" sz="1200" dirty="0"/>
              <a:t>Grade: EN 1.4404 </a:t>
            </a:r>
          </a:p>
          <a:p>
            <a:r>
              <a:rPr lang="fr-FR" sz="1200" dirty="0"/>
              <a:t>             (AISI 316L)</a:t>
            </a:r>
          </a:p>
          <a:p>
            <a:r>
              <a:rPr lang="fr-FR" sz="1400" b="1" dirty="0"/>
              <a:t>Dimensions :</a:t>
            </a:r>
          </a:p>
          <a:p>
            <a:r>
              <a:rPr lang="fr-FR" sz="1200" dirty="0"/>
              <a:t>Hauteur 8,5 m,</a:t>
            </a:r>
          </a:p>
          <a:p>
            <a:r>
              <a:rPr lang="fr-FR" sz="1200" dirty="0"/>
              <a:t>largeur 10,5 m et profondeur 6,5 m</a:t>
            </a:r>
            <a:endParaRPr lang="fr-FR" sz="1200" b="1" dirty="0"/>
          </a:p>
          <a:p>
            <a:r>
              <a:rPr lang="fr-FR" sz="1400" b="1" dirty="0"/>
              <a:t>Poids :</a:t>
            </a:r>
          </a:p>
          <a:p>
            <a:r>
              <a:rPr lang="fr-FR" sz="1200" dirty="0"/>
              <a:t>24 tonnes</a:t>
            </a:r>
          </a:p>
          <a:p>
            <a:r>
              <a:rPr lang="fr-FR" sz="1400" b="1" dirty="0"/>
              <a:t>Année de création :</a:t>
            </a:r>
          </a:p>
          <a:p>
            <a:r>
              <a:rPr lang="fr-FR" sz="1200" dirty="0"/>
              <a:t>1967</a:t>
            </a:r>
          </a:p>
        </p:txBody>
      </p:sp>
      <p:sp>
        <p:nvSpPr>
          <p:cNvPr id="6" name="Slide Number Placeholder 5"/>
          <p:cNvSpPr>
            <a:spLocks noGrp="1"/>
          </p:cNvSpPr>
          <p:nvPr>
            <p:ph type="sldNum" sz="quarter" idx="12"/>
          </p:nvPr>
        </p:nvSpPr>
        <p:spPr/>
        <p:txBody>
          <a:bodyPr/>
          <a:lstStyle/>
          <a:p>
            <a:fld id="{387D9DEA-C109-4EC7-BDCC-42D7A05A445D}" type="slidenum">
              <a:rPr lang="fr-FR" smtClean="0"/>
              <a:pPr/>
              <a:t>9</a:t>
            </a:fld>
            <a:endParaRPr lang="fr-FR" dirty="0"/>
          </a:p>
        </p:txBody>
      </p:sp>
    </p:spTree>
    <p:extLst>
      <p:ext uri="{BB962C8B-B14F-4D97-AF65-F5344CB8AC3E}">
        <p14:creationId xmlns:p14="http://schemas.microsoft.com/office/powerpoint/2010/main" val="431778703"/>
      </p:ext>
    </p:extLst>
  </p:cSld>
  <p:clrMapOvr>
    <a:masterClrMapping/>
  </p:clrMapOvr>
</p:sld>
</file>

<file path=ppt/theme/theme1.xml><?xml version="1.0" encoding="utf-8"?>
<a:theme xmlns:a="http://schemas.openxmlformats.org/drawingml/2006/main" name="Custom Design">
  <a:themeElements>
    <a:clrScheme name="University Lectures">
      <a:dk1>
        <a:sysClr val="windowText" lastClr="000000"/>
      </a:dk1>
      <a:lt1>
        <a:srgbClr val="FFFFFF"/>
      </a:lt1>
      <a:dk2>
        <a:srgbClr val="0070C0"/>
      </a:dk2>
      <a:lt2>
        <a:srgbClr val="FFFFFF"/>
      </a:lt2>
      <a:accent1>
        <a:srgbClr val="FF0000"/>
      </a:accent1>
      <a:accent2>
        <a:srgbClr val="0070C0"/>
      </a:accent2>
      <a:accent3>
        <a:srgbClr val="FFFF00"/>
      </a:accent3>
      <a:accent4>
        <a:srgbClr val="2BE422"/>
      </a:accent4>
      <a:accent5>
        <a:srgbClr val="4BACC6"/>
      </a:accent5>
      <a:accent6>
        <a:srgbClr val="92D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University Lectures">
      <a:dk1>
        <a:sysClr val="windowText" lastClr="000000"/>
      </a:dk1>
      <a:lt1>
        <a:srgbClr val="FFFFFF"/>
      </a:lt1>
      <a:dk2>
        <a:srgbClr val="0070C0"/>
      </a:dk2>
      <a:lt2>
        <a:srgbClr val="FFFFFF"/>
      </a:lt2>
      <a:accent1>
        <a:srgbClr val="FF0000"/>
      </a:accent1>
      <a:accent2>
        <a:srgbClr val="0070C0"/>
      </a:accent2>
      <a:accent3>
        <a:srgbClr val="FFFF00"/>
      </a:accent3>
      <a:accent4>
        <a:srgbClr val="2BE422"/>
      </a:accent4>
      <a:accent5>
        <a:srgbClr val="4BACC6"/>
      </a:accent5>
      <a:accent6>
        <a:srgbClr val="92D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 01 Why Stainless Steel</Template>
  <TotalTime>0</TotalTime>
  <Words>3650</Words>
  <Application>Microsoft Office PowerPoint</Application>
  <PresentationFormat>On-screen Show (4:3)</PresentationFormat>
  <Paragraphs>385</Paragraphs>
  <Slides>31</Slides>
  <Notes>5</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31</vt:i4>
      </vt:variant>
    </vt:vector>
  </HeadingPairs>
  <TitlesOfParts>
    <vt:vector size="39" baseType="lpstr">
      <vt:lpstr>Arial</vt:lpstr>
      <vt:lpstr>Calibri</vt:lpstr>
      <vt:lpstr>Wingdings</vt:lpstr>
      <vt:lpstr>Custom Design</vt:lpstr>
      <vt:lpstr>1_Custom Design</vt:lpstr>
      <vt:lpstr>2_Custom Design</vt:lpstr>
      <vt:lpstr>3_Custom Design</vt:lpstr>
      <vt:lpstr>4_Custom Design</vt:lpstr>
      <vt:lpstr>Support de cours pour enseignants d’Architecture et de Génie Civil</vt:lpstr>
      <vt:lpstr>« Les Kelpies » de Andy Scott 1,2 </vt:lpstr>
      <vt:lpstr>« L’Atomium » - Conception : A. Waterkeyn ; Architectes : A. &amp; J. Polak 3, 4</vt:lpstr>
      <vt:lpstr>« Gateway Arch » - Concepteur : E. Saarinen ; Ingénieur : H. Bandel 5, 6</vt:lpstr>
      <vt:lpstr>« Cloud Gate » de Sir Anish Kapoor 7, 8</vt:lpstr>
      <vt:lpstr>« Les Braves » d’Anilore Banon 9 - 10</vt:lpstr>
      <vt:lpstr>« Miroir I et II » de Jaume Plensa 12, 13</vt:lpstr>
      <vt:lpstr>« Maman » de Louise Bourgeois 14</vt:lpstr>
      <vt:lpstr>« Monument Sibelius » d’Eila Hiltunen (1967) 15</vt:lpstr>
      <vt:lpstr>« Hun Ligger » (Elle est) de Monica Bonvicini 16</vt:lpstr>
      <vt:lpstr>« Mettre le monde à l’envers » de Sir Anish Kapoor 17</vt:lpstr>
      <vt:lpstr>« Solfar » (Le voyageur du soleil) de Jon Gunnar Arnason 18</vt:lpstr>
      <vt:lpstr>« Fantasywire » de Robin Wight 19</vt:lpstr>
      <vt:lpstr>« Maryline » de Joana Vasconcelos (2009) 21</vt:lpstr>
      <vt:lpstr>« Le Christ de Chiapas » - Architecte : Jaime Latapi Lopez 20</vt:lpstr>
      <vt:lpstr>« Sacré Cœur rouge et or » de Jeff Koons 22</vt:lpstr>
      <vt:lpstr>« Dichotomie » de Gil Bruvel 23</vt:lpstr>
      <vt:lpstr>« Métamorphose » de David Černý 24</vt:lpstr>
      <vt:lpstr>Linda Bakke : Le Gros Elan25</vt:lpstr>
      <vt:lpstr>Chen Zhen: La danse de la fontaine émergente 26</vt:lpstr>
      <vt:lpstr>PowerPoint Presentation</vt:lpstr>
      <vt:lpstr>PowerPoint Presentation</vt:lpstr>
      <vt:lpstr>PowerPoint Presentation</vt:lpstr>
      <vt:lpstr>« Surge » de Robert Gahr 30</vt:lpstr>
      <vt:lpstr> « Kinetic Wind Sculpture #1 », sculpture de Ralfonso Karo 31</vt:lpstr>
      <vt:lpstr>Sun Hyuk Kim: Mémoire Oubliée 32, 33</vt:lpstr>
      <vt:lpstr>Et il y en a beaucoup d’autres !</vt:lpstr>
      <vt:lpstr>Références (1/3)</vt:lpstr>
      <vt:lpstr>Références (2/3)</vt:lpstr>
      <vt:lpstr>Références (3/3)</vt:lpstr>
      <vt:lpstr>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L’acier inoxydable dans l’art</dc:title>
  <dc:creator>Bernard HÉRITIER</dc:creator>
  <cp:keywords>Aciers inoxydables, cours, architectes, ingénieurs</cp:keywords>
  <dc:description>Traduction française : Jean-Pierre MUZEAU (APK)
Vérification : Joëlle PONTET (APERAM) et Bernard HÉRITIER (ISSF)</dc:description>
  <cp:lastModifiedBy>Jo Claes</cp:lastModifiedBy>
  <cp:revision>323</cp:revision>
  <cp:lastPrinted>2014-08-07T10:53:09Z</cp:lastPrinted>
  <dcterms:created xsi:type="dcterms:W3CDTF">2014-02-13T21:27:49Z</dcterms:created>
  <dcterms:modified xsi:type="dcterms:W3CDTF">2022-02-25T09:17:18Z</dcterms:modified>
</cp:coreProperties>
</file>