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Lst>
  <p:notesMasterIdLst>
    <p:notesMasterId r:id="rId103"/>
  </p:notesMasterIdLst>
  <p:handoutMasterIdLst>
    <p:handoutMasterId r:id="rId104"/>
  </p:handoutMasterIdLst>
  <p:sldIdLst>
    <p:sldId id="256" r:id="rId14"/>
    <p:sldId id="262" r:id="rId15"/>
    <p:sldId id="370" r:id="rId16"/>
    <p:sldId id="290" r:id="rId17"/>
    <p:sldId id="293" r:id="rId18"/>
    <p:sldId id="302" r:id="rId19"/>
    <p:sldId id="312" r:id="rId20"/>
    <p:sldId id="313" r:id="rId21"/>
    <p:sldId id="314" r:id="rId22"/>
    <p:sldId id="315" r:id="rId23"/>
    <p:sldId id="318" r:id="rId24"/>
    <p:sldId id="346" r:id="rId25"/>
    <p:sldId id="331" r:id="rId26"/>
    <p:sldId id="329" r:id="rId27"/>
    <p:sldId id="330" r:id="rId28"/>
    <p:sldId id="343" r:id="rId29"/>
    <p:sldId id="347" r:id="rId30"/>
    <p:sldId id="327" r:id="rId31"/>
    <p:sldId id="334" r:id="rId32"/>
    <p:sldId id="332" r:id="rId33"/>
    <p:sldId id="382" r:id="rId34"/>
    <p:sldId id="261" r:id="rId35"/>
    <p:sldId id="360" r:id="rId36"/>
    <p:sldId id="371" r:id="rId37"/>
    <p:sldId id="266" r:id="rId38"/>
    <p:sldId id="337" r:id="rId39"/>
    <p:sldId id="338" r:id="rId40"/>
    <p:sldId id="339" r:id="rId41"/>
    <p:sldId id="270" r:id="rId42"/>
    <p:sldId id="269" r:id="rId43"/>
    <p:sldId id="348" r:id="rId44"/>
    <p:sldId id="304" r:id="rId45"/>
    <p:sldId id="335" r:id="rId46"/>
    <p:sldId id="264" r:id="rId47"/>
    <p:sldId id="372" r:id="rId48"/>
    <p:sldId id="305" r:id="rId49"/>
    <p:sldId id="366" r:id="rId50"/>
    <p:sldId id="367" r:id="rId51"/>
    <p:sldId id="276" r:id="rId52"/>
    <p:sldId id="308" r:id="rId53"/>
    <p:sldId id="349" r:id="rId54"/>
    <p:sldId id="368" r:id="rId55"/>
    <p:sldId id="369" r:id="rId56"/>
    <p:sldId id="328" r:id="rId57"/>
    <p:sldId id="260" r:id="rId58"/>
    <p:sldId id="373" r:id="rId59"/>
    <p:sldId id="300" r:id="rId60"/>
    <p:sldId id="354" r:id="rId61"/>
    <p:sldId id="356" r:id="rId62"/>
    <p:sldId id="355" r:id="rId63"/>
    <p:sldId id="357" r:id="rId64"/>
    <p:sldId id="321" r:id="rId65"/>
    <p:sldId id="277" r:id="rId66"/>
    <p:sldId id="374" r:id="rId67"/>
    <p:sldId id="301" r:id="rId68"/>
    <p:sldId id="359" r:id="rId69"/>
    <p:sldId id="259" r:id="rId70"/>
    <p:sldId id="375" r:id="rId71"/>
    <p:sldId id="285" r:id="rId72"/>
    <p:sldId id="351" r:id="rId73"/>
    <p:sldId id="352" r:id="rId74"/>
    <p:sldId id="279" r:id="rId75"/>
    <p:sldId id="376" r:id="rId76"/>
    <p:sldId id="286" r:id="rId77"/>
    <p:sldId id="287" r:id="rId78"/>
    <p:sldId id="280" r:id="rId79"/>
    <p:sldId id="377" r:id="rId80"/>
    <p:sldId id="283" r:id="rId81"/>
    <p:sldId id="284" r:id="rId82"/>
    <p:sldId id="288" r:id="rId83"/>
    <p:sldId id="274" r:id="rId84"/>
    <p:sldId id="281" r:id="rId85"/>
    <p:sldId id="378" r:id="rId86"/>
    <p:sldId id="299" r:id="rId87"/>
    <p:sldId id="298" r:id="rId88"/>
    <p:sldId id="317" r:id="rId89"/>
    <p:sldId id="282" r:id="rId90"/>
    <p:sldId id="379" r:id="rId91"/>
    <p:sldId id="297" r:id="rId92"/>
    <p:sldId id="361" r:id="rId93"/>
    <p:sldId id="311" r:id="rId94"/>
    <p:sldId id="310" r:id="rId95"/>
    <p:sldId id="342" r:id="rId96"/>
    <p:sldId id="263" r:id="rId97"/>
    <p:sldId id="380" r:id="rId98"/>
    <p:sldId id="295" r:id="rId99"/>
    <p:sldId id="383" r:id="rId100"/>
    <p:sldId id="296" r:id="rId101"/>
    <p:sldId id="384" r:id="rId10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6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969">
          <p15:clr>
            <a:srgbClr val="A4A3A4"/>
          </p15:clr>
        </p15:guide>
        <p15:guide id="6" orient="horz" pos="3224">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FD795-2FF6-465E-A7B5-F18BACD8550B}" v="18" dt="2020-01-30T14:16:45.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7" autoAdjust="0"/>
    <p:restoredTop sz="83715" autoAdjust="0"/>
  </p:normalViewPr>
  <p:slideViewPr>
    <p:cSldViewPr>
      <p:cViewPr varScale="1">
        <p:scale>
          <a:sx n="82" d="100"/>
          <a:sy n="82" d="100"/>
        </p:scale>
        <p:origin x="1205" y="77"/>
      </p:cViewPr>
      <p:guideLst>
        <p:guide orient="horz" pos="2160"/>
        <p:guide pos="567"/>
      </p:guideLst>
    </p:cSldViewPr>
  </p:slideViewPr>
  <p:outlineViewPr>
    <p:cViewPr>
      <p:scale>
        <a:sx n="33" d="100"/>
        <a:sy n="33" d="100"/>
      </p:scale>
      <p:origin x="0" y="42858"/>
    </p:cViewPr>
  </p:outlineViewPr>
  <p:notesTextViewPr>
    <p:cViewPr>
      <p:scale>
        <a:sx n="1" d="1"/>
        <a:sy n="1" d="1"/>
      </p:scale>
      <p:origin x="0" y="0"/>
    </p:cViewPr>
  </p:notesTextViewPr>
  <p:sorterViewPr>
    <p:cViewPr>
      <p:scale>
        <a:sx n="90" d="100"/>
        <a:sy n="90" d="100"/>
      </p:scale>
      <p:origin x="0" y="-12822"/>
    </p:cViewPr>
  </p:sorterViewPr>
  <p:notesViewPr>
    <p:cSldViewPr>
      <p:cViewPr varScale="1">
        <p:scale>
          <a:sx n="80" d="100"/>
          <a:sy n="80" d="100"/>
        </p:scale>
        <p:origin x="-1962" y="-78"/>
      </p:cViewPr>
      <p:guideLst>
        <p:guide orient="horz" pos="2880"/>
        <p:guide pos="2160"/>
        <p:guide orient="horz" pos="3127"/>
        <p:guide pos="2141"/>
        <p:guide orient="horz" pos="2969"/>
        <p:guide orient="horz" pos="3224"/>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microsoft.com/office/2016/11/relationships/changesInfo" Target="changesInfos/changesInfo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D49FD795-2FF6-465E-A7B5-F18BACD8550B}"/>
    <pc:docChg chg="custSel modSld">
      <pc:chgData name="Jo Claes" userId="d64208f3-0076-4064-b6ac-7d8ee9dc279f" providerId="ADAL" clId="{D49FD795-2FF6-465E-A7B5-F18BACD8550B}" dt="2020-01-30T13:48:12.698" v="40" actId="6549"/>
      <pc:docMkLst>
        <pc:docMk/>
      </pc:docMkLst>
      <pc:sldChg chg="modSp">
        <pc:chgData name="Jo Claes" userId="d64208f3-0076-4064-b6ac-7d8ee9dc279f" providerId="ADAL" clId="{D49FD795-2FF6-465E-A7B5-F18BACD8550B}" dt="2020-01-30T13:47:25.543" v="36" actId="20577"/>
        <pc:sldMkLst>
          <pc:docMk/>
          <pc:sldMk cId="999612699" sldId="259"/>
        </pc:sldMkLst>
        <pc:spChg chg="mod">
          <ac:chgData name="Jo Claes" userId="d64208f3-0076-4064-b6ac-7d8ee9dc279f" providerId="ADAL" clId="{D49FD795-2FF6-465E-A7B5-F18BACD8550B}" dt="2020-01-30T13:47:25.543" v="36" actId="20577"/>
          <ac:spMkLst>
            <pc:docMk/>
            <pc:sldMk cId="999612699" sldId="259"/>
            <ac:spMk id="3" creationId="{00000000-0000-0000-0000-000000000000}"/>
          </ac:spMkLst>
        </pc:spChg>
      </pc:sldChg>
      <pc:sldChg chg="modSp">
        <pc:chgData name="Jo Claes" userId="d64208f3-0076-4064-b6ac-7d8ee9dc279f" providerId="ADAL" clId="{D49FD795-2FF6-465E-A7B5-F18BACD8550B}" dt="2020-01-30T13:46:53.836" v="34"/>
        <pc:sldMkLst>
          <pc:docMk/>
          <pc:sldMk cId="637715712" sldId="260"/>
        </pc:sldMkLst>
        <pc:spChg chg="mod">
          <ac:chgData name="Jo Claes" userId="d64208f3-0076-4064-b6ac-7d8ee9dc279f" providerId="ADAL" clId="{D49FD795-2FF6-465E-A7B5-F18BACD8550B}" dt="2020-01-30T13:46:53.836" v="34"/>
          <ac:spMkLst>
            <pc:docMk/>
            <pc:sldMk cId="637715712" sldId="260"/>
            <ac:spMk id="11" creationId="{00000000-0000-0000-0000-000000000000}"/>
          </ac:spMkLst>
        </pc:spChg>
      </pc:sldChg>
      <pc:sldChg chg="modSp">
        <pc:chgData name="Jo Claes" userId="d64208f3-0076-4064-b6ac-7d8ee9dc279f" providerId="ADAL" clId="{D49FD795-2FF6-465E-A7B5-F18BACD8550B}" dt="2020-01-30T13:45:15.834" v="27" actId="1036"/>
        <pc:sldMkLst>
          <pc:docMk/>
          <pc:sldMk cId="2460686061" sldId="261"/>
        </pc:sldMkLst>
        <pc:spChg chg="mod">
          <ac:chgData name="Jo Claes" userId="d64208f3-0076-4064-b6ac-7d8ee9dc279f" providerId="ADAL" clId="{D49FD795-2FF6-465E-A7B5-F18BACD8550B}" dt="2020-01-30T13:45:15.834" v="27" actId="1036"/>
          <ac:spMkLst>
            <pc:docMk/>
            <pc:sldMk cId="2460686061" sldId="261"/>
            <ac:spMk id="3" creationId="{00000000-0000-0000-0000-000000000000}"/>
          </ac:spMkLst>
        </pc:spChg>
      </pc:sldChg>
      <pc:sldChg chg="modSp">
        <pc:chgData name="Jo Claes" userId="d64208f3-0076-4064-b6ac-7d8ee9dc279f" providerId="ADAL" clId="{D49FD795-2FF6-465E-A7B5-F18BACD8550B}" dt="2020-01-30T13:45:43.457" v="30" actId="20577"/>
        <pc:sldMkLst>
          <pc:docMk/>
          <pc:sldMk cId="2328390498" sldId="264"/>
        </pc:sldMkLst>
        <pc:spChg chg="mod">
          <ac:chgData name="Jo Claes" userId="d64208f3-0076-4064-b6ac-7d8ee9dc279f" providerId="ADAL" clId="{D49FD795-2FF6-465E-A7B5-F18BACD8550B}" dt="2020-01-30T13:45:43.457" v="30" actId="20577"/>
          <ac:spMkLst>
            <pc:docMk/>
            <pc:sldMk cId="2328390498" sldId="264"/>
            <ac:spMk id="3" creationId="{00000000-0000-0000-0000-000000000000}"/>
          </ac:spMkLst>
        </pc:spChg>
      </pc:sldChg>
      <pc:sldChg chg="modSp">
        <pc:chgData name="Jo Claes" userId="d64208f3-0076-4064-b6ac-7d8ee9dc279f" providerId="ADAL" clId="{D49FD795-2FF6-465E-A7B5-F18BACD8550B}" dt="2020-01-30T13:47:51.114" v="37"/>
        <pc:sldMkLst>
          <pc:docMk/>
          <pc:sldMk cId="231579039" sldId="281"/>
        </pc:sldMkLst>
        <pc:spChg chg="mod">
          <ac:chgData name="Jo Claes" userId="d64208f3-0076-4064-b6ac-7d8ee9dc279f" providerId="ADAL" clId="{D49FD795-2FF6-465E-A7B5-F18BACD8550B}" dt="2020-01-30T13:47:51.114" v="37"/>
          <ac:spMkLst>
            <pc:docMk/>
            <pc:sldMk cId="231579039" sldId="281"/>
            <ac:spMk id="3" creationId="{00000000-0000-0000-0000-000000000000}"/>
          </ac:spMkLst>
        </pc:spChg>
      </pc:sldChg>
      <pc:sldChg chg="modSp">
        <pc:chgData name="Jo Claes" userId="d64208f3-0076-4064-b6ac-7d8ee9dc279f" providerId="ADAL" clId="{D49FD795-2FF6-465E-A7B5-F18BACD8550B}" dt="2020-01-30T13:48:12.698" v="40" actId="6549"/>
        <pc:sldMkLst>
          <pc:docMk/>
          <pc:sldMk cId="2091106010" sldId="282"/>
        </pc:sldMkLst>
        <pc:spChg chg="mod">
          <ac:chgData name="Jo Claes" userId="d64208f3-0076-4064-b6ac-7d8ee9dc279f" providerId="ADAL" clId="{D49FD795-2FF6-465E-A7B5-F18BACD8550B}" dt="2020-01-30T13:48:12.698" v="40" actId="6549"/>
          <ac:spMkLst>
            <pc:docMk/>
            <pc:sldMk cId="2091106010" sldId="282"/>
            <ac:spMk id="3" creationId="{00000000-0000-0000-0000-000000000000}"/>
          </ac:spMkLst>
        </pc:spChg>
      </pc:sldChg>
      <pc:sldChg chg="delSp">
        <pc:chgData name="Jo Claes" userId="d64208f3-0076-4064-b6ac-7d8ee9dc279f" providerId="ADAL" clId="{D49FD795-2FF6-465E-A7B5-F18BACD8550B}" dt="2020-01-30T13:43:13.222" v="0" actId="478"/>
        <pc:sldMkLst>
          <pc:docMk/>
          <pc:sldMk cId="1629110792" sldId="312"/>
        </pc:sldMkLst>
        <pc:spChg chg="del">
          <ac:chgData name="Jo Claes" userId="d64208f3-0076-4064-b6ac-7d8ee9dc279f" providerId="ADAL" clId="{D49FD795-2FF6-465E-A7B5-F18BACD8550B}" dt="2020-01-30T13:43:13.222" v="0" actId="478"/>
          <ac:spMkLst>
            <pc:docMk/>
            <pc:sldMk cId="1629110792" sldId="312"/>
            <ac:spMk id="8" creationId="{00000000-0000-0000-0000-000000000000}"/>
          </ac:spMkLst>
        </pc:spChg>
      </pc:sldChg>
      <pc:sldChg chg="delSp">
        <pc:chgData name="Jo Claes" userId="d64208f3-0076-4064-b6ac-7d8ee9dc279f" providerId="ADAL" clId="{D49FD795-2FF6-465E-A7B5-F18BACD8550B}" dt="2020-01-30T13:43:15.800" v="1" actId="478"/>
        <pc:sldMkLst>
          <pc:docMk/>
          <pc:sldMk cId="2277997600" sldId="313"/>
        </pc:sldMkLst>
        <pc:spChg chg="del">
          <ac:chgData name="Jo Claes" userId="d64208f3-0076-4064-b6ac-7d8ee9dc279f" providerId="ADAL" clId="{D49FD795-2FF6-465E-A7B5-F18BACD8550B}" dt="2020-01-30T13:43:15.800" v="1" actId="478"/>
          <ac:spMkLst>
            <pc:docMk/>
            <pc:sldMk cId="2277997600" sldId="313"/>
            <ac:spMk id="10" creationId="{00000000-0000-0000-0000-000000000000}"/>
          </ac:spMkLst>
        </pc:spChg>
      </pc:sldChg>
      <pc:sldChg chg="delSp modSp">
        <pc:chgData name="Jo Claes" userId="d64208f3-0076-4064-b6ac-7d8ee9dc279f" providerId="ADAL" clId="{D49FD795-2FF6-465E-A7B5-F18BACD8550B}" dt="2020-01-30T13:43:21.517" v="4" actId="478"/>
        <pc:sldMkLst>
          <pc:docMk/>
          <pc:sldMk cId="391863118" sldId="314"/>
        </pc:sldMkLst>
        <pc:spChg chg="del mod">
          <ac:chgData name="Jo Claes" userId="d64208f3-0076-4064-b6ac-7d8ee9dc279f" providerId="ADAL" clId="{D49FD795-2FF6-465E-A7B5-F18BACD8550B}" dt="2020-01-30T13:43:21.517" v="4" actId="478"/>
          <ac:spMkLst>
            <pc:docMk/>
            <pc:sldMk cId="391863118" sldId="314"/>
            <ac:spMk id="8" creationId="{00000000-0000-0000-0000-000000000000}"/>
          </ac:spMkLst>
        </pc:spChg>
      </pc:sldChg>
      <pc:sldChg chg="delSp">
        <pc:chgData name="Jo Claes" userId="d64208f3-0076-4064-b6ac-7d8ee9dc279f" providerId="ADAL" clId="{D49FD795-2FF6-465E-A7B5-F18BACD8550B}" dt="2020-01-30T13:43:24.797" v="5" actId="478"/>
        <pc:sldMkLst>
          <pc:docMk/>
          <pc:sldMk cId="565073640" sldId="315"/>
        </pc:sldMkLst>
        <pc:spChg chg="del">
          <ac:chgData name="Jo Claes" userId="d64208f3-0076-4064-b6ac-7d8ee9dc279f" providerId="ADAL" clId="{D49FD795-2FF6-465E-A7B5-F18BACD8550B}" dt="2020-01-30T13:43:24.797" v="5" actId="478"/>
          <ac:spMkLst>
            <pc:docMk/>
            <pc:sldMk cId="565073640" sldId="315"/>
            <ac:spMk id="8" creationId="{00000000-0000-0000-0000-000000000000}"/>
          </ac:spMkLst>
        </pc:spChg>
      </pc:sldChg>
      <pc:sldChg chg="delSp">
        <pc:chgData name="Jo Claes" userId="d64208f3-0076-4064-b6ac-7d8ee9dc279f" providerId="ADAL" clId="{D49FD795-2FF6-465E-A7B5-F18BACD8550B}" dt="2020-01-30T13:43:28.796" v="6" actId="478"/>
        <pc:sldMkLst>
          <pc:docMk/>
          <pc:sldMk cId="89270508" sldId="318"/>
        </pc:sldMkLst>
        <pc:spChg chg="del">
          <ac:chgData name="Jo Claes" userId="d64208f3-0076-4064-b6ac-7d8ee9dc279f" providerId="ADAL" clId="{D49FD795-2FF6-465E-A7B5-F18BACD8550B}" dt="2020-01-30T13:43:28.796" v="6" actId="478"/>
          <ac:spMkLst>
            <pc:docMk/>
            <pc:sldMk cId="89270508" sldId="318"/>
            <ac:spMk id="8" creationId="{00000000-0000-0000-0000-000000000000}"/>
          </ac:spMkLst>
        </pc:spChg>
      </pc:sldChg>
      <pc:sldChg chg="delSp">
        <pc:chgData name="Jo Claes" userId="d64208f3-0076-4064-b6ac-7d8ee9dc279f" providerId="ADAL" clId="{D49FD795-2FF6-465E-A7B5-F18BACD8550B}" dt="2020-01-30T13:44:07.658" v="9" actId="478"/>
        <pc:sldMkLst>
          <pc:docMk/>
          <pc:sldMk cId="2384028988" sldId="329"/>
        </pc:sldMkLst>
        <pc:spChg chg="del">
          <ac:chgData name="Jo Claes" userId="d64208f3-0076-4064-b6ac-7d8ee9dc279f" providerId="ADAL" clId="{D49FD795-2FF6-465E-A7B5-F18BACD8550B}" dt="2020-01-30T13:44:07.658" v="9" actId="478"/>
          <ac:spMkLst>
            <pc:docMk/>
            <pc:sldMk cId="2384028988" sldId="329"/>
            <ac:spMk id="8" creationId="{00000000-0000-0000-0000-000000000000}"/>
          </ac:spMkLst>
        </pc:spChg>
      </pc:sldChg>
      <pc:sldChg chg="delSp">
        <pc:chgData name="Jo Claes" userId="d64208f3-0076-4064-b6ac-7d8ee9dc279f" providerId="ADAL" clId="{D49FD795-2FF6-465E-A7B5-F18BACD8550B}" dt="2020-01-30T13:44:10.923" v="10" actId="478"/>
        <pc:sldMkLst>
          <pc:docMk/>
          <pc:sldMk cId="2124871585" sldId="330"/>
        </pc:sldMkLst>
        <pc:spChg chg="del">
          <ac:chgData name="Jo Claes" userId="d64208f3-0076-4064-b6ac-7d8ee9dc279f" providerId="ADAL" clId="{D49FD795-2FF6-465E-A7B5-F18BACD8550B}" dt="2020-01-30T13:44:10.923" v="10" actId="478"/>
          <ac:spMkLst>
            <pc:docMk/>
            <pc:sldMk cId="2124871585" sldId="330"/>
            <ac:spMk id="7" creationId="{00000000-0000-0000-0000-000000000000}"/>
          </ac:spMkLst>
        </pc:spChg>
      </pc:sldChg>
      <pc:sldChg chg="delSp">
        <pc:chgData name="Jo Claes" userId="d64208f3-0076-4064-b6ac-7d8ee9dc279f" providerId="ADAL" clId="{D49FD795-2FF6-465E-A7B5-F18BACD8550B}" dt="2020-01-30T13:44:05.815" v="8" actId="478"/>
        <pc:sldMkLst>
          <pc:docMk/>
          <pc:sldMk cId="1937078021" sldId="331"/>
        </pc:sldMkLst>
        <pc:spChg chg="del">
          <ac:chgData name="Jo Claes" userId="d64208f3-0076-4064-b6ac-7d8ee9dc279f" providerId="ADAL" clId="{D49FD795-2FF6-465E-A7B5-F18BACD8550B}" dt="2020-01-30T13:44:05.815" v="8" actId="478"/>
          <ac:spMkLst>
            <pc:docMk/>
            <pc:sldMk cId="1937078021" sldId="331"/>
            <ac:spMk id="9" creationId="{00000000-0000-0000-0000-000000000000}"/>
          </ac:spMkLst>
        </pc:spChg>
      </pc:sldChg>
      <pc:sldChg chg="delSp">
        <pc:chgData name="Jo Claes" userId="d64208f3-0076-4064-b6ac-7d8ee9dc279f" providerId="ADAL" clId="{D49FD795-2FF6-465E-A7B5-F18BACD8550B}" dt="2020-01-30T13:44:23.545" v="14" actId="478"/>
        <pc:sldMkLst>
          <pc:docMk/>
          <pc:sldMk cId="688455325" sldId="332"/>
        </pc:sldMkLst>
        <pc:spChg chg="del">
          <ac:chgData name="Jo Claes" userId="d64208f3-0076-4064-b6ac-7d8ee9dc279f" providerId="ADAL" clId="{D49FD795-2FF6-465E-A7B5-F18BACD8550B}" dt="2020-01-30T13:44:23.545" v="14" actId="478"/>
          <ac:spMkLst>
            <pc:docMk/>
            <pc:sldMk cId="688455325" sldId="332"/>
            <ac:spMk id="8" creationId="{00000000-0000-0000-0000-000000000000}"/>
          </ac:spMkLst>
        </pc:spChg>
      </pc:sldChg>
      <pc:sldChg chg="delSp">
        <pc:chgData name="Jo Claes" userId="d64208f3-0076-4064-b6ac-7d8ee9dc279f" providerId="ADAL" clId="{D49FD795-2FF6-465E-A7B5-F18BACD8550B}" dt="2020-01-30T13:44:21.014" v="13" actId="478"/>
        <pc:sldMkLst>
          <pc:docMk/>
          <pc:sldMk cId="2323238449" sldId="334"/>
        </pc:sldMkLst>
        <pc:spChg chg="del">
          <ac:chgData name="Jo Claes" userId="d64208f3-0076-4064-b6ac-7d8ee9dc279f" providerId="ADAL" clId="{D49FD795-2FF6-465E-A7B5-F18BACD8550B}" dt="2020-01-30T13:44:21.014" v="13" actId="478"/>
          <ac:spMkLst>
            <pc:docMk/>
            <pc:sldMk cId="2323238449" sldId="334"/>
            <ac:spMk id="9" creationId="{00000000-0000-0000-0000-000000000000}"/>
          </ac:spMkLst>
        </pc:spChg>
      </pc:sldChg>
      <pc:sldChg chg="delSp">
        <pc:chgData name="Jo Claes" userId="d64208f3-0076-4064-b6ac-7d8ee9dc279f" providerId="ADAL" clId="{D49FD795-2FF6-465E-A7B5-F18BACD8550B}" dt="2020-01-30T13:44:13.657" v="11" actId="478"/>
        <pc:sldMkLst>
          <pc:docMk/>
          <pc:sldMk cId="102027937" sldId="343"/>
        </pc:sldMkLst>
        <pc:spChg chg="del">
          <ac:chgData name="Jo Claes" userId="d64208f3-0076-4064-b6ac-7d8ee9dc279f" providerId="ADAL" clId="{D49FD795-2FF6-465E-A7B5-F18BACD8550B}" dt="2020-01-30T13:44:13.657" v="11" actId="478"/>
          <ac:spMkLst>
            <pc:docMk/>
            <pc:sldMk cId="102027937" sldId="343"/>
            <ac:spMk id="7" creationId="{00000000-0000-0000-0000-000000000000}"/>
          </ac:spMkLst>
        </pc:spChg>
      </pc:sldChg>
      <pc:sldChg chg="delSp">
        <pc:chgData name="Jo Claes" userId="d64208f3-0076-4064-b6ac-7d8ee9dc279f" providerId="ADAL" clId="{D49FD795-2FF6-465E-A7B5-F18BACD8550B}" dt="2020-01-30T13:43:32.702" v="7" actId="478"/>
        <pc:sldMkLst>
          <pc:docMk/>
          <pc:sldMk cId="1376454233" sldId="346"/>
        </pc:sldMkLst>
        <pc:spChg chg="del">
          <ac:chgData name="Jo Claes" userId="d64208f3-0076-4064-b6ac-7d8ee9dc279f" providerId="ADAL" clId="{D49FD795-2FF6-465E-A7B5-F18BACD8550B}" dt="2020-01-30T13:43:32.702" v="7" actId="478"/>
          <ac:spMkLst>
            <pc:docMk/>
            <pc:sldMk cId="1376454233" sldId="346"/>
            <ac:spMk id="7" creationId="{00000000-0000-0000-0000-000000000000}"/>
          </ac:spMkLst>
        </pc:spChg>
      </pc:sldChg>
      <pc:sldChg chg="delSp">
        <pc:chgData name="Jo Claes" userId="d64208f3-0076-4064-b6ac-7d8ee9dc279f" providerId="ADAL" clId="{D49FD795-2FF6-465E-A7B5-F18BACD8550B}" dt="2020-01-30T13:44:16.375" v="12" actId="478"/>
        <pc:sldMkLst>
          <pc:docMk/>
          <pc:sldMk cId="1187567778" sldId="347"/>
        </pc:sldMkLst>
        <pc:spChg chg="del">
          <ac:chgData name="Jo Claes" userId="d64208f3-0076-4064-b6ac-7d8ee9dc279f" providerId="ADAL" clId="{D49FD795-2FF6-465E-A7B5-F18BACD8550B}" dt="2020-01-30T13:44:16.375" v="12" actId="478"/>
          <ac:spMkLst>
            <pc:docMk/>
            <pc:sldMk cId="1187567778" sldId="347"/>
            <ac:spMk id="7" creationId="{00000000-0000-0000-0000-000000000000}"/>
          </ac:spMkLst>
        </pc:spChg>
      </pc:sldChg>
      <pc:sldChg chg="delSp">
        <pc:chgData name="Jo Claes" userId="d64208f3-0076-4064-b6ac-7d8ee9dc279f" providerId="ADAL" clId="{D49FD795-2FF6-465E-A7B5-F18BACD8550B}" dt="2020-01-30T13:44:27.200" v="15" actId="478"/>
        <pc:sldMkLst>
          <pc:docMk/>
          <pc:sldMk cId="2723358493" sldId="382"/>
        </pc:sldMkLst>
        <pc:spChg chg="del">
          <ac:chgData name="Jo Claes" userId="d64208f3-0076-4064-b6ac-7d8ee9dc279f" providerId="ADAL" clId="{D49FD795-2FF6-465E-A7B5-F18BACD8550B}" dt="2020-01-30T13:44:27.200" v="15" actId="478"/>
          <ac:spMkLst>
            <pc:docMk/>
            <pc:sldMk cId="2723358493" sldId="382"/>
            <ac:spMk id="9" creationId="{00000000-0000-0000-0000-000000000000}"/>
          </ac:spMkLst>
        </pc:spChg>
      </pc:sldChg>
    </pc:docChg>
  </pc:docChgLst>
  <pc:docChgLst>
    <pc:chgData name="Jo Claes" userId="d64208f3-0076-4064-b6ac-7d8ee9dc279f" providerId="ADAL" clId="{BF6271F6-57C6-458E-B6D5-3F025D49AE2E}"/>
    <pc:docChg chg="custSel delSld modSld">
      <pc:chgData name="Jo Claes" userId="d64208f3-0076-4064-b6ac-7d8ee9dc279f" providerId="ADAL" clId="{BF6271F6-57C6-458E-B6D5-3F025D49AE2E}" dt="2019-11-18T09:42:47.207" v="70" actId="2696"/>
      <pc:docMkLst>
        <pc:docMk/>
      </pc:docMkLst>
      <pc:sldChg chg="modSp">
        <pc:chgData name="Jo Claes" userId="d64208f3-0076-4064-b6ac-7d8ee9dc279f" providerId="ADAL" clId="{BF6271F6-57C6-458E-B6D5-3F025D49AE2E}" dt="2019-11-18T09:40:49.352" v="53" actId="404"/>
        <pc:sldMkLst>
          <pc:docMk/>
          <pc:sldMk cId="999612699" sldId="259"/>
        </pc:sldMkLst>
        <pc:spChg chg="mod">
          <ac:chgData name="Jo Claes" userId="d64208f3-0076-4064-b6ac-7d8ee9dc279f" providerId="ADAL" clId="{BF6271F6-57C6-458E-B6D5-3F025D49AE2E}" dt="2019-11-18T09:40:49.352" v="53" actId="404"/>
          <ac:spMkLst>
            <pc:docMk/>
            <pc:sldMk cId="999612699" sldId="259"/>
            <ac:spMk id="3" creationId="{00000000-0000-0000-0000-000000000000}"/>
          </ac:spMkLst>
        </pc:spChg>
      </pc:sldChg>
      <pc:sldChg chg="modSp">
        <pc:chgData name="Jo Claes" userId="d64208f3-0076-4064-b6ac-7d8ee9dc279f" providerId="ADAL" clId="{BF6271F6-57C6-458E-B6D5-3F025D49AE2E}" dt="2019-11-18T09:39:51.027" v="41"/>
        <pc:sldMkLst>
          <pc:docMk/>
          <pc:sldMk cId="637715712" sldId="260"/>
        </pc:sldMkLst>
        <pc:spChg chg="mod">
          <ac:chgData name="Jo Claes" userId="d64208f3-0076-4064-b6ac-7d8ee9dc279f" providerId="ADAL" clId="{BF6271F6-57C6-458E-B6D5-3F025D49AE2E}" dt="2019-11-18T09:39:51.027" v="41"/>
          <ac:spMkLst>
            <pc:docMk/>
            <pc:sldMk cId="637715712" sldId="260"/>
            <ac:spMk id="11" creationId="{00000000-0000-0000-0000-000000000000}"/>
          </ac:spMkLst>
        </pc:spChg>
      </pc:sldChg>
      <pc:sldChg chg="modSp">
        <pc:chgData name="Jo Claes" userId="d64208f3-0076-4064-b6ac-7d8ee9dc279f" providerId="ADAL" clId="{BF6271F6-57C6-458E-B6D5-3F025D49AE2E}" dt="2019-11-18T09:38:33.118" v="30" actId="20577"/>
        <pc:sldMkLst>
          <pc:docMk/>
          <pc:sldMk cId="2460686061" sldId="261"/>
        </pc:sldMkLst>
        <pc:spChg chg="mod">
          <ac:chgData name="Jo Claes" userId="d64208f3-0076-4064-b6ac-7d8ee9dc279f" providerId="ADAL" clId="{BF6271F6-57C6-458E-B6D5-3F025D49AE2E}" dt="2019-11-18T09:38:33.118" v="30" actId="20577"/>
          <ac:spMkLst>
            <pc:docMk/>
            <pc:sldMk cId="2460686061" sldId="261"/>
            <ac:spMk id="3" creationId="{00000000-0000-0000-0000-000000000000}"/>
          </ac:spMkLst>
        </pc:spChg>
      </pc:sldChg>
      <pc:sldChg chg="modSp">
        <pc:chgData name="Jo Claes" userId="d64208f3-0076-4064-b6ac-7d8ee9dc279f" providerId="ADAL" clId="{BF6271F6-57C6-458E-B6D5-3F025D49AE2E}" dt="2019-11-18T09:37:53.269" v="3" actId="6549"/>
        <pc:sldMkLst>
          <pc:docMk/>
          <pc:sldMk cId="803997359" sldId="262"/>
        </pc:sldMkLst>
        <pc:spChg chg="mod">
          <ac:chgData name="Jo Claes" userId="d64208f3-0076-4064-b6ac-7d8ee9dc279f" providerId="ADAL" clId="{BF6271F6-57C6-458E-B6D5-3F025D49AE2E}" dt="2019-11-18T09:37:53.269" v="3" actId="6549"/>
          <ac:spMkLst>
            <pc:docMk/>
            <pc:sldMk cId="803997359" sldId="262"/>
            <ac:spMk id="3" creationId="{00000000-0000-0000-0000-000000000000}"/>
          </ac:spMkLst>
        </pc:spChg>
      </pc:sldChg>
      <pc:sldChg chg="modSp">
        <pc:chgData name="Jo Claes" userId="d64208f3-0076-4064-b6ac-7d8ee9dc279f" providerId="ADAL" clId="{BF6271F6-57C6-458E-B6D5-3F025D49AE2E}" dt="2019-11-18T09:42:03.407" v="58"/>
        <pc:sldMkLst>
          <pc:docMk/>
          <pc:sldMk cId="298025202" sldId="263"/>
        </pc:sldMkLst>
        <pc:spChg chg="mod">
          <ac:chgData name="Jo Claes" userId="d64208f3-0076-4064-b6ac-7d8ee9dc279f" providerId="ADAL" clId="{BF6271F6-57C6-458E-B6D5-3F025D49AE2E}" dt="2019-11-18T09:42:03.407" v="58"/>
          <ac:spMkLst>
            <pc:docMk/>
            <pc:sldMk cId="298025202" sldId="263"/>
            <ac:spMk id="3" creationId="{00000000-0000-0000-0000-000000000000}"/>
          </ac:spMkLst>
        </pc:spChg>
      </pc:sldChg>
      <pc:sldChg chg="delSp">
        <pc:chgData name="Jo Claes" userId="d64208f3-0076-4064-b6ac-7d8ee9dc279f" providerId="ADAL" clId="{BF6271F6-57C6-458E-B6D5-3F025D49AE2E}" dt="2019-11-18T09:40:27.159" v="47" actId="478"/>
        <pc:sldMkLst>
          <pc:docMk/>
          <pc:sldMk cId="2785461785" sldId="277"/>
        </pc:sldMkLst>
        <pc:spChg chg="del">
          <ac:chgData name="Jo Claes" userId="d64208f3-0076-4064-b6ac-7d8ee9dc279f" providerId="ADAL" clId="{BF6271F6-57C6-458E-B6D5-3F025D49AE2E}" dt="2019-11-18T09:40:27.159" v="47" actId="478"/>
          <ac:spMkLst>
            <pc:docMk/>
            <pc:sldMk cId="2785461785" sldId="277"/>
            <ac:spMk id="7" creationId="{00000000-0000-0000-0000-000000000000}"/>
          </ac:spMkLst>
        </pc:spChg>
      </pc:sldChg>
      <pc:sldChg chg="modSp">
        <pc:chgData name="Jo Claes" userId="d64208f3-0076-4064-b6ac-7d8ee9dc279f" providerId="ADAL" clId="{BF6271F6-57C6-458E-B6D5-3F025D49AE2E}" dt="2019-11-18T09:41:34.747" v="56"/>
        <pc:sldMkLst>
          <pc:docMk/>
          <pc:sldMk cId="231579039" sldId="281"/>
        </pc:sldMkLst>
        <pc:spChg chg="mod">
          <ac:chgData name="Jo Claes" userId="d64208f3-0076-4064-b6ac-7d8ee9dc279f" providerId="ADAL" clId="{BF6271F6-57C6-458E-B6D5-3F025D49AE2E}" dt="2019-11-18T09:41:34.747" v="56"/>
          <ac:spMkLst>
            <pc:docMk/>
            <pc:sldMk cId="231579039" sldId="281"/>
            <ac:spMk id="3" creationId="{00000000-0000-0000-0000-000000000000}"/>
          </ac:spMkLst>
        </pc:spChg>
      </pc:sldChg>
      <pc:sldChg chg="modSp">
        <pc:chgData name="Jo Claes" userId="d64208f3-0076-4064-b6ac-7d8ee9dc279f" providerId="ADAL" clId="{BF6271F6-57C6-458E-B6D5-3F025D49AE2E}" dt="2019-11-18T09:42:40.443" v="60"/>
        <pc:sldMkLst>
          <pc:docMk/>
          <pc:sldMk cId="3638602594" sldId="296"/>
        </pc:sldMkLst>
        <pc:spChg chg="mod">
          <ac:chgData name="Jo Claes" userId="d64208f3-0076-4064-b6ac-7d8ee9dc279f" providerId="ADAL" clId="{BF6271F6-57C6-458E-B6D5-3F025D49AE2E}" dt="2019-11-18T09:42:40.443" v="60"/>
          <ac:spMkLst>
            <pc:docMk/>
            <pc:sldMk cId="3638602594" sldId="296"/>
            <ac:spMk id="3" creationId="{00000000-0000-0000-0000-000000000000}"/>
          </ac:spMkLst>
        </pc:spChg>
      </pc:sldChg>
      <pc:sldChg chg="delSp">
        <pc:chgData name="Jo Claes" userId="d64208f3-0076-4064-b6ac-7d8ee9dc279f" providerId="ADAL" clId="{BF6271F6-57C6-458E-B6D5-3F025D49AE2E}" dt="2019-11-18T09:41:44.443" v="57" actId="478"/>
        <pc:sldMkLst>
          <pc:docMk/>
          <pc:sldMk cId="4033495200" sldId="317"/>
        </pc:sldMkLst>
        <pc:spChg chg="del">
          <ac:chgData name="Jo Claes" userId="d64208f3-0076-4064-b6ac-7d8ee9dc279f" providerId="ADAL" clId="{BF6271F6-57C6-458E-B6D5-3F025D49AE2E}" dt="2019-11-18T09:41:44.443" v="57" actId="478"/>
          <ac:spMkLst>
            <pc:docMk/>
            <pc:sldMk cId="4033495200" sldId="317"/>
            <ac:spMk id="10" creationId="{00000000-0000-0000-0000-000000000000}"/>
          </ac:spMkLst>
        </pc:spChg>
      </pc:sldChg>
      <pc:sldChg chg="delSp">
        <pc:chgData name="Jo Claes" userId="d64208f3-0076-4064-b6ac-7d8ee9dc279f" providerId="ADAL" clId="{BF6271F6-57C6-458E-B6D5-3F025D49AE2E}" dt="2019-11-18T09:40:16.958" v="46" actId="478"/>
        <pc:sldMkLst>
          <pc:docMk/>
          <pc:sldMk cId="1218086566" sldId="321"/>
        </pc:sldMkLst>
        <pc:spChg chg="del">
          <ac:chgData name="Jo Claes" userId="d64208f3-0076-4064-b6ac-7d8ee9dc279f" providerId="ADAL" clId="{BF6271F6-57C6-458E-B6D5-3F025D49AE2E}" dt="2019-11-18T09:40:16.958" v="46" actId="478"/>
          <ac:spMkLst>
            <pc:docMk/>
            <pc:sldMk cId="1218086566" sldId="321"/>
            <ac:spMk id="7" creationId="{00000000-0000-0000-0000-000000000000}"/>
          </ac:spMkLst>
        </pc:spChg>
      </pc:sldChg>
      <pc:sldChg chg="delSp modSp">
        <pc:chgData name="Jo Claes" userId="d64208f3-0076-4064-b6ac-7d8ee9dc279f" providerId="ADAL" clId="{BF6271F6-57C6-458E-B6D5-3F025D49AE2E}" dt="2019-11-18T09:39:40.826" v="40" actId="20577"/>
        <pc:sldMkLst>
          <pc:docMk/>
          <pc:sldMk cId="757271836" sldId="328"/>
        </pc:sldMkLst>
        <pc:spChg chg="mod">
          <ac:chgData name="Jo Claes" userId="d64208f3-0076-4064-b6ac-7d8ee9dc279f" providerId="ADAL" clId="{BF6271F6-57C6-458E-B6D5-3F025D49AE2E}" dt="2019-11-18T09:39:40.826" v="40" actId="20577"/>
          <ac:spMkLst>
            <pc:docMk/>
            <pc:sldMk cId="757271836" sldId="328"/>
            <ac:spMk id="2" creationId="{00000000-0000-0000-0000-000000000000}"/>
          </ac:spMkLst>
        </pc:spChg>
        <pc:spChg chg="del">
          <ac:chgData name="Jo Claes" userId="d64208f3-0076-4064-b6ac-7d8ee9dc279f" providerId="ADAL" clId="{BF6271F6-57C6-458E-B6D5-3F025D49AE2E}" dt="2019-11-18T09:39:34.205" v="38" actId="478"/>
          <ac:spMkLst>
            <pc:docMk/>
            <pc:sldMk cId="757271836" sldId="328"/>
            <ac:spMk id="9" creationId="{00000000-0000-0000-0000-000000000000}"/>
          </ac:spMkLst>
        </pc:spChg>
      </pc:sldChg>
      <pc:sldChg chg="delSp">
        <pc:chgData name="Jo Claes" userId="d64208f3-0076-4064-b6ac-7d8ee9dc279f" providerId="ADAL" clId="{BF6271F6-57C6-458E-B6D5-3F025D49AE2E}" dt="2019-11-18T09:41:00.239" v="54" actId="478"/>
        <pc:sldMkLst>
          <pc:docMk/>
          <pc:sldMk cId="2947158140" sldId="351"/>
        </pc:sldMkLst>
        <pc:spChg chg="del">
          <ac:chgData name="Jo Claes" userId="d64208f3-0076-4064-b6ac-7d8ee9dc279f" providerId="ADAL" clId="{BF6271F6-57C6-458E-B6D5-3F025D49AE2E}" dt="2019-11-18T09:41:00.239" v="54" actId="478"/>
          <ac:spMkLst>
            <pc:docMk/>
            <pc:sldMk cId="2947158140" sldId="351"/>
            <ac:spMk id="6" creationId="{00000000-0000-0000-0000-000000000000}"/>
          </ac:spMkLst>
        </pc:spChg>
      </pc:sldChg>
      <pc:sldChg chg="delSp">
        <pc:chgData name="Jo Claes" userId="d64208f3-0076-4064-b6ac-7d8ee9dc279f" providerId="ADAL" clId="{BF6271F6-57C6-458E-B6D5-3F025D49AE2E}" dt="2019-11-18T09:41:04.364" v="55" actId="478"/>
        <pc:sldMkLst>
          <pc:docMk/>
          <pc:sldMk cId="2950842719" sldId="352"/>
        </pc:sldMkLst>
        <pc:spChg chg="del">
          <ac:chgData name="Jo Claes" userId="d64208f3-0076-4064-b6ac-7d8ee9dc279f" providerId="ADAL" clId="{BF6271F6-57C6-458E-B6D5-3F025D49AE2E}" dt="2019-11-18T09:41:04.364" v="55" actId="478"/>
          <ac:spMkLst>
            <pc:docMk/>
            <pc:sldMk cId="2950842719" sldId="352"/>
            <ac:spMk id="6" creationId="{00000000-0000-0000-0000-000000000000}"/>
          </ac:spMkLst>
        </pc:spChg>
      </pc:sldChg>
      <pc:sldChg chg="delSp">
        <pc:chgData name="Jo Claes" userId="d64208f3-0076-4064-b6ac-7d8ee9dc279f" providerId="ADAL" clId="{BF6271F6-57C6-458E-B6D5-3F025D49AE2E}" dt="2019-11-18T09:40:01.040" v="42" actId="478"/>
        <pc:sldMkLst>
          <pc:docMk/>
          <pc:sldMk cId="4256699898" sldId="354"/>
        </pc:sldMkLst>
        <pc:spChg chg="del">
          <ac:chgData name="Jo Claes" userId="d64208f3-0076-4064-b6ac-7d8ee9dc279f" providerId="ADAL" clId="{BF6271F6-57C6-458E-B6D5-3F025D49AE2E}" dt="2019-11-18T09:40:01.040" v="42" actId="478"/>
          <ac:spMkLst>
            <pc:docMk/>
            <pc:sldMk cId="4256699898" sldId="354"/>
            <ac:spMk id="7" creationId="{00000000-0000-0000-0000-000000000000}"/>
          </ac:spMkLst>
        </pc:spChg>
      </pc:sldChg>
      <pc:sldChg chg="delSp">
        <pc:chgData name="Jo Claes" userId="d64208f3-0076-4064-b6ac-7d8ee9dc279f" providerId="ADAL" clId="{BF6271F6-57C6-458E-B6D5-3F025D49AE2E}" dt="2019-11-18T09:40:09.429" v="44" actId="478"/>
        <pc:sldMkLst>
          <pc:docMk/>
          <pc:sldMk cId="1553676880" sldId="355"/>
        </pc:sldMkLst>
        <pc:spChg chg="del">
          <ac:chgData name="Jo Claes" userId="d64208f3-0076-4064-b6ac-7d8ee9dc279f" providerId="ADAL" clId="{BF6271F6-57C6-458E-B6D5-3F025D49AE2E}" dt="2019-11-18T09:40:09.429" v="44" actId="478"/>
          <ac:spMkLst>
            <pc:docMk/>
            <pc:sldMk cId="1553676880" sldId="355"/>
            <ac:spMk id="9" creationId="{00000000-0000-0000-0000-000000000000}"/>
          </ac:spMkLst>
        </pc:spChg>
      </pc:sldChg>
      <pc:sldChg chg="delSp">
        <pc:chgData name="Jo Claes" userId="d64208f3-0076-4064-b6ac-7d8ee9dc279f" providerId="ADAL" clId="{BF6271F6-57C6-458E-B6D5-3F025D49AE2E}" dt="2019-11-18T09:40:05.039" v="43" actId="478"/>
        <pc:sldMkLst>
          <pc:docMk/>
          <pc:sldMk cId="3743469699" sldId="356"/>
        </pc:sldMkLst>
        <pc:spChg chg="del">
          <ac:chgData name="Jo Claes" userId="d64208f3-0076-4064-b6ac-7d8ee9dc279f" providerId="ADAL" clId="{BF6271F6-57C6-458E-B6D5-3F025D49AE2E}" dt="2019-11-18T09:40:05.039" v="43" actId="478"/>
          <ac:spMkLst>
            <pc:docMk/>
            <pc:sldMk cId="3743469699" sldId="356"/>
            <ac:spMk id="9" creationId="{00000000-0000-0000-0000-000000000000}"/>
          </ac:spMkLst>
        </pc:spChg>
      </pc:sldChg>
      <pc:sldChg chg="delSp">
        <pc:chgData name="Jo Claes" userId="d64208f3-0076-4064-b6ac-7d8ee9dc279f" providerId="ADAL" clId="{BF6271F6-57C6-458E-B6D5-3F025D49AE2E}" dt="2019-11-18T09:40:12.787" v="45" actId="478"/>
        <pc:sldMkLst>
          <pc:docMk/>
          <pc:sldMk cId="700664692" sldId="357"/>
        </pc:sldMkLst>
        <pc:spChg chg="del">
          <ac:chgData name="Jo Claes" userId="d64208f3-0076-4064-b6ac-7d8ee9dc279f" providerId="ADAL" clId="{BF6271F6-57C6-458E-B6D5-3F025D49AE2E}" dt="2019-11-18T09:40:12.787" v="45" actId="478"/>
          <ac:spMkLst>
            <pc:docMk/>
            <pc:sldMk cId="700664692" sldId="357"/>
            <ac:spMk id="8" creationId="{00000000-0000-0000-0000-000000000000}"/>
          </ac:spMkLst>
        </pc:spChg>
      </pc:sldChg>
      <pc:sldChg chg="modSp">
        <pc:chgData name="Jo Claes" userId="d64208f3-0076-4064-b6ac-7d8ee9dc279f" providerId="ADAL" clId="{BF6271F6-57C6-458E-B6D5-3F025D49AE2E}" dt="2019-11-18T09:38:41.764" v="31"/>
        <pc:sldMkLst>
          <pc:docMk/>
          <pc:sldMk cId="1256594470" sldId="360"/>
        </pc:sldMkLst>
        <pc:spChg chg="mod">
          <ac:chgData name="Jo Claes" userId="d64208f3-0076-4064-b6ac-7d8ee9dc279f" providerId="ADAL" clId="{BF6271F6-57C6-458E-B6D5-3F025D49AE2E}" dt="2019-11-18T09:38:41.764" v="31"/>
          <ac:spMkLst>
            <pc:docMk/>
            <pc:sldMk cId="1256594470" sldId="360"/>
            <ac:spMk id="3" creationId="{00000000-0000-0000-0000-000000000000}"/>
          </ac:spMkLst>
        </pc:spChg>
      </pc:sldChg>
      <pc:sldChg chg="del">
        <pc:chgData name="Jo Claes" userId="d64208f3-0076-4064-b6ac-7d8ee9dc279f" providerId="ADAL" clId="{BF6271F6-57C6-458E-B6D5-3F025D49AE2E}" dt="2019-11-18T09:42:47.207" v="70" actId="2696"/>
        <pc:sldMkLst>
          <pc:docMk/>
          <pc:sldMk cId="2830169720" sldId="362"/>
        </pc:sldMkLst>
      </pc:sldChg>
      <pc:sldChg chg="del">
        <pc:chgData name="Jo Claes" userId="d64208f3-0076-4064-b6ac-7d8ee9dc279f" providerId="ADAL" clId="{BF6271F6-57C6-458E-B6D5-3F025D49AE2E}" dt="2019-11-18T09:42:47.176" v="67" actId="2696"/>
        <pc:sldMkLst>
          <pc:docMk/>
          <pc:sldMk cId="1157839885" sldId="364"/>
        </pc:sldMkLst>
      </pc:sldChg>
      <pc:sldChg chg="delSp">
        <pc:chgData name="Jo Claes" userId="d64208f3-0076-4064-b6ac-7d8ee9dc279f" providerId="ADAL" clId="{BF6271F6-57C6-458E-B6D5-3F025D49AE2E}" dt="2019-11-18T09:39:27.410" v="37" actId="478"/>
        <pc:sldMkLst>
          <pc:docMk/>
          <pc:sldMk cId="3624619642" sldId="368"/>
        </pc:sldMkLst>
        <pc:spChg chg="del">
          <ac:chgData name="Jo Claes" userId="d64208f3-0076-4064-b6ac-7d8ee9dc279f" providerId="ADAL" clId="{BF6271F6-57C6-458E-B6D5-3F025D49AE2E}" dt="2019-11-18T09:39:27.410" v="37" actId="478"/>
          <ac:spMkLst>
            <pc:docMk/>
            <pc:sldMk cId="3624619642" sldId="368"/>
            <ac:spMk id="9" creationId="{00000000-0000-0000-0000-000000000000}"/>
          </ac:spMkLst>
        </pc:spChg>
      </pc:sldChg>
      <pc:sldChg chg="delSp modSp">
        <pc:chgData name="Jo Claes" userId="d64208f3-0076-4064-b6ac-7d8ee9dc279f" providerId="ADAL" clId="{BF6271F6-57C6-458E-B6D5-3F025D49AE2E}" dt="2019-11-18T09:39:23.911" v="36" actId="478"/>
        <pc:sldMkLst>
          <pc:docMk/>
          <pc:sldMk cId="919674714" sldId="369"/>
        </pc:sldMkLst>
        <pc:spChg chg="mod">
          <ac:chgData name="Jo Claes" userId="d64208f3-0076-4064-b6ac-7d8ee9dc279f" providerId="ADAL" clId="{BF6271F6-57C6-458E-B6D5-3F025D49AE2E}" dt="2019-11-18T09:39:20.646" v="35" actId="20577"/>
          <ac:spMkLst>
            <pc:docMk/>
            <pc:sldMk cId="919674714" sldId="369"/>
            <ac:spMk id="2" creationId="{00000000-0000-0000-0000-000000000000}"/>
          </ac:spMkLst>
        </pc:spChg>
        <pc:spChg chg="del">
          <ac:chgData name="Jo Claes" userId="d64208f3-0076-4064-b6ac-7d8ee9dc279f" providerId="ADAL" clId="{BF6271F6-57C6-458E-B6D5-3F025D49AE2E}" dt="2019-11-18T09:39:23.911" v="36" actId="478"/>
          <ac:spMkLst>
            <pc:docMk/>
            <pc:sldMk cId="919674714" sldId="369"/>
            <ac:spMk id="10" creationId="{00000000-0000-0000-0000-000000000000}"/>
          </ac:spMkLst>
        </pc:spChg>
      </pc:sldChg>
      <pc:sldChg chg="del">
        <pc:chgData name="Jo Claes" userId="d64208f3-0076-4064-b6ac-7d8ee9dc279f" providerId="ADAL" clId="{BF6271F6-57C6-458E-B6D5-3F025D49AE2E}" dt="2019-11-18T09:42:47.114" v="61" actId="2696"/>
        <pc:sldMkLst>
          <pc:docMk/>
          <pc:sldMk cId="1658236286" sldId="381"/>
        </pc:sldMkLst>
      </pc:sldChg>
      <pc:sldChg chg="delSp">
        <pc:chgData name="Jo Claes" userId="d64208f3-0076-4064-b6ac-7d8ee9dc279f" providerId="ADAL" clId="{BF6271F6-57C6-458E-B6D5-3F025D49AE2E}" dt="2019-11-18T09:42:15.358" v="59" actId="478"/>
        <pc:sldMkLst>
          <pc:docMk/>
          <pc:sldMk cId="3854116205" sldId="383"/>
        </pc:sldMkLst>
        <pc:spChg chg="del">
          <ac:chgData name="Jo Claes" userId="d64208f3-0076-4064-b6ac-7d8ee9dc279f" providerId="ADAL" clId="{BF6271F6-57C6-458E-B6D5-3F025D49AE2E}" dt="2019-11-18T09:42:15.358" v="59" actId="478"/>
          <ac:spMkLst>
            <pc:docMk/>
            <pc:sldMk cId="3854116205" sldId="383"/>
            <ac:spMk id="6" creationId="{00000000-0000-0000-0000-000000000000}"/>
          </ac:spMkLst>
        </pc:spChg>
      </pc:sldChg>
      <pc:sldChg chg="del">
        <pc:chgData name="Jo Claes" userId="d64208f3-0076-4064-b6ac-7d8ee9dc279f" providerId="ADAL" clId="{BF6271F6-57C6-458E-B6D5-3F025D49AE2E}" dt="2019-11-18T09:42:47.129" v="62" actId="2696"/>
        <pc:sldMkLst>
          <pc:docMk/>
          <pc:sldMk cId="221451803" sldId="384"/>
        </pc:sldMkLst>
      </pc:sldChg>
      <pc:sldChg chg="del">
        <pc:chgData name="Jo Claes" userId="d64208f3-0076-4064-b6ac-7d8ee9dc279f" providerId="ADAL" clId="{BF6271F6-57C6-458E-B6D5-3F025D49AE2E}" dt="2019-11-18T09:42:47.129" v="63" actId="2696"/>
        <pc:sldMkLst>
          <pc:docMk/>
          <pc:sldMk cId="574234122" sldId="385"/>
        </pc:sldMkLst>
      </pc:sldChg>
      <pc:sldChg chg="del">
        <pc:chgData name="Jo Claes" userId="d64208f3-0076-4064-b6ac-7d8ee9dc279f" providerId="ADAL" clId="{BF6271F6-57C6-458E-B6D5-3F025D49AE2E}" dt="2019-11-18T09:42:47.145" v="64" actId="2696"/>
        <pc:sldMkLst>
          <pc:docMk/>
          <pc:sldMk cId="4279481000" sldId="386"/>
        </pc:sldMkLst>
      </pc:sldChg>
      <pc:sldChg chg="del">
        <pc:chgData name="Jo Claes" userId="d64208f3-0076-4064-b6ac-7d8ee9dc279f" providerId="ADAL" clId="{BF6271F6-57C6-458E-B6D5-3F025D49AE2E}" dt="2019-11-18T09:42:47.145" v="65" actId="2696"/>
        <pc:sldMkLst>
          <pc:docMk/>
          <pc:sldMk cId="3985053575" sldId="387"/>
        </pc:sldMkLst>
      </pc:sldChg>
      <pc:sldChg chg="del">
        <pc:chgData name="Jo Claes" userId="d64208f3-0076-4064-b6ac-7d8ee9dc279f" providerId="ADAL" clId="{BF6271F6-57C6-458E-B6D5-3F025D49AE2E}" dt="2019-11-18T09:42:47.160" v="66" actId="2696"/>
        <pc:sldMkLst>
          <pc:docMk/>
          <pc:sldMk cId="2383349994" sldId="388"/>
        </pc:sldMkLst>
      </pc:sldChg>
      <pc:sldChg chg="del">
        <pc:chgData name="Jo Claes" userId="d64208f3-0076-4064-b6ac-7d8ee9dc279f" providerId="ADAL" clId="{BF6271F6-57C6-458E-B6D5-3F025D49AE2E}" dt="2019-11-18T09:42:47.192" v="68" actId="2696"/>
        <pc:sldMkLst>
          <pc:docMk/>
          <pc:sldMk cId="500789636" sldId="389"/>
        </pc:sldMkLst>
      </pc:sldChg>
      <pc:sldChg chg="del">
        <pc:chgData name="Jo Claes" userId="d64208f3-0076-4064-b6ac-7d8ee9dc279f" providerId="ADAL" clId="{BF6271F6-57C6-458E-B6D5-3F025D49AE2E}" dt="2019-11-18T09:42:47.207" v="69" actId="2696"/>
        <pc:sldMkLst>
          <pc:docMk/>
          <pc:sldMk cId="1396533782" sldId="39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Zn</c:v>
                </c:pt>
                <c:pt idx="1">
                  <c:v>Cu</c:v>
                </c:pt>
                <c:pt idx="2">
                  <c:v>Cr de l'acier inoxydable 1.4301 (304) </c:v>
                </c:pt>
                <c:pt idx="3">
                  <c:v>Ni de l'acier inoxydable 1.4301 (304)</c:v>
                </c:pt>
                <c:pt idx="4">
                  <c:v>Cr de l'acier inoxydable 1.4401 (316)</c:v>
                </c:pt>
                <c:pt idx="5">
                  <c:v>Ni de l'acier inoxydable 1.4401 (316) </c:v>
                </c:pt>
              </c:strCache>
            </c:strRef>
          </c:cat>
          <c:val>
            <c:numRef>
              <c:f>Sheet1!$B$2:$B$7</c:f>
              <c:numCache>
                <c:formatCode>General</c:formatCode>
                <c:ptCount val="6"/>
                <c:pt idx="0">
                  <c:v>3000</c:v>
                </c:pt>
                <c:pt idx="1">
                  <c:v>1500</c:v>
                </c:pt>
                <c:pt idx="2">
                  <c:v>0.2</c:v>
                </c:pt>
                <c:pt idx="3">
                  <c:v>0.60000000000000064</c:v>
                </c:pt>
                <c:pt idx="4">
                  <c:v>0.4</c:v>
                </c:pt>
                <c:pt idx="5">
                  <c:v>1.2</c:v>
                </c:pt>
              </c:numCache>
            </c:numRef>
          </c:val>
          <c:extLst>
            <c:ext xmlns:c16="http://schemas.microsoft.com/office/drawing/2014/chart" uri="{C3380CC4-5D6E-409C-BE32-E72D297353CC}">
              <c16:uniqueId val="{00000000-BD64-43C7-B521-37903D93AD77}"/>
            </c:ext>
          </c:extLst>
        </c:ser>
        <c:dLbls>
          <c:showLegendKey val="0"/>
          <c:showVal val="0"/>
          <c:showCatName val="0"/>
          <c:showSerName val="0"/>
          <c:showPercent val="0"/>
          <c:showBubbleSize val="0"/>
        </c:dLbls>
        <c:gapWidth val="150"/>
        <c:axId val="193612848"/>
        <c:axId val="193610104"/>
      </c:barChart>
      <c:catAx>
        <c:axId val="193612848"/>
        <c:scaling>
          <c:orientation val="minMax"/>
        </c:scaling>
        <c:delete val="0"/>
        <c:axPos val="b"/>
        <c:numFmt formatCode="General" sourceLinked="0"/>
        <c:majorTickMark val="out"/>
        <c:minorTickMark val="none"/>
        <c:tickLblPos val="nextTo"/>
        <c:txPr>
          <a:bodyPr/>
          <a:lstStyle/>
          <a:p>
            <a:pPr>
              <a:defRPr sz="1200"/>
            </a:pPr>
            <a:endParaRPr lang="en-US"/>
          </a:p>
        </c:txPr>
        <c:crossAx val="193610104"/>
        <c:crosses val="autoZero"/>
        <c:auto val="1"/>
        <c:lblAlgn val="ctr"/>
        <c:lblOffset val="100"/>
        <c:noMultiLvlLbl val="0"/>
      </c:catAx>
      <c:valAx>
        <c:axId val="193610104"/>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1936128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en-GB" dirty="0"/>
          </a:p>
        </p:txBody>
      </p:sp>
      <p:sp>
        <p:nvSpPr>
          <p:cNvPr id="3" name="Date Placeholder 2"/>
          <p:cNvSpPr>
            <a:spLocks noGrp="1"/>
          </p:cNvSpPr>
          <p:nvPr>
            <p:ph type="dt" sz="quarter" idx="1"/>
          </p:nvPr>
        </p:nvSpPr>
        <p:spPr>
          <a:xfrm>
            <a:off x="4021296" y="0"/>
            <a:ext cx="3076363" cy="511731"/>
          </a:xfrm>
          <a:prstGeom prst="rect">
            <a:avLst/>
          </a:prstGeom>
        </p:spPr>
        <p:txBody>
          <a:bodyPr vert="horz" lIns="94768" tIns="47384" rIns="94768" bIns="47384" rtlCol="0"/>
          <a:lstStyle>
            <a:lvl1pPr algn="r">
              <a:defRPr sz="1200"/>
            </a:lvl1pPr>
          </a:lstStyle>
          <a:p>
            <a:fld id="{FA79440B-4A93-4734-98D4-2B195F83D438}" type="datetimeFigureOut">
              <a:rPr lang="en-GB" smtClean="0"/>
              <a:pPr/>
              <a:t>30/01/2020</a:t>
            </a:fld>
            <a:endParaRPr lang="en-GB" dirty="0"/>
          </a:p>
        </p:txBody>
      </p:sp>
      <p:sp>
        <p:nvSpPr>
          <p:cNvPr id="4" name="Footer Placeholder 3"/>
          <p:cNvSpPr>
            <a:spLocks noGrp="1"/>
          </p:cNvSpPr>
          <p:nvPr>
            <p:ph type="ftr" sz="quarter" idx="2"/>
          </p:nvPr>
        </p:nvSpPr>
        <p:spPr>
          <a:xfrm>
            <a:off x="2" y="9721106"/>
            <a:ext cx="3076363" cy="511731"/>
          </a:xfrm>
          <a:prstGeom prst="rect">
            <a:avLst/>
          </a:prstGeom>
        </p:spPr>
        <p:txBody>
          <a:bodyPr vert="horz" lIns="94768" tIns="47384" rIns="94768" bIns="47384"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1296" y="9721106"/>
            <a:ext cx="3076363" cy="511731"/>
          </a:xfrm>
          <a:prstGeom prst="rect">
            <a:avLst/>
          </a:prstGeom>
        </p:spPr>
        <p:txBody>
          <a:bodyPr vert="horz" lIns="94768" tIns="47384" rIns="94768" bIns="47384" rtlCol="0" anchor="b"/>
          <a:lstStyle>
            <a:lvl1pPr algn="r">
              <a:defRPr sz="1200"/>
            </a:lvl1pPr>
          </a:lstStyle>
          <a:p>
            <a:fld id="{E17FEDBA-C036-4298-A426-8D11F2D1DC9D}" type="slidenum">
              <a:rPr lang="en-GB" smtClean="0"/>
              <a:pPr/>
              <a:t>‹#›</a:t>
            </a:fld>
            <a:endParaRPr lang="en-GB" dirty="0"/>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fr-FR" dirty="0"/>
          </a:p>
        </p:txBody>
      </p:sp>
      <p:sp>
        <p:nvSpPr>
          <p:cNvPr id="3" name="Date Placeholder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61C3FC1B-1360-4953-A911-6C5EDFE56089}" type="datetimeFigureOut">
              <a:rPr lang="fr-FR" smtClean="0"/>
              <a:pPr/>
              <a:t>30/01/2020</a:t>
            </a:fld>
            <a:endParaRPr lang="fr-FR"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fr-FR" dirty="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lang="fr-FR" dirty="0"/>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FCAD31F2-D280-4941-9FB1-46DCA8BCB0E7}" type="slidenum">
              <a:rPr lang="fr-FR" smtClean="0"/>
              <a:pPr/>
              <a:t>‹#›</a:t>
            </a:fld>
            <a:endParaRPr lang="fr-FR" dirty="0"/>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1</a:t>
            </a:fld>
            <a:endParaRPr lang="fr-FR" dirty="0"/>
          </a:p>
        </p:txBody>
      </p:sp>
    </p:spTree>
    <p:extLst>
      <p:ext uri="{BB962C8B-B14F-4D97-AF65-F5344CB8AC3E}">
        <p14:creationId xmlns:p14="http://schemas.microsoft.com/office/powerpoint/2010/main" val="85272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12</a:t>
            </a:fld>
            <a:endParaRPr lang="fr-FR" dirty="0"/>
          </a:p>
        </p:txBody>
      </p:sp>
    </p:spTree>
    <p:extLst>
      <p:ext uri="{BB962C8B-B14F-4D97-AF65-F5344CB8AC3E}">
        <p14:creationId xmlns:p14="http://schemas.microsoft.com/office/powerpoint/2010/main" val="33382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13</a:t>
            </a:fld>
            <a:endParaRPr lang="fr-FR" dirty="0"/>
          </a:p>
        </p:txBody>
      </p:sp>
    </p:spTree>
    <p:extLst>
      <p:ext uri="{BB962C8B-B14F-4D97-AF65-F5344CB8AC3E}">
        <p14:creationId xmlns:p14="http://schemas.microsoft.com/office/powerpoint/2010/main" val="40139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14</a:t>
            </a:fld>
            <a:endParaRPr lang="fr-FR" dirty="0"/>
          </a:p>
        </p:txBody>
      </p:sp>
    </p:spTree>
    <p:extLst>
      <p:ext uri="{BB962C8B-B14F-4D97-AF65-F5344CB8AC3E}">
        <p14:creationId xmlns:p14="http://schemas.microsoft.com/office/powerpoint/2010/main" val="288621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15</a:t>
            </a:fld>
            <a:endParaRPr lang="fr-FR" dirty="0"/>
          </a:p>
        </p:txBody>
      </p:sp>
    </p:spTree>
    <p:extLst>
      <p:ext uri="{BB962C8B-B14F-4D97-AF65-F5344CB8AC3E}">
        <p14:creationId xmlns:p14="http://schemas.microsoft.com/office/powerpoint/2010/main" val="33482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16</a:t>
            </a:fld>
            <a:endParaRPr lang="fr-FR" dirty="0"/>
          </a:p>
        </p:txBody>
      </p:sp>
    </p:spTree>
    <p:extLst>
      <p:ext uri="{BB962C8B-B14F-4D97-AF65-F5344CB8AC3E}">
        <p14:creationId xmlns:p14="http://schemas.microsoft.com/office/powerpoint/2010/main" val="277112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17</a:t>
            </a:fld>
            <a:endParaRPr lang="fr-FR" dirty="0"/>
          </a:p>
        </p:txBody>
      </p:sp>
    </p:spTree>
    <p:extLst>
      <p:ext uri="{BB962C8B-B14F-4D97-AF65-F5344CB8AC3E}">
        <p14:creationId xmlns:p14="http://schemas.microsoft.com/office/powerpoint/2010/main" val="356544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altLang="fr-FR" b="1" dirty="0">
                <a:hlinkClick r:id="rId3"/>
              </a:rPr>
              <a:t>www.cambridgearchitectural.com</a:t>
            </a:r>
            <a:r>
              <a:rPr lang="fr-FR" altLang="fr-FR"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18</a:t>
            </a:fld>
            <a:endParaRPr lang="fr-FR" dirty="0"/>
          </a:p>
        </p:txBody>
      </p:sp>
    </p:spTree>
    <p:extLst>
      <p:ext uri="{BB962C8B-B14F-4D97-AF65-F5344CB8AC3E}">
        <p14:creationId xmlns:p14="http://schemas.microsoft.com/office/powerpoint/2010/main" val="59479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19</a:t>
            </a:fld>
            <a:endParaRPr lang="fr-FR" dirty="0"/>
          </a:p>
        </p:txBody>
      </p:sp>
    </p:spTree>
    <p:extLst>
      <p:ext uri="{BB962C8B-B14F-4D97-AF65-F5344CB8AC3E}">
        <p14:creationId xmlns:p14="http://schemas.microsoft.com/office/powerpoint/2010/main" val="35673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20</a:t>
            </a:fld>
            <a:endParaRPr lang="fr-FR" dirty="0"/>
          </a:p>
        </p:txBody>
      </p:sp>
    </p:spTree>
    <p:extLst>
      <p:ext uri="{BB962C8B-B14F-4D97-AF65-F5344CB8AC3E}">
        <p14:creationId xmlns:p14="http://schemas.microsoft.com/office/powerpoint/2010/main" val="20449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 </a:t>
            </a:r>
            <a:r>
              <a:rPr lang="fr-FR" altLang="fr-FR" i="1" dirty="0">
                <a:hlinkClick r:id="rId3"/>
              </a:rPr>
              <a:t>www.assda.asn.au</a:t>
            </a:r>
            <a:r>
              <a:rPr lang="fr-FR" altLang="fr-FR"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pPr/>
              <a:t>29</a:t>
            </a:fld>
            <a:endParaRPr lang="fr-FR" dirty="0"/>
          </a:p>
        </p:txBody>
      </p:sp>
    </p:spTree>
    <p:extLst>
      <p:ext uri="{BB962C8B-B14F-4D97-AF65-F5344CB8AC3E}">
        <p14:creationId xmlns:p14="http://schemas.microsoft.com/office/powerpoint/2010/main" val="333453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2</a:t>
            </a:fld>
            <a:endParaRPr lang="fr-FR" dirty="0"/>
          </a:p>
        </p:txBody>
      </p:sp>
    </p:spTree>
    <p:extLst>
      <p:ext uri="{BB962C8B-B14F-4D97-AF65-F5344CB8AC3E}">
        <p14:creationId xmlns:p14="http://schemas.microsoft.com/office/powerpoint/2010/main" val="328946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 </a:t>
            </a:r>
            <a:r>
              <a:rPr lang="fr-FR" altLang="fr-FR" i="1" dirty="0">
                <a:hlinkClick r:id="rId3"/>
              </a:rPr>
              <a:t>www.ronstantensilearch.com</a:t>
            </a:r>
            <a:endParaRPr lang="fr-FR" altLang="fr-FR" i="1"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30</a:t>
            </a:fld>
            <a:endParaRPr lang="fr-FR" dirty="0"/>
          </a:p>
        </p:txBody>
      </p:sp>
    </p:spTree>
    <p:extLst>
      <p:ext uri="{BB962C8B-B14F-4D97-AF65-F5344CB8AC3E}">
        <p14:creationId xmlns:p14="http://schemas.microsoft.com/office/powerpoint/2010/main" val="243213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31</a:t>
            </a:fld>
            <a:endParaRPr lang="fr-FR" dirty="0"/>
          </a:p>
        </p:txBody>
      </p:sp>
    </p:spTree>
    <p:extLst>
      <p:ext uri="{BB962C8B-B14F-4D97-AF65-F5344CB8AC3E}">
        <p14:creationId xmlns:p14="http://schemas.microsoft.com/office/powerpoint/2010/main" val="120662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33</a:t>
            </a:fld>
            <a:endParaRPr lang="fr-FR" dirty="0"/>
          </a:p>
        </p:txBody>
      </p:sp>
    </p:spTree>
    <p:extLst>
      <p:ext uri="{BB962C8B-B14F-4D97-AF65-F5344CB8AC3E}">
        <p14:creationId xmlns:p14="http://schemas.microsoft.com/office/powerpoint/2010/main" val="347698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34</a:t>
            </a:fld>
            <a:endParaRPr lang="fr-FR" dirty="0"/>
          </a:p>
        </p:txBody>
      </p:sp>
    </p:spTree>
    <p:extLst>
      <p:ext uri="{BB962C8B-B14F-4D97-AF65-F5344CB8AC3E}">
        <p14:creationId xmlns:p14="http://schemas.microsoft.com/office/powerpoint/2010/main" val="398623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39</a:t>
            </a:fld>
            <a:endParaRPr lang="fr-FR" dirty="0"/>
          </a:p>
        </p:txBody>
      </p:sp>
    </p:spTree>
    <p:extLst>
      <p:ext uri="{BB962C8B-B14F-4D97-AF65-F5344CB8AC3E}">
        <p14:creationId xmlns:p14="http://schemas.microsoft.com/office/powerpoint/2010/main" val="367508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en-US" dirty="0">
                <a:hlinkClick r:id="rId3"/>
              </a:rPr>
              <a:t>http://www.fosterandpartners.com/projects/uae-pavilion-shanghai-expo-2010/</a:t>
            </a:r>
            <a:r>
              <a:rPr lang="en-US"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40</a:t>
            </a:fld>
            <a:endParaRPr lang="fr-FR" dirty="0"/>
          </a:p>
        </p:txBody>
      </p:sp>
    </p:spTree>
    <p:extLst>
      <p:ext uri="{BB962C8B-B14F-4D97-AF65-F5344CB8AC3E}">
        <p14:creationId xmlns:p14="http://schemas.microsoft.com/office/powerpoint/2010/main" val="2025797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41</a:t>
            </a:fld>
            <a:endParaRPr lang="fr-FR" dirty="0"/>
          </a:p>
        </p:txBody>
      </p:sp>
    </p:spTree>
    <p:extLst>
      <p:ext uri="{BB962C8B-B14F-4D97-AF65-F5344CB8AC3E}">
        <p14:creationId xmlns:p14="http://schemas.microsoft.com/office/powerpoint/2010/main" val="328834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hlinkClick r:id="rId3"/>
              </a:rPr>
              <a:t>www.cambridgearchitectural.com/</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44</a:t>
            </a:fld>
            <a:endParaRPr lang="fr-FR" dirty="0"/>
          </a:p>
        </p:txBody>
      </p:sp>
    </p:spTree>
    <p:extLst>
      <p:ext uri="{BB962C8B-B14F-4D97-AF65-F5344CB8AC3E}">
        <p14:creationId xmlns:p14="http://schemas.microsoft.com/office/powerpoint/2010/main" val="363640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45</a:t>
            </a:fld>
            <a:endParaRPr lang="fr-FR" dirty="0"/>
          </a:p>
        </p:txBody>
      </p:sp>
    </p:spTree>
    <p:extLst>
      <p:ext uri="{BB962C8B-B14F-4D97-AF65-F5344CB8AC3E}">
        <p14:creationId xmlns:p14="http://schemas.microsoft.com/office/powerpoint/2010/main" val="57955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47</a:t>
            </a:fld>
            <a:endParaRPr lang="fr-FR" dirty="0"/>
          </a:p>
        </p:txBody>
      </p:sp>
    </p:spTree>
    <p:extLst>
      <p:ext uri="{BB962C8B-B14F-4D97-AF65-F5344CB8AC3E}">
        <p14:creationId xmlns:p14="http://schemas.microsoft.com/office/powerpoint/2010/main" val="98836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pPr/>
              <a:t>4</a:t>
            </a:fld>
            <a:endParaRPr lang="fr-FR" dirty="0"/>
          </a:p>
        </p:txBody>
      </p:sp>
    </p:spTree>
    <p:extLst>
      <p:ext uri="{BB962C8B-B14F-4D97-AF65-F5344CB8AC3E}">
        <p14:creationId xmlns:p14="http://schemas.microsoft.com/office/powerpoint/2010/main" val="426776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48</a:t>
            </a:fld>
            <a:endParaRPr lang="fr-FR" dirty="0"/>
          </a:p>
        </p:txBody>
      </p:sp>
    </p:spTree>
    <p:extLst>
      <p:ext uri="{BB962C8B-B14F-4D97-AF65-F5344CB8AC3E}">
        <p14:creationId xmlns:p14="http://schemas.microsoft.com/office/powerpoint/2010/main" val="487817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50</a:t>
            </a:fld>
            <a:endParaRPr lang="fr-FR" dirty="0"/>
          </a:p>
        </p:txBody>
      </p:sp>
    </p:spTree>
    <p:extLst>
      <p:ext uri="{BB962C8B-B14F-4D97-AF65-F5344CB8AC3E}">
        <p14:creationId xmlns:p14="http://schemas.microsoft.com/office/powerpoint/2010/main" val="19670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51</a:t>
            </a:fld>
            <a:endParaRPr lang="fr-FR" dirty="0"/>
          </a:p>
        </p:txBody>
      </p:sp>
    </p:spTree>
    <p:extLst>
      <p:ext uri="{BB962C8B-B14F-4D97-AF65-F5344CB8AC3E}">
        <p14:creationId xmlns:p14="http://schemas.microsoft.com/office/powerpoint/2010/main" val="2578861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55</a:t>
            </a:fld>
            <a:endParaRPr lang="fr-FR" dirty="0"/>
          </a:p>
        </p:txBody>
      </p:sp>
    </p:spTree>
    <p:extLst>
      <p:ext uri="{BB962C8B-B14F-4D97-AF65-F5344CB8AC3E}">
        <p14:creationId xmlns:p14="http://schemas.microsoft.com/office/powerpoint/2010/main" val="81814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57</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60</a:t>
            </a:fld>
            <a:endParaRPr lang="fr-FR" dirty="0"/>
          </a:p>
        </p:txBody>
      </p:sp>
    </p:spTree>
    <p:extLst>
      <p:ext uri="{BB962C8B-B14F-4D97-AF65-F5344CB8AC3E}">
        <p14:creationId xmlns:p14="http://schemas.microsoft.com/office/powerpoint/2010/main" val="855395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61</a:t>
            </a:fld>
            <a:endParaRPr lang="fr-FR" dirty="0"/>
          </a:p>
        </p:txBody>
      </p:sp>
    </p:spTree>
    <p:extLst>
      <p:ext uri="{BB962C8B-B14F-4D97-AF65-F5344CB8AC3E}">
        <p14:creationId xmlns:p14="http://schemas.microsoft.com/office/powerpoint/2010/main" val="4085475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62</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65</a:t>
            </a:fld>
            <a:endParaRPr lang="fr-FR" dirty="0"/>
          </a:p>
        </p:txBody>
      </p:sp>
    </p:spTree>
    <p:extLst>
      <p:ext uri="{BB962C8B-B14F-4D97-AF65-F5344CB8AC3E}">
        <p14:creationId xmlns:p14="http://schemas.microsoft.com/office/powerpoint/2010/main" val="3749850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66</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5</a:t>
            </a:fld>
            <a:endParaRPr lang="fr-FR" dirty="0"/>
          </a:p>
        </p:txBody>
      </p:sp>
    </p:spTree>
    <p:extLst>
      <p:ext uri="{BB962C8B-B14F-4D97-AF65-F5344CB8AC3E}">
        <p14:creationId xmlns:p14="http://schemas.microsoft.com/office/powerpoint/2010/main" val="42677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72</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t>Photos : offert par Centro Inox, Italie</a:t>
            </a:r>
          </a:p>
        </p:txBody>
      </p:sp>
      <p:sp>
        <p:nvSpPr>
          <p:cNvPr id="4" name="Slide Number Placeholder 3"/>
          <p:cNvSpPr>
            <a:spLocks noGrp="1"/>
          </p:cNvSpPr>
          <p:nvPr>
            <p:ph type="sldNum" sz="quarter" idx="10"/>
          </p:nvPr>
        </p:nvSpPr>
        <p:spPr/>
        <p:txBody>
          <a:bodyPr/>
          <a:lstStyle/>
          <a:p>
            <a:fld id="{FCAD31F2-D280-4941-9FB1-46DCA8BCB0E7}" type="slidenum">
              <a:rPr lang="fr-FR" smtClean="0"/>
              <a:pPr/>
              <a:t>75</a:t>
            </a:fld>
            <a:endParaRPr lang="fr-FR" dirty="0"/>
          </a:p>
        </p:txBody>
      </p:sp>
    </p:spTree>
    <p:extLst>
      <p:ext uri="{BB962C8B-B14F-4D97-AF65-F5344CB8AC3E}">
        <p14:creationId xmlns:p14="http://schemas.microsoft.com/office/powerpoint/2010/main" val="65050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77</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83</a:t>
            </a:fld>
            <a:endParaRPr lang="fr-FR" dirty="0"/>
          </a:p>
        </p:txBody>
      </p:sp>
    </p:spTree>
    <p:extLst>
      <p:ext uri="{BB962C8B-B14F-4D97-AF65-F5344CB8AC3E}">
        <p14:creationId xmlns:p14="http://schemas.microsoft.com/office/powerpoint/2010/main" val="3194880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86</a:t>
            </a:fld>
            <a:endParaRPr lang="fr-FR" dirty="0"/>
          </a:p>
        </p:txBody>
      </p:sp>
    </p:spTree>
    <p:extLst>
      <p:ext uri="{BB962C8B-B14F-4D97-AF65-F5344CB8AC3E}">
        <p14:creationId xmlns:p14="http://schemas.microsoft.com/office/powerpoint/2010/main" val="3870430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pPr/>
              <a:t>88</a:t>
            </a:fld>
            <a:endParaRPr lang="fr-FR" dirty="0"/>
          </a:p>
        </p:txBody>
      </p:sp>
    </p:spTree>
    <p:extLst>
      <p:ext uri="{BB962C8B-B14F-4D97-AF65-F5344CB8AC3E}">
        <p14:creationId xmlns:p14="http://schemas.microsoft.com/office/powerpoint/2010/main" val="34856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7</a:t>
            </a:fld>
            <a:endParaRPr lang="fr-FR" dirty="0"/>
          </a:p>
        </p:txBody>
      </p:sp>
    </p:spTree>
    <p:extLst>
      <p:ext uri="{BB962C8B-B14F-4D97-AF65-F5344CB8AC3E}">
        <p14:creationId xmlns:p14="http://schemas.microsoft.com/office/powerpoint/2010/main" val="8320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Architecte</a:t>
            </a:r>
            <a:r>
              <a:rPr lang="fr-FR" noProof="0" dirty="0"/>
              <a:t> : Moshe Safdie ;</a:t>
            </a:r>
            <a:r>
              <a:rPr lang="fr-FR" baseline="0" noProof="0" dirty="0"/>
              <a:t> </a:t>
            </a:r>
            <a:r>
              <a:rPr lang="fr-FR" b="1" noProof="0" dirty="0"/>
              <a:t>Ingénieur structure : </a:t>
            </a:r>
            <a:r>
              <a:rPr lang="fr-FR" noProof="0" dirty="0"/>
              <a:t>Arup USA, Inc.</a:t>
            </a:r>
          </a:p>
          <a:p>
            <a:r>
              <a:rPr lang="fr-FR" noProof="0" dirty="0"/>
              <a:t>http://www.arcspace.com/features/moshe-safdie-/kauffman-center-for-th</a:t>
            </a:r>
            <a:r>
              <a:rPr lang="en-US" dirty="0"/>
              <a:t>e-performing-arts/</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pPr/>
              <a:t>8</a:t>
            </a:fld>
            <a:endParaRPr lang="fr-FR" dirty="0"/>
          </a:p>
        </p:txBody>
      </p:sp>
    </p:spTree>
    <p:extLst>
      <p:ext uri="{BB962C8B-B14F-4D97-AF65-F5344CB8AC3E}">
        <p14:creationId xmlns:p14="http://schemas.microsoft.com/office/powerpoint/2010/main" val="30015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hlinkClick r:id="rId3"/>
              </a:rPr>
              <a:t>http://www.pattersons.com/mobile/project/len-lye-centre</a:t>
            </a:r>
            <a:r>
              <a:rPr lang="fr-FR" dirty="0"/>
              <a:t> </a:t>
            </a:r>
          </a:p>
        </p:txBody>
      </p:sp>
      <p:sp>
        <p:nvSpPr>
          <p:cNvPr id="4" name="Slide Number Placeholder 3"/>
          <p:cNvSpPr>
            <a:spLocks noGrp="1"/>
          </p:cNvSpPr>
          <p:nvPr>
            <p:ph type="sldNum" sz="quarter" idx="10"/>
          </p:nvPr>
        </p:nvSpPr>
        <p:spPr/>
        <p:txBody>
          <a:bodyPr/>
          <a:lstStyle/>
          <a:p>
            <a:fld id="{54CA750D-4BE2-4BD9-8CFA-BD3D0F2B5E5E}" type="slidenum">
              <a:rPr lang="fr-FR" smtClean="0"/>
              <a:pPr/>
              <a:t>9</a:t>
            </a:fld>
            <a:endParaRPr lang="fr-FR" dirty="0"/>
          </a:p>
        </p:txBody>
      </p:sp>
    </p:spTree>
    <p:extLst>
      <p:ext uri="{BB962C8B-B14F-4D97-AF65-F5344CB8AC3E}">
        <p14:creationId xmlns:p14="http://schemas.microsoft.com/office/powerpoint/2010/main" val="18058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pPr/>
              <a:t>10</a:t>
            </a:fld>
            <a:endParaRPr lang="fr-FR" dirty="0"/>
          </a:p>
        </p:txBody>
      </p:sp>
    </p:spTree>
    <p:extLst>
      <p:ext uri="{BB962C8B-B14F-4D97-AF65-F5344CB8AC3E}">
        <p14:creationId xmlns:p14="http://schemas.microsoft.com/office/powerpoint/2010/main" val="15882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pPr/>
              <a:t>11</a:t>
            </a:fld>
            <a:endParaRPr lang="fr-FR" dirty="0"/>
          </a:p>
        </p:txBody>
      </p:sp>
    </p:spTree>
    <p:extLst>
      <p:ext uri="{BB962C8B-B14F-4D97-AF65-F5344CB8AC3E}">
        <p14:creationId xmlns:p14="http://schemas.microsoft.com/office/powerpoint/2010/main" val="258518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fr-B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dirty="0"/>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des aciers inoxydables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Restauration</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a:t>
            </a:r>
            <a:r>
              <a:rPr lang="fr-BE" sz="1600" baseline="0" dirty="0"/>
              <a:t> - Stades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Piscines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baseline="0" dirty="0"/>
              <a:t>Distribution d’eau</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Façades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Murs végétalisés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Toitures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Décoration</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Tuyauterie en acier inoxydable</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Escaliers mécaniques et</a:t>
            </a:r>
            <a:r>
              <a:rPr lang="fr-BE" sz="1600" baseline="0" dirty="0"/>
              <a:t> ascenseurs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Aéroports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Équipement urbain</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85.xml"/><Relationship Id="rId3" Type="http://schemas.openxmlformats.org/officeDocument/2006/relationships/slide" Target="slide3.xml"/><Relationship Id="rId7" Type="http://schemas.openxmlformats.org/officeDocument/2006/relationships/slide" Target="slide54.xml"/><Relationship Id="rId12" Type="http://schemas.openxmlformats.org/officeDocument/2006/relationships/slide" Target="slide7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73.xml"/><Relationship Id="rId5" Type="http://schemas.openxmlformats.org/officeDocument/2006/relationships/slide" Target="slide35.xml"/><Relationship Id="rId10" Type="http://schemas.openxmlformats.org/officeDocument/2006/relationships/slide" Target="slide67.xml"/><Relationship Id="rId4" Type="http://schemas.openxmlformats.org/officeDocument/2006/relationships/slide" Target="slide24.xml"/><Relationship Id="rId9" Type="http://schemas.openxmlformats.org/officeDocument/2006/relationships/slide" Target="slide6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FR.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www.worldstainless.org/Files/issf/non-image-files/PDF/Euro_Inox/Facades_FR.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11.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11.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FR.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www.constructalia.com/english/publications/technical_guides/eurofer_ecodesign_package_stainless_steel_roofing_systems" TargetMode="External"/><Relationship Id="rId13" Type="http://schemas.openxmlformats.org/officeDocument/2006/relationships/hyperlink" Target="https://www.rigidized.com/exteriorscmt.php" TargetMode="External"/><Relationship Id="rId3" Type="http://schemas.openxmlformats.org/officeDocument/2006/relationships/hyperlink" Target="http://www.worldstainless.org/Files/issf/non-image-files/PDF/Euro_Inox/Roofing_FR.pdf" TargetMode="External"/><Relationship Id="rId7" Type="http://schemas.openxmlformats.org/officeDocument/2006/relationships/hyperlink" Target="http://www.metalresources.net/index.php?option=com_content&amp;view=article&amp;id=318:sam-houston-state-university-refurbishes-austin-hall&amp;catid=1:latest-news-a-press&amp;Itemid=192"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cambridgearchitectural.com/" TargetMode="External"/><Relationship Id="rId2" Type="http://schemas.openxmlformats.org/officeDocument/2006/relationships/notesSlide" Target="../notesSlides/notesSlide28.xml"/><Relationship Id="rId16" Type="http://schemas.openxmlformats.org/officeDocument/2006/relationships/hyperlink" Target="http://www.rigidized.com/saveenergy.php" TargetMode="External"/><Relationship Id="rId1" Type="http://schemas.openxmlformats.org/officeDocument/2006/relationships/slideLayout" Target="../slideLayouts/slideLayout29.xml"/><Relationship Id="rId6" Type="http://schemas.openxmlformats.org/officeDocument/2006/relationships/hyperlink" Target="http://www.bssa.org.uk/cms/File/The%20Growing%20Market%20for%20Stainless%20Steel%20Roofing.pdf"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s://youtu.be/ZQledV2QFRY" TargetMode="External"/><Relationship Id="rId15" Type="http://schemas.openxmlformats.org/officeDocument/2006/relationships/hyperlink" Target="http://www.constructalia.com/repository/transfer/en/01921518ENLACE_PDF.pdf"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EN.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0.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ms-surfaces.com/elevator-ceilings"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hyperlink" Target="http://www.cabworks.com/" TargetMode="External"/><Relationship Id="rId5" Type="http://schemas.openxmlformats.org/officeDocument/2006/relationships/hyperlink" Target="http://cambridgearchitectural.com/projects/ft-lauderdale-hollywood-international-airport-rental-car-center" TargetMode="External"/><Relationship Id="rId4" Type="http://schemas.openxmlformats.org/officeDocument/2006/relationships/hyperlink" Target="http://commons.wikimedia.org/wiki/File:Metro_bruxelles_laufband.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9.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9.xml"/><Relationship Id="rId5" Type="http://schemas.openxmlformats.org/officeDocument/2006/relationships/image" Target="../media/image76.jpeg"/><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4.xml"/><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4.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4.xml"/><Relationship Id="rId5" Type="http://schemas.openxmlformats.org/officeDocument/2006/relationships/image" Target="../media/image88.jpe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40.xml"/><Relationship Id="rId1" Type="http://schemas.openxmlformats.org/officeDocument/2006/relationships/slideLayout" Target="../slideLayouts/slideLayout74.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8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hyperlink" Target="http://www.worldstainless.org/Files/issf/non-image-files/PDF/Euro_Inox/New_meets_Old_FR.pdf" TargetMode="External"/><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6.xml"/><Relationship Id="rId5" Type="http://schemas.openxmlformats.org/officeDocument/2006/relationships/image" Target="../media/image106.jpe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9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105.xml"/><Relationship Id="rId5" Type="http://schemas.openxmlformats.org/officeDocument/2006/relationships/image" Target="../media/image113.png"/><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2" Type="http://schemas.openxmlformats.org/officeDocument/2006/relationships/notesSlide" Target="../notesSlides/notesSlide45.xml"/><Relationship Id="rId1" Type="http://schemas.openxmlformats.org/officeDocument/2006/relationships/slideLayout" Target="../slideLayouts/slideLayout101.xml"/><Relationship Id="rId5" Type="http://schemas.openxmlformats.org/officeDocument/2006/relationships/hyperlink" Target="http://www.awt-eisleben.de/en/swimming-pools-136.html"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2" Type="http://schemas.openxmlformats.org/officeDocument/2006/relationships/hyperlink" Target="https://www.surveymonkey.com/r/3BVK2X6" TargetMode="Externa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noProof="0" dirty="0"/>
              <a:t>Support de cours pour enseignants d’Architecture et de Génie Civil</a:t>
            </a:r>
          </a:p>
        </p:txBody>
      </p:sp>
      <p:sp>
        <p:nvSpPr>
          <p:cNvPr id="3" name="Subtitle 2"/>
          <p:cNvSpPr>
            <a:spLocks noGrp="1"/>
          </p:cNvSpPr>
          <p:nvPr>
            <p:ph type="subTitle" idx="1"/>
          </p:nvPr>
        </p:nvSpPr>
        <p:spPr/>
        <p:txBody>
          <a:bodyPr>
            <a:normAutofit fontScale="92500" lnSpcReduction="10000"/>
          </a:bodyPr>
          <a:lstStyle/>
          <a:p>
            <a:r>
              <a:rPr lang="fr-FR" sz="4000" b="1" noProof="0" dirty="0">
                <a:solidFill>
                  <a:srgbClr val="C00000"/>
                </a:solidFill>
              </a:rPr>
              <a:t>Module 2A</a:t>
            </a:r>
          </a:p>
          <a:p>
            <a:r>
              <a:rPr lang="fr-FR" sz="4000" b="1" noProof="0" dirty="0">
                <a:solidFill>
                  <a:srgbClr val="C00000"/>
                </a:solidFill>
              </a:rPr>
              <a:t>Applications des aciers inoxydables</a:t>
            </a:r>
          </a:p>
        </p:txBody>
      </p:sp>
      <p:sp>
        <p:nvSpPr>
          <p:cNvPr id="4" name="Slide Number Placeholder 3"/>
          <p:cNvSpPr>
            <a:spLocks noGrp="1"/>
          </p:cNvSpPr>
          <p:nvPr>
            <p:ph type="sldNum" sz="quarter" idx="4"/>
          </p:nvPr>
        </p:nvSpPr>
        <p:spPr/>
        <p:txBody>
          <a:bodyPr/>
          <a:lstStyle/>
          <a:p>
            <a:fld id="{5AF66AA0-E37C-4065-8BE7-D4086C065B53}" type="slidenum">
              <a:rPr lang="fr-FR" smtClean="0"/>
              <a:pPr/>
              <a:t>1</a:t>
            </a:fld>
            <a:endParaRPr lang="fr-FR" dirty="0"/>
          </a:p>
        </p:txBody>
      </p:sp>
    </p:spTree>
    <p:extLst>
      <p:ext uri="{BB962C8B-B14F-4D97-AF65-F5344CB8AC3E}">
        <p14:creationId xmlns:p14="http://schemas.microsoft.com/office/powerpoint/2010/main" val="95613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09" y="5373216"/>
            <a:ext cx="7358999" cy="566738"/>
          </a:xfrm>
        </p:spPr>
        <p:txBody>
          <a:bodyPr>
            <a:normAutofit fontScale="90000"/>
          </a:bodyPr>
          <a:lstStyle/>
          <a:p>
            <a:r>
              <a:rPr lang="fr-FR" noProof="0" dirty="0"/>
              <a:t>Siège de Delhi Metro Rail, Inde</a:t>
            </a:r>
            <a:br>
              <a:rPr lang="fr-FR" noProof="0" dirty="0"/>
            </a:br>
            <a:r>
              <a:rPr lang="fr-FR" noProof="0" dirty="0"/>
              <a:t>Architecte : Raj Rewal &amp; Associés</a:t>
            </a:r>
            <a:r>
              <a:rPr lang="fr-FR" baseline="50000" noProof="0" dirty="0"/>
              <a:t>12</a:t>
            </a:r>
          </a:p>
        </p:txBody>
      </p:sp>
      <p:sp>
        <p:nvSpPr>
          <p:cNvPr id="5" name="Text Placeholder 4"/>
          <p:cNvSpPr>
            <a:spLocks noGrp="1"/>
          </p:cNvSpPr>
          <p:nvPr>
            <p:ph type="body" sz="half" idx="2"/>
          </p:nvPr>
        </p:nvSpPr>
        <p:spPr>
          <a:xfrm>
            <a:off x="885409" y="5939954"/>
            <a:ext cx="7358999" cy="876870"/>
          </a:xfrm>
        </p:spPr>
        <p:txBody>
          <a:bodyPr>
            <a:normAutofit/>
          </a:bodyPr>
          <a:lstStyle/>
          <a:p>
            <a:pPr algn="just"/>
            <a:r>
              <a:rPr lang="fr-FR" sz="1600" noProof="0" dirty="0"/>
              <a:t>Les architectes Raj Rewal &amp; Associés ont conçu un parement pour ce bâtiment à New Delhi, associant des treillis tubulaires en acier inoxydable, des panneaux également en acier inoxydable et des panneaux de verre trempé.</a:t>
            </a:r>
          </a:p>
        </p:txBody>
      </p:sp>
      <p:sp>
        <p:nvSpPr>
          <p:cNvPr id="4" name="Slide Number Placeholder 3"/>
          <p:cNvSpPr>
            <a:spLocks noGrp="1"/>
          </p:cNvSpPr>
          <p:nvPr>
            <p:ph type="sldNum" sz="quarter" idx="4"/>
          </p:nvPr>
        </p:nvSpPr>
        <p:spPr/>
        <p:txBody>
          <a:bodyPr/>
          <a:lstStyle/>
          <a:p>
            <a:fld id="{5AF66AA0-E37C-4065-8BE7-D4086C065B53}" type="slidenum">
              <a:rPr lang="fr-BE" smtClean="0"/>
              <a:pPr/>
              <a:t>10</a:t>
            </a:fld>
            <a:endParaRPr lang="fr-BE"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418" y="504000"/>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507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544" y="4797152"/>
            <a:ext cx="6728816" cy="566738"/>
          </a:xfrm>
        </p:spPr>
        <p:txBody>
          <a:bodyPr>
            <a:normAutofit fontScale="90000"/>
          </a:bodyPr>
          <a:lstStyle/>
          <a:p>
            <a:r>
              <a:rPr lang="fr-FR" noProof="0" dirty="0"/>
              <a:t>Chaufferie du district, Turin, Italie</a:t>
            </a:r>
            <a:br>
              <a:rPr lang="fr-FR" noProof="0" dirty="0"/>
            </a:br>
            <a:r>
              <a:rPr lang="fr-FR" noProof="0" dirty="0"/>
              <a:t>Architecte : J.P. Buffi</a:t>
            </a:r>
            <a:r>
              <a:rPr lang="fr-FR" baseline="50000" noProof="0" dirty="0"/>
              <a:t>13</a:t>
            </a:r>
          </a:p>
        </p:txBody>
      </p:sp>
      <p:sp>
        <p:nvSpPr>
          <p:cNvPr id="6" name="Text Placeholder 5"/>
          <p:cNvSpPr>
            <a:spLocks noGrp="1"/>
          </p:cNvSpPr>
          <p:nvPr>
            <p:ph type="body" sz="half" idx="2"/>
          </p:nvPr>
        </p:nvSpPr>
        <p:spPr>
          <a:xfrm>
            <a:off x="1083544" y="5363890"/>
            <a:ext cx="6872832" cy="945430"/>
          </a:xfrm>
        </p:spPr>
        <p:txBody>
          <a:bodyPr>
            <a:noAutofit/>
          </a:bodyPr>
          <a:lstStyle/>
          <a:p>
            <a:pPr algn="just"/>
            <a:r>
              <a:rPr lang="fr-FR" sz="1600" noProof="0" dirty="0"/>
              <a:t>Le bâtiment est habillé par des écrans cintrés.</a:t>
            </a:r>
          </a:p>
          <a:p>
            <a:pPr algn="just"/>
            <a:r>
              <a:rPr lang="fr-FR" sz="1600" noProof="0" dirty="0"/>
              <a:t>Des bandes d’acier inoxydable colorées cuivre séparées par des interstices laissent apercevoir l’installation.</a:t>
            </a:r>
          </a:p>
        </p:txBody>
      </p:sp>
      <p:sp>
        <p:nvSpPr>
          <p:cNvPr id="3" name="Slide Number Placeholder 2"/>
          <p:cNvSpPr>
            <a:spLocks noGrp="1"/>
          </p:cNvSpPr>
          <p:nvPr>
            <p:ph type="sldNum" sz="quarter" idx="4"/>
          </p:nvPr>
        </p:nvSpPr>
        <p:spPr/>
        <p:txBody>
          <a:bodyPr/>
          <a:lstStyle/>
          <a:p>
            <a:fld id="{5AF66AA0-E37C-4065-8BE7-D4086C065B53}" type="slidenum">
              <a:rPr lang="fr-BE" smtClean="0"/>
              <a:pPr/>
              <a:t>11</a:t>
            </a:fld>
            <a:endParaRPr lang="fr-BE"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7592" y="50400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27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3212976"/>
            <a:ext cx="4104456" cy="707425"/>
          </a:xfrm>
        </p:spPr>
        <p:txBody>
          <a:bodyPr>
            <a:noAutofit/>
          </a:bodyPr>
          <a:lstStyle/>
          <a:p>
            <a:r>
              <a:rPr lang="fr-FR" noProof="0" dirty="0"/>
              <a:t>Tour Capital Gate (2010), Abu Dhabi</a:t>
            </a:r>
            <a:br>
              <a:rPr lang="fr-FR" noProof="0" dirty="0"/>
            </a:br>
            <a:r>
              <a:rPr lang="fr-FR" noProof="0" dirty="0"/>
              <a:t>RMJM, Architectes</a:t>
            </a:r>
            <a:r>
              <a:rPr lang="fr-FR" baseline="50000" noProof="0" dirty="0"/>
              <a:t>14-16</a:t>
            </a:r>
          </a:p>
        </p:txBody>
      </p:sp>
      <p:sp>
        <p:nvSpPr>
          <p:cNvPr id="8" name="Text Placeholder 7"/>
          <p:cNvSpPr>
            <a:spLocks noGrp="1"/>
          </p:cNvSpPr>
          <p:nvPr>
            <p:ph type="body" sz="half" idx="2"/>
          </p:nvPr>
        </p:nvSpPr>
        <p:spPr>
          <a:xfrm>
            <a:off x="4644008" y="3992408"/>
            <a:ext cx="4104456" cy="2604944"/>
          </a:xfrm>
        </p:spPr>
        <p:txBody>
          <a:bodyPr>
            <a:noAutofit/>
          </a:bodyPr>
          <a:lstStyle/>
          <a:p>
            <a:pPr algn="just"/>
            <a:r>
              <a:rPr lang="fr-FR" sz="1600" dirty="0"/>
              <a:t>La « cape » en acier inoxydable qui </a:t>
            </a:r>
            <a:r>
              <a:rPr lang="fr-FR" sz="1600" noProof="0" dirty="0"/>
              <a:t>descend du 19</a:t>
            </a:r>
            <a:r>
              <a:rPr lang="fr-FR" sz="1600" baseline="30000" noProof="0" dirty="0"/>
              <a:t>ème</a:t>
            </a:r>
            <a:r>
              <a:rPr lang="fr-FR" sz="1600" noProof="0" dirty="0"/>
              <a:t> étage, est </a:t>
            </a:r>
            <a:r>
              <a:rPr lang="fr-FR" sz="1600" dirty="0"/>
              <a:t>à la fois </a:t>
            </a:r>
            <a:r>
              <a:rPr lang="fr-FR" sz="1600" noProof="0" dirty="0"/>
              <a:t>un élément de design et une ombrière qui réduit de plus de 30 % </a:t>
            </a:r>
            <a:r>
              <a:rPr lang="fr-FR" sz="1600" dirty="0"/>
              <a:t>le rayonnement solaire. </a:t>
            </a:r>
            <a:r>
              <a:rPr lang="fr-FR" sz="1600" noProof="0" dirty="0"/>
              <a:t>Elle s’enroule autour du bâtiment en direction du Sud pour protéger, autant que possible, </a:t>
            </a:r>
            <a:r>
              <a:rPr lang="fr-FR" sz="1600" dirty="0"/>
              <a:t>la tour de </a:t>
            </a:r>
            <a:r>
              <a:rPr lang="fr-FR" sz="1600" noProof="0" dirty="0"/>
              <a:t>la lumière directe du soleil.</a:t>
            </a:r>
          </a:p>
          <a:p>
            <a:pPr algn="just"/>
            <a:r>
              <a:rPr lang="fr-FR" sz="1600" dirty="0"/>
              <a:t>La « cape » est </a:t>
            </a:r>
            <a:r>
              <a:rPr lang="fr-FR" sz="1600" noProof="0" dirty="0"/>
              <a:t>constituée de 580 panneaux pour un total d’environ 5000 m</a:t>
            </a:r>
            <a:r>
              <a:rPr lang="fr-FR" sz="1600" baseline="30000" noProof="0" dirty="0"/>
              <a:t>2</a:t>
            </a:r>
            <a:r>
              <a:rPr lang="fr-FR" sz="1600" noProof="0" dirty="0"/>
              <a:t> de mailles en acier inoxydable.</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12</a:t>
            </a:fld>
            <a:endParaRPr lang="fr-BE" dirty="0"/>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82015" cy="6851342"/>
          </a:xfrm>
          <a:prstGeom prst="rect">
            <a:avLst/>
          </a:prstGeom>
          <a:ln>
            <a:solidFill>
              <a:schemeClr val="tx1"/>
            </a:solidFill>
          </a:ln>
        </p:spPr>
      </p:pic>
    </p:spTree>
    <p:extLst>
      <p:ext uri="{BB962C8B-B14F-4D97-AF65-F5344CB8AC3E}">
        <p14:creationId xmlns:p14="http://schemas.microsoft.com/office/powerpoint/2010/main" val="137645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500" y="5445224"/>
            <a:ext cx="6781876" cy="566738"/>
          </a:xfrm>
        </p:spPr>
        <p:txBody>
          <a:bodyPr>
            <a:normAutofit/>
          </a:bodyPr>
          <a:lstStyle/>
          <a:p>
            <a:r>
              <a:rPr lang="fr-FR" noProof="0" dirty="0"/>
              <a:t>Façade de verre</a:t>
            </a:r>
            <a:r>
              <a:rPr lang="fr-FR" baseline="50000" noProof="0" dirty="0"/>
              <a:t>17</a:t>
            </a:r>
          </a:p>
        </p:txBody>
      </p:sp>
      <p:sp>
        <p:nvSpPr>
          <p:cNvPr id="11" name="Text Placeholder 10"/>
          <p:cNvSpPr>
            <a:spLocks noGrp="1"/>
          </p:cNvSpPr>
          <p:nvPr>
            <p:ph type="body" sz="half" idx="2"/>
          </p:nvPr>
        </p:nvSpPr>
        <p:spPr>
          <a:xfrm>
            <a:off x="1174500" y="5999188"/>
            <a:ext cx="6781876" cy="804862"/>
          </a:xfrm>
        </p:spPr>
        <p:txBody>
          <a:bodyPr>
            <a:normAutofit/>
          </a:bodyPr>
          <a:lstStyle/>
          <a:p>
            <a:pPr algn="just"/>
            <a:r>
              <a:rPr lang="fr-FR" sz="1600" noProof="0" dirty="0"/>
              <a:t>Une toile de tirants d’acier inoxydable connectés par des nœuds porte la façade de verre. Elle rend ainsi maximale l’aire ouverte à la lumière, angles compris.</a:t>
            </a:r>
          </a:p>
          <a:p>
            <a:endParaRPr lang="fr-FR" sz="1600" noProof="0"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13</a:t>
            </a:fld>
            <a:endParaRPr lang="fr-BE"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3070" y="504000"/>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07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153744"/>
            <a:ext cx="6984776" cy="566738"/>
          </a:xfrm>
        </p:spPr>
        <p:txBody>
          <a:bodyPr/>
          <a:lstStyle/>
          <a:p>
            <a:r>
              <a:rPr lang="fr-FR" noProof="0" dirty="0"/>
              <a:t>Façade de verre, Paris </a:t>
            </a:r>
            <a:r>
              <a:rPr lang="fr-FR" baseline="50000" noProof="0" dirty="0"/>
              <a:t>18</a:t>
            </a:r>
          </a:p>
        </p:txBody>
      </p:sp>
      <p:sp>
        <p:nvSpPr>
          <p:cNvPr id="6" name="Text Placeholder 5"/>
          <p:cNvSpPr>
            <a:spLocks noGrp="1"/>
          </p:cNvSpPr>
          <p:nvPr>
            <p:ph type="body" sz="half" idx="2"/>
          </p:nvPr>
        </p:nvSpPr>
        <p:spPr>
          <a:xfrm>
            <a:off x="1043608" y="5720482"/>
            <a:ext cx="6984776" cy="1137518"/>
          </a:xfrm>
        </p:spPr>
        <p:txBody>
          <a:bodyPr>
            <a:noAutofit/>
          </a:bodyPr>
          <a:lstStyle/>
          <a:p>
            <a:r>
              <a:rPr lang="fr-FR" sz="1600" noProof="0" dirty="0"/>
              <a:t>La façade de verre est supportée par une structure légère en acier inoxydable à haute résistance.</a:t>
            </a:r>
          </a:p>
          <a:p>
            <a:pPr algn="just"/>
            <a:r>
              <a:rPr lang="fr-FR" sz="1600" noProof="0" dirty="0"/>
              <a:t>La sphère à l’arrière plan est la «Géode», un cinéma unique à 360° revêtu d’acier inoxydable et faisant partie de la «Cité des Sciences et de l’industrie».</a:t>
            </a:r>
          </a:p>
        </p:txBody>
      </p:sp>
      <p:sp>
        <p:nvSpPr>
          <p:cNvPr id="3" name="Slide Number Placeholder 2"/>
          <p:cNvSpPr>
            <a:spLocks noGrp="1"/>
          </p:cNvSpPr>
          <p:nvPr>
            <p:ph type="sldNum" sz="quarter" idx="4"/>
          </p:nvPr>
        </p:nvSpPr>
        <p:spPr/>
        <p:txBody>
          <a:bodyPr/>
          <a:lstStyle/>
          <a:p>
            <a:fld id="{5AF66AA0-E37C-4065-8BE7-D4086C065B53}" type="slidenum">
              <a:rPr lang="fr-BE" smtClean="0"/>
              <a:pPr/>
              <a:t>14</a:t>
            </a:fld>
            <a:endParaRPr lang="fr-BE"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143960"/>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0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808" y="5762599"/>
            <a:ext cx="5486400" cy="566738"/>
          </a:xfrm>
        </p:spPr>
        <p:txBody>
          <a:bodyPr/>
          <a:lstStyle/>
          <a:p>
            <a:r>
              <a:rPr lang="fr-FR" noProof="0" dirty="0"/>
              <a:t>Façade de verre, Paris</a:t>
            </a:r>
            <a:r>
              <a:rPr lang="fr-FR" baseline="50000" noProof="0" dirty="0"/>
              <a:t>18</a:t>
            </a:r>
          </a:p>
        </p:txBody>
      </p:sp>
      <p:sp>
        <p:nvSpPr>
          <p:cNvPr id="3" name="Slide Number Placeholder 2"/>
          <p:cNvSpPr>
            <a:spLocks noGrp="1"/>
          </p:cNvSpPr>
          <p:nvPr>
            <p:ph type="sldNum" sz="quarter" idx="4"/>
          </p:nvPr>
        </p:nvSpPr>
        <p:spPr/>
        <p:txBody>
          <a:bodyPr/>
          <a:lstStyle/>
          <a:p>
            <a:fld id="{5AF66AA0-E37C-4065-8BE7-D4086C065B53}" type="slidenum">
              <a:rPr lang="fr-BE" smtClean="0"/>
              <a:pPr/>
              <a:t>15</a:t>
            </a:fld>
            <a:endParaRPr lang="fr-BE"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504000"/>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87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4581128"/>
            <a:ext cx="7776864" cy="566738"/>
          </a:xfrm>
        </p:spPr>
        <p:txBody>
          <a:bodyPr>
            <a:noAutofit/>
          </a:bodyPr>
          <a:lstStyle/>
          <a:p>
            <a:r>
              <a:rPr lang="fr-FR" sz="1800" noProof="0" dirty="0"/>
              <a:t>Façade en mailles tissées d’un bâtiment de bureaux, Utrecht, Pays-Bas</a:t>
            </a:r>
            <a:r>
              <a:rPr lang="fr-FR" sz="1800" baseline="50000" noProof="0" dirty="0"/>
              <a:t>19</a:t>
            </a:r>
            <a:br>
              <a:rPr lang="fr-FR" sz="1800" noProof="0" dirty="0"/>
            </a:br>
            <a:r>
              <a:rPr lang="fr-FR" sz="1800" noProof="0" dirty="0"/>
              <a:t>Architectes : Cepezed </a:t>
            </a:r>
          </a:p>
        </p:txBody>
      </p:sp>
      <p:sp>
        <p:nvSpPr>
          <p:cNvPr id="8" name="Text Placeholder 7"/>
          <p:cNvSpPr>
            <a:spLocks noGrp="1"/>
          </p:cNvSpPr>
          <p:nvPr>
            <p:ph type="body" sz="half" idx="2"/>
          </p:nvPr>
        </p:nvSpPr>
        <p:spPr>
          <a:xfrm>
            <a:off x="755576" y="5216426"/>
            <a:ext cx="7079786" cy="1164902"/>
          </a:xfrm>
        </p:spPr>
        <p:txBody>
          <a:bodyPr>
            <a:normAutofit/>
          </a:bodyPr>
          <a:lstStyle/>
          <a:p>
            <a:pPr algn="just"/>
            <a:r>
              <a:rPr lang="fr-FR" sz="1600" noProof="0" dirty="0"/>
              <a:t>Cette façade </a:t>
            </a:r>
            <a:r>
              <a:rPr lang="fr-FR" sz="1600" dirty="0"/>
              <a:t>en mailles tissées de </a:t>
            </a:r>
            <a:r>
              <a:rPr lang="fr-FR" sz="1600" noProof="0" dirty="0"/>
              <a:t>3000 m² en acier inoxydable supporte des disques de plastique transparents. </a:t>
            </a:r>
          </a:p>
          <a:p>
            <a:pPr algn="just"/>
            <a:r>
              <a:rPr lang="fr-FR" sz="1600" noProof="0" dirty="0"/>
              <a:t>Le vent provoque des vibrations des mailles et des mouvements des disques entraînant des ondulations et des effets de lumière.</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16</a:t>
            </a:fld>
            <a:endParaRPr lang="fr-BE" dirty="0"/>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490670"/>
            <a:ext cx="6958772" cy="3946442"/>
          </a:xfrm>
          <a:prstGeom prst="rect">
            <a:avLst/>
          </a:prstGeom>
          <a:ln>
            <a:solidFill>
              <a:schemeClr val="tx1"/>
            </a:solidFill>
          </a:ln>
        </p:spPr>
      </p:pic>
    </p:spTree>
    <p:extLst>
      <p:ext uri="{BB962C8B-B14F-4D97-AF65-F5344CB8AC3E}">
        <p14:creationId xmlns:p14="http://schemas.microsoft.com/office/powerpoint/2010/main" val="10202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5013176"/>
            <a:ext cx="7200800" cy="707306"/>
          </a:xfrm>
        </p:spPr>
        <p:txBody>
          <a:bodyPr>
            <a:normAutofit/>
          </a:bodyPr>
          <a:lstStyle/>
          <a:p>
            <a:r>
              <a:rPr lang="fr-FR" sz="1800" dirty="0"/>
              <a:t>Bâtiment à basse consommation en énergie, </a:t>
            </a:r>
            <a:r>
              <a:rPr lang="fr-FR" sz="1800" noProof="0" dirty="0"/>
              <a:t>Nantes, France </a:t>
            </a:r>
            <a:r>
              <a:rPr lang="fr-FR" sz="1800" baseline="50000" noProof="0" dirty="0"/>
              <a:t>20</a:t>
            </a:r>
            <a:br>
              <a:rPr lang="fr-FR" sz="1800" noProof="0" dirty="0"/>
            </a:br>
            <a:r>
              <a:rPr lang="fr-FR" sz="1800" noProof="0" dirty="0"/>
              <a:t>Architectes : FORMA 6 &amp; B. Dacher</a:t>
            </a:r>
          </a:p>
        </p:txBody>
      </p:sp>
      <p:sp>
        <p:nvSpPr>
          <p:cNvPr id="11" name="Text Placeholder 10"/>
          <p:cNvSpPr>
            <a:spLocks noGrp="1"/>
          </p:cNvSpPr>
          <p:nvPr>
            <p:ph type="body" sz="half" idx="2"/>
          </p:nvPr>
        </p:nvSpPr>
        <p:spPr>
          <a:xfrm>
            <a:off x="971600" y="5792490"/>
            <a:ext cx="7200800" cy="804862"/>
          </a:xfrm>
        </p:spPr>
        <p:txBody>
          <a:bodyPr>
            <a:normAutofit/>
          </a:bodyPr>
          <a:lstStyle/>
          <a:p>
            <a:pPr algn="just"/>
            <a:r>
              <a:rPr lang="fr-FR" sz="1600" dirty="0"/>
              <a:t>Les formes complexes de la façade en acier inoxydable, découpées au laser, lui donnent un aspect original</a:t>
            </a:r>
            <a:r>
              <a:rPr lang="fr-FR" sz="1600" noProof="0" dirty="0"/>
              <a:t>.</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17</a:t>
            </a:fld>
            <a:endParaRPr lang="fr-BE" dirty="0"/>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58954" y="404664"/>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6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204864"/>
            <a:ext cx="4176464" cy="927104"/>
          </a:xfrm>
        </p:spPr>
        <p:txBody>
          <a:bodyPr>
            <a:noAutofit/>
          </a:bodyPr>
          <a:lstStyle/>
          <a:p>
            <a:r>
              <a:rPr lang="fr-FR" altLang="fr-FR" dirty="0"/>
              <a:t>Centre Universitaire </a:t>
            </a:r>
            <a:r>
              <a:rPr lang="en-GB" altLang="fr-FR" dirty="0"/>
              <a:t>McGowan</a:t>
            </a:r>
            <a:r>
              <a:rPr lang="fr-FR" altLang="fr-FR" noProof="0" dirty="0"/>
              <a:t>, </a:t>
            </a:r>
            <a:br>
              <a:rPr lang="fr-FR" altLang="fr-FR" noProof="0" dirty="0"/>
            </a:br>
            <a:r>
              <a:rPr lang="fr-FR" altLang="fr-FR" noProof="0" dirty="0"/>
              <a:t>Washington, DC, USA</a:t>
            </a:r>
            <a:br>
              <a:rPr lang="fr-FR" altLang="fr-FR" noProof="0" dirty="0"/>
            </a:br>
            <a:r>
              <a:rPr lang="fr-FR" altLang="fr-FR" noProof="0" dirty="0"/>
              <a:t>Pare-soleil en mailles tissées</a:t>
            </a:r>
            <a:r>
              <a:rPr lang="fr-FR" altLang="fr-FR" baseline="50000" noProof="0" dirty="0"/>
              <a:t>6</a:t>
            </a:r>
            <a:endParaRPr lang="fr-FR" baseline="50000" noProof="0" dirty="0"/>
          </a:p>
        </p:txBody>
      </p:sp>
      <p:sp>
        <p:nvSpPr>
          <p:cNvPr id="4" name="Text Placeholder 3"/>
          <p:cNvSpPr>
            <a:spLocks noGrp="1"/>
          </p:cNvSpPr>
          <p:nvPr>
            <p:ph type="body" sz="half" idx="2"/>
          </p:nvPr>
        </p:nvSpPr>
        <p:spPr>
          <a:xfrm>
            <a:off x="4716016" y="3212976"/>
            <a:ext cx="4176464" cy="3429000"/>
          </a:xfrm>
        </p:spPr>
        <p:txBody>
          <a:bodyPr>
            <a:noAutofit/>
          </a:bodyPr>
          <a:lstStyle/>
          <a:p>
            <a:pPr algn="just"/>
            <a:r>
              <a:rPr lang="fr-FR" altLang="fr-FR" sz="1600" noProof="0" dirty="0"/>
              <a:t>Le centre </a:t>
            </a:r>
            <a:r>
              <a:rPr lang="fr-FR" altLang="fr-FR" sz="1600" dirty="0"/>
              <a:t>universitaire </a:t>
            </a:r>
            <a:r>
              <a:rPr lang="en-GB" altLang="fr-FR" sz="1600" dirty="0"/>
              <a:t>McGowan</a:t>
            </a:r>
            <a:r>
              <a:rPr lang="fr-FR" altLang="fr-FR" sz="1600" dirty="0"/>
              <a:t> </a:t>
            </a:r>
            <a:r>
              <a:rPr lang="fr-FR" altLang="fr-FR" sz="1600" noProof="0" dirty="0"/>
              <a:t>est un bâtiment d’enseignement universitaire.</a:t>
            </a:r>
          </a:p>
          <a:p>
            <a:pPr algn="just"/>
            <a:r>
              <a:rPr lang="fr-FR" altLang="fr-FR" sz="1600" noProof="0" dirty="0"/>
              <a:t>La conception </a:t>
            </a:r>
            <a:r>
              <a:rPr lang="fr-FR" sz="1600" dirty="0"/>
              <a:t>de l’ouvrage intègre un atrium au centre du bâtiment dont la façade extérieure, ventilée,</a:t>
            </a:r>
            <a:r>
              <a:rPr lang="fr-FR" altLang="fr-FR" sz="1600" noProof="0" dirty="0"/>
              <a:t> est orientée directement vers l’Est. </a:t>
            </a:r>
          </a:p>
          <a:p>
            <a:pPr algn="just"/>
            <a:r>
              <a:rPr lang="fr-FR" altLang="fr-FR" sz="1600" noProof="0" dirty="0"/>
              <a:t>Le pare-soleil en acier inoxydable réduit l’éblouissement diurne </a:t>
            </a:r>
            <a:r>
              <a:rPr lang="fr-FR" altLang="fr-FR" sz="1600" dirty="0"/>
              <a:t>et le besoin en climatisation estival. </a:t>
            </a:r>
            <a:r>
              <a:rPr lang="fr-FR" altLang="fr-FR" sz="1600" noProof="0" dirty="0"/>
              <a:t>Des </a:t>
            </a:r>
            <a:r>
              <a:rPr lang="fr-FR" altLang="fr-FR" sz="1600" dirty="0"/>
              <a:t>pare-soleil métalliques classiques </a:t>
            </a:r>
            <a:r>
              <a:rPr lang="fr-FR" altLang="fr-FR" sz="1600" noProof="0" dirty="0"/>
              <a:t>ne pouvaient pas être utilisés ici </a:t>
            </a:r>
            <a:r>
              <a:rPr lang="fr-FR" altLang="fr-FR" sz="1600" dirty="0"/>
              <a:t>car une bonne transparence était </a:t>
            </a:r>
            <a:r>
              <a:rPr lang="fr-FR" altLang="fr-FR" sz="1600" noProof="0" dirty="0"/>
              <a:t>cruciale. Ils n’auraient tout simplement pas offert suffisamment de surface ouverte. </a:t>
            </a:r>
          </a:p>
        </p:txBody>
      </p:sp>
      <p:sp>
        <p:nvSpPr>
          <p:cNvPr id="8" name="Slide Number Placeholder 5"/>
          <p:cNvSpPr>
            <a:spLocks noGrp="1"/>
          </p:cNvSpPr>
          <p:nvPr>
            <p:ph type="sldNum" sz="quarter" idx="4"/>
          </p:nvPr>
        </p:nvSpPr>
        <p:spPr/>
        <p:txBody>
          <a:bodyPr/>
          <a:lstStyle/>
          <a:p>
            <a:fld id="{9CE76CE0-34EF-4A44-A6F0-B2A2A71394BA}" type="slidenum">
              <a:rPr lang="fr-FR" altLang="fr-FR" smtClean="0"/>
              <a:pPr/>
              <a:t>18</a:t>
            </a:fld>
            <a:endParaRPr lang="fr-FR" altLang="fr-FR" dirty="0"/>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3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635"/>
            <a:ext cx="8229600" cy="640135"/>
          </a:xfrm>
        </p:spPr>
        <p:txBody>
          <a:bodyPr>
            <a:normAutofit/>
          </a:bodyPr>
          <a:lstStyle/>
          <a:p>
            <a:r>
              <a:rPr lang="fr-FR" sz="2800" noProof="0" dirty="0"/>
              <a:t>Réhabilitation du Château de Rentilly, France</a:t>
            </a:r>
            <a:r>
              <a:rPr lang="fr-FR" sz="2000" baseline="50000" noProof="0" dirty="0"/>
              <a:t>21-23</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19</a:t>
            </a:fld>
            <a:endParaRPr lang="fr-BE" dirty="0"/>
          </a:p>
        </p:txBody>
      </p:sp>
      <p:sp>
        <p:nvSpPr>
          <p:cNvPr id="4" name="ZoneTexte 3"/>
          <p:cNvSpPr txBox="1"/>
          <p:nvPr/>
        </p:nvSpPr>
        <p:spPr>
          <a:xfrm>
            <a:off x="3712456" y="933688"/>
            <a:ext cx="5144064" cy="1631216"/>
          </a:xfrm>
          <a:prstGeom prst="rect">
            <a:avLst/>
          </a:prstGeom>
          <a:noFill/>
        </p:spPr>
        <p:txBody>
          <a:bodyPr wrap="square" rtlCol="0">
            <a:spAutoFit/>
          </a:bodyPr>
          <a:lstStyle/>
          <a:p>
            <a:pPr>
              <a:tabLst>
                <a:tab pos="1074738" algn="l"/>
              </a:tabLst>
            </a:pPr>
            <a:r>
              <a:rPr lang="fr-FR" dirty="0"/>
              <a:t>A gauche : 	Avant</a:t>
            </a:r>
          </a:p>
          <a:p>
            <a:pPr>
              <a:tabLst>
                <a:tab pos="1074738" algn="l"/>
              </a:tabLst>
            </a:pPr>
            <a:r>
              <a:rPr lang="fr-FR" dirty="0"/>
              <a:t>En bas : 	Après</a:t>
            </a:r>
          </a:p>
          <a:p>
            <a:endParaRPr lang="fr-FR" sz="1600" dirty="0"/>
          </a:p>
          <a:p>
            <a:r>
              <a:rPr lang="fr-FR" sz="1600" dirty="0"/>
              <a:t>Un musée d’art contemporain dans le parc du château.</a:t>
            </a:r>
          </a:p>
          <a:p>
            <a:r>
              <a:rPr lang="fr-FR" sz="1600" dirty="0"/>
              <a:t>Les façades sont revêtues de cassettes en acier inoxydable poli miroir.</a:t>
            </a:r>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16380" y="285293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046" y="3978305"/>
            <a:ext cx="2681762" cy="1569660"/>
          </a:xfrm>
          <a:prstGeom prst="rect">
            <a:avLst/>
          </a:prstGeom>
          <a:noFill/>
        </p:spPr>
        <p:txBody>
          <a:bodyPr wrap="square" rtlCol="0">
            <a:spAutoFit/>
          </a:bodyPr>
          <a:lstStyle/>
          <a:p>
            <a:r>
              <a:rPr lang="fr-FR" sz="1600" dirty="0"/>
              <a:t>Xavier Veilhan, architecte :</a:t>
            </a:r>
          </a:p>
          <a:p>
            <a:r>
              <a:rPr lang="fr-FR" sz="1600" i="1" dirty="0"/>
              <a:t>«… le bâtiment était l’ombre de ce qu’il était….</a:t>
            </a:r>
          </a:p>
          <a:p>
            <a:r>
              <a:rPr lang="fr-FR" sz="1600" i="1" dirty="0"/>
              <a:t> Je voulais des murs qui pourraient réfléchir le parc qui l’entourait… »</a:t>
            </a:r>
          </a:p>
        </p:txBody>
      </p:sp>
    </p:spTree>
    <p:extLst>
      <p:ext uri="{BB962C8B-B14F-4D97-AF65-F5344CB8AC3E}">
        <p14:creationId xmlns:p14="http://schemas.microsoft.com/office/powerpoint/2010/main" val="232323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Contenu</a:t>
            </a:r>
          </a:p>
        </p:txBody>
      </p:sp>
      <p:sp>
        <p:nvSpPr>
          <p:cNvPr id="3" name="Content Placeholder 2"/>
          <p:cNvSpPr>
            <a:spLocks noGrp="1"/>
          </p:cNvSpPr>
          <p:nvPr>
            <p:ph idx="1"/>
          </p:nvPr>
        </p:nvSpPr>
        <p:spPr>
          <a:xfrm>
            <a:off x="457200" y="1600200"/>
            <a:ext cx="8229600" cy="4349080"/>
          </a:xfrm>
        </p:spPr>
        <p:txBody>
          <a:bodyPr>
            <a:normAutofit fontScale="85000" lnSpcReduction="20000"/>
          </a:bodyPr>
          <a:lstStyle/>
          <a:p>
            <a:pPr marL="971550" lvl="1" indent="-514350">
              <a:buFont typeface="+mj-lt"/>
              <a:buAutoNum type="arabicPeriod"/>
            </a:pPr>
            <a:r>
              <a:rPr lang="fr-FR" noProof="0" dirty="0">
                <a:hlinkClick r:id="rId3" action="ppaction://hlinksldjump"/>
              </a:rPr>
              <a:t>Façades </a:t>
            </a:r>
            <a:endParaRPr lang="fr-FR" noProof="0" dirty="0"/>
          </a:p>
          <a:p>
            <a:pPr marL="971550" lvl="1" indent="-514350">
              <a:buFont typeface="+mj-lt"/>
              <a:buAutoNum type="arabicPeriod"/>
            </a:pPr>
            <a:r>
              <a:rPr lang="fr-FR" noProof="0" dirty="0">
                <a:hlinkClick r:id="rId4" action="ppaction://hlinksldjump"/>
              </a:rPr>
              <a:t>Murs végétalisés </a:t>
            </a:r>
            <a:endParaRPr lang="fr-FR" noProof="0" dirty="0"/>
          </a:p>
          <a:p>
            <a:pPr marL="971550" lvl="1" indent="-514350">
              <a:buFont typeface="+mj-lt"/>
              <a:buAutoNum type="arabicPeriod"/>
            </a:pPr>
            <a:r>
              <a:rPr lang="fr-FR" noProof="0" dirty="0">
                <a:hlinkClick r:id="rId5" action="ppaction://hlinksldjump"/>
              </a:rPr>
              <a:t>Toitures</a:t>
            </a:r>
            <a:r>
              <a:rPr lang="fr-FR" noProof="0" dirty="0"/>
              <a:t> </a:t>
            </a:r>
          </a:p>
          <a:p>
            <a:pPr marL="971550" lvl="1" indent="-514350">
              <a:buFont typeface="+mj-lt"/>
              <a:buAutoNum type="arabicPeriod"/>
            </a:pPr>
            <a:r>
              <a:rPr lang="fr-FR" noProof="0" dirty="0">
                <a:hlinkClick r:id="rId6" action="ppaction://hlinksldjump"/>
              </a:rPr>
              <a:t>Décoration</a:t>
            </a:r>
            <a:r>
              <a:rPr lang="fr-FR" noProof="0" dirty="0"/>
              <a:t> </a:t>
            </a:r>
          </a:p>
          <a:p>
            <a:pPr marL="971550" lvl="1" indent="-514350">
              <a:buFont typeface="+mj-lt"/>
              <a:buAutoNum type="arabicPeriod"/>
            </a:pPr>
            <a:r>
              <a:rPr lang="fr-FR" noProof="0" dirty="0">
                <a:hlinkClick r:id="rId7" action="ppaction://hlinksldjump"/>
              </a:rPr>
              <a:t>Tuyauteries </a:t>
            </a:r>
            <a:endParaRPr lang="fr-FR" noProof="0" dirty="0"/>
          </a:p>
          <a:p>
            <a:pPr marL="971550" lvl="1" indent="-514350">
              <a:buFont typeface="+mj-lt"/>
              <a:buAutoNum type="arabicPeriod"/>
            </a:pPr>
            <a:r>
              <a:rPr lang="fr-FR" noProof="0" dirty="0">
                <a:hlinkClick r:id="rId8" action="ppaction://hlinksldjump"/>
              </a:rPr>
              <a:t>Escaliers mécaniques et ascenseurs </a:t>
            </a:r>
            <a:endParaRPr lang="fr-FR" noProof="0" dirty="0"/>
          </a:p>
          <a:p>
            <a:pPr marL="971550" lvl="1" indent="-514350">
              <a:buFont typeface="+mj-lt"/>
              <a:buAutoNum type="arabicPeriod"/>
            </a:pPr>
            <a:r>
              <a:rPr lang="fr-FR" noProof="0" dirty="0">
                <a:hlinkClick r:id="rId9" action="ppaction://hlinksldjump"/>
              </a:rPr>
              <a:t>Aéroports</a:t>
            </a:r>
            <a:endParaRPr lang="fr-FR" noProof="0" dirty="0"/>
          </a:p>
          <a:p>
            <a:pPr marL="971550" lvl="1" indent="-514350">
              <a:buFont typeface="+mj-lt"/>
              <a:buAutoNum type="arabicPeriod"/>
            </a:pPr>
            <a:r>
              <a:rPr lang="fr-FR" noProof="0" dirty="0">
                <a:hlinkClick r:id="rId10" action="ppaction://hlinksldjump"/>
              </a:rPr>
              <a:t>Mobilier urbain </a:t>
            </a:r>
            <a:endParaRPr lang="fr-FR" noProof="0" dirty="0"/>
          </a:p>
          <a:p>
            <a:pPr marL="971550" lvl="1" indent="-514350">
              <a:buFont typeface="+mj-lt"/>
              <a:buAutoNum type="arabicPeriod"/>
            </a:pPr>
            <a:r>
              <a:rPr lang="fr-FR" noProof="0" dirty="0">
                <a:hlinkClick r:id="rId11" action="ppaction://hlinksldjump"/>
              </a:rPr>
              <a:t>Rénovation</a:t>
            </a:r>
            <a:r>
              <a:rPr lang="fr-FR" noProof="0" dirty="0"/>
              <a:t> </a:t>
            </a:r>
          </a:p>
          <a:p>
            <a:pPr marL="971550" lvl="1" indent="-514350">
              <a:buFont typeface="+mj-lt"/>
              <a:buAutoNum type="arabicPeriod"/>
            </a:pPr>
            <a:r>
              <a:rPr lang="fr-FR" noProof="0" dirty="0">
                <a:hlinkClick r:id="rId12" action="ppaction://hlinksldjump"/>
              </a:rPr>
              <a:t>Stades</a:t>
            </a:r>
            <a:endParaRPr lang="fr-FR" noProof="0" dirty="0"/>
          </a:p>
          <a:p>
            <a:pPr marL="971550" lvl="1" indent="-514350">
              <a:buFont typeface="+mj-lt"/>
              <a:buAutoNum type="arabicPeriod"/>
            </a:pPr>
            <a:r>
              <a:rPr lang="fr-FR" noProof="0" dirty="0">
                <a:hlinkClick r:id="rId13" action="ppaction://hlinksldjump"/>
              </a:rPr>
              <a:t>Piscines</a:t>
            </a:r>
            <a:endParaRPr lang="fr-FR" noProof="0" dirty="0"/>
          </a:p>
        </p:txBody>
      </p:sp>
      <p:sp>
        <p:nvSpPr>
          <p:cNvPr id="5" name="Slide Number Placeholder 2"/>
          <p:cNvSpPr txBox="1">
            <a:spLocks/>
          </p:cNvSpPr>
          <p:nvPr/>
        </p:nvSpPr>
        <p:spPr>
          <a:xfrm>
            <a:off x="8856520" y="6664275"/>
            <a:ext cx="396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80399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4821088"/>
            <a:ext cx="6264696" cy="566738"/>
          </a:xfrm>
        </p:spPr>
        <p:txBody>
          <a:bodyPr>
            <a:normAutofit fontScale="90000"/>
          </a:bodyPr>
          <a:lstStyle/>
          <a:p>
            <a:r>
              <a:rPr lang="fr-FR" noProof="0" dirty="0"/>
              <a:t>Hôpital St Guy, Londres</a:t>
            </a:r>
            <a:r>
              <a:rPr lang="fr-FR" baseline="50000" noProof="0" dirty="0"/>
              <a:t>24</a:t>
            </a:r>
            <a:br>
              <a:rPr lang="fr-FR" noProof="0" dirty="0"/>
            </a:br>
            <a:r>
              <a:rPr lang="fr-FR" noProof="0" dirty="0"/>
              <a:t>Architecte : T. Heartherwick</a:t>
            </a:r>
          </a:p>
        </p:txBody>
      </p:sp>
      <p:sp>
        <p:nvSpPr>
          <p:cNvPr id="7" name="Text Placeholder 6"/>
          <p:cNvSpPr>
            <a:spLocks noGrp="1"/>
          </p:cNvSpPr>
          <p:nvPr>
            <p:ph type="body" sz="half" idx="2"/>
          </p:nvPr>
        </p:nvSpPr>
        <p:spPr>
          <a:xfrm>
            <a:off x="1475656" y="5387826"/>
            <a:ext cx="6264696" cy="1470174"/>
          </a:xfrm>
        </p:spPr>
        <p:txBody>
          <a:bodyPr>
            <a:noAutofit/>
          </a:bodyPr>
          <a:lstStyle/>
          <a:p>
            <a:pPr algn="just"/>
            <a:r>
              <a:rPr lang="fr-FR" sz="1600" noProof="0" dirty="0"/>
              <a:t>Le « Boiler Suit » est une façade unique conçue pour recouvrir la chaufferie qui fournit l’énergie de l’hôpital St Guy</a:t>
            </a:r>
            <a:r>
              <a:rPr lang="fr-FR" sz="1600" dirty="0"/>
              <a:t>.</a:t>
            </a:r>
            <a:r>
              <a:rPr lang="fr-FR" sz="1600" noProof="0" dirty="0"/>
              <a:t> Elle se compose de 108 éléments ondulant en acier inoxydable tressé et elle est illuminée la nuit pour fournir un repère accueillant pour le personnel et les visiteurs arrivant à l’hôpital dans le noir.</a:t>
            </a:r>
          </a:p>
        </p:txBody>
      </p:sp>
      <p:sp>
        <p:nvSpPr>
          <p:cNvPr id="4" name="Slide Number Placeholder 3"/>
          <p:cNvSpPr>
            <a:spLocks noGrp="1"/>
          </p:cNvSpPr>
          <p:nvPr>
            <p:ph type="sldNum" sz="quarter" idx="4"/>
          </p:nvPr>
        </p:nvSpPr>
        <p:spPr/>
        <p:txBody>
          <a:bodyPr/>
          <a:lstStyle/>
          <a:p>
            <a:fld id="{5AF66AA0-E37C-4065-8BE7-D4086C065B53}" type="slidenum">
              <a:rPr lang="fr-BE" smtClean="0"/>
              <a:pPr/>
              <a:t>20</a:t>
            </a:fld>
            <a:endParaRPr lang="fr-BE"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481" y="68560"/>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845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en-US" dirty="0"/>
              <a:t>Stade American Airlines, Miami, USA</a:t>
            </a:r>
            <a:endParaRPr lang="en-GB" dirty="0"/>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fontScale="85000" lnSpcReduction="10000"/>
          </a:bodyPr>
          <a:lstStyle/>
          <a:p>
            <a:r>
              <a:rPr lang="fr-FR" dirty="0"/>
              <a:t>L’écran de l’Arena , d’une surface de plus de 300m</a:t>
            </a:r>
            <a:r>
              <a:rPr lang="fr-FR" baseline="30000" dirty="0"/>
              <a:t>2</a:t>
            </a:r>
            <a:r>
              <a:rPr lang="fr-FR" dirty="0"/>
              <a:t> est réalisé en tissé inox entrelacé  de profilés LED (Diodes </a:t>
            </a:r>
            <a:r>
              <a:rPr lang="fr-FR" dirty="0" err="1"/>
              <a:t>ElectroLuminescentes</a:t>
            </a:r>
            <a:r>
              <a:rPr lang="fr-FR" dirty="0"/>
              <a:t>) </a:t>
            </a:r>
            <a:r>
              <a:rPr lang="fr-FR" dirty="0" err="1"/>
              <a:t>Mediamesh</a:t>
            </a:r>
            <a:r>
              <a:rPr lang="fr-FR" dirty="0"/>
              <a:t>®. Il apparait  aux visiteurs du stade  comme transparent regardé de l’intérieur alors que vu de l’extérieur c’est un écran média digital qui capte l’attention. Sa hauteur est d’un équivalent de 3 étages, (12 m de haut et 24m de large), soit  4 fois plus grande que celle d’un écran habituel. </a:t>
            </a:r>
            <a:r>
              <a:rPr lang="fr-FR" dirty="0" err="1"/>
              <a:t>L’arena</a:t>
            </a:r>
            <a:r>
              <a:rPr lang="fr-FR" dirty="0"/>
              <a:t> de Miami accueille plus de 1,3 millions de visiteurs par an pour des concerts, du sport et des événements pour familles.</a:t>
            </a:r>
            <a:endParaRPr lang="fr-FR" sz="1200"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21</a:t>
            </a:fld>
            <a:endParaRPr lang="fr-BE" dirty="0"/>
          </a:p>
        </p:txBody>
      </p:sp>
      <p:sp>
        <p:nvSpPr>
          <p:cNvPr id="7" name="Title 1"/>
          <p:cNvSpPr txBox="1">
            <a:spLocks/>
          </p:cNvSpPr>
          <p:nvPr/>
        </p:nvSpPr>
        <p:spPr>
          <a:xfrm>
            <a:off x="6967514" y="1847728"/>
            <a:ext cx="1811617"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Tree>
    <p:extLst>
      <p:ext uri="{BB962C8B-B14F-4D97-AF65-F5344CB8AC3E}">
        <p14:creationId xmlns:p14="http://schemas.microsoft.com/office/powerpoint/2010/main" val="272335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fr-FR" noProof="0"/>
              <a:t>Références « Façades » (1/2)</a:t>
            </a:r>
            <a:endParaRPr lang="fr-FR" noProof="0" dirty="0"/>
          </a:p>
        </p:txBody>
      </p:sp>
      <p:sp>
        <p:nvSpPr>
          <p:cNvPr id="3" name="Content Placeholder 2"/>
          <p:cNvSpPr>
            <a:spLocks noGrp="1"/>
          </p:cNvSpPr>
          <p:nvPr>
            <p:ph idx="1"/>
          </p:nvPr>
        </p:nvSpPr>
        <p:spPr>
          <a:xfrm>
            <a:off x="457200" y="1312168"/>
            <a:ext cx="8229600" cy="4997152"/>
          </a:xfrm>
        </p:spPr>
        <p:txBody>
          <a:bodyPr>
            <a:noAutofit/>
          </a:bodyPr>
          <a:lstStyle/>
          <a:p>
            <a:pPr marL="514350" indent="-514350">
              <a:buFont typeface="+mj-lt"/>
              <a:buAutoNum type="arabicPeriod"/>
            </a:pPr>
            <a:r>
              <a:rPr lang="fr-FR" sz="1600" dirty="0">
                <a:hlinkClick r:id="rId2"/>
              </a:rPr>
              <a:t>https://www.worldstainless.org/Files/issf/non-image-files/PDF/Euro_Inox/Facades_FR.pdf</a:t>
            </a:r>
            <a:endParaRPr lang="fr-FR" sz="1600" dirty="0"/>
          </a:p>
          <a:p>
            <a:pPr marL="514350" indent="-514350">
              <a:buFont typeface="+mj-lt"/>
              <a:buAutoNum type="arabicPeriod"/>
            </a:pPr>
            <a:r>
              <a:rPr lang="fr-FR" sz="1600" dirty="0">
                <a:hlinkClick r:id="rId3"/>
              </a:rPr>
              <a:t>https://www.worldstainless.org/Files/issf/non-image-files/PDF/Euro_Inox/Innovative_facades_FR.pdf</a:t>
            </a:r>
            <a:endParaRPr lang="fr-FR" sz="1600" dirty="0"/>
          </a:p>
          <a:p>
            <a:pPr marL="514350" indent="-514350">
              <a:buFont typeface="+mj-lt"/>
              <a:buAutoNum type="arabicPeriod"/>
            </a:pPr>
            <a:r>
              <a:rPr lang="fr-FR" sz="1600" dirty="0">
                <a:hlinkClick r:id="rId4"/>
              </a:rPr>
              <a:t>http://www.archiexpo.com/architecture-design-manufacturer/stainless-steel-facade-cladding-2964.html</a:t>
            </a:r>
            <a:r>
              <a:rPr lang="fr-FR" sz="1600" dirty="0"/>
              <a:t>                plus d’exemples ici!</a:t>
            </a:r>
          </a:p>
          <a:p>
            <a:pPr marL="514350" indent="-514350">
              <a:buFont typeface="+mj-lt"/>
              <a:buAutoNum type="arabicPeriod"/>
            </a:pPr>
            <a:r>
              <a:rPr lang="fr-FR" sz="1600" dirty="0">
                <a:hlinkClick r:id="rId5"/>
              </a:rPr>
              <a:t>http://www.steelcolor.com.au/westfield-doncaster/</a:t>
            </a:r>
            <a:r>
              <a:rPr lang="fr-FR" sz="1600" dirty="0"/>
              <a:t> </a:t>
            </a:r>
          </a:p>
          <a:p>
            <a:pPr marL="514350" indent="-514350">
              <a:buFont typeface="+mj-lt"/>
              <a:buAutoNum type="arabicPeriod"/>
            </a:pPr>
            <a:r>
              <a:rPr lang="fr-FR" sz="1600" dirty="0">
                <a:hlinkClick r:id="rId6"/>
              </a:rPr>
              <a:t>http://wikimapia.org/7695594/Cleveland-Clinic-Lou-Ruvo-Center-for-Brain-Health#/photo/3116187</a:t>
            </a:r>
            <a:r>
              <a:rPr lang="fr-FR" sz="1600" dirty="0">
                <a:solidFill>
                  <a:srgbClr val="FF0000"/>
                </a:solidFill>
              </a:rPr>
              <a:t> </a:t>
            </a:r>
          </a:p>
          <a:p>
            <a:pPr marL="514350" indent="-514350">
              <a:buFont typeface="+mj-lt"/>
              <a:buAutoNum type="arabicPeriod"/>
            </a:pPr>
            <a:r>
              <a:rPr lang="fr-FR" altLang="fr-FR" sz="1600" dirty="0">
                <a:hlinkClick r:id="rId7"/>
              </a:rPr>
              <a:t>http://cambridgearchitectural.com/</a:t>
            </a:r>
            <a:endParaRPr lang="fr-FR" sz="1600" dirty="0">
              <a:hlinkClick r:id="rId8"/>
            </a:endParaRPr>
          </a:p>
          <a:p>
            <a:pPr marL="514350" indent="-514350">
              <a:buFont typeface="+mj-lt"/>
              <a:buAutoNum type="arabicPeriod"/>
            </a:pPr>
            <a:r>
              <a:rPr lang="fr-FR" sz="1600" dirty="0">
                <a:hlinkClick r:id="rId9"/>
              </a:rPr>
              <a:t>https://newyorkbygehry.com/</a:t>
            </a:r>
            <a:r>
              <a:rPr lang="fr-FR" sz="1600" dirty="0"/>
              <a:t> </a:t>
            </a:r>
          </a:p>
          <a:p>
            <a:pPr marL="514350" indent="-514350">
              <a:buFont typeface="+mj-lt"/>
              <a:buAutoNum type="arabicPeriod"/>
            </a:pPr>
            <a:r>
              <a:rPr lang="fr-FR" sz="1600" dirty="0">
                <a:hlinkClick r:id="rId10"/>
              </a:rPr>
              <a:t>http://archinect.com/firms/project/39353/edf-archives-center/9174600</a:t>
            </a:r>
            <a:endParaRPr lang="fr-FR" sz="1600" dirty="0"/>
          </a:p>
          <a:p>
            <a:pPr marL="514350" indent="-514350">
              <a:buFont typeface="+mj-lt"/>
              <a:buAutoNum type="arabicPeriod"/>
            </a:pPr>
            <a:r>
              <a:rPr lang="fr-FR" sz="1600" dirty="0">
                <a:hlinkClick r:id="rId11"/>
              </a:rPr>
              <a:t>http://greatbuildings.com/buildings/Weisman_Art_Museum.html</a:t>
            </a:r>
            <a:r>
              <a:rPr lang="fr-FR" sz="1600" dirty="0"/>
              <a:t> </a:t>
            </a:r>
            <a:endParaRPr lang="fr-FR" sz="1600" dirty="0">
              <a:hlinkClick r:id="rId12"/>
            </a:endParaRPr>
          </a:p>
          <a:p>
            <a:pPr marL="514350" indent="-514350">
              <a:buFont typeface="+mj-lt"/>
              <a:buAutoNum type="arabicPeriod"/>
            </a:pPr>
            <a:r>
              <a:rPr lang="en-US" sz="1600" dirty="0">
                <a:hlinkClick r:id="rId13"/>
              </a:rPr>
              <a:t>http://www.arcspace.com/features/moshe-safdie-/kauffman-center-for-the-performing-arts/</a:t>
            </a:r>
            <a:r>
              <a:rPr lang="en-US" sz="1600" dirty="0"/>
              <a:t>   </a:t>
            </a:r>
            <a:endParaRPr lang="fr-FR" sz="1600" dirty="0">
              <a:hlinkClick r:id="rId12"/>
            </a:endParaRPr>
          </a:p>
          <a:p>
            <a:pPr marL="514350" indent="-514350">
              <a:buFont typeface="+mj-lt"/>
              <a:buAutoNum type="arabicPeriod"/>
            </a:pPr>
            <a:r>
              <a:rPr lang="fr-FR" sz="1600" dirty="0">
                <a:hlinkClick r:id="rId14"/>
              </a:rPr>
              <a:t>http://pattersons.com/civic/len-lye-contemporary-art-museum/</a:t>
            </a:r>
            <a:r>
              <a:rPr lang="fr-FR" sz="1600" dirty="0"/>
              <a:t> </a:t>
            </a:r>
          </a:p>
          <a:p>
            <a:pPr marL="514350" indent="-514350">
              <a:buFont typeface="+mj-lt"/>
              <a:buAutoNum type="arabicPeriod"/>
            </a:pPr>
            <a:r>
              <a:rPr lang="fr-FR" sz="1600" dirty="0">
                <a:hlinkClick r:id="rId12"/>
              </a:rPr>
              <a:t>http://www.stainlessindia.org/UploadPdf/SI_Mar08.pdf</a:t>
            </a:r>
            <a:r>
              <a:rPr lang="fr-FR" sz="1600" dirty="0"/>
              <a:t> </a:t>
            </a:r>
          </a:p>
          <a:p>
            <a:pPr marL="514350" indent="-514350">
              <a:buFont typeface="+mj-lt"/>
              <a:buAutoNum type="arabicPeriod"/>
            </a:pPr>
            <a:r>
              <a:rPr lang="fr-FR" sz="1600" dirty="0">
                <a:hlinkClick r:id="rId15"/>
              </a:rPr>
              <a:t>http://www.archilovers.com/projects/30432/centrale-termica-teleriscaldamento-iride-energia.html</a:t>
            </a:r>
            <a:endParaRPr lang="fr-FR" sz="1600" dirty="0"/>
          </a:p>
          <a:p>
            <a:pPr marL="514350" indent="-514350">
              <a:buFont typeface="+mj-lt"/>
              <a:buAutoNum type="arabicPeriod"/>
            </a:pPr>
            <a:r>
              <a:rPr lang="fr-FR" sz="1600" dirty="0">
                <a:hlinkClick r:id="rId16"/>
              </a:rPr>
              <a:t>http://www.skyscrapercenter.com/building/capital-gate-tower/3172</a:t>
            </a:r>
            <a:endParaRPr lang="fr-FR" sz="16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22</a:t>
            </a:fld>
            <a:endParaRPr lang="fr-BE" dirty="0"/>
          </a:p>
        </p:txBody>
      </p:sp>
      <p:sp>
        <p:nvSpPr>
          <p:cNvPr id="9"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Actualisé !</a:t>
            </a:r>
          </a:p>
        </p:txBody>
      </p:sp>
    </p:spTree>
    <p:extLst>
      <p:ext uri="{BB962C8B-B14F-4D97-AF65-F5344CB8AC3E}">
        <p14:creationId xmlns:p14="http://schemas.microsoft.com/office/powerpoint/2010/main" val="246068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noProof="0" dirty="0"/>
              <a:t>Références « Façades » (2/2)</a:t>
            </a: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5"/>
            </a:pPr>
            <a:r>
              <a:rPr lang="fr-FR" dirty="0">
                <a:hlinkClick r:id="rId2"/>
              </a:rPr>
              <a:t>http://www.dailymail.co.uk/travel/article-1284591/Abu-Dhabi-Capital-Gate-skyscraper-leans-times-Tower-Pisa.html</a:t>
            </a:r>
            <a:endParaRPr lang="fr-FR" dirty="0">
              <a:hlinkClick r:id="rId3"/>
            </a:endParaRPr>
          </a:p>
          <a:p>
            <a:pPr marL="514350" indent="-514350">
              <a:buFont typeface="+mj-lt"/>
              <a:buAutoNum type="arabicPeriod" startAt="15"/>
            </a:pPr>
            <a:r>
              <a:rPr lang="fr-FR" dirty="0">
                <a:hlinkClick r:id="rId3"/>
              </a:rPr>
              <a:t>http://www.e-architect.co.uk/dubai/capital-gate-abu-dhabi</a:t>
            </a:r>
            <a:endParaRPr lang="fr-FR" dirty="0"/>
          </a:p>
          <a:p>
            <a:pPr marL="514350" indent="-514350">
              <a:buFont typeface="+mj-lt"/>
              <a:buAutoNum type="arabicPeriod" startAt="15"/>
            </a:pPr>
            <a:r>
              <a:rPr lang="fr-FR" dirty="0">
                <a:hlinkClick r:id="rId4"/>
              </a:rPr>
              <a:t>http://hda-paris.com/</a:t>
            </a:r>
            <a:r>
              <a:rPr lang="fr-FR" dirty="0"/>
              <a:t> </a:t>
            </a:r>
          </a:p>
          <a:p>
            <a:pPr marL="514350" indent="-514350">
              <a:buFont typeface="+mj-lt"/>
              <a:buAutoNum type="arabicPeriod" startAt="15"/>
            </a:pPr>
            <a:r>
              <a:rPr lang="fr-FR" dirty="0">
                <a:hlinkClick r:id="rId5"/>
              </a:rPr>
              <a:t>https://www.parisinfo.com/musee-monument-paris/71198/La-Geode</a:t>
            </a:r>
            <a:endParaRPr lang="fr-FR" dirty="0"/>
          </a:p>
          <a:p>
            <a:pPr marL="514350" indent="-514350">
              <a:buFont typeface="+mj-lt"/>
              <a:buAutoNum type="arabicPeriod" startAt="15"/>
            </a:pPr>
            <a:r>
              <a:rPr lang="fr-FR" dirty="0">
                <a:hlinkClick r:id="rId6"/>
              </a:rPr>
              <a:t>http://issuu.com/hda_paris/docs/hda_2011_references_web_issu</a:t>
            </a:r>
            <a:endParaRPr lang="fr-FR" dirty="0">
              <a:hlinkClick r:id="rId7"/>
            </a:endParaRPr>
          </a:p>
          <a:p>
            <a:pPr marL="514350" indent="-514350">
              <a:buFont typeface="+mj-lt"/>
              <a:buAutoNum type="arabicPeriod" startAt="15"/>
            </a:pPr>
            <a:r>
              <a:rPr lang="fr-FR" dirty="0">
                <a:hlinkClick r:id="rId7"/>
              </a:rPr>
              <a:t>http://5osa.tistory.com/entry/Cepezed-and-Ned-Kahn-Studios-Vertical-Canal-fa%C3%A7ade-Utrecht-Netherlands</a:t>
            </a:r>
            <a:r>
              <a:rPr lang="fr-FR" dirty="0"/>
              <a:t> </a:t>
            </a:r>
          </a:p>
          <a:p>
            <a:pPr marL="514350" indent="-514350">
              <a:buFont typeface="+mj-lt"/>
              <a:buAutoNum type="arabicPeriod" startAt="15"/>
            </a:pPr>
            <a:r>
              <a:rPr lang="fr-FR" dirty="0">
                <a:hlinkClick r:id="rId8"/>
              </a:rPr>
              <a:t>http://www.reseaux-artistes.fr/dossiers/beatrice-dacher/architecture-sully-2006-2010</a:t>
            </a:r>
            <a:r>
              <a:rPr lang="fr-FR" dirty="0"/>
              <a:t> </a:t>
            </a:r>
          </a:p>
          <a:p>
            <a:pPr marL="514350" indent="-514350">
              <a:buFont typeface="+mj-lt"/>
              <a:buAutoNum type="arabicPeriod" startAt="15"/>
            </a:pPr>
            <a:r>
              <a:rPr lang="fr-FR" dirty="0">
                <a:hlinkClick r:id="rId9"/>
              </a:rPr>
              <a:t>http://www.marneetgondoire.fr/les-albums-photos/album-photos-490/le-chateau-de-rentilly-renaissance-en-2013-230.html?cHash=d2d475c49fe75ee015495efb35c04460</a:t>
            </a:r>
            <a:endParaRPr lang="fr-FR" dirty="0"/>
          </a:p>
          <a:p>
            <a:pPr marL="514350" indent="-514350">
              <a:buFont typeface="+mj-lt"/>
              <a:buAutoNum type="arabicPeriod" startAt="15"/>
            </a:pPr>
            <a:r>
              <a:rPr lang="fr-FR" dirty="0">
                <a:hlinkClick r:id="rId10"/>
              </a:rPr>
              <a:t>http://www.marneetgondoire.fr/le-parc/les-espaces-1705.html</a:t>
            </a:r>
            <a:endParaRPr lang="fr-FR" dirty="0"/>
          </a:p>
          <a:p>
            <a:pPr marL="514350" indent="-514350">
              <a:buFont typeface="+mj-lt"/>
              <a:buAutoNum type="arabicPeriod" startAt="15"/>
            </a:pPr>
            <a:r>
              <a:rPr lang="fr-FR" dirty="0">
                <a:hlinkClick r:id="rId11"/>
              </a:rPr>
              <a:t>http://www.dezeen.com/2007/08/20/boiler-suit-by-thomas-heatherwick</a:t>
            </a:r>
            <a:endParaRPr lang="fr-FR" dirty="0"/>
          </a:p>
          <a:p>
            <a:pPr marL="514350" indent="-514350">
              <a:buFont typeface="+mj-lt"/>
              <a:buAutoNum type="arabicPeriod" startAt="15"/>
            </a:pPr>
            <a:r>
              <a:rPr lang="fr-FR" dirty="0">
                <a:hlinkClick r:id="rId12"/>
              </a:rPr>
              <a:t>http://www.gkdmediamesh.com/blog/the_role_of_metallic_mesh_in_transforming_stadium_architecture.html</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23</a:t>
            </a:fld>
            <a:endParaRPr lang="fr-BE" dirty="0"/>
          </a:p>
        </p:txBody>
      </p:sp>
      <p:sp>
        <p:nvSpPr>
          <p:cNvPr id="8"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Actualisé !</a:t>
            </a:r>
          </a:p>
        </p:txBody>
      </p:sp>
    </p:spTree>
    <p:extLst>
      <p:ext uri="{BB962C8B-B14F-4D97-AF65-F5344CB8AC3E}">
        <p14:creationId xmlns:p14="http://schemas.microsoft.com/office/powerpoint/2010/main" val="125659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noProof="0" dirty="0"/>
              <a:t>2. Murs végétalisés</a:t>
            </a:r>
          </a:p>
        </p:txBody>
      </p:sp>
      <p:sp>
        <p:nvSpPr>
          <p:cNvPr id="4" name="Slide Number Placeholder 3"/>
          <p:cNvSpPr>
            <a:spLocks noGrp="1"/>
          </p:cNvSpPr>
          <p:nvPr>
            <p:ph type="sldNum" sz="quarter" idx="4"/>
          </p:nvPr>
        </p:nvSpPr>
        <p:spPr/>
        <p:txBody>
          <a:bodyPr/>
          <a:lstStyle/>
          <a:p>
            <a:fld id="{5AF66AA0-E37C-4065-8BE7-D4086C065B53}" type="slidenum">
              <a:rPr lang="fr-BE" smtClean="0"/>
              <a:pPr/>
              <a:t>24</a:t>
            </a:fld>
            <a:endParaRPr lang="fr-BE" dirty="0"/>
          </a:p>
        </p:txBody>
      </p:sp>
    </p:spTree>
    <p:extLst>
      <p:ext uri="{BB962C8B-B14F-4D97-AF65-F5344CB8AC3E}">
        <p14:creationId xmlns:p14="http://schemas.microsoft.com/office/powerpoint/2010/main" val="9623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32656"/>
            <a:ext cx="8913168" cy="1143000"/>
          </a:xfrm>
        </p:spPr>
        <p:txBody>
          <a:bodyPr>
            <a:normAutofit/>
          </a:bodyPr>
          <a:lstStyle/>
          <a:p>
            <a:r>
              <a:rPr lang="fr-FR" noProof="0" dirty="0"/>
              <a:t>A propos des murs végétalisés</a:t>
            </a:r>
          </a:p>
        </p:txBody>
      </p:sp>
      <p:sp>
        <p:nvSpPr>
          <p:cNvPr id="3" name="Content Placeholder 2"/>
          <p:cNvSpPr>
            <a:spLocks noGrp="1"/>
          </p:cNvSpPr>
          <p:nvPr>
            <p:ph idx="1"/>
          </p:nvPr>
        </p:nvSpPr>
        <p:spPr>
          <a:xfrm>
            <a:off x="323528" y="1600200"/>
            <a:ext cx="8424936" cy="4997152"/>
          </a:xfrm>
        </p:spPr>
        <p:txBody>
          <a:bodyPr>
            <a:noAutofit/>
          </a:bodyPr>
          <a:lstStyle/>
          <a:p>
            <a:pPr marL="0" indent="0" algn="just">
              <a:spcBef>
                <a:spcPts val="0"/>
              </a:spcBef>
              <a:buNone/>
            </a:pPr>
            <a:r>
              <a:rPr lang="fr-FR" sz="2800" dirty="0"/>
              <a:t>Les murs végétalisés sont de nouveaux éléments architecturaux offrant de grands avantages : meilleur confort, températures mieux contrôlées et amélioration de la qualité de l’air</a:t>
            </a:r>
            <a:r>
              <a:rPr lang="fr-FR" sz="2800" noProof="0" dirty="0"/>
              <a:t>. </a:t>
            </a:r>
          </a:p>
          <a:p>
            <a:pPr algn="just">
              <a:spcBef>
                <a:spcPts val="0"/>
              </a:spcBef>
            </a:pPr>
            <a:endParaRPr lang="fr-FR" sz="2000" noProof="0" dirty="0"/>
          </a:p>
          <a:p>
            <a:pPr marL="0" indent="0" algn="just">
              <a:spcBef>
                <a:spcPts val="0"/>
              </a:spcBef>
              <a:buNone/>
            </a:pPr>
            <a:r>
              <a:rPr lang="fr-FR" sz="2800" noProof="0" dirty="0"/>
              <a:t>Utiliser des câbles, des barres et des mailles en acier inoxydable pour soutenir les plantes grimpantes le long de la façade d’un bâtiment, </a:t>
            </a:r>
            <a:r>
              <a:rPr lang="fr-FR" sz="2800" dirty="0"/>
              <a:t>constitue une </a:t>
            </a:r>
            <a:r>
              <a:rPr lang="fr-FR" sz="2800" noProof="0" dirty="0"/>
              <a:t>alternative aux murs </a:t>
            </a:r>
            <a:r>
              <a:rPr lang="fr-FR" sz="2800" dirty="0"/>
              <a:t>végétalisés classiques.</a:t>
            </a:r>
            <a:endParaRPr lang="fr-FR" sz="2800" noProof="0" dirty="0"/>
          </a:p>
          <a:p>
            <a:pPr algn="just">
              <a:spcBef>
                <a:spcPts val="0"/>
              </a:spcBef>
            </a:pPr>
            <a:endParaRPr lang="fr-FR" sz="2000" noProof="0" dirty="0"/>
          </a:p>
          <a:p>
            <a:pPr marL="0" indent="0" algn="just">
              <a:spcBef>
                <a:spcPts val="0"/>
              </a:spcBef>
              <a:buNone/>
            </a:pPr>
            <a:r>
              <a:rPr lang="fr-FR" sz="2800" dirty="0"/>
              <a:t>Végétaliser les murs d’un bâtiment existant est facile à réaliser.</a:t>
            </a:r>
            <a:endParaRPr lang="fr-FR" sz="2800" noProof="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25</a:t>
            </a:fld>
            <a:endParaRPr lang="fr-BE" dirty="0"/>
          </a:p>
        </p:txBody>
      </p:sp>
      <p:sp>
        <p:nvSpPr>
          <p:cNvPr id="7"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Actualisé !</a:t>
            </a:r>
          </a:p>
        </p:txBody>
      </p:sp>
    </p:spTree>
    <p:extLst>
      <p:ext uri="{BB962C8B-B14F-4D97-AF65-F5344CB8AC3E}">
        <p14:creationId xmlns:p14="http://schemas.microsoft.com/office/powerpoint/2010/main" val="267374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65712"/>
            <a:ext cx="5486400" cy="566738"/>
          </a:xfrm>
        </p:spPr>
        <p:txBody>
          <a:bodyPr>
            <a:normAutofit/>
          </a:bodyPr>
          <a:lstStyle/>
          <a:p>
            <a:r>
              <a:rPr lang="fr-FR" sz="2400" noProof="0" dirty="0"/>
              <a:t>Façade végétalisée</a:t>
            </a:r>
            <a:r>
              <a:rPr lang="fr-FR" sz="2400" baseline="50000" noProof="0" dirty="0"/>
              <a:t>1</a:t>
            </a:r>
          </a:p>
        </p:txBody>
      </p:sp>
      <p:sp>
        <p:nvSpPr>
          <p:cNvPr id="6" name="Picture Placeholder 5"/>
          <p:cNvSpPr>
            <a:spLocks noGrp="1"/>
          </p:cNvSpPr>
          <p:nvPr>
            <p:ph type="pic" idx="1"/>
          </p:nvPr>
        </p:nvSpPr>
        <p:spPr/>
      </p:sp>
      <p:sp>
        <p:nvSpPr>
          <p:cNvPr id="8" name="Text Placeholder 7"/>
          <p:cNvSpPr>
            <a:spLocks noGrp="1"/>
          </p:cNvSpPr>
          <p:nvPr>
            <p:ph type="body" sz="half" idx="2"/>
          </p:nvPr>
        </p:nvSpPr>
        <p:spPr>
          <a:xfrm>
            <a:off x="1792288" y="5432450"/>
            <a:ext cx="5486400" cy="804862"/>
          </a:xfrm>
        </p:spPr>
        <p:txBody>
          <a:bodyPr>
            <a:normAutofit lnSpcReduction="10000"/>
          </a:bodyPr>
          <a:lstStyle/>
          <a:p>
            <a:r>
              <a:rPr lang="fr-FR" sz="1600" noProof="0" dirty="0"/>
              <a:t>Transformateur, Barcelone, Espagne. </a:t>
            </a:r>
          </a:p>
          <a:p>
            <a:r>
              <a:rPr lang="fr-FR" sz="1600" noProof="0" dirty="0"/>
              <a:t>Des attaches et des câbles en acier inoxydable supportent les plantes.</a:t>
            </a:r>
          </a:p>
        </p:txBody>
      </p:sp>
      <p:sp>
        <p:nvSpPr>
          <p:cNvPr id="5" name="Slide Number Placeholder 4"/>
          <p:cNvSpPr>
            <a:spLocks noGrp="1"/>
          </p:cNvSpPr>
          <p:nvPr>
            <p:ph type="sldNum" sz="quarter" idx="4"/>
          </p:nvPr>
        </p:nvSpPr>
        <p:spPr/>
        <p:txBody>
          <a:bodyPr/>
          <a:lstStyle/>
          <a:p>
            <a:fld id="{3C79E971-B6D8-4449-BD44-0CAE9D9A68DB}" type="slidenum">
              <a:rPr lang="fr-FR" smtClean="0"/>
              <a:pPr/>
              <a:t>26</a:t>
            </a:fld>
            <a:endParaRPr lang="fr-FR"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5"/>
          <p:cNvSpPr txBox="1"/>
          <p:nvPr/>
        </p:nvSpPr>
        <p:spPr>
          <a:xfrm rot="1948694">
            <a:off x="6228875" y="375271"/>
            <a:ext cx="1259184" cy="369332"/>
          </a:xfrm>
          <a:prstGeom prst="rect">
            <a:avLst/>
          </a:prstGeom>
          <a:noFill/>
          <a:ln>
            <a:solidFill>
              <a:srgbClr val="FFFF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314507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824" y="5945832"/>
            <a:ext cx="5486400" cy="566738"/>
          </a:xfrm>
        </p:spPr>
        <p:txBody>
          <a:bodyPr/>
          <a:lstStyle/>
          <a:p>
            <a:r>
              <a:rPr lang="fr-FR" sz="2400" noProof="0" dirty="0"/>
              <a:t>Façade végétalisée</a:t>
            </a:r>
            <a:r>
              <a:rPr lang="fr-FR" sz="2400" baseline="50000" noProof="0" dirty="0"/>
              <a:t>2</a:t>
            </a:r>
          </a:p>
        </p:txBody>
      </p:sp>
      <p:sp>
        <p:nvSpPr>
          <p:cNvPr id="3" name="Picture Placeholder 2"/>
          <p:cNvSpPr>
            <a:spLocks noGrp="1"/>
          </p:cNvSpPr>
          <p:nvPr>
            <p:ph type="pic" idx="1"/>
          </p:nvPr>
        </p:nvSpPr>
        <p:spPr/>
      </p:sp>
      <p:sp>
        <p:nvSpPr>
          <p:cNvPr id="7" name="Text Placeholder 6"/>
          <p:cNvSpPr>
            <a:spLocks noGrp="1"/>
          </p:cNvSpPr>
          <p:nvPr>
            <p:ph type="body" sz="half" idx="2"/>
          </p:nvPr>
        </p:nvSpPr>
        <p:spPr>
          <a:xfrm>
            <a:off x="1101824" y="6453336"/>
            <a:ext cx="5486400" cy="345430"/>
          </a:xfrm>
        </p:spPr>
        <p:txBody>
          <a:bodyPr>
            <a:normAutofit/>
          </a:bodyPr>
          <a:lstStyle/>
          <a:p>
            <a:r>
              <a:rPr lang="fr-FR" sz="1600" noProof="0" dirty="0"/>
              <a:t>Quelques années plus tard. L’esthétique est améliorée.</a:t>
            </a:r>
          </a:p>
        </p:txBody>
      </p:sp>
      <p:sp>
        <p:nvSpPr>
          <p:cNvPr id="4" name="Slide Number Placeholder 3"/>
          <p:cNvSpPr>
            <a:spLocks noGrp="1"/>
          </p:cNvSpPr>
          <p:nvPr>
            <p:ph type="sldNum" sz="quarter" idx="4"/>
          </p:nvPr>
        </p:nvSpPr>
        <p:spPr/>
        <p:txBody>
          <a:bodyPr/>
          <a:lstStyle/>
          <a:p>
            <a:fld id="{3C79E971-B6D8-4449-BD44-0CAE9D9A68DB}" type="slidenum">
              <a:rPr lang="fr-FR" smtClean="0"/>
              <a:pPr/>
              <a:t>27</a:t>
            </a:fld>
            <a:endParaRPr lang="fr-FR"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465" y="19797"/>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216532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6228184" cy="782762"/>
          </a:xfrm>
        </p:spPr>
        <p:txBody>
          <a:bodyPr>
            <a:noAutofit/>
          </a:bodyPr>
          <a:lstStyle/>
          <a:p>
            <a:r>
              <a:rPr lang="fr-FR" noProof="0" dirty="0"/>
              <a:t>Murs végétalisés pour des immeubles d’habitation</a:t>
            </a:r>
            <a:r>
              <a:rPr lang="fr-FR" baseline="50000" noProof="0" dirty="0"/>
              <a:t>2</a:t>
            </a:r>
            <a:br>
              <a:rPr lang="fr-FR" noProof="0" dirty="0"/>
            </a:br>
            <a:r>
              <a:rPr lang="fr-FR" noProof="0" dirty="0"/>
              <a:t>(d’un prix abordable partout !)</a:t>
            </a:r>
          </a:p>
        </p:txBody>
      </p:sp>
      <p:sp>
        <p:nvSpPr>
          <p:cNvPr id="8" name="Text Placeholder 7"/>
          <p:cNvSpPr>
            <a:spLocks noGrp="1"/>
          </p:cNvSpPr>
          <p:nvPr>
            <p:ph type="body" sz="half" idx="2"/>
          </p:nvPr>
        </p:nvSpPr>
        <p:spPr>
          <a:xfrm>
            <a:off x="6300192" y="1445550"/>
            <a:ext cx="2520280" cy="5223810"/>
          </a:xfrm>
        </p:spPr>
        <p:txBody>
          <a:bodyPr>
            <a:noAutofit/>
          </a:bodyPr>
          <a:lstStyle/>
          <a:p>
            <a:pPr algn="just"/>
            <a:r>
              <a:rPr lang="fr-FR" sz="1600" noProof="0" dirty="0"/>
              <a:t>Avantages : </a:t>
            </a:r>
          </a:p>
          <a:p>
            <a:pPr marL="173038" indent="-173038" algn="just">
              <a:buFont typeface="Arial" panose="020B0604020202020204" pitchFamily="34" charset="0"/>
              <a:buChar char="•"/>
            </a:pPr>
            <a:r>
              <a:rPr lang="fr-FR" sz="1600" noProof="0" dirty="0"/>
              <a:t>Isolation améliorée</a:t>
            </a:r>
          </a:p>
          <a:p>
            <a:pPr marL="173038" indent="-173038" algn="just">
              <a:buFont typeface="Arial" panose="020B0604020202020204" pitchFamily="34" charset="0"/>
              <a:buChar char="•"/>
            </a:pPr>
            <a:r>
              <a:rPr lang="fr-FR" sz="1600" dirty="0"/>
              <a:t>Atténuation du bruit</a:t>
            </a:r>
          </a:p>
          <a:p>
            <a:pPr marL="173038" indent="-173038" algn="just">
              <a:buFont typeface="Arial" panose="020B0604020202020204" pitchFamily="34" charset="0"/>
              <a:buChar char="•"/>
            </a:pPr>
            <a:r>
              <a:rPr lang="fr-FR" sz="1600" noProof="0" dirty="0"/>
              <a:t>Microclimat plus frais</a:t>
            </a:r>
          </a:p>
          <a:p>
            <a:pPr marL="173038" indent="-173038" algn="just">
              <a:buFont typeface="Arial" panose="020B0604020202020204" pitchFamily="34" charset="0"/>
              <a:buChar char="•"/>
            </a:pPr>
            <a:r>
              <a:rPr lang="fr-FR" sz="1600" noProof="0" dirty="0"/>
              <a:t>Plus de biodiversité</a:t>
            </a:r>
          </a:p>
          <a:p>
            <a:pPr marL="173038" indent="-173038" algn="just">
              <a:buFont typeface="Arial" panose="020B0604020202020204" pitchFamily="34" charset="0"/>
              <a:buChar char="•"/>
            </a:pPr>
            <a:r>
              <a:rPr lang="fr-FR" sz="1600" noProof="0" dirty="0"/>
              <a:t>Meilleure qualité de l’air (filtration des polluants)</a:t>
            </a:r>
          </a:p>
          <a:p>
            <a:pPr marL="173038" indent="-173038" algn="just">
              <a:buFont typeface="Arial" panose="020B0604020202020204" pitchFamily="34" charset="0"/>
              <a:buChar char="•"/>
            </a:pPr>
            <a:r>
              <a:rPr lang="fr-FR" sz="1600" noProof="0" dirty="0"/>
              <a:t>Esthétique</a:t>
            </a:r>
          </a:p>
          <a:p>
            <a:pPr marL="173038" indent="-173038" algn="just">
              <a:buFont typeface="Arial" panose="020B0604020202020204" pitchFamily="34" charset="0"/>
              <a:buChar char="•"/>
            </a:pPr>
            <a:r>
              <a:rPr lang="fr-FR" sz="1600" noProof="0" dirty="0"/>
              <a:t>Bien-être psychologique</a:t>
            </a:r>
          </a:p>
          <a:p>
            <a:pPr marL="173038" indent="-173038">
              <a:buFont typeface="Arial" panose="020B0604020202020204" pitchFamily="34" charset="0"/>
              <a:buChar char="•"/>
            </a:pPr>
            <a:r>
              <a:rPr lang="fr-FR" sz="1600" noProof="0" dirty="0"/>
              <a:t>Retombées économiques et sociales positives</a:t>
            </a:r>
          </a:p>
          <a:p>
            <a:pPr algn="just"/>
            <a:endParaRPr lang="fr-FR" sz="1600" noProof="0" dirty="0"/>
          </a:p>
          <a:p>
            <a:pPr algn="just"/>
            <a:endParaRPr lang="fr-FR" sz="1600" noProof="0" dirty="0"/>
          </a:p>
          <a:p>
            <a:pPr algn="just"/>
            <a:endParaRPr lang="fr-FR" sz="1600" noProof="0" dirty="0"/>
          </a:p>
          <a:p>
            <a:pPr algn="just"/>
            <a:endParaRPr lang="fr-FR" sz="1600" noProof="0" dirty="0"/>
          </a:p>
          <a:p>
            <a:pPr algn="just"/>
            <a:endParaRPr lang="fr-FR" sz="1600" noProof="0" dirty="0"/>
          </a:p>
          <a:p>
            <a:pPr algn="just"/>
            <a:r>
              <a:rPr lang="fr-FR" sz="1600" noProof="0" dirty="0"/>
              <a:t>Câbles et ancrages en acier inoxydable</a:t>
            </a:r>
          </a:p>
        </p:txBody>
      </p:sp>
      <p:sp>
        <p:nvSpPr>
          <p:cNvPr id="3" name="Slide Number Placeholder 2"/>
          <p:cNvSpPr>
            <a:spLocks noGrp="1"/>
          </p:cNvSpPr>
          <p:nvPr>
            <p:ph type="sldNum" sz="quarter" idx="4"/>
          </p:nvPr>
        </p:nvSpPr>
        <p:spPr/>
        <p:txBody>
          <a:bodyPr/>
          <a:lstStyle/>
          <a:p>
            <a:fld id="{3C79E971-B6D8-4449-BD44-0CAE9D9A68DB}" type="slidenum">
              <a:rPr lang="fr-FR" smtClean="0"/>
              <a:pPr/>
              <a:t>28</a:t>
            </a:fld>
            <a:endParaRPr lang="fr-FR"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311716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20280" y="4653136"/>
            <a:ext cx="5948064" cy="566738"/>
          </a:xfrm>
        </p:spPr>
        <p:txBody>
          <a:bodyPr>
            <a:normAutofit/>
          </a:bodyPr>
          <a:lstStyle/>
          <a:p>
            <a:r>
              <a:rPr lang="fr-FR" noProof="0" dirty="0"/>
              <a:t>Murs végétalisés pour des immeubles d’habitation</a:t>
            </a:r>
            <a:r>
              <a:rPr lang="fr-FR" baseline="50000" noProof="0" dirty="0"/>
              <a:t>2</a:t>
            </a:r>
          </a:p>
        </p:txBody>
      </p:sp>
      <p:pic>
        <p:nvPicPr>
          <p:cNvPr id="9" name="Picture Placeholder 8"/>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1763688" y="476672"/>
            <a:ext cx="5486400" cy="4114800"/>
          </a:xfrm>
          <a:ln>
            <a:solidFill>
              <a:schemeClr val="tx1"/>
            </a:solidFill>
          </a:ln>
        </p:spPr>
      </p:pic>
      <p:sp>
        <p:nvSpPr>
          <p:cNvPr id="3" name="Text Placeholder 2"/>
          <p:cNvSpPr>
            <a:spLocks noGrp="1"/>
          </p:cNvSpPr>
          <p:nvPr>
            <p:ph type="body" sz="half" idx="2"/>
          </p:nvPr>
        </p:nvSpPr>
        <p:spPr>
          <a:xfrm>
            <a:off x="1720280" y="5219874"/>
            <a:ext cx="5660032" cy="1638126"/>
          </a:xfrm>
        </p:spPr>
        <p:txBody>
          <a:bodyPr>
            <a:noAutofit/>
          </a:bodyPr>
          <a:lstStyle/>
          <a:p>
            <a:r>
              <a:rPr lang="fr-FR" sz="1600" dirty="0"/>
              <a:t>La réintroduction de « Mère Nature » dans un environnement de moins en moins naturel présente de si grands avantages que </a:t>
            </a:r>
            <a:r>
              <a:rPr lang="fr-FR" altLang="fr-FR" sz="1600" noProof="0" dirty="0"/>
              <a:t>le gouvernement australien a créé le « Green Building Council » australien (GBA) </a:t>
            </a:r>
            <a:r>
              <a:rPr lang="fr-FR" altLang="fr-FR" sz="1600" dirty="0"/>
              <a:t>pour prôner le développement durable dans l’immobilier.</a:t>
            </a:r>
            <a:endParaRPr lang="fr-FR" altLang="fr-FR" sz="1600" noProof="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29</a:t>
            </a:fld>
            <a:endParaRPr lang="fr-BE" dirty="0"/>
          </a:p>
        </p:txBody>
      </p:sp>
    </p:spTree>
    <p:extLst>
      <p:ext uri="{BB962C8B-B14F-4D97-AF65-F5344CB8AC3E}">
        <p14:creationId xmlns:p14="http://schemas.microsoft.com/office/powerpoint/2010/main" val="138866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1. Façades</a:t>
            </a:r>
          </a:p>
        </p:txBody>
      </p:sp>
      <p:sp>
        <p:nvSpPr>
          <p:cNvPr id="2" name="Slide Number Placeholder 1"/>
          <p:cNvSpPr>
            <a:spLocks noGrp="1"/>
          </p:cNvSpPr>
          <p:nvPr>
            <p:ph type="sldNum" sz="quarter" idx="4"/>
          </p:nvPr>
        </p:nvSpPr>
        <p:spPr/>
        <p:txBody>
          <a:bodyPr/>
          <a:lstStyle/>
          <a:p>
            <a:fld id="{5AF66AA0-E37C-4065-8BE7-D4086C065B53}" type="slidenum">
              <a:rPr lang="fr-BE" smtClean="0"/>
              <a:pPr/>
              <a:t>3</a:t>
            </a:fld>
            <a:endParaRPr lang="fr-BE" dirty="0"/>
          </a:p>
        </p:txBody>
      </p:sp>
    </p:spTree>
    <p:extLst>
      <p:ext uri="{BB962C8B-B14F-4D97-AF65-F5344CB8AC3E}">
        <p14:creationId xmlns:p14="http://schemas.microsoft.com/office/powerpoint/2010/main" val="288699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186000" y="534134"/>
            <a:ext cx="4701648" cy="566738"/>
          </a:xfrm>
        </p:spPr>
        <p:txBody>
          <a:bodyPr>
            <a:normAutofit/>
          </a:bodyPr>
          <a:lstStyle/>
          <a:p>
            <a:r>
              <a:rPr lang="fr-FR" altLang="fr-FR" noProof="0" dirty="0"/>
              <a:t>Aménagement paysagé vertical</a:t>
            </a:r>
          </a:p>
        </p:txBody>
      </p:sp>
      <p:sp>
        <p:nvSpPr>
          <p:cNvPr id="5" name="Text Placeholder 4"/>
          <p:cNvSpPr>
            <a:spLocks noGrp="1"/>
          </p:cNvSpPr>
          <p:nvPr>
            <p:ph type="body" sz="half" idx="2"/>
          </p:nvPr>
        </p:nvSpPr>
        <p:spPr>
          <a:xfrm>
            <a:off x="4186000" y="1100872"/>
            <a:ext cx="4562464" cy="1320016"/>
          </a:xfrm>
        </p:spPr>
        <p:txBody>
          <a:bodyPr>
            <a:normAutofit/>
          </a:bodyPr>
          <a:lstStyle/>
          <a:p>
            <a:pPr algn="just"/>
            <a:r>
              <a:rPr lang="fr-FR" altLang="fr-FR" sz="1600" dirty="0"/>
              <a:t>Bâtiment du </a:t>
            </a:r>
            <a:r>
              <a:rPr lang="fr-FR" altLang="fr-FR" sz="1600" noProof="0" dirty="0"/>
              <a:t>Conseil Municipal de Melbourne : le système de palissage en acier inoxydable </a:t>
            </a:r>
            <a:r>
              <a:rPr lang="fr-FR" altLang="fr-FR" sz="1600" dirty="0"/>
              <a:t>constitue la structure indispensable aux plantes grimpantes et transforme les surfaces qui stockent la chaleur en superbes jardins verticaux.</a:t>
            </a:r>
            <a:endParaRPr lang="fr-FR" sz="1600" noProof="0"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30</a:t>
            </a:fld>
            <a:endParaRPr lang="fr-BE" dirty="0"/>
          </a:p>
        </p:txBody>
      </p:sp>
      <p:grpSp>
        <p:nvGrpSpPr>
          <p:cNvPr id="6" name="Group 5"/>
          <p:cNvGrpSpPr/>
          <p:nvPr/>
        </p:nvGrpSpPr>
        <p:grpSpPr>
          <a:xfrm>
            <a:off x="0" y="534134"/>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740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812" y="5891935"/>
            <a:ext cx="5486400" cy="566738"/>
          </a:xfrm>
        </p:spPr>
        <p:txBody>
          <a:bodyPr/>
          <a:lstStyle/>
          <a:p>
            <a:r>
              <a:rPr lang="fr-FR" noProof="0" dirty="0"/>
              <a:t>Mur végétalisé</a:t>
            </a:r>
            <a:r>
              <a:rPr lang="fr-FR" baseline="50000" noProof="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31</a:t>
            </a:fld>
            <a:endParaRPr lang="fr-BE" dirty="0"/>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8825843" cy="5868000"/>
          </a:xfrm>
          <a:prstGeom prst="rect">
            <a:avLst/>
          </a:prstGeom>
          <a:ln>
            <a:solidFill>
              <a:schemeClr val="tx1"/>
            </a:solidFill>
          </a:ln>
        </p:spPr>
      </p:pic>
    </p:spTree>
    <p:extLst>
      <p:ext uri="{BB962C8B-B14F-4D97-AF65-F5344CB8AC3E}">
        <p14:creationId xmlns:p14="http://schemas.microsoft.com/office/powerpoint/2010/main" val="6725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nl-BE" dirty="0"/>
          </a:p>
        </p:txBody>
      </p:sp>
      <p:sp>
        <p:nvSpPr>
          <p:cNvPr id="4" name="Text Placeholder 3"/>
          <p:cNvSpPr>
            <a:spLocks noGrp="1"/>
          </p:cNvSpPr>
          <p:nvPr>
            <p:ph type="body" sz="half" idx="2"/>
          </p:nvPr>
        </p:nvSpPr>
        <p:spPr>
          <a:xfrm>
            <a:off x="0" y="315032"/>
            <a:ext cx="2998168" cy="1457784"/>
          </a:xfrm>
        </p:spPr>
        <p:txBody>
          <a:bodyPr>
            <a:normAutofit/>
          </a:bodyPr>
          <a:lstStyle/>
          <a:p>
            <a:pPr algn="r"/>
            <a:r>
              <a:rPr lang="fr-FR" sz="1600" noProof="0" dirty="0"/>
              <a:t>Photographie infrarouge montrant la température (en °F) de la surface du bâtiment, Tampa, Arizona, USA </a:t>
            </a:r>
          </a:p>
          <a:p>
            <a:pPr algn="r"/>
            <a:r>
              <a:rPr lang="fr-FR" sz="1600" noProof="0" dirty="0"/>
              <a:t>Réf. 4.</a:t>
            </a:r>
          </a:p>
        </p:txBody>
      </p:sp>
      <p:sp>
        <p:nvSpPr>
          <p:cNvPr id="3" name="Slide Number Placeholder 2"/>
          <p:cNvSpPr>
            <a:spLocks noGrp="1"/>
          </p:cNvSpPr>
          <p:nvPr>
            <p:ph type="sldNum" sz="quarter" idx="4"/>
          </p:nvPr>
        </p:nvSpPr>
        <p:spPr/>
        <p:txBody>
          <a:bodyPr/>
          <a:lstStyle/>
          <a:p>
            <a:fld id="{5AF66AA0-E37C-4065-8BE7-D4086C065B53}" type="slidenum">
              <a:rPr lang="fr-BE" smtClean="0"/>
              <a:pPr/>
              <a:t>32</a:t>
            </a:fld>
            <a:endParaRPr lang="fr-BE"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15878" y="0"/>
            <a:ext cx="5835306" cy="684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52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749896" y="4649688"/>
            <a:ext cx="5486400" cy="566738"/>
          </a:xfrm>
        </p:spPr>
        <p:txBody>
          <a:bodyPr/>
          <a:lstStyle/>
          <a:p>
            <a:r>
              <a:rPr lang="fr-FR" noProof="0" dirty="0"/>
              <a:t>Ancrages et câbles</a:t>
            </a:r>
          </a:p>
        </p:txBody>
      </p:sp>
      <p:pic>
        <p:nvPicPr>
          <p:cNvPr id="9" name="Image 6"/>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1792288" y="504000"/>
            <a:ext cx="5486400" cy="4114800"/>
          </a:xfrm>
          <a:ln>
            <a:solidFill>
              <a:schemeClr val="tx1"/>
            </a:solidFill>
          </a:ln>
        </p:spPr>
      </p:pic>
      <p:sp>
        <p:nvSpPr>
          <p:cNvPr id="4" name="Text Placeholder 3"/>
          <p:cNvSpPr>
            <a:spLocks noGrp="1"/>
          </p:cNvSpPr>
          <p:nvPr>
            <p:ph type="body" sz="half" idx="2"/>
          </p:nvPr>
        </p:nvSpPr>
        <p:spPr>
          <a:xfrm>
            <a:off x="1749896" y="5288434"/>
            <a:ext cx="5486400" cy="804862"/>
          </a:xfrm>
        </p:spPr>
        <p:txBody>
          <a:bodyPr>
            <a:normAutofit/>
          </a:bodyPr>
          <a:lstStyle/>
          <a:p>
            <a:r>
              <a:rPr lang="fr-FR" sz="1600" noProof="0" dirty="0"/>
              <a:t>Les systèmes en acier inoxydable sont faciles à installer</a:t>
            </a:r>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33</a:t>
            </a:fld>
            <a:endParaRPr lang="fr-BE" dirty="0"/>
          </a:p>
        </p:txBody>
      </p:sp>
      <p:sp>
        <p:nvSpPr>
          <p:cNvPr id="7"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144454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Murs végétalisés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https://www.worldstainless.org/Files/issf/non-image-files/PDF/Euro_Inox/VertGardens_FR.pdf</a:t>
            </a:r>
            <a:endParaRPr lang="fr-FR" sz="2400" dirty="0"/>
          </a:p>
          <a:p>
            <a:pPr marL="514350" indent="-514350">
              <a:buFont typeface="+mj-lt"/>
              <a:buAutoNum type="arabicPeriod"/>
            </a:pPr>
            <a:r>
              <a:rPr lang="fr-FR" altLang="fr-FR" sz="2400" dirty="0">
                <a:hlinkClick r:id="rId4"/>
              </a:rPr>
              <a:t>http://www.ronstantensilearch.com/melbourne-city-council-chambers-northern-green-facade/</a:t>
            </a:r>
            <a:endParaRPr lang="fr-FR" altLang="fr-FR" sz="2400" dirty="0"/>
          </a:p>
          <a:p>
            <a:pPr marL="514350" indent="-514350">
              <a:buFont typeface="+mj-lt"/>
              <a:buAutoNum type="arabicPeriod"/>
            </a:pPr>
            <a:r>
              <a:rPr lang="fr-FR" sz="2400" noProof="0" dirty="0">
                <a:hlinkClick r:id="rId5"/>
              </a:rPr>
              <a:t>http://www.jakob.co.uk/information/image-galleries/greenwall-systems-gallery/large-scale-greenwall-systems.html</a:t>
            </a:r>
            <a:r>
              <a:rPr lang="fr-FR" sz="2400" noProof="0" dirty="0"/>
              <a:t> </a:t>
            </a:r>
            <a:endParaRPr lang="fr-FR" altLang="fr-FR" sz="2400" noProof="0" dirty="0"/>
          </a:p>
          <a:p>
            <a:pPr marL="514350" indent="-514350">
              <a:buFont typeface="+mj-lt"/>
              <a:buAutoNum type="arabicPeriod"/>
            </a:pPr>
            <a:r>
              <a:rPr lang="fr-FR" sz="2400" noProof="0" dirty="0">
                <a:hlinkClick r:id="rId6"/>
              </a:rPr>
              <a:t>http://drum.lib.umd.edu/bitstream/1903/11291/1/Price_umd_0117N_11876.pdf</a:t>
            </a:r>
            <a:endParaRPr lang="fr-FR" sz="2400" noProof="0" dirty="0"/>
          </a:p>
          <a:p>
            <a:pPr marL="514350" indent="-514350">
              <a:buFont typeface="+mj-lt"/>
              <a:buAutoNum type="arabicPeriod"/>
            </a:pPr>
            <a:r>
              <a:rPr lang="fr-FR" sz="2400" noProof="0" dirty="0">
                <a:hlinkClick r:id="rId7"/>
              </a:rPr>
              <a:t>http://www.architectureartdesigns.com/30-incredible-green-walls/</a:t>
            </a:r>
            <a:endParaRPr lang="fr-FR" sz="2400" noProof="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34</a:t>
            </a:fld>
            <a:endParaRPr lang="fr-BE" dirty="0"/>
          </a:p>
        </p:txBody>
      </p:sp>
    </p:spTree>
    <p:extLst>
      <p:ext uri="{BB962C8B-B14F-4D97-AF65-F5344CB8AC3E}">
        <p14:creationId xmlns:p14="http://schemas.microsoft.com/office/powerpoint/2010/main" val="232839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noProof="0" dirty="0"/>
              <a:t>3. Toitures</a:t>
            </a:r>
          </a:p>
        </p:txBody>
      </p:sp>
      <p:sp>
        <p:nvSpPr>
          <p:cNvPr id="4" name="Slide Number Placeholder 3"/>
          <p:cNvSpPr>
            <a:spLocks noGrp="1"/>
          </p:cNvSpPr>
          <p:nvPr>
            <p:ph type="sldNum" sz="quarter" idx="4"/>
          </p:nvPr>
        </p:nvSpPr>
        <p:spPr/>
        <p:txBody>
          <a:bodyPr/>
          <a:lstStyle/>
          <a:p>
            <a:fld id="{5AF66AA0-E37C-4065-8BE7-D4086C065B53}" type="slidenum">
              <a:rPr lang="fr-BE" smtClean="0"/>
              <a:pPr/>
              <a:t>35</a:t>
            </a:fld>
            <a:endParaRPr lang="fr-BE" dirty="0"/>
          </a:p>
        </p:txBody>
      </p:sp>
    </p:spTree>
    <p:extLst>
      <p:ext uri="{BB962C8B-B14F-4D97-AF65-F5344CB8AC3E}">
        <p14:creationId xmlns:p14="http://schemas.microsoft.com/office/powerpoint/2010/main" val="327905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9" y="116632"/>
            <a:ext cx="8229600" cy="796950"/>
          </a:xfrm>
        </p:spPr>
        <p:txBody>
          <a:bodyPr>
            <a:noAutofit/>
          </a:bodyPr>
          <a:lstStyle/>
          <a:p>
            <a:r>
              <a:rPr lang="fr-FR" sz="3200" noProof="0" dirty="0"/>
              <a:t>Caractéristiques courantes des toitures en acier inoxydable</a:t>
            </a:r>
            <a:r>
              <a:rPr lang="fr-FR" sz="2400" baseline="50000" noProof="0" dirty="0"/>
              <a:t>1-4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80043363"/>
              </p:ext>
            </p:extLst>
          </p:nvPr>
        </p:nvGraphicFramePr>
        <p:xfrm>
          <a:off x="72006" y="1268759"/>
          <a:ext cx="8748465" cy="5472609"/>
        </p:xfrm>
        <a:graphic>
          <a:graphicData uri="http://schemas.openxmlformats.org/drawingml/2006/table">
            <a:tbl>
              <a:tblPr firstRow="1" firstCol="1" bandRow="1">
                <a:tableStyleId>{B301B821-A1FF-4177-AEE7-76D212191A09}</a:tableStyleId>
              </a:tblPr>
              <a:tblGrid>
                <a:gridCol w="1619674">
                  <a:extLst>
                    <a:ext uri="{9D8B030D-6E8A-4147-A177-3AD203B41FA5}">
                      <a16:colId xmlns:a16="http://schemas.microsoft.com/office/drawing/2014/main" val="20000"/>
                    </a:ext>
                  </a:extLst>
                </a:gridCol>
                <a:gridCol w="3410693">
                  <a:extLst>
                    <a:ext uri="{9D8B030D-6E8A-4147-A177-3AD203B41FA5}">
                      <a16:colId xmlns:a16="http://schemas.microsoft.com/office/drawing/2014/main" val="20001"/>
                    </a:ext>
                  </a:extLst>
                </a:gridCol>
                <a:gridCol w="3718098">
                  <a:extLst>
                    <a:ext uri="{9D8B030D-6E8A-4147-A177-3AD203B41FA5}">
                      <a16:colId xmlns:a16="http://schemas.microsoft.com/office/drawing/2014/main" val="20002"/>
                    </a:ext>
                  </a:extLst>
                </a:gridCol>
              </a:tblGrid>
              <a:tr h="345178">
                <a:tc>
                  <a:txBody>
                    <a:bodyPr/>
                    <a:lstStyle/>
                    <a:p>
                      <a:endParaRPr lang="fr-FR" sz="1600" dirty="0">
                        <a:solidFill>
                          <a:schemeClr val="tx1"/>
                        </a:solidFill>
                      </a:endParaRPr>
                    </a:p>
                  </a:txBody>
                  <a:tcPr marL="72000" marR="0"/>
                </a:tc>
                <a:tc>
                  <a:txBody>
                    <a:bodyPr/>
                    <a:lstStyle/>
                    <a:p>
                      <a:r>
                        <a:rPr lang="fr-FR" sz="1600" dirty="0">
                          <a:solidFill>
                            <a:schemeClr val="tx1"/>
                          </a:solidFill>
                        </a:rPr>
                        <a:t>Inclinées (&gt; 3 %)</a:t>
                      </a:r>
                    </a:p>
                  </a:txBody>
                  <a:tcPr marR="0"/>
                </a:tc>
                <a:tc>
                  <a:txBody>
                    <a:bodyPr/>
                    <a:lstStyle/>
                    <a:p>
                      <a:r>
                        <a:rPr lang="fr-FR" sz="1600" dirty="0">
                          <a:solidFill>
                            <a:schemeClr val="tx1"/>
                          </a:solidFill>
                        </a:rPr>
                        <a:t>Horizontales</a:t>
                      </a:r>
                    </a:p>
                  </a:txBody>
                  <a:tcPr marR="0"/>
                </a:tc>
                <a:extLst>
                  <a:ext uri="{0D108BD9-81ED-4DB2-BD59-A6C34878D82A}">
                    <a16:rowId xmlns:a16="http://schemas.microsoft.com/office/drawing/2014/main" val="10000"/>
                  </a:ext>
                </a:extLst>
              </a:tr>
              <a:tr h="596217">
                <a:tc>
                  <a:txBody>
                    <a:bodyPr/>
                    <a:lstStyle/>
                    <a:p>
                      <a:r>
                        <a:rPr lang="fr-FR" sz="1600" dirty="0">
                          <a:solidFill>
                            <a:schemeClr val="tx1"/>
                          </a:solidFill>
                        </a:rPr>
                        <a:t>Matériau</a:t>
                      </a:r>
                    </a:p>
                  </a:txBody>
                  <a:tcPr marL="72000" marR="0"/>
                </a:tc>
                <a:tc>
                  <a:txBody>
                    <a:bodyPr/>
                    <a:lstStyle/>
                    <a:p>
                      <a:r>
                        <a:rPr lang="fr-FR" sz="1600" dirty="0">
                          <a:solidFill>
                            <a:schemeClr val="tx1"/>
                          </a:solidFill>
                        </a:rPr>
                        <a:t>Ferritiques</a:t>
                      </a:r>
                    </a:p>
                    <a:p>
                      <a:r>
                        <a:rPr lang="fr-FR" sz="1600" dirty="0">
                          <a:solidFill>
                            <a:schemeClr val="tx1"/>
                          </a:solidFill>
                        </a:rPr>
                        <a:t>1.4509, 1.4526 (bord de mer) &amp; 1.4510</a:t>
                      </a:r>
                    </a:p>
                  </a:txBody>
                  <a:tcPr marR="0"/>
                </a:tc>
                <a:tc>
                  <a:txBody>
                    <a:bodyPr/>
                    <a:lstStyle/>
                    <a:p>
                      <a:r>
                        <a:rPr lang="fr-FR" sz="1600" dirty="0">
                          <a:solidFill>
                            <a:schemeClr val="tx1"/>
                          </a:solidFill>
                        </a:rPr>
                        <a:t>Austénitiques </a:t>
                      </a:r>
                    </a:p>
                    <a:p>
                      <a:r>
                        <a:rPr lang="fr-FR" sz="1600" dirty="0">
                          <a:solidFill>
                            <a:schemeClr val="tx1"/>
                          </a:solidFill>
                        </a:rPr>
                        <a:t>1.4301, 1.4307, 1.4401 &amp; 1.4404</a:t>
                      </a:r>
                    </a:p>
                  </a:txBody>
                  <a:tcPr marR="0"/>
                </a:tc>
                <a:extLst>
                  <a:ext uri="{0D108BD9-81ED-4DB2-BD59-A6C34878D82A}">
                    <a16:rowId xmlns:a16="http://schemas.microsoft.com/office/drawing/2014/main" val="10001"/>
                  </a:ext>
                </a:extLst>
              </a:tr>
              <a:tr h="347535">
                <a:tc>
                  <a:txBody>
                    <a:bodyPr/>
                    <a:lstStyle/>
                    <a:p>
                      <a:r>
                        <a:rPr lang="fr-FR" sz="1600" dirty="0">
                          <a:solidFill>
                            <a:schemeClr val="tx1"/>
                          </a:solidFill>
                        </a:rPr>
                        <a:t>Assemblage</a:t>
                      </a:r>
                    </a:p>
                  </a:txBody>
                  <a:tcPr marL="72000" marR="0"/>
                </a:tc>
                <a:tc>
                  <a:txBody>
                    <a:bodyPr/>
                    <a:lstStyle/>
                    <a:p>
                      <a:r>
                        <a:rPr lang="fr-FR" sz="1600" dirty="0">
                          <a:solidFill>
                            <a:schemeClr val="tx1"/>
                          </a:solidFill>
                        </a:rPr>
                        <a:t>Mécanique</a:t>
                      </a:r>
                    </a:p>
                  </a:txBody>
                  <a:tcPr marR="0"/>
                </a:tc>
                <a:tc>
                  <a:txBody>
                    <a:bodyPr/>
                    <a:lstStyle/>
                    <a:p>
                      <a:r>
                        <a:rPr lang="fr-FR" sz="1600" dirty="0">
                          <a:solidFill>
                            <a:schemeClr val="tx1"/>
                          </a:solidFill>
                        </a:rPr>
                        <a:t>Soudage (pour l’étanchéité</a:t>
                      </a:r>
                      <a:r>
                        <a:rPr lang="fr-FR" sz="1600" baseline="0" dirty="0">
                          <a:solidFill>
                            <a:schemeClr val="tx1"/>
                          </a:solidFill>
                        </a:rPr>
                        <a:t> à l’eau</a:t>
                      </a:r>
                      <a:r>
                        <a:rPr lang="fr-FR" sz="1600" dirty="0">
                          <a:solidFill>
                            <a:schemeClr val="tx1"/>
                          </a:solidFill>
                        </a:rPr>
                        <a:t>)</a:t>
                      </a:r>
                    </a:p>
                  </a:txBody>
                  <a:tcPr marR="0"/>
                </a:tc>
                <a:extLst>
                  <a:ext uri="{0D108BD9-81ED-4DB2-BD59-A6C34878D82A}">
                    <a16:rowId xmlns:a16="http://schemas.microsoft.com/office/drawing/2014/main" val="10002"/>
                  </a:ext>
                </a:extLst>
              </a:tr>
              <a:tr h="1231619">
                <a:tc>
                  <a:txBody>
                    <a:bodyPr/>
                    <a:lstStyle/>
                    <a:p>
                      <a:endParaRPr lang="en-GB" dirty="0">
                        <a:solidFill>
                          <a:schemeClr val="tx1"/>
                        </a:solidFill>
                      </a:endParaRPr>
                    </a:p>
                  </a:txBody>
                  <a:tcPr marL="72000" marR="0"/>
                </a:tc>
                <a:tc>
                  <a:txBody>
                    <a:bodyPr/>
                    <a:lstStyle/>
                    <a:p>
                      <a:endParaRPr lang="fr-BE" dirty="0">
                        <a:solidFill>
                          <a:schemeClr val="tx1"/>
                        </a:solidFill>
                      </a:endParaRPr>
                    </a:p>
                    <a:p>
                      <a:endParaRPr lang="fr-BE" dirty="0">
                        <a:solidFill>
                          <a:schemeClr val="tx1"/>
                        </a:solidFill>
                      </a:endParaRPr>
                    </a:p>
                    <a:p>
                      <a:endParaRPr lang="en-GB" dirty="0">
                        <a:solidFill>
                          <a:schemeClr val="tx1"/>
                        </a:solidFill>
                      </a:endParaRPr>
                    </a:p>
                  </a:txBody>
                  <a:tcPr marR="0"/>
                </a:tc>
                <a:tc>
                  <a:txBody>
                    <a:bodyPr/>
                    <a:lstStyle/>
                    <a:p>
                      <a:endParaRPr lang="fr-FR" dirty="0"/>
                    </a:p>
                  </a:txBody>
                  <a:tcPr marR="0"/>
                </a:tc>
                <a:extLst>
                  <a:ext uri="{0D108BD9-81ED-4DB2-BD59-A6C34878D82A}">
                    <a16:rowId xmlns:a16="http://schemas.microsoft.com/office/drawing/2014/main" val="10003"/>
                  </a:ext>
                </a:extLst>
              </a:tr>
              <a:tr h="596217">
                <a:tc>
                  <a:txBody>
                    <a:bodyPr/>
                    <a:lstStyle/>
                    <a:p>
                      <a:r>
                        <a:rPr lang="fr-FR" sz="1600" dirty="0">
                          <a:solidFill>
                            <a:schemeClr val="tx1"/>
                          </a:solidFill>
                        </a:rPr>
                        <a:t>Finition de surface</a:t>
                      </a:r>
                    </a:p>
                  </a:txBody>
                  <a:tcPr marL="72000" marR="0"/>
                </a:tc>
                <a:tc>
                  <a:txBody>
                    <a:bodyPr/>
                    <a:lstStyle/>
                    <a:p>
                      <a:r>
                        <a:rPr lang="fr-FR" sz="1600" dirty="0">
                          <a:solidFill>
                            <a:schemeClr val="tx1"/>
                          </a:solidFill>
                        </a:rPr>
                        <a:t>Revêtement mat ou étamé </a:t>
                      </a:r>
                      <a:r>
                        <a:rPr lang="fr-FR" sz="1600" baseline="0" dirty="0">
                          <a:solidFill>
                            <a:schemeClr val="tx1"/>
                          </a:solidFill>
                        </a:rPr>
                        <a:t>(Sn)*</a:t>
                      </a:r>
                      <a:endParaRPr lang="fr-FR" sz="1600" dirty="0">
                        <a:solidFill>
                          <a:schemeClr val="tx1"/>
                        </a:solidFill>
                      </a:endParaRPr>
                    </a:p>
                  </a:txBody>
                  <a:tcPr marR="0"/>
                </a:tc>
                <a:tc>
                  <a:txBody>
                    <a:bodyPr/>
                    <a:lstStyle/>
                    <a:p>
                      <a:r>
                        <a:rPr lang="fr-FR" sz="1600" dirty="0">
                          <a:solidFill>
                            <a:schemeClr val="tx1"/>
                          </a:solidFill>
                        </a:rPr>
                        <a:t>Mate ou 2B (lorsqu’il y a une couche</a:t>
                      </a:r>
                      <a:r>
                        <a:rPr lang="fr-FR" sz="1600" baseline="0" dirty="0">
                          <a:solidFill>
                            <a:schemeClr val="tx1"/>
                          </a:solidFill>
                        </a:rPr>
                        <a:t> </a:t>
                      </a:r>
                      <a:r>
                        <a:rPr lang="fr-FR" sz="1600" dirty="0">
                          <a:solidFill>
                            <a:schemeClr val="tx1"/>
                          </a:solidFill>
                        </a:rPr>
                        <a:t>supérieure)</a:t>
                      </a:r>
                    </a:p>
                  </a:txBody>
                  <a:tcPr marR="0"/>
                </a:tc>
                <a:extLst>
                  <a:ext uri="{0D108BD9-81ED-4DB2-BD59-A6C34878D82A}">
                    <a16:rowId xmlns:a16="http://schemas.microsoft.com/office/drawing/2014/main" val="10004"/>
                  </a:ext>
                </a:extLst>
              </a:tr>
              <a:tr h="847255">
                <a:tc>
                  <a:txBody>
                    <a:bodyPr/>
                    <a:lstStyle/>
                    <a:p>
                      <a:r>
                        <a:rPr lang="fr-FR" sz="1600" dirty="0">
                          <a:solidFill>
                            <a:schemeClr val="tx1"/>
                          </a:solidFill>
                        </a:rPr>
                        <a:t>Épaisseur</a:t>
                      </a:r>
                    </a:p>
                  </a:txBody>
                  <a:tcPr marL="72000" marR="0"/>
                </a:tc>
                <a:tc gridSpan="2">
                  <a:txBody>
                    <a:bodyPr/>
                    <a:lstStyle/>
                    <a:p>
                      <a:r>
                        <a:rPr lang="fr-FR" sz="1600" dirty="0">
                          <a:solidFill>
                            <a:schemeClr val="tx1"/>
                          </a:solidFill>
                        </a:rPr>
                        <a:t>0,5 mm ; 0,4</a:t>
                      </a:r>
                      <a:r>
                        <a:rPr lang="fr-FR" sz="1600" baseline="0" dirty="0">
                          <a:solidFill>
                            <a:schemeClr val="tx1"/>
                          </a:solidFill>
                        </a:rPr>
                        <a:t> mm pour l’évacuation </a:t>
                      </a:r>
                    </a:p>
                    <a:p>
                      <a:r>
                        <a:rPr lang="fr-FR" sz="1600" baseline="0" dirty="0">
                          <a:solidFill>
                            <a:schemeClr val="tx1"/>
                          </a:solidFill>
                        </a:rPr>
                        <a:t>des eaux de pluie. Autorise une </a:t>
                      </a:r>
                    </a:p>
                    <a:p>
                      <a:r>
                        <a:rPr lang="fr-FR" sz="1600" baseline="0" dirty="0">
                          <a:solidFill>
                            <a:schemeClr val="tx1"/>
                          </a:solidFill>
                        </a:rPr>
                        <a:t>structure légère</a:t>
                      </a:r>
                    </a:p>
                  </a:txBody>
                  <a:tcPr marR="0"/>
                </a:tc>
                <a:tc hMerge="1">
                  <a:txBody>
                    <a:bodyPr/>
                    <a:lstStyle/>
                    <a:p>
                      <a:endParaRPr lang="fr-FR"/>
                    </a:p>
                  </a:txBody>
                  <a:tcPr/>
                </a:tc>
                <a:extLst>
                  <a:ext uri="{0D108BD9-81ED-4DB2-BD59-A6C34878D82A}">
                    <a16:rowId xmlns:a16="http://schemas.microsoft.com/office/drawing/2014/main" val="10005"/>
                  </a:ext>
                </a:extLst>
              </a:tr>
              <a:tr h="347535">
                <a:tc>
                  <a:txBody>
                    <a:bodyPr/>
                    <a:lstStyle/>
                    <a:p>
                      <a:r>
                        <a:rPr lang="fr-FR" sz="1600" dirty="0">
                          <a:solidFill>
                            <a:schemeClr val="tx1"/>
                          </a:solidFill>
                        </a:rPr>
                        <a:t>Espérance de vie</a:t>
                      </a:r>
                    </a:p>
                  </a:txBody>
                  <a:tcPr marL="72000" marR="0"/>
                </a:tc>
                <a:tc gridSpan="2">
                  <a:txBody>
                    <a:bodyPr/>
                    <a:lstStyle/>
                    <a:p>
                      <a:r>
                        <a:rPr lang="fr-FR" sz="1600" dirty="0">
                          <a:solidFill>
                            <a:schemeClr val="tx1"/>
                          </a:solidFill>
                        </a:rPr>
                        <a:t>Égale à</a:t>
                      </a:r>
                      <a:r>
                        <a:rPr lang="fr-FR" sz="1600" baseline="0" dirty="0">
                          <a:solidFill>
                            <a:schemeClr val="tx1"/>
                          </a:solidFill>
                        </a:rPr>
                        <a:t> celle du bâtiment</a:t>
                      </a:r>
                      <a:endParaRPr lang="fr-FR" sz="1600" dirty="0">
                        <a:solidFill>
                          <a:schemeClr val="tx1"/>
                        </a:solidFill>
                      </a:endParaRPr>
                    </a:p>
                  </a:txBody>
                  <a:tcPr marR="0"/>
                </a:tc>
                <a:tc hMerge="1">
                  <a:txBody>
                    <a:bodyPr/>
                    <a:lstStyle/>
                    <a:p>
                      <a:endParaRPr lang="fr-FR"/>
                    </a:p>
                  </a:txBody>
                  <a:tcPr/>
                </a:tc>
                <a:extLst>
                  <a:ext uri="{0D108BD9-81ED-4DB2-BD59-A6C34878D82A}">
                    <a16:rowId xmlns:a16="http://schemas.microsoft.com/office/drawing/2014/main" val="10006"/>
                  </a:ext>
                </a:extLst>
              </a:tr>
              <a:tr h="847255">
                <a:tc>
                  <a:txBody>
                    <a:bodyPr/>
                    <a:lstStyle/>
                    <a:p>
                      <a:r>
                        <a:rPr lang="fr-FR" sz="1600" dirty="0">
                          <a:solidFill>
                            <a:schemeClr val="tx1"/>
                          </a:solidFill>
                        </a:rPr>
                        <a:t>Autres</a:t>
                      </a:r>
                    </a:p>
                  </a:txBody>
                  <a:tcPr marL="72000" marR="0"/>
                </a:tc>
                <a:tc>
                  <a:txBody>
                    <a:bodyPr/>
                    <a:lstStyle/>
                    <a:p>
                      <a:endParaRPr lang="fr-FR" sz="1600" dirty="0">
                        <a:solidFill>
                          <a:schemeClr val="tx1"/>
                        </a:solidFill>
                      </a:endParaRPr>
                    </a:p>
                  </a:txBody>
                  <a:tcPr marR="0"/>
                </a:tc>
                <a:tc>
                  <a:txBody>
                    <a:bodyPr/>
                    <a:lstStyle/>
                    <a:p>
                      <a:r>
                        <a:rPr lang="fr-FR" sz="1600" dirty="0">
                          <a:solidFill>
                            <a:schemeClr val="tx1"/>
                          </a:solidFill>
                        </a:rPr>
                        <a:t>Convient</a:t>
                      </a:r>
                      <a:r>
                        <a:rPr lang="fr-FR" sz="1600" baseline="0" dirty="0">
                          <a:solidFill>
                            <a:schemeClr val="tx1"/>
                          </a:solidFill>
                        </a:rPr>
                        <a:t> pour les toitures végétalisées</a:t>
                      </a:r>
                    </a:p>
                    <a:p>
                      <a:r>
                        <a:rPr lang="fr-FR" sz="1600" baseline="0" dirty="0">
                          <a:solidFill>
                            <a:schemeClr val="tx1"/>
                          </a:solidFill>
                        </a:rPr>
                        <a:t>En rénovation, peut être placé directement sur la couche de bitume</a:t>
                      </a:r>
                      <a:endParaRPr lang="fr-FR" sz="1600" dirty="0">
                        <a:solidFill>
                          <a:schemeClr val="tx1"/>
                        </a:solidFill>
                      </a:endParaRPr>
                    </a:p>
                  </a:txBody>
                  <a:tcPr marR="0"/>
                </a:tc>
                <a:extLst>
                  <a:ext uri="{0D108BD9-81ED-4DB2-BD59-A6C34878D82A}">
                    <a16:rowId xmlns:a16="http://schemas.microsoft.com/office/drawing/2014/main" val="10007"/>
                  </a:ext>
                </a:extLst>
              </a:tr>
              <a:tr h="313798">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 Dans quelques régions, Cu ou Zn sont limités comme</a:t>
                      </a:r>
                      <a:r>
                        <a:rPr lang="fr-FR" sz="1400" b="0" baseline="0" dirty="0">
                          <a:solidFill>
                            <a:schemeClr val="tx1"/>
                          </a:solidFill>
                        </a:rPr>
                        <a:t> étant écotoxiques</a:t>
                      </a:r>
                      <a:r>
                        <a:rPr lang="fr-FR" sz="1400" b="0" dirty="0">
                          <a:solidFill>
                            <a:schemeClr val="tx1"/>
                          </a:solidFill>
                        </a:rPr>
                        <a:t> et lessivables par l’eau de pluie</a:t>
                      </a:r>
                    </a:p>
                  </a:txBody>
                  <a:tcPr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fr-FR"/>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4"/>
          </p:nvPr>
        </p:nvSpPr>
        <p:spPr/>
        <p:txBody>
          <a:bodyPr/>
          <a:lstStyle/>
          <a:p>
            <a:fld id="{5AF66AA0-E37C-4065-8BE7-D4086C065B53}" type="slidenum">
              <a:rPr lang="fr-BE" smtClean="0"/>
              <a:pPr/>
              <a:t>36</a:t>
            </a:fld>
            <a:endParaRPr lang="fr-BE"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688" y="2780928"/>
            <a:ext cx="2162347" cy="8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2750546"/>
            <a:ext cx="1522600" cy="89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6732000" y="2592000"/>
            <a:ext cx="2052000" cy="1188000"/>
          </a:xfrm>
          <a:prstGeom prst="rect">
            <a:avLst/>
          </a:prstGeom>
          <a:solidFill>
            <a:schemeClr val="bg1"/>
          </a:solidFill>
        </p:spPr>
        <p:txBody>
          <a:bodyPr wrap="square" rtlCol="0">
            <a:spAutoFit/>
          </a:bodyPr>
          <a:lstStyle/>
          <a:p>
            <a:pPr marL="176213" indent="-176213">
              <a:lnSpc>
                <a:spcPts val="800"/>
              </a:lnSpc>
              <a:buFont typeface="+mj-lt"/>
              <a:buAutoNum type="arabicPeriod"/>
            </a:pPr>
            <a:r>
              <a:rPr lang="fr-FR" sz="800" dirty="0"/>
              <a:t>Bande d’acier inoxydable</a:t>
            </a:r>
          </a:p>
          <a:p>
            <a:pPr marL="176213" indent="-176213">
              <a:lnSpc>
                <a:spcPts val="800"/>
              </a:lnSpc>
              <a:buFont typeface="+mj-lt"/>
              <a:buAutoNum type="arabicPeriod"/>
            </a:pPr>
            <a:r>
              <a:rPr lang="fr-FR" sz="800" dirty="0"/>
              <a:t>Cordon de soudure continu</a:t>
            </a:r>
          </a:p>
          <a:p>
            <a:pPr marL="176213" indent="-176213">
              <a:lnSpc>
                <a:spcPts val="800"/>
              </a:lnSpc>
              <a:buFont typeface="+mj-lt"/>
              <a:buAutoNum type="arabicPeriod"/>
            </a:pPr>
            <a:r>
              <a:rPr lang="fr-FR" sz="800" dirty="0"/>
              <a:t>Pli supérieur du joint debout</a:t>
            </a:r>
          </a:p>
          <a:p>
            <a:pPr marL="176213" indent="-176213">
              <a:lnSpc>
                <a:spcPts val="800"/>
              </a:lnSpc>
              <a:buFont typeface="+mj-lt"/>
              <a:buAutoNum type="arabicPeriod"/>
            </a:pPr>
            <a:r>
              <a:rPr lang="fr-FR" sz="800" dirty="0"/>
              <a:t>Hauteur du cordon de soudure ≈ 16 mm</a:t>
            </a:r>
          </a:p>
          <a:p>
            <a:pPr marL="176213" indent="-176213">
              <a:lnSpc>
                <a:spcPts val="800"/>
              </a:lnSpc>
              <a:buFont typeface="+mj-lt"/>
              <a:buAutoNum type="arabicPeriod"/>
            </a:pPr>
            <a:r>
              <a:rPr lang="fr-FR" sz="800" dirty="0"/>
              <a:t>Hauteur du joint avant pliage ≈ 30 mm</a:t>
            </a:r>
          </a:p>
          <a:p>
            <a:pPr marL="176213" indent="-176213">
              <a:lnSpc>
                <a:spcPts val="800"/>
              </a:lnSpc>
              <a:buFont typeface="+mj-lt"/>
              <a:buAutoNum type="arabicPeriod"/>
            </a:pPr>
            <a:r>
              <a:rPr lang="fr-FR" sz="800" dirty="0"/>
              <a:t>Hauteur du joint après pliage ≈ 20 mm</a:t>
            </a:r>
          </a:p>
          <a:p>
            <a:pPr marL="176213" indent="-176213">
              <a:lnSpc>
                <a:spcPts val="800"/>
              </a:lnSpc>
              <a:buFont typeface="+mj-lt"/>
              <a:buAutoNum type="arabicPeriod"/>
            </a:pPr>
            <a:r>
              <a:rPr lang="fr-FR" sz="800" dirty="0"/>
              <a:t>Angle d’environ 92°</a:t>
            </a:r>
          </a:p>
          <a:p>
            <a:pPr marL="176213" indent="-176213">
              <a:lnSpc>
                <a:spcPts val="800"/>
              </a:lnSpc>
              <a:buFont typeface="+mj-lt"/>
              <a:buAutoNum type="arabicPeriod"/>
            </a:pPr>
            <a:r>
              <a:rPr lang="fr-FR" sz="800" dirty="0"/>
              <a:t>Tasseau glissant</a:t>
            </a:r>
          </a:p>
          <a:p>
            <a:pPr marL="176213" indent="-176213">
              <a:lnSpc>
                <a:spcPts val="800"/>
              </a:lnSpc>
              <a:buFont typeface="+mj-lt"/>
              <a:buAutoNum type="arabicPeriod"/>
            </a:pPr>
            <a:r>
              <a:rPr lang="fr-FR" sz="800" dirty="0"/>
              <a:t>Fixation en acier inoxydable</a:t>
            </a:r>
          </a:p>
          <a:p>
            <a:pPr marL="176213" indent="-176213">
              <a:lnSpc>
                <a:spcPts val="800"/>
              </a:lnSpc>
              <a:buFont typeface="+mj-lt"/>
              <a:buAutoNum type="arabicPeriod"/>
            </a:pPr>
            <a:r>
              <a:rPr lang="fr-FR" sz="800" dirty="0"/>
              <a:t>Membrane de protection/acoustique</a:t>
            </a:r>
          </a:p>
          <a:p>
            <a:pPr marL="176213" indent="-176213">
              <a:lnSpc>
                <a:spcPts val="800"/>
              </a:lnSpc>
              <a:buFont typeface="+mj-lt"/>
              <a:buAutoNum type="arabicPeriod"/>
            </a:pPr>
            <a:r>
              <a:rPr lang="fr-FR" sz="800" dirty="0"/>
              <a:t>Structure porteuse</a:t>
            </a:r>
          </a:p>
        </p:txBody>
      </p:sp>
    </p:spTree>
    <p:extLst>
      <p:ext uri="{BB962C8B-B14F-4D97-AF65-F5344CB8AC3E}">
        <p14:creationId xmlns:p14="http://schemas.microsoft.com/office/powerpoint/2010/main" val="139767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8964488" cy="1143000"/>
          </a:xfrm>
        </p:spPr>
        <p:txBody>
          <a:bodyPr>
            <a:noAutofit/>
          </a:bodyPr>
          <a:lstStyle/>
          <a:p>
            <a:r>
              <a:rPr lang="fr-FR" sz="3200" noProof="0" dirty="0"/>
              <a:t>Une nouvelle préoccupation,</a:t>
            </a:r>
            <a:br>
              <a:rPr lang="fr-FR" sz="3200" noProof="0" dirty="0"/>
            </a:br>
            <a:r>
              <a:rPr lang="fr-FR" sz="3200" noProof="0" dirty="0"/>
              <a:t>les métaux dans le ruissellement des eaux de pluie</a:t>
            </a:r>
            <a:r>
              <a:rPr lang="fr-FR" sz="3200" baseline="50000" noProof="0" dirty="0"/>
              <a:t>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5545312"/>
              </p:ext>
            </p:extLst>
          </p:nvPr>
        </p:nvGraphicFramePr>
        <p:xfrm>
          <a:off x="613541" y="2676827"/>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5AF66AA0-E37C-4065-8BE7-D4086C065B53}" type="slidenum">
              <a:rPr lang="fr-BE" smtClean="0"/>
              <a:pPr/>
              <a:t>37</a:t>
            </a:fld>
            <a:endParaRPr lang="fr-BE" dirty="0"/>
          </a:p>
        </p:txBody>
      </p:sp>
      <p:sp>
        <p:nvSpPr>
          <p:cNvPr id="7" name="Oval 6"/>
          <p:cNvSpPr/>
          <p:nvPr/>
        </p:nvSpPr>
        <p:spPr>
          <a:xfrm>
            <a:off x="5724128" y="2708920"/>
            <a:ext cx="2664296" cy="12241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nl-BE" dirty="0">
                <a:solidFill>
                  <a:schemeClr val="accent2"/>
                </a:solidFill>
              </a:rPr>
              <a:t>Le relargage des aciers inoxydables est insignifiant</a:t>
            </a:r>
          </a:p>
        </p:txBody>
      </p:sp>
      <p:sp>
        <p:nvSpPr>
          <p:cNvPr id="8" name="TextBox 7"/>
          <p:cNvSpPr txBox="1"/>
          <p:nvPr/>
        </p:nvSpPr>
        <p:spPr>
          <a:xfrm>
            <a:off x="395536" y="1484783"/>
            <a:ext cx="8496944" cy="830997"/>
          </a:xfrm>
          <a:prstGeom prst="rect">
            <a:avLst/>
          </a:prstGeom>
          <a:noFill/>
        </p:spPr>
        <p:txBody>
          <a:bodyPr wrap="square" rtlCol="0">
            <a:spAutoFit/>
          </a:bodyPr>
          <a:lstStyle/>
          <a:p>
            <a:r>
              <a:rPr lang="nl-BE" sz="2400" dirty="0"/>
              <a:t>Principalement en Europe du Nord... Résulte des exigences croissantes de qualité, de disponibilité et de réutilisation de l’eau</a:t>
            </a:r>
          </a:p>
        </p:txBody>
      </p:sp>
      <p:sp>
        <p:nvSpPr>
          <p:cNvPr id="2" name="ZoneTexte 1"/>
          <p:cNvSpPr txBox="1"/>
          <p:nvPr/>
        </p:nvSpPr>
        <p:spPr>
          <a:xfrm rot="16200000">
            <a:off x="-219197" y="3657289"/>
            <a:ext cx="1296144" cy="369332"/>
          </a:xfrm>
          <a:prstGeom prst="rect">
            <a:avLst/>
          </a:prstGeom>
          <a:noFill/>
        </p:spPr>
        <p:txBody>
          <a:bodyPr wrap="square" rtlCol="0">
            <a:spAutoFit/>
          </a:bodyPr>
          <a:lstStyle/>
          <a:p>
            <a:r>
              <a:rPr lang="fr-FR" dirty="0">
                <a:sym typeface="Wingdings" panose="05000000000000000000" pitchFamily="2" charset="2"/>
              </a:rPr>
              <a:t>g/(m</a:t>
            </a:r>
            <a:r>
              <a:rPr lang="fr-FR" baseline="30000" dirty="0">
                <a:sym typeface="Wingdings" panose="05000000000000000000" pitchFamily="2" charset="2"/>
              </a:rPr>
              <a:t>2</a:t>
            </a:r>
            <a:r>
              <a:rPr lang="fr-FR" dirty="0">
                <a:sym typeface="Wingdings" panose="05000000000000000000" pitchFamily="2" charset="2"/>
              </a:rPr>
              <a:t>xan)</a:t>
            </a:r>
            <a:endParaRPr lang="en-US" dirty="0"/>
          </a:p>
        </p:txBody>
      </p:sp>
    </p:spTree>
    <p:extLst>
      <p:ext uri="{BB962C8B-B14F-4D97-AF65-F5344CB8AC3E}">
        <p14:creationId xmlns:p14="http://schemas.microsoft.com/office/powerpoint/2010/main" val="10122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53342"/>
            <a:ext cx="5486400" cy="566738"/>
          </a:xfrm>
        </p:spPr>
        <p:txBody>
          <a:bodyPr>
            <a:noAutofit/>
          </a:bodyPr>
          <a:lstStyle/>
          <a:p>
            <a:r>
              <a:rPr lang="fr-FR" noProof="0" dirty="0"/>
              <a:t>La bibliothèque du Parlement de Delhi</a:t>
            </a:r>
            <a:r>
              <a:rPr lang="fr-FR" baseline="50000" noProof="0" dirty="0"/>
              <a:t>6-7</a:t>
            </a:r>
            <a:br>
              <a:rPr lang="fr-FR" noProof="0" dirty="0"/>
            </a:br>
            <a:r>
              <a:rPr lang="fr-FR" noProof="0" dirty="0"/>
              <a:t>Architecte : Raj Rewal Associés</a:t>
            </a:r>
          </a:p>
        </p:txBody>
      </p:sp>
      <p:sp>
        <p:nvSpPr>
          <p:cNvPr id="4" name="Text Placeholder 3"/>
          <p:cNvSpPr>
            <a:spLocks noGrp="1"/>
          </p:cNvSpPr>
          <p:nvPr>
            <p:ph type="body" sz="half" idx="2"/>
          </p:nvPr>
        </p:nvSpPr>
        <p:spPr>
          <a:xfrm>
            <a:off x="29862" y="5616624"/>
            <a:ext cx="8862618" cy="1241376"/>
          </a:xfrm>
        </p:spPr>
        <p:txBody>
          <a:bodyPr>
            <a:normAutofit/>
          </a:bodyPr>
          <a:lstStyle/>
          <a:p>
            <a:pPr algn="just"/>
            <a:r>
              <a:rPr lang="fr-FR" sz="1600" noProof="0" dirty="0"/>
              <a:t>La bibliothèque, ≈55,000 m</a:t>
            </a:r>
            <a:r>
              <a:rPr lang="fr-FR" sz="1600" baseline="30000" noProof="0" dirty="0"/>
              <a:t>2</a:t>
            </a:r>
            <a:r>
              <a:rPr lang="fr-FR" sz="1600" noProof="0" dirty="0"/>
              <a:t>, a une hauteur limitée pour ne pas cacher le Parlement lui-même. Le dôme central comprend un treillis de câbles et de tubes en acier inoxydable qui convergent à la clé vers un nœud moulé. Le deuxième dôme, réalisé avec des tubes en acier inoxydable et connu sous le nom de dôme VIP, mesure 16 m de diamètre et 2,5 m de haut. </a:t>
            </a:r>
          </a:p>
        </p:txBody>
      </p:sp>
      <p:sp>
        <p:nvSpPr>
          <p:cNvPr id="5" name="Slide Number Placeholder 4"/>
          <p:cNvSpPr>
            <a:spLocks noGrp="1"/>
          </p:cNvSpPr>
          <p:nvPr>
            <p:ph type="sldNum" sz="quarter" idx="4"/>
          </p:nvPr>
        </p:nvSpPr>
        <p:spPr/>
        <p:txBody>
          <a:bodyPr/>
          <a:lstStyle/>
          <a:p>
            <a:fld id="{5AF66AA0-E37C-4065-8BE7-D4086C065B53}" type="slidenum">
              <a:rPr lang="fr-FR" smtClean="0"/>
              <a:pPr/>
              <a:t>38</a:t>
            </a:fld>
            <a:endParaRPr lang="fr-FR" dirty="0"/>
          </a:p>
        </p:txBody>
      </p:sp>
      <p:grpSp>
        <p:nvGrpSpPr>
          <p:cNvPr id="13" name="Group 12"/>
          <p:cNvGrpSpPr/>
          <p:nvPr/>
        </p:nvGrpSpPr>
        <p:grpSpPr>
          <a:xfrm>
            <a:off x="9579" y="792088"/>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extLst>
              <p:ext uri="{D42A27DB-BD31-4B8C-83A1-F6EECF244321}">
                <p14:modId xmlns:p14="http://schemas.microsoft.com/office/powerpoint/2010/main" val="2862679625"/>
              </p:ext>
            </p:extLst>
          </p:nvPr>
        </p:nvGraphicFramePr>
        <p:xfrm>
          <a:off x="13229" y="5138274"/>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a:t>1. A</a:t>
                      </a:r>
                      <a:r>
                        <a:rPr lang="fr-FR" sz="1600" baseline="0" noProof="0" dirty="0"/>
                        <a:t> gauche </a:t>
                      </a:r>
                      <a:r>
                        <a:rPr lang="fr-FR" sz="1600" noProof="0" dirty="0"/>
                        <a:t>: Vue d’ensemble avec le Parlement à l‘arrière.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a:t>2. A droite : Vue du dôme central</a:t>
                      </a:r>
                    </a:p>
                  </a:txBody>
                  <a:tcPr/>
                </a:tc>
                <a:extLst>
                  <a:ext uri="{0D108BD9-81ED-4DB2-BD59-A6C34878D82A}">
                    <a16:rowId xmlns:a16="http://schemas.microsoft.com/office/drawing/2014/main" val="10000"/>
                  </a:ext>
                </a:extLst>
              </a:tr>
            </a:tbl>
          </a:graphicData>
        </a:graphic>
      </p:graphicFrame>
      <p:sp>
        <p:nvSpPr>
          <p:cNvPr id="10"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310488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rot="16200000">
            <a:off x="-2696386" y="2696386"/>
            <a:ext cx="6735244" cy="1342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dirty="0"/>
              <a:t>Sens des aiguilles d’une montre, en partant du haut à gauche :</a:t>
            </a:r>
            <a:r>
              <a:rPr lang="fr-FR" sz="1800" baseline="50000" dirty="0"/>
              <a:t>1</a:t>
            </a:r>
          </a:p>
          <a:p>
            <a:pPr marL="0" indent="0">
              <a:buNone/>
            </a:pPr>
            <a:r>
              <a:rPr lang="fr-FR" sz="1800" dirty="0"/>
              <a:t>1. Toit d’une église en acier inoxydable , Leicester, GB</a:t>
            </a:r>
          </a:p>
          <a:p>
            <a:pPr marL="0" indent="0">
              <a:buNone/>
            </a:pPr>
            <a:r>
              <a:rPr lang="fr-FR" sz="1800" dirty="0"/>
              <a:t>2. Restaurant scolaire, Oyonnax, France</a:t>
            </a:r>
          </a:p>
          <a:p>
            <a:pPr marL="0" indent="0">
              <a:buFont typeface="Arial" pitchFamily="34" charset="0"/>
              <a:buNone/>
            </a:pPr>
            <a:r>
              <a:rPr lang="fr-FR" sz="1800" dirty="0"/>
              <a:t>3. Centre scientifique Universum, Brême, Allemagne</a:t>
            </a:r>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Slide Number Placeholder 1"/>
          <p:cNvSpPr>
            <a:spLocks noGrp="1"/>
          </p:cNvSpPr>
          <p:nvPr>
            <p:ph type="sldNum" sz="quarter" idx="4"/>
          </p:nvPr>
        </p:nvSpPr>
        <p:spPr/>
        <p:txBody>
          <a:bodyPr/>
          <a:lstStyle/>
          <a:p>
            <a:fld id="{5AF66AA0-E37C-4065-8BE7-D4086C065B53}" type="slidenum">
              <a:rPr lang="fr-BE" smtClean="0"/>
              <a:pPr/>
              <a:t>39</a:t>
            </a:fld>
            <a:endParaRPr lang="fr-BE" dirty="0"/>
          </a:p>
        </p:txBody>
      </p:sp>
    </p:spTree>
    <p:extLst>
      <p:ext uri="{BB962C8B-B14F-4D97-AF65-F5344CB8AC3E}">
        <p14:creationId xmlns:p14="http://schemas.microsoft.com/office/powerpoint/2010/main" val="12880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F66AA0-E37C-4065-8BE7-D4086C065B53}" type="slidenum">
              <a:rPr lang="fr-BE" smtClean="0"/>
              <a:pPr/>
              <a:t>4</a:t>
            </a:fld>
            <a:endParaRPr lang="fr-BE" dirty="0"/>
          </a:p>
        </p:txBody>
      </p:sp>
      <p:sp>
        <p:nvSpPr>
          <p:cNvPr id="9" name="Text Placeholder 8"/>
          <p:cNvSpPr>
            <a:spLocks noGrp="1"/>
          </p:cNvSpPr>
          <p:nvPr>
            <p:ph type="body" sz="half" idx="4294967295"/>
          </p:nvPr>
        </p:nvSpPr>
        <p:spPr>
          <a:xfrm>
            <a:off x="0" y="4733925"/>
            <a:ext cx="8856663" cy="2124075"/>
          </a:xfrm>
        </p:spPr>
        <p:txBody>
          <a:bodyPr>
            <a:noAutofit/>
          </a:bodyPr>
          <a:lstStyle/>
          <a:p>
            <a:pPr marL="0" indent="0" algn="just">
              <a:buNone/>
            </a:pPr>
            <a:r>
              <a:rPr lang="fr-FR" sz="1600" noProof="0" dirty="0"/>
              <a:t>Dans le sens des aiguilles d’une montre, </a:t>
            </a:r>
            <a:r>
              <a:rPr lang="fr-FR" sz="1600" dirty="0"/>
              <a:t>en partant du haut</a:t>
            </a:r>
            <a:r>
              <a:rPr lang="fr-FR" sz="1600" noProof="0" dirty="0"/>
              <a:t> à gauche : </a:t>
            </a:r>
          </a:p>
          <a:p>
            <a:pPr marL="342900" indent="-342900" algn="just">
              <a:buFont typeface="+mj-lt"/>
              <a:buAutoNum type="arabicPeriod"/>
            </a:pPr>
            <a:r>
              <a:rPr lang="fr-FR" sz="1600" noProof="0" dirty="0"/>
              <a:t>Façade du centre commercial Westfield Doncaster à Victoria, Australie </a:t>
            </a:r>
            <a:r>
              <a:rPr lang="fr-FR" sz="1600" baseline="50000" noProof="0" dirty="0"/>
              <a:t>4</a:t>
            </a:r>
          </a:p>
          <a:p>
            <a:pPr algn="just">
              <a:buFont typeface="+mj-lt"/>
              <a:buAutoNum type="arabicPeriod"/>
              <a:tabLst>
                <a:tab pos="6103938" algn="l"/>
              </a:tabLst>
            </a:pPr>
            <a:r>
              <a:rPr lang="fr-FR" sz="1600" dirty="0"/>
              <a:t>Brise-soleil en mailles tissées en acier inoxydable </a:t>
            </a:r>
            <a:r>
              <a:rPr lang="fr-FR" sz="1600" noProof="0" dirty="0"/>
              <a:t>sur la façade d’une école près de Washington, DC, USA. Il </a:t>
            </a:r>
            <a:r>
              <a:rPr lang="fr-FR" sz="1600" dirty="0"/>
              <a:t>réduit l’éblouissement, </a:t>
            </a:r>
            <a:r>
              <a:rPr lang="fr-FR" sz="1600" noProof="0" dirty="0"/>
              <a:t>offre un gain d’énergie et une bonne </a:t>
            </a:r>
            <a:r>
              <a:rPr lang="fr-FR" sz="1600" dirty="0"/>
              <a:t>transparence</a:t>
            </a:r>
            <a:r>
              <a:rPr lang="fr-FR" sz="1600" baseline="50000" noProof="0" dirty="0"/>
              <a:t>6</a:t>
            </a:r>
          </a:p>
          <a:p>
            <a:pPr algn="just">
              <a:buFont typeface="+mj-lt"/>
              <a:buAutoNum type="arabicPeriod"/>
            </a:pPr>
            <a:r>
              <a:rPr lang="fr-FR" sz="1600" noProof="0" dirty="0"/>
              <a:t>Auvent en mailles d’acier inoxydable au dessus d’une cour intérieure, Arizona, USA. Il optimise la protection solaire </a:t>
            </a:r>
            <a:r>
              <a:rPr lang="fr-FR" sz="1600" dirty="0"/>
              <a:t>tout en permettant la ventilation naturelle</a:t>
            </a:r>
            <a:r>
              <a:rPr lang="fr-FR" sz="1600" baseline="50000" noProof="0" dirty="0"/>
              <a:t>6</a:t>
            </a:r>
          </a:p>
          <a:p>
            <a:pPr marL="342900" indent="-342900" algn="just">
              <a:buFont typeface="+mj-lt"/>
              <a:buAutoNum type="arabicPeriod"/>
            </a:pPr>
            <a:r>
              <a:rPr lang="fr-FR" sz="1600" noProof="0" dirty="0"/>
              <a:t>Centre de recherche médicale « Lou Ruvo » conçu par Frank Gehry, Las Vegas, USA</a:t>
            </a:r>
            <a:r>
              <a:rPr lang="fr-FR" sz="1600" baseline="50000" noProof="0" dirty="0"/>
              <a:t>5</a:t>
            </a:r>
          </a:p>
        </p:txBody>
      </p:sp>
      <p:grpSp>
        <p:nvGrpSpPr>
          <p:cNvPr id="10" name="Groupe 9"/>
          <p:cNvGrpSpPr/>
          <p:nvPr/>
        </p:nvGrpSpPr>
        <p:grpSpPr>
          <a:xfrm>
            <a:off x="1691680" y="72000"/>
            <a:ext cx="5273557" cy="4536504"/>
            <a:chOff x="1691680" y="188640"/>
            <a:chExt cx="5273557" cy="4536504"/>
          </a:xfrm>
        </p:grpSpPr>
        <p:pic>
          <p:nvPicPr>
            <p:cNvPr id="25"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188640"/>
              <a:ext cx="3009656" cy="22639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91680" y="2461238"/>
              <a:ext cx="3009656" cy="22639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1336" y="188640"/>
              <a:ext cx="2263901" cy="2263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01336" y="2461238"/>
              <a:ext cx="2263901" cy="22639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832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a:xfrm>
            <a:off x="1691680" y="4793704"/>
            <a:ext cx="5486400" cy="710754"/>
          </a:xfrm>
        </p:spPr>
        <p:txBody>
          <a:bodyPr>
            <a:noAutofit/>
          </a:bodyPr>
          <a:lstStyle/>
          <a:p>
            <a:r>
              <a:rPr lang="fr-FR" dirty="0"/>
              <a:t>Pavillon des Émirats à </a:t>
            </a:r>
            <a:r>
              <a:rPr lang="fr-FR" noProof="0" dirty="0"/>
              <a:t>l’exposition de Shanghai </a:t>
            </a:r>
            <a:r>
              <a:rPr lang="fr-FR" baseline="50000" noProof="0" dirty="0"/>
              <a:t>8</a:t>
            </a:r>
            <a:br>
              <a:rPr lang="fr-FR" noProof="0" dirty="0"/>
            </a:br>
            <a:r>
              <a:rPr lang="fr-FR" noProof="0" dirty="0"/>
              <a:t>Architectes : Foster &amp; Partners</a:t>
            </a:r>
          </a:p>
        </p:txBody>
      </p:sp>
      <p:sp>
        <p:nvSpPr>
          <p:cNvPr id="8" name="Text Placeholder 7"/>
          <p:cNvSpPr>
            <a:spLocks noGrp="1"/>
          </p:cNvSpPr>
          <p:nvPr>
            <p:ph type="body" sz="half" idx="2"/>
          </p:nvPr>
        </p:nvSpPr>
        <p:spPr>
          <a:xfrm>
            <a:off x="1691680" y="5504458"/>
            <a:ext cx="5832648" cy="804862"/>
          </a:xfrm>
        </p:spPr>
        <p:txBody>
          <a:bodyPr>
            <a:noAutofit/>
          </a:bodyPr>
          <a:lstStyle/>
          <a:p>
            <a:pPr algn="just"/>
            <a:r>
              <a:rPr lang="fr-FR" sz="1600" noProof="0" dirty="0"/>
              <a:t>La structure, en forme de dune, se compose de treillis triangulaires recouverts de panneaux en acier inoxydable. Elle a été conçue pour pouvoir être démontée. </a:t>
            </a:r>
          </a:p>
        </p:txBody>
      </p:sp>
      <p:sp>
        <p:nvSpPr>
          <p:cNvPr id="5" name="Slide Number Placeholder 4"/>
          <p:cNvSpPr>
            <a:spLocks noGrp="1"/>
          </p:cNvSpPr>
          <p:nvPr>
            <p:ph type="sldNum" sz="quarter" idx="4"/>
          </p:nvPr>
        </p:nvSpPr>
        <p:spPr/>
        <p:txBody>
          <a:bodyPr/>
          <a:lstStyle/>
          <a:p>
            <a:fld id="{5AF66AA0-E37C-4065-8BE7-D4086C065B53}" type="slidenum">
              <a:rPr lang="fr-BE" smtClean="0"/>
              <a:pPr/>
              <a:t>40</a:t>
            </a:fld>
            <a:endParaRPr lang="fr-BE" dirty="0"/>
          </a:p>
        </p:txBody>
      </p:sp>
    </p:spTree>
    <p:extLst>
      <p:ext uri="{BB962C8B-B14F-4D97-AF65-F5344CB8AC3E}">
        <p14:creationId xmlns:p14="http://schemas.microsoft.com/office/powerpoint/2010/main" val="2506052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119084"/>
            <a:ext cx="5486400" cy="764704"/>
          </a:xfrm>
        </p:spPr>
        <p:txBody>
          <a:bodyPr>
            <a:noAutofit/>
          </a:bodyPr>
          <a:lstStyle/>
          <a:p>
            <a:r>
              <a:rPr lang="fr-FR" sz="2400" noProof="0" dirty="0"/>
              <a:t>Nouvel aéroport de Doha, Quatar</a:t>
            </a:r>
            <a:r>
              <a:rPr lang="fr-FR" sz="2400" baseline="50000" noProof="0" dirty="0"/>
              <a:t>9-10</a:t>
            </a:r>
            <a:br>
              <a:rPr lang="fr-FR" sz="2400" noProof="0" dirty="0"/>
            </a:br>
            <a:r>
              <a:rPr lang="fr-FR" sz="2400" noProof="0" dirty="0"/>
              <a:t>Architectes : HOK</a:t>
            </a:r>
          </a:p>
        </p:txBody>
      </p:sp>
      <p:sp>
        <p:nvSpPr>
          <p:cNvPr id="10" name="Text Placeholder 9"/>
          <p:cNvSpPr>
            <a:spLocks noGrp="1"/>
          </p:cNvSpPr>
          <p:nvPr>
            <p:ph type="body" sz="half" idx="2"/>
          </p:nvPr>
        </p:nvSpPr>
        <p:spPr>
          <a:xfrm>
            <a:off x="3766897" y="4484188"/>
            <a:ext cx="3901447" cy="2329188"/>
          </a:xfrm>
        </p:spPr>
        <p:txBody>
          <a:bodyPr>
            <a:normAutofit/>
          </a:bodyPr>
          <a:lstStyle/>
          <a:p>
            <a:pPr algn="just"/>
            <a:r>
              <a:rPr lang="fr-FR" sz="1600" noProof="0" dirty="0"/>
              <a:t>Cette toiture ondulée est considérée comme étant la plus grande en acier inoxydable au monde (195 000 m²).</a:t>
            </a:r>
          </a:p>
          <a:p>
            <a:pPr algn="just"/>
            <a:r>
              <a:rPr lang="fr-FR" sz="1600" noProof="0" dirty="0"/>
              <a:t>Elle met en valeur une finition </a:t>
            </a:r>
            <a:r>
              <a:rPr lang="fr-FR" sz="1600" dirty="0"/>
              <a:t>en </a:t>
            </a:r>
            <a:r>
              <a:rPr lang="fr-FR" sz="1600" noProof="0" dirty="0"/>
              <a:t>acier inoxydable de texture uniforme, non directionnelle et faiblement brillante. </a:t>
            </a:r>
          </a:p>
          <a:p>
            <a:pPr algn="just"/>
            <a:r>
              <a:rPr lang="fr-FR" sz="1600" noProof="0" dirty="0"/>
              <a:t>Une nuance « Lean duplex » a été choisie. </a:t>
            </a:r>
          </a:p>
          <a:p>
            <a:pPr algn="just"/>
            <a:r>
              <a:rPr lang="fr-FR" sz="1600" noProof="0" dirty="0"/>
              <a:t>Aucun entretien n’est nécessaire.</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41</a:t>
            </a:fld>
            <a:endParaRPr lang="fr-BE" dirty="0"/>
          </a:p>
        </p:txBody>
      </p:sp>
      <p:pic>
        <p:nvPicPr>
          <p:cNvPr id="1026" name="Picture 2" descr="http://www.bemo.com/fileadmin/user_upload/references/BEMO_Katar_New_Doha_International_Airport_0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926232"/>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4412180"/>
            <a:ext cx="3601793" cy="2401196"/>
          </a:xfrm>
          <a:prstGeom prst="rect">
            <a:avLst/>
          </a:prstGeom>
          <a:ln>
            <a:solidFill>
              <a:schemeClr val="tx1"/>
            </a:solidFill>
          </a:ln>
        </p:spPr>
      </p:pic>
      <p:sp>
        <p:nvSpPr>
          <p:cNvPr id="8"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Nouveau !</a:t>
            </a:r>
          </a:p>
        </p:txBody>
      </p:sp>
    </p:spTree>
    <p:extLst>
      <p:ext uri="{BB962C8B-B14F-4D97-AF65-F5344CB8AC3E}">
        <p14:creationId xmlns:p14="http://schemas.microsoft.com/office/powerpoint/2010/main" val="57864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noProof="0" dirty="0"/>
              <a:t>Toitures végétalisées</a:t>
            </a:r>
            <a:r>
              <a:rPr lang="fr-FR" baseline="50000" noProof="0" dirty="0"/>
              <a:t>1-4, 11-12</a:t>
            </a:r>
          </a:p>
        </p:txBody>
      </p:sp>
      <p:sp>
        <p:nvSpPr>
          <p:cNvPr id="15" name="Content Placeholder 14"/>
          <p:cNvSpPr>
            <a:spLocks noGrp="1"/>
          </p:cNvSpPr>
          <p:nvPr>
            <p:ph sz="half" idx="1"/>
          </p:nvPr>
        </p:nvSpPr>
        <p:spPr>
          <a:xfrm>
            <a:off x="4499992" y="1268760"/>
            <a:ext cx="4464496" cy="5589240"/>
          </a:xfrm>
        </p:spPr>
        <p:txBody>
          <a:bodyPr>
            <a:noAutofit/>
          </a:bodyPr>
          <a:lstStyle/>
          <a:p>
            <a:pPr marL="0" indent="0">
              <a:buNone/>
            </a:pPr>
            <a:r>
              <a:rPr lang="fr-FR" sz="1600" b="1" u="sng" noProof="0" dirty="0"/>
              <a:t>Avantages</a:t>
            </a:r>
            <a:endParaRPr lang="fr-FR" sz="1600" noProof="0" dirty="0"/>
          </a:p>
          <a:p>
            <a:pPr marL="0" indent="0">
              <a:buNone/>
            </a:pPr>
            <a:r>
              <a:rPr lang="fr-FR" sz="1600" noProof="0" dirty="0"/>
              <a:t>Atténuent les îlots de chaleur</a:t>
            </a:r>
          </a:p>
          <a:p>
            <a:pPr marL="0" indent="0">
              <a:buNone/>
            </a:pPr>
            <a:r>
              <a:rPr lang="fr-FR" sz="1600" noProof="0" dirty="0"/>
              <a:t>Réduisent les poussières</a:t>
            </a:r>
          </a:p>
          <a:p>
            <a:pPr marL="0" indent="0">
              <a:buNone/>
            </a:pPr>
            <a:r>
              <a:rPr lang="fr-FR" sz="1600" dirty="0"/>
              <a:t>Favorisent la </a:t>
            </a:r>
            <a:r>
              <a:rPr lang="fr-FR" sz="1600" noProof="0" dirty="0"/>
              <a:t>biodiversité</a:t>
            </a:r>
          </a:p>
          <a:p>
            <a:pPr marL="0" indent="0">
              <a:buNone/>
            </a:pPr>
            <a:r>
              <a:rPr lang="fr-FR" sz="1600" dirty="0"/>
              <a:t>Améliorent l’isolation </a:t>
            </a:r>
            <a:r>
              <a:rPr lang="fr-FR" sz="1600" noProof="0" dirty="0"/>
              <a:t>thermique</a:t>
            </a:r>
          </a:p>
          <a:p>
            <a:pPr marL="0" indent="0">
              <a:buNone/>
            </a:pPr>
            <a:r>
              <a:rPr lang="fr-FR" sz="1600" noProof="0" dirty="0"/>
              <a:t>Réduisent les risques d’inondation</a:t>
            </a:r>
          </a:p>
          <a:p>
            <a:pPr marL="0" indent="0">
              <a:buNone/>
            </a:pPr>
            <a:r>
              <a:rPr lang="fr-FR" sz="1600" dirty="0"/>
              <a:t>Atténuent le bruit</a:t>
            </a:r>
            <a:endParaRPr lang="fr-FR" sz="1600" noProof="0" dirty="0"/>
          </a:p>
          <a:p>
            <a:pPr marL="0" indent="0">
              <a:buNone/>
            </a:pPr>
            <a:r>
              <a:rPr lang="fr-FR" sz="1600" noProof="0" dirty="0"/>
              <a:t>Absorbent le CO</a:t>
            </a:r>
            <a:r>
              <a:rPr lang="fr-FR" sz="1600" baseline="-25000" noProof="0" dirty="0"/>
              <a:t>2</a:t>
            </a:r>
          </a:p>
          <a:p>
            <a:pPr marL="0" indent="0">
              <a:buNone/>
            </a:pPr>
            <a:r>
              <a:rPr lang="fr-FR" sz="1600" noProof="0" dirty="0"/>
              <a:t>Sont esthétiques</a:t>
            </a:r>
          </a:p>
          <a:p>
            <a:pPr marL="0" indent="0">
              <a:buNone/>
            </a:pPr>
            <a:r>
              <a:rPr lang="fr-FR" sz="1600" noProof="0" dirty="0"/>
              <a:t>Procurent un bien-être psychologique </a:t>
            </a:r>
            <a:r>
              <a:rPr lang="fr-FR" sz="1600" dirty="0"/>
              <a:t>et des retombées positives sur les plans social et économique</a:t>
            </a:r>
          </a:p>
          <a:p>
            <a:pPr marL="0" indent="0">
              <a:buNone/>
            </a:pPr>
            <a:endParaRPr lang="fr-FR" sz="1600" noProof="0" dirty="0"/>
          </a:p>
          <a:p>
            <a:pPr marL="0" indent="0">
              <a:buNone/>
            </a:pPr>
            <a:r>
              <a:rPr lang="fr-FR" sz="1600" b="1" u="sng" noProof="0" dirty="0"/>
              <a:t>Limites</a:t>
            </a:r>
          </a:p>
          <a:p>
            <a:pPr marL="0" indent="0">
              <a:buNone/>
            </a:pPr>
            <a:r>
              <a:rPr lang="fr-FR" sz="1600" noProof="0" dirty="0"/>
              <a:t>Exigent une structure robuste</a:t>
            </a:r>
          </a:p>
          <a:p>
            <a:pPr marL="0" indent="0">
              <a:buNone/>
            </a:pPr>
            <a:r>
              <a:rPr lang="fr-FR" sz="1600" noProof="0" dirty="0"/>
              <a:t>Demandent un bon savoir-faire</a:t>
            </a:r>
          </a:p>
          <a:p>
            <a:pPr marL="0" indent="0">
              <a:buNone/>
            </a:pPr>
            <a:r>
              <a:rPr lang="fr-FR" sz="1600" noProof="0" dirty="0"/>
              <a:t>Doivent être arrosées en été</a:t>
            </a:r>
          </a:p>
          <a:p>
            <a:pPr marL="0" indent="0">
              <a:buNone/>
            </a:pPr>
            <a:r>
              <a:rPr lang="fr-FR" sz="1600" noProof="0" dirty="0"/>
              <a:t>Exigent un peu d’entretien</a:t>
            </a:r>
          </a:p>
          <a:p>
            <a:pPr marL="0" indent="0">
              <a:buNone/>
            </a:pPr>
            <a:r>
              <a:rPr lang="fr-FR" sz="1600" noProof="0" dirty="0"/>
              <a:t>Sont plus chères</a:t>
            </a:r>
          </a:p>
        </p:txBody>
      </p:sp>
      <p:sp>
        <p:nvSpPr>
          <p:cNvPr id="2" name="Slide Number Placeholder 1"/>
          <p:cNvSpPr>
            <a:spLocks noGrp="1"/>
          </p:cNvSpPr>
          <p:nvPr>
            <p:ph type="sldNum" sz="quarter" idx="4"/>
          </p:nvPr>
        </p:nvSpPr>
        <p:spPr/>
        <p:txBody>
          <a:bodyPr/>
          <a:lstStyle/>
          <a:p>
            <a:fld id="{3C79E971-B6D8-4449-BD44-0CAE9D9A68DB}" type="slidenum">
              <a:rPr lang="fr-FR" smtClean="0"/>
              <a:pPr/>
              <a:t>42</a:t>
            </a:fld>
            <a:endParaRPr lang="fr-FR" dirty="0"/>
          </a:p>
        </p:txBody>
      </p:sp>
      <p:pic>
        <p:nvPicPr>
          <p:cNvPr id="20" name="Picture 2"/>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8578" y="3932776"/>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578" y="1412496"/>
            <a:ext cx="3996000" cy="2274641"/>
          </a:xfrm>
          <a:prstGeom prst="rect">
            <a:avLst/>
          </a:prstGeom>
          <a:ln>
            <a:solidFill>
              <a:schemeClr val="tx1"/>
            </a:solidFill>
          </a:ln>
        </p:spPr>
      </p:pic>
      <p:sp>
        <p:nvSpPr>
          <p:cNvPr id="8" name="Content Placeholder 14"/>
          <p:cNvSpPr>
            <a:spLocks noGrp="1"/>
          </p:cNvSpPr>
          <p:nvPr>
            <p:ph sz="half" idx="1"/>
          </p:nvPr>
        </p:nvSpPr>
        <p:spPr>
          <a:xfrm>
            <a:off x="1763688" y="1664832"/>
            <a:ext cx="1656184" cy="252000"/>
          </a:xfrm>
          <a:solidFill>
            <a:schemeClr val="bg1"/>
          </a:solidFill>
        </p:spPr>
        <p:txBody>
          <a:bodyPr lIns="0" tIns="0" rIns="0" bIns="0">
            <a:normAutofit fontScale="92500" lnSpcReduction="10000"/>
          </a:bodyPr>
          <a:lstStyle/>
          <a:p>
            <a:pPr marL="0" indent="0" algn="ctr">
              <a:buNone/>
            </a:pPr>
            <a:r>
              <a:rPr lang="fr-FR" sz="1800" noProof="0" dirty="0"/>
              <a:t>Îlots de chaleur</a:t>
            </a:r>
          </a:p>
        </p:txBody>
      </p:sp>
    </p:spTree>
    <p:extLst>
      <p:ext uri="{BB962C8B-B14F-4D97-AF65-F5344CB8AC3E}">
        <p14:creationId xmlns:p14="http://schemas.microsoft.com/office/powerpoint/2010/main" val="362461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341784"/>
            <a:ext cx="8892480" cy="1143000"/>
          </a:xfrm>
        </p:spPr>
        <p:txBody>
          <a:bodyPr>
            <a:noAutofit/>
          </a:bodyPr>
          <a:lstStyle/>
          <a:p>
            <a:r>
              <a:rPr lang="fr-FR" sz="3200" noProof="0" dirty="0"/>
              <a:t>Toiture </a:t>
            </a:r>
            <a:r>
              <a:rPr lang="fr-FR" sz="3200" dirty="0"/>
              <a:t>à haute réflectance </a:t>
            </a:r>
            <a:br>
              <a:rPr lang="fr-FR" sz="3200" noProof="0" dirty="0"/>
            </a:br>
            <a:r>
              <a:rPr lang="fr-FR" sz="2200" noProof="0" dirty="0"/>
              <a:t>Hall Austin, Université d’État Sam Houston, Huntsville, Texas, USA (1851)</a:t>
            </a:r>
            <a:br>
              <a:rPr lang="fr-FR" sz="2200" noProof="0" dirty="0"/>
            </a:br>
            <a:r>
              <a:rPr lang="fr-FR" sz="2100" noProof="0" dirty="0"/>
              <a:t>Toiture en acier inoxydable peu éblouissante</a:t>
            </a:r>
            <a:r>
              <a:rPr lang="fr-FR" sz="2000" noProof="0" dirty="0"/>
              <a:t>*</a:t>
            </a:r>
            <a:r>
              <a:rPr lang="fr-FR" sz="2100" noProof="0" dirty="0"/>
              <a:t> mais fortement réfléchissante</a:t>
            </a:r>
            <a:r>
              <a:rPr lang="fr-FR" sz="2200" baseline="50000" noProof="0" dirty="0"/>
              <a:t>11,13</a:t>
            </a:r>
          </a:p>
        </p:txBody>
      </p:sp>
      <p:sp>
        <p:nvSpPr>
          <p:cNvPr id="9" name="Content Placeholder 8"/>
          <p:cNvSpPr>
            <a:spLocks noGrp="1"/>
          </p:cNvSpPr>
          <p:nvPr>
            <p:ph sz="half" idx="1"/>
          </p:nvPr>
        </p:nvSpPr>
        <p:spPr>
          <a:xfrm>
            <a:off x="468487" y="1600200"/>
            <a:ext cx="8351985" cy="1252736"/>
          </a:xfrm>
        </p:spPr>
        <p:txBody>
          <a:bodyPr>
            <a:normAutofit/>
          </a:bodyPr>
          <a:lstStyle/>
          <a:p>
            <a:pPr marL="0" indent="0" algn="just">
              <a:buNone/>
            </a:pPr>
            <a:r>
              <a:rPr lang="fr-FR" sz="2000" noProof="0" dirty="0"/>
              <a:t>Les toitures à haute </a:t>
            </a:r>
            <a:r>
              <a:rPr lang="fr-FR" sz="2000" dirty="0"/>
              <a:t>réflectance (</a:t>
            </a:r>
            <a:r>
              <a:rPr lang="fr-FR" sz="2000" noProof="0" dirty="0"/>
              <a:t>Albédo) atténuent les îlots de chaleur urbains.</a:t>
            </a:r>
          </a:p>
          <a:p>
            <a:pPr marL="0" indent="0" algn="just">
              <a:buNone/>
            </a:pPr>
            <a:r>
              <a:rPr lang="fr-FR" sz="2000" noProof="0" dirty="0"/>
              <a:t>La </a:t>
            </a:r>
            <a:r>
              <a:rPr lang="fr-FR" sz="2000" dirty="0"/>
              <a:t>réflectance est une propriété incluse dans </a:t>
            </a:r>
            <a:r>
              <a:rPr lang="fr-FR" sz="2000" noProof="0" dirty="0"/>
              <a:t>le HQE**</a:t>
            </a:r>
            <a:endParaRPr lang="fr-FR" sz="1400" noProof="0" dirty="0"/>
          </a:p>
          <a:p>
            <a:pPr marL="0" indent="0" algn="just">
              <a:buNone/>
            </a:pPr>
            <a:r>
              <a:rPr lang="fr-FR" sz="2000" noProof="0" dirty="0"/>
              <a:t>SRI*** des finitions brevetées &gt; 100</a:t>
            </a:r>
          </a:p>
        </p:txBody>
      </p:sp>
      <p:sp>
        <p:nvSpPr>
          <p:cNvPr id="7" name="Slide Number Placeholder 6"/>
          <p:cNvSpPr>
            <a:spLocks noGrp="1"/>
          </p:cNvSpPr>
          <p:nvPr>
            <p:ph type="sldNum" sz="quarter" idx="4"/>
          </p:nvPr>
        </p:nvSpPr>
        <p:spPr/>
        <p:txBody>
          <a:bodyPr/>
          <a:lstStyle/>
          <a:p>
            <a:fld id="{5AF66AA0-E37C-4065-8BE7-D4086C065B53}" type="slidenum">
              <a:rPr lang="fr-BE" smtClean="0"/>
              <a:pPr/>
              <a:t>43</a:t>
            </a:fld>
            <a:endParaRPr lang="fr-BE"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90667" y="2780928"/>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68218" y="6165304"/>
            <a:ext cx="4080246" cy="646331"/>
          </a:xfrm>
          <a:prstGeom prst="rect">
            <a:avLst/>
          </a:prstGeom>
          <a:noFill/>
        </p:spPr>
        <p:txBody>
          <a:bodyPr wrap="square" rtlCol="0">
            <a:spAutoFit/>
          </a:bodyPr>
          <a:lstStyle/>
          <a:p>
            <a:pPr algn="just"/>
            <a:r>
              <a:rPr lang="fr-FR" sz="1200" dirty="0"/>
              <a:t>* La surface doit donner une réflexion diffuse de la lumière (c’est-à-dire éviter les réflexions de type miroir). Les surfaces poli miroir ne conviennent donc pas.</a:t>
            </a:r>
          </a:p>
        </p:txBody>
      </p:sp>
      <p:graphicFrame>
        <p:nvGraphicFramePr>
          <p:cNvPr id="12" name="Tableau 11"/>
          <p:cNvGraphicFramePr>
            <a:graphicFrameLocks noGrp="1"/>
          </p:cNvGraphicFramePr>
          <p:nvPr/>
        </p:nvGraphicFramePr>
        <p:xfrm>
          <a:off x="4788025" y="2481416"/>
          <a:ext cx="3888431" cy="3611880"/>
        </p:xfrm>
        <a:graphic>
          <a:graphicData uri="http://schemas.openxmlformats.org/drawingml/2006/table">
            <a:tbl>
              <a:tblPr firstRow="1" bandRow="1">
                <a:tableStyleId>{5C22544A-7EE6-4342-B048-85BDC9FD1C3A}</a:tableStyleId>
              </a:tblPr>
              <a:tblGrid>
                <a:gridCol w="1770545">
                  <a:extLst>
                    <a:ext uri="{9D8B030D-6E8A-4147-A177-3AD203B41FA5}">
                      <a16:colId xmlns:a16="http://schemas.microsoft.com/office/drawing/2014/main" val="20000"/>
                    </a:ext>
                  </a:extLst>
                </a:gridCol>
                <a:gridCol w="948507">
                  <a:extLst>
                    <a:ext uri="{9D8B030D-6E8A-4147-A177-3AD203B41FA5}">
                      <a16:colId xmlns:a16="http://schemas.microsoft.com/office/drawing/2014/main" val="20001"/>
                    </a:ext>
                  </a:extLst>
                </a:gridCol>
                <a:gridCol w="1169379">
                  <a:extLst>
                    <a:ext uri="{9D8B030D-6E8A-4147-A177-3AD203B41FA5}">
                      <a16:colId xmlns:a16="http://schemas.microsoft.com/office/drawing/2014/main" val="20002"/>
                    </a:ext>
                  </a:extLst>
                </a:gridCol>
              </a:tblGrid>
              <a:tr h="587544">
                <a:tc>
                  <a:txBody>
                    <a:bodyPr/>
                    <a:lstStyle/>
                    <a:p>
                      <a:r>
                        <a:rPr lang="fr-FR" sz="1400" dirty="0"/>
                        <a:t>Produit</a:t>
                      </a:r>
                    </a:p>
                  </a:txBody>
                  <a:tcPr/>
                </a:tc>
                <a:tc>
                  <a:txBody>
                    <a:bodyPr/>
                    <a:lstStyle/>
                    <a:p>
                      <a:pPr algn="ctr"/>
                      <a:r>
                        <a:rPr lang="fr-FR" sz="1100" dirty="0"/>
                        <a:t>Élévation de température en °C (°F)</a:t>
                      </a:r>
                    </a:p>
                  </a:txBody>
                  <a:tcPr/>
                </a:tc>
                <a:tc>
                  <a:txBody>
                    <a:bodyPr/>
                    <a:lstStyle/>
                    <a:p>
                      <a:pPr algn="ctr"/>
                      <a:r>
                        <a:rPr lang="fr-FR" sz="1100" dirty="0"/>
                        <a:t>Indice de réflexion</a:t>
                      </a:r>
                      <a:r>
                        <a:rPr lang="fr-FR" sz="1100" baseline="0" dirty="0"/>
                        <a:t> solaire</a:t>
                      </a:r>
                    </a:p>
                    <a:p>
                      <a:pPr algn="ctr"/>
                      <a:r>
                        <a:rPr lang="fr-FR" sz="1100" baseline="0" dirty="0"/>
                        <a:t>(SRI)</a:t>
                      </a:r>
                      <a:endParaRPr lang="fr-FR" sz="1100" dirty="0"/>
                    </a:p>
                  </a:txBody>
                  <a:tcPr/>
                </a:tc>
                <a:extLst>
                  <a:ext uri="{0D108BD9-81ED-4DB2-BD59-A6C34878D82A}">
                    <a16:rowId xmlns:a16="http://schemas.microsoft.com/office/drawing/2014/main" val="10000"/>
                  </a:ext>
                </a:extLst>
              </a:tr>
              <a:tr h="243585">
                <a:tc>
                  <a:txBody>
                    <a:bodyPr/>
                    <a:lstStyle/>
                    <a:p>
                      <a:r>
                        <a:rPr lang="fr-FR" sz="1100" dirty="0"/>
                        <a:t>Acier</a:t>
                      </a:r>
                      <a:r>
                        <a:rPr lang="fr-FR" sz="1100" baseline="0" dirty="0"/>
                        <a:t> inoxydable nu</a:t>
                      </a:r>
                      <a:endParaRPr lang="fr-FR" sz="1100" dirty="0"/>
                    </a:p>
                  </a:txBody>
                  <a:tcPr/>
                </a:tc>
                <a:tc>
                  <a:txBody>
                    <a:bodyPr/>
                    <a:lstStyle/>
                    <a:p>
                      <a:pPr algn="ctr"/>
                      <a:r>
                        <a:rPr lang="fr-FR" sz="1100" dirty="0"/>
                        <a:t>27 (48°F)</a:t>
                      </a:r>
                    </a:p>
                  </a:txBody>
                  <a:tcPr/>
                </a:tc>
                <a:tc>
                  <a:txBody>
                    <a:bodyPr/>
                    <a:lstStyle/>
                    <a:p>
                      <a:pPr algn="ctr"/>
                      <a:r>
                        <a:rPr lang="fr-FR" sz="1100" dirty="0"/>
                        <a:t>39-60</a:t>
                      </a:r>
                    </a:p>
                  </a:txBody>
                  <a:tcPr/>
                </a:tc>
                <a:extLst>
                  <a:ext uri="{0D108BD9-81ED-4DB2-BD59-A6C34878D82A}">
                    <a16:rowId xmlns:a16="http://schemas.microsoft.com/office/drawing/2014/main" val="10001"/>
                  </a:ext>
                </a:extLst>
              </a:tr>
              <a:tr h="2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t>Acier</a:t>
                      </a:r>
                      <a:r>
                        <a:rPr lang="fr-FR" sz="1100" baseline="0" dirty="0"/>
                        <a:t> galvanisé nu</a:t>
                      </a:r>
                      <a:endParaRPr lang="fr-FR"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30 (55°F)</a:t>
                      </a:r>
                    </a:p>
                  </a:txBody>
                  <a:tcPr/>
                </a:tc>
                <a:tc>
                  <a:txBody>
                    <a:bodyPr/>
                    <a:lstStyle/>
                    <a:p>
                      <a:pPr algn="ctr"/>
                      <a:r>
                        <a:rPr lang="fr-FR" sz="1100" dirty="0"/>
                        <a:t>46</a:t>
                      </a:r>
                    </a:p>
                  </a:txBody>
                  <a:tcPr/>
                </a:tc>
                <a:extLst>
                  <a:ext uri="{0D108BD9-81ED-4DB2-BD59-A6C34878D82A}">
                    <a16:rowId xmlns:a16="http://schemas.microsoft.com/office/drawing/2014/main" val="10002"/>
                  </a:ext>
                </a:extLst>
              </a:tr>
              <a:tr h="243585">
                <a:tc>
                  <a:txBody>
                    <a:bodyPr/>
                    <a:lstStyle/>
                    <a:p>
                      <a:r>
                        <a:rPr lang="fr-FR" sz="1100" dirty="0"/>
                        <a:t>Aluminium</a:t>
                      </a:r>
                      <a:r>
                        <a:rPr lang="fr-FR" sz="1100" baseline="0" dirty="0"/>
                        <a:t> nu</a:t>
                      </a:r>
                      <a:endParaRPr lang="fr-FR"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27 (48°F)</a:t>
                      </a:r>
                    </a:p>
                  </a:txBody>
                  <a:tcPr/>
                </a:tc>
                <a:tc>
                  <a:txBody>
                    <a:bodyPr/>
                    <a:lstStyle/>
                    <a:p>
                      <a:pPr algn="ctr"/>
                      <a:r>
                        <a:rPr lang="fr-FR" sz="1100" dirty="0"/>
                        <a:t>56</a:t>
                      </a:r>
                    </a:p>
                  </a:txBody>
                  <a:tcPr/>
                </a:tc>
                <a:extLst>
                  <a:ext uri="{0D108BD9-81ED-4DB2-BD59-A6C34878D82A}">
                    <a16:rowId xmlns:a16="http://schemas.microsoft.com/office/drawing/2014/main" val="10003"/>
                  </a:ext>
                </a:extLst>
              </a:tr>
              <a:tr h="401198">
                <a:tc>
                  <a:txBody>
                    <a:bodyPr/>
                    <a:lstStyle/>
                    <a:p>
                      <a:r>
                        <a:rPr lang="fr-FR" sz="1100" dirty="0"/>
                        <a:t>Tous métaux, revêtement blanc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9 (16°F)</a:t>
                      </a:r>
                    </a:p>
                  </a:txBody>
                  <a:tcPr/>
                </a:tc>
                <a:tc>
                  <a:txBody>
                    <a:bodyPr/>
                    <a:lstStyle/>
                    <a:p>
                      <a:pPr algn="ctr"/>
                      <a:r>
                        <a:rPr lang="fr-FR" sz="1100" dirty="0"/>
                        <a:t>107</a:t>
                      </a:r>
                    </a:p>
                  </a:txBody>
                  <a:tcPr/>
                </a:tc>
                <a:extLst>
                  <a:ext uri="{0D108BD9-81ED-4DB2-BD59-A6C34878D82A}">
                    <a16:rowId xmlns:a16="http://schemas.microsoft.com/office/drawing/2014/main" val="10004"/>
                  </a:ext>
                </a:extLst>
              </a:tr>
              <a:tr h="243585">
                <a:tc>
                  <a:txBody>
                    <a:bodyPr/>
                    <a:lstStyle/>
                    <a:p>
                      <a:r>
                        <a:rPr lang="fr-FR" sz="1100" dirty="0"/>
                        <a:t>Tuile d’argile rouge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32 (58°F)</a:t>
                      </a:r>
                    </a:p>
                  </a:txBody>
                  <a:tcPr/>
                </a:tc>
                <a:tc>
                  <a:txBody>
                    <a:bodyPr/>
                    <a:lstStyle/>
                    <a:p>
                      <a:pPr algn="ctr"/>
                      <a:r>
                        <a:rPr lang="fr-FR" sz="1100" dirty="0"/>
                        <a:t>36</a:t>
                      </a:r>
                    </a:p>
                  </a:txBody>
                  <a:tcPr/>
                </a:tc>
                <a:extLst>
                  <a:ext uri="{0D108BD9-81ED-4DB2-BD59-A6C34878D82A}">
                    <a16:rowId xmlns:a16="http://schemas.microsoft.com/office/drawing/2014/main" val="10005"/>
                  </a:ext>
                </a:extLst>
              </a:tr>
              <a:tr h="2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t>Tuile de béton rouge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39 (71°F)</a:t>
                      </a:r>
                    </a:p>
                  </a:txBody>
                  <a:tcPr/>
                </a:tc>
                <a:tc>
                  <a:txBody>
                    <a:bodyPr/>
                    <a:lstStyle/>
                    <a:p>
                      <a:pPr algn="ctr"/>
                      <a:r>
                        <a:rPr lang="fr-FR" sz="1100" dirty="0"/>
                        <a:t>17</a:t>
                      </a:r>
                    </a:p>
                  </a:txBody>
                  <a:tcPr/>
                </a:tc>
                <a:extLst>
                  <a:ext uri="{0D108BD9-81ED-4DB2-BD59-A6C34878D82A}">
                    <a16:rowId xmlns:a16="http://schemas.microsoft.com/office/drawing/2014/main" val="10006"/>
                  </a:ext>
                </a:extLst>
              </a:tr>
              <a:tr h="2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latin typeface="+mn-lt"/>
                          <a:ea typeface="+mn-ea"/>
                          <a:cs typeface="+mn-cs"/>
                        </a:rPr>
                        <a:t>Tuile de béton blanc</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12 (21°F)</a:t>
                      </a:r>
                    </a:p>
                  </a:txBody>
                  <a:tcPr/>
                </a:tc>
                <a:tc>
                  <a:txBody>
                    <a:bodyPr/>
                    <a:lstStyle/>
                    <a:p>
                      <a:pPr algn="ctr"/>
                      <a:r>
                        <a:rPr lang="fr-FR" sz="1100" dirty="0"/>
                        <a:t>90</a:t>
                      </a:r>
                    </a:p>
                  </a:txBody>
                  <a:tcPr/>
                </a:tc>
                <a:extLst>
                  <a:ext uri="{0D108BD9-81ED-4DB2-BD59-A6C34878D82A}">
                    <a16:rowId xmlns:a16="http://schemas.microsoft.com/office/drawing/2014/main" val="10007"/>
                  </a:ext>
                </a:extLst>
              </a:tr>
              <a:tr h="2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t>Asphalte, blanc générique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36 (64°F)</a:t>
                      </a:r>
                    </a:p>
                  </a:txBody>
                  <a:tcPr/>
                </a:tc>
                <a:tc>
                  <a:txBody>
                    <a:bodyPr/>
                    <a:lstStyle/>
                    <a:p>
                      <a:pPr algn="ctr"/>
                      <a:r>
                        <a:rPr lang="fr-FR" sz="1100" dirty="0"/>
                        <a:t>26</a:t>
                      </a:r>
                    </a:p>
                  </a:txBody>
                  <a:tcPr/>
                </a:tc>
                <a:extLst>
                  <a:ext uri="{0D108BD9-81ED-4DB2-BD59-A6C34878D82A}">
                    <a16:rowId xmlns:a16="http://schemas.microsoft.com/office/drawing/2014/main" val="10008"/>
                  </a:ext>
                </a:extLst>
              </a:tr>
              <a:tr h="243585">
                <a:tc>
                  <a:txBody>
                    <a:bodyPr/>
                    <a:lstStyle/>
                    <a:p>
                      <a:r>
                        <a:rPr lang="fr-FR" sz="1100" dirty="0"/>
                        <a:t>Asphalte, noir générique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46 (82°F)</a:t>
                      </a:r>
                    </a:p>
                  </a:txBody>
                  <a:tcPr/>
                </a:tc>
                <a:tc>
                  <a:txBody>
                    <a:bodyPr/>
                    <a:lstStyle/>
                    <a:p>
                      <a:pPr algn="ctr"/>
                      <a:r>
                        <a:rPr lang="fr-FR" sz="1100" dirty="0"/>
                        <a:t>1</a:t>
                      </a:r>
                    </a:p>
                  </a:txBody>
                  <a:tcPr/>
                </a:tc>
                <a:extLst>
                  <a:ext uri="{0D108BD9-81ED-4DB2-BD59-A6C34878D82A}">
                    <a16:rowId xmlns:a16="http://schemas.microsoft.com/office/drawing/2014/main" val="10009"/>
                  </a:ext>
                </a:extLst>
              </a:tr>
              <a:tr h="243585">
                <a:tc>
                  <a:txBody>
                    <a:bodyPr/>
                    <a:lstStyle/>
                    <a:p>
                      <a:r>
                        <a:rPr lang="fr-FR" sz="1100" dirty="0"/>
                        <a:t>Bardeau de bois marron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37 (67°F)</a:t>
                      </a:r>
                    </a:p>
                  </a:txBody>
                  <a:tcPr/>
                </a:tc>
                <a:tc>
                  <a:txBody>
                    <a:bodyPr/>
                    <a:lstStyle/>
                    <a:p>
                      <a:pPr algn="ctr"/>
                      <a:r>
                        <a:rPr lang="fr-FR" sz="1100" dirty="0"/>
                        <a:t>22</a:t>
                      </a:r>
                    </a:p>
                  </a:txBody>
                  <a:tcPr/>
                </a:tc>
                <a:extLst>
                  <a:ext uri="{0D108BD9-81ED-4DB2-BD59-A6C34878D82A}">
                    <a16:rowId xmlns:a16="http://schemas.microsoft.com/office/drawing/2014/main" val="10010"/>
                  </a:ext>
                </a:extLst>
              </a:tr>
              <a:tr h="243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t>Bardeau de bois blanc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6 (10°F)</a:t>
                      </a:r>
                    </a:p>
                  </a:txBody>
                  <a:tcPr/>
                </a:tc>
                <a:tc>
                  <a:txBody>
                    <a:bodyPr/>
                    <a:lstStyle/>
                    <a:p>
                      <a:pPr algn="ctr"/>
                      <a:r>
                        <a:rPr lang="fr-FR" sz="1100" dirty="0"/>
                        <a:t>106</a:t>
                      </a:r>
                    </a:p>
                  </a:txBody>
                  <a:tcPr/>
                </a:tc>
                <a:extLst>
                  <a:ext uri="{0D108BD9-81ED-4DB2-BD59-A6C34878D82A}">
                    <a16:rowId xmlns:a16="http://schemas.microsoft.com/office/drawing/2014/main" val="10011"/>
                  </a:ext>
                </a:extLst>
              </a:tr>
            </a:tbl>
          </a:graphicData>
        </a:graphic>
      </p:graphicFrame>
      <p:sp>
        <p:nvSpPr>
          <p:cNvPr id="13" name="TextBox 2"/>
          <p:cNvSpPr txBox="1"/>
          <p:nvPr/>
        </p:nvSpPr>
        <p:spPr>
          <a:xfrm>
            <a:off x="179512" y="6279703"/>
            <a:ext cx="4475782" cy="461665"/>
          </a:xfrm>
          <a:prstGeom prst="rect">
            <a:avLst/>
          </a:prstGeom>
          <a:noFill/>
        </p:spPr>
        <p:txBody>
          <a:bodyPr wrap="square" rtlCol="0">
            <a:spAutoFit/>
          </a:bodyPr>
          <a:lstStyle/>
          <a:p>
            <a:pPr algn="just"/>
            <a:r>
              <a:rPr lang="fr-FR" sz="1200" dirty="0"/>
              <a:t>**</a:t>
            </a:r>
            <a:r>
              <a:rPr lang="nl-BE" sz="1200" dirty="0"/>
              <a:t> en anglais LEED (Leadership in Energy and Environmental Design)</a:t>
            </a:r>
            <a:endParaRPr lang="fr-FR" sz="1200" dirty="0"/>
          </a:p>
          <a:p>
            <a:pPr algn="just"/>
            <a:r>
              <a:rPr lang="fr-FR" sz="1200" dirty="0"/>
              <a:t>*** Indice de réflexion solaire (</a:t>
            </a:r>
            <a:r>
              <a:rPr lang="en-GB" sz="1200" dirty="0"/>
              <a:t>Solar Reflexion Index -</a:t>
            </a:r>
            <a:r>
              <a:rPr lang="en-GB" sz="1200" b="1" dirty="0"/>
              <a:t> SRI</a:t>
            </a:r>
            <a:r>
              <a:rPr lang="fr-FR" sz="1200" dirty="0"/>
              <a:t>)</a:t>
            </a:r>
          </a:p>
        </p:txBody>
      </p:sp>
    </p:spTree>
    <p:extLst>
      <p:ext uri="{BB962C8B-B14F-4D97-AF65-F5344CB8AC3E}">
        <p14:creationId xmlns:p14="http://schemas.microsoft.com/office/powerpoint/2010/main" val="919674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4589041"/>
            <a:ext cx="5588024" cy="1067346"/>
          </a:xfrm>
        </p:spPr>
        <p:txBody>
          <a:bodyPr>
            <a:noAutofit/>
          </a:bodyPr>
          <a:lstStyle/>
          <a:p>
            <a:r>
              <a:rPr lang="fr-FR" altLang="fr-FR" noProof="0" dirty="0"/>
              <a:t>Brise-soleil</a:t>
            </a:r>
            <a:r>
              <a:rPr lang="fr-FR" altLang="fr-FR" baseline="50000" noProof="0" dirty="0"/>
              <a:t>15</a:t>
            </a:r>
            <a:br>
              <a:rPr lang="fr-FR" altLang="fr-FR" noProof="0" dirty="0"/>
            </a:br>
            <a:r>
              <a:rPr lang="fr-FR" altLang="fr-FR" noProof="0" dirty="0"/>
              <a:t>Bâtiment de recherche médicale de l’Université d’Arizona &amp; Bâtiment Thomas Keating</a:t>
            </a:r>
            <a:endParaRPr lang="fr-FR" noProof="0" dirty="0"/>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792288" y="476672"/>
            <a:ext cx="5486400" cy="4114800"/>
          </a:xfrm>
          <a:ln>
            <a:solidFill>
              <a:schemeClr val="tx1"/>
            </a:solidFill>
          </a:ln>
        </p:spPr>
      </p:pic>
      <p:sp>
        <p:nvSpPr>
          <p:cNvPr id="4" name="Text Placeholder 3"/>
          <p:cNvSpPr>
            <a:spLocks noGrp="1"/>
          </p:cNvSpPr>
          <p:nvPr>
            <p:ph type="body" sz="half" idx="2"/>
          </p:nvPr>
        </p:nvSpPr>
        <p:spPr>
          <a:xfrm>
            <a:off x="1691680" y="5728395"/>
            <a:ext cx="5760640" cy="993502"/>
          </a:xfrm>
        </p:spPr>
        <p:txBody>
          <a:bodyPr>
            <a:noAutofit/>
          </a:bodyPr>
          <a:lstStyle/>
          <a:p>
            <a:r>
              <a:rPr lang="fr-FR" altLang="fr-FR" sz="1600" noProof="0" dirty="0"/>
              <a:t>Ombrière de type auvent</a:t>
            </a:r>
          </a:p>
          <a:p>
            <a:pPr algn="just"/>
            <a:r>
              <a:rPr lang="fr-FR" altLang="fr-FR" sz="1600" noProof="0" dirty="0"/>
              <a:t>Maillage à 43 % d’ouverture : </a:t>
            </a:r>
            <a:r>
              <a:rPr lang="fr-FR" altLang="fr-FR" sz="1600" dirty="0"/>
              <a:t>optimise le compromis entre l’atténuation du rayonnement solaire et la ventilation naturelle</a:t>
            </a:r>
            <a:endParaRPr lang="fr-FR" altLang="fr-FR" sz="1600" noProof="0" dirty="0"/>
          </a:p>
        </p:txBody>
      </p:sp>
      <p:sp>
        <p:nvSpPr>
          <p:cNvPr id="8" name="Slide Number Placeholder 5"/>
          <p:cNvSpPr>
            <a:spLocks noGrp="1"/>
          </p:cNvSpPr>
          <p:nvPr>
            <p:ph type="sldNum" sz="quarter" idx="4"/>
          </p:nvPr>
        </p:nvSpPr>
        <p:spPr/>
        <p:txBody>
          <a:bodyPr/>
          <a:lstStyle/>
          <a:p>
            <a:fld id="{B054E35F-663F-4EAB-A428-74E5C0FC3BF2}" type="slidenum">
              <a:rPr lang="fr-FR" altLang="fr-FR" smtClean="0"/>
              <a:pPr/>
              <a:t>44</a:t>
            </a:fld>
            <a:endParaRPr lang="fr-FR" altLang="fr-FR" dirty="0"/>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endParaRPr>
          </a:p>
        </p:txBody>
      </p:sp>
    </p:spTree>
    <p:extLst>
      <p:ext uri="{BB962C8B-B14F-4D97-AF65-F5344CB8AC3E}">
        <p14:creationId xmlns:p14="http://schemas.microsoft.com/office/powerpoint/2010/main" val="757271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Références « Toitures »</a:t>
            </a:r>
            <a:endParaRPr lang="fr-FR" noProof="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45</a:t>
            </a:fld>
            <a:endParaRPr lang="fr-BE" dirty="0"/>
          </a:p>
        </p:txBody>
      </p:sp>
      <p:sp>
        <p:nvSpPr>
          <p:cNvPr id="7" name="TextBox 5"/>
          <p:cNvSpPr txBox="1"/>
          <p:nvPr/>
        </p:nvSpPr>
        <p:spPr>
          <a:xfrm rot="1948694">
            <a:off x="7704613" y="375271"/>
            <a:ext cx="1259184" cy="369332"/>
          </a:xfrm>
          <a:prstGeom prst="rect">
            <a:avLst/>
          </a:prstGeom>
          <a:noFill/>
          <a:ln>
            <a:solidFill>
              <a:srgbClr val="FF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rgbClr val="FF0000"/>
                </a:solidFill>
              </a:rPr>
              <a:t>Actualisé !</a:t>
            </a:r>
          </a:p>
        </p:txBody>
      </p:sp>
      <p:sp>
        <p:nvSpPr>
          <p:cNvPr id="11" name="Content Placeholder 2"/>
          <p:cNvSpPr>
            <a:spLocks noGrp="1"/>
          </p:cNvSpPr>
          <p:nvPr>
            <p:ph idx="1"/>
          </p:nvPr>
        </p:nvSpPr>
        <p:spPr>
          <a:xfrm>
            <a:off x="457200" y="1484784"/>
            <a:ext cx="8229600" cy="4997152"/>
          </a:xfrm>
        </p:spPr>
        <p:txBody>
          <a:bodyPr>
            <a:noAutofit/>
          </a:bodyPr>
          <a:lstStyle/>
          <a:p>
            <a:pPr marL="514350" indent="-514350">
              <a:buFont typeface="+mj-lt"/>
              <a:buAutoNum type="arabicPeriod"/>
            </a:pPr>
            <a:r>
              <a:rPr lang="fr-FR" sz="1600" dirty="0">
                <a:hlinkClick r:id="rId3"/>
              </a:rPr>
              <a:t>http://www.worldstainless.org/Files/issf/non-image-files/PDF/Euro_Inox/Roofing_FR.pdf</a:t>
            </a:r>
            <a:endParaRPr lang="fr-FR" sz="1600" dirty="0"/>
          </a:p>
          <a:p>
            <a:pPr marL="514350" indent="-514350">
              <a:buFont typeface="+mj-lt"/>
              <a:buAutoNum type="arabicPeriod"/>
            </a:pPr>
            <a:r>
              <a:rPr lang="fr-FR" sz="1600" dirty="0">
                <a:hlinkClick r:id="rId4"/>
              </a:rPr>
              <a:t>http://ssina.com/download_a_file/roofing.pdf</a:t>
            </a:r>
            <a:r>
              <a:rPr lang="fr-FR" sz="1600" dirty="0"/>
              <a:t> </a:t>
            </a:r>
          </a:p>
          <a:p>
            <a:pPr marL="514350" indent="-514350">
              <a:buFont typeface="+mj-lt"/>
              <a:buAutoNum type="arabicPeriod"/>
            </a:pPr>
            <a:r>
              <a:rPr lang="fr-FR" sz="1600" dirty="0">
                <a:hlinkClick r:id="rId5"/>
              </a:rPr>
              <a:t>https://youtu.be/ZQledV2QFRY</a:t>
            </a:r>
            <a:endParaRPr lang="fr-FR" sz="1600" dirty="0"/>
          </a:p>
          <a:p>
            <a:pPr marL="514350" indent="-514350">
              <a:buFont typeface="+mj-lt"/>
              <a:buAutoNum type="arabicPeriod"/>
            </a:pPr>
            <a:r>
              <a:rPr lang="fr-FR" sz="1600" dirty="0">
                <a:hlinkClick r:id="rId6"/>
              </a:rPr>
              <a:t>http://www.bssa.org.uk/cms/File/The%20Growing%20Market%20for%20Stainless%20Steel%20Roofing.pdf</a:t>
            </a:r>
            <a:r>
              <a:rPr lang="fr-FR" sz="1600" dirty="0"/>
              <a:t> </a:t>
            </a:r>
            <a:endParaRPr lang="fr-FR" sz="1600" dirty="0">
              <a:hlinkClick r:id="rId7"/>
            </a:endParaRPr>
          </a:p>
          <a:p>
            <a:pPr marL="514350" indent="-514350">
              <a:buFont typeface="+mj-lt"/>
              <a:buAutoNum type="arabicPeriod"/>
            </a:pPr>
            <a:r>
              <a:rPr lang="fr-FR" sz="1600" dirty="0"/>
              <a:t>O. </a:t>
            </a:r>
            <a:r>
              <a:rPr lang="fr-FR" sz="1600" dirty="0" err="1"/>
              <a:t>Wallinder</a:t>
            </a:r>
            <a:r>
              <a:rPr lang="fr-FR" sz="1600" dirty="0"/>
              <a:t> and C. </a:t>
            </a:r>
            <a:r>
              <a:rPr lang="fr-FR" sz="1600" dirty="0" err="1"/>
              <a:t>Leygraf</a:t>
            </a:r>
            <a:r>
              <a:rPr lang="fr-FR" sz="1600" dirty="0"/>
              <a:t> ASTM </a:t>
            </a:r>
            <a:r>
              <a:rPr lang="fr-FR" sz="1600" dirty="0" err="1"/>
              <a:t>Special</a:t>
            </a:r>
            <a:r>
              <a:rPr lang="fr-FR" sz="1600" dirty="0"/>
              <a:t> </a:t>
            </a:r>
            <a:r>
              <a:rPr lang="fr-FR" sz="1600" dirty="0" err="1"/>
              <a:t>Technical</a:t>
            </a:r>
            <a:r>
              <a:rPr lang="fr-FR" sz="1600" dirty="0"/>
              <a:t> Publication N°1421, « </a:t>
            </a:r>
            <a:r>
              <a:rPr lang="fr-FR" sz="1600" dirty="0" err="1"/>
              <a:t>Outdoor</a:t>
            </a:r>
            <a:r>
              <a:rPr lang="fr-FR" sz="1600" dirty="0"/>
              <a:t> </a:t>
            </a:r>
            <a:r>
              <a:rPr lang="fr-FR" sz="1600" dirty="0" err="1"/>
              <a:t>Atmospheric</a:t>
            </a:r>
            <a:r>
              <a:rPr lang="fr-FR" sz="1600" dirty="0"/>
              <a:t> Corrosion » pp 185-199</a:t>
            </a:r>
            <a:endParaRPr lang="fr-FR" sz="1600" dirty="0">
              <a:hlinkClick r:id="rId8"/>
            </a:endParaRPr>
          </a:p>
          <a:p>
            <a:pPr marL="514350" indent="-514350">
              <a:buFont typeface="+mj-lt"/>
              <a:buAutoNum type="arabicPeriod"/>
            </a:pPr>
            <a:r>
              <a:rPr lang="fr-FR" sz="1600" dirty="0">
                <a:hlinkClick r:id="rId9"/>
              </a:rPr>
              <a:t>https://www.worldstainless.org/Files/issf/non-image-files/PDF/Structural/Parliament_Library_Building_Domes.pdf</a:t>
            </a:r>
            <a:endParaRPr lang="fr-FR" sz="1600" dirty="0"/>
          </a:p>
          <a:p>
            <a:pPr marL="514350" indent="-514350">
              <a:buFont typeface="+mj-lt"/>
              <a:buAutoNum type="arabicPeriod"/>
            </a:pPr>
            <a:r>
              <a:rPr lang="fr-FR" sz="1600" dirty="0">
                <a:hlinkClick r:id="rId10"/>
              </a:rPr>
              <a:t>http://www.architectureweek.com/2003/1022/design_1-3.html</a:t>
            </a:r>
            <a:endParaRPr lang="fr-FR" sz="1600" dirty="0">
              <a:hlinkClick r:id="rId8"/>
            </a:endParaRPr>
          </a:p>
          <a:p>
            <a:pPr marL="514350" indent="-514350">
              <a:buFont typeface="+mj-lt"/>
              <a:buAutoNum type="arabicPeriod"/>
            </a:pPr>
            <a:r>
              <a:rPr lang="en-US" sz="1600" dirty="0">
                <a:hlinkClick r:id="rId11"/>
              </a:rPr>
              <a:t>http://www.fosterandpartners.com/projects/uae-pavilion-shanghai-expo-2010/</a:t>
            </a:r>
            <a:endParaRPr lang="en-US" sz="1600" dirty="0"/>
          </a:p>
          <a:p>
            <a:pPr marL="514350" indent="-514350">
              <a:buFont typeface="+mj-lt"/>
              <a:buAutoNum type="arabicPeriod"/>
            </a:pPr>
            <a:r>
              <a:rPr lang="fr-FR" sz="1600" dirty="0">
                <a:hlinkClick r:id="rId12"/>
              </a:rPr>
              <a:t>http://www.hok.com/design/service/engineering/hamad-international-airport/</a:t>
            </a:r>
            <a:r>
              <a:rPr lang="fr-FR" sz="1600" dirty="0"/>
              <a:t>   </a:t>
            </a:r>
          </a:p>
          <a:p>
            <a:pPr marL="514350" indent="-514350">
              <a:buFont typeface="+mj-lt"/>
              <a:buAutoNum type="arabicPeriod"/>
            </a:pPr>
            <a:r>
              <a:rPr lang="fr-FR" sz="1600" dirty="0">
                <a:hlinkClick r:id="rId13"/>
              </a:rPr>
              <a:t>https://www.rigidized.com/exteriorscmt.php</a:t>
            </a:r>
            <a:endParaRPr lang="fr-FR" sz="1600" dirty="0"/>
          </a:p>
          <a:p>
            <a:pPr marL="514350" indent="-514350">
              <a:buFont typeface="+mj-lt"/>
              <a:buAutoNum type="arabicPeriod"/>
            </a:pPr>
            <a:r>
              <a:rPr lang="fr-FR" sz="1600" dirty="0">
                <a:hlinkClick r:id="rId14"/>
              </a:rPr>
              <a:t>http://www.stainlessindia.org/UploadPdf/Dec%202011%20wshop%20Part-I.pdf</a:t>
            </a:r>
            <a:endParaRPr lang="fr-FR" sz="1600" dirty="0"/>
          </a:p>
          <a:p>
            <a:pPr marL="514350" indent="-514350">
              <a:buFont typeface="+mj-lt"/>
              <a:buAutoNum type="arabicPeriod"/>
            </a:pPr>
            <a:r>
              <a:rPr lang="fr-FR" sz="1600" dirty="0">
                <a:hlinkClick r:id="rId15"/>
              </a:rPr>
              <a:t>http://www.constructalia.com/repository/transfer/en/01921518ENLACE_PDF.pdf</a:t>
            </a:r>
            <a:r>
              <a:rPr lang="fr-FR" sz="1600" dirty="0"/>
              <a:t> </a:t>
            </a:r>
          </a:p>
          <a:p>
            <a:pPr marL="514350" indent="-514350">
              <a:buFont typeface="+mj-lt"/>
              <a:buAutoNum type="arabicPeriod"/>
            </a:pPr>
            <a:r>
              <a:rPr lang="fr-FR" sz="1600" dirty="0">
                <a:hlinkClick r:id="rId16"/>
              </a:rPr>
              <a:t>http://www.rigidized.com/saveenergy.php</a:t>
            </a:r>
            <a:endParaRPr lang="fr-FR" sz="1600" dirty="0">
              <a:solidFill>
                <a:srgbClr val="FF0000"/>
              </a:solidFill>
            </a:endParaRPr>
          </a:p>
          <a:p>
            <a:pPr marL="514350" indent="-514350">
              <a:buFont typeface="+mj-lt"/>
              <a:buAutoNum type="arabicPeriod"/>
            </a:pPr>
            <a:r>
              <a:rPr lang="fr-FR" sz="1600" dirty="0">
                <a:hlinkClick r:id="rId14"/>
              </a:rPr>
              <a:t>http://www.stainlessindia.org/UploadPdf/Dec%202011%20wshop%20Part-I.pdf</a:t>
            </a:r>
            <a:r>
              <a:rPr lang="fr-FR" sz="1600" dirty="0"/>
              <a:t> </a:t>
            </a:r>
          </a:p>
          <a:p>
            <a:pPr marL="514350" indent="-514350">
              <a:buFont typeface="+mj-lt"/>
              <a:buAutoNum type="arabicPeriod"/>
            </a:pPr>
            <a:r>
              <a:rPr lang="fr-FR" altLang="fr-FR" sz="1600" dirty="0">
                <a:hlinkClick r:id="rId17"/>
              </a:rPr>
              <a:t>www.cambridgearchitectural.com/</a:t>
            </a:r>
            <a:r>
              <a:rPr lang="fr-FR" altLang="fr-FR" sz="1600" dirty="0"/>
              <a:t> </a:t>
            </a:r>
            <a:endParaRPr lang="fr-FR" sz="1600" dirty="0"/>
          </a:p>
        </p:txBody>
      </p:sp>
    </p:spTree>
    <p:extLst>
      <p:ext uri="{BB962C8B-B14F-4D97-AF65-F5344CB8AC3E}">
        <p14:creationId xmlns:p14="http://schemas.microsoft.com/office/powerpoint/2010/main" val="63771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4. Décoration</a:t>
            </a:r>
          </a:p>
        </p:txBody>
      </p:sp>
      <p:sp>
        <p:nvSpPr>
          <p:cNvPr id="2" name="Slide Number Placeholder 1"/>
          <p:cNvSpPr>
            <a:spLocks noGrp="1"/>
          </p:cNvSpPr>
          <p:nvPr>
            <p:ph type="sldNum" sz="quarter" idx="4"/>
          </p:nvPr>
        </p:nvSpPr>
        <p:spPr/>
        <p:txBody>
          <a:bodyPr/>
          <a:lstStyle/>
          <a:p>
            <a:fld id="{5AF66AA0-E37C-4065-8BE7-D4086C065B53}" type="slidenum">
              <a:rPr lang="fr-BE" smtClean="0"/>
              <a:pPr/>
              <a:t>46</a:t>
            </a:fld>
            <a:endParaRPr lang="fr-BE" dirty="0"/>
          </a:p>
        </p:txBody>
      </p:sp>
    </p:spTree>
    <p:extLst>
      <p:ext uri="{BB962C8B-B14F-4D97-AF65-F5344CB8AC3E}">
        <p14:creationId xmlns:p14="http://schemas.microsoft.com/office/powerpoint/2010/main" val="867361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rot="16200000">
            <a:off x="-2027076" y="2539244"/>
            <a:ext cx="6501408" cy="1800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dirty="0"/>
              <a:t>Sens des aiguilles d’une montre, en partant du haut à gauche :</a:t>
            </a:r>
          </a:p>
          <a:p>
            <a:pPr>
              <a:buFont typeface="Arial" pitchFamily="34" charset="0"/>
              <a:buAutoNum type="arabicPeriod"/>
            </a:pPr>
            <a:r>
              <a:rPr lang="fr-FR" sz="1800" dirty="0"/>
              <a:t>Escalier en bois et acier inoxydable (lieu inconnu)</a:t>
            </a:r>
          </a:p>
          <a:p>
            <a:pPr>
              <a:buFont typeface="Arial" pitchFamily="34" charset="0"/>
              <a:buAutoNum type="arabicPeriod"/>
            </a:pPr>
            <a:r>
              <a:rPr lang="fr-FR" sz="1800" dirty="0"/>
              <a:t>Plafond incurvé en maille tissée (Université d’État de Louisiane)</a:t>
            </a:r>
          </a:p>
          <a:p>
            <a:pPr>
              <a:buFont typeface="Arial" pitchFamily="34" charset="0"/>
              <a:buAutoNum type="arabicPeriod"/>
            </a:pPr>
            <a:r>
              <a:rPr lang="fr-FR" sz="1800" dirty="0"/>
              <a:t>Restaurant avec rideau de séparation transparent (Finlande)</a:t>
            </a:r>
          </a:p>
          <a:p>
            <a:pPr>
              <a:buFont typeface="Arial" pitchFamily="34" charset="0"/>
              <a:buAutoNum type="arabicPeriod"/>
            </a:pPr>
            <a:r>
              <a:rPr lang="fr-FR" sz="1800" dirty="0"/>
              <a:t>Poignée de porte</a:t>
            </a: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47</a:t>
            </a:fld>
            <a:endParaRPr lang="fr-BE" dirty="0"/>
          </a:p>
        </p:txBody>
      </p:sp>
    </p:spTree>
    <p:extLst>
      <p:ext uri="{BB962C8B-B14F-4D97-AF65-F5344CB8AC3E}">
        <p14:creationId xmlns:p14="http://schemas.microsoft.com/office/powerpoint/2010/main" val="370966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691680" y="4725144"/>
            <a:ext cx="5486400" cy="779314"/>
          </a:xfrm>
        </p:spPr>
        <p:txBody>
          <a:bodyPr>
            <a:noAutofit/>
          </a:bodyPr>
          <a:lstStyle/>
          <a:p>
            <a:r>
              <a:rPr lang="fr-FR" noProof="0" dirty="0"/>
              <a:t>Banque de France, Paris, France</a:t>
            </a:r>
            <a:r>
              <a:rPr lang="fr-FR" baseline="50000" noProof="0" dirty="0"/>
              <a:t>4</a:t>
            </a:r>
            <a:br>
              <a:rPr lang="fr-FR" baseline="50000" noProof="0" dirty="0"/>
            </a:br>
            <a:r>
              <a:rPr lang="fr-FR" noProof="0" dirty="0"/>
              <a:t>Architectes : Moatti &amp; Rivière</a:t>
            </a:r>
          </a:p>
        </p:txBody>
      </p:sp>
      <p:pic>
        <p:nvPicPr>
          <p:cNvPr id="9" name="Picture 11" descr="MOATTI-RIVIERE_BANQUE-FRANCE_0113_12"/>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8" name="Text Placeholder 7"/>
          <p:cNvSpPr>
            <a:spLocks noGrp="1"/>
          </p:cNvSpPr>
          <p:nvPr>
            <p:ph type="body" sz="half" idx="2"/>
          </p:nvPr>
        </p:nvSpPr>
        <p:spPr>
          <a:xfrm>
            <a:off x="1691680" y="5504458"/>
            <a:ext cx="5486400" cy="804862"/>
          </a:xfrm>
        </p:spPr>
        <p:txBody>
          <a:bodyPr>
            <a:normAutofit/>
          </a:bodyPr>
          <a:lstStyle/>
          <a:p>
            <a:r>
              <a:rPr lang="fr-FR" sz="1600" noProof="0" dirty="0"/>
              <a:t>EN 1.4301 (AISI 304) fini poli miroir </a:t>
            </a:r>
          </a:p>
          <a:p>
            <a:endParaRPr lang="fr-FR" sz="1600" noProof="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48</a:t>
            </a:fld>
            <a:endParaRPr lang="fr-BE" dirty="0"/>
          </a:p>
        </p:txBody>
      </p:sp>
    </p:spTree>
    <p:extLst>
      <p:ext uri="{BB962C8B-B14F-4D97-AF65-F5344CB8AC3E}">
        <p14:creationId xmlns:p14="http://schemas.microsoft.com/office/powerpoint/2010/main" val="4256699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869160"/>
            <a:ext cx="7500664" cy="566738"/>
          </a:xfrm>
        </p:spPr>
        <p:txBody>
          <a:bodyPr>
            <a:normAutofit/>
          </a:bodyPr>
          <a:lstStyle/>
          <a:p>
            <a:r>
              <a:rPr lang="fr-FR" noProof="0" dirty="0"/>
              <a:t>Station de métro El Carmel (L5 ), Barcelone, Espagne</a:t>
            </a:r>
            <a:r>
              <a:rPr lang="fr-FR" baseline="50000" noProof="0" dirty="0"/>
              <a:t>5</a:t>
            </a:r>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1175792" y="5435898"/>
            <a:ext cx="6792416" cy="369366"/>
          </a:xfrm>
        </p:spPr>
        <p:txBody>
          <a:bodyPr>
            <a:normAutofit/>
          </a:bodyPr>
          <a:lstStyle/>
          <a:p>
            <a:r>
              <a:rPr lang="fr-FR" sz="1600" noProof="0" dirty="0"/>
              <a:t>Panneaux muraux </a:t>
            </a:r>
            <a:r>
              <a:rPr lang="fr-FR" sz="1600" dirty="0"/>
              <a:t>en tissé inoxydable</a:t>
            </a:r>
            <a:endParaRPr lang="fr-FR" sz="1600" noProof="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49</a:t>
            </a:fld>
            <a:endParaRPr lang="fr-BE"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792" y="332656"/>
            <a:ext cx="6792416" cy="4574296"/>
          </a:xfrm>
          <a:prstGeom prst="rect">
            <a:avLst/>
          </a:prstGeom>
          <a:ln>
            <a:solidFill>
              <a:schemeClr val="tx1"/>
            </a:solidFill>
          </a:ln>
        </p:spPr>
      </p:pic>
    </p:spTree>
    <p:extLst>
      <p:ext uri="{BB962C8B-B14F-4D97-AF65-F5344CB8AC3E}">
        <p14:creationId xmlns:p14="http://schemas.microsoft.com/office/powerpoint/2010/main" val="37434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rot="16200000">
            <a:off x="-2684459" y="2941295"/>
            <a:ext cx="6696746" cy="104742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a:t>Façade en acier inoxydable d’un immeuble d’habitation de 285 m de haut, New York, USA. </a:t>
            </a:r>
          </a:p>
          <a:p>
            <a:pPr marL="0" indent="0">
              <a:buFont typeface="Arial" pitchFamily="34" charset="0"/>
              <a:buNone/>
            </a:pPr>
            <a:r>
              <a:rPr lang="fr-FR" sz="1800" dirty="0"/>
              <a:t>Architecte : Frank Gehry</a:t>
            </a:r>
            <a:r>
              <a:rPr lang="fr-FR" sz="1800" baseline="50000" dirty="0"/>
              <a:t> 7</a:t>
            </a: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87624" y="0"/>
            <a:ext cx="71294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Slide Number Placeholder 6"/>
          <p:cNvSpPr>
            <a:spLocks noGrp="1"/>
          </p:cNvSpPr>
          <p:nvPr>
            <p:ph type="sldNum" sz="quarter" idx="4"/>
          </p:nvPr>
        </p:nvSpPr>
        <p:spPr/>
        <p:txBody>
          <a:bodyPr/>
          <a:lstStyle/>
          <a:p>
            <a:fld id="{5AF66AA0-E37C-4065-8BE7-D4086C065B53}" type="slidenum">
              <a:rPr lang="fr-BE" smtClean="0"/>
              <a:pPr/>
              <a:t>5</a:t>
            </a:fld>
            <a:endParaRPr lang="fr-BE" dirty="0"/>
          </a:p>
        </p:txBody>
      </p:sp>
    </p:spTree>
    <p:extLst>
      <p:ext uri="{BB962C8B-B14F-4D97-AF65-F5344CB8AC3E}">
        <p14:creationId xmlns:p14="http://schemas.microsoft.com/office/powerpoint/2010/main" val="190222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9559" y="4509120"/>
            <a:ext cx="6562801" cy="566738"/>
          </a:xfrm>
        </p:spPr>
        <p:txBody>
          <a:bodyPr/>
          <a:lstStyle/>
          <a:p>
            <a:r>
              <a:rPr lang="fr-FR" noProof="0" dirty="0"/>
              <a:t>Monastère de Batalha, Portugal</a:t>
            </a:r>
            <a:r>
              <a:rPr lang="fr-FR" baseline="50000" noProof="0" dirty="0"/>
              <a:t>6</a:t>
            </a:r>
          </a:p>
        </p:txBody>
      </p:sp>
      <p:sp>
        <p:nvSpPr>
          <p:cNvPr id="8" name="Text Placeholder 7"/>
          <p:cNvSpPr>
            <a:spLocks noGrp="1"/>
          </p:cNvSpPr>
          <p:nvPr>
            <p:ph type="body" sz="half" idx="2"/>
          </p:nvPr>
        </p:nvSpPr>
        <p:spPr>
          <a:xfrm>
            <a:off x="1249559" y="5075858"/>
            <a:ext cx="6562801" cy="1566118"/>
          </a:xfrm>
        </p:spPr>
        <p:txBody>
          <a:bodyPr>
            <a:normAutofit/>
          </a:bodyPr>
          <a:lstStyle/>
          <a:p>
            <a:r>
              <a:rPr lang="fr-FR" sz="1600" dirty="0"/>
              <a:t>Rideaux en tissé d’acier </a:t>
            </a:r>
            <a:r>
              <a:rPr lang="fr-FR" sz="1600" noProof="0" dirty="0"/>
              <a:t>inoxydable</a:t>
            </a:r>
          </a:p>
          <a:p>
            <a:r>
              <a:rPr lang="fr-FR" sz="1600" noProof="0" dirty="0"/>
              <a:t>Aire ouverte : 36 %.</a:t>
            </a:r>
            <a:br>
              <a:rPr lang="fr-FR" sz="1600" noProof="0" dirty="0"/>
            </a:br>
            <a:r>
              <a:rPr lang="fr-FR" sz="1600" noProof="0" dirty="0"/>
              <a:t>Poids : 0,25 kg/m</a:t>
            </a:r>
            <a:r>
              <a:rPr lang="fr-FR" sz="1600" baseline="30000" noProof="0" dirty="0"/>
              <a:t>2</a:t>
            </a:r>
            <a:r>
              <a:rPr lang="fr-FR" sz="1600" noProof="0" dirty="0"/>
              <a:t>.</a:t>
            </a:r>
            <a:br>
              <a:rPr lang="fr-FR" sz="1600" noProof="0" dirty="0"/>
            </a:br>
            <a:r>
              <a:rPr lang="fr-FR" sz="1600" noProof="0" dirty="0"/>
              <a:t>Diamètre des fils : 0,05 mm.</a:t>
            </a:r>
            <a:br>
              <a:rPr lang="fr-FR" sz="1600" noProof="0" dirty="0"/>
            </a:br>
            <a:r>
              <a:rPr lang="fr-FR" sz="1600" noProof="0" dirty="0"/>
              <a:t>Espacement des fils : 0,13 x 0,13 mm.</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50</a:t>
            </a:fld>
            <a:endParaRPr lang="fr-BE"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7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2348880"/>
            <a:ext cx="3816424" cy="720080"/>
          </a:xfrm>
        </p:spPr>
        <p:txBody>
          <a:bodyPr>
            <a:noAutofit/>
          </a:bodyPr>
          <a:lstStyle/>
          <a:p>
            <a:r>
              <a:rPr lang="fr-FR" noProof="0" dirty="0"/>
              <a:t>Rideau intérieur &amp; balustrade de sécurité</a:t>
            </a:r>
            <a:r>
              <a:rPr lang="fr-FR" baseline="50000" noProof="0" dirty="0"/>
              <a:t>7</a:t>
            </a:r>
          </a:p>
        </p:txBody>
      </p:sp>
      <p:sp>
        <p:nvSpPr>
          <p:cNvPr id="6" name="Text Placeholder 5"/>
          <p:cNvSpPr>
            <a:spLocks noGrp="1"/>
          </p:cNvSpPr>
          <p:nvPr>
            <p:ph type="body" sz="half" idx="2"/>
          </p:nvPr>
        </p:nvSpPr>
        <p:spPr>
          <a:xfrm>
            <a:off x="5004048" y="3140968"/>
            <a:ext cx="3816424" cy="1872208"/>
          </a:xfrm>
        </p:spPr>
        <p:txBody>
          <a:bodyPr>
            <a:normAutofit/>
          </a:bodyPr>
          <a:lstStyle/>
          <a:p>
            <a:pPr>
              <a:spcBef>
                <a:spcPts val="0"/>
              </a:spcBef>
            </a:pPr>
            <a:r>
              <a:rPr lang="fr-FR" sz="1600" noProof="0" dirty="0"/>
              <a:t>Acier inoxydable</a:t>
            </a:r>
          </a:p>
          <a:p>
            <a:pPr>
              <a:spcBef>
                <a:spcPts val="0"/>
              </a:spcBef>
            </a:pPr>
            <a:r>
              <a:rPr lang="fr-FR" sz="1600" noProof="0" dirty="0"/>
              <a:t>Aire ouverte : 44 %.</a:t>
            </a:r>
            <a:br>
              <a:rPr lang="fr-FR" sz="1600" noProof="0" dirty="0"/>
            </a:br>
            <a:r>
              <a:rPr lang="fr-FR" sz="1600" noProof="0" dirty="0"/>
              <a:t>Poids : 5,2 kg/m</a:t>
            </a:r>
            <a:r>
              <a:rPr lang="fr-FR" sz="1600" baseline="30000" noProof="0" dirty="0"/>
              <a:t>2</a:t>
            </a:r>
            <a:r>
              <a:rPr lang="fr-FR" sz="1600" noProof="0" dirty="0"/>
              <a:t>.</a:t>
            </a:r>
            <a:br>
              <a:rPr lang="fr-FR" sz="1600" noProof="0" dirty="0"/>
            </a:br>
            <a:r>
              <a:rPr lang="fr-FR" sz="1600" noProof="0" dirty="0"/>
              <a:t>Diamètre des câbles : 4 x 0,75 mm.</a:t>
            </a:r>
            <a:br>
              <a:rPr lang="fr-FR" sz="1600" noProof="0" dirty="0"/>
            </a:br>
            <a:r>
              <a:rPr lang="fr-FR" sz="1600" noProof="0" dirty="0"/>
              <a:t>Diamètre des fils : 1,5 mm.</a:t>
            </a:r>
            <a:br>
              <a:rPr lang="fr-FR" sz="1600" noProof="0" dirty="0"/>
            </a:br>
            <a:r>
              <a:rPr lang="fr-FR" sz="1600" noProof="0" dirty="0"/>
              <a:t>Espacement des câbles : 26,4 mm.</a:t>
            </a:r>
            <a:br>
              <a:rPr lang="fr-FR" sz="1600" noProof="0" dirty="0"/>
            </a:br>
            <a:r>
              <a:rPr lang="fr-FR" sz="1600" noProof="0" dirty="0"/>
              <a:t>Espacement des fils : 3 mm.</a:t>
            </a:r>
          </a:p>
          <a:p>
            <a:pPr>
              <a:spcBef>
                <a:spcPts val="0"/>
              </a:spcBef>
            </a:pPr>
            <a:endParaRPr lang="fr-FR" sz="1600" noProof="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51</a:t>
            </a:fld>
            <a:endParaRPr lang="fr-BE" dirty="0"/>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4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013176"/>
            <a:ext cx="8748464" cy="720080"/>
          </a:xfrm>
        </p:spPr>
        <p:txBody>
          <a:bodyPr>
            <a:normAutofit fontScale="90000"/>
          </a:bodyPr>
          <a:lstStyle/>
          <a:p>
            <a:pPr>
              <a:spcAft>
                <a:spcPts val="1200"/>
              </a:spcAft>
            </a:pPr>
            <a:r>
              <a:rPr lang="fr-FR" dirty="0"/>
              <a:t>Musée d’Art Contemporain &amp; Centre d’expositions, Shenzhen</a:t>
            </a:r>
            <a:r>
              <a:rPr lang="fr-FR" noProof="0" dirty="0"/>
              <a:t>, Chine</a:t>
            </a:r>
            <a:r>
              <a:rPr lang="fr-FR" baseline="50000" noProof="0" dirty="0"/>
              <a:t>8</a:t>
            </a:r>
            <a:r>
              <a:rPr lang="fr-FR" noProof="0" dirty="0"/>
              <a:t> (en construction)</a:t>
            </a:r>
            <a:br>
              <a:rPr lang="fr-FR" noProof="0" dirty="0"/>
            </a:br>
            <a:br>
              <a:rPr lang="fr-FR" sz="900" noProof="0" dirty="0"/>
            </a:br>
            <a:r>
              <a:rPr lang="fr-FR" noProof="0" dirty="0"/>
              <a:t>Architecte : CoopHimmelB(l)au</a:t>
            </a:r>
          </a:p>
        </p:txBody>
      </p:sp>
      <p:sp>
        <p:nvSpPr>
          <p:cNvPr id="4" name="Picture Placeholder 3"/>
          <p:cNvSpPr>
            <a:spLocks noGrp="1"/>
          </p:cNvSpPr>
          <p:nvPr>
            <p:ph type="pic" idx="1"/>
          </p:nvPr>
        </p:nvSpPr>
        <p:spPr/>
      </p:sp>
      <p:sp>
        <p:nvSpPr>
          <p:cNvPr id="3" name="Slide Number Placeholder 2"/>
          <p:cNvSpPr>
            <a:spLocks noGrp="1"/>
          </p:cNvSpPr>
          <p:nvPr>
            <p:ph type="sldNum" sz="quarter" idx="4"/>
          </p:nvPr>
        </p:nvSpPr>
        <p:spPr/>
        <p:txBody>
          <a:bodyPr/>
          <a:lstStyle/>
          <a:p>
            <a:fld id="{5AF66AA0-E37C-4065-8BE7-D4086C065B53}" type="slidenum">
              <a:rPr lang="fr-BE" smtClean="0"/>
              <a:pPr/>
              <a:t>52</a:t>
            </a:fld>
            <a:endParaRPr lang="fr-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08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Décoration »</a:t>
            </a: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fr-FR" dirty="0">
                <a:hlinkClick r:id="rId2"/>
              </a:rPr>
              <a:t>http://www.seoic.com/cable_railing.htm</a:t>
            </a:r>
            <a:endParaRPr lang="fr-FR" b="1" dirty="0">
              <a:solidFill>
                <a:srgbClr val="FF0000"/>
              </a:solidFill>
            </a:endParaRPr>
          </a:p>
          <a:p>
            <a:pPr marL="514350" indent="-514350">
              <a:buFont typeface="+mj-lt"/>
              <a:buAutoNum type="arabicPeriod"/>
            </a:pPr>
            <a:r>
              <a:rPr lang="fr-FR" dirty="0">
                <a:hlinkClick r:id="rId3"/>
              </a:rPr>
              <a:t>http://cambridgearchitectural.com/projects/louisiana-state-university-lsu-student-union-theater</a:t>
            </a:r>
            <a:endParaRPr lang="fr-FR" dirty="0"/>
          </a:p>
          <a:p>
            <a:pPr marL="514350" indent="-514350">
              <a:buFont typeface="+mj-lt"/>
              <a:buAutoNum type="arabicPeriod"/>
            </a:pPr>
            <a:r>
              <a:rPr lang="fr-FR" dirty="0">
                <a:hlinkClick r:id="rId4"/>
              </a:rPr>
              <a:t>http://www.twentinox.com/projects/item/36/Transparent+stainless+steel+curtain+panels</a:t>
            </a:r>
            <a:r>
              <a:rPr lang="fr-FR" dirty="0"/>
              <a:t> </a:t>
            </a:r>
          </a:p>
          <a:p>
            <a:pPr marL="514350" indent="-514350">
              <a:buFont typeface="+mj-lt"/>
              <a:buAutoNum type="arabicPeriod"/>
            </a:pPr>
            <a:r>
              <a:rPr lang="fr-FR" dirty="0">
                <a:hlinkClick r:id="rId5"/>
              </a:rPr>
              <a:t>http://www.uginox.com/fr/node/180</a:t>
            </a:r>
            <a:r>
              <a:rPr lang="fr-FR" dirty="0"/>
              <a:t> </a:t>
            </a:r>
          </a:p>
          <a:p>
            <a:pPr marL="514350" indent="-514350">
              <a:buFont typeface="+mj-lt"/>
              <a:buAutoNum type="arabicPeriod"/>
            </a:pPr>
            <a:r>
              <a:rPr lang="fr-FR" dirty="0"/>
              <a:t>Source: </a:t>
            </a:r>
            <a:r>
              <a:rPr lang="fr-FR" dirty="0">
                <a:hlinkClick r:id="rId6"/>
              </a:rPr>
              <a:t>http://www.cedinox.es</a:t>
            </a:r>
            <a:endParaRPr lang="fr-FR" dirty="0"/>
          </a:p>
          <a:p>
            <a:pPr marL="514350" indent="-514350">
              <a:buFont typeface="+mj-lt"/>
              <a:buAutoNum type="arabicPeriod"/>
            </a:pPr>
            <a:r>
              <a:rPr lang="fr-FR" dirty="0">
                <a:hlinkClick r:id="rId7"/>
              </a:rPr>
              <a:t>http://www.archilovers.com/projects/58425/mosteiro-da-batalha.html</a:t>
            </a:r>
            <a:r>
              <a:rPr lang="fr-FR" dirty="0"/>
              <a:t> </a:t>
            </a:r>
          </a:p>
          <a:p>
            <a:pPr marL="514350" indent="-514350">
              <a:buFont typeface="+mj-lt"/>
              <a:buAutoNum type="arabicPeriod"/>
            </a:pPr>
            <a:r>
              <a:rPr lang="fr-FR" dirty="0">
                <a:hlinkClick r:id="rId8"/>
              </a:rPr>
              <a:t>http://www.theinoxincolor.com/portfolio_category/decorative-mesh-projects/</a:t>
            </a:r>
            <a:r>
              <a:rPr lang="fr-FR" dirty="0"/>
              <a:t> </a:t>
            </a:r>
          </a:p>
          <a:p>
            <a:pPr marL="514350" indent="-514350">
              <a:buFont typeface="+mj-lt"/>
              <a:buAutoNum type="arabicPeriod"/>
            </a:pPr>
            <a:r>
              <a:rPr lang="fr-FR" dirty="0">
                <a:hlinkClick r:id="rId9"/>
              </a:rPr>
              <a:t>http://www.coop-himmelblau.at/architecture/projects/museum-of-contemporary-art-planning-exhibition</a:t>
            </a:r>
            <a:r>
              <a:rPr lang="fr-FR"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53</a:t>
            </a:fld>
            <a:endParaRPr lang="fr-BE" dirty="0"/>
          </a:p>
        </p:txBody>
      </p:sp>
    </p:spTree>
    <p:extLst>
      <p:ext uri="{BB962C8B-B14F-4D97-AF65-F5344CB8AC3E}">
        <p14:creationId xmlns:p14="http://schemas.microsoft.com/office/powerpoint/2010/main" val="278546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5. Tuyauteries en acier inoxydable</a:t>
            </a:r>
          </a:p>
        </p:txBody>
      </p:sp>
      <p:sp>
        <p:nvSpPr>
          <p:cNvPr id="2" name="Slide Number Placeholder 1"/>
          <p:cNvSpPr>
            <a:spLocks noGrp="1"/>
          </p:cNvSpPr>
          <p:nvPr>
            <p:ph type="sldNum" sz="quarter" idx="4"/>
          </p:nvPr>
        </p:nvSpPr>
        <p:spPr/>
        <p:txBody>
          <a:bodyPr/>
          <a:lstStyle/>
          <a:p>
            <a:fld id="{5AF66AA0-E37C-4065-8BE7-D4086C065B53}" type="slidenum">
              <a:rPr lang="fr-BE" smtClean="0"/>
              <a:pPr/>
              <a:t>54</a:t>
            </a:fld>
            <a:endParaRPr lang="fr-BE" dirty="0"/>
          </a:p>
        </p:txBody>
      </p:sp>
    </p:spTree>
    <p:extLst>
      <p:ext uri="{BB962C8B-B14F-4D97-AF65-F5344CB8AC3E}">
        <p14:creationId xmlns:p14="http://schemas.microsoft.com/office/powerpoint/2010/main" val="2270043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6" name="Content Placeholder 2"/>
          <p:cNvSpPr txBox="1">
            <a:spLocks/>
          </p:cNvSpPr>
          <p:nvPr/>
        </p:nvSpPr>
        <p:spPr>
          <a:xfrm>
            <a:off x="1304098" y="4797152"/>
            <a:ext cx="7228342" cy="1512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600" dirty="0"/>
              <a:t>Dans le sens des aiguilles d’une montre, en partant du haut à gauche :</a:t>
            </a:r>
          </a:p>
          <a:p>
            <a:pPr>
              <a:buFont typeface="Arial" pitchFamily="34" charset="0"/>
              <a:buAutoNum type="arabicPeriod"/>
            </a:pPr>
            <a:r>
              <a:rPr lang="fr-FR" sz="1600" dirty="0"/>
              <a:t>Tuyauteries sanitaires</a:t>
            </a:r>
          </a:p>
          <a:p>
            <a:pPr>
              <a:buFont typeface="Arial" pitchFamily="34" charset="0"/>
              <a:buAutoNum type="arabicPeriod"/>
            </a:pPr>
            <a:r>
              <a:rPr lang="fr-FR" sz="1600" dirty="0"/>
              <a:t>Emmanchement mécanique de tubes « </a:t>
            </a:r>
            <a:r>
              <a:rPr lang="en-US" sz="1600" dirty="0"/>
              <a:t>press-fit</a:t>
            </a:r>
            <a:r>
              <a:rPr lang="fr-FR" sz="1600" dirty="0"/>
              <a:t> »</a:t>
            </a:r>
          </a:p>
          <a:p>
            <a:pPr>
              <a:buFont typeface="Arial" pitchFamily="34" charset="0"/>
              <a:buAutoNum type="arabicPeriod"/>
            </a:pPr>
            <a:r>
              <a:rPr lang="fr-FR" sz="1600" dirty="0"/>
              <a:t>Robinet de cuisine</a:t>
            </a:r>
          </a:p>
          <a:p>
            <a:pPr>
              <a:buFont typeface="Arial" pitchFamily="34" charset="0"/>
              <a:buAutoNum type="arabicPeriod"/>
            </a:pPr>
            <a:r>
              <a:rPr lang="fr-FR" sz="1600" dirty="0"/>
              <a:t>Pomme de douche avec éclairage</a:t>
            </a:r>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55</a:t>
            </a:fld>
            <a:endParaRPr lang="fr-BE" dirty="0"/>
          </a:p>
        </p:txBody>
      </p:sp>
    </p:spTree>
    <p:extLst>
      <p:ext uri="{BB962C8B-B14F-4D97-AF65-F5344CB8AC3E}">
        <p14:creationId xmlns:p14="http://schemas.microsoft.com/office/powerpoint/2010/main" val="220549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11560" y="5597557"/>
            <a:ext cx="5486400" cy="566738"/>
          </a:xfrm>
        </p:spPr>
        <p:txBody>
          <a:bodyPr>
            <a:normAutofit/>
          </a:bodyPr>
          <a:lstStyle/>
          <a:p>
            <a:r>
              <a:rPr lang="fr-FR" noProof="0" dirty="0"/>
              <a:t>Tuyauterie en acier inoxydable</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56</a:t>
            </a:fld>
            <a:endParaRPr lang="fr-BE" dirty="0"/>
          </a:p>
        </p:txBody>
      </p:sp>
      <p:pic>
        <p:nvPicPr>
          <p:cNvPr id="1026" name="Picture 2" descr="http://www.palardy-inox.com/TUYAUTERIE_SANITAIRE/content/bin/images/large/2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8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noProof="0"/>
              <a:t>Références </a:t>
            </a:r>
            <a:br>
              <a:rPr lang="fr-FR" noProof="0"/>
            </a:br>
            <a:r>
              <a:rPr lang="fr-FR" noProof="0"/>
              <a:t>« Tuyauteries en acier inoxydable »</a:t>
            </a:r>
            <a:endParaRPr lang="fr-FR" noProof="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000" dirty="0">
                <a:hlinkClick r:id="rId3"/>
              </a:rPr>
              <a:t>http://www.worldstainless.org/Files/issf/non-image-files/PDF/Euro_Inox/PressFittingSystems_EN.pdf</a:t>
            </a:r>
            <a:endParaRPr lang="fr-FR" sz="2000" dirty="0"/>
          </a:p>
          <a:p>
            <a:pPr marL="514350" indent="-514350">
              <a:buFont typeface="+mj-lt"/>
              <a:buAutoNum type="arabicPeriod"/>
            </a:pPr>
            <a:r>
              <a:rPr lang="fr-FR" sz="2000" dirty="0">
                <a:hlinkClick r:id="rId4"/>
              </a:rPr>
              <a:t>http://www.nickelinstitute.org/~/media/Files/TechnicalLiterature/StainlessSteelPlumbing-color-EN_11019_.ashx</a:t>
            </a:r>
            <a:endParaRPr lang="fr-FR" sz="2000" dirty="0"/>
          </a:p>
          <a:p>
            <a:pPr marL="514350" indent="-514350">
              <a:buFont typeface="+mj-lt"/>
              <a:buAutoNum type="arabicPeriod"/>
            </a:pPr>
            <a:r>
              <a:rPr lang="fr-FR" sz="2000" dirty="0">
                <a:hlinkClick r:id="rId5"/>
              </a:rPr>
              <a:t>https://nickelinstitute.org/library/?opt_perpage=20&amp;opt_layout=grid&amp;searchTerm=pipes%20for%20buildings&amp;page=1</a:t>
            </a:r>
            <a:endParaRPr lang="fr-FR" sz="2000" dirty="0"/>
          </a:p>
          <a:p>
            <a:pPr marL="514350" indent="-514350">
              <a:buFont typeface="+mj-lt"/>
              <a:buAutoNum type="arabicPeriod"/>
            </a:pPr>
            <a:r>
              <a:rPr lang="fr-FR" sz="2000" dirty="0">
                <a:hlinkClick r:id="rId6"/>
              </a:rPr>
              <a:t>http://www.bssa.org.uk/cms/File/BSSA%20PLUMBING%20P.1-4.pdf</a:t>
            </a:r>
            <a:r>
              <a:rPr lang="fr-FR" sz="2000" dirty="0"/>
              <a:t> </a:t>
            </a:r>
          </a:p>
          <a:p>
            <a:pPr marL="514350" indent="-514350">
              <a:buFont typeface="+mj-lt"/>
              <a:buAutoNum type="arabicPeriod"/>
            </a:pPr>
            <a:r>
              <a:rPr lang="fr-FR" sz="2000" dirty="0">
                <a:hlinkClick r:id="rId7"/>
              </a:rPr>
              <a:t>https://www.grohe.de/de_de/badezimmer.html</a:t>
            </a:r>
            <a:endParaRPr lang="fr-FR" sz="2000"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57</a:t>
            </a:fld>
            <a:endParaRPr lang="fr-BE" dirty="0"/>
          </a:p>
        </p:txBody>
      </p:sp>
    </p:spTree>
    <p:extLst>
      <p:ext uri="{BB962C8B-B14F-4D97-AF65-F5344CB8AC3E}">
        <p14:creationId xmlns:p14="http://schemas.microsoft.com/office/powerpoint/2010/main" val="99961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6. Escaliers mécaniques et ascenseurs</a:t>
            </a:r>
          </a:p>
        </p:txBody>
      </p:sp>
      <p:sp>
        <p:nvSpPr>
          <p:cNvPr id="2" name="Slide Number Placeholder 1"/>
          <p:cNvSpPr>
            <a:spLocks noGrp="1"/>
          </p:cNvSpPr>
          <p:nvPr>
            <p:ph type="sldNum" sz="quarter" idx="4"/>
          </p:nvPr>
        </p:nvSpPr>
        <p:spPr/>
        <p:txBody>
          <a:bodyPr/>
          <a:lstStyle/>
          <a:p>
            <a:fld id="{5AF66AA0-E37C-4065-8BE7-D4086C065B53}" type="slidenum">
              <a:rPr lang="fr-BE" smtClean="0"/>
              <a:pPr/>
              <a:t>58</a:t>
            </a:fld>
            <a:endParaRPr lang="fr-BE" dirty="0"/>
          </a:p>
        </p:txBody>
      </p:sp>
    </p:spTree>
    <p:extLst>
      <p:ext uri="{BB962C8B-B14F-4D97-AF65-F5344CB8AC3E}">
        <p14:creationId xmlns:p14="http://schemas.microsoft.com/office/powerpoint/2010/main" val="3395608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rot="16200000">
            <a:off x="-2389240" y="2685384"/>
            <a:ext cx="6433652" cy="14401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a:t>Sens des aiguilles d’une montre, en partant du haut à gauche :</a:t>
            </a:r>
          </a:p>
          <a:p>
            <a:pPr>
              <a:buFont typeface="Arial" pitchFamily="34" charset="0"/>
              <a:buAutoNum type="arabicPeriod"/>
            </a:pPr>
            <a:r>
              <a:rPr lang="fr-FR" sz="1800" dirty="0"/>
              <a:t>Ascenseur (lieu inconnu)</a:t>
            </a:r>
          </a:p>
          <a:p>
            <a:pPr>
              <a:buFont typeface="Arial" pitchFamily="34" charset="0"/>
              <a:buAutoNum type="arabicPeriod"/>
            </a:pPr>
            <a:r>
              <a:rPr lang="fr-FR" sz="1800" dirty="0"/>
              <a:t>Escalier mécanique (Métro de Prague)</a:t>
            </a:r>
          </a:p>
          <a:p>
            <a:pPr>
              <a:buFont typeface="Arial" pitchFamily="34" charset="0"/>
              <a:buAutoNum type="arabicPeriod"/>
            </a:pPr>
            <a:r>
              <a:rPr lang="fr-FR" sz="1800" dirty="0"/>
              <a:t>Trottoir roulant (Métro de Bruxelles)</a:t>
            </a:r>
          </a:p>
        </p:txBody>
      </p:sp>
      <p:grpSp>
        <p:nvGrpSpPr>
          <p:cNvPr id="3" name="Group 2"/>
          <p:cNvGrpSpPr/>
          <p:nvPr/>
        </p:nvGrpSpPr>
        <p:grpSpPr>
          <a:xfrm>
            <a:off x="1547664" y="114059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59</a:t>
            </a:fld>
            <a:endParaRPr lang="fr-BE" dirty="0"/>
          </a:p>
        </p:txBody>
      </p:sp>
    </p:spTree>
    <p:extLst>
      <p:ext uri="{BB962C8B-B14F-4D97-AF65-F5344CB8AC3E}">
        <p14:creationId xmlns:p14="http://schemas.microsoft.com/office/powerpoint/2010/main" val="144363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027178" y="2971800"/>
            <a:ext cx="6837363" cy="935038"/>
          </a:xfrm>
        </p:spPr>
        <p:txBody>
          <a:bodyPr>
            <a:noAutofit/>
          </a:bodyPr>
          <a:lstStyle/>
          <a:p>
            <a:pPr marL="0" indent="0" algn="just"/>
            <a:r>
              <a:rPr lang="fr-FR" sz="1800" dirty="0"/>
              <a:t>Inserts en acier inoxydable réfléchissant sur le mur en béton d’un bâtiment d’archives, </a:t>
            </a:r>
            <a:r>
              <a:rPr lang="fr-FR" sz="1800" noProof="0" dirty="0"/>
              <a:t>Bure-Saudron (51), France</a:t>
            </a:r>
            <a:r>
              <a:rPr lang="fr-FR" sz="1800" baseline="50000" noProof="0" dirty="0"/>
              <a:t>8</a:t>
            </a:r>
          </a:p>
        </p:txBody>
      </p:sp>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71663" y="-9520"/>
            <a:ext cx="5400675" cy="6867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fld id="{5AF66AA0-E37C-4065-8BE7-D4086C065B53}" type="slidenum">
              <a:rPr lang="fr-BE" smtClean="0"/>
              <a:pPr/>
              <a:t>6</a:t>
            </a:fld>
            <a:endParaRPr lang="fr-BE" dirty="0"/>
          </a:p>
        </p:txBody>
      </p:sp>
    </p:spTree>
    <p:extLst>
      <p:ext uri="{BB962C8B-B14F-4D97-AF65-F5344CB8AC3E}">
        <p14:creationId xmlns:p14="http://schemas.microsoft.com/office/powerpoint/2010/main" val="2826487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691680" y="4725144"/>
            <a:ext cx="5486400" cy="566738"/>
          </a:xfrm>
        </p:spPr>
        <p:txBody>
          <a:bodyPr/>
          <a:lstStyle/>
          <a:p>
            <a:r>
              <a:rPr lang="fr-FR" noProof="0" dirty="0"/>
              <a:t>Ascenseur revêtu de </a:t>
            </a:r>
            <a:r>
              <a:rPr lang="fr-FR" dirty="0"/>
              <a:t>mailles tissées</a:t>
            </a:r>
            <a:r>
              <a:rPr lang="fr-FR" baseline="50000" noProof="0" dirty="0"/>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4"/>
          </p:nvPr>
        </p:nvSpPr>
        <p:spPr/>
        <p:txBody>
          <a:bodyPr/>
          <a:lstStyle/>
          <a:p>
            <a:fld id="{5AF66AA0-E37C-4065-8BE7-D4086C065B53}" type="slidenum">
              <a:rPr lang="fr-BE" smtClean="0"/>
              <a:pPr/>
              <a:t>60</a:t>
            </a:fld>
            <a:endParaRPr lang="fr-BE" dirty="0"/>
          </a:p>
        </p:txBody>
      </p:sp>
    </p:spTree>
    <p:extLst>
      <p:ext uri="{BB962C8B-B14F-4D97-AF65-F5344CB8AC3E}">
        <p14:creationId xmlns:p14="http://schemas.microsoft.com/office/powerpoint/2010/main" val="294715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27584" y="5094510"/>
            <a:ext cx="7342956" cy="566738"/>
          </a:xfrm>
        </p:spPr>
        <p:txBody>
          <a:bodyPr>
            <a:noAutofit/>
          </a:bodyPr>
          <a:lstStyle/>
          <a:p>
            <a:r>
              <a:rPr lang="fr-FR" noProof="0" dirty="0"/>
              <a:t>Entrée de la station de métro Kraaiennest, Amsterdam, Pays-Bas</a:t>
            </a:r>
            <a:r>
              <a:rPr lang="fr-FR" baseline="50000" noProof="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61</a:t>
            </a:fld>
            <a:endParaRPr lang="fr-BE" dirty="0"/>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1452" y="476672"/>
            <a:ext cx="6910908" cy="4603884"/>
          </a:xfrm>
          <a:prstGeom prst="rect">
            <a:avLst/>
          </a:prstGeom>
          <a:ln>
            <a:solidFill>
              <a:schemeClr val="tx1"/>
            </a:solidFill>
          </a:ln>
        </p:spPr>
      </p:pic>
    </p:spTree>
    <p:extLst>
      <p:ext uri="{BB962C8B-B14F-4D97-AF65-F5344CB8AC3E}">
        <p14:creationId xmlns:p14="http://schemas.microsoft.com/office/powerpoint/2010/main" val="2950842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rmAutofit fontScale="90000"/>
          </a:bodyPr>
          <a:lstStyle/>
          <a:p>
            <a:r>
              <a:rPr lang="fr-FR" noProof="0" dirty="0"/>
              <a:t>Références </a:t>
            </a:r>
            <a:br>
              <a:rPr lang="fr-FR" noProof="0" dirty="0"/>
            </a:br>
            <a:r>
              <a:rPr lang="fr-FR" noProof="0" dirty="0"/>
              <a:t>« Escaliers mécaniques et ascenseurs »</a:t>
            </a:r>
          </a:p>
        </p:txBody>
      </p:sp>
      <p:sp>
        <p:nvSpPr>
          <p:cNvPr id="3" name="Content Placeholder 2"/>
          <p:cNvSpPr>
            <a:spLocks noGrp="1"/>
          </p:cNvSpPr>
          <p:nvPr>
            <p:ph idx="1"/>
          </p:nvPr>
        </p:nvSpPr>
        <p:spPr/>
        <p:txBody>
          <a:bodyPr>
            <a:noAutofit/>
          </a:bodyPr>
          <a:lstStyle/>
          <a:p>
            <a:pPr marL="514350" indent="-514350">
              <a:buFont typeface="+mj-lt"/>
              <a:buAutoNum type="arabicPeriod"/>
            </a:pPr>
            <a:endParaRPr lang="fr-FR" sz="2400" noProof="0" dirty="0">
              <a:hlinkClick r:id="rId3"/>
            </a:endParaRPr>
          </a:p>
          <a:p>
            <a:pPr marL="514350" indent="-514350">
              <a:buFont typeface="+mj-lt"/>
              <a:buAutoNum type="arabicPeriod"/>
            </a:pPr>
            <a:r>
              <a:rPr lang="fr-FR" sz="2400" noProof="0" dirty="0">
                <a:hlinkClick r:id="rId3"/>
              </a:rPr>
              <a:t>https://www.forms-surfaces.com/elevator-ceilings</a:t>
            </a:r>
            <a:r>
              <a:rPr lang="fr-FR" sz="2400" noProof="0" dirty="0"/>
              <a:t> </a:t>
            </a:r>
          </a:p>
          <a:p>
            <a:pPr marL="514350" indent="-514350">
              <a:buFont typeface="+mj-lt"/>
              <a:buAutoNum type="arabicPeriod"/>
            </a:pPr>
            <a:r>
              <a:rPr lang="fr-FR" sz="2400" noProof="0" dirty="0">
                <a:hlinkClick r:id="rId4"/>
              </a:rPr>
              <a:t>http://commons.wikimedia.org/wiki/File:Metro_bruxelles_laufband.jpg</a:t>
            </a:r>
            <a:endParaRPr lang="fr-FR" sz="2400" noProof="0" dirty="0"/>
          </a:p>
          <a:p>
            <a:pPr marL="514350" indent="-514350">
              <a:buFont typeface="+mj-lt"/>
              <a:buAutoNum type="arabicPeriod"/>
            </a:pPr>
            <a:r>
              <a:rPr lang="fr-FR" sz="2400" noProof="0" dirty="0">
                <a:hlinkClick r:id="rId5"/>
              </a:rPr>
              <a:t>http://cambridgearchitectural.com/projects/ft-lauderdale-hollywood-international-airport-rental-car-center</a:t>
            </a:r>
            <a:r>
              <a:rPr lang="fr-FR" sz="2400" noProof="0" dirty="0"/>
              <a:t> </a:t>
            </a:r>
          </a:p>
          <a:p>
            <a:pPr marL="514350" indent="-514350">
              <a:buFont typeface="+mj-lt"/>
              <a:buAutoNum type="arabicPeriod"/>
            </a:pPr>
            <a:r>
              <a:rPr lang="fr-FR" sz="2400" dirty="0">
                <a:hlinkClick r:id="rId6"/>
              </a:rPr>
              <a:t>http://www.cabworks.com/</a:t>
            </a:r>
            <a:endParaRPr lang="fr-FR" sz="2400" noProof="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62</a:t>
            </a:fld>
            <a:endParaRPr lang="fr-BE" dirty="0"/>
          </a:p>
        </p:txBody>
      </p:sp>
    </p:spTree>
    <p:extLst>
      <p:ext uri="{BB962C8B-B14F-4D97-AF65-F5344CB8AC3E}">
        <p14:creationId xmlns:p14="http://schemas.microsoft.com/office/powerpoint/2010/main" val="1161067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7. Aéroports</a:t>
            </a:r>
          </a:p>
        </p:txBody>
      </p:sp>
      <p:sp>
        <p:nvSpPr>
          <p:cNvPr id="2" name="Slide Number Placeholder 1"/>
          <p:cNvSpPr>
            <a:spLocks noGrp="1"/>
          </p:cNvSpPr>
          <p:nvPr>
            <p:ph type="sldNum" sz="quarter" idx="4"/>
          </p:nvPr>
        </p:nvSpPr>
        <p:spPr/>
        <p:txBody>
          <a:bodyPr/>
          <a:lstStyle/>
          <a:p>
            <a:fld id="{5AF66AA0-E37C-4065-8BE7-D4086C065B53}" type="slidenum">
              <a:rPr lang="fr-BE" smtClean="0"/>
              <a:pPr/>
              <a:t>63</a:t>
            </a:fld>
            <a:endParaRPr lang="fr-BE" dirty="0"/>
          </a:p>
        </p:txBody>
      </p:sp>
    </p:spTree>
    <p:extLst>
      <p:ext uri="{BB962C8B-B14F-4D97-AF65-F5344CB8AC3E}">
        <p14:creationId xmlns:p14="http://schemas.microsoft.com/office/powerpoint/2010/main" val="220331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31680" y="764704"/>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64</a:t>
            </a:fld>
            <a:endParaRPr lang="fr-BE" dirty="0"/>
          </a:p>
        </p:txBody>
      </p:sp>
      <p:sp>
        <p:nvSpPr>
          <p:cNvPr id="7" name="Content Placeholder 2"/>
          <p:cNvSpPr>
            <a:spLocks noGrp="1"/>
          </p:cNvSpPr>
          <p:nvPr>
            <p:ph idx="4294967295"/>
          </p:nvPr>
        </p:nvSpPr>
        <p:spPr>
          <a:xfrm rot="16200000">
            <a:off x="-2131531" y="2614403"/>
            <a:ext cx="6248974" cy="1541462"/>
          </a:xfrm>
        </p:spPr>
        <p:txBody>
          <a:bodyPr>
            <a:noAutofit/>
          </a:bodyPr>
          <a:lstStyle/>
          <a:p>
            <a:pPr marL="0" indent="0">
              <a:buNone/>
            </a:pPr>
            <a:r>
              <a:rPr lang="fr-FR" sz="1800" noProof="0" dirty="0"/>
              <a:t>Sens des aiguilles d’une montre, en partant du haut à gauche :</a:t>
            </a:r>
          </a:p>
          <a:p>
            <a:pPr>
              <a:buAutoNum type="arabicPeriod"/>
            </a:pPr>
            <a:r>
              <a:rPr lang="fr-FR" sz="1800" noProof="0" dirty="0"/>
              <a:t>Comptoir d’embarquement, balustrade et poubelle</a:t>
            </a:r>
          </a:p>
          <a:p>
            <a:pPr>
              <a:buAutoNum type="arabicPeriod"/>
            </a:pPr>
            <a:r>
              <a:rPr lang="fr-FR" sz="1800" noProof="0" dirty="0"/>
              <a:t>Fontaine à eau potable</a:t>
            </a:r>
          </a:p>
          <a:p>
            <a:pPr>
              <a:buAutoNum type="arabicPeriod"/>
            </a:pPr>
            <a:r>
              <a:rPr lang="fr-FR" sz="1800" noProof="0" dirty="0"/>
              <a:t>Comptoir du bar et repose-pieds </a:t>
            </a:r>
          </a:p>
        </p:txBody>
      </p:sp>
      <p:pic>
        <p:nvPicPr>
          <p:cNvPr id="4099" name="Picture 3" descr="D:\Mes docs\Mes images\2013\MTL052013\2013-05-23-07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3608704"/>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1680" y="766450"/>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619672" y="292586"/>
            <a:ext cx="6048672" cy="400110"/>
          </a:xfrm>
          <a:prstGeom prst="rect">
            <a:avLst/>
          </a:prstGeom>
          <a:noFill/>
        </p:spPr>
        <p:txBody>
          <a:bodyPr wrap="square" rtlCol="0">
            <a:spAutoFit/>
          </a:bodyPr>
          <a:lstStyle/>
          <a:p>
            <a:r>
              <a:rPr lang="fr-FR" sz="2000" b="1" dirty="0"/>
              <a:t>Équipements de l’aéroport de Montréal, Canada</a:t>
            </a:r>
          </a:p>
        </p:txBody>
      </p:sp>
    </p:spTree>
    <p:extLst>
      <p:ext uri="{BB962C8B-B14F-4D97-AF65-F5344CB8AC3E}">
        <p14:creationId xmlns:p14="http://schemas.microsoft.com/office/powerpoint/2010/main" val="1887881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65</a:t>
            </a:fld>
            <a:endParaRPr lang="fr-BE" dirty="0"/>
          </a:p>
        </p:txBody>
      </p:sp>
      <p:sp>
        <p:nvSpPr>
          <p:cNvPr id="5" name="Content Placeholder 2"/>
          <p:cNvSpPr>
            <a:spLocks noGrp="1"/>
          </p:cNvSpPr>
          <p:nvPr>
            <p:ph idx="4294967295"/>
          </p:nvPr>
        </p:nvSpPr>
        <p:spPr>
          <a:xfrm rot="16200000">
            <a:off x="-2709875" y="2673362"/>
            <a:ext cx="6684990" cy="1338263"/>
          </a:xfrm>
        </p:spPr>
        <p:txBody>
          <a:bodyPr>
            <a:noAutofit/>
          </a:bodyPr>
          <a:lstStyle/>
          <a:p>
            <a:pPr marL="0" indent="0">
              <a:buNone/>
            </a:pPr>
            <a:r>
              <a:rPr lang="fr-FR" sz="1800" noProof="0" dirty="0"/>
              <a:t>Sens des aiguilles d’une montre, en partant du haut à gauche :</a:t>
            </a:r>
          </a:p>
          <a:p>
            <a:pPr>
              <a:buAutoNum type="arabicPeriod"/>
            </a:pPr>
            <a:r>
              <a:rPr lang="fr-FR" sz="1800" noProof="0" dirty="0"/>
              <a:t>Tapis de livraison des bagages, aéroport de Manille, Philippines</a:t>
            </a:r>
          </a:p>
          <a:p>
            <a:pPr>
              <a:buAutoNum type="arabicPeriod"/>
            </a:pPr>
            <a:r>
              <a:rPr lang="fr-FR" sz="1800" noProof="0" dirty="0"/>
              <a:t>Trottoir roulant, aéroport de Montréal, Canada</a:t>
            </a:r>
          </a:p>
          <a:p>
            <a:pPr>
              <a:buAutoNum type="arabicPeriod"/>
            </a:pPr>
            <a:r>
              <a:rPr lang="fr-FR" sz="1800" noProof="0" dirty="0"/>
              <a:t>Filet de sécurité à l’aéroport de Copenhague, Danemark</a:t>
            </a:r>
          </a:p>
        </p:txBody>
      </p:sp>
      <p:grpSp>
        <p:nvGrpSpPr>
          <p:cNvPr id="9" name="Group 1"/>
          <p:cNvGrpSpPr/>
          <p:nvPr/>
        </p:nvGrpSpPr>
        <p:grpSpPr>
          <a:xfrm>
            <a:off x="1357528" y="854094"/>
            <a:ext cx="7527882" cy="5760639"/>
            <a:chOff x="1331638" y="116632"/>
            <a:chExt cx="7527882" cy="5760639"/>
          </a:xfrm>
        </p:grpSpPr>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340556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Utilisations dans les Aéroports</a:t>
            </a:r>
          </a:p>
        </p:txBody>
      </p:sp>
      <p:sp>
        <p:nvSpPr>
          <p:cNvPr id="3" name="Content Placeholder 2"/>
          <p:cNvSpPr>
            <a:spLocks noGrp="1"/>
          </p:cNvSpPr>
          <p:nvPr>
            <p:ph idx="1"/>
          </p:nvPr>
        </p:nvSpPr>
        <p:spPr/>
        <p:txBody>
          <a:bodyPr>
            <a:normAutofit fontScale="92500" lnSpcReduction="20000"/>
          </a:bodyPr>
          <a:lstStyle/>
          <a:p>
            <a:pPr marL="0" indent="0">
              <a:buNone/>
            </a:pPr>
            <a:r>
              <a:rPr lang="fr-FR" sz="2400" noProof="0" dirty="0"/>
              <a:t>Les aciers inoxydables sont très utiles dans les aéroports car ils permettent une utilisation 24 heures sur 24 toute l’année, tout en maintenant une esthétique excellente. Voici quelques applications:</a:t>
            </a:r>
          </a:p>
          <a:p>
            <a:r>
              <a:rPr lang="fr-FR" sz="2400" noProof="0" dirty="0"/>
              <a:t>Mobilier</a:t>
            </a:r>
          </a:p>
          <a:p>
            <a:r>
              <a:rPr lang="fr-FR" sz="2400" dirty="0"/>
              <a:t>Comptoirs</a:t>
            </a:r>
          </a:p>
          <a:p>
            <a:r>
              <a:rPr lang="fr-FR" sz="2400" noProof="0" dirty="0"/>
              <a:t>Fontaines</a:t>
            </a:r>
          </a:p>
          <a:p>
            <a:r>
              <a:rPr lang="fr-FR" sz="2400" dirty="0"/>
              <a:t>Cloisons</a:t>
            </a:r>
          </a:p>
          <a:p>
            <a:r>
              <a:rPr lang="fr-FR" sz="2400" noProof="0" dirty="0"/>
              <a:t>Ventilation</a:t>
            </a:r>
          </a:p>
          <a:p>
            <a:r>
              <a:rPr lang="fr-FR" sz="2400" noProof="0" dirty="0"/>
              <a:t>Rambardes</a:t>
            </a:r>
          </a:p>
          <a:p>
            <a:r>
              <a:rPr lang="fr-FR" sz="2400" dirty="0"/>
              <a:t>Ascenseurs, escalators et trottoirs mobiles</a:t>
            </a:r>
          </a:p>
          <a:p>
            <a:r>
              <a:rPr lang="fr-FR" sz="2400" noProof="0" dirty="0" err="1"/>
              <a:t>Carroussel</a:t>
            </a:r>
            <a:r>
              <a:rPr lang="fr-FR" sz="2400" noProof="0" dirty="0"/>
              <a:t> de livraisons des bagages</a:t>
            </a:r>
          </a:p>
          <a:p>
            <a:r>
              <a:rPr lang="fr-FR" sz="2400" dirty="0"/>
              <a:t>Chariots</a:t>
            </a:r>
          </a:p>
          <a:p>
            <a:r>
              <a:rPr lang="fr-FR" sz="2400" noProof="0" dirty="0"/>
              <a:t>Toits</a:t>
            </a:r>
          </a:p>
          <a:p>
            <a:r>
              <a:rPr lang="fr-FR" sz="2400" dirty="0"/>
              <a:t>Fixations, </a:t>
            </a:r>
            <a:r>
              <a:rPr lang="fr-FR" sz="2400" dirty="0" err="1"/>
              <a:t>etc</a:t>
            </a:r>
            <a:r>
              <a:rPr lang="fr-FR" sz="2400" dirty="0"/>
              <a:t> …</a:t>
            </a:r>
            <a:endParaRPr lang="fr-FR" sz="2400" noProof="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66</a:t>
            </a:fld>
            <a:endParaRPr lang="fr-BE" dirty="0"/>
          </a:p>
        </p:txBody>
      </p:sp>
    </p:spTree>
    <p:extLst>
      <p:ext uri="{BB962C8B-B14F-4D97-AF65-F5344CB8AC3E}">
        <p14:creationId xmlns:p14="http://schemas.microsoft.com/office/powerpoint/2010/main" val="3525943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noProof="0" dirty="0"/>
              <a:t>8. Mobilier urbain</a:t>
            </a:r>
          </a:p>
        </p:txBody>
      </p:sp>
      <p:sp>
        <p:nvSpPr>
          <p:cNvPr id="4" name="Slide Number Placeholder 3"/>
          <p:cNvSpPr>
            <a:spLocks noGrp="1"/>
          </p:cNvSpPr>
          <p:nvPr>
            <p:ph type="sldNum" sz="quarter" idx="4"/>
          </p:nvPr>
        </p:nvSpPr>
        <p:spPr/>
        <p:txBody>
          <a:bodyPr/>
          <a:lstStyle/>
          <a:p>
            <a:fld id="{5AF66AA0-E37C-4065-8BE7-D4086C065B53}" type="slidenum">
              <a:rPr lang="fr-BE" smtClean="0"/>
              <a:pPr/>
              <a:t>67</a:t>
            </a:fld>
            <a:endParaRPr lang="fr-BE" dirty="0"/>
          </a:p>
        </p:txBody>
      </p:sp>
    </p:spTree>
    <p:extLst>
      <p:ext uri="{BB962C8B-B14F-4D97-AF65-F5344CB8AC3E}">
        <p14:creationId xmlns:p14="http://schemas.microsoft.com/office/powerpoint/2010/main" val="140621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5229200"/>
            <a:ext cx="8186762" cy="1468760"/>
          </a:xfrm>
        </p:spPr>
        <p:txBody>
          <a:bodyPr>
            <a:noAutofit/>
          </a:bodyPr>
          <a:lstStyle/>
          <a:p>
            <a:pPr marL="0" indent="0">
              <a:buNone/>
            </a:pPr>
            <a:r>
              <a:rPr lang="fr-FR" sz="1600" noProof="0" dirty="0"/>
              <a:t>Dans le sens des aiguilles d’une montre, en partant du haut à gauche :</a:t>
            </a:r>
          </a:p>
          <a:p>
            <a:pPr>
              <a:buAutoNum type="arabicPeriod"/>
            </a:pPr>
            <a:r>
              <a:rPr lang="fr-FR" sz="1600" noProof="0" dirty="0"/>
              <a:t>Barrière près d’une école à Budang, Corée. Nuances : STS439 / STS304 Finition: 2B / HL / poli</a:t>
            </a:r>
          </a:p>
          <a:p>
            <a:pPr>
              <a:buAutoNum type="arabicPeriod"/>
            </a:pPr>
            <a:r>
              <a:rPr lang="fr-FR" sz="1600" noProof="0" dirty="0"/>
              <a:t>Main courante à Gijòn, Espagne. Nuance : 316L Finition : Poli</a:t>
            </a:r>
          </a:p>
          <a:p>
            <a:pPr>
              <a:buAutoNum type="arabicPeriod"/>
            </a:pPr>
            <a:r>
              <a:rPr lang="fr-FR" sz="1600" noProof="0" dirty="0"/>
              <a:t>Main courante, Inde</a:t>
            </a:r>
          </a:p>
          <a:p>
            <a:pPr>
              <a:buAutoNum type="arabicPeriod"/>
            </a:pPr>
            <a:r>
              <a:rPr lang="fr-FR" sz="1600" noProof="0" dirty="0"/>
              <a:t>Gare du métro South Ferry à Manhattan « See it split, see it change » de Doug et Mike Starn</a:t>
            </a:r>
          </a:p>
        </p:txBody>
      </p:sp>
      <p:sp>
        <p:nvSpPr>
          <p:cNvPr id="6" name="Slide Number Placeholder 5"/>
          <p:cNvSpPr>
            <a:spLocks noGrp="1"/>
          </p:cNvSpPr>
          <p:nvPr>
            <p:ph type="sldNum" sz="quarter" idx="4"/>
          </p:nvPr>
        </p:nvSpPr>
        <p:spPr/>
        <p:txBody>
          <a:bodyPr/>
          <a:lstStyle/>
          <a:p>
            <a:fld id="{5AF66AA0-E37C-4065-8BE7-D4086C065B53}" type="slidenum">
              <a:rPr lang="fr-BE" smtClean="0"/>
              <a:pPr/>
              <a:t>68</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2" name="Group 1"/>
          <p:cNvGrpSpPr/>
          <p:nvPr/>
        </p:nvGrpSpPr>
        <p:grpSpPr>
          <a:xfrm>
            <a:off x="777727" y="12812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80971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653136"/>
            <a:ext cx="8136904" cy="1944216"/>
          </a:xfrm>
        </p:spPr>
        <p:txBody>
          <a:bodyPr>
            <a:noAutofit/>
          </a:bodyPr>
          <a:lstStyle/>
          <a:p>
            <a:pPr marL="0" indent="0">
              <a:buNone/>
            </a:pPr>
            <a:r>
              <a:rPr lang="fr-FR" sz="1600" noProof="0" dirty="0"/>
              <a:t>Sens des aiguilles d’une montre, en partant du haut à gauche :</a:t>
            </a:r>
          </a:p>
          <a:p>
            <a:pPr>
              <a:buAutoNum type="arabicPeriod"/>
            </a:pPr>
            <a:r>
              <a:rPr lang="fr-FR" sz="1600" noProof="0" dirty="0"/>
              <a:t>Banc à Paulinia (São Paulo), Brésil. Nuance : 304 STS304, finition satinée</a:t>
            </a:r>
          </a:p>
          <a:p>
            <a:pPr>
              <a:buAutoNum type="arabicPeriod"/>
            </a:pPr>
            <a:r>
              <a:rPr lang="fr-FR" sz="1600" noProof="0" dirty="0"/>
              <a:t>Banc papillon à San Luis Potosi, Mexique</a:t>
            </a:r>
          </a:p>
          <a:p>
            <a:pPr>
              <a:buAutoNum type="arabicPeriod"/>
            </a:pPr>
            <a:r>
              <a:rPr lang="fr-FR" sz="1600" noProof="0" dirty="0"/>
              <a:t>Banc avec maille tissée, France</a:t>
            </a:r>
          </a:p>
          <a:p>
            <a:pPr>
              <a:buAutoNum type="arabicPeriod"/>
            </a:pPr>
            <a:r>
              <a:rPr lang="fr-FR" sz="1600" noProof="0" dirty="0"/>
              <a:t>Candélabre, Séoul, Corée. Nuances : STS439 / STS304 / STS304N1, finition : 2B / BA / Poli</a:t>
            </a:r>
          </a:p>
        </p:txBody>
      </p:sp>
      <p:sp>
        <p:nvSpPr>
          <p:cNvPr id="8" name="Slide Number Placeholder 7"/>
          <p:cNvSpPr>
            <a:spLocks noGrp="1"/>
          </p:cNvSpPr>
          <p:nvPr>
            <p:ph type="sldNum" sz="quarter" idx="4"/>
          </p:nvPr>
        </p:nvSpPr>
        <p:spPr/>
        <p:txBody>
          <a:bodyPr/>
          <a:lstStyle/>
          <a:p>
            <a:fld id="{5AF66AA0-E37C-4065-8BE7-D4086C065B53}" type="slidenum">
              <a:rPr lang="fr-BE" smtClean="0"/>
              <a:pPr/>
              <a:t>69</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6"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AutoShape 17" descr="http://www.stainlessindia.org/picUpload/large2_1423805776.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2"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4" name="Group 13"/>
          <p:cNvGrpSpPr/>
          <p:nvPr/>
        </p:nvGrpSpPr>
        <p:grpSpPr>
          <a:xfrm>
            <a:off x="755576" y="116632"/>
            <a:ext cx="7468651" cy="4431816"/>
            <a:chOff x="1115615" y="349396"/>
            <a:chExt cx="7468651" cy="4431816"/>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9008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652" y="4485240"/>
            <a:ext cx="6485700" cy="566738"/>
          </a:xfrm>
        </p:spPr>
        <p:txBody>
          <a:bodyPr>
            <a:normAutofit fontScale="90000"/>
          </a:bodyPr>
          <a:lstStyle/>
          <a:p>
            <a:r>
              <a:rPr lang="fr-FR" noProof="0" dirty="0"/>
              <a:t>Musée d’art F. R. Weismann, Minneapolis, USA (1993)</a:t>
            </a:r>
            <a:br>
              <a:rPr lang="fr-FR" noProof="0" dirty="0"/>
            </a:br>
            <a:r>
              <a:rPr lang="fr-FR" noProof="0" dirty="0"/>
              <a:t>Architecte : Frank Gehry</a:t>
            </a:r>
            <a:r>
              <a:rPr lang="fr-FR" baseline="50000" noProof="0" dirty="0"/>
              <a:t>9</a:t>
            </a:r>
          </a:p>
        </p:txBody>
      </p:sp>
      <p:sp>
        <p:nvSpPr>
          <p:cNvPr id="10" name="Text Placeholder 9"/>
          <p:cNvSpPr>
            <a:spLocks noGrp="1"/>
          </p:cNvSpPr>
          <p:nvPr>
            <p:ph type="body" sz="half" idx="2"/>
          </p:nvPr>
        </p:nvSpPr>
        <p:spPr>
          <a:xfrm>
            <a:off x="1254652" y="5051978"/>
            <a:ext cx="6773732" cy="1806022"/>
          </a:xfrm>
        </p:spPr>
        <p:txBody>
          <a:bodyPr>
            <a:noAutofit/>
          </a:bodyPr>
          <a:lstStyle/>
          <a:p>
            <a:pPr algn="just"/>
            <a:r>
              <a:rPr lang="fr-FR" sz="1600" noProof="0" dirty="0"/>
              <a:t>Franck Gehry : « J’ai toujours estimé que l’architecture passait d’abord par les matériaux, en observant mes amis artistes travailler directement avec la matière : le bon produit est celui qui semble correct, réel, acceptable et pas artificiel." </a:t>
            </a:r>
          </a:p>
          <a:p>
            <a:pPr algn="just"/>
            <a:r>
              <a:rPr lang="fr-FR" sz="1600" noProof="0" dirty="0"/>
              <a:t>Pour le musée Weisman, Franck Gehry a choisi l’acier inoxydable… Sa surface brillante, réfléchissante et extrêmement durable, donne au bâtiment son identité unique. </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6660" y="4462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7</a:t>
            </a:fld>
            <a:endParaRPr lang="fr-BE" dirty="0"/>
          </a:p>
        </p:txBody>
      </p:sp>
    </p:spTree>
    <p:extLst>
      <p:ext uri="{BB962C8B-B14F-4D97-AF65-F5344CB8AC3E}">
        <p14:creationId xmlns:p14="http://schemas.microsoft.com/office/powerpoint/2010/main" val="1629110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40" y="5096170"/>
            <a:ext cx="8532440" cy="1684784"/>
          </a:xfrm>
        </p:spPr>
        <p:txBody>
          <a:bodyPr>
            <a:noAutofit/>
          </a:bodyPr>
          <a:lstStyle/>
          <a:p>
            <a:pPr marL="0" indent="0">
              <a:buNone/>
            </a:pPr>
            <a:r>
              <a:rPr lang="fr-FR" sz="1600" noProof="0" dirty="0"/>
              <a:t>Sens des aiguilles d’une montre, en partant du haut à gauche :</a:t>
            </a:r>
          </a:p>
          <a:p>
            <a:pPr>
              <a:buAutoNum type="arabicPeriod"/>
            </a:pPr>
            <a:r>
              <a:rPr lang="fr-FR" sz="1600" noProof="0" dirty="0"/>
              <a:t>Arrêt de bus, Istanbul, Turquie. Nuances : AISI 304 et AISI 316, finition : 2B / BA / Brossé / Scotch-Brite</a:t>
            </a:r>
          </a:p>
          <a:p>
            <a:pPr>
              <a:buAutoNum type="arabicPeriod"/>
            </a:pPr>
            <a:r>
              <a:rPr lang="fr-FR" sz="1600" noProof="0" dirty="0"/>
              <a:t>Porte-vélo, Albenga, Italie. Nuance : EN 1.4301 (AISI 304)</a:t>
            </a:r>
          </a:p>
          <a:p>
            <a:pPr>
              <a:buAutoNum type="arabicPeriod"/>
            </a:pPr>
            <a:r>
              <a:rPr lang="fr-FR" sz="1600" noProof="0" dirty="0"/>
              <a:t>Sculpture « Invisible City », Wellington, Nouvelle Zélande</a:t>
            </a:r>
          </a:p>
          <a:p>
            <a:pPr>
              <a:buAutoNum type="arabicPeriod"/>
            </a:pPr>
            <a:r>
              <a:rPr lang="fr-FR" sz="1600" noProof="0" dirty="0"/>
              <a:t>Sculpture de Joana Vasconcelos intitulée « Maryline » et faite de faitouts en acier inoxydable</a:t>
            </a:r>
          </a:p>
        </p:txBody>
      </p:sp>
      <p:sp>
        <p:nvSpPr>
          <p:cNvPr id="4" name="Slide Number Placeholder 3"/>
          <p:cNvSpPr>
            <a:spLocks noGrp="1"/>
          </p:cNvSpPr>
          <p:nvPr>
            <p:ph type="sldNum" sz="quarter" idx="4"/>
          </p:nvPr>
        </p:nvSpPr>
        <p:spPr/>
        <p:txBody>
          <a:bodyPr/>
          <a:lstStyle/>
          <a:p>
            <a:fld id="{5AF66AA0-E37C-4065-8BE7-D4086C065B53}" type="slidenum">
              <a:rPr lang="fr-BE" smtClean="0"/>
              <a:pPr/>
              <a:t>70</a:t>
            </a:fld>
            <a:endParaRPr lang="fr-BE" dirty="0"/>
          </a:p>
        </p:txBody>
      </p:sp>
      <p:grpSp>
        <p:nvGrpSpPr>
          <p:cNvPr id="17" name="Group 16"/>
          <p:cNvGrpSpPr/>
          <p:nvPr/>
        </p:nvGrpSpPr>
        <p:grpSpPr>
          <a:xfrm>
            <a:off x="683568" y="44624"/>
            <a:ext cx="7362972" cy="5051546"/>
            <a:chOff x="890514" y="373596"/>
            <a:chExt cx="7362972" cy="5051546"/>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1509" y="2561500"/>
              <a:ext cx="4731977" cy="2863642"/>
            </a:xfrm>
            <a:prstGeom prst="rect">
              <a:avLst/>
            </a:prstGeom>
            <a:ln>
              <a:solidFill>
                <a:schemeClr val="tx1"/>
              </a:solidFill>
            </a:ln>
          </p:spPr>
        </p:pic>
      </p:grpSp>
    </p:spTree>
    <p:extLst>
      <p:ext uri="{BB962C8B-B14F-4D97-AF65-F5344CB8AC3E}">
        <p14:creationId xmlns:p14="http://schemas.microsoft.com/office/powerpoint/2010/main" val="3191876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a:ln>
            <a:noFill/>
          </a:ln>
        </p:spPr>
        <p:txBody>
          <a:bodyPr/>
          <a:lstStyle/>
          <a:p>
            <a:fld id="{5AF66AA0-E37C-4065-8BE7-D4086C065B53}" type="slidenum">
              <a:rPr lang="fr-BE" smtClean="0"/>
              <a:pPr/>
              <a:t>71</a:t>
            </a:fld>
            <a:endParaRPr lang="fr-BE" dirty="0"/>
          </a:p>
        </p:txBody>
      </p:sp>
    </p:spTree>
    <p:extLst>
      <p:ext uri="{BB962C8B-B14F-4D97-AF65-F5344CB8AC3E}">
        <p14:creationId xmlns:p14="http://schemas.microsoft.com/office/powerpoint/2010/main" val="1233629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Mobilier urbain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400" dirty="0">
                <a:hlinkClick r:id="rId3"/>
              </a:rPr>
              <a:t>https://www.worldstainless.org/applications/architecture-building-and-construction-applications/street-furniture/ </a:t>
            </a:r>
            <a:endParaRPr lang="en-GB" sz="2400" dirty="0"/>
          </a:p>
          <a:p>
            <a:pPr marL="514350" indent="-514350">
              <a:buFont typeface="+mj-lt"/>
              <a:buAutoNum type="arabicPeriod"/>
            </a:pPr>
            <a:r>
              <a:rPr lang="fr-FR" sz="2400" dirty="0">
                <a:hlinkClick r:id="rId4"/>
              </a:rPr>
              <a:t>http://norcor.free.fr/piazza_superbe_inox.jpg</a:t>
            </a:r>
            <a:endParaRPr lang="fr-FR" sz="2400" dirty="0"/>
          </a:p>
          <a:p>
            <a:pPr marL="514350" indent="-514350">
              <a:buFont typeface="+mj-lt"/>
              <a:buAutoNum type="arabicPeriod"/>
            </a:pPr>
            <a:r>
              <a:rPr lang="fr-FR" sz="2400" dirty="0">
                <a:hlinkClick r:id="rId5"/>
              </a:rPr>
              <a:t>http://listraveltips.com/wellington-street-art-stainless-steel-braille-sculpture/</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72</a:t>
            </a:fld>
            <a:endParaRPr lang="fr-BE" dirty="0"/>
          </a:p>
        </p:txBody>
      </p:sp>
    </p:spTree>
    <p:extLst>
      <p:ext uri="{BB962C8B-B14F-4D97-AF65-F5344CB8AC3E}">
        <p14:creationId xmlns:p14="http://schemas.microsoft.com/office/powerpoint/2010/main" val="231579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noProof="0" dirty="0"/>
              <a:t>9. Rénovation</a:t>
            </a:r>
          </a:p>
        </p:txBody>
      </p:sp>
      <p:sp>
        <p:nvSpPr>
          <p:cNvPr id="4" name="Slide Number Placeholder 3"/>
          <p:cNvSpPr>
            <a:spLocks noGrp="1"/>
          </p:cNvSpPr>
          <p:nvPr>
            <p:ph type="sldNum" sz="quarter" idx="4"/>
          </p:nvPr>
        </p:nvSpPr>
        <p:spPr/>
        <p:txBody>
          <a:bodyPr/>
          <a:lstStyle/>
          <a:p>
            <a:fld id="{5AF66AA0-E37C-4065-8BE7-D4086C065B53}" type="slidenum">
              <a:rPr lang="fr-BE" smtClean="0"/>
              <a:pPr/>
              <a:t>73</a:t>
            </a:fld>
            <a:endParaRPr lang="fr-BE" dirty="0"/>
          </a:p>
        </p:txBody>
      </p:sp>
    </p:spTree>
    <p:extLst>
      <p:ext uri="{BB962C8B-B14F-4D97-AF65-F5344CB8AC3E}">
        <p14:creationId xmlns:p14="http://schemas.microsoft.com/office/powerpoint/2010/main" val="2203739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3307" y="4005064"/>
            <a:ext cx="8035117" cy="11521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2050" indent="-1162050">
              <a:buFont typeface="Arial" pitchFamily="34" charset="0"/>
              <a:buNone/>
              <a:tabLst>
                <a:tab pos="1162050" algn="l"/>
              </a:tabLst>
            </a:pPr>
            <a:r>
              <a:rPr lang="fr-FR" sz="1800" dirty="0"/>
              <a:t>A gauche : 	Entrée en acier inoxydable du pavillon de la crypte de l’église St-Martin-in-the-Field, Londres</a:t>
            </a:r>
          </a:p>
          <a:p>
            <a:pPr marL="1162050" indent="-1162050">
              <a:buNone/>
              <a:tabLst>
                <a:tab pos="1162050" algn="l"/>
              </a:tabLst>
            </a:pPr>
            <a:r>
              <a:rPr lang="fr-FR" sz="1800" dirty="0"/>
              <a:t>A droite : 	Acier inoxydable et verre de la Pyramide du Louvre, Paris</a:t>
            </a:r>
          </a:p>
        </p:txBody>
      </p:sp>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74</a:t>
            </a:fld>
            <a:endParaRPr lang="fr-BE" dirty="0"/>
          </a:p>
        </p:txBody>
      </p:sp>
    </p:spTree>
    <p:extLst>
      <p:ext uri="{BB962C8B-B14F-4D97-AF65-F5344CB8AC3E}">
        <p14:creationId xmlns:p14="http://schemas.microsoft.com/office/powerpoint/2010/main" val="1184396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95536" y="4581128"/>
            <a:ext cx="8229600" cy="22768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400" dirty="0">
              <a:solidFill>
                <a:srgbClr val="0070C0"/>
              </a:solidFill>
            </a:endParaRPr>
          </a:p>
        </p:txBody>
      </p:sp>
      <p:sp>
        <p:nvSpPr>
          <p:cNvPr id="3" name="Title 2"/>
          <p:cNvSpPr>
            <a:spLocks noGrp="1"/>
          </p:cNvSpPr>
          <p:nvPr>
            <p:ph type="title"/>
          </p:nvPr>
        </p:nvSpPr>
        <p:spPr>
          <a:xfrm>
            <a:off x="1548924" y="4293096"/>
            <a:ext cx="5759242" cy="566738"/>
          </a:xfrm>
        </p:spPr>
        <p:txBody>
          <a:bodyPr/>
          <a:lstStyle/>
          <a:p>
            <a:r>
              <a:rPr lang="fr-FR" noProof="0" dirty="0"/>
              <a:t>Théâtre-opéra de Vérone, Italie</a:t>
            </a:r>
          </a:p>
        </p:txBody>
      </p:sp>
      <p:sp>
        <p:nvSpPr>
          <p:cNvPr id="5" name="Text Placeholder 4"/>
          <p:cNvSpPr>
            <a:spLocks noGrp="1"/>
          </p:cNvSpPr>
          <p:nvPr>
            <p:ph type="body" sz="half" idx="2"/>
          </p:nvPr>
        </p:nvSpPr>
        <p:spPr>
          <a:xfrm>
            <a:off x="1547664" y="4797152"/>
            <a:ext cx="6840760" cy="2060848"/>
          </a:xfrm>
        </p:spPr>
        <p:txBody>
          <a:bodyPr>
            <a:noAutofit/>
          </a:bodyPr>
          <a:lstStyle/>
          <a:p>
            <a:pPr algn="just"/>
            <a:r>
              <a:rPr lang="fr-FR" sz="1600" noProof="0" dirty="0"/>
              <a:t>Le grand monument romain, dont la construction remonte à la première moitié du 1</a:t>
            </a:r>
            <a:r>
              <a:rPr lang="fr-FR" sz="1600" baseline="30000" noProof="0" dirty="0"/>
              <a:t>er</a:t>
            </a:r>
            <a:r>
              <a:rPr lang="fr-FR" sz="1600" noProof="0" dirty="0"/>
              <a:t> siècle après J.-C., est connu comme étant le plus important théâtre en plein air. Des travaux de restauration récents comprennent la construction d’une nouvelle couverture pour la fosse centrale, là où s’installe l’orchestre, la salle souterraine et les tunnels des égouts. La nouvelle dalle de couverture est supportée par un système de bracons et de tirants post-tendus. Le système de post-tension utilisé, comprenant des barres en acier inoxydable, garantit la sécurité, la qualité et la </a:t>
            </a:r>
            <a:r>
              <a:rPr lang="fr-FR" sz="1600" dirty="0"/>
              <a:t>durabilité de la structure.</a:t>
            </a:r>
            <a:endParaRPr lang="fr-FR" sz="1600" noProof="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75</a:t>
            </a:fld>
            <a:endParaRPr lang="fr-BE" dirty="0"/>
          </a:p>
        </p:txBody>
      </p:sp>
      <p:grpSp>
        <p:nvGrpSpPr>
          <p:cNvPr id="2" name="Group 1"/>
          <p:cNvGrpSpPr/>
          <p:nvPr/>
        </p:nvGrpSpPr>
        <p:grpSpPr>
          <a:xfrm>
            <a:off x="1691660" y="72000"/>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7817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832" y="4800600"/>
            <a:ext cx="3398168" cy="566738"/>
          </a:xfrm>
        </p:spPr>
        <p:txBody>
          <a:bodyPr/>
          <a:lstStyle/>
          <a:p>
            <a:r>
              <a:rPr lang="fr-FR" noProof="0" dirty="0"/>
              <a:t>Théâtre romain, Fréjus, France</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173832" y="5367338"/>
            <a:ext cx="4694312" cy="1158006"/>
          </a:xfrm>
        </p:spPr>
        <p:txBody>
          <a:bodyPr>
            <a:normAutofit/>
          </a:bodyPr>
          <a:lstStyle/>
          <a:p>
            <a:pPr algn="just"/>
            <a:r>
              <a:rPr lang="fr-FR" sz="1600" noProof="0" dirty="0"/>
              <a:t>Restauration du théâtre romain de plein air en teck et </a:t>
            </a:r>
            <a:r>
              <a:rPr lang="fr-FR" sz="1600" dirty="0"/>
              <a:t>tôles perforées en </a:t>
            </a:r>
            <a:r>
              <a:rPr lang="fr-FR" sz="1600" noProof="0" dirty="0"/>
              <a:t>acier inoxydable EN 1.4571 d’épaisseur 3 mm.</a:t>
            </a:r>
          </a:p>
        </p:txBody>
      </p:sp>
      <p:sp>
        <p:nvSpPr>
          <p:cNvPr id="5" name="Slide Number Placeholder 4"/>
          <p:cNvSpPr>
            <a:spLocks noGrp="1"/>
          </p:cNvSpPr>
          <p:nvPr>
            <p:ph type="sldNum" sz="quarter" idx="4"/>
          </p:nvPr>
        </p:nvSpPr>
        <p:spPr/>
        <p:txBody>
          <a:bodyPr/>
          <a:lstStyle/>
          <a:p>
            <a:fld id="{5AF66AA0-E37C-4065-8BE7-D4086C065B53}" type="slidenum">
              <a:rPr lang="fr-BE" smtClean="0"/>
              <a:pPr/>
              <a:t>76</a:t>
            </a:fld>
            <a:endParaRPr lang="fr-BE" dirty="0"/>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495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Rénovation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http://www.worldstainless.org/Files/issf/non-image-files/PDF/Euro_Inox/New_meets_Old_FR.pdf</a:t>
            </a:r>
            <a:endParaRPr lang="fr-FR" sz="2400" noProof="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77</a:t>
            </a:fld>
            <a:endParaRPr lang="fr-BE" dirty="0"/>
          </a:p>
        </p:txBody>
      </p:sp>
    </p:spTree>
    <p:extLst>
      <p:ext uri="{BB962C8B-B14F-4D97-AF65-F5344CB8AC3E}">
        <p14:creationId xmlns:p14="http://schemas.microsoft.com/office/powerpoint/2010/main" val="2091106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10. Stades</a:t>
            </a:r>
          </a:p>
        </p:txBody>
      </p:sp>
      <p:sp>
        <p:nvSpPr>
          <p:cNvPr id="2" name="Slide Number Placeholder 1"/>
          <p:cNvSpPr>
            <a:spLocks noGrp="1"/>
          </p:cNvSpPr>
          <p:nvPr>
            <p:ph type="sldNum" sz="quarter" idx="4"/>
          </p:nvPr>
        </p:nvSpPr>
        <p:spPr/>
        <p:txBody>
          <a:bodyPr/>
          <a:lstStyle/>
          <a:p>
            <a:fld id="{5AF66AA0-E37C-4065-8BE7-D4086C065B53}" type="slidenum">
              <a:rPr lang="fr-BE" smtClean="0"/>
              <a:pPr/>
              <a:t>78</a:t>
            </a:fld>
            <a:endParaRPr lang="fr-BE" dirty="0"/>
          </a:p>
        </p:txBody>
      </p:sp>
    </p:spTree>
    <p:extLst>
      <p:ext uri="{BB962C8B-B14F-4D97-AF65-F5344CB8AC3E}">
        <p14:creationId xmlns:p14="http://schemas.microsoft.com/office/powerpoint/2010/main" val="113713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rot="16200000">
            <a:off x="-2691680" y="2799182"/>
            <a:ext cx="6858002" cy="1259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r-FR" sz="1600" dirty="0"/>
              <a:t>Sens des aiguilles d’une montre, en partant du haut à gauche :</a:t>
            </a:r>
            <a:r>
              <a:rPr lang="fr-FR" sz="1600" baseline="50000" dirty="0"/>
              <a:t>1-3</a:t>
            </a:r>
          </a:p>
          <a:p>
            <a:pPr algn="just">
              <a:buNone/>
            </a:pPr>
            <a:r>
              <a:rPr lang="fr-FR" sz="1600" dirty="0"/>
              <a:t>1. Main courante dans les escaliers de l’entrée VIP, Wembley, GB ; 2. Tourniquet ;</a:t>
            </a:r>
          </a:p>
          <a:p>
            <a:pPr marL="0" indent="0" algn="just">
              <a:buNone/>
            </a:pPr>
            <a:r>
              <a:rPr lang="fr-FR" sz="1600" dirty="0"/>
              <a:t> 3. Vestiaires ; 4. Auvent et garde-corps en acier inoxydable sur la passerelle sur la rue Bourke au stade Colonial de Melbourne, Australie</a:t>
            </a:r>
          </a:p>
        </p:txBody>
      </p:sp>
      <p:grpSp>
        <p:nvGrpSpPr>
          <p:cNvPr id="3" name="Group 2"/>
          <p:cNvGrpSpPr/>
          <p:nvPr/>
        </p:nvGrpSpPr>
        <p:grpSpPr>
          <a:xfrm>
            <a:off x="1393428" y="908720"/>
            <a:ext cx="7499052" cy="568863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79</a:t>
            </a:fld>
            <a:endParaRPr lang="fr-BE" dirty="0"/>
          </a:p>
        </p:txBody>
      </p:sp>
    </p:spTree>
    <p:extLst>
      <p:ext uri="{BB962C8B-B14F-4D97-AF65-F5344CB8AC3E}">
        <p14:creationId xmlns:p14="http://schemas.microsoft.com/office/powerpoint/2010/main" val="428020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081736"/>
            <a:ext cx="6516216" cy="566738"/>
          </a:xfrm>
        </p:spPr>
        <p:txBody>
          <a:bodyPr>
            <a:normAutofit fontScale="90000"/>
          </a:bodyPr>
          <a:lstStyle/>
          <a:p>
            <a:r>
              <a:rPr lang="fr-FR" noProof="0" dirty="0"/>
              <a:t>Centre culturel Kauffman, Kansas City, USA (2011)</a:t>
            </a:r>
            <a:br>
              <a:rPr lang="fr-FR" noProof="0" dirty="0"/>
            </a:br>
            <a:r>
              <a:rPr lang="fr-FR" noProof="0" dirty="0"/>
              <a:t>Architecte : Moshe Safdie ; Ingénierie : Arup</a:t>
            </a:r>
            <a:r>
              <a:rPr lang="fr-FR" baseline="50000" noProof="0" dirty="0"/>
              <a:t>10</a:t>
            </a:r>
          </a:p>
        </p:txBody>
      </p:sp>
      <p:sp>
        <p:nvSpPr>
          <p:cNvPr id="7" name="Text Placeholder 6"/>
          <p:cNvSpPr>
            <a:spLocks noGrp="1"/>
          </p:cNvSpPr>
          <p:nvPr>
            <p:ph type="body" sz="half" idx="2"/>
          </p:nvPr>
        </p:nvSpPr>
        <p:spPr>
          <a:xfrm>
            <a:off x="1115616" y="5648474"/>
            <a:ext cx="6912768" cy="1209526"/>
          </a:xfrm>
        </p:spPr>
        <p:txBody>
          <a:bodyPr>
            <a:noAutofit/>
          </a:bodyPr>
          <a:lstStyle/>
          <a:p>
            <a:pPr algn="just">
              <a:tabLst>
                <a:tab pos="0" algn="l"/>
              </a:tabLst>
            </a:pPr>
            <a:r>
              <a:rPr lang="fr-FR" sz="1200" dirty="0"/>
              <a:t>Face au centre ville de Kansas City, l’élévation </a:t>
            </a:r>
            <a:r>
              <a:rPr lang="fr-FR" sz="1200" noProof="0" dirty="0"/>
              <a:t>Nord du bâtiment est constituée d’une série de voiles en arcs gainés d’acier inoxydable jaillissant du sol comme une vague. </a:t>
            </a:r>
            <a:r>
              <a:rPr lang="fr-FR" sz="1200" dirty="0"/>
              <a:t>De sa crête</a:t>
            </a:r>
            <a:r>
              <a:rPr lang="fr-FR" sz="1200" noProof="0" dirty="0"/>
              <a:t>, un toit incurvé en verre descend vers le quartier « Crossroads » au Sud </a:t>
            </a:r>
            <a:r>
              <a:rPr lang="fr-FR" sz="1200" dirty="0"/>
              <a:t>et finit par une paroi de verre de 20 m de haut et de 100 m de long, offrant une vue panoramique sur Kansas City à </a:t>
            </a:r>
            <a:r>
              <a:rPr lang="fr-FR" sz="1200" noProof="0" dirty="0"/>
              <a:t>partir du grand </a:t>
            </a:r>
            <a:r>
              <a:rPr lang="fr-FR" sz="1200" dirty="0"/>
              <a:t>h</a:t>
            </a:r>
            <a:r>
              <a:rPr lang="fr-FR" sz="1200" noProof="0" dirty="0"/>
              <a:t>all Brandmeyer du Centre Kauffman. La </a:t>
            </a:r>
            <a:r>
              <a:rPr lang="fr-FR" sz="1200" dirty="0"/>
              <a:t>remarquable façade </a:t>
            </a:r>
            <a:r>
              <a:rPr lang="fr-FR" sz="1200" noProof="0" dirty="0"/>
              <a:t>en verre et la toiture sont ancrées par 27 câbles en acier </a:t>
            </a:r>
            <a:r>
              <a:rPr lang="fr-FR" sz="1200" dirty="0"/>
              <a:t>à haute résistance qui </a:t>
            </a:r>
            <a:r>
              <a:rPr lang="fr-FR" sz="1200" noProof="0" dirty="0"/>
              <a:t>font penser à un instrument à cordes.</a:t>
            </a:r>
          </a:p>
        </p:txBody>
      </p:sp>
      <p:grpSp>
        <p:nvGrpSpPr>
          <p:cNvPr id="8" name="Groupe 7"/>
          <p:cNvGrpSpPr/>
          <p:nvPr/>
        </p:nvGrpSpPr>
        <p:grpSpPr>
          <a:xfrm>
            <a:off x="1259632" y="72000"/>
            <a:ext cx="6516216" cy="4922965"/>
            <a:chOff x="1259632" y="82339"/>
            <a:chExt cx="6516216" cy="4922965"/>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82339"/>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Slide Number Placeholder 3"/>
          <p:cNvSpPr>
            <a:spLocks noGrp="1"/>
          </p:cNvSpPr>
          <p:nvPr>
            <p:ph type="sldNum" sz="quarter" idx="4"/>
          </p:nvPr>
        </p:nvSpPr>
        <p:spPr/>
        <p:txBody>
          <a:bodyPr/>
          <a:lstStyle/>
          <a:p>
            <a:fld id="{5AF66AA0-E37C-4065-8BE7-D4086C065B53}" type="slidenum">
              <a:rPr lang="fr-BE" smtClean="0"/>
              <a:pPr/>
              <a:t>8</a:t>
            </a:fld>
            <a:endParaRPr lang="fr-BE" dirty="0"/>
          </a:p>
        </p:txBody>
      </p:sp>
    </p:spTree>
    <p:extLst>
      <p:ext uri="{BB962C8B-B14F-4D97-AF65-F5344CB8AC3E}">
        <p14:creationId xmlns:p14="http://schemas.microsoft.com/office/powerpoint/2010/main" val="2277997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87028" y="4581128"/>
            <a:ext cx="5486400" cy="566738"/>
          </a:xfrm>
        </p:spPr>
        <p:txBody>
          <a:bodyPr>
            <a:normAutofit fontScale="90000"/>
          </a:bodyPr>
          <a:lstStyle/>
          <a:p>
            <a:r>
              <a:rPr lang="fr-FR" noProof="0" dirty="0"/>
              <a:t>Stade Yamuna, Delhi, Inde </a:t>
            </a:r>
            <a:r>
              <a:rPr lang="fr-FR" baseline="50000" noProof="0" dirty="0"/>
              <a:t>4</a:t>
            </a:r>
            <a:br>
              <a:rPr lang="fr-FR" noProof="0" dirty="0"/>
            </a:br>
            <a:r>
              <a:rPr lang="fr-FR" noProof="0" dirty="0"/>
              <a:t>Architectes : Peddle Thorb</a:t>
            </a:r>
          </a:p>
        </p:txBody>
      </p:sp>
      <p:sp>
        <p:nvSpPr>
          <p:cNvPr id="6" name="Text Placeholder 5"/>
          <p:cNvSpPr>
            <a:spLocks noGrp="1"/>
          </p:cNvSpPr>
          <p:nvPr>
            <p:ph type="body" sz="half" idx="2"/>
          </p:nvPr>
        </p:nvSpPr>
        <p:spPr>
          <a:xfrm>
            <a:off x="587027" y="5229200"/>
            <a:ext cx="7801397" cy="1628800"/>
          </a:xfrm>
        </p:spPr>
        <p:txBody>
          <a:bodyPr>
            <a:noAutofit/>
          </a:bodyPr>
          <a:lstStyle/>
          <a:p>
            <a:pPr algn="just"/>
            <a:r>
              <a:rPr lang="fr-FR" sz="1600" noProof="0" dirty="0"/>
              <a:t>A l’occasion des jeux du Commonwealth en 2010, un stade multifonction a été construit à New Delhi. Avec sa façade brillante faite de mailles en acier inoxydable, </a:t>
            </a:r>
            <a:r>
              <a:rPr lang="fr-FR" sz="1600" dirty="0"/>
              <a:t>le stade, moderne et durable, symbolise le sport en tant que vecteur d’interaction entre les hommes</a:t>
            </a:r>
            <a:r>
              <a:rPr lang="fr-FR" sz="1600" noProof="0" dirty="0"/>
              <a:t>. Le </a:t>
            </a:r>
            <a:r>
              <a:rPr lang="fr-FR" sz="1600" dirty="0"/>
              <a:t>bardage en acier inoxydable tissé avec un taux d’ouverture de 53 %</a:t>
            </a:r>
            <a:r>
              <a:rPr lang="fr-FR" sz="1600" noProof="0" dirty="0"/>
              <a:t> </a:t>
            </a:r>
            <a:r>
              <a:rPr lang="fr-FR" sz="1600" dirty="0"/>
              <a:t>protège </a:t>
            </a:r>
            <a:r>
              <a:rPr lang="fr-FR" sz="1600" noProof="0" dirty="0"/>
              <a:t>les spectateurs du climat subtropical </a:t>
            </a:r>
            <a:r>
              <a:rPr lang="fr-FR" sz="1600" dirty="0"/>
              <a:t>pénible et </a:t>
            </a:r>
            <a:r>
              <a:rPr lang="fr-FR" sz="1600" noProof="0" dirty="0"/>
              <a:t>offre une protection solaire efficace.</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80</a:t>
            </a:fld>
            <a:endParaRPr lang="fr-BE" dirty="0"/>
          </a:p>
        </p:txBody>
      </p:sp>
      <p:pic>
        <p:nvPicPr>
          <p:cNvPr id="2050" name="Picture 2" descr="http://www.architectsjournal.co.uk/pictures/636xAny/9/9/6/1293996_GKD_Stadien_0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98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139944"/>
            <a:ext cx="7795556" cy="566738"/>
          </a:xfrm>
        </p:spPr>
        <p:txBody>
          <a:bodyPr>
            <a:normAutofit fontScale="90000"/>
          </a:bodyPr>
          <a:lstStyle/>
          <a:p>
            <a:r>
              <a:rPr lang="fr-FR" noProof="0" dirty="0"/>
              <a:t>Stade Castelão, Fortaleza, Brésil</a:t>
            </a:r>
            <a:r>
              <a:rPr lang="fr-FR" baseline="50000" noProof="0" dirty="0"/>
              <a:t>5,6</a:t>
            </a:r>
            <a:br>
              <a:rPr lang="fr-FR" noProof="0" dirty="0"/>
            </a:br>
            <a:r>
              <a:rPr lang="fr-FR" noProof="0" dirty="0"/>
              <a:t>Architecte : Vigliecca &amp; Associés</a:t>
            </a:r>
          </a:p>
        </p:txBody>
      </p:sp>
      <p:sp>
        <p:nvSpPr>
          <p:cNvPr id="5" name="Text Placeholder 4"/>
          <p:cNvSpPr>
            <a:spLocks noGrp="1"/>
          </p:cNvSpPr>
          <p:nvPr>
            <p:ph type="body" sz="half" idx="2"/>
          </p:nvPr>
        </p:nvSpPr>
        <p:spPr>
          <a:xfrm>
            <a:off x="251520" y="5688632"/>
            <a:ext cx="8568952" cy="1169368"/>
          </a:xfrm>
        </p:spPr>
        <p:txBody>
          <a:bodyPr>
            <a:noAutofit/>
          </a:bodyPr>
          <a:lstStyle/>
          <a:p>
            <a:pPr algn="just"/>
            <a:r>
              <a:rPr lang="fr-FR" noProof="0" dirty="0"/>
              <a:t>La façade a été entièrement réalisée en acier inoxydable déployé. En plus de la structure extérieure, l’acier inoxydable a été utilisé pour les balustrades, les mains-courantes des zones VIP, les toilettes et les vestiaires du stade. « Nous avons choisi cette option pour la durabilité qu’offre l’acier inoxydable, ce qui est essentiel pour des surfaces comme la façade qui exigent un matériau résistant à la corrosion, et pour son apparence noble, indispensable dans la zone d’accueil » a </a:t>
            </a:r>
            <a:r>
              <a:rPr lang="fr-FR" dirty="0"/>
              <a:t>déclaré l’architecte </a:t>
            </a:r>
            <a:r>
              <a:rPr lang="fr-FR" noProof="0" dirty="0"/>
              <a:t>Ronald Fiedler, responsable du projet.</a:t>
            </a:r>
          </a:p>
        </p:txBody>
      </p:sp>
      <p:sp>
        <p:nvSpPr>
          <p:cNvPr id="4" name="Slide Number Placeholder 3"/>
          <p:cNvSpPr>
            <a:spLocks noGrp="1"/>
          </p:cNvSpPr>
          <p:nvPr>
            <p:ph type="sldNum" sz="quarter" idx="4"/>
          </p:nvPr>
        </p:nvSpPr>
        <p:spPr/>
        <p:txBody>
          <a:bodyPr/>
          <a:lstStyle/>
          <a:p>
            <a:fld id="{5AF66AA0-E37C-4065-8BE7-D4086C065B53}" type="slidenum">
              <a:rPr lang="fr-BE" smtClean="0"/>
              <a:pPr/>
              <a:t>81</a:t>
            </a:fld>
            <a:endParaRPr lang="fr-BE" dirty="0"/>
          </a:p>
        </p:txBody>
      </p:sp>
      <p:pic>
        <p:nvPicPr>
          <p:cNvPr id="2050" name="Picture 2" descr="D:\Mes docs\ISSF_Projects_under_way\Education_to_stainless_steels_V2\New_Pictures\VIGLIECCA&amp;ASSOCIADOS.T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16632"/>
            <a:ext cx="7147484" cy="4906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64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793044" y="5526558"/>
            <a:ext cx="7307347" cy="566738"/>
          </a:xfrm>
        </p:spPr>
        <p:txBody>
          <a:bodyPr>
            <a:noAutofit/>
          </a:bodyPr>
          <a:lstStyle/>
          <a:p>
            <a:r>
              <a:rPr lang="fr-FR" noProof="0" dirty="0"/>
              <a:t>Stade Allianz Park Palmeiras, Sao Paulo, Brésil</a:t>
            </a:r>
            <a:r>
              <a:rPr lang="fr-FR" baseline="50000" noProof="0" dirty="0"/>
              <a:t>7</a:t>
            </a:r>
            <a:br>
              <a:rPr lang="fr-FR" baseline="50000" noProof="0" dirty="0"/>
            </a:br>
            <a:r>
              <a:rPr lang="fr-FR" noProof="0" dirty="0"/>
              <a:t>Architecte : Edo Rocha Architecture </a:t>
            </a:r>
          </a:p>
        </p:txBody>
      </p:sp>
      <p:sp>
        <p:nvSpPr>
          <p:cNvPr id="3" name="Text Placeholder 2"/>
          <p:cNvSpPr>
            <a:spLocks noGrp="1"/>
          </p:cNvSpPr>
          <p:nvPr>
            <p:ph type="body" sz="half" idx="2"/>
          </p:nvPr>
        </p:nvSpPr>
        <p:spPr>
          <a:xfrm>
            <a:off x="799536" y="6008514"/>
            <a:ext cx="7516880" cy="804862"/>
          </a:xfrm>
        </p:spPr>
        <p:txBody>
          <a:bodyPr>
            <a:noAutofit/>
          </a:bodyPr>
          <a:lstStyle/>
          <a:p>
            <a:pPr algn="just"/>
            <a:r>
              <a:rPr lang="fr-FR" sz="1600" noProof="0" dirty="0"/>
              <a:t>C’est l’un des plus beaux stades du monde. L’acier inoxydable est utilisé de manière intensive pour la façade. </a:t>
            </a:r>
            <a:r>
              <a:rPr lang="fr-FR" sz="1600" dirty="0"/>
              <a:t>Les tôles perforées en acier inoxydable facilitent la circulation de l’air</a:t>
            </a:r>
            <a:r>
              <a:rPr lang="fr-FR" sz="1600" noProof="0" dirty="0"/>
              <a:t>.</a:t>
            </a:r>
          </a:p>
        </p:txBody>
      </p:sp>
      <p:sp>
        <p:nvSpPr>
          <p:cNvPr id="4" name="Slide Number Placeholder 3"/>
          <p:cNvSpPr>
            <a:spLocks noGrp="1"/>
          </p:cNvSpPr>
          <p:nvPr>
            <p:ph type="sldNum" sz="quarter" idx="4"/>
          </p:nvPr>
        </p:nvSpPr>
        <p:spPr/>
        <p:txBody>
          <a:bodyPr/>
          <a:lstStyle/>
          <a:p>
            <a:fld id="{5AF66AA0-E37C-4065-8BE7-D4086C065B53}" type="slidenum">
              <a:rPr lang="fr-BE" smtClean="0"/>
              <a:pPr/>
              <a:t>82</a:t>
            </a:fld>
            <a:endParaRPr lang="fr-BE" dirty="0"/>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Tree>
    <p:extLst>
      <p:ext uri="{BB962C8B-B14F-4D97-AF65-F5344CB8AC3E}">
        <p14:creationId xmlns:p14="http://schemas.microsoft.com/office/powerpoint/2010/main" val="1265208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4869160"/>
            <a:ext cx="7006444" cy="566738"/>
          </a:xfrm>
        </p:spPr>
        <p:txBody>
          <a:bodyPr>
            <a:noAutofit/>
          </a:bodyPr>
          <a:lstStyle/>
          <a:p>
            <a:r>
              <a:rPr lang="fr-FR" noProof="0" dirty="0"/>
              <a:t>Façade « Média » du stade Pierre Mauroy, Lille, France</a:t>
            </a:r>
            <a:r>
              <a:rPr lang="fr-FR" baseline="50000" noProof="0" dirty="0"/>
              <a:t>8</a:t>
            </a:r>
            <a:br>
              <a:rPr lang="fr-FR" noProof="0" dirty="0"/>
            </a:br>
            <a:r>
              <a:rPr lang="fr-FR" noProof="0" dirty="0"/>
              <a:t>Architectes : Valode &amp; Pistre et Ferret</a:t>
            </a:r>
          </a:p>
        </p:txBody>
      </p:sp>
      <p:sp>
        <p:nvSpPr>
          <p:cNvPr id="3" name="Picture Placeholder 2"/>
          <p:cNvSpPr>
            <a:spLocks noGrp="1"/>
          </p:cNvSpPr>
          <p:nvPr>
            <p:ph type="pic" idx="1"/>
          </p:nvPr>
        </p:nvSpPr>
        <p:spPr/>
      </p:sp>
      <p:sp>
        <p:nvSpPr>
          <p:cNvPr id="10" name="Text Placeholder 9"/>
          <p:cNvSpPr>
            <a:spLocks noGrp="1"/>
          </p:cNvSpPr>
          <p:nvPr>
            <p:ph type="body" sz="half" idx="2"/>
          </p:nvPr>
        </p:nvSpPr>
        <p:spPr>
          <a:xfrm>
            <a:off x="971600" y="5439346"/>
            <a:ext cx="7200800" cy="1158006"/>
          </a:xfrm>
        </p:spPr>
        <p:txBody>
          <a:bodyPr>
            <a:normAutofit/>
          </a:bodyPr>
          <a:lstStyle/>
          <a:p>
            <a:pPr algn="just"/>
            <a:r>
              <a:rPr lang="fr-FR" sz="1600" noProof="0" dirty="0"/>
              <a:t>Maille tissée en acier inoxydable pour la façade « Média ».</a:t>
            </a:r>
          </a:p>
          <a:p>
            <a:pPr algn="just"/>
            <a:r>
              <a:rPr lang="fr-FR" sz="1600" noProof="0" dirty="0"/>
              <a:t>Les mailles supportent un système de LED polyvalentes de forte puissance qui permettent des effets lumineux programmables individuellement allant des graphiques simples </a:t>
            </a:r>
            <a:r>
              <a:rPr lang="fr-FR" sz="1600" dirty="0"/>
              <a:t>à la projection de vidéos.</a:t>
            </a:r>
            <a:endParaRPr lang="fr-FR" sz="1600" noProof="0" dirty="0"/>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83</a:t>
            </a:fld>
            <a:endParaRPr lang="fr-BE" dirty="0"/>
          </a:p>
        </p:txBody>
      </p:sp>
      <p:pic>
        <p:nvPicPr>
          <p:cNvPr id="1026" name="Picture 2" descr="http://www.editorialespazio.com/app/webroot/ckUploads/images/20120726_ML_001_%20Grand%20Stade_b.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1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Stades »</a:t>
            </a:r>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000" dirty="0">
                <a:hlinkClick r:id="rId2"/>
              </a:rPr>
              <a:t>http://www.cmf.co.uk/products/products.asp?id=92&amp;product_id=4</a:t>
            </a:r>
            <a:r>
              <a:rPr lang="fr-FR" sz="2000" dirty="0"/>
              <a:t> </a:t>
            </a:r>
          </a:p>
          <a:p>
            <a:pPr marL="514350" indent="-514350">
              <a:buFont typeface="+mj-lt"/>
              <a:buAutoNum type="arabicPeriod"/>
            </a:pPr>
            <a:r>
              <a:rPr lang="fr-FR" sz="2000" dirty="0">
                <a:hlinkClick r:id="rId3"/>
              </a:rPr>
              <a:t>http://www.assda.asn.au/blog/223-stainless-welcome-for-sports-fans</a:t>
            </a:r>
            <a:r>
              <a:rPr lang="fr-FR" sz="2000" dirty="0"/>
              <a:t> </a:t>
            </a:r>
            <a:endParaRPr lang="fr-FR" sz="2000" b="1" dirty="0">
              <a:solidFill>
                <a:srgbClr val="FF0000"/>
              </a:solidFill>
            </a:endParaRPr>
          </a:p>
          <a:p>
            <a:pPr marL="514350" indent="-514350">
              <a:buFont typeface="+mj-lt"/>
              <a:buAutoNum type="arabicPeriod"/>
            </a:pPr>
            <a:r>
              <a:rPr lang="fr-FR" sz="2000" dirty="0">
                <a:hlinkClick r:id="rId4"/>
              </a:rPr>
              <a:t>http://www.controlledaccess.com/</a:t>
            </a:r>
            <a:r>
              <a:rPr lang="fr-FR" sz="2000" dirty="0"/>
              <a:t> </a:t>
            </a:r>
          </a:p>
          <a:p>
            <a:pPr marL="514350" indent="-514350">
              <a:buFont typeface="+mj-lt"/>
              <a:buAutoNum type="arabicPeriod"/>
            </a:pPr>
            <a:r>
              <a:rPr lang="fr-FR" sz="2000" dirty="0">
                <a:hlinkClick r:id="rId5"/>
              </a:rPr>
              <a:t>https://gkd-india.com/metalfabrics/yamuna-sports-stadium</a:t>
            </a:r>
            <a:r>
              <a:rPr lang="fr-FR" sz="2000" dirty="0"/>
              <a:t> </a:t>
            </a:r>
            <a:r>
              <a:rPr lang="fr-FR" sz="2000" dirty="0">
                <a:solidFill>
                  <a:srgbClr val="FF0000"/>
                </a:solidFill>
              </a:rPr>
              <a:t>              </a:t>
            </a:r>
            <a:endParaRPr lang="fr-FR" sz="2000" dirty="0">
              <a:solidFill>
                <a:srgbClr val="FF0000"/>
              </a:solidFill>
              <a:hlinkClick r:id="rId6"/>
            </a:endParaRPr>
          </a:p>
          <a:p>
            <a:pPr marL="514350" indent="-514350">
              <a:buFont typeface="+mj-lt"/>
              <a:buAutoNum type="arabicPeriod"/>
            </a:pPr>
            <a:r>
              <a:rPr lang="fr-FR" sz="2000" dirty="0">
                <a:hlinkClick r:id="rId7"/>
              </a:rPr>
              <a:t>http://www.vigliecca.com.br/en/projects/castelao-arena#gallery;%20</a:t>
            </a:r>
            <a:endParaRPr lang="fr-FR" sz="2000" dirty="0">
              <a:hlinkClick r:id="rId6"/>
            </a:endParaRPr>
          </a:p>
          <a:p>
            <a:pPr marL="514350" indent="-514350">
              <a:buFont typeface="+mj-lt"/>
              <a:buAutoNum type="arabicPeriod"/>
            </a:pPr>
            <a:r>
              <a:rPr lang="fr-FR" sz="2000" dirty="0">
                <a:hlinkClick r:id="rId8"/>
              </a:rPr>
              <a:t>http://www.copa2014.gov.br/en/noticia/see-details-castelaos-architecture-project </a:t>
            </a:r>
            <a:endParaRPr lang="fr-FR" sz="2000" dirty="0">
              <a:hlinkClick r:id="rId6"/>
            </a:endParaRPr>
          </a:p>
          <a:p>
            <a:pPr marL="514350" indent="-514350">
              <a:buFont typeface="+mj-lt"/>
              <a:buAutoNum type="arabicPeriod"/>
            </a:pPr>
            <a:r>
              <a:rPr lang="fr-FR" sz="2000" dirty="0">
                <a:solidFill>
                  <a:srgbClr val="FF0000"/>
                </a:solidFill>
                <a:hlinkClick r:id="rId9"/>
              </a:rPr>
              <a:t>http://edorocha.com.br/portfolio/allianz-parque/</a:t>
            </a:r>
            <a:r>
              <a:rPr lang="fr-FR" sz="2000" dirty="0">
                <a:solidFill>
                  <a:srgbClr val="FF0000"/>
                </a:solidFill>
              </a:rPr>
              <a:t> </a:t>
            </a:r>
            <a:endParaRPr lang="fr-FR" sz="2000" dirty="0"/>
          </a:p>
          <a:p>
            <a:pPr marL="514350" indent="-514350">
              <a:buFont typeface="+mj-lt"/>
              <a:buAutoNum type="arabicPeriod"/>
            </a:pPr>
            <a:r>
              <a:rPr lang="fr-FR" sz="2000" dirty="0">
                <a:hlinkClick r:id="rId10"/>
              </a:rPr>
              <a:t>https://www.osram.com/ls/projects/grand-stade-lille/index.jsp</a:t>
            </a:r>
            <a:r>
              <a:rPr lang="fr-FR" sz="20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84</a:t>
            </a:fld>
            <a:endParaRPr lang="fr-BE" dirty="0"/>
          </a:p>
        </p:txBody>
      </p:sp>
    </p:spTree>
    <p:extLst>
      <p:ext uri="{BB962C8B-B14F-4D97-AF65-F5344CB8AC3E}">
        <p14:creationId xmlns:p14="http://schemas.microsoft.com/office/powerpoint/2010/main" val="298025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FR" noProof="0" dirty="0"/>
              <a:t>11. Piscines</a:t>
            </a:r>
          </a:p>
        </p:txBody>
      </p:sp>
      <p:sp>
        <p:nvSpPr>
          <p:cNvPr id="2" name="Slide Number Placeholder 1"/>
          <p:cNvSpPr>
            <a:spLocks noGrp="1"/>
          </p:cNvSpPr>
          <p:nvPr>
            <p:ph type="sldNum" sz="quarter" idx="4"/>
          </p:nvPr>
        </p:nvSpPr>
        <p:spPr/>
        <p:txBody>
          <a:bodyPr/>
          <a:lstStyle/>
          <a:p>
            <a:fld id="{5AF66AA0-E37C-4065-8BE7-D4086C065B53}" type="slidenum">
              <a:rPr lang="fr-BE" smtClean="0"/>
              <a:pPr/>
              <a:t>85</a:t>
            </a:fld>
            <a:endParaRPr lang="fr-BE" dirty="0"/>
          </a:p>
        </p:txBody>
      </p:sp>
    </p:spTree>
    <p:extLst>
      <p:ext uri="{BB962C8B-B14F-4D97-AF65-F5344CB8AC3E}">
        <p14:creationId xmlns:p14="http://schemas.microsoft.com/office/powerpoint/2010/main" val="2238728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rot="16200000">
            <a:off x="-2395895" y="2725801"/>
            <a:ext cx="6195437" cy="1403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dirty="0"/>
              <a:t>Sens des aiguilles d’une montre, en partant du haut à gauche :</a:t>
            </a:r>
          </a:p>
          <a:p>
            <a:pPr>
              <a:buFont typeface="Arial" pitchFamily="34" charset="0"/>
              <a:buAutoNum type="arabicPeriod"/>
            </a:pPr>
            <a:r>
              <a:rPr lang="fr-FR" sz="1800" dirty="0"/>
              <a:t>Piscine olympique, liner en acier inoxydable, Vichy, France</a:t>
            </a:r>
          </a:p>
          <a:p>
            <a:pPr>
              <a:buFont typeface="Arial" pitchFamily="34" charset="0"/>
              <a:buAutoNum type="arabicPeriod"/>
            </a:pPr>
            <a:r>
              <a:rPr lang="fr-FR" sz="1800" dirty="0"/>
              <a:t>Spa personnalisé en acier inoxydable</a:t>
            </a:r>
          </a:p>
          <a:p>
            <a:pPr>
              <a:buFont typeface="Arial" pitchFamily="34" charset="0"/>
              <a:buAutoNum type="arabicPeriod"/>
            </a:pPr>
            <a:r>
              <a:rPr lang="fr-FR" sz="1800" dirty="0"/>
              <a:t>Rampes en acier inoxydable</a:t>
            </a:r>
          </a:p>
        </p:txBody>
      </p:sp>
      <p:grpSp>
        <p:nvGrpSpPr>
          <p:cNvPr id="3" name="Group 2"/>
          <p:cNvGrpSpPr/>
          <p:nvPr/>
        </p:nvGrpSpPr>
        <p:grpSpPr>
          <a:xfrm>
            <a:off x="1403648" y="1196751"/>
            <a:ext cx="7488832" cy="5286715"/>
            <a:chOff x="200844" y="493057"/>
            <a:chExt cx="8028384" cy="5532870"/>
          </a:xfrm>
        </p:grpSpPr>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Slide Number Placeholder 4"/>
          <p:cNvSpPr>
            <a:spLocks noGrp="1"/>
          </p:cNvSpPr>
          <p:nvPr>
            <p:ph type="sldNum" sz="quarter" idx="4"/>
          </p:nvPr>
        </p:nvSpPr>
        <p:spPr/>
        <p:txBody>
          <a:bodyPr/>
          <a:lstStyle/>
          <a:p>
            <a:fld id="{5AF66AA0-E37C-4065-8BE7-D4086C065B53}" type="slidenum">
              <a:rPr lang="fr-BE" smtClean="0"/>
              <a:pPr/>
              <a:t>86</a:t>
            </a:fld>
            <a:endParaRPr lang="fr-BE" dirty="0"/>
          </a:p>
        </p:txBody>
      </p:sp>
    </p:spTree>
    <p:extLst>
      <p:ext uri="{BB962C8B-B14F-4D97-AF65-F5344CB8AC3E}">
        <p14:creationId xmlns:p14="http://schemas.microsoft.com/office/powerpoint/2010/main" val="1717209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US" dirty="0"/>
              <a:t>Toboggan inox</a:t>
            </a:r>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fr-FR" sz="1200" dirty="0"/>
              <a:t>Sur ce toboggan d’une forme élégante et profilée, les marches permettant accéder au sommet  se trouvent dans le pied. La glissoire s’évase et vire à gauche. </a:t>
            </a:r>
            <a:endParaRPr lang="en-GB" sz="1200" dirty="0"/>
          </a:p>
          <a:p>
            <a:r>
              <a:rPr lang="fr-FR" sz="1200" dirty="0"/>
              <a:t>Pour créer un contraste, les concepteurs ont choisi un fini poli miroir à l’intérieur et un aspect brossé à l’extérieur.</a:t>
            </a:r>
            <a:endParaRPr lang="en-GB" sz="1200" dirty="0"/>
          </a:p>
          <a:p>
            <a:r>
              <a:rPr lang="fr-FR" sz="1200" i="1" dirty="0"/>
              <a:t>« L’inox poli ne devient jamais trop chaud au toucher, même dans les climats chauds »</a:t>
            </a:r>
            <a:r>
              <a:rPr lang="fr-FR" sz="1200" dirty="0"/>
              <a:t> expliquent les concepteurs britanniques. </a:t>
            </a:r>
            <a:r>
              <a:rPr lang="fr-FR" sz="1200" i="1" dirty="0"/>
              <a:t>« En fait il réfléchit la lumière du soleil et la chaleur car il ne s’oxyde pas à la différence des autres métaux »</a:t>
            </a:r>
            <a:endParaRPr lang="en-GB" sz="11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87</a:t>
            </a:fld>
            <a:endParaRPr lang="fr-BE" dirty="0"/>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3854116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noProof="0" dirty="0"/>
              <a:t>Références « Piscines »</a:t>
            </a:r>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400" dirty="0">
                <a:hlinkClick r:id="rId3"/>
              </a:rPr>
              <a:t>http://www.imoa.info/molybdenum-uses/molybdenum-grade-stainless-steels/architecture/french-pool-liner-article.php</a:t>
            </a:r>
            <a:r>
              <a:rPr lang="fr-FR" sz="2400" dirty="0"/>
              <a:t> </a:t>
            </a:r>
            <a:endParaRPr lang="fr-FR" sz="2400" b="1" dirty="0">
              <a:solidFill>
                <a:srgbClr val="FF0000"/>
              </a:solidFill>
            </a:endParaRPr>
          </a:p>
          <a:p>
            <a:pPr marL="514350" indent="-514350">
              <a:buFont typeface="+mj-lt"/>
              <a:buAutoNum type="arabicPeriod"/>
            </a:pPr>
            <a:r>
              <a:rPr lang="fr-FR" sz="2400" dirty="0">
                <a:hlinkClick r:id="rId4"/>
              </a:rPr>
              <a:t>http://www.constructalia.com/repository/transfer/fr/02163065ENLACE_PDF.pdf</a:t>
            </a:r>
            <a:endParaRPr lang="fr-FR" sz="2400" dirty="0"/>
          </a:p>
          <a:p>
            <a:pPr marL="514350" indent="-514350">
              <a:buFont typeface="+mj-lt"/>
              <a:buAutoNum type="arabicPeriod"/>
            </a:pPr>
            <a:r>
              <a:rPr lang="fr-FR" sz="2400" dirty="0">
                <a:hlinkClick r:id="rId5"/>
              </a:rPr>
              <a:t>http://www.awt-eisleben.de/en/swimming-pools-136.html</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88</a:t>
            </a:fld>
            <a:endParaRPr lang="fr-BE" dirty="0"/>
          </a:p>
        </p:txBody>
      </p:sp>
    </p:spTree>
    <p:extLst>
      <p:ext uri="{BB962C8B-B14F-4D97-AF65-F5344CB8AC3E}">
        <p14:creationId xmlns:p14="http://schemas.microsoft.com/office/powerpoint/2010/main" val="363860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Merci!</a:t>
            </a:r>
          </a:p>
        </p:txBody>
      </p:sp>
      <p:sp>
        <p:nvSpPr>
          <p:cNvPr id="3" name="Content Placeholder 2">
            <a:extLst>
              <a:ext uri="{FF2B5EF4-FFF2-40B4-BE49-F238E27FC236}">
                <a16:creationId xmlns:a16="http://schemas.microsoft.com/office/drawing/2014/main" id="{07537528-C281-467A-9E59-4EBB5BF84123}"/>
              </a:ext>
            </a:extLst>
          </p:cNvPr>
          <p:cNvSpPr>
            <a:spLocks noGrp="1"/>
          </p:cNvSpPr>
          <p:nvPr>
            <p:ph idx="1"/>
          </p:nvPr>
        </p:nvSpPr>
        <p:spPr/>
        <p:txBody>
          <a:bodyPr/>
          <a:lstStyle/>
          <a:p>
            <a:pPr marL="0" indent="0">
              <a:buNone/>
            </a:pPr>
            <a:r>
              <a:rPr lang="en-GB" dirty="0" err="1"/>
              <a:t>Testez</a:t>
            </a:r>
            <a:r>
              <a:rPr lang="en-GB" dirty="0"/>
              <a:t> </a:t>
            </a:r>
            <a:r>
              <a:rPr lang="en-GB" dirty="0" err="1"/>
              <a:t>vos</a:t>
            </a:r>
            <a:r>
              <a:rPr lang="en-GB" dirty="0"/>
              <a:t> </a:t>
            </a:r>
            <a:r>
              <a:rPr lang="en-GB" dirty="0" err="1"/>
              <a:t>connaissances</a:t>
            </a:r>
            <a:r>
              <a:rPr lang="en-GB" dirty="0"/>
              <a:t> sur </a:t>
            </a:r>
            <a:r>
              <a:rPr lang="en-GB" dirty="0" err="1"/>
              <a:t>l’inox</a:t>
            </a:r>
            <a:r>
              <a:rPr lang="en-GB" dirty="0"/>
              <a:t> </a:t>
            </a:r>
            <a:r>
              <a:rPr lang="en-GB" dirty="0" err="1"/>
              <a:t>ici</a:t>
            </a:r>
            <a:r>
              <a:rPr lang="en-GB" dirty="0"/>
              <a:t>:</a:t>
            </a:r>
          </a:p>
          <a:p>
            <a:pPr marL="0" indent="0">
              <a:buNone/>
            </a:pPr>
            <a:r>
              <a:rPr lang="en-GB" dirty="0">
                <a:hlinkClick r:id="rId2"/>
              </a:rPr>
              <a:t>https://www.surveymonkey.com/r/3BVK2X6</a:t>
            </a:r>
            <a:endParaRPr lang="en-GB"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89</a:t>
            </a:fld>
            <a:endParaRPr lang="fr-BE" dirty="0"/>
          </a:p>
        </p:txBody>
      </p:sp>
    </p:spTree>
    <p:extLst>
      <p:ext uri="{BB962C8B-B14F-4D97-AF65-F5344CB8AC3E}">
        <p14:creationId xmlns:p14="http://schemas.microsoft.com/office/powerpoint/2010/main" val="289639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3" y="5661248"/>
            <a:ext cx="7082943" cy="566738"/>
          </a:xfrm>
        </p:spPr>
        <p:txBody>
          <a:bodyPr>
            <a:normAutofit fontScale="90000"/>
          </a:bodyPr>
          <a:lstStyle/>
          <a:p>
            <a:r>
              <a:rPr lang="fr-FR" noProof="0" dirty="0"/>
              <a:t>Centre Len Lye, New Plymouth, Nouvelle Zélande</a:t>
            </a:r>
            <a:br>
              <a:rPr lang="fr-FR" noProof="0" dirty="0"/>
            </a:br>
            <a:r>
              <a:rPr lang="fr-FR" noProof="0" dirty="0"/>
              <a:t>Architecte : A. Patterson</a:t>
            </a:r>
            <a:r>
              <a:rPr lang="fr-FR" baseline="50000" noProof="0" dirty="0"/>
              <a:t>11</a:t>
            </a:r>
          </a:p>
        </p:txBody>
      </p:sp>
      <p:sp>
        <p:nvSpPr>
          <p:cNvPr id="6" name="Text Placeholder 5"/>
          <p:cNvSpPr>
            <a:spLocks noGrp="1"/>
          </p:cNvSpPr>
          <p:nvPr>
            <p:ph type="body" sz="half" idx="2"/>
          </p:nvPr>
        </p:nvSpPr>
        <p:spPr>
          <a:xfrm>
            <a:off x="827584" y="6227986"/>
            <a:ext cx="7272809" cy="561454"/>
          </a:xfrm>
        </p:spPr>
        <p:txBody>
          <a:bodyPr>
            <a:noAutofit/>
          </a:bodyPr>
          <a:lstStyle/>
          <a:p>
            <a:r>
              <a:rPr lang="fr-FR" sz="1600" noProof="0" dirty="0"/>
              <a:t>Façade de 14 m de haut, réalisée à partir de 32 tonnes d’acier inoxydable type 316 poli miroir.</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44624"/>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9</a:t>
            </a:fld>
            <a:endParaRPr lang="fr-BE" dirty="0"/>
          </a:p>
        </p:txBody>
      </p:sp>
    </p:spTree>
    <p:extLst>
      <p:ext uri="{BB962C8B-B14F-4D97-AF65-F5344CB8AC3E}">
        <p14:creationId xmlns:p14="http://schemas.microsoft.com/office/powerpoint/2010/main" val="391863118"/>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9076</TotalTime>
  <Words>4486</Words>
  <Application>Microsoft Office PowerPoint</Application>
  <PresentationFormat>On-screen Show (4:3)</PresentationFormat>
  <Paragraphs>594</Paragraphs>
  <Slides>89</Slides>
  <Notes>45</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89</vt:i4>
      </vt:variant>
    </vt:vector>
  </HeadingPairs>
  <TitlesOfParts>
    <vt:vector size="105" baseType="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Support de cours pour enseignants d’Architecture et de Génie Civil</vt:lpstr>
      <vt:lpstr>Contenu</vt:lpstr>
      <vt:lpstr>1. Façades</vt:lpstr>
      <vt:lpstr>PowerPoint Presentation</vt:lpstr>
      <vt:lpstr>PowerPoint Presentation</vt:lpstr>
      <vt:lpstr>Inserts en acier inoxydable réfléchissant sur le mur en béton d’un bâtiment d’archives, Bure-Saudron (51), France8</vt:lpstr>
      <vt:lpstr>Musée d’art F. R. Weismann, Minneapolis, USA (1993) Architecte : Frank Gehry9</vt:lpstr>
      <vt:lpstr>Centre culturel Kauffman, Kansas City, USA (2011) Architecte : Moshe Safdie ; Ingénierie : Arup10</vt:lpstr>
      <vt:lpstr>Centre Len Lye, New Plymouth, Nouvelle Zélande Architecte : A. Patterson11</vt:lpstr>
      <vt:lpstr>Siège de Delhi Metro Rail, Inde Architecte : Raj Rewal &amp; Associés12</vt:lpstr>
      <vt:lpstr>Chaufferie du district, Turin, Italie Architecte : J.P. Buffi13</vt:lpstr>
      <vt:lpstr>Tour Capital Gate (2010), Abu Dhabi RMJM, Architectes14-16</vt:lpstr>
      <vt:lpstr>Façade de verre17</vt:lpstr>
      <vt:lpstr>Façade de verre, Paris 18</vt:lpstr>
      <vt:lpstr>Façade de verre, Paris18</vt:lpstr>
      <vt:lpstr>Façade en mailles tissées d’un bâtiment de bureaux, Utrecht, Pays-Bas19 Architectes : Cepezed </vt:lpstr>
      <vt:lpstr>Bâtiment à basse consommation en énergie, Nantes, France 20 Architectes : FORMA 6 &amp; B. Dacher</vt:lpstr>
      <vt:lpstr>Centre Universitaire McGowan,  Washington, DC, USA Pare-soleil en mailles tissées6</vt:lpstr>
      <vt:lpstr>Réhabilitation du Château de Rentilly, France21-23</vt:lpstr>
      <vt:lpstr>Hôpital St Guy, Londres24 Architecte : T. Heartherwick</vt:lpstr>
      <vt:lpstr>Stade American Airlines, Miami, USA</vt:lpstr>
      <vt:lpstr>Références « Façades » (1/2)</vt:lpstr>
      <vt:lpstr>Références « Façades » (2/2)</vt:lpstr>
      <vt:lpstr>2. Murs végétalisés</vt:lpstr>
      <vt:lpstr>A propos des murs végétalisés</vt:lpstr>
      <vt:lpstr>Façade végétalisée1</vt:lpstr>
      <vt:lpstr>Façade végétalisée2</vt:lpstr>
      <vt:lpstr>Murs végétalisés pour des immeubles d’habitation2 (d’un prix abordable partout !)</vt:lpstr>
      <vt:lpstr>Murs végétalisés pour des immeubles d’habitation2</vt:lpstr>
      <vt:lpstr>Aménagement paysagé vertical</vt:lpstr>
      <vt:lpstr>Mur végétalisé4</vt:lpstr>
      <vt:lpstr>PowerPoint Presentation</vt:lpstr>
      <vt:lpstr>Ancrages et câbles</vt:lpstr>
      <vt:lpstr>Références « Murs végétalisés »</vt:lpstr>
      <vt:lpstr>3. Toitures</vt:lpstr>
      <vt:lpstr>Caractéristiques courantes des toitures en acier inoxydable1-4</vt:lpstr>
      <vt:lpstr>Une nouvelle préoccupation, les métaux dans le ruissellement des eaux de pluie5</vt:lpstr>
      <vt:lpstr>La bibliothèque du Parlement de Delhi6-7 Architecte : Raj Rewal Associés</vt:lpstr>
      <vt:lpstr>PowerPoint Presentation</vt:lpstr>
      <vt:lpstr>Pavillon des Émirats à l’exposition de Shanghai 8 Architectes : Foster &amp; Partners</vt:lpstr>
      <vt:lpstr>Nouvel aéroport de Doha, Quatar9-10 Architectes : HOK</vt:lpstr>
      <vt:lpstr>Toitures végétalisées1-4, 11-12</vt:lpstr>
      <vt:lpstr>Toiture à haute réflectance  Hall Austin, Université d’État Sam Houston, Huntsville, Texas, USA (1851) Toiture en acier inoxydable peu éblouissante* mais fortement réfléchissante11,13</vt:lpstr>
      <vt:lpstr>Brise-soleil15 Bâtiment de recherche médicale de l’Université d’Arizona &amp; Bâtiment Thomas Keating</vt:lpstr>
      <vt:lpstr>Références « Toitures »</vt:lpstr>
      <vt:lpstr>4. Décoration</vt:lpstr>
      <vt:lpstr>PowerPoint Presentation</vt:lpstr>
      <vt:lpstr>Banque de France, Paris, France4 Architectes : Moatti &amp; Rivière</vt:lpstr>
      <vt:lpstr>Station de métro El Carmel (L5 ), Barcelone, Espagne5</vt:lpstr>
      <vt:lpstr>Monastère de Batalha, Portugal6</vt:lpstr>
      <vt:lpstr>Rideau intérieur &amp; balustrade de sécurité7</vt:lpstr>
      <vt:lpstr>Musée d’Art Contemporain &amp; Centre d’expositions, Shenzhen, Chine8 (en construction)  Architecte : CoopHimmelB(l)au</vt:lpstr>
      <vt:lpstr>Références « Décoration »</vt:lpstr>
      <vt:lpstr>5. Tuyauteries en acier inoxydable</vt:lpstr>
      <vt:lpstr>PowerPoint Presentation</vt:lpstr>
      <vt:lpstr>Tuyauterie en acier inoxydable</vt:lpstr>
      <vt:lpstr>Références  « Tuyauteries en acier inoxydable »</vt:lpstr>
      <vt:lpstr>6. Escaliers mécaniques et ascenseurs</vt:lpstr>
      <vt:lpstr>PowerPoint Presentation</vt:lpstr>
      <vt:lpstr>Ascenseur revêtu de mailles tissées3</vt:lpstr>
      <vt:lpstr>Entrée de la station de métro Kraaiennest, Amsterdam, Pays-Bas4</vt:lpstr>
      <vt:lpstr>Références  « Escaliers mécaniques et ascenseurs »</vt:lpstr>
      <vt:lpstr>7. Aéroports</vt:lpstr>
      <vt:lpstr>PowerPoint Presentation</vt:lpstr>
      <vt:lpstr>PowerPoint Presentation</vt:lpstr>
      <vt:lpstr>Utilisations dans les Aéroports</vt:lpstr>
      <vt:lpstr>8. Mobilier urbain</vt:lpstr>
      <vt:lpstr>PowerPoint Presentation</vt:lpstr>
      <vt:lpstr>PowerPoint Presentation</vt:lpstr>
      <vt:lpstr>PowerPoint Presentation</vt:lpstr>
      <vt:lpstr>PowerPoint Presentation</vt:lpstr>
      <vt:lpstr>Références « Mobilier urbain »</vt:lpstr>
      <vt:lpstr>9. Rénovation</vt:lpstr>
      <vt:lpstr>PowerPoint Presentation</vt:lpstr>
      <vt:lpstr>Théâtre-opéra de Vérone, Italie</vt:lpstr>
      <vt:lpstr>Théâtre romain, Fréjus, France</vt:lpstr>
      <vt:lpstr>Références « Rénovation »</vt:lpstr>
      <vt:lpstr>10. Stades</vt:lpstr>
      <vt:lpstr>PowerPoint Presentation</vt:lpstr>
      <vt:lpstr>Stade Yamuna, Delhi, Inde 4 Architectes : Peddle Thorb</vt:lpstr>
      <vt:lpstr>Stade Castelão, Fortaleza, Brésil5,6 Architecte : Vigliecca &amp; Associés</vt:lpstr>
      <vt:lpstr>Stade Allianz Park Palmeiras, Sao Paulo, Brésil7 Architecte : Edo Rocha Architecture </vt:lpstr>
      <vt:lpstr>Façade « Média » du stade Pierre Mauroy, Lille, France8 Architectes : Valode &amp; Pistre et Ferret</vt:lpstr>
      <vt:lpstr>Références « Stades »</vt:lpstr>
      <vt:lpstr>11. Piscines</vt:lpstr>
      <vt:lpstr>PowerPoint Presentation</vt:lpstr>
      <vt:lpstr>Toboggan inox</vt:lpstr>
      <vt:lpstr>Références « Piscines »</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des aciers inoxydables</dc:title>
  <dc:creator>Bernard HÉRITIER</dc:creator>
  <cp:keywords>Aciers inoxydables, cours, architectes, ingénieurs</cp:keywords>
  <dc:description>Traduction française : Jean-Pierre MUZEAU (APK)
Vérification : Joëlle PONTET (APERAM) et Bernard HÉRITIER (ISSF)</dc:description>
  <cp:lastModifiedBy>Jo Claes</cp:lastModifiedBy>
  <cp:revision>969</cp:revision>
  <cp:lastPrinted>2015-06-02T17:57:17Z</cp:lastPrinted>
  <dcterms:created xsi:type="dcterms:W3CDTF">2013-06-29T15:24:20Z</dcterms:created>
  <dcterms:modified xsi:type="dcterms:W3CDTF">2020-01-30T14:16:45Z</dcterms:modified>
</cp:coreProperties>
</file>