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0"/>
  </p:notesMasterIdLst>
  <p:sldIdLst>
    <p:sldId id="309" r:id="rId2"/>
    <p:sldId id="341" r:id="rId3"/>
    <p:sldId id="274" r:id="rId4"/>
    <p:sldId id="322" r:id="rId5"/>
    <p:sldId id="323" r:id="rId6"/>
    <p:sldId id="324" r:id="rId7"/>
    <p:sldId id="352" r:id="rId8"/>
    <p:sldId id="353" r:id="rId9"/>
    <p:sldId id="354" r:id="rId10"/>
    <p:sldId id="328" r:id="rId11"/>
    <p:sldId id="329" r:id="rId12"/>
    <p:sldId id="279" r:id="rId13"/>
    <p:sldId id="356" r:id="rId14"/>
    <p:sldId id="321" r:id="rId15"/>
    <p:sldId id="334" r:id="rId16"/>
    <p:sldId id="335" r:id="rId17"/>
    <p:sldId id="336" r:id="rId18"/>
    <p:sldId id="337" r:id="rId19"/>
    <p:sldId id="345" r:id="rId20"/>
    <p:sldId id="338" r:id="rId21"/>
    <p:sldId id="340" r:id="rId22"/>
    <p:sldId id="342" r:id="rId23"/>
    <p:sldId id="350" r:id="rId24"/>
    <p:sldId id="351" r:id="rId25"/>
    <p:sldId id="332" r:id="rId26"/>
    <p:sldId id="349" r:id="rId27"/>
    <p:sldId id="331" r:id="rId28"/>
    <p:sldId id="333"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69696"/>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A593DD-A463-4404-AC78-7CD080485FF6}" v="7" dt="2020-01-30T14:31:05.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92" autoAdjust="0"/>
    <p:restoredTop sz="94331" autoAdjust="0"/>
  </p:normalViewPr>
  <p:slideViewPr>
    <p:cSldViewPr snapToGrid="0">
      <p:cViewPr varScale="1">
        <p:scale>
          <a:sx n="77" d="100"/>
          <a:sy n="77" d="100"/>
        </p:scale>
        <p:origin x="1666" y="72"/>
      </p:cViewPr>
      <p:guideLst>
        <p:guide orient="horz" pos="2160"/>
        <p:guide pos="2880"/>
      </p:guideLst>
    </p:cSldViewPr>
  </p:slideViewPr>
  <p:notesTextViewPr>
    <p:cViewPr>
      <p:scale>
        <a:sx n="1" d="1"/>
        <a:sy n="1" d="1"/>
      </p:scale>
      <p:origin x="0" y="0"/>
    </p:cViewPr>
  </p:notesTextViewPr>
  <p:sorterViewPr>
    <p:cViewPr>
      <p:scale>
        <a:sx n="100" d="100"/>
        <a:sy n="100" d="100"/>
      </p:scale>
      <p:origin x="0" y="-2616"/>
    </p:cViewPr>
  </p:sorter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4FA593DD-A463-4404-AC78-7CD080485FF6}"/>
    <pc:docChg chg="modSld">
      <pc:chgData name="Jo Claes" userId="d64208f3-0076-4064-b6ac-7d8ee9dc279f" providerId="ADAL" clId="{4FA593DD-A463-4404-AC78-7CD080485FF6}" dt="2020-01-30T14:31:20.811" v="88" actId="20577"/>
      <pc:docMkLst>
        <pc:docMk/>
      </pc:docMkLst>
      <pc:sldChg chg="modSp">
        <pc:chgData name="Jo Claes" userId="d64208f3-0076-4064-b6ac-7d8ee9dc279f" providerId="ADAL" clId="{4FA593DD-A463-4404-AC78-7CD080485FF6}" dt="2020-01-30T14:31:20.811" v="88" actId="20577"/>
        <pc:sldMkLst>
          <pc:docMk/>
          <pc:sldMk cId="1202091140" sldId="331"/>
        </pc:sldMkLst>
        <pc:spChg chg="mod">
          <ac:chgData name="Jo Claes" userId="d64208f3-0076-4064-b6ac-7d8ee9dc279f" providerId="ADAL" clId="{4FA593DD-A463-4404-AC78-7CD080485FF6}" dt="2020-01-30T14:31:20.811" v="88" actId="20577"/>
          <ac:spMkLst>
            <pc:docMk/>
            <pc:sldMk cId="1202091140" sldId="331"/>
            <ac:spMk id="3" creationId="{00000000-0000-0000-0000-000000000000}"/>
          </ac:spMkLst>
        </pc:spChg>
      </pc:sldChg>
    </pc:docChg>
  </pc:docChgLst>
  <pc:docChgLst>
    <pc:chgData name="Jo Claes" userId="d64208f3-0076-4064-b6ac-7d8ee9dc279f" providerId="ADAL" clId="{B6B98758-7DAB-40E3-8885-03618FAD9A6D}"/>
    <pc:docChg chg="modSld">
      <pc:chgData name="Jo Claes" userId="d64208f3-0076-4064-b6ac-7d8ee9dc279f" providerId="ADAL" clId="{B6B98758-7DAB-40E3-8885-03618FAD9A6D}" dt="2019-11-18T10:43:40.202" v="0"/>
      <pc:docMkLst>
        <pc:docMk/>
      </pc:docMkLst>
      <pc:sldChg chg="modSp">
        <pc:chgData name="Jo Claes" userId="d64208f3-0076-4064-b6ac-7d8ee9dc279f" providerId="ADAL" clId="{B6B98758-7DAB-40E3-8885-03618FAD9A6D}" dt="2019-11-18T10:43:40.202" v="0"/>
        <pc:sldMkLst>
          <pc:docMk/>
          <pc:sldMk cId="1202091140" sldId="331"/>
        </pc:sldMkLst>
        <pc:spChg chg="mod">
          <ac:chgData name="Jo Claes" userId="d64208f3-0076-4064-b6ac-7d8ee9dc279f" providerId="ADAL" clId="{B6B98758-7DAB-40E3-8885-03618FAD9A6D}" dt="2019-11-18T10:43:40.202" v="0"/>
          <ac:spMkLst>
            <pc:docMk/>
            <pc:sldMk cId="1202091140" sldId="33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DC47E7-629B-40FF-A9B6-C48EFEB99100}" type="datetimeFigureOut">
              <a:rPr lang="fr-FR" smtClean="0"/>
              <a:pPr/>
              <a:t>30/01/2020</a:t>
            </a:fld>
            <a:endParaRPr lang="fr-F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B37B04-E346-4859-9CA7-88FF33329E65}" type="slidenum">
              <a:rPr lang="fr-FR" smtClean="0"/>
              <a:pPr/>
              <a:t>‹#›</a:t>
            </a:fld>
            <a:endParaRPr lang="fr-FR" dirty="0"/>
          </a:p>
        </p:txBody>
      </p:sp>
    </p:spTree>
    <p:extLst>
      <p:ext uri="{BB962C8B-B14F-4D97-AF65-F5344CB8AC3E}">
        <p14:creationId xmlns:p14="http://schemas.microsoft.com/office/powerpoint/2010/main" val="619721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84B37B04-E346-4859-9CA7-88FF33329E65}" type="slidenum">
              <a:rPr lang="fr-FR" smtClean="0"/>
              <a:pPr/>
              <a:t>3</a:t>
            </a:fld>
            <a:endParaRPr lang="fr-FR" dirty="0"/>
          </a:p>
        </p:txBody>
      </p:sp>
    </p:spTree>
    <p:extLst>
      <p:ext uri="{BB962C8B-B14F-4D97-AF65-F5344CB8AC3E}">
        <p14:creationId xmlns:p14="http://schemas.microsoft.com/office/powerpoint/2010/main" val="2984467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200" i="1" dirty="0"/>
          </a:p>
        </p:txBody>
      </p:sp>
      <p:sp>
        <p:nvSpPr>
          <p:cNvPr id="4" name="Slide Number Placeholder 3"/>
          <p:cNvSpPr>
            <a:spLocks noGrp="1"/>
          </p:cNvSpPr>
          <p:nvPr>
            <p:ph type="sldNum" sz="quarter" idx="10"/>
          </p:nvPr>
        </p:nvSpPr>
        <p:spPr/>
        <p:txBody>
          <a:bodyPr/>
          <a:lstStyle/>
          <a:p>
            <a:fld id="{84B37B04-E346-4859-9CA7-88FF33329E65}" type="slidenum">
              <a:rPr lang="fr-FR" smtClean="0"/>
              <a:pPr/>
              <a:t>4</a:t>
            </a:fld>
            <a:endParaRPr lang="fr-FR" dirty="0"/>
          </a:p>
        </p:txBody>
      </p:sp>
    </p:spTree>
    <p:extLst>
      <p:ext uri="{BB962C8B-B14F-4D97-AF65-F5344CB8AC3E}">
        <p14:creationId xmlns:p14="http://schemas.microsoft.com/office/powerpoint/2010/main" val="51873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B37B04-E346-4859-9CA7-88FF33329E65}" type="slidenum">
              <a:rPr lang="fr-FR" smtClean="0"/>
              <a:pPr/>
              <a:t>6</a:t>
            </a:fld>
            <a:endParaRPr lang="fr-FR" dirty="0"/>
          </a:p>
        </p:txBody>
      </p:sp>
    </p:spTree>
    <p:extLst>
      <p:ext uri="{BB962C8B-B14F-4D97-AF65-F5344CB8AC3E}">
        <p14:creationId xmlns:p14="http://schemas.microsoft.com/office/powerpoint/2010/main" val="1833320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0070C0"/>
              </a:solidFill>
            </a:endParaRPr>
          </a:p>
        </p:txBody>
      </p:sp>
      <p:sp>
        <p:nvSpPr>
          <p:cNvPr id="4" name="Slide Number Placeholder 3"/>
          <p:cNvSpPr>
            <a:spLocks noGrp="1"/>
          </p:cNvSpPr>
          <p:nvPr>
            <p:ph type="sldNum" sz="quarter" idx="10"/>
          </p:nvPr>
        </p:nvSpPr>
        <p:spPr/>
        <p:txBody>
          <a:bodyPr/>
          <a:lstStyle/>
          <a:p>
            <a:fld id="{84B37B04-E346-4859-9CA7-88FF33329E65}" type="slidenum">
              <a:rPr lang="fr-FR" smtClean="0"/>
              <a:pPr/>
              <a:t>10</a:t>
            </a:fld>
            <a:endParaRPr lang="fr-FR" dirty="0"/>
          </a:p>
        </p:txBody>
      </p:sp>
    </p:spTree>
    <p:extLst>
      <p:ext uri="{BB962C8B-B14F-4D97-AF65-F5344CB8AC3E}">
        <p14:creationId xmlns:p14="http://schemas.microsoft.com/office/powerpoint/2010/main" val="682720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409474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759778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610475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362676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8234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7" name="Slide Number Placeholder 6"/>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76861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9" name="Slide Number Placeholder 8"/>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70908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5" name="Slide Number Placeholder 4"/>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555419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4" name="Slide Number Placeholder 3"/>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88872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7" name="Slide Number Placeholder 6"/>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62384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fr-B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7" name="Slide Number Placeholder 6"/>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400224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fr-BE" dirty="0"/>
          </a:p>
        </p:txBody>
      </p:sp>
      <p:sp>
        <p:nvSpPr>
          <p:cNvPr id="3" name="Text Placeholder 2"/>
          <p:cNvSpPr>
            <a:spLocks noGrp="1"/>
          </p:cNvSpPr>
          <p:nvPr>
            <p:ph type="body" idx="1"/>
          </p:nvPr>
        </p:nvSpPr>
        <p:spPr>
          <a:xfrm>
            <a:off x="457200" y="1600200"/>
            <a:ext cx="8229600" cy="48531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6" name="Slide Number Placeholder 5"/>
          <p:cNvSpPr>
            <a:spLocks noGrp="1"/>
          </p:cNvSpPr>
          <p:nvPr>
            <p:ph type="sldNum" sz="quarter" idx="4"/>
          </p:nvPr>
        </p:nvSpPr>
        <p:spPr>
          <a:xfrm>
            <a:off x="8820472" y="6597352"/>
            <a:ext cx="396000" cy="365125"/>
          </a:xfrm>
          <a:prstGeom prst="rect">
            <a:avLst/>
          </a:prstGeom>
        </p:spPr>
        <p:txBody>
          <a:bodyPr vert="horz" lIns="91440" tIns="45720" rIns="91440" bIns="45720" rtlCol="0" anchor="ctr"/>
          <a:lstStyle>
            <a:lvl1pPr algn="r">
              <a:defRPr sz="1200">
                <a:solidFill>
                  <a:schemeClr val="bg1"/>
                </a:solidFill>
              </a:defRPr>
            </a:lvl1pPr>
          </a:lstStyle>
          <a:p>
            <a:fld id="{5AF66AA0-E37C-4065-8BE7-D4086C065B53}" type="slidenum">
              <a:rPr lang="fr-BE" smtClean="0"/>
              <a:pPr/>
              <a:t>‹#›</a:t>
            </a:fld>
            <a:endParaRPr lang="fr-BE" dirty="0"/>
          </a:p>
        </p:txBody>
      </p:sp>
      <p:sp>
        <p:nvSpPr>
          <p:cNvPr id="7" name="Rectangle 6"/>
          <p:cNvSpPr/>
          <p:nvPr/>
        </p:nvSpPr>
        <p:spPr>
          <a:xfrm>
            <a:off x="8928000" y="0"/>
            <a:ext cx="216000" cy="6858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447675" indent="-447675" algn="r"/>
            <a:r>
              <a:rPr lang="fr-FR" sz="1600" b="0" dirty="0">
                <a:solidFill>
                  <a:schemeClr val="bg1"/>
                </a:solidFill>
              </a:rPr>
              <a:t>États de surfaces des aciers inoxydables</a:t>
            </a:r>
          </a:p>
        </p:txBody>
      </p:sp>
    </p:spTree>
    <p:extLst>
      <p:ext uri="{BB962C8B-B14F-4D97-AF65-F5344CB8AC3E}">
        <p14:creationId xmlns:p14="http://schemas.microsoft.com/office/powerpoint/2010/main" val="7252806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969696"/>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969696"/>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969696"/>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 Id="rId5" Type="http://schemas.openxmlformats.org/officeDocument/2006/relationships/image" Target="../media/image55.jpeg"/><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legrand-sgm.fr/" TargetMode="External"/><Relationship Id="rId13" Type="http://schemas.openxmlformats.org/officeDocument/2006/relationships/hyperlink" Target="https://gkd.de/architekturgewebe/" TargetMode="External"/><Relationship Id="rId3" Type="http://schemas.openxmlformats.org/officeDocument/2006/relationships/hyperlink" Target="http://www.ssina.com/download_a_file/special_finishes.pdf" TargetMode="External"/><Relationship Id="rId7" Type="http://schemas.openxmlformats.org/officeDocument/2006/relationships/hyperlink" Target="http://www.worldstainless.org/Files/issf/non-image-files/PDF/Euro_Inox/Electropolishing_FR.pdf" TargetMode="External"/><Relationship Id="rId12" Type="http://schemas.openxmlformats.org/officeDocument/2006/relationships/hyperlink" Target="http://cambridgearchitectural.com/" TargetMode="External"/><Relationship Id="rId2" Type="http://schemas.openxmlformats.org/officeDocument/2006/relationships/hyperlink" Target="http://www.worldstainless.org/Files/issf/non-image-files/PDF/Euro_Inox/Finishes02_FR.pdf" TargetMode="External"/><Relationship Id="rId1" Type="http://schemas.openxmlformats.org/officeDocument/2006/relationships/slideLayout" Target="../slideLayouts/slideLayout2.xml"/><Relationship Id="rId6" Type="http://schemas.openxmlformats.org/officeDocument/2006/relationships/hyperlink" Target="http://www.poligrat.de/home/" TargetMode="External"/><Relationship Id="rId11" Type="http://schemas.openxmlformats.org/officeDocument/2006/relationships/hyperlink" Target="https://www.exyd.com/waterfront-building.html" TargetMode="External"/><Relationship Id="rId5" Type="http://schemas.openxmlformats.org/officeDocument/2006/relationships/hyperlink" Target="http://www.uginox.com/sites/default/files/public/Triptyque%20Lusignan_web.pdf" TargetMode="External"/><Relationship Id="rId15" Type="http://schemas.openxmlformats.org/officeDocument/2006/relationships/hyperlink" Target="http://www.worldstainless.org/Files/issf/non-image-files/PDF/Euro_Inox/RoughnessMeasurement_EN.pdf" TargetMode="External"/><Relationship Id="rId10" Type="http://schemas.openxmlformats.org/officeDocument/2006/relationships/hyperlink" Target="http://cambridgearchitectural.com/projects/ft-lauderdale-hollywood-international-airport-rental-car-center" TargetMode="External"/><Relationship Id="rId4" Type="http://schemas.openxmlformats.org/officeDocument/2006/relationships/hyperlink" Target="http://www.bssa.org.uk/topics.php?article=47" TargetMode="External"/><Relationship Id="rId9" Type="http://schemas.openxmlformats.org/officeDocument/2006/relationships/hyperlink" Target="http://www.worldstainless.org/Files/issf/non-image-files/PDF/Euro_Inox/3D_Finishes_FR.pdf" TargetMode="External"/><Relationship Id="rId14" Type="http://schemas.openxmlformats.org/officeDocument/2006/relationships/hyperlink" Target="http://www.diedrahtweber-architektur.com/de/anwendungen-architekturgewebe/medienfassad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worldstainless.org/Files/issf/non-image-files/PDF/Euro_Inox/RoughnessMeasurement_EN.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r-FR" dirty="0"/>
              <a:t>Support de cours pour enseignants d’Architecture et de Génie Civil</a:t>
            </a:r>
          </a:p>
        </p:txBody>
      </p:sp>
      <p:sp>
        <p:nvSpPr>
          <p:cNvPr id="3" name="Subtitle 2"/>
          <p:cNvSpPr>
            <a:spLocks noGrp="1"/>
          </p:cNvSpPr>
          <p:nvPr>
            <p:ph type="subTitle" idx="1"/>
          </p:nvPr>
        </p:nvSpPr>
        <p:spPr/>
        <p:txBody>
          <a:bodyPr>
            <a:normAutofit fontScale="92500" lnSpcReduction="10000"/>
          </a:bodyPr>
          <a:lstStyle/>
          <a:p>
            <a:r>
              <a:rPr lang="fr-FR" sz="4000" b="1" dirty="0">
                <a:solidFill>
                  <a:srgbClr val="969696"/>
                </a:solidFill>
              </a:rPr>
              <a:t>Module 8 :</a:t>
            </a:r>
          </a:p>
          <a:p>
            <a:pPr marL="447675" indent="-447675"/>
            <a:r>
              <a:rPr lang="fr-FR" sz="4000" b="1" dirty="0">
                <a:solidFill>
                  <a:srgbClr val="969696"/>
                </a:solidFill>
              </a:rPr>
              <a:t>États de surface des aciers inoxydables</a:t>
            </a:r>
          </a:p>
        </p:txBody>
      </p:sp>
      <p:sp>
        <p:nvSpPr>
          <p:cNvPr id="4" name="Slide Number Placeholder 3"/>
          <p:cNvSpPr>
            <a:spLocks noGrp="1"/>
          </p:cNvSpPr>
          <p:nvPr>
            <p:ph type="sldNum" sz="quarter" idx="12"/>
          </p:nvPr>
        </p:nvSpPr>
        <p:spPr/>
        <p:txBody>
          <a:bodyPr/>
          <a:lstStyle/>
          <a:p>
            <a:fld id="{5AF66AA0-E37C-4065-8BE7-D4086C065B53}" type="slidenum">
              <a:rPr lang="fr-BE" smtClean="0"/>
              <a:pPr/>
              <a:t>1</a:t>
            </a:fld>
            <a:endParaRPr lang="fr-BE" dirty="0"/>
          </a:p>
        </p:txBody>
      </p:sp>
    </p:spTree>
    <p:extLst>
      <p:ext uri="{BB962C8B-B14F-4D97-AF65-F5344CB8AC3E}">
        <p14:creationId xmlns:p14="http://schemas.microsoft.com/office/powerpoint/2010/main" val="3769133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8915400" cy="1319384"/>
          </a:xfrm>
        </p:spPr>
        <p:txBody>
          <a:bodyPr>
            <a:normAutofit fontScale="90000"/>
          </a:bodyPr>
          <a:lstStyle/>
          <a:p>
            <a:r>
              <a:rPr lang="fr-FR" dirty="0"/>
              <a:t>Finitions brevetées</a:t>
            </a:r>
            <a:r>
              <a:rPr lang="fr-FR" baseline="50000" dirty="0"/>
              <a:t>4,5</a:t>
            </a:r>
            <a:br>
              <a:rPr lang="fr-FR" sz="4000" dirty="0"/>
            </a:br>
            <a:r>
              <a:rPr lang="fr-FR" sz="2000" dirty="0"/>
              <a:t>Des finitions spécifiques &amp; sur mesure peuvent être réalisées par des entreprises spécialisées</a:t>
            </a:r>
            <a:br>
              <a:rPr lang="fr-FR" sz="2000" dirty="0"/>
            </a:br>
            <a:r>
              <a:rPr lang="fr-FR" sz="2000" dirty="0"/>
              <a:t>Quelques exemples sont montrés ci-dessous :</a:t>
            </a:r>
            <a:endParaRPr lang="en-GB" sz="4000" dirty="0"/>
          </a:p>
        </p:txBody>
      </p:sp>
      <p:pic>
        <p:nvPicPr>
          <p:cNvPr id="9"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3789160"/>
            <a:ext cx="2886075" cy="108000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5229320"/>
            <a:ext cx="2886075" cy="108000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4" name="Group 3"/>
          <p:cNvGrpSpPr/>
          <p:nvPr/>
        </p:nvGrpSpPr>
        <p:grpSpPr>
          <a:xfrm>
            <a:off x="5523531" y="2349000"/>
            <a:ext cx="3152925" cy="3960320"/>
            <a:chOff x="4644009" y="2349000"/>
            <a:chExt cx="3152925" cy="3960320"/>
          </a:xfrm>
        </p:grpSpPr>
        <p:pic>
          <p:nvPicPr>
            <p:cNvPr id="11" name="Picture 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44009" y="2349000"/>
              <a:ext cx="3122547" cy="108000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6"/>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648560" y="3789160"/>
              <a:ext cx="3118108" cy="1080000"/>
            </a:xfrm>
            <a:prstGeom prst="rect">
              <a:avLst/>
            </a:prstGeom>
            <a:noFill/>
            <a:ln w="317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7"/>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659187" y="5229320"/>
              <a:ext cx="3137747" cy="108000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3" name="Slide Number Placeholder 2"/>
          <p:cNvSpPr>
            <a:spLocks noGrp="1"/>
          </p:cNvSpPr>
          <p:nvPr>
            <p:ph type="sldNum" sz="quarter" idx="12"/>
          </p:nvPr>
        </p:nvSpPr>
        <p:spPr/>
        <p:txBody>
          <a:bodyPr/>
          <a:lstStyle/>
          <a:p>
            <a:fld id="{5AF66AA0-E37C-4065-8BE7-D4086C065B53}" type="slidenum">
              <a:rPr lang="fr-BE" smtClean="0"/>
              <a:pPr/>
              <a:t>10</a:t>
            </a:fld>
            <a:endParaRPr lang="fr-BE" dirty="0"/>
          </a:p>
        </p:txBody>
      </p:sp>
      <p:pic>
        <p:nvPicPr>
          <p:cNvPr id="6" name="Picture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8427" y="2347446"/>
            <a:ext cx="2887200" cy="1081554"/>
          </a:xfrm>
          <a:prstGeom prst="rect">
            <a:avLst/>
          </a:prstGeom>
          <a:ln>
            <a:solidFill>
              <a:schemeClr val="tx1"/>
            </a:solidFill>
          </a:ln>
        </p:spPr>
      </p:pic>
    </p:spTree>
    <p:extLst>
      <p:ext uri="{BB962C8B-B14F-4D97-AF65-F5344CB8AC3E}">
        <p14:creationId xmlns:p14="http://schemas.microsoft.com/office/powerpoint/2010/main" val="2938718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fr-FR" dirty="0"/>
              <a:t>Electropolissage</a:t>
            </a:r>
            <a:r>
              <a:rPr lang="fr-FR" baseline="50000" dirty="0"/>
              <a:t>6</a:t>
            </a:r>
            <a:endParaRPr lang="en-GB" dirty="0"/>
          </a:p>
        </p:txBody>
      </p:sp>
      <p:pic>
        <p:nvPicPr>
          <p:cNvPr id="8" name="Picture 2"/>
          <p:cNvPicPr>
            <a:picLocks noGrp="1" noChangeAspect="1" noChangeArrowheads="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458138" y="1600200"/>
            <a:ext cx="3907857" cy="2685448"/>
          </a:xfrm>
          <a:ln>
            <a:solidFill>
              <a:schemeClr val="tx1"/>
            </a:solidFill>
          </a:ln>
        </p:spPr>
      </p:pic>
      <p:sp>
        <p:nvSpPr>
          <p:cNvPr id="7" name="Content Placeholder 6"/>
          <p:cNvSpPr>
            <a:spLocks noGrp="1"/>
          </p:cNvSpPr>
          <p:nvPr>
            <p:ph sz="half" idx="2"/>
          </p:nvPr>
        </p:nvSpPr>
        <p:spPr>
          <a:xfrm>
            <a:off x="4576949" y="1600200"/>
            <a:ext cx="4175167" cy="4525963"/>
          </a:xfrm>
        </p:spPr>
        <p:txBody>
          <a:bodyPr>
            <a:normAutofit fontScale="92500" lnSpcReduction="10000"/>
          </a:bodyPr>
          <a:lstStyle/>
          <a:p>
            <a:pPr marL="0" indent="0">
              <a:buNone/>
            </a:pPr>
            <a:r>
              <a:rPr lang="fr-FR" sz="2000" dirty="0"/>
              <a:t>Il produit des surfaces réfléchissantes brillantes dont les caractéristiques sont :</a:t>
            </a:r>
          </a:p>
          <a:p>
            <a:pPr>
              <a:buFont typeface="Wingdings" panose="05000000000000000000" pitchFamily="2" charset="2"/>
              <a:buChar char="§"/>
            </a:pPr>
            <a:r>
              <a:rPr lang="fr-FR" sz="2000" dirty="0"/>
              <a:t>Une résistance optimale à la corrosion pour toutes les nuances</a:t>
            </a:r>
          </a:p>
          <a:p>
            <a:pPr>
              <a:buFont typeface="Wingdings" panose="05000000000000000000" pitchFamily="2" charset="2"/>
              <a:buChar char="§"/>
            </a:pPr>
            <a:r>
              <a:rPr lang="fr-FR" sz="2000" dirty="0"/>
              <a:t>Une désinfection et un nettoyage aisés</a:t>
            </a:r>
          </a:p>
          <a:p>
            <a:pPr>
              <a:buFont typeface="Wingdings" panose="05000000000000000000" pitchFamily="2" charset="2"/>
              <a:buChar char="§"/>
            </a:pPr>
            <a:r>
              <a:rPr lang="fr-FR" sz="2000" dirty="0"/>
              <a:t>L’enlèvement facile des graffitis</a:t>
            </a:r>
          </a:p>
          <a:p>
            <a:pPr marL="0" indent="0">
              <a:buNone/>
            </a:pPr>
            <a:endParaRPr lang="fr-FR" sz="2000" dirty="0"/>
          </a:p>
          <a:p>
            <a:pPr marL="0" indent="0">
              <a:buNone/>
            </a:pPr>
            <a:r>
              <a:rPr lang="fr-FR" sz="2000" dirty="0"/>
              <a:t>Cependant :</a:t>
            </a:r>
          </a:p>
          <a:p>
            <a:pPr>
              <a:buFont typeface="Wingdings" panose="05000000000000000000" pitchFamily="2" charset="2"/>
              <a:buChar char="§"/>
            </a:pPr>
            <a:r>
              <a:rPr lang="fr-FR" sz="2000" dirty="0"/>
              <a:t>Les irrégularité des surfaces sont plus visibles</a:t>
            </a:r>
          </a:p>
          <a:p>
            <a:pPr>
              <a:buFont typeface="Wingdings" panose="05000000000000000000" pitchFamily="2" charset="2"/>
              <a:buChar char="§"/>
            </a:pPr>
            <a:r>
              <a:rPr lang="fr-FR" sz="2000" dirty="0"/>
              <a:t>De même que les dégâts dus aux rayures et aux dommages mécaniques</a:t>
            </a:r>
          </a:p>
        </p:txBody>
      </p:sp>
      <p:sp>
        <p:nvSpPr>
          <p:cNvPr id="3" name="Slide Number Placeholder 2"/>
          <p:cNvSpPr>
            <a:spLocks noGrp="1"/>
          </p:cNvSpPr>
          <p:nvPr>
            <p:ph type="sldNum" sz="quarter" idx="12"/>
          </p:nvPr>
        </p:nvSpPr>
        <p:spPr/>
        <p:txBody>
          <a:bodyPr/>
          <a:lstStyle/>
          <a:p>
            <a:fld id="{5AF66AA0-E37C-4065-8BE7-D4086C065B53}" type="slidenum">
              <a:rPr lang="fr-BE" smtClean="0"/>
              <a:pPr/>
              <a:t>11</a:t>
            </a:fld>
            <a:endParaRPr lang="fr-BE" dirty="0"/>
          </a:p>
        </p:txBody>
      </p:sp>
    </p:spTree>
    <p:extLst>
      <p:ext uri="{BB962C8B-B14F-4D97-AF65-F5344CB8AC3E}">
        <p14:creationId xmlns:p14="http://schemas.microsoft.com/office/powerpoint/2010/main" val="1876268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fr-BE" dirty="0"/>
              <a:t>Finitions grenaillées</a:t>
            </a:r>
            <a:r>
              <a:rPr lang="fr-FR" baseline="30000" dirty="0"/>
              <a:t>8</a:t>
            </a:r>
            <a:br>
              <a:rPr lang="fr-FR" sz="4000" dirty="0"/>
            </a:br>
            <a:r>
              <a:rPr lang="fr-FR" sz="2000" dirty="0"/>
              <a:t>Cet aspect peut être obtenu par différents produits de grenaillage,</a:t>
            </a:r>
            <a:br>
              <a:rPr lang="fr-FR" sz="2000" dirty="0"/>
            </a:br>
            <a:r>
              <a:rPr lang="fr-FR" sz="2000" dirty="0"/>
              <a:t>par exemple des billes de verre (image du haut) ou verre broyé (image du bas)</a:t>
            </a: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887579" y="2095439"/>
            <a:ext cx="3368842" cy="128016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887579" y="3560885"/>
            <a:ext cx="3368843" cy="1297004"/>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5AF66AA0-E37C-4065-8BE7-D4086C065B53}" type="slidenum">
              <a:rPr lang="fr-BE" smtClean="0"/>
              <a:pPr/>
              <a:t>12</a:t>
            </a:fld>
            <a:endParaRPr lang="fr-BE" dirty="0"/>
          </a:p>
        </p:txBody>
      </p:sp>
    </p:spTree>
    <p:extLst>
      <p:ext uri="{BB962C8B-B14F-4D97-AF65-F5344CB8AC3E}">
        <p14:creationId xmlns:p14="http://schemas.microsoft.com/office/powerpoint/2010/main" val="3802693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99552"/>
          </a:xfrm>
        </p:spPr>
        <p:txBody>
          <a:bodyPr/>
          <a:lstStyle/>
          <a:p>
            <a:r>
              <a:rPr lang="fr-FR" dirty="0"/>
              <a:t>Important:  </a:t>
            </a:r>
          </a:p>
        </p:txBody>
      </p:sp>
      <p:sp>
        <p:nvSpPr>
          <p:cNvPr id="3" name="Espace réservé du numéro de diapositive 2"/>
          <p:cNvSpPr>
            <a:spLocks noGrp="1"/>
          </p:cNvSpPr>
          <p:nvPr>
            <p:ph type="sldNum" sz="quarter" idx="12"/>
          </p:nvPr>
        </p:nvSpPr>
        <p:spPr/>
        <p:txBody>
          <a:bodyPr/>
          <a:lstStyle/>
          <a:p>
            <a:fld id="{5AF66AA0-E37C-4065-8BE7-D4086C065B53}" type="slidenum">
              <a:rPr lang="fr-BE" smtClean="0"/>
              <a:t>13</a:t>
            </a:fld>
            <a:endParaRPr lang="fr-BE"/>
          </a:p>
        </p:txBody>
      </p:sp>
      <p:sp>
        <p:nvSpPr>
          <p:cNvPr id="4" name="ZoneTexte 3"/>
          <p:cNvSpPr txBox="1"/>
          <p:nvPr/>
        </p:nvSpPr>
        <p:spPr>
          <a:xfrm>
            <a:off x="440788" y="1907107"/>
            <a:ext cx="8147248" cy="4401205"/>
          </a:xfrm>
          <a:prstGeom prst="rect">
            <a:avLst/>
          </a:prstGeom>
          <a:noFill/>
        </p:spPr>
        <p:txBody>
          <a:bodyPr wrap="square" rtlCol="0">
            <a:spAutoFit/>
          </a:bodyPr>
          <a:lstStyle/>
          <a:p>
            <a:r>
              <a:rPr lang="en-GB" sz="2000" dirty="0"/>
              <a:t>Le large </a:t>
            </a:r>
            <a:r>
              <a:rPr lang="en-GB" sz="2000" dirty="0" err="1"/>
              <a:t>choix</a:t>
            </a:r>
            <a:r>
              <a:rPr lang="en-GB" sz="2000" dirty="0"/>
              <a:t> de nuances inox </a:t>
            </a:r>
            <a:r>
              <a:rPr lang="en-GB" sz="2000" dirty="0" err="1"/>
              <a:t>disponibles</a:t>
            </a:r>
            <a:r>
              <a:rPr lang="en-GB" sz="2000" dirty="0"/>
              <a:t> </a:t>
            </a:r>
            <a:r>
              <a:rPr lang="en-GB" sz="2000" dirty="0" err="1"/>
              <a:t>permet</a:t>
            </a:r>
            <a:r>
              <a:rPr lang="en-GB" sz="2000" dirty="0"/>
              <a:t>  aux </a:t>
            </a:r>
            <a:r>
              <a:rPr lang="en-GB" sz="2000" dirty="0" err="1"/>
              <a:t>concepteurs</a:t>
            </a:r>
            <a:r>
              <a:rPr lang="en-GB" sz="2000" dirty="0"/>
              <a:t> et aux architects de </a:t>
            </a:r>
            <a:r>
              <a:rPr lang="en-GB" sz="2000" dirty="0" err="1"/>
              <a:t>trouver</a:t>
            </a:r>
            <a:r>
              <a:rPr lang="en-GB" sz="2000" dirty="0"/>
              <a:t> des solutions </a:t>
            </a:r>
            <a:r>
              <a:rPr lang="en-GB" sz="2000" dirty="0" err="1"/>
              <a:t>satisfaisantes</a:t>
            </a:r>
            <a:r>
              <a:rPr lang="en-GB" sz="2000" dirty="0"/>
              <a:t> à des </a:t>
            </a:r>
            <a:r>
              <a:rPr lang="en-GB" sz="2000" dirty="0" err="1"/>
              <a:t>problèmes</a:t>
            </a:r>
            <a:r>
              <a:rPr lang="en-GB" sz="2000" dirty="0"/>
              <a:t> </a:t>
            </a:r>
            <a:r>
              <a:rPr lang="en-GB" sz="2000" dirty="0" err="1"/>
              <a:t>très</a:t>
            </a:r>
            <a:r>
              <a:rPr lang="en-GB" sz="2000" dirty="0"/>
              <a:t> </a:t>
            </a:r>
            <a:r>
              <a:rPr lang="en-GB" sz="2000" dirty="0" err="1"/>
              <a:t>variés</a:t>
            </a:r>
            <a:r>
              <a:rPr lang="en-GB" sz="2000" dirty="0"/>
              <a:t>, </a:t>
            </a:r>
            <a:r>
              <a:rPr lang="en-GB" sz="2000" dirty="0" err="1"/>
              <a:t>qu’il</a:t>
            </a:r>
            <a:r>
              <a:rPr lang="en-GB" sz="2000" dirty="0"/>
              <a:t> </a:t>
            </a:r>
            <a:r>
              <a:rPr lang="en-GB" sz="2000" dirty="0" err="1"/>
              <a:t>s’agisse</a:t>
            </a:r>
            <a:r>
              <a:rPr lang="en-GB" sz="2000" dirty="0"/>
              <a:t> de résistance à la corrosion, de résistance </a:t>
            </a:r>
            <a:r>
              <a:rPr lang="en-GB" sz="2000" dirty="0" err="1"/>
              <a:t>mécanique</a:t>
            </a:r>
            <a:r>
              <a:rPr lang="en-GB" sz="2000" dirty="0"/>
              <a:t>, de </a:t>
            </a:r>
            <a:r>
              <a:rPr lang="en-GB" sz="2000" dirty="0" err="1"/>
              <a:t>mise</a:t>
            </a:r>
            <a:r>
              <a:rPr lang="en-GB" sz="2000" dirty="0"/>
              <a:t> </a:t>
            </a:r>
            <a:r>
              <a:rPr lang="en-GB" sz="2000" dirty="0" err="1"/>
              <a:t>en</a:t>
            </a:r>
            <a:r>
              <a:rPr lang="en-GB" sz="2000" dirty="0"/>
              <a:t> </a:t>
            </a:r>
            <a:r>
              <a:rPr lang="en-GB" sz="2000" dirty="0" err="1"/>
              <a:t>forme</a:t>
            </a:r>
            <a:r>
              <a:rPr lang="en-GB" sz="2000" dirty="0"/>
              <a:t> </a:t>
            </a:r>
            <a:r>
              <a:rPr lang="en-GB" sz="2000" dirty="0" err="1"/>
              <a:t>ou</a:t>
            </a:r>
            <a:r>
              <a:rPr lang="en-GB" sz="2000" dirty="0"/>
              <a:t> de </a:t>
            </a:r>
            <a:r>
              <a:rPr lang="en-GB" sz="2000" dirty="0" err="1"/>
              <a:t>soudage</a:t>
            </a:r>
            <a:r>
              <a:rPr lang="en-GB" sz="2000" dirty="0"/>
              <a:t>.</a:t>
            </a:r>
          </a:p>
          <a:p>
            <a:r>
              <a:rPr lang="en-GB" sz="2000" dirty="0"/>
              <a:t>De </a:t>
            </a:r>
            <a:r>
              <a:rPr lang="en-GB" sz="2000" dirty="0" err="1"/>
              <a:t>même</a:t>
            </a:r>
            <a:r>
              <a:rPr lang="en-GB" sz="2000" dirty="0"/>
              <a:t>, les d’états de surface des inox </a:t>
            </a:r>
            <a:r>
              <a:rPr lang="en-GB" sz="2000" dirty="0" err="1"/>
              <a:t>offrent</a:t>
            </a:r>
            <a:r>
              <a:rPr lang="en-GB" sz="2000" dirty="0"/>
              <a:t> un </a:t>
            </a:r>
            <a:r>
              <a:rPr lang="en-GB" sz="2000" dirty="0" err="1"/>
              <a:t>choix</a:t>
            </a:r>
            <a:r>
              <a:rPr lang="en-GB" sz="2000" dirty="0"/>
              <a:t> </a:t>
            </a:r>
            <a:r>
              <a:rPr lang="en-GB" sz="2000" dirty="0" err="1"/>
              <a:t>d’aspects</a:t>
            </a:r>
            <a:r>
              <a:rPr lang="en-GB" sz="2000" dirty="0"/>
              <a:t> </a:t>
            </a:r>
            <a:r>
              <a:rPr lang="en-GB" sz="2000" dirty="0" err="1"/>
              <a:t>allant</a:t>
            </a:r>
            <a:r>
              <a:rPr lang="en-GB" sz="2000" dirty="0"/>
              <a:t> de mat à </a:t>
            </a:r>
            <a:r>
              <a:rPr lang="en-GB" sz="2000" dirty="0" err="1"/>
              <a:t>poli</a:t>
            </a:r>
            <a:r>
              <a:rPr lang="en-GB" sz="2000" dirty="0"/>
              <a:t> </a:t>
            </a:r>
            <a:r>
              <a:rPr lang="en-GB" sz="2000" dirty="0" err="1"/>
              <a:t>miroir</a:t>
            </a:r>
            <a:r>
              <a:rPr lang="en-GB" sz="2000" dirty="0"/>
              <a:t>,  </a:t>
            </a:r>
            <a:r>
              <a:rPr lang="en-GB" sz="2000" dirty="0" err="1"/>
              <a:t>une</a:t>
            </a:r>
            <a:r>
              <a:rPr lang="en-GB" sz="2000" dirty="0"/>
              <a:t> </a:t>
            </a:r>
            <a:r>
              <a:rPr lang="en-GB" sz="2000" dirty="0" err="1"/>
              <a:t>diversité</a:t>
            </a:r>
            <a:r>
              <a:rPr lang="en-GB" sz="2000" dirty="0"/>
              <a:t> de textures, </a:t>
            </a:r>
            <a:r>
              <a:rPr lang="en-GB" sz="2000" dirty="0" err="1"/>
              <a:t>une</a:t>
            </a:r>
            <a:r>
              <a:rPr lang="en-GB" sz="2000" dirty="0"/>
              <a:t> palette de </a:t>
            </a:r>
            <a:r>
              <a:rPr lang="en-GB" sz="2000" dirty="0" err="1"/>
              <a:t>couleurs</a:t>
            </a:r>
            <a:r>
              <a:rPr lang="en-GB" sz="2000" dirty="0"/>
              <a:t> </a:t>
            </a:r>
            <a:r>
              <a:rPr lang="en-GB" sz="2000" dirty="0" err="1"/>
              <a:t>permettant</a:t>
            </a:r>
            <a:r>
              <a:rPr lang="en-GB" sz="2000" dirty="0"/>
              <a:t> </a:t>
            </a:r>
            <a:r>
              <a:rPr lang="en-GB" sz="2000" dirty="0" err="1"/>
              <a:t>ainsi</a:t>
            </a:r>
            <a:r>
              <a:rPr lang="en-GB" sz="2000" dirty="0"/>
              <a:t> aux architects de donner </a:t>
            </a:r>
            <a:r>
              <a:rPr lang="en-GB" sz="2000" dirty="0" err="1"/>
              <a:t>libre</a:t>
            </a:r>
            <a:r>
              <a:rPr lang="en-GB" sz="2000" dirty="0"/>
              <a:t> </a:t>
            </a:r>
            <a:r>
              <a:rPr lang="en-GB" sz="2000" dirty="0" err="1"/>
              <a:t>cours</a:t>
            </a:r>
            <a:r>
              <a:rPr lang="en-GB" sz="2000" dirty="0"/>
              <a:t> à </a:t>
            </a:r>
            <a:r>
              <a:rPr lang="en-GB" sz="2000" dirty="0" err="1"/>
              <a:t>leur</a:t>
            </a:r>
            <a:r>
              <a:rPr lang="en-GB" sz="2000" dirty="0"/>
              <a:t> </a:t>
            </a:r>
            <a:r>
              <a:rPr lang="en-GB" sz="2000" dirty="0" err="1"/>
              <a:t>créativité</a:t>
            </a:r>
            <a:r>
              <a:rPr lang="en-GB" sz="2000" dirty="0"/>
              <a:t> et </a:t>
            </a:r>
            <a:r>
              <a:rPr lang="en-GB" sz="2000" dirty="0" err="1"/>
              <a:t>leur</a:t>
            </a:r>
            <a:r>
              <a:rPr lang="en-GB" sz="2000" dirty="0"/>
              <a:t> imagination.</a:t>
            </a:r>
          </a:p>
          <a:p>
            <a:endParaRPr lang="en-GB" sz="2000" dirty="0"/>
          </a:p>
          <a:p>
            <a:r>
              <a:rPr lang="en-GB" sz="2000" b="1" dirty="0" err="1"/>
              <a:t>Toutefois</a:t>
            </a:r>
            <a:r>
              <a:rPr lang="en-GB" sz="2000" b="1" dirty="0"/>
              <a:t>,  le </a:t>
            </a:r>
            <a:r>
              <a:rPr lang="en-GB" sz="2000" b="1" dirty="0" err="1"/>
              <a:t>choix</a:t>
            </a:r>
            <a:r>
              <a:rPr lang="en-GB" sz="2000" b="1" dirty="0"/>
              <a:t> d’états de surface à forte </a:t>
            </a:r>
            <a:r>
              <a:rPr lang="en-GB" sz="2000" b="1" dirty="0" err="1"/>
              <a:t>réflectance</a:t>
            </a:r>
            <a:r>
              <a:rPr lang="en-GB" sz="2000" b="1" dirty="0"/>
              <a:t>  </a:t>
            </a:r>
            <a:r>
              <a:rPr lang="en-GB" sz="2000" b="1" dirty="0" err="1"/>
              <a:t>requiert</a:t>
            </a:r>
            <a:r>
              <a:rPr lang="en-GB" sz="2000" b="1" dirty="0"/>
              <a:t> la prise </a:t>
            </a:r>
            <a:r>
              <a:rPr lang="en-GB" sz="2000" b="1" dirty="0" err="1"/>
              <a:t>en</a:t>
            </a:r>
            <a:r>
              <a:rPr lang="en-GB" sz="2000" b="1" dirty="0"/>
              <a:t> </a:t>
            </a:r>
            <a:r>
              <a:rPr lang="en-GB" sz="2000" b="1" dirty="0" err="1"/>
              <a:t>compte</a:t>
            </a:r>
            <a:r>
              <a:rPr lang="en-GB" sz="2000" b="1" dirty="0"/>
              <a:t> du </a:t>
            </a:r>
            <a:r>
              <a:rPr lang="en-GB" sz="2000" b="1" dirty="0" err="1"/>
              <a:t>risque</a:t>
            </a:r>
            <a:r>
              <a:rPr lang="en-GB" sz="2000" b="1" dirty="0"/>
              <a:t> </a:t>
            </a:r>
            <a:r>
              <a:rPr lang="en-GB" sz="2000" b="1" dirty="0" err="1"/>
              <a:t>d’éblouissement</a:t>
            </a:r>
            <a:r>
              <a:rPr lang="en-GB" sz="2000" b="1" dirty="0"/>
              <a:t>. </a:t>
            </a:r>
            <a:r>
              <a:rPr lang="en-GB" sz="2000" b="1" dirty="0" err="1"/>
              <a:t>C’est</a:t>
            </a:r>
            <a:r>
              <a:rPr lang="en-GB" sz="2000" b="1" dirty="0"/>
              <a:t> le </a:t>
            </a:r>
            <a:r>
              <a:rPr lang="en-GB" sz="2000" b="1" dirty="0" err="1"/>
              <a:t>cas</a:t>
            </a:r>
            <a:r>
              <a:rPr lang="en-GB" sz="2000" b="1" dirty="0"/>
              <a:t> </a:t>
            </a:r>
            <a:r>
              <a:rPr lang="en-GB" sz="2000" b="1" dirty="0" err="1"/>
              <a:t>notamment</a:t>
            </a:r>
            <a:r>
              <a:rPr lang="en-GB" sz="2000" b="1" dirty="0"/>
              <a:t> des façades </a:t>
            </a:r>
            <a:r>
              <a:rPr lang="en-GB" sz="2000" b="1" dirty="0" err="1"/>
              <a:t>exposées</a:t>
            </a:r>
            <a:r>
              <a:rPr lang="en-GB" sz="2000" b="1" dirty="0"/>
              <a:t> au </a:t>
            </a:r>
            <a:r>
              <a:rPr lang="en-GB" sz="2000" b="1" dirty="0" err="1"/>
              <a:t>soleil</a:t>
            </a:r>
            <a:r>
              <a:rPr lang="en-GB" sz="2000" b="1" dirty="0"/>
              <a:t>  et des surfaces concaves qui </a:t>
            </a:r>
            <a:r>
              <a:rPr lang="en-GB" sz="2000" b="1" dirty="0" err="1"/>
              <a:t>méritent</a:t>
            </a:r>
            <a:r>
              <a:rPr lang="en-GB" sz="2000" b="1" dirty="0"/>
              <a:t> </a:t>
            </a:r>
            <a:r>
              <a:rPr lang="en-GB" sz="2000" b="1" dirty="0" err="1"/>
              <a:t>une</a:t>
            </a:r>
            <a:r>
              <a:rPr lang="en-GB" sz="2000" b="1" dirty="0"/>
              <a:t> attention </a:t>
            </a:r>
            <a:r>
              <a:rPr lang="en-GB" sz="2000" b="1" dirty="0" err="1"/>
              <a:t>particulière</a:t>
            </a:r>
            <a:r>
              <a:rPr lang="en-GB" sz="2000" b="1" dirty="0"/>
              <a:t>.</a:t>
            </a:r>
          </a:p>
          <a:p>
            <a:endParaRPr lang="fr-FR" sz="2000" dirty="0"/>
          </a:p>
        </p:txBody>
      </p:sp>
    </p:spTree>
    <p:extLst>
      <p:ext uri="{BB962C8B-B14F-4D97-AF65-F5344CB8AC3E}">
        <p14:creationId xmlns:p14="http://schemas.microsoft.com/office/powerpoint/2010/main" val="2980471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49081"/>
            <a:ext cx="7772400" cy="1470025"/>
          </a:xfrm>
        </p:spPr>
        <p:txBody>
          <a:bodyPr>
            <a:normAutofit fontScale="90000"/>
          </a:bodyPr>
          <a:lstStyle/>
          <a:p>
            <a:r>
              <a:rPr lang="fr-FR" dirty="0"/>
              <a:t>Les architectes utilisent tous les jours la palette des finitions de surface disponibles avec l’acier inoxydable</a:t>
            </a:r>
            <a:r>
              <a:rPr lang="fr-FR" baseline="50000" dirty="0"/>
              <a:t>7</a:t>
            </a:r>
          </a:p>
        </p:txBody>
      </p:sp>
      <p:sp>
        <p:nvSpPr>
          <p:cNvPr id="5" name="Subtitle 4"/>
          <p:cNvSpPr>
            <a:spLocks noGrp="1"/>
          </p:cNvSpPr>
          <p:nvPr>
            <p:ph type="subTitle" idx="1"/>
          </p:nvPr>
        </p:nvSpPr>
        <p:spPr>
          <a:xfrm>
            <a:off x="1371600" y="3867736"/>
            <a:ext cx="6400800" cy="1752600"/>
          </a:xfrm>
        </p:spPr>
        <p:txBody>
          <a:bodyPr>
            <a:normAutofit fontScale="92500" lnSpcReduction="10000"/>
          </a:bodyPr>
          <a:lstStyle/>
          <a:p>
            <a:r>
              <a:rPr lang="fr-FR" dirty="0">
                <a:solidFill>
                  <a:schemeClr val="tx1"/>
                </a:solidFill>
              </a:rPr>
              <a:t>Dans le Module 2 sont présentés quelques exemples de bâtiments pour lesquels la finition de surface est essentielle à l’esthétique</a:t>
            </a:r>
          </a:p>
        </p:txBody>
      </p:sp>
      <p:sp>
        <p:nvSpPr>
          <p:cNvPr id="2" name="Slide Number Placeholder 1"/>
          <p:cNvSpPr>
            <a:spLocks noGrp="1"/>
          </p:cNvSpPr>
          <p:nvPr>
            <p:ph type="sldNum" sz="quarter" idx="12"/>
          </p:nvPr>
        </p:nvSpPr>
        <p:spPr/>
        <p:txBody>
          <a:bodyPr/>
          <a:lstStyle/>
          <a:p>
            <a:fld id="{5AF66AA0-E37C-4065-8BE7-D4086C065B53}" type="slidenum">
              <a:rPr lang="fr-BE" smtClean="0"/>
              <a:pPr/>
              <a:t>14</a:t>
            </a:fld>
            <a:endParaRPr lang="fr-BE" dirty="0"/>
          </a:p>
        </p:txBody>
      </p:sp>
    </p:spTree>
    <p:extLst>
      <p:ext uri="{BB962C8B-B14F-4D97-AF65-F5344CB8AC3E}">
        <p14:creationId xmlns:p14="http://schemas.microsoft.com/office/powerpoint/2010/main" val="1761206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fr-FR" dirty="0"/>
              <a:t>2 – Finitions tridimensionnelles</a:t>
            </a:r>
            <a:r>
              <a:rPr lang="fr-FR" baseline="50000" dirty="0"/>
              <a:t>9</a:t>
            </a:r>
          </a:p>
        </p:txBody>
      </p:sp>
      <p:sp>
        <p:nvSpPr>
          <p:cNvPr id="6" name="Subtitle 5"/>
          <p:cNvSpPr>
            <a:spLocks noGrp="1"/>
          </p:cNvSpPr>
          <p:nvPr>
            <p:ph type="subTitle" idx="1"/>
          </p:nvPr>
        </p:nvSpPr>
        <p:spPr>
          <a:xfrm>
            <a:off x="954157" y="3886199"/>
            <a:ext cx="7394713" cy="2301659"/>
          </a:xfrm>
        </p:spPr>
        <p:txBody>
          <a:bodyPr>
            <a:noAutofit/>
          </a:bodyPr>
          <a:lstStyle/>
          <a:p>
            <a:r>
              <a:rPr lang="fr-FR" sz="2400" dirty="0">
                <a:solidFill>
                  <a:schemeClr val="tx1"/>
                </a:solidFill>
              </a:rPr>
              <a:t>c’est-à-dire avec des motifs tridimensionnels plus profonds que ceux obtenus par gravage. Elles sont obtenues par embossage, gaufrage, poinçonnage, découpage, profilage, généralement à l’aide de machines pilotées par ordinateur</a:t>
            </a:r>
          </a:p>
          <a:p>
            <a:endParaRPr lang="fr-FR" sz="2400" dirty="0">
              <a:solidFill>
                <a:schemeClr val="tx1"/>
              </a:solidFill>
            </a:endParaRPr>
          </a:p>
        </p:txBody>
      </p:sp>
      <p:sp>
        <p:nvSpPr>
          <p:cNvPr id="4" name="Slide Number Placeholder 3"/>
          <p:cNvSpPr>
            <a:spLocks noGrp="1"/>
          </p:cNvSpPr>
          <p:nvPr>
            <p:ph type="sldNum" sz="quarter" idx="12"/>
          </p:nvPr>
        </p:nvSpPr>
        <p:spPr/>
        <p:txBody>
          <a:bodyPr/>
          <a:lstStyle/>
          <a:p>
            <a:fld id="{5AF66AA0-E37C-4065-8BE7-D4086C065B53}" type="slidenum">
              <a:rPr lang="fr-BE" smtClean="0"/>
              <a:pPr/>
              <a:t>15</a:t>
            </a:fld>
            <a:endParaRPr lang="fr-BE" dirty="0"/>
          </a:p>
        </p:txBody>
      </p:sp>
    </p:spTree>
    <p:extLst>
      <p:ext uri="{BB962C8B-B14F-4D97-AF65-F5344CB8AC3E}">
        <p14:creationId xmlns:p14="http://schemas.microsoft.com/office/powerpoint/2010/main" val="1968847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fr-FR" dirty="0"/>
              <a:t>Finitions embossées avec motifs en relief</a:t>
            </a:r>
            <a:r>
              <a:rPr lang="fr-FR" sz="3600" baseline="50000" dirty="0"/>
              <a:t>9</a:t>
            </a:r>
          </a:p>
        </p:txBody>
      </p:sp>
      <p:sp>
        <p:nvSpPr>
          <p:cNvPr id="4" name="Slide Number Placeholder 3"/>
          <p:cNvSpPr>
            <a:spLocks noGrp="1"/>
          </p:cNvSpPr>
          <p:nvPr>
            <p:ph type="sldNum" sz="quarter" idx="12"/>
          </p:nvPr>
        </p:nvSpPr>
        <p:spPr>
          <a:ln>
            <a:noFill/>
          </a:ln>
        </p:spPr>
        <p:txBody>
          <a:bodyPr/>
          <a:lstStyle/>
          <a:p>
            <a:fld id="{5AF66AA0-E37C-4065-8BE7-D4086C065B53}" type="slidenum">
              <a:rPr lang="fr-BE" smtClean="0"/>
              <a:pPr/>
              <a:t>16</a:t>
            </a:fld>
            <a:endParaRPr lang="fr-BE" dirty="0"/>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86304" y="2123488"/>
            <a:ext cx="3772181" cy="18250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41012" y="4303314"/>
            <a:ext cx="3783276" cy="18418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86304" y="4303314"/>
            <a:ext cx="3772181" cy="18418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741012" y="2123488"/>
            <a:ext cx="3783276" cy="18250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84768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3600" dirty="0"/>
              <a:t>Formes irrégulières</a:t>
            </a:r>
            <a:r>
              <a:rPr lang="fr-FR" sz="3600" baseline="50000" dirty="0"/>
              <a:t>9</a:t>
            </a:r>
            <a:r>
              <a:rPr lang="fr-FR" sz="3600" dirty="0"/>
              <a:t> (formage fluide)</a:t>
            </a:r>
          </a:p>
        </p:txBody>
      </p:sp>
      <p:sp>
        <p:nvSpPr>
          <p:cNvPr id="4" name="Slide Number Placeholder 3"/>
          <p:cNvSpPr>
            <a:spLocks noGrp="1"/>
          </p:cNvSpPr>
          <p:nvPr>
            <p:ph type="sldNum" sz="quarter" idx="12"/>
          </p:nvPr>
        </p:nvSpPr>
        <p:spPr/>
        <p:txBody>
          <a:bodyPr/>
          <a:lstStyle/>
          <a:p>
            <a:fld id="{5AF66AA0-E37C-4065-8BE7-D4086C065B53}" type="slidenum">
              <a:rPr lang="fr-BE" smtClean="0"/>
              <a:pPr/>
              <a:t>17</a:t>
            </a:fld>
            <a:endParaRPr lang="fr-BE" dirty="0"/>
          </a:p>
        </p:txBody>
      </p:sp>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84890" y="1467716"/>
            <a:ext cx="3038311" cy="25223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16878" y="4305611"/>
            <a:ext cx="3076701" cy="24822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84890" y="4305611"/>
            <a:ext cx="3038311" cy="24822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16878" y="1467716"/>
            <a:ext cx="3076701" cy="25300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5122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dirty="0"/>
              <a:t>Tôles perforées</a:t>
            </a:r>
            <a:r>
              <a:rPr lang="fr-FR" sz="3600" baseline="50000" dirty="0"/>
              <a:t>9</a:t>
            </a:r>
          </a:p>
        </p:txBody>
      </p:sp>
      <p:sp>
        <p:nvSpPr>
          <p:cNvPr id="3" name="Slide Number Placeholder 2"/>
          <p:cNvSpPr>
            <a:spLocks noGrp="1"/>
          </p:cNvSpPr>
          <p:nvPr>
            <p:ph type="sldNum" sz="quarter" idx="12"/>
          </p:nvPr>
        </p:nvSpPr>
        <p:spPr/>
        <p:txBody>
          <a:bodyPr/>
          <a:lstStyle/>
          <a:p>
            <a:fld id="{5AF66AA0-E37C-4065-8BE7-D4086C065B53}" type="slidenum">
              <a:rPr lang="fr-BE" smtClean="0"/>
              <a:pPr/>
              <a:t>18</a:t>
            </a:fld>
            <a:endParaRPr lang="fr-BE" dirty="0"/>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84712" y="1319444"/>
            <a:ext cx="3687288" cy="29972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01400" y="1319444"/>
            <a:ext cx="2755075" cy="29972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84711" y="4546948"/>
            <a:ext cx="3686679" cy="21224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5" name="Picture 7"/>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801400" y="4589812"/>
            <a:ext cx="2755075" cy="20795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06506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945" y="292126"/>
            <a:ext cx="6763408" cy="814876"/>
          </a:xfrm>
        </p:spPr>
        <p:txBody>
          <a:bodyPr>
            <a:noAutofit/>
          </a:bodyPr>
          <a:lstStyle/>
          <a:p>
            <a:r>
              <a:rPr lang="fr-FR" sz="3200" dirty="0"/>
              <a:t>Panneaux de verre semi-transparents par tôle perforée</a:t>
            </a:r>
            <a:r>
              <a:rPr lang="fr-FR" sz="3200" baseline="30000" dirty="0"/>
              <a:t>10</a:t>
            </a:r>
          </a:p>
        </p:txBody>
      </p:sp>
      <p:sp>
        <p:nvSpPr>
          <p:cNvPr id="3" name="Slide Number Placeholder 2"/>
          <p:cNvSpPr>
            <a:spLocks noGrp="1"/>
          </p:cNvSpPr>
          <p:nvPr>
            <p:ph type="sldNum" sz="quarter" idx="12"/>
          </p:nvPr>
        </p:nvSpPr>
        <p:spPr/>
        <p:txBody>
          <a:bodyPr/>
          <a:lstStyle/>
          <a:p>
            <a:fld id="{5AF66AA0-E37C-4065-8BE7-D4086C065B53}" type="slidenum">
              <a:rPr lang="fr-BE" smtClean="0"/>
              <a:pPr/>
              <a:t>19</a:t>
            </a:fld>
            <a:endParaRPr lang="fr-BE" dirty="0"/>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721450" y="1331328"/>
            <a:ext cx="3960000" cy="27856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21450" y="4224309"/>
            <a:ext cx="3960000" cy="24363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2" name="Groupe 11"/>
          <p:cNvGrpSpPr/>
          <p:nvPr/>
        </p:nvGrpSpPr>
        <p:grpSpPr>
          <a:xfrm>
            <a:off x="683568" y="1665032"/>
            <a:ext cx="3397403" cy="4032392"/>
            <a:chOff x="683568" y="1412776"/>
            <a:chExt cx="3397403" cy="4032392"/>
          </a:xfrm>
        </p:grpSpPr>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3568" y="1412776"/>
              <a:ext cx="3263900" cy="3962400"/>
            </a:xfrm>
            <a:prstGeom prst="rect">
              <a:avLst/>
            </a:prstGeom>
          </p:spPr>
        </p:pic>
        <p:sp>
          <p:nvSpPr>
            <p:cNvPr id="8" name="ZoneTexte 7"/>
            <p:cNvSpPr txBox="1"/>
            <p:nvPr/>
          </p:nvSpPr>
          <p:spPr>
            <a:xfrm>
              <a:off x="683568" y="4941168"/>
              <a:ext cx="720080" cy="504000"/>
            </a:xfrm>
            <a:prstGeom prst="rect">
              <a:avLst/>
            </a:prstGeom>
            <a:solidFill>
              <a:schemeClr val="bg1"/>
            </a:solidFill>
          </p:spPr>
          <p:txBody>
            <a:bodyPr wrap="square" lIns="0" tIns="0" rIns="0" bIns="0" rtlCol="0" anchor="ctr" anchorCtr="0">
              <a:spAutoFit/>
            </a:bodyPr>
            <a:lstStyle/>
            <a:p>
              <a:pPr algn="r"/>
              <a:r>
                <a:rPr lang="fr-FR" b="1" dirty="0"/>
                <a:t>Verre</a:t>
              </a:r>
            </a:p>
          </p:txBody>
        </p:sp>
        <p:sp>
          <p:nvSpPr>
            <p:cNvPr id="10" name="ZoneTexte 9"/>
            <p:cNvSpPr txBox="1"/>
            <p:nvPr/>
          </p:nvSpPr>
          <p:spPr>
            <a:xfrm>
              <a:off x="2798176" y="2462387"/>
              <a:ext cx="1215752" cy="324000"/>
            </a:xfrm>
            <a:prstGeom prst="rect">
              <a:avLst/>
            </a:prstGeom>
            <a:solidFill>
              <a:schemeClr val="bg1"/>
            </a:solidFill>
          </p:spPr>
          <p:txBody>
            <a:bodyPr wrap="square" lIns="0" tIns="0" rIns="0" bIns="0" rtlCol="0" anchor="ctr" anchorCtr="0">
              <a:spAutoFit/>
            </a:bodyPr>
            <a:lstStyle/>
            <a:p>
              <a:r>
                <a:rPr lang="fr-FR" b="1" dirty="0"/>
                <a:t> Film spécial</a:t>
              </a:r>
            </a:p>
          </p:txBody>
        </p:sp>
        <p:sp>
          <p:nvSpPr>
            <p:cNvPr id="11" name="ZoneTexte 10"/>
            <p:cNvSpPr txBox="1"/>
            <p:nvPr/>
          </p:nvSpPr>
          <p:spPr>
            <a:xfrm>
              <a:off x="2292493" y="1533277"/>
              <a:ext cx="1788478" cy="276999"/>
            </a:xfrm>
            <a:prstGeom prst="rect">
              <a:avLst/>
            </a:prstGeom>
            <a:solidFill>
              <a:schemeClr val="bg1"/>
            </a:solidFill>
          </p:spPr>
          <p:txBody>
            <a:bodyPr wrap="square" lIns="0" tIns="0" rIns="0" bIns="0" rtlCol="0" anchor="b" anchorCtr="0">
              <a:spAutoFit/>
            </a:bodyPr>
            <a:lstStyle/>
            <a:p>
              <a:r>
                <a:rPr lang="fr-FR" b="1" dirty="0"/>
                <a:t>Métal perforé</a:t>
              </a:r>
            </a:p>
          </p:txBody>
        </p:sp>
      </p:grpSp>
    </p:spTree>
    <p:extLst>
      <p:ext uri="{BB962C8B-B14F-4D97-AF65-F5344CB8AC3E}">
        <p14:creationId xmlns:p14="http://schemas.microsoft.com/office/powerpoint/2010/main" val="398077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Contenu</a:t>
            </a:r>
          </a:p>
        </p:txBody>
      </p:sp>
      <p:sp>
        <p:nvSpPr>
          <p:cNvPr id="3" name="Content Placeholder 2"/>
          <p:cNvSpPr>
            <a:spLocks noGrp="1"/>
          </p:cNvSpPr>
          <p:nvPr>
            <p:ph idx="1"/>
          </p:nvPr>
        </p:nvSpPr>
        <p:spPr/>
        <p:txBody>
          <a:bodyPr/>
          <a:lstStyle/>
          <a:p>
            <a:pPr marL="514350" indent="-514350">
              <a:buFont typeface="+mj-lt"/>
              <a:buAutoNum type="arabicPeriod"/>
            </a:pPr>
            <a:r>
              <a:rPr lang="fr-FR" dirty="0"/>
              <a:t>Finitions de l’acier inoxydable</a:t>
            </a:r>
          </a:p>
          <a:p>
            <a:pPr marL="514350" indent="-514350">
              <a:buFont typeface="+mj-lt"/>
              <a:buAutoNum type="arabicPeriod"/>
            </a:pPr>
            <a:r>
              <a:rPr lang="fr-FR" dirty="0"/>
              <a:t>Surfaces tridimensionnelles </a:t>
            </a:r>
          </a:p>
          <a:p>
            <a:pPr marL="514350" indent="-514350">
              <a:buFont typeface="+mj-lt"/>
              <a:buAutoNum type="arabicPeriod"/>
            </a:pPr>
            <a:r>
              <a:rPr lang="fr-FR" dirty="0"/>
              <a:t>Mailles tissées</a:t>
            </a:r>
          </a:p>
          <a:p>
            <a:pPr marL="514350" indent="-514350">
              <a:buFont typeface="+mj-lt"/>
              <a:buAutoNum type="arabicPeriod"/>
            </a:pPr>
            <a:r>
              <a:rPr lang="fr-FR" dirty="0"/>
              <a:t>Références</a:t>
            </a:r>
          </a:p>
        </p:txBody>
      </p:sp>
      <p:sp>
        <p:nvSpPr>
          <p:cNvPr id="4" name="Slide Number Placeholder 3"/>
          <p:cNvSpPr>
            <a:spLocks noGrp="1"/>
          </p:cNvSpPr>
          <p:nvPr>
            <p:ph type="sldNum" sz="quarter" idx="12"/>
          </p:nvPr>
        </p:nvSpPr>
        <p:spPr/>
        <p:txBody>
          <a:bodyPr/>
          <a:lstStyle/>
          <a:p>
            <a:fld id="{5AF66AA0-E37C-4065-8BE7-D4086C065B53}" type="slidenum">
              <a:rPr lang="fr-BE" smtClean="0"/>
              <a:pPr/>
              <a:t>2</a:t>
            </a:fld>
            <a:endParaRPr lang="fr-BE" dirty="0"/>
          </a:p>
        </p:txBody>
      </p:sp>
    </p:spTree>
    <p:extLst>
      <p:ext uri="{BB962C8B-B14F-4D97-AF65-F5344CB8AC3E}">
        <p14:creationId xmlns:p14="http://schemas.microsoft.com/office/powerpoint/2010/main" val="2718988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fr-FR" sz="3600" dirty="0"/>
              <a:t>Tôles déployées</a:t>
            </a:r>
          </a:p>
        </p:txBody>
      </p:sp>
      <p:sp>
        <p:nvSpPr>
          <p:cNvPr id="3" name="Slide Number Placeholder 2"/>
          <p:cNvSpPr>
            <a:spLocks noGrp="1"/>
          </p:cNvSpPr>
          <p:nvPr>
            <p:ph type="sldNum" sz="quarter" idx="12"/>
          </p:nvPr>
        </p:nvSpPr>
        <p:spPr/>
        <p:txBody>
          <a:bodyPr/>
          <a:lstStyle/>
          <a:p>
            <a:fld id="{5AF66AA0-E37C-4065-8BE7-D4086C065B53}" type="slidenum">
              <a:rPr lang="fr-BE" smtClean="0"/>
              <a:pPr/>
              <a:t>20</a:t>
            </a:fld>
            <a:endParaRPr lang="fr-BE" dirty="0"/>
          </a:p>
        </p:txBody>
      </p:sp>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901636" y="1742710"/>
            <a:ext cx="3340729" cy="13942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901635" y="4891322"/>
            <a:ext cx="3340730" cy="13399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901636" y="3335123"/>
            <a:ext cx="3340729" cy="13580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22936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9400"/>
            <a:ext cx="8229600" cy="634082"/>
          </a:xfrm>
        </p:spPr>
        <p:txBody>
          <a:bodyPr>
            <a:noAutofit/>
          </a:bodyPr>
          <a:lstStyle/>
          <a:p>
            <a:r>
              <a:rPr lang="fr-FR" dirty="0"/>
              <a:t>Combinaison de techniques</a:t>
            </a:r>
            <a:r>
              <a:rPr lang="fr-FR" baseline="30000" dirty="0"/>
              <a:t>11</a:t>
            </a: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4222" y="1578818"/>
            <a:ext cx="5162550" cy="5162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23284" y="4405360"/>
            <a:ext cx="3669196" cy="23360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179512" y="803058"/>
            <a:ext cx="8568952" cy="677108"/>
          </a:xfrm>
          <a:prstGeom prst="rect">
            <a:avLst/>
          </a:prstGeom>
        </p:spPr>
        <p:txBody>
          <a:bodyPr wrap="square">
            <a:spAutoFit/>
          </a:bodyPr>
          <a:lstStyle/>
          <a:p>
            <a:pPr lvl="0" algn="ctr">
              <a:spcBef>
                <a:spcPct val="0"/>
              </a:spcBef>
            </a:pPr>
            <a:r>
              <a:rPr lang="fr-FR" sz="2000" dirty="0">
                <a:ea typeface="+mj-ea"/>
                <a:cs typeface="+mj-cs"/>
              </a:rPr>
              <a:t>Bâtiment à Waterfront </a:t>
            </a:r>
            <a:r>
              <a:rPr lang="fr-FR" sz="2000" dirty="0"/>
              <a:t>Stockholm</a:t>
            </a:r>
            <a:r>
              <a:rPr lang="fr-FR" sz="2000" dirty="0">
                <a:ea typeface="+mj-ea"/>
                <a:cs typeface="+mj-cs"/>
              </a:rPr>
              <a:t> : </a:t>
            </a:r>
            <a:r>
              <a:rPr lang="fr-FR" dirty="0"/>
              <a:t>Plafond en tôles d’acier inoxydable p</a:t>
            </a:r>
            <a:r>
              <a:rPr lang="fr-FR" dirty="0">
                <a:ea typeface="+mj-ea"/>
                <a:cs typeface="+mj-cs"/>
              </a:rPr>
              <a:t>erforées et colorées qui reproduisent l’image de la débâcle en bas à droite </a:t>
            </a:r>
          </a:p>
        </p:txBody>
      </p:sp>
      <p:pic>
        <p:nvPicPr>
          <p:cNvPr id="1031"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23284" y="2370906"/>
            <a:ext cx="3669196" cy="19922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3C79E971-B6D8-4449-BD44-0CAE9D9A68DB}" type="slidenum">
              <a:rPr lang="fr-FR" smtClean="0"/>
              <a:pPr/>
              <a:t>21</a:t>
            </a:fld>
            <a:endParaRPr lang="fr-FR" dirty="0"/>
          </a:p>
        </p:txBody>
      </p:sp>
      <p:sp>
        <p:nvSpPr>
          <p:cNvPr id="9" name="ZoneTexte 8"/>
          <p:cNvSpPr txBox="1"/>
          <p:nvPr/>
        </p:nvSpPr>
        <p:spPr>
          <a:xfrm>
            <a:off x="5218386" y="4399007"/>
            <a:ext cx="3673366" cy="246221"/>
          </a:xfrm>
          <a:prstGeom prst="rect">
            <a:avLst/>
          </a:prstGeom>
          <a:noFill/>
        </p:spPr>
        <p:txBody>
          <a:bodyPr wrap="square" rtlCol="0">
            <a:spAutoFit/>
          </a:bodyPr>
          <a:lstStyle/>
          <a:p>
            <a:pPr algn="ctr"/>
            <a:r>
              <a:rPr lang="fr-FR" sz="1000" i="1" dirty="0">
                <a:solidFill>
                  <a:srgbClr val="000000"/>
                </a:solidFill>
              </a:rPr>
              <a:t>Débâcle : caractérise la fonte des glaces d'un fleuve ou de la mer.</a:t>
            </a:r>
          </a:p>
        </p:txBody>
      </p:sp>
    </p:spTree>
    <p:extLst>
      <p:ext uri="{BB962C8B-B14F-4D97-AF65-F5344CB8AC3E}">
        <p14:creationId xmlns:p14="http://schemas.microsoft.com/office/powerpoint/2010/main" val="2086434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fr-FR" dirty="0"/>
              <a:t>3 – Mailles tissées</a:t>
            </a:r>
          </a:p>
        </p:txBody>
      </p:sp>
      <p:sp>
        <p:nvSpPr>
          <p:cNvPr id="4" name="Slide Number Placeholder 3"/>
          <p:cNvSpPr>
            <a:spLocks noGrp="1"/>
          </p:cNvSpPr>
          <p:nvPr>
            <p:ph type="sldNum" sz="quarter" idx="12"/>
          </p:nvPr>
        </p:nvSpPr>
        <p:spPr/>
        <p:txBody>
          <a:bodyPr/>
          <a:lstStyle/>
          <a:p>
            <a:fld id="{5AF66AA0-E37C-4065-8BE7-D4086C065B53}" type="slidenum">
              <a:rPr lang="fr-BE" smtClean="0"/>
              <a:pPr/>
              <a:t>22</a:t>
            </a:fld>
            <a:endParaRPr lang="fr-BE" dirty="0"/>
          </a:p>
        </p:txBody>
      </p:sp>
    </p:spTree>
    <p:extLst>
      <p:ext uri="{BB962C8B-B14F-4D97-AF65-F5344CB8AC3E}">
        <p14:creationId xmlns:p14="http://schemas.microsoft.com/office/powerpoint/2010/main" val="3485939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dirty="0"/>
              <a:t>Standard</a:t>
            </a:r>
            <a:r>
              <a:rPr lang="fr-FR" sz="3600" baseline="50000" dirty="0"/>
              <a:t>12-14</a:t>
            </a:r>
          </a:p>
        </p:txBody>
      </p:sp>
      <p:sp>
        <p:nvSpPr>
          <p:cNvPr id="12" name="Content Placeholder 11"/>
          <p:cNvSpPr>
            <a:spLocks noGrp="1"/>
          </p:cNvSpPr>
          <p:nvPr>
            <p:ph sz="half" idx="2"/>
          </p:nvPr>
        </p:nvSpPr>
        <p:spPr>
          <a:xfrm>
            <a:off x="5004048" y="1600200"/>
            <a:ext cx="3744000" cy="4565104"/>
          </a:xfrm>
        </p:spPr>
        <p:txBody>
          <a:bodyPr>
            <a:normAutofit fontScale="85000" lnSpcReduction="10000"/>
          </a:bodyPr>
          <a:lstStyle/>
          <a:p>
            <a:pPr marL="0" indent="0">
              <a:buNone/>
            </a:pPr>
            <a:r>
              <a:rPr lang="fr-FR" dirty="0"/>
              <a:t>Un très large éventail de formes et de motifs tissés est disponible avec des possibilités de réglage de :</a:t>
            </a:r>
          </a:p>
          <a:p>
            <a:endParaRPr lang="fr-FR" dirty="0"/>
          </a:p>
          <a:p>
            <a:r>
              <a:rPr lang="fr-FR" dirty="0"/>
              <a:t>la rigidité</a:t>
            </a:r>
          </a:p>
          <a:p>
            <a:r>
              <a:rPr lang="fr-FR" dirty="0"/>
              <a:t>la surface ouverte</a:t>
            </a:r>
          </a:p>
          <a:p>
            <a:r>
              <a:rPr lang="fr-FR" dirty="0"/>
              <a:t>la diffusion de la lumière</a:t>
            </a:r>
          </a:p>
          <a:p>
            <a:r>
              <a:rPr lang="fr-FR" dirty="0"/>
              <a:t>la transparence acoustique</a:t>
            </a:r>
          </a:p>
          <a:p>
            <a:r>
              <a:rPr lang="fr-FR" dirty="0"/>
              <a:t>la couleur</a:t>
            </a:r>
          </a:p>
          <a:p>
            <a:r>
              <a:rPr lang="fr-FR" dirty="0"/>
              <a:t>etc…</a:t>
            </a:r>
          </a:p>
          <a:p>
            <a:pPr marL="0" indent="0">
              <a:buNone/>
            </a:pPr>
            <a:endParaRPr lang="nl-BE" dirty="0"/>
          </a:p>
        </p:txBody>
      </p:sp>
      <p:sp>
        <p:nvSpPr>
          <p:cNvPr id="4" name="Slide Number Placeholder 3"/>
          <p:cNvSpPr>
            <a:spLocks noGrp="1"/>
          </p:cNvSpPr>
          <p:nvPr>
            <p:ph type="sldNum" sz="quarter" idx="12"/>
          </p:nvPr>
        </p:nvSpPr>
        <p:spPr/>
        <p:txBody>
          <a:bodyPr/>
          <a:lstStyle/>
          <a:p>
            <a:fld id="{5AF66AA0-E37C-4065-8BE7-D4086C065B53}" type="slidenum">
              <a:rPr lang="fr-BE" smtClean="0"/>
              <a:pPr/>
              <a:t>23</a:t>
            </a:fld>
            <a:endParaRPr lang="fr-BE" dirty="0"/>
          </a:p>
        </p:txBody>
      </p:sp>
      <p:pic>
        <p:nvPicPr>
          <p:cNvPr id="1028" name="Picture 4"/>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4005304"/>
            <a:ext cx="2160000" cy="216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1600200"/>
            <a:ext cx="2160000" cy="216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4"/>
          <p:cNvPicPr preferRelativeResize="0">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99552" y="1600200"/>
            <a:ext cx="2160000" cy="216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preferRelativeResize="0">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99552" y="4005304"/>
            <a:ext cx="2160000" cy="216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69440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139136" cy="1143000"/>
          </a:xfrm>
        </p:spPr>
        <p:txBody>
          <a:bodyPr>
            <a:noAutofit/>
          </a:bodyPr>
          <a:lstStyle/>
          <a:p>
            <a:r>
              <a:rPr lang="fr-FR" sz="3200" dirty="0"/>
              <a:t>Exemple de décoration avec des mailles en acier inoxydable</a:t>
            </a:r>
          </a:p>
        </p:txBody>
      </p:sp>
      <p:sp>
        <p:nvSpPr>
          <p:cNvPr id="4" name="Slide Number Placeholder 3"/>
          <p:cNvSpPr>
            <a:spLocks noGrp="1"/>
          </p:cNvSpPr>
          <p:nvPr>
            <p:ph type="sldNum" sz="quarter" idx="12"/>
          </p:nvPr>
        </p:nvSpPr>
        <p:spPr/>
        <p:txBody>
          <a:bodyPr/>
          <a:lstStyle/>
          <a:p>
            <a:fld id="{5AF66AA0-E37C-4065-8BE7-D4086C065B53}" type="slidenum">
              <a:rPr lang="fr-BE" smtClean="0"/>
              <a:pPr/>
              <a:t>24</a:t>
            </a:fld>
            <a:endParaRPr lang="fr-BE" dirty="0"/>
          </a:p>
        </p:txBody>
      </p:sp>
      <p:pic>
        <p:nvPicPr>
          <p:cNvPr id="5" name="Picture 4" descr="D:\Mes images\02 professionnel\Batilux\donnees table inter\2_foin\Matières lumières et transparences\scenographie P Lion 4 photo Dominique Azambr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576" y="1817616"/>
            <a:ext cx="7560840" cy="4707728"/>
          </a:xfrm>
          <a:prstGeom prst="rect">
            <a:avLst/>
          </a:prstGeom>
          <a:noFill/>
          <a:ln>
            <a:solidFill>
              <a:schemeClr val="tx1"/>
            </a:solidFill>
          </a:ln>
        </p:spPr>
      </p:pic>
    </p:spTree>
    <p:extLst>
      <p:ext uri="{BB962C8B-B14F-4D97-AF65-F5344CB8AC3E}">
        <p14:creationId xmlns:p14="http://schemas.microsoft.com/office/powerpoint/2010/main" val="2784730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ormAutofit fontScale="90000"/>
          </a:bodyPr>
          <a:lstStyle/>
          <a:p>
            <a:pPr algn="just"/>
            <a:r>
              <a:rPr lang="fr-FR" sz="2400" dirty="0"/>
              <a:t>Décoration extérieure avec mailles en acier inoxydable</a:t>
            </a:r>
          </a:p>
        </p:txBody>
      </p:sp>
      <p:sp>
        <p:nvSpPr>
          <p:cNvPr id="5" name="Text Placeholder 4"/>
          <p:cNvSpPr>
            <a:spLocks noGrp="1"/>
          </p:cNvSpPr>
          <p:nvPr>
            <p:ph type="body" sz="half" idx="2"/>
          </p:nvPr>
        </p:nvSpPr>
        <p:spPr>
          <a:xfrm>
            <a:off x="457200" y="1435101"/>
            <a:ext cx="3456384" cy="2865050"/>
          </a:xfrm>
        </p:spPr>
        <p:txBody>
          <a:bodyPr>
            <a:normAutofit lnSpcReduction="10000"/>
          </a:bodyPr>
          <a:lstStyle/>
          <a:p>
            <a:pPr algn="just"/>
            <a:r>
              <a:rPr lang="fr-FR" sz="2000" dirty="0"/>
              <a:t>Les mailles d’acier inoxydable sont largement utilisées en décoration. </a:t>
            </a:r>
          </a:p>
          <a:p>
            <a:pPr algn="just"/>
            <a:r>
              <a:rPr lang="fr-FR" sz="2000" dirty="0"/>
              <a:t>Elles permettent de réaliser des effets spéciaux avec des éclairages LED par exemple comme le représente cette photo du siège de la société Swarovski au Tyrol</a:t>
            </a:r>
          </a:p>
        </p:txBody>
      </p:sp>
      <p:sp>
        <p:nvSpPr>
          <p:cNvPr id="4" name="Slide Number Placeholder 3"/>
          <p:cNvSpPr>
            <a:spLocks noGrp="1"/>
          </p:cNvSpPr>
          <p:nvPr>
            <p:ph type="sldNum" sz="quarter" idx="12"/>
          </p:nvPr>
        </p:nvSpPr>
        <p:spPr/>
        <p:txBody>
          <a:bodyPr/>
          <a:lstStyle/>
          <a:p>
            <a:pPr algn="just"/>
            <a:fld id="{5AF66AA0-E37C-4065-8BE7-D4086C065B53}" type="slidenum">
              <a:rPr lang="fr-BE" smtClean="0"/>
              <a:pPr algn="just"/>
              <a:t>25</a:t>
            </a:fld>
            <a:endParaRPr lang="fr-BE" dirty="0"/>
          </a:p>
        </p:txBody>
      </p:sp>
      <p:pic>
        <p:nvPicPr>
          <p:cNvPr id="1027" name="Picture 3" descr="D:\Mes docs\ISSF_Closed_projects\ISSF_pptes_Hors_Corrosion\photos\Swarovski Projekt Bild 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67944" y="0"/>
            <a:ext cx="4662488"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585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dirty="0"/>
              <a:t>Tissage d’acier inoxydable avec LED</a:t>
            </a:r>
            <a:r>
              <a:rPr lang="fr-FR" sz="3600" baseline="50000" dirty="0"/>
              <a:t>13</a:t>
            </a:r>
          </a:p>
        </p:txBody>
      </p:sp>
      <p:sp>
        <p:nvSpPr>
          <p:cNvPr id="4" name="Slide Number Placeholder 3"/>
          <p:cNvSpPr>
            <a:spLocks noGrp="1"/>
          </p:cNvSpPr>
          <p:nvPr>
            <p:ph type="sldNum" sz="quarter" idx="12"/>
          </p:nvPr>
        </p:nvSpPr>
        <p:spPr/>
        <p:txBody>
          <a:bodyPr/>
          <a:lstStyle/>
          <a:p>
            <a:fld id="{5AF66AA0-E37C-4065-8BE7-D4086C065B53}" type="slidenum">
              <a:rPr lang="fr-BE" smtClean="0"/>
              <a:pPr/>
              <a:t>26</a:t>
            </a:fld>
            <a:endParaRPr lang="fr-BE" dirty="0"/>
          </a:p>
        </p:txBody>
      </p:sp>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67" y="2231203"/>
            <a:ext cx="3460990" cy="46267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921986" y="2231202"/>
            <a:ext cx="6003354" cy="462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65478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a:t>4 - Références et sources</a:t>
            </a:r>
            <a:endParaRPr lang="en-GB" sz="3600" dirty="0"/>
          </a:p>
        </p:txBody>
      </p:sp>
      <p:sp>
        <p:nvSpPr>
          <p:cNvPr id="3" name="Content Placeholder 2"/>
          <p:cNvSpPr>
            <a:spLocks noGrp="1"/>
          </p:cNvSpPr>
          <p:nvPr>
            <p:ph idx="1"/>
          </p:nvPr>
        </p:nvSpPr>
        <p:spPr>
          <a:xfrm>
            <a:off x="457200" y="1202638"/>
            <a:ext cx="8229600" cy="4853136"/>
          </a:xfrm>
        </p:spPr>
        <p:txBody>
          <a:bodyPr>
            <a:noAutofit/>
          </a:bodyPr>
          <a:lstStyle/>
          <a:p>
            <a:pPr marL="514350" indent="-514350">
              <a:buFont typeface="+mj-lt"/>
              <a:buAutoNum type="arabicPeriod"/>
            </a:pPr>
            <a:r>
              <a:rPr lang="fr-FR" sz="1600" dirty="0">
                <a:hlinkClick r:id="rId2"/>
              </a:rPr>
              <a:t>https://www.worldstainless.org/Files/issf/non-image-files/PDF/Euro_Inox/Finishes02_FR.pdf</a:t>
            </a:r>
            <a:endParaRPr lang="fr-FR" sz="1600" dirty="0"/>
          </a:p>
          <a:p>
            <a:pPr marL="514350" indent="-514350">
              <a:buFont typeface="+mj-lt"/>
              <a:buAutoNum type="arabicPeriod"/>
            </a:pPr>
            <a:r>
              <a:rPr lang="fr-FR" sz="1600" dirty="0">
                <a:hlinkClick r:id="rId3"/>
              </a:rPr>
              <a:t>http://www.ssina.com/download_a_file/special_finishes.pdf</a:t>
            </a:r>
            <a:r>
              <a:rPr lang="fr-FR" sz="1600" dirty="0"/>
              <a:t> </a:t>
            </a:r>
          </a:p>
          <a:p>
            <a:pPr marL="514350" indent="-514350">
              <a:buFont typeface="+mj-lt"/>
              <a:buAutoNum type="arabicPeriod"/>
            </a:pPr>
            <a:r>
              <a:rPr lang="fr-FR" sz="1600" dirty="0">
                <a:hlinkClick r:id="rId4"/>
              </a:rPr>
              <a:t>http://www.bssa.org.uk/topics.php?article=47</a:t>
            </a:r>
            <a:r>
              <a:rPr lang="fr-FR" sz="1600" dirty="0"/>
              <a:t> </a:t>
            </a:r>
          </a:p>
          <a:p>
            <a:pPr marL="514350" indent="-514350">
              <a:buFont typeface="+mj-lt"/>
              <a:buAutoNum type="arabicPeriod"/>
            </a:pPr>
            <a:r>
              <a:rPr lang="en-US" sz="1600" dirty="0">
                <a:hlinkClick r:id="rId5"/>
              </a:rPr>
              <a:t>www.uginox.com/sites/default/files/public/Triptyque%20Lusignan_web.pdf</a:t>
            </a:r>
            <a:endParaRPr lang="en-US" sz="1600" dirty="0"/>
          </a:p>
          <a:p>
            <a:pPr marL="514350" indent="-514350">
              <a:buFont typeface="+mj-lt"/>
              <a:buAutoNum type="arabicPeriod"/>
            </a:pPr>
            <a:r>
              <a:rPr lang="fr-FR" sz="1600" dirty="0">
                <a:hlinkClick r:id="rId6"/>
              </a:rPr>
              <a:t>http://www.poligrat.de/home/</a:t>
            </a:r>
            <a:endParaRPr lang="fr-FR" sz="1600" dirty="0"/>
          </a:p>
          <a:p>
            <a:pPr marL="514350" indent="-514350">
              <a:buFont typeface="+mj-lt"/>
              <a:buAutoNum type="arabicPeriod"/>
            </a:pPr>
            <a:r>
              <a:rPr lang="fr-FR" sz="1600" dirty="0">
                <a:hlinkClick r:id="rId7"/>
              </a:rPr>
              <a:t>http://www.worldstainless.org/Files/issf/non-image-files/PDF/Euro_Inox/Electropolishing_FR.pdf</a:t>
            </a:r>
            <a:endParaRPr lang="fr-FR" sz="1600" dirty="0"/>
          </a:p>
          <a:p>
            <a:pPr marL="514350" indent="-514350">
              <a:buFont typeface="+mj-lt"/>
              <a:buAutoNum type="arabicPeriod"/>
            </a:pPr>
            <a:r>
              <a:rPr lang="fr-FR" sz="1600" dirty="0">
                <a:hlinkClick r:id="rId8"/>
              </a:rPr>
              <a:t>http://www.legrand-sgm.fr/</a:t>
            </a:r>
            <a:r>
              <a:rPr lang="fr-FR" sz="1600" dirty="0"/>
              <a:t> </a:t>
            </a:r>
          </a:p>
          <a:p>
            <a:pPr marL="514350" indent="-514350">
              <a:buFont typeface="+mj-lt"/>
              <a:buAutoNum type="arabicPeriod"/>
            </a:pPr>
            <a:r>
              <a:rPr lang="fr-FR" sz="1600" dirty="0">
                <a:hlinkClick r:id="rId9"/>
              </a:rPr>
              <a:t>https://www.worldstainless.org/Files/issf/non-image-files/PDF/Euro_Inox/3D_Finishes_FR.pdf</a:t>
            </a:r>
            <a:endParaRPr lang="fr-FR" sz="1600" dirty="0"/>
          </a:p>
          <a:p>
            <a:pPr marL="514350" indent="-514350">
              <a:buFont typeface="+mj-lt"/>
              <a:buAutoNum type="arabicPeriod"/>
            </a:pPr>
            <a:r>
              <a:rPr lang="fr-FR" sz="1600" dirty="0">
                <a:hlinkClick r:id="rId10"/>
              </a:rPr>
              <a:t>https://cambridgearchitectural.com/projects/ft-lauderdale-hollywood-international-airport-rental-car-center</a:t>
            </a:r>
          </a:p>
          <a:p>
            <a:pPr marL="514350" indent="-514350">
              <a:buFont typeface="+mj-lt"/>
              <a:buAutoNum type="arabicPeriod"/>
            </a:pPr>
            <a:r>
              <a:rPr lang="fr-FR" sz="1600" dirty="0">
                <a:hlinkClick r:id="rId11"/>
              </a:rPr>
              <a:t>https://www.exyd.com/waterfront-building.html</a:t>
            </a:r>
            <a:endParaRPr lang="fr-FR" sz="1600" dirty="0"/>
          </a:p>
          <a:p>
            <a:pPr marL="514350" indent="-514350">
              <a:buFont typeface="+mj-lt"/>
              <a:buAutoNum type="arabicPeriod"/>
            </a:pPr>
            <a:r>
              <a:rPr lang="fr-FR" sz="1600" dirty="0">
                <a:hlinkClick r:id="rId12"/>
              </a:rPr>
              <a:t>http://cambridgearchitectural.com</a:t>
            </a:r>
            <a:endParaRPr lang="fr-FR" sz="1600" dirty="0"/>
          </a:p>
          <a:p>
            <a:pPr marL="514350" indent="-514350">
              <a:buFont typeface="+mj-lt"/>
              <a:buAutoNum type="arabicPeriod"/>
            </a:pPr>
            <a:r>
              <a:rPr lang="fr-FR" sz="1600" dirty="0">
                <a:hlinkClick r:id="rId13"/>
              </a:rPr>
              <a:t>https://gkd.de/architekturgewebe/</a:t>
            </a:r>
            <a:r>
              <a:rPr lang="fr-FR" sz="1600" dirty="0"/>
              <a:t> </a:t>
            </a:r>
          </a:p>
          <a:p>
            <a:pPr marL="514350" indent="-514350">
              <a:buFont typeface="+mj-lt"/>
              <a:buAutoNum type="arabicPeriod"/>
            </a:pPr>
            <a:r>
              <a:rPr lang="fr-FR" sz="1600" dirty="0">
                <a:hlinkClick r:id="rId14"/>
              </a:rPr>
              <a:t>http://www.diedrahtweber-architektur.com/de/anwendungen-architekturgewebe/medienfassade/</a:t>
            </a:r>
            <a:endParaRPr lang="fr-FR" sz="1600" dirty="0"/>
          </a:p>
          <a:p>
            <a:pPr marL="514350" indent="-514350">
              <a:buFont typeface="+mj-lt"/>
              <a:buAutoNum type="arabicPeriod"/>
            </a:pPr>
            <a:r>
              <a:rPr lang="fr-FR" sz="1600" dirty="0">
                <a:hlinkClick r:id="rId15"/>
              </a:rPr>
              <a:t>https://www.worldstainless.org/Files/issf/non-image-files/PDF/Euro_Inox/RoughnessMeasurement_EN.pdf</a:t>
            </a:r>
            <a:endParaRPr lang="fr-FR" sz="1600" b="1" dirty="0">
              <a:solidFill>
                <a:srgbClr val="FF0000"/>
              </a:solidFill>
            </a:endParaRPr>
          </a:p>
        </p:txBody>
      </p:sp>
      <p:sp>
        <p:nvSpPr>
          <p:cNvPr id="4" name="Slide Number Placeholder 3"/>
          <p:cNvSpPr>
            <a:spLocks noGrp="1"/>
          </p:cNvSpPr>
          <p:nvPr>
            <p:ph type="sldNum" sz="quarter" idx="12"/>
          </p:nvPr>
        </p:nvSpPr>
        <p:spPr/>
        <p:txBody>
          <a:bodyPr/>
          <a:lstStyle/>
          <a:p>
            <a:fld id="{5AF66AA0-E37C-4065-8BE7-D4086C065B53}" type="slidenum">
              <a:rPr lang="fr-BE" smtClean="0"/>
              <a:pPr/>
              <a:t>27</a:t>
            </a:fld>
            <a:endParaRPr lang="fr-BE" dirty="0"/>
          </a:p>
        </p:txBody>
      </p:sp>
    </p:spTree>
    <p:extLst>
      <p:ext uri="{BB962C8B-B14F-4D97-AF65-F5344CB8AC3E}">
        <p14:creationId xmlns:p14="http://schemas.microsoft.com/office/powerpoint/2010/main" val="1202091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Merci !</a:t>
            </a:r>
          </a:p>
        </p:txBody>
      </p:sp>
      <p:sp>
        <p:nvSpPr>
          <p:cNvPr id="3" name="Slide Number Placeholder 2"/>
          <p:cNvSpPr>
            <a:spLocks noGrp="1"/>
          </p:cNvSpPr>
          <p:nvPr>
            <p:ph type="sldNum" sz="quarter" idx="12"/>
          </p:nvPr>
        </p:nvSpPr>
        <p:spPr/>
        <p:txBody>
          <a:bodyPr/>
          <a:lstStyle/>
          <a:p>
            <a:fld id="{5AF66AA0-E37C-4065-8BE7-D4086C065B53}" type="slidenum">
              <a:rPr lang="fr-BE" smtClean="0"/>
              <a:pPr/>
              <a:t>28</a:t>
            </a:fld>
            <a:endParaRPr lang="fr-BE" dirty="0"/>
          </a:p>
        </p:txBody>
      </p:sp>
    </p:spTree>
    <p:extLst>
      <p:ext uri="{BB962C8B-B14F-4D97-AF65-F5344CB8AC3E}">
        <p14:creationId xmlns:p14="http://schemas.microsoft.com/office/powerpoint/2010/main" val="1501256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1 - Finitions de l’acier inoxydable</a:t>
            </a:r>
            <a:r>
              <a:rPr lang="fr-FR" baseline="50000" dirty="0"/>
              <a:t>1,2</a:t>
            </a:r>
          </a:p>
        </p:txBody>
      </p:sp>
      <p:sp>
        <p:nvSpPr>
          <p:cNvPr id="6" name="Content Placeholder 5"/>
          <p:cNvSpPr>
            <a:spLocks noGrp="1"/>
          </p:cNvSpPr>
          <p:nvPr>
            <p:ph idx="1"/>
          </p:nvPr>
        </p:nvSpPr>
        <p:spPr/>
        <p:txBody>
          <a:bodyPr>
            <a:noAutofit/>
          </a:bodyPr>
          <a:lstStyle/>
          <a:p>
            <a:pPr>
              <a:lnSpc>
                <a:spcPct val="80000"/>
              </a:lnSpc>
            </a:pPr>
            <a:r>
              <a:rPr lang="fr-BE" sz="3000" dirty="0"/>
              <a:t>Finitions d'usine</a:t>
            </a:r>
          </a:p>
          <a:p>
            <a:pPr>
              <a:lnSpc>
                <a:spcPct val="80000"/>
              </a:lnSpc>
            </a:pPr>
            <a:r>
              <a:rPr lang="fr-BE" sz="3000" dirty="0"/>
              <a:t>Finitions polies et finitions brossées</a:t>
            </a:r>
          </a:p>
          <a:p>
            <a:pPr>
              <a:lnSpc>
                <a:spcPct val="80000"/>
              </a:lnSpc>
            </a:pPr>
            <a:r>
              <a:rPr lang="fr-BE" sz="3000" dirty="0"/>
              <a:t>Finitions à motifs</a:t>
            </a:r>
          </a:p>
          <a:p>
            <a:pPr>
              <a:lnSpc>
                <a:spcPct val="80000"/>
              </a:lnSpc>
            </a:pPr>
            <a:r>
              <a:rPr lang="fr-BE" sz="3000" dirty="0"/>
              <a:t>Finitions grenaillées</a:t>
            </a:r>
          </a:p>
          <a:p>
            <a:pPr>
              <a:lnSpc>
                <a:spcPct val="80000"/>
              </a:lnSpc>
            </a:pPr>
            <a:r>
              <a:rPr lang="fr-BE" sz="3000" dirty="0"/>
              <a:t>Finitions électropolies</a:t>
            </a:r>
          </a:p>
          <a:p>
            <a:pPr>
              <a:lnSpc>
                <a:spcPct val="80000"/>
              </a:lnSpc>
            </a:pPr>
            <a:r>
              <a:rPr lang="fr-BE" sz="3000" dirty="0"/>
              <a:t>Finitions colorées</a:t>
            </a:r>
          </a:p>
          <a:p>
            <a:pPr>
              <a:lnSpc>
                <a:spcPct val="80000"/>
              </a:lnSpc>
            </a:pPr>
            <a:r>
              <a:rPr lang="fr-BE" sz="3000" dirty="0"/>
              <a:t>Finitions colorées électrolytiquement</a:t>
            </a:r>
          </a:p>
          <a:p>
            <a:pPr>
              <a:lnSpc>
                <a:spcPct val="80000"/>
              </a:lnSpc>
            </a:pPr>
            <a:r>
              <a:rPr lang="fr-BE" sz="3000" dirty="0"/>
              <a:t>Finitions </a:t>
            </a:r>
            <a:r>
              <a:rPr lang="fr-FR" sz="3000" dirty="0"/>
              <a:t>à motifs et colorées électrolytiquement</a:t>
            </a:r>
          </a:p>
          <a:p>
            <a:pPr>
              <a:lnSpc>
                <a:spcPct val="80000"/>
              </a:lnSpc>
            </a:pPr>
            <a:r>
              <a:rPr lang="fr-BE" sz="3000" dirty="0"/>
              <a:t>Revêtements organiques</a:t>
            </a:r>
          </a:p>
          <a:p>
            <a:pPr>
              <a:lnSpc>
                <a:spcPct val="80000"/>
              </a:lnSpc>
            </a:pPr>
            <a:r>
              <a:rPr lang="fr-BE" sz="3000" dirty="0"/>
              <a:t>Finitions spéciales</a:t>
            </a:r>
          </a:p>
          <a:p>
            <a:endParaRPr lang="fr-BE" sz="2800" dirty="0"/>
          </a:p>
        </p:txBody>
      </p:sp>
      <p:sp>
        <p:nvSpPr>
          <p:cNvPr id="4" name="Slide Number Placeholder 3"/>
          <p:cNvSpPr>
            <a:spLocks noGrp="1"/>
          </p:cNvSpPr>
          <p:nvPr>
            <p:ph type="sldNum" sz="quarter" idx="12"/>
          </p:nvPr>
        </p:nvSpPr>
        <p:spPr/>
        <p:txBody>
          <a:bodyPr/>
          <a:lstStyle/>
          <a:p>
            <a:fld id="{5AF66AA0-E37C-4065-8BE7-D4086C065B53}" type="slidenum">
              <a:rPr lang="fr-BE" smtClean="0"/>
              <a:pPr/>
              <a:t>3</a:t>
            </a:fld>
            <a:endParaRPr lang="fr-BE" dirty="0"/>
          </a:p>
        </p:txBody>
      </p:sp>
      <p:sp>
        <p:nvSpPr>
          <p:cNvPr id="3" name="Oval 2"/>
          <p:cNvSpPr/>
          <p:nvPr/>
        </p:nvSpPr>
        <p:spPr>
          <a:xfrm>
            <a:off x="5556738" y="5486401"/>
            <a:ext cx="3164530" cy="1246174"/>
          </a:xfrm>
          <a:prstGeom prst="ellipse">
            <a:avLst/>
          </a:prstGeom>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fr-FR" sz="2400" dirty="0">
                <a:solidFill>
                  <a:srgbClr val="C00000"/>
                </a:solidFill>
              </a:rPr>
              <a:t>Il existe de nombreux états de surface</a:t>
            </a:r>
          </a:p>
        </p:txBody>
      </p:sp>
    </p:spTree>
    <p:extLst>
      <p:ext uri="{BB962C8B-B14F-4D97-AF65-F5344CB8AC3E}">
        <p14:creationId xmlns:p14="http://schemas.microsoft.com/office/powerpoint/2010/main" val="33631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631" y="231230"/>
            <a:ext cx="8573985" cy="1143000"/>
          </a:xfrm>
        </p:spPr>
        <p:txBody>
          <a:bodyPr>
            <a:normAutofit/>
          </a:bodyPr>
          <a:lstStyle/>
          <a:p>
            <a:r>
              <a:rPr lang="fr-FR" sz="3200" dirty="0"/>
              <a:t>Finitions d'usine laminées à froid</a:t>
            </a:r>
            <a:r>
              <a:rPr lang="fr-FR" sz="3200" baseline="30000" dirty="0"/>
              <a:t>1,3</a:t>
            </a:r>
            <a:br>
              <a:rPr lang="fr-FR" sz="3200" dirty="0"/>
            </a:br>
            <a:r>
              <a:rPr lang="fr-FR" sz="1800" dirty="0"/>
              <a:t>Selon le tableau 6 de la norme EN 10088-4 pour les finitions laminées à froid,</a:t>
            </a:r>
            <a:br>
              <a:rPr lang="fr-FR" sz="1800" dirty="0"/>
            </a:br>
            <a:r>
              <a:rPr lang="fr-FR" sz="1800" dirty="0"/>
              <a:t> complété par un guide des valeurs typiques de R</a:t>
            </a:r>
            <a:r>
              <a:rPr lang="fr-FR" sz="1800" baseline="-25000" dirty="0"/>
              <a:t>a</a:t>
            </a:r>
            <a:r>
              <a:rPr lang="fr-FR" sz="1800" dirty="0"/>
              <a: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881360089"/>
              </p:ext>
            </p:extLst>
          </p:nvPr>
        </p:nvGraphicFramePr>
        <p:xfrm>
          <a:off x="225632" y="1556792"/>
          <a:ext cx="8597734" cy="3926816"/>
        </p:xfrm>
        <a:graphic>
          <a:graphicData uri="http://schemas.openxmlformats.org/drawingml/2006/table">
            <a:tbl>
              <a:tblPr firstRow="1" bandRow="1">
                <a:tableStyleId>{B301B821-A1FF-4177-AEE7-76D212191A09}</a:tableStyleId>
              </a:tblPr>
              <a:tblGrid>
                <a:gridCol w="688768">
                  <a:extLst>
                    <a:ext uri="{9D8B030D-6E8A-4147-A177-3AD203B41FA5}">
                      <a16:colId xmlns:a16="http://schemas.microsoft.com/office/drawing/2014/main" val="20000"/>
                    </a:ext>
                  </a:extLst>
                </a:gridCol>
                <a:gridCol w="2097741">
                  <a:extLst>
                    <a:ext uri="{9D8B030D-6E8A-4147-A177-3AD203B41FA5}">
                      <a16:colId xmlns:a16="http://schemas.microsoft.com/office/drawing/2014/main" val="20001"/>
                    </a:ext>
                  </a:extLst>
                </a:gridCol>
                <a:gridCol w="4688541">
                  <a:extLst>
                    <a:ext uri="{9D8B030D-6E8A-4147-A177-3AD203B41FA5}">
                      <a16:colId xmlns:a16="http://schemas.microsoft.com/office/drawing/2014/main" val="20002"/>
                    </a:ext>
                  </a:extLst>
                </a:gridCol>
                <a:gridCol w="1122684">
                  <a:extLst>
                    <a:ext uri="{9D8B030D-6E8A-4147-A177-3AD203B41FA5}">
                      <a16:colId xmlns:a16="http://schemas.microsoft.com/office/drawing/2014/main" val="20003"/>
                    </a:ext>
                  </a:extLst>
                </a:gridCol>
              </a:tblGrid>
              <a:tr h="376552">
                <a:tc>
                  <a:txBody>
                    <a:bodyPr/>
                    <a:lstStyle/>
                    <a:p>
                      <a:pPr algn="ctr"/>
                      <a:r>
                        <a:rPr lang="fr-FR" sz="1200" noProof="0" dirty="0"/>
                        <a:t>Symbole</a:t>
                      </a:r>
                      <a:endParaRPr lang="fr-FR" sz="1200" noProof="0" dirty="0">
                        <a:solidFill>
                          <a:srgbClr val="0070C0"/>
                        </a:solidFill>
                      </a:endParaRPr>
                    </a:p>
                  </a:txBody>
                  <a:tcPr marL="5396" marR="5396" marT="5396" marB="5396" anchor="ctr"/>
                </a:tc>
                <a:tc>
                  <a:txBody>
                    <a:bodyPr/>
                    <a:lstStyle/>
                    <a:p>
                      <a:pPr algn="just"/>
                      <a:r>
                        <a:rPr lang="fr-FR" sz="1200" noProof="0" dirty="0"/>
                        <a:t>Gamme de traitement</a:t>
                      </a:r>
                      <a:endParaRPr lang="fr-FR" sz="1200" noProof="0" dirty="0">
                        <a:solidFill>
                          <a:srgbClr val="0070C0"/>
                        </a:solidFill>
                      </a:endParaRPr>
                    </a:p>
                  </a:txBody>
                  <a:tcPr marL="5396" marR="5396" marT="5396" marB="5396" anchor="ctr"/>
                </a:tc>
                <a:tc>
                  <a:txBody>
                    <a:bodyPr/>
                    <a:lstStyle/>
                    <a:p>
                      <a:pPr algn="ctr"/>
                      <a:r>
                        <a:rPr lang="fr-FR" sz="1200" noProof="0" dirty="0"/>
                        <a:t>Notes </a:t>
                      </a:r>
                      <a:endParaRPr lang="fr-FR" sz="1200" noProof="0" dirty="0">
                        <a:solidFill>
                          <a:srgbClr val="0070C0"/>
                        </a:solidFill>
                      </a:endParaRPr>
                    </a:p>
                  </a:txBody>
                  <a:tcPr marL="5396" marR="5396" marT="5396" marB="5396" anchor="ctr"/>
                </a:tc>
                <a:tc>
                  <a:txBody>
                    <a:bodyPr/>
                    <a:lstStyle/>
                    <a:p>
                      <a:pPr algn="ctr"/>
                      <a:r>
                        <a:rPr lang="fr-FR" sz="1200" noProof="0" dirty="0"/>
                        <a:t>Valeurs</a:t>
                      </a:r>
                      <a:r>
                        <a:rPr lang="fr-FR" sz="1200" baseline="0" noProof="0" dirty="0"/>
                        <a:t> typiques de </a:t>
                      </a:r>
                      <a:r>
                        <a:rPr lang="fr-FR" sz="1200" noProof="0" dirty="0"/>
                        <a:t>R</a:t>
                      </a:r>
                      <a:r>
                        <a:rPr lang="fr-FR" sz="1200" baseline="-25000" noProof="0" dirty="0"/>
                        <a:t>a </a:t>
                      </a:r>
                      <a:r>
                        <a:rPr lang="fr-FR" sz="1200" noProof="0" dirty="0"/>
                        <a:t>(μm)</a:t>
                      </a:r>
                      <a:endParaRPr lang="fr-FR" sz="1200" noProof="0" dirty="0">
                        <a:solidFill>
                          <a:srgbClr val="0070C0"/>
                        </a:solidFill>
                      </a:endParaRPr>
                    </a:p>
                  </a:txBody>
                  <a:tcPr marL="5396" marR="5396" marT="5396" marB="5396" anchor="ctr"/>
                </a:tc>
                <a:extLst>
                  <a:ext uri="{0D108BD9-81ED-4DB2-BD59-A6C34878D82A}">
                    <a16:rowId xmlns:a16="http://schemas.microsoft.com/office/drawing/2014/main" val="10000"/>
                  </a:ext>
                </a:extLst>
              </a:tr>
              <a:tr h="559432">
                <a:tc>
                  <a:txBody>
                    <a:bodyPr/>
                    <a:lstStyle/>
                    <a:p>
                      <a:pPr algn="ctr"/>
                      <a:r>
                        <a:rPr lang="fr-FR" sz="1200" noProof="0" dirty="0"/>
                        <a:t>2B </a:t>
                      </a:r>
                      <a:endParaRPr lang="fr-FR" sz="1200" noProof="0" dirty="0">
                        <a:solidFill>
                          <a:srgbClr val="0070C0"/>
                        </a:solidFill>
                      </a:endParaRPr>
                    </a:p>
                  </a:txBody>
                  <a:tcPr marL="5396" marR="5396" marT="5396" marB="5396" anchor="ctr"/>
                </a:tc>
                <a:tc>
                  <a:txBody>
                    <a:bodyPr/>
                    <a:lstStyle/>
                    <a:p>
                      <a:r>
                        <a:rPr lang="fr-FR" sz="1200" noProof="0" dirty="0"/>
                        <a:t>Laminé à froid, traité thermiquement, décapé, </a:t>
                      </a:r>
                    </a:p>
                    <a:p>
                      <a:r>
                        <a:rPr lang="fr-FR" sz="1200" noProof="0" dirty="0"/>
                        <a:t>traité par skin pass </a:t>
                      </a:r>
                      <a:endParaRPr lang="fr-FR" sz="1200" noProof="0" dirty="0">
                        <a:solidFill>
                          <a:srgbClr val="0070C0"/>
                        </a:solidFill>
                      </a:endParaRPr>
                    </a:p>
                  </a:txBody>
                  <a:tcPr marL="5396" marR="5396" marT="5396" marB="5396" anchor="ctr"/>
                </a:tc>
                <a:tc>
                  <a:txBody>
                    <a:bodyPr/>
                    <a:lstStyle/>
                    <a:p>
                      <a:pPr algn="l"/>
                      <a:r>
                        <a:rPr lang="fr-FR" sz="1200" noProof="0" dirty="0"/>
                        <a:t>La plus courante des finitions « laminées à froid »</a:t>
                      </a:r>
                      <a:r>
                        <a:rPr lang="fr-FR" sz="1200" baseline="0" noProof="0" dirty="0"/>
                        <a:t> disponibles</a:t>
                      </a:r>
                      <a:r>
                        <a:rPr lang="fr-FR" sz="1200" noProof="0" dirty="0"/>
                        <a:t>. Surface non-réfléchissante, finition lisse avec une bonne planéité. La</a:t>
                      </a:r>
                      <a:r>
                        <a:rPr lang="fr-FR" sz="1200" baseline="0" noProof="0" dirty="0"/>
                        <a:t> gamme</a:t>
                      </a:r>
                      <a:r>
                        <a:rPr lang="fr-FR" sz="1200" noProof="0" dirty="0"/>
                        <a:t> des épaisseurs</a:t>
                      </a:r>
                      <a:r>
                        <a:rPr lang="fr-FR" sz="1200" baseline="0" noProof="0" dirty="0"/>
                        <a:t> est limitée par les capacités de « skin pass » des fabricants</a:t>
                      </a:r>
                      <a:r>
                        <a:rPr lang="fr-FR" sz="1200" noProof="0" dirty="0"/>
                        <a:t>. </a:t>
                      </a:r>
                      <a:endParaRPr lang="fr-FR" sz="1200" noProof="0" dirty="0">
                        <a:solidFill>
                          <a:srgbClr val="0070C0"/>
                        </a:solidFill>
                      </a:endParaRPr>
                    </a:p>
                  </a:txBody>
                  <a:tcPr marL="5396" marR="5396" marT="5396" marB="5396" anchor="ctr"/>
                </a:tc>
                <a:tc>
                  <a:txBody>
                    <a:bodyPr/>
                    <a:lstStyle/>
                    <a:p>
                      <a:pPr algn="ctr"/>
                      <a:r>
                        <a:rPr lang="fr-FR" sz="1200" noProof="0" dirty="0"/>
                        <a:t>0,1 à 0,5 </a:t>
                      </a:r>
                      <a:endParaRPr lang="fr-FR" sz="1200" noProof="0" dirty="0">
                        <a:solidFill>
                          <a:srgbClr val="0070C0"/>
                        </a:solidFill>
                      </a:endParaRPr>
                    </a:p>
                  </a:txBody>
                  <a:tcPr marL="5396" marR="5396" marT="5396" marB="5396" anchor="ctr"/>
                </a:tc>
                <a:extLst>
                  <a:ext uri="{0D108BD9-81ED-4DB2-BD59-A6C34878D82A}">
                    <a16:rowId xmlns:a16="http://schemas.microsoft.com/office/drawing/2014/main" val="10001"/>
                  </a:ext>
                </a:extLst>
              </a:tr>
              <a:tr h="559432">
                <a:tc>
                  <a:txBody>
                    <a:bodyPr/>
                    <a:lstStyle/>
                    <a:p>
                      <a:pPr algn="ctr"/>
                      <a:r>
                        <a:rPr lang="fr-FR" sz="1200" noProof="0" dirty="0"/>
                        <a:t>2C </a:t>
                      </a:r>
                      <a:endParaRPr lang="fr-FR" sz="1200" noProof="0" dirty="0">
                        <a:solidFill>
                          <a:srgbClr val="0070C0"/>
                        </a:solidFill>
                      </a:endParaRPr>
                    </a:p>
                  </a:txBody>
                  <a:tcPr marL="5396" marR="5396" marT="5396" marB="5396" anchor="ctr"/>
                </a:tc>
                <a:tc>
                  <a:txBody>
                    <a:bodyPr/>
                    <a:lstStyle/>
                    <a:p>
                      <a:r>
                        <a:rPr lang="fr-FR" sz="1200" noProof="0" dirty="0"/>
                        <a:t>Laminé à froid, traité thermiquement, non décalaminé</a:t>
                      </a:r>
                      <a:endParaRPr lang="fr-FR" sz="1200" noProof="0" dirty="0">
                        <a:solidFill>
                          <a:srgbClr val="0070C0"/>
                        </a:solidFill>
                      </a:endParaRPr>
                    </a:p>
                  </a:txBody>
                  <a:tcPr marL="5396" marR="5396" marT="5396" marB="5396" anchor="ctr"/>
                </a:tc>
                <a:tc>
                  <a:txBody>
                    <a:bodyPr/>
                    <a:lstStyle/>
                    <a:p>
                      <a:pPr algn="l"/>
                      <a:r>
                        <a:rPr lang="fr-FR" sz="1200" noProof="0" dirty="0"/>
                        <a:t>Lisse avec de la calamine</a:t>
                      </a:r>
                      <a:r>
                        <a:rPr lang="fr-FR" sz="1200" baseline="0" noProof="0" dirty="0"/>
                        <a:t> provenant du traitement thermique</a:t>
                      </a:r>
                      <a:r>
                        <a:rPr lang="fr-FR" sz="1200" noProof="0" dirty="0"/>
                        <a:t>, convient pou</a:t>
                      </a:r>
                      <a:r>
                        <a:rPr lang="fr-FR" sz="1200" baseline="0" noProof="0" dirty="0"/>
                        <a:t>r des éléments qui seront usinés </a:t>
                      </a:r>
                      <a:r>
                        <a:rPr lang="fr-FR" sz="1200" noProof="0" dirty="0"/>
                        <a:t>ou décalaminés ultérieurement ou pour des applications devant résister à de hautes températures.</a:t>
                      </a:r>
                      <a:endParaRPr lang="fr-FR" sz="1200" noProof="0" dirty="0">
                        <a:solidFill>
                          <a:srgbClr val="0070C0"/>
                        </a:solidFill>
                      </a:endParaRPr>
                    </a:p>
                  </a:txBody>
                  <a:tcPr marL="5396" marR="5396" marT="5396" marB="5396" anchor="ctr"/>
                </a:tc>
                <a:tc>
                  <a:txBody>
                    <a:bodyPr/>
                    <a:lstStyle/>
                    <a:p>
                      <a:pPr algn="ctr"/>
                      <a:r>
                        <a:rPr lang="fr-FR" sz="1800" noProof="0" dirty="0"/>
                        <a:t>-</a:t>
                      </a:r>
                    </a:p>
                  </a:txBody>
                  <a:tcPr/>
                </a:tc>
                <a:extLst>
                  <a:ext uri="{0D108BD9-81ED-4DB2-BD59-A6C34878D82A}">
                    <a16:rowId xmlns:a16="http://schemas.microsoft.com/office/drawing/2014/main" val="10002"/>
                  </a:ext>
                </a:extLst>
              </a:tr>
              <a:tr h="376552">
                <a:tc>
                  <a:txBody>
                    <a:bodyPr/>
                    <a:lstStyle/>
                    <a:p>
                      <a:pPr algn="ctr"/>
                      <a:r>
                        <a:rPr lang="fr-FR" sz="1200" noProof="0" dirty="0"/>
                        <a:t>2D </a:t>
                      </a:r>
                      <a:endParaRPr lang="fr-FR" sz="1200" noProof="0" dirty="0">
                        <a:solidFill>
                          <a:srgbClr val="0070C0"/>
                        </a:solidFill>
                      </a:endParaRPr>
                    </a:p>
                  </a:txBody>
                  <a:tcPr marL="5396" marR="5396" marT="5396" marB="5396" anchor="ctr"/>
                </a:tc>
                <a:tc>
                  <a:txBody>
                    <a:bodyPr/>
                    <a:lstStyle/>
                    <a:p>
                      <a:r>
                        <a:rPr lang="fr-FR" sz="1200" noProof="0" dirty="0"/>
                        <a:t>Laminé à froid, traité thermiquement, décapé</a:t>
                      </a:r>
                      <a:endParaRPr lang="fr-FR" sz="1200" noProof="0" dirty="0">
                        <a:solidFill>
                          <a:srgbClr val="0070C0"/>
                        </a:solidFill>
                      </a:endParaRPr>
                    </a:p>
                  </a:txBody>
                  <a:tcPr marL="5396" marR="5396" marT="5396" marB="5396" anchor="ctr"/>
                </a:tc>
                <a:tc>
                  <a:txBody>
                    <a:bodyPr/>
                    <a:lstStyle/>
                    <a:p>
                      <a:pPr algn="l"/>
                      <a:r>
                        <a:rPr lang="fr-FR" sz="1200" noProof="0" dirty="0"/>
                        <a:t>Gamme</a:t>
                      </a:r>
                      <a:r>
                        <a:rPr lang="fr-FR" sz="1200" baseline="0" noProof="0" dirty="0"/>
                        <a:t> d’é</a:t>
                      </a:r>
                      <a:r>
                        <a:rPr lang="fr-FR" sz="1200" noProof="0" dirty="0"/>
                        <a:t>paisseur de tôles plus minces. Pas aussi lisse que la qualité 2B mais convient à la plupart</a:t>
                      </a:r>
                      <a:r>
                        <a:rPr lang="fr-FR" sz="1200" baseline="0" noProof="0" dirty="0"/>
                        <a:t> des besoins</a:t>
                      </a:r>
                      <a:r>
                        <a:rPr lang="fr-FR" sz="1200" noProof="0" dirty="0"/>
                        <a:t>. </a:t>
                      </a:r>
                      <a:endParaRPr lang="fr-FR" sz="1200" noProof="0" dirty="0">
                        <a:solidFill>
                          <a:srgbClr val="0070C0"/>
                        </a:solidFill>
                      </a:endParaRPr>
                    </a:p>
                  </a:txBody>
                  <a:tcPr marL="5396" marR="5396" marT="5396" marB="5396" anchor="ctr"/>
                </a:tc>
                <a:tc>
                  <a:txBody>
                    <a:bodyPr/>
                    <a:lstStyle/>
                    <a:p>
                      <a:pPr algn="ctr"/>
                      <a:r>
                        <a:rPr lang="fr-FR" sz="1200" noProof="0" dirty="0"/>
                        <a:t>0,4 à 1,0 </a:t>
                      </a:r>
                      <a:endParaRPr lang="fr-FR" sz="1200" noProof="0" dirty="0">
                        <a:solidFill>
                          <a:srgbClr val="0070C0"/>
                        </a:solidFill>
                      </a:endParaRPr>
                    </a:p>
                  </a:txBody>
                  <a:tcPr marL="5396" marR="5396" marT="5396" marB="5396" anchor="ctr"/>
                </a:tc>
                <a:extLst>
                  <a:ext uri="{0D108BD9-81ED-4DB2-BD59-A6C34878D82A}">
                    <a16:rowId xmlns:a16="http://schemas.microsoft.com/office/drawing/2014/main" val="10003"/>
                  </a:ext>
                </a:extLst>
              </a:tr>
              <a:tr h="559432">
                <a:tc>
                  <a:txBody>
                    <a:bodyPr/>
                    <a:lstStyle/>
                    <a:p>
                      <a:pPr algn="ctr"/>
                      <a:r>
                        <a:rPr lang="fr-FR" sz="1200" noProof="0" dirty="0"/>
                        <a:t>2E </a:t>
                      </a:r>
                      <a:endParaRPr lang="fr-FR" sz="1200" noProof="0" dirty="0">
                        <a:solidFill>
                          <a:srgbClr val="0070C0"/>
                        </a:solidFill>
                      </a:endParaRPr>
                    </a:p>
                  </a:txBody>
                  <a:tcPr marL="5396" marR="5396" marT="5396" marB="5396" anchor="ctr"/>
                </a:tc>
                <a:tc>
                  <a:txBody>
                    <a:bodyPr/>
                    <a:lstStyle/>
                    <a:p>
                      <a:r>
                        <a:rPr lang="fr-FR" sz="1200" noProof="0" dirty="0"/>
                        <a:t>Laminé à froid, traité thermiquement, décalaminé mécaniquement </a:t>
                      </a:r>
                      <a:endParaRPr lang="fr-FR" sz="1200" noProof="0" dirty="0">
                        <a:solidFill>
                          <a:srgbClr val="0070C0"/>
                        </a:solidFill>
                      </a:endParaRPr>
                    </a:p>
                  </a:txBody>
                  <a:tcPr marL="5396" marR="5396" marT="5396" marB="5396" anchor="ctr"/>
                </a:tc>
                <a:tc>
                  <a:txBody>
                    <a:bodyPr/>
                    <a:lstStyle/>
                    <a:p>
                      <a:pPr algn="l"/>
                      <a:r>
                        <a:rPr lang="fr-FR" sz="1200" noProof="0" dirty="0"/>
                        <a:t>Rugueux</a:t>
                      </a:r>
                      <a:r>
                        <a:rPr lang="fr-FR" sz="1200" baseline="0" noProof="0" dirty="0"/>
                        <a:t> et </a:t>
                      </a:r>
                      <a:r>
                        <a:rPr lang="fr-FR" sz="1200" noProof="0" dirty="0"/>
                        <a:t>terne. Appliqué</a:t>
                      </a:r>
                      <a:r>
                        <a:rPr lang="fr-FR" sz="1200" baseline="0" noProof="0" dirty="0"/>
                        <a:t> h</a:t>
                      </a:r>
                      <a:r>
                        <a:rPr lang="fr-FR" sz="1200" noProof="0" dirty="0"/>
                        <a:t>abituellement </a:t>
                      </a:r>
                      <a:r>
                        <a:rPr lang="fr-FR" sz="1200" baseline="0" noProof="0" dirty="0"/>
                        <a:t>aux aciers avec une calamine très résistante aux solutions de décapage.</a:t>
                      </a:r>
                      <a:r>
                        <a:rPr lang="fr-FR" sz="1200" noProof="0" dirty="0"/>
                        <a:t> </a:t>
                      </a:r>
                      <a:endParaRPr lang="fr-FR" sz="1200" noProof="0" dirty="0">
                        <a:solidFill>
                          <a:srgbClr val="0070C0"/>
                        </a:solidFill>
                      </a:endParaRPr>
                    </a:p>
                  </a:txBody>
                  <a:tcPr marL="5396" marR="5396" marT="5396" marB="5396" anchor="ctr"/>
                </a:tc>
                <a:tc>
                  <a:txBody>
                    <a:bodyPr/>
                    <a:lstStyle/>
                    <a:p>
                      <a:pPr algn="ctr"/>
                      <a:r>
                        <a:rPr lang="fr-FR" sz="1200" noProof="0" dirty="0"/>
                        <a:t>- </a:t>
                      </a:r>
                      <a:endParaRPr lang="fr-FR" sz="1200" noProof="0" dirty="0">
                        <a:solidFill>
                          <a:srgbClr val="0070C0"/>
                        </a:solidFill>
                      </a:endParaRPr>
                    </a:p>
                  </a:txBody>
                  <a:tcPr marL="5396" marR="5396" marT="5396" marB="5396" anchor="ctr"/>
                </a:tc>
                <a:extLst>
                  <a:ext uri="{0D108BD9-81ED-4DB2-BD59-A6C34878D82A}">
                    <a16:rowId xmlns:a16="http://schemas.microsoft.com/office/drawing/2014/main" val="10004"/>
                  </a:ext>
                </a:extLst>
              </a:tr>
              <a:tr h="376552">
                <a:tc>
                  <a:txBody>
                    <a:bodyPr/>
                    <a:lstStyle/>
                    <a:p>
                      <a:pPr algn="ctr"/>
                      <a:r>
                        <a:rPr lang="fr-FR" sz="1200" noProof="0" dirty="0"/>
                        <a:t>2H </a:t>
                      </a:r>
                      <a:endParaRPr lang="fr-FR" sz="1200" noProof="0" dirty="0">
                        <a:solidFill>
                          <a:srgbClr val="0070C0"/>
                        </a:solidFill>
                      </a:endParaRPr>
                    </a:p>
                  </a:txBody>
                  <a:tcPr marL="5396" marR="5396" marT="5396" marB="5396" anchor="ctr"/>
                </a:tc>
                <a:tc>
                  <a:txBody>
                    <a:bodyPr/>
                    <a:lstStyle/>
                    <a:p>
                      <a:r>
                        <a:rPr lang="fr-FR" sz="1200" noProof="0" dirty="0"/>
                        <a:t>Laminé à froid, écroui</a:t>
                      </a:r>
                      <a:endParaRPr lang="fr-FR" sz="1200" noProof="0" dirty="0">
                        <a:solidFill>
                          <a:srgbClr val="0070C0"/>
                        </a:solidFill>
                      </a:endParaRPr>
                    </a:p>
                  </a:txBody>
                  <a:tcPr marL="5396" marR="5396" marT="5396" marB="5396" anchor="ctr"/>
                </a:tc>
                <a:tc>
                  <a:txBody>
                    <a:bodyPr/>
                    <a:lstStyle/>
                    <a:p>
                      <a:pPr algn="l"/>
                      <a:r>
                        <a:rPr lang="fr-FR" sz="1200" noProof="0" dirty="0"/>
                        <a:t>Écroui</a:t>
                      </a:r>
                      <a:r>
                        <a:rPr lang="fr-FR" sz="1200" baseline="0" noProof="0" dirty="0"/>
                        <a:t> par l</a:t>
                      </a:r>
                      <a:r>
                        <a:rPr lang="fr-FR" sz="1200" noProof="0" dirty="0"/>
                        <a:t>aminage pour les types austénitiques afin d’améliorer la résistance mécanique. La finesse est similaire à 2B </a:t>
                      </a:r>
                      <a:endParaRPr lang="fr-FR" sz="1200" noProof="0" dirty="0">
                        <a:solidFill>
                          <a:srgbClr val="0070C0"/>
                        </a:solidFill>
                      </a:endParaRPr>
                    </a:p>
                  </a:txBody>
                  <a:tcPr marL="5396" marR="5396" marT="5396" marB="5396" anchor="ctr"/>
                </a:tc>
                <a:tc>
                  <a:txBody>
                    <a:bodyPr/>
                    <a:lstStyle/>
                    <a:p>
                      <a:pPr algn="ctr"/>
                      <a:r>
                        <a:rPr lang="fr-FR" sz="1200" noProof="0" dirty="0"/>
                        <a:t>- </a:t>
                      </a:r>
                      <a:endParaRPr lang="fr-FR" sz="1200" noProof="0" dirty="0">
                        <a:solidFill>
                          <a:srgbClr val="0070C0"/>
                        </a:solidFill>
                      </a:endParaRPr>
                    </a:p>
                  </a:txBody>
                  <a:tcPr marL="5396" marR="5396" marT="5396" marB="5396" anchor="ctr"/>
                </a:tc>
                <a:extLst>
                  <a:ext uri="{0D108BD9-81ED-4DB2-BD59-A6C34878D82A}">
                    <a16:rowId xmlns:a16="http://schemas.microsoft.com/office/drawing/2014/main" val="10005"/>
                  </a:ext>
                </a:extLst>
              </a:tr>
              <a:tr h="559432">
                <a:tc>
                  <a:txBody>
                    <a:bodyPr/>
                    <a:lstStyle/>
                    <a:p>
                      <a:pPr algn="ctr"/>
                      <a:r>
                        <a:rPr lang="fr-FR" sz="1200" noProof="0" dirty="0"/>
                        <a:t>2R </a:t>
                      </a:r>
                      <a:endParaRPr lang="fr-FR" sz="1200" noProof="0" dirty="0">
                        <a:solidFill>
                          <a:srgbClr val="0070C0"/>
                        </a:solidFill>
                      </a:endParaRPr>
                    </a:p>
                  </a:txBody>
                  <a:tcPr marL="5396" marR="5396" marT="5396" marB="5396" anchor="ctr"/>
                </a:tc>
                <a:tc>
                  <a:txBody>
                    <a:bodyPr/>
                    <a:lstStyle/>
                    <a:p>
                      <a:r>
                        <a:rPr lang="fr-FR" sz="1200" noProof="0" dirty="0"/>
                        <a:t>Laminé à froid, recuit brillant</a:t>
                      </a:r>
                      <a:endParaRPr lang="fr-FR" sz="1200" noProof="0" dirty="0">
                        <a:solidFill>
                          <a:srgbClr val="0070C0"/>
                        </a:solidFill>
                      </a:endParaRPr>
                    </a:p>
                  </a:txBody>
                  <a:tcPr marL="5396" marR="5396" marT="5396" marB="5396" anchor="ctr"/>
                </a:tc>
                <a:tc>
                  <a:txBody>
                    <a:bodyPr/>
                    <a:lstStyle/>
                    <a:p>
                      <a:pPr algn="l"/>
                      <a:r>
                        <a:rPr lang="fr-FR" sz="1200" noProof="0" dirty="0"/>
                        <a:t>Finition miroir hautement réfléchissante, très lisse. Souvent livrée avec un revêtement plastique pour l’empilage. Les objets manufacturés sont généralement</a:t>
                      </a:r>
                      <a:r>
                        <a:rPr lang="fr-FR" sz="1200" baseline="0" noProof="0" dirty="0"/>
                        <a:t> mis en œuvre sans autre traitement ultérieur.</a:t>
                      </a:r>
                      <a:r>
                        <a:rPr lang="fr-FR" sz="1200" noProof="0" dirty="0"/>
                        <a:t> </a:t>
                      </a:r>
                      <a:endParaRPr lang="fr-FR" sz="1200" noProof="0" dirty="0">
                        <a:solidFill>
                          <a:srgbClr val="0070C0"/>
                        </a:solidFill>
                      </a:endParaRPr>
                    </a:p>
                  </a:txBody>
                  <a:tcPr marL="5396" marR="5396" marT="5396" marB="5396" anchor="ctr"/>
                </a:tc>
                <a:tc>
                  <a:txBody>
                    <a:bodyPr/>
                    <a:lstStyle/>
                    <a:p>
                      <a:pPr algn="ctr"/>
                      <a:r>
                        <a:rPr lang="fr-FR" sz="1200" noProof="0" dirty="0"/>
                        <a:t>0,05 à 0,1 </a:t>
                      </a:r>
                      <a:endParaRPr lang="fr-FR" sz="1200" noProof="0" dirty="0">
                        <a:solidFill>
                          <a:srgbClr val="0070C0"/>
                        </a:solidFill>
                      </a:endParaRPr>
                    </a:p>
                  </a:txBody>
                  <a:tcPr marL="5396" marR="5396" marT="5396" marB="5396" anchor="ctr"/>
                </a:tc>
                <a:extLst>
                  <a:ext uri="{0D108BD9-81ED-4DB2-BD59-A6C34878D82A}">
                    <a16:rowId xmlns:a16="http://schemas.microsoft.com/office/drawing/2014/main" val="10006"/>
                  </a:ext>
                </a:extLst>
              </a:tr>
              <a:tr h="559432">
                <a:tc>
                  <a:txBody>
                    <a:bodyPr/>
                    <a:lstStyle/>
                    <a:p>
                      <a:pPr algn="ctr"/>
                      <a:r>
                        <a:rPr lang="fr-FR" sz="1200" noProof="0" dirty="0"/>
                        <a:t>2Q </a:t>
                      </a:r>
                      <a:endParaRPr lang="fr-FR" sz="1200" noProof="0" dirty="0">
                        <a:solidFill>
                          <a:srgbClr val="0070C0"/>
                        </a:solidFill>
                      </a:endParaRPr>
                    </a:p>
                  </a:txBody>
                  <a:tcPr marL="5396" marR="5396" marT="5396" marB="5396" anchor="ctr"/>
                </a:tc>
                <a:tc>
                  <a:txBody>
                    <a:bodyPr/>
                    <a:lstStyle/>
                    <a:p>
                      <a:r>
                        <a:rPr lang="fr-FR" sz="1200" noProof="0" dirty="0"/>
                        <a:t>Laminé à froid, durci et revenu, exempt</a:t>
                      </a:r>
                      <a:r>
                        <a:rPr lang="fr-FR" sz="1200" baseline="0" noProof="0" dirty="0"/>
                        <a:t> de calamine</a:t>
                      </a:r>
                      <a:r>
                        <a:rPr lang="fr-FR" sz="1200" noProof="0" dirty="0"/>
                        <a:t> </a:t>
                      </a:r>
                      <a:endParaRPr lang="fr-FR" sz="1200" noProof="0" dirty="0">
                        <a:solidFill>
                          <a:srgbClr val="0070C0"/>
                        </a:solidFill>
                      </a:endParaRPr>
                    </a:p>
                  </a:txBody>
                  <a:tcPr marL="5396" marR="5396" marT="5396" marB="5396" anchor="ctr"/>
                </a:tc>
                <a:tc>
                  <a:txBody>
                    <a:bodyPr/>
                    <a:lstStyle/>
                    <a:p>
                      <a:pPr algn="l"/>
                      <a:r>
                        <a:rPr lang="fr-FR" sz="1200" noProof="0" dirty="0"/>
                        <a:t>Disponible seulement en types martensitiques (ex. 420). La calamine est évitée par un traitement thermique en atmosphère</a:t>
                      </a:r>
                      <a:r>
                        <a:rPr lang="fr-FR" sz="1200" baseline="0" noProof="0" dirty="0"/>
                        <a:t> réductrice ou par décalaminage après traitement thermique</a:t>
                      </a:r>
                      <a:endParaRPr lang="fr-FR" sz="1200" noProof="0" dirty="0">
                        <a:solidFill>
                          <a:srgbClr val="0070C0"/>
                        </a:solidFill>
                      </a:endParaRPr>
                    </a:p>
                  </a:txBody>
                  <a:tcPr marL="5396" marR="5396" marT="5396" marB="5396" anchor="ctr"/>
                </a:tc>
                <a:tc>
                  <a:txBody>
                    <a:bodyPr/>
                    <a:lstStyle/>
                    <a:p>
                      <a:pPr algn="ctr"/>
                      <a:r>
                        <a:rPr lang="fr-FR" sz="1200" noProof="0" dirty="0"/>
                        <a:t>- </a:t>
                      </a:r>
                      <a:endParaRPr lang="fr-FR" sz="1200" noProof="0" dirty="0">
                        <a:solidFill>
                          <a:srgbClr val="0070C0"/>
                        </a:solidFill>
                      </a:endParaRPr>
                    </a:p>
                  </a:txBody>
                  <a:tcPr marL="5396" marR="5396" marT="5396" marB="5396" anchor="ctr"/>
                </a:tc>
                <a:extLst>
                  <a:ext uri="{0D108BD9-81ED-4DB2-BD59-A6C34878D82A}">
                    <a16:rowId xmlns:a16="http://schemas.microsoft.com/office/drawing/2014/main" val="10007"/>
                  </a:ext>
                </a:extLst>
              </a:tr>
            </a:tbl>
          </a:graphicData>
        </a:graphic>
      </p:graphicFrame>
      <p:sp>
        <p:nvSpPr>
          <p:cNvPr id="3" name="Slide Number Placeholder 2"/>
          <p:cNvSpPr>
            <a:spLocks noGrp="1"/>
          </p:cNvSpPr>
          <p:nvPr>
            <p:ph type="sldNum" sz="quarter" idx="12"/>
          </p:nvPr>
        </p:nvSpPr>
        <p:spPr/>
        <p:txBody>
          <a:bodyPr/>
          <a:lstStyle/>
          <a:p>
            <a:fld id="{5AF66AA0-E37C-4065-8BE7-D4086C065B53}" type="slidenum">
              <a:rPr lang="fr-BE" smtClean="0"/>
              <a:pPr/>
              <a:t>4</a:t>
            </a:fld>
            <a:endParaRPr lang="fr-BE" dirty="0"/>
          </a:p>
        </p:txBody>
      </p:sp>
      <p:sp>
        <p:nvSpPr>
          <p:cNvPr id="6" name="ZoneTexte 7"/>
          <p:cNvSpPr txBox="1"/>
          <p:nvPr/>
        </p:nvSpPr>
        <p:spPr>
          <a:xfrm>
            <a:off x="145078" y="6361214"/>
            <a:ext cx="6044709" cy="400110"/>
          </a:xfrm>
          <a:prstGeom prst="rect">
            <a:avLst/>
          </a:prstGeom>
          <a:noFill/>
        </p:spPr>
        <p:txBody>
          <a:bodyPr wrap="square" rtlCol="0">
            <a:spAutoFit/>
          </a:bodyPr>
          <a:lstStyle>
            <a:defPPr>
              <a:defRPr lang="en-US"/>
            </a:defPPr>
            <a:lvl1pPr marL="0" algn="l" defTabSz="447582" rtl="0" eaLnBrk="1" latinLnBrk="0" hangingPunct="1">
              <a:defRPr sz="1700" kern="1200">
                <a:solidFill>
                  <a:schemeClr val="tx1"/>
                </a:solidFill>
                <a:latin typeface="+mn-lt"/>
                <a:ea typeface="+mn-ea"/>
                <a:cs typeface="+mn-cs"/>
              </a:defRPr>
            </a:lvl1pPr>
            <a:lvl2pPr marL="447582" algn="l" defTabSz="447582" rtl="0" eaLnBrk="1" latinLnBrk="0" hangingPunct="1">
              <a:defRPr sz="1700" kern="1200">
                <a:solidFill>
                  <a:schemeClr val="tx1"/>
                </a:solidFill>
                <a:latin typeface="+mn-lt"/>
                <a:ea typeface="+mn-ea"/>
                <a:cs typeface="+mn-cs"/>
              </a:defRPr>
            </a:lvl2pPr>
            <a:lvl3pPr marL="895160" algn="l" defTabSz="447582" rtl="0" eaLnBrk="1" latinLnBrk="0" hangingPunct="1">
              <a:defRPr sz="1700" kern="1200">
                <a:solidFill>
                  <a:schemeClr val="tx1"/>
                </a:solidFill>
                <a:latin typeface="+mn-lt"/>
                <a:ea typeface="+mn-ea"/>
                <a:cs typeface="+mn-cs"/>
              </a:defRPr>
            </a:lvl3pPr>
            <a:lvl4pPr marL="1342741" algn="l" defTabSz="447582" rtl="0" eaLnBrk="1" latinLnBrk="0" hangingPunct="1">
              <a:defRPr sz="1700" kern="1200">
                <a:solidFill>
                  <a:schemeClr val="tx1"/>
                </a:solidFill>
                <a:latin typeface="+mn-lt"/>
                <a:ea typeface="+mn-ea"/>
                <a:cs typeface="+mn-cs"/>
              </a:defRPr>
            </a:lvl4pPr>
            <a:lvl5pPr marL="1790324" algn="l" defTabSz="447582" rtl="0" eaLnBrk="1" latinLnBrk="0" hangingPunct="1">
              <a:defRPr sz="1700" kern="1200">
                <a:solidFill>
                  <a:schemeClr val="tx1"/>
                </a:solidFill>
                <a:latin typeface="+mn-lt"/>
                <a:ea typeface="+mn-ea"/>
                <a:cs typeface="+mn-cs"/>
              </a:defRPr>
            </a:lvl5pPr>
            <a:lvl6pPr marL="2237906" algn="l" defTabSz="447582" rtl="0" eaLnBrk="1" latinLnBrk="0" hangingPunct="1">
              <a:defRPr sz="1700" kern="1200">
                <a:solidFill>
                  <a:schemeClr val="tx1"/>
                </a:solidFill>
                <a:latin typeface="+mn-lt"/>
                <a:ea typeface="+mn-ea"/>
                <a:cs typeface="+mn-cs"/>
              </a:defRPr>
            </a:lvl6pPr>
            <a:lvl7pPr marL="2685485" algn="l" defTabSz="447582" rtl="0" eaLnBrk="1" latinLnBrk="0" hangingPunct="1">
              <a:defRPr sz="1700" kern="1200">
                <a:solidFill>
                  <a:schemeClr val="tx1"/>
                </a:solidFill>
                <a:latin typeface="+mn-lt"/>
                <a:ea typeface="+mn-ea"/>
                <a:cs typeface="+mn-cs"/>
              </a:defRPr>
            </a:lvl7pPr>
            <a:lvl8pPr marL="3133065" algn="l" defTabSz="447582" rtl="0" eaLnBrk="1" latinLnBrk="0" hangingPunct="1">
              <a:defRPr sz="1700" kern="1200">
                <a:solidFill>
                  <a:schemeClr val="tx1"/>
                </a:solidFill>
                <a:latin typeface="+mn-lt"/>
                <a:ea typeface="+mn-ea"/>
                <a:cs typeface="+mn-cs"/>
              </a:defRPr>
            </a:lvl8pPr>
            <a:lvl9pPr marL="3580646" algn="l" defTabSz="447582" rtl="0" eaLnBrk="1" latinLnBrk="0" hangingPunct="1">
              <a:defRPr sz="1700" kern="1200">
                <a:solidFill>
                  <a:schemeClr val="tx1"/>
                </a:solidFill>
                <a:latin typeface="+mn-lt"/>
                <a:ea typeface="+mn-ea"/>
                <a:cs typeface="+mn-cs"/>
              </a:defRPr>
            </a:lvl9pPr>
          </a:lstStyle>
          <a:p>
            <a:r>
              <a:rPr lang="fr-FR" sz="1000" dirty="0"/>
              <a:t>*R</a:t>
            </a:r>
            <a:r>
              <a:rPr lang="fr-FR" sz="1000" baseline="-25000" dirty="0"/>
              <a:t>a</a:t>
            </a:r>
            <a:r>
              <a:rPr lang="fr-FR" sz="1000" dirty="0"/>
              <a:t> : Rugosité moyenne de la surface</a:t>
            </a:r>
          </a:p>
          <a:p>
            <a:r>
              <a:rPr lang="fr-FR" sz="1000" dirty="0"/>
              <a:t>(voir </a:t>
            </a:r>
            <a:r>
              <a:rPr lang="en-US" sz="1000" u="sng" dirty="0">
                <a:hlinkClick r:id="rId3"/>
              </a:rPr>
              <a:t>http://www.worldstainless.org/Files/issf/non-image-files/PDF/Euro_Inox/RoughnessMeasurement_EN.pdf</a:t>
            </a:r>
            <a:r>
              <a:rPr lang="fr-FR" sz="1000" dirty="0"/>
              <a:t>) </a:t>
            </a:r>
          </a:p>
        </p:txBody>
      </p:sp>
      <p:sp>
        <p:nvSpPr>
          <p:cNvPr id="11" name="Oval 2"/>
          <p:cNvSpPr/>
          <p:nvPr/>
        </p:nvSpPr>
        <p:spPr>
          <a:xfrm>
            <a:off x="5424842" y="5706205"/>
            <a:ext cx="3456000" cy="1105498"/>
          </a:xfrm>
          <a:prstGeom prst="ellipse">
            <a:avLst/>
          </a:prstGeom>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fr-FR" sz="2400" dirty="0">
                <a:solidFill>
                  <a:srgbClr val="C00000"/>
                </a:solidFill>
              </a:rPr>
              <a:t>Voici les </a:t>
            </a:r>
          </a:p>
          <a:p>
            <a:pPr algn="ctr"/>
            <a:r>
              <a:rPr lang="fr-FR" sz="2400" dirty="0">
                <a:solidFill>
                  <a:srgbClr val="C00000"/>
                </a:solidFill>
              </a:rPr>
              <a:t>états de surface les </a:t>
            </a:r>
          </a:p>
          <a:p>
            <a:pPr algn="ctr"/>
            <a:r>
              <a:rPr lang="fr-FR" sz="2400" dirty="0">
                <a:solidFill>
                  <a:srgbClr val="C00000"/>
                </a:solidFill>
              </a:rPr>
              <a:t>plus courants</a:t>
            </a:r>
          </a:p>
        </p:txBody>
      </p:sp>
    </p:spTree>
    <p:extLst>
      <p:ext uri="{BB962C8B-B14F-4D97-AF65-F5344CB8AC3E}">
        <p14:creationId xmlns:p14="http://schemas.microsoft.com/office/powerpoint/2010/main" val="373329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fr-FR" sz="3200" dirty="0"/>
              <a:t>Finitions d’usine les plus courantes</a:t>
            </a:r>
            <a:endParaRPr lang="en-GB" sz="32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287784252"/>
              </p:ext>
            </p:extLst>
          </p:nvPr>
        </p:nvGraphicFramePr>
        <p:xfrm>
          <a:off x="457200" y="1321905"/>
          <a:ext cx="8229600" cy="5151120"/>
        </p:xfrm>
        <a:graphic>
          <a:graphicData uri="http://schemas.openxmlformats.org/drawingml/2006/table">
            <a:tbl>
              <a:tblPr firstRow="1" bandRow="1">
                <a:tableStyleId>{2D5ABB26-0587-4C30-8999-92F81FD0307C}</a:tableStyleId>
              </a:tblPr>
              <a:tblGrid>
                <a:gridCol w="3106688">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4618856">
                  <a:extLst>
                    <a:ext uri="{9D8B030D-6E8A-4147-A177-3AD203B41FA5}">
                      <a16:colId xmlns:a16="http://schemas.microsoft.com/office/drawing/2014/main" val="20002"/>
                    </a:ext>
                  </a:extLst>
                </a:gridCol>
              </a:tblGrid>
              <a:tr h="1554480">
                <a:tc>
                  <a:txBody>
                    <a:bodyPr/>
                    <a:lstStyle/>
                    <a:p>
                      <a:endParaRPr lang="en-GB"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BE" sz="1800" dirty="0"/>
                        <a:t>2B</a:t>
                      </a:r>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fr-BE" sz="1600" dirty="0"/>
                        <a:t>Ce fini est</a:t>
                      </a:r>
                      <a:r>
                        <a:rPr lang="fr-BE" sz="1600" baseline="0" dirty="0"/>
                        <a:t> obtenu comme le 2D mais il est suivi d’une légère passe finale de laminage, à l’aide de cylindres finement polis, qui donne à la surface un aspect gris lustré doux et réfléchissant. C’est le fini le plus largement utilisé aujourd’hui. Il constitue la base de la plupart des finitions polies ou brossées.</a:t>
                      </a:r>
                      <a:endParaRPr lang="en-GB"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554480">
                <a:tc>
                  <a:txBody>
                    <a:bodyPr/>
                    <a:lstStyle/>
                    <a:p>
                      <a:endParaRPr lang="en-GB"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BE" sz="1800" dirty="0"/>
                        <a:t>2D</a:t>
                      </a:r>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fr-BE" sz="1600" dirty="0"/>
                        <a:t>Ce fini est </a:t>
                      </a:r>
                      <a:r>
                        <a:rPr lang="fr-BE" sz="1600" baseline="0" dirty="0"/>
                        <a:t>obtenu par laminage à froid suivi d’un traitement thermique et d’un décapage. L’aspect de surface mat et peu réfléchissant convient pour des besoins industriels ou de construction mais, au plan architectural, il est limité à des applications où l’esthétique n’est pas cruciale.</a:t>
                      </a:r>
                      <a:endParaRPr lang="en-GB"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042160">
                <a:tc>
                  <a:txBody>
                    <a:bodyPr/>
                    <a:lstStyle/>
                    <a:p>
                      <a:endParaRPr lang="en-GB"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BE" sz="1800" dirty="0"/>
                        <a:t>2R</a:t>
                      </a:r>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fr-BE" sz="1600" dirty="0"/>
                        <a:t>Il est obtenu par recuit brillant dans des atmosphères exemptes d’oxygène après</a:t>
                      </a:r>
                      <a:r>
                        <a:rPr lang="fr-BE" sz="1600" baseline="0" dirty="0"/>
                        <a:t> un laminage à froid avec des cylindres polis. On obtient un fini hautement réfléchissant qui renvoie très clairement les images. </a:t>
                      </a:r>
                      <a:r>
                        <a:rPr lang="fr-BE" sz="1600" kern="1200" dirty="0">
                          <a:solidFill>
                            <a:schemeClr val="tx1"/>
                          </a:solidFill>
                          <a:latin typeface="+mn-lt"/>
                          <a:ea typeface="+mn-ea"/>
                          <a:cs typeface="+mn-cs"/>
                        </a:rPr>
                        <a:t>Cette surface ultra-lisse est moins susceptible d’accueillir</a:t>
                      </a:r>
                      <a:r>
                        <a:rPr lang="fr-BE" sz="1600" kern="1200" baseline="0" dirty="0">
                          <a:solidFill>
                            <a:schemeClr val="tx1"/>
                          </a:solidFill>
                          <a:latin typeface="+mn-lt"/>
                          <a:ea typeface="+mn-ea"/>
                          <a:cs typeface="+mn-cs"/>
                        </a:rPr>
                        <a:t> d</a:t>
                      </a:r>
                      <a:r>
                        <a:rPr lang="fr-BE" sz="1600" kern="1200" dirty="0">
                          <a:solidFill>
                            <a:schemeClr val="tx1"/>
                          </a:solidFill>
                          <a:latin typeface="+mn-lt"/>
                          <a:ea typeface="+mn-ea"/>
                          <a:cs typeface="+mn-cs"/>
                        </a:rPr>
                        <a:t>es </a:t>
                      </a:r>
                      <a:r>
                        <a:rPr lang="fr-FR" sz="1600" kern="1200" dirty="0">
                          <a:solidFill>
                            <a:schemeClr val="tx1"/>
                          </a:solidFill>
                          <a:latin typeface="+mn-lt"/>
                          <a:ea typeface="+mn-ea"/>
                          <a:cs typeface="+mn-cs"/>
                        </a:rPr>
                        <a:t>produits</a:t>
                      </a:r>
                      <a:r>
                        <a:rPr lang="fr-FR" sz="1600" kern="1200" baseline="0" dirty="0">
                          <a:solidFill>
                            <a:schemeClr val="tx1"/>
                          </a:solidFill>
                          <a:latin typeface="+mn-lt"/>
                          <a:ea typeface="+mn-ea"/>
                          <a:cs typeface="+mn-cs"/>
                        </a:rPr>
                        <a:t> contaminants </a:t>
                      </a:r>
                      <a:r>
                        <a:rPr lang="fr-FR" sz="1600" kern="1200" dirty="0">
                          <a:solidFill>
                            <a:schemeClr val="tx1"/>
                          </a:solidFill>
                          <a:latin typeface="+mn-lt"/>
                          <a:ea typeface="+mn-ea"/>
                          <a:cs typeface="+mn-cs"/>
                        </a:rPr>
                        <a:t>transportés par l'air </a:t>
                      </a:r>
                      <a:r>
                        <a:rPr lang="fr-BE" sz="1600" kern="1200" dirty="0">
                          <a:solidFill>
                            <a:schemeClr val="tx1"/>
                          </a:solidFill>
                          <a:latin typeface="+mn-lt"/>
                          <a:ea typeface="+mn-ea"/>
                          <a:cs typeface="+mn-cs"/>
                        </a:rPr>
                        <a:t>ou de l’humidité que d’autres finitions d’usine. Elle est, de plus, facile à nettoyer.</a:t>
                      </a:r>
                      <a:endParaRPr lang="en-GB" sz="16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pic>
        <p:nvPicPr>
          <p:cNvPr id="1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83324" y="3160276"/>
            <a:ext cx="2889056" cy="1099523"/>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5AF66AA0-E37C-4065-8BE7-D4086C065B53}" type="slidenum">
              <a:rPr lang="fr-BE" smtClean="0"/>
              <a:pPr/>
              <a:t>5</a:t>
            </a:fld>
            <a:endParaRPr lang="fr-BE"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452" y="1569166"/>
            <a:ext cx="2890800" cy="1082903"/>
          </a:xfrm>
          <a:prstGeom prst="rect">
            <a:avLst/>
          </a:prstGeom>
          <a:ln>
            <a:solidFill>
              <a:schemeClr val="tx1"/>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452" y="4739174"/>
            <a:ext cx="2890800" cy="1082903"/>
          </a:xfrm>
          <a:prstGeom prst="rect">
            <a:avLst/>
          </a:prstGeom>
          <a:ln>
            <a:solidFill>
              <a:schemeClr val="tx1"/>
            </a:solidFill>
          </a:ln>
        </p:spPr>
      </p:pic>
    </p:spTree>
    <p:extLst>
      <p:ext uri="{BB962C8B-B14F-4D97-AF65-F5344CB8AC3E}">
        <p14:creationId xmlns:p14="http://schemas.microsoft.com/office/powerpoint/2010/main" val="1359196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30" y="274638"/>
            <a:ext cx="8633361" cy="1143000"/>
          </a:xfrm>
        </p:spPr>
        <p:txBody>
          <a:bodyPr>
            <a:noAutofit/>
          </a:bodyPr>
          <a:lstStyle/>
          <a:p>
            <a:r>
              <a:rPr lang="fr-FR" sz="3200" dirty="0"/>
              <a:t>Finitions spéciales</a:t>
            </a:r>
            <a:r>
              <a:rPr lang="fr-FR" sz="3200" baseline="30000" dirty="0"/>
              <a:t>1,3</a:t>
            </a:r>
            <a:br>
              <a:rPr lang="fr-FR" sz="3200" dirty="0"/>
            </a:br>
            <a:r>
              <a:rPr lang="fr-FR" sz="1800" dirty="0"/>
              <a:t> Selon le tableau 6 de la norme EN 10088-4 pour les finitions laminées à froid,</a:t>
            </a:r>
            <a:br>
              <a:rPr lang="fr-FR" sz="1800" dirty="0"/>
            </a:br>
            <a:r>
              <a:rPr lang="fr-FR" sz="1800" dirty="0"/>
              <a:t>complété par un guide des valeurs typiques de R</a:t>
            </a:r>
            <a:r>
              <a:rPr lang="fr-FR" sz="1800" baseline="-25000" dirty="0"/>
              <a:t>a</a:t>
            </a:r>
            <a:r>
              <a:rPr lang="fr-FR" sz="1800" dirty="0"/>
              <a:t>*</a:t>
            </a:r>
            <a:endParaRPr lang="en-GB" sz="2000" baseline="-25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4215507"/>
              </p:ext>
            </p:extLst>
          </p:nvPr>
        </p:nvGraphicFramePr>
        <p:xfrm>
          <a:off x="195936" y="1507986"/>
          <a:ext cx="8458200" cy="4194513"/>
        </p:xfrm>
        <a:graphic>
          <a:graphicData uri="http://schemas.openxmlformats.org/drawingml/2006/table">
            <a:tbl>
              <a:tblPr firstRow="1" bandRow="1">
                <a:tableStyleId>{B301B821-A1FF-4177-AEE7-76D212191A09}</a:tableStyleId>
              </a:tblPr>
              <a:tblGrid>
                <a:gridCol w="709499">
                  <a:extLst>
                    <a:ext uri="{9D8B030D-6E8A-4147-A177-3AD203B41FA5}">
                      <a16:colId xmlns:a16="http://schemas.microsoft.com/office/drawing/2014/main" val="20000"/>
                    </a:ext>
                  </a:extLst>
                </a:gridCol>
                <a:gridCol w="1626750">
                  <a:extLst>
                    <a:ext uri="{9D8B030D-6E8A-4147-A177-3AD203B41FA5}">
                      <a16:colId xmlns:a16="http://schemas.microsoft.com/office/drawing/2014/main" val="20001"/>
                    </a:ext>
                  </a:extLst>
                </a:gridCol>
                <a:gridCol w="5007133">
                  <a:extLst>
                    <a:ext uri="{9D8B030D-6E8A-4147-A177-3AD203B41FA5}">
                      <a16:colId xmlns:a16="http://schemas.microsoft.com/office/drawing/2014/main" val="20002"/>
                    </a:ext>
                  </a:extLst>
                </a:gridCol>
                <a:gridCol w="1114818">
                  <a:extLst>
                    <a:ext uri="{9D8B030D-6E8A-4147-A177-3AD203B41FA5}">
                      <a16:colId xmlns:a16="http://schemas.microsoft.com/office/drawing/2014/main" val="20003"/>
                    </a:ext>
                  </a:extLst>
                </a:gridCol>
              </a:tblGrid>
              <a:tr h="375654">
                <a:tc>
                  <a:txBody>
                    <a:bodyPr/>
                    <a:lstStyle/>
                    <a:p>
                      <a:pPr algn="ctr"/>
                      <a:r>
                        <a:rPr lang="fr-FR" sz="1200" noProof="0" dirty="0"/>
                        <a:t>Symbole</a:t>
                      </a:r>
                      <a:endParaRPr lang="fr-FR" sz="1200" noProof="0" dirty="0">
                        <a:solidFill>
                          <a:srgbClr val="0070C0"/>
                        </a:solidFill>
                      </a:endParaRPr>
                    </a:p>
                  </a:txBody>
                  <a:tcPr marL="4947" marR="4947" marT="4947" marB="4947" anchor="ctr"/>
                </a:tc>
                <a:tc>
                  <a:txBody>
                    <a:bodyPr/>
                    <a:lstStyle/>
                    <a:p>
                      <a:pPr algn="just"/>
                      <a:r>
                        <a:rPr lang="fr-FR" sz="1200" noProof="0" dirty="0"/>
                        <a:t>Gamme</a:t>
                      </a:r>
                      <a:r>
                        <a:rPr lang="fr-FR" sz="1200" baseline="0" noProof="0" dirty="0"/>
                        <a:t> d</a:t>
                      </a:r>
                      <a:r>
                        <a:rPr lang="fr-FR" sz="1200" noProof="0" dirty="0"/>
                        <a:t>e traitement</a:t>
                      </a:r>
                      <a:endParaRPr lang="fr-FR" sz="1200" noProof="0" dirty="0">
                        <a:solidFill>
                          <a:srgbClr val="0070C0"/>
                        </a:solidFill>
                      </a:endParaRPr>
                    </a:p>
                  </a:txBody>
                  <a:tcPr marL="4947" marR="4947" marT="4947" marB="4947" anchor="ctr"/>
                </a:tc>
                <a:tc>
                  <a:txBody>
                    <a:bodyPr/>
                    <a:lstStyle/>
                    <a:p>
                      <a:pPr algn="ctr"/>
                      <a:r>
                        <a:rPr lang="fr-FR" sz="1200" noProof="0" dirty="0"/>
                        <a:t>Notes </a:t>
                      </a:r>
                      <a:endParaRPr lang="fr-FR" sz="1200" noProof="0" dirty="0">
                        <a:solidFill>
                          <a:srgbClr val="0070C0"/>
                        </a:solidFill>
                      </a:endParaRPr>
                    </a:p>
                  </a:txBody>
                  <a:tcPr marL="4947" marR="4947" marT="4947" marB="4947" anchor="ctr"/>
                </a:tc>
                <a:tc>
                  <a:txBody>
                    <a:bodyPr/>
                    <a:lstStyle/>
                    <a:p>
                      <a:pPr algn="ctr"/>
                      <a:r>
                        <a:rPr lang="fr-FR" sz="1200" noProof="0" dirty="0"/>
                        <a:t>Valeurs</a:t>
                      </a:r>
                      <a:r>
                        <a:rPr lang="fr-FR" sz="1200" baseline="0" noProof="0" dirty="0"/>
                        <a:t> typiques de </a:t>
                      </a:r>
                      <a:r>
                        <a:rPr lang="fr-FR" sz="1200" noProof="0" dirty="0"/>
                        <a:t>R</a:t>
                      </a:r>
                      <a:r>
                        <a:rPr lang="fr-FR" sz="1200" baseline="-25000" noProof="0" dirty="0"/>
                        <a:t>a</a:t>
                      </a:r>
                      <a:r>
                        <a:rPr lang="fr-FR" sz="1200" noProof="0" dirty="0"/>
                        <a:t> (μm)</a:t>
                      </a:r>
                      <a:endParaRPr lang="fr-FR" sz="1200" noProof="0" dirty="0">
                        <a:solidFill>
                          <a:srgbClr val="0070C0"/>
                        </a:solidFill>
                      </a:endParaRPr>
                    </a:p>
                  </a:txBody>
                  <a:tcPr marL="4947" marR="4947" marT="4947" marB="4947" anchor="ctr"/>
                </a:tc>
                <a:extLst>
                  <a:ext uri="{0D108BD9-81ED-4DB2-BD59-A6C34878D82A}">
                    <a16:rowId xmlns:a16="http://schemas.microsoft.com/office/drawing/2014/main" val="10000"/>
                  </a:ext>
                </a:extLst>
              </a:tr>
              <a:tr h="345174">
                <a:tc>
                  <a:txBody>
                    <a:bodyPr/>
                    <a:lstStyle/>
                    <a:p>
                      <a:pPr algn="ctr"/>
                      <a:r>
                        <a:rPr lang="fr-FR" sz="1100" noProof="0" dirty="0"/>
                        <a:t>1G or 2G </a:t>
                      </a:r>
                      <a:endParaRPr lang="fr-FR" sz="1100" noProof="0" dirty="0">
                        <a:solidFill>
                          <a:srgbClr val="0070C0"/>
                        </a:solidFill>
                      </a:endParaRPr>
                    </a:p>
                  </a:txBody>
                  <a:tcPr marL="36000" marR="4947" marT="4947" marB="4947" anchor="ctr"/>
                </a:tc>
                <a:tc>
                  <a:txBody>
                    <a:bodyPr/>
                    <a:lstStyle/>
                    <a:p>
                      <a:pPr algn="l"/>
                      <a:r>
                        <a:rPr lang="fr-FR" sz="1100" noProof="0" dirty="0"/>
                        <a:t>Meulé</a:t>
                      </a:r>
                      <a:endParaRPr lang="fr-FR" sz="1100" noProof="0" dirty="0">
                        <a:solidFill>
                          <a:srgbClr val="0070C0"/>
                        </a:solidFill>
                      </a:endParaRPr>
                    </a:p>
                  </a:txBody>
                  <a:tcPr marL="4947" marR="4947" marT="4947" marB="4947" anchor="ctr"/>
                </a:tc>
                <a:tc>
                  <a:txBody>
                    <a:bodyPr/>
                    <a:lstStyle/>
                    <a:p>
                      <a:r>
                        <a:rPr lang="fr-FR" sz="1100" noProof="0" dirty="0"/>
                        <a:t>Peut</a:t>
                      </a:r>
                      <a:r>
                        <a:rPr lang="fr-FR" sz="1100" baseline="0" noProof="0" dirty="0"/>
                        <a:t> être basé sur des finitions d’usine** de type </a:t>
                      </a:r>
                      <a:r>
                        <a:rPr lang="fr-FR" sz="1100" noProof="0" dirty="0"/>
                        <a:t>« 1 » ou « 2 ». T</a:t>
                      </a:r>
                      <a:r>
                        <a:rPr lang="fr-FR" sz="1100" baseline="0" noProof="0" dirty="0"/>
                        <a:t>exture </a:t>
                      </a:r>
                      <a:r>
                        <a:rPr lang="fr-FR" sz="1100" noProof="0" dirty="0"/>
                        <a:t>unidirectionnelle pas très réfléchissante.</a:t>
                      </a:r>
                      <a:endParaRPr lang="fr-FR" sz="1100" noProof="0" dirty="0">
                        <a:solidFill>
                          <a:srgbClr val="0070C0"/>
                        </a:solidFill>
                      </a:endParaRPr>
                    </a:p>
                  </a:txBody>
                  <a:tcPr marL="4947" marR="4947" marT="4947" marB="4947" anchor="ctr"/>
                </a:tc>
                <a:tc>
                  <a:txBody>
                    <a:bodyPr/>
                    <a:lstStyle/>
                    <a:p>
                      <a:pPr algn="ctr"/>
                      <a:r>
                        <a:rPr lang="fr-FR" sz="1100" noProof="0" dirty="0"/>
                        <a:t>- </a:t>
                      </a:r>
                      <a:endParaRPr lang="fr-FR" sz="1100" noProof="0" dirty="0">
                        <a:solidFill>
                          <a:srgbClr val="0070C0"/>
                        </a:solidFill>
                      </a:endParaRPr>
                    </a:p>
                  </a:txBody>
                  <a:tcPr marL="4947" marR="4947" marT="4947" marB="4947" anchor="ctr"/>
                </a:tc>
                <a:extLst>
                  <a:ext uri="{0D108BD9-81ED-4DB2-BD59-A6C34878D82A}">
                    <a16:rowId xmlns:a16="http://schemas.microsoft.com/office/drawing/2014/main" val="10001"/>
                  </a:ext>
                </a:extLst>
              </a:tr>
              <a:tr h="345174">
                <a:tc>
                  <a:txBody>
                    <a:bodyPr/>
                    <a:lstStyle/>
                    <a:p>
                      <a:pPr algn="ctr"/>
                      <a:r>
                        <a:rPr lang="fr-FR" sz="1100" noProof="0" dirty="0"/>
                        <a:t>1J or 2J </a:t>
                      </a:r>
                      <a:endParaRPr lang="fr-FR" sz="1100" noProof="0" dirty="0">
                        <a:solidFill>
                          <a:srgbClr val="0070C0"/>
                        </a:solidFill>
                      </a:endParaRPr>
                    </a:p>
                  </a:txBody>
                  <a:tcPr marL="36000" marR="4947" marT="4947" marB="4947" anchor="ctr"/>
                </a:tc>
                <a:tc>
                  <a:txBody>
                    <a:bodyPr/>
                    <a:lstStyle/>
                    <a:p>
                      <a:pPr algn="l"/>
                      <a:r>
                        <a:rPr lang="fr-FR" sz="1100" noProof="0" dirty="0"/>
                        <a:t>Brossé ou poli mat</a:t>
                      </a:r>
                      <a:endParaRPr lang="fr-FR" sz="1100" noProof="0" dirty="0">
                        <a:solidFill>
                          <a:srgbClr val="0070C0"/>
                        </a:solidFill>
                      </a:endParaRPr>
                    </a:p>
                  </a:txBody>
                  <a:tcPr marL="4947" marR="4947" marT="4947" marB="4947" anchor="ctr"/>
                </a:tc>
                <a:tc>
                  <a:txBody>
                    <a:bodyPr/>
                    <a:lstStyle/>
                    <a:p>
                      <a:r>
                        <a:rPr lang="fr-FR" sz="1100" noProof="0" dirty="0"/>
                        <a:t>Peut</a:t>
                      </a:r>
                      <a:r>
                        <a:rPr lang="fr-FR" sz="1100" baseline="0" noProof="0" dirty="0"/>
                        <a:t> être basé sur des finitions d’usine** de type </a:t>
                      </a:r>
                      <a:r>
                        <a:rPr lang="fr-FR" sz="1100" noProof="0" dirty="0"/>
                        <a:t>« 1 » ou « 2 ». Plus lisse que les</a:t>
                      </a:r>
                      <a:r>
                        <a:rPr lang="fr-FR" sz="1100" baseline="0" noProof="0" dirty="0"/>
                        <a:t> </a:t>
                      </a:r>
                      <a:r>
                        <a:rPr lang="fr-FR" sz="1100" noProof="0" dirty="0"/>
                        <a:t>G avec une texture</a:t>
                      </a:r>
                      <a:r>
                        <a:rPr lang="fr-FR" sz="1100" baseline="0" noProof="0" dirty="0"/>
                        <a:t> </a:t>
                      </a:r>
                      <a:r>
                        <a:rPr lang="fr-FR" sz="1100" noProof="0" dirty="0"/>
                        <a:t>unidirectionnelle pas très réfléchissante</a:t>
                      </a:r>
                      <a:endParaRPr lang="fr-FR" sz="1100" noProof="0" dirty="0">
                        <a:solidFill>
                          <a:srgbClr val="0070C0"/>
                        </a:solidFill>
                      </a:endParaRPr>
                    </a:p>
                  </a:txBody>
                  <a:tcPr marL="4947" marR="4947" marT="4947" marB="4947" anchor="ctr"/>
                </a:tc>
                <a:tc>
                  <a:txBody>
                    <a:bodyPr/>
                    <a:lstStyle/>
                    <a:p>
                      <a:pPr algn="ctr"/>
                      <a:r>
                        <a:rPr lang="fr-FR" sz="1100" noProof="0" dirty="0"/>
                        <a:t>0,2-1,0 </a:t>
                      </a:r>
                      <a:endParaRPr lang="fr-FR" sz="1100" noProof="0" dirty="0">
                        <a:solidFill>
                          <a:srgbClr val="0070C0"/>
                        </a:solidFill>
                      </a:endParaRPr>
                    </a:p>
                  </a:txBody>
                  <a:tcPr marL="4947" marR="4947" marT="4947" marB="4947" anchor="ctr"/>
                </a:tc>
                <a:extLst>
                  <a:ext uri="{0D108BD9-81ED-4DB2-BD59-A6C34878D82A}">
                    <a16:rowId xmlns:a16="http://schemas.microsoft.com/office/drawing/2014/main" val="10002"/>
                  </a:ext>
                </a:extLst>
              </a:tr>
              <a:tr h="512814">
                <a:tc>
                  <a:txBody>
                    <a:bodyPr/>
                    <a:lstStyle/>
                    <a:p>
                      <a:pPr algn="ctr"/>
                      <a:r>
                        <a:rPr lang="fr-FR" sz="1100" noProof="0" dirty="0"/>
                        <a:t>1K or 2K </a:t>
                      </a:r>
                      <a:endParaRPr lang="fr-FR" sz="1100" noProof="0" dirty="0">
                        <a:solidFill>
                          <a:srgbClr val="0070C0"/>
                        </a:solidFill>
                      </a:endParaRPr>
                    </a:p>
                  </a:txBody>
                  <a:tcPr marL="36000" marR="4947" marT="4947" marB="4947" anchor="ctr"/>
                </a:tc>
                <a:tc>
                  <a:txBody>
                    <a:bodyPr/>
                    <a:lstStyle/>
                    <a:p>
                      <a:pPr algn="l"/>
                      <a:r>
                        <a:rPr lang="fr-FR" sz="1100" noProof="0" dirty="0"/>
                        <a:t>Poli satiné</a:t>
                      </a:r>
                      <a:endParaRPr lang="fr-FR" sz="1100" noProof="0" dirty="0">
                        <a:solidFill>
                          <a:srgbClr val="0070C0"/>
                        </a:solidFill>
                      </a:endParaRPr>
                    </a:p>
                  </a:txBody>
                  <a:tcPr marL="4947" marR="4947" marT="4947" marB="4947" anchor="ctr"/>
                </a:tc>
                <a:tc>
                  <a:txBody>
                    <a:bodyPr/>
                    <a:lstStyle/>
                    <a:p>
                      <a:r>
                        <a:rPr lang="fr-FR" sz="1100" noProof="0" dirty="0"/>
                        <a:t>Peut</a:t>
                      </a:r>
                      <a:r>
                        <a:rPr lang="fr-FR" sz="1100" baseline="0" noProof="0" dirty="0"/>
                        <a:t> être basé sur des finitions d’usine** de type </a:t>
                      </a:r>
                      <a:r>
                        <a:rPr lang="fr-FR" sz="1100" noProof="0" dirty="0"/>
                        <a:t>« 1 » ou « 2 ». C’est la plus lisse des finitions spéciales</a:t>
                      </a:r>
                      <a:r>
                        <a:rPr lang="fr-FR" sz="1100" baseline="0" noProof="0" dirty="0"/>
                        <a:t> non réfléchissantes a</a:t>
                      </a:r>
                      <a:r>
                        <a:rPr lang="fr-FR" sz="1100" noProof="0" dirty="0"/>
                        <a:t>vec une résistance à la corrosion qui convient pour la plupart des applications extérieures. </a:t>
                      </a:r>
                      <a:endParaRPr lang="fr-FR" sz="1100" noProof="0" dirty="0">
                        <a:solidFill>
                          <a:srgbClr val="0070C0"/>
                        </a:solidFill>
                      </a:endParaRPr>
                    </a:p>
                  </a:txBody>
                  <a:tcPr marL="4947" marR="4947" marT="4947" marB="4947" anchor="ctr"/>
                </a:tc>
                <a:tc>
                  <a:txBody>
                    <a:bodyPr/>
                    <a:lstStyle/>
                    <a:p>
                      <a:pPr algn="ctr"/>
                      <a:r>
                        <a:rPr lang="fr-FR" sz="1100" noProof="0" dirty="0"/>
                        <a:t>&lt;</a:t>
                      </a:r>
                      <a:r>
                        <a:rPr lang="fr-FR" sz="1100" baseline="0" noProof="0" dirty="0"/>
                        <a:t> </a:t>
                      </a:r>
                      <a:r>
                        <a:rPr lang="fr-FR" sz="1100" noProof="0" dirty="0"/>
                        <a:t>0,5 </a:t>
                      </a:r>
                      <a:endParaRPr lang="fr-FR" sz="1100" noProof="0" dirty="0">
                        <a:solidFill>
                          <a:srgbClr val="0070C0"/>
                        </a:solidFill>
                      </a:endParaRPr>
                    </a:p>
                  </a:txBody>
                  <a:tcPr marL="4947" marR="4947" marT="4947" marB="4947" anchor="ctr"/>
                </a:tc>
                <a:extLst>
                  <a:ext uri="{0D108BD9-81ED-4DB2-BD59-A6C34878D82A}">
                    <a16:rowId xmlns:a16="http://schemas.microsoft.com/office/drawing/2014/main" val="10003"/>
                  </a:ext>
                </a:extLst>
              </a:tr>
              <a:tr h="345174">
                <a:tc>
                  <a:txBody>
                    <a:bodyPr/>
                    <a:lstStyle/>
                    <a:p>
                      <a:pPr algn="ctr"/>
                      <a:r>
                        <a:rPr lang="fr-FR" sz="1100" noProof="0" dirty="0"/>
                        <a:t>1P or 2P </a:t>
                      </a:r>
                      <a:endParaRPr lang="fr-FR" sz="1100" noProof="0" dirty="0">
                        <a:solidFill>
                          <a:srgbClr val="0070C0"/>
                        </a:solidFill>
                      </a:endParaRPr>
                    </a:p>
                  </a:txBody>
                  <a:tcPr marL="36000" marR="4947" marT="4947" marB="4947" anchor="ctr"/>
                </a:tc>
                <a:tc>
                  <a:txBody>
                    <a:bodyPr/>
                    <a:lstStyle/>
                    <a:p>
                      <a:pPr algn="l"/>
                      <a:r>
                        <a:rPr lang="fr-FR" sz="1100" noProof="0" dirty="0"/>
                        <a:t>Lustré</a:t>
                      </a:r>
                      <a:endParaRPr lang="fr-FR" sz="1100" noProof="0" dirty="0">
                        <a:solidFill>
                          <a:srgbClr val="0070C0"/>
                        </a:solidFill>
                      </a:endParaRPr>
                    </a:p>
                  </a:txBody>
                  <a:tcPr marL="4947" marR="4947" marT="4947" marB="4947" anchor="ctr"/>
                </a:tc>
                <a:tc>
                  <a:txBody>
                    <a:bodyPr/>
                    <a:lstStyle/>
                    <a:p>
                      <a:r>
                        <a:rPr lang="fr-FR" sz="1100" noProof="0" dirty="0"/>
                        <a:t>Peut</a:t>
                      </a:r>
                      <a:r>
                        <a:rPr lang="fr-FR" sz="1100" baseline="0" noProof="0" dirty="0"/>
                        <a:t> être basé sur des finitions d’usine** de type </a:t>
                      </a:r>
                      <a:r>
                        <a:rPr lang="fr-FR" sz="1100" noProof="0" dirty="0"/>
                        <a:t>« 1 » ou « 2 ». Finition</a:t>
                      </a:r>
                      <a:r>
                        <a:rPr lang="fr-FR" sz="1100" baseline="0" noProof="0" dirty="0"/>
                        <a:t> polie réfléchissante</a:t>
                      </a:r>
                      <a:r>
                        <a:rPr lang="fr-FR" sz="1100" noProof="0" dirty="0"/>
                        <a:t>. Peut être fini miroir. </a:t>
                      </a:r>
                      <a:endParaRPr lang="fr-FR" sz="1100" noProof="0" dirty="0">
                        <a:solidFill>
                          <a:srgbClr val="0070C0"/>
                        </a:solidFill>
                      </a:endParaRPr>
                    </a:p>
                  </a:txBody>
                  <a:tcPr marL="4947" marR="4947" marT="4947" marB="4947" anchor="ctr"/>
                </a:tc>
                <a:tc>
                  <a:txBody>
                    <a:bodyPr/>
                    <a:lstStyle/>
                    <a:p>
                      <a:pPr algn="ctr"/>
                      <a:r>
                        <a:rPr lang="fr-FR" sz="1100" noProof="0" dirty="0"/>
                        <a:t>&lt; 0,1 </a:t>
                      </a:r>
                      <a:endParaRPr lang="fr-FR" sz="1100" noProof="0" dirty="0">
                        <a:solidFill>
                          <a:srgbClr val="0070C0"/>
                        </a:solidFill>
                      </a:endParaRPr>
                    </a:p>
                  </a:txBody>
                  <a:tcPr marL="4947" marR="4947" marT="4947" marB="4947" anchor="ctr"/>
                </a:tc>
                <a:extLst>
                  <a:ext uri="{0D108BD9-81ED-4DB2-BD59-A6C34878D82A}">
                    <a16:rowId xmlns:a16="http://schemas.microsoft.com/office/drawing/2014/main" val="10004"/>
                  </a:ext>
                </a:extLst>
              </a:tr>
              <a:tr h="512814">
                <a:tc>
                  <a:txBody>
                    <a:bodyPr/>
                    <a:lstStyle/>
                    <a:p>
                      <a:pPr algn="ctr"/>
                      <a:r>
                        <a:rPr lang="fr-FR" sz="1100" noProof="0" dirty="0"/>
                        <a:t>2F </a:t>
                      </a:r>
                      <a:endParaRPr lang="fr-FR" sz="1100" noProof="0" dirty="0">
                        <a:solidFill>
                          <a:srgbClr val="0070C0"/>
                        </a:solidFill>
                      </a:endParaRPr>
                    </a:p>
                  </a:txBody>
                  <a:tcPr marL="36000" marR="4947" marT="4947" marB="4947" anchor="ctr"/>
                </a:tc>
                <a:tc>
                  <a:txBody>
                    <a:bodyPr/>
                    <a:lstStyle/>
                    <a:p>
                      <a:pPr algn="l"/>
                      <a:r>
                        <a:rPr lang="fr-FR" sz="1100" noProof="0" dirty="0"/>
                        <a:t>Laminé</a:t>
                      </a:r>
                      <a:r>
                        <a:rPr lang="fr-FR" sz="1100" baseline="0" noProof="0" dirty="0"/>
                        <a:t> à froid, traité thermiquement, skin passé à l’aide de cylindres rugueux</a:t>
                      </a:r>
                      <a:endParaRPr lang="fr-FR" sz="1100" noProof="0" dirty="0">
                        <a:solidFill>
                          <a:srgbClr val="0070C0"/>
                        </a:solidFill>
                      </a:endParaRPr>
                    </a:p>
                  </a:txBody>
                  <a:tcPr marL="4947" marR="4947" marT="4947" marB="4947" anchor="ctr"/>
                </a:tc>
                <a:tc>
                  <a:txBody>
                    <a:bodyPr/>
                    <a:lstStyle/>
                    <a:p>
                      <a:r>
                        <a:rPr lang="fr-FR" sz="1100" noProof="0" dirty="0"/>
                        <a:t>Surface uniforme</a:t>
                      </a:r>
                      <a:r>
                        <a:rPr lang="fr-FR" sz="1100" baseline="0" noProof="0" dirty="0"/>
                        <a:t> </a:t>
                      </a:r>
                      <a:r>
                        <a:rPr lang="fr-FR" sz="1100" noProof="0" dirty="0"/>
                        <a:t>mate non réfléchissante, peut être basée</a:t>
                      </a:r>
                      <a:r>
                        <a:rPr lang="fr-FR" sz="1100" baseline="0" noProof="0" dirty="0"/>
                        <a:t> soit sur des finitions d’usine de type </a:t>
                      </a:r>
                      <a:r>
                        <a:rPr lang="fr-FR" sz="1100" noProof="0" dirty="0"/>
                        <a:t>2B ou 2R </a:t>
                      </a:r>
                      <a:endParaRPr lang="fr-FR" sz="1100" noProof="0" dirty="0">
                        <a:solidFill>
                          <a:srgbClr val="0070C0"/>
                        </a:solidFill>
                      </a:endParaRPr>
                    </a:p>
                  </a:txBody>
                  <a:tcPr marL="4947" marR="4947" marT="4947" marB="4947" anchor="ctr"/>
                </a:tc>
                <a:tc>
                  <a:txBody>
                    <a:bodyPr/>
                    <a:lstStyle/>
                    <a:p>
                      <a:pPr algn="ctr"/>
                      <a:r>
                        <a:rPr lang="fr-FR" sz="1100" noProof="0" dirty="0"/>
                        <a:t>- </a:t>
                      </a:r>
                      <a:endParaRPr lang="fr-FR" sz="1100" noProof="0" dirty="0">
                        <a:solidFill>
                          <a:srgbClr val="0070C0"/>
                        </a:solidFill>
                      </a:endParaRPr>
                    </a:p>
                  </a:txBody>
                  <a:tcPr marL="4947" marR="4947" marT="4947" marB="4947" anchor="ctr"/>
                </a:tc>
                <a:extLst>
                  <a:ext uri="{0D108BD9-81ED-4DB2-BD59-A6C34878D82A}">
                    <a16:rowId xmlns:a16="http://schemas.microsoft.com/office/drawing/2014/main" val="10005"/>
                  </a:ext>
                </a:extLst>
              </a:tr>
              <a:tr h="512814">
                <a:tc>
                  <a:txBody>
                    <a:bodyPr/>
                    <a:lstStyle/>
                    <a:p>
                      <a:pPr algn="ctr"/>
                      <a:r>
                        <a:rPr lang="fr-FR" sz="1100" noProof="0" dirty="0"/>
                        <a:t>1M or 2M </a:t>
                      </a:r>
                      <a:endParaRPr lang="fr-FR" sz="1100" noProof="0" dirty="0">
                        <a:solidFill>
                          <a:srgbClr val="0070C0"/>
                        </a:solidFill>
                      </a:endParaRPr>
                    </a:p>
                  </a:txBody>
                  <a:tcPr marL="36000" marR="4947" marT="4947" marB="4947" anchor="ctr"/>
                </a:tc>
                <a:tc>
                  <a:txBody>
                    <a:bodyPr/>
                    <a:lstStyle/>
                    <a:p>
                      <a:pPr algn="l"/>
                      <a:r>
                        <a:rPr lang="fr-FR" sz="1100" noProof="0" dirty="0"/>
                        <a:t>A motifs</a:t>
                      </a:r>
                      <a:endParaRPr lang="fr-FR" sz="1100" noProof="0" dirty="0">
                        <a:solidFill>
                          <a:srgbClr val="0070C0"/>
                        </a:solidFill>
                      </a:endParaRPr>
                    </a:p>
                  </a:txBody>
                  <a:tcPr marL="4947" marR="4947" marT="4947" marB="4947" anchor="ctr"/>
                </a:tc>
                <a:tc>
                  <a:txBody>
                    <a:bodyPr/>
                    <a:lstStyle/>
                    <a:p>
                      <a:r>
                        <a:rPr lang="fr-FR" sz="1100" noProof="0" dirty="0"/>
                        <a:t>Peut</a:t>
                      </a:r>
                      <a:r>
                        <a:rPr lang="fr-FR" sz="1100" baseline="0" noProof="0" dirty="0"/>
                        <a:t> être basé sur des finitions d’usine** de type </a:t>
                      </a:r>
                      <a:r>
                        <a:rPr lang="fr-FR" sz="1100" noProof="0" dirty="0"/>
                        <a:t>« 1 » ou « 2 ». Motif sur une seule face. Inclus des tôles à relief (finition d’usine « 1 ») &amp; les</a:t>
                      </a:r>
                      <a:r>
                        <a:rPr lang="fr-FR" sz="1100" baseline="0" noProof="0" dirty="0"/>
                        <a:t> finitions à texture fine </a:t>
                      </a:r>
                      <a:r>
                        <a:rPr lang="fr-FR" sz="1100" noProof="0" dirty="0"/>
                        <a:t>(finition d’usine « 2 ») </a:t>
                      </a:r>
                      <a:endParaRPr lang="fr-FR" sz="1100" noProof="0" dirty="0">
                        <a:solidFill>
                          <a:srgbClr val="0070C0"/>
                        </a:solidFill>
                      </a:endParaRPr>
                    </a:p>
                  </a:txBody>
                  <a:tcPr marL="4947" marR="4947" marT="4947" marB="4947" anchor="ctr"/>
                </a:tc>
                <a:tc>
                  <a:txBody>
                    <a:bodyPr/>
                    <a:lstStyle/>
                    <a:p>
                      <a:pPr algn="ctr"/>
                      <a:r>
                        <a:rPr lang="fr-FR" sz="1100" noProof="0" dirty="0"/>
                        <a:t>- </a:t>
                      </a:r>
                      <a:endParaRPr lang="fr-FR" sz="1100" noProof="0" dirty="0">
                        <a:solidFill>
                          <a:srgbClr val="0070C0"/>
                        </a:solidFill>
                      </a:endParaRPr>
                    </a:p>
                  </a:txBody>
                  <a:tcPr marL="4947" marR="4947" marT="4947" marB="4947" anchor="ctr"/>
                </a:tc>
                <a:extLst>
                  <a:ext uri="{0D108BD9-81ED-4DB2-BD59-A6C34878D82A}">
                    <a16:rowId xmlns:a16="http://schemas.microsoft.com/office/drawing/2014/main" val="10006"/>
                  </a:ext>
                </a:extLst>
              </a:tr>
              <a:tr h="386907">
                <a:tc>
                  <a:txBody>
                    <a:bodyPr/>
                    <a:lstStyle/>
                    <a:p>
                      <a:pPr algn="ctr"/>
                      <a:r>
                        <a:rPr lang="fr-FR" sz="1100" noProof="0" dirty="0"/>
                        <a:t>2W </a:t>
                      </a:r>
                      <a:endParaRPr lang="fr-FR" sz="1100" noProof="0" dirty="0">
                        <a:solidFill>
                          <a:srgbClr val="0070C0"/>
                        </a:solidFill>
                      </a:endParaRPr>
                    </a:p>
                  </a:txBody>
                  <a:tcPr marL="36000" marR="4947" marT="4947" marB="4947" anchor="ctr"/>
                </a:tc>
                <a:tc>
                  <a:txBody>
                    <a:bodyPr/>
                    <a:lstStyle/>
                    <a:p>
                      <a:pPr algn="l"/>
                      <a:r>
                        <a:rPr lang="fr-FR" sz="1100" noProof="0" dirty="0"/>
                        <a:t>Ondulé</a:t>
                      </a:r>
                      <a:endParaRPr lang="fr-FR" sz="1100" noProof="0" dirty="0">
                        <a:solidFill>
                          <a:srgbClr val="0070C0"/>
                        </a:solidFill>
                      </a:endParaRPr>
                    </a:p>
                  </a:txBody>
                  <a:tcPr marL="4947" marR="4947" marT="4947" marB="4947" anchor="ctr"/>
                </a:tc>
                <a:tc>
                  <a:txBody>
                    <a:bodyPr/>
                    <a:lstStyle/>
                    <a:p>
                      <a:r>
                        <a:rPr lang="fr-FR" sz="1100" noProof="0" dirty="0"/>
                        <a:t>Profils laminés (formes trapézoïdales ou sinusoïdales par</a:t>
                      </a:r>
                      <a:r>
                        <a:rPr lang="fr-FR" sz="1100" baseline="0" noProof="0" dirty="0"/>
                        <a:t> exemple</a:t>
                      </a:r>
                      <a:r>
                        <a:rPr lang="fr-FR" sz="1100" noProof="0" dirty="0"/>
                        <a:t>) </a:t>
                      </a:r>
                      <a:endParaRPr lang="fr-FR" sz="1100" noProof="0" dirty="0">
                        <a:solidFill>
                          <a:srgbClr val="0070C0"/>
                        </a:solidFill>
                      </a:endParaRPr>
                    </a:p>
                  </a:txBody>
                  <a:tcPr marL="4947" marR="4947" marT="4947" marB="4947" anchor="ctr"/>
                </a:tc>
                <a:tc>
                  <a:txBody>
                    <a:bodyPr/>
                    <a:lstStyle/>
                    <a:p>
                      <a:pPr algn="ctr"/>
                      <a:r>
                        <a:rPr lang="fr-FR" sz="1100" noProof="0" dirty="0"/>
                        <a:t>- </a:t>
                      </a:r>
                      <a:endParaRPr lang="fr-FR" sz="1100" noProof="0" dirty="0">
                        <a:solidFill>
                          <a:srgbClr val="0070C0"/>
                        </a:solidFill>
                      </a:endParaRPr>
                    </a:p>
                  </a:txBody>
                  <a:tcPr marL="4947" marR="4947" marT="4947" marB="4947" anchor="ctr"/>
                </a:tc>
                <a:extLst>
                  <a:ext uri="{0D108BD9-81ED-4DB2-BD59-A6C34878D82A}">
                    <a16:rowId xmlns:a16="http://schemas.microsoft.com/office/drawing/2014/main" val="10007"/>
                  </a:ext>
                </a:extLst>
              </a:tr>
              <a:tr h="345174">
                <a:tc>
                  <a:txBody>
                    <a:bodyPr/>
                    <a:lstStyle/>
                    <a:p>
                      <a:pPr algn="ctr"/>
                      <a:r>
                        <a:rPr lang="fr-FR" sz="1100" noProof="0" dirty="0"/>
                        <a:t>2L </a:t>
                      </a:r>
                      <a:endParaRPr lang="fr-FR" sz="1100" noProof="0" dirty="0">
                        <a:solidFill>
                          <a:srgbClr val="0070C0"/>
                        </a:solidFill>
                      </a:endParaRPr>
                    </a:p>
                  </a:txBody>
                  <a:tcPr marL="36000" marR="4947" marT="4947" marB="4947" anchor="ctr"/>
                </a:tc>
                <a:tc>
                  <a:txBody>
                    <a:bodyPr/>
                    <a:lstStyle/>
                    <a:p>
                      <a:pPr algn="l"/>
                      <a:r>
                        <a:rPr lang="fr-FR" sz="1100" noProof="0" dirty="0"/>
                        <a:t>Coloré</a:t>
                      </a:r>
                      <a:endParaRPr lang="fr-FR" sz="1100" noProof="0" dirty="0">
                        <a:solidFill>
                          <a:srgbClr val="0070C0"/>
                        </a:solidFill>
                      </a:endParaRPr>
                    </a:p>
                  </a:txBody>
                  <a:tcPr marL="4947" marR="4947" marT="4947" marB="4947" anchor="ctr"/>
                </a:tc>
                <a:tc>
                  <a:txBody>
                    <a:bodyPr/>
                    <a:lstStyle/>
                    <a:p>
                      <a:r>
                        <a:rPr lang="fr-FR" sz="1100" noProof="0" dirty="0"/>
                        <a:t>Appliqué</a:t>
                      </a:r>
                      <a:r>
                        <a:rPr lang="fr-FR" sz="1100" baseline="0" noProof="0" dirty="0"/>
                        <a:t> aux tôles plates </a:t>
                      </a:r>
                      <a:r>
                        <a:rPr lang="fr-FR" sz="1100" noProof="0" dirty="0"/>
                        <a:t>(finitions de type 2R, 2P ou 2K) ou à motifs (2M) dans une gamme</a:t>
                      </a:r>
                      <a:r>
                        <a:rPr lang="fr-FR" sz="1100" baseline="0" noProof="0" dirty="0"/>
                        <a:t> de couleur</a:t>
                      </a:r>
                      <a:r>
                        <a:rPr lang="fr-FR" sz="1100" noProof="0" dirty="0"/>
                        <a:t>s </a:t>
                      </a:r>
                      <a:endParaRPr lang="fr-FR" sz="1100" noProof="0" dirty="0">
                        <a:solidFill>
                          <a:srgbClr val="0070C0"/>
                        </a:solidFill>
                      </a:endParaRPr>
                    </a:p>
                  </a:txBody>
                  <a:tcPr marL="4947" marR="4947" marT="4947" marB="4947" anchor="ctr"/>
                </a:tc>
                <a:tc>
                  <a:txBody>
                    <a:bodyPr/>
                    <a:lstStyle/>
                    <a:p>
                      <a:pPr algn="ctr"/>
                      <a:r>
                        <a:rPr lang="fr-FR" sz="1100" noProof="0" dirty="0"/>
                        <a:t>- </a:t>
                      </a:r>
                      <a:endParaRPr lang="fr-FR" sz="1100" noProof="0" dirty="0">
                        <a:solidFill>
                          <a:srgbClr val="0070C0"/>
                        </a:solidFill>
                      </a:endParaRPr>
                    </a:p>
                  </a:txBody>
                  <a:tcPr marL="4947" marR="4947" marT="4947" marB="4947" anchor="ctr"/>
                </a:tc>
                <a:extLst>
                  <a:ext uri="{0D108BD9-81ED-4DB2-BD59-A6C34878D82A}">
                    <a16:rowId xmlns:a16="http://schemas.microsoft.com/office/drawing/2014/main" val="10008"/>
                  </a:ext>
                </a:extLst>
              </a:tr>
              <a:tr h="512814">
                <a:tc>
                  <a:txBody>
                    <a:bodyPr/>
                    <a:lstStyle/>
                    <a:p>
                      <a:pPr algn="ctr"/>
                      <a:r>
                        <a:rPr lang="fr-FR" sz="1100" noProof="0" dirty="0"/>
                        <a:t>1S or 2S </a:t>
                      </a:r>
                      <a:endParaRPr lang="fr-FR" sz="1100" noProof="0" dirty="0">
                        <a:solidFill>
                          <a:srgbClr val="0070C0"/>
                        </a:solidFill>
                      </a:endParaRPr>
                    </a:p>
                  </a:txBody>
                  <a:tcPr marL="36000" marR="4947" marT="4947" marB="4947" anchor="ctr"/>
                </a:tc>
                <a:tc>
                  <a:txBody>
                    <a:bodyPr/>
                    <a:lstStyle/>
                    <a:p>
                      <a:pPr algn="l"/>
                      <a:r>
                        <a:rPr lang="fr-FR" sz="1100" noProof="0" dirty="0"/>
                        <a:t>Surface revêtue</a:t>
                      </a:r>
                      <a:endParaRPr lang="fr-FR" sz="1100" noProof="0" dirty="0">
                        <a:solidFill>
                          <a:srgbClr val="0070C0"/>
                        </a:solidFill>
                      </a:endParaRPr>
                    </a:p>
                  </a:txBody>
                  <a:tcPr marL="4947" marR="4947" marT="4947" marB="4947" anchor="ctr"/>
                </a:tc>
                <a:tc>
                  <a:txBody>
                    <a:bodyPr/>
                    <a:lstStyle/>
                    <a:p>
                      <a:r>
                        <a:rPr lang="fr-FR" sz="1100" noProof="0" dirty="0"/>
                        <a:t>Peut</a:t>
                      </a:r>
                      <a:r>
                        <a:rPr lang="fr-FR" sz="1100" baseline="0" noProof="0" dirty="0"/>
                        <a:t> être basé sur des finitions d’usine de type** </a:t>
                      </a:r>
                      <a:r>
                        <a:rPr lang="fr-FR" sz="1100" noProof="0" dirty="0"/>
                        <a:t>« 1 » ou « 2 ». Normalement</a:t>
                      </a:r>
                      <a:r>
                        <a:rPr lang="fr-FR" sz="1100" baseline="0" noProof="0" dirty="0"/>
                        <a:t> revêtues d’un seul côté avec une couche métallique comme de l’étain, de l’a</a:t>
                      </a:r>
                      <a:r>
                        <a:rPr lang="fr-FR" sz="1100" noProof="0" dirty="0"/>
                        <a:t>luminium ou du titane</a:t>
                      </a:r>
                      <a:endParaRPr lang="fr-FR" sz="1100" noProof="0" dirty="0">
                        <a:solidFill>
                          <a:srgbClr val="0070C0"/>
                        </a:solidFill>
                      </a:endParaRPr>
                    </a:p>
                  </a:txBody>
                  <a:tcPr marL="4947" marR="4947" marT="4947" marB="4947" anchor="ctr"/>
                </a:tc>
                <a:tc>
                  <a:txBody>
                    <a:bodyPr/>
                    <a:lstStyle/>
                    <a:p>
                      <a:pPr algn="ctr"/>
                      <a:r>
                        <a:rPr lang="fr-FR" sz="1100" noProof="0" dirty="0"/>
                        <a:t>- </a:t>
                      </a:r>
                      <a:endParaRPr lang="fr-FR" sz="1100" noProof="0" dirty="0">
                        <a:solidFill>
                          <a:srgbClr val="0070C0"/>
                        </a:solidFill>
                      </a:endParaRPr>
                    </a:p>
                  </a:txBody>
                  <a:tcPr marL="4947" marR="4947" marT="4947" marB="4947" anchor="ctr"/>
                </a:tc>
                <a:extLst>
                  <a:ext uri="{0D108BD9-81ED-4DB2-BD59-A6C34878D82A}">
                    <a16:rowId xmlns:a16="http://schemas.microsoft.com/office/drawing/2014/main" val="10009"/>
                  </a:ext>
                </a:extLst>
              </a:tr>
            </a:tbl>
          </a:graphicData>
        </a:graphic>
      </p:graphicFrame>
      <p:sp>
        <p:nvSpPr>
          <p:cNvPr id="3" name="Slide Number Placeholder 2"/>
          <p:cNvSpPr>
            <a:spLocks noGrp="1"/>
          </p:cNvSpPr>
          <p:nvPr>
            <p:ph type="sldNum" sz="quarter" idx="12"/>
          </p:nvPr>
        </p:nvSpPr>
        <p:spPr/>
        <p:txBody>
          <a:bodyPr/>
          <a:lstStyle/>
          <a:p>
            <a:fld id="{5AF66AA0-E37C-4065-8BE7-D4086C065B53}" type="slidenum">
              <a:rPr lang="fr-BE" smtClean="0"/>
              <a:pPr/>
              <a:t>6</a:t>
            </a:fld>
            <a:endParaRPr lang="fr-BE" dirty="0"/>
          </a:p>
        </p:txBody>
      </p:sp>
      <p:sp>
        <p:nvSpPr>
          <p:cNvPr id="7" name="ZoneTexte 7"/>
          <p:cNvSpPr txBox="1"/>
          <p:nvPr/>
        </p:nvSpPr>
        <p:spPr>
          <a:xfrm>
            <a:off x="2475039" y="6065204"/>
            <a:ext cx="2624501" cy="276999"/>
          </a:xfrm>
          <a:prstGeom prst="rect">
            <a:avLst/>
          </a:prstGeom>
          <a:noFill/>
        </p:spPr>
        <p:txBody>
          <a:bodyPr wrap="square" rtlCol="0">
            <a:spAutoFit/>
          </a:bodyPr>
          <a:lstStyle>
            <a:defPPr>
              <a:defRPr lang="en-US"/>
            </a:defPPr>
            <a:lvl1pPr marL="0" algn="l" defTabSz="447582" rtl="0" eaLnBrk="1" latinLnBrk="0" hangingPunct="1">
              <a:defRPr sz="1700" kern="1200">
                <a:solidFill>
                  <a:schemeClr val="tx1"/>
                </a:solidFill>
                <a:latin typeface="+mn-lt"/>
                <a:ea typeface="+mn-ea"/>
                <a:cs typeface="+mn-cs"/>
              </a:defRPr>
            </a:lvl1pPr>
            <a:lvl2pPr marL="447582" algn="l" defTabSz="447582" rtl="0" eaLnBrk="1" latinLnBrk="0" hangingPunct="1">
              <a:defRPr sz="1700" kern="1200">
                <a:solidFill>
                  <a:schemeClr val="tx1"/>
                </a:solidFill>
                <a:latin typeface="+mn-lt"/>
                <a:ea typeface="+mn-ea"/>
                <a:cs typeface="+mn-cs"/>
              </a:defRPr>
            </a:lvl2pPr>
            <a:lvl3pPr marL="895160" algn="l" defTabSz="447582" rtl="0" eaLnBrk="1" latinLnBrk="0" hangingPunct="1">
              <a:defRPr sz="1700" kern="1200">
                <a:solidFill>
                  <a:schemeClr val="tx1"/>
                </a:solidFill>
                <a:latin typeface="+mn-lt"/>
                <a:ea typeface="+mn-ea"/>
                <a:cs typeface="+mn-cs"/>
              </a:defRPr>
            </a:lvl3pPr>
            <a:lvl4pPr marL="1342741" algn="l" defTabSz="447582" rtl="0" eaLnBrk="1" latinLnBrk="0" hangingPunct="1">
              <a:defRPr sz="1700" kern="1200">
                <a:solidFill>
                  <a:schemeClr val="tx1"/>
                </a:solidFill>
                <a:latin typeface="+mn-lt"/>
                <a:ea typeface="+mn-ea"/>
                <a:cs typeface="+mn-cs"/>
              </a:defRPr>
            </a:lvl4pPr>
            <a:lvl5pPr marL="1790324" algn="l" defTabSz="447582" rtl="0" eaLnBrk="1" latinLnBrk="0" hangingPunct="1">
              <a:defRPr sz="1700" kern="1200">
                <a:solidFill>
                  <a:schemeClr val="tx1"/>
                </a:solidFill>
                <a:latin typeface="+mn-lt"/>
                <a:ea typeface="+mn-ea"/>
                <a:cs typeface="+mn-cs"/>
              </a:defRPr>
            </a:lvl5pPr>
            <a:lvl6pPr marL="2237906" algn="l" defTabSz="447582" rtl="0" eaLnBrk="1" latinLnBrk="0" hangingPunct="1">
              <a:defRPr sz="1700" kern="1200">
                <a:solidFill>
                  <a:schemeClr val="tx1"/>
                </a:solidFill>
                <a:latin typeface="+mn-lt"/>
                <a:ea typeface="+mn-ea"/>
                <a:cs typeface="+mn-cs"/>
              </a:defRPr>
            </a:lvl6pPr>
            <a:lvl7pPr marL="2685485" algn="l" defTabSz="447582" rtl="0" eaLnBrk="1" latinLnBrk="0" hangingPunct="1">
              <a:defRPr sz="1700" kern="1200">
                <a:solidFill>
                  <a:schemeClr val="tx1"/>
                </a:solidFill>
                <a:latin typeface="+mn-lt"/>
                <a:ea typeface="+mn-ea"/>
                <a:cs typeface="+mn-cs"/>
              </a:defRPr>
            </a:lvl7pPr>
            <a:lvl8pPr marL="3133065" algn="l" defTabSz="447582" rtl="0" eaLnBrk="1" latinLnBrk="0" hangingPunct="1">
              <a:defRPr sz="1700" kern="1200">
                <a:solidFill>
                  <a:schemeClr val="tx1"/>
                </a:solidFill>
                <a:latin typeface="+mn-lt"/>
                <a:ea typeface="+mn-ea"/>
                <a:cs typeface="+mn-cs"/>
              </a:defRPr>
            </a:lvl8pPr>
            <a:lvl9pPr marL="3580646" algn="l" defTabSz="447582" rtl="0" eaLnBrk="1" latinLnBrk="0" hangingPunct="1">
              <a:defRPr sz="1700" kern="1200">
                <a:solidFill>
                  <a:schemeClr val="tx1"/>
                </a:solidFill>
                <a:latin typeface="+mn-lt"/>
                <a:ea typeface="+mn-ea"/>
                <a:cs typeface="+mn-cs"/>
              </a:defRPr>
            </a:lvl9pPr>
          </a:lstStyle>
          <a:p>
            <a:r>
              <a:rPr lang="fr-FR" sz="1200" dirty="0"/>
              <a:t>*R</a:t>
            </a:r>
            <a:r>
              <a:rPr lang="fr-FR" sz="1200" baseline="-25000" dirty="0"/>
              <a:t>a</a:t>
            </a:r>
            <a:r>
              <a:rPr lang="fr-FR" sz="1200" dirty="0"/>
              <a:t> : Rugosité moyenne de la surface</a:t>
            </a:r>
          </a:p>
        </p:txBody>
      </p:sp>
      <p:sp>
        <p:nvSpPr>
          <p:cNvPr id="8" name="Oval 2"/>
          <p:cNvSpPr/>
          <p:nvPr/>
        </p:nvSpPr>
        <p:spPr>
          <a:xfrm>
            <a:off x="5266602" y="5591905"/>
            <a:ext cx="3564000" cy="1224000"/>
          </a:xfrm>
          <a:prstGeom prst="ellipse">
            <a:avLst/>
          </a:prstGeom>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fr-FR" sz="2400" dirty="0">
                <a:solidFill>
                  <a:srgbClr val="C00000"/>
                </a:solidFill>
              </a:rPr>
              <a:t>Il existe un très</a:t>
            </a:r>
          </a:p>
          <a:p>
            <a:pPr algn="ctr"/>
            <a:r>
              <a:rPr lang="fr-FR" sz="2400" dirty="0">
                <a:solidFill>
                  <a:srgbClr val="C00000"/>
                </a:solidFill>
              </a:rPr>
              <a:t> grand choix de finitions spéciales</a:t>
            </a:r>
          </a:p>
        </p:txBody>
      </p:sp>
      <p:sp>
        <p:nvSpPr>
          <p:cNvPr id="9" name="ZoneTexte 7"/>
          <p:cNvSpPr txBox="1"/>
          <p:nvPr/>
        </p:nvSpPr>
        <p:spPr>
          <a:xfrm>
            <a:off x="165592" y="6065204"/>
            <a:ext cx="2146786" cy="646331"/>
          </a:xfrm>
          <a:prstGeom prst="rect">
            <a:avLst/>
          </a:prstGeom>
          <a:noFill/>
        </p:spPr>
        <p:txBody>
          <a:bodyPr wrap="square" rtlCol="0">
            <a:spAutoFit/>
          </a:bodyPr>
          <a:lstStyle>
            <a:defPPr>
              <a:defRPr lang="en-US"/>
            </a:defPPr>
            <a:lvl1pPr marL="0" algn="l" defTabSz="447582" rtl="0" eaLnBrk="1" latinLnBrk="0" hangingPunct="1">
              <a:defRPr sz="1700" kern="1200">
                <a:solidFill>
                  <a:schemeClr val="tx1"/>
                </a:solidFill>
                <a:latin typeface="+mn-lt"/>
                <a:ea typeface="+mn-ea"/>
                <a:cs typeface="+mn-cs"/>
              </a:defRPr>
            </a:lvl1pPr>
            <a:lvl2pPr marL="447582" algn="l" defTabSz="447582" rtl="0" eaLnBrk="1" latinLnBrk="0" hangingPunct="1">
              <a:defRPr sz="1700" kern="1200">
                <a:solidFill>
                  <a:schemeClr val="tx1"/>
                </a:solidFill>
                <a:latin typeface="+mn-lt"/>
                <a:ea typeface="+mn-ea"/>
                <a:cs typeface="+mn-cs"/>
              </a:defRPr>
            </a:lvl2pPr>
            <a:lvl3pPr marL="895160" algn="l" defTabSz="447582" rtl="0" eaLnBrk="1" latinLnBrk="0" hangingPunct="1">
              <a:defRPr sz="1700" kern="1200">
                <a:solidFill>
                  <a:schemeClr val="tx1"/>
                </a:solidFill>
                <a:latin typeface="+mn-lt"/>
                <a:ea typeface="+mn-ea"/>
                <a:cs typeface="+mn-cs"/>
              </a:defRPr>
            </a:lvl3pPr>
            <a:lvl4pPr marL="1342741" algn="l" defTabSz="447582" rtl="0" eaLnBrk="1" latinLnBrk="0" hangingPunct="1">
              <a:defRPr sz="1700" kern="1200">
                <a:solidFill>
                  <a:schemeClr val="tx1"/>
                </a:solidFill>
                <a:latin typeface="+mn-lt"/>
                <a:ea typeface="+mn-ea"/>
                <a:cs typeface="+mn-cs"/>
              </a:defRPr>
            </a:lvl4pPr>
            <a:lvl5pPr marL="1790324" algn="l" defTabSz="447582" rtl="0" eaLnBrk="1" latinLnBrk="0" hangingPunct="1">
              <a:defRPr sz="1700" kern="1200">
                <a:solidFill>
                  <a:schemeClr val="tx1"/>
                </a:solidFill>
                <a:latin typeface="+mn-lt"/>
                <a:ea typeface="+mn-ea"/>
                <a:cs typeface="+mn-cs"/>
              </a:defRPr>
            </a:lvl5pPr>
            <a:lvl6pPr marL="2237906" algn="l" defTabSz="447582" rtl="0" eaLnBrk="1" latinLnBrk="0" hangingPunct="1">
              <a:defRPr sz="1700" kern="1200">
                <a:solidFill>
                  <a:schemeClr val="tx1"/>
                </a:solidFill>
                <a:latin typeface="+mn-lt"/>
                <a:ea typeface="+mn-ea"/>
                <a:cs typeface="+mn-cs"/>
              </a:defRPr>
            </a:lvl6pPr>
            <a:lvl7pPr marL="2685485" algn="l" defTabSz="447582" rtl="0" eaLnBrk="1" latinLnBrk="0" hangingPunct="1">
              <a:defRPr sz="1700" kern="1200">
                <a:solidFill>
                  <a:schemeClr val="tx1"/>
                </a:solidFill>
                <a:latin typeface="+mn-lt"/>
                <a:ea typeface="+mn-ea"/>
                <a:cs typeface="+mn-cs"/>
              </a:defRPr>
            </a:lvl7pPr>
            <a:lvl8pPr marL="3133065" algn="l" defTabSz="447582" rtl="0" eaLnBrk="1" latinLnBrk="0" hangingPunct="1">
              <a:defRPr sz="1700" kern="1200">
                <a:solidFill>
                  <a:schemeClr val="tx1"/>
                </a:solidFill>
                <a:latin typeface="+mn-lt"/>
                <a:ea typeface="+mn-ea"/>
                <a:cs typeface="+mn-cs"/>
              </a:defRPr>
            </a:lvl8pPr>
            <a:lvl9pPr marL="3580646" algn="l" defTabSz="447582" rtl="0" eaLnBrk="1" latinLnBrk="0" hangingPunct="1">
              <a:defRPr sz="1700" kern="1200">
                <a:solidFill>
                  <a:schemeClr val="tx1"/>
                </a:solidFill>
                <a:latin typeface="+mn-lt"/>
                <a:ea typeface="+mn-ea"/>
                <a:cs typeface="+mn-cs"/>
              </a:defRPr>
            </a:lvl9pPr>
          </a:lstStyle>
          <a:p>
            <a:r>
              <a:rPr lang="fr-FR" sz="1200" dirty="0"/>
              <a:t>**Types de finition d’usine : </a:t>
            </a:r>
          </a:p>
          <a:p>
            <a:pPr marL="360363"/>
            <a:r>
              <a:rPr lang="fr-FR" sz="1200" dirty="0"/>
              <a:t>« 1 » : laminé à chaud</a:t>
            </a:r>
          </a:p>
          <a:p>
            <a:pPr marL="360363"/>
            <a:r>
              <a:rPr lang="fr-FR" sz="1200" dirty="0"/>
              <a:t>« 2 » : laminé à froid</a:t>
            </a:r>
          </a:p>
        </p:txBody>
      </p:sp>
    </p:spTree>
    <p:extLst>
      <p:ext uri="{BB962C8B-B14F-4D97-AF65-F5344CB8AC3E}">
        <p14:creationId xmlns:p14="http://schemas.microsoft.com/office/powerpoint/2010/main" val="390355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a:t>Finitions à motifs</a:t>
            </a:r>
            <a:r>
              <a:rPr lang="fr-FR" baseline="50000" dirty="0"/>
              <a:t>4,5,7</a:t>
            </a:r>
            <a:br>
              <a:rPr lang="fr-FR" dirty="0"/>
            </a:br>
            <a:r>
              <a:rPr lang="fr-FR" sz="2000" dirty="0"/>
              <a:t>Ces quelques exemples illustrent l’utilisation de tôles gravées sur une face seulement et désignées comme 2M. Une grande variété de formes est disponible</a:t>
            </a:r>
            <a:endParaRPr lang="nl-BE" dirty="0"/>
          </a:p>
        </p:txBody>
      </p:sp>
      <p:sp>
        <p:nvSpPr>
          <p:cNvPr id="4" name="Slide Number Placeholder 3"/>
          <p:cNvSpPr>
            <a:spLocks noGrp="1"/>
          </p:cNvSpPr>
          <p:nvPr>
            <p:ph type="sldNum" sz="quarter" idx="12"/>
          </p:nvPr>
        </p:nvSpPr>
        <p:spPr/>
        <p:txBody>
          <a:bodyPr/>
          <a:lstStyle/>
          <a:p>
            <a:fld id="{5AF66AA0-E37C-4065-8BE7-D4086C065B53}" type="slidenum">
              <a:rPr lang="fr-BE" smtClean="0"/>
              <a:pPr/>
              <a:t>7</a:t>
            </a:fld>
            <a:endParaRPr lang="fr-BE"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762" y="1843390"/>
            <a:ext cx="2887200" cy="1081554"/>
          </a:xfrm>
          <a:prstGeom prst="rect">
            <a:avLst/>
          </a:prstGeom>
          <a:ln>
            <a:solidFill>
              <a:schemeClr val="tx1"/>
            </a:solidFill>
          </a:ln>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3500" y="1843390"/>
            <a:ext cx="2887200" cy="1081554"/>
          </a:xfrm>
          <a:prstGeom prst="rect">
            <a:avLst/>
          </a:prstGeom>
          <a:ln>
            <a:solidFill>
              <a:schemeClr val="tx1"/>
            </a:solidFill>
          </a:ln>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762" y="4362359"/>
            <a:ext cx="2887200" cy="1081554"/>
          </a:xfrm>
          <a:prstGeom prst="rect">
            <a:avLst/>
          </a:prstGeom>
          <a:ln>
            <a:solidFill>
              <a:schemeClr val="tx1"/>
            </a:solidFill>
          </a:ln>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1762" y="5584011"/>
            <a:ext cx="2887200" cy="1081554"/>
          </a:xfrm>
          <a:prstGeom prst="rect">
            <a:avLst/>
          </a:prstGeom>
          <a:ln>
            <a:solidFill>
              <a:schemeClr val="tx1"/>
            </a:solidFill>
          </a:ln>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63500" y="3095493"/>
            <a:ext cx="2887200" cy="1081554"/>
          </a:xfrm>
          <a:prstGeom prst="rect">
            <a:avLst/>
          </a:prstGeom>
          <a:ln>
            <a:solidFill>
              <a:schemeClr val="tx1"/>
            </a:solidFill>
          </a:ln>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1762" y="3095493"/>
            <a:ext cx="2887200" cy="1081554"/>
          </a:xfrm>
          <a:prstGeom prst="rect">
            <a:avLst/>
          </a:prstGeom>
          <a:ln>
            <a:solidFill>
              <a:schemeClr val="tx1"/>
            </a:solidFill>
          </a:ln>
        </p:spPr>
      </p:pic>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63500" y="4381756"/>
            <a:ext cx="2887200" cy="1081554"/>
          </a:xfrm>
          <a:prstGeom prst="rect">
            <a:avLst/>
          </a:prstGeom>
          <a:ln>
            <a:solidFill>
              <a:schemeClr val="tx1"/>
            </a:solidFill>
          </a:ln>
        </p:spPr>
      </p:pic>
      <p:pic>
        <p:nvPicPr>
          <p:cNvPr id="13" name="Picture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63500" y="5584011"/>
            <a:ext cx="2887200" cy="1081554"/>
          </a:xfrm>
          <a:prstGeom prst="rect">
            <a:avLst/>
          </a:prstGeom>
          <a:ln>
            <a:solidFill>
              <a:schemeClr val="tx1"/>
            </a:solidFill>
          </a:ln>
        </p:spPr>
      </p:pic>
    </p:spTree>
    <p:extLst>
      <p:ext uri="{BB962C8B-B14F-4D97-AF65-F5344CB8AC3E}">
        <p14:creationId xmlns:p14="http://schemas.microsoft.com/office/powerpoint/2010/main" val="2937516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F66AA0-E37C-4065-8BE7-D4086C065B53}" type="slidenum">
              <a:rPr lang="fr-BE" smtClean="0"/>
              <a:pPr/>
              <a:t>8</a:t>
            </a:fld>
            <a:endParaRPr lang="fr-BE" dirty="0"/>
          </a:p>
        </p:txBody>
      </p:sp>
      <p:sp>
        <p:nvSpPr>
          <p:cNvPr id="5" name="Title 1"/>
          <p:cNvSpPr txBox="1">
            <a:spLocks/>
          </p:cNvSpPr>
          <p:nvPr/>
        </p:nvSpPr>
        <p:spPr>
          <a:xfrm>
            <a:off x="457200" y="274638"/>
            <a:ext cx="8229600" cy="1143000"/>
          </a:xfrm>
          <a:prstGeom prst="rect">
            <a:avLst/>
          </a:prstGeom>
        </p:spPr>
        <p:txBody>
          <a:bodyPr>
            <a:normAutofit fontScale="90000" lnSpcReduction="10000"/>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fr-BE" dirty="0"/>
              <a:t>Finitions colorées</a:t>
            </a:r>
            <a:r>
              <a:rPr lang="fr-FR" baseline="50000" dirty="0"/>
              <a:t>4, 5,7</a:t>
            </a:r>
            <a:br>
              <a:rPr lang="fr-FR" dirty="0"/>
            </a:br>
            <a:r>
              <a:rPr lang="fr-FR" sz="2200" dirty="0"/>
              <a:t>Ceci n’est qu’une sélection des effets de couleurs qui peuvent être obtenus électrolytiquement sur de l’acier inoxydable</a:t>
            </a:r>
            <a:endParaRPr lang="en-GB" sz="2200"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7342" y="1995054"/>
            <a:ext cx="3610800" cy="1082093"/>
          </a:xfrm>
          <a:prstGeom prst="rect">
            <a:avLst/>
          </a:prstGeom>
          <a:ln>
            <a:solidFill>
              <a:schemeClr val="tx1"/>
            </a:solidFill>
          </a:ln>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3429000"/>
            <a:ext cx="3610800" cy="1082094"/>
          </a:xfrm>
          <a:prstGeom prst="rect">
            <a:avLst/>
          </a:prstGeom>
          <a:ln>
            <a:solidFill>
              <a:schemeClr val="tx1"/>
            </a:solidFill>
          </a:ln>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1995054"/>
            <a:ext cx="3610800" cy="1082094"/>
          </a:xfrm>
          <a:prstGeom prst="rect">
            <a:avLst/>
          </a:prstGeom>
          <a:ln>
            <a:solidFill>
              <a:schemeClr val="tx1"/>
            </a:solidFill>
          </a:ln>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7342" y="3429000"/>
            <a:ext cx="3610800" cy="1082094"/>
          </a:xfrm>
          <a:prstGeom prst="rect">
            <a:avLst/>
          </a:prstGeom>
          <a:ln>
            <a:solidFill>
              <a:schemeClr val="tx1"/>
            </a:solidFill>
          </a:ln>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7342" y="4869160"/>
            <a:ext cx="3610800" cy="1082094"/>
          </a:xfrm>
          <a:prstGeom prst="rect">
            <a:avLst/>
          </a:prstGeom>
          <a:ln>
            <a:solidFill>
              <a:schemeClr val="tx1"/>
            </a:solidFill>
          </a:ln>
        </p:spPr>
      </p:pic>
    </p:spTree>
    <p:extLst>
      <p:ext uri="{BB962C8B-B14F-4D97-AF65-F5344CB8AC3E}">
        <p14:creationId xmlns:p14="http://schemas.microsoft.com/office/powerpoint/2010/main" val="3157010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820472" y="6597352"/>
            <a:ext cx="3600000" cy="365125"/>
          </a:xfrm>
        </p:spPr>
        <p:txBody>
          <a:bodyPr/>
          <a:lstStyle/>
          <a:p>
            <a:fld id="{5AF66AA0-E37C-4065-8BE7-D4086C065B53}" type="slidenum">
              <a:rPr lang="fr-BE" smtClean="0"/>
              <a:pPr/>
              <a:t>9</a:t>
            </a:fld>
            <a:endParaRPr lang="fr-BE" dirty="0"/>
          </a:p>
        </p:txBody>
      </p:sp>
      <p:sp>
        <p:nvSpPr>
          <p:cNvPr id="5" name="Title 1"/>
          <p:cNvSpPr txBox="1">
            <a:spLocks/>
          </p:cNvSpPr>
          <p:nvPr/>
        </p:nvSpPr>
        <p:spPr>
          <a:xfrm>
            <a:off x="457200" y="116632"/>
            <a:ext cx="8229600" cy="576064"/>
          </a:xfrm>
          <a:prstGeom prst="rect">
            <a:avLst/>
          </a:prstGeom>
        </p:spPr>
        <p:txBody>
          <a:bodyPr>
            <a:no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fr-FR" sz="3200" dirty="0"/>
              <a:t>Motifs gravés</a:t>
            </a:r>
            <a:r>
              <a:rPr lang="fr-FR" sz="3200" baseline="50000" dirty="0"/>
              <a:t>4,5,7</a:t>
            </a:r>
            <a:endParaRPr lang="en-GB" sz="3200" dirty="0"/>
          </a:p>
        </p:txBody>
      </p:sp>
      <p:sp>
        <p:nvSpPr>
          <p:cNvPr id="6" name="Content Placeholder 4"/>
          <p:cNvSpPr txBox="1">
            <a:spLocks/>
          </p:cNvSpPr>
          <p:nvPr/>
        </p:nvSpPr>
        <p:spPr>
          <a:xfrm>
            <a:off x="457200" y="692696"/>
            <a:ext cx="8229600" cy="1659464"/>
          </a:xfrm>
          <a:prstGeom prst="rect">
            <a:avLst/>
          </a:prstGeom>
        </p:spPr>
        <p:txBody>
          <a:bodyPr>
            <a:noAutofit/>
          </a:bodyPr>
          <a:lstStyle>
            <a:lvl1pPr marL="342900" indent="-342900" algn="l" defTabSz="914400" rtl="0" eaLnBrk="1" latinLnBrk="0" hangingPunct="1">
              <a:spcBef>
                <a:spcPct val="20000"/>
              </a:spcBef>
              <a:buClr>
                <a:srgbClr val="969696"/>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969696"/>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969696"/>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fr-FR" sz="1600" dirty="0"/>
              <a:t>Des techniques de sérigraphie et de photorésistance ont été développées pour pouvoir transférer, sur des surfaces d’acier inoxydable, tout type de motif qui sera ensuite révélé par attaque chimique. Le décapage à l’acide est un procédé qui enlève une petite quantité de la surface du matériau. Les formes ainsi gravées sont mates et possèdent une apparence légèrement brute qui contraste bien avec les parties au fini poli ou satiné des zones lisses. Une couleur électrochimique peut être donnée aux surfaces traitées avant ou après décapage.</a:t>
            </a:r>
            <a:endParaRPr lang="en-GB" sz="1600"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2629" y="2317777"/>
            <a:ext cx="3708000" cy="1111223"/>
          </a:xfrm>
          <a:prstGeom prst="rect">
            <a:avLst/>
          </a:prstGeom>
          <a:ln>
            <a:solidFill>
              <a:schemeClr val="tx1"/>
            </a:solidFill>
          </a:ln>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629" y="3789039"/>
            <a:ext cx="3708000" cy="1111223"/>
          </a:xfrm>
          <a:prstGeom prst="rect">
            <a:avLst/>
          </a:prstGeom>
          <a:ln>
            <a:solidFill>
              <a:schemeClr val="tx1"/>
            </a:solidFill>
          </a:ln>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629" y="5280113"/>
            <a:ext cx="3708000" cy="1111223"/>
          </a:xfrm>
          <a:prstGeom prst="rect">
            <a:avLst/>
          </a:prstGeom>
          <a:ln>
            <a:solidFill>
              <a:schemeClr val="tx1"/>
            </a:solidFill>
          </a:ln>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69701" y="3789039"/>
            <a:ext cx="3708000" cy="1111223"/>
          </a:xfrm>
          <a:prstGeom prst="rect">
            <a:avLst/>
          </a:prstGeom>
          <a:ln>
            <a:solidFill>
              <a:schemeClr val="tx1"/>
            </a:solidFill>
          </a:ln>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69701" y="2317777"/>
            <a:ext cx="3708000" cy="1111223"/>
          </a:xfrm>
          <a:prstGeom prst="rect">
            <a:avLst/>
          </a:prstGeom>
          <a:ln>
            <a:solidFill>
              <a:schemeClr val="tx1"/>
            </a:solidFill>
          </a:ln>
        </p:spPr>
      </p:pic>
    </p:spTree>
    <p:extLst>
      <p:ext uri="{BB962C8B-B14F-4D97-AF65-F5344CB8AC3E}">
        <p14:creationId xmlns:p14="http://schemas.microsoft.com/office/powerpoint/2010/main" val="970544082"/>
      </p:ext>
    </p:extLst>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University Lectures Chapter 0 Contents</Template>
  <TotalTime>2215</TotalTime>
  <Words>1560</Words>
  <Application>Microsoft Office PowerPoint</Application>
  <PresentationFormat>On-screen Show (4:3)</PresentationFormat>
  <Paragraphs>211</Paragraphs>
  <Slides>28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vt:lpstr>
      <vt:lpstr>3_Custom Design</vt:lpstr>
      <vt:lpstr>Support de cours pour enseignants d’Architecture et de Génie Civil</vt:lpstr>
      <vt:lpstr>Contenu</vt:lpstr>
      <vt:lpstr>1 - Finitions de l’acier inoxydable1,2</vt:lpstr>
      <vt:lpstr>Finitions d'usine laminées à froid1,3 Selon le tableau 6 de la norme EN 10088-4 pour les finitions laminées à froid,  complété par un guide des valeurs typiques de Ra*</vt:lpstr>
      <vt:lpstr>Finitions d’usine les plus courantes</vt:lpstr>
      <vt:lpstr>Finitions spéciales1,3  Selon le tableau 6 de la norme EN 10088-4 pour les finitions laminées à froid, complété par un guide des valeurs typiques de Ra*</vt:lpstr>
      <vt:lpstr>Finitions à motifs4,5,7 Ces quelques exemples illustrent l’utilisation de tôles gravées sur une face seulement et désignées comme 2M. Une grande variété de formes est disponible</vt:lpstr>
      <vt:lpstr>PowerPoint Presentation</vt:lpstr>
      <vt:lpstr>PowerPoint Presentation</vt:lpstr>
      <vt:lpstr>Finitions brevetées4,5 Des finitions spécifiques &amp; sur mesure peuvent être réalisées par des entreprises spécialisées Quelques exemples sont montrés ci-dessous :</vt:lpstr>
      <vt:lpstr>Electropolissage6</vt:lpstr>
      <vt:lpstr>Finitions grenaillées8 Cet aspect peut être obtenu par différents produits de grenaillage, par exemple des billes de verre (image du haut) ou verre broyé (image du bas)</vt:lpstr>
      <vt:lpstr>Important:  </vt:lpstr>
      <vt:lpstr>Les architectes utilisent tous les jours la palette des finitions de surface disponibles avec l’acier inoxydable7</vt:lpstr>
      <vt:lpstr>2 – Finitions tridimensionnelles9</vt:lpstr>
      <vt:lpstr>Finitions embossées avec motifs en relief9</vt:lpstr>
      <vt:lpstr>Formes irrégulières9 (formage fluide)</vt:lpstr>
      <vt:lpstr>Tôles perforées9</vt:lpstr>
      <vt:lpstr>Panneaux de verre semi-transparents par tôle perforée10</vt:lpstr>
      <vt:lpstr>Tôles déployées</vt:lpstr>
      <vt:lpstr>Combinaison de techniques11</vt:lpstr>
      <vt:lpstr>3 – Mailles tissées</vt:lpstr>
      <vt:lpstr>Standard12-14</vt:lpstr>
      <vt:lpstr>Exemple de décoration avec des mailles en acier inoxydable</vt:lpstr>
      <vt:lpstr>Décoration extérieure avec mailles en acier inoxydable</vt:lpstr>
      <vt:lpstr>Tissage d’acier inoxydable avec LED13</vt:lpstr>
      <vt:lpstr>4 - Références et sources</vt:lpstr>
      <vt:lpstr>Merci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États de surface des aciers inoxydables</dc:title>
  <dc:creator>Bernard HÉRITIER</dc:creator>
  <cp:keywords>Aciers inoxydables, cours, architectes, ingénieurs</cp:keywords>
  <dc:description>Traduction française : Jean-Pierre MUZEAU (APK)
Vérification : Joëlle PONTET (APERAM) et Bernard HÉRITIER (ISSF)</dc:description>
  <cp:lastModifiedBy>Jo Claes</cp:lastModifiedBy>
  <cp:revision>354</cp:revision>
  <dcterms:created xsi:type="dcterms:W3CDTF">2013-01-31T08:32:33Z</dcterms:created>
  <dcterms:modified xsi:type="dcterms:W3CDTF">2020-01-30T14:31:28Z</dcterms:modified>
</cp:coreProperties>
</file>