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4" r:id="rId4"/>
    <p:sldId id="265" r:id="rId5"/>
    <p:sldId id="278" r:id="rId6"/>
    <p:sldId id="266" r:id="rId7"/>
    <p:sldId id="279" r:id="rId8"/>
    <p:sldId id="280" r:id="rId9"/>
    <p:sldId id="269" r:id="rId10"/>
    <p:sldId id="282" r:id="rId11"/>
    <p:sldId id="271" r:id="rId12"/>
    <p:sldId id="284" r:id="rId13"/>
    <p:sldId id="287" r:id="rId14"/>
    <p:sldId id="283" r:id="rId15"/>
    <p:sldId id="277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C0C0C0"/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31C1F-D822-4761-8855-07142BEDD8D3}" v="4" dt="2020-01-30T14:33:46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1250" autoAdjust="0"/>
    <p:restoredTop sz="94353" autoAdjust="0"/>
  </p:normalViewPr>
  <p:slideViewPr>
    <p:cSldViewPr snapToGrid="0">
      <p:cViewPr varScale="1">
        <p:scale>
          <a:sx n="82" d="100"/>
          <a:sy n="82" d="100"/>
        </p:scale>
        <p:origin x="82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AC131C1F-D822-4761-8855-07142BEDD8D3}"/>
    <pc:docChg chg="modSld">
      <pc:chgData name="Jo Claes" userId="d64208f3-0076-4064-b6ac-7d8ee9dc279f" providerId="ADAL" clId="{AC131C1F-D822-4761-8855-07142BEDD8D3}" dt="2020-01-30T14:33:48.441" v="6" actId="6549"/>
      <pc:docMkLst>
        <pc:docMk/>
      </pc:docMkLst>
      <pc:sldChg chg="modSp">
        <pc:chgData name="Jo Claes" userId="d64208f3-0076-4064-b6ac-7d8ee9dc279f" providerId="ADAL" clId="{AC131C1F-D822-4761-8855-07142BEDD8D3}" dt="2020-01-30T14:33:29.508" v="3" actId="20577"/>
        <pc:sldMkLst>
          <pc:docMk/>
          <pc:sldMk cId="2870994262" sldId="271"/>
        </pc:sldMkLst>
        <pc:spChg chg="mod">
          <ac:chgData name="Jo Claes" userId="d64208f3-0076-4064-b6ac-7d8ee9dc279f" providerId="ADAL" clId="{AC131C1F-D822-4761-8855-07142BEDD8D3}" dt="2020-01-30T14:33:29.508" v="3" actId="20577"/>
          <ac:spMkLst>
            <pc:docMk/>
            <pc:sldMk cId="2870994262" sldId="27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AC131C1F-D822-4761-8855-07142BEDD8D3}" dt="2020-01-30T14:33:48.441" v="6" actId="6549"/>
        <pc:sldMkLst>
          <pc:docMk/>
          <pc:sldMk cId="1681057816" sldId="283"/>
        </pc:sldMkLst>
        <pc:spChg chg="mod">
          <ac:chgData name="Jo Claes" userId="d64208f3-0076-4064-b6ac-7d8ee9dc279f" providerId="ADAL" clId="{AC131C1F-D822-4761-8855-07142BEDD8D3}" dt="2020-01-30T14:33:48.441" v="6" actId="6549"/>
          <ac:spMkLst>
            <pc:docMk/>
            <pc:sldMk cId="1681057816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1031-23F1-49BB-9F75-241B337D1EC7}" type="datetimeFigureOut">
              <a:rPr lang="nl-BE" smtClean="0"/>
              <a:pPr/>
              <a:t>30/01/2020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D9A-8137-4F91-BCD0-825053817138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843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pPr/>
              <a:t>30/01/2020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03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fr-FR" sz="1200" i="1" dirty="0">
              <a:solidFill>
                <a:srgbClr val="0070C0"/>
              </a:solidFill>
            </a:endParaRPr>
          </a:p>
          <a:p>
            <a:r>
              <a:rPr lang="fr-FR" sz="1200" i="1" dirty="0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16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Adhesive Bonding of Stainless Steels. 1st. Ed. 2013. Materials and Applications Series, volume 21. Euro Inox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[11]</a:t>
            </a:r>
            <a:r>
              <a:rPr lang="de-DE" baseline="0" dirty="0"/>
              <a:t> Selection de collage structural, loctite, www.360bonding.com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28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FR" sz="1600" b="0" dirty="0">
                <a:solidFill>
                  <a:schemeClr val="bg1"/>
                </a:solidFill>
              </a:rPr>
              <a:t>Assemblage &amp; fabrication des aciers inoxydables</a:t>
            </a:r>
            <a:endParaRPr lang="fr-BE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AC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book/9781855734289/metallurgy-of-welding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stainless.org/Files/issf/non-image-files/PDF/ISSF_The_Ferritic_Solution_French.pdf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Kw5C_c1UVk" TargetMode="External"/><Relationship Id="rId3" Type="http://schemas.openxmlformats.org/officeDocument/2006/relationships/hyperlink" Target="https://www.youtube.com/watch?v=uO5pVLOAmD4" TargetMode="External"/><Relationship Id="rId7" Type="http://schemas.openxmlformats.org/officeDocument/2006/relationships/hyperlink" Target="http://www.instructables.com/id/Soldering-Brass-to-Stainless-Steel-plus-How-To-Mak/" TargetMode="External"/><Relationship Id="rId2" Type="http://schemas.openxmlformats.org/officeDocument/2006/relationships/hyperlink" Target="https://www.youtube.com/watch?v=twUAa5LWU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XMTt_JPb8" TargetMode="External"/><Relationship Id="rId5" Type="http://schemas.openxmlformats.org/officeDocument/2006/relationships/hyperlink" Target="http://www.youtube.com/watch?v=qB5dvy1vj0A" TargetMode="External"/><Relationship Id="rId4" Type="http://schemas.openxmlformats.org/officeDocument/2006/relationships/hyperlink" Target="http://www.youtube.com/watch?v=VSR22YMmv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HOrTnSor7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Support de cours pour enseignants d’Architecture et de Génie Civil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b="1" noProof="0" dirty="0">
                <a:solidFill>
                  <a:srgbClr val="4BACC6"/>
                </a:solidFill>
              </a:rPr>
              <a:t>Module 9 :</a:t>
            </a:r>
          </a:p>
          <a:p>
            <a:pPr marL="447675" indent="-447675"/>
            <a:r>
              <a:rPr lang="fr-FR" sz="4000" b="1" noProof="0" dirty="0">
                <a:solidFill>
                  <a:srgbClr val="4BACC6"/>
                </a:solidFill>
              </a:rPr>
              <a:t>Assemblage &amp; Fabrication des aciers inoxydables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10</a:t>
            </a:fld>
            <a:endParaRPr lang="fr-BE" dirty="0"/>
          </a:p>
        </p:txBody>
      </p:sp>
      <p:grpSp>
        <p:nvGrpSpPr>
          <p:cNvPr id="9" name="Group 8"/>
          <p:cNvGrpSpPr/>
          <p:nvPr/>
        </p:nvGrpSpPr>
        <p:grpSpPr>
          <a:xfrm>
            <a:off x="6404330" y="260648"/>
            <a:ext cx="2345532" cy="2537309"/>
            <a:chOff x="6404330" y="137690"/>
            <a:chExt cx="2345532" cy="253730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67" r="1183" b="2153"/>
            <a:stretch/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04330" y="1659336"/>
              <a:ext cx="23455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/>
                <a:t>Le collage est utilisé pour assembler les poignées de porte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75397" b="3033"/>
          <a:stretch/>
        </p:blipFill>
        <p:spPr bwMode="auto">
          <a:xfrm>
            <a:off x="179512" y="3996632"/>
            <a:ext cx="17678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2422" r="48466" b="2422"/>
          <a:stretch/>
        </p:blipFill>
        <p:spPr bwMode="auto">
          <a:xfrm>
            <a:off x="2051720" y="3996632"/>
            <a:ext cx="1710813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2422" r="20781" b="2422"/>
          <a:stretch/>
        </p:blipFill>
        <p:spPr bwMode="auto">
          <a:xfrm>
            <a:off x="3851920" y="3996632"/>
            <a:ext cx="17304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8711" y="3996632"/>
            <a:ext cx="3124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Pour les applications dans le bâtiment, le collage est une solution pratique lorsque l’acier inoxydable doit être fixé à une maçonnerie ou à des pierres naturelles</a:t>
            </a:r>
            <a:endParaRPr lang="en-GB" sz="2000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07503" y="106986"/>
            <a:ext cx="6027717" cy="3702899"/>
            <a:chOff x="107503" y="45442"/>
            <a:chExt cx="6027717" cy="3702899"/>
          </a:xfrm>
        </p:grpSpPr>
        <p:grpSp>
          <p:nvGrpSpPr>
            <p:cNvPr id="32" name="Groupe 31"/>
            <p:cNvGrpSpPr/>
            <p:nvPr/>
          </p:nvGrpSpPr>
          <p:grpSpPr>
            <a:xfrm>
              <a:off x="107503" y="72904"/>
              <a:ext cx="6027717" cy="3675437"/>
              <a:chOff x="107503" y="72904"/>
              <a:chExt cx="6027717" cy="367543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3" y="72904"/>
                <a:ext cx="6027717" cy="367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1396320" y="980728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396320" y="1201734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396320" y="1516142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396320" y="1888350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396320" y="2134538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396320" y="2354345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396320" y="2591737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1396320" y="2829127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396320" y="3066519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oui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396320" y="3286328"/>
                <a:ext cx="28803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200" dirty="0"/>
                  <a:t>non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197030" y="325316"/>
                <a:ext cx="684000" cy="507831"/>
              </a:xfrm>
              <a:prstGeom prst="rect">
                <a:avLst/>
              </a:prstGeom>
              <a:solidFill>
                <a:srgbClr val="DDDDDD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100" b="1" dirty="0"/>
                  <a:t>Compatible avec </a:t>
                </a:r>
                <a:r>
                  <a:rPr lang="fr-FR" sz="1050" b="1" dirty="0"/>
                  <a:t>l’acier</a:t>
                </a:r>
                <a:r>
                  <a:rPr lang="fr-FR" sz="1100" b="1" dirty="0"/>
                  <a:t> inoxydable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947306" y="284281"/>
                <a:ext cx="4049048" cy="169277"/>
              </a:xfrm>
              <a:prstGeom prst="rect">
                <a:avLst/>
              </a:prstGeom>
              <a:solidFill>
                <a:srgbClr val="DDDDDD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100" b="1" dirty="0"/>
                  <a:t>Types d’adhésifs pour collages semi-structuraux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064536" y="631993"/>
                <a:ext cx="564363" cy="169277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100" b="1" dirty="0"/>
                  <a:t>Silicones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606119" y="631993"/>
                <a:ext cx="792000" cy="153888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00" b="1" dirty="0"/>
                  <a:t>Polyuréthanne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576206" y="631993"/>
                <a:ext cx="576000" cy="169277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100" b="1" dirty="0"/>
                  <a:t>Acrylique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405611" y="631993"/>
                <a:ext cx="576000" cy="169277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100" b="1" dirty="0"/>
                  <a:t>Époxy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782576" y="521674"/>
                <a:ext cx="756000" cy="389915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fr-FR" sz="1100" b="1" dirty="0"/>
                  <a:t>Polymère modifié avec silane</a:t>
                </a: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236566" y="966075"/>
              <a:ext cx="864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Inox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00566" y="1197606"/>
              <a:ext cx="936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Acier carbone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00566" y="1437925"/>
              <a:ext cx="936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b="1" dirty="0"/>
                <a:t>Acier au carbone peint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00566" y="1771408"/>
              <a:ext cx="93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50" b="1" dirty="0"/>
                <a:t>Acier au carbone galvanisé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00566" y="2123731"/>
              <a:ext cx="936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Aluminium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00566" y="2355263"/>
              <a:ext cx="936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Bois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00566" y="2604377"/>
              <a:ext cx="93600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/>
                <a:t>Verre/Céramique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00566" y="2827117"/>
              <a:ext cx="936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Plastique PVC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00566" y="3067442"/>
              <a:ext cx="936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200" b="1" dirty="0"/>
                <a:t>Plastique PA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00566" y="3290168"/>
              <a:ext cx="93600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100" b="1" dirty="0"/>
                <a:t>Plastique PP/PE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59537" y="3533432"/>
              <a:ext cx="53180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 </a:t>
              </a:r>
              <a:r>
                <a:rPr lang="fr-FR" sz="1200" b="1" dirty="0">
                  <a:sym typeface="Wingdings 2"/>
                </a:rPr>
                <a:t></a:t>
              </a:r>
              <a:r>
                <a:rPr lang="fr-FR" sz="1200" dirty="0">
                  <a:sym typeface="Wingdings 2"/>
                </a:rPr>
                <a:t> H</a:t>
              </a:r>
              <a:r>
                <a:rPr lang="fr-FR" sz="1200" dirty="0"/>
                <a:t>autement recommandable      </a:t>
              </a:r>
              <a:r>
                <a:rPr lang="fr-FR" sz="1200" b="1" dirty="0">
                  <a:sym typeface="Wingdings 2"/>
                </a:rPr>
                <a:t></a:t>
              </a:r>
              <a:r>
                <a:rPr lang="fr-FR" sz="1200" dirty="0">
                  <a:sym typeface="Wingdings 2"/>
                </a:rPr>
                <a:t> R</a:t>
              </a:r>
              <a:r>
                <a:rPr lang="fr-FR" sz="1200" dirty="0"/>
                <a:t>ecommandable        </a:t>
              </a:r>
              <a:r>
                <a:rPr lang="fr-FR" sz="1200" b="1" dirty="0">
                  <a:sym typeface="Wingdings 2"/>
                </a:rPr>
                <a:t>X </a:t>
              </a:r>
              <a:r>
                <a:rPr lang="fr-FR" sz="1200" dirty="0">
                  <a:sym typeface="Wingdings 2"/>
                </a:rPr>
                <a:t>D</a:t>
              </a:r>
              <a:r>
                <a:rPr lang="fr-FR" sz="1200" dirty="0"/>
                <a:t>éconseillé 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58256" y="45442"/>
              <a:ext cx="53180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/>
                <a:t> Choix des adhésifs pour collages structuraux [11]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0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Références « Assemblage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https://www.sciencedirect.com/book/9781855734289/metallurgy-of-welding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09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2 - Fabrication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13184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noProof="0" dirty="0"/>
              <a:t>Des documents très complets sont disponibles (voir la liste des références).</a:t>
            </a:r>
          </a:p>
          <a:p>
            <a:pPr algn="just"/>
            <a:endParaRPr lang="fr-FR" noProof="0" dirty="0"/>
          </a:p>
          <a:p>
            <a:pPr marL="0" indent="0" algn="just">
              <a:buNone/>
            </a:pPr>
            <a:r>
              <a:rPr lang="fr-FR" noProof="0" dirty="0"/>
              <a:t>La réf. 1 est un programme de formation dédié à la fabrication des aciers inoxydables</a:t>
            </a:r>
          </a:p>
          <a:p>
            <a:pPr algn="just"/>
            <a:endParaRPr lang="fr-FR" noProof="0" dirty="0"/>
          </a:p>
          <a:p>
            <a:pPr marL="0" indent="0" algn="just">
              <a:buNone/>
            </a:pPr>
            <a:r>
              <a:rPr lang="fr-FR" noProof="0" dirty="0"/>
              <a:t>Le Module 2 répertorie un certain nombre d’applications en architecture, en bâtiment et en construction : des réalisations de toutes formes et de finitions variées sont couramment produites de nos jours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641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Vidéos sur les procédés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686868"/>
              </p:ext>
            </p:extLst>
          </p:nvPr>
        </p:nvGraphicFramePr>
        <p:xfrm>
          <a:off x="457200" y="1600200"/>
          <a:ext cx="8219256" cy="3916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Élaboration</a:t>
                      </a:r>
                      <a:r>
                        <a:rPr lang="fr-FR" sz="1600" baseline="0" noProof="0" dirty="0"/>
                        <a:t> et laminage </a:t>
                      </a:r>
                      <a:r>
                        <a:rPr lang="fr-FR" sz="1600" noProof="0" dirty="0"/>
                        <a:t>d’acier inoxydable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2"/>
                        </a:rPr>
                        <a:t>https://www.youtube.com/watch?v=5zwgI-pQ6kE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Découpe par cisaillage</a:t>
                      </a:r>
                      <a:r>
                        <a:rPr lang="fr-FR" sz="1600" baseline="0" noProof="0" dirty="0"/>
                        <a:t> et pliage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3"/>
                        </a:rPr>
                        <a:t>https://www.youtube.com/watch?v=VMu7_W0QE3Y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Découpe au</a:t>
                      </a:r>
                      <a:r>
                        <a:rPr lang="fr-FR" sz="1600" baseline="0" noProof="0" dirty="0"/>
                        <a:t> jet d’eau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http://www.sastainless.com/videos/index.html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Emboutissage profond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https://www.youtube.com/watch?v=n-ht_5Ysurc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Formage</a:t>
                      </a:r>
                      <a:r>
                        <a:rPr lang="fr-FR" sz="1600" baseline="0" noProof="0" dirty="0"/>
                        <a:t> de fils 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6"/>
                        </a:rPr>
                        <a:t>https://www.youtube.com/watch?v=kDoSDiiZx6U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Machine à enrouler</a:t>
                      </a:r>
                      <a:r>
                        <a:rPr lang="fr-FR" sz="1600" baseline="0" noProof="0" dirty="0"/>
                        <a:t> les ressorts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7"/>
                        </a:rPr>
                        <a:t>https://www.youtube.com/watch?v=SwY-RT4DBxY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Formage entre galets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8"/>
                        </a:rPr>
                        <a:t>https://www.youtube.com/watch?v=44XD5mZoM_0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sz="1600" noProof="0" dirty="0"/>
                        <a:t>Usinage (fraisage)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9"/>
                        </a:rPr>
                        <a:t>https://www.youtube.com/watch?v=LDxNDWObTyg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sz="1600" noProof="0" dirty="0"/>
                        <a:t>D’autres vidéos</a:t>
                      </a:r>
                      <a:r>
                        <a:rPr lang="fr-FR" sz="1600" baseline="0" noProof="0" dirty="0"/>
                        <a:t> sont disponibles sur Internet</a:t>
                      </a:r>
                      <a:endParaRPr lang="fr-FR" sz="16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6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Nouveau ! </a:t>
            </a:r>
          </a:p>
        </p:txBody>
      </p:sp>
    </p:spTree>
    <p:extLst>
      <p:ext uri="{BB962C8B-B14F-4D97-AF65-F5344CB8AC3E}">
        <p14:creationId xmlns:p14="http://schemas.microsoft.com/office/powerpoint/2010/main" val="1045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Références « Fabrication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noProof="0" dirty="0">
                <a:hlinkClick r:id="rId2"/>
              </a:rPr>
              <a:t>http://www.issftraining.org/</a:t>
            </a:r>
            <a:r>
              <a:rPr lang="fr-FR" sz="2800" noProof="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noProof="0" dirty="0">
                <a:hlinkClick r:id="rId3"/>
              </a:rPr>
              <a:t>http://www.imoa.info/download_files/stainless-steel/Austenitics.pdf</a:t>
            </a:r>
            <a:r>
              <a:rPr lang="fr-FR" sz="2800" noProof="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noProof="0" dirty="0">
                <a:hlinkClick r:id="rId4"/>
              </a:rPr>
              <a:t>http://www.imoa.info/download_files/stainless-steel/Duplex_Stainless_Steel_3rd_Edition.pdf</a:t>
            </a:r>
            <a:r>
              <a:rPr lang="fr-FR" sz="2800" noProof="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5"/>
              </a:rPr>
              <a:t>http://www.worldstainless.org/Files/issf/non-image-files/PDF/ISSF_The_Ferritic_Solution_French.pdf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10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thyssenkrupp-nirosta.de/uploads/RTEmagicC_Eingang_Hannover_01.jpg.jpg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Merci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85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Contenu</a:t>
            </a:r>
          </a:p>
        </p:txBody>
      </p:sp>
      <p:sp>
        <p:nvSpPr>
          <p:cNvPr id="8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noProof="0" dirty="0"/>
              <a:t>Assemblage</a:t>
            </a:r>
          </a:p>
          <a:p>
            <a:pPr marL="514350" indent="-514350">
              <a:buFont typeface="+mj-lt"/>
              <a:buAutoNum type="arabicPeriod"/>
            </a:pPr>
            <a:r>
              <a:rPr lang="fr-FR" noProof="0" dirty="0"/>
              <a:t>Fabrication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8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noProof="0" dirty="0"/>
              <a:t>1 - Assemblage</a:t>
            </a:r>
            <a:br>
              <a:rPr lang="fr-FR" sz="3200" noProof="0" dirty="0"/>
            </a:br>
            <a:r>
              <a:rPr lang="fr-FR" sz="3200" noProof="0" dirty="0"/>
              <a:t>Procédés d’assemblage applicables : tous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17442"/>
              </p:ext>
            </p:extLst>
          </p:nvPr>
        </p:nvGraphicFramePr>
        <p:xfrm>
          <a:off x="254980" y="1566568"/>
          <a:ext cx="8431823" cy="47199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3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11">
                <a:tc>
                  <a:txBody>
                    <a:bodyPr/>
                    <a:lstStyle/>
                    <a:p>
                      <a:r>
                        <a:rPr lang="fr-FR" sz="1600" dirty="0"/>
                        <a:t>Procédés (Réf.)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Vidéos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Procédé préféré pour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490">
                <a:tc>
                  <a:txBody>
                    <a:bodyPr/>
                    <a:lstStyle/>
                    <a:p>
                      <a:r>
                        <a:rPr lang="fr-FR" sz="1600" dirty="0"/>
                        <a:t>Soudage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(1-5)</a:t>
                      </a:r>
                    </a:p>
                    <a:p>
                      <a:r>
                        <a:rPr lang="fr-FR" sz="1600" dirty="0"/>
                        <a:t>(très utilisé)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hlinkClick r:id="rId2"/>
                        </a:rPr>
                        <a:t>Soudage MIG</a:t>
                      </a:r>
                      <a:endParaRPr lang="fr-FR" sz="1600" dirty="0"/>
                    </a:p>
                    <a:p>
                      <a:r>
                        <a:rPr lang="fr-FR" sz="1600" dirty="0">
                          <a:hlinkClick r:id="rId3"/>
                        </a:rPr>
                        <a:t>Soudage TIG</a:t>
                      </a:r>
                      <a:endParaRPr lang="fr-FR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4"/>
                        </a:rPr>
                        <a:t>Robots de soudage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Haute résistance des joints</a:t>
                      </a:r>
                    </a:p>
                    <a:p>
                      <a:r>
                        <a:rPr lang="fr-FR" sz="1600" dirty="0"/>
                        <a:t>Non démontable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490">
                <a:tc>
                  <a:txBody>
                    <a:bodyPr/>
                    <a:lstStyle/>
                    <a:p>
                      <a:r>
                        <a:rPr lang="fr-FR" sz="1600" dirty="0"/>
                        <a:t>Fixations mécaniques</a:t>
                      </a:r>
                    </a:p>
                    <a:p>
                      <a:r>
                        <a:rPr lang="fr-FR" sz="1600" dirty="0"/>
                        <a:t>(très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utilisées)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Exemple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 err="1">
                          <a:hlinkClick r:id="rId6"/>
                        </a:rPr>
                        <a:t>Webinar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Faciles</a:t>
                      </a:r>
                      <a:r>
                        <a:rPr lang="fr-FR" sz="1600" baseline="0" dirty="0"/>
                        <a:t> à utiliser sur chantier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Permettent d’assembler</a:t>
                      </a:r>
                      <a:r>
                        <a:rPr lang="fr-FR" sz="1600" baseline="0" dirty="0"/>
                        <a:t> des matériaux différents</a:t>
                      </a:r>
                      <a:r>
                        <a:rPr lang="fr-FR" sz="1600" dirty="0"/>
                        <a:t> (bois, verre…) </a:t>
                      </a:r>
                    </a:p>
                    <a:p>
                      <a:r>
                        <a:rPr lang="fr-FR" sz="1600" dirty="0"/>
                        <a:t>Démontables</a:t>
                      </a:r>
                      <a:r>
                        <a:rPr lang="fr-FR" sz="1600" baseline="0" dirty="0"/>
                        <a:t> ultérieurement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11">
                <a:tc>
                  <a:txBody>
                    <a:bodyPr/>
                    <a:lstStyle/>
                    <a:p>
                      <a:r>
                        <a:rPr lang="fr-FR" sz="1600" dirty="0"/>
                        <a:t>Brasage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hlinkClick r:id="rId7"/>
                        </a:rPr>
                        <a:t>Brasage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Étanchéité</a:t>
                      </a:r>
                      <a:r>
                        <a:rPr lang="fr-FR" sz="1600" baseline="0" dirty="0"/>
                        <a:t> à l’eau</a:t>
                      </a:r>
                      <a:r>
                        <a:rPr lang="fr-FR" sz="1600" dirty="0"/>
                        <a:t> </a:t>
                      </a:r>
                      <a:r>
                        <a:rPr lang="fr-FR" sz="1600" baseline="0" dirty="0"/>
                        <a:t>(utilisé principalement en toiture)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86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Sertissage mécanique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Pliage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/>
                        <a:t>Autres….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hlinkClick r:id="rId8"/>
                      </a:endParaRPr>
                    </a:p>
                    <a:p>
                      <a:r>
                        <a:rPr lang="fr-FR" sz="1600" dirty="0">
                          <a:hlinkClick r:id="rId8"/>
                        </a:rPr>
                        <a:t>Exemple de sertissage</a:t>
                      </a:r>
                      <a:r>
                        <a:rPr lang="fr-FR" sz="1600" dirty="0"/>
                        <a:t> </a:t>
                      </a:r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Assemblage</a:t>
                      </a:r>
                      <a:r>
                        <a:rPr lang="fr-FR" sz="1600" baseline="0" dirty="0"/>
                        <a:t> permanent de tubes</a:t>
                      </a:r>
                    </a:p>
                    <a:p>
                      <a:r>
                        <a:rPr lang="fr-FR" sz="1600" baseline="0" dirty="0"/>
                        <a:t>Étanchéité à l’eau (utilisé principalement en toiture)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86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/>
                        <a:t>Collage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/>
                        <a:t>(encore peu utilisé mais en augmentation)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Intégrité de la finition de 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fr-FR" sz="3600" noProof="0" dirty="0"/>
              <a:t>Soudage à l’arc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664" y="1346473"/>
            <a:ext cx="4040188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Avantages du soudage à l’arc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52663" y="1986234"/>
            <a:ext cx="4431691" cy="46831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noProof="0" dirty="0"/>
              <a:t>Les caractéristiques des soudures sont celles du métal recuit</a:t>
            </a:r>
          </a:p>
          <a:p>
            <a:pPr algn="just"/>
            <a:r>
              <a:rPr lang="fr-FR" noProof="0" dirty="0"/>
              <a:t>Donne les assemblages les plus résistants</a:t>
            </a:r>
          </a:p>
          <a:p>
            <a:pPr algn="just"/>
            <a:r>
              <a:rPr lang="fr-FR" noProof="0" dirty="0"/>
              <a:t>Peut être exécuté </a:t>
            </a:r>
            <a:r>
              <a:rPr lang="fr-FR" dirty="0"/>
              <a:t>à l’atelier et même sur chantier </a:t>
            </a:r>
            <a:endParaRPr lang="fr-FR" noProof="0" dirty="0"/>
          </a:p>
          <a:p>
            <a:pPr algn="just"/>
            <a:r>
              <a:rPr lang="fr-FR" noProof="0" dirty="0"/>
              <a:t>Peut assembler des éléments minces et épais de toutes formes</a:t>
            </a:r>
          </a:p>
          <a:p>
            <a:pPr algn="just"/>
            <a:r>
              <a:rPr lang="fr-FR" noProof="0" dirty="0"/>
              <a:t>Peut assembler des métaux semblables ou dissemblables (habituellement de l’acier au carbone avec un choix correct du métal d’apport)</a:t>
            </a:r>
          </a:p>
          <a:p>
            <a:pPr algn="just"/>
            <a:r>
              <a:rPr lang="fr-FR" noProof="0" dirty="0"/>
              <a:t>Bonne résistance à la fatigue et aux chargements cycliques</a:t>
            </a:r>
          </a:p>
          <a:p>
            <a:pPr algn="just"/>
            <a:r>
              <a:rPr lang="fr-FR" noProof="0" dirty="0"/>
              <a:t>Même résistance à la corrosion et à la chaleur que le métal de base recuit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78697" y="1346473"/>
            <a:ext cx="4041775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Limites du soudage à l’arc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78697" y="1986234"/>
            <a:ext cx="4041775" cy="4422477"/>
          </a:xfrm>
        </p:spPr>
        <p:txBody>
          <a:bodyPr>
            <a:noAutofit/>
          </a:bodyPr>
          <a:lstStyle/>
          <a:p>
            <a:pPr algn="just"/>
            <a:r>
              <a:rPr lang="fr-FR" sz="2000" noProof="0" dirty="0"/>
              <a:t>Pas possible avec toutes les nuances</a:t>
            </a:r>
          </a:p>
          <a:p>
            <a:pPr algn="just"/>
            <a:r>
              <a:rPr lang="fr-FR" sz="2000" noProof="0" dirty="0"/>
              <a:t>Exige des procédures et des opérateurs qualifiés</a:t>
            </a:r>
          </a:p>
          <a:p>
            <a:pPr algn="just"/>
            <a:r>
              <a:rPr lang="fr-FR" sz="2000" noProof="0" dirty="0"/>
              <a:t>Peut provoquer des distorsions dues à la chaleur</a:t>
            </a:r>
          </a:p>
          <a:p>
            <a:pPr algn="just"/>
            <a:r>
              <a:rPr lang="fr-FR" sz="2000" noProof="0" dirty="0"/>
              <a:t>Des traitements post-soudage sont nécessaires pour une bonne finition (sablage par exemple)</a:t>
            </a:r>
          </a:p>
          <a:p>
            <a:pPr algn="just"/>
            <a:r>
              <a:rPr lang="fr-FR" sz="2000" noProof="0" dirty="0"/>
              <a:t>Perte de caractéristiques mécaniques dans le cas de produits laminés à froid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32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Soudage à l’arc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noProof="0" dirty="0">
                <a:hlinkClick r:id="rId2"/>
              </a:rPr>
              <a:t>Vidéo : polissage d’une soudure</a:t>
            </a:r>
            <a:endParaRPr lang="fr-FR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924" y="34420"/>
            <a:ext cx="4302761" cy="1143000"/>
          </a:xfrm>
        </p:spPr>
        <p:txBody>
          <a:bodyPr>
            <a:normAutofit/>
          </a:bodyPr>
          <a:lstStyle/>
          <a:p>
            <a:pPr algn="l"/>
            <a:r>
              <a:rPr lang="fr-FR" sz="3200" noProof="0" dirty="0"/>
              <a:t>Fixations mécaniques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781139"/>
            <a:ext cx="4040188" cy="639762"/>
          </a:xfrm>
        </p:spPr>
        <p:txBody>
          <a:bodyPr>
            <a:normAutofit/>
          </a:bodyPr>
          <a:lstStyle/>
          <a:p>
            <a:r>
              <a:rPr lang="fr-FR" sz="2000" noProof="0" dirty="0"/>
              <a:t>Avantages des fixations mécaniques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471431"/>
            <a:ext cx="4040188" cy="1342496"/>
          </a:xfrm>
        </p:spPr>
        <p:txBody>
          <a:bodyPr>
            <a:normAutofit fontScale="92500" lnSpcReduction="20000"/>
          </a:bodyPr>
          <a:lstStyle/>
          <a:p>
            <a:r>
              <a:rPr lang="fr-FR" sz="1800" noProof="0" dirty="0"/>
              <a:t>Peuvent être démontées</a:t>
            </a:r>
          </a:p>
          <a:p>
            <a:r>
              <a:rPr lang="fr-FR" sz="1800" noProof="0" dirty="0"/>
              <a:t>Idéales pour construire sur site</a:t>
            </a:r>
          </a:p>
          <a:p>
            <a:r>
              <a:rPr lang="fr-FR" sz="1800" noProof="0" dirty="0"/>
              <a:t>Rapides</a:t>
            </a:r>
          </a:p>
          <a:p>
            <a:r>
              <a:rPr lang="fr-FR" sz="1800" noProof="0" dirty="0"/>
              <a:t>Ne demandent pas de personnel qualifiés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0359" y="2744094"/>
            <a:ext cx="4041775" cy="639762"/>
          </a:xfrm>
        </p:spPr>
        <p:txBody>
          <a:bodyPr>
            <a:normAutofit/>
          </a:bodyPr>
          <a:lstStyle/>
          <a:p>
            <a:r>
              <a:rPr lang="fr-FR" sz="2000" noProof="0" dirty="0"/>
              <a:t>Limites des fixations mécaniques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6" y="3474145"/>
            <a:ext cx="4041775" cy="1421734"/>
          </a:xfrm>
        </p:spPr>
        <p:txBody>
          <a:bodyPr>
            <a:normAutofit fontScale="92500" lnSpcReduction="10000"/>
          </a:bodyPr>
          <a:lstStyle/>
          <a:p>
            <a:r>
              <a:rPr lang="fr-FR" sz="1800" noProof="0" dirty="0"/>
              <a:t>Ne sont pas aussi résistantes que les soudures</a:t>
            </a:r>
          </a:p>
          <a:p>
            <a:r>
              <a:rPr lang="fr-FR" sz="1800" noProof="0" dirty="0"/>
              <a:t>Peuvent provoquer des </a:t>
            </a:r>
            <a:r>
              <a:rPr lang="fr-FR" sz="1800" dirty="0"/>
              <a:t>crevasses </a:t>
            </a:r>
            <a:r>
              <a:rPr lang="fr-FR" sz="1800" noProof="0" dirty="0"/>
              <a:t>(voir le Module 5 concernant la résistance à la corrosion)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23685" y="548680"/>
            <a:ext cx="4089250" cy="5868432"/>
            <a:chOff x="4623685" y="548680"/>
            <a:chExt cx="4089250" cy="5868432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"/>
            <a:stretch/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F719B2-2EB3-464C-AEC3-821CADAC7022}"/>
              </a:ext>
            </a:extLst>
          </p:cNvPr>
          <p:cNvSpPr txBox="1">
            <a:spLocks/>
          </p:cNvSpPr>
          <p:nvPr/>
        </p:nvSpPr>
        <p:spPr>
          <a:xfrm>
            <a:off x="308992" y="452723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Sélection du type de fixation approprié:</a:t>
            </a:r>
            <a:endParaRPr lang="en-US" sz="18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B2F6C9F-D605-405E-90AD-32B6C48E6E28}"/>
              </a:ext>
            </a:extLst>
          </p:cNvPr>
          <p:cNvSpPr txBox="1">
            <a:spLocks/>
          </p:cNvSpPr>
          <p:nvPr/>
        </p:nvSpPr>
        <p:spPr>
          <a:xfrm>
            <a:off x="286356" y="5225779"/>
            <a:ext cx="4337329" cy="1371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L’Institut Allemand des Techniques de Construction a publié des recommandations pour la sélection des fixations selon la sévérité de leur environnement d’utilisation. Merci de vous reporter à la Référence 4 (Classes d’exposition) et au Tableau 8 (Nuances d’inox par classe)</a:t>
            </a:r>
            <a:endParaRPr lang="en-US" sz="1600" dirty="0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070255CB-1A9D-492F-9BEB-05FAE25B82AE}"/>
              </a:ext>
            </a:extLst>
          </p:cNvPr>
          <p:cNvSpPr txBox="1"/>
          <p:nvPr/>
        </p:nvSpPr>
        <p:spPr>
          <a:xfrm>
            <a:off x="4575038" y="6499690"/>
            <a:ext cx="435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Deutsches Institut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Bautechnik</a:t>
            </a:r>
            <a:r>
              <a:rPr lang="fr-FR" dirty="0"/>
              <a:t> (</a:t>
            </a:r>
            <a:r>
              <a:rPr lang="fr-FR" dirty="0" err="1"/>
              <a:t>DIBt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933328"/>
            <a:ext cx="5184576" cy="1143000"/>
          </a:xfrm>
        </p:spPr>
        <p:txBody>
          <a:bodyPr>
            <a:noAutofit/>
          </a:bodyPr>
          <a:lstStyle/>
          <a:p>
            <a:pPr algn="l"/>
            <a:r>
              <a:rPr lang="fr-FR" sz="2800" noProof="0" dirty="0"/>
              <a:t>Sertissage</a:t>
            </a:r>
            <a:br>
              <a:rPr lang="fr-FR" sz="2800" noProof="0" dirty="0"/>
            </a:br>
            <a:r>
              <a:rPr lang="fr-FR" sz="2200" noProof="0" dirty="0"/>
              <a:t>(procédé utilisé seulement pour les tubes)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39952" y="1937172"/>
            <a:ext cx="4166444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Avantages du sertissage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79912" y="2576934"/>
            <a:ext cx="5112568" cy="1974205"/>
          </a:xfrm>
        </p:spPr>
        <p:txBody>
          <a:bodyPr>
            <a:noAutofit/>
          </a:bodyPr>
          <a:lstStyle/>
          <a:p>
            <a:r>
              <a:rPr lang="fr-FR" sz="2000" noProof="0" dirty="0"/>
              <a:t>Étanchéité parfaite aux liquides et aux gaz</a:t>
            </a:r>
          </a:p>
          <a:p>
            <a:r>
              <a:rPr lang="fr-FR" sz="2000" noProof="0" dirty="0"/>
              <a:t>Rapide</a:t>
            </a:r>
          </a:p>
          <a:p>
            <a:r>
              <a:rPr lang="fr-FR" sz="2000" noProof="0" dirty="0"/>
              <a:t>Sans flamme</a:t>
            </a:r>
          </a:p>
          <a:p>
            <a:r>
              <a:rPr lang="fr-FR" sz="2000" noProof="0" dirty="0"/>
              <a:t>Surfaces parfaitement propres</a:t>
            </a:r>
          </a:p>
          <a:p>
            <a:r>
              <a:rPr lang="fr-FR" sz="2000" noProof="0" dirty="0"/>
              <a:t>N’exige pas une main-d’œuvre qualifiée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39952" y="4775473"/>
            <a:ext cx="4168080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Limites du sertissage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39952" y="5415235"/>
            <a:ext cx="4609910" cy="1398141"/>
          </a:xfrm>
        </p:spPr>
        <p:txBody>
          <a:bodyPr>
            <a:normAutofit/>
          </a:bodyPr>
          <a:lstStyle/>
          <a:p>
            <a:r>
              <a:rPr lang="fr-FR" sz="2000" noProof="0" dirty="0"/>
              <a:t>Ne peut pas être démonté</a:t>
            </a:r>
          </a:p>
          <a:p>
            <a:r>
              <a:rPr lang="fr-FR" sz="2000" noProof="0" dirty="0"/>
              <a:t>Exige des manchons adaptés à chaque diamètre de tube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3607201" cy="6858000"/>
            <a:chOff x="0" y="0"/>
            <a:chExt cx="3607201" cy="68580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768"/>
            <a:ext cx="1709426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noProof="0" dirty="0"/>
              <a:t>Collage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38746"/>
            <a:ext cx="4040188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Avantages du collage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98202"/>
            <a:ext cx="4040188" cy="5159798"/>
          </a:xfrm>
        </p:spPr>
        <p:txBody>
          <a:bodyPr>
            <a:normAutofit fontScale="62500" lnSpcReduction="20000"/>
          </a:bodyPr>
          <a:lstStyle/>
          <a:p>
            <a:r>
              <a:rPr lang="fr-FR" noProof="0" dirty="0"/>
              <a:t>Réalise un assemblage presque invisible</a:t>
            </a:r>
          </a:p>
          <a:p>
            <a:r>
              <a:rPr lang="fr-FR" noProof="0" dirty="0"/>
              <a:t>Améliore l’apparence du produit</a:t>
            </a:r>
          </a:p>
          <a:p>
            <a:r>
              <a:rPr lang="fr-FR" noProof="0" dirty="0"/>
              <a:t>Donne une distribution de contrainte uniforme et une plus grande surface d’appui</a:t>
            </a:r>
          </a:p>
          <a:p>
            <a:r>
              <a:rPr lang="fr-FR" noProof="0" dirty="0"/>
              <a:t>Assemble des éléments minces et épais de toutes formes </a:t>
            </a:r>
          </a:p>
          <a:p>
            <a:r>
              <a:rPr lang="fr-FR" noProof="0" dirty="0"/>
              <a:t>Assemble des métaux de même nature ou de nature différente </a:t>
            </a:r>
          </a:p>
          <a:p>
            <a:r>
              <a:rPr lang="fr-FR" noProof="0" dirty="0"/>
              <a:t>Minimise ou évite la corrosion électrochimique (galvanique) entre métaux différents </a:t>
            </a:r>
          </a:p>
          <a:p>
            <a:r>
              <a:rPr lang="fr-FR" noProof="0" dirty="0"/>
              <a:t>Bonne résistance à la fatigue et aux charges cycliques</a:t>
            </a:r>
          </a:p>
          <a:p>
            <a:r>
              <a:rPr lang="fr-FR" noProof="0" dirty="0"/>
              <a:t>Fournit des joints aux contours lisses</a:t>
            </a:r>
          </a:p>
          <a:p>
            <a:r>
              <a:rPr lang="fr-FR" noProof="0" dirty="0"/>
              <a:t>Rend les joints étanches face à des environnements variés</a:t>
            </a:r>
          </a:p>
          <a:p>
            <a:r>
              <a:rPr lang="fr-FR" noProof="0" dirty="0"/>
              <a:t>Isole contre le transfert de chaleur et la conduction électrique</a:t>
            </a:r>
          </a:p>
          <a:p>
            <a:r>
              <a:rPr lang="fr-FR" noProof="0" dirty="0"/>
              <a:t>Ne crée pas de distorsions dues à la chaleur</a:t>
            </a:r>
          </a:p>
          <a:p>
            <a:r>
              <a:rPr lang="fr-FR" noProof="0" dirty="0"/>
              <a:t>Amortit les vibrations et absorbe les chocs</a:t>
            </a:r>
          </a:p>
          <a:p>
            <a:r>
              <a:rPr lang="fr-FR" noProof="0" dirty="0"/>
              <a:t>Offre un rapport résistance/poids attractif</a:t>
            </a:r>
          </a:p>
          <a:p>
            <a:r>
              <a:rPr lang="fr-FR" noProof="0" dirty="0"/>
              <a:t>Est souvent plus rapide ou moins onéreux que les fixations mécaniques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38746"/>
            <a:ext cx="4175447" cy="639762"/>
          </a:xfrm>
        </p:spPr>
        <p:txBody>
          <a:bodyPr>
            <a:normAutofit/>
          </a:bodyPr>
          <a:lstStyle/>
          <a:p>
            <a:r>
              <a:rPr lang="fr-FR" noProof="0" dirty="0"/>
              <a:t>Limites du collage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98202"/>
            <a:ext cx="4041775" cy="4733595"/>
          </a:xfrm>
        </p:spPr>
        <p:txBody>
          <a:bodyPr>
            <a:noAutofit/>
          </a:bodyPr>
          <a:lstStyle/>
          <a:p>
            <a:r>
              <a:rPr lang="fr-FR" sz="1500" dirty="0"/>
              <a:t>L’</a:t>
            </a:r>
            <a:r>
              <a:rPr lang="fr-FR" sz="1500" noProof="0" dirty="0"/>
              <a:t>examen visuel de la zone collée n’est pas possible</a:t>
            </a:r>
          </a:p>
          <a:p>
            <a:r>
              <a:rPr lang="fr-FR" sz="1500" noProof="0" dirty="0"/>
              <a:t>Exige une préparation soignée des surfaces, souvent avec des produits chimiques agressifs</a:t>
            </a:r>
          </a:p>
          <a:p>
            <a:r>
              <a:rPr lang="fr-FR" sz="1500" noProof="0" dirty="0"/>
              <a:t>Peut nécessiter des temps de </a:t>
            </a:r>
            <a:r>
              <a:rPr lang="fr-FR" sz="1500" dirty="0"/>
              <a:t>séchage longs, </a:t>
            </a:r>
            <a:r>
              <a:rPr lang="fr-FR" sz="1500" noProof="0" dirty="0"/>
              <a:t>particulièrement à basse température</a:t>
            </a:r>
          </a:p>
          <a:p>
            <a:r>
              <a:rPr lang="fr-FR" sz="1500" noProof="0" dirty="0"/>
              <a:t>Peut nécessiter des systèmes de maintien, de serrage, des fours et des autoclaves, non nécessaires généralement pour les autres méthodes d’assemblage</a:t>
            </a:r>
          </a:p>
          <a:p>
            <a:r>
              <a:rPr lang="fr-FR" sz="1500" noProof="0" dirty="0"/>
              <a:t>Ne doit pas être exposé à des températures d’utilisation supérieures à 180°C environ</a:t>
            </a:r>
          </a:p>
          <a:p>
            <a:r>
              <a:rPr lang="fr-FR" sz="1500" noProof="0" dirty="0"/>
              <a:t>Exige une méthodologie de contrôle rigoureuse, incluant une propreté stricte pour la plupart des adhésifs</a:t>
            </a:r>
          </a:p>
          <a:p>
            <a:r>
              <a:rPr lang="fr-FR" sz="1500" noProof="0" dirty="0"/>
              <a:t>Dépend de l’environnement auquel il sera exposé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1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139"/>
            <a:ext cx="8921577" cy="1143000"/>
          </a:xfrm>
        </p:spPr>
        <p:txBody>
          <a:bodyPr>
            <a:normAutofit/>
          </a:bodyPr>
          <a:lstStyle/>
          <a:p>
            <a:r>
              <a:rPr lang="fr-FR" sz="3600" noProof="0" dirty="0"/>
              <a:t>Applications de techniques de collage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365182"/>
              </p:ext>
            </p:extLst>
          </p:nvPr>
        </p:nvGraphicFramePr>
        <p:xfrm>
          <a:off x="61785" y="1266561"/>
          <a:ext cx="8723870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830">
                <a:tc>
                  <a:txBody>
                    <a:bodyPr/>
                    <a:lstStyle/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Attache d’éléments de garde-corps </a:t>
                      </a:r>
                      <a:r>
                        <a:rPr lang="fr-FR" sz="800" noProof="0" dirty="0">
                          <a:solidFill>
                            <a:schemeClr val="tx1"/>
                          </a:solidFill>
                        </a:rPr>
                        <a:t>(Delo-Duopox</a:t>
                      </a:r>
                      <a:r>
                        <a:rPr lang="fr-FR" sz="800" baseline="0" noProof="0" dirty="0">
                          <a:solidFill>
                            <a:schemeClr val="tx1"/>
                          </a:solidFill>
                        </a:rPr>
                        <a:t> AD895)</a:t>
                      </a:r>
                      <a:endParaRPr lang="fr-FR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b="0" baseline="0" noProof="0" dirty="0">
                          <a:solidFill>
                            <a:schemeClr val="tx1"/>
                          </a:solidFill>
                        </a:rPr>
                        <a:t>Comble les jeux, convient pour les espaces de collage petits et grands</a:t>
                      </a: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b="0" baseline="0" noProof="0" dirty="0">
                          <a:solidFill>
                            <a:schemeClr val="tx1"/>
                          </a:solidFill>
                        </a:rPr>
                        <a:t>Bonne résistance aux agents chimiques et au vieillissement</a:t>
                      </a: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b="0" baseline="0" noProof="0" dirty="0">
                          <a:solidFill>
                            <a:schemeClr val="tx1"/>
                          </a:solidFill>
                        </a:rPr>
                        <a:t>Pour des utilisations intérieures ou extérieures</a:t>
                      </a: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FR" b="0" baseline="0" noProof="0" dirty="0">
                          <a:solidFill>
                            <a:schemeClr val="tx1"/>
                          </a:solidFill>
                        </a:rPr>
                        <a:t>Efficacité : système modulaire flexible pour la construction des garde-corps. 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Les étapes complémentaires nécessaires au soudage comme le ponçage ou le polissage sont ainsi évitées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494">
                <a:tc>
                  <a:txBody>
                    <a:bodyPr/>
                    <a:lstStyle/>
                    <a:p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noProof="0" dirty="0">
                          <a:solidFill>
                            <a:schemeClr val="tx1"/>
                          </a:solidFill>
                        </a:rPr>
                        <a:t>Les panneaux en acier</a:t>
                      </a:r>
                      <a:r>
                        <a:rPr lang="fr-FR" sz="1800" baseline="0" noProof="0" dirty="0">
                          <a:solidFill>
                            <a:schemeClr val="tx1"/>
                          </a:solidFill>
                        </a:rPr>
                        <a:t> inoxydable (nuance</a:t>
                      </a:r>
                      <a:r>
                        <a:rPr lang="fr-FR" sz="1800" noProof="0" dirty="0">
                          <a:solidFill>
                            <a:schemeClr val="tx1"/>
                          </a:solidFill>
                        </a:rPr>
                        <a:t> 1.4404) sont fixés aux murs</a:t>
                      </a:r>
                      <a:r>
                        <a:rPr lang="fr-FR" sz="18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noProof="0" dirty="0">
                          <a:solidFill>
                            <a:schemeClr val="tx1"/>
                          </a:solidFill>
                        </a:rPr>
                        <a:t>extérieurs de ce bâtiment de bureau de 6 étages (Allemagne) par collage </a:t>
                      </a:r>
                      <a:r>
                        <a:rPr lang="fr-FR" sz="1800" baseline="0" noProof="0" dirty="0">
                          <a:solidFill>
                            <a:schemeClr val="tx1"/>
                          </a:solidFill>
                        </a:rPr>
                        <a:t>sans nécessiter aucun recours à des fixations mécaniques complémentaires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576" y="1354812"/>
            <a:ext cx="3960000" cy="1707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6" y="4747724"/>
            <a:ext cx="2275200" cy="17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3719</TotalTime>
  <Words>1457</Words>
  <Application>Microsoft Office PowerPoint</Application>
  <PresentationFormat>On-screen Show (4:3)</PresentationFormat>
  <Paragraphs>207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3_Custom Design</vt:lpstr>
      <vt:lpstr>Support de cours pour enseignants d’Architecture et de Génie Civil</vt:lpstr>
      <vt:lpstr>Contenu</vt:lpstr>
      <vt:lpstr>1 - Assemblage Procédés d’assemblage applicables : tous !</vt:lpstr>
      <vt:lpstr>Soudage à l’arc</vt:lpstr>
      <vt:lpstr>Soudage à l’arc</vt:lpstr>
      <vt:lpstr>Fixations mécaniques</vt:lpstr>
      <vt:lpstr>Sertissage (procédé utilisé seulement pour les tubes)</vt:lpstr>
      <vt:lpstr>Collage</vt:lpstr>
      <vt:lpstr>Applications de techniques de collage</vt:lpstr>
      <vt:lpstr>PowerPoint Presentation</vt:lpstr>
      <vt:lpstr>Références « Assemblage »</vt:lpstr>
      <vt:lpstr>2 - Fabrication</vt:lpstr>
      <vt:lpstr>Vidéos sur les procédés</vt:lpstr>
      <vt:lpstr>Références « Fabrication »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Assemblage &amp; fabrication des aciers inoxydables</dc:title>
  <dc:creator>Bernard HÉRITIER</dc:creator>
  <cp:keywords>Aciers inoxydables, cours, architectes, ingénieurs</cp:keywords>
  <dc:description>Traduction française : Jean-Pierre MUZEAU (APK)
Vérification : Joëlle PONTET (APERAM) et Bernard HÉRITIER (ISSF)</dc:description>
  <cp:lastModifiedBy>Jo Claes</cp:lastModifiedBy>
  <cp:revision>318</cp:revision>
  <cp:lastPrinted>2015-04-13T09:08:32Z</cp:lastPrinted>
  <dcterms:created xsi:type="dcterms:W3CDTF">2013-06-29T15:24:20Z</dcterms:created>
  <dcterms:modified xsi:type="dcterms:W3CDTF">2020-01-30T14:33:50Z</dcterms:modified>
</cp:coreProperties>
</file>