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66" r:id="rId5"/>
  </p:sldMasterIdLst>
  <p:notesMasterIdLst>
    <p:notesMasterId r:id="rId29"/>
  </p:notesMasterIdLst>
  <p:handoutMasterIdLst>
    <p:handoutMasterId r:id="rId30"/>
  </p:handoutMasterIdLst>
  <p:sldIdLst>
    <p:sldId id="256" r:id="rId6"/>
    <p:sldId id="292" r:id="rId7"/>
    <p:sldId id="259" r:id="rId8"/>
    <p:sldId id="313" r:id="rId9"/>
    <p:sldId id="308" r:id="rId10"/>
    <p:sldId id="309" r:id="rId11"/>
    <p:sldId id="300" r:id="rId12"/>
    <p:sldId id="298" r:id="rId13"/>
    <p:sldId id="257" r:id="rId14"/>
    <p:sldId id="312" r:id="rId15"/>
    <p:sldId id="314" r:id="rId16"/>
    <p:sldId id="304" r:id="rId17"/>
    <p:sldId id="310" r:id="rId18"/>
    <p:sldId id="311" r:id="rId19"/>
    <p:sldId id="306" r:id="rId20"/>
    <p:sldId id="315" r:id="rId21"/>
    <p:sldId id="275" r:id="rId22"/>
    <p:sldId id="297" r:id="rId23"/>
    <p:sldId id="296" r:id="rId24"/>
    <p:sldId id="261" r:id="rId25"/>
    <p:sldId id="291" r:id="rId26"/>
    <p:sldId id="299" r:id="rId27"/>
    <p:sldId id="284" r:id="rId28"/>
  </p:sldIdLst>
  <p:sldSz cx="9144000" cy="6858000" type="screen4x3"/>
  <p:notesSz cx="6796088" cy="9871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orient="horz" pos="3109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A66F0-A83B-423B-9227-6E3A6AE7FA56}" v="2" dt="2020-01-31T11:01:27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3250" autoAdjust="0"/>
  </p:normalViewPr>
  <p:slideViewPr>
    <p:cSldViewPr>
      <p:cViewPr varScale="1">
        <p:scale>
          <a:sx n="82" d="100"/>
          <a:sy n="82" d="100"/>
        </p:scale>
        <p:origin x="150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6"/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CA9A66F0-A83B-423B-9227-6E3A6AE7FA56}"/>
    <pc:docChg chg="modSld">
      <pc:chgData name="Jo Claes" userId="d64208f3-0076-4064-b6ac-7d8ee9dc279f" providerId="ADAL" clId="{CA9A66F0-A83B-423B-9227-6E3A6AE7FA56}" dt="2020-01-31T11:01:27.673" v="1"/>
      <pc:docMkLst>
        <pc:docMk/>
      </pc:docMkLst>
      <pc:sldChg chg="modSp">
        <pc:chgData name="Jo Claes" userId="d64208f3-0076-4064-b6ac-7d8ee9dc279f" providerId="ADAL" clId="{CA9A66F0-A83B-423B-9227-6E3A6AE7FA56}" dt="2020-01-31T11:01:17.101" v="0"/>
        <pc:sldMkLst>
          <pc:docMk/>
          <pc:sldMk cId="0" sldId="291"/>
        </pc:sldMkLst>
        <pc:spChg chg="mod">
          <ac:chgData name="Jo Claes" userId="d64208f3-0076-4064-b6ac-7d8ee9dc279f" providerId="ADAL" clId="{CA9A66F0-A83B-423B-9227-6E3A6AE7FA56}" dt="2020-01-31T11:01:17.101" v="0"/>
          <ac:spMkLst>
            <pc:docMk/>
            <pc:sldMk cId="0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CA9A66F0-A83B-423B-9227-6E3A6AE7FA56}" dt="2020-01-31T11:01:27.673" v="1"/>
        <pc:sldMkLst>
          <pc:docMk/>
          <pc:sldMk cId="0" sldId="299"/>
        </pc:sldMkLst>
        <pc:spChg chg="mod">
          <ac:chgData name="Jo Claes" userId="d64208f3-0076-4064-b6ac-7d8ee9dc279f" providerId="ADAL" clId="{CA9A66F0-A83B-423B-9227-6E3A6AE7FA56}" dt="2020-01-31T11:01:27.673" v="1"/>
          <ac:spMkLst>
            <pc:docMk/>
            <pc:sldMk cId="0" sldId="299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78F843FC-050F-4DF9-8380-F93230A40740}"/>
    <pc:docChg chg="undo custSel modSld">
      <pc:chgData name="Jo Claes" userId="d64208f3-0076-4064-b6ac-7d8ee9dc279f" providerId="ADAL" clId="{78F843FC-050F-4DF9-8380-F93230A40740}" dt="2019-12-13T11:38:15.701" v="277"/>
      <pc:docMkLst>
        <pc:docMk/>
      </pc:docMkLst>
      <pc:sldChg chg="modSp">
        <pc:chgData name="Jo Claes" userId="d64208f3-0076-4064-b6ac-7d8ee9dc279f" providerId="ADAL" clId="{78F843FC-050F-4DF9-8380-F93230A40740}" dt="2019-12-13T11:18:27.013" v="53" actId="20577"/>
        <pc:sldMkLst>
          <pc:docMk/>
          <pc:sldMk cId="0" sldId="259"/>
        </pc:sldMkLst>
        <pc:spChg chg="mod">
          <ac:chgData name="Jo Claes" userId="d64208f3-0076-4064-b6ac-7d8ee9dc279f" providerId="ADAL" clId="{78F843FC-050F-4DF9-8380-F93230A40740}" dt="2019-12-13T11:17:13.494" v="1" actId="20577"/>
          <ac:spMkLst>
            <pc:docMk/>
            <pc:sldMk cId="0" sldId="259"/>
            <ac:spMk id="7" creationId="{00000000-0000-0000-0000-000000000000}"/>
          </ac:spMkLst>
        </pc:spChg>
        <pc:graphicFrameChg chg="modGraphic">
          <ac:chgData name="Jo Claes" userId="d64208f3-0076-4064-b6ac-7d8ee9dc279f" providerId="ADAL" clId="{78F843FC-050F-4DF9-8380-F93230A40740}" dt="2019-12-13T11:18:27.013" v="53" actId="20577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modSp">
        <pc:chgData name="Jo Claes" userId="d64208f3-0076-4064-b6ac-7d8ee9dc279f" providerId="ADAL" clId="{78F843FC-050F-4DF9-8380-F93230A40740}" dt="2019-12-13T11:38:08.028" v="276"/>
        <pc:sldMkLst>
          <pc:docMk/>
          <pc:sldMk cId="0" sldId="291"/>
        </pc:sldMkLst>
        <pc:spChg chg="mod">
          <ac:chgData name="Jo Claes" userId="d64208f3-0076-4064-b6ac-7d8ee9dc279f" providerId="ADAL" clId="{78F843FC-050F-4DF9-8380-F93230A40740}" dt="2019-12-13T11:38:08.028" v="276"/>
          <ac:spMkLst>
            <pc:docMk/>
            <pc:sldMk cId="0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78F843FC-050F-4DF9-8380-F93230A40740}" dt="2019-12-13T11:38:15.701" v="277"/>
        <pc:sldMkLst>
          <pc:docMk/>
          <pc:sldMk cId="0" sldId="299"/>
        </pc:sldMkLst>
        <pc:spChg chg="mod">
          <ac:chgData name="Jo Claes" userId="d64208f3-0076-4064-b6ac-7d8ee9dc279f" providerId="ADAL" clId="{78F843FC-050F-4DF9-8380-F93230A40740}" dt="2019-12-13T11:38:15.701" v="277"/>
          <ac:spMkLst>
            <pc:docMk/>
            <pc:sldMk cId="0" sldId="299"/>
            <ac:spMk id="3" creationId="{00000000-0000-0000-0000-000000000000}"/>
          </ac:spMkLst>
        </pc:spChg>
      </pc:sldChg>
      <pc:sldChg chg="addSp delSp modSp">
        <pc:chgData name="Jo Claes" userId="d64208f3-0076-4064-b6ac-7d8ee9dc279f" providerId="ADAL" clId="{78F843FC-050F-4DF9-8380-F93230A40740}" dt="2019-12-13T11:36:51.291" v="264" actId="171"/>
        <pc:sldMkLst>
          <pc:docMk/>
          <pc:sldMk cId="0" sldId="312"/>
        </pc:sldMkLst>
        <pc:spChg chg="add mod">
          <ac:chgData name="Jo Claes" userId="d64208f3-0076-4064-b6ac-7d8ee9dc279f" providerId="ADAL" clId="{78F843FC-050F-4DF9-8380-F93230A40740}" dt="2019-12-13T11:35:50.309" v="251" actId="404"/>
          <ac:spMkLst>
            <pc:docMk/>
            <pc:sldMk cId="0" sldId="312"/>
            <ac:spMk id="2" creationId="{CF14B70A-3732-4C7B-8EA7-D4A11D93703C}"/>
          </ac:spMkLst>
        </pc:spChg>
        <pc:spChg chg="mod">
          <ac:chgData name="Jo Claes" userId="d64208f3-0076-4064-b6ac-7d8ee9dc279f" providerId="ADAL" clId="{78F843FC-050F-4DF9-8380-F93230A40740}" dt="2019-12-13T11:36:46.018" v="262" actId="1076"/>
          <ac:spMkLst>
            <pc:docMk/>
            <pc:sldMk cId="0" sldId="312"/>
            <ac:spMk id="6" creationId="{00000000-0000-0000-0000-000000000000}"/>
          </ac:spMkLst>
        </pc:spChg>
        <pc:spChg chg="mod">
          <ac:chgData name="Jo Claes" userId="d64208f3-0076-4064-b6ac-7d8ee9dc279f" providerId="ADAL" clId="{78F843FC-050F-4DF9-8380-F93230A40740}" dt="2019-12-13T11:34:20.169" v="67" actId="20577"/>
          <ac:spMkLst>
            <pc:docMk/>
            <pc:sldMk cId="0" sldId="312"/>
            <ac:spMk id="65538" creationId="{00000000-0000-0000-0000-000000000000}"/>
          </ac:spMkLst>
        </pc:spChg>
        <pc:picChg chg="add del">
          <ac:chgData name="Jo Claes" userId="d64208f3-0076-4064-b6ac-7d8ee9dc279f" providerId="ADAL" clId="{78F843FC-050F-4DF9-8380-F93230A40740}" dt="2019-12-13T11:35:52.435" v="252" actId="478"/>
          <ac:picMkLst>
            <pc:docMk/>
            <pc:sldMk cId="0" sldId="312"/>
            <ac:picMk id="3" creationId="{08D7C154-E1E0-42FD-A44D-B240933E3451}"/>
          </ac:picMkLst>
        </pc:picChg>
        <pc:picChg chg="add mod ord modCrop">
          <ac:chgData name="Jo Claes" userId="d64208f3-0076-4064-b6ac-7d8ee9dc279f" providerId="ADAL" clId="{78F843FC-050F-4DF9-8380-F93230A40740}" dt="2019-12-13T11:36:51.291" v="264" actId="171"/>
          <ac:picMkLst>
            <pc:docMk/>
            <pc:sldMk cId="0" sldId="312"/>
            <ac:picMk id="5" creationId="{6FFB71B6-45DE-4ECB-828B-F710A734E153}"/>
          </ac:picMkLst>
        </pc:picChg>
      </pc:sldChg>
      <pc:sldChg chg="modSp mod">
        <pc:chgData name="Jo Claes" userId="d64208f3-0076-4064-b6ac-7d8ee9dc279f" providerId="ADAL" clId="{78F843FC-050F-4DF9-8380-F93230A40740}" dt="2019-12-13T11:18:54.957" v="65" actId="27918"/>
        <pc:sldMkLst>
          <pc:docMk/>
          <pc:sldMk cId="373341899" sldId="313"/>
        </pc:sldMkLst>
        <pc:spChg chg="mod">
          <ac:chgData name="Jo Claes" userId="d64208f3-0076-4064-b6ac-7d8ee9dc279f" providerId="ADAL" clId="{78F843FC-050F-4DF9-8380-F93230A40740}" dt="2019-12-13T11:18:31.318" v="55" actId="20577"/>
          <ac:spMkLst>
            <pc:docMk/>
            <pc:sldMk cId="373341899" sldId="313"/>
            <ac:spMk id="8" creationId="{9F568AA6-244F-4C6F-945C-F9EC30C0D17D}"/>
          </ac:spMkLst>
        </pc:spChg>
      </pc:sldChg>
      <pc:sldChg chg="addSp delSp modSp">
        <pc:chgData name="Jo Claes" userId="d64208f3-0076-4064-b6ac-7d8ee9dc279f" providerId="ADAL" clId="{78F843FC-050F-4DF9-8380-F93230A40740}" dt="2019-12-13T11:37:28.844" v="275" actId="171"/>
        <pc:sldMkLst>
          <pc:docMk/>
          <pc:sldMk cId="602776110" sldId="314"/>
        </pc:sldMkLst>
        <pc:spChg chg="mod">
          <ac:chgData name="Jo Claes" userId="d64208f3-0076-4064-b6ac-7d8ee9dc279f" providerId="ADAL" clId="{78F843FC-050F-4DF9-8380-F93230A40740}" dt="2019-12-13T11:37:02.766" v="266" actId="20577"/>
          <ac:spMkLst>
            <pc:docMk/>
            <pc:sldMk cId="602776110" sldId="314"/>
            <ac:spMk id="5" creationId="{00000000-0000-0000-0000-000000000000}"/>
          </ac:spMkLst>
        </pc:spChg>
        <pc:picChg chg="add mod ord modCrop">
          <ac:chgData name="Jo Claes" userId="d64208f3-0076-4064-b6ac-7d8ee9dc279f" providerId="ADAL" clId="{78F843FC-050F-4DF9-8380-F93230A40740}" dt="2019-12-13T11:37:28.844" v="275" actId="171"/>
          <ac:picMkLst>
            <pc:docMk/>
            <pc:sldMk cId="602776110" sldId="314"/>
            <ac:picMk id="6" creationId="{8802FD57-5346-45C2-A1BA-1AA566A492C0}"/>
          </ac:picMkLst>
        </pc:picChg>
        <pc:picChg chg="del">
          <ac:chgData name="Jo Claes" userId="d64208f3-0076-4064-b6ac-7d8ee9dc279f" providerId="ADAL" clId="{78F843FC-050F-4DF9-8380-F93230A40740}" dt="2019-12-13T11:37:06.028" v="267" actId="478"/>
          <ac:picMkLst>
            <pc:docMk/>
            <pc:sldMk cId="602776110" sldId="314"/>
            <ac:picMk id="7" creationId="{74941F9B-E6F7-4704-A4F7-4D34FAC2734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1458151064457E-2"/>
          <c:y val="3.151359635373098E-2"/>
          <c:w val="0.89089360357733061"/>
          <c:h val="0.8151595161481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Mattoni</c:v>
                </c:pt>
                <c:pt idx="1">
                  <c:v>Cemento</c:v>
                </c:pt>
                <c:pt idx="2">
                  <c:v>Acciaio</c:v>
                </c:pt>
                <c:pt idx="3">
                  <c:v>Ghisa e acciaio</c:v>
                </c:pt>
                <c:pt idx="4">
                  <c:v>Legno</c:v>
                </c:pt>
                <c:pt idx="5">
                  <c:v>Polimeri artificiali</c:v>
                </c:pt>
                <c:pt idx="6">
                  <c:v>Vetro artificiale</c:v>
                </c:pt>
                <c:pt idx="7">
                  <c:v>Alluminio</c:v>
                </c:pt>
                <c:pt idx="8">
                  <c:v>Acciaio inossidabile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4185</c:v>
                </c:pt>
                <c:pt idx="1">
                  <c:v>3545</c:v>
                </c:pt>
                <c:pt idx="2">
                  <c:v>1690</c:v>
                </c:pt>
                <c:pt idx="3">
                  <c:v>110</c:v>
                </c:pt>
                <c:pt idx="4">
                  <c:v>887</c:v>
                </c:pt>
                <c:pt idx="5">
                  <c:v>348</c:v>
                </c:pt>
                <c:pt idx="6">
                  <c:v>75</c:v>
                </c:pt>
                <c:pt idx="7">
                  <c:v>64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0-4163-8653-7E5DAD80C2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Mattoni</c:v>
                </c:pt>
                <c:pt idx="1">
                  <c:v>Cemento</c:v>
                </c:pt>
                <c:pt idx="2">
                  <c:v>Acciaio</c:v>
                </c:pt>
                <c:pt idx="3">
                  <c:v>Ghisa e acciaio</c:v>
                </c:pt>
                <c:pt idx="4">
                  <c:v>Legno</c:v>
                </c:pt>
                <c:pt idx="5">
                  <c:v>Polimeri artificiali</c:v>
                </c:pt>
                <c:pt idx="6">
                  <c:v>Vetro artificiale</c:v>
                </c:pt>
                <c:pt idx="7">
                  <c:v>Alluminio</c:v>
                </c:pt>
                <c:pt idx="8">
                  <c:v>Acciaio inossidabile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5180-4163-8653-7E5DAD80C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05640"/>
        <c:axId val="191807208"/>
      </c:barChart>
      <c:catAx>
        <c:axId val="191805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/>
                  <a:t>Materiali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349506211021591"/>
              <c:y val="0.9300820631922731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07208"/>
        <c:crosses val="autoZero"/>
        <c:auto val="1"/>
        <c:lblAlgn val="ctr"/>
        <c:lblOffset val="100"/>
        <c:noMultiLvlLbl val="0"/>
      </c:catAx>
      <c:valAx>
        <c:axId val="191807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805640"/>
        <c:crosses val="autoZero"/>
        <c:crossBetween val="between"/>
      </c:valAx>
      <c:spPr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6400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59A372-6C8A-4E81-928C-24882EF68131}" type="datetimeFigureOut">
              <a:rPr lang="en-GB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5775"/>
            <a:ext cx="2946400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375775"/>
            <a:ext cx="2946400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EEBAA8-815F-419D-B9D3-09F7A8D0BB80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3CCF5A-AA9D-4656-86C9-A1DFE81BE0F8}" type="datetimeFigureOut">
              <a:rPr lang="fr-FR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7188" cy="4441825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5775"/>
            <a:ext cx="2944813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5775"/>
            <a:ext cx="2944812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43AB03-DF33-462B-9930-09330F90E44B}" type="slidenum">
              <a:rPr lang="fr-FR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638">
              <a:spcBef>
                <a:spcPct val="0"/>
              </a:spcBef>
            </a:pPr>
            <a:endParaRPr lang="it-IT" i="1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F8FAB-4C79-4C59-9DAE-11CD3F4D552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D2FC7B-3472-4203-A147-0D7101AE05B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/>
              <a:t>L'acciaio inossidabile è un materiale «recente»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01737-81B2-4C52-B96D-B0A6254B645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30D3C-C1FE-4AAB-9EB3-F5296C746E1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1EC7B-D7B2-4AD0-9E6F-B3FDE32B256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www.ssina.com </a:t>
            </a:r>
          </a:p>
          <a:p>
            <a:pPr defTabSz="911200">
              <a:defRPr/>
            </a:pPr>
            <a:r>
              <a:rPr lang="en-US" dirty="0">
                <a:cs typeface="Arial" pitchFamily="34" charset="0"/>
              </a:rPr>
              <a:t>Source : Specialty Steel Industry of North America, S</a:t>
            </a:r>
            <a:r>
              <a:rPr lang="de-DE" dirty="0">
                <a:cs typeface="Arial" pitchFamily="34" charset="0"/>
              </a:rPr>
              <a:t>tainless Steel Information Center (www.ssina.com)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D31F2-D280-4941-9FB1-46DCA8BCB0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3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cs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2215F-217B-42AD-9012-F12BFF3E5C7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788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F042BA-60F0-4005-AD82-F18217E5501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/>
              <a:t>Fonti:</a:t>
            </a:r>
          </a:p>
          <a:p>
            <a:pPr>
              <a:spcBef>
                <a:spcPct val="0"/>
              </a:spcBef>
            </a:pPr>
            <a:r>
              <a:rPr lang="it-IT"/>
              <a:t>http://en.wikipedia.org/wiki/Stonecutters_Bridge</a:t>
            </a:r>
          </a:p>
          <a:p>
            <a:pPr>
              <a:spcBef>
                <a:spcPct val="0"/>
              </a:spcBef>
            </a:pPr>
            <a:r>
              <a:rPr lang="it-IT"/>
              <a:t>http://www.menainfra.com/article/Nickel-containing-materials-contribute-towards-a-sustainable-society/ 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A0D67-696B-4A07-AC70-E57F75F9D4D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1C98-345D-49AD-9EE9-A39E6BD949A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9431-7130-4F41-90ED-D8AC9A5451D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1C52-205B-4C0C-9584-D53D16888F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>
          <a:xfrm>
            <a:off x="358775" y="6524625"/>
            <a:ext cx="842645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cs"/>
              </a:rPr>
              <a:t>ISSF ●  K. Hasenclever</a:t>
            </a:r>
            <a:r>
              <a:rPr lang="it-IT">
                <a:latin typeface="+mn-lt"/>
                <a:cs typeface="+mn-cs"/>
              </a:rPr>
              <a:t> </a:t>
            </a:r>
            <a:r>
              <a:rPr lang="it-IT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cs"/>
              </a:rPr>
              <a:t>● </a:t>
            </a:r>
            <a:fld id="{1076F9C0-961C-4986-A479-894E54847DB0}" type="datetimeFigureOut"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1/31/2020</a:t>
            </a:fld>
            <a:endParaRPr lang="it-IT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3B1E-A5B9-4739-BF0D-6CA201FC137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32B8-2538-4554-8948-ADFA4D47BC5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9643-560A-41AB-941B-109086A4D7C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3280-1A63-4B63-B97E-39F19032FE4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FE65-D0F9-4DCF-A009-74514879B56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4DD2-D1E4-4C37-9C07-994075ABC16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1AF-1F9D-4943-9C13-67B14B8483C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3521-0AFB-49B6-8CEA-EB655C0AC99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FFC4-0E68-4B3F-BE7F-835DDB38B6E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4480-6CA2-4A46-905B-6A9AB189FA6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6DEC-ADD7-4A21-9415-DADAA312717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8CAC-7B78-497C-A930-B5B61BC478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ABA5-95D6-4AFE-BCD7-60C6132AD87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EF63-E251-4120-9E16-B18B88A7290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1D05-CE7D-45BC-81FC-BAEB714C545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1C8F-B167-4FFD-9DA2-FA82F713F54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3BEB-E5E8-449E-B2A7-44D456BF817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FA62-045C-4BA6-A69F-01297AF173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71BB-0E04-4701-8F3C-F659A191F63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6571-787E-47D5-972A-4EEDE63DC28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4471-20E8-4B62-BF45-C34F0DC2BEA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6659-1076-467E-8177-B2D38F17A3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B3D1-9467-4DDB-9DF8-478E9302A01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D282-D624-4835-B698-73993881FA5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04F2-FC08-44CA-9D35-20E879AF653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BA9B-633F-40E5-924C-BDE93E0A372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CF74-585A-42E2-B0C9-DCCC2C7524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6843-E0FF-47D1-B4B1-0962426BB08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D117-2170-48EE-9E7E-25342F443C2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56CF-5B94-4EC3-A245-5FF5956C635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7828-506E-457F-A358-F68E10416B8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E3B9-F5C3-4D22-8164-5DF9812C064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9E25-EF1D-4C56-8A98-81D2ED17B3D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5F79-7EA7-4902-8799-9A1414278D7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858F-B4C8-4F3D-B82B-259B8C76340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E307-3F2C-48A7-A4BB-70A1A722E70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9DC11-BD25-480D-811A-D8D5A6A2F056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39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7174-AA2B-433F-A48E-C78F74A526B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4012-147D-4335-82CE-759E923F102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C7D6-ECFD-4FFE-82F6-78F47EE4E88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D199-95F8-43B1-9FB9-0C322C99013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AC11-7C11-44E9-B25B-02CF5D091A5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5976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FE427F-3212-4D97-BCD9-56DD4BE6C82F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Perché</a:t>
            </a:r>
            <a:r>
              <a:rPr lang="it-IT"/>
              <a:t> </a:t>
            </a:r>
            <a:r>
              <a:rPr lang="it-IT" sz="1600" dirty="0"/>
              <a:t>gli acciai</a:t>
            </a:r>
            <a:r>
              <a:rPr lang="it-IT"/>
              <a:t> </a:t>
            </a:r>
            <a:r>
              <a:rPr lang="it-IT" sz="1600" dirty="0"/>
              <a:t>inossidabili?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8FAAD-4C46-4BD1-8419-C647829ABA5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613" y="0"/>
            <a:ext cx="17938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DDD39-CCA5-44A3-83A9-F87F7BE1241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613" y="0"/>
            <a:ext cx="17938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301B1-C528-4E71-BF0F-782111ABF86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613" y="0"/>
            <a:ext cx="179387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Pourquoi utiliser l’acier inoxydable</a:t>
            </a:r>
            <a:r>
              <a:rPr lang="fr-BE" sz="1600" baseline="0" dirty="0"/>
              <a:t> </a:t>
            </a:r>
            <a:r>
              <a:rPr lang="fr-BE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8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faostat/en/#data/FO" TargetMode="External"/><Relationship Id="rId13" Type="http://schemas.openxmlformats.org/officeDocument/2006/relationships/hyperlink" Target="https://extranet.worldstainless.org/statistics/stainless-steel-meltshop-production/" TargetMode="External"/><Relationship Id="rId18" Type="http://schemas.openxmlformats.org/officeDocument/2006/relationships/hyperlink" Target="http://www.nace.org/Publications/Cost-of-Corrosion-Study/" TargetMode="External"/><Relationship Id="rId3" Type="http://schemas.openxmlformats.org/officeDocument/2006/relationships/hyperlink" Target="http://www.hablakilns.com/the-brick-industry/the-brick-market/" TargetMode="External"/><Relationship Id="rId7" Type="http://schemas.openxmlformats.org/officeDocument/2006/relationships/hyperlink" Target="http://www.globalcastingmagazine.com/" TargetMode="External"/><Relationship Id="rId12" Type="http://schemas.openxmlformats.org/officeDocument/2006/relationships/hyperlink" Target="http://www.world-aluminium.org/statistics/primary-aluminium-production/" TargetMode="External"/><Relationship Id="rId17" Type="http://schemas.openxmlformats.org/officeDocument/2006/relationships/hyperlink" Target="http://www.nickelinstitute.org/~/Media/Files/TechnicalLiterature/CapabilitiesandLimitationsofArchitecturalMetalsandMetalsforCorrosionResistanceI_14057a_.pdf" TargetMode="External"/><Relationship Id="rId2" Type="http://schemas.openxmlformats.org/officeDocument/2006/relationships/hyperlink" Target="https://worldstainless.org/" TargetMode="External"/><Relationship Id="rId16" Type="http://schemas.openxmlformats.org/officeDocument/2006/relationships/hyperlink" Target="http://www-mdp.eng.cam.ac.uk/web/library/enginfo/cueddatabooks/materia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eel.org/" TargetMode="External"/><Relationship Id="rId11" Type="http://schemas.openxmlformats.org/officeDocument/2006/relationships/hyperlink" Target="https://www.statista.com/statistics/609964/flat-glass-market-key-info-globally-projection/" TargetMode="External"/><Relationship Id="rId5" Type="http://schemas.openxmlformats.org/officeDocument/2006/relationships/hyperlink" Target="https://cembureau.eu/cement-101/key-facts-figures/" TargetMode="External"/><Relationship Id="rId15" Type="http://schemas.openxmlformats.org/officeDocument/2006/relationships/hyperlink" Target="http://www.ssina.com/overview/markets.html" TargetMode="External"/><Relationship Id="rId10" Type="http://schemas.openxmlformats.org/officeDocument/2006/relationships/hyperlink" Target="http://www.glassforeurope.com/en/industry/global-market-structure.php" TargetMode="External"/><Relationship Id="rId19" Type="http://schemas.openxmlformats.org/officeDocument/2006/relationships/hyperlink" Target="https://european-aluminium.eu/media/1310/en-metals-for-buildings-essential-fully-recyclable.pdf" TargetMode="External"/><Relationship Id="rId4" Type="http://schemas.openxmlformats.org/officeDocument/2006/relationships/hyperlink" Target="http://wiki.answers.com/Q/What_is_the_weight_of_a_red_clay_brick_in_Kilograms" TargetMode="External"/><Relationship Id="rId9" Type="http://schemas.openxmlformats.org/officeDocument/2006/relationships/hyperlink" Target="https://www.plasticseurope.org/en/resources/market-data" TargetMode="External"/><Relationship Id="rId14" Type="http://schemas.openxmlformats.org/officeDocument/2006/relationships/hyperlink" Target="http://www.withbotheyesopen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stainless.org/files/issf/non-image-files/PDF/Structural/Stonecutters_Bridge_Towers.pdf" TargetMode="External"/><Relationship Id="rId3" Type="http://schemas.openxmlformats.org/officeDocument/2006/relationships/hyperlink" Target="http://www.tour-eiffel.net/" TargetMode="External"/><Relationship Id="rId7" Type="http://schemas.openxmlformats.org/officeDocument/2006/relationships/hyperlink" Target="http://goldengatebridge.org/research/facts.php#IronworkersPainters" TargetMode="External"/><Relationship Id="rId2" Type="http://schemas.openxmlformats.org/officeDocument/2006/relationships/hyperlink" Target="http://www.corrosionc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library/?opt_perpage=20&amp;opt_layout=grid&amp;searchTerm=11023&amp;page=1" TargetMode="External"/><Relationship Id="rId5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corrosion-doctors.org/Landmarks/Eiffel.htm" TargetMode="External"/><Relationship Id="rId9" Type="http://schemas.openxmlformats.org/officeDocument/2006/relationships/hyperlink" Target="https://www.worldstainless.org/Files/issf/non-image-files/PDF/ISSF_Stainless_Steel_in_Figures_2019_English_public_versio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/>
              <a:t>Presentazione di supporto per i docenti di Architettura e Ingegneria civile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</a:rPr>
              <a:t>Capitolo 03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</a:rPr>
              <a:t>Perché</a:t>
            </a:r>
            <a:r>
              <a:rPr lang="it-IT" dirty="0"/>
              <a:t> </a:t>
            </a:r>
            <a:r>
              <a:rPr lang="it-IT" sz="4000" b="1" dirty="0">
                <a:solidFill>
                  <a:srgbClr val="FF0000"/>
                </a:solidFill>
              </a:rPr>
              <a:t>gli acciai</a:t>
            </a:r>
            <a:r>
              <a:rPr lang="it-IT" dirty="0"/>
              <a:t> </a:t>
            </a:r>
            <a:r>
              <a:rPr lang="it-IT" sz="4000" b="1" dirty="0">
                <a:solidFill>
                  <a:srgbClr val="FF0000"/>
                </a:solidFill>
              </a:rPr>
              <a:t>inossidabili?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E6741-6C9F-45F7-8018-2CE81F6EDB6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it-IT" sz="3200" dirty="0"/>
              <a:t>Produzione mondiale di acciaio </a:t>
            </a:r>
            <a:br>
              <a:rPr lang="it-IT" sz="3200" dirty="0"/>
            </a:br>
            <a:r>
              <a:rPr lang="it-IT" sz="3200" dirty="0"/>
              <a:t>inossidabile</a:t>
            </a:r>
            <a:r>
              <a:rPr lang="it-IT" dirty="0"/>
              <a:t> </a:t>
            </a:r>
            <a:r>
              <a:rPr lang="it-IT" sz="3200" dirty="0"/>
              <a:t>per aree</a:t>
            </a:r>
            <a:r>
              <a:rPr lang="it-IT" sz="3200" baseline="30000" dirty="0"/>
              <a:t>1</a:t>
            </a: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 rot="1948694">
            <a:off x="7580438" y="363795"/>
            <a:ext cx="1525588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Calibri" pitchFamily="34" charset="0"/>
              </a:rPr>
              <a:t>AGGIORNATO AL 2019 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B71B6-45DE-4ECB-828B-F710A734E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20382" r="2950" b="2081"/>
          <a:stretch/>
        </p:blipFill>
        <p:spPr>
          <a:xfrm>
            <a:off x="272744" y="1847896"/>
            <a:ext cx="8417024" cy="50101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3608" y="1964620"/>
            <a:ext cx="2592387" cy="7556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La domanda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è in continua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crescita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4B70A-3732-4C7B-8EA7-D4A11D93703C}"/>
              </a:ext>
            </a:extLst>
          </p:cNvPr>
          <p:cNvSpPr txBox="1"/>
          <p:nvPr/>
        </p:nvSpPr>
        <p:spPr>
          <a:xfrm>
            <a:off x="269776" y="1410980"/>
            <a:ext cx="797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Produzione di acciaio inossidabile da acciaieria (slebi/lingotti) per regione in migliaia di tonnellate.</a:t>
            </a:r>
          </a:p>
          <a:p>
            <a:r>
              <a:rPr lang="nl-BE" sz="1200" dirty="0"/>
              <a:t>Altri: Brasile, Russia, Sudafrica, Corea del Sud, Indonesia</a:t>
            </a:r>
            <a:endParaRPr lang="en-GB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Tasso di crescita annuo composto della produzione di acciaio inossidabile da acciaieria </a:t>
            </a:r>
            <a:r>
              <a:rPr lang="it-IT" sz="2400" baseline="30000" dirty="0"/>
              <a:t>22</a:t>
            </a:r>
            <a:r>
              <a:rPr lang="it-IT" sz="2400" dirty="0"/>
              <a:t> (Milioni di tonnellate)</a:t>
            </a:r>
            <a:endParaRPr lang="en-US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11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2FD57-5346-45C2-A1BA-1AA566A49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872" r="5000" b="7653"/>
          <a:stretch/>
        </p:blipFill>
        <p:spPr>
          <a:xfrm>
            <a:off x="323528" y="1431697"/>
            <a:ext cx="8229600" cy="474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21034">
            <a:off x="5816727" y="1397529"/>
            <a:ext cx="15471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NEW 2019! </a:t>
            </a:r>
          </a:p>
        </p:txBody>
      </p:sp>
    </p:spTree>
    <p:extLst>
      <p:ext uri="{BB962C8B-B14F-4D97-AF65-F5344CB8AC3E}">
        <p14:creationId xmlns:p14="http://schemas.microsoft.com/office/powerpoint/2010/main" val="60277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Perché l'acciaio inossidabile?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20E361-E61F-40D1-AC7E-5439BA188C5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Per una serie di proprietà straordinarie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Resistenza alla corrosione </a:t>
            </a:r>
            <a:r>
              <a:rPr lang="it-IT" sz="1800"/>
              <a:t>(vedere capitolo 3) </a:t>
            </a:r>
          </a:p>
          <a:p>
            <a:pPr lvl="1">
              <a:lnSpc>
                <a:spcPct val="80000"/>
              </a:lnSpc>
            </a:pPr>
            <a:r>
              <a:rPr lang="it-IT" sz="1500"/>
              <a:t>In tutti gli ambienti: dai tropici ai poli, dal mare al deserto, inquinato o no... </a:t>
            </a:r>
          </a:p>
          <a:p>
            <a:pPr lvl="1">
              <a:lnSpc>
                <a:spcPct val="80000"/>
              </a:lnSpc>
            </a:pPr>
            <a:r>
              <a:rPr lang="it-IT" sz="1500"/>
              <a:t>Autopassivante, diversamente dai rivestimenti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Dura per sempre</a:t>
            </a:r>
            <a:r>
              <a:rPr lang="it-IT" sz="1800"/>
              <a:t> con poca o zero manutenzione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Ampia gamma di proprietà meccaniche</a:t>
            </a:r>
            <a:r>
              <a:rPr lang="it-IT" sz="1800"/>
              <a:t> garantite da diverse famiglie di acciai inossidabili (austenitici Cr-Ni – austenitici Cr-Mn – ferritici Cr – duplex – martensitici Cr C) e ora integrati nei principali regolamenti edilizi.  A ciò si aggiunge un'eccellente resistenza al fuoco (vedere capitoli 4 e 5)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Qualità estetiche</a:t>
            </a:r>
            <a:r>
              <a:rPr lang="it-IT" sz="1800"/>
              <a:t>: ampia selezione di finiture superficiali disponibili a colori (vedere capitolo 6). A ciò si aggiunge la resistenza ai danni nelle aree pubbliche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Facilità di fabbricazione/unione</a:t>
            </a:r>
            <a:r>
              <a:rPr lang="it-IT" sz="1800"/>
              <a:t> (vedere capitolo 7)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Eccellente sostenibilità</a:t>
            </a:r>
            <a:r>
              <a:rPr lang="it-IT" sz="1800"/>
              <a:t> (vedere capitolo 9)</a:t>
            </a:r>
          </a:p>
          <a:p>
            <a:pPr lvl="1">
              <a:lnSpc>
                <a:spcPct val="80000"/>
              </a:lnSpc>
            </a:pPr>
            <a:r>
              <a:rPr lang="it-IT" sz="1500"/>
              <a:t>permette una lunga durata in servizio con poca o zero manutenzione, </a:t>
            </a:r>
          </a:p>
          <a:p>
            <a:pPr lvl="1">
              <a:lnSpc>
                <a:spcPct val="80000"/>
              </a:lnSpc>
            </a:pPr>
            <a:r>
              <a:rPr lang="it-IT" sz="1500"/>
              <a:t>100% riciclabile (e più dell'85% riciclato) a fine vita in acciaio inossidabile senza perdita delle proprietà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Sicuro e igienico</a:t>
            </a:r>
            <a:r>
              <a:rPr lang="it-IT" sz="1800"/>
              <a:t>: inerte, senza contaminazione, facile da pulire e disinfettare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it-IT" sz="1800" b="1" u="sng"/>
              <a:t>Proprietà specifiche</a:t>
            </a:r>
            <a:r>
              <a:rPr lang="it-IT" sz="1800"/>
              <a:t>: magnetico/non magnetico, ….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A5940-48DE-415E-83D7-C3B40B498167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spc="-40" dirty="0"/>
              <a:t>Che cosa</a:t>
            </a:r>
            <a:r>
              <a:rPr lang="it-IT" spc="-40" dirty="0"/>
              <a:t> </a:t>
            </a:r>
            <a:r>
              <a:rPr lang="it-IT" sz="3600" spc="-40" dirty="0"/>
              <a:t>limita l'utilizzo di acciai</a:t>
            </a:r>
            <a:r>
              <a:rPr lang="it-IT" spc="-40" dirty="0"/>
              <a:t> </a:t>
            </a:r>
            <a:r>
              <a:rPr lang="it-IT" sz="3600" spc="-40" dirty="0"/>
              <a:t>inossidabili:</a:t>
            </a:r>
            <a:br>
              <a:rPr spc="-40" dirty="0"/>
            </a:br>
            <a:r>
              <a:rPr lang="it-IT" sz="3600" spc="-40" dirty="0"/>
              <a:t>il prezzo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9672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it-IT" sz="2000"/>
              <a:t>Gli acciai inossidabili sono costosi:  Vero? O falso?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endParaRPr lang="it-IT" sz="2000"/>
          </a:p>
          <a:p>
            <a:pPr marL="0" indent="0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it-IT" sz="2000"/>
              <a:t>Risposta: </a:t>
            </a:r>
            <a:r>
              <a:rPr lang="en-US" sz="2000"/>
              <a:t>		</a:t>
            </a:r>
            <a:r>
              <a:rPr lang="it-IT" sz="2000">
                <a:solidFill>
                  <a:srgbClr val="FF0000"/>
                </a:solidFill>
              </a:rPr>
              <a:t>Sì</a:t>
            </a:r>
            <a:r>
              <a:rPr lang="it-IT" sz="2000"/>
              <a:t>    e     </a:t>
            </a:r>
            <a:r>
              <a:rPr lang="it-IT" sz="2000">
                <a:solidFill>
                  <a:srgbClr val="00B050"/>
                </a:solidFill>
              </a:rPr>
              <a:t>No</a:t>
            </a:r>
            <a:r>
              <a:rPr lang="it-IT" sz="2000"/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it-IT" sz="1000" b="1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>
                <a:solidFill>
                  <a:schemeClr val="accent1"/>
                </a:solidFill>
              </a:rPr>
              <a:t>Sì: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800">
                <a:solidFill>
                  <a:schemeClr val="accent1"/>
                </a:solidFill>
              </a:rPr>
              <a:t>Se il costo iniziale del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materiale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è l'unica cosa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importante (di solito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a causa di fondi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limitati…)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800">
                <a:solidFill>
                  <a:schemeClr val="accent1"/>
                </a:solidFill>
              </a:rPr>
              <a:t>Ma poi una cattiva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scelta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può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rivelarsi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molto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costosa:</a:t>
            </a:r>
          </a:p>
          <a:p>
            <a:pPr marL="0" indent="0">
              <a:lnSpc>
                <a:spcPct val="80000"/>
              </a:lnSpc>
            </a:pPr>
            <a:r>
              <a:rPr lang="it-IT" sz="1800">
                <a:solidFill>
                  <a:schemeClr val="accent1"/>
                </a:solidFill>
              </a:rPr>
              <a:t>L'acciaio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inossidabile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costituisce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di solito una piccola parte del progetto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</a:pPr>
            <a:r>
              <a:rPr lang="it-IT" sz="1800">
                <a:solidFill>
                  <a:schemeClr val="accent1"/>
                </a:solidFill>
              </a:rPr>
              <a:t>Interventi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di riparazione e manutenzione intempestivi possono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aggiungere</a:t>
            </a:r>
            <a:r>
              <a:rPr lang="it-IT" sz="1800"/>
              <a:t> </a:t>
            </a:r>
            <a:r>
              <a:rPr lang="it-IT" sz="1800">
                <a:solidFill>
                  <a:schemeClr val="accent1"/>
                </a:solidFill>
              </a:rPr>
              <a:t>costi diretti e indiretti enormi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endParaRPr lang="it-IT" sz="1000" b="1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it-IT" sz="1800" b="1">
                <a:solidFill>
                  <a:srgbClr val="00B050"/>
                </a:solidFill>
              </a:rPr>
              <a:t>No: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it-IT" sz="1800">
                <a:solidFill>
                  <a:srgbClr val="00B050"/>
                </a:solidFill>
              </a:rPr>
              <a:t>se 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</a:pPr>
            <a:r>
              <a:rPr lang="it-IT" sz="1800">
                <a:solidFill>
                  <a:srgbClr val="00B050"/>
                </a:solidFill>
              </a:rPr>
              <a:t>viene tenuto conto del costo del ciclo di vita (il costo «reale»), ossia se nel calcolo sono inclusi manutenzione, durata in servizio e problemi di riciclaggio* 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Clr>
                <a:srgbClr val="00B050"/>
              </a:buClr>
            </a:pPr>
            <a:r>
              <a:rPr lang="it-IT" sz="1800">
                <a:solidFill>
                  <a:srgbClr val="00B050"/>
                </a:solidFill>
              </a:rPr>
              <a:t>il design è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ottimizzato: fogli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sottili, profilati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in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forme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complesse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possono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produrre strutture forti, rigide che impiegano poco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materiale.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endParaRPr lang="it-IT" sz="180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it-IT" sz="1800">
                <a:solidFill>
                  <a:srgbClr val="00B050"/>
                </a:solidFill>
              </a:rPr>
              <a:t>*Nel miglior interesse del proprietario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è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sempre preferibile fare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scelte</a:t>
            </a:r>
            <a:r>
              <a:rPr lang="it-IT" sz="1800"/>
              <a:t> </a:t>
            </a:r>
            <a:r>
              <a:rPr lang="it-IT" sz="1800">
                <a:solidFill>
                  <a:srgbClr val="00B050"/>
                </a:solidFill>
              </a:rPr>
              <a:t>basate sull'analisi del costo del ciclo di vita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F5C56-065A-4AD3-BA69-8C93B6243DC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785225" cy="1228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spc="-40" dirty="0"/>
              <a:t>L'acciaio inossidabile (e altri</a:t>
            </a:r>
            <a:r>
              <a:rPr lang="it-IT" spc="-40" dirty="0"/>
              <a:t> </a:t>
            </a:r>
            <a:r>
              <a:rPr lang="it-IT" sz="2800" spc="-40" dirty="0"/>
              <a:t>metalli) usano poco materiale</a:t>
            </a:r>
            <a:r>
              <a:rPr lang="it-IT" sz="2800" spc="-40" baseline="50000" dirty="0"/>
              <a:t>16</a:t>
            </a:r>
          </a:p>
        </p:txBody>
      </p:sp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D1E08-917B-43B6-975A-FC47DADFE2C4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 r="34669"/>
          <a:stretch>
            <a:fillRect/>
          </a:stretch>
        </p:blipFill>
        <p:spPr bwMode="auto">
          <a:xfrm>
            <a:off x="395288" y="1268413"/>
            <a:ext cx="545782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5867400" y="1268413"/>
            <a:ext cx="2881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Normalmente si utilizzano fogli di acciaio inossidabile con spessori sottili: 0,4mm e 0,6mm.</a:t>
            </a:r>
          </a:p>
          <a:p>
            <a:r>
              <a:rPr lang="it-IT">
                <a:latin typeface="Calibri" pitchFamily="34" charset="0"/>
              </a:rPr>
              <a:t>Peso: solo 3,12Kg  e 4,68Kg rispettivamente per m</a:t>
            </a:r>
            <a:r>
              <a:rPr lang="it-IT" baseline="30000">
                <a:latin typeface="Calibri" pitchFamily="34" charset="0"/>
              </a:rPr>
              <a:t>2 </a:t>
            </a:r>
            <a:r>
              <a:rPr lang="it-IT">
                <a:latin typeface="Calibri" pitchFamily="34" charset="0"/>
              </a:rPr>
              <a:t>!</a:t>
            </a:r>
          </a:p>
        </p:txBody>
      </p:sp>
      <p:sp>
        <p:nvSpPr>
          <p:cNvPr id="71685" name="ZoneTexte 6"/>
          <p:cNvSpPr txBox="1">
            <a:spLocks noChangeArrowheads="1"/>
          </p:cNvSpPr>
          <p:nvPr/>
        </p:nvSpPr>
        <p:spPr bwMode="auto">
          <a:xfrm>
            <a:off x="684213" y="1408113"/>
            <a:ext cx="2374900" cy="150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400" b="1" u="sng">
                <a:solidFill>
                  <a:srgbClr val="003399"/>
                </a:solidFill>
                <a:latin typeface="Calibri" pitchFamily="34" charset="0"/>
              </a:rPr>
              <a:t>FARE DI PIÙ CON MENO</a:t>
            </a:r>
          </a:p>
          <a:p>
            <a:pPr>
              <a:buSzPct val="100000"/>
            </a:pPr>
            <a:endParaRPr lang="it-IT" altLang="it-IT" sz="1400" b="1" u="sng">
              <a:solidFill>
                <a:srgbClr val="003399"/>
              </a:solidFill>
              <a:latin typeface="Calibri" pitchFamily="34" charset="0"/>
            </a:endParaRPr>
          </a:p>
          <a:p>
            <a:pPr>
              <a:buSzPct val="100000"/>
            </a:pPr>
            <a:r>
              <a:rPr lang="it-IT" altLang="it-IT" sz="1400">
                <a:solidFill>
                  <a:srgbClr val="000000"/>
                </a:solidFill>
                <a:latin typeface="Calibri" pitchFamily="34" charset="0"/>
              </a:rPr>
              <a:t>Grazie alla loro forza elevata, i metalli possono sostenere carichi elevati con meno materiale o essere utilizzati per rinforzare altri materiali.</a:t>
            </a:r>
          </a:p>
        </p:txBody>
      </p:sp>
      <p:sp>
        <p:nvSpPr>
          <p:cNvPr id="71686" name="ZoneTexte 8"/>
          <p:cNvSpPr txBox="1">
            <a:spLocks noChangeArrowheads="1"/>
          </p:cNvSpPr>
          <p:nvPr/>
        </p:nvSpPr>
        <p:spPr bwMode="auto">
          <a:xfrm>
            <a:off x="920750" y="4213225"/>
            <a:ext cx="19018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it-IT" altLang="it-IT" sz="1200" i="1">
                <a:solidFill>
                  <a:srgbClr val="000000"/>
                </a:solidFill>
                <a:latin typeface="Calibri" pitchFamily="34" charset="0"/>
              </a:rPr>
              <a:t>materiale non metallico</a:t>
            </a:r>
          </a:p>
        </p:txBody>
      </p:sp>
      <p:sp>
        <p:nvSpPr>
          <p:cNvPr id="71687" name="ZoneTexte 12"/>
          <p:cNvSpPr txBox="1">
            <a:spLocks noChangeArrowheads="1"/>
          </p:cNvSpPr>
          <p:nvPr/>
        </p:nvSpPr>
        <p:spPr bwMode="auto">
          <a:xfrm>
            <a:off x="2203450" y="5608638"/>
            <a:ext cx="9001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000" i="1">
                <a:solidFill>
                  <a:srgbClr val="008000"/>
                </a:solidFill>
                <a:latin typeface="Calibri" pitchFamily="34" charset="0"/>
              </a:rPr>
              <a:t>Meno materiale = spessore ridotto</a:t>
            </a:r>
          </a:p>
        </p:txBody>
      </p:sp>
      <p:sp>
        <p:nvSpPr>
          <p:cNvPr id="71688" name="ZoneTexte 10"/>
          <p:cNvSpPr txBox="1">
            <a:spLocks noChangeArrowheads="1"/>
          </p:cNvSpPr>
          <p:nvPr/>
        </p:nvSpPr>
        <p:spPr bwMode="auto">
          <a:xfrm>
            <a:off x="827088" y="6065838"/>
            <a:ext cx="190341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it-IT" altLang="it-IT" sz="1200" i="1">
                <a:solidFill>
                  <a:srgbClr val="000000"/>
                </a:solidFill>
                <a:latin typeface="Calibri" pitchFamily="34" charset="0"/>
              </a:rPr>
              <a:t>metallo</a:t>
            </a:r>
          </a:p>
        </p:txBody>
      </p:sp>
      <p:sp>
        <p:nvSpPr>
          <p:cNvPr id="71689" name="ZoneTexte 8"/>
          <p:cNvSpPr txBox="1">
            <a:spLocks noChangeArrowheads="1"/>
          </p:cNvSpPr>
          <p:nvPr/>
        </p:nvSpPr>
        <p:spPr bwMode="auto">
          <a:xfrm>
            <a:off x="3635375" y="4213225"/>
            <a:ext cx="190341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it-IT" altLang="it-IT" sz="1200" i="1">
                <a:solidFill>
                  <a:srgbClr val="000000"/>
                </a:solidFill>
                <a:latin typeface="Calibri" pitchFamily="34" charset="0"/>
              </a:rPr>
              <a:t>materiale non metallico</a:t>
            </a:r>
          </a:p>
        </p:txBody>
      </p:sp>
      <p:sp>
        <p:nvSpPr>
          <p:cNvPr id="71690" name="ZoneTexte 10"/>
          <p:cNvSpPr txBox="1">
            <a:spLocks noChangeArrowheads="1"/>
          </p:cNvSpPr>
          <p:nvPr/>
        </p:nvSpPr>
        <p:spPr bwMode="auto">
          <a:xfrm>
            <a:off x="3527425" y="6065838"/>
            <a:ext cx="19018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it-IT" altLang="it-IT" sz="1200" i="1">
                <a:solidFill>
                  <a:srgbClr val="000000"/>
                </a:solidFill>
                <a:latin typeface="Calibri" pitchFamily="34" charset="0"/>
              </a:rPr>
              <a:t>metallo</a:t>
            </a:r>
          </a:p>
        </p:txBody>
      </p:sp>
      <p:sp>
        <p:nvSpPr>
          <p:cNvPr id="71691" name="ZoneTexte 13"/>
          <p:cNvSpPr txBox="1">
            <a:spLocks noChangeArrowheads="1"/>
          </p:cNvSpPr>
          <p:nvPr/>
        </p:nvSpPr>
        <p:spPr bwMode="auto">
          <a:xfrm rot="-1822174">
            <a:off x="4621213" y="5634038"/>
            <a:ext cx="1130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i="1">
                <a:solidFill>
                  <a:srgbClr val="008000"/>
                </a:solidFill>
                <a:latin typeface="Calibri" pitchFamily="34" charset="0"/>
              </a:rPr>
              <a:t>Materiale più rigido = estensione maggiore</a:t>
            </a:r>
          </a:p>
        </p:txBody>
      </p:sp>
      <p:sp>
        <p:nvSpPr>
          <p:cNvPr id="71692" name="ZoneTexte 7"/>
          <p:cNvSpPr txBox="1">
            <a:spLocks noChangeArrowheads="1"/>
          </p:cNvSpPr>
          <p:nvPr/>
        </p:nvSpPr>
        <p:spPr bwMode="auto">
          <a:xfrm>
            <a:off x="3348038" y="1438275"/>
            <a:ext cx="2441575" cy="113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400" b="1" u="sng">
                <a:solidFill>
                  <a:srgbClr val="003399"/>
                </a:solidFill>
                <a:latin typeface="Calibri" pitchFamily="34" charset="0"/>
              </a:rPr>
              <a:t>LIBERTÀ PER I DESIGNER</a:t>
            </a:r>
          </a:p>
          <a:p>
            <a:pPr>
              <a:buSzPct val="100000"/>
            </a:pPr>
            <a:endParaRPr lang="it-IT" altLang="it-IT" sz="1400" b="1" u="sng">
              <a:solidFill>
                <a:srgbClr val="003399"/>
              </a:solidFill>
              <a:latin typeface="Calibri" pitchFamily="34" charset="0"/>
            </a:endParaRPr>
          </a:p>
          <a:p>
            <a:pPr>
              <a:buSzPct val="100000"/>
            </a:pPr>
            <a:r>
              <a:rPr lang="it-IT" altLang="it-IT" sz="1400">
                <a:solidFill>
                  <a:srgbClr val="000000"/>
                </a:solidFill>
                <a:latin typeface="Calibri" pitchFamily="34" charset="0"/>
              </a:rPr>
              <a:t>Grazie alla loro elevata rigidità, i metalli possono coprire grandi distanze, permettendo una maggiore libertà di progettazione.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it-IT" dirty="0"/>
              <a:t>Il costo delle strutture realizzate con altri materiali aumenta sostanzialmente nel tempo, mentre il costo delle strutture in acciaio inossidabile si mantiene normalmente costante.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b="1" dirty="0"/>
              <a:t>Il costo della corrosione supera i 276 miliardi di dollari soltanto negli USA </a:t>
            </a:r>
            <a:r>
              <a:rPr lang="it-IT" b="1" baseline="50000" dirty="0"/>
              <a:t>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Perché l'acciaio inossidabile non è costoso nel costo del ciclo di vita è un fattore di cui si tiene conto</a:t>
            </a:r>
            <a:endParaRPr lang="fr-FR" sz="2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9DC11-BD25-480D-811A-D8D5A6A2F056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76125" y="2769702"/>
            <a:ext cx="4524430" cy="1765374"/>
            <a:chOff x="576125" y="2631916"/>
            <a:chExt cx="4524430" cy="176537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6125" y="2631916"/>
              <a:ext cx="4524430" cy="176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4530" y="3496962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504" y="3748218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05696" y="3492000"/>
              <a:ext cx="118213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it-IT" altLang="it-IT" sz="1200" b="1" i="1" dirty="0">
                  <a:solidFill>
                    <a:srgbClr val="000000"/>
                  </a:solidFill>
                  <a:latin typeface="Calibri" pitchFamily="34" charset="0"/>
                </a:rPr>
                <a:t>MATERIALE A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10728" y="3743256"/>
              <a:ext cx="97206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it-IT" altLang="it-IT" sz="1200" b="1" i="1" dirty="0">
                  <a:solidFill>
                    <a:srgbClr val="000000"/>
                  </a:solidFill>
                  <a:latin typeface="Calibri" pitchFamily="34" charset="0"/>
                </a:rPr>
                <a:t>MATERIALE 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9620" y="3241591"/>
              <a:ext cx="1512000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148" y="2940910"/>
              <a:ext cx="263609" cy="81143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36821" y="3241590"/>
              <a:ext cx="1519881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it-IT" altLang="it-IT" sz="1200" b="1" i="1" dirty="0">
                  <a:solidFill>
                    <a:srgbClr val="000000"/>
                  </a:solidFill>
                  <a:latin typeface="Calibri" pitchFamily="34" charset="0"/>
                </a:rPr>
                <a:t>ACCIAIO INOSSIDABILE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9527" y="4248000"/>
              <a:ext cx="1296000" cy="14400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551810" y="2836100"/>
              <a:ext cx="612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it-IT" altLang="it-IT" sz="1400" b="1" dirty="0">
                  <a:solidFill>
                    <a:srgbClr val="000000"/>
                  </a:solidFill>
                  <a:latin typeface="Calibri" pitchFamily="34" charset="0"/>
                </a:rPr>
                <a:t>COSTO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87124" y="4003590"/>
              <a:ext cx="8814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it-IT" altLang="it-IT" sz="1400" b="1" dirty="0">
                  <a:solidFill>
                    <a:srgbClr val="000000"/>
                  </a:solidFill>
                  <a:latin typeface="Calibri" pitchFamily="34" charset="0"/>
                </a:rPr>
                <a:t>TEMPO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200398" y="2620035"/>
            <a:ext cx="3496399" cy="3304775"/>
            <a:chOff x="5200398" y="2620035"/>
            <a:chExt cx="3496399" cy="33047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64" y="2769702"/>
              <a:ext cx="3337084" cy="31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5491578" y="3453516"/>
              <a:ext cx="864000" cy="25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900" b="1" i="1" dirty="0">
                  <a:solidFill>
                    <a:srgbClr val="000000"/>
                  </a:solidFill>
                  <a:latin typeface="Calibri" pitchFamily="34" charset="0"/>
                </a:rPr>
                <a:t>COSTI DI SOSTITUZIONE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72000" y="4063116"/>
              <a:ext cx="900000" cy="25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900" b="1" i="1" dirty="0">
                  <a:solidFill>
                    <a:srgbClr val="000000"/>
                  </a:solidFill>
                  <a:latin typeface="Calibri" pitchFamily="34" charset="0"/>
                </a:rPr>
                <a:t>COSTI DI MANUTENZIONE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68067" y="3968384"/>
              <a:ext cx="936000" cy="11160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76927" y="4074509"/>
              <a:ext cx="900000" cy="128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900" b="1" i="1" dirty="0">
                  <a:solidFill>
                    <a:srgbClr val="FFFFFF"/>
                  </a:solidFill>
                  <a:latin typeface="Calibri" pitchFamily="34" charset="0"/>
                </a:rPr>
                <a:t>COSTI INIZIALI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39948" y="4407618"/>
              <a:ext cx="936000" cy="6768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536714" y="4528466"/>
              <a:ext cx="900000" cy="130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900" b="1" i="1" dirty="0">
                  <a:solidFill>
                    <a:srgbClr val="FFFFFF"/>
                  </a:solidFill>
                  <a:latin typeface="Calibri" pitchFamily="34" charset="0"/>
                </a:rPr>
                <a:t>COSTI INIZIALI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2283" y="5375565"/>
              <a:ext cx="3024000" cy="288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33403" y="5393526"/>
              <a:ext cx="1044000" cy="309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  <a:buSzPct val="100000"/>
                <a:defRPr/>
              </a:pPr>
              <a:r>
                <a:rPr lang="it-IT" altLang="it-IT" sz="1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ALTRO MATERIALE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03856" y="5393526"/>
              <a:ext cx="12753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  <a:buSzPct val="100000"/>
                <a:defRPr/>
              </a:pPr>
              <a:r>
                <a:rPr lang="it-IT" altLang="it-IT" sz="1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ACCIAIO INOSSIDABILE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91578" y="2924944"/>
              <a:ext cx="864000" cy="384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endParaRPr lang="it-IT" altLang="it-IT" sz="9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900" b="1" i="1" dirty="0">
                  <a:solidFill>
                    <a:srgbClr val="000000"/>
                  </a:solidFill>
                  <a:latin typeface="Calibri" pitchFamily="34" charset="0"/>
                </a:rPr>
                <a:t>COSTI OPERATIVI AGGIUNTIVI         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 rot="16200000">
              <a:off x="5915320" y="3888471"/>
              <a:ext cx="1620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800" b="1" dirty="0">
                  <a:solidFill>
                    <a:srgbClr val="FFFFFF"/>
                  </a:solidFill>
                  <a:latin typeface="Calibri" pitchFamily="34" charset="0"/>
                </a:rPr>
                <a:t>COSTI DEL CICLO DI VITA TOTALE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 rot="16200000">
              <a:off x="7826400" y="4418871"/>
              <a:ext cx="864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13"/>
                </a:lnSpc>
                <a:buSzPct val="100000"/>
              </a:pPr>
              <a:r>
                <a:rPr lang="it-IT" altLang="it-IT" sz="800" b="1" dirty="0">
                  <a:solidFill>
                    <a:srgbClr val="FFFFFF"/>
                  </a:solidFill>
                  <a:latin typeface="Calibri" pitchFamily="34" charset="0"/>
                </a:rPr>
                <a:t>COSTI TOTALI</a:t>
              </a:r>
            </a:p>
          </p:txBody>
        </p:sp>
        <p:sp>
          <p:nvSpPr>
            <p:cNvPr id="36" name="Triangle rectangle 35"/>
            <p:cNvSpPr/>
            <p:nvPr/>
          </p:nvSpPr>
          <p:spPr>
            <a:xfrm rot="16200000">
              <a:off x="8396172" y="5624185"/>
              <a:ext cx="313151" cy="2880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riangle rectangle 36"/>
            <p:cNvSpPr/>
            <p:nvPr/>
          </p:nvSpPr>
          <p:spPr>
            <a:xfrm rot="5400000">
              <a:off x="5188917" y="2631516"/>
              <a:ext cx="386215" cy="3632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2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07950" y="23813"/>
            <a:ext cx="8556625" cy="633412"/>
          </a:xfrm>
        </p:spPr>
        <p:txBody>
          <a:bodyPr/>
          <a:lstStyle/>
          <a:p>
            <a:r>
              <a:rPr lang="it-IT" sz="2400"/>
              <a:t>Confronto sul costo del ciclo di vita di 2 vecchie strutture</a:t>
            </a:r>
            <a:r>
              <a:rPr lang="it-IT" sz="2400" baseline="50000"/>
              <a:t>18,19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9388" y="720725"/>
          <a:ext cx="8596752" cy="60150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1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47">
                <a:tc>
                  <a:txBody>
                    <a:bodyPr/>
                    <a:lstStyle/>
                    <a:p>
                      <a:r>
                        <a:rPr dirty="0" err="1"/>
                        <a:t>Strutture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Data di completamento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Materiale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Altezza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Manutenzione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565">
                <a:tc>
                  <a:txBody>
                    <a:bodyPr/>
                    <a:lstStyle/>
                    <a:p>
                      <a:r>
                        <a:t>Torre Eiffel - Parigi  *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1889</a:t>
                      </a:r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Ferro battuto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324m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Ogni 7 anni. Ogni intervento di verniciatura dura circa un anno e mezzo (15 mesi). 50-60 tonnellate di vernice, 25 imbianchini, 1500 pennelli, 5000 dischi per carteggiatura e 1500 set di abiti da lavoro.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33">
                <a:tc>
                  <a:txBody>
                    <a:bodyPr/>
                    <a:lstStyle/>
                    <a:p>
                      <a:r>
                        <a:rPr dirty="0"/>
                        <a:t>Chrysler Building (</a:t>
                      </a:r>
                      <a:r>
                        <a:rPr dirty="0" err="1"/>
                        <a:t>tetto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ingresso</a:t>
                      </a:r>
                      <a:r>
                        <a:rPr dirty="0"/>
                        <a:t>) – New York</a:t>
                      </a:r>
                    </a:p>
                    <a:p>
                      <a:endParaRPr lang="it-IT" baseline="0" dirty="0"/>
                    </a:p>
                    <a:p>
                      <a:endParaRPr lang="it-IT" baseline="0" dirty="0"/>
                    </a:p>
                    <a:p>
                      <a:endParaRPr lang="it-IT" baseline="0" dirty="0"/>
                    </a:p>
                    <a:p>
                      <a:endParaRPr lang="it-IT" baseline="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1930</a:t>
                      </a:r>
                    </a:p>
                    <a:p>
                      <a:r>
                        <a:t>(tetto 1929)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Acciaio inossidabile austenitico </a:t>
                      </a:r>
                    </a:p>
                    <a:p>
                      <a:r>
                        <a:t>(grado: 302)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319m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Due volte </a:t>
                      </a:r>
                      <a:r>
                        <a:rPr dirty="0" err="1"/>
                        <a:t>nel</a:t>
                      </a:r>
                      <a:r>
                        <a:rPr dirty="0"/>
                        <a:t> 1951, 1961, 1995. La </a:t>
                      </a:r>
                      <a:r>
                        <a:rPr dirty="0" err="1"/>
                        <a:t>soluzione</a:t>
                      </a:r>
                      <a:r>
                        <a:rPr dirty="0"/>
                        <a:t> per la </a:t>
                      </a:r>
                      <a:r>
                        <a:rPr dirty="0" err="1"/>
                        <a:t>pulitura</a:t>
                      </a:r>
                      <a:r>
                        <a:rPr dirty="0"/>
                        <a:t> del 1961 non è nota. </a:t>
                      </a:r>
                      <a:r>
                        <a:rPr dirty="0" err="1"/>
                        <a:t>Nel</a:t>
                      </a:r>
                      <a:r>
                        <a:rPr dirty="0"/>
                        <a:t> 1995 è </a:t>
                      </a:r>
                      <a:r>
                        <a:rPr dirty="0" err="1"/>
                        <a:t>stato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utilizzato</a:t>
                      </a:r>
                      <a:r>
                        <a:rPr dirty="0"/>
                        <a:t> un </a:t>
                      </a:r>
                      <a:r>
                        <a:rPr dirty="0" err="1"/>
                        <a:t>detergente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delicato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sgrassante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abrasivo</a:t>
                      </a:r>
                      <a:r>
                        <a:rPr dirty="0"/>
                        <a:t>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4776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685925"/>
            <a:ext cx="1093787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77" name="Grafi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4797425"/>
            <a:ext cx="10366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78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276475"/>
            <a:ext cx="129698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79" name="Grafik 14"/>
          <p:cNvPicPr>
            <a:picLocks noChangeAspect="1"/>
          </p:cNvPicPr>
          <p:nvPr/>
        </p:nvPicPr>
        <p:blipFill>
          <a:blip r:embed="rId6"/>
          <a:srcRect t="11288"/>
          <a:stretch>
            <a:fillRect/>
          </a:stretch>
        </p:blipFill>
        <p:spPr bwMode="auto">
          <a:xfrm>
            <a:off x="1925638" y="5013325"/>
            <a:ext cx="14239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80" name="TextBox 2"/>
          <p:cNvSpPr txBox="1">
            <a:spLocks noChangeArrowheads="1"/>
          </p:cNvSpPr>
          <p:nvPr/>
        </p:nvSpPr>
        <p:spPr bwMode="auto">
          <a:xfrm>
            <a:off x="323850" y="6154738"/>
            <a:ext cx="845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* La Torre Eiffel fu costruita prima dell'invenzione dell'acciaio inossidabile...doveva essere una struttura temporanea, ma il pubblico se ne innamorò!</a:t>
            </a:r>
          </a:p>
        </p:txBody>
      </p:sp>
      <p:sp>
        <p:nvSpPr>
          <p:cNvPr id="747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55653-6953-46B8-B698-025A773E65A8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it-IT" sz="3200" b="1"/>
              <a:t>Esempio:</a:t>
            </a:r>
            <a:br>
              <a:rPr lang="it-IT"/>
            </a:br>
            <a:r>
              <a:rPr lang="it-IT" sz="3200"/>
              <a:t>confronto tra la manutenzione di 2 ponti molto conosciuti</a:t>
            </a:r>
            <a:r>
              <a:rPr lang="it-IT" sz="3200" baseline="50000"/>
              <a:t>20, 21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50"/>
            <a:ext cx="8229600" cy="29083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sz="3000" dirty="0"/>
              <a:t>Golden Gate Bridge a San Francisco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3000" dirty="0"/>
              <a:t>Stonecutter’s Bridge a Hong Kong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/>
              <a:t>Nelle 2 slide successive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504825" y="4763"/>
            <a:ext cx="8229600" cy="635000"/>
          </a:xfrm>
        </p:spPr>
        <p:txBody>
          <a:bodyPr/>
          <a:lstStyle/>
          <a:p>
            <a:r>
              <a:rPr lang="it-IT" sz="2800"/>
              <a:t>Il Golden Gate bridge  (1937), San Francisco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55575" y="4965700"/>
            <a:ext cx="8593138" cy="1879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it-IT" sz="1600"/>
              <a:t>“un gruppo robusto di </a:t>
            </a:r>
            <a:r>
              <a:rPr lang="it-IT" sz="1600" b="1"/>
              <a:t>13 operai siderurgici </a:t>
            </a:r>
            <a:r>
              <a:rPr lang="it-IT" sz="1600"/>
              <a:t>e </a:t>
            </a:r>
            <a:r>
              <a:rPr lang="it-IT" sz="1600" b="1"/>
              <a:t>3 addetti alla sfornatrice </a:t>
            </a:r>
            <a:r>
              <a:rPr lang="it-IT" sz="1600"/>
              <a:t>insieme a </a:t>
            </a:r>
            <a:r>
              <a:rPr lang="it-IT" sz="1600" b="1"/>
              <a:t>28 imbianchini</a:t>
            </a:r>
            <a:r>
              <a:rPr lang="it-IT" sz="1600"/>
              <a:t>, </a:t>
            </a:r>
            <a:r>
              <a:rPr lang="it-IT" sz="1600" b="1"/>
              <a:t>5 pittori</a:t>
            </a:r>
            <a:r>
              <a:rPr lang="it-IT" sz="1600"/>
              <a:t> e </a:t>
            </a:r>
            <a:r>
              <a:rPr lang="it-IT" sz="1600" b="1"/>
              <a:t>un capo pittore di ponti </a:t>
            </a:r>
            <a:r>
              <a:rPr lang="it-IT" sz="1600"/>
              <a:t>hanno combattuto contro vento, aria di mare e nebbia, spesso sospesi in alto sopra al cancello per riparare l'acciaio corroso. Gli operai siderurgici sostituiscono l'acciaio corroso e i rivetti con bulloni in acciaio ad alta resistenza, creano piccoli prodotti da usare sul ponte e assistono i verniciatori. Gli operai siderurgici rimuovono anche le lamiere e le barre per permettere ai verniciatori di accedere negli spazi interni delle colonne e delle corde che costituiscono il ponte. I verniciatori preparano tutte le superfici del ponte e riverniciano tutte le aree corrose".  </a:t>
            </a:r>
            <a:r>
              <a:rPr lang="it-IT" sz="1600" baseline="30000"/>
              <a:t>20</a:t>
            </a:r>
          </a:p>
        </p:txBody>
      </p:sp>
      <p:sp>
        <p:nvSpPr>
          <p:cNvPr id="77827" name="AutoShape 2" descr="http://guidepal.blob.core.windows.net/article-mainimages/aphoto49721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4513"/>
            <a:ext cx="6591300" cy="439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TextBox 4"/>
          <p:cNvSpPr txBox="1">
            <a:spLocks noChangeArrowheads="1"/>
          </p:cNvSpPr>
          <p:nvPr/>
        </p:nvSpPr>
        <p:spPr bwMode="auto">
          <a:xfrm rot="-5400000">
            <a:off x="-790574" y="3462337"/>
            <a:ext cx="2544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  &lt;-  Manutenzione 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659F2-6E25-4896-BE2D-96FF8168D2F7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Introduzione</a:t>
            </a:r>
            <a:br>
              <a:rPr lang="it-IT"/>
            </a:b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/>
              <a:t>Principali materiali utilizzati in architettura, edilizia e costruzione </a:t>
            </a:r>
            <a:endParaRPr lang="it-IT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00812-D782-4560-8527-C69AA2E89C03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0825" y="4965700"/>
            <a:ext cx="8642350" cy="1655763"/>
          </a:xfrm>
        </p:spPr>
        <p:txBody>
          <a:bodyPr/>
          <a:lstStyle/>
          <a:p>
            <a:pPr algn="just"/>
            <a:r>
              <a:rPr lang="it-IT" sz="1600" b="1"/>
              <a:t>Dettagli del progetto: </a:t>
            </a:r>
            <a:r>
              <a:rPr lang="it-IT" sz="1600"/>
              <a:t>ponte strallato con 3 corsie doppie, lungo 1,596m e luce libera di 1,018m. Resistente ai tifoni. </a:t>
            </a:r>
          </a:p>
          <a:p>
            <a:pPr algn="just"/>
            <a:r>
              <a:rPr lang="it-IT" sz="1600" b="1"/>
              <a:t>Materiale: </a:t>
            </a:r>
            <a:r>
              <a:rPr lang="it-IT" sz="1600"/>
              <a:t>piastre di acciaio inossidabile EN1.4462 (duplex) con sollecitazione da snervamento pari a 450MPa utilizzata per le torri sopra +175m alla cima (+295m) e per le torri al cielo. </a:t>
            </a:r>
          </a:p>
          <a:p>
            <a:pPr algn="just"/>
            <a:r>
              <a:rPr lang="it-IT" sz="1600" b="1"/>
              <a:t>Perché l'acciaio inossidabile al posto dell'acciaio C:</a:t>
            </a:r>
            <a:r>
              <a:rPr lang="it-IT" sz="1600"/>
              <a:t> progettato per una vita di 120 anni in un ambiente marino caldo e inquinato. Progettato per zero manutenzione. </a:t>
            </a:r>
            <a:r>
              <a:rPr lang="it-IT" sz="1600" baseline="30000"/>
              <a:t>21</a:t>
            </a:r>
          </a:p>
        </p:txBody>
      </p:sp>
      <p:pic>
        <p:nvPicPr>
          <p:cNvPr id="79874" name="Picture 4" descr="http://img.xcitefun.net/users/2011/10/265824,xcitefun-stonecutters-bridge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620713"/>
            <a:ext cx="5668963" cy="4251325"/>
          </a:xfrm>
          <a:ln>
            <a:solidFill>
              <a:schemeClr val="tx1"/>
            </a:solidFill>
          </a:ln>
        </p:spPr>
      </p:pic>
      <p:sp>
        <p:nvSpPr>
          <p:cNvPr id="79875" name="Title 1"/>
          <p:cNvSpPr txBox="1">
            <a:spLocks/>
          </p:cNvSpPr>
          <p:nvPr/>
        </p:nvSpPr>
        <p:spPr bwMode="auto">
          <a:xfrm>
            <a:off x="468313" y="87313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2800">
                <a:latin typeface="Calibri" pitchFamily="34" charset="0"/>
              </a:rPr>
              <a:t>Stonecutter’s bridge (2009), Hong Kong</a:t>
            </a: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 rot="-5400000">
            <a:off x="-790574" y="3462337"/>
            <a:ext cx="2544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  &lt;-  Manutenzione </a:t>
            </a:r>
          </a:p>
        </p:txBody>
      </p:sp>
      <p:sp>
        <p:nvSpPr>
          <p:cNvPr id="798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8BB4B-2F12-4AF6-B51B-61851005CC73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Riferimenti principali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2"/>
              </a:rPr>
              <a:t>https://worldstainless.org/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solidFill>
                  <a:srgbClr val="FF0000"/>
                </a:solidFill>
                <a:hlinkClick r:id="rId3"/>
              </a:rPr>
              <a:t>http://www.hablakilns.com/the-brick-industry/the-brick-market/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(b)  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>
                <a:solidFill>
                  <a:srgbClr val="FF0000"/>
                </a:solidFill>
                <a:hlinkClick r:id="rId4"/>
              </a:rPr>
              <a:t>http://wiki.answers.com/Q/What_is_the_weight_of_a_red_clay_brick_in_Kilograms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CEM bureau </a:t>
            </a:r>
            <a:r>
              <a:rPr lang="fr-FR" sz="6000" dirty="0">
                <a:solidFill>
                  <a:srgbClr val="FF0000"/>
                </a:solidFill>
                <a:hlinkClick r:id="rId5"/>
              </a:rPr>
              <a:t>https://cembureau.eu/cement-101/key-facts-figures/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en-US" sz="6000" u="sng" dirty="0">
                <a:hlinkClick r:id="rId6"/>
              </a:rPr>
              <a:t>https://www.worldsteel.org/</a:t>
            </a:r>
            <a:r>
              <a:rPr lang="en-US" sz="6000" u="sng" dirty="0"/>
              <a:t> </a:t>
            </a:r>
            <a:r>
              <a:rPr lang="fr-FR" sz="6000" dirty="0"/>
              <a:t>(b) </a:t>
            </a:r>
            <a:r>
              <a:rPr lang="en-US" sz="6000" u="sng" dirty="0">
                <a:hlinkClick r:id="rId7"/>
              </a:rPr>
              <a:t>www.globalcastingmagazine.com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u="sng" dirty="0">
                <a:hlinkClick r:id="rId8"/>
              </a:rPr>
              <a:t>http://www.fao.org/faostat/en/#data/FO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9"/>
              </a:rPr>
              <a:t>https://www.plasticseurope.org/en/resources/market-data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hlinkClick r:id="rId10"/>
              </a:rPr>
              <a:t> http://www.glassforeurope.com/en/industry/global-market-structure.php</a:t>
            </a:r>
            <a:r>
              <a:rPr lang="fr-FR" sz="6000" dirty="0"/>
              <a:t>    (b) </a:t>
            </a:r>
            <a:r>
              <a:rPr lang="fr-FR" sz="6000" dirty="0">
                <a:hlinkClick r:id="rId11"/>
              </a:rPr>
              <a:t>https://www.statista.com/statistics/609964/flat-glass-market-key-info-globally-projection/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2"/>
              </a:rPr>
              <a:t>http://www.world-aluminium.org/statistics/primary-aluminium-production/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000" dirty="0">
                <a:hlinkClick r:id="rId13"/>
              </a:rPr>
              <a:t>https://www.worldstainless.org/statistics/stainless-steel-meltshop-production/</a:t>
            </a:r>
            <a:endParaRPr lang="en-GB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4"/>
              </a:rPr>
              <a:t>http://www.withbotheyesopen.com/</a:t>
            </a:r>
            <a:r>
              <a:rPr lang="fr-FR" sz="6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5"/>
              </a:rPr>
              <a:t>http://www.ssina.com/overview/markets.html</a:t>
            </a:r>
            <a:r>
              <a:rPr lang="de-DE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6"/>
              </a:rPr>
              <a:t>http://www-mdp.eng.cam.ac.uk/web/library/enginfo/cueddatabooks/materials.pdf</a:t>
            </a:r>
            <a:r>
              <a:rPr lang="en-US" sz="6000" dirty="0"/>
              <a:t>  </a:t>
            </a:r>
            <a:endParaRPr lang="de-DE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7"/>
              </a:rPr>
              <a:t>http://www.nickelinstitute.org/~/Media/Files/TechnicalLiterature/CapabilitiesandLimitationsofArchitecturalMetalsandMetalsforCorrosionResistanceI_14057a_.pdf</a:t>
            </a:r>
            <a:r>
              <a:rPr lang="en-US" sz="6000" dirty="0"/>
              <a:t> </a:t>
            </a:r>
            <a:endParaRPr lang="de-DE" sz="6000" dirty="0">
              <a:hlinkClick r:id="rId18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http://www.aperam.com/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9"/>
              </a:rPr>
              <a:t>https://european-aluminium.eu/media/1310/en-metals-for-buildings-essential-fully-recyclable.pdf</a:t>
            </a:r>
            <a:r>
              <a:rPr lang="en-US" sz="6000" dirty="0"/>
              <a:t> </a:t>
            </a:r>
            <a:endParaRPr lang="en-GB" sz="6000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F0F7A7-5DCA-45EE-BA16-E50FDC4A516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Riferimenti principali (continua)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US Federal Highway administration reports FHWA-RD-01-156 and 157  </a:t>
            </a:r>
            <a:r>
              <a:rPr lang="de-DE" sz="1500" dirty="0">
                <a:hlinkClick r:id="rId2"/>
              </a:rPr>
              <a:t>www.corrosioncost.com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</a:t>
            </a:r>
            <a:r>
              <a:rPr lang="de-DE" sz="1500" dirty="0">
                <a:hlinkClick r:id="rId3"/>
              </a:rPr>
              <a:t>https://www.toureiffel.paris/en </a:t>
            </a:r>
            <a:r>
              <a:rPr lang="de-DE" sz="1500" dirty="0"/>
              <a:t>  b) </a:t>
            </a:r>
            <a:r>
              <a:rPr lang="de-DE" sz="1500" dirty="0">
                <a:hlinkClick r:id="rId4"/>
              </a:rPr>
              <a:t>http://corrosion-doctors.org/Landmarks/Eiffel.htm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 </a:t>
            </a:r>
            <a:r>
              <a:rPr lang="de-DE" sz="1500" dirty="0">
                <a:hlinkClick r:id="rId5"/>
              </a:rPr>
              <a:t>http://en.wikipedia.org/wiki/Chrysler_Building</a:t>
            </a:r>
            <a:r>
              <a:rPr lang="de-DE" sz="1500" dirty="0"/>
              <a:t>  b) </a:t>
            </a:r>
            <a:r>
              <a:rPr lang="en-US" sz="1500" dirty="0">
                <a:hlinkClick r:id="rId6"/>
              </a:rPr>
              <a:t>https://www.nickelinstitute.org/library/?opt_perpage=20&amp;opt_layout=grid&amp;searchTerm=11023&amp;page=1</a:t>
            </a:r>
            <a:r>
              <a:rPr lang="en-US" sz="1500" dirty="0"/>
              <a:t> 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fr-FR" sz="1500" dirty="0">
                <a:hlinkClick r:id="rId7"/>
              </a:rPr>
              <a:t>http://goldengatebridge.org/research/facts.php#IronworkersPainters</a:t>
            </a:r>
            <a:r>
              <a:rPr lang="fr-FR" sz="15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8"/>
              </a:rPr>
              <a:t>https://www.worldstainless.org/files/issf/non-image-files/PDF/Structural/Stonecutters_Bridge_Towers.pdf</a:t>
            </a:r>
            <a:endParaRPr lang="en-US" sz="15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9"/>
              </a:rPr>
              <a:t>https://www.worldstainless.org/Files/issf/non-image-files/PDF/ISSF_Stainless_Steel_in_Figures_2019_English_public_version.pdf</a:t>
            </a:r>
            <a:endParaRPr lang="en-US" sz="1500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BDC1E9-76E9-4901-B20D-0B36E2DADCD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  <p:sp>
        <p:nvSpPr>
          <p:cNvPr id="839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7D897-0920-4BA5-BC9B-0E4E9520BF1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113"/>
            <a:ext cx="7777162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solidFill>
                  <a:srgbClr val="0070C0"/>
                </a:solidFill>
              </a:rPr>
              <a:t>Utilizzo relativo dei principali materiali per l'edilizia</a:t>
            </a:r>
            <a:r>
              <a:rPr lang="it-IT"/>
              <a:t> </a:t>
            </a:r>
            <a:r>
              <a:rPr lang="it-IT" sz="2800" dirty="0">
                <a:solidFill>
                  <a:srgbClr val="0070C0"/>
                </a:solidFill>
              </a:rPr>
              <a:t>oggi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51420"/>
              </p:ext>
            </p:extLst>
          </p:nvPr>
        </p:nvGraphicFramePr>
        <p:xfrm>
          <a:off x="395288" y="555286"/>
          <a:ext cx="8424936" cy="60087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981">
                <a:tc>
                  <a:txBody>
                    <a:bodyPr/>
                    <a:lstStyle/>
                    <a:p>
                      <a:r>
                        <a:rPr lang="fr-BE" sz="1400" dirty="0"/>
                        <a:t>Materiali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spc="-40" baseline="0" dirty="0" err="1">
                          <a:effectLst/>
                          <a:latin typeface="Calibri"/>
                        </a:rPr>
                        <a:t>Prod</a:t>
                      </a:r>
                      <a:r>
                        <a:rPr lang="it-IT" sz="1400" spc="-40" baseline="0" dirty="0">
                          <a:effectLst/>
                          <a:latin typeface="Calibri"/>
                        </a:rPr>
                        <a:t>. mondiale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400" spc="-40" baseline="0" dirty="0"/>
                        <a:t> </a:t>
                      </a:r>
                      <a:r>
                        <a:rPr lang="it-IT" sz="1400" spc="-4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  <a:r>
                        <a:rPr sz="1400" spc="-4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spc="-40" baseline="0" dirty="0">
                          <a:effectLst/>
                          <a:latin typeface="Calibri"/>
                        </a:rPr>
                        <a:t>*</a:t>
                      </a:r>
                      <a:endParaRPr lang="it-IT" sz="1400" spc="-4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spc="-60" baseline="0" dirty="0">
                          <a:effectLst/>
                        </a:rPr>
                        <a:t>Densità</a:t>
                      </a:r>
                      <a:r>
                        <a:rPr sz="1400" spc="-60" baseline="0" dirty="0"/>
                        <a:t> </a:t>
                      </a:r>
                      <a:r>
                        <a:rPr lang="fr-FR" sz="1400" kern="1200" spc="-60" baseline="0" dirty="0">
                          <a:effectLst/>
                        </a:rPr>
                        <a:t>media</a:t>
                      </a:r>
                      <a:endParaRPr lang="it-IT" sz="1400" spc="-6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Note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aseline="0" dirty="0">
                          <a:effectLst/>
                          <a:latin typeface="Calibri"/>
                        </a:rPr>
                        <a:t>Terra</a:t>
                      </a:r>
                      <a:r>
                        <a:rPr sz="1400" dirty="0"/>
                        <a:t> </a:t>
                      </a:r>
                      <a:r>
                        <a:rPr lang="it-IT" sz="1400" baseline="0" dirty="0">
                          <a:effectLst/>
                          <a:latin typeface="Calibri"/>
                        </a:rPr>
                        <a:t>battuta</a:t>
                      </a:r>
                      <a:r>
                        <a:rPr lang="it-IT" sz="1400" i="1" baseline="0" dirty="0">
                          <a:effectLst/>
                          <a:latin typeface="Calibri"/>
                        </a:rPr>
                        <a:t>, pisé</a:t>
                      </a:r>
                      <a:endParaRPr lang="it-IT" sz="1400" i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</a:rPr>
                        <a:t>nd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utilizzava principalmente per le case tradizionali in Africa.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Oggetto di rinnovato interesse per le sue proprietà ambientali</a:t>
                      </a:r>
                      <a:endParaRPr lang="it-IT" sz="1000" spc="-4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Mattoni </a:t>
                      </a:r>
                      <a:r>
                        <a:rPr lang="fr-FR" sz="1400" kern="1200" baseline="50000" dirty="0">
                          <a:effectLst/>
                        </a:rPr>
                        <a:t>2  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La produzione tradizionale è molto </a:t>
                      </a:r>
                      <a:r>
                        <a:rPr sz="1400" dirty="0"/>
                        <a:t>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inquinante e nociva per la salute</a:t>
                      </a:r>
                      <a:endParaRPr lang="it-IT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2,0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presume anno 2017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cui l’87% in Asia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Cemento</a:t>
                      </a:r>
                      <a:r>
                        <a:rPr sz="140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3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2,4**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(Per ottenere il valore per il calcestruzzo moltiplicare per 3-4)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Densità del calcestruzzo – Nota: valori del 2018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Acciaio</a:t>
                      </a:r>
                      <a:r>
                        <a:rPr sz="1400" dirty="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4a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7,8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(Produzione di acciaio grezzo)</a:t>
                      </a:r>
                      <a:endParaRPr lang="it-IT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spc="-70" dirty="0">
                          <a:effectLst/>
                        </a:rPr>
                        <a:t>14% destinato alle infrastrutture - la metà come armatura </a:t>
                      </a:r>
                      <a:r>
                        <a:rPr lang="en-US" sz="1000" kern="1200" spc="-70" baseline="30000" dirty="0">
                          <a:effectLst/>
                        </a:rPr>
                        <a:t>10</a:t>
                      </a:r>
                      <a:endParaRPr lang="it-IT" sz="1000" spc="-70" baseline="30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effectLst/>
                        </a:rPr>
                        <a:t>42% finisce</a:t>
                      </a:r>
                      <a:r>
                        <a:rPr sz="1000" dirty="0"/>
                        <a:t> </a:t>
                      </a:r>
                      <a:r>
                        <a:rPr lang="fr-FR" sz="1000" kern="1200" dirty="0">
                          <a:effectLst/>
                        </a:rPr>
                        <a:t>negli</a:t>
                      </a:r>
                      <a:r>
                        <a:rPr sz="1000" dirty="0"/>
                        <a:t> </a:t>
                      </a:r>
                      <a:r>
                        <a:rPr lang="fr-FR" sz="1000" kern="1200" dirty="0" err="1">
                          <a:effectLst/>
                        </a:rPr>
                        <a:t>edifici</a:t>
                      </a:r>
                      <a:r>
                        <a:rPr lang="fr-FR" sz="1000" kern="1200" dirty="0">
                          <a:effectLst/>
                        </a:rPr>
                        <a:t> </a:t>
                      </a:r>
                      <a:r>
                        <a:rPr lang="fr-FR" sz="1000" kern="1200" baseline="30000" dirty="0">
                          <a:effectLst/>
                        </a:rPr>
                        <a:t>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 del 2018</a:t>
                      </a:r>
                      <a:endParaRPr lang="it-IT" sz="10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aseline="0" dirty="0">
                          <a:effectLst/>
                          <a:latin typeface="Calibri"/>
                        </a:rPr>
                        <a:t>Ghisa</a:t>
                      </a:r>
                      <a:r>
                        <a:rPr sz="1400" dirty="0"/>
                        <a:t> </a:t>
                      </a:r>
                      <a:r>
                        <a:rPr lang="it-IT" sz="1400" baseline="0" dirty="0">
                          <a:effectLst/>
                          <a:latin typeface="Calibri"/>
                        </a:rPr>
                        <a:t>e acciaio</a:t>
                      </a:r>
                      <a:r>
                        <a:rPr lang="it-IT" sz="1400" baseline="30000" dirty="0">
                          <a:effectLst/>
                          <a:latin typeface="Calibri"/>
                        </a:rPr>
                        <a:t>4b</a:t>
                      </a:r>
                      <a:endParaRPr lang="it-IT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aseline="0" dirty="0">
                          <a:effectLst/>
                          <a:latin typeface="Calibri"/>
                        </a:rPr>
                        <a:t>7,8</a:t>
                      </a:r>
                      <a:endParaRPr lang="it-IT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>
                          <a:effectLst/>
                          <a:latin typeface="+mn-lt"/>
                        </a:rPr>
                        <a:t>Dati del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spc="-40" baseline="0" dirty="0">
                          <a:effectLst/>
                          <a:latin typeface="+mn-lt"/>
                        </a:rPr>
                        <a:t>Di cui 48 ghisa grigia, 25 ferro dolce, 1 ferro</a:t>
                      </a:r>
                      <a:r>
                        <a:rPr sz="1000" spc="-40" dirty="0"/>
                        <a:t> </a:t>
                      </a:r>
                      <a:r>
                        <a:rPr lang="it-IT" sz="1000" spc="-40" baseline="0" dirty="0">
                          <a:effectLst/>
                          <a:latin typeface="+mn-lt"/>
                        </a:rPr>
                        <a:t>malleabile, 11 acciaio</a:t>
                      </a:r>
                      <a:endParaRPr lang="it-IT" sz="1000" spc="-4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err="1">
                          <a:effectLst/>
                        </a:rPr>
                        <a:t>Legno</a:t>
                      </a:r>
                      <a:r>
                        <a:rPr lang="fr-FR" sz="1400" kern="1200" dirty="0">
                          <a:effectLst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5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La deforestazione</a:t>
                      </a:r>
                      <a:r>
                        <a:rPr sz="1400" dirty="0"/>
                        <a:t>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continua</a:t>
                      </a:r>
                      <a:r>
                        <a:rPr sz="1400" dirty="0"/>
                        <a:t>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a guadagnare</a:t>
                      </a:r>
                      <a:r>
                        <a:rPr sz="1400" dirty="0"/>
                        <a:t> </a:t>
                      </a:r>
                      <a:r>
                        <a:rPr lang="it-IT" sz="1400" kern="1200" baseline="0" dirty="0">
                          <a:effectLst/>
                          <a:latin typeface="Calibri"/>
                        </a:rPr>
                        <a:t>terreno</a:t>
                      </a:r>
                      <a:endParaRPr lang="it-IT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0,55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Legno segato + pannelli a base di legno (valori del 2016)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Escludendo il legno per la carta (circa 656)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Escludendo il legno per la combustione (1860) e altri prodotti ottenuti dal legno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Polimeri artificiali</a:t>
                      </a:r>
                      <a:r>
                        <a:rPr sz="1400" dirty="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6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1,1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Alcuni polimeri naturali: cellulosa, gomma, seta, chitina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 del 2017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Vetro artificiale </a:t>
                      </a:r>
                      <a:r>
                        <a:rPr lang="fr-FR" sz="1400" kern="1200" baseline="50000" dirty="0">
                          <a:effectLst/>
                        </a:rPr>
                        <a:t>7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2,6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vetro piatto (80% del mercato totale del vetro)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 principali mercati: vetro per il settore automobilistico e per l’energia solare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Alluminio</a:t>
                      </a:r>
                      <a:r>
                        <a:rPr sz="1400" dirty="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8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2,7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(Produzione di alluminio primario nel 2018)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24% è destinato alle costruzioni </a:t>
                      </a:r>
                      <a:r>
                        <a:rPr lang="it-IT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0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Acciaio</a:t>
                      </a:r>
                      <a:r>
                        <a:rPr sz="1400"/>
                        <a:t> </a:t>
                      </a:r>
                      <a:r>
                        <a:rPr lang="fr-FR" sz="1400" kern="1200" dirty="0">
                          <a:effectLst/>
                        </a:rPr>
                        <a:t>inossidabile</a:t>
                      </a:r>
                      <a:r>
                        <a:rPr sz="140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9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7,8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 del 2018</a:t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17% è destinato alle costruzioni </a:t>
                      </a:r>
                      <a:r>
                        <a:rPr lang="it-IT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t-IT" sz="10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53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67222-86FC-4785-A7E5-C9FF8531341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  <p:sp>
        <p:nvSpPr>
          <p:cNvPr id="55358" name="TextBox 3"/>
          <p:cNvSpPr txBox="1">
            <a:spLocks noChangeArrowheads="1"/>
          </p:cNvSpPr>
          <p:nvPr/>
        </p:nvSpPr>
        <p:spPr bwMode="auto">
          <a:xfrm>
            <a:off x="1476375" y="6532563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nd: non disponibile</a:t>
            </a:r>
          </a:p>
        </p:txBody>
      </p:sp>
      <p:sp>
        <p:nvSpPr>
          <p:cNvPr id="55359" name="TextBox 5"/>
          <p:cNvSpPr txBox="1">
            <a:spLocks noChangeArrowheads="1"/>
          </p:cNvSpPr>
          <p:nvPr/>
        </p:nvSpPr>
        <p:spPr bwMode="auto">
          <a:xfrm>
            <a:off x="3563938" y="6550025"/>
            <a:ext cx="331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latin typeface="Calibri" pitchFamily="34" charset="0"/>
              </a:rPr>
              <a:t>* in milioni di tonnellate metriche</a:t>
            </a:r>
          </a:p>
        </p:txBody>
      </p:sp>
      <p:sp>
        <p:nvSpPr>
          <p:cNvPr id="7" name="TextBox 6"/>
          <p:cNvSpPr txBox="1"/>
          <p:nvPr/>
        </p:nvSpPr>
        <p:spPr>
          <a:xfrm rot="1948694">
            <a:off x="7580313" y="330200"/>
            <a:ext cx="1374775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-90" dirty="0">
                <a:solidFill>
                  <a:srgbClr val="FF0000"/>
                </a:solidFill>
                <a:latin typeface="+mn-lt"/>
                <a:cs typeface="+mn-cs"/>
              </a:rPr>
              <a:t>AGGIORNATO AL 2019  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80921"/>
              </p:ext>
            </p:extLst>
          </p:nvPr>
        </p:nvGraphicFramePr>
        <p:xfrm>
          <a:off x="632248" y="1412776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341638" y="3208330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libri" pitchFamily="34" charset="0"/>
              </a:rPr>
              <a:t>Milioni di tonnellate (anno: 2016)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08520" y="532479"/>
            <a:ext cx="779049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800" spc="-30" dirty="0">
                <a:solidFill>
                  <a:srgbClr val="0070C0"/>
                </a:solidFill>
              </a:rPr>
              <a:t>Utilizzo relativo dei principali materiali per l'edilizia</a:t>
            </a:r>
            <a:r>
              <a:rPr lang="it-IT" sz="2800" spc="-30" dirty="0"/>
              <a:t> </a:t>
            </a:r>
            <a:r>
              <a:rPr lang="it-IT" sz="2800" spc="-30" dirty="0">
                <a:solidFill>
                  <a:srgbClr val="0070C0"/>
                </a:solidFill>
              </a:rPr>
              <a:t>oggi: </a:t>
            </a:r>
            <a:r>
              <a:rPr lang="it-IT" sz="2800" dirty="0">
                <a:solidFill>
                  <a:srgbClr val="0070C0"/>
                </a:solidFill>
              </a:rPr>
              <a:t>istogramma</a:t>
            </a:r>
            <a:r>
              <a:rPr lang="it-IT" sz="2800" dirty="0"/>
              <a:t> 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4</a:t>
            </a:fld>
            <a:endParaRPr lang="fr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68AA6-244F-4C6F-945C-F9EC30C0D17D}"/>
              </a:ext>
            </a:extLst>
          </p:cNvPr>
          <p:cNvSpPr txBox="1"/>
          <p:nvPr/>
        </p:nvSpPr>
        <p:spPr>
          <a:xfrm rot="1948694">
            <a:off x="7383463" y="417513"/>
            <a:ext cx="1593850" cy="614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spc="-20" dirty="0">
                <a:solidFill>
                  <a:srgbClr val="FF0000"/>
                </a:solidFill>
                <a:latin typeface="+mn-lt"/>
                <a:cs typeface="+mn-cs"/>
              </a:rPr>
              <a:t>AGGIORNATO AL 2019 !</a:t>
            </a:r>
            <a:r>
              <a:rPr lang="it-IT" b="1" spc="-2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4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it-IT" sz="3200"/>
              <a:t>Modulo di Young (E) dei vari materiali</a:t>
            </a:r>
            <a:r>
              <a:rPr lang="it-IT" sz="3200" baseline="50000"/>
              <a:t>12</a:t>
            </a:r>
            <a:r>
              <a:rPr lang="it-IT" sz="3200"/>
              <a:t> (rigidità)</a:t>
            </a: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D4C43-EA4F-401F-8816-1249535D234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  <p:graphicFrame>
        <p:nvGraphicFramePr>
          <p:cNvPr id="58405" name="Group 37"/>
          <p:cNvGraphicFramePr>
            <a:graphicFrameLocks noGrp="1"/>
          </p:cNvGraphicFramePr>
          <p:nvPr/>
        </p:nvGraphicFramePr>
        <p:xfrm>
          <a:off x="2663825" y="1557338"/>
          <a:ext cx="3816350" cy="4217992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8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Materiale</a:t>
                      </a: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Modulo di Young (E )(GPa)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Acciai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~210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Acciai inossidabili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~210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Leghe di rame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~130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Leghe di titanio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Leghe di alluminio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~70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Calcestruzzo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~40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Legno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Plastiche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8402" name="Picture 2" descr="http://hydrogen.physik.uni-wuppertal.de/hyperphysics/hyperphysics/hbase/images/ym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5805488"/>
            <a:ext cx="37433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9"/>
          <p:cNvSpPr/>
          <p:nvPr/>
        </p:nvSpPr>
        <p:spPr>
          <a:xfrm>
            <a:off x="6578600" y="1484313"/>
            <a:ext cx="2314575" cy="12969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Gli acciai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inossidabili sono rigidi come l'acciaio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808037"/>
          </a:xfrm>
        </p:spPr>
        <p:txBody>
          <a:bodyPr/>
          <a:lstStyle/>
          <a:p>
            <a:r>
              <a:rPr lang="it-IT" sz="3200"/>
              <a:t>Rapporto resistenza/peso</a:t>
            </a:r>
            <a:r>
              <a:rPr lang="it-IT" sz="3200" baseline="50000"/>
              <a:t>13</a:t>
            </a:r>
            <a:br>
              <a:rPr lang="it-IT"/>
            </a:br>
            <a:r>
              <a:rPr lang="it-IT" sz="3200"/>
              <a:t>dei metalli architettonici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F3A9E-3433-4D18-9946-A0C3F650CB8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08625" y="476250"/>
            <a:ext cx="3384550" cy="189388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Gli acciai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inossidabili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offrono un rapporto resistenza/peso paragonabile a quello degli acciai e delle leghe di 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01810"/>
              </p:ext>
            </p:extLst>
          </p:nvPr>
        </p:nvGraphicFramePr>
        <p:xfrm>
          <a:off x="539750" y="2395538"/>
          <a:ext cx="8112225" cy="4351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Materiale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Resistenza (YS)/peso specifico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Snervamento, sollecitazione, Mpa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Resistenza alla rottura per trazione, Mpa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Peso specifico (Kg/dm³)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Allungamento min., %</a:t>
                      </a:r>
                      <a:endParaRPr lang="it-IT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inossidabile 304 o 316, ricotto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26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205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515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inossidabile 304 o 316, incrudito CP 350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45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inossidabile 304 o 316, incrudito CP 500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62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480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Duplex 2205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64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500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700/950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inossidabile, invecchiato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103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800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950/1150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</a:t>
                      </a:r>
                      <a:endParaRPr lang="it-IT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Foglio commerciale in acciaio C, laminato a caldo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234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317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strutturale (lamiera e barra)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32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400/550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HSLA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49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460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Acciaio per costruzioni meccaniche 4140 Q&amp;T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96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750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930/1080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  <a:endParaRPr lang="it-IT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Lega di alluminio 3003- H14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Lega di alluminio 3105- H14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Lega di alluminio 5005- H16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44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Lega di alluminio 6061- T6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71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275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310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Lega di alluminio 6063- T5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185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  <a:endParaRPr lang="it-IT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Rame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195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8,3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  <a:endParaRPr lang="it-IT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Panoramica semplificata</a:t>
            </a:r>
            <a:r>
              <a:rPr lang="it-IT"/>
              <a:t> </a:t>
            </a:r>
            <a:r>
              <a:rPr lang="it-IT" sz="2800"/>
              <a:t>di diversi materiali</a:t>
            </a:r>
            <a:r>
              <a:rPr lang="it-IT" sz="2800" baseline="50000"/>
              <a:t>14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A033C-776C-4733-BB36-D602D13DF16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  <p:graphicFrame>
        <p:nvGraphicFramePr>
          <p:cNvPr id="5" name="Tableau 7"/>
          <p:cNvGraphicFramePr>
            <a:graphicFrameLocks noGrp="1"/>
          </p:cNvGraphicFramePr>
          <p:nvPr/>
        </p:nvGraphicFramePr>
        <p:xfrm>
          <a:off x="117569" y="1318356"/>
          <a:ext cx="8697000" cy="4944560"/>
        </p:xfrm>
        <a:graphic>
          <a:graphicData uri="http://schemas.openxmlformats.org/drawingml/2006/table">
            <a:tbl>
              <a:tblPr/>
              <a:tblGrid>
                <a:gridCol w="59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21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noProof="0" dirty="0">
                          <a:latin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noProof="0">
                          <a:latin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Acciai</a:t>
                      </a:r>
                      <a:r>
                        <a:t> </a:t>
                      </a:r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inossidabili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Rame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Alluminio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Acciaio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al carbonio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Plastiche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noProof="0">
                          <a:latin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Proprietà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EN 1.4521</a:t>
                      </a:r>
                    </a:p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AISI 444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EN 1.4301</a:t>
                      </a:r>
                    </a:p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AISI 304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EN 1.44O1</a:t>
                      </a:r>
                    </a:p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AISI</a:t>
                      </a:r>
                      <a:r>
                        <a:t> </a:t>
                      </a:r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316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Fisiche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Densità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  <a:endParaRPr lang="it-IT" sz="1400" b="1" i="0" u="none" strike="noStrike" baseline="0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Dilatazione</a:t>
                      </a:r>
                      <a:r>
                        <a:t> </a:t>
                      </a:r>
                      <a:r>
                        <a:rPr lang="it-IT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 lineare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  <a:endParaRPr lang="it-IT" sz="1050" b="1" i="0" u="none" strike="noStrike" baseline="0" noProof="0" dirty="0">
                        <a:solidFill>
                          <a:srgbClr val="5A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Conducibilità</a:t>
                      </a:r>
                      <a:r>
                        <a:t> </a:t>
                      </a:r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elettrica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</a:t>
                      </a:r>
                      <a:endParaRPr lang="it-IT" sz="1400" b="1" i="0" u="none" strike="noStrike" baseline="0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  <a:endParaRPr lang="it-IT" sz="1400" b="1" i="0" u="none" strike="noStrike" baseline="0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Ferromagnetismo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SÌ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NO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NO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NO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NO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SÌ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NO</a:t>
                      </a:r>
                      <a:endParaRPr lang="it-IT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Meccaniche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spc="-50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Rigidità</a:t>
                      </a:r>
                      <a:r>
                        <a:rPr spc="-50" dirty="0"/>
                        <a:t> </a:t>
                      </a:r>
                      <a:r>
                        <a:rPr lang="it-IT" sz="1200" b="1" i="0" u="none" strike="noStrike" spc="-50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 (</a:t>
                      </a:r>
                      <a:r>
                        <a:rPr lang="it-IT" sz="1200" b="1" i="0" u="none" strike="noStrike" spc="-50" noProof="0" dirty="0" err="1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mod</a:t>
                      </a:r>
                      <a:r>
                        <a:rPr lang="it-IT" sz="1200" b="1" i="0" u="none" strike="noStrike" spc="-50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. di Young)</a:t>
                      </a:r>
                      <a:endParaRPr lang="it-IT" sz="1200" b="1" i="0" u="none" strike="noStrike" spc="-50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Trazione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/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Allungamento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  </a:t>
                      </a:r>
                      <a:r>
                        <a:rPr lang="it-IT" sz="1400" b="1" i="0" u="none" strike="noStrike" baseline="0" noProof="0">
                          <a:solidFill>
                            <a:srgbClr val="808080"/>
                          </a:solidFill>
                          <a:latin typeface="Arial" pitchFamily="34" charset="0"/>
                        </a:rPr>
                        <a:t>/ </a:t>
                      </a:r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</a:t>
                      </a:r>
                      <a:endParaRPr lang="it-IT" sz="1400" b="1" i="0" u="none" strike="noStrike" baseline="0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Altre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Fabbricazione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1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Alte temperature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Basse</a:t>
                      </a:r>
                      <a:r>
                        <a:t>  </a:t>
                      </a:r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temperature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</a:rPr>
                        <a:t>Resistenza alla corrosione</a:t>
                      </a:r>
                      <a:endParaRPr lang="it-IT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 + +</a:t>
                      </a:r>
                      <a:endParaRPr lang="it-IT" sz="1400" b="1" i="0" u="none" strike="noStrike" baseline="0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46050" y="6203950"/>
            <a:ext cx="864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Simboli  </a:t>
            </a:r>
            <a:r>
              <a:rPr lang="it-IT" b="1">
                <a:solidFill>
                  <a:srgbClr val="00B050"/>
                </a:solidFill>
                <a:latin typeface="Calibri" pitchFamily="34" charset="0"/>
              </a:rPr>
              <a:t>+ </a:t>
            </a:r>
            <a:r>
              <a:rPr lang="it-IT">
                <a:latin typeface="Calibri" pitchFamily="34" charset="0"/>
              </a:rPr>
              <a:t> </a:t>
            </a:r>
            <a:r>
              <a:rPr lang="it-IT">
                <a:solidFill>
                  <a:srgbClr val="00B050"/>
                </a:solidFill>
                <a:latin typeface="Calibri" pitchFamily="34" charset="0"/>
              </a:rPr>
              <a:t>Vantaggio</a:t>
            </a:r>
            <a:r>
              <a:rPr lang="it-IT">
                <a:latin typeface="Calibri" pitchFamily="34" charset="0"/>
              </a:rPr>
              <a:t>     </a:t>
            </a:r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it-IT">
                <a:latin typeface="Calibri" pitchFamily="34" charset="0"/>
              </a:rPr>
              <a:t>  </a:t>
            </a:r>
            <a:r>
              <a:rPr lang="it-IT">
                <a:solidFill>
                  <a:srgbClr val="FF0000"/>
                </a:solidFill>
                <a:latin typeface="Calibri" pitchFamily="34" charset="0"/>
              </a:rPr>
              <a:t>Difetto</a:t>
            </a:r>
            <a:r>
              <a:rPr lang="it-IT">
                <a:latin typeface="Calibri" pitchFamily="34" charset="0"/>
              </a:rPr>
              <a:t>   (rispetto ad altri materiali)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L'acciaio inossidabile resta un materiale «giovane»</a:t>
            </a: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933B4-C5CB-401F-8CFF-CF4FC478EAF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it-IT" sz="2800"/>
              <a:t>Nel corso della storia sono comparsi nuovi materiali</a:t>
            </a:r>
            <a:br>
              <a:rPr lang="it-IT"/>
            </a:br>
            <a:r>
              <a:rPr lang="it-IT" sz="2800"/>
              <a:t>L'acciaio inossidabile è il più recente*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08912" cy="54275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fr-BE" sz="1400" dirty="0"/>
                        <a:t>Materiali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Periodo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06"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Terra</a:t>
                      </a:r>
                      <a:r>
                        <a:t> </a:t>
                      </a:r>
                      <a:r>
                        <a:rPr lang="fr-BE" sz="1400" baseline="0" dirty="0"/>
                        <a:t>battuta, </a:t>
                      </a:r>
                      <a:r>
                        <a:rPr lang="fr-BE" sz="1400" i="1" baseline="0" dirty="0"/>
                        <a:t>pisé</a:t>
                      </a:r>
                      <a:endParaRPr lang="it-IT" sz="14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Si utilizza dall'alba dell'umanità!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75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Legno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Si utilizza dall'alba dell'umanità!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Mattoni</a:t>
                      </a:r>
                      <a: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7500 a.C.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4500 a.C.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Mattoni in cotto/ceramica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Acciaio</a:t>
                      </a:r>
                      <a: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4000 a.C.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1858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Laboratori di fabbri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Processo Bessemer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212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Vetro artificiale</a:t>
                      </a:r>
                      <a: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3500 a.C.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  100 a.C.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Prima produzione del vetro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Vetro bianco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Processo Pilkington (vetro float)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Alluminio</a:t>
                      </a:r>
                      <a: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1825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Oersted scopre l'alluminio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Processo Hall-Heroult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Cemento</a:t>
                      </a:r>
                      <a:r>
                        <a:t> </a:t>
                      </a:r>
                      <a:r>
                        <a:rPr lang="fr-FR" sz="1400" dirty="0">
                          <a:effectLst/>
                        </a:rPr>
                        <a:t>armato</a:t>
                      </a:r>
                      <a:r>
                        <a:t> </a:t>
                      </a:r>
                      <a:r>
                        <a:rPr lang="fr-FR" sz="1400" baseline="50000" dirty="0">
                          <a:effectLst/>
                        </a:rPr>
                        <a:t>15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1850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Ma il cemento è più antico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Processo Rotary Kiln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Polimeri artificiali</a:t>
                      </a:r>
                      <a:r>
                        <a:t> </a:t>
                      </a:r>
                      <a:r>
                        <a:rPr lang="fr-FR" sz="1400" baseline="50000" dirty="0">
                          <a:effectLst/>
                        </a:rPr>
                        <a:t>15</a:t>
                      </a:r>
                      <a:endParaRPr lang="it-IT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1846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1907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1939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Celluloide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Bachelite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Nylon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2979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Acciaio</a:t>
                      </a:r>
                      <a:r>
                        <a:rPr dirty="0"/>
                        <a:t> </a:t>
                      </a:r>
                      <a:r>
                        <a:rPr lang="fr-FR" sz="1400" kern="1200" dirty="0">
                          <a:effectLst/>
                        </a:rPr>
                        <a:t>inossidabile</a:t>
                      </a:r>
                      <a:r>
                        <a:rPr dirty="0"/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2</a:t>
                      </a:r>
                      <a:endParaRPr lang="it-IT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1912-1913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1954</a:t>
                      </a:r>
                    </a:p>
                    <a:p>
                      <a:r>
                        <a:rPr lang="fr-FR" sz="1400" kern="1200" dirty="0">
                          <a:effectLst/>
                        </a:rPr>
                        <a:t>1955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Prime</a:t>
                      </a:r>
                      <a:r>
                        <a:rPr dirty="0"/>
                        <a:t> </a:t>
                      </a:r>
                      <a:r>
                        <a:rPr lang="fr-FR" sz="1400" kern="1200" dirty="0">
                          <a:effectLst/>
                        </a:rPr>
                        <a:t>leghe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Processo AOD</a:t>
                      </a:r>
                      <a:endParaRPr lang="it-IT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Laminazione di strisce a caldo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534" name="TextBox 3"/>
          <p:cNvSpPr txBox="1">
            <a:spLocks noChangeArrowheads="1"/>
          </p:cNvSpPr>
          <p:nvPr/>
        </p:nvSpPr>
        <p:spPr bwMode="auto">
          <a:xfrm>
            <a:off x="457200" y="6511925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* Esistono</a:t>
            </a:r>
            <a:r>
              <a:rPr lang="it-IT">
                <a:latin typeface="Calibri" pitchFamily="34" charset="0"/>
              </a:rPr>
              <a:t> </a:t>
            </a:r>
            <a:r>
              <a:rPr lang="it-IT" sz="1400">
                <a:latin typeface="Calibri" pitchFamily="34" charset="0"/>
              </a:rPr>
              <a:t>materiali più moderni, ovviamente, ma non sono utilizzati in quantità significative </a:t>
            </a:r>
          </a:p>
        </p:txBody>
      </p:sp>
      <p:sp>
        <p:nvSpPr>
          <p:cNvPr id="635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97BC6D-CA94-4DF6-820B-C50546A42036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5466</TotalTime>
  <Words>1909</Words>
  <Application>Microsoft Office PowerPoint</Application>
  <PresentationFormat>On-screen Show (4:3)</PresentationFormat>
  <Paragraphs>517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Custom Design</vt:lpstr>
      <vt:lpstr>1_Custom Design</vt:lpstr>
      <vt:lpstr>2_Custom Design</vt:lpstr>
      <vt:lpstr>3_Custom Design</vt:lpstr>
      <vt:lpstr>4_Custom Design</vt:lpstr>
      <vt:lpstr>Presentazione di supporto per i docenti di Architettura e Ingegneria civile</vt:lpstr>
      <vt:lpstr>Introduzione </vt:lpstr>
      <vt:lpstr>Utilizzo relativo dei principali materiali per l'edilizia oggi</vt:lpstr>
      <vt:lpstr>PowerPoint Presentation</vt:lpstr>
      <vt:lpstr>Modulo di Young (E) dei vari materiali12 (rigidità)</vt:lpstr>
      <vt:lpstr>Rapporto resistenza/peso13 dei metalli architettonici</vt:lpstr>
      <vt:lpstr>Panoramica semplificata di diversi materiali14</vt:lpstr>
      <vt:lpstr>L'acciaio inossidabile resta un materiale «giovane»</vt:lpstr>
      <vt:lpstr>Nel corso della storia sono comparsi nuovi materiali L'acciaio inossidabile è il più recente*</vt:lpstr>
      <vt:lpstr>Produzione mondiale di acciaio  inossidabile per aree1</vt:lpstr>
      <vt:lpstr>Tasso di crescita annuo composto della produzione di acciaio inossidabile da acciaieria 22 (Milioni di tonnellate)</vt:lpstr>
      <vt:lpstr>Perché l'acciaio inossidabile?</vt:lpstr>
      <vt:lpstr>Per una serie di proprietà straordinarie</vt:lpstr>
      <vt:lpstr>Che cosa limita l'utilizzo di acciai inossidabili: il prezzo</vt:lpstr>
      <vt:lpstr>L'acciaio inossidabile (e altri metalli) usano poco materiale16</vt:lpstr>
      <vt:lpstr>Perché l'acciaio inossidabile non è costoso nel costo del ciclo di vita è un fattore di cui si tiene conto</vt:lpstr>
      <vt:lpstr>Confronto sul costo del ciclo di vita di 2 vecchie strutture18,19</vt:lpstr>
      <vt:lpstr>Esempio: confronto tra la manutenzione di 2 ponti molto conosciuti20, 21</vt:lpstr>
      <vt:lpstr>Il Golden Gate bridge  (1937), San Francisco</vt:lpstr>
      <vt:lpstr>PowerPoint Presentation</vt:lpstr>
      <vt:lpstr>Riferimenti principali</vt:lpstr>
      <vt:lpstr>Riferimenti principali (continua)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Perché gli acciai inossidabili?</dc:title>
  <dc:creator>Bernard</dc:creator>
  <cp:keywords>acciaio inossidabile, formazione, architettura, ingegneria civile</cp:keywords>
  <cp:lastModifiedBy>Jo Claes</cp:lastModifiedBy>
  <cp:revision>338</cp:revision>
  <cp:lastPrinted>2015-04-07T12:33:23Z</cp:lastPrinted>
  <dcterms:created xsi:type="dcterms:W3CDTF">2013-06-29T15:24:20Z</dcterms:created>
  <dcterms:modified xsi:type="dcterms:W3CDTF">2020-01-31T11:01:30Z</dcterms:modified>
</cp:coreProperties>
</file>