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3.xml" ContentType="application/vnd.openxmlformats-officedocument.drawingml.chart+xml"/>
  <Override PartName="/ppt/notesSlides/notesSlide81.xml" ContentType="application/vnd.openxmlformats-officedocument.presentationml.notesSlide+xml"/>
  <Override PartName="/ppt/charts/chart4.xml" ContentType="application/vnd.openxmlformats-officedocument.drawingml.chart+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5.xml" ContentType="application/vnd.openxmlformats-officedocument.drawingml.chart+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rts/chart6.xml" ContentType="application/vnd.openxmlformats-officedocument.drawingml.chart+xml"/>
  <Override PartName="/ppt/notesSlides/notesSlide88.xml" ContentType="application/vnd.openxmlformats-officedocument.presentationml.notesSlide+xml"/>
  <Override PartName="/ppt/charts/chart7.xml" ContentType="application/vnd.openxmlformats-officedocument.drawingml.chart+xml"/>
  <Override PartName="/ppt/notesSlides/notesSlide89.xml" ContentType="application/vnd.openxmlformats-officedocument.presentationml.notesSlide+xml"/>
  <Override PartName="/ppt/charts/chart8.xml" ContentType="application/vnd.openxmlformats-officedocument.drawingml.chart+xml"/>
  <Override PartName="/ppt/notesSlides/notesSlide90.xml" ContentType="application/vnd.openxmlformats-officedocument.presentationml.notesSlide+xml"/>
  <Override PartName="/ppt/charts/chart9.xml" ContentType="application/vnd.openxmlformats-officedocument.drawingml.chart+xml"/>
  <Override PartName="/ppt/notesSlides/notesSlide91.xml" ContentType="application/vnd.openxmlformats-officedocument.presentationml.notesSlide+xml"/>
  <Override PartName="/ppt/charts/chart10.xml" ContentType="application/vnd.openxmlformats-officedocument.drawingml.chart+xml"/>
  <Override PartName="/ppt/notesSlides/notesSlide92.xml" ContentType="application/vnd.openxmlformats-officedocument.presentationml.notesSlide+xml"/>
  <Override PartName="/ppt/charts/chart11.xml" ContentType="application/vnd.openxmlformats-officedocument.drawingml.chart+xml"/>
  <Override PartName="/ppt/notesSlides/notesSlide93.xml" ContentType="application/vnd.openxmlformats-officedocument.presentationml.notesSlide+xml"/>
  <Override PartName="/ppt/charts/chart12.xml" ContentType="application/vnd.openxmlformats-officedocument.drawingml.chart+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31" r:id="rId2"/>
  </p:sldMasterIdLst>
  <p:notesMasterIdLst>
    <p:notesMasterId r:id="rId143"/>
  </p:notesMasterIdLst>
  <p:handoutMasterIdLst>
    <p:handoutMasterId r:id="rId144"/>
  </p:handoutMasterIdLst>
  <p:sldIdLst>
    <p:sldId id="258" r:id="rId3"/>
    <p:sldId id="318" r:id="rId4"/>
    <p:sldId id="315" r:id="rId5"/>
    <p:sldId id="343" r:id="rId6"/>
    <p:sldId id="316" r:id="rId7"/>
    <p:sldId id="340" r:id="rId8"/>
    <p:sldId id="352" r:id="rId9"/>
    <p:sldId id="353" r:id="rId10"/>
    <p:sldId id="347" r:id="rId11"/>
    <p:sldId id="336" r:id="rId12"/>
    <p:sldId id="337" r:id="rId13"/>
    <p:sldId id="338" r:id="rId14"/>
    <p:sldId id="341" r:id="rId15"/>
    <p:sldId id="322" r:id="rId16"/>
    <p:sldId id="334" r:id="rId17"/>
    <p:sldId id="344" r:id="rId18"/>
    <p:sldId id="342" r:id="rId19"/>
    <p:sldId id="321" r:id="rId20"/>
    <p:sldId id="350" r:id="rId21"/>
    <p:sldId id="351" r:id="rId22"/>
    <p:sldId id="265" r:id="rId23"/>
    <p:sldId id="319" r:id="rId24"/>
    <p:sldId id="349" r:id="rId25"/>
    <p:sldId id="257" r:id="rId26"/>
    <p:sldId id="355" r:id="rId27"/>
    <p:sldId id="356" r:id="rId28"/>
    <p:sldId id="267" r:id="rId29"/>
    <p:sldId id="268" r:id="rId30"/>
    <p:sldId id="393" r:id="rId31"/>
    <p:sldId id="394" r:id="rId32"/>
    <p:sldId id="346" r:id="rId33"/>
    <p:sldId id="395" r:id="rId34"/>
    <p:sldId id="396" r:id="rId35"/>
    <p:sldId id="348" r:id="rId36"/>
    <p:sldId id="345" r:id="rId37"/>
    <p:sldId id="373" r:id="rId38"/>
    <p:sldId id="374" r:id="rId39"/>
    <p:sldId id="375" r:id="rId40"/>
    <p:sldId id="376" r:id="rId41"/>
    <p:sldId id="397" r:id="rId42"/>
    <p:sldId id="377" r:id="rId43"/>
    <p:sldId id="269" r:id="rId44"/>
    <p:sldId id="402" r:id="rId45"/>
    <p:sldId id="403" r:id="rId46"/>
    <p:sldId id="273" r:id="rId47"/>
    <p:sldId id="404" r:id="rId48"/>
    <p:sldId id="274" r:id="rId49"/>
    <p:sldId id="275" r:id="rId50"/>
    <p:sldId id="405" r:id="rId51"/>
    <p:sldId id="278" r:id="rId52"/>
    <p:sldId id="279" r:id="rId53"/>
    <p:sldId id="406" r:id="rId54"/>
    <p:sldId id="281" r:id="rId55"/>
    <p:sldId id="407" r:id="rId56"/>
    <p:sldId id="398" r:id="rId57"/>
    <p:sldId id="399" r:id="rId58"/>
    <p:sldId id="392" r:id="rId59"/>
    <p:sldId id="409" r:id="rId60"/>
    <p:sldId id="284" r:id="rId61"/>
    <p:sldId id="285" r:id="rId62"/>
    <p:sldId id="286" r:id="rId63"/>
    <p:sldId id="410" r:id="rId64"/>
    <p:sldId id="411" r:id="rId65"/>
    <p:sldId id="412" r:id="rId66"/>
    <p:sldId id="413" r:id="rId67"/>
    <p:sldId id="414" r:id="rId68"/>
    <p:sldId id="327" r:id="rId69"/>
    <p:sldId id="328" r:id="rId70"/>
    <p:sldId id="415" r:id="rId71"/>
    <p:sldId id="379" r:id="rId72"/>
    <p:sldId id="380" r:id="rId73"/>
    <p:sldId id="381" r:id="rId74"/>
    <p:sldId id="382" r:id="rId75"/>
    <p:sldId id="416" r:id="rId76"/>
    <p:sldId id="384" r:id="rId77"/>
    <p:sldId id="329" r:id="rId78"/>
    <p:sldId id="417" r:id="rId79"/>
    <p:sldId id="339" r:id="rId80"/>
    <p:sldId id="418" r:id="rId81"/>
    <p:sldId id="385" r:id="rId82"/>
    <p:sldId id="419" r:id="rId83"/>
    <p:sldId id="387" r:id="rId84"/>
    <p:sldId id="388" r:id="rId85"/>
    <p:sldId id="295" r:id="rId86"/>
    <p:sldId id="420" r:id="rId87"/>
    <p:sldId id="330" r:id="rId88"/>
    <p:sldId id="331" r:id="rId89"/>
    <p:sldId id="332" r:id="rId90"/>
    <p:sldId id="333" r:id="rId91"/>
    <p:sldId id="335" r:id="rId92"/>
    <p:sldId id="421" r:id="rId93"/>
    <p:sldId id="391" r:id="rId94"/>
    <p:sldId id="422" r:id="rId95"/>
    <p:sldId id="423" r:id="rId96"/>
    <p:sldId id="424" r:id="rId97"/>
    <p:sldId id="354" r:id="rId98"/>
    <p:sldId id="425" r:id="rId99"/>
    <p:sldId id="426" r:id="rId100"/>
    <p:sldId id="357" r:id="rId101"/>
    <p:sldId id="359" r:id="rId102"/>
    <p:sldId id="427" r:id="rId103"/>
    <p:sldId id="428" r:id="rId104"/>
    <p:sldId id="429" r:id="rId105"/>
    <p:sldId id="430" r:id="rId106"/>
    <p:sldId id="431" r:id="rId107"/>
    <p:sldId id="432" r:id="rId108"/>
    <p:sldId id="433" r:id="rId109"/>
    <p:sldId id="434" r:id="rId110"/>
    <p:sldId id="435" r:id="rId111"/>
    <p:sldId id="436" r:id="rId112"/>
    <p:sldId id="437" r:id="rId113"/>
    <p:sldId id="365" r:id="rId114"/>
    <p:sldId id="438" r:id="rId115"/>
    <p:sldId id="439" r:id="rId116"/>
    <p:sldId id="440" r:id="rId117"/>
    <p:sldId id="441" r:id="rId118"/>
    <p:sldId id="442" r:id="rId119"/>
    <p:sldId id="443" r:id="rId120"/>
    <p:sldId id="444" r:id="rId121"/>
    <p:sldId id="445" r:id="rId122"/>
    <p:sldId id="296" r:id="rId123"/>
    <p:sldId id="297" r:id="rId124"/>
    <p:sldId id="298" r:id="rId125"/>
    <p:sldId id="446" r:id="rId126"/>
    <p:sldId id="400" r:id="rId127"/>
    <p:sldId id="300" r:id="rId128"/>
    <p:sldId id="301" r:id="rId129"/>
    <p:sldId id="302" r:id="rId130"/>
    <p:sldId id="303" r:id="rId131"/>
    <p:sldId id="304" r:id="rId132"/>
    <p:sldId id="447" r:id="rId133"/>
    <p:sldId id="401" r:id="rId134"/>
    <p:sldId id="448" r:id="rId135"/>
    <p:sldId id="307" r:id="rId136"/>
    <p:sldId id="308" r:id="rId137"/>
    <p:sldId id="309" r:id="rId138"/>
    <p:sldId id="310" r:id="rId139"/>
    <p:sldId id="312" r:id="rId140"/>
    <p:sldId id="449" r:id="rId141"/>
    <p:sldId id="450" r:id="rId142"/>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15" autoAdjust="0"/>
    <p:restoredTop sz="94692" autoAdjust="0"/>
  </p:normalViewPr>
  <p:slideViewPr>
    <p:cSldViewPr>
      <p:cViewPr varScale="1">
        <p:scale>
          <a:sx n="110" d="100"/>
          <a:sy n="110" d="100"/>
        </p:scale>
        <p:origin x="1842" y="10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microsoft.com/office/2016/11/relationships/changesInfo" Target="changesInfos/changesInfo1.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handoutMaster" Target="handoutMasters/handoutMaster1.xml"/><Relationship Id="rId90" Type="http://schemas.openxmlformats.org/officeDocument/2006/relationships/slide" Target="slides/slide8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6CD95D0A-0E34-4840-B9CE-9AC6854FCC86}"/>
    <pc:docChg chg="custSel addSld delSld modSld">
      <pc:chgData name="Jo Claes" userId="d64208f3-0076-4064-b6ac-7d8ee9dc279f" providerId="ADAL" clId="{6CD95D0A-0E34-4840-B9CE-9AC6854FCC86}" dt="2019-12-13T12:06:20.452" v="4"/>
      <pc:docMkLst>
        <pc:docMk/>
      </pc:docMkLst>
      <pc:sldChg chg="modSp">
        <pc:chgData name="Jo Claes" userId="d64208f3-0076-4064-b6ac-7d8ee9dc279f" providerId="ADAL" clId="{6CD95D0A-0E34-4840-B9CE-9AC6854FCC86}" dt="2019-12-13T12:06:20.452" v="4"/>
        <pc:sldMkLst>
          <pc:docMk/>
          <pc:sldMk cId="0" sldId="257"/>
        </pc:sldMkLst>
        <pc:spChg chg="mod">
          <ac:chgData name="Jo Claes" userId="d64208f3-0076-4064-b6ac-7d8ee9dc279f" providerId="ADAL" clId="{6CD95D0A-0E34-4840-B9CE-9AC6854FCC86}" dt="2019-12-13T12:06:20.452" v="4"/>
          <ac:spMkLst>
            <pc:docMk/>
            <pc:sldMk cId="0" sldId="257"/>
            <ac:spMk id="41986" creationId="{00000000-0000-0000-0000-000000000000}"/>
          </ac:spMkLst>
        </pc:spChg>
      </pc:sldChg>
      <pc:sldChg chg="add">
        <pc:chgData name="Jo Claes" userId="d64208f3-0076-4064-b6ac-7d8ee9dc279f" providerId="ADAL" clId="{6CD95D0A-0E34-4840-B9CE-9AC6854FCC86}" dt="2019-12-13T12:05:10.263" v="2"/>
        <pc:sldMkLst>
          <pc:docMk/>
          <pc:sldMk cId="2191514143" sldId="267"/>
        </pc:sldMkLst>
      </pc:sldChg>
      <pc:sldChg chg="add">
        <pc:chgData name="Jo Claes" userId="d64208f3-0076-4064-b6ac-7d8ee9dc279f" providerId="ADAL" clId="{6CD95D0A-0E34-4840-B9CE-9AC6854FCC86}" dt="2019-12-13T12:05:10.263" v="2"/>
        <pc:sldMkLst>
          <pc:docMk/>
          <pc:sldMk cId="4097828591" sldId="268"/>
        </pc:sldMkLst>
      </pc:sldChg>
      <pc:sldChg chg="add">
        <pc:chgData name="Jo Claes" userId="d64208f3-0076-4064-b6ac-7d8ee9dc279f" providerId="ADAL" clId="{6CD95D0A-0E34-4840-B9CE-9AC6854FCC86}" dt="2019-12-13T12:05:10.263" v="2"/>
        <pc:sldMkLst>
          <pc:docMk/>
          <pc:sldMk cId="2609514151" sldId="269"/>
        </pc:sldMkLst>
      </pc:sldChg>
      <pc:sldChg chg="add">
        <pc:chgData name="Jo Claes" userId="d64208f3-0076-4064-b6ac-7d8ee9dc279f" providerId="ADAL" clId="{6CD95D0A-0E34-4840-B9CE-9AC6854FCC86}" dt="2019-12-13T12:05:10.263" v="2"/>
        <pc:sldMkLst>
          <pc:docMk/>
          <pc:sldMk cId="45363875" sldId="273"/>
        </pc:sldMkLst>
      </pc:sldChg>
      <pc:sldChg chg="add">
        <pc:chgData name="Jo Claes" userId="d64208f3-0076-4064-b6ac-7d8ee9dc279f" providerId="ADAL" clId="{6CD95D0A-0E34-4840-B9CE-9AC6854FCC86}" dt="2019-12-13T12:05:10.263" v="2"/>
        <pc:sldMkLst>
          <pc:docMk/>
          <pc:sldMk cId="253602954" sldId="274"/>
        </pc:sldMkLst>
      </pc:sldChg>
      <pc:sldChg chg="add">
        <pc:chgData name="Jo Claes" userId="d64208f3-0076-4064-b6ac-7d8ee9dc279f" providerId="ADAL" clId="{6CD95D0A-0E34-4840-B9CE-9AC6854FCC86}" dt="2019-12-13T12:05:10.263" v="2"/>
        <pc:sldMkLst>
          <pc:docMk/>
          <pc:sldMk cId="1865231997" sldId="275"/>
        </pc:sldMkLst>
      </pc:sldChg>
      <pc:sldChg chg="add">
        <pc:chgData name="Jo Claes" userId="d64208f3-0076-4064-b6ac-7d8ee9dc279f" providerId="ADAL" clId="{6CD95D0A-0E34-4840-B9CE-9AC6854FCC86}" dt="2019-12-13T12:05:10.263" v="2"/>
        <pc:sldMkLst>
          <pc:docMk/>
          <pc:sldMk cId="828234046" sldId="278"/>
        </pc:sldMkLst>
      </pc:sldChg>
      <pc:sldChg chg="add">
        <pc:chgData name="Jo Claes" userId="d64208f3-0076-4064-b6ac-7d8ee9dc279f" providerId="ADAL" clId="{6CD95D0A-0E34-4840-B9CE-9AC6854FCC86}" dt="2019-12-13T12:05:10.263" v="2"/>
        <pc:sldMkLst>
          <pc:docMk/>
          <pc:sldMk cId="1790545575" sldId="279"/>
        </pc:sldMkLst>
      </pc:sldChg>
      <pc:sldChg chg="add">
        <pc:chgData name="Jo Claes" userId="d64208f3-0076-4064-b6ac-7d8ee9dc279f" providerId="ADAL" clId="{6CD95D0A-0E34-4840-B9CE-9AC6854FCC86}" dt="2019-12-13T12:05:10.263" v="2"/>
        <pc:sldMkLst>
          <pc:docMk/>
          <pc:sldMk cId="1193959080" sldId="281"/>
        </pc:sldMkLst>
      </pc:sldChg>
      <pc:sldChg chg="add">
        <pc:chgData name="Jo Claes" userId="d64208f3-0076-4064-b6ac-7d8ee9dc279f" providerId="ADAL" clId="{6CD95D0A-0E34-4840-B9CE-9AC6854FCC86}" dt="2019-12-13T12:05:10.263" v="2"/>
        <pc:sldMkLst>
          <pc:docMk/>
          <pc:sldMk cId="2328190276" sldId="284"/>
        </pc:sldMkLst>
      </pc:sldChg>
      <pc:sldChg chg="add">
        <pc:chgData name="Jo Claes" userId="d64208f3-0076-4064-b6ac-7d8ee9dc279f" providerId="ADAL" clId="{6CD95D0A-0E34-4840-B9CE-9AC6854FCC86}" dt="2019-12-13T12:05:10.263" v="2"/>
        <pc:sldMkLst>
          <pc:docMk/>
          <pc:sldMk cId="474247939" sldId="285"/>
        </pc:sldMkLst>
      </pc:sldChg>
      <pc:sldChg chg="modSp add">
        <pc:chgData name="Jo Claes" userId="d64208f3-0076-4064-b6ac-7d8ee9dc279f" providerId="ADAL" clId="{6CD95D0A-0E34-4840-B9CE-9AC6854FCC86}" dt="2019-12-13T12:05:10.379" v="3" actId="27636"/>
        <pc:sldMkLst>
          <pc:docMk/>
          <pc:sldMk cId="369260180" sldId="286"/>
        </pc:sldMkLst>
        <pc:spChg chg="mod">
          <ac:chgData name="Jo Claes" userId="d64208f3-0076-4064-b6ac-7d8ee9dc279f" providerId="ADAL" clId="{6CD95D0A-0E34-4840-B9CE-9AC6854FCC86}" dt="2019-12-13T12:05:10.379" v="3" actId="27636"/>
          <ac:spMkLst>
            <pc:docMk/>
            <pc:sldMk cId="369260180" sldId="286"/>
            <ac:spMk id="24580" creationId="{00000000-0000-0000-0000-000000000000}"/>
          </ac:spMkLst>
        </pc:spChg>
      </pc:sldChg>
      <pc:sldChg chg="add">
        <pc:chgData name="Jo Claes" userId="d64208f3-0076-4064-b6ac-7d8ee9dc279f" providerId="ADAL" clId="{6CD95D0A-0E34-4840-B9CE-9AC6854FCC86}" dt="2019-12-13T12:05:10.263" v="2"/>
        <pc:sldMkLst>
          <pc:docMk/>
          <pc:sldMk cId="973588049" sldId="295"/>
        </pc:sldMkLst>
      </pc:sldChg>
      <pc:sldChg chg="add">
        <pc:chgData name="Jo Claes" userId="d64208f3-0076-4064-b6ac-7d8ee9dc279f" providerId="ADAL" clId="{6CD95D0A-0E34-4840-B9CE-9AC6854FCC86}" dt="2019-12-13T12:05:10.263" v="2"/>
        <pc:sldMkLst>
          <pc:docMk/>
          <pc:sldMk cId="3915183581" sldId="296"/>
        </pc:sldMkLst>
      </pc:sldChg>
      <pc:sldChg chg="add">
        <pc:chgData name="Jo Claes" userId="d64208f3-0076-4064-b6ac-7d8ee9dc279f" providerId="ADAL" clId="{6CD95D0A-0E34-4840-B9CE-9AC6854FCC86}" dt="2019-12-13T12:05:10.263" v="2"/>
        <pc:sldMkLst>
          <pc:docMk/>
          <pc:sldMk cId="1710420923" sldId="297"/>
        </pc:sldMkLst>
      </pc:sldChg>
      <pc:sldChg chg="add">
        <pc:chgData name="Jo Claes" userId="d64208f3-0076-4064-b6ac-7d8ee9dc279f" providerId="ADAL" clId="{6CD95D0A-0E34-4840-B9CE-9AC6854FCC86}" dt="2019-12-13T12:05:10.263" v="2"/>
        <pc:sldMkLst>
          <pc:docMk/>
          <pc:sldMk cId="2823663338" sldId="298"/>
        </pc:sldMkLst>
      </pc:sldChg>
      <pc:sldChg chg="add">
        <pc:chgData name="Jo Claes" userId="d64208f3-0076-4064-b6ac-7d8ee9dc279f" providerId="ADAL" clId="{6CD95D0A-0E34-4840-B9CE-9AC6854FCC86}" dt="2019-12-13T12:05:10.263" v="2"/>
        <pc:sldMkLst>
          <pc:docMk/>
          <pc:sldMk cId="3531372390" sldId="300"/>
        </pc:sldMkLst>
      </pc:sldChg>
      <pc:sldChg chg="add">
        <pc:chgData name="Jo Claes" userId="d64208f3-0076-4064-b6ac-7d8ee9dc279f" providerId="ADAL" clId="{6CD95D0A-0E34-4840-B9CE-9AC6854FCC86}" dt="2019-12-13T12:05:10.263" v="2"/>
        <pc:sldMkLst>
          <pc:docMk/>
          <pc:sldMk cId="982383524" sldId="301"/>
        </pc:sldMkLst>
      </pc:sldChg>
      <pc:sldChg chg="add">
        <pc:chgData name="Jo Claes" userId="d64208f3-0076-4064-b6ac-7d8ee9dc279f" providerId="ADAL" clId="{6CD95D0A-0E34-4840-B9CE-9AC6854FCC86}" dt="2019-12-13T12:05:10.263" v="2"/>
        <pc:sldMkLst>
          <pc:docMk/>
          <pc:sldMk cId="2129675019" sldId="302"/>
        </pc:sldMkLst>
      </pc:sldChg>
      <pc:sldChg chg="add">
        <pc:chgData name="Jo Claes" userId="d64208f3-0076-4064-b6ac-7d8ee9dc279f" providerId="ADAL" clId="{6CD95D0A-0E34-4840-B9CE-9AC6854FCC86}" dt="2019-12-13T12:05:10.263" v="2"/>
        <pc:sldMkLst>
          <pc:docMk/>
          <pc:sldMk cId="3474073590" sldId="303"/>
        </pc:sldMkLst>
      </pc:sldChg>
      <pc:sldChg chg="add">
        <pc:chgData name="Jo Claes" userId="d64208f3-0076-4064-b6ac-7d8ee9dc279f" providerId="ADAL" clId="{6CD95D0A-0E34-4840-B9CE-9AC6854FCC86}" dt="2019-12-13T12:05:10.263" v="2"/>
        <pc:sldMkLst>
          <pc:docMk/>
          <pc:sldMk cId="944700068" sldId="304"/>
        </pc:sldMkLst>
      </pc:sldChg>
      <pc:sldChg chg="add">
        <pc:chgData name="Jo Claes" userId="d64208f3-0076-4064-b6ac-7d8ee9dc279f" providerId="ADAL" clId="{6CD95D0A-0E34-4840-B9CE-9AC6854FCC86}" dt="2019-12-13T12:05:10.263" v="2"/>
        <pc:sldMkLst>
          <pc:docMk/>
          <pc:sldMk cId="363137168" sldId="307"/>
        </pc:sldMkLst>
      </pc:sldChg>
      <pc:sldChg chg="add">
        <pc:chgData name="Jo Claes" userId="d64208f3-0076-4064-b6ac-7d8ee9dc279f" providerId="ADAL" clId="{6CD95D0A-0E34-4840-B9CE-9AC6854FCC86}" dt="2019-12-13T12:05:10.263" v="2"/>
        <pc:sldMkLst>
          <pc:docMk/>
          <pc:sldMk cId="2978217949" sldId="308"/>
        </pc:sldMkLst>
      </pc:sldChg>
      <pc:sldChg chg="add">
        <pc:chgData name="Jo Claes" userId="d64208f3-0076-4064-b6ac-7d8ee9dc279f" providerId="ADAL" clId="{6CD95D0A-0E34-4840-B9CE-9AC6854FCC86}" dt="2019-12-13T12:05:10.263" v="2"/>
        <pc:sldMkLst>
          <pc:docMk/>
          <pc:sldMk cId="1486841952" sldId="309"/>
        </pc:sldMkLst>
      </pc:sldChg>
      <pc:sldChg chg="add">
        <pc:chgData name="Jo Claes" userId="d64208f3-0076-4064-b6ac-7d8ee9dc279f" providerId="ADAL" clId="{6CD95D0A-0E34-4840-B9CE-9AC6854FCC86}" dt="2019-12-13T12:05:10.263" v="2"/>
        <pc:sldMkLst>
          <pc:docMk/>
          <pc:sldMk cId="959126198" sldId="310"/>
        </pc:sldMkLst>
      </pc:sldChg>
      <pc:sldChg chg="add">
        <pc:chgData name="Jo Claes" userId="d64208f3-0076-4064-b6ac-7d8ee9dc279f" providerId="ADAL" clId="{6CD95D0A-0E34-4840-B9CE-9AC6854FCC86}" dt="2019-12-13T12:05:10.263" v="2"/>
        <pc:sldMkLst>
          <pc:docMk/>
          <pc:sldMk cId="1267036360" sldId="312"/>
        </pc:sldMkLst>
      </pc:sldChg>
      <pc:sldChg chg="add">
        <pc:chgData name="Jo Claes" userId="d64208f3-0076-4064-b6ac-7d8ee9dc279f" providerId="ADAL" clId="{6CD95D0A-0E34-4840-B9CE-9AC6854FCC86}" dt="2019-12-13T12:05:10.263" v="2"/>
        <pc:sldMkLst>
          <pc:docMk/>
          <pc:sldMk cId="2822244574" sldId="327"/>
        </pc:sldMkLst>
      </pc:sldChg>
      <pc:sldChg chg="add">
        <pc:chgData name="Jo Claes" userId="d64208f3-0076-4064-b6ac-7d8ee9dc279f" providerId="ADAL" clId="{6CD95D0A-0E34-4840-B9CE-9AC6854FCC86}" dt="2019-12-13T12:05:10.263" v="2"/>
        <pc:sldMkLst>
          <pc:docMk/>
          <pc:sldMk cId="3199595285" sldId="328"/>
        </pc:sldMkLst>
      </pc:sldChg>
      <pc:sldChg chg="add">
        <pc:chgData name="Jo Claes" userId="d64208f3-0076-4064-b6ac-7d8ee9dc279f" providerId="ADAL" clId="{6CD95D0A-0E34-4840-B9CE-9AC6854FCC86}" dt="2019-12-13T12:05:10.263" v="2"/>
        <pc:sldMkLst>
          <pc:docMk/>
          <pc:sldMk cId="22266784" sldId="329"/>
        </pc:sldMkLst>
      </pc:sldChg>
      <pc:sldChg chg="add">
        <pc:chgData name="Jo Claes" userId="d64208f3-0076-4064-b6ac-7d8ee9dc279f" providerId="ADAL" clId="{6CD95D0A-0E34-4840-B9CE-9AC6854FCC86}" dt="2019-12-13T12:05:10.263" v="2"/>
        <pc:sldMkLst>
          <pc:docMk/>
          <pc:sldMk cId="478648566" sldId="330"/>
        </pc:sldMkLst>
      </pc:sldChg>
      <pc:sldChg chg="add">
        <pc:chgData name="Jo Claes" userId="d64208f3-0076-4064-b6ac-7d8ee9dc279f" providerId="ADAL" clId="{6CD95D0A-0E34-4840-B9CE-9AC6854FCC86}" dt="2019-12-13T12:05:10.263" v="2"/>
        <pc:sldMkLst>
          <pc:docMk/>
          <pc:sldMk cId="175205205" sldId="331"/>
        </pc:sldMkLst>
      </pc:sldChg>
      <pc:sldChg chg="add">
        <pc:chgData name="Jo Claes" userId="d64208f3-0076-4064-b6ac-7d8ee9dc279f" providerId="ADAL" clId="{6CD95D0A-0E34-4840-B9CE-9AC6854FCC86}" dt="2019-12-13T12:05:10.263" v="2"/>
        <pc:sldMkLst>
          <pc:docMk/>
          <pc:sldMk cId="4120612417" sldId="332"/>
        </pc:sldMkLst>
      </pc:sldChg>
      <pc:sldChg chg="add">
        <pc:chgData name="Jo Claes" userId="d64208f3-0076-4064-b6ac-7d8ee9dc279f" providerId="ADAL" clId="{6CD95D0A-0E34-4840-B9CE-9AC6854FCC86}" dt="2019-12-13T12:05:10.263" v="2"/>
        <pc:sldMkLst>
          <pc:docMk/>
          <pc:sldMk cId="580786961" sldId="333"/>
        </pc:sldMkLst>
      </pc:sldChg>
      <pc:sldChg chg="add">
        <pc:chgData name="Jo Claes" userId="d64208f3-0076-4064-b6ac-7d8ee9dc279f" providerId="ADAL" clId="{6CD95D0A-0E34-4840-B9CE-9AC6854FCC86}" dt="2019-12-13T12:05:10.263" v="2"/>
        <pc:sldMkLst>
          <pc:docMk/>
          <pc:sldMk cId="2291046996" sldId="335"/>
        </pc:sldMkLst>
      </pc:sldChg>
      <pc:sldChg chg="add">
        <pc:chgData name="Jo Claes" userId="d64208f3-0076-4064-b6ac-7d8ee9dc279f" providerId="ADAL" clId="{6CD95D0A-0E34-4840-B9CE-9AC6854FCC86}" dt="2019-12-13T12:05:10.263" v="2"/>
        <pc:sldMkLst>
          <pc:docMk/>
          <pc:sldMk cId="566628776" sldId="339"/>
        </pc:sldMkLst>
      </pc:sldChg>
      <pc:sldChg chg="del">
        <pc:chgData name="Jo Claes" userId="d64208f3-0076-4064-b6ac-7d8ee9dc279f" providerId="ADAL" clId="{6CD95D0A-0E34-4840-B9CE-9AC6854FCC86}" dt="2019-12-13T12:04:54.118" v="1" actId="2696"/>
        <pc:sldMkLst>
          <pc:docMk/>
          <pc:sldMk cId="3419487862" sldId="345"/>
        </pc:sldMkLst>
      </pc:sldChg>
      <pc:sldChg chg="add">
        <pc:chgData name="Jo Claes" userId="d64208f3-0076-4064-b6ac-7d8ee9dc279f" providerId="ADAL" clId="{6CD95D0A-0E34-4840-B9CE-9AC6854FCC86}" dt="2019-12-13T12:05:10.263" v="2"/>
        <pc:sldMkLst>
          <pc:docMk/>
          <pc:sldMk cId="116512456" sldId="346"/>
        </pc:sldMkLst>
      </pc:sldChg>
      <pc:sldChg chg="add">
        <pc:chgData name="Jo Claes" userId="d64208f3-0076-4064-b6ac-7d8ee9dc279f" providerId="ADAL" clId="{6CD95D0A-0E34-4840-B9CE-9AC6854FCC86}" dt="2019-12-13T12:05:10.263" v="2"/>
        <pc:sldMkLst>
          <pc:docMk/>
          <pc:sldMk cId="21762949" sldId="348"/>
        </pc:sldMkLst>
      </pc:sldChg>
      <pc:sldChg chg="add">
        <pc:chgData name="Jo Claes" userId="d64208f3-0076-4064-b6ac-7d8ee9dc279f" providerId="ADAL" clId="{6CD95D0A-0E34-4840-B9CE-9AC6854FCC86}" dt="2019-12-13T12:05:10.263" v="2"/>
        <pc:sldMkLst>
          <pc:docMk/>
          <pc:sldMk cId="1978603177" sldId="354"/>
        </pc:sldMkLst>
      </pc:sldChg>
      <pc:sldChg chg="add">
        <pc:chgData name="Jo Claes" userId="d64208f3-0076-4064-b6ac-7d8ee9dc279f" providerId="ADAL" clId="{6CD95D0A-0E34-4840-B9CE-9AC6854FCC86}" dt="2019-12-13T12:04:42.195" v="0"/>
        <pc:sldMkLst>
          <pc:docMk/>
          <pc:sldMk cId="2890931259" sldId="355"/>
        </pc:sldMkLst>
      </pc:sldChg>
      <pc:sldChg chg="add">
        <pc:chgData name="Jo Claes" userId="d64208f3-0076-4064-b6ac-7d8ee9dc279f" providerId="ADAL" clId="{6CD95D0A-0E34-4840-B9CE-9AC6854FCC86}" dt="2019-12-13T12:05:10.263" v="2"/>
        <pc:sldMkLst>
          <pc:docMk/>
          <pc:sldMk cId="170787759" sldId="356"/>
        </pc:sldMkLst>
      </pc:sldChg>
      <pc:sldChg chg="add">
        <pc:chgData name="Jo Claes" userId="d64208f3-0076-4064-b6ac-7d8ee9dc279f" providerId="ADAL" clId="{6CD95D0A-0E34-4840-B9CE-9AC6854FCC86}" dt="2019-12-13T12:05:10.263" v="2"/>
        <pc:sldMkLst>
          <pc:docMk/>
          <pc:sldMk cId="3031008217" sldId="357"/>
        </pc:sldMkLst>
      </pc:sldChg>
      <pc:sldChg chg="add">
        <pc:chgData name="Jo Claes" userId="d64208f3-0076-4064-b6ac-7d8ee9dc279f" providerId="ADAL" clId="{6CD95D0A-0E34-4840-B9CE-9AC6854FCC86}" dt="2019-12-13T12:05:10.263" v="2"/>
        <pc:sldMkLst>
          <pc:docMk/>
          <pc:sldMk cId="3686882916" sldId="359"/>
        </pc:sldMkLst>
      </pc:sldChg>
      <pc:sldChg chg="add">
        <pc:chgData name="Jo Claes" userId="d64208f3-0076-4064-b6ac-7d8ee9dc279f" providerId="ADAL" clId="{6CD95D0A-0E34-4840-B9CE-9AC6854FCC86}" dt="2019-12-13T12:05:10.263" v="2"/>
        <pc:sldMkLst>
          <pc:docMk/>
          <pc:sldMk cId="1595748793" sldId="365"/>
        </pc:sldMkLst>
      </pc:sldChg>
      <pc:sldChg chg="add">
        <pc:chgData name="Jo Claes" userId="d64208f3-0076-4064-b6ac-7d8ee9dc279f" providerId="ADAL" clId="{6CD95D0A-0E34-4840-B9CE-9AC6854FCC86}" dt="2019-12-13T12:05:10.263" v="2"/>
        <pc:sldMkLst>
          <pc:docMk/>
          <pc:sldMk cId="3893546583" sldId="373"/>
        </pc:sldMkLst>
      </pc:sldChg>
      <pc:sldChg chg="add">
        <pc:chgData name="Jo Claes" userId="d64208f3-0076-4064-b6ac-7d8ee9dc279f" providerId="ADAL" clId="{6CD95D0A-0E34-4840-B9CE-9AC6854FCC86}" dt="2019-12-13T12:05:10.263" v="2"/>
        <pc:sldMkLst>
          <pc:docMk/>
          <pc:sldMk cId="1641161301" sldId="374"/>
        </pc:sldMkLst>
      </pc:sldChg>
      <pc:sldChg chg="add">
        <pc:chgData name="Jo Claes" userId="d64208f3-0076-4064-b6ac-7d8ee9dc279f" providerId="ADAL" clId="{6CD95D0A-0E34-4840-B9CE-9AC6854FCC86}" dt="2019-12-13T12:05:10.263" v="2"/>
        <pc:sldMkLst>
          <pc:docMk/>
          <pc:sldMk cId="2386474444" sldId="375"/>
        </pc:sldMkLst>
      </pc:sldChg>
      <pc:sldChg chg="add">
        <pc:chgData name="Jo Claes" userId="d64208f3-0076-4064-b6ac-7d8ee9dc279f" providerId="ADAL" clId="{6CD95D0A-0E34-4840-B9CE-9AC6854FCC86}" dt="2019-12-13T12:05:10.263" v="2"/>
        <pc:sldMkLst>
          <pc:docMk/>
          <pc:sldMk cId="279286912" sldId="376"/>
        </pc:sldMkLst>
      </pc:sldChg>
      <pc:sldChg chg="add">
        <pc:chgData name="Jo Claes" userId="d64208f3-0076-4064-b6ac-7d8ee9dc279f" providerId="ADAL" clId="{6CD95D0A-0E34-4840-B9CE-9AC6854FCC86}" dt="2019-12-13T12:05:10.263" v="2"/>
        <pc:sldMkLst>
          <pc:docMk/>
          <pc:sldMk cId="2282279195" sldId="377"/>
        </pc:sldMkLst>
      </pc:sldChg>
      <pc:sldChg chg="add">
        <pc:chgData name="Jo Claes" userId="d64208f3-0076-4064-b6ac-7d8ee9dc279f" providerId="ADAL" clId="{6CD95D0A-0E34-4840-B9CE-9AC6854FCC86}" dt="2019-12-13T12:05:10.263" v="2"/>
        <pc:sldMkLst>
          <pc:docMk/>
          <pc:sldMk cId="3928964479" sldId="379"/>
        </pc:sldMkLst>
      </pc:sldChg>
      <pc:sldChg chg="add">
        <pc:chgData name="Jo Claes" userId="d64208f3-0076-4064-b6ac-7d8ee9dc279f" providerId="ADAL" clId="{6CD95D0A-0E34-4840-B9CE-9AC6854FCC86}" dt="2019-12-13T12:05:10.263" v="2"/>
        <pc:sldMkLst>
          <pc:docMk/>
          <pc:sldMk cId="2777480551" sldId="380"/>
        </pc:sldMkLst>
      </pc:sldChg>
      <pc:sldChg chg="add">
        <pc:chgData name="Jo Claes" userId="d64208f3-0076-4064-b6ac-7d8ee9dc279f" providerId="ADAL" clId="{6CD95D0A-0E34-4840-B9CE-9AC6854FCC86}" dt="2019-12-13T12:05:10.263" v="2"/>
        <pc:sldMkLst>
          <pc:docMk/>
          <pc:sldMk cId="2931653295" sldId="381"/>
        </pc:sldMkLst>
      </pc:sldChg>
      <pc:sldChg chg="add">
        <pc:chgData name="Jo Claes" userId="d64208f3-0076-4064-b6ac-7d8ee9dc279f" providerId="ADAL" clId="{6CD95D0A-0E34-4840-B9CE-9AC6854FCC86}" dt="2019-12-13T12:05:10.263" v="2"/>
        <pc:sldMkLst>
          <pc:docMk/>
          <pc:sldMk cId="4026460053" sldId="382"/>
        </pc:sldMkLst>
      </pc:sldChg>
      <pc:sldChg chg="add">
        <pc:chgData name="Jo Claes" userId="d64208f3-0076-4064-b6ac-7d8ee9dc279f" providerId="ADAL" clId="{6CD95D0A-0E34-4840-B9CE-9AC6854FCC86}" dt="2019-12-13T12:05:10.263" v="2"/>
        <pc:sldMkLst>
          <pc:docMk/>
          <pc:sldMk cId="3898778023" sldId="384"/>
        </pc:sldMkLst>
      </pc:sldChg>
      <pc:sldChg chg="add">
        <pc:chgData name="Jo Claes" userId="d64208f3-0076-4064-b6ac-7d8ee9dc279f" providerId="ADAL" clId="{6CD95D0A-0E34-4840-B9CE-9AC6854FCC86}" dt="2019-12-13T12:05:10.263" v="2"/>
        <pc:sldMkLst>
          <pc:docMk/>
          <pc:sldMk cId="1797124544" sldId="385"/>
        </pc:sldMkLst>
      </pc:sldChg>
      <pc:sldChg chg="add">
        <pc:chgData name="Jo Claes" userId="d64208f3-0076-4064-b6ac-7d8ee9dc279f" providerId="ADAL" clId="{6CD95D0A-0E34-4840-B9CE-9AC6854FCC86}" dt="2019-12-13T12:05:10.263" v="2"/>
        <pc:sldMkLst>
          <pc:docMk/>
          <pc:sldMk cId="25434980" sldId="387"/>
        </pc:sldMkLst>
      </pc:sldChg>
      <pc:sldChg chg="add">
        <pc:chgData name="Jo Claes" userId="d64208f3-0076-4064-b6ac-7d8ee9dc279f" providerId="ADAL" clId="{6CD95D0A-0E34-4840-B9CE-9AC6854FCC86}" dt="2019-12-13T12:05:10.263" v="2"/>
        <pc:sldMkLst>
          <pc:docMk/>
          <pc:sldMk cId="4179670281" sldId="388"/>
        </pc:sldMkLst>
      </pc:sldChg>
      <pc:sldChg chg="add">
        <pc:chgData name="Jo Claes" userId="d64208f3-0076-4064-b6ac-7d8ee9dc279f" providerId="ADAL" clId="{6CD95D0A-0E34-4840-B9CE-9AC6854FCC86}" dt="2019-12-13T12:05:10.263" v="2"/>
        <pc:sldMkLst>
          <pc:docMk/>
          <pc:sldMk cId="541515704" sldId="391"/>
        </pc:sldMkLst>
      </pc:sldChg>
      <pc:sldChg chg="add">
        <pc:chgData name="Jo Claes" userId="d64208f3-0076-4064-b6ac-7d8ee9dc279f" providerId="ADAL" clId="{6CD95D0A-0E34-4840-B9CE-9AC6854FCC86}" dt="2019-12-13T12:05:10.263" v="2"/>
        <pc:sldMkLst>
          <pc:docMk/>
          <pc:sldMk cId="1190189027" sldId="392"/>
        </pc:sldMkLst>
      </pc:sldChg>
      <pc:sldChg chg="add">
        <pc:chgData name="Jo Claes" userId="d64208f3-0076-4064-b6ac-7d8ee9dc279f" providerId="ADAL" clId="{6CD95D0A-0E34-4840-B9CE-9AC6854FCC86}" dt="2019-12-13T12:05:10.263" v="2"/>
        <pc:sldMkLst>
          <pc:docMk/>
          <pc:sldMk cId="1646347857" sldId="393"/>
        </pc:sldMkLst>
      </pc:sldChg>
      <pc:sldChg chg="add">
        <pc:chgData name="Jo Claes" userId="d64208f3-0076-4064-b6ac-7d8ee9dc279f" providerId="ADAL" clId="{6CD95D0A-0E34-4840-B9CE-9AC6854FCC86}" dt="2019-12-13T12:05:10.263" v="2"/>
        <pc:sldMkLst>
          <pc:docMk/>
          <pc:sldMk cId="1914111224" sldId="394"/>
        </pc:sldMkLst>
      </pc:sldChg>
      <pc:sldChg chg="add">
        <pc:chgData name="Jo Claes" userId="d64208f3-0076-4064-b6ac-7d8ee9dc279f" providerId="ADAL" clId="{6CD95D0A-0E34-4840-B9CE-9AC6854FCC86}" dt="2019-12-13T12:05:10.263" v="2"/>
        <pc:sldMkLst>
          <pc:docMk/>
          <pc:sldMk cId="14521663" sldId="395"/>
        </pc:sldMkLst>
      </pc:sldChg>
      <pc:sldChg chg="add">
        <pc:chgData name="Jo Claes" userId="d64208f3-0076-4064-b6ac-7d8ee9dc279f" providerId="ADAL" clId="{6CD95D0A-0E34-4840-B9CE-9AC6854FCC86}" dt="2019-12-13T12:05:10.263" v="2"/>
        <pc:sldMkLst>
          <pc:docMk/>
          <pc:sldMk cId="4028229996" sldId="396"/>
        </pc:sldMkLst>
      </pc:sldChg>
      <pc:sldChg chg="add">
        <pc:chgData name="Jo Claes" userId="d64208f3-0076-4064-b6ac-7d8ee9dc279f" providerId="ADAL" clId="{6CD95D0A-0E34-4840-B9CE-9AC6854FCC86}" dt="2019-12-13T12:05:10.263" v="2"/>
        <pc:sldMkLst>
          <pc:docMk/>
          <pc:sldMk cId="2351738635" sldId="397"/>
        </pc:sldMkLst>
      </pc:sldChg>
      <pc:sldChg chg="add">
        <pc:chgData name="Jo Claes" userId="d64208f3-0076-4064-b6ac-7d8ee9dc279f" providerId="ADAL" clId="{6CD95D0A-0E34-4840-B9CE-9AC6854FCC86}" dt="2019-12-13T12:05:10.263" v="2"/>
        <pc:sldMkLst>
          <pc:docMk/>
          <pc:sldMk cId="3759054158" sldId="398"/>
        </pc:sldMkLst>
      </pc:sldChg>
      <pc:sldChg chg="add">
        <pc:chgData name="Jo Claes" userId="d64208f3-0076-4064-b6ac-7d8ee9dc279f" providerId="ADAL" clId="{6CD95D0A-0E34-4840-B9CE-9AC6854FCC86}" dt="2019-12-13T12:05:10.263" v="2"/>
        <pc:sldMkLst>
          <pc:docMk/>
          <pc:sldMk cId="4194613139" sldId="399"/>
        </pc:sldMkLst>
      </pc:sldChg>
      <pc:sldChg chg="add">
        <pc:chgData name="Jo Claes" userId="d64208f3-0076-4064-b6ac-7d8ee9dc279f" providerId="ADAL" clId="{6CD95D0A-0E34-4840-B9CE-9AC6854FCC86}" dt="2019-12-13T12:05:10.263" v="2"/>
        <pc:sldMkLst>
          <pc:docMk/>
          <pc:sldMk cId="2083842111" sldId="400"/>
        </pc:sldMkLst>
      </pc:sldChg>
      <pc:sldChg chg="add">
        <pc:chgData name="Jo Claes" userId="d64208f3-0076-4064-b6ac-7d8ee9dc279f" providerId="ADAL" clId="{6CD95D0A-0E34-4840-B9CE-9AC6854FCC86}" dt="2019-12-13T12:05:10.263" v="2"/>
        <pc:sldMkLst>
          <pc:docMk/>
          <pc:sldMk cId="1151083794" sldId="401"/>
        </pc:sldMkLst>
      </pc:sldChg>
      <pc:sldChg chg="add">
        <pc:chgData name="Jo Claes" userId="d64208f3-0076-4064-b6ac-7d8ee9dc279f" providerId="ADAL" clId="{6CD95D0A-0E34-4840-B9CE-9AC6854FCC86}" dt="2019-12-13T12:05:10.263" v="2"/>
        <pc:sldMkLst>
          <pc:docMk/>
          <pc:sldMk cId="768544908" sldId="402"/>
        </pc:sldMkLst>
      </pc:sldChg>
      <pc:sldChg chg="add">
        <pc:chgData name="Jo Claes" userId="d64208f3-0076-4064-b6ac-7d8ee9dc279f" providerId="ADAL" clId="{6CD95D0A-0E34-4840-B9CE-9AC6854FCC86}" dt="2019-12-13T12:05:10.263" v="2"/>
        <pc:sldMkLst>
          <pc:docMk/>
          <pc:sldMk cId="3238739910" sldId="403"/>
        </pc:sldMkLst>
      </pc:sldChg>
      <pc:sldChg chg="add">
        <pc:chgData name="Jo Claes" userId="d64208f3-0076-4064-b6ac-7d8ee9dc279f" providerId="ADAL" clId="{6CD95D0A-0E34-4840-B9CE-9AC6854FCC86}" dt="2019-12-13T12:05:10.263" v="2"/>
        <pc:sldMkLst>
          <pc:docMk/>
          <pc:sldMk cId="1098982869" sldId="404"/>
        </pc:sldMkLst>
      </pc:sldChg>
      <pc:sldChg chg="add">
        <pc:chgData name="Jo Claes" userId="d64208f3-0076-4064-b6ac-7d8ee9dc279f" providerId="ADAL" clId="{6CD95D0A-0E34-4840-B9CE-9AC6854FCC86}" dt="2019-12-13T12:05:10.263" v="2"/>
        <pc:sldMkLst>
          <pc:docMk/>
          <pc:sldMk cId="1317914021" sldId="405"/>
        </pc:sldMkLst>
      </pc:sldChg>
      <pc:sldChg chg="add">
        <pc:chgData name="Jo Claes" userId="d64208f3-0076-4064-b6ac-7d8ee9dc279f" providerId="ADAL" clId="{6CD95D0A-0E34-4840-B9CE-9AC6854FCC86}" dt="2019-12-13T12:05:10.263" v="2"/>
        <pc:sldMkLst>
          <pc:docMk/>
          <pc:sldMk cId="4253068829" sldId="406"/>
        </pc:sldMkLst>
      </pc:sldChg>
      <pc:sldChg chg="add">
        <pc:chgData name="Jo Claes" userId="d64208f3-0076-4064-b6ac-7d8ee9dc279f" providerId="ADAL" clId="{6CD95D0A-0E34-4840-B9CE-9AC6854FCC86}" dt="2019-12-13T12:05:10.263" v="2"/>
        <pc:sldMkLst>
          <pc:docMk/>
          <pc:sldMk cId="3265267614" sldId="407"/>
        </pc:sldMkLst>
      </pc:sldChg>
      <pc:sldChg chg="add">
        <pc:chgData name="Jo Claes" userId="d64208f3-0076-4064-b6ac-7d8ee9dc279f" providerId="ADAL" clId="{6CD95D0A-0E34-4840-B9CE-9AC6854FCC86}" dt="2019-12-13T12:05:10.263" v="2"/>
        <pc:sldMkLst>
          <pc:docMk/>
          <pc:sldMk cId="1323405601" sldId="409"/>
        </pc:sldMkLst>
      </pc:sldChg>
      <pc:sldChg chg="add">
        <pc:chgData name="Jo Claes" userId="d64208f3-0076-4064-b6ac-7d8ee9dc279f" providerId="ADAL" clId="{6CD95D0A-0E34-4840-B9CE-9AC6854FCC86}" dt="2019-12-13T12:05:10.263" v="2"/>
        <pc:sldMkLst>
          <pc:docMk/>
          <pc:sldMk cId="865941717" sldId="410"/>
        </pc:sldMkLst>
      </pc:sldChg>
      <pc:sldChg chg="add">
        <pc:chgData name="Jo Claes" userId="d64208f3-0076-4064-b6ac-7d8ee9dc279f" providerId="ADAL" clId="{6CD95D0A-0E34-4840-B9CE-9AC6854FCC86}" dt="2019-12-13T12:05:10.263" v="2"/>
        <pc:sldMkLst>
          <pc:docMk/>
          <pc:sldMk cId="4073402461" sldId="411"/>
        </pc:sldMkLst>
      </pc:sldChg>
      <pc:sldChg chg="add">
        <pc:chgData name="Jo Claes" userId="d64208f3-0076-4064-b6ac-7d8ee9dc279f" providerId="ADAL" clId="{6CD95D0A-0E34-4840-B9CE-9AC6854FCC86}" dt="2019-12-13T12:05:10.263" v="2"/>
        <pc:sldMkLst>
          <pc:docMk/>
          <pc:sldMk cId="3854801697" sldId="412"/>
        </pc:sldMkLst>
      </pc:sldChg>
      <pc:sldChg chg="add">
        <pc:chgData name="Jo Claes" userId="d64208f3-0076-4064-b6ac-7d8ee9dc279f" providerId="ADAL" clId="{6CD95D0A-0E34-4840-B9CE-9AC6854FCC86}" dt="2019-12-13T12:05:10.263" v="2"/>
        <pc:sldMkLst>
          <pc:docMk/>
          <pc:sldMk cId="2310482319" sldId="413"/>
        </pc:sldMkLst>
      </pc:sldChg>
      <pc:sldChg chg="add">
        <pc:chgData name="Jo Claes" userId="d64208f3-0076-4064-b6ac-7d8ee9dc279f" providerId="ADAL" clId="{6CD95D0A-0E34-4840-B9CE-9AC6854FCC86}" dt="2019-12-13T12:05:10.263" v="2"/>
        <pc:sldMkLst>
          <pc:docMk/>
          <pc:sldMk cId="1521090986" sldId="414"/>
        </pc:sldMkLst>
      </pc:sldChg>
      <pc:sldChg chg="add">
        <pc:chgData name="Jo Claes" userId="d64208f3-0076-4064-b6ac-7d8ee9dc279f" providerId="ADAL" clId="{6CD95D0A-0E34-4840-B9CE-9AC6854FCC86}" dt="2019-12-13T12:05:10.263" v="2"/>
        <pc:sldMkLst>
          <pc:docMk/>
          <pc:sldMk cId="661128315" sldId="415"/>
        </pc:sldMkLst>
      </pc:sldChg>
      <pc:sldChg chg="add">
        <pc:chgData name="Jo Claes" userId="d64208f3-0076-4064-b6ac-7d8ee9dc279f" providerId="ADAL" clId="{6CD95D0A-0E34-4840-B9CE-9AC6854FCC86}" dt="2019-12-13T12:05:10.263" v="2"/>
        <pc:sldMkLst>
          <pc:docMk/>
          <pc:sldMk cId="3597967512" sldId="416"/>
        </pc:sldMkLst>
      </pc:sldChg>
      <pc:sldChg chg="add">
        <pc:chgData name="Jo Claes" userId="d64208f3-0076-4064-b6ac-7d8ee9dc279f" providerId="ADAL" clId="{6CD95D0A-0E34-4840-B9CE-9AC6854FCC86}" dt="2019-12-13T12:05:10.263" v="2"/>
        <pc:sldMkLst>
          <pc:docMk/>
          <pc:sldMk cId="1390613044" sldId="417"/>
        </pc:sldMkLst>
      </pc:sldChg>
      <pc:sldChg chg="add">
        <pc:chgData name="Jo Claes" userId="d64208f3-0076-4064-b6ac-7d8ee9dc279f" providerId="ADAL" clId="{6CD95D0A-0E34-4840-B9CE-9AC6854FCC86}" dt="2019-12-13T12:05:10.263" v="2"/>
        <pc:sldMkLst>
          <pc:docMk/>
          <pc:sldMk cId="1641331614" sldId="418"/>
        </pc:sldMkLst>
      </pc:sldChg>
      <pc:sldChg chg="add">
        <pc:chgData name="Jo Claes" userId="d64208f3-0076-4064-b6ac-7d8ee9dc279f" providerId="ADAL" clId="{6CD95D0A-0E34-4840-B9CE-9AC6854FCC86}" dt="2019-12-13T12:05:10.263" v="2"/>
        <pc:sldMkLst>
          <pc:docMk/>
          <pc:sldMk cId="3456051319" sldId="419"/>
        </pc:sldMkLst>
      </pc:sldChg>
      <pc:sldChg chg="add">
        <pc:chgData name="Jo Claes" userId="d64208f3-0076-4064-b6ac-7d8ee9dc279f" providerId="ADAL" clId="{6CD95D0A-0E34-4840-B9CE-9AC6854FCC86}" dt="2019-12-13T12:05:10.263" v="2"/>
        <pc:sldMkLst>
          <pc:docMk/>
          <pc:sldMk cId="3374427401" sldId="420"/>
        </pc:sldMkLst>
      </pc:sldChg>
      <pc:sldChg chg="add">
        <pc:chgData name="Jo Claes" userId="d64208f3-0076-4064-b6ac-7d8ee9dc279f" providerId="ADAL" clId="{6CD95D0A-0E34-4840-B9CE-9AC6854FCC86}" dt="2019-12-13T12:05:10.263" v="2"/>
        <pc:sldMkLst>
          <pc:docMk/>
          <pc:sldMk cId="1668642280" sldId="421"/>
        </pc:sldMkLst>
      </pc:sldChg>
      <pc:sldChg chg="add">
        <pc:chgData name="Jo Claes" userId="d64208f3-0076-4064-b6ac-7d8ee9dc279f" providerId="ADAL" clId="{6CD95D0A-0E34-4840-B9CE-9AC6854FCC86}" dt="2019-12-13T12:05:10.263" v="2"/>
        <pc:sldMkLst>
          <pc:docMk/>
          <pc:sldMk cId="2425177089" sldId="422"/>
        </pc:sldMkLst>
      </pc:sldChg>
      <pc:sldChg chg="add">
        <pc:chgData name="Jo Claes" userId="d64208f3-0076-4064-b6ac-7d8ee9dc279f" providerId="ADAL" clId="{6CD95D0A-0E34-4840-B9CE-9AC6854FCC86}" dt="2019-12-13T12:05:10.263" v="2"/>
        <pc:sldMkLst>
          <pc:docMk/>
          <pc:sldMk cId="103414674" sldId="423"/>
        </pc:sldMkLst>
      </pc:sldChg>
      <pc:sldChg chg="add">
        <pc:chgData name="Jo Claes" userId="d64208f3-0076-4064-b6ac-7d8ee9dc279f" providerId="ADAL" clId="{6CD95D0A-0E34-4840-B9CE-9AC6854FCC86}" dt="2019-12-13T12:05:10.263" v="2"/>
        <pc:sldMkLst>
          <pc:docMk/>
          <pc:sldMk cId="4261632778" sldId="424"/>
        </pc:sldMkLst>
      </pc:sldChg>
      <pc:sldChg chg="add">
        <pc:chgData name="Jo Claes" userId="d64208f3-0076-4064-b6ac-7d8ee9dc279f" providerId="ADAL" clId="{6CD95D0A-0E34-4840-B9CE-9AC6854FCC86}" dt="2019-12-13T12:05:10.263" v="2"/>
        <pc:sldMkLst>
          <pc:docMk/>
          <pc:sldMk cId="1341700730" sldId="425"/>
        </pc:sldMkLst>
      </pc:sldChg>
      <pc:sldChg chg="add">
        <pc:chgData name="Jo Claes" userId="d64208f3-0076-4064-b6ac-7d8ee9dc279f" providerId="ADAL" clId="{6CD95D0A-0E34-4840-B9CE-9AC6854FCC86}" dt="2019-12-13T12:05:10.263" v="2"/>
        <pc:sldMkLst>
          <pc:docMk/>
          <pc:sldMk cId="3252873632" sldId="426"/>
        </pc:sldMkLst>
      </pc:sldChg>
      <pc:sldChg chg="add">
        <pc:chgData name="Jo Claes" userId="d64208f3-0076-4064-b6ac-7d8ee9dc279f" providerId="ADAL" clId="{6CD95D0A-0E34-4840-B9CE-9AC6854FCC86}" dt="2019-12-13T12:05:10.263" v="2"/>
        <pc:sldMkLst>
          <pc:docMk/>
          <pc:sldMk cId="1887728620" sldId="427"/>
        </pc:sldMkLst>
      </pc:sldChg>
      <pc:sldChg chg="add">
        <pc:chgData name="Jo Claes" userId="d64208f3-0076-4064-b6ac-7d8ee9dc279f" providerId="ADAL" clId="{6CD95D0A-0E34-4840-B9CE-9AC6854FCC86}" dt="2019-12-13T12:05:10.263" v="2"/>
        <pc:sldMkLst>
          <pc:docMk/>
          <pc:sldMk cId="4143181328" sldId="428"/>
        </pc:sldMkLst>
      </pc:sldChg>
      <pc:sldChg chg="add">
        <pc:chgData name="Jo Claes" userId="d64208f3-0076-4064-b6ac-7d8ee9dc279f" providerId="ADAL" clId="{6CD95D0A-0E34-4840-B9CE-9AC6854FCC86}" dt="2019-12-13T12:05:10.263" v="2"/>
        <pc:sldMkLst>
          <pc:docMk/>
          <pc:sldMk cId="440592581" sldId="429"/>
        </pc:sldMkLst>
      </pc:sldChg>
      <pc:sldChg chg="add">
        <pc:chgData name="Jo Claes" userId="d64208f3-0076-4064-b6ac-7d8ee9dc279f" providerId="ADAL" clId="{6CD95D0A-0E34-4840-B9CE-9AC6854FCC86}" dt="2019-12-13T12:05:10.263" v="2"/>
        <pc:sldMkLst>
          <pc:docMk/>
          <pc:sldMk cId="2413174616" sldId="430"/>
        </pc:sldMkLst>
      </pc:sldChg>
      <pc:sldChg chg="add">
        <pc:chgData name="Jo Claes" userId="d64208f3-0076-4064-b6ac-7d8ee9dc279f" providerId="ADAL" clId="{6CD95D0A-0E34-4840-B9CE-9AC6854FCC86}" dt="2019-12-13T12:05:10.263" v="2"/>
        <pc:sldMkLst>
          <pc:docMk/>
          <pc:sldMk cId="3110197999" sldId="431"/>
        </pc:sldMkLst>
      </pc:sldChg>
      <pc:sldChg chg="add">
        <pc:chgData name="Jo Claes" userId="d64208f3-0076-4064-b6ac-7d8ee9dc279f" providerId="ADAL" clId="{6CD95D0A-0E34-4840-B9CE-9AC6854FCC86}" dt="2019-12-13T12:05:10.263" v="2"/>
        <pc:sldMkLst>
          <pc:docMk/>
          <pc:sldMk cId="150080556" sldId="432"/>
        </pc:sldMkLst>
      </pc:sldChg>
      <pc:sldChg chg="add">
        <pc:chgData name="Jo Claes" userId="d64208f3-0076-4064-b6ac-7d8ee9dc279f" providerId="ADAL" clId="{6CD95D0A-0E34-4840-B9CE-9AC6854FCC86}" dt="2019-12-13T12:05:10.263" v="2"/>
        <pc:sldMkLst>
          <pc:docMk/>
          <pc:sldMk cId="1727186132" sldId="433"/>
        </pc:sldMkLst>
      </pc:sldChg>
      <pc:sldChg chg="add">
        <pc:chgData name="Jo Claes" userId="d64208f3-0076-4064-b6ac-7d8ee9dc279f" providerId="ADAL" clId="{6CD95D0A-0E34-4840-B9CE-9AC6854FCC86}" dt="2019-12-13T12:05:10.263" v="2"/>
        <pc:sldMkLst>
          <pc:docMk/>
          <pc:sldMk cId="4161820957" sldId="434"/>
        </pc:sldMkLst>
      </pc:sldChg>
      <pc:sldChg chg="add">
        <pc:chgData name="Jo Claes" userId="d64208f3-0076-4064-b6ac-7d8ee9dc279f" providerId="ADAL" clId="{6CD95D0A-0E34-4840-B9CE-9AC6854FCC86}" dt="2019-12-13T12:05:10.263" v="2"/>
        <pc:sldMkLst>
          <pc:docMk/>
          <pc:sldMk cId="2943947790" sldId="435"/>
        </pc:sldMkLst>
      </pc:sldChg>
      <pc:sldChg chg="add">
        <pc:chgData name="Jo Claes" userId="d64208f3-0076-4064-b6ac-7d8ee9dc279f" providerId="ADAL" clId="{6CD95D0A-0E34-4840-B9CE-9AC6854FCC86}" dt="2019-12-13T12:05:10.263" v="2"/>
        <pc:sldMkLst>
          <pc:docMk/>
          <pc:sldMk cId="2817395762" sldId="436"/>
        </pc:sldMkLst>
      </pc:sldChg>
      <pc:sldChg chg="add">
        <pc:chgData name="Jo Claes" userId="d64208f3-0076-4064-b6ac-7d8ee9dc279f" providerId="ADAL" clId="{6CD95D0A-0E34-4840-B9CE-9AC6854FCC86}" dt="2019-12-13T12:05:10.263" v="2"/>
        <pc:sldMkLst>
          <pc:docMk/>
          <pc:sldMk cId="175460468" sldId="437"/>
        </pc:sldMkLst>
      </pc:sldChg>
      <pc:sldChg chg="add">
        <pc:chgData name="Jo Claes" userId="d64208f3-0076-4064-b6ac-7d8ee9dc279f" providerId="ADAL" clId="{6CD95D0A-0E34-4840-B9CE-9AC6854FCC86}" dt="2019-12-13T12:05:10.263" v="2"/>
        <pc:sldMkLst>
          <pc:docMk/>
          <pc:sldMk cId="335646025" sldId="438"/>
        </pc:sldMkLst>
      </pc:sldChg>
      <pc:sldChg chg="add">
        <pc:chgData name="Jo Claes" userId="d64208f3-0076-4064-b6ac-7d8ee9dc279f" providerId="ADAL" clId="{6CD95D0A-0E34-4840-B9CE-9AC6854FCC86}" dt="2019-12-13T12:05:10.263" v="2"/>
        <pc:sldMkLst>
          <pc:docMk/>
          <pc:sldMk cId="1158951172" sldId="439"/>
        </pc:sldMkLst>
      </pc:sldChg>
      <pc:sldChg chg="add">
        <pc:chgData name="Jo Claes" userId="d64208f3-0076-4064-b6ac-7d8ee9dc279f" providerId="ADAL" clId="{6CD95D0A-0E34-4840-B9CE-9AC6854FCC86}" dt="2019-12-13T12:05:10.263" v="2"/>
        <pc:sldMkLst>
          <pc:docMk/>
          <pc:sldMk cId="3327416851" sldId="440"/>
        </pc:sldMkLst>
      </pc:sldChg>
      <pc:sldChg chg="add">
        <pc:chgData name="Jo Claes" userId="d64208f3-0076-4064-b6ac-7d8ee9dc279f" providerId="ADAL" clId="{6CD95D0A-0E34-4840-B9CE-9AC6854FCC86}" dt="2019-12-13T12:05:10.263" v="2"/>
        <pc:sldMkLst>
          <pc:docMk/>
          <pc:sldMk cId="2140884305" sldId="441"/>
        </pc:sldMkLst>
      </pc:sldChg>
      <pc:sldChg chg="add">
        <pc:chgData name="Jo Claes" userId="d64208f3-0076-4064-b6ac-7d8ee9dc279f" providerId="ADAL" clId="{6CD95D0A-0E34-4840-B9CE-9AC6854FCC86}" dt="2019-12-13T12:05:10.263" v="2"/>
        <pc:sldMkLst>
          <pc:docMk/>
          <pc:sldMk cId="4009202130" sldId="442"/>
        </pc:sldMkLst>
      </pc:sldChg>
      <pc:sldChg chg="add">
        <pc:chgData name="Jo Claes" userId="d64208f3-0076-4064-b6ac-7d8ee9dc279f" providerId="ADAL" clId="{6CD95D0A-0E34-4840-B9CE-9AC6854FCC86}" dt="2019-12-13T12:05:10.263" v="2"/>
        <pc:sldMkLst>
          <pc:docMk/>
          <pc:sldMk cId="3381003043" sldId="443"/>
        </pc:sldMkLst>
      </pc:sldChg>
      <pc:sldChg chg="add">
        <pc:chgData name="Jo Claes" userId="d64208f3-0076-4064-b6ac-7d8ee9dc279f" providerId="ADAL" clId="{6CD95D0A-0E34-4840-B9CE-9AC6854FCC86}" dt="2019-12-13T12:05:10.263" v="2"/>
        <pc:sldMkLst>
          <pc:docMk/>
          <pc:sldMk cId="1132159073" sldId="444"/>
        </pc:sldMkLst>
      </pc:sldChg>
      <pc:sldChg chg="add">
        <pc:chgData name="Jo Claes" userId="d64208f3-0076-4064-b6ac-7d8ee9dc279f" providerId="ADAL" clId="{6CD95D0A-0E34-4840-B9CE-9AC6854FCC86}" dt="2019-12-13T12:05:10.263" v="2"/>
        <pc:sldMkLst>
          <pc:docMk/>
          <pc:sldMk cId="3818358530" sldId="445"/>
        </pc:sldMkLst>
      </pc:sldChg>
      <pc:sldChg chg="add">
        <pc:chgData name="Jo Claes" userId="d64208f3-0076-4064-b6ac-7d8ee9dc279f" providerId="ADAL" clId="{6CD95D0A-0E34-4840-B9CE-9AC6854FCC86}" dt="2019-12-13T12:05:10.263" v="2"/>
        <pc:sldMkLst>
          <pc:docMk/>
          <pc:sldMk cId="4060715954" sldId="446"/>
        </pc:sldMkLst>
      </pc:sldChg>
      <pc:sldChg chg="add">
        <pc:chgData name="Jo Claes" userId="d64208f3-0076-4064-b6ac-7d8ee9dc279f" providerId="ADAL" clId="{6CD95D0A-0E34-4840-B9CE-9AC6854FCC86}" dt="2019-12-13T12:05:10.263" v="2"/>
        <pc:sldMkLst>
          <pc:docMk/>
          <pc:sldMk cId="2879227089" sldId="447"/>
        </pc:sldMkLst>
      </pc:sldChg>
      <pc:sldChg chg="add">
        <pc:chgData name="Jo Claes" userId="d64208f3-0076-4064-b6ac-7d8ee9dc279f" providerId="ADAL" clId="{6CD95D0A-0E34-4840-B9CE-9AC6854FCC86}" dt="2019-12-13T12:05:10.263" v="2"/>
        <pc:sldMkLst>
          <pc:docMk/>
          <pc:sldMk cId="3569536252" sldId="448"/>
        </pc:sldMkLst>
      </pc:sldChg>
      <pc:sldChg chg="add">
        <pc:chgData name="Jo Claes" userId="d64208f3-0076-4064-b6ac-7d8ee9dc279f" providerId="ADAL" clId="{6CD95D0A-0E34-4840-B9CE-9AC6854FCC86}" dt="2019-12-13T12:05:10.263" v="2"/>
        <pc:sldMkLst>
          <pc:docMk/>
          <pc:sldMk cId="2626962612" sldId="449"/>
        </pc:sldMkLst>
      </pc:sldChg>
      <pc:sldChg chg="add">
        <pc:chgData name="Jo Claes" userId="d64208f3-0076-4064-b6ac-7d8ee9dc279f" providerId="ADAL" clId="{6CD95D0A-0E34-4840-B9CE-9AC6854FCC86}" dt="2019-12-13T12:05:10.263" v="2"/>
        <pc:sldMkLst>
          <pc:docMk/>
          <pc:sldMk cId="2256242301" sldId="450"/>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Map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MFort\Documents\PHD\Ansys\ISSF\Results4.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MFort\Documents\PHD\Ansys\ISSF\Results4.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MFort\Documents\PHD\Ansys\ISSF\Results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p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Fort\Google%20Drive\LEAN%20Duplex\ISSF\CSMExampl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Fort\Google%20Drive\LEAN%20Duplex\ISSF\CSMExampl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p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Fort\Documents\PHD\Ansys\ISSF\Results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Fort\Documents\PHD\Ansys\ISSF\Results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Fort\Documents\PHD\Ansys\ISSF\Results4.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MFort\Documents\PHD\Ansys\ISSF\Results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31750" cap="rnd">
              <a:solidFill>
                <a:schemeClr val="accent6"/>
              </a:solidFill>
              <a:round/>
            </a:ln>
            <a:effectLst/>
          </c:spPr>
          <c:marker>
            <c:symbol val="none"/>
          </c:marker>
          <c:xVal>
            <c:numRef>
              <c:f>Blad1!$C$12:$C$65</c:f>
              <c:numCache>
                <c:formatCode>General</c:formatCode>
                <c:ptCount val="54"/>
                <c:pt idx="0">
                  <c:v>0</c:v>
                </c:pt>
                <c:pt idx="1">
                  <c:v>5.0000000436065134E-5</c:v>
                </c:pt>
                <c:pt idx="2">
                  <c:v>1.0000005581632912E-4</c:v>
                </c:pt>
                <c:pt idx="3">
                  <c:v>1.5000095367431618E-4</c:v>
                </c:pt>
                <c:pt idx="4">
                  <c:v>2.000071444901693E-4</c:v>
                </c:pt>
                <c:pt idx="5">
                  <c:v>2.5003406758389139E-4</c:v>
                </c:pt>
                <c:pt idx="6">
                  <c:v>3.0012207031250039E-4</c:v>
                </c:pt>
                <c:pt idx="7">
                  <c:v>3.5035911833907553E-4</c:v>
                </c:pt>
                <c:pt idx="8">
                  <c:v>4.0091449474165497E-4</c:v>
                </c:pt>
                <c:pt idx="9">
                  <c:v>4.520856857299796E-4</c:v>
                </c:pt>
                <c:pt idx="10">
                  <c:v>5.0436065073802643E-4</c:v>
                </c:pt>
                <c:pt idx="11">
                  <c:v>5.5849767466031929E-4</c:v>
                </c:pt>
                <c:pt idx="12">
                  <c:v>6.1562500000000072E-4</c:v>
                </c:pt>
                <c:pt idx="13">
                  <c:v>6.773624366966086E-4</c:v>
                </c:pt>
                <c:pt idx="14">
                  <c:v>7.4596714740154978E-4</c:v>
                </c:pt>
                <c:pt idx="15">
                  <c:v>8.2450580596923797E-4</c:v>
                </c:pt>
                <c:pt idx="16">
                  <c:v>9.1705532693187118E-4</c:v>
                </c:pt>
                <c:pt idx="17">
                  <c:v>1.0289343637258001E-3</c:v>
                </c:pt>
                <c:pt idx="18">
                  <c:v>1.166967773437501E-3</c:v>
                </c:pt>
                <c:pt idx="19">
                  <c:v>1.33978624583708E-3</c:v>
                </c:pt>
                <c:pt idx="20">
                  <c:v>1.5581632944673101E-3</c:v>
                </c:pt>
                <c:pt idx="21">
                  <c:v>1.8353918075561504E-3</c:v>
                </c:pt>
                <c:pt idx="22">
                  <c:v>2.1877023565207827E-3</c:v>
                </c:pt>
                <c:pt idx="23">
                  <c:v>2.634725459830972E-3</c:v>
                </c:pt>
                <c:pt idx="24">
                  <c:v>3.2000000000000032E-3</c:v>
                </c:pt>
                <c:pt idx="25">
                  <c:v>3.9241072899715837E-3</c:v>
                </c:pt>
                <c:pt idx="26">
                  <c:v>5.0112889486504516E-3</c:v>
                </c:pt>
                <c:pt idx="27">
                  <c:v>6.6533692287778362E-3</c:v>
                </c:pt>
                <c:pt idx="28">
                  <c:v>9.0009382832342208E-3</c:v>
                </c:pt>
                <c:pt idx="29">
                  <c:v>1.2184118369993205E-2</c:v>
                </c:pt>
                <c:pt idx="30">
                  <c:v>1.6319848175307107E-2</c:v>
                </c:pt>
                <c:pt idx="31">
                  <c:v>2.1515586908159492E-2</c:v>
                </c:pt>
                <c:pt idx="32">
                  <c:v>2.7871523944494016E-2</c:v>
                </c:pt>
                <c:pt idx="33">
                  <c:v>3.5482029144437793E-2</c:v>
                </c:pt>
                <c:pt idx="34">
                  <c:v>4.4436668379336769E-2</c:v>
                </c:pt>
                <c:pt idx="35">
                  <c:v>5.4820948835815834E-2</c:v>
                </c:pt>
                <c:pt idx="36">
                  <c:v>6.6716885954483857E-2</c:v>
                </c:pt>
                <c:pt idx="37">
                  <c:v>8.0203447056397606E-2</c:v>
                </c:pt>
                <c:pt idx="38">
                  <c:v>9.5356906521803328E-2</c:v>
                </c:pt>
                <c:pt idx="39">
                  <c:v>0.11225113559565801</c:v>
                </c:pt>
                <c:pt idx="40">
                  <c:v>0.13095784265342011</c:v>
                </c:pt>
                <c:pt idx="41">
                  <c:v>0.15154677512502518</c:v>
                </c:pt>
                <c:pt idx="42">
                  <c:v>0.17408589120222712</c:v>
                </c:pt>
                <c:pt idx="43">
                  <c:v>0.19864150735638905</c:v>
                </c:pt>
                <c:pt idx="44">
                  <c:v>0.22527842622402705</c:v>
                </c:pt>
                <c:pt idx="45">
                  <c:v>0.25406004836457602</c:v>
                </c:pt>
                <c:pt idx="46">
                  <c:v>0.28504847062572702</c:v>
                </c:pt>
                <c:pt idx="47">
                  <c:v>0.31830457327987588</c:v>
                </c:pt>
                <c:pt idx="48">
                  <c:v>0.35388809766353735</c:v>
                </c:pt>
                <c:pt idx="49">
                  <c:v>0.3918577157209665</c:v>
                </c:pt>
                <c:pt idx="50">
                  <c:v>0.432271092596897</c:v>
                </c:pt>
                <c:pt idx="51">
                  <c:v>0.47518494322221744</c:v>
                </c:pt>
                <c:pt idx="52">
                  <c:v>0.52065508367695701</c:v>
                </c:pt>
                <c:pt idx="53">
                  <c:v>0.568736477987421</c:v>
                </c:pt>
              </c:numCache>
            </c:numRef>
          </c:xVal>
          <c:yVal>
            <c:numRef>
              <c:f>Blad1!$B$12:$B$65</c:f>
              <c:numCache>
                <c:formatCode>General</c:formatCode>
                <c:ptCount val="54"/>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numCache>
            </c:numRef>
          </c:yVal>
          <c:smooth val="1"/>
          <c:extLst>
            <c:ext xmlns:c16="http://schemas.microsoft.com/office/drawing/2014/chart" uri="{C3380CC4-5D6E-409C-BE32-E72D297353CC}">
              <c16:uniqueId val="{00000000-9E00-4277-9F1B-9A1DA56A190E}"/>
            </c:ext>
          </c:extLst>
        </c:ser>
        <c:ser>
          <c:idx val="1"/>
          <c:order val="1"/>
          <c:spPr>
            <a:ln w="31750" cap="rnd">
              <a:solidFill>
                <a:schemeClr val="accent1"/>
              </a:solidFill>
              <a:round/>
            </a:ln>
            <a:effectLst/>
          </c:spPr>
          <c:marker>
            <c:symbol val="none"/>
          </c:marker>
          <c:xVal>
            <c:numRef>
              <c:f>Blad1!$F$12:$F$47</c:f>
              <c:numCache>
                <c:formatCode>General</c:formatCode>
                <c:ptCount val="36"/>
                <c:pt idx="0">
                  <c:v>0</c:v>
                </c:pt>
                <c:pt idx="1">
                  <c:v>4.7619047619047668E-5</c:v>
                </c:pt>
                <c:pt idx="2">
                  <c:v>9.5238095238095458E-5</c:v>
                </c:pt>
                <c:pt idx="3">
                  <c:v>1.4285714285714314E-4</c:v>
                </c:pt>
                <c:pt idx="4">
                  <c:v>1.9047619047619026E-4</c:v>
                </c:pt>
                <c:pt idx="5">
                  <c:v>2.3809523809523828E-4</c:v>
                </c:pt>
                <c:pt idx="6">
                  <c:v>2.8571428571428622E-4</c:v>
                </c:pt>
                <c:pt idx="7">
                  <c:v>3.3333333333333327E-4</c:v>
                </c:pt>
                <c:pt idx="8">
                  <c:v>3.8095238095238134E-4</c:v>
                </c:pt>
                <c:pt idx="9">
                  <c:v>4.2857142857142953E-4</c:v>
                </c:pt>
                <c:pt idx="10">
                  <c:v>4.7619047619047646E-4</c:v>
                </c:pt>
                <c:pt idx="11">
                  <c:v>5.2380952380952426E-4</c:v>
                </c:pt>
                <c:pt idx="12">
                  <c:v>5.7142857142857104E-4</c:v>
                </c:pt>
                <c:pt idx="13">
                  <c:v>6.1904761904761955E-4</c:v>
                </c:pt>
                <c:pt idx="14">
                  <c:v>6.6666666666666751E-4</c:v>
                </c:pt>
                <c:pt idx="15">
                  <c:v>7.1428571428571461E-4</c:v>
                </c:pt>
                <c:pt idx="16">
                  <c:v>7.6190476190476301E-4</c:v>
                </c:pt>
                <c:pt idx="17">
                  <c:v>8.0952380952381108E-4</c:v>
                </c:pt>
                <c:pt idx="18">
                  <c:v>8.5714285714285786E-4</c:v>
                </c:pt>
                <c:pt idx="19">
                  <c:v>9.0476190476190561E-4</c:v>
                </c:pt>
                <c:pt idx="20">
                  <c:v>9.5238095238095292E-4</c:v>
                </c:pt>
                <c:pt idx="21">
                  <c:v>1.0000000000000009E-3</c:v>
                </c:pt>
                <c:pt idx="22">
                  <c:v>1.0476190476190498E-3</c:v>
                </c:pt>
                <c:pt idx="23">
                  <c:v>1.0952380952381001E-3</c:v>
                </c:pt>
                <c:pt idx="24">
                  <c:v>1.1190476190476209E-3</c:v>
                </c:pt>
                <c:pt idx="25">
                  <c:v>1.2000000000000003E-3</c:v>
                </c:pt>
                <c:pt idx="26">
                  <c:v>1.2999999999999995E-3</c:v>
                </c:pt>
                <c:pt idx="27">
                  <c:v>1.4000000000000009E-3</c:v>
                </c:pt>
                <c:pt idx="28">
                  <c:v>1.5000000000000013E-3</c:v>
                </c:pt>
                <c:pt idx="29">
                  <c:v>1.6000000000000016E-3</c:v>
                </c:pt>
                <c:pt idx="30">
                  <c:v>1.7000000000000012E-3</c:v>
                </c:pt>
                <c:pt idx="31">
                  <c:v>1.8000000000000019E-3</c:v>
                </c:pt>
                <c:pt idx="32">
                  <c:v>3.0000000000000027E-3</c:v>
                </c:pt>
                <c:pt idx="33">
                  <c:v>5.0000000000000036E-3</c:v>
                </c:pt>
                <c:pt idx="34">
                  <c:v>1.0000000000000007E-2</c:v>
                </c:pt>
                <c:pt idx="35">
                  <c:v>1.4999999999999998E-2</c:v>
                </c:pt>
              </c:numCache>
            </c:numRef>
          </c:xVal>
          <c:yVal>
            <c:numRef>
              <c:f>Blad1!$E$12:$E$47</c:f>
              <c:numCache>
                <c:formatCode>General</c:formatCode>
                <c:ptCount val="36"/>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235</c:v>
                </c:pt>
                <c:pt idx="25">
                  <c:v>240</c:v>
                </c:pt>
                <c:pt idx="26">
                  <c:v>235</c:v>
                </c:pt>
                <c:pt idx="27">
                  <c:v>235</c:v>
                </c:pt>
                <c:pt idx="28">
                  <c:v>235</c:v>
                </c:pt>
                <c:pt idx="29">
                  <c:v>235</c:v>
                </c:pt>
                <c:pt idx="30">
                  <c:v>235</c:v>
                </c:pt>
                <c:pt idx="31">
                  <c:v>235</c:v>
                </c:pt>
                <c:pt idx="32">
                  <c:v>235</c:v>
                </c:pt>
                <c:pt idx="33">
                  <c:v>235</c:v>
                </c:pt>
                <c:pt idx="34">
                  <c:v>235</c:v>
                </c:pt>
                <c:pt idx="35">
                  <c:v>235</c:v>
                </c:pt>
              </c:numCache>
            </c:numRef>
          </c:yVal>
          <c:smooth val="1"/>
          <c:extLst>
            <c:ext xmlns:c16="http://schemas.microsoft.com/office/drawing/2014/chart" uri="{C3380CC4-5D6E-409C-BE32-E72D297353CC}">
              <c16:uniqueId val="{00000001-9E00-4277-9F1B-9A1DA56A190E}"/>
            </c:ext>
          </c:extLst>
        </c:ser>
        <c:dLbls>
          <c:showLegendKey val="0"/>
          <c:showVal val="0"/>
          <c:showCatName val="0"/>
          <c:showSerName val="0"/>
          <c:showPercent val="0"/>
          <c:showBubbleSize val="0"/>
        </c:dLbls>
        <c:axId val="53247360"/>
        <c:axId val="145659008"/>
      </c:scatterChart>
      <c:valAx>
        <c:axId val="53247360"/>
        <c:scaling>
          <c:orientation val="minMax"/>
          <c:max val="1.0000000000000007E-2"/>
        </c:scaling>
        <c:delete val="0"/>
        <c:axPos val="b"/>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145659008"/>
        <c:crosses val="autoZero"/>
        <c:crossBetween val="midCat"/>
      </c:valAx>
      <c:valAx>
        <c:axId val="145659008"/>
        <c:scaling>
          <c:orientation val="minMax"/>
          <c:max val="400"/>
        </c:scaling>
        <c:delete val="0"/>
        <c:axPos val="l"/>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532473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Results!$K$5</c:f>
              <c:strCache>
                <c:ptCount val="1"/>
                <c:pt idx="0">
                  <c:v>Uy midden onderflens</c:v>
                </c:pt>
              </c:strCache>
            </c:strRef>
          </c:tx>
          <c:spPr>
            <a:ln w="25400" cap="rnd">
              <a:noFill/>
              <a:round/>
            </a:ln>
            <a:effectLst/>
          </c:spPr>
          <c:marker>
            <c:symbol val="circle"/>
            <c:size val="5"/>
            <c:spPr>
              <a:solidFill>
                <a:schemeClr val="accent1"/>
              </a:solidFill>
              <a:ln w="9525">
                <a:solidFill>
                  <a:schemeClr val="accent1"/>
                </a:solidFill>
              </a:ln>
              <a:effectLst/>
            </c:spPr>
          </c:marker>
          <c:xVal>
            <c:numRef>
              <c:f>Results!$K$7:$K$57</c:f>
              <c:numCache>
                <c:formatCode>General</c:formatCode>
                <c:ptCount val="51"/>
                <c:pt idx="0">
                  <c:v>0</c:v>
                </c:pt>
                <c:pt idx="1">
                  <c:v>1.259169999999999</c:v>
                </c:pt>
                <c:pt idx="2">
                  <c:v>2.5184399999999987</c:v>
                </c:pt>
                <c:pt idx="3">
                  <c:v>3.7742800000000001</c:v>
                </c:pt>
                <c:pt idx="4">
                  <c:v>5.0252600000000003</c:v>
                </c:pt>
                <c:pt idx="5">
                  <c:v>6.2673399999999955</c:v>
                </c:pt>
                <c:pt idx="6">
                  <c:v>7.4997600000000038</c:v>
                </c:pt>
                <c:pt idx="7">
                  <c:v>8.7158699999999989</c:v>
                </c:pt>
                <c:pt idx="8">
                  <c:v>9.9131600000000013</c:v>
                </c:pt>
                <c:pt idx="9">
                  <c:v>11.086600000000002</c:v>
                </c:pt>
                <c:pt idx="10">
                  <c:v>12.231400000000001</c:v>
                </c:pt>
                <c:pt idx="11">
                  <c:v>13.349300000000001</c:v>
                </c:pt>
                <c:pt idx="12">
                  <c:v>14.451700000000002</c:v>
                </c:pt>
                <c:pt idx="13">
                  <c:v>15.5443</c:v>
                </c:pt>
                <c:pt idx="14">
                  <c:v>16.636399999999988</c:v>
                </c:pt>
                <c:pt idx="15">
                  <c:v>17.732500000000002</c:v>
                </c:pt>
                <c:pt idx="16">
                  <c:v>18.835999999999999</c:v>
                </c:pt>
                <c:pt idx="17">
                  <c:v>19.986099999999979</c:v>
                </c:pt>
                <c:pt idx="18">
                  <c:v>21.139900000000015</c:v>
                </c:pt>
                <c:pt idx="19">
                  <c:v>22.411899999999999</c:v>
                </c:pt>
                <c:pt idx="20">
                  <c:v>23.651299999999999</c:v>
                </c:pt>
                <c:pt idx="21">
                  <c:v>24.762599999999953</c:v>
                </c:pt>
                <c:pt idx="22">
                  <c:v>25.697399999999988</c:v>
                </c:pt>
                <c:pt idx="23">
                  <c:v>26.470099999999981</c:v>
                </c:pt>
                <c:pt idx="24">
                  <c:v>27.170999999999999</c:v>
                </c:pt>
                <c:pt idx="25">
                  <c:v>27.872</c:v>
                </c:pt>
                <c:pt idx="26">
                  <c:v>28.5671</c:v>
                </c:pt>
                <c:pt idx="27">
                  <c:v>29.276299999999985</c:v>
                </c:pt>
                <c:pt idx="28">
                  <c:v>30.007999999999999</c:v>
                </c:pt>
                <c:pt idx="29">
                  <c:v>30.762499999999971</c:v>
                </c:pt>
                <c:pt idx="30">
                  <c:v>31.538599999999981</c:v>
                </c:pt>
                <c:pt idx="31">
                  <c:v>32.3369</c:v>
                </c:pt>
                <c:pt idx="32">
                  <c:v>33.159100000000002</c:v>
                </c:pt>
                <c:pt idx="33">
                  <c:v>34.009500000000003</c:v>
                </c:pt>
                <c:pt idx="34">
                  <c:v>34.892000000000003</c:v>
                </c:pt>
                <c:pt idx="35">
                  <c:v>35.810400000000001</c:v>
                </c:pt>
                <c:pt idx="36">
                  <c:v>36.762700000000038</c:v>
                </c:pt>
                <c:pt idx="37">
                  <c:v>37.737700000000011</c:v>
                </c:pt>
                <c:pt idx="38">
                  <c:v>38.726700000000029</c:v>
                </c:pt>
                <c:pt idx="39">
                  <c:v>39.724400000000003</c:v>
                </c:pt>
                <c:pt idx="40">
                  <c:v>40.722900000000038</c:v>
                </c:pt>
                <c:pt idx="41">
                  <c:v>41.720000000000013</c:v>
                </c:pt>
                <c:pt idx="42">
                  <c:v>42.714800000000004</c:v>
                </c:pt>
                <c:pt idx="43">
                  <c:v>43.708400000000012</c:v>
                </c:pt>
                <c:pt idx="44">
                  <c:v>44.701000000000001</c:v>
                </c:pt>
                <c:pt idx="45">
                  <c:v>45.692600000000013</c:v>
                </c:pt>
                <c:pt idx="46">
                  <c:v>46.683800000000005</c:v>
                </c:pt>
                <c:pt idx="47">
                  <c:v>47.676500000000011</c:v>
                </c:pt>
                <c:pt idx="48">
                  <c:v>48.672900000000013</c:v>
                </c:pt>
                <c:pt idx="49">
                  <c:v>49.668000000000013</c:v>
                </c:pt>
                <c:pt idx="50">
                  <c:v>50.662100000000038</c:v>
                </c:pt>
              </c:numCache>
            </c:numRef>
          </c:xVal>
          <c:yVal>
            <c:numRef>
              <c:f>Results!$L$7:$L$57</c:f>
              <c:numCache>
                <c:formatCode>General</c:formatCode>
                <c:ptCount val="51"/>
                <c:pt idx="0">
                  <c:v>0</c:v>
                </c:pt>
                <c:pt idx="1">
                  <c:v>63.172700000000013</c:v>
                </c:pt>
                <c:pt idx="2">
                  <c:v>136.018</c:v>
                </c:pt>
                <c:pt idx="3">
                  <c:v>206.1926</c:v>
                </c:pt>
                <c:pt idx="4">
                  <c:v>272.86950000000002</c:v>
                </c:pt>
                <c:pt idx="5">
                  <c:v>335.1329999999997</c:v>
                </c:pt>
                <c:pt idx="6">
                  <c:v>392.40599999999949</c:v>
                </c:pt>
                <c:pt idx="7">
                  <c:v>444.08699999999948</c:v>
                </c:pt>
                <c:pt idx="8">
                  <c:v>490.11099999999999</c:v>
                </c:pt>
                <c:pt idx="9">
                  <c:v>530.62400000000002</c:v>
                </c:pt>
                <c:pt idx="10">
                  <c:v>566.11199999999997</c:v>
                </c:pt>
                <c:pt idx="11">
                  <c:v>597.24099999999999</c:v>
                </c:pt>
                <c:pt idx="12">
                  <c:v>624.81999999999948</c:v>
                </c:pt>
                <c:pt idx="13">
                  <c:v>649.25199999999938</c:v>
                </c:pt>
                <c:pt idx="14">
                  <c:v>671.00599999999997</c:v>
                </c:pt>
                <c:pt idx="15">
                  <c:v>690.08699999999999</c:v>
                </c:pt>
                <c:pt idx="16">
                  <c:v>706.428</c:v>
                </c:pt>
                <c:pt idx="17">
                  <c:v>720.53899999999999</c:v>
                </c:pt>
                <c:pt idx="18">
                  <c:v>731.34999999999934</c:v>
                </c:pt>
                <c:pt idx="19">
                  <c:v>738.90899999999999</c:v>
                </c:pt>
                <c:pt idx="20">
                  <c:v>738.88499999999999</c:v>
                </c:pt>
                <c:pt idx="21">
                  <c:v>725.197</c:v>
                </c:pt>
                <c:pt idx="22">
                  <c:v>696.59699999999998</c:v>
                </c:pt>
                <c:pt idx="23">
                  <c:v>657.05199999999934</c:v>
                </c:pt>
                <c:pt idx="24">
                  <c:v>618.62800000000004</c:v>
                </c:pt>
                <c:pt idx="25">
                  <c:v>586.53800000000001</c:v>
                </c:pt>
                <c:pt idx="26">
                  <c:v>558.35799999999892</c:v>
                </c:pt>
                <c:pt idx="27">
                  <c:v>534.42699999999934</c:v>
                </c:pt>
                <c:pt idx="28">
                  <c:v>514.31999999999948</c:v>
                </c:pt>
                <c:pt idx="29">
                  <c:v>497.27699999999948</c:v>
                </c:pt>
                <c:pt idx="30">
                  <c:v>482.50200000000001</c:v>
                </c:pt>
                <c:pt idx="31">
                  <c:v>469.49799999999948</c:v>
                </c:pt>
                <c:pt idx="32">
                  <c:v>457.80500000000001</c:v>
                </c:pt>
                <c:pt idx="33">
                  <c:v>446.95499999999993</c:v>
                </c:pt>
                <c:pt idx="34">
                  <c:v>436.43799999999948</c:v>
                </c:pt>
                <c:pt idx="35">
                  <c:v>425.82100000000003</c:v>
                </c:pt>
                <c:pt idx="36">
                  <c:v>415.077</c:v>
                </c:pt>
                <c:pt idx="37">
                  <c:v>404.44799999999969</c:v>
                </c:pt>
                <c:pt idx="38">
                  <c:v>394.15300000000002</c:v>
                </c:pt>
                <c:pt idx="39">
                  <c:v>384.3829999999997</c:v>
                </c:pt>
                <c:pt idx="40">
                  <c:v>375.33300000000003</c:v>
                </c:pt>
                <c:pt idx="41">
                  <c:v>367.029</c:v>
                </c:pt>
                <c:pt idx="42">
                  <c:v>359.4000999999995</c:v>
                </c:pt>
                <c:pt idx="43">
                  <c:v>352.37479999999999</c:v>
                </c:pt>
                <c:pt idx="44">
                  <c:v>345.8589999999997</c:v>
                </c:pt>
                <c:pt idx="45">
                  <c:v>339.78909999999956</c:v>
                </c:pt>
                <c:pt idx="46">
                  <c:v>334.09989999999999</c:v>
                </c:pt>
                <c:pt idx="47">
                  <c:v>328.69829999999956</c:v>
                </c:pt>
                <c:pt idx="48">
                  <c:v>323.49809999999934</c:v>
                </c:pt>
                <c:pt idx="49">
                  <c:v>318.59929999999969</c:v>
                </c:pt>
                <c:pt idx="50">
                  <c:v>313.9770999999995</c:v>
                </c:pt>
              </c:numCache>
            </c:numRef>
          </c:yVal>
          <c:smooth val="0"/>
          <c:extLst>
            <c:ext xmlns:c16="http://schemas.microsoft.com/office/drawing/2014/chart" uri="{C3380CC4-5D6E-409C-BE32-E72D297353CC}">
              <c16:uniqueId val="{00000000-F1C7-4B8F-BB80-9CFF4EBC04D5}"/>
            </c:ext>
          </c:extLst>
        </c:ser>
        <c:dLbls>
          <c:showLegendKey val="0"/>
          <c:showVal val="0"/>
          <c:showCatName val="0"/>
          <c:showSerName val="0"/>
          <c:showPercent val="0"/>
          <c:showBubbleSize val="0"/>
        </c:dLbls>
        <c:axId val="80527360"/>
        <c:axId val="80529280"/>
      </c:scatterChart>
      <c:valAx>
        <c:axId val="80527360"/>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80529280"/>
        <c:crosses val="autoZero"/>
        <c:crossBetween val="midCat"/>
      </c:valAx>
      <c:valAx>
        <c:axId val="80529280"/>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805273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Results!$K$5</c:f>
              <c:strCache>
                <c:ptCount val="1"/>
                <c:pt idx="0">
                  <c:v>Uy midden onderflens</c:v>
                </c:pt>
              </c:strCache>
            </c:strRef>
          </c:tx>
          <c:spPr>
            <a:ln w="25400" cap="rnd">
              <a:solidFill>
                <a:schemeClr val="accent1"/>
              </a:solidFill>
              <a:round/>
            </a:ln>
            <a:effectLst/>
          </c:spPr>
          <c:marker>
            <c:symbol val="none"/>
          </c:marker>
          <c:xVal>
            <c:numRef>
              <c:f>Results!$K$7:$K$50</c:f>
              <c:numCache>
                <c:formatCode>General</c:formatCode>
                <c:ptCount val="44"/>
                <c:pt idx="0">
                  <c:v>0</c:v>
                </c:pt>
                <c:pt idx="1">
                  <c:v>1.259169999999999</c:v>
                </c:pt>
                <c:pt idx="2">
                  <c:v>2.5184399999999987</c:v>
                </c:pt>
                <c:pt idx="3">
                  <c:v>3.7742800000000001</c:v>
                </c:pt>
                <c:pt idx="4">
                  <c:v>5.0252600000000003</c:v>
                </c:pt>
                <c:pt idx="5">
                  <c:v>6.2673399999999955</c:v>
                </c:pt>
                <c:pt idx="6">
                  <c:v>7.4997600000000038</c:v>
                </c:pt>
                <c:pt idx="7">
                  <c:v>8.7158699999999989</c:v>
                </c:pt>
                <c:pt idx="8">
                  <c:v>9.9131600000000013</c:v>
                </c:pt>
                <c:pt idx="9">
                  <c:v>11.086600000000002</c:v>
                </c:pt>
                <c:pt idx="10">
                  <c:v>12.231400000000001</c:v>
                </c:pt>
                <c:pt idx="11">
                  <c:v>13.349300000000001</c:v>
                </c:pt>
                <c:pt idx="12">
                  <c:v>14.451700000000002</c:v>
                </c:pt>
                <c:pt idx="13">
                  <c:v>15.5443</c:v>
                </c:pt>
                <c:pt idx="14">
                  <c:v>16.636399999999988</c:v>
                </c:pt>
                <c:pt idx="15">
                  <c:v>17.732500000000002</c:v>
                </c:pt>
                <c:pt idx="16">
                  <c:v>18.835999999999999</c:v>
                </c:pt>
                <c:pt idx="17">
                  <c:v>19.986099999999979</c:v>
                </c:pt>
                <c:pt idx="18">
                  <c:v>21.139900000000015</c:v>
                </c:pt>
                <c:pt idx="19">
                  <c:v>22.411899999999999</c:v>
                </c:pt>
                <c:pt idx="20">
                  <c:v>23.651299999999999</c:v>
                </c:pt>
                <c:pt idx="21">
                  <c:v>24.762599999999953</c:v>
                </c:pt>
                <c:pt idx="22">
                  <c:v>25.697399999999988</c:v>
                </c:pt>
                <c:pt idx="23">
                  <c:v>26.470099999999981</c:v>
                </c:pt>
                <c:pt idx="24">
                  <c:v>27.170999999999999</c:v>
                </c:pt>
                <c:pt idx="25">
                  <c:v>27.872</c:v>
                </c:pt>
                <c:pt idx="26">
                  <c:v>28.5671</c:v>
                </c:pt>
                <c:pt idx="27">
                  <c:v>29.276299999999985</c:v>
                </c:pt>
                <c:pt idx="28">
                  <c:v>30.007999999999999</c:v>
                </c:pt>
                <c:pt idx="29">
                  <c:v>30.762499999999971</c:v>
                </c:pt>
                <c:pt idx="30">
                  <c:v>31.538599999999981</c:v>
                </c:pt>
                <c:pt idx="31">
                  <c:v>32.3369</c:v>
                </c:pt>
                <c:pt idx="32">
                  <c:v>33.159100000000002</c:v>
                </c:pt>
                <c:pt idx="33">
                  <c:v>34.009500000000003</c:v>
                </c:pt>
                <c:pt idx="34">
                  <c:v>34.892000000000003</c:v>
                </c:pt>
                <c:pt idx="35">
                  <c:v>35.810400000000001</c:v>
                </c:pt>
                <c:pt idx="36">
                  <c:v>36.762700000000038</c:v>
                </c:pt>
                <c:pt idx="37">
                  <c:v>37.737700000000011</c:v>
                </c:pt>
                <c:pt idx="38">
                  <c:v>38.726700000000029</c:v>
                </c:pt>
                <c:pt idx="39">
                  <c:v>39.724400000000003</c:v>
                </c:pt>
                <c:pt idx="40">
                  <c:v>40.722900000000038</c:v>
                </c:pt>
                <c:pt idx="41">
                  <c:v>41.720000000000013</c:v>
                </c:pt>
                <c:pt idx="42">
                  <c:v>42.714800000000004</c:v>
                </c:pt>
                <c:pt idx="43">
                  <c:v>43.708400000000012</c:v>
                </c:pt>
              </c:numCache>
            </c:numRef>
          </c:xVal>
          <c:yVal>
            <c:numRef>
              <c:f>Results!$M$7:$M$50</c:f>
              <c:numCache>
                <c:formatCode>General</c:formatCode>
                <c:ptCount val="44"/>
                <c:pt idx="0">
                  <c:v>0</c:v>
                </c:pt>
                <c:pt idx="1">
                  <c:v>19.741468749999999</c:v>
                </c:pt>
                <c:pt idx="2">
                  <c:v>42.505625000000002</c:v>
                </c:pt>
                <c:pt idx="3">
                  <c:v>64.435187499999998</c:v>
                </c:pt>
                <c:pt idx="4">
                  <c:v>85.271718749999948</c:v>
                </c:pt>
                <c:pt idx="5">
                  <c:v>104.7290625</c:v>
                </c:pt>
                <c:pt idx="6">
                  <c:v>122.62687499999994</c:v>
                </c:pt>
                <c:pt idx="7">
                  <c:v>138.7771875</c:v>
                </c:pt>
                <c:pt idx="8">
                  <c:v>153.15968749999999</c:v>
                </c:pt>
                <c:pt idx="9">
                  <c:v>165.82000000000011</c:v>
                </c:pt>
                <c:pt idx="10">
                  <c:v>176.91</c:v>
                </c:pt>
                <c:pt idx="11">
                  <c:v>186.6378125</c:v>
                </c:pt>
                <c:pt idx="12">
                  <c:v>195.25625000000002</c:v>
                </c:pt>
                <c:pt idx="13">
                  <c:v>202.89125000000001</c:v>
                </c:pt>
                <c:pt idx="14">
                  <c:v>209.68937499999998</c:v>
                </c:pt>
                <c:pt idx="15">
                  <c:v>215.65218750000011</c:v>
                </c:pt>
                <c:pt idx="16">
                  <c:v>220.75875000000002</c:v>
                </c:pt>
                <c:pt idx="17">
                  <c:v>225.16843750000015</c:v>
                </c:pt>
                <c:pt idx="18">
                  <c:v>228.54687499999989</c:v>
                </c:pt>
                <c:pt idx="19">
                  <c:v>230.90906249999998</c:v>
                </c:pt>
                <c:pt idx="20">
                  <c:v>230.90156249999998</c:v>
                </c:pt>
                <c:pt idx="21">
                  <c:v>226.62406249999998</c:v>
                </c:pt>
                <c:pt idx="22">
                  <c:v>217.68656249999998</c:v>
                </c:pt>
                <c:pt idx="23">
                  <c:v>205.32875000000001</c:v>
                </c:pt>
                <c:pt idx="24">
                  <c:v>193.32125000000013</c:v>
                </c:pt>
                <c:pt idx="25">
                  <c:v>183.29312499999995</c:v>
                </c:pt>
                <c:pt idx="26">
                  <c:v>174.486875</c:v>
                </c:pt>
                <c:pt idx="27">
                  <c:v>167.00843750000016</c:v>
                </c:pt>
                <c:pt idx="28">
                  <c:v>160.72499999999999</c:v>
                </c:pt>
                <c:pt idx="29">
                  <c:v>155.39906249999999</c:v>
                </c:pt>
                <c:pt idx="30">
                  <c:v>150.78187499999999</c:v>
                </c:pt>
                <c:pt idx="31">
                  <c:v>146.71812499999999</c:v>
                </c:pt>
                <c:pt idx="32">
                  <c:v>143.06406249999998</c:v>
                </c:pt>
                <c:pt idx="33">
                  <c:v>139.67343750000001</c:v>
                </c:pt>
                <c:pt idx="34">
                  <c:v>136.386875</c:v>
                </c:pt>
                <c:pt idx="35">
                  <c:v>133.06906249999992</c:v>
                </c:pt>
                <c:pt idx="36">
                  <c:v>129.71156249999987</c:v>
                </c:pt>
                <c:pt idx="37">
                  <c:v>126.39</c:v>
                </c:pt>
                <c:pt idx="38">
                  <c:v>123.17281249999992</c:v>
                </c:pt>
                <c:pt idx="39">
                  <c:v>120.1196875</c:v>
                </c:pt>
                <c:pt idx="40">
                  <c:v>117.29156250000005</c:v>
                </c:pt>
                <c:pt idx="41">
                  <c:v>114.6965625</c:v>
                </c:pt>
                <c:pt idx="42">
                  <c:v>112.31253125000001</c:v>
                </c:pt>
                <c:pt idx="43">
                  <c:v>110.11712500000006</c:v>
                </c:pt>
              </c:numCache>
            </c:numRef>
          </c:yVal>
          <c:smooth val="1"/>
          <c:extLst>
            <c:ext xmlns:c16="http://schemas.microsoft.com/office/drawing/2014/chart" uri="{C3380CC4-5D6E-409C-BE32-E72D297353CC}">
              <c16:uniqueId val="{00000000-CC56-426C-BD86-43FFEFAFD706}"/>
            </c:ext>
          </c:extLst>
        </c:ser>
        <c:ser>
          <c:idx val="2"/>
          <c:order val="1"/>
          <c:spPr>
            <a:ln w="25400" cap="rnd">
              <a:solidFill>
                <a:schemeClr val="accent1"/>
              </a:solidFill>
              <a:round/>
            </a:ln>
            <a:effectLst/>
          </c:spPr>
          <c:marker>
            <c:symbol val="none"/>
          </c:marker>
          <c:dPt>
            <c:idx val="1"/>
            <c:bubble3D val="0"/>
            <c:spPr>
              <a:ln w="25400" cap="rnd">
                <a:solidFill>
                  <a:srgbClr val="1E27AC"/>
                </a:solidFill>
                <a:round/>
              </a:ln>
              <a:effectLst/>
            </c:spPr>
            <c:extLst>
              <c:ext xmlns:c16="http://schemas.microsoft.com/office/drawing/2014/chart" uri="{C3380CC4-5D6E-409C-BE32-E72D297353CC}">
                <c16:uniqueId val="{00000002-CC56-426C-BD86-43FFEFAFD706}"/>
              </c:ext>
            </c:extLst>
          </c:dPt>
          <c:xVal>
            <c:numRef>
              <c:f>Results!$Q$7:$Q$8</c:f>
              <c:numCache>
                <c:formatCode>General</c:formatCode>
                <c:ptCount val="2"/>
                <c:pt idx="0">
                  <c:v>0</c:v>
                </c:pt>
                <c:pt idx="1">
                  <c:v>45</c:v>
                </c:pt>
              </c:numCache>
            </c:numRef>
          </c:xVal>
          <c:yVal>
            <c:numRef>
              <c:f>Results!$R$7:$R$8</c:f>
              <c:numCache>
                <c:formatCode>General</c:formatCode>
                <c:ptCount val="2"/>
                <c:pt idx="0">
                  <c:v>231</c:v>
                </c:pt>
                <c:pt idx="1">
                  <c:v>231</c:v>
                </c:pt>
              </c:numCache>
            </c:numRef>
          </c:yVal>
          <c:smooth val="1"/>
          <c:extLst>
            <c:ext xmlns:c16="http://schemas.microsoft.com/office/drawing/2014/chart" uri="{C3380CC4-5D6E-409C-BE32-E72D297353CC}">
              <c16:uniqueId val="{00000003-CC56-426C-BD86-43FFEFAFD706}"/>
            </c:ext>
          </c:extLst>
        </c:ser>
        <c:ser>
          <c:idx val="4"/>
          <c:order val="2"/>
          <c:spPr>
            <a:ln w="25400" cap="rnd">
              <a:solidFill>
                <a:schemeClr val="tx1"/>
              </a:solidFill>
              <a:round/>
            </a:ln>
            <a:effectLst/>
          </c:spPr>
          <c:marker>
            <c:symbol val="none"/>
          </c:marker>
          <c:xVal>
            <c:numRef>
              <c:f>Results!$Q$7:$Q$8</c:f>
              <c:numCache>
                <c:formatCode>General</c:formatCode>
                <c:ptCount val="2"/>
                <c:pt idx="0">
                  <c:v>0</c:v>
                </c:pt>
                <c:pt idx="1">
                  <c:v>45</c:v>
                </c:pt>
              </c:numCache>
            </c:numRef>
          </c:xVal>
          <c:yVal>
            <c:numRef>
              <c:f>Results!$T$7:$T$8</c:f>
              <c:numCache>
                <c:formatCode>General</c:formatCode>
                <c:ptCount val="2"/>
                <c:pt idx="0">
                  <c:v>99</c:v>
                </c:pt>
                <c:pt idx="1">
                  <c:v>99</c:v>
                </c:pt>
              </c:numCache>
            </c:numRef>
          </c:yVal>
          <c:smooth val="1"/>
          <c:extLst>
            <c:ext xmlns:c16="http://schemas.microsoft.com/office/drawing/2014/chart" uri="{C3380CC4-5D6E-409C-BE32-E72D297353CC}">
              <c16:uniqueId val="{00000004-CC56-426C-BD86-43FFEFAFD706}"/>
            </c:ext>
          </c:extLst>
        </c:ser>
        <c:dLbls>
          <c:showLegendKey val="0"/>
          <c:showVal val="0"/>
          <c:showCatName val="0"/>
          <c:showSerName val="0"/>
          <c:showPercent val="0"/>
          <c:showBubbleSize val="0"/>
        </c:dLbls>
        <c:axId val="80870400"/>
        <c:axId val="80884480"/>
      </c:scatterChart>
      <c:valAx>
        <c:axId val="80870400"/>
        <c:scaling>
          <c:orientation val="minMax"/>
          <c:max val="4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80884480"/>
        <c:crosses val="autoZero"/>
        <c:crossBetween val="midCat"/>
      </c:valAx>
      <c:valAx>
        <c:axId val="80884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8087040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Results!$K$5</c:f>
              <c:strCache>
                <c:ptCount val="1"/>
                <c:pt idx="0">
                  <c:v>Uy midden onderflens</c:v>
                </c:pt>
              </c:strCache>
            </c:strRef>
          </c:tx>
          <c:spPr>
            <a:ln w="25400" cap="rnd">
              <a:solidFill>
                <a:schemeClr val="accent1"/>
              </a:solidFill>
              <a:round/>
            </a:ln>
            <a:effectLst/>
          </c:spPr>
          <c:marker>
            <c:symbol val="none"/>
          </c:marker>
          <c:xVal>
            <c:numRef>
              <c:f>Results!$K$7:$K$50</c:f>
              <c:numCache>
                <c:formatCode>General</c:formatCode>
                <c:ptCount val="44"/>
                <c:pt idx="0">
                  <c:v>0</c:v>
                </c:pt>
                <c:pt idx="1">
                  <c:v>1.259169999999999</c:v>
                </c:pt>
                <c:pt idx="2">
                  <c:v>2.5184399999999987</c:v>
                </c:pt>
                <c:pt idx="3">
                  <c:v>3.7742800000000001</c:v>
                </c:pt>
                <c:pt idx="4">
                  <c:v>5.0252600000000003</c:v>
                </c:pt>
                <c:pt idx="5">
                  <c:v>6.2673399999999955</c:v>
                </c:pt>
                <c:pt idx="6">
                  <c:v>7.4997600000000038</c:v>
                </c:pt>
                <c:pt idx="7">
                  <c:v>8.7158699999999989</c:v>
                </c:pt>
                <c:pt idx="8">
                  <c:v>9.9131600000000013</c:v>
                </c:pt>
                <c:pt idx="9">
                  <c:v>11.086600000000002</c:v>
                </c:pt>
                <c:pt idx="10">
                  <c:v>12.231400000000001</c:v>
                </c:pt>
                <c:pt idx="11">
                  <c:v>13.349300000000001</c:v>
                </c:pt>
                <c:pt idx="12">
                  <c:v>14.451700000000002</c:v>
                </c:pt>
                <c:pt idx="13">
                  <c:v>15.5443</c:v>
                </c:pt>
                <c:pt idx="14">
                  <c:v>16.636399999999988</c:v>
                </c:pt>
                <c:pt idx="15">
                  <c:v>17.732500000000002</c:v>
                </c:pt>
                <c:pt idx="16">
                  <c:v>18.835999999999999</c:v>
                </c:pt>
                <c:pt idx="17">
                  <c:v>19.986099999999979</c:v>
                </c:pt>
                <c:pt idx="18">
                  <c:v>21.139900000000015</c:v>
                </c:pt>
                <c:pt idx="19">
                  <c:v>22.411899999999999</c:v>
                </c:pt>
                <c:pt idx="20">
                  <c:v>23.651299999999999</c:v>
                </c:pt>
                <c:pt idx="21">
                  <c:v>24.762599999999953</c:v>
                </c:pt>
                <c:pt idx="22">
                  <c:v>25.697399999999988</c:v>
                </c:pt>
                <c:pt idx="23">
                  <c:v>26.470099999999981</c:v>
                </c:pt>
                <c:pt idx="24">
                  <c:v>27.170999999999999</c:v>
                </c:pt>
                <c:pt idx="25">
                  <c:v>27.872</c:v>
                </c:pt>
                <c:pt idx="26">
                  <c:v>28.5671</c:v>
                </c:pt>
                <c:pt idx="27">
                  <c:v>29.276299999999985</c:v>
                </c:pt>
                <c:pt idx="28">
                  <c:v>30.007999999999999</c:v>
                </c:pt>
                <c:pt idx="29">
                  <c:v>30.762499999999971</c:v>
                </c:pt>
                <c:pt idx="30">
                  <c:v>31.538599999999981</c:v>
                </c:pt>
                <c:pt idx="31">
                  <c:v>32.3369</c:v>
                </c:pt>
                <c:pt idx="32">
                  <c:v>33.159100000000002</c:v>
                </c:pt>
                <c:pt idx="33">
                  <c:v>34.009500000000003</c:v>
                </c:pt>
                <c:pt idx="34">
                  <c:v>34.892000000000003</c:v>
                </c:pt>
                <c:pt idx="35">
                  <c:v>35.810400000000001</c:v>
                </c:pt>
                <c:pt idx="36">
                  <c:v>36.762700000000038</c:v>
                </c:pt>
                <c:pt idx="37">
                  <c:v>37.737700000000011</c:v>
                </c:pt>
                <c:pt idx="38">
                  <c:v>38.726700000000029</c:v>
                </c:pt>
                <c:pt idx="39">
                  <c:v>39.724400000000003</c:v>
                </c:pt>
                <c:pt idx="40">
                  <c:v>40.722900000000038</c:v>
                </c:pt>
                <c:pt idx="41">
                  <c:v>41.720000000000013</c:v>
                </c:pt>
                <c:pt idx="42">
                  <c:v>42.714800000000004</c:v>
                </c:pt>
                <c:pt idx="43">
                  <c:v>43.708400000000012</c:v>
                </c:pt>
              </c:numCache>
            </c:numRef>
          </c:xVal>
          <c:yVal>
            <c:numRef>
              <c:f>Results!$M$7:$M$50</c:f>
              <c:numCache>
                <c:formatCode>General</c:formatCode>
                <c:ptCount val="44"/>
                <c:pt idx="0">
                  <c:v>0</c:v>
                </c:pt>
                <c:pt idx="1">
                  <c:v>19.741468749999999</c:v>
                </c:pt>
                <c:pt idx="2">
                  <c:v>42.505625000000002</c:v>
                </c:pt>
                <c:pt idx="3">
                  <c:v>64.435187499999998</c:v>
                </c:pt>
                <c:pt idx="4">
                  <c:v>85.271718749999948</c:v>
                </c:pt>
                <c:pt idx="5">
                  <c:v>104.7290625</c:v>
                </c:pt>
                <c:pt idx="6">
                  <c:v>122.62687499999994</c:v>
                </c:pt>
                <c:pt idx="7">
                  <c:v>138.7771875</c:v>
                </c:pt>
                <c:pt idx="8">
                  <c:v>153.15968749999999</c:v>
                </c:pt>
                <c:pt idx="9">
                  <c:v>165.82000000000011</c:v>
                </c:pt>
                <c:pt idx="10">
                  <c:v>176.91</c:v>
                </c:pt>
                <c:pt idx="11">
                  <c:v>186.6378125</c:v>
                </c:pt>
                <c:pt idx="12">
                  <c:v>195.25625000000002</c:v>
                </c:pt>
                <c:pt idx="13">
                  <c:v>202.89125000000001</c:v>
                </c:pt>
                <c:pt idx="14">
                  <c:v>209.68937499999998</c:v>
                </c:pt>
                <c:pt idx="15">
                  <c:v>215.65218750000011</c:v>
                </c:pt>
                <c:pt idx="16">
                  <c:v>220.75875000000002</c:v>
                </c:pt>
                <c:pt idx="17">
                  <c:v>225.16843750000015</c:v>
                </c:pt>
                <c:pt idx="18">
                  <c:v>228.54687499999989</c:v>
                </c:pt>
                <c:pt idx="19">
                  <c:v>230.90906249999998</c:v>
                </c:pt>
                <c:pt idx="20">
                  <c:v>230.90156249999998</c:v>
                </c:pt>
                <c:pt idx="21">
                  <c:v>226.62406249999998</c:v>
                </c:pt>
                <c:pt idx="22">
                  <c:v>217.68656249999998</c:v>
                </c:pt>
                <c:pt idx="23">
                  <c:v>205.32875000000001</c:v>
                </c:pt>
                <c:pt idx="24">
                  <c:v>193.32125000000013</c:v>
                </c:pt>
                <c:pt idx="25">
                  <c:v>183.29312499999995</c:v>
                </c:pt>
                <c:pt idx="26">
                  <c:v>174.486875</c:v>
                </c:pt>
                <c:pt idx="27">
                  <c:v>167.00843750000016</c:v>
                </c:pt>
                <c:pt idx="28">
                  <c:v>160.72499999999999</c:v>
                </c:pt>
                <c:pt idx="29">
                  <c:v>155.39906249999999</c:v>
                </c:pt>
                <c:pt idx="30">
                  <c:v>150.78187499999999</c:v>
                </c:pt>
                <c:pt idx="31">
                  <c:v>146.71812499999999</c:v>
                </c:pt>
                <c:pt idx="32">
                  <c:v>143.06406249999998</c:v>
                </c:pt>
                <c:pt idx="33">
                  <c:v>139.67343750000001</c:v>
                </c:pt>
                <c:pt idx="34">
                  <c:v>136.386875</c:v>
                </c:pt>
                <c:pt idx="35">
                  <c:v>133.06906249999992</c:v>
                </c:pt>
                <c:pt idx="36">
                  <c:v>129.71156249999987</c:v>
                </c:pt>
                <c:pt idx="37">
                  <c:v>126.39</c:v>
                </c:pt>
                <c:pt idx="38">
                  <c:v>123.17281249999992</c:v>
                </c:pt>
                <c:pt idx="39">
                  <c:v>120.1196875</c:v>
                </c:pt>
                <c:pt idx="40">
                  <c:v>117.29156250000005</c:v>
                </c:pt>
                <c:pt idx="41">
                  <c:v>114.6965625</c:v>
                </c:pt>
                <c:pt idx="42">
                  <c:v>112.31253125000001</c:v>
                </c:pt>
                <c:pt idx="43">
                  <c:v>110.11712500000006</c:v>
                </c:pt>
              </c:numCache>
            </c:numRef>
          </c:yVal>
          <c:smooth val="1"/>
          <c:extLst>
            <c:ext xmlns:c16="http://schemas.microsoft.com/office/drawing/2014/chart" uri="{C3380CC4-5D6E-409C-BE32-E72D297353CC}">
              <c16:uniqueId val="{00000000-C0D4-4009-9003-0CD6F24C680E}"/>
            </c:ext>
          </c:extLst>
        </c:ser>
        <c:ser>
          <c:idx val="1"/>
          <c:order val="1"/>
          <c:spPr>
            <a:ln w="25400" cap="rnd">
              <a:solidFill>
                <a:schemeClr val="accent2"/>
              </a:solidFill>
              <a:round/>
            </a:ln>
            <a:effectLst/>
          </c:spPr>
          <c:marker>
            <c:symbol val="none"/>
          </c:marker>
          <c:xVal>
            <c:numRef>
              <c:f>'Results LTB2'!$K$7:$K$35</c:f>
              <c:numCache>
                <c:formatCode>General</c:formatCode>
                <c:ptCount val="29"/>
                <c:pt idx="0">
                  <c:v>0</c:v>
                </c:pt>
                <c:pt idx="1">
                  <c:v>2.5139399999999998</c:v>
                </c:pt>
                <c:pt idx="2">
                  <c:v>5.01546</c:v>
                </c:pt>
                <c:pt idx="3">
                  <c:v>7.4836400000000038</c:v>
                </c:pt>
                <c:pt idx="4">
                  <c:v>9.9036400000000047</c:v>
                </c:pt>
                <c:pt idx="5">
                  <c:v>12.212200000000001</c:v>
                </c:pt>
                <c:pt idx="6">
                  <c:v>14.3072</c:v>
                </c:pt>
                <c:pt idx="7">
                  <c:v>16.405799999999971</c:v>
                </c:pt>
                <c:pt idx="8">
                  <c:v>18.472799999999957</c:v>
                </c:pt>
                <c:pt idx="9">
                  <c:v>20.832900000000024</c:v>
                </c:pt>
                <c:pt idx="10">
                  <c:v>21.562999999999981</c:v>
                </c:pt>
                <c:pt idx="11">
                  <c:v>22.152200000000001</c:v>
                </c:pt>
                <c:pt idx="12">
                  <c:v>22.734000000000023</c:v>
                </c:pt>
                <c:pt idx="13">
                  <c:v>22.999099999999981</c:v>
                </c:pt>
                <c:pt idx="14">
                  <c:v>23.283899999999985</c:v>
                </c:pt>
                <c:pt idx="15">
                  <c:v>23.718299999999989</c:v>
                </c:pt>
                <c:pt idx="16">
                  <c:v>24.429099999999966</c:v>
                </c:pt>
                <c:pt idx="17">
                  <c:v>25.570800000000023</c:v>
                </c:pt>
                <c:pt idx="18">
                  <c:v>26.92639999999998</c:v>
                </c:pt>
                <c:pt idx="19">
                  <c:v>28.3965</c:v>
                </c:pt>
                <c:pt idx="20">
                  <c:v>30.0517</c:v>
                </c:pt>
                <c:pt idx="21">
                  <c:v>31.971599999999981</c:v>
                </c:pt>
                <c:pt idx="22">
                  <c:v>32.971800000000002</c:v>
                </c:pt>
                <c:pt idx="23">
                  <c:v>33.983800000000002</c:v>
                </c:pt>
                <c:pt idx="24">
                  <c:v>35.499700000000011</c:v>
                </c:pt>
                <c:pt idx="25">
                  <c:v>37.498900000000013</c:v>
                </c:pt>
                <c:pt idx="26">
                  <c:v>39.480699999999999</c:v>
                </c:pt>
                <c:pt idx="27">
                  <c:v>41.463300000000011</c:v>
                </c:pt>
                <c:pt idx="28">
                  <c:v>43.4465</c:v>
                </c:pt>
              </c:numCache>
            </c:numRef>
          </c:xVal>
          <c:yVal>
            <c:numRef>
              <c:f>'Results LTB2'!$M$7:$M$35</c:f>
              <c:numCache>
                <c:formatCode>General</c:formatCode>
                <c:ptCount val="29"/>
                <c:pt idx="0">
                  <c:v>0</c:v>
                </c:pt>
                <c:pt idx="1">
                  <c:v>40.877281249999974</c:v>
                </c:pt>
                <c:pt idx="2">
                  <c:v>84.467749999999995</c:v>
                </c:pt>
                <c:pt idx="3">
                  <c:v>127.03687499999998</c:v>
                </c:pt>
                <c:pt idx="4">
                  <c:v>166.77374999999978</c:v>
                </c:pt>
                <c:pt idx="5">
                  <c:v>201.54406249999988</c:v>
                </c:pt>
                <c:pt idx="6">
                  <c:v>229.43843750000022</c:v>
                </c:pt>
                <c:pt idx="7">
                  <c:v>250.03906249999989</c:v>
                </c:pt>
                <c:pt idx="8">
                  <c:v>264.80062500000008</c:v>
                </c:pt>
                <c:pt idx="9">
                  <c:v>269.66531249999969</c:v>
                </c:pt>
                <c:pt idx="10">
                  <c:v>266.96062499999999</c:v>
                </c:pt>
                <c:pt idx="11">
                  <c:v>259.21031249999947</c:v>
                </c:pt>
                <c:pt idx="12">
                  <c:v>239.97062499999998</c:v>
                </c:pt>
                <c:pt idx="13">
                  <c:v>230.26843750000012</c:v>
                </c:pt>
                <c:pt idx="14">
                  <c:v>222.14499999999998</c:v>
                </c:pt>
                <c:pt idx="15">
                  <c:v>211.06125</c:v>
                </c:pt>
                <c:pt idx="16">
                  <c:v>198.0221875000002</c:v>
                </c:pt>
                <c:pt idx="17">
                  <c:v>182.8771875000001</c:v>
                </c:pt>
                <c:pt idx="18">
                  <c:v>171.31906249999992</c:v>
                </c:pt>
                <c:pt idx="19">
                  <c:v>162.62687499999998</c:v>
                </c:pt>
                <c:pt idx="20">
                  <c:v>154.99656249999998</c:v>
                </c:pt>
                <c:pt idx="21">
                  <c:v>146.45281250000011</c:v>
                </c:pt>
                <c:pt idx="22">
                  <c:v>142.33281250000007</c:v>
                </c:pt>
                <c:pt idx="23">
                  <c:v>138.45031250000011</c:v>
                </c:pt>
                <c:pt idx="24">
                  <c:v>133.26562499999989</c:v>
                </c:pt>
                <c:pt idx="25">
                  <c:v>127.49187499999999</c:v>
                </c:pt>
                <c:pt idx="26">
                  <c:v>122.67781249999994</c:v>
                </c:pt>
                <c:pt idx="27">
                  <c:v>118.44471875000002</c:v>
                </c:pt>
                <c:pt idx="28">
                  <c:v>114.66328125</c:v>
                </c:pt>
              </c:numCache>
            </c:numRef>
          </c:yVal>
          <c:smooth val="1"/>
          <c:extLst>
            <c:ext xmlns:c16="http://schemas.microsoft.com/office/drawing/2014/chart" uri="{C3380CC4-5D6E-409C-BE32-E72D297353CC}">
              <c16:uniqueId val="{00000001-C0D4-4009-9003-0CD6F24C680E}"/>
            </c:ext>
          </c:extLst>
        </c:ser>
        <c:ser>
          <c:idx val="2"/>
          <c:order val="2"/>
          <c:spPr>
            <a:ln w="25400" cap="rnd">
              <a:solidFill>
                <a:schemeClr val="accent1"/>
              </a:solidFill>
              <a:round/>
            </a:ln>
            <a:effectLst/>
          </c:spPr>
          <c:marker>
            <c:symbol val="none"/>
          </c:marker>
          <c:dPt>
            <c:idx val="1"/>
            <c:bubble3D val="0"/>
            <c:spPr>
              <a:ln w="25400" cap="rnd">
                <a:solidFill>
                  <a:srgbClr val="1E27AC"/>
                </a:solidFill>
                <a:round/>
              </a:ln>
              <a:effectLst/>
            </c:spPr>
            <c:extLst>
              <c:ext xmlns:c16="http://schemas.microsoft.com/office/drawing/2014/chart" uri="{C3380CC4-5D6E-409C-BE32-E72D297353CC}">
                <c16:uniqueId val="{00000003-C0D4-4009-9003-0CD6F24C680E}"/>
              </c:ext>
            </c:extLst>
          </c:dPt>
          <c:xVal>
            <c:numRef>
              <c:f>Results!$Q$7:$Q$8</c:f>
              <c:numCache>
                <c:formatCode>General</c:formatCode>
                <c:ptCount val="2"/>
                <c:pt idx="0">
                  <c:v>0</c:v>
                </c:pt>
                <c:pt idx="1">
                  <c:v>45</c:v>
                </c:pt>
              </c:numCache>
            </c:numRef>
          </c:xVal>
          <c:yVal>
            <c:numRef>
              <c:f>Results!$R$7:$R$8</c:f>
              <c:numCache>
                <c:formatCode>General</c:formatCode>
                <c:ptCount val="2"/>
                <c:pt idx="0">
                  <c:v>231</c:v>
                </c:pt>
                <c:pt idx="1">
                  <c:v>231</c:v>
                </c:pt>
              </c:numCache>
            </c:numRef>
          </c:yVal>
          <c:smooth val="1"/>
          <c:extLst>
            <c:ext xmlns:c16="http://schemas.microsoft.com/office/drawing/2014/chart" uri="{C3380CC4-5D6E-409C-BE32-E72D297353CC}">
              <c16:uniqueId val="{00000004-C0D4-4009-9003-0CD6F24C680E}"/>
            </c:ext>
          </c:extLst>
        </c:ser>
        <c:ser>
          <c:idx val="3"/>
          <c:order val="3"/>
          <c:spPr>
            <a:ln w="25400" cap="rnd">
              <a:solidFill>
                <a:srgbClr val="C00000"/>
              </a:solidFill>
              <a:round/>
            </a:ln>
            <a:effectLst/>
          </c:spPr>
          <c:marker>
            <c:symbol val="none"/>
          </c:marker>
          <c:xVal>
            <c:numRef>
              <c:f>Results!$Q$7:$Q$8</c:f>
              <c:numCache>
                <c:formatCode>General</c:formatCode>
                <c:ptCount val="2"/>
                <c:pt idx="0">
                  <c:v>0</c:v>
                </c:pt>
                <c:pt idx="1">
                  <c:v>45</c:v>
                </c:pt>
              </c:numCache>
            </c:numRef>
          </c:xVal>
          <c:yVal>
            <c:numRef>
              <c:f>Results!$S$7:$S$8</c:f>
              <c:numCache>
                <c:formatCode>General</c:formatCode>
                <c:ptCount val="2"/>
                <c:pt idx="0">
                  <c:v>270</c:v>
                </c:pt>
                <c:pt idx="1">
                  <c:v>270</c:v>
                </c:pt>
              </c:numCache>
            </c:numRef>
          </c:yVal>
          <c:smooth val="1"/>
          <c:extLst>
            <c:ext xmlns:c16="http://schemas.microsoft.com/office/drawing/2014/chart" uri="{C3380CC4-5D6E-409C-BE32-E72D297353CC}">
              <c16:uniqueId val="{00000005-C0D4-4009-9003-0CD6F24C680E}"/>
            </c:ext>
          </c:extLst>
        </c:ser>
        <c:ser>
          <c:idx val="4"/>
          <c:order val="4"/>
          <c:spPr>
            <a:ln w="25400" cap="rnd">
              <a:solidFill>
                <a:schemeClr val="tx1"/>
              </a:solidFill>
              <a:round/>
            </a:ln>
            <a:effectLst/>
          </c:spPr>
          <c:marker>
            <c:symbol val="none"/>
          </c:marker>
          <c:xVal>
            <c:numRef>
              <c:f>Results!$Q$7:$Q$8</c:f>
              <c:numCache>
                <c:formatCode>General</c:formatCode>
                <c:ptCount val="2"/>
                <c:pt idx="0">
                  <c:v>0</c:v>
                </c:pt>
                <c:pt idx="1">
                  <c:v>45</c:v>
                </c:pt>
              </c:numCache>
            </c:numRef>
          </c:xVal>
          <c:yVal>
            <c:numRef>
              <c:f>Results!$T$7:$T$8</c:f>
              <c:numCache>
                <c:formatCode>General</c:formatCode>
                <c:ptCount val="2"/>
                <c:pt idx="0">
                  <c:v>99</c:v>
                </c:pt>
                <c:pt idx="1">
                  <c:v>99</c:v>
                </c:pt>
              </c:numCache>
            </c:numRef>
          </c:yVal>
          <c:smooth val="1"/>
          <c:extLst>
            <c:ext xmlns:c16="http://schemas.microsoft.com/office/drawing/2014/chart" uri="{C3380CC4-5D6E-409C-BE32-E72D297353CC}">
              <c16:uniqueId val="{00000006-C0D4-4009-9003-0CD6F24C680E}"/>
            </c:ext>
          </c:extLst>
        </c:ser>
        <c:dLbls>
          <c:showLegendKey val="0"/>
          <c:showVal val="0"/>
          <c:showCatName val="0"/>
          <c:showSerName val="0"/>
          <c:showPercent val="0"/>
          <c:showBubbleSize val="0"/>
        </c:dLbls>
        <c:axId val="92476928"/>
        <c:axId val="92478464"/>
      </c:scatterChart>
      <c:valAx>
        <c:axId val="92476928"/>
        <c:scaling>
          <c:orientation val="minMax"/>
          <c:max val="4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92478464"/>
        <c:crosses val="autoZero"/>
        <c:crossBetween val="midCat"/>
      </c:valAx>
      <c:valAx>
        <c:axId val="92478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924769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31750" cap="rnd">
              <a:solidFill>
                <a:schemeClr val="accent6"/>
              </a:solidFill>
              <a:round/>
            </a:ln>
            <a:effectLst/>
          </c:spPr>
          <c:marker>
            <c:symbol val="none"/>
          </c:marker>
          <c:xVal>
            <c:numRef>
              <c:f>Blad1!$C$12:$C$65</c:f>
              <c:numCache>
                <c:formatCode>General</c:formatCode>
                <c:ptCount val="54"/>
                <c:pt idx="0">
                  <c:v>0</c:v>
                </c:pt>
                <c:pt idx="1">
                  <c:v>5.0000000436065134E-5</c:v>
                </c:pt>
                <c:pt idx="2">
                  <c:v>1.0000005581632912E-4</c:v>
                </c:pt>
                <c:pt idx="3">
                  <c:v>1.5000095367431615E-4</c:v>
                </c:pt>
                <c:pt idx="4">
                  <c:v>2.000071444901693E-4</c:v>
                </c:pt>
                <c:pt idx="5">
                  <c:v>2.5003406758389123E-4</c:v>
                </c:pt>
                <c:pt idx="6">
                  <c:v>3.0012207031250034E-4</c:v>
                </c:pt>
                <c:pt idx="7">
                  <c:v>3.5035911833907537E-4</c:v>
                </c:pt>
                <c:pt idx="8">
                  <c:v>4.0091449474165497E-4</c:v>
                </c:pt>
                <c:pt idx="9">
                  <c:v>4.520856857299796E-4</c:v>
                </c:pt>
                <c:pt idx="10">
                  <c:v>5.0436065073802599E-4</c:v>
                </c:pt>
                <c:pt idx="11">
                  <c:v>5.5849767466031918E-4</c:v>
                </c:pt>
                <c:pt idx="12">
                  <c:v>6.156250000000005E-4</c:v>
                </c:pt>
                <c:pt idx="13">
                  <c:v>6.7736243669660838E-4</c:v>
                </c:pt>
                <c:pt idx="14">
                  <c:v>7.4596714740154957E-4</c:v>
                </c:pt>
                <c:pt idx="15">
                  <c:v>8.2450580596923797E-4</c:v>
                </c:pt>
                <c:pt idx="16">
                  <c:v>9.1705532693187118E-4</c:v>
                </c:pt>
                <c:pt idx="17">
                  <c:v>1.0289343637258001E-3</c:v>
                </c:pt>
                <c:pt idx="18">
                  <c:v>1.166967773437501E-3</c:v>
                </c:pt>
                <c:pt idx="19">
                  <c:v>1.33978624583708E-3</c:v>
                </c:pt>
                <c:pt idx="20">
                  <c:v>1.5581632944673101E-3</c:v>
                </c:pt>
                <c:pt idx="21">
                  <c:v>1.83539180755615E-3</c:v>
                </c:pt>
                <c:pt idx="22">
                  <c:v>2.1877023565207818E-3</c:v>
                </c:pt>
                <c:pt idx="23">
                  <c:v>2.634725459830972E-3</c:v>
                </c:pt>
                <c:pt idx="24">
                  <c:v>3.2000000000000019E-3</c:v>
                </c:pt>
                <c:pt idx="25">
                  <c:v>3.9241072899715837E-3</c:v>
                </c:pt>
                <c:pt idx="26">
                  <c:v>5.0112889486504499E-3</c:v>
                </c:pt>
                <c:pt idx="27">
                  <c:v>6.6533692287778336E-3</c:v>
                </c:pt>
                <c:pt idx="28">
                  <c:v>9.0009382832342191E-3</c:v>
                </c:pt>
                <c:pt idx="29">
                  <c:v>1.2184118369993203E-2</c:v>
                </c:pt>
                <c:pt idx="30">
                  <c:v>1.63198481753071E-2</c:v>
                </c:pt>
                <c:pt idx="31">
                  <c:v>2.1515586908159488E-2</c:v>
                </c:pt>
                <c:pt idx="32">
                  <c:v>2.7871523944494016E-2</c:v>
                </c:pt>
                <c:pt idx="33">
                  <c:v>3.5482029144437793E-2</c:v>
                </c:pt>
                <c:pt idx="34">
                  <c:v>4.4436668379336762E-2</c:v>
                </c:pt>
                <c:pt idx="35">
                  <c:v>5.4820948835815834E-2</c:v>
                </c:pt>
                <c:pt idx="36">
                  <c:v>6.6716885954483857E-2</c:v>
                </c:pt>
                <c:pt idx="37">
                  <c:v>8.0203447056397606E-2</c:v>
                </c:pt>
                <c:pt idx="38">
                  <c:v>9.5356906521803286E-2</c:v>
                </c:pt>
                <c:pt idx="39">
                  <c:v>0.112251135595658</c:v>
                </c:pt>
                <c:pt idx="40">
                  <c:v>0.13095784265342011</c:v>
                </c:pt>
                <c:pt idx="41">
                  <c:v>0.15154677512502518</c:v>
                </c:pt>
                <c:pt idx="42">
                  <c:v>0.17408589120222712</c:v>
                </c:pt>
                <c:pt idx="43">
                  <c:v>0.198641507356389</c:v>
                </c:pt>
                <c:pt idx="44">
                  <c:v>0.225278426224027</c:v>
                </c:pt>
                <c:pt idx="45">
                  <c:v>0.25406004836457602</c:v>
                </c:pt>
                <c:pt idx="46">
                  <c:v>0.28504847062572702</c:v>
                </c:pt>
                <c:pt idx="47">
                  <c:v>0.31830457327987588</c:v>
                </c:pt>
                <c:pt idx="48">
                  <c:v>0.35388809766353735</c:v>
                </c:pt>
                <c:pt idx="49">
                  <c:v>0.3918577157209665</c:v>
                </c:pt>
                <c:pt idx="50">
                  <c:v>0.432271092596897</c:v>
                </c:pt>
                <c:pt idx="51">
                  <c:v>0.47518494322221744</c:v>
                </c:pt>
                <c:pt idx="52">
                  <c:v>0.52065508367695701</c:v>
                </c:pt>
                <c:pt idx="53">
                  <c:v>0.568736477987421</c:v>
                </c:pt>
              </c:numCache>
            </c:numRef>
          </c:xVal>
          <c:yVal>
            <c:numRef>
              <c:f>Blad1!$B$12:$B$65</c:f>
              <c:numCache>
                <c:formatCode>General</c:formatCode>
                <c:ptCount val="54"/>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numCache>
            </c:numRef>
          </c:yVal>
          <c:smooth val="1"/>
          <c:extLst>
            <c:ext xmlns:c16="http://schemas.microsoft.com/office/drawing/2014/chart" uri="{C3380CC4-5D6E-409C-BE32-E72D297353CC}">
              <c16:uniqueId val="{00000000-D50C-42BE-A302-DEBBFE4CF8B8}"/>
            </c:ext>
          </c:extLst>
        </c:ser>
        <c:ser>
          <c:idx val="1"/>
          <c:order val="1"/>
          <c:spPr>
            <a:ln w="31750" cap="rnd">
              <a:solidFill>
                <a:schemeClr val="accent1"/>
              </a:solidFill>
              <a:round/>
            </a:ln>
            <a:effectLst/>
          </c:spPr>
          <c:marker>
            <c:symbol val="none"/>
          </c:marker>
          <c:xVal>
            <c:numRef>
              <c:f>Blad1!$F$12:$F$47</c:f>
              <c:numCache>
                <c:formatCode>General</c:formatCode>
                <c:ptCount val="36"/>
                <c:pt idx="0">
                  <c:v>0</c:v>
                </c:pt>
                <c:pt idx="1">
                  <c:v>4.7619047619047641E-5</c:v>
                </c:pt>
                <c:pt idx="2">
                  <c:v>9.5238095238095417E-5</c:v>
                </c:pt>
                <c:pt idx="3">
                  <c:v>1.4285714285714311E-4</c:v>
                </c:pt>
                <c:pt idx="4">
                  <c:v>1.9047619047619026E-4</c:v>
                </c:pt>
                <c:pt idx="5">
                  <c:v>2.3809523809523828E-4</c:v>
                </c:pt>
                <c:pt idx="6">
                  <c:v>2.8571428571428612E-4</c:v>
                </c:pt>
                <c:pt idx="7">
                  <c:v>3.3333333333333321E-4</c:v>
                </c:pt>
                <c:pt idx="8">
                  <c:v>3.8095238095238123E-4</c:v>
                </c:pt>
                <c:pt idx="9">
                  <c:v>4.2857142857142936E-4</c:v>
                </c:pt>
                <c:pt idx="10">
                  <c:v>4.761904761904763E-4</c:v>
                </c:pt>
                <c:pt idx="11">
                  <c:v>5.2380952380952416E-4</c:v>
                </c:pt>
                <c:pt idx="12">
                  <c:v>5.7142857142857104E-4</c:v>
                </c:pt>
                <c:pt idx="13">
                  <c:v>6.1904761904761944E-4</c:v>
                </c:pt>
                <c:pt idx="14">
                  <c:v>6.666666666666674E-4</c:v>
                </c:pt>
                <c:pt idx="15">
                  <c:v>7.142857142857145E-4</c:v>
                </c:pt>
                <c:pt idx="16">
                  <c:v>7.6190476190476301E-4</c:v>
                </c:pt>
                <c:pt idx="17">
                  <c:v>8.0952380952381076E-4</c:v>
                </c:pt>
                <c:pt idx="18">
                  <c:v>8.5714285714285764E-4</c:v>
                </c:pt>
                <c:pt idx="19">
                  <c:v>9.0476190476190528E-4</c:v>
                </c:pt>
                <c:pt idx="20">
                  <c:v>9.5238095238095281E-4</c:v>
                </c:pt>
                <c:pt idx="21">
                  <c:v>1.0000000000000009E-3</c:v>
                </c:pt>
                <c:pt idx="22">
                  <c:v>1.0476190476190498E-3</c:v>
                </c:pt>
                <c:pt idx="23">
                  <c:v>1.0952380952381001E-3</c:v>
                </c:pt>
                <c:pt idx="24">
                  <c:v>1.1190476190476209E-3</c:v>
                </c:pt>
                <c:pt idx="25">
                  <c:v>1.1999999999999999E-3</c:v>
                </c:pt>
                <c:pt idx="26">
                  <c:v>1.2999999999999991E-3</c:v>
                </c:pt>
                <c:pt idx="27">
                  <c:v>1.4000000000000009E-3</c:v>
                </c:pt>
                <c:pt idx="28">
                  <c:v>1.5000000000000009E-3</c:v>
                </c:pt>
                <c:pt idx="29">
                  <c:v>1.6000000000000009E-3</c:v>
                </c:pt>
                <c:pt idx="30">
                  <c:v>1.700000000000001E-3</c:v>
                </c:pt>
                <c:pt idx="31">
                  <c:v>1.8000000000000017E-3</c:v>
                </c:pt>
                <c:pt idx="32">
                  <c:v>3.0000000000000018E-3</c:v>
                </c:pt>
                <c:pt idx="33">
                  <c:v>5.0000000000000036E-3</c:v>
                </c:pt>
                <c:pt idx="34">
                  <c:v>1.0000000000000005E-2</c:v>
                </c:pt>
                <c:pt idx="35">
                  <c:v>1.4999999999999998E-2</c:v>
                </c:pt>
              </c:numCache>
            </c:numRef>
          </c:xVal>
          <c:yVal>
            <c:numRef>
              <c:f>Blad1!$E$12:$E$47</c:f>
              <c:numCache>
                <c:formatCode>General</c:formatCode>
                <c:ptCount val="36"/>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235</c:v>
                </c:pt>
                <c:pt idx="25">
                  <c:v>240</c:v>
                </c:pt>
                <c:pt idx="26">
                  <c:v>235</c:v>
                </c:pt>
                <c:pt idx="27">
                  <c:v>235</c:v>
                </c:pt>
                <c:pt idx="28">
                  <c:v>235</c:v>
                </c:pt>
                <c:pt idx="29">
                  <c:v>235</c:v>
                </c:pt>
                <c:pt idx="30">
                  <c:v>235</c:v>
                </c:pt>
                <c:pt idx="31">
                  <c:v>235</c:v>
                </c:pt>
                <c:pt idx="32">
                  <c:v>235</c:v>
                </c:pt>
                <c:pt idx="33">
                  <c:v>235</c:v>
                </c:pt>
                <c:pt idx="34">
                  <c:v>235</c:v>
                </c:pt>
                <c:pt idx="35">
                  <c:v>235</c:v>
                </c:pt>
              </c:numCache>
            </c:numRef>
          </c:yVal>
          <c:smooth val="1"/>
          <c:extLst>
            <c:ext xmlns:c16="http://schemas.microsoft.com/office/drawing/2014/chart" uri="{C3380CC4-5D6E-409C-BE32-E72D297353CC}">
              <c16:uniqueId val="{00000001-D50C-42BE-A302-DEBBFE4CF8B8}"/>
            </c:ext>
          </c:extLst>
        </c:ser>
        <c:dLbls>
          <c:showLegendKey val="0"/>
          <c:showVal val="0"/>
          <c:showCatName val="0"/>
          <c:showSerName val="0"/>
          <c:showPercent val="0"/>
          <c:showBubbleSize val="0"/>
        </c:dLbls>
        <c:axId val="145660544"/>
        <c:axId val="145694720"/>
      </c:scatterChart>
      <c:valAx>
        <c:axId val="145660544"/>
        <c:scaling>
          <c:orientation val="minMax"/>
          <c:max val="1.0000000000000005E-2"/>
        </c:scaling>
        <c:delete val="0"/>
        <c:axPos val="b"/>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145694720"/>
        <c:crosses val="autoZero"/>
        <c:crossBetween val="midCat"/>
      </c:valAx>
      <c:valAx>
        <c:axId val="145694720"/>
        <c:scaling>
          <c:orientation val="minMax"/>
          <c:max val="400"/>
        </c:scaling>
        <c:delete val="0"/>
        <c:axPos val="l"/>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1456605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587078034899318E-2"/>
          <c:y val="3.52631827382556E-2"/>
          <c:w val="0.95882584393020243"/>
          <c:h val="0.9365262710711395"/>
        </c:manualLayout>
      </c:layout>
      <c:scatterChart>
        <c:scatterStyle val="smoothMarker"/>
        <c:varyColors val="0"/>
        <c:ser>
          <c:idx val="0"/>
          <c:order val="0"/>
          <c:spPr>
            <a:ln w="25400" cap="rnd">
              <a:solidFill>
                <a:schemeClr val="accent2"/>
              </a:solidFill>
              <a:round/>
            </a:ln>
            <a:effectLst/>
          </c:spPr>
          <c:marker>
            <c:symbol val="none"/>
          </c:marker>
          <c:xVal>
            <c:numRef>
              <c:f>Curve!$E$12:$E$65</c:f>
              <c:numCache>
                <c:formatCode>General</c:formatCode>
                <c:ptCount val="54"/>
                <c:pt idx="0">
                  <c:v>-0.2</c:v>
                </c:pt>
                <c:pt idx="1">
                  <c:v>-0.19499999864897599</c:v>
                </c:pt>
                <c:pt idx="2">
                  <c:v>-0.18999991353448126</c:v>
                </c:pt>
                <c:pt idx="3">
                  <c:v>-0.18499901510369618</c:v>
                </c:pt>
                <c:pt idx="4">
                  <c:v>-0.17999446620677212</c:v>
                </c:pt>
                <c:pt idx="5">
                  <c:v>-0.17497889025410601</c:v>
                </c:pt>
                <c:pt idx="6">
                  <c:v>-0.169936966636516</c:v>
                </c:pt>
                <c:pt idx="7">
                  <c:v>-0.16484105340833899</c:v>
                </c:pt>
                <c:pt idx="8">
                  <c:v>-0.15964583723342918</c:v>
                </c:pt>
                <c:pt idx="9">
                  <c:v>-0.15428201059406618</c:v>
                </c:pt>
                <c:pt idx="10">
                  <c:v>-0.14864897626277601</c:v>
                </c:pt>
                <c:pt idx="11">
                  <c:v>-0.14260657903706001</c:v>
                </c:pt>
                <c:pt idx="12">
                  <c:v>-0.13596586473703018</c:v>
                </c:pt>
                <c:pt idx="13">
                  <c:v>-0.12847886646595497</c:v>
                </c:pt>
                <c:pt idx="14">
                  <c:v>-0.11982741813371998</c:v>
                </c:pt>
                <c:pt idx="15">
                  <c:v>-0.10961099524318706</c:v>
                </c:pt>
                <c:pt idx="16">
                  <c:v>-9.7333582939472224E-2</c:v>
                </c:pt>
                <c:pt idx="17">
                  <c:v>-8.2389571322127139E-2</c:v>
                </c:pt>
                <c:pt idx="18">
                  <c:v>-6.4048678020233354E-2</c:v>
                </c:pt>
                <c:pt idx="19">
                  <c:v>-4.14398980304026E-2</c:v>
                </c:pt>
                <c:pt idx="20">
                  <c:v>-1.353448081768871E-2</c:v>
                </c:pt>
                <c:pt idx="21">
                  <c:v>2.08720653205926E-2</c:v>
                </c:pt>
                <c:pt idx="22">
                  <c:v>6.3178941628134505E-2</c:v>
                </c:pt>
                <c:pt idx="23">
                  <c:v>0.115</c:v>
                </c:pt>
                <c:pt idx="24">
                  <c:v>0.18324964926269519</c:v>
                </c:pt>
                <c:pt idx="25">
                  <c:v>0.29160082512160623</c:v>
                </c:pt>
                <c:pt idx="26">
                  <c:v>0.45742799162815923</c:v>
                </c:pt>
                <c:pt idx="27">
                  <c:v>0.69359888317395701</c:v>
                </c:pt>
                <c:pt idx="28">
                  <c:v>1.0108637156641782</c:v>
                </c:pt>
                <c:pt idx="29">
                  <c:v>1.4186502100550791</c:v>
                </c:pt>
                <c:pt idx="30">
                  <c:v>1.9254563955580339</c:v>
                </c:pt>
                <c:pt idx="31">
                  <c:v>2.5390800255791537</c:v>
                </c:pt>
                <c:pt idx="32">
                  <c:v>3.2667666245661922</c:v>
                </c:pt>
                <c:pt idx="33">
                  <c:v>4.1153116882590206</c:v>
                </c:pt>
                <c:pt idx="34">
                  <c:v>5.0911347743767656</c:v>
                </c:pt>
                <c:pt idx="35">
                  <c:v>6.2003352559989349</c:v>
                </c:pt>
                <c:pt idx="36">
                  <c:v>7.4487355285565675</c:v>
                </c:pt>
                <c:pt idx="37">
                  <c:v>8.8419153011777674</c:v>
                </c:pt>
                <c:pt idx="38">
                  <c:v>10.385239353785357</c:v>
                </c:pt>
                <c:pt idx="39">
                  <c:v>12.0838803807109</c:v>
                </c:pt>
                <c:pt idx="40">
                  <c:v>13.942838058504437</c:v>
                </c:pt>
                <c:pt idx="41">
                  <c:v>15.966955157728922</c:v>
                </c:pt>
                <c:pt idx="42">
                  <c:v>18.160931302933179</c:v>
                </c:pt>
                <c:pt idx="43">
                  <c:v>20.529334834912824</c:v>
                </c:pt>
                <c:pt idx="44">
                  <c:v>23.076613122490805</c:v>
                </c:pt>
                <c:pt idx="45">
                  <c:v>25.807101593400063</c:v>
                </c:pt>
                <c:pt idx="46">
                  <c:v>28.725031696428907</c:v>
                </c:pt>
                <c:pt idx="47">
                  <c:v>31.834537963842731</c:v>
                </c:pt>
                <c:pt idx="48">
                  <c:v>35.139664310215046</c:v>
                </c:pt>
                <c:pt idx="49">
                  <c:v>38.644369678415529</c:v>
                </c:pt>
                <c:pt idx="50">
                  <c:v>42.352533123672096</c:v>
                </c:pt>
                <c:pt idx="51">
                  <c:v>46.267958410969513</c:v>
                </c:pt>
                <c:pt idx="52">
                  <c:v>50.39437818856635</c:v>
                </c:pt>
                <c:pt idx="53">
                  <c:v>54.735457790368812</c:v>
                </c:pt>
              </c:numCache>
            </c:numRef>
          </c:xVal>
          <c:yVal>
            <c:numRef>
              <c:f>Curve!$B$12:$B$65</c:f>
              <c:numCache>
                <c:formatCode>General</c:formatCode>
                <c:ptCount val="54"/>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numCache>
            </c:numRef>
          </c:yVal>
          <c:smooth val="1"/>
          <c:extLst>
            <c:ext xmlns:c16="http://schemas.microsoft.com/office/drawing/2014/chart" uri="{C3380CC4-5D6E-409C-BE32-E72D297353CC}">
              <c16:uniqueId val="{00000000-2582-410D-9C08-136F677766A6}"/>
            </c:ext>
          </c:extLst>
        </c:ser>
        <c:dLbls>
          <c:showLegendKey val="0"/>
          <c:showVal val="0"/>
          <c:showCatName val="0"/>
          <c:showSerName val="0"/>
          <c:showPercent val="0"/>
          <c:showBubbleSize val="0"/>
        </c:dLbls>
        <c:axId val="72258688"/>
        <c:axId val="72260224"/>
      </c:scatterChart>
      <c:scatterChart>
        <c:scatterStyle val="lineMarker"/>
        <c:varyColors val="0"/>
        <c:ser>
          <c:idx val="1"/>
          <c:order val="1"/>
          <c:spPr>
            <a:ln w="25400" cap="rnd">
              <a:solidFill>
                <a:schemeClr val="tx2"/>
              </a:solidFill>
              <a:round/>
            </a:ln>
            <a:effectLst/>
          </c:spPr>
          <c:marker>
            <c:symbol val="none"/>
          </c:marker>
          <c:xVal>
            <c:numRef>
              <c:f>Curve!$H$12:$H$14</c:f>
              <c:numCache>
                <c:formatCode>General</c:formatCode>
                <c:ptCount val="3"/>
                <c:pt idx="0">
                  <c:v>0</c:v>
                </c:pt>
                <c:pt idx="1">
                  <c:v>0.115</c:v>
                </c:pt>
                <c:pt idx="2">
                  <c:v>9.19</c:v>
                </c:pt>
              </c:numCache>
            </c:numRef>
          </c:xVal>
          <c:yVal>
            <c:numRef>
              <c:f>Curve!$F$12:$F$14</c:f>
              <c:numCache>
                <c:formatCode>General</c:formatCode>
                <c:ptCount val="3"/>
                <c:pt idx="0">
                  <c:v>0</c:v>
                </c:pt>
                <c:pt idx="1">
                  <c:v>230</c:v>
                </c:pt>
                <c:pt idx="2">
                  <c:v>540</c:v>
                </c:pt>
              </c:numCache>
            </c:numRef>
          </c:yVal>
          <c:smooth val="0"/>
          <c:extLst>
            <c:ext xmlns:c16="http://schemas.microsoft.com/office/drawing/2014/chart" uri="{C3380CC4-5D6E-409C-BE32-E72D297353CC}">
              <c16:uniqueId val="{00000001-2582-410D-9C08-136F677766A6}"/>
            </c:ext>
          </c:extLst>
        </c:ser>
        <c:dLbls>
          <c:showLegendKey val="0"/>
          <c:showVal val="0"/>
          <c:showCatName val="0"/>
          <c:showSerName val="0"/>
          <c:showPercent val="0"/>
          <c:showBubbleSize val="0"/>
        </c:dLbls>
        <c:axId val="72258688"/>
        <c:axId val="72260224"/>
      </c:scatterChart>
      <c:valAx>
        <c:axId val="72258688"/>
        <c:scaling>
          <c:orientation val="minMax"/>
          <c:max val="10"/>
          <c:min val="-1"/>
        </c:scaling>
        <c:delete val="0"/>
        <c:axPos val="b"/>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72260224"/>
        <c:crosses val="autoZero"/>
        <c:crossBetween val="midCat"/>
        <c:majorUnit val="1"/>
      </c:valAx>
      <c:valAx>
        <c:axId val="72260224"/>
        <c:scaling>
          <c:orientation val="minMax"/>
        </c:scaling>
        <c:delete val="0"/>
        <c:axPos val="l"/>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722586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587078034899318E-2"/>
          <c:y val="3.52631827382556E-2"/>
          <c:w val="0.95882584393020243"/>
          <c:h val="0.9365262710711395"/>
        </c:manualLayout>
      </c:layout>
      <c:scatterChart>
        <c:scatterStyle val="smoothMarker"/>
        <c:varyColors val="0"/>
        <c:ser>
          <c:idx val="0"/>
          <c:order val="0"/>
          <c:spPr>
            <a:ln w="25400" cap="rnd">
              <a:solidFill>
                <a:schemeClr val="accent2"/>
              </a:solidFill>
              <a:round/>
            </a:ln>
            <a:effectLst/>
          </c:spPr>
          <c:marker>
            <c:symbol val="none"/>
          </c:marker>
          <c:xVal>
            <c:numRef>
              <c:f>Curve!$E$12:$E$65</c:f>
              <c:numCache>
                <c:formatCode>General</c:formatCode>
                <c:ptCount val="54"/>
                <c:pt idx="0">
                  <c:v>-0.2</c:v>
                </c:pt>
                <c:pt idx="1">
                  <c:v>-0.19499999864897599</c:v>
                </c:pt>
                <c:pt idx="2">
                  <c:v>-0.18999991353448126</c:v>
                </c:pt>
                <c:pt idx="3">
                  <c:v>-0.18499901510369618</c:v>
                </c:pt>
                <c:pt idx="4">
                  <c:v>-0.17999446620677212</c:v>
                </c:pt>
                <c:pt idx="5">
                  <c:v>-0.17497889025410601</c:v>
                </c:pt>
                <c:pt idx="6">
                  <c:v>-0.169936966636516</c:v>
                </c:pt>
                <c:pt idx="7">
                  <c:v>-0.16484105340833899</c:v>
                </c:pt>
                <c:pt idx="8">
                  <c:v>-0.15964583723342918</c:v>
                </c:pt>
                <c:pt idx="9">
                  <c:v>-0.15428201059406618</c:v>
                </c:pt>
                <c:pt idx="10">
                  <c:v>-0.14864897626277601</c:v>
                </c:pt>
                <c:pt idx="11">
                  <c:v>-0.14260657903706001</c:v>
                </c:pt>
                <c:pt idx="12">
                  <c:v>-0.13596586473703018</c:v>
                </c:pt>
                <c:pt idx="13">
                  <c:v>-0.12847886646595497</c:v>
                </c:pt>
                <c:pt idx="14">
                  <c:v>-0.11982741813371998</c:v>
                </c:pt>
                <c:pt idx="15">
                  <c:v>-0.10961099524318706</c:v>
                </c:pt>
                <c:pt idx="16">
                  <c:v>-9.7333582939472224E-2</c:v>
                </c:pt>
                <c:pt idx="17">
                  <c:v>-8.2389571322127139E-2</c:v>
                </c:pt>
                <c:pt idx="18">
                  <c:v>-6.4048678020233354E-2</c:v>
                </c:pt>
                <c:pt idx="19">
                  <c:v>-4.14398980304026E-2</c:v>
                </c:pt>
                <c:pt idx="20">
                  <c:v>-1.353448081768871E-2</c:v>
                </c:pt>
                <c:pt idx="21">
                  <c:v>2.08720653205926E-2</c:v>
                </c:pt>
                <c:pt idx="22">
                  <c:v>6.3178941628134505E-2</c:v>
                </c:pt>
                <c:pt idx="23">
                  <c:v>0.115</c:v>
                </c:pt>
                <c:pt idx="24">
                  <c:v>0.18324964926269519</c:v>
                </c:pt>
                <c:pt idx="25">
                  <c:v>0.29160082512160623</c:v>
                </c:pt>
                <c:pt idx="26">
                  <c:v>0.45742799162815923</c:v>
                </c:pt>
                <c:pt idx="27">
                  <c:v>0.69359888317395701</c:v>
                </c:pt>
                <c:pt idx="28">
                  <c:v>1.0108637156641782</c:v>
                </c:pt>
                <c:pt idx="29">
                  <c:v>1.4186502100550791</c:v>
                </c:pt>
                <c:pt idx="30">
                  <c:v>1.9254563955580339</c:v>
                </c:pt>
                <c:pt idx="31">
                  <c:v>2.5390800255791537</c:v>
                </c:pt>
                <c:pt idx="32">
                  <c:v>3.2667666245661922</c:v>
                </c:pt>
                <c:pt idx="33">
                  <c:v>4.1153116882590206</c:v>
                </c:pt>
                <c:pt idx="34">
                  <c:v>5.0911347743767656</c:v>
                </c:pt>
                <c:pt idx="35">
                  <c:v>6.2003352559989349</c:v>
                </c:pt>
                <c:pt idx="36">
                  <c:v>7.4487355285565675</c:v>
                </c:pt>
                <c:pt idx="37">
                  <c:v>8.8419153011777674</c:v>
                </c:pt>
                <c:pt idx="38">
                  <c:v>10.385239353785357</c:v>
                </c:pt>
                <c:pt idx="39">
                  <c:v>12.0838803807109</c:v>
                </c:pt>
                <c:pt idx="40">
                  <c:v>13.942838058504437</c:v>
                </c:pt>
                <c:pt idx="41">
                  <c:v>15.966955157728922</c:v>
                </c:pt>
                <c:pt idx="42">
                  <c:v>18.160931302933179</c:v>
                </c:pt>
                <c:pt idx="43">
                  <c:v>20.529334834912824</c:v>
                </c:pt>
                <c:pt idx="44">
                  <c:v>23.076613122490805</c:v>
                </c:pt>
                <c:pt idx="45">
                  <c:v>25.807101593400063</c:v>
                </c:pt>
                <c:pt idx="46">
                  <c:v>28.725031696428907</c:v>
                </c:pt>
                <c:pt idx="47">
                  <c:v>31.834537963842731</c:v>
                </c:pt>
                <c:pt idx="48">
                  <c:v>35.139664310215046</c:v>
                </c:pt>
                <c:pt idx="49">
                  <c:v>38.644369678415529</c:v>
                </c:pt>
                <c:pt idx="50">
                  <c:v>42.352533123672096</c:v>
                </c:pt>
                <c:pt idx="51">
                  <c:v>46.267958410969513</c:v>
                </c:pt>
                <c:pt idx="52">
                  <c:v>50.39437818856635</c:v>
                </c:pt>
                <c:pt idx="53">
                  <c:v>54.735457790368812</c:v>
                </c:pt>
              </c:numCache>
            </c:numRef>
          </c:xVal>
          <c:yVal>
            <c:numRef>
              <c:f>Curve!$B$12:$B$65</c:f>
              <c:numCache>
                <c:formatCode>General</c:formatCode>
                <c:ptCount val="54"/>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numCache>
            </c:numRef>
          </c:yVal>
          <c:smooth val="1"/>
          <c:extLst>
            <c:ext xmlns:c16="http://schemas.microsoft.com/office/drawing/2014/chart" uri="{C3380CC4-5D6E-409C-BE32-E72D297353CC}">
              <c16:uniqueId val="{00000000-9E6A-4A4A-B74C-2713B1AD2A7D}"/>
            </c:ext>
          </c:extLst>
        </c:ser>
        <c:dLbls>
          <c:showLegendKey val="0"/>
          <c:showVal val="0"/>
          <c:showCatName val="0"/>
          <c:showSerName val="0"/>
          <c:showPercent val="0"/>
          <c:showBubbleSize val="0"/>
        </c:dLbls>
        <c:axId val="72558080"/>
        <c:axId val="72559616"/>
      </c:scatterChart>
      <c:scatterChart>
        <c:scatterStyle val="lineMarker"/>
        <c:varyColors val="0"/>
        <c:ser>
          <c:idx val="1"/>
          <c:order val="1"/>
          <c:spPr>
            <a:ln w="25400" cap="rnd">
              <a:solidFill>
                <a:schemeClr val="tx2"/>
              </a:solidFill>
              <a:round/>
            </a:ln>
            <a:effectLst/>
          </c:spPr>
          <c:marker>
            <c:symbol val="none"/>
          </c:marker>
          <c:xVal>
            <c:numRef>
              <c:f>Curve!$H$12:$H$14</c:f>
              <c:numCache>
                <c:formatCode>General</c:formatCode>
                <c:ptCount val="3"/>
                <c:pt idx="0">
                  <c:v>0</c:v>
                </c:pt>
                <c:pt idx="1">
                  <c:v>0.115</c:v>
                </c:pt>
                <c:pt idx="2">
                  <c:v>9.19</c:v>
                </c:pt>
              </c:numCache>
            </c:numRef>
          </c:xVal>
          <c:yVal>
            <c:numRef>
              <c:f>Curve!$F$12:$F$14</c:f>
              <c:numCache>
                <c:formatCode>General</c:formatCode>
                <c:ptCount val="3"/>
                <c:pt idx="0">
                  <c:v>0</c:v>
                </c:pt>
                <c:pt idx="1">
                  <c:v>230</c:v>
                </c:pt>
                <c:pt idx="2">
                  <c:v>540</c:v>
                </c:pt>
              </c:numCache>
            </c:numRef>
          </c:yVal>
          <c:smooth val="0"/>
          <c:extLst>
            <c:ext xmlns:c16="http://schemas.microsoft.com/office/drawing/2014/chart" uri="{C3380CC4-5D6E-409C-BE32-E72D297353CC}">
              <c16:uniqueId val="{00000001-9E6A-4A4A-B74C-2713B1AD2A7D}"/>
            </c:ext>
          </c:extLst>
        </c:ser>
        <c:dLbls>
          <c:showLegendKey val="0"/>
          <c:showVal val="0"/>
          <c:showCatName val="0"/>
          <c:showSerName val="0"/>
          <c:showPercent val="0"/>
          <c:showBubbleSize val="0"/>
        </c:dLbls>
        <c:axId val="72558080"/>
        <c:axId val="72559616"/>
      </c:scatterChart>
      <c:valAx>
        <c:axId val="72558080"/>
        <c:scaling>
          <c:orientation val="minMax"/>
          <c:max val="10"/>
          <c:min val="-1"/>
        </c:scaling>
        <c:delete val="0"/>
        <c:axPos val="b"/>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72559616"/>
        <c:crosses val="autoZero"/>
        <c:crossBetween val="midCat"/>
        <c:majorUnit val="1"/>
      </c:valAx>
      <c:valAx>
        <c:axId val="72559616"/>
        <c:scaling>
          <c:orientation val="minMax"/>
        </c:scaling>
        <c:delete val="0"/>
        <c:axPos val="l"/>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725580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none"/>
          </c:marker>
          <c:xVal>
            <c:numRef>
              <c:f>Blad1!$B$12:$B$76</c:f>
              <c:numCache>
                <c:formatCode>General</c:formatCode>
                <c:ptCount val="65"/>
                <c:pt idx="0">
                  <c:v>0</c:v>
                </c:pt>
                <c:pt idx="1">
                  <c:v>5.0000009710483132E-5</c:v>
                </c:pt>
                <c:pt idx="2">
                  <c:v>1.0000031073546E-4</c:v>
                </c:pt>
                <c:pt idx="3">
                  <c:v>1.5000235964739611E-4</c:v>
                </c:pt>
                <c:pt idx="4">
                  <c:v>2.0000994353470606E-4</c:v>
                </c:pt>
                <c:pt idx="5">
                  <c:v>2.5003034525972342E-4</c:v>
                </c:pt>
                <c:pt idx="6">
                  <c:v>3.0007550871667335E-4</c:v>
                </c:pt>
                <c:pt idx="7">
                  <c:v>3.5016320408965242E-4</c:v>
                </c:pt>
                <c:pt idx="8">
                  <c:v>4.0031819311059087E-4</c:v>
                </c:pt>
                <c:pt idx="9">
                  <c:v>4.5057339431723941E-4</c:v>
                </c:pt>
                <c:pt idx="10">
                  <c:v>5.0097104831113082E-4</c:v>
                </c:pt>
                <c:pt idx="11">
                  <c:v>5.5156388301555708E-4</c:v>
                </c:pt>
                <c:pt idx="12">
                  <c:v>6.0241627893355023E-4</c:v>
                </c:pt>
                <c:pt idx="13">
                  <c:v>6.5360543440584249E-4</c:v>
                </c:pt>
                <c:pt idx="14">
                  <c:v>7.0522253086884902E-4</c:v>
                </c:pt>
                <c:pt idx="15">
                  <c:v>7.5737389811264067E-4</c:v>
                </c:pt>
                <c:pt idx="16">
                  <c:v>8.1018217953890902E-4</c:v>
                </c:pt>
                <c:pt idx="17">
                  <c:v>8.6378749741895344E-4</c:v>
                </c:pt>
                <c:pt idx="18">
                  <c:v>9.1834861815164384E-4</c:v>
                </c:pt>
                <c:pt idx="19">
                  <c:v>9.7404411752139472E-4</c:v>
                </c:pt>
                <c:pt idx="20">
                  <c:v>1.0310735459561401E-3</c:v>
                </c:pt>
                <c:pt idx="21">
                  <c:v>1.0896585937853209E-3</c:v>
                </c:pt>
                <c:pt idx="22">
                  <c:v>1.1500442564978308E-3</c:v>
                </c:pt>
                <c:pt idx="23">
                  <c:v>1.2125E-3</c:v>
                </c:pt>
                <c:pt idx="24">
                  <c:v>1.2773209258735909E-3</c:v>
                </c:pt>
                <c:pt idx="25">
                  <c:v>1.3448289366337425E-3</c:v>
                </c:pt>
                <c:pt idx="26">
                  <c:v>1.4153739009869408E-3</c:v>
                </c:pt>
                <c:pt idx="27">
                  <c:v>1.4893348190890398E-3</c:v>
                </c:pt>
                <c:pt idx="28">
                  <c:v>1.56712098780317E-3</c:v>
                </c:pt>
                <c:pt idx="29">
                  <c:v>1.6491731659577518E-3</c:v>
                </c:pt>
                <c:pt idx="30">
                  <c:v>1.7359647396044591E-3</c:v>
                </c:pt>
                <c:pt idx="31">
                  <c:v>1.8280028872762117E-3</c:v>
                </c:pt>
                <c:pt idx="32">
                  <c:v>1.92582974524509E-3</c:v>
                </c:pt>
                <c:pt idx="33">
                  <c:v>2.0300235727803819E-3</c:v>
                </c:pt>
                <c:pt idx="34">
                  <c:v>2.1411999174065235E-3</c:v>
                </c:pt>
                <c:pt idx="35">
                  <c:v>2.2600127801610335E-3</c:v>
                </c:pt>
                <c:pt idx="36">
                  <c:v>2.3871557808525733E-3</c:v>
                </c:pt>
                <c:pt idx="37">
                  <c:v>2.5233633233188498E-3</c:v>
                </c:pt>
                <c:pt idx="38">
                  <c:v>2.6694117606846034E-3</c:v>
                </c:pt>
                <c:pt idx="39">
                  <c:v>2.8261205606195925E-3</c:v>
                </c:pt>
                <c:pt idx="40">
                  <c:v>2.9943534705965812E-3</c:v>
                </c:pt>
                <c:pt idx="41">
                  <c:v>3.1750196831492701E-3</c:v>
                </c:pt>
                <c:pt idx="42">
                  <c:v>3.3690750011302999E-3</c:v>
                </c:pt>
                <c:pt idx="43">
                  <c:v>3.5775230029692347E-3</c:v>
                </c:pt>
                <c:pt idx="44">
                  <c:v>3.8014162079305028E-3</c:v>
                </c:pt>
                <c:pt idx="45">
                  <c:v>4.0418572413713823E-3</c:v>
                </c:pt>
                <c:pt idx="46">
                  <c:v>4.3000000000000035E-3</c:v>
                </c:pt>
                <c:pt idx="47">
                  <c:v>4.5782561892602682E-3</c:v>
                </c:pt>
                <c:pt idx="48">
                  <c:v>4.9590432838229016E-3</c:v>
                </c:pt>
                <c:pt idx="49">
                  <c:v>5.6190715437312239E-3</c:v>
                </c:pt>
                <c:pt idx="50">
                  <c:v>6.79072296618721E-3</c:v>
                </c:pt>
                <c:pt idx="51">
                  <c:v>8.7511210376281026E-3</c:v>
                </c:pt>
                <c:pt idx="52">
                  <c:v>1.1816057805402201E-2</c:v>
                </c:pt>
                <c:pt idx="53">
                  <c:v>1.6335932700368601E-2</c:v>
                </c:pt>
                <c:pt idx="54">
                  <c:v>2.2692779023884516E-2</c:v>
                </c:pt>
                <c:pt idx="55">
                  <c:v>3.1297961295467899E-2</c:v>
                </c:pt>
                <c:pt idx="56">
                  <c:v>4.2590322082372976E-2</c:v>
                </c:pt>
                <c:pt idx="57">
                  <c:v>5.7034647855725484E-2</c:v>
                </c:pt>
                <c:pt idx="58">
                  <c:v>7.5120371165245711E-2</c:v>
                </c:pt>
                <c:pt idx="59">
                  <c:v>9.7360453748578102E-2</c:v>
                </c:pt>
                <c:pt idx="60">
                  <c:v>0.1242904118734721</c:v>
                </c:pt>
                <c:pt idx="61">
                  <c:v>0.15646745592658412</c:v>
                </c:pt>
                <c:pt idx="62">
                  <c:v>0.19446972343369201</c:v>
                </c:pt>
                <c:pt idx="63">
                  <c:v>0.23889558966038399</c:v>
                </c:pt>
                <c:pt idx="64">
                  <c:v>0.29036304347826097</c:v>
                </c:pt>
              </c:numCache>
            </c:numRef>
          </c:xVal>
          <c:yVal>
            <c:numRef>
              <c:f>Blad1!$A$12:$A$76</c:f>
              <c:numCache>
                <c:formatCode>General</c:formatCode>
                <c:ptCount val="65"/>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numCache>
            </c:numRef>
          </c:yVal>
          <c:smooth val="1"/>
          <c:extLst>
            <c:ext xmlns:c16="http://schemas.microsoft.com/office/drawing/2014/chart" uri="{C3380CC4-5D6E-409C-BE32-E72D297353CC}">
              <c16:uniqueId val="{00000000-C9E0-464D-ACB2-B9F10A4F3990}"/>
            </c:ext>
          </c:extLst>
        </c:ser>
        <c:dLbls>
          <c:showLegendKey val="0"/>
          <c:showVal val="0"/>
          <c:showCatName val="0"/>
          <c:showSerName val="0"/>
          <c:showPercent val="0"/>
          <c:showBubbleSize val="0"/>
        </c:dLbls>
        <c:axId val="77773440"/>
        <c:axId val="77906304"/>
      </c:scatterChart>
      <c:valAx>
        <c:axId val="77773440"/>
        <c:scaling>
          <c:orientation val="minMax"/>
          <c:max val="0.3000000000000002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77906304"/>
        <c:crosses val="autoZero"/>
        <c:crossBetween val="midCat"/>
      </c:valAx>
      <c:valAx>
        <c:axId val="77906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777734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Results!$K$5</c:f>
              <c:strCache>
                <c:ptCount val="1"/>
                <c:pt idx="0">
                  <c:v>Uy midden onderflens</c:v>
                </c:pt>
              </c:strCache>
            </c:strRef>
          </c:tx>
          <c:spPr>
            <a:ln w="25400" cap="rnd">
              <a:noFill/>
              <a:round/>
            </a:ln>
            <a:effectLst/>
          </c:spPr>
          <c:marker>
            <c:symbol val="circle"/>
            <c:size val="5"/>
            <c:spPr>
              <a:solidFill>
                <a:schemeClr val="accent1"/>
              </a:solidFill>
              <a:ln w="9525">
                <a:solidFill>
                  <a:schemeClr val="accent1"/>
                </a:solidFill>
              </a:ln>
              <a:effectLst/>
            </c:spPr>
          </c:marker>
          <c:xVal>
            <c:numRef>
              <c:f>Results!$K$7:$K$15</c:f>
              <c:numCache>
                <c:formatCode>General</c:formatCode>
                <c:ptCount val="9"/>
                <c:pt idx="0">
                  <c:v>0</c:v>
                </c:pt>
                <c:pt idx="1">
                  <c:v>1.259169999999999</c:v>
                </c:pt>
                <c:pt idx="2">
                  <c:v>2.5184399999999987</c:v>
                </c:pt>
                <c:pt idx="3">
                  <c:v>3.7742800000000001</c:v>
                </c:pt>
                <c:pt idx="4">
                  <c:v>5.0252600000000003</c:v>
                </c:pt>
                <c:pt idx="5">
                  <c:v>6.2673399999999955</c:v>
                </c:pt>
                <c:pt idx="6">
                  <c:v>7.4997600000000038</c:v>
                </c:pt>
                <c:pt idx="7">
                  <c:v>8.7158699999999989</c:v>
                </c:pt>
                <c:pt idx="8">
                  <c:v>9.9131600000000013</c:v>
                </c:pt>
              </c:numCache>
            </c:numRef>
          </c:xVal>
          <c:yVal>
            <c:numRef>
              <c:f>Results!$L$7:$L$15</c:f>
              <c:numCache>
                <c:formatCode>General</c:formatCode>
                <c:ptCount val="9"/>
                <c:pt idx="0">
                  <c:v>0</c:v>
                </c:pt>
                <c:pt idx="1">
                  <c:v>63.172700000000013</c:v>
                </c:pt>
                <c:pt idx="2">
                  <c:v>136.018</c:v>
                </c:pt>
                <c:pt idx="3">
                  <c:v>206.1926</c:v>
                </c:pt>
                <c:pt idx="4">
                  <c:v>272.86950000000002</c:v>
                </c:pt>
                <c:pt idx="5">
                  <c:v>335.1329999999997</c:v>
                </c:pt>
                <c:pt idx="6">
                  <c:v>392.40599999999949</c:v>
                </c:pt>
                <c:pt idx="7">
                  <c:v>444.08699999999948</c:v>
                </c:pt>
                <c:pt idx="8">
                  <c:v>490.11099999999999</c:v>
                </c:pt>
              </c:numCache>
            </c:numRef>
          </c:yVal>
          <c:smooth val="0"/>
          <c:extLst>
            <c:ext xmlns:c16="http://schemas.microsoft.com/office/drawing/2014/chart" uri="{C3380CC4-5D6E-409C-BE32-E72D297353CC}">
              <c16:uniqueId val="{00000000-1120-484B-8544-442D65AF1299}"/>
            </c:ext>
          </c:extLst>
        </c:ser>
        <c:dLbls>
          <c:showLegendKey val="0"/>
          <c:showVal val="0"/>
          <c:showCatName val="0"/>
          <c:showSerName val="0"/>
          <c:showPercent val="0"/>
          <c:showBubbleSize val="0"/>
        </c:dLbls>
        <c:axId val="79962880"/>
        <c:axId val="79964800"/>
      </c:scatterChart>
      <c:valAx>
        <c:axId val="79962880"/>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79964800"/>
        <c:crosses val="autoZero"/>
        <c:crossBetween val="midCat"/>
      </c:valAx>
      <c:valAx>
        <c:axId val="79964800"/>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799628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Results!$K$5</c:f>
              <c:strCache>
                <c:ptCount val="1"/>
                <c:pt idx="0">
                  <c:v>Uy midden onderflens</c:v>
                </c:pt>
              </c:strCache>
            </c:strRef>
          </c:tx>
          <c:spPr>
            <a:ln w="25400" cap="rnd">
              <a:noFill/>
              <a:round/>
            </a:ln>
            <a:effectLst/>
          </c:spPr>
          <c:marker>
            <c:symbol val="circle"/>
            <c:size val="5"/>
            <c:spPr>
              <a:solidFill>
                <a:schemeClr val="accent1"/>
              </a:solidFill>
              <a:ln w="9525">
                <a:solidFill>
                  <a:schemeClr val="accent1"/>
                </a:solidFill>
              </a:ln>
              <a:effectLst/>
            </c:spPr>
          </c:marker>
          <c:xVal>
            <c:numRef>
              <c:f>Results!$K$7:$K$21</c:f>
              <c:numCache>
                <c:formatCode>General</c:formatCode>
                <c:ptCount val="15"/>
                <c:pt idx="0">
                  <c:v>0</c:v>
                </c:pt>
                <c:pt idx="1">
                  <c:v>1.259169999999999</c:v>
                </c:pt>
                <c:pt idx="2">
                  <c:v>2.5184399999999987</c:v>
                </c:pt>
                <c:pt idx="3">
                  <c:v>3.7742800000000001</c:v>
                </c:pt>
                <c:pt idx="4">
                  <c:v>5.0252600000000003</c:v>
                </c:pt>
                <c:pt idx="5">
                  <c:v>6.2673399999999955</c:v>
                </c:pt>
                <c:pt idx="6">
                  <c:v>7.4997600000000038</c:v>
                </c:pt>
                <c:pt idx="7">
                  <c:v>8.7158699999999989</c:v>
                </c:pt>
                <c:pt idx="8">
                  <c:v>9.9131600000000013</c:v>
                </c:pt>
                <c:pt idx="9">
                  <c:v>11.086600000000002</c:v>
                </c:pt>
                <c:pt idx="10">
                  <c:v>12.231400000000001</c:v>
                </c:pt>
                <c:pt idx="11">
                  <c:v>13.349300000000001</c:v>
                </c:pt>
                <c:pt idx="12">
                  <c:v>14.451700000000002</c:v>
                </c:pt>
                <c:pt idx="13">
                  <c:v>15.5443</c:v>
                </c:pt>
                <c:pt idx="14">
                  <c:v>16.636399999999988</c:v>
                </c:pt>
              </c:numCache>
            </c:numRef>
          </c:xVal>
          <c:yVal>
            <c:numRef>
              <c:f>Results!$L$7:$L$21</c:f>
              <c:numCache>
                <c:formatCode>General</c:formatCode>
                <c:ptCount val="15"/>
                <c:pt idx="0">
                  <c:v>0</c:v>
                </c:pt>
                <c:pt idx="1">
                  <c:v>63.172700000000013</c:v>
                </c:pt>
                <c:pt idx="2">
                  <c:v>136.018</c:v>
                </c:pt>
                <c:pt idx="3">
                  <c:v>206.1926</c:v>
                </c:pt>
                <c:pt idx="4">
                  <c:v>272.86950000000002</c:v>
                </c:pt>
                <c:pt idx="5">
                  <c:v>335.1329999999997</c:v>
                </c:pt>
                <c:pt idx="6">
                  <c:v>392.40599999999949</c:v>
                </c:pt>
                <c:pt idx="7">
                  <c:v>444.08699999999948</c:v>
                </c:pt>
                <c:pt idx="8">
                  <c:v>490.11099999999999</c:v>
                </c:pt>
                <c:pt idx="9">
                  <c:v>530.62400000000002</c:v>
                </c:pt>
                <c:pt idx="10">
                  <c:v>566.11199999999997</c:v>
                </c:pt>
                <c:pt idx="11">
                  <c:v>597.24099999999999</c:v>
                </c:pt>
                <c:pt idx="12">
                  <c:v>624.81999999999948</c:v>
                </c:pt>
                <c:pt idx="13">
                  <c:v>649.25199999999938</c:v>
                </c:pt>
                <c:pt idx="14">
                  <c:v>671.00599999999997</c:v>
                </c:pt>
              </c:numCache>
            </c:numRef>
          </c:yVal>
          <c:smooth val="0"/>
          <c:extLst>
            <c:ext xmlns:c16="http://schemas.microsoft.com/office/drawing/2014/chart" uri="{C3380CC4-5D6E-409C-BE32-E72D297353CC}">
              <c16:uniqueId val="{00000000-E3AC-47CC-B228-ABC3534DD48D}"/>
            </c:ext>
          </c:extLst>
        </c:ser>
        <c:dLbls>
          <c:showLegendKey val="0"/>
          <c:showVal val="0"/>
          <c:showCatName val="0"/>
          <c:showSerName val="0"/>
          <c:showPercent val="0"/>
          <c:showBubbleSize val="0"/>
        </c:dLbls>
        <c:axId val="79986048"/>
        <c:axId val="80057856"/>
      </c:scatterChart>
      <c:valAx>
        <c:axId val="79986048"/>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80057856"/>
        <c:crosses val="autoZero"/>
        <c:crossBetween val="midCat"/>
      </c:valAx>
      <c:valAx>
        <c:axId val="80057856"/>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799860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Results!$K$5</c:f>
              <c:strCache>
                <c:ptCount val="1"/>
                <c:pt idx="0">
                  <c:v>Uy midden onderflens</c:v>
                </c:pt>
              </c:strCache>
            </c:strRef>
          </c:tx>
          <c:spPr>
            <a:ln w="25400" cap="rnd">
              <a:noFill/>
              <a:round/>
            </a:ln>
            <a:effectLst/>
          </c:spPr>
          <c:marker>
            <c:symbol val="circle"/>
            <c:size val="5"/>
            <c:spPr>
              <a:solidFill>
                <a:schemeClr val="accent1"/>
              </a:solidFill>
              <a:ln w="9525">
                <a:solidFill>
                  <a:schemeClr val="accent1"/>
                </a:solidFill>
              </a:ln>
              <a:effectLst/>
            </c:spPr>
          </c:marker>
          <c:xVal>
            <c:numRef>
              <c:f>Results!$K$7:$K$27</c:f>
              <c:numCache>
                <c:formatCode>General</c:formatCode>
                <c:ptCount val="21"/>
                <c:pt idx="0">
                  <c:v>0</c:v>
                </c:pt>
                <c:pt idx="1">
                  <c:v>1.259169999999999</c:v>
                </c:pt>
                <c:pt idx="2">
                  <c:v>2.5184399999999987</c:v>
                </c:pt>
                <c:pt idx="3">
                  <c:v>3.7742800000000001</c:v>
                </c:pt>
                <c:pt idx="4">
                  <c:v>5.0252600000000003</c:v>
                </c:pt>
                <c:pt idx="5">
                  <c:v>6.2673399999999955</c:v>
                </c:pt>
                <c:pt idx="6">
                  <c:v>7.4997600000000038</c:v>
                </c:pt>
                <c:pt idx="7">
                  <c:v>8.7158699999999989</c:v>
                </c:pt>
                <c:pt idx="8">
                  <c:v>9.9131600000000013</c:v>
                </c:pt>
                <c:pt idx="9">
                  <c:v>11.086600000000002</c:v>
                </c:pt>
                <c:pt idx="10">
                  <c:v>12.231400000000001</c:v>
                </c:pt>
                <c:pt idx="11">
                  <c:v>13.349300000000001</c:v>
                </c:pt>
                <c:pt idx="12">
                  <c:v>14.451700000000002</c:v>
                </c:pt>
                <c:pt idx="13">
                  <c:v>15.5443</c:v>
                </c:pt>
                <c:pt idx="14">
                  <c:v>16.636399999999988</c:v>
                </c:pt>
                <c:pt idx="15">
                  <c:v>17.732500000000002</c:v>
                </c:pt>
                <c:pt idx="16">
                  <c:v>18.835999999999999</c:v>
                </c:pt>
                <c:pt idx="17">
                  <c:v>19.986099999999979</c:v>
                </c:pt>
                <c:pt idx="18">
                  <c:v>21.139900000000015</c:v>
                </c:pt>
                <c:pt idx="19">
                  <c:v>22.411899999999999</c:v>
                </c:pt>
                <c:pt idx="20">
                  <c:v>23.651299999999999</c:v>
                </c:pt>
              </c:numCache>
            </c:numRef>
          </c:xVal>
          <c:yVal>
            <c:numRef>
              <c:f>Results!$L$7:$L$27</c:f>
              <c:numCache>
                <c:formatCode>General</c:formatCode>
                <c:ptCount val="21"/>
                <c:pt idx="0">
                  <c:v>0</c:v>
                </c:pt>
                <c:pt idx="1">
                  <c:v>63.172700000000013</c:v>
                </c:pt>
                <c:pt idx="2">
                  <c:v>136.018</c:v>
                </c:pt>
                <c:pt idx="3">
                  <c:v>206.1926</c:v>
                </c:pt>
                <c:pt idx="4">
                  <c:v>272.86950000000002</c:v>
                </c:pt>
                <c:pt idx="5">
                  <c:v>335.1329999999997</c:v>
                </c:pt>
                <c:pt idx="6">
                  <c:v>392.40599999999949</c:v>
                </c:pt>
                <c:pt idx="7">
                  <c:v>444.08699999999948</c:v>
                </c:pt>
                <c:pt idx="8">
                  <c:v>490.11099999999999</c:v>
                </c:pt>
                <c:pt idx="9">
                  <c:v>530.62400000000002</c:v>
                </c:pt>
                <c:pt idx="10">
                  <c:v>566.11199999999997</c:v>
                </c:pt>
                <c:pt idx="11">
                  <c:v>597.24099999999999</c:v>
                </c:pt>
                <c:pt idx="12">
                  <c:v>624.81999999999948</c:v>
                </c:pt>
                <c:pt idx="13">
                  <c:v>649.25199999999938</c:v>
                </c:pt>
                <c:pt idx="14">
                  <c:v>671.00599999999997</c:v>
                </c:pt>
                <c:pt idx="15">
                  <c:v>690.08699999999999</c:v>
                </c:pt>
                <c:pt idx="16">
                  <c:v>706.428</c:v>
                </c:pt>
                <c:pt idx="17">
                  <c:v>720.53899999999999</c:v>
                </c:pt>
                <c:pt idx="18">
                  <c:v>731.34999999999934</c:v>
                </c:pt>
                <c:pt idx="19">
                  <c:v>738.90899999999999</c:v>
                </c:pt>
                <c:pt idx="20">
                  <c:v>738.88499999999999</c:v>
                </c:pt>
              </c:numCache>
            </c:numRef>
          </c:yVal>
          <c:smooth val="0"/>
          <c:extLst>
            <c:ext xmlns:c16="http://schemas.microsoft.com/office/drawing/2014/chart" uri="{C3380CC4-5D6E-409C-BE32-E72D297353CC}">
              <c16:uniqueId val="{00000000-FDC5-49E0-ADD4-23E392B227B8}"/>
            </c:ext>
          </c:extLst>
        </c:ser>
        <c:dLbls>
          <c:showLegendKey val="0"/>
          <c:showVal val="0"/>
          <c:showCatName val="0"/>
          <c:showSerName val="0"/>
          <c:showPercent val="0"/>
          <c:showBubbleSize val="0"/>
        </c:dLbls>
        <c:axId val="80231424"/>
        <c:axId val="80237696"/>
      </c:scatterChart>
      <c:valAx>
        <c:axId val="80231424"/>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80237696"/>
        <c:crosses val="autoZero"/>
        <c:crossBetween val="midCat"/>
      </c:valAx>
      <c:valAx>
        <c:axId val="80237696"/>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802314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Results!$K$5</c:f>
              <c:strCache>
                <c:ptCount val="1"/>
                <c:pt idx="0">
                  <c:v>Uy midden onderflens</c:v>
                </c:pt>
              </c:strCache>
            </c:strRef>
          </c:tx>
          <c:spPr>
            <a:ln w="25400" cap="rnd">
              <a:noFill/>
              <a:round/>
            </a:ln>
            <a:effectLst/>
          </c:spPr>
          <c:marker>
            <c:symbol val="circle"/>
            <c:size val="5"/>
            <c:spPr>
              <a:solidFill>
                <a:schemeClr val="accent1"/>
              </a:solidFill>
              <a:ln w="9525">
                <a:solidFill>
                  <a:schemeClr val="accent1"/>
                </a:solidFill>
              </a:ln>
              <a:effectLst/>
            </c:spPr>
          </c:marker>
          <c:xVal>
            <c:numRef>
              <c:f>Results!$K$7:$K$37</c:f>
              <c:numCache>
                <c:formatCode>General</c:formatCode>
                <c:ptCount val="31"/>
                <c:pt idx="0">
                  <c:v>0</c:v>
                </c:pt>
                <c:pt idx="1">
                  <c:v>1.259169999999999</c:v>
                </c:pt>
                <c:pt idx="2">
                  <c:v>2.5184399999999987</c:v>
                </c:pt>
                <c:pt idx="3">
                  <c:v>3.7742800000000001</c:v>
                </c:pt>
                <c:pt idx="4">
                  <c:v>5.0252600000000003</c:v>
                </c:pt>
                <c:pt idx="5">
                  <c:v>6.2673399999999955</c:v>
                </c:pt>
                <c:pt idx="6">
                  <c:v>7.4997600000000038</c:v>
                </c:pt>
                <c:pt idx="7">
                  <c:v>8.7158699999999989</c:v>
                </c:pt>
                <c:pt idx="8">
                  <c:v>9.9131600000000013</c:v>
                </c:pt>
                <c:pt idx="9">
                  <c:v>11.086600000000002</c:v>
                </c:pt>
                <c:pt idx="10">
                  <c:v>12.231400000000001</c:v>
                </c:pt>
                <c:pt idx="11">
                  <c:v>13.349300000000001</c:v>
                </c:pt>
                <c:pt idx="12">
                  <c:v>14.451700000000002</c:v>
                </c:pt>
                <c:pt idx="13">
                  <c:v>15.5443</c:v>
                </c:pt>
                <c:pt idx="14">
                  <c:v>16.636399999999988</c:v>
                </c:pt>
                <c:pt idx="15">
                  <c:v>17.732500000000002</c:v>
                </c:pt>
                <c:pt idx="16">
                  <c:v>18.835999999999999</c:v>
                </c:pt>
                <c:pt idx="17">
                  <c:v>19.986099999999979</c:v>
                </c:pt>
                <c:pt idx="18">
                  <c:v>21.139900000000015</c:v>
                </c:pt>
                <c:pt idx="19">
                  <c:v>22.411899999999999</c:v>
                </c:pt>
                <c:pt idx="20">
                  <c:v>23.651299999999999</c:v>
                </c:pt>
                <c:pt idx="21">
                  <c:v>24.762599999999953</c:v>
                </c:pt>
                <c:pt idx="22">
                  <c:v>25.697399999999988</c:v>
                </c:pt>
                <c:pt idx="23">
                  <c:v>26.470099999999981</c:v>
                </c:pt>
                <c:pt idx="24">
                  <c:v>27.170999999999999</c:v>
                </c:pt>
                <c:pt idx="25">
                  <c:v>27.872</c:v>
                </c:pt>
                <c:pt idx="26">
                  <c:v>28.5671</c:v>
                </c:pt>
                <c:pt idx="27">
                  <c:v>29.276299999999985</c:v>
                </c:pt>
                <c:pt idx="28">
                  <c:v>30.007999999999999</c:v>
                </c:pt>
                <c:pt idx="29">
                  <c:v>30.762499999999971</c:v>
                </c:pt>
                <c:pt idx="30">
                  <c:v>31.538599999999981</c:v>
                </c:pt>
              </c:numCache>
            </c:numRef>
          </c:xVal>
          <c:yVal>
            <c:numRef>
              <c:f>Results!$L$7:$L$37</c:f>
              <c:numCache>
                <c:formatCode>General</c:formatCode>
                <c:ptCount val="31"/>
                <c:pt idx="0">
                  <c:v>0</c:v>
                </c:pt>
                <c:pt idx="1">
                  <c:v>63.172700000000013</c:v>
                </c:pt>
                <c:pt idx="2">
                  <c:v>136.018</c:v>
                </c:pt>
                <c:pt idx="3">
                  <c:v>206.1926</c:v>
                </c:pt>
                <c:pt idx="4">
                  <c:v>272.86950000000002</c:v>
                </c:pt>
                <c:pt idx="5">
                  <c:v>335.1329999999997</c:v>
                </c:pt>
                <c:pt idx="6">
                  <c:v>392.40599999999949</c:v>
                </c:pt>
                <c:pt idx="7">
                  <c:v>444.08699999999948</c:v>
                </c:pt>
                <c:pt idx="8">
                  <c:v>490.11099999999999</c:v>
                </c:pt>
                <c:pt idx="9">
                  <c:v>530.62400000000002</c:v>
                </c:pt>
                <c:pt idx="10">
                  <c:v>566.11199999999997</c:v>
                </c:pt>
                <c:pt idx="11">
                  <c:v>597.24099999999999</c:v>
                </c:pt>
                <c:pt idx="12">
                  <c:v>624.81999999999948</c:v>
                </c:pt>
                <c:pt idx="13">
                  <c:v>649.25199999999938</c:v>
                </c:pt>
                <c:pt idx="14">
                  <c:v>671.00599999999997</c:v>
                </c:pt>
                <c:pt idx="15">
                  <c:v>690.08699999999999</c:v>
                </c:pt>
                <c:pt idx="16">
                  <c:v>706.428</c:v>
                </c:pt>
                <c:pt idx="17">
                  <c:v>720.53899999999999</c:v>
                </c:pt>
                <c:pt idx="18">
                  <c:v>731.34999999999934</c:v>
                </c:pt>
                <c:pt idx="19">
                  <c:v>738.90899999999999</c:v>
                </c:pt>
                <c:pt idx="20">
                  <c:v>738.88499999999999</c:v>
                </c:pt>
                <c:pt idx="21">
                  <c:v>725.197</c:v>
                </c:pt>
                <c:pt idx="22">
                  <c:v>696.59699999999998</c:v>
                </c:pt>
                <c:pt idx="23">
                  <c:v>657.05199999999934</c:v>
                </c:pt>
                <c:pt idx="24">
                  <c:v>618.62800000000004</c:v>
                </c:pt>
                <c:pt idx="25">
                  <c:v>586.53800000000001</c:v>
                </c:pt>
                <c:pt idx="26">
                  <c:v>558.35799999999892</c:v>
                </c:pt>
                <c:pt idx="27">
                  <c:v>534.42699999999934</c:v>
                </c:pt>
                <c:pt idx="28">
                  <c:v>514.31999999999948</c:v>
                </c:pt>
                <c:pt idx="29">
                  <c:v>497.27699999999948</c:v>
                </c:pt>
                <c:pt idx="30">
                  <c:v>482.50200000000001</c:v>
                </c:pt>
              </c:numCache>
            </c:numRef>
          </c:yVal>
          <c:smooth val="0"/>
          <c:extLst>
            <c:ext xmlns:c16="http://schemas.microsoft.com/office/drawing/2014/chart" uri="{C3380CC4-5D6E-409C-BE32-E72D297353CC}">
              <c16:uniqueId val="{00000000-6D9A-48E0-9FB5-42991D674164}"/>
            </c:ext>
          </c:extLst>
        </c:ser>
        <c:dLbls>
          <c:showLegendKey val="0"/>
          <c:showVal val="0"/>
          <c:showCatName val="0"/>
          <c:showSerName val="0"/>
          <c:showPercent val="0"/>
          <c:showBubbleSize val="0"/>
        </c:dLbls>
        <c:axId val="80299136"/>
        <c:axId val="80301056"/>
      </c:scatterChart>
      <c:valAx>
        <c:axId val="80299136"/>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80301056"/>
        <c:crosses val="autoZero"/>
        <c:crossBetween val="midCat"/>
      </c:valAx>
      <c:valAx>
        <c:axId val="80301056"/>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8029913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 Id="rId5" Type="http://schemas.openxmlformats.org/officeDocument/2006/relationships/image" Target="../media/image130.wmf"/><Relationship Id="rId4" Type="http://schemas.openxmlformats.org/officeDocument/2006/relationships/image" Target="../media/image12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image" Target="../media/image68.emf"/><Relationship Id="rId5" Type="http://schemas.openxmlformats.org/officeDocument/2006/relationships/image" Target="../media/image72.emf"/><Relationship Id="rId4" Type="http://schemas.openxmlformats.org/officeDocument/2006/relationships/image" Target="../media/image7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emf"/><Relationship Id="rId1" Type="http://schemas.openxmlformats.org/officeDocument/2006/relationships/image" Target="../media/image7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image" Target="../media/image8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B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8AAE13E-321F-4459-BF6D-C09381B33D33}" type="datetimeFigureOut">
              <a:rPr lang="nl-BE"/>
              <a:pPr>
                <a:defRPr/>
              </a:pPr>
              <a:t>8/06/2020</a:t>
            </a:fld>
            <a:endParaRPr lang="it-IT"/>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B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EFE4A9D-8F65-46C9-840C-F0664649DF00}" type="slidenum">
              <a:rPr lang="nl-BE"/>
              <a:pPr>
                <a:defRPr/>
              </a:pPr>
              <a:t>‹#›</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D0716FD-0DBB-41B6-B107-4C360DCA548B}" type="datetimeFigureOut">
              <a:rPr lang="fr-FR"/>
              <a:pPr>
                <a:defRPr/>
              </a:pPr>
              <a:t>08/06/2020</a:t>
            </a:fld>
            <a:endParaRPr lang="it-IT"/>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FR"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5FB8A6E-B584-4C5E-9590-5184299175B1}" type="slidenum">
              <a:rPr lang="fr-FR"/>
              <a:pPr>
                <a:defRPr/>
              </a:pPr>
              <a:t>‹#›</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CE82BA-0479-467A-B7CB-A0F2070BDF65}" type="slidenum">
              <a:rPr lang="fr-FR">
                <a:cs typeface="Arial" charset="0"/>
              </a:rPr>
              <a:pPr fontAlgn="base">
                <a:spcBef>
                  <a:spcPct val="0"/>
                </a:spcBef>
                <a:spcAft>
                  <a:spcPct val="0"/>
                </a:spcAft>
                <a:defRPr/>
              </a:pPr>
              <a:t>15</a:t>
            </a:fld>
            <a:endParaRPr lang="it-IT">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Architetto Johan Otto von Spreckelsen (*)</a:t>
            </a:r>
          </a:p>
          <a:p>
            <a:pPr eaLnBrk="1" hangingPunct="1">
              <a:spcBef>
                <a:spcPct val="0"/>
              </a:spcBef>
            </a:pPr>
            <a:r>
              <a:rPr lang="it-IT"/>
              <a:t>ADP / P. Andreu / F. Deslaugiers</a:t>
            </a:r>
          </a:p>
          <a:p>
            <a:pPr eaLnBrk="1" hangingPunct="1">
              <a:spcBef>
                <a:spcPct val="0"/>
              </a:spcBef>
            </a:pPr>
            <a:r>
              <a:rPr lang="it-IT"/>
              <a:t>Altezza 110 m, 35 piani</a:t>
            </a:r>
          </a:p>
          <a:p>
            <a:pPr eaLnBrk="1" hangingPunct="1">
              <a:spcBef>
                <a:spcPct val="0"/>
              </a:spcBef>
            </a:pPr>
            <a:r>
              <a:rPr lang="it-IT"/>
              <a:t>Nord-/Südflügen 19 m dick</a:t>
            </a:r>
          </a:p>
        </p:txBody>
      </p:sp>
    </p:spTree>
    <p:extLst>
      <p:ext uri="{BB962C8B-B14F-4D97-AF65-F5344CB8AC3E}">
        <p14:creationId xmlns:p14="http://schemas.microsoft.com/office/powerpoint/2010/main" val="243474016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Slide Image Placeholder 1"/>
          <p:cNvSpPr>
            <a:spLocks noGrp="1" noRot="1" noChangeAspect="1" noTextEdit="1"/>
          </p:cNvSpPr>
          <p:nvPr>
            <p:ph type="sldImg"/>
          </p:nvPr>
        </p:nvSpPr>
        <p:spPr bwMode="auto">
          <a:noFill/>
          <a:ln>
            <a:solidFill>
              <a:srgbClr val="000000"/>
            </a:solidFill>
            <a:miter lim="800000"/>
            <a:headEnd/>
            <a:tailEnd/>
          </a:ln>
        </p:spPr>
      </p:sp>
      <p:sp>
        <p:nvSpPr>
          <p:cNvPr id="347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Poiché è antieconomico progettare strutture per rispondere ai carichi del terremoto nell'intervallo elastico, la dissipazione dell'energia dalla deformazione post-elastica è diventata pratica comune. L'energia che un sistema strutturale può dissipare in un terremoto è una funzione delle sue deformazioni non elastiche. Questo richiede una comprensione del comportamento isteretico degli elementi strutturali.</a:t>
            </a:r>
          </a:p>
        </p:txBody>
      </p:sp>
      <p:sp>
        <p:nvSpPr>
          <p:cNvPr id="347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881063" rtl="0" eaLnBrk="1" fontAlgn="base" latinLnBrk="0" hangingPunct="1">
              <a:lnSpc>
                <a:spcPct val="100000"/>
              </a:lnSpc>
              <a:spcBef>
                <a:spcPct val="0"/>
              </a:spcBef>
              <a:spcAft>
                <a:spcPct val="0"/>
              </a:spcAft>
              <a:buClrTx/>
              <a:buSzTx/>
              <a:buFontTx/>
              <a:buNone/>
              <a:tabLst/>
              <a:defRPr/>
            </a:pPr>
            <a:fld id="{07774544-278D-45B3-BCEE-28E4BF617765}"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881063" rtl="0" eaLnBrk="1" fontAlgn="base" latinLnBrk="0" hangingPunct="1">
                <a:lnSpc>
                  <a:spcPct val="100000"/>
                </a:lnSpc>
                <a:spcBef>
                  <a:spcPct val="0"/>
                </a:spcBef>
                <a:spcAft>
                  <a:spcPct val="0"/>
                </a:spcAft>
                <a:buClrTx/>
                <a:buSzTx/>
                <a:buFontTx/>
                <a:buNone/>
                <a:tabLst/>
                <a:defRPr/>
              </a:pPr>
              <a:t>126</a:t>
            </a:fld>
            <a:endParaRPr kumimoji="0" lang="it-IT"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00348422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2"/>
          <p:cNvSpPr>
            <a:spLocks noGrp="1" noRot="1" noChangeAspect="1" noTextEdit="1"/>
          </p:cNvSpPr>
          <p:nvPr>
            <p:ph type="sldImg"/>
          </p:nvPr>
        </p:nvSpPr>
        <p:spPr bwMode="auto">
          <a:noFill/>
          <a:ln>
            <a:solidFill>
              <a:srgbClr val="000000"/>
            </a:solidFill>
            <a:miter lim="800000"/>
            <a:headEnd/>
            <a:tailEnd/>
          </a:ln>
        </p:spPr>
      </p:sp>
      <p:sp>
        <p:nvSpPr>
          <p:cNvPr id="3491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113901871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Slide Image Placeholder 1"/>
          <p:cNvSpPr>
            <a:spLocks noGrp="1" noRot="1" noChangeAspect="1" noTextEdit="1"/>
          </p:cNvSpPr>
          <p:nvPr>
            <p:ph type="sldImg"/>
          </p:nvPr>
        </p:nvSpPr>
        <p:spPr bwMode="auto">
          <a:noFill/>
          <a:ln>
            <a:solidFill>
              <a:srgbClr val="000000"/>
            </a:solidFill>
            <a:miter lim="800000"/>
            <a:headEnd/>
            <a:tailEnd/>
          </a:ln>
        </p:spPr>
      </p:sp>
      <p:sp>
        <p:nvSpPr>
          <p:cNvPr id="351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I collegamenti bullonati sono progettati nello stesso modo sia per l'acciaio al carbonio sia per l'acciaio inossidabile. Le regole speciali per l'appoggio sono necessarie a causa dell'elevata duttilità dell'acciaio inossidabile austenitico. </a:t>
            </a:r>
          </a:p>
          <a:p>
            <a:pPr eaLnBrk="1" hangingPunct="1">
              <a:spcBef>
                <a:spcPct val="0"/>
              </a:spcBef>
            </a:pPr>
            <a:endParaRPr lang="it-IT" altLang="en-US"/>
          </a:p>
          <a:p>
            <a:pPr eaLnBrk="1" hangingPunct="1">
              <a:spcBef>
                <a:spcPct val="0"/>
              </a:spcBef>
            </a:pPr>
            <a:r>
              <a:rPr lang="it-IT"/>
              <a:t>È necessaria maggiore chiarezza nel definire la capacità portante con gli acciai inossidabili: mentre la curva carico-deformazione per i collegamenti di acciaio al carbonio si appiattisce dopo l'inizio e la diffusione dello snervamento, per i collegamenti di acciaio inossidabile questa curva continua ad aumentare in modo significativo a causa dell'incrudimento. </a:t>
            </a:r>
          </a:p>
          <a:p>
            <a:pPr eaLnBrk="1" hangingPunct="1">
              <a:spcBef>
                <a:spcPct val="0"/>
              </a:spcBef>
            </a:pPr>
            <a:endParaRPr lang="it-IT" altLang="en-US"/>
          </a:p>
          <a:p>
            <a:pPr eaLnBrk="1" hangingPunct="1">
              <a:spcBef>
                <a:spcPct val="0"/>
              </a:spcBef>
            </a:pPr>
            <a:r>
              <a:rPr lang="it-IT"/>
              <a:t>L'Eurocodice definisce la capacità portante in termini di un carico di rottura ridotto, </a:t>
            </a:r>
            <a:r>
              <a:rPr lang="it-IT" altLang="en-US" i="1"/>
              <a:t>f</a:t>
            </a:r>
            <a:r>
              <a:rPr lang="it-IT" altLang="en-US" i="1" baseline="-25000"/>
              <a:t>u,rid , </a:t>
            </a:r>
            <a:r>
              <a:rPr lang="it-IT"/>
              <a:t>in contrapposizione con il carico di rottura completo usato per l'acciaio al carbonio.</a:t>
            </a:r>
            <a:endParaRPr lang="it-IT" altLang="en-US"/>
          </a:p>
        </p:txBody>
      </p:sp>
      <p:sp>
        <p:nvSpPr>
          <p:cNvPr id="309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CB633C-6AE5-42E7-A5EC-0B121163BA3C}"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128</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1351202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881063" rtl="0" eaLnBrk="1" fontAlgn="base" latinLnBrk="0" hangingPunct="1">
              <a:lnSpc>
                <a:spcPct val="100000"/>
              </a:lnSpc>
              <a:spcBef>
                <a:spcPct val="0"/>
              </a:spcBef>
              <a:spcAft>
                <a:spcPct val="0"/>
              </a:spcAft>
              <a:buClrTx/>
              <a:buSzTx/>
              <a:buFontTx/>
              <a:buNone/>
              <a:tabLst/>
              <a:defRPr/>
            </a:pPr>
            <a:fld id="{F3F7933D-8261-4D75-80F6-3FBA210E0788}"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881063" rtl="0" eaLnBrk="1" fontAlgn="base" latinLnBrk="0" hangingPunct="1">
                <a:lnSpc>
                  <a:spcPct val="100000"/>
                </a:lnSpc>
                <a:spcBef>
                  <a:spcPct val="0"/>
                </a:spcBef>
                <a:spcAft>
                  <a:spcPct val="0"/>
                </a:spcAft>
                <a:buClrTx/>
                <a:buSzTx/>
                <a:buFontTx/>
                <a:buNone/>
                <a:tabLst/>
                <a:defRPr/>
              </a:pPr>
              <a:t>129</a:t>
            </a:fld>
            <a:endParaRPr kumimoji="0" lang="it-IT"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53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32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I bulloni di acciaio inossidabile possono essere usati come bulloni pretensionati a condizione che vengano utilizzate tecniche di tensionamento adeguate. Se i bulloni di acciaio inossidabile sono altamente torcenti, il grippaggio può essere un problema. Quando si applica pretensione, bisogna tener conto del rilassamento delle tensioni in funzione del tempo. I collegamenti non devono essere progettati come resistenti allo scivolamento allo stato limite di utilizzabilità o di rottura a meno che l'accettabilità nell'applicazione specifica possa essere dimostrata con un test. I coefficienti di scivolamento delle superfici di contatto di acciaio inossidabile tendono a essere inferiori rispetto a quelli delle superfici di contatto di acciaio al carbonio.</a:t>
            </a:r>
          </a:p>
        </p:txBody>
      </p:sp>
    </p:spTree>
    <p:extLst>
      <p:ext uri="{BB962C8B-B14F-4D97-AF65-F5344CB8AC3E}">
        <p14:creationId xmlns:p14="http://schemas.microsoft.com/office/powerpoint/2010/main" val="251308179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Slide Image Placeholder 1"/>
          <p:cNvSpPr>
            <a:spLocks noGrp="1" noRot="1" noChangeAspect="1" noTextEdit="1"/>
          </p:cNvSpPr>
          <p:nvPr>
            <p:ph type="sldImg"/>
          </p:nvPr>
        </p:nvSpPr>
        <p:spPr bwMode="auto">
          <a:noFill/>
          <a:ln>
            <a:solidFill>
              <a:srgbClr val="000000"/>
            </a:solidFill>
            <a:miter lim="800000"/>
            <a:headEnd/>
            <a:tailEnd/>
          </a:ln>
        </p:spPr>
      </p:sp>
      <p:sp>
        <p:nvSpPr>
          <p:cNvPr id="355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L'acciaio inossidabile può essere saldato in modo molto simile a quello dell'acciaio al carbonio.</a:t>
            </a:r>
          </a:p>
          <a:p>
            <a:pPr eaLnBrk="1" hangingPunct="1">
              <a:spcBef>
                <a:spcPct val="0"/>
              </a:spcBef>
            </a:pPr>
            <a:endParaRPr lang="it-IT" altLang="en-US"/>
          </a:p>
          <a:p>
            <a:pPr eaLnBrk="1" hangingPunct="1">
              <a:spcBef>
                <a:spcPct val="0"/>
              </a:spcBef>
            </a:pPr>
            <a:r>
              <a:rPr lang="it-IT"/>
              <a:t>È essenziale che le saldature siano realizzate con le procedure corrette, compresi saldanti compatibili con saldatori adeguatamente qualificati. Questo è importante non solo per garantire la resistenza della saldatura e ottenere un profilo di saldatura definito, ma anche per mantenere la resistenza alla corrosione della saldatura e del materiale circostante. Occorre tener presente che distorsioni di saldatura maggiori sono associate agli acciai inossidabili austenitici rispetto agli acciai al carbonio </a:t>
            </a:r>
            <a:endParaRPr lang="it-IT" altLang="en-US"/>
          </a:p>
          <a:p>
            <a:pPr eaLnBrk="1" hangingPunct="1">
              <a:spcBef>
                <a:spcPct val="0"/>
              </a:spcBef>
            </a:pPr>
            <a:endParaRPr lang="it-IT" altLang="en-US"/>
          </a:p>
          <a:p>
            <a:pPr eaLnBrk="1" hangingPunct="1">
              <a:spcBef>
                <a:spcPct val="0"/>
              </a:spcBef>
            </a:pPr>
            <a:r>
              <a:rPr lang="it-IT"/>
              <a:t>Una domanda comune è: l'acciaio inossidabile può essere saldato all'acciaio al carbonio? Sì, è possibile, a condizione che venga scelto il materiale di consumo di saldatura corretto. </a:t>
            </a:r>
          </a:p>
        </p:txBody>
      </p:sp>
      <p:sp>
        <p:nvSpPr>
          <p:cNvPr id="313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26056F-FB99-4B37-9235-FE1EB61ADE49}"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130</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81803362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Slide Image Placeholder 1"/>
          <p:cNvSpPr>
            <a:spLocks noGrp="1" noRot="1" noChangeAspect="1" noTextEdit="1"/>
          </p:cNvSpPr>
          <p:nvPr>
            <p:ph type="sldImg"/>
          </p:nvPr>
        </p:nvSpPr>
        <p:spPr bwMode="auto">
          <a:noFill/>
          <a:ln>
            <a:solidFill>
              <a:srgbClr val="000000"/>
            </a:solidFill>
            <a:miter lim="800000"/>
            <a:headEnd/>
            <a:tailEnd/>
          </a:ln>
        </p:spPr>
      </p:sp>
      <p:sp>
        <p:nvSpPr>
          <p:cNvPr id="3573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315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62E26A-54BA-42FD-AC1A-1FF304EBE156}"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131</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58272976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2"/>
          <p:cNvSpPr>
            <a:spLocks noGrp="1" noRot="1" noChangeAspect="1" noTextEdit="1"/>
          </p:cNvSpPr>
          <p:nvPr>
            <p:ph type="sldImg"/>
          </p:nvPr>
        </p:nvSpPr>
        <p:spPr bwMode="auto">
          <a:noFill/>
          <a:ln>
            <a:solidFill>
              <a:srgbClr val="000000"/>
            </a:solidFill>
            <a:miter lim="800000"/>
            <a:headEnd/>
            <a:tailEnd/>
          </a:ln>
        </p:spPr>
      </p:sp>
      <p:sp>
        <p:nvSpPr>
          <p:cNvPr id="3594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416187706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Slide Image Placeholder 1"/>
          <p:cNvSpPr>
            <a:spLocks noGrp="1" noRot="1" noChangeAspect="1" noTextEdit="1"/>
          </p:cNvSpPr>
          <p:nvPr>
            <p:ph type="sldImg"/>
          </p:nvPr>
        </p:nvSpPr>
        <p:spPr bwMode="auto">
          <a:noFill/>
          <a:ln>
            <a:solidFill>
              <a:srgbClr val="000000"/>
            </a:solidFill>
            <a:miter lim="800000"/>
            <a:headEnd/>
            <a:tailEnd/>
          </a:ln>
        </p:spPr>
      </p:sp>
      <p:sp>
        <p:nvSpPr>
          <p:cNvPr id="361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Esistono numerose risorse che forniscono una guida ulteriore per la progettazione dell'acciaio inossidabile.</a:t>
            </a:r>
          </a:p>
        </p:txBody>
      </p:sp>
      <p:sp>
        <p:nvSpPr>
          <p:cNvPr id="318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401A2-6A86-4432-A7FA-C76FBE1CC7D9}"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133</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62526088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Slide Image Placeholder 1"/>
          <p:cNvSpPr>
            <a:spLocks noGrp="1" noRot="1" noChangeAspect="1" noTextEdit="1"/>
          </p:cNvSpPr>
          <p:nvPr>
            <p:ph type="sldImg"/>
          </p:nvPr>
        </p:nvSpPr>
        <p:spPr bwMode="auto">
          <a:noFill/>
          <a:ln>
            <a:solidFill>
              <a:srgbClr val="000000"/>
            </a:solidFill>
            <a:miter lim="800000"/>
            <a:headEnd/>
            <a:tailEnd/>
          </a:ln>
        </p:spPr>
      </p:sp>
      <p:sp>
        <p:nvSpPr>
          <p:cNvPr id="363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Questo è il portale SCI che consente di accedere a diverse risorse sull'acciaio inossidabile correlate alle applicazioni di costruzione.</a:t>
            </a:r>
          </a:p>
        </p:txBody>
      </p:sp>
      <p:sp>
        <p:nvSpPr>
          <p:cNvPr id="320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F9C4FA4-3043-49DF-B80B-ECF00DB359C4}"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134</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8235719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Slide Image Placeholder 1"/>
          <p:cNvSpPr>
            <a:spLocks noGrp="1" noRot="1" noChangeAspect="1" noTextEdit="1"/>
          </p:cNvSpPr>
          <p:nvPr>
            <p:ph type="sldImg"/>
          </p:nvPr>
        </p:nvSpPr>
        <p:spPr bwMode="auto">
          <a:noFill/>
          <a:ln>
            <a:solidFill>
              <a:srgbClr val="000000"/>
            </a:solidFill>
            <a:miter lim="800000"/>
            <a:headEnd/>
            <a:tailEnd/>
          </a:ln>
        </p:spPr>
      </p:sp>
      <p:sp>
        <p:nvSpPr>
          <p:cNvPr id="3655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L'acciaio inossidabile nel centro informativo per la costruzione è un ‘accesso unificato’ alle informazioni sulla progettazione con l'acciaio inossidabile.</a:t>
            </a:r>
          </a:p>
          <a:p>
            <a:pPr eaLnBrk="1" hangingPunct="1">
              <a:spcBef>
                <a:spcPct val="0"/>
              </a:spcBef>
            </a:pPr>
            <a:r>
              <a:rPr lang="it-IT"/>
              <a:t>Il sito web contiene i collegamenti alle risorse sull'acciaio inossidabile in diverse lingue. I collegamenti a molte delle risorse discusse in questa presentazione sono disponibili cliccando la scheda ‘Codes and Standards’ (Codici e standard). Il sito web contiene molte altre guide, compresi i casi di studio.</a:t>
            </a:r>
          </a:p>
          <a:p>
            <a:pPr eaLnBrk="1" hangingPunct="1">
              <a:spcBef>
                <a:spcPct val="0"/>
              </a:spcBef>
            </a:pPr>
            <a:endParaRPr lang="it-IT" altLang="en-US"/>
          </a:p>
          <a:p>
            <a:pPr eaLnBrk="1" hangingPunct="1">
              <a:spcBef>
                <a:spcPct val="0"/>
              </a:spcBef>
            </a:pPr>
            <a:endParaRPr lang="it-IT" altLang="en-US"/>
          </a:p>
        </p:txBody>
      </p:sp>
      <p:sp>
        <p:nvSpPr>
          <p:cNvPr id="322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AB7D40-52CC-4DC2-B020-FE965BB6615C}"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135</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4114095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TextEdit="1"/>
          </p:cNvSpPr>
          <p:nvPr>
            <p:ph type="sldImg"/>
          </p:nvPr>
        </p:nvSpPr>
        <p:spPr bwMode="auto">
          <a:noFill/>
          <a:ln>
            <a:solidFill>
              <a:srgbClr val="000000"/>
            </a:solidFill>
            <a:miter lim="800000"/>
            <a:headEnd/>
            <a:tailEnd/>
          </a:ln>
        </p:spPr>
      </p:sp>
      <p:sp>
        <p:nvSpPr>
          <p:cNvPr id="396291" name="Rectangle 3"/>
          <p:cNvSpPr>
            <a:spLocks noGrp="1"/>
          </p:cNvSpPr>
          <p:nvPr>
            <p:ph type="body" idx="1"/>
          </p:nvPr>
        </p:nvSpPr>
        <p:spPr bwMode="auto">
          <a:noFill/>
        </p:spPr>
        <p:txBody>
          <a:bodyPr wrap="square" numCol="1" anchor="t" anchorCtr="0" compatLnSpc="1">
            <a:prstTxWarp prst="textNoShape">
              <a:avLst/>
            </a:prstTxWarp>
          </a:bodyPr>
          <a:lstStyle/>
          <a:p>
            <a:endParaRPr lang="it-IT"/>
          </a:p>
        </p:txBody>
      </p:sp>
    </p:spTree>
    <p:extLst>
      <p:ext uri="{BB962C8B-B14F-4D97-AF65-F5344CB8AC3E}">
        <p14:creationId xmlns:p14="http://schemas.microsoft.com/office/powerpoint/2010/main" val="147381572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Slide Image Placeholder 1"/>
          <p:cNvSpPr>
            <a:spLocks noGrp="1" noRot="1" noChangeAspect="1" noTextEdit="1"/>
          </p:cNvSpPr>
          <p:nvPr>
            <p:ph type="sldImg"/>
          </p:nvPr>
        </p:nvSpPr>
        <p:spPr bwMode="auto">
          <a:noFill/>
          <a:ln>
            <a:solidFill>
              <a:srgbClr val="000000"/>
            </a:solidFill>
            <a:miter lim="800000"/>
            <a:headEnd/>
            <a:tailEnd/>
          </a:ln>
        </p:spPr>
      </p:sp>
      <p:sp>
        <p:nvSpPr>
          <p:cNvPr id="367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Sono disponibili 12 casi di studio che illustrano una serie di applicazioni dell'acciaio inossidabile strutturale in ponti, edifici, offshore ecc. I casi di studio descrivono il motivo per cui si utilizza l'acciaio inossidabile, la base di progettazione, le specifiche e i problemi di fabbricazione e installazione.</a:t>
            </a:r>
          </a:p>
        </p:txBody>
      </p:sp>
      <p:sp>
        <p:nvSpPr>
          <p:cNvPr id="324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38F7DF0-F803-4CDF-AA46-F18EF6E28C10}"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136</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22154027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Slide Image Placeholder 1"/>
          <p:cNvSpPr>
            <a:spLocks noGrp="1" noRot="1" noChangeAspect="1" noTextEdit="1"/>
          </p:cNvSpPr>
          <p:nvPr>
            <p:ph type="sldImg"/>
          </p:nvPr>
        </p:nvSpPr>
        <p:spPr bwMode="auto">
          <a:noFill/>
          <a:ln>
            <a:solidFill>
              <a:srgbClr val="000000"/>
            </a:solidFill>
            <a:miter lim="800000"/>
            <a:headEnd/>
            <a:tailEnd/>
          </a:ln>
        </p:spPr>
      </p:sp>
      <p:sp>
        <p:nvSpPr>
          <p:cNvPr id="369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‘The Design Manual for Structural Stainless Steel’, ora alla sua terza edizione, è un manuale per la progettazione di acciaio inossidabile strutturale in conformità con EN 1993-1-4. La guida comprende sia una guida generale sia un'ampia serie di esempi. È stato scritto anche un commento che descrive la ricerca su cui si basa la guida.</a:t>
            </a:r>
          </a:p>
          <a:p>
            <a:pPr eaLnBrk="1" hangingPunct="1">
              <a:spcBef>
                <a:spcPct val="0"/>
              </a:spcBef>
            </a:pPr>
            <a:endParaRPr lang="it-IT" altLang="en-US"/>
          </a:p>
        </p:txBody>
      </p:sp>
      <p:sp>
        <p:nvSpPr>
          <p:cNvPr id="326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04B28D-B679-41D6-9214-F90D2ED1A35B}"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137</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86810044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Slide Image Placeholder 1"/>
          <p:cNvSpPr>
            <a:spLocks noGrp="1" noRot="1" noChangeAspect="1" noTextEdit="1"/>
          </p:cNvSpPr>
          <p:nvPr>
            <p:ph type="sldImg"/>
          </p:nvPr>
        </p:nvSpPr>
        <p:spPr bwMode="auto">
          <a:noFill/>
          <a:ln>
            <a:solidFill>
              <a:srgbClr val="000000"/>
            </a:solidFill>
            <a:miter lim="800000"/>
            <a:headEnd/>
            <a:tailEnd/>
          </a:ln>
        </p:spPr>
      </p:sp>
      <p:sp>
        <p:nvSpPr>
          <p:cNvPr id="3737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Per riassumere, l'acciaio inossidabile può rappresentare una soluzione economicamente vantaggiosa ed esteticamente piacevole se si tiene conto in modo adeguato delle sue caratteristiche uniche. La progettazione dell'acciaio inossidabile non è molto diversa dalla progettazione dell'acciaio al carbonio, anche se alcuni limiti e curve di buckling saranno cambiate. Esistono moltissime risorse che possono aiutare a trattare nel dettaglio e progettare l'acciaio inossidabile. </a:t>
            </a:r>
          </a:p>
          <a:p>
            <a:pPr eaLnBrk="1" hangingPunct="1">
              <a:spcBef>
                <a:spcPct val="0"/>
              </a:spcBef>
            </a:pPr>
            <a:endParaRPr lang="it-IT" altLang="en-US"/>
          </a:p>
        </p:txBody>
      </p:sp>
      <p:sp>
        <p:nvSpPr>
          <p:cNvPr id="330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7D08A0-B559-4D7A-B34F-A928CC7701DB}"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138</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45712942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758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3280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171806-C71E-44F7-B1F0-146B16255987}" type="slidenum">
              <a:rPr kumimoji="0" lang="fr-FR"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139</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18682862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Slide Image Placeholder 1"/>
          <p:cNvSpPr>
            <a:spLocks noGrp="1" noRot="1" noChangeAspect="1" noTextEdit="1"/>
          </p:cNvSpPr>
          <p:nvPr>
            <p:ph type="sldImg"/>
          </p:nvPr>
        </p:nvSpPr>
        <p:spPr bwMode="auto">
          <a:noFill/>
          <a:ln>
            <a:solidFill>
              <a:srgbClr val="000000"/>
            </a:solidFill>
            <a:miter lim="800000"/>
            <a:headEnd/>
            <a:tailEnd/>
          </a:ln>
        </p:spPr>
      </p:sp>
      <p:sp>
        <p:nvSpPr>
          <p:cNvPr id="3778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Grazie per l'attenzione. </a:t>
            </a:r>
          </a:p>
        </p:txBody>
      </p:sp>
      <p:sp>
        <p:nvSpPr>
          <p:cNvPr id="334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671CCB-5EF9-4527-B921-B67D04439FC5}"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140</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951911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TextEdit="1"/>
          </p:cNvSpPr>
          <p:nvPr>
            <p:ph type="sldImg"/>
          </p:nvPr>
        </p:nvSpPr>
        <p:spPr bwMode="auto">
          <a:noFill/>
          <a:ln>
            <a:solidFill>
              <a:srgbClr val="000000"/>
            </a:solidFill>
            <a:miter lim="800000"/>
            <a:headEnd/>
            <a:tailEnd/>
          </a:ln>
        </p:spPr>
      </p:sp>
      <p:sp>
        <p:nvSpPr>
          <p:cNvPr id="397315" name="Rectangle 3"/>
          <p:cNvSpPr>
            <a:spLocks noGrp="1"/>
          </p:cNvSpPr>
          <p:nvPr>
            <p:ph type="body" idx="1"/>
          </p:nvPr>
        </p:nvSpPr>
        <p:spPr bwMode="auto">
          <a:noFill/>
        </p:spPr>
        <p:txBody>
          <a:bodyPr wrap="square" numCol="1" anchor="t" anchorCtr="0" compatLnSpc="1">
            <a:prstTxWarp prst="textNoShape">
              <a:avLst/>
            </a:prstTxWarp>
          </a:bodyPr>
          <a:lstStyle/>
          <a:p>
            <a:endParaRPr lang="it-IT"/>
          </a:p>
        </p:txBody>
      </p:sp>
    </p:spTree>
    <p:extLst>
      <p:ext uri="{BB962C8B-B14F-4D97-AF65-F5344CB8AC3E}">
        <p14:creationId xmlns:p14="http://schemas.microsoft.com/office/powerpoint/2010/main" val="2141130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spect="1" noTextEdit="1"/>
          </p:cNvSpPr>
          <p:nvPr>
            <p:ph type="sldImg"/>
          </p:nvPr>
        </p:nvSpPr>
        <p:spPr bwMode="auto">
          <a:noFill/>
          <a:ln>
            <a:solidFill>
              <a:srgbClr val="000000"/>
            </a:solidFill>
            <a:miter lim="800000"/>
            <a:headEnd/>
            <a:tailEnd/>
          </a:ln>
        </p:spPr>
      </p:sp>
      <p:sp>
        <p:nvSpPr>
          <p:cNvPr id="398339" name="Rectangle 3"/>
          <p:cNvSpPr>
            <a:spLocks noGrp="1"/>
          </p:cNvSpPr>
          <p:nvPr>
            <p:ph type="body" idx="1"/>
          </p:nvPr>
        </p:nvSpPr>
        <p:spPr bwMode="auto">
          <a:noFill/>
        </p:spPr>
        <p:txBody>
          <a:bodyPr wrap="square" numCol="1" anchor="t" anchorCtr="0" compatLnSpc="1">
            <a:prstTxWarp prst="textNoShape">
              <a:avLst/>
            </a:prstTxWarp>
          </a:bodyPr>
          <a:lstStyle/>
          <a:p>
            <a:endParaRPr lang="it-IT"/>
          </a:p>
        </p:txBody>
      </p:sp>
    </p:spTree>
    <p:extLst>
      <p:ext uri="{BB962C8B-B14F-4D97-AF65-F5344CB8AC3E}">
        <p14:creationId xmlns:p14="http://schemas.microsoft.com/office/powerpoint/2010/main" val="1169293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spect="1" noTextEdit="1"/>
          </p:cNvSpPr>
          <p:nvPr>
            <p:ph type="sldImg"/>
          </p:nvPr>
        </p:nvSpPr>
        <p:spPr bwMode="auto">
          <a:noFill/>
          <a:ln>
            <a:solidFill>
              <a:srgbClr val="000000"/>
            </a:solidFill>
            <a:miter lim="800000"/>
            <a:headEnd/>
            <a:tailEnd/>
          </a:ln>
        </p:spPr>
      </p:sp>
      <p:sp>
        <p:nvSpPr>
          <p:cNvPr id="399363" name="Rectangle 3"/>
          <p:cNvSpPr>
            <a:spLocks noGrp="1"/>
          </p:cNvSpPr>
          <p:nvPr>
            <p:ph type="body" idx="1"/>
          </p:nvPr>
        </p:nvSpPr>
        <p:spPr bwMode="auto">
          <a:noFill/>
        </p:spPr>
        <p:txBody>
          <a:bodyPr wrap="square" numCol="1" anchor="t" anchorCtr="0" compatLnSpc="1">
            <a:prstTxWarp prst="textNoShape">
              <a:avLst/>
            </a:prstTxWarp>
          </a:bodyPr>
          <a:lstStyle/>
          <a:p>
            <a:endParaRPr lang="it-IT"/>
          </a:p>
        </p:txBody>
      </p:sp>
    </p:spTree>
    <p:extLst>
      <p:ext uri="{BB962C8B-B14F-4D97-AF65-F5344CB8AC3E}">
        <p14:creationId xmlns:p14="http://schemas.microsoft.com/office/powerpoint/2010/main" val="866640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Rot="1" noChangeAspect="1" noTextEdit="1"/>
          </p:cNvSpPr>
          <p:nvPr>
            <p:ph type="sldImg"/>
          </p:nvPr>
        </p:nvSpPr>
        <p:spPr bwMode="auto">
          <a:noFill/>
          <a:ln>
            <a:solidFill>
              <a:srgbClr val="000000"/>
            </a:solidFill>
            <a:miter lim="800000"/>
            <a:headEnd/>
            <a:tailEnd/>
          </a:ln>
        </p:spPr>
      </p:sp>
      <p:sp>
        <p:nvSpPr>
          <p:cNvPr id="400387" name="Rectangle 3"/>
          <p:cNvSpPr>
            <a:spLocks noGrp="1"/>
          </p:cNvSpPr>
          <p:nvPr>
            <p:ph type="body" idx="1"/>
          </p:nvPr>
        </p:nvSpPr>
        <p:spPr bwMode="auto">
          <a:noFill/>
        </p:spPr>
        <p:txBody>
          <a:bodyPr wrap="square" numCol="1" anchor="t" anchorCtr="0" compatLnSpc="1">
            <a:prstTxWarp prst="textNoShape">
              <a:avLst/>
            </a:prstTxWarp>
          </a:bodyPr>
          <a:lstStyle/>
          <a:p>
            <a:endParaRPr lang="it-IT"/>
          </a:p>
        </p:txBody>
      </p:sp>
    </p:spTree>
    <p:extLst>
      <p:ext uri="{BB962C8B-B14F-4D97-AF65-F5344CB8AC3E}">
        <p14:creationId xmlns:p14="http://schemas.microsoft.com/office/powerpoint/2010/main" val="420939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Rot="1" noChangeAspect="1" noTextEdit="1"/>
          </p:cNvSpPr>
          <p:nvPr>
            <p:ph type="sldImg"/>
          </p:nvPr>
        </p:nvSpPr>
        <p:spPr bwMode="auto">
          <a:noFill/>
          <a:ln>
            <a:solidFill>
              <a:srgbClr val="000000"/>
            </a:solidFill>
            <a:miter lim="800000"/>
            <a:headEnd/>
            <a:tailEnd/>
          </a:ln>
        </p:spPr>
      </p:sp>
      <p:sp>
        <p:nvSpPr>
          <p:cNvPr id="401411" name="Rectangle 3"/>
          <p:cNvSpPr>
            <a:spLocks noGrp="1"/>
          </p:cNvSpPr>
          <p:nvPr>
            <p:ph type="body" idx="1"/>
          </p:nvPr>
        </p:nvSpPr>
        <p:spPr bwMode="auto">
          <a:noFill/>
        </p:spPr>
        <p:txBody>
          <a:bodyPr wrap="square" numCol="1" anchor="t" anchorCtr="0" compatLnSpc="1">
            <a:prstTxWarp prst="textNoShape">
              <a:avLst/>
            </a:prstTxWarp>
          </a:bodyPr>
          <a:lstStyle/>
          <a:p>
            <a:endParaRPr lang="it-IT"/>
          </a:p>
        </p:txBody>
      </p:sp>
    </p:spTree>
    <p:extLst>
      <p:ext uri="{BB962C8B-B14F-4D97-AF65-F5344CB8AC3E}">
        <p14:creationId xmlns:p14="http://schemas.microsoft.com/office/powerpoint/2010/main" val="1698320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Rot="1" noChangeAspect="1" noTextEdit="1"/>
          </p:cNvSpPr>
          <p:nvPr>
            <p:ph type="sldImg"/>
          </p:nvPr>
        </p:nvSpPr>
        <p:spPr bwMode="auto">
          <a:noFill/>
          <a:ln>
            <a:solidFill>
              <a:srgbClr val="000000"/>
            </a:solidFill>
            <a:miter lim="800000"/>
            <a:headEnd/>
            <a:tailEnd/>
          </a:ln>
        </p:spPr>
      </p:sp>
      <p:sp>
        <p:nvSpPr>
          <p:cNvPr id="402435" name="Rectangle 3"/>
          <p:cNvSpPr>
            <a:spLocks noGrp="1"/>
          </p:cNvSpPr>
          <p:nvPr>
            <p:ph type="body" idx="1"/>
          </p:nvPr>
        </p:nvSpPr>
        <p:spPr bwMode="auto">
          <a:noFill/>
        </p:spPr>
        <p:txBody>
          <a:bodyPr wrap="square" numCol="1" anchor="t" anchorCtr="0" compatLnSpc="1">
            <a:prstTxWarp prst="textNoShape">
              <a:avLst/>
            </a:prstTxWarp>
          </a:bodyPr>
          <a:lstStyle/>
          <a:p>
            <a:endParaRPr lang="it-IT"/>
          </a:p>
        </p:txBody>
      </p:sp>
    </p:spTree>
    <p:extLst>
      <p:ext uri="{BB962C8B-B14F-4D97-AF65-F5344CB8AC3E}">
        <p14:creationId xmlns:p14="http://schemas.microsoft.com/office/powerpoint/2010/main" val="2100743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891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OBIETTIVO: discutere le caratteristiche dei materiali e le differenze con l'acciaio al carbonio</a:t>
            </a:r>
          </a:p>
        </p:txBody>
      </p:sp>
      <p:sp>
        <p:nvSpPr>
          <p:cNvPr id="3891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084324-D362-4566-A7FF-E18BF1CA336F}" type="slidenum">
              <a:rPr kumimoji="0" lang="fr-FR"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937651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Rot="1" noChangeAspect="1" noTextEdit="1"/>
          </p:cNvSpPr>
          <p:nvPr>
            <p:ph type="sldImg"/>
          </p:nvPr>
        </p:nvSpPr>
        <p:spPr bwMode="auto">
          <a:noFill/>
          <a:ln>
            <a:solidFill>
              <a:srgbClr val="000000"/>
            </a:solidFill>
            <a:miter lim="800000"/>
            <a:headEnd/>
            <a:tailEnd/>
          </a:ln>
        </p:spPr>
      </p:sp>
      <p:sp>
        <p:nvSpPr>
          <p:cNvPr id="403459" name="Rectangle 3"/>
          <p:cNvSpPr>
            <a:spLocks noGrp="1"/>
          </p:cNvSpPr>
          <p:nvPr>
            <p:ph type="body" idx="1"/>
          </p:nvPr>
        </p:nvSpPr>
        <p:spPr bwMode="auto">
          <a:noFill/>
        </p:spPr>
        <p:txBody>
          <a:bodyPr wrap="square" numCol="1" anchor="t" anchorCtr="0" compatLnSpc="1">
            <a:prstTxWarp prst="textNoShape">
              <a:avLst/>
            </a:prstTxWarp>
          </a:bodyPr>
          <a:lstStyle/>
          <a:p>
            <a:endParaRPr lang="it-IT"/>
          </a:p>
        </p:txBody>
      </p:sp>
    </p:spTree>
    <p:extLst>
      <p:ext uri="{BB962C8B-B14F-4D97-AF65-F5344CB8AC3E}">
        <p14:creationId xmlns:p14="http://schemas.microsoft.com/office/powerpoint/2010/main" val="3333785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Gentile concessione di Frank Smith</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922E5E-0CD6-4C03-ACEA-95E4D53EFC5B}" type="slidenum">
              <a:rPr lang="fr-FR">
                <a:cs typeface="Arial" charset="0"/>
              </a:rPr>
              <a:pPr fontAlgn="base">
                <a:spcBef>
                  <a:spcPct val="0"/>
                </a:spcBef>
                <a:spcAft>
                  <a:spcPct val="0"/>
                </a:spcAft>
                <a:defRPr/>
              </a:pPr>
              <a:t>16</a:t>
            </a:fld>
            <a:endParaRPr lang="it-IT">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La differenza fondamentale tra acciaio al carbonio e acciaio inossidabile è la curva sforzo-deformazione, come mostrato in questa slide. L'acciaio al carbonio ha un comportamento elastico lineare fino a un punto di snervamento ben definito, dopo il quale la deformazione può aumentare senza aumentare lo sforzo, anche se potrebbe essere presente una piccola quantità di incrudimento. </a:t>
            </a:r>
          </a:p>
          <a:p>
            <a:pPr eaLnBrk="1" hangingPunct="1">
              <a:spcBef>
                <a:spcPct val="0"/>
              </a:spcBef>
            </a:pPr>
            <a:endParaRPr lang="it-IT" altLang="en-US"/>
          </a:p>
          <a:p>
            <a:pPr eaLnBrk="1" hangingPunct="1">
              <a:spcBef>
                <a:spcPct val="0"/>
              </a:spcBef>
            </a:pPr>
            <a:r>
              <a:rPr lang="it-IT"/>
              <a:t>L'acciaio inossidabile non presenta questo comportamento. Lo snervamento risulta infatti più graduale, con un notevole livello di incrudimento. </a:t>
            </a:r>
          </a:p>
          <a:p>
            <a:pPr eaLnBrk="1" hangingPunct="1">
              <a:spcBef>
                <a:spcPct val="0"/>
              </a:spcBef>
            </a:pPr>
            <a:endParaRPr lang="it-IT" altLang="en-US"/>
          </a:p>
          <a:p>
            <a:pPr eaLnBrk="1" hangingPunct="1">
              <a:spcBef>
                <a:spcPct val="0"/>
              </a:spcBef>
            </a:pPr>
            <a:endParaRPr lang="it-IT" altLang="en-US"/>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47B0C7-C153-432D-ABB6-FDBE4F5B810E}"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79279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881063" rtl="0" eaLnBrk="1" fontAlgn="base" latinLnBrk="0" hangingPunct="1">
              <a:lnSpc>
                <a:spcPct val="100000"/>
              </a:lnSpc>
              <a:spcBef>
                <a:spcPct val="0"/>
              </a:spcBef>
              <a:spcAft>
                <a:spcPct val="0"/>
              </a:spcAft>
              <a:buClrTx/>
              <a:buSzTx/>
              <a:buFontTx/>
              <a:buNone/>
              <a:tabLst/>
              <a:defRPr/>
            </a:pPr>
            <a:fld id="{461F0AFE-C4D8-4032-9E2A-A4D5ED3B9605}"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881063" rtl="0" eaLnBrk="1" fontAlgn="base" latinLnBrk="0" hangingPunct="1">
                <a:lnSpc>
                  <a:spcPct val="100000"/>
                </a:lnSpc>
                <a:spcBef>
                  <a:spcPct val="0"/>
                </a:spcBef>
                <a:spcAft>
                  <a:spcPct val="0"/>
                </a:spcAft>
                <a:buClrTx/>
                <a:buSzTx/>
                <a:buFontTx/>
                <a:buNone/>
                <a:tabLst/>
                <a:defRPr/>
              </a:pPr>
              <a:t>43</a:t>
            </a:fld>
            <a:endParaRPr kumimoji="0" lang="it-IT"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4034"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44035" name="Rectangle 3"/>
          <p:cNvSpPr>
            <a:spLocks noGrp="1" noChangeArrowheads="1"/>
          </p:cNvSpPr>
          <p:nvPr>
            <p:ph type="body" idx="1"/>
          </p:nvPr>
        </p:nvSpPr>
        <p:spPr bwMode="auto">
          <a:xfrm>
            <a:off x="915988" y="4343400"/>
            <a:ext cx="5026025" cy="4114800"/>
          </a:xfrm>
          <a:noFill/>
        </p:spPr>
        <p:txBody>
          <a:bodyPr wrap="square" numCol="1" anchor="t" anchorCtr="0" compatLnSpc="1">
            <a:prstTxWarp prst="textNoShape">
              <a:avLst/>
            </a:prstTxWarp>
          </a:bodyPr>
          <a:lstStyle/>
          <a:p>
            <a:pPr eaLnBrk="1" hangingPunct="1">
              <a:spcBef>
                <a:spcPct val="0"/>
              </a:spcBef>
            </a:pPr>
            <a:r>
              <a:rPr lang="it-IT"/>
              <a:t>Con l'acciaio al carbonio, la resistenza allo snervamento viene considerata semplicemente come la resistenza di progetto. La difficoltà di progettare con materiali che non hanno una curva sforzo-deformazione lineare sta nella scelta della resistenza di progetto. </a:t>
            </a:r>
          </a:p>
          <a:p>
            <a:pPr eaLnBrk="1" hangingPunct="1">
              <a:spcBef>
                <a:spcPct val="0"/>
              </a:spcBef>
            </a:pPr>
            <a:endParaRPr lang="it-IT" altLang="en-US"/>
          </a:p>
          <a:p>
            <a:pPr eaLnBrk="1" hangingPunct="1">
              <a:spcBef>
                <a:spcPct val="0"/>
              </a:spcBef>
            </a:pPr>
            <a:r>
              <a:rPr lang="it-IT"/>
              <a:t>Il metodo convenzionale per definire la resistenza di progetto per i metalli come l'acciaio inossidabile, le leghe di alluminio e gli acciai ad alta resistenza che non presentano un punto di snervamento chiaro, è utilizzare la resistenza di prova 0,2%.</a:t>
            </a:r>
          </a:p>
          <a:p>
            <a:pPr eaLnBrk="1" hangingPunct="1">
              <a:spcBef>
                <a:spcPct val="0"/>
              </a:spcBef>
            </a:pPr>
            <a:endParaRPr lang="it-IT" altLang="en-US"/>
          </a:p>
          <a:p>
            <a:pPr eaLnBrk="1" hangingPunct="1">
              <a:spcBef>
                <a:spcPct val="0"/>
              </a:spcBef>
            </a:pPr>
            <a:r>
              <a:rPr lang="it-IT"/>
              <a:t>Questo grafico mostra la definizione di 'resistenza di prova 0,2%'. </a:t>
            </a:r>
          </a:p>
          <a:p>
            <a:pPr eaLnBrk="1" hangingPunct="1">
              <a:spcBef>
                <a:spcPct val="0"/>
              </a:spcBef>
            </a:pPr>
            <a:endParaRPr lang="it-IT" altLang="en-US"/>
          </a:p>
          <a:p>
            <a:pPr eaLnBrk="1" hangingPunct="1">
              <a:spcBef>
                <a:spcPct val="0"/>
              </a:spcBef>
            </a:pPr>
            <a:endParaRPr lang="it-IT" altLang="en-US"/>
          </a:p>
          <a:p>
            <a:pPr eaLnBrk="1" hangingPunct="1">
              <a:spcBef>
                <a:spcPct val="0"/>
              </a:spcBef>
            </a:pPr>
            <a:r>
              <a:rPr lang="it-IT"/>
              <a:t>Gli acciai inossidabili austenitici hanno una resistenza di prova 0,2% di circa 220 MPa mentre i duplex hanno circa il doppio della forza, con una resistenza di prova 0,2% pari a circa 450 MPa.</a:t>
            </a:r>
          </a:p>
          <a:p>
            <a:pPr eaLnBrk="1" hangingPunct="1">
              <a:spcBef>
                <a:spcPct val="0"/>
              </a:spcBef>
            </a:pPr>
            <a:endParaRPr lang="it-IT" altLang="en-US" baseline="30000"/>
          </a:p>
          <a:p>
            <a:pPr eaLnBrk="1" hangingPunct="1">
              <a:spcBef>
                <a:spcPct val="0"/>
              </a:spcBef>
            </a:pPr>
            <a:r>
              <a:rPr lang="it-IT"/>
              <a:t>La resistenza elevata dell'acciaio inossidabile duplex permetterà spesso di utilizzare una sezione più leggera rispetto all'acciaio al carbonio.</a:t>
            </a:r>
          </a:p>
          <a:p>
            <a:pPr eaLnBrk="1" hangingPunct="1">
              <a:spcBef>
                <a:spcPct val="0"/>
              </a:spcBef>
            </a:pPr>
            <a:endParaRPr lang="it-IT" altLang="en-US" baseline="30000"/>
          </a:p>
          <a:p>
            <a:pPr eaLnBrk="1" hangingPunct="1">
              <a:spcBef>
                <a:spcPct val="0"/>
              </a:spcBef>
            </a:pPr>
            <a:r>
              <a:rPr lang="it-IT"/>
              <a:t>Occorre tenere presente che la resistenza allo snervamento misurata degli acciai inossidabili austenitici può superare i valori minimi specificati con un margine variabile da 25 a 40% per lamiere di spessore pari a 25 mm o inferiore. Il margine per gli acciai inossidabili duplex è inferiore, forse fino al 20%. Esiste una relazione inversa tra spessore o diametro e tensione di snervamento; i materiali più sottili in genere presentano tensioni di snervamento significativamente maggiori rispetto al requisito minimo, mentre con spessori pari a 25 mm e superiori i valori sono generalmente molto vicini ai valori specificati.</a:t>
            </a:r>
            <a:endParaRPr lang="it-IT" altLang="en-US" baseline="30000"/>
          </a:p>
          <a:p>
            <a:pPr eaLnBrk="1" hangingPunct="1">
              <a:spcBef>
                <a:spcPct val="0"/>
              </a:spcBef>
            </a:pPr>
            <a:endParaRPr lang="it-IT" altLang="en-US" baseline="30000"/>
          </a:p>
          <a:p>
            <a:pPr eaLnBrk="1" hangingPunct="1">
              <a:spcBef>
                <a:spcPct val="0"/>
              </a:spcBef>
            </a:pPr>
            <a:r>
              <a:rPr lang="it-IT"/>
              <a:t>Il Modulo di Young è 200.000 MPa</a:t>
            </a:r>
            <a:r>
              <a:rPr lang="it-IT" altLang="en-US" baseline="-25000"/>
              <a:t>,</a:t>
            </a:r>
            <a:r>
              <a:rPr lang="it-IT"/>
              <a:t> che differisce solo leggermente rispetto al valore presunto per l'acciaio al carbonio, circa 210.000 MPa.</a:t>
            </a:r>
          </a:p>
          <a:p>
            <a:pPr eaLnBrk="1" hangingPunct="1">
              <a:spcBef>
                <a:spcPct val="0"/>
              </a:spcBef>
            </a:pPr>
            <a:endParaRPr lang="it-IT" altLang="en-US" baseline="30000"/>
          </a:p>
          <a:p>
            <a:pPr eaLnBrk="1" hangingPunct="1">
              <a:spcBef>
                <a:spcPct val="0"/>
              </a:spcBef>
            </a:pPr>
            <a:endParaRPr lang="it-IT" altLang="en-US"/>
          </a:p>
        </p:txBody>
      </p:sp>
    </p:spTree>
    <p:extLst>
      <p:ext uri="{BB962C8B-B14F-4D97-AF65-F5344CB8AC3E}">
        <p14:creationId xmlns:p14="http://schemas.microsoft.com/office/powerpoint/2010/main" val="1085557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spect="1" noTextEdit="1"/>
          </p:cNvSpPr>
          <p:nvPr>
            <p:ph type="sldImg"/>
          </p:nvPr>
        </p:nvSpPr>
        <p:spPr bwMode="auto">
          <a:noFill/>
          <a:ln>
            <a:solidFill>
              <a:srgbClr val="000000"/>
            </a:solidFill>
            <a:miter lim="800000"/>
            <a:headEnd/>
            <a:tailEnd/>
          </a:ln>
        </p:spPr>
      </p:sp>
      <p:sp>
        <p:nvSpPr>
          <p:cNvPr id="404483" name="Rectangle 3"/>
          <p:cNvSpPr>
            <a:spLocks noGrp="1"/>
          </p:cNvSpPr>
          <p:nvPr>
            <p:ph type="body" idx="1"/>
          </p:nvPr>
        </p:nvSpPr>
        <p:spPr bwMode="auto">
          <a:noFill/>
        </p:spPr>
        <p:txBody>
          <a:bodyPr wrap="square" numCol="1" anchor="t" anchorCtr="0" compatLnSpc="1">
            <a:prstTxWarp prst="textNoShape">
              <a:avLst/>
            </a:prstTxWarp>
          </a:bodyPr>
          <a:lstStyle/>
          <a:p>
            <a:endParaRPr lang="it-IT"/>
          </a:p>
        </p:txBody>
      </p:sp>
    </p:spTree>
    <p:extLst>
      <p:ext uri="{BB962C8B-B14F-4D97-AF65-F5344CB8AC3E}">
        <p14:creationId xmlns:p14="http://schemas.microsoft.com/office/powerpoint/2010/main" val="3561089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Gli acciai inossidabili presentano un forte incrudimento, che può risultare vantaggioso in alcune situazioni e svantaggioso in altre.</a:t>
            </a: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76A2941-0752-42DD-95FB-8CEA2237AAEA}"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199548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18F2DD-C26E-4B94-A725-1FF3FE9C5AFE}" type="slidenum">
              <a:rPr kumimoji="0" lang="en-GB" sz="1200" b="0" i="0" u="none" strike="noStrike" kern="1200" cap="none" spc="0" normalizeH="0" baseline="0" noProof="0" smtClean="0">
                <a:ln>
                  <a:noFill/>
                </a:ln>
                <a:solidFill>
                  <a:prstClr val="black"/>
                </a:solidFill>
                <a:effectLst/>
                <a:uLnTx/>
                <a:uFillTx/>
                <a:latin typeface="Times"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it-IT" sz="1200" b="0" i="0" u="none" strike="noStrike" kern="1200" cap="none" spc="0" normalizeH="0" baseline="0" noProof="0">
              <a:ln>
                <a:noFill/>
              </a:ln>
              <a:solidFill>
                <a:prstClr val="black"/>
              </a:solidFill>
              <a:effectLst/>
              <a:uLnTx/>
              <a:uFillTx/>
              <a:latin typeface="Times" pitchFamily="18" charset="0"/>
              <a:ea typeface="+mn-ea"/>
              <a:cs typeface="Arial" charset="0"/>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xfrm>
            <a:off x="917575" y="4344988"/>
            <a:ext cx="5022850" cy="4113212"/>
          </a:xfrm>
          <a:noFill/>
        </p:spPr>
        <p:txBody>
          <a:bodyPr wrap="square" numCol="1" anchor="t" anchorCtr="0" compatLnSpc="1">
            <a:prstTxWarp prst="textNoShape">
              <a:avLst/>
            </a:prstTxWarp>
          </a:bodyPr>
          <a:lstStyle/>
          <a:p>
            <a:pPr eaLnBrk="1" hangingPunct="1">
              <a:spcBef>
                <a:spcPct val="0"/>
              </a:spcBef>
            </a:pPr>
            <a:r>
              <a:rPr lang="it-IT">
                <a:latin typeface="Times" pitchFamily="18" charset="0"/>
              </a:rPr>
              <a:t>Le proprietà dei materiali variano nei profilati di acciaio inossidabile formati a freddo a causa degli effetti della lavorazione a freddo. Ciò si nota anche per l'acciaio inossidabile - è molto più significativo per l'acciaio inossidabile...</a:t>
            </a:r>
          </a:p>
          <a:p>
            <a:pPr eaLnBrk="1" hangingPunct="1">
              <a:spcBef>
                <a:spcPct val="0"/>
              </a:spcBef>
            </a:pPr>
            <a:endParaRPr lang="it-IT">
              <a:latin typeface="Times" pitchFamily="18" charset="0"/>
            </a:endParaRPr>
          </a:p>
          <a:p>
            <a:pPr eaLnBrk="1" hangingPunct="1">
              <a:spcBef>
                <a:spcPct val="0"/>
              </a:spcBef>
            </a:pPr>
            <a:r>
              <a:rPr lang="it-IT">
                <a:latin typeface="Times" pitchFamily="18" charset="0"/>
              </a:rPr>
              <a:t>Tagliando i campioni in una serie di strisce e misurando le caratteristiche sforzo-deformazione, è possibile delineare un profilo della resistenza nel profilato e, con dati sufficienti, si possono sviluppare strumenti predittivi: questo processo è in corso in questo momento. </a:t>
            </a:r>
          </a:p>
        </p:txBody>
      </p:sp>
    </p:spTree>
    <p:extLst>
      <p:ext uri="{BB962C8B-B14F-4D97-AF65-F5344CB8AC3E}">
        <p14:creationId xmlns:p14="http://schemas.microsoft.com/office/powerpoint/2010/main" val="1891826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La riduzione della duttilità non è mai un problema con gli austenitici, perché hanno sempre una duttilità elevata da cui partire, circa il 50% (ne parleremo in modo più approfondito più avanti nella presentazione). </a:t>
            </a: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819D881-CAF3-4A3D-AA16-AC2828AE9AA7}"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016184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L'acciaio inossidabile si differenzia dall'acciaio al carbonio anche in termini di duttilità e tenacità.</a:t>
            </a: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A5B01B-2048-479D-9231-03E88AE8ECF4}"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086598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Questo grafico mostra le curve sforzo-deformazione complete fino alla frattura e consente di confrontare la duttilità e la tenacità dell'acciaio inossidabile e dell'acciaio al carbonio. Si può vedere che l'acciaio inossidabile austenitico è notevolmente più duttile rispetto all'acciaio al carbonio. E l'acciaio inossidabile austenitico presenta anche una maggiore tenacità (confrontare l'area al di sotto delle curve sforzo-deformazione).</a:t>
            </a:r>
          </a:p>
          <a:p>
            <a:pPr eaLnBrk="1" hangingPunct="1">
              <a:spcBef>
                <a:spcPct val="0"/>
              </a:spcBef>
            </a:pPr>
            <a:endParaRPr lang="it-IT" altLang="en-US"/>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1C5363-0E3C-4AAA-8AB4-35F593BC80FD}"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770293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Una buona resistenza agli impatti è richiesta anche per i pali di sicurezza e per le pareti resistenti agli scoppi necessarie per proteggere il personale sui lati superiori delle piatteforme offshore in caso di esplosione.</a:t>
            </a: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881063" rtl="0" eaLnBrk="1" fontAlgn="base" latinLnBrk="0" hangingPunct="1">
              <a:lnSpc>
                <a:spcPct val="100000"/>
              </a:lnSpc>
              <a:spcBef>
                <a:spcPct val="0"/>
              </a:spcBef>
              <a:spcAft>
                <a:spcPct val="0"/>
              </a:spcAft>
              <a:buClrTx/>
              <a:buSzTx/>
              <a:buFontTx/>
              <a:buNone/>
              <a:tabLst/>
              <a:defRPr/>
            </a:pPr>
            <a:fld id="{C1738C55-A9F1-4AB2-9112-91B9FCD65BCB}" type="slidenum">
              <a:rPr kumimoji="0" lang="en-GB" alt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881063" rtl="0" eaLnBrk="1" fontAlgn="base" latinLnBrk="0" hangingPunct="1">
                <a:lnSpc>
                  <a:spcPct val="100000"/>
                </a:lnSpc>
                <a:spcBef>
                  <a:spcPct val="0"/>
                </a:spcBef>
                <a:spcAft>
                  <a:spcPct val="0"/>
                </a:spcAft>
                <a:buClrTx/>
                <a:buSzTx/>
                <a:buFontTx/>
                <a:buNone/>
                <a:tabLst/>
                <a:defRPr/>
              </a:pPr>
              <a:t>50</a:t>
            </a:fld>
            <a:endParaRPr kumimoji="0" lang="it-IT" alt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485244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Prenderemo ora in considerazione l'impatto della non linearità della curva sforzo-deformazione sulle prestazioni strutturali dell'acciaio inossidabile.</a:t>
            </a:r>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7A3C05A-EC49-4DB5-9334-A094789F336A}"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180786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72E8B8-41B2-4123-B222-C26CA596C39E}" type="slidenum">
              <a:rPr lang="fr-FR">
                <a:cs typeface="Arial" charset="0"/>
              </a:rPr>
              <a:pPr fontAlgn="base">
                <a:spcBef>
                  <a:spcPct val="0"/>
                </a:spcBef>
                <a:spcAft>
                  <a:spcPct val="0"/>
                </a:spcAft>
                <a:defRPr/>
              </a:pPr>
              <a:t>18</a:t>
            </a:fld>
            <a:endParaRPr lang="it-IT">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Per considerare l'impatto delle caratteristiche sforzo-deformazione sulle prestazioni di buckling, analizzeremo separatamente le colonne con snellezza bassa, alta e intermedia.</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932070-3E38-44D5-9E3F-0080C5666B2A}"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136671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752F74-3D3B-4BC1-803A-117BE8B284EC}" type="slidenum">
              <a:rPr kumimoji="0" lang="en-GB" sz="1200" b="0" i="0" u="none" strike="noStrike" kern="1200" cap="none" spc="0" normalizeH="0" baseline="0" noProof="0" smtClean="0">
                <a:ln>
                  <a:noFill/>
                </a:ln>
                <a:solidFill>
                  <a:prstClr val="black"/>
                </a:solidFill>
                <a:effectLst/>
                <a:uLnTx/>
                <a:uFillTx/>
                <a:latin typeface="Times"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it-IT" sz="1200" b="0" i="0" u="none" strike="noStrike" kern="1200" cap="none" spc="0" normalizeH="0" baseline="0" noProof="0">
              <a:ln>
                <a:noFill/>
              </a:ln>
              <a:solidFill>
                <a:prstClr val="black"/>
              </a:solidFill>
              <a:effectLst/>
              <a:uLnTx/>
              <a:uFillTx/>
              <a:latin typeface="Times" pitchFamily="18" charset="0"/>
              <a:ea typeface="+mn-ea"/>
              <a:cs typeface="Arial" charset="0"/>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atin typeface="Times" pitchFamily="18" charset="0"/>
              </a:rPr>
              <a:t>Questo grafico presenta un confronto dei fattori di riduzione della resistenza a temperature elevate tra l'acciaio al carbonio e l'acciaio inossidabile, basato sulla resistenza con sollecitazione 2%, indicata dalle linee continue e sulla resistenza con sollecitazione plastica 0,2%, indicata dalle linee tratteggiate. Come si può vedere, oltre i 550°C l'acciaio inossidabile mantiene la sua resistenza meglio dell'acciaio al carbonio.</a:t>
            </a:r>
          </a:p>
        </p:txBody>
      </p:sp>
    </p:spTree>
    <p:extLst>
      <p:ext uri="{BB962C8B-B14F-4D97-AF65-F5344CB8AC3E}">
        <p14:creationId xmlns:p14="http://schemas.microsoft.com/office/powerpoint/2010/main" val="2778871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027AB3-06B8-429D-B633-7EC5B8B6D0DE}" type="slidenum">
              <a:rPr kumimoji="0" lang="en-GB" sz="1200" b="0" i="0" u="none" strike="noStrike" kern="1200" cap="none" spc="0" normalizeH="0" baseline="0" noProof="0" smtClean="0">
                <a:ln>
                  <a:noFill/>
                </a:ln>
                <a:solidFill>
                  <a:prstClr val="black"/>
                </a:solidFill>
                <a:effectLst/>
                <a:uLnTx/>
                <a:uFillTx/>
                <a:latin typeface="Times"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it-IT" sz="1200" b="0" i="0" u="none" strike="noStrike" kern="1200" cap="none" spc="0" normalizeH="0" baseline="0" noProof="0">
              <a:ln>
                <a:noFill/>
              </a:ln>
              <a:solidFill>
                <a:prstClr val="black"/>
              </a:solidFill>
              <a:effectLst/>
              <a:uLnTx/>
              <a:uFillTx/>
              <a:latin typeface="Times" pitchFamily="18" charset="0"/>
              <a:ea typeface="+mn-ea"/>
              <a:cs typeface="Arial" charset="0"/>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atin typeface="Times" pitchFamily="18" charset="0"/>
            </a:endParaRPr>
          </a:p>
        </p:txBody>
      </p:sp>
    </p:spTree>
    <p:extLst>
      <p:ext uri="{BB962C8B-B14F-4D97-AF65-F5344CB8AC3E}">
        <p14:creationId xmlns:p14="http://schemas.microsoft.com/office/powerpoint/2010/main" val="1813494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B35756-6EDC-4D99-A2A6-F41434B7E079}" type="slidenum">
              <a:rPr kumimoji="0" lang="en-GB" sz="1200" b="0" i="0" u="none" strike="noStrike" kern="1200" cap="none" spc="0" normalizeH="0" baseline="0" noProof="0" smtClean="0">
                <a:ln>
                  <a:noFill/>
                </a:ln>
                <a:solidFill>
                  <a:prstClr val="black"/>
                </a:solidFill>
                <a:effectLst/>
                <a:uLnTx/>
                <a:uFillTx/>
                <a:latin typeface="Times"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it-IT" sz="1200" b="0" i="0" u="none" strike="noStrike" kern="1200" cap="none" spc="0" normalizeH="0" baseline="0" noProof="0">
              <a:ln>
                <a:noFill/>
              </a:ln>
              <a:solidFill>
                <a:prstClr val="black"/>
              </a:solidFill>
              <a:effectLst/>
              <a:uLnTx/>
              <a:uFillTx/>
              <a:latin typeface="Times" pitchFamily="18" charset="0"/>
              <a:ea typeface="+mn-ea"/>
              <a:cs typeface="Arial" charset="0"/>
            </a:endParaRPr>
          </a:p>
        </p:txBody>
      </p:sp>
      <p:sp>
        <p:nvSpPr>
          <p:cNvPr id="2498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98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atin typeface="Times" pitchFamily="18" charset="0"/>
            </a:endParaRPr>
          </a:p>
        </p:txBody>
      </p:sp>
    </p:spTree>
    <p:extLst>
      <p:ext uri="{BB962C8B-B14F-4D97-AF65-F5344CB8AC3E}">
        <p14:creationId xmlns:p14="http://schemas.microsoft.com/office/powerpoint/2010/main" val="22870439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Slide Image Placeholder 1"/>
          <p:cNvSpPr>
            <a:spLocks noGrp="1" noRot="1" noChangeAspect="1" noTextEdit="1"/>
          </p:cNvSpPr>
          <p:nvPr>
            <p:ph type="sldImg"/>
          </p:nvPr>
        </p:nvSpPr>
        <p:spPr bwMode="auto">
          <a:noFill/>
          <a:ln>
            <a:solidFill>
              <a:srgbClr val="000000"/>
            </a:solidFill>
            <a:miter lim="800000"/>
            <a:headEnd/>
            <a:tailEnd/>
          </a:ln>
        </p:spPr>
      </p:sp>
      <p:sp>
        <p:nvSpPr>
          <p:cNvPr id="314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Passeremo ora in rassegna le norme di progettazione per l'acciaio inossidabile strutturale.</a:t>
            </a:r>
          </a:p>
          <a:p>
            <a:pPr eaLnBrk="1" hangingPunct="1">
              <a:spcBef>
                <a:spcPct val="0"/>
              </a:spcBef>
            </a:pPr>
            <a:r>
              <a:rPr lang="it-IT"/>
              <a:t>Anche se le norme di progettazione sono diverse nel mondo, hanno sempre un obiettivo comune: strutture sicure, funzionali ed economiche.</a:t>
            </a:r>
          </a:p>
          <a:p>
            <a:pPr eaLnBrk="1" hangingPunct="1">
              <a:spcBef>
                <a:spcPct val="0"/>
              </a:spcBef>
            </a:pPr>
            <a:endParaRPr lang="it-IT" altLang="en-US"/>
          </a:p>
        </p:txBody>
      </p:sp>
      <p:sp>
        <p:nvSpPr>
          <p:cNvPr id="284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B503426-6D10-463D-AA1F-2EFD5FB9EFB5}"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9346877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noTextEdit="1"/>
          </p:cNvSpPr>
          <p:nvPr>
            <p:ph type="sldImg"/>
          </p:nvPr>
        </p:nvSpPr>
        <p:spPr bwMode="auto">
          <a:noFill/>
          <a:ln>
            <a:solidFill>
              <a:srgbClr val="000000"/>
            </a:solidFill>
            <a:miter lim="800000"/>
            <a:headEnd/>
            <a:tailEnd/>
          </a:ln>
        </p:spPr>
      </p:sp>
      <p:sp>
        <p:nvSpPr>
          <p:cNvPr id="206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Esistono dieci Eurocodici in tutto. Sei di essi riguardano la progettazione strutturale utilizzando materiali diversi:</a:t>
            </a:r>
          </a:p>
          <a:p>
            <a:pPr eaLnBrk="1" hangingPunct="1">
              <a:spcBef>
                <a:spcPct val="0"/>
              </a:spcBef>
              <a:buFontTx/>
              <a:buChar char="•"/>
            </a:pPr>
            <a:r>
              <a:rPr lang="it-IT"/>
              <a:t>Calcestruzzo, </a:t>
            </a:r>
          </a:p>
          <a:p>
            <a:pPr eaLnBrk="1" hangingPunct="1">
              <a:spcBef>
                <a:spcPct val="0"/>
              </a:spcBef>
              <a:buFontTx/>
              <a:buChar char="•"/>
            </a:pPr>
            <a:r>
              <a:rPr lang="it-IT"/>
              <a:t>Acciaio, </a:t>
            </a:r>
          </a:p>
          <a:p>
            <a:pPr eaLnBrk="1" hangingPunct="1">
              <a:spcBef>
                <a:spcPct val="0"/>
              </a:spcBef>
              <a:buFontTx/>
              <a:buChar char="•"/>
            </a:pPr>
            <a:r>
              <a:rPr lang="it-IT"/>
              <a:t> Cemento e acciaio misto, </a:t>
            </a:r>
          </a:p>
          <a:p>
            <a:pPr eaLnBrk="1" hangingPunct="1">
              <a:spcBef>
                <a:spcPct val="0"/>
              </a:spcBef>
              <a:buFontTx/>
              <a:buChar char="•"/>
            </a:pPr>
            <a:r>
              <a:rPr lang="it-IT"/>
              <a:t>Muratura, </a:t>
            </a:r>
          </a:p>
          <a:p>
            <a:pPr eaLnBrk="1" hangingPunct="1">
              <a:spcBef>
                <a:spcPct val="0"/>
              </a:spcBef>
              <a:buFontTx/>
              <a:buChar char="•"/>
            </a:pPr>
            <a:r>
              <a:rPr lang="it-IT"/>
              <a:t>Alluminio,</a:t>
            </a:r>
          </a:p>
          <a:p>
            <a:pPr eaLnBrk="1" hangingPunct="1">
              <a:spcBef>
                <a:spcPct val="0"/>
              </a:spcBef>
              <a:buFontTx/>
              <a:buChar char="•"/>
            </a:pPr>
            <a:r>
              <a:rPr lang="it-IT"/>
              <a:t>Legname. </a:t>
            </a:r>
          </a:p>
          <a:p>
            <a:pPr eaLnBrk="1" hangingPunct="1">
              <a:spcBef>
                <a:spcPct val="0"/>
              </a:spcBef>
            </a:pPr>
            <a:r>
              <a:rPr lang="it-IT"/>
              <a:t>L'Eurocodice 3 si occupa della progettazione strutturale con l'acciaio.</a:t>
            </a:r>
          </a:p>
        </p:txBody>
      </p:sp>
      <p:sp>
        <p:nvSpPr>
          <p:cNvPr id="206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A06E7F-FCAF-4B24-AD89-93E8E59500D7}"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7464744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p:cNvSpPr>
            <a:spLocks noGrp="1" noRot="1" noChangeAspect="1" noTextEdit="1"/>
          </p:cNvSpPr>
          <p:nvPr>
            <p:ph type="sldImg"/>
          </p:nvPr>
        </p:nvSpPr>
        <p:spPr bwMode="auto">
          <a:noFill/>
          <a:ln>
            <a:solidFill>
              <a:srgbClr val="000000"/>
            </a:solidFill>
            <a:miter lim="800000"/>
            <a:headEnd/>
            <a:tailEnd/>
          </a:ln>
        </p:spPr>
      </p:sp>
      <p:sp>
        <p:nvSpPr>
          <p:cNvPr id="208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L'Eurocodice 3 è suddiviso in molte parti. Affronta la progettazione di diversi tipi di strutture in acciaio come ad esempio edifici, ponti, cisterne, palafitte ecc.</a:t>
            </a:r>
          </a:p>
          <a:p>
            <a:pPr eaLnBrk="1" hangingPunct="1">
              <a:spcBef>
                <a:spcPct val="0"/>
              </a:spcBef>
            </a:pPr>
            <a:r>
              <a:rPr lang="it-IT"/>
              <a:t>La Parte 1-4 fornisce le regole per gli acciai inossidabili.</a:t>
            </a:r>
          </a:p>
        </p:txBody>
      </p:sp>
      <p:sp>
        <p:nvSpPr>
          <p:cNvPr id="208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54EA36-2CA3-4FD1-915D-45B801D517FE}"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773740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noTextEdit="1"/>
          </p:cNvSpPr>
          <p:nvPr>
            <p:ph type="sldImg"/>
          </p:nvPr>
        </p:nvSpPr>
        <p:spPr bwMode="auto">
          <a:noFill/>
          <a:ln>
            <a:solidFill>
              <a:srgbClr val="000000"/>
            </a:solidFill>
            <a:miter lim="800000"/>
            <a:headEnd/>
            <a:tailEnd/>
          </a:ln>
        </p:spPr>
      </p:sp>
      <p:sp>
        <p:nvSpPr>
          <p:cNvPr id="210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La parte principale dell'Eurocodice che si occupa di acciaio inossidabile è EN 1993-1-4. Questa parte dell'Eurocodice 3 fornisce regole aggiuntive per l'acciaio inossidabile laddove il comportamento è diverso. Le regole sono generalmente presentate in modo simile a quelle presentate per l'acciaio al carbonio, al fine di aiutare gli ingegneri che possono avere maggiore esperienza con l'acciaio al carbonio. </a:t>
            </a:r>
          </a:p>
        </p:txBody>
      </p:sp>
      <p:sp>
        <p:nvSpPr>
          <p:cNvPr id="210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A85F00-4CA4-493D-BEB8-365AECBB33F8}"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641317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881063" rtl="0" eaLnBrk="1" fontAlgn="base" latinLnBrk="0" hangingPunct="1">
              <a:lnSpc>
                <a:spcPct val="100000"/>
              </a:lnSpc>
              <a:spcBef>
                <a:spcPct val="0"/>
              </a:spcBef>
              <a:spcAft>
                <a:spcPct val="0"/>
              </a:spcAft>
              <a:buClrTx/>
              <a:buSzTx/>
              <a:buFontTx/>
              <a:buNone/>
              <a:tabLst/>
              <a:defRPr/>
            </a:pPr>
            <a:fld id="{1539535D-E43B-4531-80DD-D86714E951AE}"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881063" rtl="0" eaLnBrk="1" fontAlgn="base" latinLnBrk="0" hangingPunct="1">
                <a:lnSpc>
                  <a:spcPct val="100000"/>
                </a:lnSpc>
                <a:spcBef>
                  <a:spcPct val="0"/>
                </a:spcBef>
                <a:spcAft>
                  <a:spcPct val="0"/>
                </a:spcAft>
                <a:buClrTx/>
                <a:buSzTx/>
                <a:buFontTx/>
                <a:buNone/>
                <a:tabLst/>
                <a:defRPr/>
              </a:pPr>
              <a:t>62</a:t>
            </a:fld>
            <a:endParaRPr kumimoji="0" lang="it-IT"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12994" name="Rectangle 2"/>
          <p:cNvSpPr>
            <a:spLocks noGrp="1" noRot="1" noChangeAspect="1" noChangeArrowheads="1" noTextEdit="1"/>
          </p:cNvSpPr>
          <p:nvPr>
            <p:ph type="sldImg"/>
          </p:nvPr>
        </p:nvSpPr>
        <p:spPr bwMode="auto">
          <a:xfrm>
            <a:off x="1141413" y="684213"/>
            <a:ext cx="4572000" cy="3429000"/>
          </a:xfrm>
          <a:noFill/>
          <a:ln>
            <a:solidFill>
              <a:srgbClr val="000000"/>
            </a:solidFill>
            <a:miter lim="800000"/>
            <a:headEnd/>
            <a:tailEnd/>
          </a:ln>
        </p:spPr>
      </p:sp>
      <p:sp>
        <p:nvSpPr>
          <p:cNvPr id="212995" name="Rectangle 3"/>
          <p:cNvSpPr>
            <a:spLocks noGrp="1" noChangeArrowheads="1"/>
          </p:cNvSpPr>
          <p:nvPr>
            <p:ph type="body" idx="1"/>
          </p:nvPr>
        </p:nvSpPr>
        <p:spPr bwMode="auto">
          <a:xfrm>
            <a:off x="911225" y="4341813"/>
            <a:ext cx="5035550" cy="4117975"/>
          </a:xfrm>
          <a:noFill/>
        </p:spPr>
        <p:txBody>
          <a:bodyPr wrap="square" numCol="1" anchor="t" anchorCtr="0" compatLnSpc="1">
            <a:prstTxWarp prst="textNoShape">
              <a:avLst/>
            </a:prstTxWarp>
          </a:bodyPr>
          <a:lstStyle/>
          <a:p>
            <a:pPr eaLnBrk="1" hangingPunct="1">
              <a:spcBef>
                <a:spcPct val="0"/>
              </a:spcBef>
            </a:pPr>
            <a:r>
              <a:rPr lang="it-IT"/>
              <a:t>Questa slide riassume la differenza della progettazione con acciaio inossidabile e con acciaio al carbonio.</a:t>
            </a:r>
          </a:p>
        </p:txBody>
      </p:sp>
    </p:spTree>
    <p:extLst>
      <p:ext uri="{BB962C8B-B14F-4D97-AF65-F5344CB8AC3E}">
        <p14:creationId xmlns:p14="http://schemas.microsoft.com/office/powerpoint/2010/main" val="10109972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Image Placeholder 1"/>
          <p:cNvSpPr>
            <a:spLocks noGrp="1" noRot="1" noChangeAspect="1" noTextEdit="1"/>
          </p:cNvSpPr>
          <p:nvPr>
            <p:ph type="sldImg"/>
          </p:nvPr>
        </p:nvSpPr>
        <p:spPr bwMode="auto">
          <a:noFill/>
          <a:ln>
            <a:solidFill>
              <a:srgbClr val="000000"/>
            </a:solidFill>
            <a:miter lim="800000"/>
            <a:headEnd/>
            <a:tailEnd/>
          </a:ln>
        </p:spPr>
      </p:sp>
      <p:sp>
        <p:nvSpPr>
          <p:cNvPr id="215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È l'unica norma di progettazione al mondo per l'acciaio inossidabile che affronta una gamma così completa di forme di prodotto e di argomenti.</a:t>
            </a:r>
          </a:p>
        </p:txBody>
      </p:sp>
      <p:sp>
        <p:nvSpPr>
          <p:cNvPr id="215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7DC3CF-B09B-4164-87F3-40284CB0E905}"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175185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TextEdit="1"/>
          </p:cNvSpPr>
          <p:nvPr>
            <p:ph type="sldImg"/>
          </p:nvPr>
        </p:nvSpPr>
        <p:spPr bwMode="auto">
          <a:noFill/>
          <a:ln>
            <a:solidFill>
              <a:srgbClr val="000000"/>
            </a:solidFill>
            <a:miter lim="800000"/>
            <a:headEnd/>
            <a:tailEnd/>
          </a:ln>
        </p:spPr>
      </p:sp>
      <p:sp>
        <p:nvSpPr>
          <p:cNvPr id="394243" name="Rectangle 3"/>
          <p:cNvSpPr>
            <a:spLocks noGrp="1"/>
          </p:cNvSpPr>
          <p:nvPr>
            <p:ph type="body" idx="1"/>
          </p:nvPr>
        </p:nvSpPr>
        <p:spPr bwMode="auto">
          <a:noFill/>
        </p:spPr>
        <p:txBody>
          <a:bodyPr wrap="square" numCol="1" anchor="t" anchorCtr="0" compatLnSpc="1">
            <a:prstTxWarp prst="textNoShape">
              <a:avLst/>
            </a:prstTxWarp>
          </a:bodyPr>
          <a:lstStyle/>
          <a:p>
            <a:endParaRPr lang="it-IT"/>
          </a:p>
        </p:txBody>
      </p:sp>
    </p:spTree>
    <p:extLst>
      <p:ext uri="{BB962C8B-B14F-4D97-AF65-F5344CB8AC3E}">
        <p14:creationId xmlns:p14="http://schemas.microsoft.com/office/powerpoint/2010/main" val="1903155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Slide Image Placeholder 1"/>
          <p:cNvSpPr>
            <a:spLocks noGrp="1" noRot="1" noChangeAspect="1" noTextEdit="1"/>
          </p:cNvSpPr>
          <p:nvPr>
            <p:ph type="sldImg"/>
          </p:nvPr>
        </p:nvSpPr>
        <p:spPr bwMode="auto">
          <a:noFill/>
          <a:ln>
            <a:solidFill>
              <a:srgbClr val="000000"/>
            </a:solidFill>
            <a:miter lim="800000"/>
            <a:headEnd/>
            <a:tailEnd/>
          </a:ln>
        </p:spPr>
      </p:sp>
      <p:sp>
        <p:nvSpPr>
          <p:cNvPr id="217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Esistono altre norme di progettazione per l'acciaio inossidabile strutturale, in genere per il materiale formato a freddo. </a:t>
            </a:r>
          </a:p>
        </p:txBody>
      </p:sp>
      <p:sp>
        <p:nvSpPr>
          <p:cNvPr id="217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E71AB6-C46D-4076-B12A-1E6484AE9AF7}"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4647349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Slide Image Placeholder 1"/>
          <p:cNvSpPr>
            <a:spLocks noGrp="1" noRot="1" noChangeAspect="1" noTextEdit="1"/>
          </p:cNvSpPr>
          <p:nvPr>
            <p:ph type="sldImg"/>
          </p:nvPr>
        </p:nvSpPr>
        <p:spPr bwMode="auto">
          <a:noFill/>
          <a:ln>
            <a:solidFill>
              <a:srgbClr val="000000"/>
            </a:solidFill>
            <a:miter lim="800000"/>
            <a:headEnd/>
            <a:tailEnd/>
          </a:ln>
        </p:spPr>
      </p:sp>
      <p:sp>
        <p:nvSpPr>
          <p:cNvPr id="219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Le prossime slide presenteranno le regole di progettazione per l'acciaio inossidabile nella EN 1993-1-4.</a:t>
            </a:r>
          </a:p>
        </p:txBody>
      </p:sp>
      <p:sp>
        <p:nvSpPr>
          <p:cNvPr id="219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191D92-BB88-483A-93B8-189EF2B013C9}"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4758016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881063" rtl="0" eaLnBrk="1" fontAlgn="base" latinLnBrk="0" hangingPunct="1">
              <a:lnSpc>
                <a:spcPct val="100000"/>
              </a:lnSpc>
              <a:spcBef>
                <a:spcPct val="0"/>
              </a:spcBef>
              <a:spcAft>
                <a:spcPct val="0"/>
              </a:spcAft>
              <a:buClrTx/>
              <a:buSzTx/>
              <a:buFontTx/>
              <a:buNone/>
              <a:tabLst/>
              <a:defRPr/>
            </a:pPr>
            <a:fld id="{9442442B-218B-4C04-AF3C-2CAECFE732FE}"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881063" rtl="0" eaLnBrk="1" fontAlgn="base" latinLnBrk="0" hangingPunct="1">
                <a:lnSpc>
                  <a:spcPct val="100000"/>
                </a:lnSpc>
                <a:spcBef>
                  <a:spcPct val="0"/>
                </a:spcBef>
                <a:spcAft>
                  <a:spcPct val="0"/>
                </a:spcAft>
                <a:buClrTx/>
                <a:buSzTx/>
                <a:buFontTx/>
                <a:buNone/>
                <a:tabLst/>
                <a:defRPr/>
              </a:pPr>
              <a:t>66</a:t>
            </a:fld>
            <a:endParaRPr kumimoji="0" lang="it-IT"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21186" name="Rectangle 2"/>
          <p:cNvSpPr>
            <a:spLocks noGrp="1" noRot="1" noChangeAspect="1" noChangeArrowheads="1" noTextEdit="1"/>
          </p:cNvSpPr>
          <p:nvPr>
            <p:ph type="sldImg"/>
          </p:nvPr>
        </p:nvSpPr>
        <p:spPr bwMode="auto">
          <a:xfrm>
            <a:off x="1143000" y="685800"/>
            <a:ext cx="4570413" cy="3427413"/>
          </a:xfrm>
          <a:noFill/>
          <a:ln>
            <a:solidFill>
              <a:srgbClr val="000000"/>
            </a:solidFill>
            <a:miter lim="800000"/>
            <a:headEnd/>
            <a:tailEnd/>
          </a:ln>
        </p:spPr>
      </p:sp>
      <p:sp>
        <p:nvSpPr>
          <p:cNvPr id="221187" name="Rectangle 3"/>
          <p:cNvSpPr>
            <a:spLocks noGrp="1" noChangeArrowheads="1"/>
          </p:cNvSpPr>
          <p:nvPr>
            <p:ph type="body" idx="1"/>
          </p:nvPr>
        </p:nvSpPr>
        <p:spPr bwMode="auto">
          <a:xfrm>
            <a:off x="914400" y="4341813"/>
            <a:ext cx="5029200" cy="4116387"/>
          </a:xfrm>
          <a:noFill/>
        </p:spPr>
        <p:txBody>
          <a:bodyPr wrap="square" numCol="1" anchor="t" anchorCtr="0" compatLnSpc="1">
            <a:prstTxWarp prst="textNoShape">
              <a:avLst/>
            </a:prstTxWarp>
          </a:bodyPr>
          <a:lstStyle/>
          <a:p>
            <a:pPr eaLnBrk="1" hangingPunct="1">
              <a:spcBef>
                <a:spcPct val="0"/>
              </a:spcBef>
            </a:pPr>
            <a:r>
              <a:rPr lang="it-IT"/>
              <a:t>L'acciaio al carbonio e l'acciaio inossidabile sono classificati in quattro classi, esattamente nello stesso modo. Tuttavia, i rapporti larghezza-spessore limitanti per l'acciaio inossidabile sono generalmente inferiori rispetto a quelli dell'acciaio al carbonio.</a:t>
            </a:r>
          </a:p>
          <a:p>
            <a:pPr eaLnBrk="1" hangingPunct="1">
              <a:spcBef>
                <a:spcPct val="0"/>
              </a:spcBef>
            </a:pPr>
            <a:endParaRPr lang="it-IT" altLang="en-US"/>
          </a:p>
          <a:p>
            <a:pPr eaLnBrk="1" hangingPunct="1">
              <a:spcBef>
                <a:spcPct val="50000"/>
              </a:spcBef>
            </a:pPr>
            <a:r>
              <a:rPr lang="it-IT"/>
              <a:t>Le classificazioni dei profili trasversali in acciaio al carbonio per diversi profili standard sono pubblicate in varie risorse, ad es. SCI Blue Book. Una risorsa analoga non è disponibile per l'acciaio inossidabile, perché non esiste una famiglia standard di forme di profili trasversali. Sarà quindi compito del progettista classificare il profilo, cosa che potrebbe rivelarsi laboriosa. È disponibile un software per semplificare questo compito, come indicato all'indirizzo </a:t>
            </a:r>
            <a:r>
              <a:rPr lang="it-IT" altLang="en-US">
                <a:solidFill>
                  <a:srgbClr val="20336E"/>
                </a:solidFill>
              </a:rPr>
              <a:t>www.steel-stainless.org/software</a:t>
            </a:r>
          </a:p>
          <a:p>
            <a:pPr eaLnBrk="1" hangingPunct="1">
              <a:spcBef>
                <a:spcPct val="50000"/>
              </a:spcBef>
            </a:pPr>
            <a:endParaRPr lang="it-IT" altLang="en-US">
              <a:solidFill>
                <a:srgbClr val="20336E"/>
              </a:solidFill>
            </a:endParaRPr>
          </a:p>
          <a:p>
            <a:pPr eaLnBrk="1" hangingPunct="1">
              <a:spcBef>
                <a:spcPct val="50000"/>
              </a:spcBef>
            </a:pPr>
            <a:r>
              <a:rPr lang="it-IT" altLang="en-US">
                <a:solidFill>
                  <a:srgbClr val="20336E"/>
                </a:solidFill>
              </a:rPr>
              <a:t>Poiché le regole di progettazione nell'Eurocodice sono state derivate, una grande quantità di dati di prova sono diventati disponibili per l'acciaio inossidabile strutturale e tali dati oggi giustificano l'utilizzo di limiti di classificazione meno conservativi, generalmente allineati ai limiti dell'acciaio al carbonio. I limiti saranno pertanto innalzati nella prossima versione della EN 1993-1-4, la cui pubblicazione è prevista per il 2014.</a:t>
            </a:r>
            <a:endParaRPr lang="it-IT" altLang="en-US"/>
          </a:p>
        </p:txBody>
      </p:sp>
    </p:spTree>
    <p:extLst>
      <p:ext uri="{BB962C8B-B14F-4D97-AF65-F5344CB8AC3E}">
        <p14:creationId xmlns:p14="http://schemas.microsoft.com/office/powerpoint/2010/main" val="22189916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879475" rtl="0" eaLnBrk="1" fontAlgn="base" latinLnBrk="0" hangingPunct="1">
              <a:lnSpc>
                <a:spcPct val="100000"/>
              </a:lnSpc>
              <a:spcBef>
                <a:spcPct val="0"/>
              </a:spcBef>
              <a:spcAft>
                <a:spcPct val="0"/>
              </a:spcAft>
              <a:buClrTx/>
              <a:buSzTx/>
              <a:buFontTx/>
              <a:buNone/>
              <a:tabLst/>
              <a:defRPr/>
            </a:pPr>
            <a:fld id="{95726968-1D97-46CF-82A1-21A91EB2670A}" type="slidenum">
              <a:rPr kumimoji="0" lang="en-GB" sz="11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879475" rtl="0" eaLnBrk="1" fontAlgn="base" latinLnBrk="0" hangingPunct="1">
                <a:lnSpc>
                  <a:spcPct val="100000"/>
                </a:lnSpc>
                <a:spcBef>
                  <a:spcPct val="0"/>
                </a:spcBef>
                <a:spcAft>
                  <a:spcPct val="0"/>
                </a:spcAft>
                <a:buClrTx/>
                <a:buSzTx/>
                <a:buFontTx/>
                <a:buNone/>
                <a:tabLst/>
                <a:defRPr/>
              </a:pPr>
              <a:t>69</a:t>
            </a:fld>
            <a:endParaRPr kumimoji="0" lang="it-IT" sz="11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6803" name="Notes Placeholder 1"/>
          <p:cNvSpPr>
            <a:spLocks noGrp="1"/>
          </p:cNvSpPr>
          <p:nvPr>
            <p:ph type="body" idx="1"/>
          </p:nvPr>
        </p:nvSpPr>
        <p:spPr/>
        <p:txBody>
          <a:bodyPr/>
          <a:lstStyle/>
          <a:p>
            <a:pPr eaLnBrk="1" fontAlgn="auto" hangingPunct="1">
              <a:spcBef>
                <a:spcPts val="0"/>
              </a:spcBef>
              <a:spcAft>
                <a:spcPts val="0"/>
              </a:spcAft>
              <a:defRPr/>
            </a:pPr>
            <a:r>
              <a:rPr lang="it-IT"/>
              <a:t>I valori minimi specificati della resistenza di prova 0,2% sono indicati nelle norme armonizzate sui materiali:</a:t>
            </a:r>
          </a:p>
          <a:p>
            <a:pPr marL="160957" indent="-160957" eaLnBrk="1" fontAlgn="auto" hangingPunct="1">
              <a:spcBef>
                <a:spcPts val="0"/>
              </a:spcBef>
              <a:spcAft>
                <a:spcPts val="0"/>
              </a:spcAft>
              <a:buFont typeface="Arial" panose="020B0604020202020204" pitchFamily="34" charset="0"/>
              <a:buChar char="•"/>
              <a:defRPr/>
            </a:pPr>
            <a:r>
              <a:rPr lang="it-IT"/>
              <a:t>EN 10088-4 è la norma di prodotto armonizzata per fogli, nastri d'acciaio e lamiere in acciaio inossidabile.</a:t>
            </a:r>
          </a:p>
          <a:p>
            <a:pPr marL="160957" indent="-160957" eaLnBrk="1" fontAlgn="auto" hangingPunct="1">
              <a:spcBef>
                <a:spcPts val="0"/>
              </a:spcBef>
              <a:spcAft>
                <a:spcPts val="0"/>
              </a:spcAft>
              <a:buFont typeface="Arial" panose="020B0604020202020204" pitchFamily="34" charset="0"/>
              <a:buChar char="•"/>
              <a:defRPr/>
            </a:pPr>
            <a:r>
              <a:rPr lang="it-IT"/>
              <a:t>EN 10088-5 è la norma di prodotto armonizzata per barre e vergella in acciaio inossidabile.</a:t>
            </a:r>
          </a:p>
        </p:txBody>
      </p:sp>
    </p:spTree>
    <p:extLst>
      <p:ext uri="{BB962C8B-B14F-4D97-AF65-F5344CB8AC3E}">
        <p14:creationId xmlns:p14="http://schemas.microsoft.com/office/powerpoint/2010/main" val="32262019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9EC2A7-B68D-4E31-80F7-E35C38CA9ADA}" type="slidenum">
              <a:rPr kumimoji="0" lang="en-GB" sz="1200" b="0" i="0" u="none" strike="noStrike" kern="1200" cap="none" spc="0" normalizeH="0" baseline="0" noProof="0" smtClean="0">
                <a:ln>
                  <a:noFill/>
                </a:ln>
                <a:solidFill>
                  <a:prstClr val="black"/>
                </a:solidFill>
                <a:effectLst/>
                <a:uLnTx/>
                <a:uFillTx/>
                <a:latin typeface="Times"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it-IT" sz="1200" b="0" i="0" u="none" strike="noStrike" kern="1200" cap="none" spc="0" normalizeH="0" baseline="0" noProof="0">
              <a:ln>
                <a:noFill/>
              </a:ln>
              <a:solidFill>
                <a:prstClr val="black"/>
              </a:solidFill>
              <a:effectLst/>
              <a:uLnTx/>
              <a:uFillTx/>
              <a:latin typeface="Times" pitchFamily="18" charset="0"/>
              <a:ea typeface="+mn-ea"/>
              <a:cs typeface="Arial" charset="0"/>
            </a:endParaRPr>
          </a:p>
        </p:txBody>
      </p:sp>
      <p:sp>
        <p:nvSpPr>
          <p:cNvPr id="227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73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atin typeface="Times" pitchFamily="18" charset="0"/>
            </a:endParaRPr>
          </a:p>
        </p:txBody>
      </p:sp>
    </p:spTree>
    <p:extLst>
      <p:ext uri="{BB962C8B-B14F-4D97-AF65-F5344CB8AC3E}">
        <p14:creationId xmlns:p14="http://schemas.microsoft.com/office/powerpoint/2010/main" val="21953796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09EBFF-C647-4CB0-B0A1-AB2BC59CF7CB}" type="slidenum">
              <a:rPr kumimoji="0" lang="en-GB" sz="1200" b="0" i="0" u="none" strike="noStrike" kern="1200" cap="none" spc="0" normalizeH="0" baseline="0" noProof="0" smtClean="0">
                <a:ln>
                  <a:noFill/>
                </a:ln>
                <a:solidFill>
                  <a:prstClr val="black"/>
                </a:solidFill>
                <a:effectLst/>
                <a:uLnTx/>
                <a:uFillTx/>
                <a:latin typeface="Times"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it-IT" sz="1200" b="0" i="0" u="none" strike="noStrike" kern="1200" cap="none" spc="0" normalizeH="0" baseline="0" noProof="0">
              <a:ln>
                <a:noFill/>
              </a:ln>
              <a:solidFill>
                <a:prstClr val="black"/>
              </a:solidFill>
              <a:effectLst/>
              <a:uLnTx/>
              <a:uFillTx/>
              <a:latin typeface="Times" pitchFamily="18" charset="0"/>
              <a:ea typeface="+mn-ea"/>
              <a:cs typeface="Arial" charset="0"/>
            </a:endParaRPr>
          </a:p>
        </p:txBody>
      </p:sp>
      <p:sp>
        <p:nvSpPr>
          <p:cNvPr id="2293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93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atin typeface="Times" pitchFamily="18" charset="0"/>
            </a:endParaRPr>
          </a:p>
        </p:txBody>
      </p:sp>
    </p:spTree>
    <p:extLst>
      <p:ext uri="{BB962C8B-B14F-4D97-AF65-F5344CB8AC3E}">
        <p14:creationId xmlns:p14="http://schemas.microsoft.com/office/powerpoint/2010/main" val="19348945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FAB602-34B7-4D6E-B491-E7DAED15B474}" type="slidenum">
              <a:rPr kumimoji="0" lang="en-GB" sz="1200" b="0" i="0" u="none" strike="noStrike" kern="1200" cap="none" spc="0" normalizeH="0" baseline="0" noProof="0" smtClean="0">
                <a:ln>
                  <a:noFill/>
                </a:ln>
                <a:solidFill>
                  <a:prstClr val="black"/>
                </a:solidFill>
                <a:effectLst/>
                <a:uLnTx/>
                <a:uFillTx/>
                <a:latin typeface="Times"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it-IT" sz="1200" b="0" i="0" u="none" strike="noStrike" kern="1200" cap="none" spc="0" normalizeH="0" baseline="0" noProof="0">
              <a:ln>
                <a:noFill/>
              </a:ln>
              <a:solidFill>
                <a:prstClr val="black"/>
              </a:solidFill>
              <a:effectLst/>
              <a:uLnTx/>
              <a:uFillTx/>
              <a:latin typeface="Times" pitchFamily="18" charset="0"/>
              <a:ea typeface="+mn-ea"/>
              <a:cs typeface="Arial" charset="0"/>
            </a:endParaRPr>
          </a:p>
        </p:txBody>
      </p:sp>
      <p:sp>
        <p:nvSpPr>
          <p:cNvPr id="2314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14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atin typeface="Times" pitchFamily="18" charset="0"/>
            </a:endParaRPr>
          </a:p>
        </p:txBody>
      </p:sp>
    </p:spTree>
    <p:extLst>
      <p:ext uri="{BB962C8B-B14F-4D97-AF65-F5344CB8AC3E}">
        <p14:creationId xmlns:p14="http://schemas.microsoft.com/office/powerpoint/2010/main" val="22171844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7627BB8-6A19-430C-8EE5-D8AEFEF7C50B}" type="slidenum">
              <a:rPr kumimoji="0" lang="en-GB" sz="1200" b="0" i="0" u="none" strike="noStrike" kern="1200" cap="none" spc="0" normalizeH="0" baseline="0" noProof="0" smtClean="0">
                <a:ln>
                  <a:noFill/>
                </a:ln>
                <a:solidFill>
                  <a:prstClr val="black"/>
                </a:solidFill>
                <a:effectLst/>
                <a:uLnTx/>
                <a:uFillTx/>
                <a:latin typeface="Times"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it-IT" sz="1200" b="0" i="0" u="none" strike="noStrike" kern="1200" cap="none" spc="0" normalizeH="0" baseline="0" noProof="0">
              <a:ln>
                <a:noFill/>
              </a:ln>
              <a:solidFill>
                <a:prstClr val="black"/>
              </a:solidFill>
              <a:effectLst/>
              <a:uLnTx/>
              <a:uFillTx/>
              <a:latin typeface="Times" pitchFamily="18" charset="0"/>
              <a:ea typeface="+mn-ea"/>
              <a:cs typeface="Arial" charset="0"/>
            </a:endParaRPr>
          </a:p>
        </p:txBody>
      </p:sp>
      <p:sp>
        <p:nvSpPr>
          <p:cNvPr id="2334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34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atin typeface="Times" pitchFamily="18" charset="0"/>
            </a:endParaRPr>
          </a:p>
        </p:txBody>
      </p:sp>
    </p:spTree>
    <p:extLst>
      <p:ext uri="{BB962C8B-B14F-4D97-AF65-F5344CB8AC3E}">
        <p14:creationId xmlns:p14="http://schemas.microsoft.com/office/powerpoint/2010/main" val="5511089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noTextEdit="1"/>
          </p:cNvSpPr>
          <p:nvPr>
            <p:ph type="sldImg"/>
          </p:nvPr>
        </p:nvSpPr>
        <p:spPr bwMode="auto">
          <a:noFill/>
          <a:ln>
            <a:solidFill>
              <a:srgbClr val="000000"/>
            </a:solidFill>
            <a:miter lim="800000"/>
            <a:headEnd/>
            <a:tailEnd/>
          </a:ln>
        </p:spPr>
      </p:sp>
      <p:sp>
        <p:nvSpPr>
          <p:cNvPr id="235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Le curve di buckling per l'acciaio inossidabile assumono la stessa forma matematica di quelle dell'acciaio al carbonio ma il fattore di imperfezione (alpha) e la snellezza limite (lambda barrato zero) sono diversi.</a:t>
            </a:r>
          </a:p>
        </p:txBody>
      </p:sp>
      <p:sp>
        <p:nvSpPr>
          <p:cNvPr id="2355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0523EF-A5D7-40A4-8DB5-E3FFEF8F5ED8}"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4733662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879475" rtl="0" eaLnBrk="1" fontAlgn="base" latinLnBrk="0" hangingPunct="1">
              <a:lnSpc>
                <a:spcPct val="100000"/>
              </a:lnSpc>
              <a:spcBef>
                <a:spcPct val="0"/>
              </a:spcBef>
              <a:spcAft>
                <a:spcPct val="0"/>
              </a:spcAft>
              <a:buClrTx/>
              <a:buSzTx/>
              <a:buFontTx/>
              <a:buNone/>
              <a:tabLst/>
              <a:defRPr/>
            </a:pPr>
            <a:fld id="{68C8E70A-B2A1-474C-94CB-5E722B1158EC}" type="slidenum">
              <a:rPr kumimoji="0" lang="en-GB" sz="11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879475" rtl="0" eaLnBrk="1" fontAlgn="base" latinLnBrk="0" hangingPunct="1">
                <a:lnSpc>
                  <a:spcPct val="100000"/>
                </a:lnSpc>
                <a:spcBef>
                  <a:spcPct val="0"/>
                </a:spcBef>
                <a:spcAft>
                  <a:spcPct val="0"/>
                </a:spcAft>
                <a:buClrTx/>
                <a:buSzTx/>
                <a:buFontTx/>
                <a:buNone/>
                <a:tabLst/>
                <a:defRPr/>
              </a:pPr>
              <a:t>75</a:t>
            </a:fld>
            <a:endParaRPr kumimoji="0" lang="it-IT" sz="11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375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75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Questo grafico confronta le curve di buckling flessurale per l'acciaio al carbonio (profilati I saldati e profilati cavi) e l'acciaio inossidabile (profilati I saldati e profilati cavi)</a:t>
            </a:r>
          </a:p>
        </p:txBody>
      </p:sp>
    </p:spTree>
    <p:extLst>
      <p:ext uri="{BB962C8B-B14F-4D97-AF65-F5344CB8AC3E}">
        <p14:creationId xmlns:p14="http://schemas.microsoft.com/office/powerpoint/2010/main" val="2535800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A55AF8-449B-462C-B3EA-634A9CB1D16B}"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714121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noRot="1" noChangeAspect="1" noTextEdit="1"/>
          </p:cNvSpPr>
          <p:nvPr>
            <p:ph type="sldImg"/>
          </p:nvPr>
        </p:nvSpPr>
        <p:spPr bwMode="auto">
          <a:noFill/>
          <a:ln>
            <a:solidFill>
              <a:srgbClr val="000000"/>
            </a:solidFill>
            <a:miter lim="800000"/>
            <a:headEnd/>
            <a:tailEnd/>
          </a:ln>
        </p:spPr>
      </p:sp>
      <p:sp>
        <p:nvSpPr>
          <p:cNvPr id="2396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26298291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2"/>
          <p:cNvSpPr>
            <a:spLocks noGrp="1" noRot="1" noChangeAspect="1" noTextEdit="1"/>
          </p:cNvSpPr>
          <p:nvPr>
            <p:ph type="sldImg"/>
          </p:nvPr>
        </p:nvSpPr>
        <p:spPr bwMode="auto">
          <a:noFill/>
          <a:ln>
            <a:solidFill>
              <a:srgbClr val="000000"/>
            </a:solidFill>
            <a:miter lim="800000"/>
            <a:headEnd/>
            <a:tailEnd/>
          </a:ln>
        </p:spPr>
      </p:sp>
      <p:sp>
        <p:nvSpPr>
          <p:cNvPr id="2416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1982874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p:cNvSpPr>
            <a:spLocks noGrp="1" noRot="1" noChangeAspect="1" noTextEdit="1"/>
          </p:cNvSpPr>
          <p:nvPr>
            <p:ph type="sldImg"/>
          </p:nvPr>
        </p:nvSpPr>
        <p:spPr bwMode="auto">
          <a:noFill/>
          <a:ln>
            <a:solidFill>
              <a:srgbClr val="000000"/>
            </a:solidFill>
            <a:miter lim="800000"/>
            <a:headEnd/>
            <a:tailEnd/>
          </a:ln>
        </p:spPr>
      </p:sp>
      <p:sp>
        <p:nvSpPr>
          <p:cNvPr id="2437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35929474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2"/>
          <p:cNvSpPr>
            <a:spLocks noGrp="1" noRot="1" noChangeAspect="1" noTextEdit="1"/>
          </p:cNvSpPr>
          <p:nvPr>
            <p:ph type="sldImg"/>
          </p:nvPr>
        </p:nvSpPr>
        <p:spPr bwMode="auto">
          <a:noFill/>
          <a:ln>
            <a:solidFill>
              <a:srgbClr val="000000"/>
            </a:solidFill>
            <a:miter lim="800000"/>
            <a:headEnd/>
            <a:tailEnd/>
          </a:ln>
        </p:spPr>
      </p:sp>
      <p:sp>
        <p:nvSpPr>
          <p:cNvPr id="2457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34531854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7F9759-BFF7-4773-8AE0-201D4880ED58}" type="slidenum">
              <a:rPr kumimoji="0" lang="en-GB" sz="1200" b="0" i="0" u="none" strike="noStrike" kern="1200" cap="none" spc="0" normalizeH="0" baseline="0" noProof="0" smtClean="0">
                <a:ln>
                  <a:noFill/>
                </a:ln>
                <a:solidFill>
                  <a:prstClr val="black"/>
                </a:solidFill>
                <a:effectLst/>
                <a:uLnTx/>
                <a:uFillTx/>
                <a:latin typeface="Times"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it-IT" sz="1200" b="0" i="0" u="none" strike="noStrike" kern="1200" cap="none" spc="0" normalizeH="0" baseline="0" noProof="0">
              <a:ln>
                <a:noFill/>
              </a:ln>
              <a:solidFill>
                <a:prstClr val="black"/>
              </a:solidFill>
              <a:effectLst/>
              <a:uLnTx/>
              <a:uFillTx/>
              <a:latin typeface="Times" pitchFamily="18" charset="0"/>
              <a:ea typeface="+mn-ea"/>
              <a:cs typeface="Arial" charset="0"/>
            </a:endParaRPr>
          </a:p>
        </p:txBody>
      </p:sp>
      <p:sp>
        <p:nvSpPr>
          <p:cNvPr id="2478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78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atin typeface="Times" pitchFamily="18" charset="0"/>
              </a:rPr>
              <a:t>Il buckling torsionale laterale è la modalità di guasto dell'elemento associata a travi non vincolate caricate sul loro asse principale....</a:t>
            </a:r>
          </a:p>
        </p:txBody>
      </p:sp>
    </p:spTree>
    <p:extLst>
      <p:ext uri="{BB962C8B-B14F-4D97-AF65-F5344CB8AC3E}">
        <p14:creationId xmlns:p14="http://schemas.microsoft.com/office/powerpoint/2010/main" val="20180788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AC587-9190-47A6-A9B3-47F842026B44}" type="slidenum">
              <a:rPr kumimoji="0" lang="en-GB" sz="1200" b="0" i="0" u="none" strike="noStrike" kern="1200" cap="none" spc="0" normalizeH="0" baseline="0" noProof="0" smtClean="0">
                <a:ln>
                  <a:noFill/>
                </a:ln>
                <a:solidFill>
                  <a:prstClr val="black"/>
                </a:solidFill>
                <a:effectLst/>
                <a:uLnTx/>
                <a:uFillTx/>
                <a:latin typeface="Times"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it-IT" sz="1200" b="0" i="0" u="none" strike="noStrike" kern="1200" cap="none" spc="0" normalizeH="0" baseline="0" noProof="0">
              <a:ln>
                <a:noFill/>
              </a:ln>
              <a:solidFill>
                <a:prstClr val="black"/>
              </a:solidFill>
              <a:effectLst/>
              <a:uLnTx/>
              <a:uFillTx/>
              <a:latin typeface="Times" pitchFamily="18" charset="0"/>
              <a:ea typeface="+mn-ea"/>
              <a:cs typeface="Arial" charset="0"/>
            </a:endParaRPr>
          </a:p>
        </p:txBody>
      </p:sp>
      <p:sp>
        <p:nvSpPr>
          <p:cNvPr id="2508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08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atin typeface="Times" pitchFamily="18" charset="0"/>
            </a:endParaRPr>
          </a:p>
        </p:txBody>
      </p:sp>
    </p:spTree>
    <p:extLst>
      <p:ext uri="{BB962C8B-B14F-4D97-AF65-F5344CB8AC3E}">
        <p14:creationId xmlns:p14="http://schemas.microsoft.com/office/powerpoint/2010/main" val="31309749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21183E8-EB76-44C0-851E-B7DA72BFD492}" type="slidenum">
              <a:rPr kumimoji="0" lang="en-GB" sz="1200" b="0" i="0" u="none" strike="noStrike" kern="1200" cap="none" spc="0" normalizeH="0" baseline="0" noProof="0" smtClean="0">
                <a:ln>
                  <a:noFill/>
                </a:ln>
                <a:solidFill>
                  <a:prstClr val="black"/>
                </a:solidFill>
                <a:effectLst/>
                <a:uLnTx/>
                <a:uFillTx/>
                <a:latin typeface="Times"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it-IT" sz="1200" b="0" i="0" u="none" strike="noStrike" kern="1200" cap="none" spc="0" normalizeH="0" baseline="0" noProof="0">
              <a:ln>
                <a:noFill/>
              </a:ln>
              <a:solidFill>
                <a:prstClr val="black"/>
              </a:solidFill>
              <a:effectLst/>
              <a:uLnTx/>
              <a:uFillTx/>
              <a:latin typeface="Times" pitchFamily="18" charset="0"/>
              <a:ea typeface="+mn-ea"/>
              <a:cs typeface="Arial" charset="0"/>
            </a:endParaRPr>
          </a:p>
        </p:txBody>
      </p:sp>
      <p:sp>
        <p:nvSpPr>
          <p:cNvPr id="2529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29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atin typeface="Times" pitchFamily="18" charset="0"/>
            </a:endParaRPr>
          </a:p>
        </p:txBody>
      </p:sp>
    </p:spTree>
    <p:extLst>
      <p:ext uri="{BB962C8B-B14F-4D97-AF65-F5344CB8AC3E}">
        <p14:creationId xmlns:p14="http://schemas.microsoft.com/office/powerpoint/2010/main" val="16967489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8EE13B-BDBD-4A7A-A558-288DAFF04F8F}" type="slidenum">
              <a:rPr kumimoji="0" lang="en-GB" sz="1200" b="0" i="0" u="none" strike="noStrike" kern="1200" cap="none" spc="0" normalizeH="0" baseline="0" noProof="0" smtClean="0">
                <a:ln>
                  <a:noFill/>
                </a:ln>
                <a:solidFill>
                  <a:prstClr val="black"/>
                </a:solidFill>
                <a:effectLst/>
                <a:uLnTx/>
                <a:uFillTx/>
                <a:latin typeface="Times"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it-IT" sz="1200" b="0" i="0" u="none" strike="noStrike" kern="1200" cap="none" spc="0" normalizeH="0" baseline="0" noProof="0">
              <a:ln>
                <a:noFill/>
              </a:ln>
              <a:solidFill>
                <a:prstClr val="black"/>
              </a:solidFill>
              <a:effectLst/>
              <a:uLnTx/>
              <a:uFillTx/>
              <a:latin typeface="Times" pitchFamily="18" charset="0"/>
              <a:ea typeface="+mn-ea"/>
              <a:cs typeface="Arial" charset="0"/>
            </a:endParaRPr>
          </a:p>
        </p:txBody>
      </p:sp>
      <p:sp>
        <p:nvSpPr>
          <p:cNvPr id="2549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49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atin typeface="Times" pitchFamily="18" charset="0"/>
            </a:endParaRPr>
          </a:p>
        </p:txBody>
      </p:sp>
    </p:spTree>
    <p:extLst>
      <p:ext uri="{BB962C8B-B14F-4D97-AF65-F5344CB8AC3E}">
        <p14:creationId xmlns:p14="http://schemas.microsoft.com/office/powerpoint/2010/main" val="22173874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Slide Image Placeholder 1"/>
          <p:cNvSpPr>
            <a:spLocks noGrp="1" noRot="1" noChangeAspect="1" noTextEdit="1"/>
          </p:cNvSpPr>
          <p:nvPr>
            <p:ph type="sldImg"/>
          </p:nvPr>
        </p:nvSpPr>
        <p:spPr bwMode="auto">
          <a:noFill/>
          <a:ln>
            <a:solidFill>
              <a:srgbClr val="000000"/>
            </a:solidFill>
            <a:miter lim="800000"/>
            <a:headEnd/>
            <a:tailEnd/>
          </a:ln>
        </p:spPr>
      </p:sp>
      <p:sp>
        <p:nvSpPr>
          <p:cNvPr id="2570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Questo grafico confronta le curve di flessione per l'acciaio al carbonio (profilati a I saldati e frofilati aU formati a freddo) e per l'acciaio inossidabile (profilati a I saldati e profilati a U formati a freddo)</a:t>
            </a:r>
          </a:p>
        </p:txBody>
      </p:sp>
      <p:sp>
        <p:nvSpPr>
          <p:cNvPr id="2529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FA451F-8E08-42E4-A02A-7BE9989A9358}"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6974315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98B8336-64A7-4805-8D00-432B876E0BF9}" type="slidenum">
              <a:rPr kumimoji="0" lang="en-GB" sz="1200" b="0" i="0" u="none" strike="noStrike" kern="1200" cap="none" spc="0" normalizeH="0" baseline="0" noProof="0" smtClean="0">
                <a:ln>
                  <a:noFill/>
                </a:ln>
                <a:solidFill>
                  <a:prstClr val="black"/>
                </a:solidFill>
                <a:effectLst/>
                <a:uLnTx/>
                <a:uFillTx/>
                <a:latin typeface="Times"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it-IT" sz="1200" b="0" i="0" u="none" strike="noStrike" kern="1200" cap="none" spc="0" normalizeH="0" baseline="0" noProof="0">
              <a:ln>
                <a:noFill/>
              </a:ln>
              <a:solidFill>
                <a:prstClr val="black"/>
              </a:solidFill>
              <a:effectLst/>
              <a:uLnTx/>
              <a:uFillTx/>
              <a:latin typeface="Times" pitchFamily="18" charset="0"/>
              <a:ea typeface="+mn-ea"/>
              <a:cs typeface="Arial" charset="0"/>
            </a:endParaRPr>
          </a:p>
        </p:txBody>
      </p:sp>
      <p:sp>
        <p:nvSpPr>
          <p:cNvPr id="2600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00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atin typeface="Times" pitchFamily="18" charset="0"/>
            </a:endParaRPr>
          </a:p>
        </p:txBody>
      </p:sp>
    </p:spTree>
    <p:extLst>
      <p:ext uri="{BB962C8B-B14F-4D97-AF65-F5344CB8AC3E}">
        <p14:creationId xmlns:p14="http://schemas.microsoft.com/office/powerpoint/2010/main" val="2405038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Questa conferenza si occupa dell'utilizzo dell'acciaio inossidabile nelle applicazioni di ingegneria civile e strutturale. Fornisce una guida specifica per la progettazione. Questa è la seconda di due conferenze: la prima offre una panoramica su cosa è l'acciaio inossidabile e le questioni da considerare nella scelta. Nel corso della presentazione, l'acciaio inossidabile sarà confrontato con l'acciaio al carbonio strutturale.</a:t>
            </a:r>
          </a:p>
          <a:p>
            <a:pPr eaLnBrk="1" hangingPunct="1">
              <a:spcBef>
                <a:spcPct val="0"/>
              </a:spcBef>
            </a:pPr>
            <a:endParaRPr lang="it-IT" altLang="en-US"/>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278D91C-7244-4AED-AEF1-9A0BA38B6657}"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40313693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2"/>
          <p:cNvSpPr>
            <a:spLocks noGrp="1" noRot="1" noChangeAspect="1" noTextEdit="1"/>
          </p:cNvSpPr>
          <p:nvPr>
            <p:ph type="sldImg"/>
          </p:nvPr>
        </p:nvSpPr>
        <p:spPr bwMode="auto">
          <a:noFill/>
          <a:ln>
            <a:solidFill>
              <a:srgbClr val="000000"/>
            </a:solidFill>
            <a:miter lim="800000"/>
            <a:headEnd/>
            <a:tailEnd/>
          </a:ln>
        </p:spPr>
      </p:sp>
      <p:sp>
        <p:nvSpPr>
          <p:cNvPr id="2621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29937401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2"/>
          <p:cNvSpPr>
            <a:spLocks noGrp="1" noRot="1" noChangeAspect="1" noTextEdit="1"/>
          </p:cNvSpPr>
          <p:nvPr>
            <p:ph type="sldImg"/>
          </p:nvPr>
        </p:nvSpPr>
        <p:spPr bwMode="auto">
          <a:noFill/>
          <a:ln>
            <a:solidFill>
              <a:srgbClr val="000000"/>
            </a:solidFill>
            <a:miter lim="800000"/>
            <a:headEnd/>
            <a:tailEnd/>
          </a:ln>
        </p:spPr>
      </p:sp>
      <p:sp>
        <p:nvSpPr>
          <p:cNvPr id="2641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35557339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2"/>
          <p:cNvSpPr>
            <a:spLocks noGrp="1" noRot="1" noChangeAspect="1" noTextEdit="1"/>
          </p:cNvSpPr>
          <p:nvPr>
            <p:ph type="sldImg"/>
          </p:nvPr>
        </p:nvSpPr>
        <p:spPr bwMode="auto">
          <a:noFill/>
          <a:ln>
            <a:solidFill>
              <a:srgbClr val="000000"/>
            </a:solidFill>
            <a:miter lim="800000"/>
            <a:headEnd/>
            <a:tailEnd/>
          </a:ln>
        </p:spPr>
      </p:sp>
      <p:sp>
        <p:nvSpPr>
          <p:cNvPr id="2662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35601516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2"/>
          <p:cNvSpPr>
            <a:spLocks noGrp="1" noRot="1" noChangeAspect="1" noTextEdit="1"/>
          </p:cNvSpPr>
          <p:nvPr>
            <p:ph type="sldImg"/>
          </p:nvPr>
        </p:nvSpPr>
        <p:spPr bwMode="auto">
          <a:noFill/>
          <a:ln>
            <a:solidFill>
              <a:srgbClr val="000000"/>
            </a:solidFill>
            <a:miter lim="800000"/>
            <a:headEnd/>
            <a:tailEnd/>
          </a:ln>
        </p:spPr>
      </p:sp>
      <p:sp>
        <p:nvSpPr>
          <p:cNvPr id="2682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27874913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2"/>
          <p:cNvSpPr>
            <a:spLocks noGrp="1" noRot="1" noChangeAspect="1" noTextEdit="1"/>
          </p:cNvSpPr>
          <p:nvPr>
            <p:ph type="sldImg"/>
          </p:nvPr>
        </p:nvSpPr>
        <p:spPr bwMode="auto">
          <a:noFill/>
          <a:ln>
            <a:solidFill>
              <a:srgbClr val="000000"/>
            </a:solidFill>
            <a:miter lim="800000"/>
            <a:headEnd/>
            <a:tailEnd/>
          </a:ln>
        </p:spPr>
      </p:sp>
      <p:sp>
        <p:nvSpPr>
          <p:cNvPr id="2703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13115426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2"/>
          <p:cNvSpPr>
            <a:spLocks noGrp="1" noRot="1" noChangeAspect="1" noTextEdit="1"/>
          </p:cNvSpPr>
          <p:nvPr>
            <p:ph type="sldImg"/>
          </p:nvPr>
        </p:nvSpPr>
        <p:spPr bwMode="auto">
          <a:noFill/>
          <a:ln>
            <a:solidFill>
              <a:srgbClr val="000000"/>
            </a:solidFill>
            <a:miter lim="800000"/>
            <a:headEnd/>
            <a:tailEnd/>
          </a:ln>
        </p:spPr>
      </p:sp>
      <p:sp>
        <p:nvSpPr>
          <p:cNvPr id="2723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2887058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2"/>
          <p:cNvSpPr>
            <a:spLocks noGrp="1" noRot="1" noChangeAspect="1" noTextEdit="1"/>
          </p:cNvSpPr>
          <p:nvPr>
            <p:ph type="sldImg"/>
          </p:nvPr>
        </p:nvSpPr>
        <p:spPr bwMode="auto">
          <a:noFill/>
          <a:ln>
            <a:solidFill>
              <a:srgbClr val="000000"/>
            </a:solidFill>
            <a:miter lim="800000"/>
            <a:headEnd/>
            <a:tailEnd/>
          </a:ln>
        </p:spPr>
      </p:sp>
      <p:sp>
        <p:nvSpPr>
          <p:cNvPr id="2744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27953941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2"/>
          <p:cNvSpPr>
            <a:spLocks noGrp="1" noRot="1" noChangeAspect="1" noTextEdit="1"/>
          </p:cNvSpPr>
          <p:nvPr>
            <p:ph type="sldImg"/>
          </p:nvPr>
        </p:nvSpPr>
        <p:spPr bwMode="auto">
          <a:noFill/>
          <a:ln>
            <a:solidFill>
              <a:srgbClr val="000000"/>
            </a:solidFill>
            <a:miter lim="800000"/>
            <a:headEnd/>
            <a:tailEnd/>
          </a:ln>
        </p:spPr>
      </p:sp>
      <p:sp>
        <p:nvSpPr>
          <p:cNvPr id="2764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25970868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2"/>
          <p:cNvSpPr>
            <a:spLocks noGrp="1" noRot="1" noChangeAspect="1" noTextEdit="1"/>
          </p:cNvSpPr>
          <p:nvPr>
            <p:ph type="sldImg"/>
          </p:nvPr>
        </p:nvSpPr>
        <p:spPr bwMode="auto">
          <a:noFill/>
          <a:ln>
            <a:solidFill>
              <a:srgbClr val="000000"/>
            </a:solidFill>
            <a:miter lim="800000"/>
            <a:headEnd/>
            <a:tailEnd/>
          </a:ln>
        </p:spPr>
      </p:sp>
      <p:sp>
        <p:nvSpPr>
          <p:cNvPr id="2785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31923813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2"/>
          <p:cNvSpPr>
            <a:spLocks noGrp="1" noRot="1" noChangeAspect="1" noTextEdit="1"/>
          </p:cNvSpPr>
          <p:nvPr>
            <p:ph type="sldImg"/>
          </p:nvPr>
        </p:nvSpPr>
        <p:spPr bwMode="auto">
          <a:noFill/>
          <a:ln>
            <a:solidFill>
              <a:srgbClr val="000000"/>
            </a:solidFill>
            <a:miter lim="800000"/>
            <a:headEnd/>
            <a:tailEnd/>
          </a:ln>
        </p:spPr>
      </p:sp>
      <p:sp>
        <p:nvSpPr>
          <p:cNvPr id="2805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3983150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45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OBIETTIVO: fornire una panoramica delle possibili applicazioni</a:t>
            </a:r>
          </a:p>
        </p:txBody>
      </p:sp>
      <p:sp>
        <p:nvSpPr>
          <p:cNvPr id="2457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F8CDFC-F397-41B0-B9C9-733D91C0D357}" type="slidenum">
              <a:rPr kumimoji="0" lang="fr-FR"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4050118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2"/>
          <p:cNvSpPr>
            <a:spLocks noGrp="1" noRot="1" noChangeAspect="1" noTextEdit="1"/>
          </p:cNvSpPr>
          <p:nvPr>
            <p:ph type="sldImg"/>
          </p:nvPr>
        </p:nvSpPr>
        <p:spPr bwMode="auto">
          <a:noFill/>
          <a:ln>
            <a:solidFill>
              <a:srgbClr val="000000"/>
            </a:solidFill>
            <a:miter lim="800000"/>
            <a:headEnd/>
            <a:tailEnd/>
          </a:ln>
        </p:spPr>
      </p:sp>
      <p:sp>
        <p:nvSpPr>
          <p:cNvPr id="2826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39167700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2"/>
          <p:cNvSpPr>
            <a:spLocks noGrp="1" noRot="1" noChangeAspect="1" noTextEdit="1"/>
          </p:cNvSpPr>
          <p:nvPr>
            <p:ph type="sldImg"/>
          </p:nvPr>
        </p:nvSpPr>
        <p:spPr bwMode="auto">
          <a:noFill/>
          <a:ln>
            <a:solidFill>
              <a:srgbClr val="000000"/>
            </a:solidFill>
            <a:miter lim="800000"/>
            <a:headEnd/>
            <a:tailEnd/>
          </a:ln>
        </p:spPr>
      </p:sp>
      <p:sp>
        <p:nvSpPr>
          <p:cNvPr id="2846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40110024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2"/>
          <p:cNvSpPr>
            <a:spLocks noGrp="1" noRot="1" noChangeAspect="1" noTextEdit="1"/>
          </p:cNvSpPr>
          <p:nvPr>
            <p:ph type="sldImg"/>
          </p:nvPr>
        </p:nvSpPr>
        <p:spPr bwMode="auto">
          <a:noFill/>
          <a:ln>
            <a:solidFill>
              <a:srgbClr val="000000"/>
            </a:solidFill>
            <a:miter lim="800000"/>
            <a:headEnd/>
            <a:tailEnd/>
          </a:ln>
        </p:spPr>
      </p:sp>
      <p:sp>
        <p:nvSpPr>
          <p:cNvPr id="2867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14429991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2"/>
          <p:cNvSpPr>
            <a:spLocks noGrp="1" noRot="1" noChangeAspect="1" noTextEdit="1"/>
          </p:cNvSpPr>
          <p:nvPr>
            <p:ph type="sldImg"/>
          </p:nvPr>
        </p:nvSpPr>
        <p:spPr bwMode="auto">
          <a:noFill/>
          <a:ln>
            <a:solidFill>
              <a:srgbClr val="000000"/>
            </a:solidFill>
            <a:miter lim="800000"/>
            <a:headEnd/>
            <a:tailEnd/>
          </a:ln>
        </p:spPr>
      </p:sp>
      <p:sp>
        <p:nvSpPr>
          <p:cNvPr id="2887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4163492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2"/>
          <p:cNvSpPr>
            <a:spLocks noGrp="1" noRot="1" noChangeAspect="1" noTextEdit="1"/>
          </p:cNvSpPr>
          <p:nvPr>
            <p:ph type="sldImg"/>
          </p:nvPr>
        </p:nvSpPr>
        <p:spPr bwMode="auto">
          <a:noFill/>
          <a:ln>
            <a:solidFill>
              <a:srgbClr val="000000"/>
            </a:solidFill>
            <a:miter lim="800000"/>
            <a:headEnd/>
            <a:tailEnd/>
          </a:ln>
        </p:spPr>
      </p:sp>
      <p:sp>
        <p:nvSpPr>
          <p:cNvPr id="2908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16585172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2"/>
          <p:cNvSpPr>
            <a:spLocks noGrp="1" noRot="1" noChangeAspect="1" noTextEdit="1"/>
          </p:cNvSpPr>
          <p:nvPr>
            <p:ph type="sldImg"/>
          </p:nvPr>
        </p:nvSpPr>
        <p:spPr bwMode="auto">
          <a:noFill/>
          <a:ln>
            <a:solidFill>
              <a:srgbClr val="000000"/>
            </a:solidFill>
            <a:miter lim="800000"/>
            <a:headEnd/>
            <a:tailEnd/>
          </a:ln>
        </p:spPr>
      </p:sp>
      <p:sp>
        <p:nvSpPr>
          <p:cNvPr id="2928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22822420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2"/>
          <p:cNvSpPr>
            <a:spLocks noGrp="1" noRot="1" noChangeAspect="1" noTextEdit="1"/>
          </p:cNvSpPr>
          <p:nvPr>
            <p:ph type="sldImg"/>
          </p:nvPr>
        </p:nvSpPr>
        <p:spPr bwMode="auto">
          <a:noFill/>
          <a:ln>
            <a:solidFill>
              <a:srgbClr val="000000"/>
            </a:solidFill>
            <a:miter lim="800000"/>
            <a:headEnd/>
            <a:tailEnd/>
          </a:ln>
        </p:spPr>
      </p:sp>
      <p:sp>
        <p:nvSpPr>
          <p:cNvPr id="2949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15292001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2"/>
          <p:cNvSpPr>
            <a:spLocks noGrp="1" noRot="1" noChangeAspect="1" noTextEdit="1"/>
          </p:cNvSpPr>
          <p:nvPr>
            <p:ph type="sldImg"/>
          </p:nvPr>
        </p:nvSpPr>
        <p:spPr bwMode="auto">
          <a:noFill/>
          <a:ln>
            <a:solidFill>
              <a:srgbClr val="000000"/>
            </a:solidFill>
            <a:miter lim="800000"/>
            <a:headEnd/>
            <a:tailEnd/>
          </a:ln>
        </p:spPr>
      </p:sp>
      <p:sp>
        <p:nvSpPr>
          <p:cNvPr id="2969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3855511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2"/>
          <p:cNvSpPr>
            <a:spLocks noGrp="1" noRot="1" noChangeAspect="1" noTextEdit="1"/>
          </p:cNvSpPr>
          <p:nvPr>
            <p:ph type="sldImg"/>
          </p:nvPr>
        </p:nvSpPr>
        <p:spPr bwMode="auto">
          <a:noFill/>
          <a:ln>
            <a:solidFill>
              <a:srgbClr val="000000"/>
            </a:solidFill>
            <a:miter lim="800000"/>
            <a:headEnd/>
            <a:tailEnd/>
          </a:ln>
        </p:spPr>
      </p:sp>
      <p:sp>
        <p:nvSpPr>
          <p:cNvPr id="2990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23681373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p:cNvSpPr>
            <a:spLocks noGrp="1" noRot="1" noChangeAspect="1" noTextEdit="1"/>
          </p:cNvSpPr>
          <p:nvPr>
            <p:ph type="sldImg"/>
          </p:nvPr>
        </p:nvSpPr>
        <p:spPr bwMode="auto">
          <a:noFill/>
          <a:ln>
            <a:solidFill>
              <a:srgbClr val="000000"/>
            </a:solidFill>
            <a:miter lim="800000"/>
            <a:headEnd/>
            <a:tailEnd/>
          </a:ln>
        </p:spPr>
      </p:sp>
      <p:sp>
        <p:nvSpPr>
          <p:cNvPr id="3010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518673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TextEdit="1"/>
          </p:cNvSpPr>
          <p:nvPr>
            <p:ph type="sldImg"/>
          </p:nvPr>
        </p:nvSpPr>
        <p:spPr bwMode="auto">
          <a:noFill/>
          <a:ln>
            <a:solidFill>
              <a:srgbClr val="000000"/>
            </a:solidFill>
            <a:miter lim="800000"/>
            <a:headEnd/>
            <a:tailEnd/>
          </a:ln>
        </p:spPr>
      </p:sp>
      <p:sp>
        <p:nvSpPr>
          <p:cNvPr id="395267" name="Rectangle 3"/>
          <p:cNvSpPr>
            <a:spLocks noGrp="1"/>
          </p:cNvSpPr>
          <p:nvPr>
            <p:ph type="body" idx="1"/>
          </p:nvPr>
        </p:nvSpPr>
        <p:spPr bwMode="auto">
          <a:noFill/>
        </p:spPr>
        <p:txBody>
          <a:bodyPr wrap="square" numCol="1" anchor="t" anchorCtr="0" compatLnSpc="1">
            <a:prstTxWarp prst="textNoShape">
              <a:avLst/>
            </a:prstTxWarp>
          </a:bodyPr>
          <a:lstStyle/>
          <a:p>
            <a:endParaRPr lang="it-IT"/>
          </a:p>
        </p:txBody>
      </p:sp>
    </p:spTree>
    <p:extLst>
      <p:ext uri="{BB962C8B-B14F-4D97-AF65-F5344CB8AC3E}">
        <p14:creationId xmlns:p14="http://schemas.microsoft.com/office/powerpoint/2010/main" val="7505210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Rot="1" noChangeAspect="1" noTextEdit="1"/>
          </p:cNvSpPr>
          <p:nvPr>
            <p:ph type="sldImg"/>
          </p:nvPr>
        </p:nvSpPr>
        <p:spPr bwMode="auto">
          <a:noFill/>
          <a:ln>
            <a:solidFill>
              <a:srgbClr val="000000"/>
            </a:solidFill>
            <a:miter lim="800000"/>
            <a:headEnd/>
            <a:tailEnd/>
          </a:ln>
        </p:spPr>
      </p:sp>
      <p:sp>
        <p:nvSpPr>
          <p:cNvPr id="3031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8402907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2"/>
          <p:cNvSpPr>
            <a:spLocks noGrp="1" noRot="1" noChangeAspect="1" noTextEdit="1"/>
          </p:cNvSpPr>
          <p:nvPr>
            <p:ph type="sldImg"/>
          </p:nvPr>
        </p:nvSpPr>
        <p:spPr bwMode="auto">
          <a:noFill/>
          <a:ln>
            <a:solidFill>
              <a:srgbClr val="000000"/>
            </a:solidFill>
            <a:miter lim="800000"/>
            <a:headEnd/>
            <a:tailEnd/>
          </a:ln>
        </p:spPr>
      </p:sp>
      <p:sp>
        <p:nvSpPr>
          <p:cNvPr id="3051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25500786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2"/>
          <p:cNvSpPr>
            <a:spLocks noGrp="1" noRot="1" noChangeAspect="1" noTextEdit="1"/>
          </p:cNvSpPr>
          <p:nvPr>
            <p:ph type="sldImg"/>
          </p:nvPr>
        </p:nvSpPr>
        <p:spPr bwMode="auto">
          <a:noFill/>
          <a:ln>
            <a:solidFill>
              <a:srgbClr val="000000"/>
            </a:solidFill>
            <a:miter lim="800000"/>
            <a:headEnd/>
            <a:tailEnd/>
          </a:ln>
        </p:spPr>
      </p:sp>
      <p:sp>
        <p:nvSpPr>
          <p:cNvPr id="3072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29036614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2"/>
          <p:cNvSpPr>
            <a:spLocks noGrp="1" noRot="1" noChangeAspect="1" noTextEdit="1"/>
          </p:cNvSpPr>
          <p:nvPr>
            <p:ph type="sldImg"/>
          </p:nvPr>
        </p:nvSpPr>
        <p:spPr bwMode="auto">
          <a:noFill/>
          <a:ln>
            <a:solidFill>
              <a:srgbClr val="000000"/>
            </a:solidFill>
            <a:miter lim="800000"/>
            <a:headEnd/>
            <a:tailEnd/>
          </a:ln>
        </p:spPr>
      </p:sp>
      <p:sp>
        <p:nvSpPr>
          <p:cNvPr id="3092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27862353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Rot="1" noChangeAspect="1" noTextEdit="1"/>
          </p:cNvSpPr>
          <p:nvPr>
            <p:ph type="sldImg"/>
          </p:nvPr>
        </p:nvSpPr>
        <p:spPr bwMode="auto">
          <a:noFill/>
          <a:ln>
            <a:solidFill>
              <a:srgbClr val="000000"/>
            </a:solidFill>
            <a:miter lim="800000"/>
            <a:headEnd/>
            <a:tailEnd/>
          </a:ln>
        </p:spPr>
      </p:sp>
      <p:sp>
        <p:nvSpPr>
          <p:cNvPr id="3123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41155644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2"/>
          <p:cNvSpPr>
            <a:spLocks noGrp="1" noRot="1" noChangeAspect="1" noTextEdit="1"/>
          </p:cNvSpPr>
          <p:nvPr>
            <p:ph type="sldImg"/>
          </p:nvPr>
        </p:nvSpPr>
        <p:spPr bwMode="auto">
          <a:noFill/>
          <a:ln>
            <a:solidFill>
              <a:srgbClr val="000000"/>
            </a:solidFill>
            <a:miter lim="800000"/>
            <a:headEnd/>
            <a:tailEnd/>
          </a:ln>
        </p:spPr>
      </p:sp>
      <p:sp>
        <p:nvSpPr>
          <p:cNvPr id="3153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376618411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2"/>
          <p:cNvSpPr>
            <a:spLocks noGrp="1" noRot="1" noChangeAspect="1" noTextEdit="1"/>
          </p:cNvSpPr>
          <p:nvPr>
            <p:ph type="sldImg"/>
          </p:nvPr>
        </p:nvSpPr>
        <p:spPr bwMode="auto">
          <a:noFill/>
          <a:ln>
            <a:solidFill>
              <a:srgbClr val="000000"/>
            </a:solidFill>
            <a:miter lim="800000"/>
            <a:headEnd/>
            <a:tailEnd/>
          </a:ln>
        </p:spPr>
      </p:sp>
      <p:sp>
        <p:nvSpPr>
          <p:cNvPr id="3174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423473879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2"/>
          <p:cNvSpPr>
            <a:spLocks noGrp="1" noRot="1" noChangeAspect="1" noTextEdit="1"/>
          </p:cNvSpPr>
          <p:nvPr>
            <p:ph type="sldImg"/>
          </p:nvPr>
        </p:nvSpPr>
        <p:spPr bwMode="auto">
          <a:noFill/>
          <a:ln>
            <a:solidFill>
              <a:srgbClr val="000000"/>
            </a:solidFill>
            <a:miter lim="800000"/>
            <a:headEnd/>
            <a:tailEnd/>
          </a:ln>
        </p:spPr>
      </p:sp>
      <p:sp>
        <p:nvSpPr>
          <p:cNvPr id="3194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317685832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2"/>
          <p:cNvSpPr>
            <a:spLocks noGrp="1" noRot="1" noChangeAspect="1" noTextEdit="1"/>
          </p:cNvSpPr>
          <p:nvPr>
            <p:ph type="sldImg"/>
          </p:nvPr>
        </p:nvSpPr>
        <p:spPr bwMode="auto">
          <a:noFill/>
          <a:ln>
            <a:solidFill>
              <a:srgbClr val="000000"/>
            </a:solidFill>
            <a:miter lim="800000"/>
            <a:headEnd/>
            <a:tailEnd/>
          </a:ln>
        </p:spPr>
      </p:sp>
      <p:sp>
        <p:nvSpPr>
          <p:cNvPr id="3215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333513809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2"/>
          <p:cNvSpPr>
            <a:spLocks noGrp="1" noRot="1" noChangeAspect="1" noTextEdit="1"/>
          </p:cNvSpPr>
          <p:nvPr>
            <p:ph type="sldImg"/>
          </p:nvPr>
        </p:nvSpPr>
        <p:spPr bwMode="auto">
          <a:noFill/>
          <a:ln>
            <a:solidFill>
              <a:srgbClr val="000000"/>
            </a:solidFill>
            <a:miter lim="800000"/>
            <a:headEnd/>
            <a:tailEnd/>
          </a:ln>
        </p:spPr>
      </p:sp>
      <p:sp>
        <p:nvSpPr>
          <p:cNvPr id="3235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1026105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altLang="fr-FR"/>
          </a:p>
        </p:txBody>
      </p:sp>
    </p:spTree>
    <p:extLst>
      <p:ext uri="{BB962C8B-B14F-4D97-AF65-F5344CB8AC3E}">
        <p14:creationId xmlns:p14="http://schemas.microsoft.com/office/powerpoint/2010/main" val="315665612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2"/>
          <p:cNvSpPr>
            <a:spLocks noGrp="1" noRot="1" noChangeAspect="1" noTextEdit="1"/>
          </p:cNvSpPr>
          <p:nvPr>
            <p:ph type="sldImg"/>
          </p:nvPr>
        </p:nvSpPr>
        <p:spPr bwMode="auto">
          <a:noFill/>
          <a:ln>
            <a:solidFill>
              <a:srgbClr val="000000"/>
            </a:solidFill>
            <a:miter lim="800000"/>
            <a:headEnd/>
            <a:tailEnd/>
          </a:ln>
        </p:spPr>
      </p:sp>
      <p:sp>
        <p:nvSpPr>
          <p:cNvPr id="3256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192020212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2"/>
          <p:cNvSpPr>
            <a:spLocks noGrp="1" noRot="1" noChangeAspect="1" noTextEdit="1"/>
          </p:cNvSpPr>
          <p:nvPr>
            <p:ph type="sldImg"/>
          </p:nvPr>
        </p:nvSpPr>
        <p:spPr bwMode="auto">
          <a:noFill/>
          <a:ln>
            <a:solidFill>
              <a:srgbClr val="000000"/>
            </a:solidFill>
            <a:miter lim="800000"/>
            <a:headEnd/>
            <a:tailEnd/>
          </a:ln>
        </p:spPr>
      </p:sp>
      <p:sp>
        <p:nvSpPr>
          <p:cNvPr id="3276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92009723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2"/>
          <p:cNvSpPr>
            <a:spLocks noGrp="1" noRot="1" noChangeAspect="1" noTextEdit="1"/>
          </p:cNvSpPr>
          <p:nvPr>
            <p:ph type="sldImg"/>
          </p:nvPr>
        </p:nvSpPr>
        <p:spPr bwMode="auto">
          <a:noFill/>
          <a:ln>
            <a:solidFill>
              <a:srgbClr val="000000"/>
            </a:solidFill>
            <a:miter lim="800000"/>
            <a:headEnd/>
            <a:tailEnd/>
          </a:ln>
        </p:spPr>
      </p:sp>
      <p:sp>
        <p:nvSpPr>
          <p:cNvPr id="3297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131125607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2"/>
          <p:cNvSpPr>
            <a:spLocks noGrp="1" noRot="1" noChangeAspect="1" noTextEdit="1"/>
          </p:cNvSpPr>
          <p:nvPr>
            <p:ph type="sldImg"/>
          </p:nvPr>
        </p:nvSpPr>
        <p:spPr bwMode="auto">
          <a:noFill/>
          <a:ln>
            <a:solidFill>
              <a:srgbClr val="000000"/>
            </a:solidFill>
            <a:miter lim="800000"/>
            <a:headEnd/>
            <a:tailEnd/>
          </a:ln>
        </p:spPr>
      </p:sp>
      <p:sp>
        <p:nvSpPr>
          <p:cNvPr id="3317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165169551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TextEdit="1"/>
          </p:cNvSpPr>
          <p:nvPr>
            <p:ph type="sldImg"/>
          </p:nvPr>
        </p:nvSpPr>
        <p:spPr bwMode="auto">
          <a:noFill/>
          <a:ln>
            <a:solidFill>
              <a:srgbClr val="000000"/>
            </a:solidFill>
            <a:miter lim="800000"/>
            <a:headEnd/>
            <a:tailEnd/>
          </a:ln>
        </p:spPr>
      </p:sp>
      <p:sp>
        <p:nvSpPr>
          <p:cNvPr id="3338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317148686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879475" rtl="0" eaLnBrk="1" fontAlgn="base" latinLnBrk="0" hangingPunct="1">
              <a:lnSpc>
                <a:spcPct val="100000"/>
              </a:lnSpc>
              <a:spcBef>
                <a:spcPct val="0"/>
              </a:spcBef>
              <a:spcAft>
                <a:spcPct val="0"/>
              </a:spcAft>
              <a:buClrTx/>
              <a:buSzTx/>
              <a:buFontTx/>
              <a:buNone/>
              <a:tabLst/>
              <a:defRPr/>
            </a:pPr>
            <a:fld id="{280DB172-44E4-4013-BE07-17A2385F8241}" type="slidenum">
              <a:rPr kumimoji="0" lang="en-GB" sz="11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879475" rtl="0" eaLnBrk="1" fontAlgn="base" latinLnBrk="0" hangingPunct="1">
                <a:lnSpc>
                  <a:spcPct val="100000"/>
                </a:lnSpc>
                <a:spcBef>
                  <a:spcPct val="0"/>
                </a:spcBef>
                <a:spcAft>
                  <a:spcPct val="0"/>
                </a:spcAft>
                <a:buClrTx/>
                <a:buSzTx/>
                <a:buFontTx/>
                <a:buNone/>
                <a:tabLst/>
                <a:defRPr/>
              </a:pPr>
              <a:t>121</a:t>
            </a:fld>
            <a:endParaRPr kumimoji="0" lang="it-IT" sz="11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35874" name="Rectangle 2"/>
          <p:cNvSpPr>
            <a:spLocks noGrp="1" noRot="1" noChangeAspect="1" noChangeArrowheads="1" noTextEdit="1"/>
          </p:cNvSpPr>
          <p:nvPr>
            <p:ph type="sldImg"/>
          </p:nvPr>
        </p:nvSpPr>
        <p:spPr bwMode="auto">
          <a:xfrm>
            <a:off x="1139825" y="684213"/>
            <a:ext cx="4573588" cy="3429000"/>
          </a:xfrm>
          <a:noFill/>
          <a:ln>
            <a:solidFill>
              <a:srgbClr val="000000"/>
            </a:solidFill>
            <a:miter lim="800000"/>
            <a:headEnd/>
            <a:tailEnd/>
          </a:ln>
        </p:spPr>
      </p:sp>
      <p:sp>
        <p:nvSpPr>
          <p:cNvPr id="335875" name="Rectangle 3"/>
          <p:cNvSpPr>
            <a:spLocks noGrp="1" noChangeArrowheads="1"/>
          </p:cNvSpPr>
          <p:nvPr>
            <p:ph type="body" idx="1"/>
          </p:nvPr>
        </p:nvSpPr>
        <p:spPr bwMode="auto">
          <a:xfrm>
            <a:off x="912813" y="4341813"/>
            <a:ext cx="5032375" cy="4117975"/>
          </a:xfrm>
          <a:noFill/>
        </p:spPr>
        <p:txBody>
          <a:bodyPr wrap="square" numCol="1" anchor="t" anchorCtr="0" compatLnSpc="1">
            <a:prstTxWarp prst="textNoShape">
              <a:avLst/>
            </a:prstTxWarp>
          </a:bodyPr>
          <a:lstStyle/>
          <a:p>
            <a:pPr eaLnBrk="1" hangingPunct="1">
              <a:spcBef>
                <a:spcPct val="0"/>
              </a:spcBef>
            </a:pPr>
            <a:r>
              <a:rPr lang="it-IT"/>
              <a:t>La curva sforzo-deformazione non lineare implica che la rigidità dei componenti di acciaio inossidabile varia con il livello della sollecitazione, la rigidità diminuisce con l'aumentare della sollecitazione.  Di conseguenza, le deflessioni sono maggiori rispetto a quelle degli acciai al carbonio.</a:t>
            </a:r>
          </a:p>
          <a:p>
            <a:pPr eaLnBrk="1" hangingPunct="1">
              <a:spcBef>
                <a:spcPct val="0"/>
              </a:spcBef>
            </a:pPr>
            <a:endParaRPr lang="it-IT" altLang="en-US"/>
          </a:p>
          <a:p>
            <a:pPr eaLnBrk="1" hangingPunct="1">
              <a:spcBef>
                <a:spcPct val="0"/>
              </a:spcBef>
            </a:pPr>
            <a:r>
              <a:rPr lang="it-IT"/>
              <a:t>Un metodo conservativo per stimare le deflessioni consiste nell'utilizzare la teoria strutturale standard, ma con il modulo secante corrispondente al livello massimo di sollecitazione nell'elemento invece del modulo di Young.</a:t>
            </a:r>
            <a:endParaRPr lang="it-IT" altLang="en-US"/>
          </a:p>
          <a:p>
            <a:pPr eaLnBrk="1" hangingPunct="1">
              <a:spcBef>
                <a:spcPct val="0"/>
              </a:spcBef>
            </a:pPr>
            <a:endParaRPr lang="it-IT" altLang="en-US"/>
          </a:p>
        </p:txBody>
      </p:sp>
    </p:spTree>
    <p:extLst>
      <p:ext uri="{BB962C8B-B14F-4D97-AF65-F5344CB8AC3E}">
        <p14:creationId xmlns:p14="http://schemas.microsoft.com/office/powerpoint/2010/main" val="179496819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881063" rtl="0" eaLnBrk="1" fontAlgn="base" latinLnBrk="0" hangingPunct="1">
              <a:lnSpc>
                <a:spcPct val="100000"/>
              </a:lnSpc>
              <a:spcBef>
                <a:spcPct val="0"/>
              </a:spcBef>
              <a:spcAft>
                <a:spcPct val="0"/>
              </a:spcAft>
              <a:buClrTx/>
              <a:buSzTx/>
              <a:buFontTx/>
              <a:buNone/>
              <a:tabLst/>
              <a:defRPr/>
            </a:pPr>
            <a:fld id="{C6B93C8D-9B15-4F99-B37A-A0311779B17C}"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881063" rtl="0" eaLnBrk="1" fontAlgn="base" latinLnBrk="0" hangingPunct="1">
                <a:lnSpc>
                  <a:spcPct val="100000"/>
                </a:lnSpc>
                <a:spcBef>
                  <a:spcPct val="0"/>
                </a:spcBef>
                <a:spcAft>
                  <a:spcPct val="0"/>
                </a:spcAft>
                <a:buClrTx/>
                <a:buSzTx/>
                <a:buFontTx/>
                <a:buNone/>
                <a:tabLst/>
                <a:defRPr/>
              </a:pPr>
              <a:t>122</a:t>
            </a:fld>
            <a:endParaRPr kumimoji="0" lang="it-IT"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37922" name="Rectangle 2"/>
          <p:cNvSpPr>
            <a:spLocks noGrp="1" noRot="1" noChangeAspect="1" noChangeArrowheads="1" noTextEdit="1"/>
          </p:cNvSpPr>
          <p:nvPr>
            <p:ph type="sldImg"/>
          </p:nvPr>
        </p:nvSpPr>
        <p:spPr bwMode="auto">
          <a:xfrm>
            <a:off x="1143000" y="684213"/>
            <a:ext cx="4570413" cy="3427412"/>
          </a:xfrm>
          <a:noFill/>
          <a:ln>
            <a:solidFill>
              <a:srgbClr val="000000"/>
            </a:solidFill>
            <a:miter lim="800000"/>
            <a:headEnd/>
            <a:tailEnd/>
          </a:ln>
        </p:spPr>
      </p:sp>
      <p:sp>
        <p:nvSpPr>
          <p:cNvPr id="337923" name="Rectangle 3"/>
          <p:cNvSpPr>
            <a:spLocks noGrp="1" noChangeArrowheads="1"/>
          </p:cNvSpPr>
          <p:nvPr>
            <p:ph type="body" idx="1"/>
          </p:nvPr>
        </p:nvSpPr>
        <p:spPr bwMode="auto">
          <a:xfrm>
            <a:off x="844550" y="4270375"/>
            <a:ext cx="5026025" cy="4117975"/>
          </a:xfrm>
          <a:noFill/>
        </p:spPr>
        <p:txBody>
          <a:bodyPr wrap="square" numCol="1" anchor="t" anchorCtr="0" compatLnSpc="1">
            <a:prstTxWarp prst="textNoShape">
              <a:avLst/>
            </a:prstTxWarp>
          </a:bodyPr>
          <a:lstStyle/>
          <a:p>
            <a:pPr eaLnBrk="1" hangingPunct="1">
              <a:spcBef>
                <a:spcPct val="0"/>
              </a:spcBef>
            </a:pPr>
            <a:r>
              <a:rPr lang="it-IT"/>
              <a:t>Questa slide illustra le differenza tra il modulo secante E</a:t>
            </a:r>
            <a:r>
              <a:rPr lang="it-IT" baseline="-25000"/>
              <a:t>s </a:t>
            </a:r>
            <a:r>
              <a:rPr lang="it-IT"/>
              <a:t>e il modulo tangente E</a:t>
            </a:r>
            <a:r>
              <a:rPr lang="it-IT" baseline="-25000"/>
              <a:t>t</a:t>
            </a:r>
            <a:r>
              <a:rPr lang="it-IT"/>
              <a:t>. Il modulo di Young è uguale, per definizione, al modulo tangente.all'origine della curva sforzo-deformazione.</a:t>
            </a:r>
            <a:endParaRPr lang="it-IT" altLang="en-US"/>
          </a:p>
        </p:txBody>
      </p:sp>
    </p:spTree>
    <p:extLst>
      <p:ext uri="{BB962C8B-B14F-4D97-AF65-F5344CB8AC3E}">
        <p14:creationId xmlns:p14="http://schemas.microsoft.com/office/powerpoint/2010/main" val="103115833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879475" rtl="0" eaLnBrk="1" fontAlgn="base" latinLnBrk="0" hangingPunct="1">
              <a:lnSpc>
                <a:spcPct val="100000"/>
              </a:lnSpc>
              <a:spcBef>
                <a:spcPct val="0"/>
              </a:spcBef>
              <a:spcAft>
                <a:spcPct val="0"/>
              </a:spcAft>
              <a:buClrTx/>
              <a:buSzTx/>
              <a:buFontTx/>
              <a:buNone/>
              <a:tabLst/>
              <a:defRPr/>
            </a:pPr>
            <a:fld id="{73C36008-251D-42D6-9B34-F1DD6D65223A}" type="slidenum">
              <a:rPr kumimoji="0" lang="en-GB" sz="11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879475" rtl="0" eaLnBrk="1" fontAlgn="base" latinLnBrk="0" hangingPunct="1">
                <a:lnSpc>
                  <a:spcPct val="100000"/>
                </a:lnSpc>
                <a:spcBef>
                  <a:spcPct val="0"/>
                </a:spcBef>
                <a:spcAft>
                  <a:spcPct val="0"/>
                </a:spcAft>
                <a:buClrTx/>
                <a:buSzTx/>
                <a:buFontTx/>
                <a:buNone/>
                <a:tabLst/>
                <a:defRPr/>
              </a:pPr>
              <a:t>123</a:t>
            </a:fld>
            <a:endParaRPr kumimoji="0" lang="it-IT" sz="11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0994" name="Rectangle 2"/>
          <p:cNvSpPr>
            <a:spLocks noGrp="1" noRot="1" noChangeAspect="1" noChangeArrowheads="1" noTextEdit="1"/>
          </p:cNvSpPr>
          <p:nvPr>
            <p:ph type="sldImg"/>
          </p:nvPr>
        </p:nvSpPr>
        <p:spPr bwMode="auto">
          <a:xfrm>
            <a:off x="1144588" y="684213"/>
            <a:ext cx="4572000" cy="3429000"/>
          </a:xfrm>
          <a:noFill/>
          <a:ln>
            <a:solidFill>
              <a:srgbClr val="000000"/>
            </a:solidFill>
            <a:miter lim="800000"/>
            <a:headEnd/>
            <a:tailEnd/>
          </a:ln>
        </p:spPr>
      </p:sp>
      <p:sp>
        <p:nvSpPr>
          <p:cNvPr id="340995" name="Rectangle 3"/>
          <p:cNvSpPr>
            <a:spLocks noGrp="1" noChangeArrowheads="1"/>
          </p:cNvSpPr>
          <p:nvPr>
            <p:ph type="body" idx="1"/>
          </p:nvPr>
        </p:nvSpPr>
        <p:spPr bwMode="auto">
          <a:xfrm>
            <a:off x="915988" y="4341813"/>
            <a:ext cx="5026025" cy="4117975"/>
          </a:xfrm>
          <a:noFill/>
        </p:spPr>
        <p:txBody>
          <a:bodyPr wrap="square" numCol="1" anchor="t" anchorCtr="0" compatLnSpc="1">
            <a:prstTxWarp prst="textNoShape">
              <a:avLst/>
            </a:prstTxWarp>
          </a:bodyPr>
          <a:lstStyle/>
          <a:p>
            <a:pPr eaLnBrk="1" hangingPunct="1">
              <a:spcBef>
                <a:spcPct val="0"/>
              </a:spcBef>
            </a:pPr>
            <a:r>
              <a:rPr lang="it-IT"/>
              <a:t>Il modulo secante può essere calcolato usando il modello Ramberg-Osgood. Questo modello del materiale è il modello convenzionale per descrivere il rapporto non lineare dei materiali tra sollecitazione e deformazione vicino al relativo punto di snervamento.</a:t>
            </a:r>
          </a:p>
          <a:p>
            <a:pPr eaLnBrk="1" hangingPunct="1">
              <a:spcBef>
                <a:spcPct val="0"/>
              </a:spcBef>
            </a:pPr>
            <a:endParaRPr lang="it-IT" altLang="en-US"/>
          </a:p>
          <a:p>
            <a:pPr eaLnBrk="1" hangingPunct="1">
              <a:spcBef>
                <a:spcPct val="0"/>
              </a:spcBef>
            </a:pPr>
            <a:r>
              <a:rPr lang="it-IT"/>
              <a:t>Il fattore n descrive in che modo il materiale è non lineare. Maggiore è la non linearità della curva sforzo-deformazione, minore è il valore di n. Gli austenitici sono caratterizzati da un valore n pari a circa 5.6 e i duplex da un valore n pari a 7.2. (Una curva sforzo-deformazione 'elastica perfettamente plastica' bilineare dell'acciaio al carbonio avrebbe un valore n infinito).</a:t>
            </a:r>
          </a:p>
        </p:txBody>
      </p:sp>
    </p:spTree>
    <p:extLst>
      <p:ext uri="{BB962C8B-B14F-4D97-AF65-F5344CB8AC3E}">
        <p14:creationId xmlns:p14="http://schemas.microsoft.com/office/powerpoint/2010/main" val="124975537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21D5C82-4F99-4935-B2FD-A46B7F4E6A7E}" type="slidenum">
              <a:rPr kumimoji="0" lang="en-GB"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124</a:t>
            </a:fld>
            <a:endParaRPr kumimoji="0" lang="it-IT" sz="12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343042" name="Rectangle 2"/>
          <p:cNvSpPr>
            <a:spLocks noGrp="1" noRot="1" noChangeAspect="1" noChangeArrowheads="1" noTextEdit="1"/>
          </p:cNvSpPr>
          <p:nvPr>
            <p:ph type="sldImg"/>
          </p:nvPr>
        </p:nvSpPr>
        <p:spPr bwMode="auto">
          <a:xfrm>
            <a:off x="1139825" y="684213"/>
            <a:ext cx="4573588" cy="3429000"/>
          </a:xfrm>
          <a:noFill/>
          <a:ln>
            <a:solidFill>
              <a:srgbClr val="000000"/>
            </a:solidFill>
            <a:miter lim="800000"/>
            <a:headEnd/>
            <a:tailEnd/>
          </a:ln>
        </p:spPr>
      </p:sp>
      <p:sp>
        <p:nvSpPr>
          <p:cNvPr id="343043" name="Rectangle 3"/>
          <p:cNvSpPr>
            <a:spLocks noGrp="1" noChangeArrowheads="1"/>
          </p:cNvSpPr>
          <p:nvPr>
            <p:ph type="body" idx="1"/>
          </p:nvPr>
        </p:nvSpPr>
        <p:spPr bwMode="auto">
          <a:xfrm>
            <a:off x="912813" y="4341813"/>
            <a:ext cx="5032375" cy="4117975"/>
          </a:xfrm>
          <a:noFill/>
        </p:spPr>
        <p:txBody>
          <a:bodyPr wrap="square" numCol="1" anchor="t" anchorCtr="0" compatLnSpc="1">
            <a:prstTxWarp prst="textNoShape">
              <a:avLst/>
            </a:prstTxWarp>
          </a:bodyPr>
          <a:lstStyle/>
          <a:p>
            <a:pPr eaLnBrk="1" hangingPunct="1">
              <a:spcBef>
                <a:spcPct val="0"/>
              </a:spcBef>
            </a:pPr>
            <a:r>
              <a:rPr lang="it-IT"/>
              <a:t>Questa tabella mostra come aumenta la deflessione con l'aumentare del rapporto di sollecitazione (ossia il livello di sollecitazione).  Con rapporti di sollecitazioni bassi, il modulo secante equivale al modulo di Young, 200 000 Mpa. Quando il rapporto di sollecitazione aumenta oltre 0.5, il modulo secante comincia a diminuire e scende fino a 158 000 MPa con un rapporto di sollecitazione pari a 0.7.</a:t>
            </a:r>
          </a:p>
          <a:p>
            <a:pPr eaLnBrk="1" hangingPunct="1">
              <a:spcBef>
                <a:spcPct val="0"/>
              </a:spcBef>
            </a:pPr>
            <a:endParaRPr lang="it-IT" altLang="en-US"/>
          </a:p>
          <a:p>
            <a:pPr eaLnBrk="1" hangingPunct="1">
              <a:spcBef>
                <a:spcPct val="0"/>
              </a:spcBef>
            </a:pPr>
            <a:r>
              <a:rPr lang="it-IT"/>
              <a:t>La riduzione del modulo per gli acciai inossidabili duplex è molto lieve.</a:t>
            </a:r>
          </a:p>
        </p:txBody>
      </p:sp>
    </p:spTree>
    <p:extLst>
      <p:ext uri="{BB962C8B-B14F-4D97-AF65-F5344CB8AC3E}">
        <p14:creationId xmlns:p14="http://schemas.microsoft.com/office/powerpoint/2010/main" val="52761168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2"/>
          <p:cNvSpPr>
            <a:spLocks noGrp="1" noRot="1" noChangeAspect="1" noTextEdit="1"/>
          </p:cNvSpPr>
          <p:nvPr>
            <p:ph type="sldImg"/>
          </p:nvPr>
        </p:nvSpPr>
        <p:spPr bwMode="auto">
          <a:noFill/>
          <a:ln>
            <a:solidFill>
              <a:srgbClr val="000000"/>
            </a:solidFill>
            <a:miter lim="800000"/>
            <a:headEnd/>
            <a:tailEnd/>
          </a:ln>
        </p:spPr>
      </p:sp>
      <p:sp>
        <p:nvSpPr>
          <p:cNvPr id="3450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173724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69DC188-250B-4BF6-91B4-4F30FFC79AC4}" type="slidenum">
              <a:rPr kumimoji="0" lang="fr-BE"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55182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635799-063F-4951-8B01-F780DBD4415B}" type="slidenum">
              <a:rPr kumimoji="0" lang="fr-BE"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91478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BC2FCC1-ED18-44E3-A4A9-97339B7C6E23}" type="slidenum">
              <a:rPr kumimoji="0" lang="fr-BE"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33922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70C4C0-915C-4C63-847E-ACA0F342CBC9}" type="slidenum">
              <a:rPr kumimoji="0" lang="fr-BE"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4664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F6F756-889E-4255-9AD1-F6F994C30DB5}" type="slidenum">
              <a:rPr kumimoji="0" lang="fr-BE"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89315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68313" y="179388"/>
            <a:ext cx="8231187" cy="1169987"/>
          </a:xfrm>
        </p:spPr>
        <p:txBody>
          <a:bodyPr/>
          <a:lstStyle/>
          <a:p>
            <a:r>
              <a:rPr lang="en-US"/>
              <a:t>Click to edit Master title style</a:t>
            </a:r>
            <a:endParaRPr lang="en-GB"/>
          </a:p>
        </p:txBody>
      </p:sp>
      <p:sp>
        <p:nvSpPr>
          <p:cNvPr id="3" name="Text Placeholder 2"/>
          <p:cNvSpPr>
            <a:spLocks noGrp="1"/>
          </p:cNvSpPr>
          <p:nvPr>
            <p:ph type="body" sz="half" idx="1"/>
          </p:nvPr>
        </p:nvSpPr>
        <p:spPr>
          <a:xfrm>
            <a:off x="468313" y="17732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59313" y="1773238"/>
            <a:ext cx="4038600" cy="4525962"/>
          </a:xfrm>
        </p:spPr>
        <p:txBody>
          <a:bodyPr rtlCol="0">
            <a:normAutofit/>
          </a:bodyPr>
          <a:lstStyle/>
          <a:p>
            <a:pPr lvl="0"/>
            <a:endParaRPr lang="en-GB" noProof="0"/>
          </a:p>
        </p:txBody>
      </p:sp>
      <p:sp>
        <p:nvSpPr>
          <p:cNvPr id="5" name="Date Placeholder 4"/>
          <p:cNvSpPr>
            <a:spLocks noGrp="1" noChangeArrowheads="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1345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A8D59D-722F-4F1F-AF16-15E6012D8A18}" type="slidenum">
              <a:rPr kumimoji="0" lang="fr-BE"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89967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01FA46-3E5F-42D6-9F48-25FF88136A65}" type="slidenum">
              <a:rPr kumimoji="0" lang="fr-BE"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16219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68313" y="179388"/>
            <a:ext cx="8231187" cy="1169987"/>
          </a:xfrm>
        </p:spPr>
        <p:txBody>
          <a:bodyPr/>
          <a:lstStyle/>
          <a:p>
            <a:r>
              <a:rPr lang="en-US"/>
              <a:t>Click to edit Master title style</a:t>
            </a:r>
            <a:endParaRPr lang="en-GB"/>
          </a:p>
        </p:txBody>
      </p:sp>
      <p:sp>
        <p:nvSpPr>
          <p:cNvPr id="3" name="Chart Placeholder 2"/>
          <p:cNvSpPr>
            <a:spLocks noGrp="1"/>
          </p:cNvSpPr>
          <p:nvPr>
            <p:ph type="chart" idx="1"/>
          </p:nvPr>
        </p:nvSpPr>
        <p:spPr>
          <a:xfrm>
            <a:off x="468313" y="1773238"/>
            <a:ext cx="8229600" cy="4525962"/>
          </a:xfrm>
        </p:spPr>
        <p:txBody>
          <a:bodyPr rtlCol="0">
            <a:normAutofit/>
          </a:bodyPr>
          <a:lstStyle/>
          <a:p>
            <a:pPr lvl="0"/>
            <a:endParaRPr lang="en-GB" noProof="0"/>
          </a:p>
        </p:txBody>
      </p:sp>
      <p:sp>
        <p:nvSpPr>
          <p:cNvPr id="4" name="Rectangle 4"/>
          <p:cNvSpPr>
            <a:spLocks noGrp="1" noChangeArrowheads="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9555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BBCE30-84A8-467D-8BA1-EA660400EF09}" type="slidenum">
              <a:rPr kumimoji="0" lang="fr-BE"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86827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179388"/>
            <a:ext cx="8231187" cy="1169987"/>
          </a:xfrm>
        </p:spPr>
        <p:txBody>
          <a:bodyPr/>
          <a:lstStyle/>
          <a:p>
            <a:r>
              <a:rPr lang="en-US"/>
              <a:t>Click to edit Master title style</a:t>
            </a:r>
            <a:endParaRPr lang="en-GB"/>
          </a:p>
        </p:txBody>
      </p:sp>
      <p:sp>
        <p:nvSpPr>
          <p:cNvPr id="3" name="Table Placeholder 2"/>
          <p:cNvSpPr>
            <a:spLocks noGrp="1"/>
          </p:cNvSpPr>
          <p:nvPr>
            <p:ph type="tbl" idx="1"/>
          </p:nvPr>
        </p:nvSpPr>
        <p:spPr>
          <a:xfrm>
            <a:off x="468313" y="1773238"/>
            <a:ext cx="8229600" cy="4525962"/>
          </a:xfrm>
        </p:spPr>
        <p:txBody>
          <a:bodyPr rtlCol="0">
            <a:normAutofit/>
          </a:bodyPr>
          <a:lstStyle/>
          <a:p>
            <a:pPr lvl="0"/>
            <a:endParaRPr lang="en-GB" noProof="0"/>
          </a:p>
        </p:txBody>
      </p:sp>
      <p:sp>
        <p:nvSpPr>
          <p:cNvPr id="4" name="Rectangle 4"/>
          <p:cNvSpPr>
            <a:spLocks noGrp="1" noChangeArrowheads="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253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fr-BE"/>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Rectangle 6"/>
          <p:cNvSpPr/>
          <p:nvPr userDrawn="1"/>
        </p:nvSpPr>
        <p:spPr>
          <a:xfrm>
            <a:off x="8928000" y="0"/>
            <a:ext cx="21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r" fontAlgn="auto">
              <a:spcBef>
                <a:spcPts val="0"/>
              </a:spcBef>
              <a:spcAft>
                <a:spcPts val="0"/>
              </a:spcAft>
              <a:defRPr/>
            </a:pPr>
            <a:r>
              <a:rPr lang="it-IT" sz="1600" dirty="0"/>
              <a:t>Acciai inossidabili</a:t>
            </a:r>
            <a:r>
              <a:rPr lang="it-IT"/>
              <a:t> </a:t>
            </a:r>
            <a:r>
              <a:rPr lang="it-IT" sz="1600" dirty="0"/>
              <a:t>strutturali e armature</a:t>
            </a:r>
          </a:p>
        </p:txBody>
      </p:sp>
      <p:sp>
        <p:nvSpPr>
          <p:cNvPr id="9" name="TextBox 8"/>
          <p:cNvSpPr txBox="1"/>
          <p:nvPr userDrawn="1"/>
        </p:nvSpPr>
        <p:spPr>
          <a:xfrm>
            <a:off x="8856663" y="6669088"/>
            <a:ext cx="395287" cy="360362"/>
          </a:xfrm>
          <a:prstGeom prst="rect">
            <a:avLst/>
          </a:prstGeom>
          <a:noFill/>
        </p:spPr>
        <p:txBody>
          <a:bodyPr>
            <a:spAutoFit/>
          </a:bodyPr>
          <a:lstStyle/>
          <a:p>
            <a:pPr algn="ctr" fontAlgn="auto">
              <a:spcBef>
                <a:spcPts val="0"/>
              </a:spcBef>
              <a:spcAft>
                <a:spcPts val="0"/>
              </a:spcAft>
              <a:defRPr/>
            </a:pPr>
            <a:fld id="{AD86FA4F-EBCD-4DAF-9207-4341F9487049}" type="slidenum">
              <a:rPr lang="en-GB" sz="1200">
                <a:solidFill>
                  <a:schemeClr val="bg1"/>
                </a:solidFill>
                <a:latin typeface="+mn-lt"/>
                <a:cs typeface="+mn-cs"/>
              </a:rPr>
              <a:pPr algn="ctr" fontAlgn="auto">
                <a:spcBef>
                  <a:spcPts val="0"/>
                </a:spcBef>
                <a:spcAft>
                  <a:spcPts val="0"/>
                </a:spcAft>
                <a:defRPr/>
              </a:pPr>
              <a:t>‹#›</a:t>
            </a:fld>
            <a:endParaRPr lang="it-IT" sz="1200" dirty="0">
              <a:solidFill>
                <a:schemeClr val="bg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70C0"/>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70C0"/>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fr-BE"/>
          </a:p>
        </p:txBody>
      </p:sp>
      <p:sp>
        <p:nvSpPr>
          <p:cNvPr id="1027" name="Text Placeholder 2"/>
          <p:cNvSpPr>
            <a:spLocks noGrp="1"/>
          </p:cNvSpPr>
          <p:nvPr>
            <p:ph type="body" idx="1"/>
          </p:nvPr>
        </p:nvSpPr>
        <p:spPr bwMode="auto">
          <a:xfrm>
            <a:off x="457200" y="1600200"/>
            <a:ext cx="8229600" cy="4924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p:cNvSpPr>
            <a:spLocks noGrp="1"/>
          </p:cNvSpPr>
          <p:nvPr>
            <p:ph type="sldNum" sz="quarter" idx="4"/>
          </p:nvPr>
        </p:nvSpPr>
        <p:spPr>
          <a:xfrm>
            <a:off x="8820150" y="6597650"/>
            <a:ext cx="396875"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cs typeface="+mn-cs"/>
              </a:defRPr>
            </a:lvl1pPr>
          </a:lstStyle>
          <a:p>
            <a:pPr>
              <a:defRPr/>
            </a:pPr>
            <a:fld id="{FD1BEC9F-CA62-450F-A26E-7B9992AAF8FB}" type="slidenum">
              <a:rPr lang="fr-BE"/>
              <a:pPr>
                <a:defRPr/>
              </a:pPr>
              <a:t>‹#›</a:t>
            </a:fld>
            <a:endParaRPr lang="fr-BE"/>
          </a:p>
        </p:txBody>
      </p:sp>
      <p:sp>
        <p:nvSpPr>
          <p:cNvPr id="7" name="Rectangle 6"/>
          <p:cNvSpPr/>
          <p:nvPr/>
        </p:nvSpPr>
        <p:spPr>
          <a:xfrm>
            <a:off x="8928000" y="0"/>
            <a:ext cx="21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r" fontAlgn="auto">
              <a:spcBef>
                <a:spcPts val="0"/>
              </a:spcBef>
              <a:spcAft>
                <a:spcPts val="0"/>
              </a:spcAft>
              <a:defRPr/>
            </a:pPr>
            <a:r>
              <a:rPr lang="it-IT" sz="1600" dirty="0"/>
              <a:t>Acciai inossidabili</a:t>
            </a:r>
            <a:r>
              <a:rPr lang="it-IT"/>
              <a:t> </a:t>
            </a:r>
            <a:r>
              <a:rPr lang="it-IT" sz="1600" dirty="0"/>
              <a:t>strutturali</a:t>
            </a:r>
          </a:p>
        </p:txBody>
      </p:sp>
    </p:spTree>
    <p:extLst>
      <p:ext uri="{BB962C8B-B14F-4D97-AF65-F5344CB8AC3E}">
        <p14:creationId xmlns:p14="http://schemas.microsoft.com/office/powerpoint/2010/main" val="369069569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70C0"/>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70C0"/>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70C0"/>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tainlesssteelrebar.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78.xml"/><Relationship Id="rId1" Type="http://schemas.openxmlformats.org/officeDocument/2006/relationships/slideLayout" Target="../slideLayouts/slideLayout21.xml"/><Relationship Id="rId4" Type="http://schemas.openxmlformats.org/officeDocument/2006/relationships/image" Target="../media/image120.png"/></Relationships>
</file>

<file path=ppt/slides/_rels/slide10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79.xml"/><Relationship Id="rId1" Type="http://schemas.openxmlformats.org/officeDocument/2006/relationships/slideLayout" Target="../slideLayouts/slideLayout13.xml"/><Relationship Id="rId4" Type="http://schemas.openxmlformats.org/officeDocument/2006/relationships/image" Target="../media/image79.png"/></Relationships>
</file>

<file path=ppt/slides/_rels/slide10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0.xml"/><Relationship Id="rId1" Type="http://schemas.openxmlformats.org/officeDocument/2006/relationships/slideLayout" Target="../slideLayouts/slideLayout13.xml"/><Relationship Id="rId4" Type="http://schemas.openxmlformats.org/officeDocument/2006/relationships/image" Target="../media/image122.png"/></Relationships>
</file>

<file path=ppt/slides/_rels/slide10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1.xml"/><Relationship Id="rId1" Type="http://schemas.openxmlformats.org/officeDocument/2006/relationships/slideLayout" Target="../slideLayouts/slideLayout13.xml"/><Relationship Id="rId4" Type="http://schemas.openxmlformats.org/officeDocument/2006/relationships/image" Target="../media/image122.png"/></Relationships>
</file>

<file path=ppt/slides/_rels/slide10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83.xml"/><Relationship Id="rId1" Type="http://schemas.openxmlformats.org/officeDocument/2006/relationships/slideLayout" Target="../slideLayouts/slideLayout13.xml"/><Relationship Id="rId4" Type="http://schemas.openxmlformats.org/officeDocument/2006/relationships/image" Target="../media/image85.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125.wmf"/><Relationship Id="rId5" Type="http://schemas.openxmlformats.org/officeDocument/2006/relationships/oleObject" Target="../embeddings/oleObject18.bin"/><Relationship Id="rId4" Type="http://schemas.openxmlformats.org/officeDocument/2006/relationships/chart" Target="../charts/chart5.xml"/></Relationships>
</file>

<file path=ppt/slides/_rels/slide111.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130.wmf"/><Relationship Id="rId3" Type="http://schemas.openxmlformats.org/officeDocument/2006/relationships/notesSlide" Target="../notesSlides/notesSlide85.xml"/><Relationship Id="rId7" Type="http://schemas.openxmlformats.org/officeDocument/2006/relationships/image" Target="../media/image127.wmf"/><Relationship Id="rId12" Type="http://schemas.openxmlformats.org/officeDocument/2006/relationships/oleObject" Target="../embeddings/oleObject23.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oleObject" Target="../embeddings/oleObject20.bin"/><Relationship Id="rId11" Type="http://schemas.openxmlformats.org/officeDocument/2006/relationships/image" Target="../media/image129.wmf"/><Relationship Id="rId5" Type="http://schemas.openxmlformats.org/officeDocument/2006/relationships/image" Target="../media/image126.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128.wmf"/></Relationships>
</file>

<file path=ppt/slides/_rels/slide112.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7.xml"/><Relationship Id="rId1" Type="http://schemas.openxmlformats.org/officeDocument/2006/relationships/slideLayout" Target="../slideLayouts/slideLayout13.xml"/><Relationship Id="rId4" Type="http://schemas.openxmlformats.org/officeDocument/2006/relationships/image" Target="../media/image132.png"/></Relationships>
</file>

<file path=ppt/slides/_rels/slide1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8.xml"/><Relationship Id="rId1" Type="http://schemas.openxmlformats.org/officeDocument/2006/relationships/slideLayout" Target="../slideLayouts/slideLayout13.xml"/><Relationship Id="rId4" Type="http://schemas.openxmlformats.org/officeDocument/2006/relationships/image" Target="../media/image133.png"/></Relationships>
</file>

<file path=ppt/slides/_rels/slide1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9.xml"/><Relationship Id="rId1" Type="http://schemas.openxmlformats.org/officeDocument/2006/relationships/slideLayout" Target="../slideLayouts/slideLayout13.xml"/><Relationship Id="rId4" Type="http://schemas.openxmlformats.org/officeDocument/2006/relationships/image" Target="../media/image134.png"/></Relationships>
</file>

<file path=ppt/slides/_rels/slide1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0.xml"/><Relationship Id="rId1" Type="http://schemas.openxmlformats.org/officeDocument/2006/relationships/slideLayout" Target="../slideLayouts/slideLayout13.xml"/><Relationship Id="rId4" Type="http://schemas.openxmlformats.org/officeDocument/2006/relationships/image" Target="../media/image135.png"/></Relationships>
</file>

<file path=ppt/slides/_rels/slide1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1.xml"/><Relationship Id="rId1" Type="http://schemas.openxmlformats.org/officeDocument/2006/relationships/slideLayout" Target="../slideLayouts/slideLayout13.xml"/><Relationship Id="rId4" Type="http://schemas.openxmlformats.org/officeDocument/2006/relationships/image" Target="../media/image136.png"/></Relationships>
</file>

<file path=ppt/slides/_rels/slide118.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92.xml"/><Relationship Id="rId1" Type="http://schemas.openxmlformats.org/officeDocument/2006/relationships/slideLayout" Target="../slideLayouts/slideLayout13.xml"/><Relationship Id="rId5" Type="http://schemas.openxmlformats.org/officeDocument/2006/relationships/image" Target="../media/image138.png"/><Relationship Id="rId4" Type="http://schemas.openxmlformats.org/officeDocument/2006/relationships/chart" Target="../charts/chart11.xml"/></Relationships>
</file>

<file path=ppt/slides/_rels/slide119.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93.xml"/><Relationship Id="rId1" Type="http://schemas.openxmlformats.org/officeDocument/2006/relationships/slideLayout" Target="../slideLayouts/slideLayout13.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143.wmf"/><Relationship Id="rId4" Type="http://schemas.openxmlformats.org/officeDocument/2006/relationships/oleObject" Target="../embeddings/oleObject24.bin"/></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108.xml"/><Relationship Id="rId1" Type="http://schemas.openxmlformats.org/officeDocument/2006/relationships/slideLayout" Target="../slideLayouts/slideLayout13.xml"/><Relationship Id="rId4" Type="http://schemas.openxmlformats.org/officeDocument/2006/relationships/hyperlink" Target="http://www.steel-stainless.org/"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www.stainlessconstruction.com/" TargetMode="External"/><Relationship Id="rId2" Type="http://schemas.openxmlformats.org/officeDocument/2006/relationships/notesSlide" Target="../notesSlides/notesSlide109.xml"/><Relationship Id="rId1" Type="http://schemas.openxmlformats.org/officeDocument/2006/relationships/slideLayout" Target="../slideLayouts/slideLayout13.xml"/><Relationship Id="rId4" Type="http://schemas.openxmlformats.org/officeDocument/2006/relationships/image" Target="../media/image145.png"/></Relationships>
</file>

<file path=ppt/slides/_rels/slide136.xml.rels><?xml version="1.0" encoding="UTF-8" standalone="yes"?>
<Relationships xmlns="http://schemas.openxmlformats.org/package/2006/relationships"><Relationship Id="rId8" Type="http://schemas.openxmlformats.org/officeDocument/2006/relationships/image" Target="../media/image150.jpeg"/><Relationship Id="rId3" Type="http://schemas.openxmlformats.org/officeDocument/2006/relationships/hyperlink" Target="http://www.steel-stainless.org/CaseStudies" TargetMode="External"/><Relationship Id="rId7" Type="http://schemas.openxmlformats.org/officeDocument/2006/relationships/image" Target="../media/image149.jpeg"/><Relationship Id="rId2" Type="http://schemas.openxmlformats.org/officeDocument/2006/relationships/notesSlide" Target="../notesSlides/notesSlide110.xml"/><Relationship Id="rId1" Type="http://schemas.openxmlformats.org/officeDocument/2006/relationships/slideLayout" Target="../slideLayouts/slideLayout13.xml"/><Relationship Id="rId6" Type="http://schemas.openxmlformats.org/officeDocument/2006/relationships/image" Target="../media/image148.jpeg"/><Relationship Id="rId5" Type="http://schemas.openxmlformats.org/officeDocument/2006/relationships/image" Target="../media/image147.jpeg"/><Relationship Id="rId4" Type="http://schemas.openxmlformats.org/officeDocument/2006/relationships/image" Target="../media/image146.jpeg"/></Relationships>
</file>

<file path=ppt/slides/_rels/slide137.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111.xml"/><Relationship Id="rId1" Type="http://schemas.openxmlformats.org/officeDocument/2006/relationships/slideLayout" Target="../slideLayouts/slideLayout19.xml"/><Relationship Id="rId5" Type="http://schemas.openxmlformats.org/officeDocument/2006/relationships/hyperlink" Target="http://www.steel-stainless.org/designmanual" TargetMode="External"/><Relationship Id="rId4" Type="http://schemas.openxmlformats.org/officeDocument/2006/relationships/hyperlink" Target="http://www.steel-stainless.org/uksoftware" TargetMode="Externa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3" Type="http://schemas.openxmlformats.org/officeDocument/2006/relationships/hyperlink" Target="mailto:barbara.rossi@kuleuven.be" TargetMode="External"/><Relationship Id="rId2" Type="http://schemas.openxmlformats.org/officeDocument/2006/relationships/notesSlide" Target="../notesSlides/notesSlide114.xml"/><Relationship Id="rId1" Type="http://schemas.openxmlformats.org/officeDocument/2006/relationships/slideLayout" Target="../slideLayouts/slideLayout12.xml"/><Relationship Id="rId4" Type="http://schemas.openxmlformats.org/officeDocument/2006/relationships/hyperlink" Target="mailto:maarten.fortan@kuleuven.b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roadsbridges.com/willing-bend-0" TargetMode="External"/><Relationship Id="rId13" Type="http://schemas.openxmlformats.org/officeDocument/2006/relationships/hyperlink" Target="http://www.worldstainless.org/Files/issf/non-image-files/PDF/Stonecutters_Bridge_Case_Study-2.pdf" TargetMode="External"/><Relationship Id="rId18" Type="http://schemas.openxmlformats.org/officeDocument/2006/relationships/hyperlink" Target="http://www.worldstainless.org/Files/issf/Education_references/Ref19_Case_study_of_progreso_pier.pdf" TargetMode="External"/><Relationship Id="rId3" Type="http://schemas.openxmlformats.org/officeDocument/2006/relationships/hyperlink" Target="http://www.ledevoir.com/politique/quebec/336978/echangeur-turcot-quebec-confirme-le-mauvais-etat-des-structures" TargetMode="External"/><Relationship Id="rId21" Type="http://schemas.openxmlformats.org/officeDocument/2006/relationships/hyperlink" Target="http://www.stainlesssteelrebar.org/" TargetMode="External"/><Relationship Id="rId7" Type="http://schemas.openxmlformats.org/officeDocument/2006/relationships/hyperlink" Target="http://www.worldstainless.org/Files/issf/Education_references/Ref08_Special-issue-stainless-steel-rebar-Acom.pdf" TargetMode="External"/><Relationship Id="rId12" Type="http://schemas.openxmlformats.org/officeDocument/2006/relationships/hyperlink" Target="http://www.arup.com/Projects/Stonecutters_Bridge.aspx" TargetMode="External"/><Relationship Id="rId17" Type="http://schemas.openxmlformats.org/officeDocument/2006/relationships/hyperlink" Target="http://www.ukcares.com/downloads/guides/PART7.pdf" TargetMode="External"/><Relationship Id="rId2" Type="http://schemas.openxmlformats.org/officeDocument/2006/relationships/hyperlink" Target="http://www.lapresse.ca/actualites/montreal/201111/25/01-4471833-echangeur-turcot-254-millions-pour-lentretien-avant-la-demolition.php" TargetMode="External"/><Relationship Id="rId16" Type="http://schemas.openxmlformats.org/officeDocument/2006/relationships/hyperlink" Target="http://www.cedinox.es/opencms901/export/sites/cedinox/.galleries/publicaciones-tecnicas/59armadurasaceroinoxidable.pdf" TargetMode="External"/><Relationship Id="rId20" Type="http://schemas.openxmlformats.org/officeDocument/2006/relationships/hyperlink" Target="http://americanarminox.com/Purdue_University_Report_-_Stainless_Steel_Life_Cycle_Costing.pdf" TargetMode="External"/><Relationship Id="rId1" Type="http://schemas.openxmlformats.org/officeDocument/2006/relationships/slideLayout" Target="../slideLayouts/slideLayout2.xml"/><Relationship Id="rId6" Type="http://schemas.openxmlformats.org/officeDocument/2006/relationships/hyperlink" Target="https://www.nickelinstitute.org/policy/nickel-life-cycle-management/life-cycle-assessments/" TargetMode="External"/><Relationship Id="rId11" Type="http://schemas.openxmlformats.org/officeDocument/2006/relationships/hyperlink" Target="http://www.engineersireland.ie/EngineersIreland/media/SiteMedia/groups/Divisions/civil/Broadmeadow-Estuary-Bridge-Integration-of-Design-and-Construction.pdf?ext=.pdf" TargetMode="External"/><Relationship Id="rId5" Type="http://schemas.openxmlformats.org/officeDocument/2006/relationships/hyperlink" Target="https://www.holcim.com.au/products-and-services/tools-faqs-and-resources/do-it-yourself-diy/cracks-in-concrete" TargetMode="External"/><Relationship Id="rId15" Type="http://schemas.openxmlformats.org/officeDocument/2006/relationships/hyperlink" Target="https://www.infociments.fr/ponts-et-passerelles/les-armatures-inox-la-solution-pour-des-ouvrages-durables" TargetMode="External"/><Relationship Id="rId10" Type="http://schemas.openxmlformats.org/officeDocument/2006/relationships/hyperlink" Target="http://www.aeconline.ae/major-hong-kong-stainless-steel-rebar-contract-signed-by-arminox-middle-east-42317/news.html" TargetMode="External"/><Relationship Id="rId19" Type="http://schemas.openxmlformats.org/officeDocument/2006/relationships/hyperlink" Target="http://www.sintef.no/upload/Byggforsk/Publikasjoner/Prrapp%20405.pdf" TargetMode="External"/><Relationship Id="rId4" Type="http://schemas.openxmlformats.org/officeDocument/2006/relationships/hyperlink" Target="http://www.worldstainless.org/Files/issf/Education_references/Ref07_The_use_of_predictive_models_in_specifying_selective_use_of_stainless_steel_reinforcement.pdf" TargetMode="External"/><Relationship Id="rId9" Type="http://schemas.openxmlformats.org/officeDocument/2006/relationships/hyperlink" Target="http://structurae.net/structures/data/index.cfm?id=s0011506" TargetMode="External"/><Relationship Id="rId14" Type="http://schemas.openxmlformats.org/officeDocument/2006/relationships/hyperlink" Target="http://www.cif.org/noms/2008/24_-_Ocean_Parkway_Belt_Bridge.pdf"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tainlesssteelrebar.org/" TargetMode="External"/><Relationship Id="rId3" Type="http://schemas.openxmlformats.org/officeDocument/2006/relationships/hyperlink" Target="https://www.tandfonline.com/author/Qu,+D" TargetMode="External"/><Relationship Id="rId7" Type="http://schemas.openxmlformats.org/officeDocument/2006/relationships/hyperlink" Target="https://store.nace.org/stainless-steel-rebar-for-marine-environment-a-study-of-galvanic-corrosion-with-carbon-steel-rebar-used-in-the-same-concrete-structure" TargetMode="External"/><Relationship Id="rId2" Type="http://schemas.openxmlformats.org/officeDocument/2006/relationships/hyperlink" Target="https://www.tandfonline.com/author/Qian,+S" TargetMode="External"/><Relationship Id="rId1" Type="http://schemas.openxmlformats.org/officeDocument/2006/relationships/slideLayout" Target="../slideLayouts/slideLayout2.xml"/><Relationship Id="rId6" Type="http://schemas.openxmlformats.org/officeDocument/2006/relationships/hyperlink" Target="https://www.tandfonline.com/toc/ycmq20/45/4" TargetMode="External"/><Relationship Id="rId5" Type="http://schemas.openxmlformats.org/officeDocument/2006/relationships/hyperlink" Target="https://www.tandfonline.com/toc/ycmq20/current" TargetMode="External"/><Relationship Id="rId4" Type="http://schemas.openxmlformats.org/officeDocument/2006/relationships/hyperlink" Target="https://www.tandfonline.com/author/Coates,+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36.jpeg"/><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54.emf"/></Relationships>
</file>

<file path=ppt/slides/_rels/slide5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56.e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57.emf"/><Relationship Id="rId4" Type="http://schemas.openxmlformats.org/officeDocument/2006/relationships/oleObject" Target="../embeddings/oleObject1.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67.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66.emf"/><Relationship Id="rId4" Type="http://schemas.openxmlformats.org/officeDocument/2006/relationships/oleObject" Target="../embeddings/oleObject2.bin"/></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72.emf"/><Relationship Id="rId3" Type="http://schemas.openxmlformats.org/officeDocument/2006/relationships/notesSlide" Target="../notesSlides/notesSlide46.xml"/><Relationship Id="rId7" Type="http://schemas.openxmlformats.org/officeDocument/2006/relationships/image" Target="../media/image69.emf"/><Relationship Id="rId12" Type="http://schemas.openxmlformats.org/officeDocument/2006/relationships/oleObject" Target="../embeddings/oleObject8.bin"/><Relationship Id="rId2" Type="http://schemas.openxmlformats.org/officeDocument/2006/relationships/slideLayout" Target="../slideLayouts/slideLayout20.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71.emf"/><Relationship Id="rId5" Type="http://schemas.openxmlformats.org/officeDocument/2006/relationships/image" Target="../media/image68.e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70.emf"/></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47.xml"/><Relationship Id="rId7" Type="http://schemas.openxmlformats.org/officeDocument/2006/relationships/image" Target="../media/image74.e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73.emf"/><Relationship Id="rId4" Type="http://schemas.openxmlformats.org/officeDocument/2006/relationships/oleObject" Target="../embeddings/oleObject9.bin"/><Relationship Id="rId9" Type="http://schemas.openxmlformats.org/officeDocument/2006/relationships/image" Target="../media/image75.wmf"/></Relationships>
</file>

<file path=ppt/slides/_rels/slide7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79.png"/></Relationships>
</file>

<file path=ppt/slides/_rels/slide7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1.xml"/><Relationship Id="rId1" Type="http://schemas.openxmlformats.org/officeDocument/2006/relationships/slideLayout" Target="../slideLayouts/slideLayout2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7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86.emf"/><Relationship Id="rId4" Type="http://schemas.openxmlformats.org/officeDocument/2006/relationships/oleObject" Target="../embeddings/oleObject12.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87.emf"/><Relationship Id="rId4" Type="http://schemas.openxmlformats.org/officeDocument/2006/relationships/oleObject" Target="../embeddings/oleObject13.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88.emf"/><Relationship Id="rId4" Type="http://schemas.openxmlformats.org/officeDocument/2006/relationships/oleObject" Target="../embeddings/oleObject14.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90.emf"/><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89.emf"/><Relationship Id="rId4" Type="http://schemas.openxmlformats.org/officeDocument/2006/relationships/oleObject" Target="../embeddings/oleObject15.bin"/></Relationships>
</file>

<file path=ppt/slides/_rels/slide8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92.emf"/><Relationship Id="rId4" Type="http://schemas.openxmlformats.org/officeDocument/2006/relationships/oleObject" Target="../embeddings/oleObject17.bin"/></Relationships>
</file>

<file path=ppt/slides/_rels/slide8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image" Target="../media/image94.png"/></Relationships>
</file>

<file path=ppt/slides/_rels/slide8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1.xml"/><Relationship Id="rId1" Type="http://schemas.openxmlformats.org/officeDocument/2006/relationships/slideLayout" Target="../slideLayouts/slideLayout21.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8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2.xml"/><Relationship Id="rId1" Type="http://schemas.openxmlformats.org/officeDocument/2006/relationships/slideLayout" Target="../slideLayouts/slideLayout21.xml"/><Relationship Id="rId5" Type="http://schemas.openxmlformats.org/officeDocument/2006/relationships/image" Target="../media/image101.png"/><Relationship Id="rId4" Type="http://schemas.openxmlformats.org/officeDocument/2006/relationships/image" Target="../media/image100.png"/></Relationships>
</file>

<file path=ppt/slides/_rels/slide8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3.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68.xml"/><Relationship Id="rId1" Type="http://schemas.openxmlformats.org/officeDocument/2006/relationships/slideLayout" Target="../slideLayouts/slideLayout13.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9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685800" y="1916113"/>
            <a:ext cx="7772400" cy="1584325"/>
          </a:xfrm>
        </p:spPr>
        <p:txBody>
          <a:bodyPr/>
          <a:lstStyle/>
          <a:p>
            <a:pPr eaLnBrk="1" hangingPunct="1"/>
            <a:r>
              <a:rPr lang="it-IT" sz="3600"/>
              <a:t>Presentazione </a:t>
            </a:r>
            <a:r>
              <a:rPr lang="it-IT"/>
              <a:t> </a:t>
            </a:r>
            <a:r>
              <a:rPr lang="it-IT" sz="3600"/>
              <a:t>di supporto per i docenti di Architettura/Ingegneria civile</a:t>
            </a:r>
          </a:p>
        </p:txBody>
      </p:sp>
      <p:sp>
        <p:nvSpPr>
          <p:cNvPr id="15362" name="Subtitle 2"/>
          <p:cNvSpPr>
            <a:spLocks noGrp="1"/>
          </p:cNvSpPr>
          <p:nvPr>
            <p:ph type="subTitle" idx="1"/>
          </p:nvPr>
        </p:nvSpPr>
        <p:spPr>
          <a:xfrm>
            <a:off x="323850" y="3573463"/>
            <a:ext cx="8424863" cy="2303462"/>
          </a:xfrm>
        </p:spPr>
        <p:txBody>
          <a:bodyPr/>
          <a:lstStyle/>
          <a:p>
            <a:pPr eaLnBrk="1" hangingPunct="1"/>
            <a:r>
              <a:rPr lang="it-IT" sz="4000" b="1">
                <a:solidFill>
                  <a:srgbClr val="0070C0"/>
                </a:solidFill>
              </a:rPr>
              <a:t>Capitolo 07A:</a:t>
            </a:r>
          </a:p>
          <a:p>
            <a:pPr eaLnBrk="1" hangingPunct="1"/>
            <a:r>
              <a:rPr lang="it-IT" sz="4000" b="1">
                <a:solidFill>
                  <a:srgbClr val="0070C0"/>
                </a:solidFill>
              </a:rPr>
              <a:t>Applicazioni strutturali di rebar</a:t>
            </a:r>
            <a:r>
              <a:rPr lang="it-IT">
                <a:solidFill>
                  <a:srgbClr val="898989"/>
                </a:solidFill>
              </a:rPr>
              <a:t> </a:t>
            </a:r>
            <a:r>
              <a:rPr lang="it-IT" sz="4000" b="1">
                <a:solidFill>
                  <a:srgbClr val="0070C0"/>
                </a:solidFill>
              </a:rPr>
              <a:t>in acciaio inossidabile</a:t>
            </a:r>
          </a:p>
          <a:p>
            <a:pPr eaLnBrk="1" hangingPunct="1"/>
            <a:r>
              <a:rPr lang="it-IT" sz="2800" b="1">
                <a:solidFill>
                  <a:srgbClr val="0070C0"/>
                </a:solidFill>
              </a:rPr>
              <a:t>Vedere</a:t>
            </a:r>
            <a:r>
              <a:rPr lang="it-IT">
                <a:solidFill>
                  <a:srgbClr val="898989"/>
                </a:solidFill>
              </a:rPr>
              <a:t> </a:t>
            </a:r>
            <a:r>
              <a:rPr lang="it-IT" sz="2800" b="1">
                <a:solidFill>
                  <a:srgbClr val="0070C0"/>
                </a:solidFill>
              </a:rPr>
              <a:t>anche: </a:t>
            </a:r>
            <a:r>
              <a:rPr lang="it-IT" sz="2800" b="1">
                <a:solidFill>
                  <a:srgbClr val="0070C0"/>
                </a:solidFill>
                <a:hlinkClick r:id="rId2"/>
              </a:rPr>
              <a:t>stainlesssteelrebar.org</a:t>
            </a:r>
            <a:endParaRPr lang="it-IT" sz="2800" b="1">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ctrTitle"/>
          </p:nvPr>
        </p:nvSpPr>
        <p:spPr>
          <a:xfrm>
            <a:off x="539750" y="333375"/>
            <a:ext cx="7772400" cy="1008063"/>
          </a:xfrm>
        </p:spPr>
        <p:txBody>
          <a:bodyPr/>
          <a:lstStyle/>
          <a:p>
            <a:pPr eaLnBrk="1" hangingPunct="1"/>
            <a:r>
              <a:rPr lang="it-IT" sz="2800"/>
              <a:t>Il pontile di Progreso</a:t>
            </a:r>
            <a:r>
              <a:rPr lang="it-IT"/>
              <a:t> </a:t>
            </a:r>
            <a:r>
              <a:rPr lang="it-IT" sz="2800"/>
              <a:t>(1/3)</a:t>
            </a:r>
            <a:r>
              <a:rPr lang="it-IT" sz="1800" baseline="50000"/>
              <a:t>5,6</a:t>
            </a:r>
          </a:p>
        </p:txBody>
      </p:sp>
      <p:sp>
        <p:nvSpPr>
          <p:cNvPr id="24578" name="Text Placeholder 6"/>
          <p:cNvSpPr txBox="1">
            <a:spLocks/>
          </p:cNvSpPr>
          <p:nvPr/>
        </p:nvSpPr>
        <p:spPr bwMode="auto">
          <a:xfrm>
            <a:off x="1852613" y="4778375"/>
            <a:ext cx="5486400" cy="1171575"/>
          </a:xfrm>
          <a:prstGeom prst="rect">
            <a:avLst/>
          </a:prstGeom>
          <a:noFill/>
          <a:ln w="9525">
            <a:noFill/>
            <a:miter lim="800000"/>
            <a:headEnd/>
            <a:tailEnd/>
          </a:ln>
        </p:spPr>
        <p:txBody>
          <a:bodyPr/>
          <a:lstStyle/>
          <a:p>
            <a:pPr algn="just">
              <a:spcBef>
                <a:spcPct val="20000"/>
              </a:spcBef>
              <a:buFont typeface="Arial" charset="0"/>
              <a:buNone/>
            </a:pPr>
            <a:r>
              <a:rPr lang="it-IT">
                <a:latin typeface="Calibri" pitchFamily="34" charset="0"/>
              </a:rPr>
              <a:t>A Progreso, in Messico, è stato costruito un pontile nel 1970. </a:t>
            </a:r>
          </a:p>
          <a:p>
            <a:pPr algn="just">
              <a:spcBef>
                <a:spcPct val="20000"/>
              </a:spcBef>
              <a:buFont typeface="Arial" charset="0"/>
              <a:buNone/>
            </a:pPr>
            <a:r>
              <a:rPr lang="it-IT">
                <a:latin typeface="Calibri" pitchFamily="34" charset="0"/>
              </a:rPr>
              <a:t>L'ambiente marino ha corroso l’armatura in acciaio al carbonio  – la struttura è crollata.</a:t>
            </a:r>
          </a:p>
        </p:txBody>
      </p:sp>
      <p:pic>
        <p:nvPicPr>
          <p:cNvPr id="24579" name="Picture 2"/>
          <p:cNvPicPr>
            <a:picLocks noChangeAspect="1" noChangeArrowheads="1"/>
          </p:cNvPicPr>
          <p:nvPr/>
        </p:nvPicPr>
        <p:blipFill>
          <a:blip r:embed="rId2"/>
          <a:srcRect/>
          <a:stretch>
            <a:fillRect/>
          </a:stretch>
        </p:blipFill>
        <p:spPr bwMode="auto">
          <a:xfrm>
            <a:off x="1822450" y="2492375"/>
            <a:ext cx="5486400" cy="1931988"/>
          </a:xfrm>
          <a:prstGeom prst="rect">
            <a:avLst/>
          </a:prstGeom>
          <a:noFill/>
          <a:ln w="9525">
            <a:solidFill>
              <a:schemeClr val="tx1"/>
            </a:solid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eaLnBrk="1" fontAlgn="auto" hangingPunct="1">
              <a:spcAft>
                <a:spcPts val="0"/>
              </a:spcAft>
              <a:defRPr/>
            </a:pPr>
            <a:r>
              <a:rPr lang="it-IT"/>
              <a:t>Metodo della resistenza diretta - esempio</a:t>
            </a:r>
            <a:endParaRPr lang="it-IT" dirty="0"/>
          </a:p>
        </p:txBody>
      </p:sp>
      <p:sp>
        <p:nvSpPr>
          <p:cNvPr id="3" name="Tijdelijke aanduiding voor inhoud 2"/>
          <p:cNvSpPr>
            <a:spLocks noGrp="1" noRot="1" noChangeAspect="1" noMove="1" noResize="1" noEditPoints="1" noAdjustHandles="1" noChangeArrowheads="1" noChangeShapeType="1" noTextEdit="1"/>
          </p:cNvSpPr>
          <p:nvPr>
            <p:ph idx="1"/>
          </p:nvPr>
        </p:nvSpPr>
        <p:spPr>
          <a:xfrm>
            <a:off x="457200" y="1600200"/>
            <a:ext cx="8229600" cy="4925144"/>
          </a:xfrm>
          <a:blipFill rotWithShape="0">
            <a:blip r:embed="rId3" cstate="email">
              <a:extLst>
                <a:ext uri="{28A0092B-C50C-407E-A947-70E740481C1C}">
                  <a14:useLocalDpi xmlns:a14="http://schemas.microsoft.com/office/drawing/2010/main"/>
                </a:ext>
              </a:extLst>
            </a:blip>
            <a:stretch>
              <a:fillRect l="-1481" t="-1487"/>
            </a:stretch>
          </a:blipFill>
        </p:spPr>
        <p:txBody>
          <a:bodyPr rtlCol="0">
            <a:normAutofit/>
          </a:bodyPr>
          <a:lstStyle/>
          <a:p>
            <a:pPr eaLnBrk="1" fontAlgn="auto" hangingPunct="1">
              <a:spcAft>
                <a:spcPts val="0"/>
              </a:spcAft>
              <a:buFont typeface="Wingdings" pitchFamily="2" charset="2"/>
              <a:buNone/>
              <a:defRPr/>
            </a:pPr>
            <a:r>
              <a:rPr lang="it-IT">
                <a:noFill/>
              </a:rPr>
              <a:t> </a:t>
            </a:r>
          </a:p>
        </p:txBody>
      </p:sp>
      <p:sp>
        <p:nvSpPr>
          <p:cNvPr id="271363" name="Tijdelijke aanduiding voor dianumm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87E2DC-FBA4-4E82-A6D7-FB0759064D88}"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36868829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eaLnBrk="1" fontAlgn="auto" hangingPunct="1">
              <a:spcAft>
                <a:spcPts val="0"/>
              </a:spcAft>
              <a:defRPr/>
            </a:pPr>
            <a:r>
              <a:rPr lang="it-IT"/>
              <a:t>Metodo della resistenza diretta - esempio</a:t>
            </a:r>
            <a:endParaRPr lang="it-IT" dirty="0"/>
          </a:p>
        </p:txBody>
      </p:sp>
      <p:sp>
        <p:nvSpPr>
          <p:cNvPr id="291842" name="Tijdelijke aanduiding voor inhoud 2"/>
          <p:cNvSpPr>
            <a:spLocks noGrp="1"/>
          </p:cNvSpPr>
          <p:nvPr>
            <p:ph idx="1"/>
          </p:nvPr>
        </p:nvSpPr>
        <p:spPr/>
        <p:txBody>
          <a:bodyPr/>
          <a:lstStyle/>
          <a:p>
            <a:pPr eaLnBrk="1" hangingPunct="1"/>
            <a:r>
              <a:rPr lang="it-IT"/>
              <a:t>Terzo passo: La resistenza assiale è "solo" il valore minimo delle tre resistenze nominali</a:t>
            </a:r>
          </a:p>
          <a:p>
            <a:pPr lvl="2" eaLnBrk="1" hangingPunct="1"/>
            <a:endParaRPr lang="it-IT"/>
          </a:p>
          <a:p>
            <a:pPr lvl="2" eaLnBrk="1" hangingPunct="1"/>
            <a:r>
              <a:rPr lang="it-IT"/>
              <a:t>Locale: P</a:t>
            </a:r>
            <a:r>
              <a:rPr lang="it-IT" baseline="-25000"/>
              <a:t>nl</a:t>
            </a:r>
            <a:r>
              <a:rPr lang="it-IT"/>
              <a:t> = 93,81 kN</a:t>
            </a:r>
          </a:p>
          <a:p>
            <a:pPr lvl="2" eaLnBrk="1" hangingPunct="1"/>
            <a:r>
              <a:rPr lang="it-IT"/>
              <a:t>Distorsionale: P</a:t>
            </a:r>
            <a:r>
              <a:rPr lang="it-IT" baseline="-25000"/>
              <a:t>nd</a:t>
            </a:r>
            <a:r>
              <a:rPr lang="it-IT"/>
              <a:t> = 344,56 kN</a:t>
            </a:r>
          </a:p>
          <a:p>
            <a:pPr lvl="2" eaLnBrk="1" hangingPunct="1"/>
            <a:r>
              <a:rPr lang="it-IT"/>
              <a:t>Globale: P</a:t>
            </a:r>
            <a:r>
              <a:rPr lang="it-IT" baseline="-25000"/>
              <a:t>ne</a:t>
            </a:r>
            <a:r>
              <a:rPr lang="it-IT"/>
              <a:t> = 93,81 kN</a:t>
            </a:r>
          </a:p>
          <a:p>
            <a:pPr lvl="1" eaLnBrk="1" hangingPunct="1">
              <a:buFont typeface="Arial" charset="0"/>
              <a:buNone/>
            </a:pPr>
            <a:endParaRPr lang="it-IT"/>
          </a:p>
          <a:p>
            <a:pPr lvl="1" eaLnBrk="1" hangingPunct="1">
              <a:buFont typeface="Arial" charset="0"/>
              <a:buNone/>
            </a:pPr>
            <a:r>
              <a:rPr lang="it-IT"/>
              <a:t>                           ⇒ P</a:t>
            </a:r>
            <a:r>
              <a:rPr lang="it-IT" baseline="-25000"/>
              <a:t>n</a:t>
            </a:r>
            <a:r>
              <a:rPr lang="it-IT"/>
              <a:t> = 93,81 kN</a:t>
            </a:r>
          </a:p>
          <a:p>
            <a:pPr lvl="1" eaLnBrk="1" hangingPunct="1"/>
            <a:endParaRPr lang="it-IT"/>
          </a:p>
        </p:txBody>
      </p:sp>
      <p:sp>
        <p:nvSpPr>
          <p:cNvPr id="272387" name="Tijdelijke aanduiding voor dianumm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E4A6A8-E250-46AA-BEF2-FAFBE5AC2643}"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18877286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itel 1"/>
          <p:cNvSpPr>
            <a:spLocks noGrp="1"/>
          </p:cNvSpPr>
          <p:nvPr>
            <p:ph type="title"/>
          </p:nvPr>
        </p:nvSpPr>
        <p:spPr/>
        <p:txBody>
          <a:bodyPr/>
          <a:lstStyle/>
          <a:p>
            <a:pPr eaLnBrk="1" hangingPunct="1"/>
            <a:r>
              <a:rPr lang="it-IT"/>
              <a:t>Metodo della resistenza continua</a:t>
            </a:r>
          </a:p>
        </p:txBody>
      </p:sp>
      <p:sp>
        <p:nvSpPr>
          <p:cNvPr id="293890" name="Tijdelijke aanduiding voor inhoud 2"/>
          <p:cNvSpPr>
            <a:spLocks noGrp="1"/>
          </p:cNvSpPr>
          <p:nvPr>
            <p:ph idx="1"/>
          </p:nvPr>
        </p:nvSpPr>
        <p:spPr/>
        <p:txBody>
          <a:bodyPr/>
          <a:lstStyle/>
          <a:p>
            <a:pPr eaLnBrk="1" hangingPunct="1"/>
            <a:r>
              <a:rPr lang="it-IT" sz="2800"/>
              <a:t>Caratteristiche del materiale acciaio inossidabile: </a:t>
            </a:r>
          </a:p>
          <a:p>
            <a:pPr lvl="1" eaLnBrk="1" hangingPunct="1"/>
            <a:endParaRPr lang="it-IT" sz="2400"/>
          </a:p>
          <a:p>
            <a:pPr lvl="1" eaLnBrk="1" hangingPunct="1"/>
            <a:r>
              <a:rPr lang="it-IT" sz="2400"/>
              <a:t>Modello del materiale non lineare</a:t>
            </a:r>
          </a:p>
          <a:p>
            <a:pPr lvl="1" eaLnBrk="1" hangingPunct="1"/>
            <a:r>
              <a:rPr lang="it-IT" sz="2400"/>
              <a:t>Indurimento elevato</a:t>
            </a:r>
          </a:p>
          <a:p>
            <a:pPr lvl="1" eaLnBrk="1" hangingPunct="1"/>
            <a:r>
              <a:rPr lang="it-IT" sz="2400"/>
              <a:t>Metodi di progettazione convenzionale non in grado di tener conto del potenziale completo del profilato trasversale</a:t>
            </a:r>
          </a:p>
          <a:p>
            <a:pPr lvl="1" eaLnBrk="1" hangingPunct="1"/>
            <a:endParaRPr lang="it-IT" sz="2400"/>
          </a:p>
        </p:txBody>
      </p:sp>
      <p:sp>
        <p:nvSpPr>
          <p:cNvPr id="273411" name="Tijdelijke aanduiding voor dianumm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6D4601-E7E8-475A-99A2-6B61E5296A1E}"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
        <p:nvSpPr>
          <p:cNvPr id="6" name="Rectangle 5"/>
          <p:cNvSpPr/>
          <p:nvPr/>
        </p:nvSpPr>
        <p:spPr>
          <a:xfrm>
            <a:off x="2278063" y="4821238"/>
            <a:ext cx="4572000" cy="1200150"/>
          </a:xfrm>
          <a:prstGeom prst="rect">
            <a:avLst/>
          </a:prstGeom>
          <a:ln w="25400">
            <a:solidFill>
              <a:schemeClr val="tx1"/>
            </a:solidFill>
          </a:ln>
        </p:spPr>
        <p:style>
          <a:lnRef idx="1">
            <a:schemeClr val="accent1"/>
          </a:lnRef>
          <a:fillRef idx="2">
            <a:schemeClr val="accent1"/>
          </a:fillRef>
          <a:effectRef idx="1">
            <a:schemeClr val="accent1"/>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libri"/>
                <a:ea typeface="+mn-ea"/>
                <a:cs typeface="+mn-cs"/>
              </a:rPr>
              <a:t>Il metodo della resistenza continua utilizza un modello di materiale che include l'incrudimento</a:t>
            </a:r>
          </a:p>
        </p:txBody>
      </p:sp>
    </p:spTree>
    <p:extLst>
      <p:ext uri="{BB962C8B-B14F-4D97-AF65-F5344CB8AC3E}">
        <p14:creationId xmlns:p14="http://schemas.microsoft.com/office/powerpoint/2010/main" val="41431813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Titel 1"/>
          <p:cNvSpPr>
            <a:spLocks noGrp="1"/>
          </p:cNvSpPr>
          <p:nvPr>
            <p:ph type="title"/>
          </p:nvPr>
        </p:nvSpPr>
        <p:spPr/>
        <p:txBody>
          <a:bodyPr/>
          <a:lstStyle/>
          <a:p>
            <a:pPr eaLnBrk="1" hangingPunct="1"/>
            <a:r>
              <a:rPr lang="it-IT"/>
              <a:t>Metodo della resistenza continua</a:t>
            </a:r>
          </a:p>
        </p:txBody>
      </p:sp>
      <p:sp>
        <p:nvSpPr>
          <p:cNvPr id="295938" name="Tijdelijke aanduiding voor inhoud 2"/>
          <p:cNvSpPr>
            <a:spLocks noGrp="1"/>
          </p:cNvSpPr>
          <p:nvPr>
            <p:ph idx="1"/>
          </p:nvPr>
        </p:nvSpPr>
        <p:spPr>
          <a:xfrm>
            <a:off x="457200" y="1235075"/>
            <a:ext cx="8229600" cy="5289550"/>
          </a:xfrm>
        </p:spPr>
        <p:txBody>
          <a:bodyPr/>
          <a:lstStyle/>
          <a:p>
            <a:pPr eaLnBrk="1" hangingPunct="1"/>
            <a:r>
              <a:rPr lang="it-IT"/>
              <a:t>Modello di materiale considerato nel CSM:</a:t>
            </a:r>
          </a:p>
        </p:txBody>
      </p:sp>
      <p:sp>
        <p:nvSpPr>
          <p:cNvPr id="274435" name="Tijdelijke aanduiding voor dianumm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705C04-6116-4A3C-973E-B5721B31C257}"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pic>
        <p:nvPicPr>
          <p:cNvPr id="295940" name="Afbeelding 5"/>
          <p:cNvPicPr>
            <a:picLocks noChangeAspect="1"/>
          </p:cNvPicPr>
          <p:nvPr/>
        </p:nvPicPr>
        <p:blipFill>
          <a:blip r:embed="rId3"/>
          <a:srcRect/>
          <a:stretch>
            <a:fillRect/>
          </a:stretch>
        </p:blipFill>
        <p:spPr bwMode="auto">
          <a:xfrm>
            <a:off x="1158875" y="1727200"/>
            <a:ext cx="7007225" cy="5114925"/>
          </a:xfrm>
          <a:prstGeom prst="rect">
            <a:avLst/>
          </a:prstGeom>
          <a:noFill/>
          <a:ln w="9525">
            <a:noFill/>
            <a:miter lim="800000"/>
            <a:headEnd/>
            <a:tailEnd/>
          </a:ln>
        </p:spPr>
      </p:pic>
      <p:sp>
        <p:nvSpPr>
          <p:cNvPr id="295941" name="Tekstvak 4"/>
          <p:cNvSpPr txBox="1">
            <a:spLocks noChangeArrowheads="1"/>
          </p:cNvSpPr>
          <p:nvPr/>
        </p:nvSpPr>
        <p:spPr bwMode="auto">
          <a:xfrm>
            <a:off x="1373188" y="1727200"/>
            <a:ext cx="1541462" cy="369888"/>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Sollecitazione</a:t>
            </a:r>
          </a:p>
        </p:txBody>
      </p:sp>
      <p:sp>
        <p:nvSpPr>
          <p:cNvPr id="295942" name="Tekstvak 7"/>
          <p:cNvSpPr txBox="1">
            <a:spLocks noChangeArrowheads="1"/>
          </p:cNvSpPr>
          <p:nvPr/>
        </p:nvSpPr>
        <p:spPr bwMode="auto">
          <a:xfrm>
            <a:off x="7346950" y="6183313"/>
            <a:ext cx="1500188" cy="369887"/>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Deformazione</a:t>
            </a:r>
          </a:p>
        </p:txBody>
      </p:sp>
      <p:sp>
        <p:nvSpPr>
          <p:cNvPr id="295943" name="Tekstvak 8"/>
          <p:cNvSpPr txBox="1">
            <a:spLocks noChangeArrowheads="1"/>
          </p:cNvSpPr>
          <p:nvPr/>
        </p:nvSpPr>
        <p:spPr bwMode="auto">
          <a:xfrm>
            <a:off x="4794250" y="6462713"/>
            <a:ext cx="787400" cy="368300"/>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Arial" charset="0"/>
                <a:ea typeface="+mn-ea"/>
                <a:cs typeface="Arial" charset="0"/>
              </a:rPr>
              <a:t>0,1ε</a:t>
            </a:r>
            <a:r>
              <a:rPr kumimoji="0" lang="it-IT" sz="1800" b="0" i="0" u="none" strike="noStrike" kern="1200" cap="none" spc="0" normalizeH="0" baseline="-25000" noProof="0">
                <a:ln>
                  <a:noFill/>
                </a:ln>
                <a:solidFill>
                  <a:prstClr val="black"/>
                </a:solidFill>
                <a:effectLst/>
                <a:uLnTx/>
                <a:uFillTx/>
                <a:latin typeface="Arial" charset="0"/>
                <a:ea typeface="+mn-ea"/>
                <a:cs typeface="Arial" charset="0"/>
              </a:rPr>
              <a:t>u</a:t>
            </a:r>
            <a:endPar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95944" name="Tekstvak 9"/>
          <p:cNvSpPr txBox="1">
            <a:spLocks noChangeArrowheads="1"/>
          </p:cNvSpPr>
          <p:nvPr/>
        </p:nvSpPr>
        <p:spPr bwMode="auto">
          <a:xfrm>
            <a:off x="2178050" y="6478588"/>
            <a:ext cx="488950" cy="369887"/>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Arial" charset="0"/>
                <a:ea typeface="+mn-ea"/>
                <a:cs typeface="Arial" charset="0"/>
              </a:rPr>
              <a:t>ε</a:t>
            </a:r>
            <a:r>
              <a:rPr kumimoji="0" lang="it-IT" sz="1800" b="0" i="0" u="none" strike="noStrike" kern="1200" cap="none" spc="0" normalizeH="0" baseline="-25000" noProof="0">
                <a:ln>
                  <a:noFill/>
                </a:ln>
                <a:solidFill>
                  <a:prstClr val="black"/>
                </a:solidFill>
                <a:effectLst/>
                <a:uLnTx/>
                <a:uFillTx/>
                <a:latin typeface="Arial" charset="0"/>
                <a:ea typeface="+mn-ea"/>
                <a:cs typeface="Arial" charset="0"/>
              </a:rPr>
              <a:t>y</a:t>
            </a:r>
            <a:endPar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95945" name="Tekstvak 10"/>
          <p:cNvSpPr txBox="1">
            <a:spLocks noChangeArrowheads="1"/>
          </p:cNvSpPr>
          <p:nvPr/>
        </p:nvSpPr>
        <p:spPr bwMode="auto">
          <a:xfrm>
            <a:off x="5668963" y="6464300"/>
            <a:ext cx="663575" cy="369888"/>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Arial" charset="0"/>
                <a:ea typeface="+mn-ea"/>
                <a:cs typeface="Arial" charset="0"/>
              </a:rPr>
              <a:t>15ε</a:t>
            </a:r>
            <a:r>
              <a:rPr kumimoji="0" lang="it-IT" sz="1800" b="0" i="0" u="none" strike="noStrike" kern="1200" cap="none" spc="0" normalizeH="0" baseline="-25000" noProof="0">
                <a:ln>
                  <a:noFill/>
                </a:ln>
                <a:solidFill>
                  <a:prstClr val="black"/>
                </a:solidFill>
                <a:effectLst/>
                <a:uLnTx/>
                <a:uFillTx/>
                <a:latin typeface="Arial" charset="0"/>
                <a:ea typeface="+mn-ea"/>
                <a:cs typeface="Arial" charset="0"/>
              </a:rPr>
              <a:t>y</a:t>
            </a:r>
            <a:endPar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95946" name="Tekstvak 11"/>
          <p:cNvSpPr txBox="1">
            <a:spLocks noChangeArrowheads="1"/>
          </p:cNvSpPr>
          <p:nvPr/>
        </p:nvSpPr>
        <p:spPr bwMode="auto">
          <a:xfrm>
            <a:off x="6488113" y="6478588"/>
            <a:ext cx="831850" cy="368300"/>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Arial" charset="0"/>
                <a:ea typeface="+mn-ea"/>
                <a:cs typeface="Arial" charset="0"/>
              </a:rPr>
              <a:t>0,16ε</a:t>
            </a:r>
            <a:r>
              <a:rPr kumimoji="0" lang="it-IT" sz="1800" b="0" i="0" u="none" strike="noStrike" kern="1200" cap="none" spc="0" normalizeH="0" baseline="-25000" noProof="0">
                <a:ln>
                  <a:noFill/>
                </a:ln>
                <a:solidFill>
                  <a:prstClr val="black"/>
                </a:solidFill>
                <a:effectLst/>
                <a:uLnTx/>
                <a:uFillTx/>
                <a:latin typeface="Arial" charset="0"/>
                <a:ea typeface="+mn-ea"/>
                <a:cs typeface="Arial" charset="0"/>
              </a:rPr>
              <a:t>u</a:t>
            </a:r>
            <a:endPar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95947" name="Tekstvak 12"/>
          <p:cNvSpPr txBox="1">
            <a:spLocks noChangeArrowheads="1"/>
          </p:cNvSpPr>
          <p:nvPr/>
        </p:nvSpPr>
        <p:spPr bwMode="auto">
          <a:xfrm>
            <a:off x="1373188" y="6480175"/>
            <a:ext cx="787400" cy="369888"/>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Arial" charset="0"/>
                <a:ea typeface="+mn-ea"/>
                <a:cs typeface="Arial" charset="0"/>
              </a:rPr>
              <a:t>0,002</a:t>
            </a:r>
            <a:endPar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95948" name="Tekstvak 13"/>
          <p:cNvSpPr txBox="1">
            <a:spLocks noChangeArrowheads="1"/>
          </p:cNvSpPr>
          <p:nvPr/>
        </p:nvSpPr>
        <p:spPr bwMode="auto">
          <a:xfrm>
            <a:off x="1471613" y="3738563"/>
            <a:ext cx="371475" cy="368300"/>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Arial" charset="0"/>
                <a:ea typeface="+mn-ea"/>
                <a:cs typeface="Arial" charset="0"/>
              </a:rPr>
              <a:t>f</a:t>
            </a:r>
            <a:r>
              <a:rPr kumimoji="0" lang="it-IT" sz="1800" b="0" i="0" u="none" strike="noStrike" kern="1200" cap="none" spc="0" normalizeH="0" baseline="-25000" noProof="0">
                <a:ln>
                  <a:noFill/>
                </a:ln>
                <a:solidFill>
                  <a:prstClr val="black"/>
                </a:solidFill>
                <a:effectLst/>
                <a:uLnTx/>
                <a:uFillTx/>
                <a:latin typeface="Arial" charset="0"/>
                <a:ea typeface="+mn-ea"/>
                <a:cs typeface="Arial" charset="0"/>
              </a:rPr>
              <a:t>y</a:t>
            </a:r>
            <a:endPar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95949" name="Tekstvak 14"/>
          <p:cNvSpPr txBox="1">
            <a:spLocks noChangeArrowheads="1"/>
          </p:cNvSpPr>
          <p:nvPr/>
        </p:nvSpPr>
        <p:spPr bwMode="auto">
          <a:xfrm>
            <a:off x="1457325" y="2809875"/>
            <a:ext cx="425450" cy="369888"/>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f</a:t>
            </a:r>
            <a:r>
              <a:rPr kumimoji="0" lang="it-IT" sz="1800" b="0" i="0" u="none" strike="noStrike" kern="1200" cap="none" spc="0" normalizeH="0" baseline="-25000" noProof="0">
                <a:ln>
                  <a:noFill/>
                </a:ln>
                <a:solidFill>
                  <a:prstClr val="black"/>
                </a:solidFill>
                <a:effectLst/>
                <a:uLnTx/>
                <a:uFillTx/>
                <a:latin typeface="Calibri" pitchFamily="34" charset="0"/>
                <a:ea typeface="+mn-ea"/>
                <a:cs typeface="Arial" charset="0"/>
              </a:rPr>
              <a:t>u</a:t>
            </a:r>
            <a:endPar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95950" name="Tekstvak 15"/>
          <p:cNvSpPr txBox="1">
            <a:spLocks noChangeArrowheads="1"/>
          </p:cNvSpPr>
          <p:nvPr/>
        </p:nvSpPr>
        <p:spPr bwMode="auto">
          <a:xfrm>
            <a:off x="4708525" y="2279650"/>
            <a:ext cx="2881313" cy="646113"/>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Modello Ramberg-Osgood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srgbClr val="1E27AC"/>
                </a:solidFill>
                <a:effectLst/>
                <a:uLnTx/>
                <a:uFillTx/>
                <a:latin typeface="Calibri" pitchFamily="34" charset="0"/>
                <a:ea typeface="+mn-ea"/>
                <a:cs typeface="Arial" charset="0"/>
              </a:rPr>
              <a:t>Modello CSM</a:t>
            </a:r>
          </a:p>
        </p:txBody>
      </p:sp>
      <p:cxnSp>
        <p:nvCxnSpPr>
          <p:cNvPr id="23" name="Rechte verbindingslijn 22"/>
          <p:cNvCxnSpPr/>
          <p:nvPr/>
        </p:nvCxnSpPr>
        <p:spPr>
          <a:xfrm>
            <a:off x="4065588" y="2741613"/>
            <a:ext cx="657225" cy="0"/>
          </a:xfrm>
          <a:prstGeom prst="line">
            <a:avLst/>
          </a:prstGeom>
          <a:ln w="28575">
            <a:solidFill>
              <a:srgbClr val="1E27AC"/>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4065588" y="2479675"/>
            <a:ext cx="6572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59258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Titel 1"/>
          <p:cNvSpPr>
            <a:spLocks noGrp="1"/>
          </p:cNvSpPr>
          <p:nvPr>
            <p:ph type="title"/>
          </p:nvPr>
        </p:nvSpPr>
        <p:spPr/>
        <p:txBody>
          <a:bodyPr/>
          <a:lstStyle/>
          <a:p>
            <a:pPr eaLnBrk="1" hangingPunct="1"/>
            <a:r>
              <a:rPr lang="it-IT"/>
              <a:t>Metodo della resistenza continua</a:t>
            </a:r>
          </a:p>
        </p:txBody>
      </p:sp>
      <p:sp>
        <p:nvSpPr>
          <p:cNvPr id="6" name="Tijdelijke aanduiding voor tekst 5"/>
          <p:cNvSpPr>
            <a:spLocks noGrp="1"/>
          </p:cNvSpPr>
          <p:nvPr>
            <p:ph type="body" idx="1"/>
          </p:nvPr>
        </p:nvSpPr>
        <p:spPr>
          <a:xfrm>
            <a:off x="792163" y="1749425"/>
            <a:ext cx="4040187" cy="396875"/>
          </a:xfrm>
        </p:spPr>
        <p:txBody>
          <a:bodyPr rtlCol="0">
            <a:normAutofit/>
          </a:bodyPr>
          <a:lstStyle/>
          <a:p>
            <a:pPr eaLnBrk="1" fontAlgn="auto" hangingPunct="1">
              <a:spcAft>
                <a:spcPts val="0"/>
              </a:spcAft>
              <a:defRPr/>
            </a:pPr>
            <a:r>
              <a:rPr lang="it-IT" sz="2000" dirty="0"/>
              <a:t>In compressione</a:t>
            </a:r>
          </a:p>
        </p:txBody>
      </p:sp>
      <p:pic>
        <p:nvPicPr>
          <p:cNvPr id="297987" name="Tijdelijke aanduiding voor inhoud 9"/>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04825" y="2206625"/>
            <a:ext cx="4040188" cy="3738563"/>
          </a:xfrm>
        </p:spPr>
      </p:pic>
      <p:sp>
        <p:nvSpPr>
          <p:cNvPr id="8" name="Tijdelijke aanduiding voor tekst 7"/>
          <p:cNvSpPr>
            <a:spLocks noGrp="1"/>
          </p:cNvSpPr>
          <p:nvPr>
            <p:ph type="body" sz="quarter" idx="3"/>
          </p:nvPr>
        </p:nvSpPr>
        <p:spPr>
          <a:xfrm>
            <a:off x="4832350" y="1752600"/>
            <a:ext cx="4041775" cy="396875"/>
          </a:xfrm>
        </p:spPr>
        <p:txBody>
          <a:bodyPr rtlCol="0">
            <a:normAutofit/>
          </a:bodyPr>
          <a:lstStyle/>
          <a:p>
            <a:pPr eaLnBrk="1" fontAlgn="auto" hangingPunct="1">
              <a:spcAft>
                <a:spcPts val="0"/>
              </a:spcAft>
              <a:defRPr/>
            </a:pPr>
            <a:r>
              <a:rPr lang="it-IT" sz="2000" dirty="0"/>
              <a:t>In piegatura</a:t>
            </a:r>
          </a:p>
        </p:txBody>
      </p:sp>
      <p:pic>
        <p:nvPicPr>
          <p:cNvPr id="297989" name="Tijdelijke aanduiding voor inhoud 10"/>
          <p:cNvPicPr>
            <a:picLocks noGrp="1" noChangeAspect="1"/>
          </p:cNvPicPr>
          <p:nvPr>
            <p:ph sz="quarter" idx="4"/>
          </p:nvPr>
        </p:nvPicPr>
        <p:blipFill>
          <a:blip r:embed="rId4" cstate="email">
            <a:extLst>
              <a:ext uri="{28A0092B-C50C-407E-A947-70E740481C1C}">
                <a14:useLocalDpi xmlns:a14="http://schemas.microsoft.com/office/drawing/2010/main"/>
              </a:ext>
            </a:extLst>
          </a:blip>
          <a:srcRect/>
          <a:stretch>
            <a:fillRect/>
          </a:stretch>
        </p:blipFill>
        <p:spPr>
          <a:xfrm>
            <a:off x="4703763" y="2171700"/>
            <a:ext cx="3933825" cy="3744913"/>
          </a:xfrm>
        </p:spPr>
      </p:pic>
      <p:sp>
        <p:nvSpPr>
          <p:cNvPr id="275462" name="Tijdelijke aanduiding voor dianumm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7D6375-9B6E-4483-8051-54EC43CE4801}"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
        <p:nvSpPr>
          <p:cNvPr id="9" name="Rectangle 8"/>
          <p:cNvSpPr/>
          <p:nvPr/>
        </p:nvSpPr>
        <p:spPr>
          <a:xfrm>
            <a:off x="206375" y="6226175"/>
            <a:ext cx="8480425" cy="4000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60" normalizeH="0" baseline="0" noProof="0" dirty="0">
                <a:ln>
                  <a:noFill/>
                </a:ln>
                <a:solidFill>
                  <a:prstClr val="black"/>
                </a:solidFill>
                <a:effectLst/>
                <a:uLnTx/>
                <a:uFillTx/>
                <a:latin typeface="Calibri"/>
                <a:ea typeface="+mn-ea"/>
                <a:cs typeface="+mn-cs"/>
              </a:rPr>
              <a:t>CSM è in grado di descrivere con precisione il comportamento del profilato trasversale</a:t>
            </a:r>
          </a:p>
        </p:txBody>
      </p:sp>
      <p:sp>
        <p:nvSpPr>
          <p:cNvPr id="297992" name="Tijdelijke aanduiding voor inhoud 2"/>
          <p:cNvSpPr txBox="1">
            <a:spLocks/>
          </p:cNvSpPr>
          <p:nvPr/>
        </p:nvSpPr>
        <p:spPr bwMode="auto">
          <a:xfrm>
            <a:off x="457200" y="1220788"/>
            <a:ext cx="8229600" cy="4926012"/>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0070C0"/>
              </a:buClr>
              <a:buSzTx/>
              <a:buFont typeface="Wingdings" pitchFamily="2" charset="2"/>
              <a:buChar char="§"/>
              <a:tabLst/>
              <a:defRPr/>
            </a:pPr>
            <a:r>
              <a:rPr kumimoji="0" lang="it-IT" sz="2400" b="0" i="0" u="none" strike="noStrike" kern="1200" cap="none" spc="0" normalizeH="0" baseline="0" noProof="0">
                <a:ln>
                  <a:noFill/>
                </a:ln>
                <a:solidFill>
                  <a:prstClr val="black"/>
                </a:solidFill>
                <a:effectLst/>
                <a:uLnTx/>
                <a:uFillTx/>
                <a:latin typeface="Calibri" pitchFamily="34" charset="0"/>
                <a:ea typeface="+mn-ea"/>
                <a:cs typeface="Arial" charset="0"/>
              </a:rPr>
              <a:t>Confronto</a:t>
            </a: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 </a:t>
            </a:r>
            <a:r>
              <a:rPr kumimoji="0" lang="it-IT" sz="2400" b="0" i="0" u="none" strike="noStrike" kern="1200" cap="none" spc="0" normalizeH="0" baseline="0" noProof="0">
                <a:ln>
                  <a:noFill/>
                </a:ln>
                <a:solidFill>
                  <a:prstClr val="black"/>
                </a:solidFill>
                <a:effectLst/>
                <a:uLnTx/>
                <a:uFillTx/>
                <a:latin typeface="Calibri" pitchFamily="34" charset="0"/>
                <a:ea typeface="+mn-ea"/>
                <a:cs typeface="Arial" charset="0"/>
              </a:rPr>
              <a:t>tra previsioni EC3 e CSM versus prove:</a:t>
            </a:r>
          </a:p>
        </p:txBody>
      </p:sp>
      <p:sp>
        <p:nvSpPr>
          <p:cNvPr id="297993" name="Tekstvak 6"/>
          <p:cNvSpPr txBox="1">
            <a:spLocks noChangeArrowheads="1"/>
          </p:cNvSpPr>
          <p:nvPr/>
        </p:nvSpPr>
        <p:spPr bwMode="auto">
          <a:xfrm rot="-5400000">
            <a:off x="-76199" y="3725862"/>
            <a:ext cx="1308100" cy="339725"/>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600" b="0" i="0" u="none" strike="noStrike" kern="1200" cap="none" spc="0" normalizeH="0" baseline="0" noProof="0">
                <a:ln>
                  <a:noFill/>
                </a:ln>
                <a:solidFill>
                  <a:prstClr val="black"/>
                </a:solidFill>
                <a:effectLst/>
                <a:uLnTx/>
                <a:uFillTx/>
                <a:latin typeface="Calibri" pitchFamily="34" charset="0"/>
                <a:ea typeface="+mn-ea"/>
                <a:cs typeface="Arial" charset="0"/>
              </a:rPr>
              <a:t>N</a:t>
            </a:r>
            <a:r>
              <a:rPr kumimoji="0" lang="it-IT" sz="1600" b="0" i="0" u="none" strike="noStrike" kern="1200" cap="none" spc="0" normalizeH="0" baseline="-25000" noProof="0">
                <a:ln>
                  <a:noFill/>
                </a:ln>
                <a:solidFill>
                  <a:prstClr val="black"/>
                </a:solidFill>
                <a:effectLst/>
                <a:uLnTx/>
                <a:uFillTx/>
                <a:latin typeface="Calibri" pitchFamily="34" charset="0"/>
                <a:ea typeface="+mn-ea"/>
                <a:cs typeface="Arial" charset="0"/>
              </a:rPr>
              <a:t>u,test</a:t>
            </a:r>
            <a:r>
              <a:rPr kumimoji="0" lang="it-IT" sz="1600" b="0" i="0" u="none" strike="noStrike" kern="1200" cap="none" spc="0" normalizeH="0" baseline="0" noProof="0">
                <a:ln>
                  <a:noFill/>
                </a:ln>
                <a:solidFill>
                  <a:prstClr val="black"/>
                </a:solidFill>
                <a:effectLst/>
                <a:uLnTx/>
                <a:uFillTx/>
                <a:latin typeface="Calibri" pitchFamily="34" charset="0"/>
                <a:ea typeface="+mn-ea"/>
                <a:cs typeface="Arial" charset="0"/>
              </a:rPr>
              <a:t> (kN)</a:t>
            </a:r>
          </a:p>
        </p:txBody>
      </p:sp>
      <p:sp>
        <p:nvSpPr>
          <p:cNvPr id="297994" name="Tekstvak 15"/>
          <p:cNvSpPr txBox="1">
            <a:spLocks noChangeArrowheads="1"/>
          </p:cNvSpPr>
          <p:nvPr/>
        </p:nvSpPr>
        <p:spPr bwMode="auto">
          <a:xfrm>
            <a:off x="2146300" y="5729288"/>
            <a:ext cx="1308100" cy="339725"/>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600" b="0" i="0" u="none" strike="noStrike" kern="1200" cap="none" spc="0" normalizeH="0" baseline="0" noProof="0">
                <a:ln>
                  <a:noFill/>
                </a:ln>
                <a:solidFill>
                  <a:prstClr val="black"/>
                </a:solidFill>
                <a:effectLst/>
                <a:uLnTx/>
                <a:uFillTx/>
                <a:latin typeface="Calibri" pitchFamily="34" charset="0"/>
                <a:ea typeface="+mn-ea"/>
                <a:cs typeface="Arial" charset="0"/>
              </a:rPr>
              <a:t>N</a:t>
            </a:r>
            <a:r>
              <a:rPr kumimoji="0" lang="it-IT" sz="1600" b="0" i="0" u="none" strike="noStrike" kern="1200" cap="none" spc="0" normalizeH="0" baseline="-25000" noProof="0">
                <a:ln>
                  <a:noFill/>
                </a:ln>
                <a:solidFill>
                  <a:prstClr val="black"/>
                </a:solidFill>
                <a:effectLst/>
                <a:uLnTx/>
                <a:uFillTx/>
                <a:latin typeface="Calibri" pitchFamily="34" charset="0"/>
                <a:ea typeface="+mn-ea"/>
                <a:cs typeface="Arial" charset="0"/>
              </a:rPr>
              <a:t>u,pred</a:t>
            </a:r>
            <a:r>
              <a:rPr kumimoji="0" lang="it-IT" sz="1600" b="0" i="0" u="none" strike="noStrike" kern="1200" cap="none" spc="0" normalizeH="0" baseline="0" noProof="0">
                <a:ln>
                  <a:noFill/>
                </a:ln>
                <a:solidFill>
                  <a:prstClr val="black"/>
                </a:solidFill>
                <a:effectLst/>
                <a:uLnTx/>
                <a:uFillTx/>
                <a:latin typeface="Calibri" pitchFamily="34" charset="0"/>
                <a:ea typeface="+mn-ea"/>
                <a:cs typeface="Arial" charset="0"/>
              </a:rPr>
              <a:t> (kN)</a:t>
            </a:r>
          </a:p>
        </p:txBody>
      </p:sp>
      <p:sp>
        <p:nvSpPr>
          <p:cNvPr id="297995" name="Tekstvak 16"/>
          <p:cNvSpPr txBox="1">
            <a:spLocks noChangeArrowheads="1"/>
          </p:cNvSpPr>
          <p:nvPr/>
        </p:nvSpPr>
        <p:spPr bwMode="auto">
          <a:xfrm rot="-5400000">
            <a:off x="4003675" y="3740150"/>
            <a:ext cx="1463675" cy="339725"/>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600" b="0" i="0" u="none" strike="noStrike" kern="1200" cap="none" spc="0" normalizeH="0" baseline="0" noProof="0">
                <a:ln>
                  <a:noFill/>
                </a:ln>
                <a:solidFill>
                  <a:prstClr val="black"/>
                </a:solidFill>
                <a:effectLst/>
                <a:uLnTx/>
                <a:uFillTx/>
                <a:latin typeface="Calibri" pitchFamily="34" charset="0"/>
                <a:ea typeface="+mn-ea"/>
                <a:cs typeface="Arial" charset="0"/>
              </a:rPr>
              <a:t>M</a:t>
            </a:r>
            <a:r>
              <a:rPr kumimoji="0" lang="it-IT" sz="1600" b="0" i="0" u="none" strike="noStrike" kern="1200" cap="none" spc="0" normalizeH="0" baseline="-25000" noProof="0">
                <a:ln>
                  <a:noFill/>
                </a:ln>
                <a:solidFill>
                  <a:prstClr val="black"/>
                </a:solidFill>
                <a:effectLst/>
                <a:uLnTx/>
                <a:uFillTx/>
                <a:latin typeface="Calibri" pitchFamily="34" charset="0"/>
                <a:ea typeface="+mn-ea"/>
                <a:cs typeface="Arial" charset="0"/>
              </a:rPr>
              <a:t>u,test</a:t>
            </a:r>
            <a:r>
              <a:rPr kumimoji="0" lang="it-IT" sz="1600" b="0" i="0" u="none" strike="noStrike" kern="1200" cap="none" spc="0" normalizeH="0" baseline="0" noProof="0">
                <a:ln>
                  <a:noFill/>
                </a:ln>
                <a:solidFill>
                  <a:prstClr val="black"/>
                </a:solidFill>
                <a:effectLst/>
                <a:uLnTx/>
                <a:uFillTx/>
                <a:latin typeface="Calibri" pitchFamily="34" charset="0"/>
                <a:ea typeface="+mn-ea"/>
                <a:cs typeface="Arial" charset="0"/>
              </a:rPr>
              <a:t> (kNm)</a:t>
            </a:r>
          </a:p>
        </p:txBody>
      </p:sp>
      <p:sp>
        <p:nvSpPr>
          <p:cNvPr id="297996" name="Tekstvak 18"/>
          <p:cNvSpPr txBox="1">
            <a:spLocks noChangeArrowheads="1"/>
          </p:cNvSpPr>
          <p:nvPr/>
        </p:nvSpPr>
        <p:spPr bwMode="auto">
          <a:xfrm>
            <a:off x="6118225" y="5737225"/>
            <a:ext cx="1463675" cy="338138"/>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600" b="0" i="0" u="none" strike="noStrike" kern="1200" cap="none" spc="0" normalizeH="0" baseline="0" noProof="0">
                <a:ln>
                  <a:noFill/>
                </a:ln>
                <a:solidFill>
                  <a:prstClr val="black"/>
                </a:solidFill>
                <a:effectLst/>
                <a:uLnTx/>
                <a:uFillTx/>
                <a:latin typeface="Calibri" pitchFamily="34" charset="0"/>
                <a:ea typeface="+mn-ea"/>
                <a:cs typeface="Arial" charset="0"/>
              </a:rPr>
              <a:t>M</a:t>
            </a:r>
            <a:r>
              <a:rPr kumimoji="0" lang="it-IT" sz="1600" b="0" i="0" u="none" strike="noStrike" kern="1200" cap="none" spc="0" normalizeH="0" baseline="-25000" noProof="0">
                <a:ln>
                  <a:noFill/>
                </a:ln>
                <a:solidFill>
                  <a:prstClr val="black"/>
                </a:solidFill>
                <a:effectLst/>
                <a:uLnTx/>
                <a:uFillTx/>
                <a:latin typeface="Calibri" pitchFamily="34" charset="0"/>
                <a:ea typeface="+mn-ea"/>
                <a:cs typeface="Arial" charset="0"/>
              </a:rPr>
              <a:t>u,pred</a:t>
            </a:r>
            <a:r>
              <a:rPr kumimoji="0" lang="it-IT" sz="1600" b="0" i="0" u="none" strike="noStrike" kern="1200" cap="none" spc="0" normalizeH="0" baseline="0" noProof="0">
                <a:ln>
                  <a:noFill/>
                </a:ln>
                <a:solidFill>
                  <a:prstClr val="black"/>
                </a:solidFill>
                <a:effectLst/>
                <a:uLnTx/>
                <a:uFillTx/>
                <a:latin typeface="Calibri" pitchFamily="34" charset="0"/>
                <a:ea typeface="+mn-ea"/>
                <a:cs typeface="Arial" charset="0"/>
              </a:rPr>
              <a:t> (kNm)</a:t>
            </a:r>
          </a:p>
        </p:txBody>
      </p:sp>
      <p:grpSp>
        <p:nvGrpSpPr>
          <p:cNvPr id="297997" name="Groep 21"/>
          <p:cNvGrpSpPr>
            <a:grpSpLocks/>
          </p:cNvGrpSpPr>
          <p:nvPr/>
        </p:nvGrpSpPr>
        <p:grpSpPr bwMode="auto">
          <a:xfrm>
            <a:off x="2565400" y="4826000"/>
            <a:ext cx="1765300" cy="646113"/>
            <a:chOff x="2565400" y="4787900"/>
            <a:chExt cx="1765300" cy="646331"/>
          </a:xfrm>
        </p:grpSpPr>
        <p:sp>
          <p:nvSpPr>
            <p:cNvPr id="12" name="Tekstvak 11"/>
            <p:cNvSpPr txBox="1"/>
            <p:nvPr/>
          </p:nvSpPr>
          <p:spPr>
            <a:xfrm>
              <a:off x="2565400" y="4787900"/>
              <a:ext cx="1765300" cy="646331"/>
            </a:xfrm>
            <a:prstGeom prst="rect">
              <a:avLst/>
            </a:prstGeom>
            <a:solidFill>
              <a:schemeClr val="bg1"/>
            </a:solidFill>
            <a:ln>
              <a:solidFill>
                <a:schemeClr val="bg1">
                  <a:lumMod val="75000"/>
                </a:schemeClr>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a:ea typeface="+mn-ea"/>
                  <a:cs typeface="Arial" charset="0"/>
                </a:rPr>
                <a:t>     CSM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a:ea typeface="+mn-ea"/>
                  <a:cs typeface="Arial" charset="0"/>
                </a:rPr>
                <a:t>     EN 1993-1-4</a:t>
              </a:r>
              <a:endParaRPr kumimoji="0" lang="it-IT"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20" name="Ruit 19"/>
            <p:cNvSpPr/>
            <p:nvPr/>
          </p:nvSpPr>
          <p:spPr>
            <a:xfrm>
              <a:off x="2692400" y="4927647"/>
              <a:ext cx="107950" cy="107986"/>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uit 20"/>
            <p:cNvSpPr/>
            <p:nvPr/>
          </p:nvSpPr>
          <p:spPr>
            <a:xfrm>
              <a:off x="2692400" y="5188085"/>
              <a:ext cx="107950" cy="107986"/>
            </a:xfrm>
            <a:prstGeom prst="diamon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97998" name="Groep 22"/>
          <p:cNvGrpSpPr>
            <a:grpSpLocks/>
          </p:cNvGrpSpPr>
          <p:nvPr/>
        </p:nvGrpSpPr>
        <p:grpSpPr bwMode="auto">
          <a:xfrm>
            <a:off x="6642100" y="4826000"/>
            <a:ext cx="1765300" cy="646113"/>
            <a:chOff x="2565400" y="4787900"/>
            <a:chExt cx="1765300" cy="646331"/>
          </a:xfrm>
        </p:grpSpPr>
        <p:sp>
          <p:nvSpPr>
            <p:cNvPr id="24" name="Tekstvak 23"/>
            <p:cNvSpPr txBox="1"/>
            <p:nvPr/>
          </p:nvSpPr>
          <p:spPr>
            <a:xfrm>
              <a:off x="2565400" y="4787900"/>
              <a:ext cx="1765300" cy="646331"/>
            </a:xfrm>
            <a:prstGeom prst="rect">
              <a:avLst/>
            </a:prstGeom>
            <a:solidFill>
              <a:schemeClr val="bg1"/>
            </a:solidFill>
            <a:ln>
              <a:solidFill>
                <a:schemeClr val="bg1">
                  <a:lumMod val="75000"/>
                </a:schemeClr>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a:ea typeface="+mn-ea"/>
                  <a:cs typeface="Arial" charset="0"/>
                </a:rPr>
                <a:t>     CSM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a:ea typeface="+mn-ea"/>
                  <a:cs typeface="Arial" charset="0"/>
                </a:rPr>
                <a:t>     EN 1993-1-4</a:t>
              </a:r>
              <a:endParaRPr kumimoji="0" lang="it-IT"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25" name="Ruit 24"/>
            <p:cNvSpPr/>
            <p:nvPr/>
          </p:nvSpPr>
          <p:spPr>
            <a:xfrm>
              <a:off x="2692400" y="4927647"/>
              <a:ext cx="107950" cy="107986"/>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uit 25"/>
            <p:cNvSpPr/>
            <p:nvPr/>
          </p:nvSpPr>
          <p:spPr>
            <a:xfrm>
              <a:off x="2692400" y="5188085"/>
              <a:ext cx="107950" cy="107986"/>
            </a:xfrm>
            <a:prstGeom prst="diamon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4131746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3" name="Afbeelding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29325" y="1362075"/>
            <a:ext cx="2657475" cy="5400675"/>
          </a:xfrm>
          <a:prstGeom prst="rect">
            <a:avLst/>
          </a:prstGeom>
          <a:noFill/>
          <a:ln w="9525">
            <a:noFill/>
            <a:miter lim="800000"/>
            <a:headEnd/>
            <a:tailEnd/>
          </a:ln>
        </p:spPr>
      </p:pic>
      <p:sp>
        <p:nvSpPr>
          <p:cNvPr id="300034" name="Titel 1"/>
          <p:cNvSpPr>
            <a:spLocks noGrp="1"/>
          </p:cNvSpPr>
          <p:nvPr>
            <p:ph type="title"/>
          </p:nvPr>
        </p:nvSpPr>
        <p:spPr/>
        <p:txBody>
          <a:bodyPr/>
          <a:lstStyle/>
          <a:p>
            <a:pPr eaLnBrk="1" hangingPunct="1"/>
            <a:r>
              <a:rPr lang="it-IT" sz="4000"/>
              <a:t>CSM: Esempio di buckling a flessione</a:t>
            </a:r>
          </a:p>
        </p:txBody>
      </p:sp>
      <p:sp>
        <p:nvSpPr>
          <p:cNvPr id="300035" name="Tijdelijke aanduiding voor inhoud 9"/>
          <p:cNvSpPr>
            <a:spLocks noGrp="1"/>
          </p:cNvSpPr>
          <p:nvPr>
            <p:ph idx="1"/>
          </p:nvPr>
        </p:nvSpPr>
        <p:spPr>
          <a:xfrm>
            <a:off x="457200" y="927100"/>
            <a:ext cx="8229600" cy="5607050"/>
          </a:xfrm>
        </p:spPr>
        <p:txBody>
          <a:bodyPr/>
          <a:lstStyle/>
          <a:p>
            <a:pPr eaLnBrk="1" hangingPunct="1"/>
            <a:r>
              <a:rPr lang="it-IT" sz="2200"/>
              <a:t>Profili cavi rettangolari formati a freddo sottoposti a compressione concentrica (esempio della slide 51)</a:t>
            </a:r>
          </a:p>
        </p:txBody>
      </p:sp>
      <p:graphicFrame>
        <p:nvGraphicFramePr>
          <p:cNvPr id="7" name="Tabel 6"/>
          <p:cNvGraphicFramePr>
            <a:graphicFrameLocks noGrp="1"/>
          </p:cNvGraphicFramePr>
          <p:nvPr/>
        </p:nvGraphicFramePr>
        <p:xfrm>
          <a:off x="1033463" y="2390775"/>
          <a:ext cx="3773487" cy="1825625"/>
        </p:xfrm>
        <a:graphic>
          <a:graphicData uri="http://schemas.openxmlformats.org/drawingml/2006/table">
            <a:tbl>
              <a:tblPr firstRow="1" bandRow="1">
                <a:tableStyleId>{5C22544A-7EE6-4342-B048-85BDC9FD1C3A}</a:tableStyleId>
              </a:tblPr>
              <a:tblGrid>
                <a:gridCol w="1324235">
                  <a:extLst>
                    <a:ext uri="{9D8B030D-6E8A-4147-A177-3AD203B41FA5}">
                      <a16:colId xmlns:a16="http://schemas.microsoft.com/office/drawing/2014/main" val="20000"/>
                    </a:ext>
                  </a:extLst>
                </a:gridCol>
                <a:gridCol w="2449394">
                  <a:extLst>
                    <a:ext uri="{9D8B030D-6E8A-4147-A177-3AD203B41FA5}">
                      <a16:colId xmlns:a16="http://schemas.microsoft.com/office/drawing/2014/main" val="20001"/>
                    </a:ext>
                  </a:extLst>
                </a:gridCol>
              </a:tblGrid>
              <a:tr h="681070">
                <a:tc>
                  <a:txBody>
                    <a:bodyPr/>
                    <a:lstStyle/>
                    <a:p>
                      <a:endParaRPr lang="nl-BE" dirty="0"/>
                    </a:p>
                  </a:txBody>
                  <a:tcPr>
                    <a:noFill/>
                  </a:tcPr>
                </a:tc>
                <a:tc>
                  <a:txBody>
                    <a:bodyPr/>
                    <a:lstStyle/>
                    <a:p>
                      <a:r>
                        <a:rPr dirty="0" err="1"/>
                        <a:t>Acciaio</a:t>
                      </a:r>
                      <a:r>
                        <a:rPr dirty="0"/>
                        <a:t> </a:t>
                      </a:r>
                      <a:r>
                        <a:rPr dirty="0" err="1"/>
                        <a:t>inossidabile</a:t>
                      </a:r>
                      <a:r>
                        <a:rPr dirty="0"/>
                        <a:t> </a:t>
                      </a:r>
                      <a:r>
                        <a:rPr dirty="0" err="1"/>
                        <a:t>austenitico</a:t>
                      </a:r>
                      <a:endParaRPr lang="it-IT" dirty="0"/>
                    </a:p>
                  </a:txBody>
                  <a:tcPr/>
                </a:tc>
                <a:extLst>
                  <a:ext uri="{0D108BD9-81ED-4DB2-BD59-A6C34878D82A}">
                    <a16:rowId xmlns:a16="http://schemas.microsoft.com/office/drawing/2014/main" val="10000"/>
                  </a:ext>
                </a:extLst>
              </a:tr>
              <a:tr h="389183">
                <a:tc>
                  <a:txBody>
                    <a:bodyPr/>
                    <a:lstStyle/>
                    <a:p>
                      <a:r>
                        <a:rPr lang="nl-BE" b="1" dirty="0">
                          <a:solidFill>
                            <a:schemeClr val="bg1"/>
                          </a:solidFill>
                        </a:rPr>
                        <a:t>Materiale</a:t>
                      </a:r>
                      <a:endParaRPr lang="it-IT" b="1" dirty="0">
                        <a:solidFill>
                          <a:schemeClr val="bg1"/>
                        </a:solidFill>
                      </a:endParaRPr>
                    </a:p>
                  </a:txBody>
                  <a:tcPr>
                    <a:solidFill>
                      <a:schemeClr val="accent1"/>
                    </a:solidFill>
                  </a:tcPr>
                </a:tc>
                <a:tc>
                  <a:txBody>
                    <a:bodyPr/>
                    <a:lstStyle/>
                    <a:p>
                      <a:pPr algn="r"/>
                      <a:r>
                        <a:rPr dirty="0" err="1"/>
                        <a:t>EN</a:t>
                      </a:r>
                      <a:r>
                        <a:rPr dirty="0"/>
                        <a:t> 1.4301</a:t>
                      </a:r>
                      <a:endParaRPr lang="it-IT" dirty="0"/>
                    </a:p>
                  </a:txBody>
                  <a:tcPr/>
                </a:tc>
                <a:extLst>
                  <a:ext uri="{0D108BD9-81ED-4DB2-BD59-A6C34878D82A}">
                    <a16:rowId xmlns:a16="http://schemas.microsoft.com/office/drawing/2014/main" val="10001"/>
                  </a:ext>
                </a:extLst>
              </a:tr>
              <a:tr h="389183">
                <a:tc>
                  <a:txBody>
                    <a:bodyPr/>
                    <a:lstStyle/>
                    <a:p>
                      <a:r>
                        <a:rPr lang="nl-BE" b="1" dirty="0">
                          <a:solidFill>
                            <a:schemeClr val="bg1"/>
                          </a:solidFill>
                        </a:rPr>
                        <a:t>f</a:t>
                      </a:r>
                      <a:r>
                        <a:rPr lang="nl-BE" b="1" baseline="-25000" dirty="0">
                          <a:solidFill>
                            <a:schemeClr val="bg1"/>
                          </a:solidFill>
                        </a:rPr>
                        <a:t>y</a:t>
                      </a:r>
                      <a:r>
                        <a:rPr lang="nl-BE" b="1" dirty="0">
                          <a:solidFill>
                            <a:schemeClr val="bg1"/>
                          </a:solidFill>
                        </a:rPr>
                        <a:t> [N/mm²]</a:t>
                      </a:r>
                      <a:endParaRPr lang="it-IT" b="1" dirty="0">
                        <a:solidFill>
                          <a:schemeClr val="bg1"/>
                        </a:solidFill>
                      </a:endParaRPr>
                    </a:p>
                  </a:txBody>
                  <a:tcPr>
                    <a:solidFill>
                      <a:schemeClr val="accent1"/>
                    </a:solidFill>
                  </a:tcPr>
                </a:tc>
                <a:tc>
                  <a:txBody>
                    <a:bodyPr/>
                    <a:lstStyle/>
                    <a:p>
                      <a:pPr algn="r"/>
                      <a:r>
                        <a:t>230</a:t>
                      </a:r>
                      <a:endParaRPr lang="it-IT" dirty="0"/>
                    </a:p>
                  </a:txBody>
                  <a:tcPr/>
                </a:tc>
                <a:extLst>
                  <a:ext uri="{0D108BD9-81ED-4DB2-BD59-A6C34878D82A}">
                    <a16:rowId xmlns:a16="http://schemas.microsoft.com/office/drawing/2014/main" val="10002"/>
                  </a:ext>
                </a:extLst>
              </a:tr>
              <a:tr h="344511">
                <a:tc>
                  <a:txBody>
                    <a:bodyPr/>
                    <a:lstStyle/>
                    <a:p>
                      <a:r>
                        <a:rPr lang="nl-BE" b="1" dirty="0">
                          <a:solidFill>
                            <a:schemeClr val="bg1"/>
                          </a:solidFill>
                        </a:rPr>
                        <a:t>E [N/mm²]</a:t>
                      </a:r>
                      <a:endParaRPr lang="it-IT" b="1" dirty="0">
                        <a:solidFill>
                          <a:schemeClr val="bg1"/>
                        </a:solidFill>
                      </a:endParaRPr>
                    </a:p>
                  </a:txBody>
                  <a:tcPr>
                    <a:solidFill>
                      <a:schemeClr val="accent1"/>
                    </a:solidFill>
                  </a:tcPr>
                </a:tc>
                <a:tc>
                  <a:txBody>
                    <a:bodyPr/>
                    <a:lstStyle/>
                    <a:p>
                      <a:pPr algn="r"/>
                      <a:r>
                        <a:rPr dirty="0"/>
                        <a:t>200000</a:t>
                      </a:r>
                      <a:endParaRPr lang="it-IT" dirty="0"/>
                    </a:p>
                  </a:txBody>
                  <a:tcPr/>
                </a:tc>
                <a:extLst>
                  <a:ext uri="{0D108BD9-81ED-4DB2-BD59-A6C34878D82A}">
                    <a16:rowId xmlns:a16="http://schemas.microsoft.com/office/drawing/2014/main" val="10003"/>
                  </a:ext>
                </a:extLst>
              </a:tr>
            </a:tbl>
          </a:graphicData>
        </a:graphic>
      </p:graphicFrame>
      <p:pic>
        <p:nvPicPr>
          <p:cNvPr id="300053" name="Afbeelding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82738" y="4206875"/>
            <a:ext cx="3095625" cy="2651125"/>
          </a:xfrm>
          <a:prstGeom prst="rect">
            <a:avLst/>
          </a:prstGeom>
          <a:noFill/>
          <a:ln w="9525">
            <a:noFill/>
            <a:miter lim="800000"/>
            <a:headEnd/>
            <a:tailEnd/>
          </a:ln>
        </p:spPr>
      </p:pic>
      <p:sp>
        <p:nvSpPr>
          <p:cNvPr id="276502" name="Tijdelijke aanduiding voor dianumm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83D75D-3DF6-4C1B-A558-83EE6A77859E}"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311019799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Titre 7"/>
          <p:cNvSpPr>
            <a:spLocks noGrp="1"/>
          </p:cNvSpPr>
          <p:nvPr>
            <p:ph type="title"/>
          </p:nvPr>
        </p:nvSpPr>
        <p:spPr/>
        <p:txBody>
          <a:bodyPr/>
          <a:lstStyle/>
          <a:p>
            <a:pPr eaLnBrk="1" hangingPunct="1"/>
            <a:r>
              <a:rPr lang="it-IT" sz="4000"/>
              <a:t>CSM: esempio di buckling a flessione</a:t>
            </a:r>
          </a:p>
        </p:txBody>
      </p:sp>
      <p:sp>
        <p:nvSpPr>
          <p:cNvPr id="277506" name="Espace réservé du numéro de diapositive 6"/>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2A0325-C84E-473A-985D-DE9658BE8065}"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graphicFrame>
        <p:nvGraphicFramePr>
          <p:cNvPr id="5" name="Grafiek 4"/>
          <p:cNvGraphicFramePr>
            <a:graphicFrameLocks noGrp="1"/>
          </p:cNvGraphicFramePr>
          <p:nvPr/>
        </p:nvGraphicFramePr>
        <p:xfrm>
          <a:off x="1227222" y="2815389"/>
          <a:ext cx="6785810" cy="3781964"/>
        </p:xfrm>
        <a:graphic>
          <a:graphicData uri="http://schemas.openxmlformats.org/drawingml/2006/chart">
            <c:chart xmlns:c="http://schemas.openxmlformats.org/drawingml/2006/chart" xmlns:r="http://schemas.openxmlformats.org/officeDocument/2006/relationships" r:id="rId3"/>
          </a:graphicData>
        </a:graphic>
      </p:graphicFrame>
      <p:grpSp>
        <p:nvGrpSpPr>
          <p:cNvPr id="302084" name="Groep 2"/>
          <p:cNvGrpSpPr>
            <a:grpSpLocks/>
          </p:cNvGrpSpPr>
          <p:nvPr/>
        </p:nvGrpSpPr>
        <p:grpSpPr bwMode="auto">
          <a:xfrm>
            <a:off x="10034588" y="3617913"/>
            <a:ext cx="236537" cy="57150"/>
            <a:chOff x="8350250" y="3003550"/>
            <a:chExt cx="236219" cy="57150"/>
          </a:xfrm>
        </p:grpSpPr>
        <p:sp>
          <p:nvSpPr>
            <p:cNvPr id="2" name="Rechthoek 1"/>
            <p:cNvSpPr/>
            <p:nvPr/>
          </p:nvSpPr>
          <p:spPr>
            <a:xfrm>
              <a:off x="8350250" y="3003550"/>
              <a:ext cx="45975" cy="5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hthoek 9"/>
            <p:cNvSpPr/>
            <p:nvPr/>
          </p:nvSpPr>
          <p:spPr>
            <a:xfrm>
              <a:off x="8445372" y="3003550"/>
              <a:ext cx="45975" cy="5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hthoek 10"/>
            <p:cNvSpPr/>
            <p:nvPr/>
          </p:nvSpPr>
          <p:spPr>
            <a:xfrm>
              <a:off x="8540494" y="3003550"/>
              <a:ext cx="45975" cy="5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grpSp>
      <p:graphicFrame>
        <p:nvGraphicFramePr>
          <p:cNvPr id="6" name="Tabel 5"/>
          <p:cNvGraphicFramePr>
            <a:graphicFrameLocks noGrp="1"/>
          </p:cNvGraphicFramePr>
          <p:nvPr/>
        </p:nvGraphicFramePr>
        <p:xfrm>
          <a:off x="932531" y="1237165"/>
          <a:ext cx="8121149" cy="1659573"/>
        </p:xfrm>
        <a:graphic>
          <a:graphicData uri="http://schemas.openxmlformats.org/drawingml/2006/table">
            <a:tbl>
              <a:tblPr firstRow="1" bandRow="1">
                <a:tableStyleId>{2D5ABB26-0587-4C30-8999-92F81FD0307C}</a:tableStyleId>
              </a:tblPr>
              <a:tblGrid>
                <a:gridCol w="3814011">
                  <a:extLst>
                    <a:ext uri="{9D8B030D-6E8A-4147-A177-3AD203B41FA5}">
                      <a16:colId xmlns:a16="http://schemas.microsoft.com/office/drawing/2014/main" val="20000"/>
                    </a:ext>
                  </a:extLst>
                </a:gridCol>
                <a:gridCol w="4307138">
                  <a:extLst>
                    <a:ext uri="{9D8B030D-6E8A-4147-A177-3AD203B41FA5}">
                      <a16:colId xmlns:a16="http://schemas.microsoft.com/office/drawing/2014/main" val="20001"/>
                    </a:ext>
                  </a:extLst>
                </a:gridCol>
              </a:tblGrid>
              <a:tr h="481076">
                <a:tc>
                  <a:txBody>
                    <a:bodyPr/>
                    <a:lstStyle/>
                    <a:p>
                      <a:endParaRPr lang="nl-BE"/>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t="-110127" r="-112939" b="-273418"/>
                      </a:stretch>
                    </a:blipFill>
                  </a:tcPr>
                </a:tc>
                <a:tc>
                  <a:txBody>
                    <a:bodyPr/>
                    <a:lstStyle/>
                    <a:p>
                      <a:endParaRPr lang="nl-BE"/>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88543" t="-110127" b="-273418"/>
                      </a:stretch>
                    </a:blipFill>
                  </a:tcPr>
                </a:tc>
                <a:extLst>
                  <a:ext uri="{0D108BD9-81ED-4DB2-BD59-A6C34878D82A}">
                    <a16:rowId xmlns:a16="http://schemas.microsoft.com/office/drawing/2014/main" val="10000"/>
                  </a:ext>
                </a:extLst>
              </a:tr>
              <a:tr h="481076">
                <a:tc>
                  <a:txBody>
                    <a:bodyPr/>
                    <a:lstStyle/>
                    <a:p>
                      <a:endParaRPr lang="nl-BE"/>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t="-207500" r="-112939" b="-170000"/>
                      </a:stretch>
                    </a:blipFill>
                  </a:tcPr>
                </a:tc>
                <a:tc>
                  <a:txBody>
                    <a:bodyPr/>
                    <a:lstStyle/>
                    <a:p>
                      <a:endParaRPr lang="nl-BE"/>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88543" t="-207500" b="-170000"/>
                      </a:stretch>
                    </a:blipFill>
                  </a:tcPr>
                </a:tc>
                <a:extLst>
                  <a:ext uri="{0D108BD9-81ED-4DB2-BD59-A6C34878D82A}">
                    <a16:rowId xmlns:a16="http://schemas.microsoft.com/office/drawing/2014/main" val="10001"/>
                  </a:ext>
                </a:extLst>
              </a:tr>
              <a:tr h="697421">
                <a:tc>
                  <a:txBody>
                    <a:bodyPr/>
                    <a:lstStyle/>
                    <a:p>
                      <a:endParaRPr lang="nl-BE"/>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t="-213913" r="-112939" b="-18261"/>
                      </a:stretch>
                    </a:blipFill>
                  </a:tcPr>
                </a:tc>
                <a:tc>
                  <a:txBody>
                    <a:bodyPr/>
                    <a:lstStyle/>
                    <a:p>
                      <a:endParaRPr lang="nl-BE"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88543" t="-213913" b="-18261"/>
                      </a:stretch>
                    </a:blipFill>
                  </a:tcPr>
                </a:tc>
                <a:extLst>
                  <a:ext uri="{0D108BD9-81ED-4DB2-BD59-A6C34878D82A}">
                    <a16:rowId xmlns:a16="http://schemas.microsoft.com/office/drawing/2014/main" val="10002"/>
                  </a:ext>
                </a:extLst>
              </a:tr>
            </a:tbl>
          </a:graphicData>
        </a:graphic>
      </p:graphicFrame>
      <p:sp>
        <p:nvSpPr>
          <p:cNvPr id="12" name="Tekstvak 11"/>
          <p:cNvSpPr txBox="1"/>
          <p:nvPr/>
        </p:nvSpPr>
        <p:spPr>
          <a:xfrm>
            <a:off x="3394075" y="6478588"/>
            <a:ext cx="1649413" cy="3794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lumMod val="50000"/>
                  </a:prstClr>
                </a:solidFill>
                <a:effectLst/>
                <a:uLnTx/>
                <a:uFillTx/>
                <a:latin typeface="Calibri"/>
                <a:ea typeface="+mn-ea"/>
                <a:cs typeface="Arial" charset="0"/>
              </a:rPr>
              <a:t>Deformazione</a:t>
            </a:r>
            <a:r>
              <a:rPr kumimoji="0" lang="it-IT" sz="1800" b="0" i="0" u="none" strike="noStrike" kern="1200" cap="none" spc="0" normalizeH="0" baseline="0" noProof="0" dirty="0">
                <a:ln>
                  <a:noFill/>
                </a:ln>
                <a:solidFill>
                  <a:prstClr val="black"/>
                </a:solidFill>
                <a:effectLst/>
                <a:uLnTx/>
                <a:uFillTx/>
                <a:latin typeface="Calibri"/>
                <a:ea typeface="+mn-ea"/>
                <a:cs typeface="Arial" charset="0"/>
              </a:rPr>
              <a:t> </a:t>
            </a:r>
            <a:r>
              <a:rPr kumimoji="0" lang="it-IT"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charset="0"/>
              </a:rPr>
              <a:t>ε</a:t>
            </a:r>
            <a:endParaRPr kumimoji="0" lang="it-IT" sz="1800" b="0" i="0" u="none" strike="noStrike" kern="1200" cap="none" spc="0" normalizeH="0" baseline="0" noProof="0" dirty="0">
              <a:ln>
                <a:noFill/>
              </a:ln>
              <a:solidFill>
                <a:prstClr val="white">
                  <a:lumMod val="50000"/>
                </a:prstClr>
              </a:solidFill>
              <a:effectLst/>
              <a:uLnTx/>
              <a:uFillTx/>
              <a:latin typeface="Calibri"/>
              <a:ea typeface="+mn-ea"/>
              <a:cs typeface="Arial" charset="0"/>
            </a:endParaRPr>
          </a:p>
        </p:txBody>
      </p:sp>
      <p:sp>
        <p:nvSpPr>
          <p:cNvPr id="13" name="Tekstvak 12"/>
          <p:cNvSpPr txBox="1"/>
          <p:nvPr/>
        </p:nvSpPr>
        <p:spPr>
          <a:xfrm rot="16200000">
            <a:off x="736600" y="4406901"/>
            <a:ext cx="942975" cy="3810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lumMod val="50000"/>
                  </a:prstClr>
                </a:solidFill>
                <a:effectLst/>
                <a:uLnTx/>
                <a:uFillTx/>
                <a:latin typeface="Calibri"/>
                <a:ea typeface="+mn-ea"/>
                <a:cs typeface="Arial" charset="0"/>
              </a:rPr>
              <a:t>Sforzo </a:t>
            </a:r>
            <a:r>
              <a:rPr kumimoji="0" lang="it-IT" sz="18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Arial" charset="0"/>
              </a:rPr>
              <a:t>σ</a:t>
            </a:r>
            <a:endParaRPr kumimoji="0" lang="it-IT" sz="1800" b="0" i="0" u="none" strike="noStrike" kern="1200" cap="none" spc="0" normalizeH="0" baseline="0" noProof="0" dirty="0">
              <a:ln>
                <a:noFill/>
              </a:ln>
              <a:solidFill>
                <a:prstClr val="white">
                  <a:lumMod val="50000"/>
                </a:prstClr>
              </a:solidFill>
              <a:effectLst/>
              <a:uLnTx/>
              <a:uFillTx/>
              <a:latin typeface="Calibri"/>
              <a:ea typeface="+mn-ea"/>
              <a:cs typeface="Arial" charset="0"/>
            </a:endParaRPr>
          </a:p>
        </p:txBody>
      </p:sp>
      <p:sp>
        <p:nvSpPr>
          <p:cNvPr id="14" name="Gelijkbenige driehoek 13"/>
          <p:cNvSpPr/>
          <p:nvPr/>
        </p:nvSpPr>
        <p:spPr>
          <a:xfrm rot="5400000">
            <a:off x="7875588" y="6437313"/>
            <a:ext cx="107950" cy="10795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Gelijkbenige driehoek 14"/>
          <p:cNvSpPr/>
          <p:nvPr/>
        </p:nvSpPr>
        <p:spPr>
          <a:xfrm>
            <a:off x="1901825" y="2835275"/>
            <a:ext cx="107950" cy="10795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hthoek 3"/>
          <p:cNvSpPr/>
          <p:nvPr/>
        </p:nvSpPr>
        <p:spPr>
          <a:xfrm>
            <a:off x="7451725" y="4125913"/>
            <a:ext cx="95250" cy="268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hthoek 15"/>
          <p:cNvSpPr/>
          <p:nvPr/>
        </p:nvSpPr>
        <p:spPr>
          <a:xfrm>
            <a:off x="7686675" y="4127500"/>
            <a:ext cx="95250" cy="269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7" name="Rechte verbindingslijn 16"/>
          <p:cNvCxnSpPr/>
          <p:nvPr/>
        </p:nvCxnSpPr>
        <p:spPr>
          <a:xfrm>
            <a:off x="2028825" y="5119688"/>
            <a:ext cx="0" cy="14255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a:off x="7405688" y="3286125"/>
            <a:ext cx="0" cy="325913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flipH="1">
            <a:off x="1901825" y="3286125"/>
            <a:ext cx="550386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flipH="1">
            <a:off x="1901825" y="5119688"/>
            <a:ext cx="127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2096" name="Tekstvak 26"/>
          <p:cNvSpPr txBox="1">
            <a:spLocks noChangeArrowheads="1"/>
          </p:cNvSpPr>
          <p:nvPr/>
        </p:nvSpPr>
        <p:spPr bwMode="auto">
          <a:xfrm>
            <a:off x="1546225" y="3084513"/>
            <a:ext cx="409575" cy="3683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f</a:t>
            </a:r>
            <a:r>
              <a:rPr kumimoji="0" lang="it-IT" sz="1800" b="0" i="0" u="none" strike="noStrike" kern="1200" cap="none" spc="0" normalizeH="0" baseline="-25000" noProof="0">
                <a:ln>
                  <a:noFill/>
                </a:ln>
                <a:solidFill>
                  <a:prstClr val="black"/>
                </a:solidFill>
                <a:effectLst/>
                <a:uLnTx/>
                <a:uFillTx/>
                <a:latin typeface="Calibri" pitchFamily="34" charset="0"/>
                <a:ea typeface="+mn-ea"/>
                <a:cs typeface="Arial" charset="0"/>
              </a:rPr>
              <a:t>u</a:t>
            </a:r>
            <a:endPar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02097" name="Tekstvak 27"/>
          <p:cNvSpPr txBox="1">
            <a:spLocks noChangeArrowheads="1"/>
          </p:cNvSpPr>
          <p:nvPr/>
        </p:nvSpPr>
        <p:spPr bwMode="auto">
          <a:xfrm>
            <a:off x="1590675" y="4932363"/>
            <a:ext cx="407988" cy="3698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f</a:t>
            </a:r>
            <a:r>
              <a:rPr kumimoji="0" lang="it-IT" sz="1800" b="0" i="0" u="none" strike="noStrike" kern="1200" cap="none" spc="0" normalizeH="0" baseline="-25000" noProof="0">
                <a:ln>
                  <a:noFill/>
                </a:ln>
                <a:solidFill>
                  <a:prstClr val="black"/>
                </a:solidFill>
                <a:effectLst/>
                <a:uLnTx/>
                <a:uFillTx/>
                <a:latin typeface="Calibri" pitchFamily="34" charset="0"/>
                <a:ea typeface="+mn-ea"/>
                <a:cs typeface="Arial" charset="0"/>
              </a:rPr>
              <a:t>y</a:t>
            </a:r>
            <a:endPar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02098" name="Tekstvak 28"/>
          <p:cNvSpPr txBox="1">
            <a:spLocks noChangeArrowheads="1"/>
          </p:cNvSpPr>
          <p:nvPr/>
        </p:nvSpPr>
        <p:spPr bwMode="auto">
          <a:xfrm>
            <a:off x="6915150" y="6516688"/>
            <a:ext cx="989013" cy="3683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Arial" charset="0"/>
                <a:ea typeface="+mn-ea"/>
                <a:cs typeface="Arial" charset="0"/>
              </a:rPr>
              <a:t>0,16ε</a:t>
            </a:r>
            <a:r>
              <a:rPr kumimoji="0" lang="it-IT" sz="1800" b="0" i="0" u="none" strike="noStrike" kern="1200" cap="none" spc="0" normalizeH="0" baseline="-25000" noProof="0">
                <a:ln>
                  <a:noFill/>
                </a:ln>
                <a:solidFill>
                  <a:prstClr val="black"/>
                </a:solidFill>
                <a:effectLst/>
                <a:uLnTx/>
                <a:uFillTx/>
                <a:latin typeface="Calibri" pitchFamily="34" charset="0"/>
                <a:ea typeface="+mn-ea"/>
                <a:cs typeface="Arial" charset="0"/>
              </a:rPr>
              <a:t>u</a:t>
            </a:r>
            <a:endPar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02099" name="Tekstvak 29"/>
          <p:cNvSpPr txBox="1">
            <a:spLocks noChangeArrowheads="1"/>
          </p:cNvSpPr>
          <p:nvPr/>
        </p:nvSpPr>
        <p:spPr bwMode="auto">
          <a:xfrm>
            <a:off x="1874838" y="6491288"/>
            <a:ext cx="387350" cy="3683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Arial" charset="0"/>
                <a:ea typeface="+mn-ea"/>
                <a:cs typeface="Arial" charset="0"/>
              </a:rPr>
              <a:t>ε</a:t>
            </a:r>
            <a:r>
              <a:rPr kumimoji="0" lang="it-IT" sz="1800" b="0" i="0" u="none" strike="noStrike" kern="1200" cap="none" spc="0" normalizeH="0" baseline="-25000" noProof="0">
                <a:ln>
                  <a:noFill/>
                </a:ln>
                <a:solidFill>
                  <a:prstClr val="black"/>
                </a:solidFill>
                <a:effectLst/>
                <a:uLnTx/>
                <a:uFillTx/>
                <a:latin typeface="Calibri" pitchFamily="34" charset="0"/>
                <a:ea typeface="+mn-ea"/>
                <a:cs typeface="Arial" charset="0"/>
              </a:rPr>
              <a:t>y</a:t>
            </a:r>
            <a:endPar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02100" name="Tekstvak 30"/>
          <p:cNvSpPr txBox="1">
            <a:spLocks noChangeArrowheads="1"/>
          </p:cNvSpPr>
          <p:nvPr/>
        </p:nvSpPr>
        <p:spPr bwMode="auto">
          <a:xfrm>
            <a:off x="2103438" y="5891213"/>
            <a:ext cx="409575" cy="3698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E</a:t>
            </a:r>
          </a:p>
        </p:txBody>
      </p:sp>
      <p:sp>
        <p:nvSpPr>
          <p:cNvPr id="302101" name="Tekstvak 31"/>
          <p:cNvSpPr txBox="1">
            <a:spLocks noChangeArrowheads="1"/>
          </p:cNvSpPr>
          <p:nvPr/>
        </p:nvSpPr>
        <p:spPr bwMode="auto">
          <a:xfrm>
            <a:off x="5603875" y="3833813"/>
            <a:ext cx="533400" cy="3698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E</a:t>
            </a:r>
            <a:r>
              <a:rPr kumimoji="0" lang="it-IT" sz="1800" b="0" i="0" u="none" strike="noStrike" kern="1200" cap="none" spc="0" normalizeH="0" baseline="-25000" noProof="0">
                <a:ln>
                  <a:noFill/>
                </a:ln>
                <a:solidFill>
                  <a:prstClr val="black"/>
                </a:solidFill>
                <a:effectLst/>
                <a:uLnTx/>
                <a:uFillTx/>
                <a:latin typeface="Calibri" pitchFamily="34" charset="0"/>
                <a:ea typeface="+mn-ea"/>
                <a:cs typeface="Arial" charset="0"/>
              </a:rPr>
              <a:t>sh</a:t>
            </a:r>
            <a:endPar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grpSp>
        <p:nvGrpSpPr>
          <p:cNvPr id="302102" name="Groep 39"/>
          <p:cNvGrpSpPr>
            <a:grpSpLocks/>
          </p:cNvGrpSpPr>
          <p:nvPr/>
        </p:nvGrpSpPr>
        <p:grpSpPr bwMode="auto">
          <a:xfrm>
            <a:off x="4497388" y="3695700"/>
            <a:ext cx="1092200" cy="914400"/>
            <a:chOff x="4505079" y="4304459"/>
            <a:chExt cx="1093240" cy="914400"/>
          </a:xfrm>
        </p:grpSpPr>
        <p:sp>
          <p:nvSpPr>
            <p:cNvPr id="33" name="Boog 32"/>
            <p:cNvSpPr/>
            <p:nvPr/>
          </p:nvSpPr>
          <p:spPr>
            <a:xfrm>
              <a:off x="4505079" y="4304459"/>
              <a:ext cx="913681" cy="914400"/>
            </a:xfrm>
            <a:prstGeom prst="arc">
              <a:avLst>
                <a:gd name="adj1" fmla="val 20328189"/>
                <a:gd name="adj2" fmla="val 5371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38" name="Rechte verbindingslijn 37"/>
            <p:cNvCxnSpPr/>
            <p:nvPr/>
          </p:nvCxnSpPr>
          <p:spPr>
            <a:xfrm>
              <a:off x="4945235" y="4763247"/>
              <a:ext cx="653084" cy="47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302103" name="Groep 41"/>
          <p:cNvGrpSpPr>
            <a:grpSpLocks/>
          </p:cNvGrpSpPr>
          <p:nvPr/>
        </p:nvGrpSpPr>
        <p:grpSpPr bwMode="auto">
          <a:xfrm>
            <a:off x="1223963" y="5846763"/>
            <a:ext cx="1038225" cy="914400"/>
            <a:chOff x="4187834" y="4305300"/>
            <a:chExt cx="1037846" cy="914400"/>
          </a:xfrm>
        </p:grpSpPr>
        <p:sp>
          <p:nvSpPr>
            <p:cNvPr id="43" name="Boog 42"/>
            <p:cNvSpPr/>
            <p:nvPr/>
          </p:nvSpPr>
          <p:spPr>
            <a:xfrm>
              <a:off x="4187834" y="4305300"/>
              <a:ext cx="914066" cy="914400"/>
            </a:xfrm>
            <a:prstGeom prst="arc">
              <a:avLst>
                <a:gd name="adj1" fmla="val 18803533"/>
                <a:gd name="adj2" fmla="val 5371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44" name="Rechte verbindingslijn 43"/>
            <p:cNvCxnSpPr/>
            <p:nvPr/>
          </p:nvCxnSpPr>
          <p:spPr>
            <a:xfrm>
              <a:off x="4946382" y="4762500"/>
              <a:ext cx="27929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0805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itre 7"/>
          <p:cNvSpPr>
            <a:spLocks noGrp="1"/>
          </p:cNvSpPr>
          <p:nvPr>
            <p:ph type="title"/>
          </p:nvPr>
        </p:nvSpPr>
        <p:spPr/>
        <p:txBody>
          <a:bodyPr/>
          <a:lstStyle/>
          <a:p>
            <a:pPr eaLnBrk="1" hangingPunct="1"/>
            <a:r>
              <a:rPr lang="it-IT" sz="4000"/>
              <a:t>CSM: esempio di buckling a flessione</a:t>
            </a:r>
          </a:p>
        </p:txBody>
      </p:sp>
      <p:sp>
        <p:nvSpPr>
          <p:cNvPr id="278530" name="Espace réservé du numéro de diapositive 6"/>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97FF98-1402-43AC-AAD5-19EC8F500854}"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graphicFrame>
        <p:nvGraphicFramePr>
          <p:cNvPr id="5" name="Grafiek 4"/>
          <p:cNvGraphicFramePr>
            <a:graphicFrameLocks noGrp="1"/>
          </p:cNvGraphicFramePr>
          <p:nvPr/>
        </p:nvGraphicFramePr>
        <p:xfrm>
          <a:off x="1227222" y="2815389"/>
          <a:ext cx="6785810" cy="3781964"/>
        </p:xfrm>
        <a:graphic>
          <a:graphicData uri="http://schemas.openxmlformats.org/drawingml/2006/chart">
            <c:chart xmlns:c="http://schemas.openxmlformats.org/drawingml/2006/chart" xmlns:r="http://schemas.openxmlformats.org/officeDocument/2006/relationships" r:id="rId3"/>
          </a:graphicData>
        </a:graphic>
      </p:graphicFrame>
      <p:grpSp>
        <p:nvGrpSpPr>
          <p:cNvPr id="304132" name="Groep 2"/>
          <p:cNvGrpSpPr>
            <a:grpSpLocks/>
          </p:cNvGrpSpPr>
          <p:nvPr/>
        </p:nvGrpSpPr>
        <p:grpSpPr bwMode="auto">
          <a:xfrm>
            <a:off x="10034588" y="3617913"/>
            <a:ext cx="236537" cy="57150"/>
            <a:chOff x="8350250" y="3003550"/>
            <a:chExt cx="236219" cy="57150"/>
          </a:xfrm>
        </p:grpSpPr>
        <p:sp>
          <p:nvSpPr>
            <p:cNvPr id="2" name="Rechthoek 1"/>
            <p:cNvSpPr/>
            <p:nvPr/>
          </p:nvSpPr>
          <p:spPr>
            <a:xfrm>
              <a:off x="8350250" y="3003550"/>
              <a:ext cx="45975" cy="5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hthoek 9"/>
            <p:cNvSpPr/>
            <p:nvPr/>
          </p:nvSpPr>
          <p:spPr>
            <a:xfrm>
              <a:off x="8445372" y="3003550"/>
              <a:ext cx="45975" cy="5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hthoek 10"/>
            <p:cNvSpPr/>
            <p:nvPr/>
          </p:nvSpPr>
          <p:spPr>
            <a:xfrm>
              <a:off x="8540494" y="3003550"/>
              <a:ext cx="45975" cy="5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grpSp>
      <p:graphicFrame>
        <p:nvGraphicFramePr>
          <p:cNvPr id="6" name="Tabel 5"/>
          <p:cNvGraphicFramePr>
            <a:graphicFrameLocks noGrp="1"/>
          </p:cNvGraphicFramePr>
          <p:nvPr/>
        </p:nvGraphicFramePr>
        <p:xfrm>
          <a:off x="902369" y="1237165"/>
          <a:ext cx="8121149" cy="1659573"/>
        </p:xfrm>
        <a:graphic>
          <a:graphicData uri="http://schemas.openxmlformats.org/drawingml/2006/table">
            <a:tbl>
              <a:tblPr firstRow="1" bandRow="1">
                <a:tableStyleId>{2D5ABB26-0587-4C30-8999-92F81FD0307C}</a:tableStyleId>
              </a:tblPr>
              <a:tblGrid>
                <a:gridCol w="3814011">
                  <a:extLst>
                    <a:ext uri="{9D8B030D-6E8A-4147-A177-3AD203B41FA5}">
                      <a16:colId xmlns:a16="http://schemas.microsoft.com/office/drawing/2014/main" val="20000"/>
                    </a:ext>
                  </a:extLst>
                </a:gridCol>
                <a:gridCol w="4307138">
                  <a:extLst>
                    <a:ext uri="{9D8B030D-6E8A-4147-A177-3AD203B41FA5}">
                      <a16:colId xmlns:a16="http://schemas.microsoft.com/office/drawing/2014/main" val="20001"/>
                    </a:ext>
                  </a:extLst>
                </a:gridCol>
              </a:tblGrid>
              <a:tr h="481076">
                <a:tc>
                  <a:txBody>
                    <a:bodyPr/>
                    <a:lstStyle/>
                    <a:p>
                      <a:endParaRPr lang="nl-BE"/>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t="-110127" r="-112939" b="-273418"/>
                      </a:stretch>
                    </a:blipFill>
                  </a:tcPr>
                </a:tc>
                <a:tc>
                  <a:txBody>
                    <a:bodyPr/>
                    <a:lstStyle/>
                    <a:p>
                      <a:endParaRPr lang="nl-BE"/>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88543" t="-110127" b="-273418"/>
                      </a:stretch>
                    </a:blipFill>
                  </a:tcPr>
                </a:tc>
                <a:extLst>
                  <a:ext uri="{0D108BD9-81ED-4DB2-BD59-A6C34878D82A}">
                    <a16:rowId xmlns:a16="http://schemas.microsoft.com/office/drawing/2014/main" val="10000"/>
                  </a:ext>
                </a:extLst>
              </a:tr>
              <a:tr h="481076">
                <a:tc>
                  <a:txBody>
                    <a:bodyPr/>
                    <a:lstStyle/>
                    <a:p>
                      <a:endParaRPr lang="nl-BE"/>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t="-207500" r="-112939" b="-170000"/>
                      </a:stretch>
                    </a:blipFill>
                  </a:tcPr>
                </a:tc>
                <a:tc>
                  <a:txBody>
                    <a:bodyPr/>
                    <a:lstStyle/>
                    <a:p>
                      <a:endParaRPr lang="nl-BE"/>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88543" t="-207500" b="-170000"/>
                      </a:stretch>
                    </a:blipFill>
                  </a:tcPr>
                </a:tc>
                <a:extLst>
                  <a:ext uri="{0D108BD9-81ED-4DB2-BD59-A6C34878D82A}">
                    <a16:rowId xmlns:a16="http://schemas.microsoft.com/office/drawing/2014/main" val="10001"/>
                  </a:ext>
                </a:extLst>
              </a:tr>
              <a:tr h="697421">
                <a:tc>
                  <a:txBody>
                    <a:bodyPr/>
                    <a:lstStyle/>
                    <a:p>
                      <a:endParaRPr lang="nl-BE"/>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t="-213913" r="-112939" b="-18261"/>
                      </a:stretch>
                    </a:blipFill>
                  </a:tcPr>
                </a:tc>
                <a:tc>
                  <a:txBody>
                    <a:bodyPr/>
                    <a:lstStyle/>
                    <a:p>
                      <a:endParaRPr lang="nl-BE"/>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88543" t="-213913" b="-18261"/>
                      </a:stretch>
                    </a:blipFill>
                  </a:tcPr>
                </a:tc>
                <a:extLst>
                  <a:ext uri="{0D108BD9-81ED-4DB2-BD59-A6C34878D82A}">
                    <a16:rowId xmlns:a16="http://schemas.microsoft.com/office/drawing/2014/main" val="10002"/>
                  </a:ext>
                </a:extLst>
              </a:tr>
            </a:tbl>
          </a:graphicData>
        </a:graphic>
      </p:graphicFrame>
      <p:sp>
        <p:nvSpPr>
          <p:cNvPr id="12" name="Tekstvak 11"/>
          <p:cNvSpPr txBox="1"/>
          <p:nvPr/>
        </p:nvSpPr>
        <p:spPr>
          <a:xfrm>
            <a:off x="4100513" y="6478588"/>
            <a:ext cx="1854200" cy="3794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lumMod val="50000"/>
                  </a:prstClr>
                </a:solidFill>
                <a:effectLst/>
                <a:uLnTx/>
                <a:uFillTx/>
                <a:latin typeface="Calibri"/>
                <a:ea typeface="+mn-ea"/>
                <a:cs typeface="Arial" charset="0"/>
              </a:rPr>
              <a:t>Deformazione</a:t>
            </a:r>
            <a:r>
              <a:rPr kumimoji="0" lang="it-IT" sz="1800" b="0" i="0" u="none" strike="noStrike" kern="1200" cap="none" spc="0" normalizeH="0" baseline="0" noProof="0" dirty="0">
                <a:ln>
                  <a:noFill/>
                </a:ln>
                <a:solidFill>
                  <a:prstClr val="black"/>
                </a:solidFill>
                <a:effectLst/>
                <a:uLnTx/>
                <a:uFillTx/>
                <a:latin typeface="Calibri"/>
                <a:ea typeface="+mn-ea"/>
                <a:cs typeface="Arial" charset="0"/>
              </a:rPr>
              <a:t> </a:t>
            </a:r>
            <a:r>
              <a:rPr kumimoji="0" lang="it-IT"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charset="0"/>
              </a:rPr>
              <a:t>ε</a:t>
            </a:r>
            <a:endParaRPr kumimoji="0" lang="it-IT" sz="1800" b="0" i="0" u="none" strike="noStrike" kern="1200" cap="none" spc="0" normalizeH="0" baseline="0" noProof="0" dirty="0">
              <a:ln>
                <a:noFill/>
              </a:ln>
              <a:solidFill>
                <a:prstClr val="white">
                  <a:lumMod val="50000"/>
                </a:prstClr>
              </a:solidFill>
              <a:effectLst/>
              <a:uLnTx/>
              <a:uFillTx/>
              <a:latin typeface="Calibri"/>
              <a:ea typeface="+mn-ea"/>
              <a:cs typeface="Arial" charset="0"/>
            </a:endParaRPr>
          </a:p>
        </p:txBody>
      </p:sp>
      <p:sp>
        <p:nvSpPr>
          <p:cNvPr id="13" name="Tekstvak 12"/>
          <p:cNvSpPr txBox="1"/>
          <p:nvPr/>
        </p:nvSpPr>
        <p:spPr>
          <a:xfrm rot="16200000">
            <a:off x="736600" y="4406901"/>
            <a:ext cx="942975" cy="3810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lumMod val="50000"/>
                  </a:prstClr>
                </a:solidFill>
                <a:effectLst/>
                <a:uLnTx/>
                <a:uFillTx/>
                <a:latin typeface="Calibri"/>
                <a:ea typeface="+mn-ea"/>
                <a:cs typeface="Arial" charset="0"/>
              </a:rPr>
              <a:t>Sforzo </a:t>
            </a:r>
            <a:r>
              <a:rPr kumimoji="0" lang="it-IT" sz="18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Arial" charset="0"/>
              </a:rPr>
              <a:t>σ</a:t>
            </a:r>
            <a:endParaRPr kumimoji="0" lang="it-IT" sz="1800" b="0" i="0" u="none" strike="noStrike" kern="1200" cap="none" spc="0" normalizeH="0" baseline="0" noProof="0" dirty="0">
              <a:ln>
                <a:noFill/>
              </a:ln>
              <a:solidFill>
                <a:prstClr val="white">
                  <a:lumMod val="50000"/>
                </a:prstClr>
              </a:solidFill>
              <a:effectLst/>
              <a:uLnTx/>
              <a:uFillTx/>
              <a:latin typeface="Calibri"/>
              <a:ea typeface="+mn-ea"/>
              <a:cs typeface="Arial" charset="0"/>
            </a:endParaRPr>
          </a:p>
        </p:txBody>
      </p:sp>
      <p:sp>
        <p:nvSpPr>
          <p:cNvPr id="14" name="Gelijkbenige driehoek 13"/>
          <p:cNvSpPr/>
          <p:nvPr/>
        </p:nvSpPr>
        <p:spPr>
          <a:xfrm rot="5400000">
            <a:off x="7875588" y="6437313"/>
            <a:ext cx="107950" cy="10795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Gelijkbenige driehoek 14"/>
          <p:cNvSpPr/>
          <p:nvPr/>
        </p:nvSpPr>
        <p:spPr>
          <a:xfrm>
            <a:off x="1901825" y="2835275"/>
            <a:ext cx="107950" cy="10795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hthoek 3"/>
          <p:cNvSpPr/>
          <p:nvPr/>
        </p:nvSpPr>
        <p:spPr>
          <a:xfrm>
            <a:off x="7451725" y="4125913"/>
            <a:ext cx="95250" cy="268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hthoek 15"/>
          <p:cNvSpPr/>
          <p:nvPr/>
        </p:nvSpPr>
        <p:spPr>
          <a:xfrm>
            <a:off x="7686675" y="4127500"/>
            <a:ext cx="95250" cy="269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304140" name="Tekstvak 16"/>
          <p:cNvSpPr txBox="1">
            <a:spLocks noChangeArrowheads="1"/>
          </p:cNvSpPr>
          <p:nvPr/>
        </p:nvSpPr>
        <p:spPr bwMode="auto">
          <a:xfrm>
            <a:off x="2490788" y="6467475"/>
            <a:ext cx="593725" cy="3698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Arial" charset="0"/>
                <a:ea typeface="+mn-ea"/>
                <a:cs typeface="Arial" charset="0"/>
              </a:rPr>
              <a:t>ε</a:t>
            </a:r>
            <a:r>
              <a:rPr kumimoji="0" lang="it-IT" sz="1800" b="0" i="0" u="none" strike="noStrike" kern="1200" cap="none" spc="0" normalizeH="0" baseline="-25000" noProof="0">
                <a:ln>
                  <a:noFill/>
                </a:ln>
                <a:solidFill>
                  <a:prstClr val="black"/>
                </a:solidFill>
                <a:effectLst/>
                <a:uLnTx/>
                <a:uFillTx/>
                <a:latin typeface="Calibri" pitchFamily="34" charset="0"/>
                <a:ea typeface="+mn-ea"/>
                <a:cs typeface="Arial" charset="0"/>
              </a:rPr>
              <a:t>csm</a:t>
            </a:r>
            <a:endPar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cxnSp>
        <p:nvCxnSpPr>
          <p:cNvPr id="18" name="Rechte verbindingslijn 17"/>
          <p:cNvCxnSpPr/>
          <p:nvPr/>
        </p:nvCxnSpPr>
        <p:spPr>
          <a:xfrm>
            <a:off x="2738438" y="4889500"/>
            <a:ext cx="0" cy="1655763"/>
          </a:xfrm>
          <a:prstGeom prst="line">
            <a:avLst/>
          </a:prstGeom>
          <a:ln>
            <a:solidFill>
              <a:schemeClr val="tx1"/>
            </a:solidFill>
            <a:prstDash val="dash"/>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flipH="1" flipV="1">
            <a:off x="1917700" y="4886325"/>
            <a:ext cx="820738" cy="3175"/>
          </a:xfrm>
          <a:prstGeom prst="line">
            <a:avLst/>
          </a:prstGeom>
          <a:ln>
            <a:solidFill>
              <a:schemeClr val="tx1"/>
            </a:solidFill>
            <a:prstDash val="dash"/>
            <a:headEnd type="none" w="lg" len="lg"/>
            <a:tailEnd type="stealth" w="med" len="lg"/>
          </a:ln>
        </p:spPr>
        <p:style>
          <a:lnRef idx="1">
            <a:schemeClr val="accent1"/>
          </a:lnRef>
          <a:fillRef idx="0">
            <a:schemeClr val="accent1"/>
          </a:fillRef>
          <a:effectRef idx="0">
            <a:schemeClr val="accent1"/>
          </a:effectRef>
          <a:fontRef idx="minor">
            <a:schemeClr val="tx1"/>
          </a:fontRef>
        </p:style>
      </p:cxnSp>
      <p:sp>
        <p:nvSpPr>
          <p:cNvPr id="304143" name="Tekstvak 21"/>
          <p:cNvSpPr txBox="1">
            <a:spLocks noChangeArrowheads="1"/>
          </p:cNvSpPr>
          <p:nvPr/>
        </p:nvSpPr>
        <p:spPr bwMode="auto">
          <a:xfrm>
            <a:off x="1441450" y="4700588"/>
            <a:ext cx="509588" cy="3698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f</a:t>
            </a:r>
            <a:r>
              <a:rPr kumimoji="0" lang="it-IT" sz="1800" b="0" i="0" u="none" strike="noStrike" kern="1200" cap="none" spc="0" normalizeH="0" baseline="-25000" noProof="0">
                <a:ln>
                  <a:noFill/>
                </a:ln>
                <a:solidFill>
                  <a:prstClr val="black"/>
                </a:solidFill>
                <a:effectLst/>
                <a:uLnTx/>
                <a:uFillTx/>
                <a:latin typeface="Calibri" pitchFamily="34" charset="0"/>
                <a:ea typeface="+mn-ea"/>
                <a:cs typeface="Arial" charset="0"/>
              </a:rPr>
              <a:t>csm</a:t>
            </a:r>
            <a:endPar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7271861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Titel 1"/>
          <p:cNvSpPr>
            <a:spLocks noGrp="1"/>
          </p:cNvSpPr>
          <p:nvPr>
            <p:ph type="title"/>
          </p:nvPr>
        </p:nvSpPr>
        <p:spPr/>
        <p:txBody>
          <a:bodyPr/>
          <a:lstStyle/>
          <a:p>
            <a:pPr eaLnBrk="1" hangingPunct="1"/>
            <a:r>
              <a:rPr lang="it-IT" sz="4000"/>
              <a:t>CSM: esempio di buckling a flessione</a:t>
            </a:r>
          </a:p>
        </p:txBody>
      </p:sp>
      <p:sp>
        <p:nvSpPr>
          <p:cNvPr id="3" name="Tijdelijke aanduiding voor inhoud 2"/>
          <p:cNvSpPr>
            <a:spLocks noGrp="1" noRot="1" noChangeAspect="1" noMove="1" noResize="1" noEditPoints="1" noAdjustHandles="1" noChangeArrowheads="1" noChangeShapeType="1" noTextEdit="1"/>
          </p:cNvSpPr>
          <p:nvPr>
            <p:ph idx="1"/>
          </p:nvPr>
        </p:nvSpPr>
        <p:spPr>
          <a:xfrm>
            <a:off x="457200" y="1600200"/>
            <a:ext cx="8229600" cy="4925144"/>
          </a:xfrm>
          <a:blipFill rotWithShape="0">
            <a:blip r:embed="rId3" cstate="email">
              <a:extLst>
                <a:ext uri="{28A0092B-C50C-407E-A947-70E740481C1C}">
                  <a14:useLocalDpi xmlns:a14="http://schemas.microsoft.com/office/drawing/2010/main"/>
                </a:ext>
              </a:extLst>
            </a:blip>
            <a:stretch>
              <a:fillRect/>
            </a:stretch>
          </a:blipFill>
        </p:spPr>
        <p:txBody>
          <a:bodyPr rtlCol="0">
            <a:normAutofit/>
          </a:bodyPr>
          <a:lstStyle/>
          <a:p>
            <a:pPr eaLnBrk="1" fontAlgn="auto" hangingPunct="1">
              <a:spcAft>
                <a:spcPts val="0"/>
              </a:spcAft>
              <a:buFont typeface="Wingdings" pitchFamily="2" charset="2"/>
              <a:buNone/>
              <a:defRPr/>
            </a:pPr>
            <a:r>
              <a:rPr lang="it-IT">
                <a:noFill/>
              </a:rPr>
              <a:t> </a:t>
            </a:r>
          </a:p>
        </p:txBody>
      </p:sp>
      <p:sp>
        <p:nvSpPr>
          <p:cNvPr id="279555" name="Tijdelijke aanduiding voor dianumm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DB6043-0B4B-487A-9DEC-41FC4934DE37}"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416182095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Titre 7"/>
          <p:cNvSpPr>
            <a:spLocks noGrp="1"/>
          </p:cNvSpPr>
          <p:nvPr>
            <p:ph type="title"/>
          </p:nvPr>
        </p:nvSpPr>
        <p:spPr/>
        <p:txBody>
          <a:bodyPr/>
          <a:lstStyle/>
          <a:p>
            <a:pPr eaLnBrk="1" hangingPunct="1"/>
            <a:r>
              <a:rPr lang="it-IT" sz="4000"/>
              <a:t>CSM: esempio di buckling a flessione</a:t>
            </a:r>
          </a:p>
        </p:txBody>
      </p:sp>
      <p:sp>
        <p:nvSpPr>
          <p:cNvPr id="9" name="Espace réservé du contenu 8"/>
          <p:cNvSpPr>
            <a:spLocks noGrp="1" noRot="1" noChangeAspect="1" noMove="1" noResize="1" noEditPoints="1" noAdjustHandles="1" noChangeArrowheads="1" noChangeShapeType="1" noTextEdit="1"/>
          </p:cNvSpPr>
          <p:nvPr>
            <p:ph idx="1"/>
          </p:nvPr>
        </p:nvSpPr>
        <p:spPr>
          <a:xfrm>
            <a:off x="457200" y="1600200"/>
            <a:ext cx="8229600" cy="4925144"/>
          </a:xfrm>
          <a:blipFill rotWithShape="0">
            <a:blip r:embed="rId3" cstate="email">
              <a:extLst>
                <a:ext uri="{28A0092B-C50C-407E-A947-70E740481C1C}">
                  <a14:useLocalDpi xmlns:a14="http://schemas.microsoft.com/office/drawing/2010/main"/>
                </a:ext>
              </a:extLst>
            </a:blip>
            <a:stretch>
              <a:fillRect/>
            </a:stretch>
          </a:blipFill>
        </p:spPr>
        <p:txBody>
          <a:bodyPr rtlCol="0">
            <a:normAutofit/>
          </a:bodyPr>
          <a:lstStyle/>
          <a:p>
            <a:pPr eaLnBrk="1" fontAlgn="auto" hangingPunct="1">
              <a:spcAft>
                <a:spcPts val="0"/>
              </a:spcAft>
              <a:buFont typeface="Wingdings" pitchFamily="2" charset="2"/>
              <a:buNone/>
              <a:defRPr/>
            </a:pPr>
            <a:r>
              <a:rPr lang="it-IT">
                <a:noFill/>
              </a:rPr>
              <a:t> </a:t>
            </a:r>
          </a:p>
        </p:txBody>
      </p:sp>
      <p:sp>
        <p:nvSpPr>
          <p:cNvPr id="280579" name="Espace réservé du numéro de diapositive 6"/>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A420DA-D809-477C-ACD0-2CA7EC6A7611}"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graphicFrame>
        <p:nvGraphicFramePr>
          <p:cNvPr id="10" name="Tabel 2"/>
          <p:cNvGraphicFramePr>
            <a:graphicFrameLocks noGrp="1"/>
          </p:cNvGraphicFramePr>
          <p:nvPr/>
        </p:nvGraphicFramePr>
        <p:xfrm>
          <a:off x="226800" y="3937000"/>
          <a:ext cx="8460000" cy="2763520"/>
        </p:xfrm>
        <a:graphic>
          <a:graphicData uri="http://schemas.openxmlformats.org/drawingml/2006/table">
            <a:tbl>
              <a:tblPr firstRow="1" bandRow="1">
                <a:tableStyleId>{5C22544A-7EE6-4342-B048-85BDC9FD1C3A}</a:tableStyleId>
              </a:tblPr>
              <a:tblGrid>
                <a:gridCol w="2412000">
                  <a:extLst>
                    <a:ext uri="{9D8B030D-6E8A-4147-A177-3AD203B41FA5}">
                      <a16:colId xmlns:a16="http://schemas.microsoft.com/office/drawing/2014/main" val="20000"/>
                    </a:ext>
                  </a:extLst>
                </a:gridCol>
                <a:gridCol w="2016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gridCol w="2016000">
                  <a:extLst>
                    <a:ext uri="{9D8B030D-6E8A-4147-A177-3AD203B41FA5}">
                      <a16:colId xmlns:a16="http://schemas.microsoft.com/office/drawing/2014/main" val="20003"/>
                    </a:ext>
                  </a:extLst>
                </a:gridCol>
              </a:tblGrid>
              <a:tr h="404862">
                <a:tc>
                  <a:txBody>
                    <a:bodyPr/>
                    <a:lstStyle/>
                    <a:p>
                      <a:endParaRPr lang="nl-BE" dirty="0">
                        <a:solidFill>
                          <a:schemeClr val="bg1"/>
                        </a:solidFill>
                      </a:endParaRPr>
                    </a:p>
                  </a:txBody>
                  <a:tcPr>
                    <a:lnR w="12700" cap="flat" cmpd="sng" algn="ctr">
                      <a:noFill/>
                      <a:prstDash val="solid"/>
                      <a:round/>
                      <a:headEnd type="none" w="med" len="med"/>
                      <a:tailEnd type="none" w="med" len="med"/>
                    </a:lnR>
                    <a:solidFill>
                      <a:schemeClr val="bg1"/>
                    </a:solidFill>
                  </a:tcPr>
                </a:tc>
                <a:tc>
                  <a:txBody>
                    <a:bodyPr/>
                    <a:lstStyle/>
                    <a:p>
                      <a:r>
                        <a:t>EC 3-1-1: S235</a:t>
                      </a:r>
                      <a:endParaRPr lang="it-IT"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r>
                        <a:t>CSM: Austenitico</a:t>
                      </a:r>
                      <a:endParaRPr lang="it-IT" dirty="0"/>
                    </a:p>
                  </a:txBody>
                  <a:tcPr>
                    <a:lnT w="12700" cap="flat" cmpd="sng" algn="ctr">
                      <a:noFill/>
                      <a:prstDash val="solid"/>
                      <a:round/>
                      <a:headEnd type="none" w="med" len="med"/>
                      <a:tailEnd type="none" w="med" len="med"/>
                    </a:lnT>
                  </a:tcPr>
                </a:tc>
                <a:tc>
                  <a:txBody>
                    <a:bodyPr/>
                    <a:lstStyle/>
                    <a:p>
                      <a:r>
                        <a:t>EC 3-1-4: Austenitico</a:t>
                      </a:r>
                      <a:endParaRPr lang="it-IT" dirty="0"/>
                    </a:p>
                  </a:txBody>
                  <a:tcP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nl-BE" b="1" dirty="0">
                          <a:solidFill>
                            <a:schemeClr val="bg1"/>
                          </a:solidFill>
                        </a:rPr>
                        <a:t>f</a:t>
                      </a:r>
                      <a:r>
                        <a:rPr lang="nl-BE" b="1" baseline="-25000" dirty="0">
                          <a:solidFill>
                            <a:schemeClr val="bg1"/>
                          </a:solidFill>
                        </a:rPr>
                        <a:t>y</a:t>
                      </a:r>
                      <a:r>
                        <a:rPr lang="nl-BE" b="1" dirty="0">
                          <a:solidFill>
                            <a:schemeClr val="bg1"/>
                          </a:solidFill>
                        </a:rPr>
                        <a:t> [N/mm²]</a:t>
                      </a:r>
                      <a:endParaRPr lang="it-IT" b="1" dirty="0">
                        <a:solidFill>
                          <a:schemeClr val="bg1"/>
                        </a:solidFill>
                      </a:endParaRPr>
                    </a:p>
                  </a:txBody>
                  <a:tcPr>
                    <a:lnR w="12700" cap="flat" cmpd="sng" algn="ctr">
                      <a:noFill/>
                      <a:prstDash val="solid"/>
                      <a:round/>
                      <a:headEnd type="none" w="med" len="med"/>
                      <a:tailEnd type="none" w="med" len="med"/>
                    </a:lnR>
                    <a:solidFill>
                      <a:schemeClr val="accent1"/>
                    </a:solidFill>
                  </a:tcPr>
                </a:tc>
                <a:tc>
                  <a:txBody>
                    <a:bodyPr/>
                    <a:lstStyle/>
                    <a:p>
                      <a:pPr algn="r"/>
                      <a:r>
                        <a:t>235</a:t>
                      </a:r>
                      <a:endParaRPr lang="it-IT" dirty="0"/>
                    </a:p>
                  </a:txBody>
                  <a:tcPr>
                    <a:lnL w="12700" cap="flat" cmpd="sng" algn="ctr">
                      <a:noFill/>
                      <a:prstDash val="solid"/>
                      <a:round/>
                      <a:headEnd type="none" w="med" len="med"/>
                      <a:tailEnd type="none" w="med" len="med"/>
                    </a:lnL>
                  </a:tcPr>
                </a:tc>
                <a:tc>
                  <a:txBody>
                    <a:bodyPr/>
                    <a:lstStyle/>
                    <a:p>
                      <a:pPr algn="r"/>
                      <a:r>
                        <a:rPr lang="nl-BE" dirty="0">
                          <a:solidFill>
                            <a:srgbClr val="002060"/>
                          </a:solidFill>
                        </a:rPr>
                        <a:t>230</a:t>
                      </a:r>
                      <a:endParaRPr lang="it-IT" dirty="0">
                        <a:solidFill>
                          <a:srgbClr val="002060"/>
                        </a:solidFill>
                      </a:endParaRPr>
                    </a:p>
                  </a:txBody>
                  <a:tcPr/>
                </a:tc>
                <a:tc>
                  <a:txBody>
                    <a:bodyPr/>
                    <a:lstStyle/>
                    <a:p>
                      <a:pPr algn="r"/>
                      <a:r>
                        <a:t>230</a:t>
                      </a:r>
                      <a:endParaRPr lang="it-IT" dirty="0"/>
                    </a:p>
                  </a:txBody>
                  <a:tcPr/>
                </a:tc>
                <a:extLst>
                  <a:ext uri="{0D108BD9-81ED-4DB2-BD59-A6C34878D82A}">
                    <a16:rowId xmlns:a16="http://schemas.microsoft.com/office/drawing/2014/main" val="10001"/>
                  </a:ext>
                </a:extLst>
              </a:tr>
              <a:tr h="370840">
                <a:tc>
                  <a:txBody>
                    <a:bodyPr/>
                    <a:lstStyle/>
                    <a:p>
                      <a:endParaRPr lang="nl-BE" dirty="0"/>
                    </a:p>
                  </a:txBody>
                  <a:tcPr>
                    <a:lnR w="12700" cap="flat" cmpd="sng" algn="ctr">
                      <a:noFill/>
                      <a:prstDash val="solid"/>
                      <a:round/>
                      <a:headEnd type="none" w="med" len="med"/>
                      <a:tailEnd type="none" w="med" len="med"/>
                    </a:lnR>
                    <a:blipFill rotWithShape="0">
                      <a:blip r:embed="rId4"/>
                      <a:stretch>
                        <a:fillRect l="-239" t="-208197" r="-200718" b="-324590"/>
                      </a:stretch>
                    </a:blipFill>
                  </a:tcPr>
                </a:tc>
                <a:tc>
                  <a:txBody>
                    <a:bodyPr/>
                    <a:lstStyle/>
                    <a:p>
                      <a:pPr algn="r"/>
                      <a:r>
                        <a:t>1,0</a:t>
                      </a:r>
                    </a:p>
                  </a:txBody>
                  <a:tcPr>
                    <a:lnL w="12700" cap="flat" cmpd="sng" algn="ctr">
                      <a:noFill/>
                      <a:prstDash val="solid"/>
                      <a:round/>
                      <a:headEnd type="none" w="med" len="med"/>
                      <a:tailEnd type="none" w="med" len="med"/>
                    </a:lnL>
                  </a:tcPr>
                </a:tc>
                <a:tc>
                  <a:txBody>
                    <a:bodyPr/>
                    <a:lstStyle/>
                    <a:p>
                      <a:pPr algn="r"/>
                      <a:r>
                        <a:rPr lang="nl-BE" dirty="0">
                          <a:solidFill>
                            <a:srgbClr val="002060"/>
                          </a:solidFill>
                        </a:rPr>
                        <a:t>1,1</a:t>
                      </a:r>
                    </a:p>
                  </a:txBody>
                  <a:tcPr/>
                </a:tc>
                <a:tc>
                  <a:txBody>
                    <a:bodyPr/>
                    <a:lstStyle/>
                    <a:p>
                      <a:pPr algn="r"/>
                      <a:r>
                        <a:t>1,1</a:t>
                      </a:r>
                      <a:endParaRPr lang="it-IT" dirty="0"/>
                    </a:p>
                  </a:txBody>
                  <a:tcPr/>
                </a:tc>
                <a:extLst>
                  <a:ext uri="{0D108BD9-81ED-4DB2-BD59-A6C34878D82A}">
                    <a16:rowId xmlns:a16="http://schemas.microsoft.com/office/drawing/2014/main" val="10002"/>
                  </a:ext>
                </a:extLst>
              </a:tr>
              <a:tr h="370840">
                <a:tc>
                  <a:txBody>
                    <a:bodyPr/>
                    <a:lstStyle/>
                    <a:p>
                      <a:endParaRPr lang="nl-BE" dirty="0"/>
                    </a:p>
                  </a:txBody>
                  <a:tcPr>
                    <a:lnR w="12700" cap="flat" cmpd="sng" algn="ctr">
                      <a:noFill/>
                      <a:prstDash val="solid"/>
                      <a:round/>
                      <a:headEnd type="none" w="med" len="med"/>
                      <a:tailEnd type="none" w="med" len="med"/>
                    </a:lnR>
                    <a:blipFill rotWithShape="0">
                      <a:blip r:embed="rId4"/>
                      <a:stretch>
                        <a:fillRect l="-239" t="-308197" r="-200718" b="-224590"/>
                      </a:stretch>
                    </a:blipFill>
                  </a:tcPr>
                </a:tc>
                <a:tc>
                  <a:txBody>
                    <a:bodyPr/>
                    <a:lstStyle/>
                    <a:p>
                      <a:pPr algn="r"/>
                      <a:r>
                        <a:t>1,0</a:t>
                      </a:r>
                      <a:endParaRPr lang="it-IT" dirty="0"/>
                    </a:p>
                  </a:txBody>
                  <a:tcPr>
                    <a:lnL w="12700" cap="flat" cmpd="sng" algn="ctr">
                      <a:noFill/>
                      <a:prstDash val="solid"/>
                      <a:round/>
                      <a:headEnd type="none" w="med" len="med"/>
                      <a:tailEnd type="none" w="med" len="med"/>
                    </a:lnL>
                  </a:tcPr>
                </a:tc>
                <a:tc>
                  <a:txBody>
                    <a:bodyPr/>
                    <a:lstStyle/>
                    <a:p>
                      <a:pPr algn="r"/>
                      <a:r>
                        <a:rPr lang="nl-BE" dirty="0">
                          <a:solidFill>
                            <a:srgbClr val="002060"/>
                          </a:solidFill>
                        </a:rPr>
                        <a:t>1,1</a:t>
                      </a:r>
                    </a:p>
                  </a:txBody>
                  <a:tcPr/>
                </a:tc>
                <a:tc>
                  <a:txBody>
                    <a:bodyPr/>
                    <a:lstStyle/>
                    <a:p>
                      <a:pPr algn="r"/>
                      <a:r>
                        <a:t>1,1</a:t>
                      </a:r>
                      <a:endParaRPr lang="it-IT" dirty="0"/>
                    </a:p>
                  </a:txBody>
                  <a:tcPr/>
                </a:tc>
                <a:extLst>
                  <a:ext uri="{0D108BD9-81ED-4DB2-BD59-A6C34878D82A}">
                    <a16:rowId xmlns:a16="http://schemas.microsoft.com/office/drawing/2014/main" val="10003"/>
                  </a:ext>
                </a:extLst>
              </a:tr>
              <a:tr h="370840">
                <a:tc>
                  <a:txBody>
                    <a:bodyPr/>
                    <a:lstStyle/>
                    <a:p>
                      <a:r>
                        <a:rPr lang="nl-BE" b="1" dirty="0">
                          <a:solidFill>
                            <a:schemeClr val="bg1"/>
                          </a:solidFill>
                        </a:rPr>
                        <a:t>Profilato trasversale</a:t>
                      </a:r>
                      <a:r>
                        <a:t> </a:t>
                      </a:r>
                      <a:r>
                        <a:rPr lang="nl-BE" b="1" dirty="0">
                          <a:solidFill>
                            <a:schemeClr val="bg1"/>
                          </a:solidFill>
                        </a:rPr>
                        <a:t>N</a:t>
                      </a:r>
                      <a:r>
                        <a:rPr lang="nl-BE" b="1" baseline="-25000" dirty="0">
                          <a:solidFill>
                            <a:schemeClr val="bg1"/>
                          </a:solidFill>
                        </a:rPr>
                        <a:t>c,Rd</a:t>
                      </a:r>
                      <a:r>
                        <a:rPr lang="nl-BE" b="1" dirty="0">
                          <a:solidFill>
                            <a:schemeClr val="bg1"/>
                          </a:solidFill>
                        </a:rPr>
                        <a:t> [kN]</a:t>
                      </a:r>
                      <a:endParaRPr lang="it-IT" b="1" dirty="0">
                        <a:solidFill>
                          <a:schemeClr val="bg1"/>
                        </a:solidFill>
                      </a:endParaRPr>
                    </a:p>
                  </a:txBody>
                  <a:tcPr>
                    <a:lnR w="12700" cap="flat" cmpd="sng" algn="ctr">
                      <a:noFill/>
                      <a:prstDash val="solid"/>
                      <a:round/>
                      <a:headEnd type="none" w="med" len="med"/>
                      <a:tailEnd type="none" w="med" len="med"/>
                    </a:lnR>
                    <a:solidFill>
                      <a:schemeClr val="accent1"/>
                    </a:solidFill>
                  </a:tcPr>
                </a:tc>
                <a:tc>
                  <a:txBody>
                    <a:bodyPr/>
                    <a:lstStyle/>
                    <a:p>
                      <a:pPr algn="r"/>
                      <a:r>
                        <a:rPr lang="nl-BE" b="1" dirty="0"/>
                        <a:t>351</a:t>
                      </a:r>
                      <a:endParaRPr lang="it-IT" b="1" dirty="0"/>
                    </a:p>
                  </a:txBody>
                  <a:tcPr>
                    <a:lnL w="12700" cap="flat" cmpd="sng" algn="ctr">
                      <a:noFill/>
                      <a:prstDash val="solid"/>
                      <a:round/>
                      <a:headEnd type="none" w="med" len="med"/>
                      <a:tailEnd type="none" w="med" len="med"/>
                    </a:lnL>
                  </a:tcPr>
                </a:tc>
                <a:tc>
                  <a:txBody>
                    <a:bodyPr/>
                    <a:lstStyle/>
                    <a:p>
                      <a:pPr algn="r"/>
                      <a:r>
                        <a:rPr lang="nl-BE" b="1" dirty="0">
                          <a:solidFill>
                            <a:srgbClr val="002060"/>
                          </a:solidFill>
                        </a:rPr>
                        <a:t>335</a:t>
                      </a:r>
                      <a:endParaRPr lang="it-IT" b="1" dirty="0">
                        <a:solidFill>
                          <a:srgbClr val="002060"/>
                        </a:solidFill>
                      </a:endParaRPr>
                    </a:p>
                  </a:txBody>
                  <a:tcPr/>
                </a:tc>
                <a:tc>
                  <a:txBody>
                    <a:bodyPr/>
                    <a:lstStyle/>
                    <a:p>
                      <a:pPr algn="r"/>
                      <a:r>
                        <a:rPr lang="nl-BE" b="1" dirty="0"/>
                        <a:t>313</a:t>
                      </a:r>
                      <a:endParaRPr lang="it-IT" b="1" dirty="0"/>
                    </a:p>
                  </a:txBody>
                  <a:tcPr/>
                </a:tc>
                <a:extLst>
                  <a:ext uri="{0D108BD9-81ED-4DB2-BD59-A6C34878D82A}">
                    <a16:rowId xmlns:a16="http://schemas.microsoft.com/office/drawing/2014/main" val="10004"/>
                  </a:ext>
                </a:extLst>
              </a:tr>
              <a:tr h="370840">
                <a:tc>
                  <a:txBody>
                    <a:bodyPr/>
                    <a:lstStyle/>
                    <a:p>
                      <a:r>
                        <a:rPr lang="nl-BE" b="1" dirty="0">
                          <a:solidFill>
                            <a:schemeClr val="bg1"/>
                          </a:solidFill>
                        </a:rPr>
                        <a:t>Stabilità</a:t>
                      </a:r>
                      <a:r>
                        <a:t> </a:t>
                      </a:r>
                      <a:r>
                        <a:rPr lang="nl-BE" b="1" dirty="0">
                          <a:solidFill>
                            <a:schemeClr val="bg1"/>
                          </a:solidFill>
                        </a:rPr>
                        <a:t>N</a:t>
                      </a:r>
                      <a:r>
                        <a:rPr lang="nl-BE" b="1" baseline="-25000" dirty="0">
                          <a:solidFill>
                            <a:schemeClr val="bg1"/>
                          </a:solidFill>
                        </a:rPr>
                        <a:t>b,Rd</a:t>
                      </a:r>
                      <a:r>
                        <a:rPr lang="nl-BE" b="1" dirty="0">
                          <a:solidFill>
                            <a:schemeClr val="bg1"/>
                          </a:solidFill>
                        </a:rPr>
                        <a:t>[kN]</a:t>
                      </a:r>
                      <a:endParaRPr lang="it-IT" b="1" dirty="0">
                        <a:solidFill>
                          <a:schemeClr val="bg1"/>
                        </a:solidFill>
                      </a:endParaRPr>
                    </a:p>
                  </a:txBody>
                  <a:tcPr>
                    <a:lnR w="12700" cap="flat" cmpd="sng" algn="ctr">
                      <a:noFill/>
                      <a:prstDash val="solid"/>
                      <a:round/>
                      <a:headEnd type="none" w="med" len="med"/>
                      <a:tailEnd type="none" w="med" len="med"/>
                    </a:lnR>
                    <a:solidFill>
                      <a:schemeClr val="accent1"/>
                    </a:solidFill>
                  </a:tcPr>
                </a:tc>
                <a:tc>
                  <a:txBody>
                    <a:bodyPr/>
                    <a:lstStyle/>
                    <a:p>
                      <a:pPr algn="r"/>
                      <a:r>
                        <a:rPr lang="nl-BE" b="1" dirty="0"/>
                        <a:t>281</a:t>
                      </a:r>
                      <a:endParaRPr lang="it-IT" b="1" dirty="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r"/>
                      <a:r>
                        <a:rPr lang="nl-BE" b="1" dirty="0">
                          <a:solidFill>
                            <a:srgbClr val="002060"/>
                          </a:solidFill>
                        </a:rPr>
                        <a:t>294</a:t>
                      </a:r>
                      <a:endParaRPr lang="it-IT" b="1" dirty="0">
                        <a:solidFill>
                          <a:srgbClr val="002060"/>
                        </a:solidFill>
                      </a:endParaRPr>
                    </a:p>
                  </a:txBody>
                  <a:tcPr>
                    <a:lnB w="12700" cap="flat" cmpd="sng" algn="ctr">
                      <a:noFill/>
                      <a:prstDash val="solid"/>
                      <a:round/>
                      <a:headEnd type="none" w="med" len="med"/>
                      <a:tailEnd type="none" w="med" len="med"/>
                    </a:lnB>
                  </a:tcPr>
                </a:tc>
                <a:tc>
                  <a:txBody>
                    <a:bodyPr/>
                    <a:lstStyle/>
                    <a:p>
                      <a:pPr algn="r"/>
                      <a:r>
                        <a:rPr lang="nl-BE" b="1" dirty="0"/>
                        <a:t>277</a:t>
                      </a:r>
                      <a:endParaRPr lang="it-IT" b="1"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43947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ctrTitle"/>
          </p:nvPr>
        </p:nvSpPr>
        <p:spPr>
          <a:xfrm>
            <a:off x="539750" y="333375"/>
            <a:ext cx="7772400" cy="1008063"/>
          </a:xfrm>
        </p:spPr>
        <p:txBody>
          <a:bodyPr/>
          <a:lstStyle/>
          <a:p>
            <a:pPr eaLnBrk="1" hangingPunct="1"/>
            <a:r>
              <a:rPr lang="it-IT" sz="2800"/>
              <a:t>Il pontile di Progreso</a:t>
            </a:r>
            <a:r>
              <a:rPr lang="it-IT"/>
              <a:t> </a:t>
            </a:r>
            <a:r>
              <a:rPr lang="it-IT" sz="2800"/>
              <a:t>(2/3)</a:t>
            </a:r>
          </a:p>
        </p:txBody>
      </p:sp>
      <p:sp>
        <p:nvSpPr>
          <p:cNvPr id="25602" name="Text Placeholder 6"/>
          <p:cNvSpPr txBox="1">
            <a:spLocks/>
          </p:cNvSpPr>
          <p:nvPr/>
        </p:nvSpPr>
        <p:spPr bwMode="auto">
          <a:xfrm>
            <a:off x="1852613" y="4778375"/>
            <a:ext cx="5486400" cy="1171575"/>
          </a:xfrm>
          <a:prstGeom prst="rect">
            <a:avLst/>
          </a:prstGeom>
          <a:noFill/>
          <a:ln w="9525">
            <a:noFill/>
            <a:miter lim="800000"/>
            <a:headEnd/>
            <a:tailEnd/>
          </a:ln>
        </p:spPr>
        <p:txBody>
          <a:bodyPr/>
          <a:lstStyle/>
          <a:p>
            <a:pPr algn="just">
              <a:spcBef>
                <a:spcPct val="20000"/>
              </a:spcBef>
              <a:buFont typeface="Arial" charset="0"/>
              <a:buNone/>
            </a:pPr>
            <a:r>
              <a:rPr lang="it-IT">
                <a:latin typeface="Calibri" pitchFamily="34" charset="0"/>
              </a:rPr>
              <a:t>Il pontile vicino è stato eretto nel 1937 – 1941 usando rebar in acciaio inossidabile.</a:t>
            </a:r>
          </a:p>
        </p:txBody>
      </p:sp>
      <p:pic>
        <p:nvPicPr>
          <p:cNvPr id="25603" name="Picture 2"/>
          <p:cNvPicPr>
            <a:picLocks noChangeAspect="1" noChangeArrowheads="1"/>
          </p:cNvPicPr>
          <p:nvPr/>
        </p:nvPicPr>
        <p:blipFill>
          <a:blip r:embed="rId2"/>
          <a:srcRect/>
          <a:stretch>
            <a:fillRect/>
          </a:stretch>
        </p:blipFill>
        <p:spPr bwMode="auto">
          <a:xfrm>
            <a:off x="1822450" y="2492375"/>
            <a:ext cx="5486400" cy="1931988"/>
          </a:xfrm>
          <a:prstGeom prst="rect">
            <a:avLst/>
          </a:prstGeom>
          <a:noFill/>
          <a:ln w="9525">
            <a:solidFill>
              <a:schemeClr val="tx1"/>
            </a:solidFill>
            <a:miter lim="800000"/>
            <a:headEnd/>
            <a:tailEnd/>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94" name="Titel 7"/>
          <p:cNvSpPr>
            <a:spLocks noGrp="1"/>
          </p:cNvSpPr>
          <p:nvPr>
            <p:ph type="title"/>
          </p:nvPr>
        </p:nvSpPr>
        <p:spPr/>
        <p:txBody>
          <a:bodyPr/>
          <a:lstStyle/>
          <a:p>
            <a:pPr eaLnBrk="1" hangingPunct="1"/>
            <a:r>
              <a:rPr lang="it-IT"/>
              <a:t>Modello agli elementi finiti</a:t>
            </a:r>
          </a:p>
        </p:txBody>
      </p:sp>
      <p:sp>
        <p:nvSpPr>
          <p:cNvPr id="203795" name="Tijdelijke aanduiding voor inhoud 8"/>
          <p:cNvSpPr>
            <a:spLocks noGrp="1"/>
          </p:cNvSpPr>
          <p:nvPr>
            <p:ph idx="1"/>
          </p:nvPr>
        </p:nvSpPr>
        <p:spPr/>
        <p:txBody>
          <a:bodyPr/>
          <a:lstStyle/>
          <a:p>
            <a:pPr eaLnBrk="1" hangingPunct="1"/>
            <a:r>
              <a:rPr lang="it-IT" sz="2400"/>
              <a:t>La curva sforzo-deformazione del materiale può essere modellata con precisione (ad esempio utilizzando la legge di Ramberg-Osgood o i risultati delle prove di trazione misurati)</a:t>
            </a:r>
          </a:p>
        </p:txBody>
      </p:sp>
      <p:sp>
        <p:nvSpPr>
          <p:cNvPr id="203796" name="Tijdelijke aanduiding voor dianummer 6"/>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3805AB-6407-485E-8773-9F55906412E1}"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graphicFrame>
        <p:nvGraphicFramePr>
          <p:cNvPr id="6" name="Grafiek 5"/>
          <p:cNvGraphicFramePr>
            <a:graphicFrameLocks noGrp="1"/>
          </p:cNvGraphicFramePr>
          <p:nvPr/>
        </p:nvGraphicFramePr>
        <p:xfrm>
          <a:off x="647176" y="2857356"/>
          <a:ext cx="6120680" cy="3470601"/>
        </p:xfrm>
        <a:graphic>
          <a:graphicData uri="http://schemas.openxmlformats.org/drawingml/2006/chart">
            <c:chart xmlns:c="http://schemas.openxmlformats.org/drawingml/2006/chart" xmlns:r="http://schemas.openxmlformats.org/officeDocument/2006/relationships" r:id="rId4"/>
          </a:graphicData>
        </a:graphic>
      </p:graphicFrame>
      <p:sp>
        <p:nvSpPr>
          <p:cNvPr id="203798" name="Tekstvak 9"/>
          <p:cNvSpPr txBox="1">
            <a:spLocks noChangeArrowheads="1"/>
          </p:cNvSpPr>
          <p:nvPr/>
        </p:nvSpPr>
        <p:spPr bwMode="auto">
          <a:xfrm>
            <a:off x="3349625" y="6327775"/>
            <a:ext cx="2376488" cy="3794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Deformazione </a:t>
            </a:r>
            <a:r>
              <a:rPr kumimoji="0" lang="it-IT" sz="1800" b="0" i="0" u="none" strike="noStrike" kern="1200" cap="none" spc="0" normalizeH="0" baseline="0" noProof="0">
                <a:ln>
                  <a:noFill/>
                </a:ln>
                <a:solidFill>
                  <a:prstClr val="black"/>
                </a:solidFill>
                <a:effectLst/>
                <a:uLnTx/>
                <a:uFillTx/>
                <a:latin typeface="Arial" charset="0"/>
                <a:ea typeface="+mn-ea"/>
                <a:cs typeface="Arial" charset="0"/>
              </a:rPr>
              <a:t>ε</a:t>
            </a:r>
            <a:endPar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03799" name="Tekstvak 10"/>
          <p:cNvSpPr txBox="1">
            <a:spLocks noChangeArrowheads="1"/>
          </p:cNvSpPr>
          <p:nvPr/>
        </p:nvSpPr>
        <p:spPr bwMode="auto">
          <a:xfrm rot="-5400000">
            <a:off x="-882650" y="3887788"/>
            <a:ext cx="2679700" cy="3683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Sollecitazione σ (N/mm²)</a:t>
            </a:r>
          </a:p>
        </p:txBody>
      </p:sp>
      <p:graphicFrame>
        <p:nvGraphicFramePr>
          <p:cNvPr id="203793" name="Object 17"/>
          <p:cNvGraphicFramePr>
            <a:graphicFrameLocks noChangeAspect="1"/>
          </p:cNvGraphicFramePr>
          <p:nvPr/>
        </p:nvGraphicFramePr>
        <p:xfrm>
          <a:off x="3101975" y="3633788"/>
          <a:ext cx="5164138" cy="1901825"/>
        </p:xfrm>
        <a:graphic>
          <a:graphicData uri="http://schemas.openxmlformats.org/presentationml/2006/ole">
            <mc:AlternateContent xmlns:mc="http://schemas.openxmlformats.org/markup-compatibility/2006">
              <mc:Choice xmlns:v="urn:schemas-microsoft-com:vml" Requires="v">
                <p:oleObj spid="_x0000_s10242" name="Equation" r:id="rId5" imgW="2997200" imgH="1104900" progId="">
                  <p:embed/>
                </p:oleObj>
              </mc:Choice>
              <mc:Fallback>
                <p:oleObj name="Equation" r:id="rId5" imgW="2997200" imgH="1104900" progId="">
                  <p:embed/>
                  <p:pic>
                    <p:nvPicPr>
                      <p:cNvPr id="203793"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1975" y="3633788"/>
                        <a:ext cx="5164138" cy="1901825"/>
                      </a:xfrm>
                      <a:prstGeom prst="rect">
                        <a:avLst/>
                      </a:prstGeom>
                      <a:solidFill>
                        <a:schemeClr val="bg1"/>
                      </a:solidFill>
                    </p:spPr>
                  </p:pic>
                </p:oleObj>
              </mc:Fallback>
            </mc:AlternateContent>
          </a:graphicData>
        </a:graphic>
      </p:graphicFrame>
      <p:sp>
        <p:nvSpPr>
          <p:cNvPr id="203800" name="Rectangle 12"/>
          <p:cNvSpPr>
            <a:spLocks noChangeArrowheads="1"/>
          </p:cNvSpPr>
          <p:nvPr/>
        </p:nvSpPr>
        <p:spPr bwMode="auto">
          <a:xfrm>
            <a:off x="4302125" y="3359150"/>
            <a:ext cx="3927475" cy="368300"/>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Modello di Ramberg-Osgood a due fasi:</a:t>
            </a:r>
          </a:p>
        </p:txBody>
      </p:sp>
    </p:spTree>
    <p:extLst>
      <p:ext uri="{BB962C8B-B14F-4D97-AF65-F5344CB8AC3E}">
        <p14:creationId xmlns:p14="http://schemas.microsoft.com/office/powerpoint/2010/main" val="28173957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7" name="Titre 1"/>
          <p:cNvSpPr>
            <a:spLocks noGrp="1"/>
          </p:cNvSpPr>
          <p:nvPr>
            <p:ph type="title"/>
          </p:nvPr>
        </p:nvSpPr>
        <p:spPr/>
        <p:txBody>
          <a:bodyPr/>
          <a:lstStyle/>
          <a:p>
            <a:pPr eaLnBrk="1" hangingPunct="1"/>
            <a:r>
              <a:rPr lang="it-IT"/>
              <a:t>Modello agli elementi finiti</a:t>
            </a:r>
          </a:p>
        </p:txBody>
      </p:sp>
      <p:sp>
        <p:nvSpPr>
          <p:cNvPr id="204878" name="Espace réservé du contenu 2"/>
          <p:cNvSpPr>
            <a:spLocks noGrp="1"/>
          </p:cNvSpPr>
          <p:nvPr>
            <p:ph idx="1"/>
          </p:nvPr>
        </p:nvSpPr>
        <p:spPr/>
        <p:txBody>
          <a:bodyPr/>
          <a:lstStyle/>
          <a:p>
            <a:pPr eaLnBrk="1" hangingPunct="1"/>
            <a:r>
              <a:rPr lang="it-IT" sz="2800"/>
              <a:t>I parametri</a:t>
            </a:r>
            <a:r>
              <a:rPr lang="it-IT"/>
              <a:t> </a:t>
            </a:r>
            <a:r>
              <a:rPr lang="it-IT" sz="2800"/>
              <a:t>non lineari sono forniti dalle seguenti espressioni (in base alla revisione di Rasmussen</a:t>
            </a:r>
            <a:r>
              <a:rPr lang="it-IT"/>
              <a:t> </a:t>
            </a:r>
            <a:r>
              <a:rPr lang="it-IT" sz="2800"/>
              <a:t>):</a:t>
            </a:r>
          </a:p>
          <a:p>
            <a:pPr eaLnBrk="1" hangingPunct="1"/>
            <a:endParaRPr lang="it-IT" sz="2800">
              <a:solidFill>
                <a:srgbClr val="FF0000"/>
              </a:solidFill>
            </a:endParaRPr>
          </a:p>
        </p:txBody>
      </p:sp>
      <p:sp>
        <p:nvSpPr>
          <p:cNvPr id="204879" name="Espace réservé du numéro de diapositive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42BB1A-6968-4D11-9F07-E8B4A4932916}"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graphicFrame>
        <p:nvGraphicFramePr>
          <p:cNvPr id="204872" name="Object 72"/>
          <p:cNvGraphicFramePr>
            <a:graphicFrameLocks noChangeAspect="1"/>
          </p:cNvGraphicFramePr>
          <p:nvPr/>
        </p:nvGraphicFramePr>
        <p:xfrm>
          <a:off x="855663" y="2735263"/>
          <a:ext cx="1527175" cy="1239837"/>
        </p:xfrm>
        <a:graphic>
          <a:graphicData uri="http://schemas.openxmlformats.org/presentationml/2006/ole">
            <mc:AlternateContent xmlns:mc="http://schemas.openxmlformats.org/markup-compatibility/2006">
              <mc:Choice xmlns:v="urn:schemas-microsoft-com:vml" Requires="v">
                <p:oleObj spid="_x0000_s11266" name="Equation" r:id="rId4" imgW="876300" imgH="711200" progId="">
                  <p:embed/>
                </p:oleObj>
              </mc:Choice>
              <mc:Fallback>
                <p:oleObj name="Equation" r:id="rId4" imgW="876300" imgH="711200" progId="">
                  <p:embed/>
                  <p:pic>
                    <p:nvPicPr>
                      <p:cNvPr id="204872" name="Object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63" y="2735263"/>
                        <a:ext cx="1527175" cy="1239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73" name="Object 73"/>
          <p:cNvGraphicFramePr>
            <a:graphicFrameLocks noChangeAspect="1"/>
          </p:cNvGraphicFramePr>
          <p:nvPr/>
        </p:nvGraphicFramePr>
        <p:xfrm>
          <a:off x="2762250" y="2728913"/>
          <a:ext cx="1703388" cy="838200"/>
        </p:xfrm>
        <a:graphic>
          <a:graphicData uri="http://schemas.openxmlformats.org/presentationml/2006/ole">
            <mc:AlternateContent xmlns:mc="http://schemas.openxmlformats.org/markup-compatibility/2006">
              <mc:Choice xmlns:v="urn:schemas-microsoft-com:vml" Requires="v">
                <p:oleObj spid="_x0000_s11267" name="Equation" r:id="rId6" imgW="952500" imgH="469900" progId="">
                  <p:embed/>
                </p:oleObj>
              </mc:Choice>
              <mc:Fallback>
                <p:oleObj name="Equation" r:id="rId6" imgW="952500" imgH="469900" progId="">
                  <p:embed/>
                  <p:pic>
                    <p:nvPicPr>
                      <p:cNvPr id="204873" name="Object 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2250" y="2728913"/>
                        <a:ext cx="170338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74" name="Object 74"/>
          <p:cNvGraphicFramePr>
            <a:graphicFrameLocks noChangeAspect="1"/>
          </p:cNvGraphicFramePr>
          <p:nvPr/>
        </p:nvGraphicFramePr>
        <p:xfrm>
          <a:off x="846138" y="3951288"/>
          <a:ext cx="1419225" cy="871537"/>
        </p:xfrm>
        <a:graphic>
          <a:graphicData uri="http://schemas.openxmlformats.org/presentationml/2006/ole">
            <mc:AlternateContent xmlns:mc="http://schemas.openxmlformats.org/markup-compatibility/2006">
              <mc:Choice xmlns:v="urn:schemas-microsoft-com:vml" Requires="v">
                <p:oleObj spid="_x0000_s11268" name="Equation" r:id="rId8" imgW="762000" imgH="469900" progId="">
                  <p:embed/>
                </p:oleObj>
              </mc:Choice>
              <mc:Fallback>
                <p:oleObj name="Equation" r:id="rId8" imgW="762000" imgH="469900" progId="">
                  <p:embed/>
                  <p:pic>
                    <p:nvPicPr>
                      <p:cNvPr id="204874" name="Object 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6138" y="3951288"/>
                        <a:ext cx="1419225" cy="871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75" name="Object 75"/>
          <p:cNvGraphicFramePr>
            <a:graphicFrameLocks noChangeAspect="1"/>
          </p:cNvGraphicFramePr>
          <p:nvPr/>
        </p:nvGraphicFramePr>
        <p:xfrm>
          <a:off x="5326063" y="2716213"/>
          <a:ext cx="2365375" cy="1206500"/>
        </p:xfrm>
        <a:graphic>
          <a:graphicData uri="http://schemas.openxmlformats.org/presentationml/2006/ole">
            <mc:AlternateContent xmlns:mc="http://schemas.openxmlformats.org/markup-compatibility/2006">
              <mc:Choice xmlns:v="urn:schemas-microsoft-com:vml" Requires="v">
                <p:oleObj spid="_x0000_s11269" name="Equation" r:id="rId10" imgW="1320800" imgH="673100" progId="">
                  <p:embed/>
                </p:oleObj>
              </mc:Choice>
              <mc:Fallback>
                <p:oleObj name="Equation" r:id="rId10" imgW="1320800" imgH="673100" progId="">
                  <p:embed/>
                  <p:pic>
                    <p:nvPicPr>
                      <p:cNvPr id="204875" name="Object 7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063" y="2716213"/>
                        <a:ext cx="2365375" cy="1206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76" name="Object 76"/>
          <p:cNvGraphicFramePr>
            <a:graphicFrameLocks noChangeAspect="1"/>
          </p:cNvGraphicFramePr>
          <p:nvPr/>
        </p:nvGraphicFramePr>
        <p:xfrm>
          <a:off x="790575" y="4837113"/>
          <a:ext cx="5957888" cy="1863725"/>
        </p:xfrm>
        <a:graphic>
          <a:graphicData uri="http://schemas.openxmlformats.org/presentationml/2006/ole">
            <mc:AlternateContent xmlns:mc="http://schemas.openxmlformats.org/markup-compatibility/2006">
              <mc:Choice xmlns:v="urn:schemas-microsoft-com:vml" Requires="v">
                <p:oleObj spid="_x0000_s11270" name="Equation" r:id="rId12" imgW="3721100" imgH="1168400" progId="">
                  <p:embed/>
                </p:oleObj>
              </mc:Choice>
              <mc:Fallback>
                <p:oleObj name="Equation" r:id="rId12" imgW="3721100" imgH="1168400" progId="">
                  <p:embed/>
                  <p:pic>
                    <p:nvPicPr>
                      <p:cNvPr id="204876" name="Object 7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0575" y="4837113"/>
                        <a:ext cx="5957888" cy="186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54604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Titel 7"/>
          <p:cNvSpPr>
            <a:spLocks noGrp="1"/>
          </p:cNvSpPr>
          <p:nvPr>
            <p:ph type="title"/>
          </p:nvPr>
        </p:nvSpPr>
        <p:spPr/>
        <p:txBody>
          <a:bodyPr/>
          <a:lstStyle/>
          <a:p>
            <a:pPr eaLnBrk="1" hangingPunct="1"/>
            <a:r>
              <a:rPr lang="it-IT"/>
              <a:t>Modello agli elementi finiti</a:t>
            </a:r>
          </a:p>
        </p:txBody>
      </p:sp>
      <p:sp>
        <p:nvSpPr>
          <p:cNvPr id="285698" name="Tijdelijke aanduiding voor dianummer 6"/>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9DF031-0DC6-430A-B934-CD7EFF81E9C7}"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
        <p:nvSpPr>
          <p:cNvPr id="316419" name="Tijdelijke aanduiding voor inhoud 2"/>
          <p:cNvSpPr>
            <a:spLocks noGrp="1"/>
          </p:cNvSpPr>
          <p:nvPr>
            <p:ph idx="1"/>
          </p:nvPr>
        </p:nvSpPr>
        <p:spPr>
          <a:xfrm>
            <a:off x="457200" y="1373188"/>
            <a:ext cx="8229600" cy="4924425"/>
          </a:xfrm>
        </p:spPr>
        <p:txBody>
          <a:bodyPr/>
          <a:lstStyle/>
          <a:p>
            <a:pPr eaLnBrk="1" hangingPunct="1"/>
            <a:r>
              <a:rPr lang="it-IT" sz="2400"/>
              <a:t>Trave a I sottoposta a piegatura che subisce buckling torsionale laterale: tutte le imperfezioni possono essere modellate</a:t>
            </a:r>
          </a:p>
          <a:p>
            <a:pPr eaLnBrk="1" hangingPunct="1"/>
            <a:r>
              <a:rPr lang="it-IT" sz="2400"/>
              <a:t>: Buckling torsionale laterale</a:t>
            </a:r>
          </a:p>
          <a:p>
            <a:pPr eaLnBrk="1" hangingPunct="1"/>
            <a:endParaRPr lang="it-IT" sz="2400"/>
          </a:p>
        </p:txBody>
      </p:sp>
      <p:pic>
        <p:nvPicPr>
          <p:cNvPr id="316420" name="Afbeelding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288" y="2492375"/>
            <a:ext cx="8099425" cy="4365625"/>
          </a:xfrm>
          <a:prstGeom prst="rect">
            <a:avLst/>
          </a:prstGeom>
          <a:noFill/>
          <a:ln w="9525">
            <a:noFill/>
            <a:miter lim="800000"/>
            <a:headEnd/>
            <a:tailEnd/>
          </a:ln>
        </p:spPr>
      </p:pic>
      <p:sp>
        <p:nvSpPr>
          <p:cNvPr id="316421" name="ZoneTexte 5"/>
          <p:cNvSpPr txBox="1">
            <a:spLocks noChangeArrowheads="1"/>
          </p:cNvSpPr>
          <p:nvPr/>
        </p:nvSpPr>
        <p:spPr bwMode="auto">
          <a:xfrm>
            <a:off x="2608263" y="2690813"/>
            <a:ext cx="2097087" cy="212725"/>
          </a:xfrm>
          <a:prstGeom prst="rect">
            <a:avLst/>
          </a:prstGeom>
          <a:solidFill>
            <a:schemeClr val="bg1"/>
          </a:solidFill>
          <a:ln w="9525">
            <a:noFill/>
            <a:miter lim="800000"/>
            <a:headEnd/>
            <a:tailEnd/>
          </a:ln>
        </p:spPr>
        <p:txBody>
          <a:bodyPr lIns="0" tIns="0" rIns="0" bIns="0">
            <a:spAutoFit/>
          </a:body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it-IT" altLang="it-IT" sz="1400" b="1" i="0" u="none" strike="noStrike" kern="1200" cap="none" spc="0" normalizeH="0" baseline="0" noProof="0">
                <a:ln>
                  <a:noFill/>
                </a:ln>
                <a:solidFill>
                  <a:srgbClr val="000000"/>
                </a:solidFill>
                <a:effectLst/>
                <a:uLnTx/>
                <a:uFillTx/>
                <a:latin typeface="Calibri" pitchFamily="34" charset="0"/>
                <a:ea typeface="+mn-ea"/>
                <a:cs typeface="Arial" charset="0"/>
              </a:rPr>
              <a:t>Test di piegatura in 4 punti</a:t>
            </a:r>
          </a:p>
        </p:txBody>
      </p:sp>
      <p:sp>
        <p:nvSpPr>
          <p:cNvPr id="316422" name="ZoneTexte 8"/>
          <p:cNvSpPr txBox="1">
            <a:spLocks noChangeArrowheads="1"/>
          </p:cNvSpPr>
          <p:nvPr/>
        </p:nvSpPr>
        <p:spPr bwMode="auto">
          <a:xfrm>
            <a:off x="1425575" y="3835400"/>
            <a:ext cx="1074738" cy="425450"/>
          </a:xfrm>
          <a:prstGeom prst="rect">
            <a:avLst/>
          </a:prstGeom>
          <a:solidFill>
            <a:schemeClr val="bg1"/>
          </a:solidFill>
          <a:ln w="9525">
            <a:noFill/>
            <a:miter lim="800000"/>
            <a:headEnd/>
            <a:tailEnd/>
          </a:ln>
        </p:spPr>
        <p:txBody>
          <a:bodyPr lIns="0" tIns="0" rIns="0" bIns="0">
            <a:spAutoFit/>
          </a:body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it-IT" altLang="it-IT" sz="1400" b="0" i="0" u="none" strike="noStrike" kern="1200" cap="none" spc="0" normalizeH="0" baseline="0" noProof="0">
                <a:ln>
                  <a:noFill/>
                </a:ln>
                <a:solidFill>
                  <a:srgbClr val="000000"/>
                </a:solidFill>
                <a:effectLst/>
                <a:uLnTx/>
                <a:uFillTx/>
                <a:latin typeface="Calibri" pitchFamily="34" charset="0"/>
                <a:ea typeface="+mn-ea"/>
                <a:cs typeface="Arial" charset="0"/>
              </a:rPr>
              <a:t>Imperfezioni geometriche</a:t>
            </a:r>
          </a:p>
        </p:txBody>
      </p:sp>
      <p:sp>
        <p:nvSpPr>
          <p:cNvPr id="316423" name="ZoneTexte 9"/>
          <p:cNvSpPr txBox="1">
            <a:spLocks noChangeArrowheads="1"/>
          </p:cNvSpPr>
          <p:nvPr/>
        </p:nvSpPr>
        <p:spPr bwMode="auto">
          <a:xfrm>
            <a:off x="5383213" y="4895850"/>
            <a:ext cx="1793875" cy="214313"/>
          </a:xfrm>
          <a:prstGeom prst="rect">
            <a:avLst/>
          </a:prstGeom>
          <a:solidFill>
            <a:schemeClr val="bg1"/>
          </a:solidFill>
          <a:ln w="9525">
            <a:noFill/>
            <a:miter lim="800000"/>
            <a:headEnd/>
            <a:tailEnd/>
          </a:ln>
        </p:spPr>
        <p:txBody>
          <a:bodyPr lIns="0" tIns="0" rIns="0" bIns="0">
            <a:spAutoFit/>
          </a:body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it-IT" altLang="it-IT" sz="1400" b="0" i="0" u="none" strike="noStrike" kern="1200" cap="none" spc="0" normalizeH="0" baseline="0" noProof="0">
                <a:ln>
                  <a:noFill/>
                </a:ln>
                <a:solidFill>
                  <a:srgbClr val="000000"/>
                </a:solidFill>
                <a:effectLst/>
                <a:uLnTx/>
                <a:uFillTx/>
                <a:latin typeface="Calibri" pitchFamily="34" charset="0"/>
                <a:ea typeface="+mn-ea"/>
                <a:cs typeface="Arial" charset="0"/>
              </a:rPr>
              <a:t>Sollecitazioni residue</a:t>
            </a:r>
          </a:p>
        </p:txBody>
      </p:sp>
    </p:spTree>
    <p:extLst>
      <p:ext uri="{BB962C8B-B14F-4D97-AF65-F5344CB8AC3E}">
        <p14:creationId xmlns:p14="http://schemas.microsoft.com/office/powerpoint/2010/main" val="15957487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Titel 7"/>
          <p:cNvSpPr>
            <a:spLocks noGrp="1"/>
          </p:cNvSpPr>
          <p:nvPr>
            <p:ph type="title"/>
          </p:nvPr>
        </p:nvSpPr>
        <p:spPr/>
        <p:txBody>
          <a:bodyPr/>
          <a:lstStyle/>
          <a:p>
            <a:pPr eaLnBrk="1" hangingPunct="1"/>
            <a:r>
              <a:rPr lang="it-IT"/>
              <a:t>Modello agli elementi finiti</a:t>
            </a:r>
          </a:p>
        </p:txBody>
      </p:sp>
      <p:sp>
        <p:nvSpPr>
          <p:cNvPr id="318466" name="Tijdelijke aanduiding voor inhoud 8"/>
          <p:cNvSpPr>
            <a:spLocks noGrp="1"/>
          </p:cNvSpPr>
          <p:nvPr>
            <p:ph idx="1"/>
          </p:nvPr>
        </p:nvSpPr>
        <p:spPr/>
        <p:txBody>
          <a:bodyPr/>
          <a:lstStyle/>
          <a:p>
            <a:pPr eaLnBrk="1" hangingPunct="1"/>
            <a:r>
              <a:rPr lang="it-IT" sz="2400"/>
              <a:t>È possibile calcolare la curva carico-deflessioni</a:t>
            </a:r>
          </a:p>
          <a:p>
            <a:pPr lvl="1" eaLnBrk="1" hangingPunct="1"/>
            <a:r>
              <a:rPr lang="it-IT" sz="2000"/>
              <a:t>Risultati: comportamento elastico e primo snervamento</a:t>
            </a:r>
          </a:p>
        </p:txBody>
      </p:sp>
      <p:sp>
        <p:nvSpPr>
          <p:cNvPr id="286723" name="Tijdelijke aanduiding voor dianummer 6"/>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564848-55B2-4183-986F-E2070F35FF53}"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graphicFrame>
        <p:nvGraphicFramePr>
          <p:cNvPr id="10" name="Grafiek 9"/>
          <p:cNvGraphicFramePr>
            <a:graphicFrameLocks noGrp="1"/>
          </p:cNvGraphicFramePr>
          <p:nvPr/>
        </p:nvGraphicFramePr>
        <p:xfrm>
          <a:off x="559558" y="2402006"/>
          <a:ext cx="5336275" cy="4123338"/>
        </p:xfrm>
        <a:graphic>
          <a:graphicData uri="http://schemas.openxmlformats.org/drawingml/2006/chart">
            <c:chart xmlns:c="http://schemas.openxmlformats.org/drawingml/2006/chart" xmlns:r="http://schemas.openxmlformats.org/officeDocument/2006/relationships" r:id="rId3"/>
          </a:graphicData>
        </a:graphic>
      </p:graphicFrame>
      <p:pic>
        <p:nvPicPr>
          <p:cNvPr id="318469" name="Afbeelding 1"/>
          <p:cNvPicPr>
            <a:picLocks noChangeAspect="1"/>
          </p:cNvPicPr>
          <p:nvPr/>
        </p:nvPicPr>
        <p:blipFill>
          <a:blip r:embed="rId4"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5791200" y="1892300"/>
            <a:ext cx="3013075" cy="4679950"/>
          </a:xfrm>
          <a:prstGeom prst="rect">
            <a:avLst/>
          </a:prstGeom>
          <a:noFill/>
          <a:ln w="9525">
            <a:noFill/>
            <a:miter lim="800000"/>
            <a:headEnd/>
            <a:tailEnd/>
          </a:ln>
        </p:spPr>
      </p:pic>
      <p:sp>
        <p:nvSpPr>
          <p:cNvPr id="318470" name="Tekstvak 11"/>
          <p:cNvSpPr txBox="1">
            <a:spLocks noChangeArrowheads="1"/>
          </p:cNvSpPr>
          <p:nvPr/>
        </p:nvSpPr>
        <p:spPr bwMode="auto">
          <a:xfrm>
            <a:off x="2139950" y="6488113"/>
            <a:ext cx="3495675" cy="3698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Spostamento verticale (mm)</a:t>
            </a:r>
          </a:p>
        </p:txBody>
      </p:sp>
      <p:sp>
        <p:nvSpPr>
          <p:cNvPr id="318471" name="Tekstvak 12"/>
          <p:cNvSpPr txBox="1">
            <a:spLocks noChangeArrowheads="1"/>
          </p:cNvSpPr>
          <p:nvPr/>
        </p:nvSpPr>
        <p:spPr bwMode="auto">
          <a:xfrm rot="-5400000">
            <a:off x="-573087" y="3992563"/>
            <a:ext cx="1868487" cy="3698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Carico totale (kN)</a:t>
            </a:r>
          </a:p>
        </p:txBody>
      </p:sp>
    </p:spTree>
    <p:extLst>
      <p:ext uri="{BB962C8B-B14F-4D97-AF65-F5344CB8AC3E}">
        <p14:creationId xmlns:p14="http://schemas.microsoft.com/office/powerpoint/2010/main" val="33564602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Titel 7"/>
          <p:cNvSpPr>
            <a:spLocks noGrp="1"/>
          </p:cNvSpPr>
          <p:nvPr>
            <p:ph type="title"/>
          </p:nvPr>
        </p:nvSpPr>
        <p:spPr/>
        <p:txBody>
          <a:bodyPr/>
          <a:lstStyle/>
          <a:p>
            <a:pPr eaLnBrk="1" hangingPunct="1"/>
            <a:r>
              <a:rPr lang="it-IT"/>
              <a:t>Modello agli elementi finiti</a:t>
            </a:r>
          </a:p>
        </p:txBody>
      </p:sp>
      <p:sp>
        <p:nvSpPr>
          <p:cNvPr id="320514" name="Tijdelijke aanduiding voor inhoud 8"/>
          <p:cNvSpPr>
            <a:spLocks noGrp="1"/>
          </p:cNvSpPr>
          <p:nvPr>
            <p:ph idx="1"/>
          </p:nvPr>
        </p:nvSpPr>
        <p:spPr/>
        <p:txBody>
          <a:bodyPr/>
          <a:lstStyle/>
          <a:p>
            <a:pPr eaLnBrk="1" hangingPunct="1"/>
            <a:r>
              <a:rPr lang="it-IT" sz="2400"/>
              <a:t>È possibile calcolare la curva carico-deflessioni</a:t>
            </a:r>
          </a:p>
          <a:p>
            <a:pPr lvl="1" eaLnBrk="1" hangingPunct="1"/>
            <a:r>
              <a:rPr lang="it-IT" sz="2000"/>
              <a:t>Risultati: fenomeno</a:t>
            </a:r>
            <a:r>
              <a:rPr lang="it-IT"/>
              <a:t> </a:t>
            </a:r>
            <a:r>
              <a:rPr lang="it-IT" sz="2000"/>
              <a:t>di instabilità =&gt; buckling torsionale</a:t>
            </a:r>
            <a:r>
              <a:rPr lang="it-IT"/>
              <a:t> </a:t>
            </a:r>
            <a:r>
              <a:rPr lang="it-IT" sz="2000"/>
              <a:t>laterale</a:t>
            </a:r>
          </a:p>
        </p:txBody>
      </p:sp>
      <p:sp>
        <p:nvSpPr>
          <p:cNvPr id="287747" name="Tijdelijke aanduiding voor dianummer 6"/>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8FCA09B-0997-4806-A460-2477DF4153D5}"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graphicFrame>
        <p:nvGraphicFramePr>
          <p:cNvPr id="10" name="Grafiek 9"/>
          <p:cNvGraphicFramePr>
            <a:graphicFrameLocks noGrp="1"/>
          </p:cNvGraphicFramePr>
          <p:nvPr/>
        </p:nvGraphicFramePr>
        <p:xfrm>
          <a:off x="559558" y="2402006"/>
          <a:ext cx="5336275" cy="4123338"/>
        </p:xfrm>
        <a:graphic>
          <a:graphicData uri="http://schemas.openxmlformats.org/drawingml/2006/chart">
            <c:chart xmlns:c="http://schemas.openxmlformats.org/drawingml/2006/chart" xmlns:r="http://schemas.openxmlformats.org/officeDocument/2006/relationships" r:id="rId3"/>
          </a:graphicData>
        </a:graphic>
      </p:graphicFrame>
      <p:sp>
        <p:nvSpPr>
          <p:cNvPr id="320517" name="Tekstvak 11"/>
          <p:cNvSpPr txBox="1">
            <a:spLocks noChangeArrowheads="1"/>
          </p:cNvSpPr>
          <p:nvPr/>
        </p:nvSpPr>
        <p:spPr bwMode="auto">
          <a:xfrm>
            <a:off x="2139950" y="6488113"/>
            <a:ext cx="3725863" cy="3698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Spostamento verticale (mm)</a:t>
            </a:r>
          </a:p>
        </p:txBody>
      </p:sp>
      <p:sp>
        <p:nvSpPr>
          <p:cNvPr id="320518" name="Tekstvak 12"/>
          <p:cNvSpPr txBox="1">
            <a:spLocks noChangeArrowheads="1"/>
          </p:cNvSpPr>
          <p:nvPr/>
        </p:nvSpPr>
        <p:spPr bwMode="auto">
          <a:xfrm rot="-5400000">
            <a:off x="-573087" y="3992563"/>
            <a:ext cx="1868487" cy="3698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Carico totale (kN)</a:t>
            </a:r>
          </a:p>
        </p:txBody>
      </p:sp>
      <p:pic>
        <p:nvPicPr>
          <p:cNvPr id="320519" name="Afbeelding 2"/>
          <p:cNvPicPr>
            <a:picLocks noChangeAspect="1"/>
          </p:cNvPicPr>
          <p:nvPr/>
        </p:nvPicPr>
        <p:blipFill>
          <a:blip r:embed="rId4">
            <a:clrChange>
              <a:clrFrom>
                <a:srgbClr val="000000"/>
              </a:clrFrom>
              <a:clrTo>
                <a:srgbClr val="000000">
                  <a:alpha val="0"/>
                </a:srgbClr>
              </a:clrTo>
            </a:clrChange>
          </a:blip>
          <a:srcRect/>
          <a:stretch>
            <a:fillRect/>
          </a:stretch>
        </p:blipFill>
        <p:spPr bwMode="auto">
          <a:xfrm>
            <a:off x="5865813" y="1808163"/>
            <a:ext cx="2954337" cy="4679950"/>
          </a:xfrm>
          <a:prstGeom prst="rect">
            <a:avLst/>
          </a:prstGeom>
          <a:noFill/>
          <a:ln w="9525">
            <a:noFill/>
            <a:miter lim="800000"/>
            <a:headEnd/>
            <a:tailEnd/>
          </a:ln>
        </p:spPr>
      </p:pic>
    </p:spTree>
    <p:extLst>
      <p:ext uri="{BB962C8B-B14F-4D97-AF65-F5344CB8AC3E}">
        <p14:creationId xmlns:p14="http://schemas.microsoft.com/office/powerpoint/2010/main" val="11589511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Titel 7"/>
          <p:cNvSpPr>
            <a:spLocks noGrp="1"/>
          </p:cNvSpPr>
          <p:nvPr>
            <p:ph type="title"/>
          </p:nvPr>
        </p:nvSpPr>
        <p:spPr/>
        <p:txBody>
          <a:bodyPr/>
          <a:lstStyle/>
          <a:p>
            <a:pPr eaLnBrk="1" hangingPunct="1"/>
            <a:r>
              <a:rPr lang="it-IT"/>
              <a:t>Modello agli elementi finiti</a:t>
            </a:r>
          </a:p>
        </p:txBody>
      </p:sp>
      <p:sp>
        <p:nvSpPr>
          <p:cNvPr id="322562" name="Tijdelijke aanduiding voor inhoud 8"/>
          <p:cNvSpPr>
            <a:spLocks noGrp="1"/>
          </p:cNvSpPr>
          <p:nvPr>
            <p:ph idx="1"/>
          </p:nvPr>
        </p:nvSpPr>
        <p:spPr/>
        <p:txBody>
          <a:bodyPr/>
          <a:lstStyle/>
          <a:p>
            <a:pPr eaLnBrk="1" hangingPunct="1"/>
            <a:r>
              <a:rPr lang="it-IT" sz="2400"/>
              <a:t>È possibile calcolare la curva carico-deflessioni</a:t>
            </a:r>
          </a:p>
          <a:p>
            <a:pPr lvl="1" eaLnBrk="1" hangingPunct="1"/>
            <a:r>
              <a:rPr lang="it-IT" sz="2000"/>
              <a:t>Risultati: fenomeno</a:t>
            </a:r>
            <a:r>
              <a:rPr lang="it-IT"/>
              <a:t> </a:t>
            </a:r>
            <a:r>
              <a:rPr lang="it-IT" sz="2000"/>
              <a:t>di instabilità =&gt; buckling torsionale</a:t>
            </a:r>
            <a:r>
              <a:rPr lang="it-IT"/>
              <a:t> </a:t>
            </a:r>
            <a:r>
              <a:rPr lang="it-IT" sz="2000"/>
              <a:t>laterale</a:t>
            </a:r>
          </a:p>
        </p:txBody>
      </p:sp>
      <p:sp>
        <p:nvSpPr>
          <p:cNvPr id="288771" name="Tijdelijke aanduiding voor dianummer 6"/>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C754881-DCBE-456D-ABF5-1544804999D3}"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graphicFrame>
        <p:nvGraphicFramePr>
          <p:cNvPr id="10" name="Grafiek 9"/>
          <p:cNvGraphicFramePr>
            <a:graphicFrameLocks noGrp="1"/>
          </p:cNvGraphicFramePr>
          <p:nvPr/>
        </p:nvGraphicFramePr>
        <p:xfrm>
          <a:off x="559558" y="2402006"/>
          <a:ext cx="5336275" cy="4123338"/>
        </p:xfrm>
        <a:graphic>
          <a:graphicData uri="http://schemas.openxmlformats.org/drawingml/2006/chart">
            <c:chart xmlns:c="http://schemas.openxmlformats.org/drawingml/2006/chart" xmlns:r="http://schemas.openxmlformats.org/officeDocument/2006/relationships" r:id="rId3"/>
          </a:graphicData>
        </a:graphic>
      </p:graphicFrame>
      <p:sp>
        <p:nvSpPr>
          <p:cNvPr id="322565" name="Tekstvak 11"/>
          <p:cNvSpPr txBox="1">
            <a:spLocks noChangeArrowheads="1"/>
          </p:cNvSpPr>
          <p:nvPr/>
        </p:nvSpPr>
        <p:spPr bwMode="auto">
          <a:xfrm>
            <a:off x="2139950" y="6488113"/>
            <a:ext cx="3838575" cy="3698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Spostamento verticale (mm)</a:t>
            </a:r>
          </a:p>
        </p:txBody>
      </p:sp>
      <p:sp>
        <p:nvSpPr>
          <p:cNvPr id="322566" name="Tekstvak 12"/>
          <p:cNvSpPr txBox="1">
            <a:spLocks noChangeArrowheads="1"/>
          </p:cNvSpPr>
          <p:nvPr/>
        </p:nvSpPr>
        <p:spPr bwMode="auto">
          <a:xfrm rot="-5400000">
            <a:off x="-573087" y="3992563"/>
            <a:ext cx="1868487" cy="3698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Carico totale (kN)</a:t>
            </a:r>
          </a:p>
        </p:txBody>
      </p:sp>
      <p:pic>
        <p:nvPicPr>
          <p:cNvPr id="322567" name="Afbeelding 2"/>
          <p:cNvPicPr>
            <a:picLocks noChangeAspect="1"/>
          </p:cNvPicPr>
          <p:nvPr/>
        </p:nvPicPr>
        <p:blipFill>
          <a:blip r:embed="rId4">
            <a:clrChange>
              <a:clrFrom>
                <a:srgbClr val="000000"/>
              </a:clrFrom>
              <a:clrTo>
                <a:srgbClr val="000000">
                  <a:alpha val="0"/>
                </a:srgbClr>
              </a:clrTo>
            </a:clrChange>
          </a:blip>
          <a:srcRect/>
          <a:stretch>
            <a:fillRect/>
          </a:stretch>
        </p:blipFill>
        <p:spPr bwMode="auto">
          <a:xfrm>
            <a:off x="5834063" y="1808163"/>
            <a:ext cx="2986087" cy="4679950"/>
          </a:xfrm>
          <a:prstGeom prst="rect">
            <a:avLst/>
          </a:prstGeom>
          <a:noFill/>
          <a:ln w="9525">
            <a:noFill/>
            <a:miter lim="800000"/>
            <a:headEnd/>
            <a:tailEnd/>
          </a:ln>
        </p:spPr>
      </p:pic>
    </p:spTree>
    <p:extLst>
      <p:ext uri="{BB962C8B-B14F-4D97-AF65-F5344CB8AC3E}">
        <p14:creationId xmlns:p14="http://schemas.microsoft.com/office/powerpoint/2010/main" val="33274168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Titel 7"/>
          <p:cNvSpPr>
            <a:spLocks noGrp="1"/>
          </p:cNvSpPr>
          <p:nvPr>
            <p:ph type="title"/>
          </p:nvPr>
        </p:nvSpPr>
        <p:spPr/>
        <p:txBody>
          <a:bodyPr/>
          <a:lstStyle/>
          <a:p>
            <a:pPr eaLnBrk="1" hangingPunct="1"/>
            <a:r>
              <a:rPr lang="it-IT"/>
              <a:t>Modello agli elementi finiti</a:t>
            </a:r>
          </a:p>
        </p:txBody>
      </p:sp>
      <p:sp>
        <p:nvSpPr>
          <p:cNvPr id="324610" name="Tijdelijke aanduiding voor inhoud 8"/>
          <p:cNvSpPr>
            <a:spLocks noGrp="1"/>
          </p:cNvSpPr>
          <p:nvPr>
            <p:ph idx="1"/>
          </p:nvPr>
        </p:nvSpPr>
        <p:spPr/>
        <p:txBody>
          <a:bodyPr/>
          <a:lstStyle/>
          <a:p>
            <a:pPr eaLnBrk="1" hangingPunct="1"/>
            <a:r>
              <a:rPr lang="it-IT" sz="2400"/>
              <a:t>È possibile calcolare la curva carico-deflessioni</a:t>
            </a:r>
          </a:p>
          <a:p>
            <a:pPr lvl="1" eaLnBrk="1" hangingPunct="1"/>
            <a:r>
              <a:rPr lang="it-IT" sz="2000"/>
              <a:t>Risultati: comportamento</a:t>
            </a:r>
            <a:r>
              <a:rPr lang="it-IT"/>
              <a:t> </a:t>
            </a:r>
            <a:r>
              <a:rPr lang="it-IT" sz="2000"/>
              <a:t>post buckling</a:t>
            </a:r>
          </a:p>
        </p:txBody>
      </p:sp>
      <p:sp>
        <p:nvSpPr>
          <p:cNvPr id="289795" name="Tijdelijke aanduiding voor dianummer 6"/>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A276C7-D2F2-40CD-8692-D2323EE12987}"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116</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graphicFrame>
        <p:nvGraphicFramePr>
          <p:cNvPr id="10" name="Grafiek 9"/>
          <p:cNvGraphicFramePr>
            <a:graphicFrameLocks noGrp="1"/>
          </p:cNvGraphicFramePr>
          <p:nvPr/>
        </p:nvGraphicFramePr>
        <p:xfrm>
          <a:off x="559558" y="2402006"/>
          <a:ext cx="5336275" cy="4123338"/>
        </p:xfrm>
        <a:graphic>
          <a:graphicData uri="http://schemas.openxmlformats.org/drawingml/2006/chart">
            <c:chart xmlns:c="http://schemas.openxmlformats.org/drawingml/2006/chart" xmlns:r="http://schemas.openxmlformats.org/officeDocument/2006/relationships" r:id="rId3"/>
          </a:graphicData>
        </a:graphic>
      </p:graphicFrame>
      <p:sp>
        <p:nvSpPr>
          <p:cNvPr id="324613" name="Tekstvak 11"/>
          <p:cNvSpPr txBox="1">
            <a:spLocks noChangeArrowheads="1"/>
          </p:cNvSpPr>
          <p:nvPr/>
        </p:nvSpPr>
        <p:spPr bwMode="auto">
          <a:xfrm>
            <a:off x="2139950" y="6488113"/>
            <a:ext cx="3506788" cy="3698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Spostamento verticale (mm)</a:t>
            </a:r>
          </a:p>
        </p:txBody>
      </p:sp>
      <p:sp>
        <p:nvSpPr>
          <p:cNvPr id="324614" name="Tekstvak 12"/>
          <p:cNvSpPr txBox="1">
            <a:spLocks noChangeArrowheads="1"/>
          </p:cNvSpPr>
          <p:nvPr/>
        </p:nvSpPr>
        <p:spPr bwMode="auto">
          <a:xfrm rot="-5400000">
            <a:off x="-573087" y="3992563"/>
            <a:ext cx="1868487" cy="3698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Carico totale (kN)</a:t>
            </a:r>
          </a:p>
        </p:txBody>
      </p:sp>
      <p:pic>
        <p:nvPicPr>
          <p:cNvPr id="324615" name="Afbeelding 2"/>
          <p:cNvPicPr>
            <a:picLocks noChangeAspect="1"/>
          </p:cNvPicPr>
          <p:nvPr/>
        </p:nvPicPr>
        <p:blipFill>
          <a:blip r:embed="rId4">
            <a:clrChange>
              <a:clrFrom>
                <a:srgbClr val="000000"/>
              </a:clrFrom>
              <a:clrTo>
                <a:srgbClr val="000000">
                  <a:alpha val="0"/>
                </a:srgbClr>
              </a:clrTo>
            </a:clrChange>
          </a:blip>
          <a:srcRect/>
          <a:stretch>
            <a:fillRect/>
          </a:stretch>
        </p:blipFill>
        <p:spPr bwMode="auto">
          <a:xfrm>
            <a:off x="5897563" y="1808163"/>
            <a:ext cx="2922587" cy="4679950"/>
          </a:xfrm>
          <a:prstGeom prst="rect">
            <a:avLst/>
          </a:prstGeom>
          <a:noFill/>
          <a:ln w="9525">
            <a:noFill/>
            <a:miter lim="800000"/>
            <a:headEnd/>
            <a:tailEnd/>
          </a:ln>
        </p:spPr>
      </p:pic>
    </p:spTree>
    <p:extLst>
      <p:ext uri="{BB962C8B-B14F-4D97-AF65-F5344CB8AC3E}">
        <p14:creationId xmlns:p14="http://schemas.microsoft.com/office/powerpoint/2010/main" val="214088430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itel 7"/>
          <p:cNvSpPr>
            <a:spLocks noGrp="1"/>
          </p:cNvSpPr>
          <p:nvPr>
            <p:ph type="title"/>
          </p:nvPr>
        </p:nvSpPr>
        <p:spPr/>
        <p:txBody>
          <a:bodyPr/>
          <a:lstStyle/>
          <a:p>
            <a:pPr eaLnBrk="1" hangingPunct="1"/>
            <a:r>
              <a:rPr lang="it-IT"/>
              <a:t>Modello agli elementi finiti</a:t>
            </a:r>
          </a:p>
        </p:txBody>
      </p:sp>
      <p:sp>
        <p:nvSpPr>
          <p:cNvPr id="326658" name="Tijdelijke aanduiding voor inhoud 8"/>
          <p:cNvSpPr>
            <a:spLocks noGrp="1"/>
          </p:cNvSpPr>
          <p:nvPr>
            <p:ph idx="1"/>
          </p:nvPr>
        </p:nvSpPr>
        <p:spPr/>
        <p:txBody>
          <a:bodyPr/>
          <a:lstStyle/>
          <a:p>
            <a:pPr eaLnBrk="1" hangingPunct="1"/>
            <a:r>
              <a:rPr lang="it-IT" sz="2400"/>
              <a:t>È possibile calcolare la curva carico-deflessioni</a:t>
            </a:r>
          </a:p>
          <a:p>
            <a:pPr lvl="1" eaLnBrk="1" hangingPunct="1"/>
            <a:r>
              <a:rPr lang="it-IT" sz="2000"/>
              <a:t>Risultati: comportamento</a:t>
            </a:r>
            <a:r>
              <a:rPr lang="it-IT"/>
              <a:t> </a:t>
            </a:r>
            <a:r>
              <a:rPr lang="it-IT" sz="2000"/>
              <a:t>post buckling</a:t>
            </a:r>
          </a:p>
        </p:txBody>
      </p:sp>
      <p:sp>
        <p:nvSpPr>
          <p:cNvPr id="290819" name="Tijdelijke aanduiding voor dianummer 6"/>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1E68F9-8EB3-43DF-95BF-C5D07FE857A0}"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117</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graphicFrame>
        <p:nvGraphicFramePr>
          <p:cNvPr id="10" name="Grafiek 9"/>
          <p:cNvGraphicFramePr>
            <a:graphicFrameLocks noGrp="1"/>
          </p:cNvGraphicFramePr>
          <p:nvPr/>
        </p:nvGraphicFramePr>
        <p:xfrm>
          <a:off x="559558" y="2402006"/>
          <a:ext cx="5336275" cy="4123338"/>
        </p:xfrm>
        <a:graphic>
          <a:graphicData uri="http://schemas.openxmlformats.org/drawingml/2006/chart">
            <c:chart xmlns:c="http://schemas.openxmlformats.org/drawingml/2006/chart" xmlns:r="http://schemas.openxmlformats.org/officeDocument/2006/relationships" r:id="rId3"/>
          </a:graphicData>
        </a:graphic>
      </p:graphicFrame>
      <p:sp>
        <p:nvSpPr>
          <p:cNvPr id="326661" name="Tekstvak 11"/>
          <p:cNvSpPr txBox="1">
            <a:spLocks noChangeArrowheads="1"/>
          </p:cNvSpPr>
          <p:nvPr/>
        </p:nvSpPr>
        <p:spPr bwMode="auto">
          <a:xfrm>
            <a:off x="2139950" y="6488113"/>
            <a:ext cx="4181475" cy="3698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Spostamento verticale (mm)</a:t>
            </a:r>
          </a:p>
        </p:txBody>
      </p:sp>
      <p:sp>
        <p:nvSpPr>
          <p:cNvPr id="326662" name="Tekstvak 12"/>
          <p:cNvSpPr txBox="1">
            <a:spLocks noChangeArrowheads="1"/>
          </p:cNvSpPr>
          <p:nvPr/>
        </p:nvSpPr>
        <p:spPr bwMode="auto">
          <a:xfrm rot="-5400000">
            <a:off x="-573087" y="3992563"/>
            <a:ext cx="1868487" cy="3698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Carico totale (kN)</a:t>
            </a:r>
          </a:p>
        </p:txBody>
      </p:sp>
      <p:pic>
        <p:nvPicPr>
          <p:cNvPr id="326663" name="Afbeelding 2"/>
          <p:cNvPicPr>
            <a:picLocks noChangeAspect="1"/>
          </p:cNvPicPr>
          <p:nvPr/>
        </p:nvPicPr>
        <p:blipFill>
          <a:blip r:embed="rId4">
            <a:clrChange>
              <a:clrFrom>
                <a:srgbClr val="000000"/>
              </a:clrFrom>
              <a:clrTo>
                <a:srgbClr val="000000">
                  <a:alpha val="0"/>
                </a:srgbClr>
              </a:clrTo>
            </a:clrChange>
          </a:blip>
          <a:srcRect/>
          <a:stretch>
            <a:fillRect/>
          </a:stretch>
        </p:blipFill>
        <p:spPr bwMode="auto">
          <a:xfrm>
            <a:off x="5824538" y="1806575"/>
            <a:ext cx="2995612" cy="4679950"/>
          </a:xfrm>
          <a:prstGeom prst="rect">
            <a:avLst/>
          </a:prstGeom>
          <a:noFill/>
          <a:ln w="9525">
            <a:noFill/>
            <a:miter lim="800000"/>
            <a:headEnd/>
            <a:tailEnd/>
          </a:ln>
        </p:spPr>
      </p:pic>
    </p:spTree>
    <p:extLst>
      <p:ext uri="{BB962C8B-B14F-4D97-AF65-F5344CB8AC3E}">
        <p14:creationId xmlns:p14="http://schemas.microsoft.com/office/powerpoint/2010/main" val="400920213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Titre 1"/>
          <p:cNvSpPr>
            <a:spLocks noGrp="1"/>
          </p:cNvSpPr>
          <p:nvPr>
            <p:ph type="title"/>
          </p:nvPr>
        </p:nvSpPr>
        <p:spPr/>
        <p:txBody>
          <a:bodyPr/>
          <a:lstStyle/>
          <a:p>
            <a:pPr eaLnBrk="1" hangingPunct="1"/>
            <a:r>
              <a:rPr lang="it-IT"/>
              <a:t>Modello agli elementi finiti</a:t>
            </a:r>
          </a:p>
        </p:txBody>
      </p:sp>
      <p:sp>
        <p:nvSpPr>
          <p:cNvPr id="291842" name="Espace réservé du numéro de diapositive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2292E90-8592-45F4-B653-E34B2E6FBA40}"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118</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grpSp>
        <p:nvGrpSpPr>
          <p:cNvPr id="328707" name="Groep 8"/>
          <p:cNvGrpSpPr>
            <a:grpSpLocks/>
          </p:cNvGrpSpPr>
          <p:nvPr/>
        </p:nvGrpSpPr>
        <p:grpSpPr bwMode="auto">
          <a:xfrm>
            <a:off x="7091363" y="3819525"/>
            <a:ext cx="2052637" cy="1131888"/>
            <a:chOff x="7084996" y="2807594"/>
            <a:chExt cx="1852941" cy="750964"/>
          </a:xfrm>
        </p:grpSpPr>
        <p:sp>
          <p:nvSpPr>
            <p:cNvPr id="7" name="Tekstvak 6"/>
            <p:cNvSpPr txBox="1">
              <a:spLocks noRot="1" noChangeAspect="1" noMove="1" noResize="1" noEditPoints="1" noAdjustHandles="1" noChangeArrowheads="1" noChangeShapeType="1" noTextEdit="1"/>
            </p:cNvSpPr>
            <p:nvPr/>
          </p:nvSpPr>
          <p:spPr>
            <a:xfrm>
              <a:off x="7122788" y="3230451"/>
              <a:ext cx="1592808" cy="321178"/>
            </a:xfrm>
            <a:prstGeom prst="rect">
              <a:avLst/>
            </a:prstGeom>
            <a:blipFill rotWithShape="0">
              <a:blip r:embed="rId3" cstate="email">
                <a:extLst>
                  <a:ext uri="{28A0092B-C50C-407E-A947-70E740481C1C}">
                    <a14:useLocalDpi xmlns:a14="http://schemas.microsoft.com/office/drawing/2010/main"/>
                  </a:ext>
                </a:extLst>
              </a:blip>
              <a:stretch>
                <a:fillRect l="-5344" t="-22642" r="-8779" b="-4528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noFill/>
                  <a:effectLst/>
                  <a:uLnTx/>
                  <a:uFillTx/>
                  <a:latin typeface="Calibri"/>
                  <a:ea typeface="+mn-ea"/>
                  <a:cs typeface="Arial" charset="0"/>
                </a:rPr>
                <a:t> </a:t>
              </a:r>
            </a:p>
          </p:txBody>
        </p:sp>
        <p:sp>
          <p:nvSpPr>
            <p:cNvPr id="328715" name="Tekstvak 7"/>
            <p:cNvSpPr txBox="1">
              <a:spLocks noChangeArrowheads="1"/>
            </p:cNvSpPr>
            <p:nvPr/>
          </p:nvSpPr>
          <p:spPr bwMode="auto">
            <a:xfrm>
              <a:off x="7084996" y="2807594"/>
              <a:ext cx="1852941" cy="263311"/>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a:ln>
                    <a:noFill/>
                  </a:ln>
                  <a:solidFill>
                    <a:prstClr val="black"/>
                  </a:solidFill>
                  <a:effectLst/>
                  <a:uLnTx/>
                  <a:uFillTx/>
                  <a:latin typeface="Calibri" pitchFamily="34" charset="0"/>
                  <a:ea typeface="+mn-ea"/>
                  <a:cs typeface="Arial" charset="0"/>
                </a:rPr>
                <a:t>Eurocodice 3-1-4</a:t>
              </a:r>
            </a:p>
          </p:txBody>
        </p:sp>
      </p:grpSp>
      <p:graphicFrame>
        <p:nvGraphicFramePr>
          <p:cNvPr id="11" name="Grafiek 10"/>
          <p:cNvGraphicFramePr>
            <a:graphicFrameLocks noGrp="1"/>
          </p:cNvGraphicFramePr>
          <p:nvPr/>
        </p:nvGraphicFramePr>
        <p:xfrm>
          <a:off x="457200" y="1296536"/>
          <a:ext cx="6776113" cy="5228807"/>
        </p:xfrm>
        <a:graphic>
          <a:graphicData uri="http://schemas.openxmlformats.org/drawingml/2006/chart">
            <c:chart xmlns:c="http://schemas.openxmlformats.org/drawingml/2006/chart" xmlns:r="http://schemas.openxmlformats.org/officeDocument/2006/relationships" r:id="rId4"/>
          </a:graphicData>
        </a:graphic>
      </p:graphicFrame>
      <p:grpSp>
        <p:nvGrpSpPr>
          <p:cNvPr id="328709" name="Groep 13"/>
          <p:cNvGrpSpPr>
            <a:grpSpLocks/>
          </p:cNvGrpSpPr>
          <p:nvPr/>
        </p:nvGrpSpPr>
        <p:grpSpPr bwMode="auto">
          <a:xfrm>
            <a:off x="7085013" y="1676400"/>
            <a:ext cx="1762125" cy="938213"/>
            <a:chOff x="7039528" y="569539"/>
            <a:chExt cx="1762047" cy="938274"/>
          </a:xfrm>
        </p:grpSpPr>
        <p:sp>
          <p:nvSpPr>
            <p:cNvPr id="15" name="Tekstvak 14"/>
            <p:cNvSpPr txBox="1">
              <a:spLocks noRot="1" noChangeAspect="1" noMove="1" noResize="1" noEditPoints="1" noAdjustHandles="1" noChangeArrowheads="1" noChangeShapeType="1" noTextEdit="1"/>
            </p:cNvSpPr>
            <p:nvPr/>
          </p:nvSpPr>
          <p:spPr>
            <a:xfrm>
              <a:off x="7066100" y="569539"/>
              <a:ext cx="1735475" cy="307777"/>
            </a:xfrm>
            <a:prstGeom prst="rect">
              <a:avLst/>
            </a:prstGeom>
            <a:blipFill rotWithShape="0">
              <a:blip r:embed="rId5" cstate="email">
                <a:extLst>
                  <a:ext uri="{28A0092B-C50C-407E-A947-70E740481C1C}">
                    <a14:useLocalDpi xmlns:a14="http://schemas.microsoft.com/office/drawing/2010/main"/>
                  </a:ext>
                </a:extLst>
              </a:blip>
              <a:stretch>
                <a:fillRect l="-5282" t="-25490" r="-8099" b="-490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noFill/>
                  <a:effectLst/>
                  <a:uLnTx/>
                  <a:uFillTx/>
                  <a:latin typeface="Calibri"/>
                  <a:ea typeface="+mn-ea"/>
                  <a:cs typeface="Arial" charset="0"/>
                </a:rPr>
                <a:t> </a:t>
              </a:r>
            </a:p>
          </p:txBody>
        </p:sp>
        <p:sp>
          <p:nvSpPr>
            <p:cNvPr id="328713" name="Tekstvak 15"/>
            <p:cNvSpPr txBox="1">
              <a:spLocks noChangeArrowheads="1"/>
            </p:cNvSpPr>
            <p:nvPr/>
          </p:nvSpPr>
          <p:spPr bwMode="auto">
            <a:xfrm>
              <a:off x="7039528" y="861482"/>
              <a:ext cx="1762047" cy="646331"/>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1" i="0" u="none" strike="noStrike" kern="1200" cap="none" spc="0" normalizeH="0" baseline="0" noProof="0">
                  <a:ln>
                    <a:noFill/>
                  </a:ln>
                  <a:solidFill>
                    <a:srgbClr val="1E27AC"/>
                  </a:solidFill>
                  <a:effectLst/>
                  <a:uLnTx/>
                  <a:uFillTx/>
                  <a:latin typeface="Calibri" pitchFamily="34" charset="0"/>
                  <a:ea typeface="+mn-ea"/>
                  <a:cs typeface="Arial" charset="0"/>
                </a:rPr>
                <a:t>Modello del materiale Eurocodice 3-1-4</a:t>
              </a:r>
            </a:p>
          </p:txBody>
        </p:sp>
      </p:grpSp>
      <p:sp>
        <p:nvSpPr>
          <p:cNvPr id="328710" name="Tekstvak 11"/>
          <p:cNvSpPr txBox="1">
            <a:spLocks noChangeArrowheads="1"/>
          </p:cNvSpPr>
          <p:nvPr/>
        </p:nvSpPr>
        <p:spPr bwMode="auto">
          <a:xfrm>
            <a:off x="2139950" y="6488113"/>
            <a:ext cx="3586163" cy="3698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Spostamento verticale (mm)</a:t>
            </a:r>
          </a:p>
        </p:txBody>
      </p:sp>
      <p:sp>
        <p:nvSpPr>
          <p:cNvPr id="328711" name="Tekstvak 12"/>
          <p:cNvSpPr txBox="1">
            <a:spLocks noChangeArrowheads="1"/>
          </p:cNvSpPr>
          <p:nvPr/>
        </p:nvSpPr>
        <p:spPr bwMode="auto">
          <a:xfrm rot="-5400000">
            <a:off x="-661987" y="3579813"/>
            <a:ext cx="1868487" cy="3698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Momento (kNm)</a:t>
            </a:r>
          </a:p>
        </p:txBody>
      </p:sp>
    </p:spTree>
    <p:extLst>
      <p:ext uri="{BB962C8B-B14F-4D97-AF65-F5344CB8AC3E}">
        <p14:creationId xmlns:p14="http://schemas.microsoft.com/office/powerpoint/2010/main" val="33810030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Titre 1"/>
          <p:cNvSpPr>
            <a:spLocks noGrp="1"/>
          </p:cNvSpPr>
          <p:nvPr>
            <p:ph type="title"/>
          </p:nvPr>
        </p:nvSpPr>
        <p:spPr>
          <a:xfrm>
            <a:off x="457200" y="114300"/>
            <a:ext cx="8229600" cy="949325"/>
          </a:xfrm>
        </p:spPr>
        <p:txBody>
          <a:bodyPr/>
          <a:lstStyle/>
          <a:p>
            <a:pPr eaLnBrk="1" hangingPunct="1"/>
            <a:r>
              <a:rPr lang="it-IT"/>
              <a:t>Modello agli elementi finiti</a:t>
            </a:r>
          </a:p>
        </p:txBody>
      </p:sp>
      <p:sp>
        <p:nvSpPr>
          <p:cNvPr id="292866" name="Espace réservé du numéro de diapositive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F96DAA-49FC-4916-95CD-FD2F70B078CB}"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119</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grpSp>
        <p:nvGrpSpPr>
          <p:cNvPr id="330755" name="Groep 8"/>
          <p:cNvGrpSpPr>
            <a:grpSpLocks/>
          </p:cNvGrpSpPr>
          <p:nvPr/>
        </p:nvGrpSpPr>
        <p:grpSpPr bwMode="auto">
          <a:xfrm>
            <a:off x="6916738" y="4354513"/>
            <a:ext cx="2227262" cy="915987"/>
            <a:chOff x="7084996" y="2807594"/>
            <a:chExt cx="1852941" cy="748138"/>
          </a:xfrm>
        </p:grpSpPr>
        <p:sp>
          <p:nvSpPr>
            <p:cNvPr id="7" name="Tekstvak 6"/>
            <p:cNvSpPr txBox="1">
              <a:spLocks noRot="1" noChangeAspect="1" noMove="1" noResize="1" noEditPoints="1" noAdjustHandles="1" noChangeArrowheads="1" noChangeShapeType="1" noTextEdit="1"/>
            </p:cNvSpPr>
            <p:nvPr/>
          </p:nvSpPr>
          <p:spPr>
            <a:xfrm>
              <a:off x="7122788" y="3230451"/>
              <a:ext cx="1592808" cy="321178"/>
            </a:xfrm>
            <a:prstGeom prst="rect">
              <a:avLst/>
            </a:prstGeom>
            <a:blipFill rotWithShape="0">
              <a:blip r:embed="rId3" cstate="email">
                <a:extLst>
                  <a:ext uri="{28A0092B-C50C-407E-A947-70E740481C1C}">
                    <a14:useLocalDpi xmlns:a14="http://schemas.microsoft.com/office/drawing/2010/main"/>
                  </a:ext>
                </a:extLst>
              </a:blip>
              <a:stretch>
                <a:fillRect l="-5344" t="-23077" r="-8779" b="-4615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noFill/>
                  <a:effectLst/>
                  <a:uLnTx/>
                  <a:uFillTx/>
                  <a:latin typeface="Calibri"/>
                  <a:ea typeface="+mn-ea"/>
                  <a:cs typeface="Arial" charset="0"/>
                </a:rPr>
                <a:t> </a:t>
              </a:r>
            </a:p>
          </p:txBody>
        </p:sp>
        <p:sp>
          <p:nvSpPr>
            <p:cNvPr id="330766" name="Tekstvak 7"/>
            <p:cNvSpPr txBox="1">
              <a:spLocks noChangeArrowheads="1"/>
            </p:cNvSpPr>
            <p:nvPr/>
          </p:nvSpPr>
          <p:spPr bwMode="auto">
            <a:xfrm>
              <a:off x="7084996" y="2807594"/>
              <a:ext cx="1852941" cy="3241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a:ln>
                    <a:noFill/>
                  </a:ln>
                  <a:solidFill>
                    <a:prstClr val="black"/>
                  </a:solidFill>
                  <a:effectLst/>
                  <a:uLnTx/>
                  <a:uFillTx/>
                  <a:latin typeface="Calibri" pitchFamily="34" charset="0"/>
                  <a:ea typeface="+mn-ea"/>
                  <a:cs typeface="Arial" charset="0"/>
                </a:rPr>
                <a:t>Eurocodice 3-1-4</a:t>
              </a:r>
            </a:p>
          </p:txBody>
        </p:sp>
      </p:grpSp>
      <p:graphicFrame>
        <p:nvGraphicFramePr>
          <p:cNvPr id="11" name="Grafiek 10"/>
          <p:cNvGraphicFramePr>
            <a:graphicFrameLocks noGrp="1"/>
          </p:cNvGraphicFramePr>
          <p:nvPr/>
        </p:nvGraphicFramePr>
        <p:xfrm>
          <a:off x="457200" y="1296536"/>
          <a:ext cx="6776113" cy="5228807"/>
        </p:xfrm>
        <a:graphic>
          <a:graphicData uri="http://schemas.openxmlformats.org/drawingml/2006/chart">
            <c:chart xmlns:c="http://schemas.openxmlformats.org/drawingml/2006/chart" xmlns:r="http://schemas.openxmlformats.org/officeDocument/2006/relationships" r:id="rId4"/>
          </a:graphicData>
        </a:graphic>
      </p:graphicFrame>
      <p:grpSp>
        <p:nvGrpSpPr>
          <p:cNvPr id="330757" name="Groep 12"/>
          <p:cNvGrpSpPr>
            <a:grpSpLocks/>
          </p:cNvGrpSpPr>
          <p:nvPr/>
        </p:nvGrpSpPr>
        <p:grpSpPr bwMode="auto">
          <a:xfrm>
            <a:off x="7058025" y="896938"/>
            <a:ext cx="1762125" cy="1138237"/>
            <a:chOff x="7058425" y="896886"/>
            <a:chExt cx="1762047" cy="1138113"/>
          </a:xfrm>
        </p:grpSpPr>
        <p:sp>
          <p:nvSpPr>
            <p:cNvPr id="6" name="Tekstvak 5"/>
            <p:cNvSpPr txBox="1">
              <a:spLocks noRot="1" noChangeAspect="1" noMove="1" noResize="1" noEditPoints="1" noAdjustHandles="1" noChangeArrowheads="1" noChangeShapeType="1" noTextEdit="1"/>
            </p:cNvSpPr>
            <p:nvPr/>
          </p:nvSpPr>
          <p:spPr>
            <a:xfrm>
              <a:off x="7084997" y="1727222"/>
              <a:ext cx="1735475" cy="307777"/>
            </a:xfrm>
            <a:prstGeom prst="rect">
              <a:avLst/>
            </a:prstGeom>
            <a:blipFill rotWithShape="0">
              <a:blip r:embed="rId5" cstate="email">
                <a:extLst>
                  <a:ext uri="{28A0092B-C50C-407E-A947-70E740481C1C}">
                    <a14:useLocalDpi xmlns:a14="http://schemas.microsoft.com/office/drawing/2010/main"/>
                  </a:ext>
                </a:extLst>
              </a:blip>
              <a:stretch>
                <a:fillRect l="-4912" t="-25490" r="-8070" b="-490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noFill/>
                  <a:effectLst/>
                  <a:uLnTx/>
                  <a:uFillTx/>
                  <a:latin typeface="Calibri"/>
                  <a:ea typeface="+mn-ea"/>
                  <a:cs typeface="Arial" charset="0"/>
                </a:rPr>
                <a:t> </a:t>
              </a:r>
            </a:p>
          </p:txBody>
        </p:sp>
        <p:sp>
          <p:nvSpPr>
            <p:cNvPr id="330764" name="Tekstvak 11"/>
            <p:cNvSpPr txBox="1">
              <a:spLocks noChangeArrowheads="1"/>
            </p:cNvSpPr>
            <p:nvPr/>
          </p:nvSpPr>
          <p:spPr bwMode="auto">
            <a:xfrm>
              <a:off x="7058425" y="896886"/>
              <a:ext cx="1762047" cy="646331"/>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1" i="0" u="none" strike="noStrike" kern="1200" cap="none" spc="0" normalizeH="0" baseline="0" noProof="0">
                  <a:ln>
                    <a:noFill/>
                  </a:ln>
                  <a:solidFill>
                    <a:srgbClr val="C00000"/>
                  </a:solidFill>
                  <a:effectLst/>
                  <a:uLnTx/>
                  <a:uFillTx/>
                  <a:latin typeface="Calibri" pitchFamily="34" charset="0"/>
                  <a:ea typeface="+mn-ea"/>
                  <a:cs typeface="Arial" charset="0"/>
                </a:rPr>
                <a:t>Parametri mat. misurati</a:t>
              </a:r>
            </a:p>
          </p:txBody>
        </p:sp>
      </p:grpSp>
      <p:grpSp>
        <p:nvGrpSpPr>
          <p:cNvPr id="330758" name="Groep 13"/>
          <p:cNvGrpSpPr>
            <a:grpSpLocks/>
          </p:cNvGrpSpPr>
          <p:nvPr/>
        </p:nvGrpSpPr>
        <p:grpSpPr bwMode="auto">
          <a:xfrm>
            <a:off x="7085013" y="2386013"/>
            <a:ext cx="1762125" cy="938212"/>
            <a:chOff x="7039528" y="569539"/>
            <a:chExt cx="1762047" cy="938274"/>
          </a:xfrm>
        </p:grpSpPr>
        <p:sp>
          <p:nvSpPr>
            <p:cNvPr id="15" name="Tekstvak 14"/>
            <p:cNvSpPr txBox="1">
              <a:spLocks noRot="1" noChangeAspect="1" noMove="1" noResize="1" noEditPoints="1" noAdjustHandles="1" noChangeArrowheads="1" noChangeShapeType="1" noTextEdit="1"/>
            </p:cNvSpPr>
            <p:nvPr/>
          </p:nvSpPr>
          <p:spPr>
            <a:xfrm>
              <a:off x="7066100" y="569539"/>
              <a:ext cx="1735475" cy="307777"/>
            </a:xfrm>
            <a:prstGeom prst="rect">
              <a:avLst/>
            </a:prstGeom>
            <a:blipFill rotWithShape="0">
              <a:blip r:embed="rId6" cstate="email">
                <a:extLst>
                  <a:ext uri="{28A0092B-C50C-407E-A947-70E740481C1C}">
                    <a14:useLocalDpi xmlns:a14="http://schemas.microsoft.com/office/drawing/2010/main"/>
                  </a:ext>
                </a:extLst>
              </a:blip>
              <a:stretch>
                <a:fillRect l="-5282" t="-25490" r="-8099" b="-490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noFill/>
                  <a:effectLst/>
                  <a:uLnTx/>
                  <a:uFillTx/>
                  <a:latin typeface="Calibri"/>
                  <a:ea typeface="+mn-ea"/>
                  <a:cs typeface="Arial" charset="0"/>
                </a:rPr>
                <a:t> </a:t>
              </a:r>
            </a:p>
          </p:txBody>
        </p:sp>
        <p:sp>
          <p:nvSpPr>
            <p:cNvPr id="330762" name="Tekstvak 15"/>
            <p:cNvSpPr txBox="1">
              <a:spLocks noChangeArrowheads="1"/>
            </p:cNvSpPr>
            <p:nvPr/>
          </p:nvSpPr>
          <p:spPr bwMode="auto">
            <a:xfrm>
              <a:off x="7039528" y="861482"/>
              <a:ext cx="1762047" cy="646331"/>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1" i="0" u="none" strike="noStrike" kern="1200" cap="none" spc="0" normalizeH="0" baseline="0" noProof="0">
                  <a:ln>
                    <a:noFill/>
                  </a:ln>
                  <a:solidFill>
                    <a:srgbClr val="1E27AC"/>
                  </a:solidFill>
                  <a:effectLst/>
                  <a:uLnTx/>
                  <a:uFillTx/>
                  <a:latin typeface="Calibri" pitchFamily="34" charset="0"/>
                  <a:ea typeface="+mn-ea"/>
                  <a:cs typeface="Arial" charset="0"/>
                </a:rPr>
                <a:t>Modello mat. Eurocodice 3-1-4</a:t>
              </a:r>
            </a:p>
          </p:txBody>
        </p:sp>
      </p:grpSp>
      <p:sp>
        <p:nvSpPr>
          <p:cNvPr id="330759" name="Tekstvak 16"/>
          <p:cNvSpPr txBox="1">
            <a:spLocks noChangeArrowheads="1"/>
          </p:cNvSpPr>
          <p:nvPr/>
        </p:nvSpPr>
        <p:spPr bwMode="auto">
          <a:xfrm>
            <a:off x="2139950" y="6488113"/>
            <a:ext cx="3838575" cy="3698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Spostamento verticale (mm)</a:t>
            </a:r>
          </a:p>
        </p:txBody>
      </p:sp>
      <p:sp>
        <p:nvSpPr>
          <p:cNvPr id="330760" name="Tekstvak 17"/>
          <p:cNvSpPr txBox="1">
            <a:spLocks noChangeArrowheads="1"/>
          </p:cNvSpPr>
          <p:nvPr/>
        </p:nvSpPr>
        <p:spPr bwMode="auto">
          <a:xfrm rot="-5400000">
            <a:off x="-661987" y="3579813"/>
            <a:ext cx="1868487" cy="3698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Momento (kNm)</a:t>
            </a:r>
          </a:p>
        </p:txBody>
      </p:sp>
    </p:spTree>
    <p:extLst>
      <p:ext uri="{BB962C8B-B14F-4D97-AF65-F5344CB8AC3E}">
        <p14:creationId xmlns:p14="http://schemas.microsoft.com/office/powerpoint/2010/main" val="1132159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ctrTitle"/>
          </p:nvPr>
        </p:nvSpPr>
        <p:spPr>
          <a:xfrm>
            <a:off x="539750" y="333375"/>
            <a:ext cx="7772400" cy="1008063"/>
          </a:xfrm>
        </p:spPr>
        <p:txBody>
          <a:bodyPr/>
          <a:lstStyle/>
          <a:p>
            <a:pPr eaLnBrk="1" hangingPunct="1"/>
            <a:r>
              <a:rPr lang="it-IT" sz="2800"/>
              <a:t>Il pontile di Progreso</a:t>
            </a:r>
            <a:r>
              <a:rPr lang="it-IT"/>
              <a:t> </a:t>
            </a:r>
            <a:r>
              <a:rPr lang="it-IT" sz="2800"/>
              <a:t>(3/3)</a:t>
            </a:r>
          </a:p>
        </p:txBody>
      </p:sp>
      <p:sp>
        <p:nvSpPr>
          <p:cNvPr id="26626" name="Text Placeholder 6"/>
          <p:cNvSpPr txBox="1">
            <a:spLocks/>
          </p:cNvSpPr>
          <p:nvPr/>
        </p:nvSpPr>
        <p:spPr bwMode="auto">
          <a:xfrm>
            <a:off x="1852613" y="4778375"/>
            <a:ext cx="5486400" cy="811213"/>
          </a:xfrm>
          <a:prstGeom prst="rect">
            <a:avLst/>
          </a:prstGeom>
          <a:noFill/>
          <a:ln w="9525">
            <a:noFill/>
            <a:miter lim="800000"/>
            <a:headEnd/>
            <a:tailEnd/>
          </a:ln>
        </p:spPr>
        <p:txBody>
          <a:bodyPr/>
          <a:lstStyle/>
          <a:p>
            <a:pPr algn="just">
              <a:spcBef>
                <a:spcPct val="20000"/>
              </a:spcBef>
              <a:buFont typeface="Arial" charset="0"/>
              <a:buNone/>
            </a:pPr>
            <a:r>
              <a:rPr lang="it-IT">
                <a:latin typeface="Calibri" pitchFamily="34" charset="0"/>
              </a:rPr>
              <a:t>Da</a:t>
            </a:r>
            <a:r>
              <a:rPr lang="it-IT" sz="3200">
                <a:latin typeface="Calibri" pitchFamily="34" charset="0"/>
              </a:rPr>
              <a:t> </a:t>
            </a:r>
            <a:r>
              <a:rPr lang="it-IT">
                <a:latin typeface="Calibri" pitchFamily="34" charset="0"/>
              </a:rPr>
              <a:t>allora, non sono stati necessari interventi di manutenzione ed è rimasto intatto.</a:t>
            </a:r>
          </a:p>
        </p:txBody>
      </p:sp>
      <p:pic>
        <p:nvPicPr>
          <p:cNvPr id="26627" name="Picture 2"/>
          <p:cNvPicPr>
            <a:picLocks noChangeAspect="1" noChangeArrowheads="1"/>
          </p:cNvPicPr>
          <p:nvPr/>
        </p:nvPicPr>
        <p:blipFill>
          <a:blip r:embed="rId2"/>
          <a:srcRect/>
          <a:stretch>
            <a:fillRect/>
          </a:stretch>
        </p:blipFill>
        <p:spPr bwMode="auto">
          <a:xfrm>
            <a:off x="1816100" y="2449513"/>
            <a:ext cx="5511800" cy="1957387"/>
          </a:xfrm>
          <a:prstGeom prst="rect">
            <a:avLst/>
          </a:prstGeom>
          <a:noFill/>
          <a:ln w="9525">
            <a:noFill/>
            <a:miter lim="800000"/>
            <a:headEnd/>
            <a:tailEnd/>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Titre 4"/>
          <p:cNvSpPr>
            <a:spLocks noGrp="1"/>
          </p:cNvSpPr>
          <p:nvPr>
            <p:ph type="ctrTitle"/>
          </p:nvPr>
        </p:nvSpPr>
        <p:spPr/>
        <p:txBody>
          <a:bodyPr/>
          <a:lstStyle/>
          <a:p>
            <a:pPr eaLnBrk="1" hangingPunct="1"/>
            <a:r>
              <a:rPr lang="it-IT"/>
              <a:t>Sezione 5</a:t>
            </a:r>
          </a:p>
        </p:txBody>
      </p:sp>
      <p:sp>
        <p:nvSpPr>
          <p:cNvPr id="6" name="Sous-titre 5"/>
          <p:cNvSpPr>
            <a:spLocks noGrp="1"/>
          </p:cNvSpPr>
          <p:nvPr>
            <p:ph type="subTitle" idx="1"/>
          </p:nvPr>
        </p:nvSpPr>
        <p:spPr/>
        <p:txBody>
          <a:bodyPr>
            <a:normAutofit/>
          </a:bodyPr>
          <a:lstStyle/>
          <a:p>
            <a:pPr eaLnBrk="1" hangingPunct="1"/>
            <a:r>
              <a:rPr lang="it-IT">
                <a:solidFill>
                  <a:srgbClr val="898989"/>
                </a:solidFill>
              </a:rPr>
              <a:t>Scostamenti</a:t>
            </a:r>
          </a:p>
        </p:txBody>
      </p:sp>
      <p:sp>
        <p:nvSpPr>
          <p:cNvPr id="293891" name="Espace réservé du numéro de diapositive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D7237D-6A11-4737-A2F3-92BC5B4C0446}"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120</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381835853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2"/>
          <p:cNvSpPr>
            <a:spLocks noGrp="1" noChangeArrowheads="1"/>
          </p:cNvSpPr>
          <p:nvPr>
            <p:ph type="title"/>
          </p:nvPr>
        </p:nvSpPr>
        <p:spPr/>
        <p:txBody>
          <a:bodyPr/>
          <a:lstStyle/>
          <a:p>
            <a:pPr eaLnBrk="1" hangingPunct="1"/>
            <a:r>
              <a:rPr lang="it-IT"/>
              <a:t>Scostamenti</a:t>
            </a:r>
          </a:p>
        </p:txBody>
      </p:sp>
      <p:sp>
        <p:nvSpPr>
          <p:cNvPr id="334850" name="Rectangle 3"/>
          <p:cNvSpPr>
            <a:spLocks noGrp="1" noChangeArrowheads="1"/>
          </p:cNvSpPr>
          <p:nvPr>
            <p:ph type="body" idx="1"/>
          </p:nvPr>
        </p:nvSpPr>
        <p:spPr/>
        <p:txBody>
          <a:bodyPr/>
          <a:lstStyle/>
          <a:p>
            <a:pPr eaLnBrk="1" hangingPunct="1"/>
            <a:r>
              <a:rPr lang="it-IT"/>
              <a:t>La curva sforzo-deformazione non lineare indica la rigidità dell'acciaio inossidabile </a:t>
            </a:r>
            <a:r>
              <a:rPr lang="en-GB" altLang="en-US">
                <a:sym typeface="Symbol" pitchFamily="18" charset="2"/>
              </a:rPr>
              <a:t></a:t>
            </a:r>
            <a:r>
              <a:rPr lang="it-IT"/>
              <a:t> come sollecitazione </a:t>
            </a:r>
            <a:r>
              <a:rPr lang="en-GB" altLang="en-US">
                <a:sym typeface="Symbol" pitchFamily="18" charset="2"/>
              </a:rPr>
              <a:t></a:t>
            </a:r>
          </a:p>
          <a:p>
            <a:pPr eaLnBrk="1" hangingPunct="1"/>
            <a:r>
              <a:rPr lang="it-IT" altLang="en-US">
                <a:sym typeface="Symbol" pitchFamily="18" charset="2"/>
              </a:rPr>
              <a:t>Gli scostamenti sono leggermente maggiori nell'acciaio inossidabile che nell'acciaio al carbonio</a:t>
            </a:r>
            <a:endParaRPr lang="it-IT" altLang="en-US"/>
          </a:p>
          <a:p>
            <a:pPr eaLnBrk="1" hangingPunct="1"/>
            <a:r>
              <a:rPr lang="it-IT"/>
              <a:t>Usare il modulo secante per la sollecitazione nell'elemento con lo stato limite di utilizzabilità (SLS)</a:t>
            </a:r>
          </a:p>
        </p:txBody>
      </p:sp>
      <p:sp>
        <p:nvSpPr>
          <p:cNvPr id="294915"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7DDECC-8A6B-4590-BB75-35633897C7B3}"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121</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3915183581"/>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16"/>
          <p:cNvSpPr>
            <a:spLocks noGrp="1" noChangeArrowheads="1"/>
          </p:cNvSpPr>
          <p:nvPr>
            <p:ph type="title"/>
          </p:nvPr>
        </p:nvSpPr>
        <p:spPr>
          <a:xfrm>
            <a:off x="685800" y="157163"/>
            <a:ext cx="7772400" cy="1143000"/>
          </a:xfrm>
        </p:spPr>
        <p:txBody>
          <a:bodyPr/>
          <a:lstStyle/>
          <a:p>
            <a:pPr eaLnBrk="1" hangingPunct="1"/>
            <a:r>
              <a:rPr lang="it-IT"/>
              <a:t>Scostamenti</a:t>
            </a:r>
          </a:p>
        </p:txBody>
      </p:sp>
      <p:sp>
        <p:nvSpPr>
          <p:cNvPr id="336898" name="Rectangle 17"/>
          <p:cNvSpPr>
            <a:spLocks noGrp="1" noChangeArrowheads="1"/>
          </p:cNvSpPr>
          <p:nvPr>
            <p:ph type="body" idx="1"/>
          </p:nvPr>
        </p:nvSpPr>
        <p:spPr>
          <a:xfrm>
            <a:off x="511175" y="1544638"/>
            <a:ext cx="8156575" cy="1020762"/>
          </a:xfrm>
        </p:spPr>
        <p:txBody>
          <a:bodyPr/>
          <a:lstStyle/>
          <a:p>
            <a:pPr eaLnBrk="1" hangingPunct="1">
              <a:lnSpc>
                <a:spcPct val="90000"/>
              </a:lnSpc>
              <a:buFont typeface="Wingdings" pitchFamily="2" charset="2"/>
              <a:buNone/>
            </a:pPr>
            <a:r>
              <a:rPr lang="it-IT"/>
              <a:t>Modulo secante </a:t>
            </a:r>
            <a:r>
              <a:rPr lang="it-IT" altLang="en-US" i="1"/>
              <a:t>E</a:t>
            </a:r>
            <a:r>
              <a:rPr lang="it-IT" altLang="en-US" i="1" baseline="-25000"/>
              <a:t>S</a:t>
            </a:r>
            <a:r>
              <a:rPr lang="it-IT"/>
              <a:t> per la sollecitazione nell'elemento allo SLS</a:t>
            </a:r>
          </a:p>
        </p:txBody>
      </p:sp>
      <p:pic>
        <p:nvPicPr>
          <p:cNvPr id="336899" name="Picture 1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9613" y="2565400"/>
            <a:ext cx="5097462" cy="3513138"/>
          </a:xfrm>
          <a:prstGeom prst="rect">
            <a:avLst/>
          </a:prstGeom>
          <a:noFill/>
          <a:ln w="9525">
            <a:noFill/>
            <a:miter lim="800000"/>
            <a:headEnd/>
            <a:tailEnd/>
          </a:ln>
        </p:spPr>
      </p:pic>
      <p:sp>
        <p:nvSpPr>
          <p:cNvPr id="296964"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A19D66-FF3C-445A-BFC2-21584B3BD460}"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122</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
        <p:nvSpPr>
          <p:cNvPr id="6" name="ZoneTexte 5"/>
          <p:cNvSpPr txBox="1">
            <a:spLocks noChangeArrowheads="1"/>
          </p:cNvSpPr>
          <p:nvPr/>
        </p:nvSpPr>
        <p:spPr bwMode="auto">
          <a:xfrm>
            <a:off x="2151063" y="2949575"/>
            <a:ext cx="1119187" cy="554038"/>
          </a:xfrm>
          <a:prstGeom prst="rect">
            <a:avLst/>
          </a:prstGeom>
          <a:solidFill>
            <a:schemeClr val="bg1">
              <a:lumMod val="65000"/>
            </a:schemeClr>
          </a:solidFill>
          <a:ln>
            <a:noFill/>
          </a:ln>
        </p:spPr>
        <p:txBody>
          <a:bodyPr lIns="0" tIns="0" rIns="0" bIns="0">
            <a:spAutoFit/>
          </a:bodyPr>
          <a:ls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defRPr/>
            </a:pPr>
            <a:r>
              <a:rPr kumimoji="0" lang="it-IT" alt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Sollecita-zione</a:t>
            </a:r>
            <a:endParaRPr kumimoji="0" lang="it-IT" altLang="it-IT"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 name="ZoneTexte 9"/>
          <p:cNvSpPr txBox="1">
            <a:spLocks noChangeArrowheads="1"/>
          </p:cNvSpPr>
          <p:nvPr/>
        </p:nvSpPr>
        <p:spPr bwMode="auto">
          <a:xfrm>
            <a:off x="2066925" y="3854450"/>
            <a:ext cx="1203325" cy="1014413"/>
          </a:xfrm>
          <a:prstGeom prst="rect">
            <a:avLst/>
          </a:prstGeom>
          <a:solidFill>
            <a:schemeClr val="bg1">
              <a:lumMod val="65000"/>
            </a:schemeClr>
          </a:solidFill>
          <a:ln>
            <a:noFill/>
          </a:ln>
        </p:spPr>
        <p:txBody>
          <a:bodyPr lIns="0" tIns="0" rIns="0" bIns="0">
            <a:spAutoFit/>
          </a:bodyPr>
          <a:ls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defRPr/>
            </a:pPr>
            <a:r>
              <a:rPr kumimoji="0" lang="it-IT" altLang="it-IT"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Sollecita-zione a SLS</a:t>
            </a:r>
          </a:p>
        </p:txBody>
      </p:sp>
    </p:spTree>
    <p:extLst>
      <p:ext uri="{BB962C8B-B14F-4D97-AF65-F5344CB8AC3E}">
        <p14:creationId xmlns:p14="http://schemas.microsoft.com/office/powerpoint/2010/main" val="1710420923"/>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6" name="Rectangle 2"/>
          <p:cNvSpPr>
            <a:spLocks noChangeArrowheads="1"/>
          </p:cNvSpPr>
          <p:nvPr/>
        </p:nvSpPr>
        <p:spPr bwMode="auto">
          <a:xfrm>
            <a:off x="3829050" y="3071813"/>
            <a:ext cx="9144000" cy="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20000"/>
              </a:spcBef>
              <a:spcAft>
                <a:spcPct val="0"/>
              </a:spcAft>
              <a:buClr>
                <a:srgbClr val="D4852E"/>
              </a:buClr>
              <a:buSzTx/>
              <a:buFontTx/>
              <a:buChar char="•"/>
              <a:tabLst/>
              <a:defRPr/>
            </a:pPr>
            <a:endParaRPr kumimoji="0" lang="en-US" altLang="en-US" sz="2800" b="0" i="0" u="none" strike="noStrike" kern="1200" cap="none" spc="0" normalizeH="0" baseline="0" noProof="0">
              <a:ln>
                <a:noFill/>
              </a:ln>
              <a:solidFill>
                <a:srgbClr val="00438D"/>
              </a:solidFill>
              <a:effectLst/>
              <a:uLnTx/>
              <a:uFillTx/>
              <a:latin typeface="Arial" charset="0"/>
              <a:ea typeface="+mn-ea"/>
              <a:cs typeface="Arial" charset="0"/>
            </a:endParaRPr>
          </a:p>
        </p:txBody>
      </p:sp>
      <p:sp>
        <p:nvSpPr>
          <p:cNvPr id="2147" name="Rectangle 3"/>
          <p:cNvSpPr>
            <a:spLocks noChangeArrowheads="1"/>
          </p:cNvSpPr>
          <p:nvPr/>
        </p:nvSpPr>
        <p:spPr bwMode="auto">
          <a:xfrm>
            <a:off x="3957638" y="3081338"/>
            <a:ext cx="9144000" cy="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20000"/>
              </a:spcBef>
              <a:spcAft>
                <a:spcPct val="0"/>
              </a:spcAft>
              <a:buClr>
                <a:srgbClr val="D4852E"/>
              </a:buClr>
              <a:buSzTx/>
              <a:buFontTx/>
              <a:buChar char="•"/>
              <a:tabLst/>
              <a:defRPr/>
            </a:pPr>
            <a:endParaRPr kumimoji="0" lang="en-US" altLang="en-US" sz="2800" b="0" i="0" u="none" strike="noStrike" kern="1200" cap="none" spc="0" normalizeH="0" baseline="0" noProof="0">
              <a:ln>
                <a:noFill/>
              </a:ln>
              <a:solidFill>
                <a:srgbClr val="00438D"/>
              </a:solidFill>
              <a:effectLst/>
              <a:uLnTx/>
              <a:uFillTx/>
              <a:latin typeface="Arial" charset="0"/>
              <a:ea typeface="+mn-ea"/>
              <a:cs typeface="Arial" charset="0"/>
            </a:endParaRPr>
          </a:p>
        </p:txBody>
      </p:sp>
      <p:sp>
        <p:nvSpPr>
          <p:cNvPr id="2148" name="Rectangle 5"/>
          <p:cNvSpPr>
            <a:spLocks noGrp="1" noChangeArrowheads="1"/>
          </p:cNvSpPr>
          <p:nvPr>
            <p:ph type="title"/>
          </p:nvPr>
        </p:nvSpPr>
        <p:spPr/>
        <p:txBody>
          <a:bodyPr/>
          <a:lstStyle/>
          <a:p>
            <a:pPr eaLnBrk="1" hangingPunct="1"/>
            <a:r>
              <a:rPr lang="it-IT"/>
              <a:t>Scostamenti</a:t>
            </a:r>
          </a:p>
        </p:txBody>
      </p:sp>
      <p:sp>
        <p:nvSpPr>
          <p:cNvPr id="37893" name="Rectangle 6"/>
          <p:cNvSpPr>
            <a:spLocks noGrp="1" noChangeArrowheads="1"/>
          </p:cNvSpPr>
          <p:nvPr>
            <p:ph type="body" idx="1"/>
          </p:nvPr>
        </p:nvSpPr>
        <p:spPr/>
        <p:txBody>
          <a:bodyPr rtlCol="0">
            <a:normAutofit fontScale="92500"/>
          </a:bodyPr>
          <a:lstStyle/>
          <a:p>
            <a:pPr marL="0" indent="0" eaLnBrk="1" fontAlgn="auto" hangingPunct="1">
              <a:spcAft>
                <a:spcPts val="0"/>
              </a:spcAft>
              <a:buFont typeface="Wingdings" pitchFamily="2" charset="2"/>
              <a:buNone/>
              <a:defRPr/>
            </a:pPr>
            <a:r>
              <a:rPr lang="it-IT"/>
              <a:t>Il modulo secante ES determinato dal modello Ramberg-Osgood:</a:t>
            </a:r>
          </a:p>
          <a:p>
            <a:pPr marL="0" indent="0" eaLnBrk="1" fontAlgn="auto" hangingPunct="1">
              <a:spcAft>
                <a:spcPts val="0"/>
              </a:spcAft>
              <a:buFont typeface="Wingdings" pitchFamily="2" charset="2"/>
              <a:buNone/>
              <a:defRPr/>
            </a:pPr>
            <a:endParaRPr lang="it-IT" altLang="en-US" dirty="0"/>
          </a:p>
          <a:p>
            <a:pPr marL="0" indent="0" eaLnBrk="1" fontAlgn="auto" hangingPunct="1">
              <a:spcAft>
                <a:spcPts val="0"/>
              </a:spcAft>
              <a:buFont typeface="Wingdings" pitchFamily="2" charset="2"/>
              <a:buNone/>
              <a:defRPr/>
            </a:pPr>
            <a:endParaRPr lang="it-IT" altLang="en-US" dirty="0"/>
          </a:p>
          <a:p>
            <a:pPr marL="0" indent="0" eaLnBrk="1" fontAlgn="auto" hangingPunct="1">
              <a:spcAft>
                <a:spcPts val="0"/>
              </a:spcAft>
              <a:buFont typeface="Wingdings" pitchFamily="2" charset="2"/>
              <a:buNone/>
              <a:defRPr/>
            </a:pPr>
            <a:endParaRPr lang="it-IT" altLang="en-US" dirty="0"/>
          </a:p>
          <a:p>
            <a:pPr marL="0" indent="0" eaLnBrk="1" fontAlgn="auto" hangingPunct="1">
              <a:spcAft>
                <a:spcPts val="0"/>
              </a:spcAft>
              <a:buFont typeface="Wingdings" pitchFamily="2" charset="2"/>
              <a:buNone/>
              <a:defRPr/>
            </a:pPr>
            <a:endParaRPr lang="it-IT" altLang="en-US" dirty="0"/>
          </a:p>
          <a:p>
            <a:pPr marL="0" indent="0" eaLnBrk="1" fontAlgn="auto" hangingPunct="1">
              <a:spcAft>
                <a:spcPts val="0"/>
              </a:spcAft>
              <a:buFont typeface="Wingdings" pitchFamily="2" charset="2"/>
              <a:buNone/>
              <a:defRPr/>
            </a:pPr>
            <a:endParaRPr lang="it-IT" altLang="en-US" dirty="0"/>
          </a:p>
          <a:p>
            <a:pPr eaLnBrk="1" fontAlgn="auto" hangingPunct="1">
              <a:spcAft>
                <a:spcPts val="0"/>
              </a:spcAft>
              <a:buFont typeface="Wingdings" pitchFamily="2" charset="2"/>
              <a:buNone/>
              <a:defRPr/>
            </a:pPr>
            <a:r>
              <a:rPr lang="it-IT" altLang="en-US" i="1" dirty="0">
                <a:latin typeface="Times New Roman" pitchFamily="18" charset="0"/>
              </a:rPr>
              <a:t>f</a:t>
            </a:r>
            <a:r>
              <a:rPr lang="it-IT"/>
              <a:t>     è la sollecitazione allo stato limite di utilizzabilità</a:t>
            </a:r>
          </a:p>
          <a:p>
            <a:pPr eaLnBrk="1" fontAlgn="auto" hangingPunct="1">
              <a:spcAft>
                <a:spcPts val="0"/>
              </a:spcAft>
              <a:buFont typeface="Wingdings" pitchFamily="2" charset="2"/>
              <a:buNone/>
              <a:defRPr/>
            </a:pPr>
            <a:r>
              <a:rPr lang="it-IT" altLang="en-US" i="1" dirty="0">
                <a:latin typeface="Times New Roman" pitchFamily="18" charset="0"/>
              </a:rPr>
              <a:t>n</a:t>
            </a:r>
            <a:r>
              <a:rPr lang="it-IT"/>
              <a:t>    è una costante del materiale</a:t>
            </a:r>
            <a:endParaRPr lang="it-IT" altLang="en-US" dirty="0"/>
          </a:p>
        </p:txBody>
      </p:sp>
      <p:sp>
        <p:nvSpPr>
          <p:cNvPr id="2150"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53B837-8AF5-4138-910C-F4059381BF4A}"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123</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
        <p:nvSpPr>
          <p:cNvPr id="2151" name="Rectangle 10"/>
          <p:cNvSpPr>
            <a:spLocks noChangeArrowheads="1"/>
          </p:cNvSpPr>
          <p:nvPr/>
        </p:nvSpPr>
        <p:spPr bwMode="auto">
          <a:xfrm>
            <a:off x="0" y="3090863"/>
            <a:ext cx="9144000" cy="0"/>
          </a:xfrm>
          <a:prstGeom prst="rect">
            <a:avLst/>
          </a:prstGeom>
          <a:noFill/>
          <a:ln w="9525">
            <a:noFill/>
            <a:miter lim="800000"/>
            <a:headEnd/>
            <a:tailEnd/>
          </a:ln>
        </p:spPr>
        <p:txBody>
          <a:bodyPr wrap="none" tIns="36000" bIns="36000" anchor="ctr">
            <a:spAutoFit/>
          </a:bodyPr>
          <a:lstStyle/>
          <a:p>
            <a:pPr marL="0" marR="0" lvl="0" indent="0" algn="l" defTabSz="914400" rtl="0" eaLnBrk="1" fontAlgn="base" latinLnBrk="0" hangingPunct="1">
              <a:lnSpc>
                <a:spcPct val="100000"/>
              </a:lnSpc>
              <a:spcBef>
                <a:spcPct val="20000"/>
              </a:spcBef>
              <a:spcAft>
                <a:spcPct val="0"/>
              </a:spcAft>
              <a:buClr>
                <a:srgbClr val="D4852E"/>
              </a:buClr>
              <a:buSzTx/>
              <a:buFontTx/>
              <a:buChar char="•"/>
              <a:tabLst/>
              <a:defRPr/>
            </a:pPr>
            <a:endParaRPr kumimoji="0" lang="en-US" altLang="en-US" sz="2800" b="0" i="0" u="none" strike="noStrike" kern="1200" cap="none" spc="0" normalizeH="0" baseline="0" noProof="0">
              <a:ln>
                <a:noFill/>
              </a:ln>
              <a:solidFill>
                <a:srgbClr val="00438D"/>
              </a:solidFill>
              <a:effectLst/>
              <a:uLnTx/>
              <a:uFillTx/>
              <a:latin typeface="Arial" charset="0"/>
              <a:ea typeface="+mn-ea"/>
              <a:cs typeface="Arial" charset="0"/>
            </a:endParaRPr>
          </a:p>
        </p:txBody>
      </p:sp>
      <p:graphicFrame>
        <p:nvGraphicFramePr>
          <p:cNvPr id="2145" name="Object 97"/>
          <p:cNvGraphicFramePr>
            <a:graphicFrameLocks noChangeAspect="1"/>
          </p:cNvGraphicFramePr>
          <p:nvPr/>
        </p:nvGraphicFramePr>
        <p:xfrm>
          <a:off x="1784350" y="2803525"/>
          <a:ext cx="4905375" cy="2185988"/>
        </p:xfrm>
        <a:graphic>
          <a:graphicData uri="http://schemas.openxmlformats.org/presentationml/2006/ole">
            <mc:AlternateContent xmlns:mc="http://schemas.openxmlformats.org/markup-compatibility/2006">
              <mc:Choice xmlns:v="urn:schemas-microsoft-com:vml" Requires="v">
                <p:oleObj spid="_x0000_s12290" name="Equation" r:id="rId4" imgW="1485900" imgH="660400" progId="Equation.3">
                  <p:embed/>
                </p:oleObj>
              </mc:Choice>
              <mc:Fallback>
                <p:oleObj name="Equation" r:id="rId4" imgW="1485900" imgH="660400" progId="Equation.3">
                  <p:embed/>
                  <p:pic>
                    <p:nvPicPr>
                      <p:cNvPr id="2145" name="Object 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4350" y="2803525"/>
                        <a:ext cx="4905375" cy="218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23663338"/>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8313" y="179388"/>
            <a:ext cx="8424862" cy="1169987"/>
          </a:xfrm>
        </p:spPr>
        <p:txBody>
          <a:bodyPr>
            <a:normAutofit fontScale="90000"/>
          </a:bodyPr>
          <a:lstStyle/>
          <a:p>
            <a:pPr eaLnBrk="1" hangingPunct="1"/>
            <a:r>
              <a:rPr lang="it-IT" sz="4000"/>
              <a:t>Gli scostamenti in una trave di acciaio inossidabile austenitico</a:t>
            </a:r>
          </a:p>
        </p:txBody>
      </p:sp>
      <p:sp>
        <p:nvSpPr>
          <p:cNvPr id="38937" name="TextBox 1"/>
          <p:cNvSpPr txBox="1">
            <a:spLocks noChangeArrowheads="1"/>
          </p:cNvSpPr>
          <p:nvPr/>
        </p:nvSpPr>
        <p:spPr bwMode="auto">
          <a:xfrm>
            <a:off x="1843088" y="4706938"/>
            <a:ext cx="4654550" cy="461962"/>
          </a:xfrm>
          <a:prstGeom prst="rect">
            <a:avLst/>
          </a:prstGeom>
          <a:noFill/>
          <a:ln>
            <a:noFill/>
          </a:ln>
        </p:spPr>
        <p:txBody>
          <a:bodyPr wrap="none">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altLang="en-US" sz="2400" b="0" i="1" u="none" strike="noStrike" kern="1200" cap="none" spc="0" normalizeH="0" baseline="0" noProof="0" dirty="0">
                <a:ln>
                  <a:noFill/>
                </a:ln>
                <a:solidFill>
                  <a:prstClr val="black"/>
                </a:solidFill>
                <a:effectLst/>
                <a:uLnTx/>
                <a:uFillTx/>
                <a:latin typeface="Calibri"/>
                <a:ea typeface="+mn-ea"/>
                <a:cs typeface="Arial" charset="0"/>
              </a:rPr>
              <a:t>f </a:t>
            </a:r>
            <a:r>
              <a:rPr kumimoji="0" lang="it-IT" altLang="en-US" sz="2400" b="0" i="0" u="none" strike="noStrike" kern="1200" cap="none" spc="0" normalizeH="0" baseline="0" noProof="0" dirty="0">
                <a:ln>
                  <a:noFill/>
                </a:ln>
                <a:solidFill>
                  <a:prstClr val="black"/>
                </a:solidFill>
                <a:effectLst/>
                <a:uLnTx/>
                <a:uFillTx/>
                <a:latin typeface="Calibri"/>
                <a:ea typeface="+mn-ea"/>
                <a:cs typeface="Arial" charset="0"/>
              </a:rPr>
              <a:t>= sollecitazione allo stato limite di utilizzabilità</a:t>
            </a:r>
          </a:p>
        </p:txBody>
      </p:sp>
      <p:graphicFrame>
        <p:nvGraphicFramePr>
          <p:cNvPr id="5" name="Tabel 2"/>
          <p:cNvGraphicFramePr>
            <a:graphicFrameLocks noGrp="1"/>
          </p:cNvGraphicFramePr>
          <p:nvPr/>
        </p:nvGraphicFramePr>
        <p:xfrm>
          <a:off x="1477963" y="2236788"/>
          <a:ext cx="6048375" cy="2255837"/>
        </p:xfrm>
        <a:graphic>
          <a:graphicData uri="http://schemas.openxmlformats.org/drawingml/2006/table">
            <a:tbl>
              <a:tblPr/>
              <a:tblGrid>
                <a:gridCol w="2016125">
                  <a:extLst>
                    <a:ext uri="{9D8B030D-6E8A-4147-A177-3AD203B41FA5}">
                      <a16:colId xmlns:a16="http://schemas.microsoft.com/office/drawing/2014/main" val="20000"/>
                    </a:ext>
                  </a:extLst>
                </a:gridCol>
                <a:gridCol w="2016125">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tblGrid>
              <a:tr h="404813">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it-IT" sz="2000" b="0" i="0" u="none" strike="noStrike" cap="none" normalizeH="0" baseline="0">
                          <a:ln>
                            <a:noFill/>
                          </a:ln>
                          <a:solidFill>
                            <a:schemeClr val="bg1"/>
                          </a:solidFill>
                          <a:effectLst/>
                          <a:latin typeface="Calibri" pitchFamily="34" charset="0"/>
                          <a:cs typeface="Arial" charset="0"/>
                        </a:rPr>
                        <a:t>Rapporto di sollecitazione     </a:t>
                      </a:r>
                    </a:p>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it-IT" sz="2000" b="0" i="1" u="none" strike="noStrike" cap="none" normalizeH="0" baseline="0">
                          <a:ln>
                            <a:noFill/>
                          </a:ln>
                          <a:solidFill>
                            <a:schemeClr val="bg1"/>
                          </a:solidFill>
                          <a:effectLst/>
                          <a:latin typeface="Calibri" pitchFamily="34" charset="0"/>
                          <a:cs typeface="Arial" charset="0"/>
                        </a:rPr>
                        <a:t>f </a:t>
                      </a:r>
                      <a:r>
                        <a:rPr kumimoji="0" lang="it-IT" sz="2000" b="0" i="0" u="none" strike="noStrike" cap="none" normalizeH="0" baseline="0">
                          <a:ln>
                            <a:noFill/>
                          </a:ln>
                          <a:solidFill>
                            <a:schemeClr val="bg1"/>
                          </a:solidFill>
                          <a:effectLst/>
                          <a:latin typeface="Calibri" pitchFamily="34" charset="0"/>
                          <a:cs typeface="Arial" charset="0"/>
                        </a:rPr>
                        <a:t>/</a:t>
                      </a:r>
                      <a:r>
                        <a:rPr kumimoji="0" lang="it-IT" sz="2000" b="0" i="1" u="none" strike="noStrike" cap="none" normalizeH="0" baseline="0">
                          <a:ln>
                            <a:noFill/>
                          </a:ln>
                          <a:solidFill>
                            <a:schemeClr val="bg1"/>
                          </a:solidFill>
                          <a:effectLst/>
                          <a:latin typeface="Calibri" pitchFamily="34" charset="0"/>
                          <a:cs typeface="Arial" charset="0"/>
                        </a:rPr>
                        <a:t>f</a:t>
                      </a:r>
                      <a:r>
                        <a:rPr kumimoji="0" lang="it-IT" sz="2000" b="0" i="0" u="none" strike="noStrike" cap="none" normalizeH="0" baseline="-25000">
                          <a:ln>
                            <a:noFill/>
                          </a:ln>
                          <a:solidFill>
                            <a:schemeClr val="bg1"/>
                          </a:solidFill>
                          <a:effectLst/>
                          <a:latin typeface="Calibri" pitchFamily="34" charset="0"/>
                          <a:cs typeface="Arial" charset="0"/>
                        </a:rPr>
                        <a:t>y</a:t>
                      </a:r>
                    </a:p>
                  </a:txBody>
                  <a:tcPr marT="45702" marB="45702" horzOverflow="overflow">
                    <a:lnL>
                      <a:noFill/>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it-IT" sz="2000" b="0" i="0" u="none" strike="noStrike" cap="none" normalizeH="0" baseline="0">
                          <a:ln>
                            <a:noFill/>
                          </a:ln>
                          <a:solidFill>
                            <a:schemeClr val="bg1"/>
                          </a:solidFill>
                          <a:effectLst/>
                          <a:latin typeface="Calibri" pitchFamily="34" charset="0"/>
                          <a:cs typeface="Arial" charset="0"/>
                        </a:rPr>
                        <a:t>Modulo secante, </a:t>
                      </a:r>
                      <a:r>
                        <a:rPr kumimoji="0" lang="it-IT" sz="2000" b="0" i="1" u="none" strike="noStrike" cap="none" normalizeH="0" baseline="0">
                          <a:ln>
                            <a:noFill/>
                          </a:ln>
                          <a:solidFill>
                            <a:schemeClr val="bg1"/>
                          </a:solidFill>
                          <a:effectLst/>
                          <a:latin typeface="Calibri" pitchFamily="34" charset="0"/>
                          <a:cs typeface="Arial" charset="0"/>
                        </a:rPr>
                        <a:t>E</a:t>
                      </a:r>
                      <a:r>
                        <a:rPr kumimoji="0" lang="it-IT" sz="2000" b="0" i="0" u="none" strike="noStrike" cap="none" normalizeH="0" baseline="-25000">
                          <a:ln>
                            <a:noFill/>
                          </a:ln>
                          <a:solidFill>
                            <a:schemeClr val="bg1"/>
                          </a:solidFill>
                          <a:effectLst/>
                          <a:latin typeface="Calibri" pitchFamily="34" charset="0"/>
                          <a:cs typeface="Arial" charset="0"/>
                        </a:rPr>
                        <a:t>S</a:t>
                      </a:r>
                    </a:p>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it-IT" sz="2000" b="0" i="0" u="none" strike="noStrike" cap="none" normalizeH="0" baseline="0">
                          <a:ln>
                            <a:noFill/>
                          </a:ln>
                          <a:solidFill>
                            <a:schemeClr val="bg1"/>
                          </a:solidFill>
                          <a:effectLst/>
                          <a:latin typeface="Calibri" pitchFamily="34" charset="0"/>
                          <a:cs typeface="Arial" charset="0"/>
                        </a:rPr>
                        <a:t>N/mm</a:t>
                      </a:r>
                      <a:r>
                        <a:rPr kumimoji="0" lang="it-IT" sz="2000" b="0" i="0" u="none" strike="noStrike" cap="none" normalizeH="0" baseline="30000">
                          <a:ln>
                            <a:noFill/>
                          </a:ln>
                          <a:solidFill>
                            <a:schemeClr val="bg1"/>
                          </a:solidFill>
                          <a:effectLst/>
                          <a:latin typeface="Calibri" pitchFamily="34" charset="0"/>
                          <a:cs typeface="Arial" charset="0"/>
                        </a:rPr>
                        <a:t>2</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it-IT" sz="2000" b="0" i="0" u="none" strike="noStrike" cap="none" normalizeH="0" baseline="0">
                          <a:ln>
                            <a:noFill/>
                          </a:ln>
                          <a:solidFill>
                            <a:srgbClr val="FFFFFF"/>
                          </a:solidFill>
                          <a:effectLst/>
                          <a:latin typeface="Calibri" pitchFamily="34" charset="0"/>
                          <a:cs typeface="Arial" charset="0"/>
                        </a:rPr>
                        <a:t>% </a:t>
                      </a:r>
                      <a:r>
                        <a:rPr kumimoji="0" lang="it-IT" sz="2000" b="0" i="0" u="none" strike="noStrike" cap="none" normalizeH="0" baseline="0">
                          <a:ln>
                            <a:noFill/>
                          </a:ln>
                          <a:solidFill>
                            <a:srgbClr val="FFFFFF"/>
                          </a:solidFill>
                          <a:effectLst/>
                          <a:latin typeface="Calibri" pitchFamily="34" charset="0"/>
                          <a:cs typeface="Arial" charset="0"/>
                          <a:sym typeface="Symbol" pitchFamily="18" charset="2"/>
                        </a:rPr>
                        <a:t>di aumento della deflessione</a:t>
                      </a:r>
                      <a:endParaRPr kumimoji="0" lang="it-IT" sz="2000" b="0" i="0" u="none" strike="noStrike" cap="none" normalizeH="0" baseline="0">
                        <a:ln>
                          <a:noFill/>
                        </a:ln>
                        <a:solidFill>
                          <a:srgbClr val="FFFFFF"/>
                        </a:solidFill>
                        <a:effectLst/>
                        <a:latin typeface="Calibri" pitchFamily="34" charset="0"/>
                        <a:cs typeface="Arial" charset="0"/>
                      </a:endParaRP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it-IT" sz="2000" b="0" i="0" u="none" strike="noStrike" cap="none" normalizeH="0" baseline="0">
                          <a:ln>
                            <a:noFill/>
                          </a:ln>
                          <a:solidFill>
                            <a:schemeClr val="tx1"/>
                          </a:solidFill>
                          <a:effectLst/>
                          <a:latin typeface="Calibri" pitchFamily="34" charset="0"/>
                          <a:cs typeface="Arial" charset="0"/>
                        </a:rPr>
                        <a:t>0.25</a:t>
                      </a:r>
                    </a:p>
                  </a:txBody>
                  <a:tcPr marT="45702" marB="45702" horzOverflow="overflow">
                    <a:lnL>
                      <a:noFill/>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it-IT" sz="2000" b="0" i="0" u="none" strike="noStrike" cap="none" normalizeH="0" baseline="0">
                          <a:ln>
                            <a:noFill/>
                          </a:ln>
                          <a:solidFill>
                            <a:schemeClr val="tx1"/>
                          </a:solidFill>
                          <a:effectLst/>
                          <a:latin typeface="Calibri" pitchFamily="34" charset="0"/>
                          <a:cs typeface="Arial" charset="0"/>
                        </a:rPr>
                        <a:t>200,000</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it-IT" sz="2000" b="0" i="0" u="none" strike="noStrike" cap="none" normalizeH="0" baseline="0">
                          <a:ln>
                            <a:noFill/>
                          </a:ln>
                          <a:solidFill>
                            <a:schemeClr val="tx1"/>
                          </a:solidFill>
                          <a:effectLst/>
                          <a:latin typeface="Calibri" pitchFamily="34" charset="0"/>
                          <a:cs typeface="Arial" charset="0"/>
                        </a:rPr>
                        <a:t>0</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it-IT" sz="2000" b="0" i="0" u="none" strike="noStrike" cap="none" normalizeH="0" baseline="0">
                          <a:ln>
                            <a:noFill/>
                          </a:ln>
                          <a:solidFill>
                            <a:schemeClr val="tx1"/>
                          </a:solidFill>
                          <a:effectLst/>
                          <a:latin typeface="Calibri" pitchFamily="34" charset="0"/>
                          <a:cs typeface="Arial" charset="0"/>
                        </a:rPr>
                        <a:t>0.5</a:t>
                      </a:r>
                    </a:p>
                  </a:txBody>
                  <a:tcPr marT="45702" marB="45702"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it-IT" sz="2000" b="0" i="0" u="none" strike="noStrike" cap="none" normalizeH="0" baseline="0">
                          <a:ln>
                            <a:noFill/>
                          </a:ln>
                          <a:solidFill>
                            <a:schemeClr val="tx1"/>
                          </a:solidFill>
                          <a:effectLst/>
                          <a:latin typeface="Calibri" pitchFamily="34" charset="0"/>
                          <a:cs typeface="Arial" charset="0"/>
                        </a:rPr>
                        <a:t>192,000</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it-IT" sz="2000" b="0" i="0" u="none" strike="noStrike" cap="none" normalizeH="0" baseline="0">
                          <a:ln>
                            <a:noFill/>
                          </a:ln>
                          <a:solidFill>
                            <a:schemeClr val="tx1"/>
                          </a:solidFill>
                          <a:effectLst/>
                          <a:latin typeface="Calibri" pitchFamily="34" charset="0"/>
                          <a:cs typeface="Arial" charset="0"/>
                        </a:rPr>
                        <a:t>4</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it-IT" sz="2000" b="0" i="0" u="none" strike="noStrike" cap="none" normalizeH="0" baseline="0">
                          <a:ln>
                            <a:noFill/>
                          </a:ln>
                          <a:solidFill>
                            <a:schemeClr val="tx1"/>
                          </a:solidFill>
                          <a:effectLst/>
                          <a:latin typeface="Calibri" pitchFamily="34" charset="0"/>
                          <a:cs typeface="Arial" charset="0"/>
                        </a:rPr>
                        <a:t>0.7</a:t>
                      </a:r>
                    </a:p>
                  </a:txBody>
                  <a:tcPr marT="45702" marB="45702"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it-IT" sz="2000" b="0" i="0" u="none" strike="noStrike" cap="none" normalizeH="0" baseline="0">
                          <a:ln>
                            <a:noFill/>
                          </a:ln>
                          <a:solidFill>
                            <a:schemeClr val="tx1"/>
                          </a:solidFill>
                          <a:effectLst/>
                          <a:latin typeface="Calibri" pitchFamily="34" charset="0"/>
                          <a:cs typeface="Arial" charset="0"/>
                        </a:rPr>
                        <a:t>158,000</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it-IT" sz="2000" b="0" i="0" u="none" strike="noStrike" cap="none" normalizeH="0" baseline="0">
                          <a:ln>
                            <a:noFill/>
                          </a:ln>
                          <a:solidFill>
                            <a:schemeClr val="tx1"/>
                          </a:solidFill>
                          <a:effectLst/>
                          <a:latin typeface="Calibri" pitchFamily="34" charset="0"/>
                          <a:cs typeface="Arial" charset="0"/>
                        </a:rPr>
                        <a:t>27</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60715954"/>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Titre 4"/>
          <p:cNvSpPr>
            <a:spLocks noGrp="1"/>
          </p:cNvSpPr>
          <p:nvPr>
            <p:ph type="ctrTitle"/>
          </p:nvPr>
        </p:nvSpPr>
        <p:spPr/>
        <p:txBody>
          <a:bodyPr/>
          <a:lstStyle/>
          <a:p>
            <a:pPr eaLnBrk="1" hangingPunct="1"/>
            <a:r>
              <a:rPr lang="it-IT"/>
              <a:t>Sezione 6</a:t>
            </a:r>
          </a:p>
        </p:txBody>
      </p:sp>
      <p:sp>
        <p:nvSpPr>
          <p:cNvPr id="6" name="Sous-titre 5"/>
          <p:cNvSpPr>
            <a:spLocks noGrp="1"/>
          </p:cNvSpPr>
          <p:nvPr>
            <p:ph type="subTitle" idx="1"/>
          </p:nvPr>
        </p:nvSpPr>
        <p:spPr/>
        <p:txBody>
          <a:bodyPr rtlCol="0">
            <a:normAutofit/>
          </a:bodyPr>
          <a:lstStyle/>
          <a:p>
            <a:pPr eaLnBrk="1" fontAlgn="auto" hangingPunct="1">
              <a:spcAft>
                <a:spcPts val="0"/>
              </a:spcAft>
              <a:defRPr/>
            </a:pPr>
            <a:r>
              <a:rPr lang="it-IT"/>
              <a:t>Informazioni aggiuntive </a:t>
            </a:r>
            <a:endParaRPr lang="it-IT" dirty="0"/>
          </a:p>
        </p:txBody>
      </p:sp>
      <p:sp>
        <p:nvSpPr>
          <p:cNvPr id="304131" name="Espace réservé du numéro de diapositive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D57F30A-24BA-42FD-A979-556334EB708B}"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125</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20838421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Title 1"/>
          <p:cNvSpPr>
            <a:spLocks noGrp="1"/>
          </p:cNvSpPr>
          <p:nvPr>
            <p:ph type="title"/>
          </p:nvPr>
        </p:nvSpPr>
        <p:spPr/>
        <p:txBody>
          <a:bodyPr/>
          <a:lstStyle/>
          <a:p>
            <a:pPr eaLnBrk="1" hangingPunct="1"/>
            <a:r>
              <a:rPr lang="it-IT"/>
              <a:t>Risposta al carico sismico</a:t>
            </a:r>
          </a:p>
        </p:txBody>
      </p:sp>
      <p:sp>
        <p:nvSpPr>
          <p:cNvPr id="39939" name="Content Placeholder 2"/>
          <p:cNvSpPr>
            <a:spLocks noGrp="1"/>
          </p:cNvSpPr>
          <p:nvPr>
            <p:ph idx="1"/>
          </p:nvPr>
        </p:nvSpPr>
        <p:spPr>
          <a:xfrm>
            <a:off x="482600" y="1541463"/>
            <a:ext cx="8229600" cy="4525962"/>
          </a:xfrm>
        </p:spPr>
        <p:txBody>
          <a:bodyPr rtlCol="0">
            <a:normAutofit fontScale="92500" lnSpcReduction="20000"/>
          </a:bodyPr>
          <a:lstStyle/>
          <a:p>
            <a:pPr eaLnBrk="1" fontAlgn="auto" hangingPunct="1">
              <a:spcAft>
                <a:spcPts val="0"/>
              </a:spcAft>
              <a:defRPr/>
            </a:pPr>
            <a:r>
              <a:rPr lang="it-IT"/>
              <a:t>Maggiore duttilità (acciaio inox austenitico) + sostiene più cicli di carico  </a:t>
            </a:r>
            <a:br/>
            <a:r>
              <a:rPr lang="en-GB" altLang="en-US">
                <a:solidFill>
                  <a:srgbClr val="7F7F7F"/>
                </a:solidFill>
                <a:sym typeface="Symbol" pitchFamily="18" charset="2"/>
              </a:rPr>
              <a:t></a:t>
            </a:r>
            <a:r>
              <a:rPr lang="it-IT" altLang="en-US">
                <a:solidFill>
                  <a:srgbClr val="7F7F7F"/>
                </a:solidFill>
              </a:rPr>
              <a:t> maggiore dissipazione di energia isteretica con carico ciclico</a:t>
            </a:r>
          </a:p>
          <a:p>
            <a:pPr eaLnBrk="1" fontAlgn="auto" hangingPunct="1">
              <a:spcAft>
                <a:spcPts val="0"/>
              </a:spcAft>
              <a:defRPr/>
            </a:pPr>
            <a:r>
              <a:rPr lang="it-IT"/>
              <a:t>Il maggiore incrudimento da lavorazione </a:t>
            </a:r>
            <a:br/>
            <a:r>
              <a:rPr lang="en-GB" altLang="en-US">
                <a:solidFill>
                  <a:srgbClr val="7F7F7F"/>
                </a:solidFill>
                <a:sym typeface="Symbol" pitchFamily="18" charset="2"/>
              </a:rPr>
              <a:t></a:t>
            </a:r>
            <a:r>
              <a:rPr lang="it-IT" altLang="en-US">
                <a:solidFill>
                  <a:srgbClr val="7F7F7F"/>
                </a:solidFill>
              </a:rPr>
              <a:t> migliora lo sviluppo di zone plastiche grandi e deformabili</a:t>
            </a:r>
          </a:p>
          <a:p>
            <a:pPr eaLnBrk="1" fontAlgn="auto" hangingPunct="1">
              <a:spcAft>
                <a:spcPts val="0"/>
              </a:spcAft>
              <a:defRPr/>
            </a:pPr>
            <a:r>
              <a:rPr lang="it-IT"/>
              <a:t>Dipendenza dalla velocità di deformazione più forte – </a:t>
            </a:r>
            <a:br/>
            <a:r>
              <a:rPr lang="en-GB" altLang="en-US">
                <a:solidFill>
                  <a:srgbClr val="7F7F7F"/>
                </a:solidFill>
                <a:sym typeface="Symbol" pitchFamily="18" charset="2"/>
              </a:rPr>
              <a:t></a:t>
            </a:r>
            <a:r>
              <a:rPr lang="it-IT" altLang="en-US">
                <a:solidFill>
                  <a:srgbClr val="7F7F7F"/>
                </a:solidFill>
                <a:sym typeface="Symbol" pitchFamily="18" charset="2"/>
              </a:rPr>
              <a:t> maggiore resistenza con velocità di deformazione rapida</a:t>
            </a:r>
            <a:endParaRPr lang="it-IT" altLang="en-US"/>
          </a:p>
        </p:txBody>
      </p:sp>
      <p:sp>
        <p:nvSpPr>
          <p:cNvPr id="346115" name="Right Arrow 5"/>
          <p:cNvSpPr>
            <a:spLocks noChangeArrowheads="1"/>
          </p:cNvSpPr>
          <p:nvPr/>
        </p:nvSpPr>
        <p:spPr bwMode="auto">
          <a:xfrm>
            <a:off x="6875463" y="2060575"/>
            <a:ext cx="360362" cy="144463"/>
          </a:xfrm>
          <a:prstGeom prst="rightArrow">
            <a:avLst>
              <a:gd name="adj1" fmla="val 50000"/>
              <a:gd name="adj2" fmla="val 49890"/>
            </a:avLst>
          </a:prstGeom>
          <a:noFill/>
          <a:ln w="9525">
            <a:noFill/>
            <a:miter lim="800000"/>
            <a:headEnd/>
            <a:tailEnd/>
          </a:ln>
        </p:spPr>
        <p:txBody>
          <a:bodyPr tIns="36000" bIns="360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438D"/>
              </a:solidFill>
              <a:effectLst/>
              <a:uLnTx/>
              <a:uFillTx/>
              <a:latin typeface="Arial" charset="0"/>
              <a:ea typeface="+mn-ea"/>
              <a:cs typeface="Arial" charset="0"/>
            </a:endParaRPr>
          </a:p>
        </p:txBody>
      </p:sp>
      <p:sp>
        <p:nvSpPr>
          <p:cNvPr id="305156"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D5E052-1D8E-451D-8BC2-B308F1F3AACE}"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126</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353137239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rtlCol="0">
            <a:normAutofit fontScale="90000"/>
          </a:bodyPr>
          <a:lstStyle/>
          <a:p>
            <a:pPr eaLnBrk="1" fontAlgn="auto" hangingPunct="1">
              <a:spcAft>
                <a:spcPts val="0"/>
              </a:spcAft>
              <a:defRPr/>
            </a:pPr>
            <a:r>
              <a:rPr lang="it-IT"/>
              <a:t>Progettazione di collegamenti bullonati</a:t>
            </a:r>
          </a:p>
        </p:txBody>
      </p:sp>
      <p:sp>
        <p:nvSpPr>
          <p:cNvPr id="348162" name="Content Placeholder 2"/>
          <p:cNvSpPr>
            <a:spLocks noGrp="1"/>
          </p:cNvSpPr>
          <p:nvPr>
            <p:ph idx="1"/>
          </p:nvPr>
        </p:nvSpPr>
        <p:spPr>
          <a:xfrm>
            <a:off x="468313" y="1557338"/>
            <a:ext cx="8229600" cy="4525962"/>
          </a:xfrm>
        </p:spPr>
        <p:txBody>
          <a:bodyPr/>
          <a:lstStyle/>
          <a:p>
            <a:pPr eaLnBrk="1" hangingPunct="1"/>
            <a:r>
              <a:rPr lang="it-IT" sz="3000"/>
              <a:t>La forza e la resistenza alla corrosione dei bulloni e del materiale che collegano devono essere simili</a:t>
            </a:r>
          </a:p>
          <a:p>
            <a:pPr eaLnBrk="1" hangingPunct="1"/>
            <a:r>
              <a:rPr lang="it-IT" sz="3000"/>
              <a:t>I bulloni di acciaio inossidabile devono essere utilizzati per collegare gli elementi di acciaio inossidabile per evitare la corrosione bimetallica</a:t>
            </a:r>
          </a:p>
          <a:p>
            <a:pPr eaLnBrk="1" hangingPunct="1"/>
            <a:r>
              <a:rPr lang="it-IT" sz="3000"/>
              <a:t>I bulloni di acciaio inossidabile possono essere utilizzati anche per collegare l'acciaio zincato e gli elementi di alluminio</a:t>
            </a:r>
          </a:p>
          <a:p>
            <a:pPr eaLnBrk="1" hangingPunct="1"/>
            <a:endParaRPr lang="it-IT" altLang="en-US" sz="3000"/>
          </a:p>
        </p:txBody>
      </p:sp>
      <p:sp>
        <p:nvSpPr>
          <p:cNvPr id="307203"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2909C9-F9BC-4D66-902A-CCE8DB68BE5C}"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127</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98238352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it-IT"/>
              <a:t>Progettazione di collegamenti bullonati</a:t>
            </a:r>
          </a:p>
        </p:txBody>
      </p:sp>
      <p:sp>
        <p:nvSpPr>
          <p:cNvPr id="41988" name="Rectangle 3"/>
          <p:cNvSpPr>
            <a:spLocks noGrp="1" noChangeArrowheads="1"/>
          </p:cNvSpPr>
          <p:nvPr>
            <p:ph type="body" idx="1"/>
          </p:nvPr>
        </p:nvSpPr>
        <p:spPr>
          <a:xfrm>
            <a:off x="468313" y="1773238"/>
            <a:ext cx="8229600" cy="3240087"/>
          </a:xfrm>
        </p:spPr>
        <p:txBody>
          <a:bodyPr rtlCol="0">
            <a:normAutofit fontScale="92500" lnSpcReduction="10000"/>
          </a:bodyPr>
          <a:lstStyle/>
          <a:p>
            <a:pPr eaLnBrk="1" fontAlgn="auto" hangingPunct="1">
              <a:spcAft>
                <a:spcPts val="0"/>
              </a:spcAft>
              <a:defRPr/>
            </a:pPr>
            <a:r>
              <a:rPr lang="it-IT"/>
              <a:t>Le regole per i bulloni di acciaio al carbonio nei fori passanti sono generalmente applicabili all'acciaio inossidabile (tensione, tranciatura)</a:t>
            </a:r>
          </a:p>
          <a:p>
            <a:pPr eaLnBrk="1" fontAlgn="auto" hangingPunct="1">
              <a:spcAft>
                <a:spcPts val="0"/>
              </a:spcAft>
              <a:defRPr/>
            </a:pPr>
            <a:r>
              <a:rPr lang="it-IT"/>
              <a:t>Regole speciali per la resistenza di appoggio richiesta fino alla deformazione limite dovuta all'elevata duttilità dell'acciaio inossidabile</a:t>
            </a:r>
          </a:p>
          <a:p>
            <a:pPr marL="0" indent="0" eaLnBrk="1" fontAlgn="auto" hangingPunct="1">
              <a:spcAft>
                <a:spcPts val="0"/>
              </a:spcAft>
              <a:buFont typeface="Wingdings" pitchFamily="2" charset="2"/>
              <a:buNone/>
              <a:defRPr/>
            </a:pPr>
            <a:r>
              <a:rPr lang="en-US"/>
              <a:t>		</a:t>
            </a:r>
            <a:r>
              <a:rPr lang="it-IT" altLang="en-US" i="1" dirty="0">
                <a:latin typeface="Times New Roman" panose="02020603050405020304" pitchFamily="18" charset="0"/>
              </a:rPr>
              <a:t>f</a:t>
            </a:r>
            <a:r>
              <a:rPr lang="it-IT" altLang="en-US" baseline="-25000" dirty="0">
                <a:latin typeface="Times New Roman" panose="02020603050405020304" pitchFamily="18" charset="0"/>
              </a:rPr>
              <a:t>u,rid</a:t>
            </a:r>
            <a:r>
              <a:rPr lang="it-IT" altLang="en-US" dirty="0">
                <a:latin typeface="Times New Roman" panose="02020603050405020304" pitchFamily="18" charset="0"/>
              </a:rPr>
              <a:t>  =  0.5</a:t>
            </a:r>
            <a:r>
              <a:rPr lang="it-IT" altLang="en-US" i="1" dirty="0">
                <a:latin typeface="Times New Roman" panose="02020603050405020304" pitchFamily="18" charset="0"/>
              </a:rPr>
              <a:t>f</a:t>
            </a:r>
            <a:r>
              <a:rPr lang="it-IT" altLang="en-US" baseline="-25000" dirty="0">
                <a:latin typeface="Times New Roman" panose="02020603050405020304" pitchFamily="18" charset="0"/>
              </a:rPr>
              <a:t>y</a:t>
            </a:r>
            <a:r>
              <a:rPr lang="it-IT" altLang="en-US" dirty="0">
                <a:latin typeface="Times New Roman" panose="02020603050405020304" pitchFamily="18" charset="0"/>
              </a:rPr>
              <a:t>  +  0.6</a:t>
            </a:r>
            <a:r>
              <a:rPr lang="it-IT" altLang="en-US" i="1" dirty="0">
                <a:latin typeface="Times New Roman" panose="02020603050405020304" pitchFamily="18" charset="0"/>
              </a:rPr>
              <a:t>f</a:t>
            </a:r>
            <a:r>
              <a:rPr lang="it-IT" altLang="en-US" baseline="-25000" dirty="0">
                <a:latin typeface="Times New Roman" panose="02020603050405020304" pitchFamily="18" charset="0"/>
              </a:rPr>
              <a:t>u</a:t>
            </a:r>
            <a:r>
              <a:rPr lang="it-IT"/>
              <a:t>   </a:t>
            </a:r>
            <a:r>
              <a:rPr lang="it-IT" altLang="en-US" dirty="0">
                <a:latin typeface="Symbol" panose="05050102010706020507" pitchFamily="18" charset="2"/>
                <a:sym typeface="Symbol"/>
              </a:rPr>
              <a:t>&lt;  </a:t>
            </a:r>
            <a:r>
              <a:rPr lang="it-IT" altLang="en-US" i="1" dirty="0">
                <a:latin typeface="Times New Roman" panose="02020603050405020304" pitchFamily="18" charset="0"/>
              </a:rPr>
              <a:t>f</a:t>
            </a:r>
            <a:r>
              <a:rPr lang="it-IT" altLang="en-US" baseline="-25000" dirty="0">
                <a:latin typeface="Times New Roman" panose="02020603050405020304" pitchFamily="18" charset="0"/>
              </a:rPr>
              <a:t>u</a:t>
            </a:r>
          </a:p>
        </p:txBody>
      </p:sp>
      <p:sp>
        <p:nvSpPr>
          <p:cNvPr id="308227"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D51CF70-8074-469E-892F-C8265A3FA1DE}"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128</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21296750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2"/>
          <p:cNvSpPr>
            <a:spLocks noGrp="1" noChangeArrowheads="1"/>
          </p:cNvSpPr>
          <p:nvPr>
            <p:ph type="title"/>
          </p:nvPr>
        </p:nvSpPr>
        <p:spPr/>
        <p:txBody>
          <a:bodyPr/>
          <a:lstStyle/>
          <a:p>
            <a:pPr eaLnBrk="1" hangingPunct="1"/>
            <a:r>
              <a:rPr lang="it-IT"/>
              <a:t>Bulloni precaricati</a:t>
            </a:r>
          </a:p>
        </p:txBody>
      </p:sp>
      <p:sp>
        <p:nvSpPr>
          <p:cNvPr id="43011" name="Rectangle 3"/>
          <p:cNvSpPr>
            <a:spLocks noGrp="1" noChangeArrowheads="1"/>
          </p:cNvSpPr>
          <p:nvPr>
            <p:ph type="body" idx="1"/>
          </p:nvPr>
        </p:nvSpPr>
        <p:spPr/>
        <p:txBody>
          <a:bodyPr rtlCol="0">
            <a:normAutofit fontScale="92500"/>
          </a:bodyPr>
          <a:lstStyle/>
          <a:p>
            <a:pPr marL="0" indent="0" eaLnBrk="1" fontAlgn="auto" hangingPunct="1">
              <a:spcAft>
                <a:spcPts val="0"/>
              </a:spcAft>
              <a:buFont typeface="Wingdings" pitchFamily="2" charset="2"/>
              <a:buNone/>
              <a:defRPr/>
            </a:pPr>
            <a:r>
              <a:rPr lang="it-IT"/>
              <a:t>Utili in strutture come ponti, torri, pali ecc. quando:</a:t>
            </a:r>
          </a:p>
          <a:p>
            <a:pPr eaLnBrk="1" fontAlgn="auto" hangingPunct="1">
              <a:spcAft>
                <a:spcPts val="0"/>
              </a:spcAft>
              <a:defRPr/>
            </a:pPr>
            <a:r>
              <a:rPr lang="it-IT"/>
              <a:t>il collegamento è soggetto a carichi vibratori, </a:t>
            </a:r>
          </a:p>
          <a:p>
            <a:pPr eaLnBrk="1" fontAlgn="auto" hangingPunct="1">
              <a:spcAft>
                <a:spcPts val="0"/>
              </a:spcAft>
              <a:defRPr/>
            </a:pPr>
            <a:r>
              <a:rPr lang="it-IT"/>
              <a:t>bisogna evitare lo slittamento tra le parti unite,</a:t>
            </a:r>
          </a:p>
          <a:p>
            <a:pPr eaLnBrk="1" fontAlgn="auto" hangingPunct="1">
              <a:spcAft>
                <a:spcPts val="0"/>
              </a:spcAft>
              <a:defRPr/>
            </a:pPr>
            <a:r>
              <a:rPr lang="it-IT"/>
              <a:t>il carico applicato cambia frequentemente da un valore positivo a uno negativo</a:t>
            </a:r>
          </a:p>
          <a:p>
            <a:pPr eaLnBrk="1" fontAlgn="auto" hangingPunct="1">
              <a:spcAft>
                <a:spcPts val="0"/>
              </a:spcAft>
              <a:defRPr/>
            </a:pPr>
            <a:endParaRPr lang="it-IT" altLang="en-US" dirty="0"/>
          </a:p>
          <a:p>
            <a:pPr eaLnBrk="1" fontAlgn="auto" hangingPunct="1">
              <a:spcAft>
                <a:spcPts val="0"/>
              </a:spcAft>
              <a:defRPr/>
            </a:pPr>
            <a:r>
              <a:rPr lang="it-IT"/>
              <a:t>Non esistono regole di progettazione per i bulloni precaricati di acciaio inossidabile</a:t>
            </a:r>
          </a:p>
          <a:p>
            <a:pPr eaLnBrk="1" fontAlgn="auto" hangingPunct="1">
              <a:spcAft>
                <a:spcPts val="0"/>
              </a:spcAft>
              <a:defRPr/>
            </a:pPr>
            <a:r>
              <a:rPr lang="it-IT"/>
              <a:t>È sempre necessario eseguire dei test</a:t>
            </a:r>
          </a:p>
          <a:p>
            <a:pPr eaLnBrk="1" fontAlgn="auto" hangingPunct="1">
              <a:spcAft>
                <a:spcPts val="0"/>
              </a:spcAft>
              <a:defRPr/>
            </a:pPr>
            <a:endParaRPr lang="it-IT" altLang="en-US" dirty="0"/>
          </a:p>
        </p:txBody>
      </p:sp>
      <p:sp>
        <p:nvSpPr>
          <p:cNvPr id="310275"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272BA3D-E0FB-4570-A026-FC73D400509D}"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129</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3474073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it-IT"/>
              <a:t>Oggi, le strutture di ingegneria civile di maggior rilievo</a:t>
            </a:r>
            <a:br/>
            <a:r>
              <a:rPr lang="it-IT"/>
              <a:t>devono durare oltre 100 anni</a:t>
            </a:r>
            <a:endParaRPr lang="it-IT"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it-IT"/>
              <a:t>Progettazione di collegamenti saldati</a:t>
            </a:r>
          </a:p>
        </p:txBody>
      </p:sp>
      <p:sp>
        <p:nvSpPr>
          <p:cNvPr id="44035" name="Rectangle 3"/>
          <p:cNvSpPr>
            <a:spLocks noGrp="1" noChangeArrowheads="1"/>
          </p:cNvSpPr>
          <p:nvPr>
            <p:ph type="body" idx="1"/>
          </p:nvPr>
        </p:nvSpPr>
        <p:spPr>
          <a:xfrm>
            <a:off x="468313" y="1700213"/>
            <a:ext cx="8229600" cy="3600450"/>
          </a:xfrm>
        </p:spPr>
        <p:txBody>
          <a:bodyPr rtlCol="0">
            <a:normAutofit fontScale="92500" lnSpcReduction="10000"/>
          </a:bodyPr>
          <a:lstStyle/>
          <a:p>
            <a:pPr eaLnBrk="1" fontAlgn="auto" hangingPunct="1">
              <a:spcAft>
                <a:spcPts val="0"/>
              </a:spcAft>
              <a:defRPr/>
            </a:pPr>
            <a:r>
              <a:rPr lang="it-IT"/>
              <a:t>Le regole di progettazione dell'acciaio al carbonio sono generalmente applicabili all'acciaio inossidabile</a:t>
            </a:r>
          </a:p>
          <a:p>
            <a:pPr eaLnBrk="1" fontAlgn="auto" hangingPunct="1">
              <a:spcAft>
                <a:spcPts val="0"/>
              </a:spcAft>
              <a:defRPr/>
            </a:pPr>
            <a:r>
              <a:rPr lang="it-IT"/>
              <a:t>Usare il materiale di consumo corretto per il grado di acciaio inossidabile</a:t>
            </a:r>
          </a:p>
          <a:p>
            <a:pPr eaLnBrk="1" fontAlgn="auto" hangingPunct="1">
              <a:spcAft>
                <a:spcPts val="0"/>
              </a:spcAft>
              <a:defRPr/>
            </a:pPr>
            <a:r>
              <a:rPr lang="it-IT"/>
              <a:t>L'acciaio inossidabile può essere saldato all'acciaio al carbonio, ma occorre una preparazione speciale</a:t>
            </a:r>
          </a:p>
          <a:p>
            <a:pPr eaLnBrk="1" fontAlgn="auto" hangingPunct="1">
              <a:spcAft>
                <a:spcPts val="0"/>
              </a:spcAft>
              <a:defRPr/>
            </a:pPr>
            <a:endParaRPr lang="it-IT" altLang="en-US"/>
          </a:p>
        </p:txBody>
      </p:sp>
      <p:sp>
        <p:nvSpPr>
          <p:cNvPr id="312323"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892878-E6B3-4A06-8B0B-CACE1FA6FB6F}"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130</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94470006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Title 1"/>
          <p:cNvSpPr>
            <a:spLocks noGrp="1"/>
          </p:cNvSpPr>
          <p:nvPr>
            <p:ph type="title"/>
          </p:nvPr>
        </p:nvSpPr>
        <p:spPr/>
        <p:txBody>
          <a:bodyPr/>
          <a:lstStyle/>
          <a:p>
            <a:pPr eaLnBrk="1" hangingPunct="1"/>
            <a:r>
              <a:rPr lang="it-IT"/>
              <a:t>Resistenza a fatica</a:t>
            </a:r>
          </a:p>
        </p:txBody>
      </p:sp>
      <p:sp>
        <p:nvSpPr>
          <p:cNvPr id="356354" name="Content Placeholder 2"/>
          <p:cNvSpPr>
            <a:spLocks noGrp="1"/>
          </p:cNvSpPr>
          <p:nvPr>
            <p:ph idx="1"/>
          </p:nvPr>
        </p:nvSpPr>
        <p:spPr/>
        <p:txBody>
          <a:bodyPr/>
          <a:lstStyle/>
          <a:p>
            <a:pPr eaLnBrk="1" hangingPunct="1"/>
            <a:endParaRPr lang="it-IT" altLang="en-US" sz="2800"/>
          </a:p>
          <a:p>
            <a:pPr eaLnBrk="1" hangingPunct="1"/>
            <a:r>
              <a:rPr lang="it-IT" altLang="en-US" sz="2800"/>
              <a:t>Il comportamento a fatica dei giunti saldati è dominato dalla geometria di saldatura</a:t>
            </a:r>
          </a:p>
          <a:p>
            <a:pPr eaLnBrk="1" hangingPunct="1"/>
            <a:endParaRPr lang="it-IT" altLang="en-US" sz="2800"/>
          </a:p>
          <a:p>
            <a:pPr eaLnBrk="1" hangingPunct="1"/>
            <a:r>
              <a:rPr lang="it-IT" altLang="en-US" sz="2800"/>
              <a:t>Le prestazioni dell'acciaio austenitico e duplex sono altrettanto buone di quelle dell'acciaio al carbonio</a:t>
            </a:r>
          </a:p>
          <a:p>
            <a:pPr eaLnBrk="1" hangingPunct="1"/>
            <a:endParaRPr lang="it-IT" altLang="en-US" sz="2800"/>
          </a:p>
          <a:p>
            <a:pPr eaLnBrk="1" hangingPunct="1"/>
            <a:r>
              <a:rPr lang="it-IT" altLang="en-US" sz="2800"/>
              <a:t>Seguire le linee guida per l'acciaio al carbonio</a:t>
            </a:r>
          </a:p>
          <a:p>
            <a:pPr eaLnBrk="1" hangingPunct="1"/>
            <a:endParaRPr lang="it-IT" altLang="en-US" sz="2800"/>
          </a:p>
        </p:txBody>
      </p:sp>
      <p:sp>
        <p:nvSpPr>
          <p:cNvPr id="314371" name="Slide Number Placeholder 1"/>
          <p:cNvSpPr>
            <a:spLocks noGrp="1"/>
          </p:cNvSpPr>
          <p:nvPr>
            <p:ph type="sldNum" sz="quarter" idx="12"/>
          </p:nvPr>
        </p:nvSpPr>
        <p:spPr bwMode="auto">
          <a:xfrm>
            <a:off x="8720138" y="6597650"/>
            <a:ext cx="496887" cy="365125"/>
          </a:xfrm>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840C60C-E43F-4C07-A042-86DF8EBA3A1C}"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131</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287922708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Titre 4"/>
          <p:cNvSpPr>
            <a:spLocks noGrp="1"/>
          </p:cNvSpPr>
          <p:nvPr>
            <p:ph type="ctrTitle"/>
          </p:nvPr>
        </p:nvSpPr>
        <p:spPr/>
        <p:txBody>
          <a:bodyPr/>
          <a:lstStyle/>
          <a:p>
            <a:pPr eaLnBrk="1" hangingPunct="1"/>
            <a:r>
              <a:rPr lang="it-IT"/>
              <a:t>Sezione 7</a:t>
            </a:r>
          </a:p>
        </p:txBody>
      </p:sp>
      <p:sp>
        <p:nvSpPr>
          <p:cNvPr id="6" name="Sous-titre 5"/>
          <p:cNvSpPr>
            <a:spLocks noGrp="1"/>
          </p:cNvSpPr>
          <p:nvPr>
            <p:ph type="subTitle" idx="1"/>
          </p:nvPr>
        </p:nvSpPr>
        <p:spPr/>
        <p:txBody>
          <a:bodyPr rtlCol="0">
            <a:normAutofit/>
          </a:bodyPr>
          <a:lstStyle/>
          <a:p>
            <a:pPr eaLnBrk="1" fontAlgn="auto" hangingPunct="1">
              <a:spcAft>
                <a:spcPts val="0"/>
              </a:spcAft>
              <a:defRPr/>
            </a:pPr>
            <a:r>
              <a:rPr lang="it-IT"/>
              <a:t>Risorse per ingegneri</a:t>
            </a:r>
            <a:endParaRPr lang="it-IT" dirty="0"/>
          </a:p>
        </p:txBody>
      </p:sp>
      <p:sp>
        <p:nvSpPr>
          <p:cNvPr id="316419" name="Espace réservé du numéro de diapositive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4E6843-5C63-42B5-B46A-B3A93ECFD698}"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132</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115108379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Title 1"/>
          <p:cNvSpPr>
            <a:spLocks noGrp="1"/>
          </p:cNvSpPr>
          <p:nvPr>
            <p:ph type="title"/>
          </p:nvPr>
        </p:nvSpPr>
        <p:spPr/>
        <p:txBody>
          <a:bodyPr/>
          <a:lstStyle/>
          <a:p>
            <a:pPr eaLnBrk="1" hangingPunct="1"/>
            <a:r>
              <a:rPr lang="it-IT"/>
              <a:t>Risorse per ingegneri</a:t>
            </a:r>
          </a:p>
        </p:txBody>
      </p:sp>
      <p:sp>
        <p:nvSpPr>
          <p:cNvPr id="360450" name="Content Placeholder 2"/>
          <p:cNvSpPr>
            <a:spLocks noGrp="1"/>
          </p:cNvSpPr>
          <p:nvPr>
            <p:ph idx="1"/>
          </p:nvPr>
        </p:nvSpPr>
        <p:spPr/>
        <p:txBody>
          <a:bodyPr/>
          <a:lstStyle/>
          <a:p>
            <a:pPr eaLnBrk="1" hangingPunct="1"/>
            <a:r>
              <a:rPr lang="it-IT" altLang="en-US" sz="2800"/>
              <a:t>Centro di informazioni online</a:t>
            </a:r>
          </a:p>
          <a:p>
            <a:pPr eaLnBrk="1" hangingPunct="1"/>
            <a:endParaRPr lang="it-IT" altLang="en-US" sz="2800"/>
          </a:p>
          <a:p>
            <a:pPr eaLnBrk="1" hangingPunct="1"/>
            <a:r>
              <a:rPr lang="it-IT" altLang="en-US" sz="2800"/>
              <a:t>Casi di studio</a:t>
            </a:r>
          </a:p>
          <a:p>
            <a:pPr eaLnBrk="1" hangingPunct="1"/>
            <a:endParaRPr lang="it-IT" altLang="en-US" sz="2800"/>
          </a:p>
          <a:p>
            <a:pPr eaLnBrk="1" hangingPunct="1"/>
            <a:r>
              <a:rPr lang="it-IT" altLang="en-US" sz="2800"/>
              <a:t>Guide per la progettazione</a:t>
            </a:r>
          </a:p>
          <a:p>
            <a:pPr eaLnBrk="1" hangingPunct="1"/>
            <a:endParaRPr lang="it-IT" altLang="en-US" sz="2800"/>
          </a:p>
          <a:p>
            <a:pPr eaLnBrk="1" hangingPunct="1"/>
            <a:r>
              <a:rPr lang="it-IT" altLang="en-US" sz="2800"/>
              <a:t>Esempi di progettazione</a:t>
            </a:r>
          </a:p>
          <a:p>
            <a:pPr eaLnBrk="1" hangingPunct="1"/>
            <a:endParaRPr lang="it-IT" altLang="en-US" sz="2800"/>
          </a:p>
          <a:p>
            <a:pPr eaLnBrk="1" hangingPunct="1"/>
            <a:r>
              <a:rPr lang="it-IT" altLang="en-US" sz="2800"/>
              <a:t>Software</a:t>
            </a:r>
          </a:p>
        </p:txBody>
      </p:sp>
      <p:sp>
        <p:nvSpPr>
          <p:cNvPr id="317443" name="Slide Number Placeholder 1"/>
          <p:cNvSpPr>
            <a:spLocks noGrp="1"/>
          </p:cNvSpPr>
          <p:nvPr>
            <p:ph type="sldNum" sz="quarter" idx="12"/>
          </p:nvPr>
        </p:nvSpPr>
        <p:spPr bwMode="auto">
          <a:xfrm>
            <a:off x="8709025" y="6597650"/>
            <a:ext cx="508000" cy="365125"/>
          </a:xfrm>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982CDE-70E3-4095-BDBF-0ED8BC0551E1}"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133</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356953625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49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288" y="139700"/>
            <a:ext cx="7932737" cy="6618288"/>
          </a:xfrm>
          <a:prstGeom prst="rect">
            <a:avLst/>
          </a:prstGeom>
          <a:noFill/>
          <a:ln w="9525" algn="ctr">
            <a:solidFill>
              <a:schemeClr val="tx1"/>
            </a:solidFill>
            <a:miter lim="800000"/>
            <a:headEnd/>
            <a:tailEnd/>
          </a:ln>
        </p:spPr>
      </p:pic>
      <p:sp>
        <p:nvSpPr>
          <p:cNvPr id="362498" name="Title 1"/>
          <p:cNvSpPr>
            <a:spLocks noGrp="1"/>
          </p:cNvSpPr>
          <p:nvPr>
            <p:ph type="title"/>
          </p:nvPr>
        </p:nvSpPr>
        <p:spPr>
          <a:xfrm>
            <a:off x="5668963" y="139700"/>
            <a:ext cx="2665412" cy="360363"/>
          </a:xfrm>
        </p:spPr>
        <p:txBody>
          <a:bodyPr/>
          <a:lstStyle/>
          <a:p>
            <a:pPr algn="l" eaLnBrk="1" hangingPunct="1"/>
            <a:r>
              <a:rPr lang="it-IT" altLang="en-US" sz="1800">
                <a:hlinkClick r:id="rId4"/>
              </a:rPr>
              <a:t>www.steel-stainless.org</a:t>
            </a:r>
            <a:r>
              <a:rPr lang="it-IT"/>
              <a:t> </a:t>
            </a:r>
          </a:p>
        </p:txBody>
      </p:sp>
      <p:sp>
        <p:nvSpPr>
          <p:cNvPr id="31949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27EF9B-03A3-4485-B2AD-E1A9B6739A4D}"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134</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3631371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title"/>
          </p:nvPr>
        </p:nvSpPr>
        <p:spPr/>
        <p:txBody>
          <a:bodyPr rtlCol="0">
            <a:normAutofit fontScale="90000"/>
          </a:bodyPr>
          <a:lstStyle/>
          <a:p>
            <a:pPr eaLnBrk="1" fontAlgn="auto" hangingPunct="1">
              <a:spcAft>
                <a:spcPts val="0"/>
              </a:spcAft>
              <a:defRPr/>
            </a:pPr>
            <a:r>
              <a:rPr lang="it-IT" altLang="en-US" sz="3200" dirty="0"/>
              <a:t>L'acciaio inossidabile nel centro informativo per la costruzione </a:t>
            </a:r>
            <a:r>
              <a:rPr lang="it-IT" altLang="en-US" sz="3200" dirty="0">
                <a:hlinkClick r:id="rId3"/>
              </a:rPr>
              <a:t>www.stainlessconstruction.com</a:t>
            </a:r>
            <a:r>
              <a:rPr lang="it-IT"/>
              <a:t> </a:t>
            </a:r>
          </a:p>
        </p:txBody>
      </p:sp>
      <p:pic>
        <p:nvPicPr>
          <p:cNvPr id="364546"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650" y="1557338"/>
            <a:ext cx="7561263" cy="4584700"/>
          </a:xfrm>
          <a:prstGeom prst="rect">
            <a:avLst/>
          </a:prstGeom>
          <a:noFill/>
          <a:ln w="9525" algn="ctr">
            <a:solidFill>
              <a:schemeClr val="tx1"/>
            </a:solidFill>
            <a:miter lim="800000"/>
            <a:headEnd/>
            <a:tailEnd/>
          </a:ln>
        </p:spPr>
      </p:pic>
      <p:sp>
        <p:nvSpPr>
          <p:cNvPr id="321539"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910053-84A3-46AF-BBC0-ECD7A6E92AAD}"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135</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2978217949"/>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rtlCol="0">
            <a:normAutofit fontScale="90000"/>
          </a:bodyPr>
          <a:lstStyle/>
          <a:p>
            <a:pPr eaLnBrk="1" fontAlgn="auto" hangingPunct="1">
              <a:lnSpc>
                <a:spcPct val="80000"/>
              </a:lnSpc>
              <a:spcAft>
                <a:spcPts val="0"/>
              </a:spcAft>
              <a:defRPr/>
            </a:pPr>
            <a:r>
              <a:rPr lang="it-IT"/>
              <a:t>12 casi di studio strutturali</a:t>
            </a:r>
            <a:br/>
            <a:r>
              <a:rPr lang="it-IT" altLang="en-US" sz="3200">
                <a:hlinkClick r:id="rId3"/>
              </a:rPr>
              <a:t>www.steel-stainless.org/CaseStudies</a:t>
            </a:r>
            <a:r>
              <a:rPr lang="it-IT"/>
              <a:t> </a:t>
            </a:r>
          </a:p>
        </p:txBody>
      </p:sp>
      <p:pic>
        <p:nvPicPr>
          <p:cNvPr id="366594" name="Picture 3" descr="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850" y="1557338"/>
            <a:ext cx="3167063" cy="4508500"/>
          </a:xfrm>
          <a:prstGeom prst="rect">
            <a:avLst/>
          </a:prstGeom>
          <a:noFill/>
          <a:ln w="9525">
            <a:solidFill>
              <a:srgbClr val="000000"/>
            </a:solidFill>
            <a:miter lim="800000"/>
            <a:headEnd/>
            <a:tailEnd/>
          </a:ln>
        </p:spPr>
      </p:pic>
      <p:pic>
        <p:nvPicPr>
          <p:cNvPr id="366595" name="Picture 4" descr="Fig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27750" y="1587500"/>
            <a:ext cx="2403475" cy="1803400"/>
          </a:xfrm>
          <a:prstGeom prst="rect">
            <a:avLst/>
          </a:prstGeom>
          <a:noFill/>
          <a:ln w="9525">
            <a:solidFill>
              <a:srgbClr val="000000"/>
            </a:solidFill>
            <a:miter lim="800000"/>
            <a:headEnd/>
            <a:tailEnd/>
          </a:ln>
        </p:spPr>
      </p:pic>
      <p:pic>
        <p:nvPicPr>
          <p:cNvPr id="366596" name="Picture 5" descr="CIMG412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56325" y="4211638"/>
            <a:ext cx="2473325" cy="1855787"/>
          </a:xfrm>
          <a:prstGeom prst="rect">
            <a:avLst/>
          </a:prstGeom>
          <a:noFill/>
          <a:ln w="9525">
            <a:solidFill>
              <a:srgbClr val="000000"/>
            </a:solidFill>
            <a:miter lim="800000"/>
            <a:headEnd/>
            <a:tailEnd/>
          </a:ln>
        </p:spPr>
      </p:pic>
      <p:pic>
        <p:nvPicPr>
          <p:cNvPr id="366597" name="Picture 6" descr="2907200953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02038" y="4230688"/>
            <a:ext cx="2436812" cy="1827212"/>
          </a:xfrm>
          <a:prstGeom prst="rect">
            <a:avLst/>
          </a:prstGeom>
          <a:noFill/>
          <a:ln w="9525">
            <a:solidFill>
              <a:srgbClr val="000000"/>
            </a:solidFill>
            <a:miter lim="800000"/>
            <a:headEnd/>
            <a:tailEnd/>
          </a:ln>
        </p:spPr>
      </p:pic>
      <p:pic>
        <p:nvPicPr>
          <p:cNvPr id="366598" name="Picture 7" descr="untitled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87750" y="1566863"/>
            <a:ext cx="2449513" cy="1814512"/>
          </a:xfrm>
          <a:prstGeom prst="rect">
            <a:avLst/>
          </a:prstGeom>
          <a:noFill/>
          <a:ln w="9525">
            <a:solidFill>
              <a:srgbClr val="000000"/>
            </a:solidFill>
            <a:miter lim="800000"/>
            <a:headEnd/>
            <a:tailEnd/>
          </a:ln>
        </p:spPr>
      </p:pic>
      <p:sp>
        <p:nvSpPr>
          <p:cNvPr id="32359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C74D66-AEB4-41A9-8342-BD040098A40F}"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136</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148684195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1" name="Picture 2" descr="copertina frontale V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613" y="1573213"/>
            <a:ext cx="3254375" cy="4633912"/>
          </a:xfrm>
          <a:prstGeom prst="rect">
            <a:avLst/>
          </a:prstGeom>
          <a:noFill/>
          <a:ln w="9525">
            <a:solidFill>
              <a:srgbClr val="000000"/>
            </a:solidFill>
            <a:miter lim="800000"/>
            <a:headEnd/>
            <a:tailEnd/>
          </a:ln>
        </p:spPr>
      </p:pic>
      <p:sp>
        <p:nvSpPr>
          <p:cNvPr id="50181" name="Text Box 6"/>
          <p:cNvSpPr txBox="1">
            <a:spLocks noChangeArrowheads="1"/>
          </p:cNvSpPr>
          <p:nvPr/>
        </p:nvSpPr>
        <p:spPr bwMode="auto">
          <a:xfrm>
            <a:off x="4194175" y="4764088"/>
            <a:ext cx="4675188" cy="1073150"/>
          </a:xfrm>
          <a:prstGeom prst="rect">
            <a:avLst/>
          </a:prstGeom>
          <a:noFill/>
          <a:ln w="9525" algn="ctr">
            <a:solidFill>
              <a:schemeClr val="tx1"/>
            </a:solidFill>
            <a:miter lim="800000"/>
            <a:headEnd/>
            <a:tailEnd/>
          </a:ln>
          <a:effectLst/>
        </p:spPr>
        <p:txBody>
          <a:bodyPr tIns="36000" bIns="36000">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it-IT" altLang="en-US" sz="2800" b="0" i="0" u="none" strike="noStrike" kern="1200" cap="none" spc="-90" normalizeH="0" baseline="0" noProof="0" dirty="0">
                <a:ln>
                  <a:noFill/>
                </a:ln>
                <a:solidFill>
                  <a:prstClr val="black"/>
                </a:solidFill>
                <a:effectLst/>
                <a:uLnTx/>
                <a:uFillTx/>
                <a:latin typeface="Calibri"/>
                <a:ea typeface="+mn-ea"/>
                <a:cs typeface="Arial" charset="0"/>
              </a:rPr>
              <a:t>Software di progettazione online: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it-IT" altLang="en-US" sz="2800" b="0" i="0" u="none" strike="noStrike" kern="1200" cap="none" spc="-90" normalizeH="0" baseline="0" noProof="0" dirty="0">
                <a:ln>
                  <a:noFill/>
                </a:ln>
                <a:solidFill>
                  <a:prstClr val="black"/>
                </a:solidFill>
                <a:effectLst/>
                <a:uLnTx/>
                <a:uFillTx/>
                <a:latin typeface="Calibri"/>
                <a:ea typeface="+mn-ea"/>
                <a:cs typeface="Arial" charset="0"/>
                <a:hlinkClick r:id="rId4"/>
              </a:rPr>
              <a:t>www.steel-stainless.org/software</a:t>
            </a:r>
            <a:r>
              <a:rPr kumimoji="0" lang="it-IT" sz="3200" b="0" i="0" u="none" strike="noStrike" kern="1200" cap="none" spc="-90" normalizeH="0" baseline="0" noProof="0" dirty="0">
                <a:ln>
                  <a:noFill/>
                </a:ln>
                <a:solidFill>
                  <a:srgbClr val="20336E"/>
                </a:solidFill>
                <a:effectLst/>
                <a:uLnTx/>
                <a:uFillTx/>
                <a:latin typeface="Arial" charset="0"/>
                <a:ea typeface="+mn-ea"/>
                <a:cs typeface="Arial" charset="0"/>
              </a:rPr>
              <a:t> </a:t>
            </a:r>
          </a:p>
        </p:txBody>
      </p:sp>
      <p:sp>
        <p:nvSpPr>
          <p:cNvPr id="3" name="Title 2"/>
          <p:cNvSpPr>
            <a:spLocks noGrp="1"/>
          </p:cNvSpPr>
          <p:nvPr>
            <p:ph type="title"/>
          </p:nvPr>
        </p:nvSpPr>
        <p:spPr/>
        <p:txBody>
          <a:bodyPr rtlCol="0">
            <a:normAutofit fontScale="90000"/>
          </a:bodyPr>
          <a:lstStyle/>
          <a:p>
            <a:pPr eaLnBrk="1" fontAlgn="auto" hangingPunct="1">
              <a:spcAft>
                <a:spcPts val="0"/>
              </a:spcAft>
              <a:defRPr/>
            </a:pPr>
            <a:r>
              <a:rPr lang="it-IT"/>
              <a:t>Guida di progettazione per gli Eurocodici</a:t>
            </a:r>
            <a:endParaRPr lang="it-IT" dirty="0"/>
          </a:p>
        </p:txBody>
      </p:sp>
      <p:sp>
        <p:nvSpPr>
          <p:cNvPr id="9" name="Content Placeholder 8"/>
          <p:cNvSpPr>
            <a:spLocks noGrp="1"/>
          </p:cNvSpPr>
          <p:nvPr>
            <p:ph sz="half" idx="2"/>
          </p:nvPr>
        </p:nvSpPr>
        <p:spPr>
          <a:xfrm>
            <a:off x="4090988" y="1573213"/>
            <a:ext cx="4870450" cy="4525962"/>
          </a:xfrm>
        </p:spPr>
        <p:txBody>
          <a:bodyPr rtlCol="0">
            <a:normAutofit/>
          </a:bodyPr>
          <a:lstStyle/>
          <a:p>
            <a:pPr marL="0" indent="0" eaLnBrk="1" fontAlgn="auto" hangingPunct="1">
              <a:spcAft>
                <a:spcPts val="0"/>
              </a:spcAft>
              <a:buFont typeface="Wingdings" pitchFamily="2" charset="2"/>
              <a:buNone/>
              <a:defRPr/>
            </a:pPr>
            <a:r>
              <a:rPr lang="it-IT" altLang="en-US" spc="-110" dirty="0">
                <a:hlinkClick r:id="rId5"/>
              </a:rPr>
              <a:t>www.steel-stainless.org/designmanual</a:t>
            </a:r>
            <a:endParaRPr lang="it-IT" altLang="en-US" spc="-110" dirty="0"/>
          </a:p>
          <a:p>
            <a:pPr eaLnBrk="1" fontAlgn="auto" hangingPunct="1">
              <a:spcAft>
                <a:spcPts val="0"/>
              </a:spcAft>
              <a:defRPr/>
            </a:pPr>
            <a:r>
              <a:rPr lang="it-IT" dirty="0"/>
              <a:t>Guida</a:t>
            </a:r>
          </a:p>
          <a:p>
            <a:pPr eaLnBrk="1" fontAlgn="auto" hangingPunct="1">
              <a:spcAft>
                <a:spcPts val="0"/>
              </a:spcAft>
              <a:defRPr/>
            </a:pPr>
            <a:r>
              <a:rPr lang="it-IT" dirty="0"/>
              <a:t>Commento</a:t>
            </a:r>
          </a:p>
          <a:p>
            <a:pPr eaLnBrk="1" fontAlgn="auto" hangingPunct="1">
              <a:spcAft>
                <a:spcPts val="0"/>
              </a:spcAft>
              <a:defRPr/>
            </a:pPr>
            <a:r>
              <a:rPr lang="it-IT" dirty="0"/>
              <a:t>Esempi di progettazione</a:t>
            </a:r>
          </a:p>
        </p:txBody>
      </p:sp>
      <p:sp>
        <p:nvSpPr>
          <p:cNvPr id="325637"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98FA8-3952-421D-8239-846898522BE8}"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137</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959126198"/>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Rectangle 2"/>
          <p:cNvSpPr>
            <a:spLocks noGrp="1" noChangeArrowheads="1"/>
          </p:cNvSpPr>
          <p:nvPr>
            <p:ph type="title"/>
          </p:nvPr>
        </p:nvSpPr>
        <p:spPr/>
        <p:txBody>
          <a:bodyPr/>
          <a:lstStyle/>
          <a:p>
            <a:pPr eaLnBrk="1" hangingPunct="1"/>
            <a:r>
              <a:rPr lang="it-IT"/>
              <a:t>Riassunto</a:t>
            </a:r>
          </a:p>
        </p:txBody>
      </p:sp>
      <p:sp>
        <p:nvSpPr>
          <p:cNvPr id="5" name="Content Placeholder 4"/>
          <p:cNvSpPr>
            <a:spLocks noGrp="1"/>
          </p:cNvSpPr>
          <p:nvPr>
            <p:ph idx="1"/>
          </p:nvPr>
        </p:nvSpPr>
        <p:spPr/>
        <p:txBody>
          <a:bodyPr rtlCol="0">
            <a:normAutofit/>
          </a:bodyPr>
          <a:lstStyle/>
          <a:p>
            <a:pPr eaLnBrk="1" fontAlgn="auto" hangingPunct="1">
              <a:spcAft>
                <a:spcPts val="0"/>
              </a:spcAft>
              <a:defRPr/>
            </a:pPr>
            <a:r>
              <a:rPr lang="it-IT"/>
              <a:t>Prestazioni strutturali: </a:t>
            </a:r>
            <a:br/>
            <a:r>
              <a:rPr lang="it-IT" altLang="en-US" dirty="0">
                <a:solidFill>
                  <a:schemeClr val="bg1">
                    <a:lumMod val="50000"/>
                  </a:schemeClr>
                </a:solidFill>
              </a:rPr>
              <a:t>simili a quelle dell'acciaio al carbonio, ma sono necessarie alcune modifiche a causa della curva sforzo-deformazione non lineare</a:t>
            </a:r>
          </a:p>
          <a:p>
            <a:pPr algn="just" eaLnBrk="1" fontAlgn="auto" hangingPunct="1">
              <a:spcAft>
                <a:spcPts val="0"/>
              </a:spcAft>
              <a:defRPr/>
            </a:pPr>
            <a:r>
              <a:rPr lang="it-IT"/>
              <a:t>Sono state sviluppate regole di progettazione</a:t>
            </a:r>
          </a:p>
          <a:p>
            <a:pPr algn="just" eaLnBrk="1" fontAlgn="auto" hangingPunct="1">
              <a:spcAft>
                <a:spcPts val="0"/>
              </a:spcAft>
              <a:defRPr/>
            </a:pPr>
            <a:r>
              <a:rPr lang="it-IT"/>
              <a:t>Le risorse (guide alla progettazione, casi di studio, esempi elaborati, software) sono disponibili gratuitamente! </a:t>
            </a:r>
          </a:p>
        </p:txBody>
      </p:sp>
      <p:sp>
        <p:nvSpPr>
          <p:cNvPr id="32973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CB8DD6-594B-4833-A357-7E31BE234D9F}"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138</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126703636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Titel 1"/>
          <p:cNvSpPr>
            <a:spLocks noGrp="1"/>
          </p:cNvSpPr>
          <p:nvPr>
            <p:ph type="title"/>
          </p:nvPr>
        </p:nvSpPr>
        <p:spPr/>
        <p:txBody>
          <a:bodyPr/>
          <a:lstStyle/>
          <a:p>
            <a:pPr eaLnBrk="1" hangingPunct="1"/>
            <a:r>
              <a:rPr lang="it-IT"/>
              <a:t>Riferimenti</a:t>
            </a:r>
          </a:p>
        </p:txBody>
      </p:sp>
      <p:sp>
        <p:nvSpPr>
          <p:cNvPr id="3" name="Tijdelijke aanduiding voor inhoud 2"/>
          <p:cNvSpPr>
            <a:spLocks noGrp="1"/>
          </p:cNvSpPr>
          <p:nvPr>
            <p:ph idx="1"/>
          </p:nvPr>
        </p:nvSpPr>
        <p:spPr/>
        <p:txBody>
          <a:bodyPr rtlCol="0">
            <a:normAutofit fontScale="47500" lnSpcReduction="20000"/>
          </a:bodyPr>
          <a:lstStyle/>
          <a:p>
            <a:pPr eaLnBrk="1" fontAlgn="auto" hangingPunct="1">
              <a:spcAft>
                <a:spcPts val="0"/>
              </a:spcAft>
              <a:defRPr/>
            </a:pPr>
            <a:r>
              <a:rPr lang="it-IT" sz="3500" dirty="0"/>
              <a:t>EN 1993-1-1. Eurocode 3: Design of steel structures – Part1-1: General rules</a:t>
            </a:r>
            <a:r>
              <a:rPr lang="it-IT"/>
              <a:t> </a:t>
            </a:r>
            <a:r>
              <a:rPr lang="it-IT" sz="3500" dirty="0"/>
              <a:t>and</a:t>
            </a:r>
            <a:r>
              <a:rPr lang="it-IT"/>
              <a:t> </a:t>
            </a:r>
            <a:r>
              <a:rPr lang="it-IT" sz="3500" dirty="0"/>
              <a:t>rules</a:t>
            </a:r>
            <a:r>
              <a:rPr lang="it-IT"/>
              <a:t> </a:t>
            </a:r>
            <a:r>
              <a:rPr lang="it-IT" sz="3500" dirty="0"/>
              <a:t>for buildings. 2005</a:t>
            </a:r>
          </a:p>
          <a:p>
            <a:pPr eaLnBrk="1" fontAlgn="auto" hangingPunct="1">
              <a:spcAft>
                <a:spcPts val="0"/>
              </a:spcAft>
              <a:defRPr/>
            </a:pPr>
            <a:endParaRPr lang="it-IT" sz="3500" dirty="0"/>
          </a:p>
          <a:p>
            <a:pPr eaLnBrk="1" fontAlgn="auto" hangingPunct="1">
              <a:spcAft>
                <a:spcPts val="0"/>
              </a:spcAft>
              <a:defRPr/>
            </a:pPr>
            <a:r>
              <a:rPr lang="it-IT" sz="3500" dirty="0"/>
              <a:t>EN 1993-1-4. Eurocode 3: Design of steel structures – Part1-4: Supplementary</a:t>
            </a:r>
            <a:r>
              <a:rPr lang="it-IT"/>
              <a:t> </a:t>
            </a:r>
            <a:r>
              <a:rPr lang="it-IT" sz="3500" dirty="0"/>
              <a:t>rules</a:t>
            </a:r>
            <a:r>
              <a:rPr lang="it-IT"/>
              <a:t> </a:t>
            </a:r>
            <a:r>
              <a:rPr lang="it-IT" sz="3500" dirty="0"/>
              <a:t>for</a:t>
            </a:r>
            <a:r>
              <a:rPr lang="it-IT"/>
              <a:t> </a:t>
            </a:r>
            <a:r>
              <a:rPr lang="it-IT" sz="3500" dirty="0"/>
              <a:t>stainless steel. 2006</a:t>
            </a:r>
          </a:p>
          <a:p>
            <a:pPr eaLnBrk="1" fontAlgn="auto" hangingPunct="1">
              <a:spcAft>
                <a:spcPts val="0"/>
              </a:spcAft>
              <a:defRPr/>
            </a:pPr>
            <a:endParaRPr lang="it-IT" sz="3500" dirty="0"/>
          </a:p>
          <a:p>
            <a:pPr eaLnBrk="1" fontAlgn="auto" hangingPunct="1">
              <a:spcAft>
                <a:spcPts val="0"/>
              </a:spcAft>
              <a:defRPr/>
            </a:pPr>
            <a:r>
              <a:rPr lang="it-IT" sz="3500" dirty="0"/>
              <a:t>EN 1993-1-4. Eurocode 3: Design of steel structures – Part1-4: Supplementary</a:t>
            </a:r>
            <a:r>
              <a:rPr lang="it-IT"/>
              <a:t> </a:t>
            </a:r>
            <a:r>
              <a:rPr lang="it-IT" sz="3500" dirty="0"/>
              <a:t>rules</a:t>
            </a:r>
            <a:r>
              <a:rPr lang="it-IT"/>
              <a:t> </a:t>
            </a:r>
            <a:r>
              <a:rPr lang="it-IT" sz="3500" dirty="0"/>
              <a:t>for</a:t>
            </a:r>
            <a:r>
              <a:rPr lang="it-IT"/>
              <a:t> </a:t>
            </a:r>
            <a:r>
              <a:rPr lang="it-IT" sz="3500" dirty="0"/>
              <a:t>stainless steel. Modifications 2015</a:t>
            </a:r>
          </a:p>
          <a:p>
            <a:pPr eaLnBrk="1" fontAlgn="auto" hangingPunct="1">
              <a:spcAft>
                <a:spcPts val="0"/>
              </a:spcAft>
              <a:defRPr/>
            </a:pPr>
            <a:endParaRPr lang="it-IT" sz="3500" dirty="0"/>
          </a:p>
          <a:p>
            <a:pPr eaLnBrk="1" fontAlgn="auto" hangingPunct="1">
              <a:spcAft>
                <a:spcPts val="0"/>
              </a:spcAft>
              <a:defRPr/>
            </a:pPr>
            <a:r>
              <a:rPr lang="it-IT" sz="3500" dirty="0"/>
              <a:t>M. Fortan. Lateral-torsional buckling of duplex stainless steel beams - Experiments and design model. Tesi di dottorato. 2014-…</a:t>
            </a:r>
          </a:p>
          <a:p>
            <a:pPr eaLnBrk="1" fontAlgn="auto" hangingPunct="1">
              <a:spcAft>
                <a:spcPts val="0"/>
              </a:spcAft>
              <a:defRPr/>
            </a:pPr>
            <a:endParaRPr lang="it-IT" sz="3500" dirty="0"/>
          </a:p>
          <a:p>
            <a:pPr eaLnBrk="1" fontAlgn="auto" hangingPunct="1">
              <a:spcAft>
                <a:spcPts val="0"/>
              </a:spcAft>
              <a:defRPr/>
            </a:pPr>
            <a:r>
              <a:rPr lang="it-IT" sz="3500" dirty="0"/>
              <a:t>AISI Standard. North American specification</a:t>
            </a:r>
            <a:r>
              <a:rPr lang="it-IT"/>
              <a:t> </a:t>
            </a:r>
            <a:r>
              <a:rPr lang="it-IT" sz="3500" dirty="0"/>
              <a:t>Appendix 1: Design of Cold-Formed Steel Structural Members Using the Direct Strength Method. 2007</a:t>
            </a:r>
          </a:p>
          <a:p>
            <a:pPr eaLnBrk="1" fontAlgn="auto" hangingPunct="1">
              <a:spcAft>
                <a:spcPts val="0"/>
              </a:spcAft>
              <a:defRPr/>
            </a:pPr>
            <a:endParaRPr lang="it-IT" sz="3500" dirty="0"/>
          </a:p>
          <a:p>
            <a:pPr eaLnBrk="1" fontAlgn="auto" hangingPunct="1">
              <a:spcAft>
                <a:spcPts val="0"/>
              </a:spcAft>
              <a:defRPr/>
            </a:pPr>
            <a:r>
              <a:rPr lang="it-IT" sz="3500" dirty="0"/>
              <a:t>B.W. Schafer. Review: The Direct Strength Method of cold-formed steel member design. Journal of Constructional Steel Research 64 (2008) 766-778</a:t>
            </a:r>
          </a:p>
          <a:p>
            <a:pPr eaLnBrk="1" fontAlgn="auto" hangingPunct="1">
              <a:spcAft>
                <a:spcPts val="0"/>
              </a:spcAft>
              <a:defRPr/>
            </a:pPr>
            <a:endParaRPr lang="it-IT" sz="3500" dirty="0"/>
          </a:p>
          <a:p>
            <a:pPr eaLnBrk="1" fontAlgn="auto" hangingPunct="1">
              <a:spcAft>
                <a:spcPts val="0"/>
              </a:spcAft>
              <a:defRPr/>
            </a:pPr>
            <a:r>
              <a:rPr lang="it-IT" sz="3500" dirty="0"/>
              <a:t>S.Afshan, L. Gardner. The continuous</a:t>
            </a:r>
            <a:r>
              <a:rPr lang="it-IT"/>
              <a:t> </a:t>
            </a:r>
            <a:r>
              <a:rPr lang="it-IT" sz="3500" dirty="0"/>
              <a:t>strength</a:t>
            </a:r>
            <a:r>
              <a:rPr lang="it-IT"/>
              <a:t> </a:t>
            </a:r>
            <a:r>
              <a:rPr lang="it-IT" sz="3500" dirty="0"/>
              <a:t>method</a:t>
            </a:r>
            <a:r>
              <a:rPr lang="it-IT"/>
              <a:t> </a:t>
            </a:r>
            <a:r>
              <a:rPr lang="it-IT" sz="3500" dirty="0"/>
              <a:t>for</a:t>
            </a:r>
            <a:r>
              <a:rPr lang="it-IT"/>
              <a:t> </a:t>
            </a:r>
            <a:r>
              <a:rPr lang="it-IT" sz="3500" dirty="0"/>
              <a:t>structural</a:t>
            </a:r>
            <a:r>
              <a:rPr lang="it-IT"/>
              <a:t> </a:t>
            </a:r>
            <a:r>
              <a:rPr lang="it-IT" sz="3500" dirty="0"/>
              <a:t>stainless steel design. Thin-Walled Structures 68 (2013) 42-49</a:t>
            </a:r>
          </a:p>
          <a:p>
            <a:pPr eaLnBrk="1" fontAlgn="auto" hangingPunct="1">
              <a:spcAft>
                <a:spcPts val="0"/>
              </a:spcAft>
              <a:defRPr/>
            </a:pPr>
            <a:endParaRPr lang="it-IT" dirty="0"/>
          </a:p>
        </p:txBody>
      </p:sp>
      <p:sp>
        <p:nvSpPr>
          <p:cNvPr id="331779" name="Tijdelijke aanduiding voor dianummer 3"/>
          <p:cNvSpPr>
            <a:spLocks noGrp="1"/>
          </p:cNvSpPr>
          <p:nvPr>
            <p:ph type="sldNum" sz="quarter" idx="12"/>
          </p:nvPr>
        </p:nvSpPr>
        <p:spPr bwMode="auto">
          <a:xfrm>
            <a:off x="8756650" y="6597650"/>
            <a:ext cx="460375" cy="365125"/>
          </a:xfrm>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2721B04-D1EE-47DA-80FF-0D17F780F706}"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139</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2626962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it-IT" sz="3200"/>
              <a:t>Haynes</a:t>
            </a:r>
            <a:r>
              <a:rPr lang="it-IT"/>
              <a:t> </a:t>
            </a:r>
            <a:r>
              <a:rPr lang="it-IT" sz="3200"/>
              <a:t>Inlet Slough Bridge, Oregon, USA  2004</a:t>
            </a:r>
            <a:r>
              <a:rPr lang="it-IT" sz="2000" baseline="50000"/>
              <a:t>7,8</a:t>
            </a:r>
          </a:p>
        </p:txBody>
      </p:sp>
      <p:sp>
        <p:nvSpPr>
          <p:cNvPr id="28674" name="Content Placeholder 2"/>
          <p:cNvSpPr>
            <a:spLocks noGrp="1"/>
          </p:cNvSpPr>
          <p:nvPr>
            <p:ph sz="half" idx="1"/>
          </p:nvPr>
        </p:nvSpPr>
        <p:spPr>
          <a:xfrm>
            <a:off x="457200" y="1600200"/>
            <a:ext cx="4038600" cy="3052763"/>
          </a:xfrm>
        </p:spPr>
        <p:txBody>
          <a:bodyPr/>
          <a:lstStyle/>
          <a:p>
            <a:pPr marL="0" indent="0" algn="just" eaLnBrk="1" hangingPunct="1">
              <a:lnSpc>
                <a:spcPct val="80000"/>
              </a:lnSpc>
              <a:buFont typeface="Wingdings" pitchFamily="2" charset="2"/>
              <a:buNone/>
            </a:pPr>
            <a:r>
              <a:rPr lang="it-IT" sz="1900"/>
              <a:t>Un insolito ponte su archi con 400 tonnellate di barre per cemento armato in acciaio inossidabile sul piano stradale. </a:t>
            </a:r>
          </a:p>
          <a:p>
            <a:pPr marL="0" indent="0" algn="just" eaLnBrk="1" hangingPunct="1">
              <a:lnSpc>
                <a:spcPct val="80000"/>
              </a:lnSpc>
              <a:buFont typeface="Wingdings" pitchFamily="2" charset="2"/>
              <a:buNone/>
            </a:pPr>
            <a:r>
              <a:rPr lang="it-IT" sz="1900"/>
              <a:t>Per il collegamento per Haynes Inlet Slough, lungo 230 m, si prevede una durata di 120 anni senza interventi di manutenzione.</a:t>
            </a:r>
          </a:p>
          <a:p>
            <a:pPr marL="0" indent="0" algn="just" eaLnBrk="1" hangingPunct="1">
              <a:lnSpc>
                <a:spcPct val="80000"/>
              </a:lnSpc>
              <a:buFont typeface="Wingdings" pitchFamily="2" charset="2"/>
              <a:buNone/>
            </a:pPr>
            <a:r>
              <a:rPr lang="it-IT" sz="1900"/>
              <a:t>Anche se l'acciaio inossidabile ha un costo maggiore rispetto a quello dell’acciaio, il costo del ciclo di vita del ponte sarà notevolmente ridotto.</a:t>
            </a:r>
          </a:p>
        </p:txBody>
      </p:sp>
      <p:pic>
        <p:nvPicPr>
          <p:cNvPr id="28675" name="Picture 6"/>
          <p:cNvPicPr>
            <a:picLocks noGrp="1" noChangeAspect="1" noChangeArrowheads="1"/>
          </p:cNvPicPr>
          <p:nvPr>
            <p:ph sz="half" idx="2"/>
          </p:nvPr>
        </p:nvPicPr>
        <p:blipFill>
          <a:blip r:embed="rId2"/>
          <a:srcRect/>
          <a:stretch>
            <a:fillRect/>
          </a:stretch>
        </p:blipFill>
        <p:spPr>
          <a:xfrm>
            <a:off x="4648200" y="1600200"/>
            <a:ext cx="4038600" cy="3028950"/>
          </a:xfrm>
          <a:ln>
            <a:solidFill>
              <a:schemeClr val="tx1"/>
            </a:solidFill>
          </a:ln>
        </p:spPr>
      </p:pic>
      <p:sp>
        <p:nvSpPr>
          <p:cNvPr id="28676" name="AutoShape 2" descr="Haynes Inlet Bridg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alibri" pitchFamily="34" charset="0"/>
            </a:endParaRPr>
          </a:p>
        </p:txBody>
      </p:sp>
      <p:sp>
        <p:nvSpPr>
          <p:cNvPr id="28677" name="AutoShape 5" descr="http://files1.structurae.de/files/photos/3115/haynes_inlet_bridge_8_2_09_003.jpg"/>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it-IT">
              <a:solidFill>
                <a:srgbClr val="0070C0"/>
              </a:solidFill>
              <a:latin typeface="Calibri" pitchFamily="34" charset="0"/>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5"/>
          <p:cNvSpPr>
            <a:spLocks noChangeArrowheads="1"/>
          </p:cNvSpPr>
          <p:nvPr/>
        </p:nvSpPr>
        <p:spPr bwMode="auto">
          <a:xfrm>
            <a:off x="3311525" y="2239963"/>
            <a:ext cx="5327650" cy="1614487"/>
          </a:xfrm>
          <a:prstGeom prst="rect">
            <a:avLst/>
          </a:prstGeom>
          <a:noFill/>
          <a:ln w="9525">
            <a:noFill/>
            <a:miter lim="800000"/>
            <a:headEnd/>
            <a:tailEnd/>
          </a:ln>
        </p:spPr>
        <p:txBody>
          <a:bodyPr tIns="0" rIns="0" bIns="0"/>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76834" name="Rectangle 42"/>
          <p:cNvSpPr>
            <a:spLocks noChangeArrowheads="1"/>
          </p:cNvSpPr>
          <p:nvPr/>
        </p:nvSpPr>
        <p:spPr bwMode="auto">
          <a:xfrm>
            <a:off x="3311525" y="2239963"/>
            <a:ext cx="5327650" cy="1614487"/>
          </a:xfrm>
          <a:prstGeom prst="rect">
            <a:avLst/>
          </a:prstGeom>
          <a:noFill/>
          <a:ln w="9525">
            <a:noFill/>
            <a:miter lim="800000"/>
            <a:headEnd/>
            <a:tailEnd/>
          </a:ln>
        </p:spPr>
        <p:txBody>
          <a:bodyPr tIns="0" rIns="0" bIns="0"/>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it-IT"/>
              <a:t>Grazie</a:t>
            </a:r>
            <a:br/>
            <a:br/>
            <a:r>
              <a:rPr lang="it-IT" sz="2667" dirty="0"/>
              <a:t>Barbara Rossi – </a:t>
            </a:r>
            <a:r>
              <a:rPr lang="it-IT" sz="2667" dirty="0">
                <a:hlinkClick r:id="rId3"/>
              </a:rPr>
              <a:t>barbara.rossi@kuleuven.be</a:t>
            </a:r>
            <a:r>
              <a:rPr lang="it-IT"/>
              <a:t> </a:t>
            </a:r>
            <a:br/>
            <a:r>
              <a:rPr lang="it-IT" sz="2667" dirty="0"/>
              <a:t>Maarten Fortan – </a:t>
            </a:r>
            <a:r>
              <a:rPr lang="it-IT" sz="2667" dirty="0">
                <a:hlinkClick r:id="rId4"/>
              </a:rPr>
              <a:t>maarten.fortan@kuleuven.be</a:t>
            </a:r>
            <a:r>
              <a:rPr lang="it-IT"/>
              <a:t> </a:t>
            </a:r>
            <a:endParaRPr lang="it-IT" sz="2667" dirty="0"/>
          </a:p>
        </p:txBody>
      </p:sp>
      <p:sp>
        <p:nvSpPr>
          <p:cNvPr id="333828" name="Slide Number Placeholder 3"/>
          <p:cNvSpPr>
            <a:spLocks noGrp="1"/>
          </p:cNvSpPr>
          <p:nvPr>
            <p:ph type="sldNum" sz="quarter" idx="12"/>
          </p:nvPr>
        </p:nvSpPr>
        <p:spPr bwMode="auto">
          <a:xfrm>
            <a:off x="8793163" y="6597650"/>
            <a:ext cx="423862" cy="365125"/>
          </a:xfrm>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F6F40A7-6D36-4F37-9178-B0C489C5EC84}"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140</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2256242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1550" y="4865688"/>
            <a:ext cx="5486400" cy="566737"/>
          </a:xfrm>
        </p:spPr>
        <p:txBody>
          <a:bodyPr rtlCol="0">
            <a:normAutofit fontScale="90000"/>
          </a:bodyPr>
          <a:lstStyle/>
          <a:p>
            <a:pPr eaLnBrk="1" fontAlgn="auto" hangingPunct="1">
              <a:spcAft>
                <a:spcPts val="0"/>
              </a:spcAft>
              <a:defRPr/>
            </a:pPr>
            <a:r>
              <a:rPr lang="it-IT" dirty="0"/>
              <a:t>Ponte Hong Kong- Zhuhai- Macau </a:t>
            </a:r>
            <a:r>
              <a:rPr lang="it-IT" baseline="50000" dirty="0"/>
              <a:t>9</a:t>
            </a:r>
            <a:br>
              <a:rPr dirty="0"/>
            </a:br>
            <a:r>
              <a:rPr lang="it-IT" dirty="0"/>
              <a:t>(la costruzione iniziò nel 2009, completata nel 2018)</a:t>
            </a:r>
          </a:p>
        </p:txBody>
      </p:sp>
      <p:sp>
        <p:nvSpPr>
          <p:cNvPr id="29698" name="Text Placeholder 6"/>
          <p:cNvSpPr>
            <a:spLocks noGrp="1"/>
          </p:cNvSpPr>
          <p:nvPr>
            <p:ph type="body" sz="half" idx="2"/>
          </p:nvPr>
        </p:nvSpPr>
        <p:spPr>
          <a:xfrm>
            <a:off x="971550" y="5432425"/>
            <a:ext cx="7129463" cy="1236663"/>
          </a:xfrm>
        </p:spPr>
        <p:txBody>
          <a:bodyPr/>
          <a:lstStyle/>
          <a:p>
            <a:pPr algn="just" eaLnBrk="1" hangingPunct="1"/>
            <a:r>
              <a:rPr lang="it-IT"/>
              <a:t>Il prestigioso progetto della strada rialzata sull'acqua Hong Kong- Zhuhai- Macau è uno dei progetti di ponte più grande al mondo. Il requisito di durata è pari a 120 anni senza manutenzione. Pertanto nelle aree critiche della struttura sono state previste armature di rinforzo in acciaio inossidabile, soprattutto nelle zone degli spruzzi. Alla fine saranno utilizzati 15000TM di acciaio inossidabile. </a:t>
            </a:r>
          </a:p>
        </p:txBody>
      </p:sp>
      <p:sp>
        <p:nvSpPr>
          <p:cNvPr id="29699" name="AutoShape 2" descr="File:Hogg's Hollow Bridge.png"/>
          <p:cNvSpPr>
            <a:spLocks noChangeAspect="1" noChangeArrowheads="1"/>
          </p:cNvSpPr>
          <p:nvPr/>
        </p:nvSpPr>
        <p:spPr bwMode="auto">
          <a:xfrm>
            <a:off x="155575" y="-2743200"/>
            <a:ext cx="7620000" cy="5715000"/>
          </a:xfrm>
          <a:prstGeom prst="rect">
            <a:avLst/>
          </a:prstGeom>
          <a:noFill/>
          <a:ln w="9525">
            <a:noFill/>
            <a:miter lim="800000"/>
            <a:headEnd/>
            <a:tailEnd/>
          </a:ln>
        </p:spPr>
        <p:txBody>
          <a:bodyPr/>
          <a:lstStyle/>
          <a:p>
            <a:endParaRPr lang="it-IT">
              <a:latin typeface="Calibri" pitchFamily="34" charset="0"/>
            </a:endParaRPr>
          </a:p>
        </p:txBody>
      </p:sp>
      <p:pic>
        <p:nvPicPr>
          <p:cNvPr id="29700" name="Picture 2"/>
          <p:cNvPicPr>
            <a:picLocks noChangeAspect="1" noChangeArrowheads="1"/>
          </p:cNvPicPr>
          <p:nvPr/>
        </p:nvPicPr>
        <p:blipFill>
          <a:blip r:embed="rId3"/>
          <a:srcRect/>
          <a:stretch>
            <a:fillRect/>
          </a:stretch>
        </p:blipFill>
        <p:spPr bwMode="auto">
          <a:xfrm>
            <a:off x="1058863" y="476250"/>
            <a:ext cx="7042150" cy="4291013"/>
          </a:xfrm>
          <a:prstGeom prst="rect">
            <a:avLst/>
          </a:prstGeom>
          <a:noFill/>
          <a:ln w="9525">
            <a:solidFill>
              <a:schemeClr val="tx1"/>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971550" y="4800600"/>
            <a:ext cx="5486400" cy="566738"/>
          </a:xfrm>
        </p:spPr>
        <p:txBody>
          <a:bodyPr/>
          <a:lstStyle/>
          <a:p>
            <a:pPr eaLnBrk="1" hangingPunct="1"/>
            <a:r>
              <a:rPr lang="it-IT"/>
              <a:t>Broadmeadow Bridge, Dublino, Irlanda (2003)</a:t>
            </a:r>
            <a:r>
              <a:rPr lang="it-IT" baseline="50000"/>
              <a:t>10</a:t>
            </a:r>
          </a:p>
        </p:txBody>
      </p:sp>
      <p:sp>
        <p:nvSpPr>
          <p:cNvPr id="31746" name="Picture Placeholder 7"/>
          <p:cNvSpPr>
            <a:spLocks noGrp="1"/>
          </p:cNvSpPr>
          <p:nvPr>
            <p:ph type="pic" idx="1"/>
          </p:nvPr>
        </p:nvSpPr>
        <p:spPr/>
      </p:sp>
      <p:sp>
        <p:nvSpPr>
          <p:cNvPr id="31747" name="Content Placeholder 3"/>
          <p:cNvSpPr>
            <a:spLocks noGrp="1"/>
          </p:cNvSpPr>
          <p:nvPr>
            <p:ph type="body" sz="half" idx="2"/>
          </p:nvPr>
        </p:nvSpPr>
        <p:spPr>
          <a:xfrm>
            <a:off x="971550" y="5367338"/>
            <a:ext cx="7129463" cy="804862"/>
          </a:xfrm>
        </p:spPr>
        <p:txBody>
          <a:bodyPr/>
          <a:lstStyle/>
          <a:p>
            <a:pPr algn="just" eaLnBrk="1" hangingPunct="1"/>
            <a:r>
              <a:rPr lang="it-IT"/>
              <a:t>Una nuova costruzione sull'estuario con 105TM di armatura di rinforzo in acciaio inossidabile nelle colonne e nei parapetti.</a:t>
            </a:r>
          </a:p>
        </p:txBody>
      </p:sp>
      <p:pic>
        <p:nvPicPr>
          <p:cNvPr id="31748" name="Picture 2"/>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863" y="476250"/>
            <a:ext cx="7042150" cy="4291013"/>
          </a:xfrm>
          <a:prstGeom prst="rect">
            <a:avLst/>
          </a:prstGeom>
          <a:noFill/>
          <a:ln w="952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5788" y="101600"/>
            <a:ext cx="3252787" cy="806450"/>
          </a:xfrm>
        </p:spPr>
        <p:txBody>
          <a:bodyPr rtlCol="0">
            <a:normAutofit fontScale="90000"/>
          </a:bodyPr>
          <a:lstStyle/>
          <a:p>
            <a:pPr eaLnBrk="1" fontAlgn="auto" hangingPunct="1">
              <a:spcAft>
                <a:spcPts val="0"/>
              </a:spcAft>
              <a:defRPr/>
            </a:pPr>
            <a:r>
              <a:rPr lang="it-IT" sz="2800" dirty="0"/>
              <a:t>Riparazione della diga</a:t>
            </a:r>
            <a:br>
              <a:rPr dirty="0"/>
            </a:br>
            <a:r>
              <a:rPr lang="it-IT" sz="2800" dirty="0"/>
              <a:t>Bayonne, Francia</a:t>
            </a:r>
          </a:p>
        </p:txBody>
      </p:sp>
      <p:grpSp>
        <p:nvGrpSpPr>
          <p:cNvPr id="33794" name="Group 5"/>
          <p:cNvGrpSpPr>
            <a:grpSpLocks/>
          </p:cNvGrpSpPr>
          <p:nvPr/>
        </p:nvGrpSpPr>
        <p:grpSpPr bwMode="auto">
          <a:xfrm>
            <a:off x="58738" y="101600"/>
            <a:ext cx="5291137" cy="2889250"/>
            <a:chOff x="-20761" y="-15207"/>
            <a:chExt cx="5292000" cy="2888761"/>
          </a:xfrm>
        </p:grpSpPr>
        <p:pic>
          <p:nvPicPr>
            <p:cNvPr id="33799" name="Picture 2"/>
            <p:cNvPicPr>
              <a:picLocks noChangeAspect="1" noChangeArrowheads="1"/>
            </p:cNvPicPr>
            <p:nvPr/>
          </p:nvPicPr>
          <p:blipFill>
            <a:blip r:embed="rId2"/>
            <a:srcRect/>
            <a:stretch>
              <a:fillRect/>
            </a:stretch>
          </p:blipFill>
          <p:spPr bwMode="auto">
            <a:xfrm>
              <a:off x="-20761" y="-15207"/>
              <a:ext cx="5292000" cy="2510595"/>
            </a:xfrm>
            <a:prstGeom prst="rect">
              <a:avLst/>
            </a:prstGeom>
            <a:noFill/>
            <a:ln w="9525">
              <a:solidFill>
                <a:schemeClr val="tx1"/>
              </a:solidFill>
              <a:miter lim="800000"/>
              <a:headEnd/>
              <a:tailEnd/>
            </a:ln>
          </p:spPr>
        </p:pic>
        <p:sp>
          <p:nvSpPr>
            <p:cNvPr id="33800" name="TextBox 2"/>
            <p:cNvSpPr txBox="1">
              <a:spLocks noChangeArrowheads="1"/>
            </p:cNvSpPr>
            <p:nvPr/>
          </p:nvSpPr>
          <p:spPr bwMode="auto">
            <a:xfrm>
              <a:off x="3954334" y="2504222"/>
              <a:ext cx="1316905" cy="369332"/>
            </a:xfrm>
            <a:prstGeom prst="rect">
              <a:avLst/>
            </a:prstGeom>
            <a:noFill/>
            <a:ln w="9525">
              <a:noFill/>
              <a:miter lim="800000"/>
              <a:headEnd/>
              <a:tailEnd/>
            </a:ln>
          </p:spPr>
          <p:txBody>
            <a:bodyPr>
              <a:spAutoFit/>
            </a:bodyPr>
            <a:lstStyle/>
            <a:p>
              <a:pPr algn="r"/>
              <a:r>
                <a:rPr lang="it-IT">
                  <a:latin typeface="Calibri" pitchFamily="34" charset="0"/>
                </a:rPr>
                <a:t>Vista aerea</a:t>
              </a:r>
            </a:p>
          </p:txBody>
        </p:sp>
      </p:grpSp>
      <p:pic>
        <p:nvPicPr>
          <p:cNvPr id="33795" name="Picture 2" descr="D:\Mes docs\ISSF_Projects_under_way\Education to Stainless_Steels\Pictures\fissure dalle lo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673475"/>
            <a:ext cx="4284663" cy="3211513"/>
          </a:xfrm>
          <a:prstGeom prst="rect">
            <a:avLst/>
          </a:prstGeom>
          <a:noFill/>
          <a:ln w="9525">
            <a:solidFill>
              <a:schemeClr val="tx1"/>
            </a:solidFill>
            <a:miter lim="800000"/>
            <a:headEnd/>
            <a:tailEnd/>
          </a:ln>
        </p:spPr>
      </p:pic>
      <p:pic>
        <p:nvPicPr>
          <p:cNvPr id="33796" name="Picture 4" descr="D:\Mes docs\ISSF_Projects_under_way\Education to Stainless_Steels\Pictures\DN Photo 1966.jpg"/>
          <p:cNvPicPr>
            <a:picLocks noChangeAspect="1" noChangeArrowheads="1"/>
          </p:cNvPicPr>
          <p:nvPr/>
        </p:nvPicPr>
        <p:blipFill>
          <a:blip r:embed="rId4"/>
          <a:srcRect/>
          <a:stretch>
            <a:fillRect/>
          </a:stretch>
        </p:blipFill>
        <p:spPr bwMode="auto">
          <a:xfrm>
            <a:off x="5656263" y="4586288"/>
            <a:ext cx="3257550" cy="2271712"/>
          </a:xfrm>
          <a:prstGeom prst="rect">
            <a:avLst/>
          </a:prstGeom>
          <a:noFill/>
          <a:ln w="9525">
            <a:solidFill>
              <a:schemeClr val="tx1"/>
            </a:solidFill>
            <a:miter lim="800000"/>
            <a:headEnd/>
            <a:tailEnd/>
          </a:ln>
        </p:spPr>
      </p:pic>
      <p:sp>
        <p:nvSpPr>
          <p:cNvPr id="4" name="TextBox 3"/>
          <p:cNvSpPr txBox="1"/>
          <p:nvPr/>
        </p:nvSpPr>
        <p:spPr>
          <a:xfrm>
            <a:off x="5364163" y="836613"/>
            <a:ext cx="3405187" cy="3662362"/>
          </a:xfrm>
          <a:prstGeom prst="rect">
            <a:avLst/>
          </a:prstGeom>
          <a:noFill/>
        </p:spPr>
        <p:txBody>
          <a:bodyPr>
            <a:spAutoFit/>
          </a:bodyPr>
          <a:lstStyle/>
          <a:p>
            <a:pPr marL="72000" lvl="1" algn="just" fontAlgn="auto">
              <a:spcBef>
                <a:spcPts val="0"/>
              </a:spcBef>
              <a:spcAft>
                <a:spcPts val="0"/>
              </a:spcAft>
              <a:defRPr/>
            </a:pPr>
            <a:r>
              <a:rPr lang="it-IT" spc="-30" dirty="0">
                <a:latin typeface="+mn-lt"/>
                <a:cs typeface="+mn-cs"/>
              </a:rPr>
              <a:t>La diga fu costruita negli anni 1960 per proteggere l'ingresso al porto</a:t>
            </a:r>
          </a:p>
          <a:p>
            <a:pPr marL="72000" lvl="1" algn="just" fontAlgn="auto">
              <a:spcBef>
                <a:spcPts val="0"/>
              </a:spcBef>
              <a:spcAft>
                <a:spcPts val="0"/>
              </a:spcAft>
              <a:defRPr/>
            </a:pPr>
            <a:endParaRPr lang="it-IT" spc="-30" dirty="0">
              <a:latin typeface="+mn-lt"/>
              <a:cs typeface="+mn-cs"/>
            </a:endParaRPr>
          </a:p>
          <a:p>
            <a:pPr marL="72000" lvl="1" algn="just" fontAlgn="auto">
              <a:spcBef>
                <a:spcPts val="0"/>
              </a:spcBef>
              <a:spcAft>
                <a:spcPts val="0"/>
              </a:spcAft>
              <a:defRPr/>
            </a:pPr>
            <a:r>
              <a:rPr lang="it-IT" spc="-30" dirty="0">
                <a:latin typeface="+mn-lt"/>
                <a:cs typeface="+mn-cs"/>
              </a:rPr>
              <a:t>Il lato dell'oceano è più alto e protetto da blocchi da 40T che devono essere sostituiti quando usurati dalle tempeste</a:t>
            </a:r>
          </a:p>
          <a:p>
            <a:pPr marL="72000" lvl="1" algn="just" fontAlgn="auto">
              <a:spcBef>
                <a:spcPts val="0"/>
              </a:spcBef>
              <a:spcAft>
                <a:spcPts val="0"/>
              </a:spcAft>
              <a:defRPr/>
            </a:pPr>
            <a:endParaRPr lang="it-IT" spc="-30" dirty="0">
              <a:latin typeface="+mn-lt"/>
              <a:cs typeface="+mn-cs"/>
            </a:endParaRPr>
          </a:p>
          <a:p>
            <a:pPr marL="72000" lvl="1" algn="just" fontAlgn="auto">
              <a:spcBef>
                <a:spcPts val="0"/>
              </a:spcBef>
              <a:spcAft>
                <a:spcPts val="0"/>
              </a:spcAft>
              <a:defRPr/>
            </a:pPr>
            <a:r>
              <a:rPr lang="it-IT" spc="-30" dirty="0">
                <a:latin typeface="+mn-lt"/>
                <a:cs typeface="+mn-cs"/>
              </a:rPr>
              <a:t>Sul lato del fiume una piattaforma larga 7m consente alle gru di grande portata di sollevare i blocchi</a:t>
            </a:r>
          </a:p>
        </p:txBody>
      </p:sp>
      <p:sp>
        <p:nvSpPr>
          <p:cNvPr id="33798" name="TextBox 9"/>
          <p:cNvSpPr txBox="1">
            <a:spLocks noChangeArrowheads="1"/>
          </p:cNvSpPr>
          <p:nvPr/>
        </p:nvSpPr>
        <p:spPr bwMode="auto">
          <a:xfrm>
            <a:off x="0" y="3068638"/>
            <a:ext cx="4787900" cy="646112"/>
          </a:xfrm>
          <a:prstGeom prst="rect">
            <a:avLst/>
          </a:prstGeom>
          <a:noFill/>
          <a:ln w="9525">
            <a:noFill/>
            <a:miter lim="800000"/>
            <a:headEnd/>
            <a:tailEnd/>
          </a:ln>
        </p:spPr>
        <p:txBody>
          <a:bodyPr>
            <a:spAutoFit/>
          </a:bodyPr>
          <a:lstStyle/>
          <a:p>
            <a:r>
              <a:rPr lang="it-IT">
                <a:latin typeface="Calibri" pitchFamily="34" charset="0"/>
              </a:rPr>
              <a:t>Fessurazioni sul piano stradale e sul muro hanno reso necessari gli interventi di riparazione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5991225" y="620713"/>
            <a:ext cx="2943225" cy="792162"/>
          </a:xfrm>
        </p:spPr>
        <p:txBody>
          <a:bodyPr/>
          <a:lstStyle/>
          <a:p>
            <a:pPr algn="l" eaLnBrk="1" hangingPunct="1"/>
            <a:r>
              <a:rPr lang="it-IT" sz="2400"/>
              <a:t>Riparazione del muro sul mare</a:t>
            </a:r>
            <a:br>
              <a:rPr lang="it-IT" sz="2400"/>
            </a:br>
            <a:r>
              <a:rPr lang="it-IT" sz="2400"/>
              <a:t>Bayonne, Francia</a:t>
            </a:r>
          </a:p>
        </p:txBody>
      </p:sp>
      <p:sp>
        <p:nvSpPr>
          <p:cNvPr id="34818" name="TextBox 9"/>
          <p:cNvSpPr txBox="1">
            <a:spLocks noChangeArrowheads="1"/>
          </p:cNvSpPr>
          <p:nvPr/>
        </p:nvSpPr>
        <p:spPr bwMode="auto">
          <a:xfrm>
            <a:off x="71438" y="395288"/>
            <a:ext cx="3509962" cy="369887"/>
          </a:xfrm>
          <a:prstGeom prst="rect">
            <a:avLst/>
          </a:prstGeom>
          <a:noFill/>
          <a:ln w="9525">
            <a:noFill/>
            <a:miter lim="800000"/>
            <a:headEnd/>
            <a:tailEnd/>
          </a:ln>
        </p:spPr>
        <p:txBody>
          <a:bodyPr>
            <a:spAutoFit/>
          </a:bodyPr>
          <a:lstStyle/>
          <a:p>
            <a:r>
              <a:rPr lang="it-IT">
                <a:latin typeface="Calibri" pitchFamily="34" charset="0"/>
              </a:rPr>
              <a:t>Sezione del muro sul mare</a:t>
            </a:r>
          </a:p>
        </p:txBody>
      </p:sp>
      <p:sp>
        <p:nvSpPr>
          <p:cNvPr id="34819" name="TextBox 10"/>
          <p:cNvSpPr txBox="1">
            <a:spLocks noChangeArrowheads="1"/>
          </p:cNvSpPr>
          <p:nvPr/>
        </p:nvSpPr>
        <p:spPr bwMode="auto">
          <a:xfrm>
            <a:off x="5991225" y="1581150"/>
            <a:ext cx="2828925" cy="1190625"/>
          </a:xfrm>
          <a:prstGeom prst="rect">
            <a:avLst/>
          </a:prstGeom>
          <a:noFill/>
          <a:ln w="9525">
            <a:noFill/>
            <a:miter lim="800000"/>
            <a:headEnd/>
            <a:tailEnd/>
          </a:ln>
        </p:spPr>
        <p:txBody>
          <a:bodyPr>
            <a:spAutoFit/>
          </a:bodyPr>
          <a:lstStyle/>
          <a:p>
            <a:pPr algn="just"/>
            <a:r>
              <a:rPr lang="it-IT">
                <a:latin typeface="Calibri" pitchFamily="34" charset="0"/>
              </a:rPr>
              <a:t>La piattaforma e il muro sul mare sono stati rinforzati con acciaio inossidabile lean duplex (EN 1.4362)</a:t>
            </a:r>
            <a:r>
              <a:rPr lang="it-IT" sz="1600" baseline="50000">
                <a:latin typeface="Calibri" pitchFamily="34" charset="0"/>
              </a:rPr>
              <a:t>11</a:t>
            </a:r>
          </a:p>
        </p:txBody>
      </p:sp>
      <p:grpSp>
        <p:nvGrpSpPr>
          <p:cNvPr id="34820" name="Group 6"/>
          <p:cNvGrpSpPr>
            <a:grpSpLocks/>
          </p:cNvGrpSpPr>
          <p:nvPr/>
        </p:nvGrpSpPr>
        <p:grpSpPr bwMode="auto">
          <a:xfrm>
            <a:off x="0" y="3141663"/>
            <a:ext cx="8820150" cy="3167062"/>
            <a:chOff x="72005" y="3573016"/>
            <a:chExt cx="8820475" cy="3168049"/>
          </a:xfrm>
        </p:grpSpPr>
        <p:sp>
          <p:nvSpPr>
            <p:cNvPr id="34832" name="TextBox 2"/>
            <p:cNvSpPr txBox="1">
              <a:spLocks noChangeArrowheads="1"/>
            </p:cNvSpPr>
            <p:nvPr/>
          </p:nvSpPr>
          <p:spPr bwMode="auto">
            <a:xfrm>
              <a:off x="72005" y="3573016"/>
              <a:ext cx="4664247" cy="366827"/>
            </a:xfrm>
            <a:prstGeom prst="rect">
              <a:avLst/>
            </a:prstGeom>
            <a:noFill/>
            <a:ln w="9525">
              <a:noFill/>
              <a:miter lim="800000"/>
              <a:headEnd/>
              <a:tailEnd/>
            </a:ln>
          </p:spPr>
          <p:txBody>
            <a:bodyPr>
              <a:spAutoFit/>
            </a:bodyPr>
            <a:lstStyle/>
            <a:p>
              <a:r>
                <a:rPr lang="it-IT">
                  <a:latin typeface="Calibri" pitchFamily="34" charset="0"/>
                </a:rPr>
                <a:t>Riparazione del muro sul mare in corso</a:t>
              </a:r>
            </a:p>
          </p:txBody>
        </p:sp>
        <p:grpSp>
          <p:nvGrpSpPr>
            <p:cNvPr id="34833" name="Group 5"/>
            <p:cNvGrpSpPr>
              <a:grpSpLocks/>
            </p:cNvGrpSpPr>
            <p:nvPr/>
          </p:nvGrpSpPr>
          <p:grpSpPr bwMode="auto">
            <a:xfrm>
              <a:off x="72006" y="4005064"/>
              <a:ext cx="8820474" cy="2736001"/>
              <a:chOff x="-1" y="3570134"/>
              <a:chExt cx="8820474" cy="2736001"/>
            </a:xfrm>
          </p:grpSpPr>
          <p:pic>
            <p:nvPicPr>
              <p:cNvPr id="34834" name="Picture 3" descr="D:\Mes docs\ISSF_Projects_under_way\Education to Stainless_Steels\Pictures\digue-bayonne.JPG"/>
              <p:cNvPicPr>
                <a:picLocks noChangeAspect="1" noChangeArrowheads="1"/>
              </p:cNvPicPr>
              <p:nvPr/>
            </p:nvPicPr>
            <p:blipFill>
              <a:blip r:embed="rId3"/>
              <a:srcRect/>
              <a:stretch>
                <a:fillRect/>
              </a:stretch>
            </p:blipFill>
            <p:spPr bwMode="auto">
              <a:xfrm>
                <a:off x="-1" y="3570135"/>
                <a:ext cx="3647679" cy="2736000"/>
              </a:xfrm>
              <a:prstGeom prst="rect">
                <a:avLst/>
              </a:prstGeom>
              <a:noFill/>
              <a:ln w="9525">
                <a:solidFill>
                  <a:schemeClr val="tx1"/>
                </a:solidFill>
                <a:miter lim="800000"/>
                <a:headEnd/>
                <a:tailEnd/>
              </a:ln>
            </p:spPr>
          </p:pic>
          <p:pic>
            <p:nvPicPr>
              <p:cNvPr id="34835" name="Picture 3"/>
              <p:cNvPicPr>
                <a:picLocks noChangeAspect="1" noChangeArrowheads="1"/>
              </p:cNvPicPr>
              <p:nvPr/>
            </p:nvPicPr>
            <p:blipFill>
              <a:blip r:embed="rId4"/>
              <a:srcRect/>
              <a:stretch>
                <a:fillRect/>
              </a:stretch>
            </p:blipFill>
            <p:spPr bwMode="auto">
              <a:xfrm>
                <a:off x="3510117" y="3570134"/>
                <a:ext cx="5310356" cy="2736000"/>
              </a:xfrm>
              <a:prstGeom prst="rect">
                <a:avLst/>
              </a:prstGeom>
              <a:noFill/>
              <a:ln w="9525">
                <a:solidFill>
                  <a:schemeClr val="tx1"/>
                </a:solidFill>
                <a:miter lim="800000"/>
                <a:headEnd/>
                <a:tailEnd/>
              </a:ln>
            </p:spPr>
          </p:pic>
        </p:grpSp>
      </p:grpSp>
      <p:sp>
        <p:nvSpPr>
          <p:cNvPr id="34821" name="TextBox 4"/>
          <p:cNvSpPr txBox="1">
            <a:spLocks noChangeArrowheads="1"/>
          </p:cNvSpPr>
          <p:nvPr/>
        </p:nvSpPr>
        <p:spPr bwMode="auto">
          <a:xfrm>
            <a:off x="4730750" y="3141663"/>
            <a:ext cx="4073525" cy="368300"/>
          </a:xfrm>
          <a:prstGeom prst="rect">
            <a:avLst/>
          </a:prstGeom>
          <a:noFill/>
          <a:ln w="9525">
            <a:noFill/>
            <a:miter lim="800000"/>
            <a:headEnd/>
            <a:tailEnd/>
          </a:ln>
        </p:spPr>
        <p:txBody>
          <a:bodyPr>
            <a:spAutoFit/>
          </a:bodyPr>
          <a:lstStyle/>
          <a:p>
            <a:r>
              <a:rPr lang="it-IT">
                <a:latin typeface="Calibri" pitchFamily="34" charset="0"/>
              </a:rPr>
              <a:t>Burrasca sulla diga all'inizio del 2014</a:t>
            </a:r>
          </a:p>
        </p:txBody>
      </p:sp>
      <p:pic>
        <p:nvPicPr>
          <p:cNvPr id="34822" name="Picture 3"/>
          <p:cNvPicPr>
            <a:picLocks noChangeAspect="1"/>
          </p:cNvPicPr>
          <p:nvPr/>
        </p:nvPicPr>
        <p:blipFill>
          <a:blip r:embed="rId5"/>
          <a:srcRect/>
          <a:stretch>
            <a:fillRect/>
          </a:stretch>
        </p:blipFill>
        <p:spPr bwMode="auto">
          <a:xfrm>
            <a:off x="107950" y="804863"/>
            <a:ext cx="5740400" cy="1892300"/>
          </a:xfrm>
          <a:prstGeom prst="rect">
            <a:avLst/>
          </a:prstGeom>
          <a:noFill/>
          <a:ln w="9525">
            <a:noFill/>
            <a:miter lim="800000"/>
            <a:headEnd/>
            <a:tailEnd/>
          </a:ln>
        </p:spPr>
      </p:pic>
      <p:sp>
        <p:nvSpPr>
          <p:cNvPr id="34823" name="ZoneTexte 17"/>
          <p:cNvSpPr txBox="1">
            <a:spLocks noChangeArrowheads="1"/>
          </p:cNvSpPr>
          <p:nvPr/>
        </p:nvSpPr>
        <p:spPr bwMode="auto">
          <a:xfrm>
            <a:off x="2290763" y="919163"/>
            <a:ext cx="2439987" cy="277812"/>
          </a:xfrm>
          <a:prstGeom prst="rect">
            <a:avLst/>
          </a:prstGeom>
          <a:solidFill>
            <a:schemeClr val="bg1"/>
          </a:solidFill>
          <a:ln w="9525">
            <a:noFill/>
            <a:miter lim="800000"/>
            <a:headEnd/>
            <a:tailEnd/>
          </a:ln>
        </p:spPr>
        <p:txBody>
          <a:bodyPr lIns="0" tIns="0" rIns="0" bIns="0">
            <a:spAutoFit/>
          </a:bodyPr>
          <a:lstStyle/>
          <a:p>
            <a:pPr>
              <a:buSzPct val="100000"/>
            </a:pPr>
            <a:r>
              <a:rPr lang="it-IT" altLang="it-IT" sz="900">
                <a:solidFill>
                  <a:srgbClr val="000000"/>
                </a:solidFill>
                <a:latin typeface="Calibri" pitchFamily="34" charset="0"/>
              </a:rPr>
              <a:t>Lastra di cemento armato con ancoraggi</a:t>
            </a:r>
          </a:p>
          <a:p>
            <a:pPr>
              <a:buSzPct val="100000"/>
            </a:pPr>
            <a:r>
              <a:rPr lang="it-IT" altLang="it-IT" sz="900">
                <a:solidFill>
                  <a:srgbClr val="000000"/>
                </a:solidFill>
                <a:latin typeface="Calibri" pitchFamily="34" charset="0"/>
              </a:rPr>
              <a:t>sul lato inferiore</a:t>
            </a:r>
          </a:p>
        </p:txBody>
      </p:sp>
      <p:sp>
        <p:nvSpPr>
          <p:cNvPr id="34824" name="ZoneTexte 12"/>
          <p:cNvSpPr txBox="1">
            <a:spLocks noChangeArrowheads="1"/>
          </p:cNvSpPr>
          <p:nvPr/>
        </p:nvSpPr>
        <p:spPr bwMode="auto">
          <a:xfrm>
            <a:off x="3992563" y="1844675"/>
            <a:ext cx="1731962" cy="138113"/>
          </a:xfrm>
          <a:prstGeom prst="rect">
            <a:avLst/>
          </a:prstGeom>
          <a:solidFill>
            <a:schemeClr val="bg1"/>
          </a:solidFill>
          <a:ln w="9525">
            <a:noFill/>
            <a:miter lim="800000"/>
            <a:headEnd/>
            <a:tailEnd/>
          </a:ln>
        </p:spPr>
        <p:txBody>
          <a:bodyPr lIns="0" tIns="0" rIns="0" bIns="0">
            <a:spAutoFit/>
          </a:bodyPr>
          <a:lstStyle/>
          <a:p>
            <a:pPr>
              <a:buSzPct val="100000"/>
            </a:pPr>
            <a:r>
              <a:rPr lang="it-IT" altLang="it-IT" sz="900">
                <a:solidFill>
                  <a:srgbClr val="000000"/>
                </a:solidFill>
                <a:latin typeface="Calibri" pitchFamily="34" charset="0"/>
              </a:rPr>
              <a:t>Rinforzo con blocchi da 40T</a:t>
            </a:r>
          </a:p>
        </p:txBody>
      </p:sp>
      <p:sp>
        <p:nvSpPr>
          <p:cNvPr id="14" name="ZoneTexte 11"/>
          <p:cNvSpPr txBox="1"/>
          <p:nvPr/>
        </p:nvSpPr>
        <p:spPr>
          <a:xfrm>
            <a:off x="5278438" y="2411413"/>
            <a:ext cx="485775" cy="184150"/>
          </a:xfrm>
          <a:prstGeom prst="rect">
            <a:avLst/>
          </a:prstGeom>
          <a:solidFill>
            <a:schemeClr val="bg1">
              <a:lumMod val="95000"/>
            </a:schemeClr>
          </a:solidFill>
        </p:spPr>
        <p:txBody>
          <a:bodyPr lIns="0" tIns="0" rIns="0" bIns="0">
            <a:spAutoFit/>
          </a:bodyPr>
          <a:ls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buSzPct val="100000"/>
              <a:defRPr/>
            </a:pPr>
            <a:r>
              <a:rPr lang="it-IT" altLang="it-IT" sz="1200">
                <a:solidFill>
                  <a:srgbClr val="000000"/>
                </a:solidFill>
                <a:latin typeface="Calibri" panose="020F0502020204030204" pitchFamily="34" charset="0"/>
              </a:rPr>
              <a:t>Oceano</a:t>
            </a:r>
          </a:p>
        </p:txBody>
      </p:sp>
      <p:sp>
        <p:nvSpPr>
          <p:cNvPr id="15" name="ZoneTexte 16"/>
          <p:cNvSpPr txBox="1"/>
          <p:nvPr/>
        </p:nvSpPr>
        <p:spPr>
          <a:xfrm>
            <a:off x="467544" y="2428383"/>
            <a:ext cx="991643" cy="184666"/>
          </a:xfrm>
          <a:prstGeom prst="rect">
            <a:avLst/>
          </a:prstGeom>
          <a:solidFill>
            <a:srgbClr val="E2E7A1"/>
          </a:solidFill>
          <a:effectLst>
            <a:softEdge rad="31750"/>
          </a:effectLst>
        </p:spPr>
        <p:txBody>
          <a:bodyPr lIns="0" tIns="0" rIns="0" bIns="0" anchor="ctr">
            <a:spAutoFit/>
          </a:bodyPr>
          <a:ls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buSzPct val="100000"/>
              <a:defRPr/>
            </a:pPr>
            <a:r>
              <a:rPr lang="it-IT" altLang="it-IT" sz="1200">
                <a:solidFill>
                  <a:srgbClr val="000000"/>
                </a:solidFill>
                <a:latin typeface="Calibri" panose="020F0502020204030204" pitchFamily="34" charset="0"/>
              </a:rPr>
              <a:t>Fiume Adour</a:t>
            </a:r>
          </a:p>
        </p:txBody>
      </p:sp>
      <p:sp>
        <p:nvSpPr>
          <p:cNvPr id="34829" name="ZoneTexte 13"/>
          <p:cNvSpPr txBox="1">
            <a:spLocks noChangeArrowheads="1"/>
          </p:cNvSpPr>
          <p:nvPr/>
        </p:nvSpPr>
        <p:spPr bwMode="auto">
          <a:xfrm>
            <a:off x="179388" y="2041525"/>
            <a:ext cx="1836737" cy="138113"/>
          </a:xfrm>
          <a:prstGeom prst="rect">
            <a:avLst/>
          </a:prstGeom>
          <a:solidFill>
            <a:schemeClr val="bg1"/>
          </a:solidFill>
          <a:ln w="9525">
            <a:noFill/>
            <a:miter lim="800000"/>
            <a:headEnd/>
            <a:tailEnd/>
          </a:ln>
        </p:spPr>
        <p:txBody>
          <a:bodyPr lIns="0" tIns="0" rIns="0" bIns="0">
            <a:spAutoFit/>
          </a:bodyPr>
          <a:lstStyle/>
          <a:p>
            <a:pPr>
              <a:buSzPct val="100000"/>
            </a:pPr>
            <a:r>
              <a:rPr lang="it-IT" altLang="it-IT" sz="900">
                <a:solidFill>
                  <a:srgbClr val="000000"/>
                </a:solidFill>
                <a:latin typeface="Calibri" pitchFamily="34" charset="0"/>
              </a:rPr>
              <a:t>Rinforzo sull'argine roccioso</a:t>
            </a:r>
          </a:p>
        </p:txBody>
      </p:sp>
      <p:sp>
        <p:nvSpPr>
          <p:cNvPr id="34830" name="ZoneTexte 15"/>
          <p:cNvSpPr txBox="1">
            <a:spLocks noChangeArrowheads="1"/>
          </p:cNvSpPr>
          <p:nvPr/>
        </p:nvSpPr>
        <p:spPr bwMode="auto">
          <a:xfrm>
            <a:off x="1177925" y="1706563"/>
            <a:ext cx="914400" cy="138112"/>
          </a:xfrm>
          <a:prstGeom prst="rect">
            <a:avLst/>
          </a:prstGeom>
          <a:solidFill>
            <a:schemeClr val="bg1"/>
          </a:solidFill>
          <a:ln w="9525">
            <a:noFill/>
            <a:miter lim="800000"/>
            <a:headEnd/>
            <a:tailEnd/>
          </a:ln>
        </p:spPr>
        <p:txBody>
          <a:bodyPr lIns="0" tIns="0" rIns="0" bIns="0">
            <a:spAutoFit/>
          </a:bodyPr>
          <a:lstStyle/>
          <a:p>
            <a:pPr>
              <a:buSzPct val="100000"/>
            </a:pPr>
            <a:r>
              <a:rPr lang="it-IT" altLang="it-IT" sz="900">
                <a:solidFill>
                  <a:srgbClr val="000000"/>
                </a:solidFill>
                <a:latin typeface="Calibri" pitchFamily="34" charset="0"/>
              </a:rPr>
              <a:t>Cavità da riempire</a:t>
            </a:r>
          </a:p>
        </p:txBody>
      </p:sp>
      <p:sp>
        <p:nvSpPr>
          <p:cNvPr id="34831" name="ZoneTexte 14"/>
          <p:cNvSpPr txBox="1">
            <a:spLocks noChangeArrowheads="1"/>
          </p:cNvSpPr>
          <p:nvPr/>
        </p:nvSpPr>
        <p:spPr bwMode="auto">
          <a:xfrm>
            <a:off x="742950" y="1265238"/>
            <a:ext cx="914400" cy="138112"/>
          </a:xfrm>
          <a:prstGeom prst="rect">
            <a:avLst/>
          </a:prstGeom>
          <a:solidFill>
            <a:schemeClr val="bg1"/>
          </a:solidFill>
          <a:ln w="9525">
            <a:noFill/>
            <a:miter lim="800000"/>
            <a:headEnd/>
            <a:tailEnd/>
          </a:ln>
        </p:spPr>
        <p:txBody>
          <a:bodyPr lIns="0" tIns="0" rIns="0" bIns="0">
            <a:spAutoFit/>
          </a:bodyPr>
          <a:lstStyle/>
          <a:p>
            <a:pPr>
              <a:buSzPct val="100000"/>
            </a:pPr>
            <a:r>
              <a:rPr lang="it-IT" altLang="it-IT" sz="900">
                <a:solidFill>
                  <a:srgbClr val="000000"/>
                </a:solidFill>
                <a:latin typeface="Calibri" pitchFamily="34" charset="0"/>
              </a:rPr>
              <a:t>Fori trivellati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1"/>
          <p:cNvSpPr>
            <a:spLocks noGrp="1"/>
          </p:cNvSpPr>
          <p:nvPr>
            <p:ph type="title"/>
          </p:nvPr>
        </p:nvSpPr>
        <p:spPr>
          <a:xfrm>
            <a:off x="971550" y="4800600"/>
            <a:ext cx="7121525" cy="566738"/>
          </a:xfrm>
        </p:spPr>
        <p:txBody>
          <a:bodyPr/>
          <a:lstStyle/>
          <a:p>
            <a:pPr eaLnBrk="1" hangingPunct="1"/>
            <a:r>
              <a:rPr lang="it-IT"/>
              <a:t>Stonecutters Bridge, Hong Kong</a:t>
            </a:r>
            <a:r>
              <a:rPr lang="it-IT" altLang="fr-FR" baseline="50000"/>
              <a:t>12,13</a:t>
            </a:r>
            <a:endParaRPr lang="it-IT" baseline="50000"/>
          </a:p>
        </p:txBody>
      </p:sp>
      <p:sp>
        <p:nvSpPr>
          <p:cNvPr id="36866" name="Espace réservé du contenu 2"/>
          <p:cNvSpPr>
            <a:spLocks noGrp="1"/>
          </p:cNvSpPr>
          <p:nvPr>
            <p:ph type="body" sz="half" idx="2"/>
          </p:nvPr>
        </p:nvSpPr>
        <p:spPr>
          <a:xfrm>
            <a:off x="971550" y="5367338"/>
            <a:ext cx="7121525" cy="804862"/>
          </a:xfrm>
        </p:spPr>
        <p:txBody>
          <a:bodyPr/>
          <a:lstStyle/>
          <a:p>
            <a:pPr algn="just" eaLnBrk="1" hangingPunct="1"/>
            <a:r>
              <a:rPr lang="it-IT" sz="1300"/>
              <a:t>Il secondo ponte strallato più lungo del mondo, con un interasse principale di 1.018m</a:t>
            </a:r>
            <a:endParaRPr lang="it-IT" altLang="fr-FR" sz="1300"/>
          </a:p>
          <a:p>
            <a:pPr algn="just" eaLnBrk="1" hangingPunct="1"/>
            <a:r>
              <a:rPr lang="it-IT" sz="1300"/>
              <a:t>Le torri sono alte 298m con 1.600 tonnellate di acciaio inossidabile strutturale nella zona di ancoraggio dello strallo e 2800 tonnellate di rebar inox nella parte inferiore delle torri.</a:t>
            </a:r>
          </a:p>
        </p:txBody>
      </p:sp>
      <p:sp>
        <p:nvSpPr>
          <p:cNvPr id="36867" name="Rectangle 2"/>
          <p:cNvSpPr>
            <a:spLocks noChangeArrowheads="1"/>
          </p:cNvSpPr>
          <p:nvPr/>
        </p:nvSpPr>
        <p:spPr bwMode="auto">
          <a:xfrm>
            <a:off x="-180975" y="2900363"/>
            <a:ext cx="9144000" cy="457200"/>
          </a:xfrm>
          <a:prstGeom prst="rect">
            <a:avLst/>
          </a:prstGeom>
          <a:noFill/>
          <a:ln w="9525">
            <a:noFill/>
            <a:miter lim="800000"/>
            <a:headEnd/>
            <a:tailEnd/>
          </a:ln>
        </p:spPr>
        <p:txBody>
          <a:bodyPr wrap="none" anchor="ctr">
            <a:spAutoFit/>
          </a:bodyPr>
          <a:lstStyle/>
          <a:p>
            <a:endParaRPr lang="it-IT">
              <a:latin typeface="Calibri" pitchFamily="34" charset="0"/>
            </a:endParaRPr>
          </a:p>
        </p:txBody>
      </p:sp>
      <p:pic>
        <p:nvPicPr>
          <p:cNvPr id="36868" name="Image 30" descr="http://www.conexpo.co.uk/wp-content/gallery/projects/supplied-high-psv-aggregate-for-the-surfacing-of-stonecutters-bridge-hong-kong.jpg"/>
          <p:cNvPicPr>
            <a:picLocks noChangeAspect="1" noChangeArrowheads="1"/>
          </p:cNvPicPr>
          <p:nvPr/>
        </p:nvPicPr>
        <p:blipFill>
          <a:blip r:embed="rId2"/>
          <a:srcRect/>
          <a:stretch>
            <a:fillRect/>
          </a:stretch>
        </p:blipFill>
        <p:spPr bwMode="auto">
          <a:xfrm>
            <a:off x="1035050" y="576263"/>
            <a:ext cx="7040563" cy="4221162"/>
          </a:xfrm>
          <a:prstGeom prst="rect">
            <a:avLst/>
          </a:prstGeom>
          <a:noFill/>
          <a:ln w="9525">
            <a:solidFill>
              <a:schemeClr val="tx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p:txBody>
          <a:bodyPr/>
          <a:lstStyle/>
          <a:p>
            <a:pPr eaLnBrk="1" hangingPunct="1"/>
            <a:r>
              <a:rPr lang="it-IT"/>
              <a:t>La scelta sbagliata del materiale può provocare grossi problemi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re 1"/>
          <p:cNvSpPr>
            <a:spLocks noGrp="1"/>
          </p:cNvSpPr>
          <p:nvPr>
            <p:ph type="title"/>
          </p:nvPr>
        </p:nvSpPr>
        <p:spPr/>
        <p:txBody>
          <a:bodyPr/>
          <a:lstStyle/>
          <a:p>
            <a:pPr eaLnBrk="1" hangingPunct="1"/>
            <a:r>
              <a:rPr lang="it-IT"/>
              <a:t>Belt Parkway Bridge, Brooklyn, USA (2004)</a:t>
            </a:r>
            <a:r>
              <a:rPr lang="it-IT" baseline="50000"/>
              <a:t>14</a:t>
            </a:r>
          </a:p>
        </p:txBody>
      </p:sp>
      <p:pic>
        <p:nvPicPr>
          <p:cNvPr id="37890" name="Picture Placeholder 9"/>
          <p:cNvPicPr>
            <a:picLocks noGrp="1" noChangeAspect="1"/>
          </p:cNvPicPr>
          <p:nvPr>
            <p:ph type="pic" idx="1"/>
          </p:nvPr>
        </p:nvPicPr>
        <p:blipFill>
          <a:blip r:embed="rId2"/>
          <a:srcRect/>
          <a:stretch>
            <a:fillRect/>
          </a:stretch>
        </p:blipFill>
        <p:spPr>
          <a:ln>
            <a:solidFill>
              <a:schemeClr val="tx1"/>
            </a:solidFill>
          </a:ln>
        </p:spPr>
      </p:pic>
      <p:sp>
        <p:nvSpPr>
          <p:cNvPr id="37891" name="Espace réservé du contenu 2"/>
          <p:cNvSpPr>
            <a:spLocks noGrp="1"/>
          </p:cNvSpPr>
          <p:nvPr>
            <p:ph type="body" sz="half" idx="2"/>
          </p:nvPr>
        </p:nvSpPr>
        <p:spPr/>
        <p:txBody>
          <a:bodyPr/>
          <a:lstStyle/>
          <a:p>
            <a:pPr algn="just" eaLnBrk="1" hangingPunct="1">
              <a:lnSpc>
                <a:spcPct val="90000"/>
              </a:lnSpc>
            </a:pPr>
            <a:r>
              <a:rPr lang="it-IT" sz="1300"/>
              <a:t>Per garantire una durata a lungo termine (100 anni) e una resistenza all'attacco corrosivo dell'ambiente marino e del sale sulla strada, le unità del ponte e le barriere dei parapetti sono state rinforzate con rebar in acciaio inossidabile di grado 2205.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it-IT" sz="2800"/>
              <a:t>Quando</a:t>
            </a:r>
            <a:r>
              <a:rPr lang="it-IT"/>
              <a:t> </a:t>
            </a:r>
            <a:r>
              <a:rPr lang="it-IT" sz="2800"/>
              <a:t>si può considerare l’impiego di rebar in</a:t>
            </a:r>
            <a:r>
              <a:rPr lang="it-IT"/>
              <a:t> </a:t>
            </a:r>
            <a:r>
              <a:rPr lang="it-IT" sz="2800"/>
              <a:t>acciaio inossidabile</a:t>
            </a:r>
            <a:r>
              <a:rPr lang="it-IT"/>
              <a:t> </a:t>
            </a:r>
            <a:r>
              <a:rPr lang="it-IT" sz="2800" baseline="50000"/>
              <a:t>15-20</a:t>
            </a:r>
            <a:r>
              <a:rPr lang="it-IT" sz="2800"/>
              <a:t>:</a:t>
            </a:r>
          </a:p>
        </p:txBody>
      </p:sp>
      <p:sp>
        <p:nvSpPr>
          <p:cNvPr id="38914" name="Content Placeholder 2"/>
          <p:cNvSpPr>
            <a:spLocks noGrp="1"/>
          </p:cNvSpPr>
          <p:nvPr>
            <p:ph idx="1"/>
          </p:nvPr>
        </p:nvSpPr>
        <p:spPr>
          <a:xfrm>
            <a:off x="468313" y="1628775"/>
            <a:ext cx="8229600" cy="5068888"/>
          </a:xfrm>
        </p:spPr>
        <p:txBody>
          <a:bodyPr/>
          <a:lstStyle/>
          <a:p>
            <a:pPr eaLnBrk="1" hangingPunct="1">
              <a:lnSpc>
                <a:spcPct val="80000"/>
              </a:lnSpc>
            </a:pPr>
            <a:r>
              <a:rPr lang="it-IT" sz="1800"/>
              <a:t>Negli ambienti corrosivi: </a:t>
            </a:r>
          </a:p>
          <a:p>
            <a:pPr eaLnBrk="1" hangingPunct="1">
              <a:lnSpc>
                <a:spcPct val="80000"/>
              </a:lnSpc>
            </a:pPr>
            <a:r>
              <a:rPr lang="it-IT" sz="1800"/>
              <a:t>Acqua marina e ancora di più nei climi caldi </a:t>
            </a:r>
          </a:p>
          <a:p>
            <a:pPr lvl="1" eaLnBrk="1" hangingPunct="1">
              <a:lnSpc>
                <a:spcPct val="80000"/>
              </a:lnSpc>
            </a:pPr>
            <a:r>
              <a:rPr lang="it-IT" sz="1500"/>
              <a:t>Ponti</a:t>
            </a:r>
          </a:p>
          <a:p>
            <a:pPr lvl="1" eaLnBrk="1" hangingPunct="1">
              <a:lnSpc>
                <a:spcPct val="80000"/>
              </a:lnSpc>
            </a:pPr>
            <a:r>
              <a:rPr lang="it-IT" sz="1500"/>
              <a:t>Pontili</a:t>
            </a:r>
          </a:p>
          <a:p>
            <a:pPr lvl="1" eaLnBrk="1" hangingPunct="1">
              <a:lnSpc>
                <a:spcPct val="80000"/>
              </a:lnSpc>
            </a:pPr>
            <a:r>
              <a:rPr lang="it-IT" sz="1500"/>
              <a:t>Moli</a:t>
            </a:r>
          </a:p>
          <a:p>
            <a:pPr lvl="1" eaLnBrk="1" hangingPunct="1">
              <a:lnSpc>
                <a:spcPct val="80000"/>
              </a:lnSpc>
            </a:pPr>
            <a:r>
              <a:rPr lang="it-IT" sz="1500"/>
              <a:t>Ancoraggi per lampioni, binari...</a:t>
            </a:r>
          </a:p>
          <a:p>
            <a:pPr lvl="1" eaLnBrk="1" hangingPunct="1">
              <a:lnSpc>
                <a:spcPct val="80000"/>
              </a:lnSpc>
            </a:pPr>
            <a:r>
              <a:rPr lang="it-IT" sz="1500"/>
              <a:t>Muri flangiflutti</a:t>
            </a:r>
          </a:p>
          <a:p>
            <a:pPr lvl="1" eaLnBrk="1" hangingPunct="1">
              <a:lnSpc>
                <a:spcPct val="80000"/>
              </a:lnSpc>
            </a:pPr>
            <a:r>
              <a:rPr lang="it-IT" sz="1500"/>
              <a:t>…..</a:t>
            </a:r>
          </a:p>
          <a:p>
            <a:pPr eaLnBrk="1" hangingPunct="1">
              <a:lnSpc>
                <a:spcPct val="80000"/>
              </a:lnSpc>
            </a:pPr>
            <a:r>
              <a:rPr lang="it-IT" sz="1800"/>
              <a:t>Sale antighiaccio</a:t>
            </a:r>
          </a:p>
          <a:p>
            <a:pPr lvl="1" eaLnBrk="1" hangingPunct="1">
              <a:lnSpc>
                <a:spcPct val="80000"/>
              </a:lnSpc>
            </a:pPr>
            <a:r>
              <a:rPr lang="it-IT" sz="1500"/>
              <a:t>Ponti</a:t>
            </a:r>
          </a:p>
          <a:p>
            <a:pPr lvl="1" eaLnBrk="1" hangingPunct="1">
              <a:lnSpc>
                <a:spcPct val="80000"/>
              </a:lnSpc>
            </a:pPr>
            <a:r>
              <a:rPr lang="it-IT" sz="1500"/>
              <a:t>Cavalcavia per il traffico e interscambi</a:t>
            </a:r>
          </a:p>
          <a:p>
            <a:pPr lvl="1" eaLnBrk="1" hangingPunct="1">
              <a:lnSpc>
                <a:spcPct val="80000"/>
              </a:lnSpc>
            </a:pPr>
            <a:r>
              <a:rPr lang="it-IT" sz="1500"/>
              <a:t>Parcheggi coperti</a:t>
            </a:r>
          </a:p>
          <a:p>
            <a:pPr eaLnBrk="1" hangingPunct="1">
              <a:lnSpc>
                <a:spcPct val="80000"/>
              </a:lnSpc>
            </a:pPr>
            <a:r>
              <a:rPr lang="it-IT" sz="1800"/>
              <a:t>Cisterne per il trattamento delle acque reflue</a:t>
            </a:r>
          </a:p>
          <a:p>
            <a:pPr eaLnBrk="1" hangingPunct="1">
              <a:lnSpc>
                <a:spcPct val="80000"/>
              </a:lnSpc>
            </a:pPr>
            <a:r>
              <a:rPr lang="it-IT" sz="1800"/>
              <a:t>Impianti di dissalazione</a:t>
            </a:r>
          </a:p>
          <a:p>
            <a:pPr eaLnBrk="1" hangingPunct="1">
              <a:lnSpc>
                <a:spcPct val="80000"/>
              </a:lnSpc>
            </a:pPr>
            <a:r>
              <a:rPr lang="it-IT" sz="1800"/>
              <a:t>In strutture con una vita molto lunga</a:t>
            </a:r>
          </a:p>
          <a:p>
            <a:pPr lvl="1" eaLnBrk="1" hangingPunct="1">
              <a:lnSpc>
                <a:spcPct val="80000"/>
              </a:lnSpc>
            </a:pPr>
            <a:r>
              <a:rPr lang="it-IT" sz="1500"/>
              <a:t>Riparazioni di strutture storiche</a:t>
            </a:r>
          </a:p>
          <a:p>
            <a:pPr lvl="1" eaLnBrk="1" hangingPunct="1">
              <a:lnSpc>
                <a:spcPct val="80000"/>
              </a:lnSpc>
            </a:pPr>
            <a:r>
              <a:rPr lang="it-IT" sz="1500"/>
              <a:t>Stoccaggio di scorie nucleari</a:t>
            </a:r>
          </a:p>
          <a:p>
            <a:pPr eaLnBrk="1" hangingPunct="1">
              <a:lnSpc>
                <a:spcPct val="80000"/>
              </a:lnSpc>
            </a:pPr>
            <a:r>
              <a:rPr lang="it-IT" sz="1800"/>
              <a:t>In ambienti sconosciuti nei quali</a:t>
            </a:r>
          </a:p>
          <a:p>
            <a:pPr lvl="1" eaLnBrk="1" hangingPunct="1">
              <a:lnSpc>
                <a:spcPct val="80000"/>
              </a:lnSpc>
            </a:pPr>
            <a:r>
              <a:rPr lang="it-IT" sz="1500"/>
              <a:t>l'ispezione è impossibile,</a:t>
            </a:r>
          </a:p>
          <a:p>
            <a:pPr lvl="1" eaLnBrk="1" hangingPunct="1">
              <a:lnSpc>
                <a:spcPct val="80000"/>
              </a:lnSpc>
            </a:pPr>
            <a:r>
              <a:rPr lang="it-IT" sz="1500"/>
              <a:t>le riparazioni sono pressoché impossibili o molto costose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274638"/>
            <a:ext cx="8229600" cy="768350"/>
          </a:xfrm>
        </p:spPr>
        <p:txBody>
          <a:bodyPr/>
          <a:lstStyle/>
          <a:p>
            <a:pPr eaLnBrk="1" hangingPunct="1"/>
            <a:r>
              <a:rPr lang="it-IT" sz="3200"/>
              <a:t>Confronto tra rebar in acciaio inossidabile e soluzioni alternative</a:t>
            </a:r>
            <a:r>
              <a:rPr lang="it-IT" sz="3200" baseline="50000"/>
              <a:t>15-20</a:t>
            </a:r>
          </a:p>
        </p:txBody>
      </p:sp>
      <p:graphicFrame>
        <p:nvGraphicFramePr>
          <p:cNvPr id="39972" name="Group 36"/>
          <p:cNvGraphicFramePr>
            <a:graphicFrameLocks noGrp="1"/>
          </p:cNvGraphicFramePr>
          <p:nvPr>
            <p:ph idx="1"/>
          </p:nvPr>
        </p:nvGraphicFramePr>
        <p:xfrm>
          <a:off x="179388" y="1087438"/>
          <a:ext cx="8510587" cy="5312410"/>
        </p:xfrm>
        <a:graphic>
          <a:graphicData uri="http://schemas.openxmlformats.org/drawingml/2006/table">
            <a:tbl>
              <a:tblPr/>
              <a:tblGrid>
                <a:gridCol w="1284287">
                  <a:extLst>
                    <a:ext uri="{9D8B030D-6E8A-4147-A177-3AD203B41FA5}">
                      <a16:colId xmlns:a16="http://schemas.microsoft.com/office/drawing/2014/main" val="20000"/>
                    </a:ext>
                  </a:extLst>
                </a:gridCol>
                <a:gridCol w="3625850">
                  <a:extLst>
                    <a:ext uri="{9D8B030D-6E8A-4147-A177-3AD203B41FA5}">
                      <a16:colId xmlns:a16="http://schemas.microsoft.com/office/drawing/2014/main" val="20001"/>
                    </a:ext>
                  </a:extLst>
                </a:gridCol>
                <a:gridCol w="3600450">
                  <a:extLst>
                    <a:ext uri="{9D8B030D-6E8A-4147-A177-3AD203B41FA5}">
                      <a16:colId xmlns:a16="http://schemas.microsoft.com/office/drawing/2014/main" val="20002"/>
                    </a:ext>
                  </a:extLst>
                </a:gridCol>
              </a:tblGrid>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a:ln>
                          <a:noFill/>
                        </a:ln>
                        <a:solidFill>
                          <a:srgbClr val="0070C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FFFFFF"/>
                          </a:solidFill>
                          <a:effectLst/>
                          <a:latin typeface="Calibri" pitchFamily="34" charset="0"/>
                          <a:cs typeface="Arial" charset="0"/>
                        </a:rPr>
                        <a:t>Vantaggi</a:t>
                      </a:r>
                      <a:endParaRPr kumimoji="0" lang="it-IT" sz="1400" b="1" i="0" u="none" strike="noStrike" cap="none" normalizeH="0" baseline="0">
                        <a:ln>
                          <a:noFill/>
                        </a:ln>
                        <a:solidFill>
                          <a:srgbClr val="0070C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FFFFFF"/>
                          </a:solidFill>
                          <a:effectLst/>
                          <a:latin typeface="Calibri" pitchFamily="34" charset="0"/>
                          <a:cs typeface="Arial" charset="0"/>
                        </a:rPr>
                        <a:t>Svantaggi</a:t>
                      </a:r>
                      <a:endParaRPr kumimoji="0" lang="it-IT" sz="1400" b="1" i="0" u="none" strike="noStrike" cap="none" normalizeH="0" baseline="0">
                        <a:ln>
                          <a:noFill/>
                        </a:ln>
                        <a:solidFill>
                          <a:srgbClr val="0070C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14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pitchFamily="34" charset="0"/>
                          <a:cs typeface="Arial" charset="0"/>
                        </a:rPr>
                        <a:t>Rivestimento</a:t>
                      </a:r>
                      <a:r>
                        <a:rPr kumimoji="0" lang="it-IT" sz="1200" b="0" i="0" u="none" strike="noStrike" cap="none" normalizeH="0" baseline="0">
                          <a:ln>
                            <a:noFill/>
                          </a:ln>
                          <a:solidFill>
                            <a:srgbClr val="000000"/>
                          </a:solidFill>
                          <a:effectLst/>
                          <a:latin typeface="Calibri" pitchFamily="34" charset="0"/>
                          <a:cs typeface="Arial" charset="0"/>
                        </a:rPr>
                        <a:t> </a:t>
                      </a:r>
                      <a:r>
                        <a:rPr kumimoji="0" lang="fr-FR" sz="1200" b="0" i="0" u="none" strike="noStrike" cap="none" normalizeH="0" baseline="0">
                          <a:ln>
                            <a:noFill/>
                          </a:ln>
                          <a:solidFill>
                            <a:srgbClr val="000000"/>
                          </a:solidFill>
                          <a:effectLst/>
                          <a:latin typeface="Calibri" pitchFamily="34" charset="0"/>
                          <a:cs typeface="Arial" charset="0"/>
                        </a:rPr>
                        <a:t>epossidico</a:t>
                      </a:r>
                      <a:endParaRPr kumimoji="0" lang="it-IT" sz="1200" b="0" i="0" u="none" strike="noStrike" cap="none" normalizeH="0" baseline="0">
                        <a:ln>
                          <a:noFill/>
                        </a:ln>
                        <a:solidFill>
                          <a:srgbClr val="0070C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pitchFamily="34" charset="0"/>
                          <a:cs typeface="Arial" charset="0"/>
                        </a:rPr>
                        <a:t>Costi iniziali inferiori</a:t>
                      </a:r>
                      <a:r>
                        <a:rPr kumimoji="0" lang="it-IT" sz="1200" b="0" i="0" u="none" strike="noStrike" cap="none" normalizeH="0" baseline="0">
                          <a:ln>
                            <a:noFill/>
                          </a:ln>
                          <a:solidFill>
                            <a:srgbClr val="000000"/>
                          </a:solidFill>
                          <a:effectLst/>
                          <a:latin typeface="Calibri" pitchFamily="34" charset="0"/>
                          <a:cs typeface="Arial" charset="0"/>
                        </a:rPr>
                        <a:t> </a:t>
                      </a:r>
                      <a:endParaRPr kumimoji="0" lang="it-IT" sz="1200" b="0" i="0" u="none" strike="noStrike" cap="none" normalizeH="0" baseline="0">
                        <a:ln>
                          <a:noFill/>
                        </a:ln>
                        <a:solidFill>
                          <a:srgbClr val="0070C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200" b="0" i="0" u="none" strike="noStrike" cap="none" normalizeH="0" baseline="0">
                          <a:ln>
                            <a:noFill/>
                          </a:ln>
                          <a:solidFill>
                            <a:srgbClr val="000000"/>
                          </a:solidFill>
                          <a:effectLst/>
                          <a:latin typeface="Calibri" pitchFamily="34" charset="0"/>
                          <a:cs typeface="Arial" charset="0"/>
                        </a:rPr>
                        <a:t>non</a:t>
                      </a:r>
                      <a:r>
                        <a:rPr kumimoji="0" lang="it-IT" sz="1200" b="0" i="0" u="none" strike="noStrike" cap="none" normalizeH="0" baseline="0">
                          <a:ln>
                            <a:noFill/>
                          </a:ln>
                          <a:solidFill>
                            <a:srgbClr val="000000"/>
                          </a:solidFill>
                          <a:effectLst/>
                          <a:latin typeface="Calibri" pitchFamily="34" charset="0"/>
                          <a:cs typeface="Arial" charset="0"/>
                        </a:rPr>
                        <a:t> </a:t>
                      </a:r>
                      <a:r>
                        <a:rPr kumimoji="0" lang="fr-FR" sz="1200" b="0" i="0" u="none" strike="noStrike" cap="none" normalizeH="0" baseline="0">
                          <a:ln>
                            <a:noFill/>
                          </a:ln>
                          <a:solidFill>
                            <a:srgbClr val="000000"/>
                          </a:solidFill>
                          <a:effectLst/>
                          <a:latin typeface="Calibri" pitchFamily="34" charset="0"/>
                          <a:cs typeface="Arial" charset="0"/>
                        </a:rPr>
                        <a:t>può</a:t>
                      </a:r>
                      <a:r>
                        <a:rPr kumimoji="0" lang="it-IT" sz="1200" b="0" i="0" u="none" strike="noStrike" cap="none" normalizeH="0" baseline="0">
                          <a:ln>
                            <a:noFill/>
                          </a:ln>
                          <a:solidFill>
                            <a:srgbClr val="000000"/>
                          </a:solidFill>
                          <a:effectLst/>
                          <a:latin typeface="Calibri" pitchFamily="34" charset="0"/>
                          <a:cs typeface="Arial" charset="0"/>
                        </a:rPr>
                        <a:t> </a:t>
                      </a:r>
                      <a:r>
                        <a:rPr kumimoji="0" lang="fr-FR" sz="1200" b="0" i="0" u="none" strike="noStrike" cap="none" normalizeH="0" baseline="0">
                          <a:ln>
                            <a:noFill/>
                          </a:ln>
                          <a:solidFill>
                            <a:srgbClr val="000000"/>
                          </a:solidFill>
                          <a:effectLst/>
                          <a:latin typeface="Calibri" pitchFamily="34" charset="0"/>
                          <a:cs typeface="Arial" charset="0"/>
                        </a:rPr>
                        <a:t>essere</a:t>
                      </a:r>
                      <a:r>
                        <a:rPr kumimoji="0" lang="it-IT" sz="1200" b="0" i="0" u="none" strike="noStrike" cap="none" normalizeH="0" baseline="0">
                          <a:ln>
                            <a:noFill/>
                          </a:ln>
                          <a:solidFill>
                            <a:srgbClr val="000000"/>
                          </a:solidFill>
                          <a:effectLst/>
                          <a:latin typeface="Calibri" pitchFamily="34" charset="0"/>
                          <a:cs typeface="Arial" charset="0"/>
                        </a:rPr>
                        <a:t> </a:t>
                      </a:r>
                      <a:r>
                        <a:rPr kumimoji="0" lang="fr-FR" sz="1200" b="0" i="0" u="none" strike="noStrike" cap="none" normalizeH="0" baseline="0">
                          <a:ln>
                            <a:noFill/>
                          </a:ln>
                          <a:solidFill>
                            <a:srgbClr val="000000"/>
                          </a:solidFill>
                          <a:effectLst/>
                          <a:latin typeface="Calibri" pitchFamily="34" charset="0"/>
                          <a:cs typeface="Arial" charset="0"/>
                        </a:rPr>
                        <a:t>curvato senza rottura</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200" b="0" i="0" u="none" strike="noStrike" cap="none" normalizeH="0" baseline="0">
                          <a:ln>
                            <a:noFill/>
                          </a:ln>
                          <a:solidFill>
                            <a:srgbClr val="000000"/>
                          </a:solidFill>
                          <a:effectLst/>
                          <a:latin typeface="Calibri" pitchFamily="34" charset="0"/>
                          <a:cs typeface="Arial" charset="0"/>
                        </a:rPr>
                        <a:t>richiede</a:t>
                      </a:r>
                      <a:r>
                        <a:rPr kumimoji="0" lang="it-IT" sz="1200" b="0" i="0" u="none" strike="noStrike" cap="none" normalizeH="0" baseline="0">
                          <a:ln>
                            <a:noFill/>
                          </a:ln>
                          <a:solidFill>
                            <a:srgbClr val="000000"/>
                          </a:solidFill>
                          <a:effectLst/>
                          <a:latin typeface="Calibri" pitchFamily="34" charset="0"/>
                          <a:cs typeface="Arial" charset="0"/>
                        </a:rPr>
                        <a:t> </a:t>
                      </a:r>
                      <a:r>
                        <a:rPr kumimoji="0" lang="fr-FR" sz="1200" b="0" i="0" u="none" strike="noStrike" cap="none" normalizeH="0" baseline="0">
                          <a:ln>
                            <a:noFill/>
                          </a:ln>
                          <a:solidFill>
                            <a:srgbClr val="000000"/>
                          </a:solidFill>
                          <a:effectLst/>
                          <a:latin typeface="Calibri" pitchFamily="34" charset="0"/>
                          <a:cs typeface="Arial" charset="0"/>
                        </a:rPr>
                        <a:t>attenzione nella manipolazione per evitare</a:t>
                      </a:r>
                      <a:r>
                        <a:rPr kumimoji="0" lang="it-IT" sz="1200" b="0" i="0" u="none" strike="noStrike" cap="none" normalizeH="0" baseline="0">
                          <a:ln>
                            <a:noFill/>
                          </a:ln>
                          <a:solidFill>
                            <a:srgbClr val="000000"/>
                          </a:solidFill>
                          <a:effectLst/>
                          <a:latin typeface="Calibri" pitchFamily="34" charset="0"/>
                          <a:cs typeface="Arial" charset="0"/>
                        </a:rPr>
                        <a:t> </a:t>
                      </a:r>
                      <a:r>
                        <a:rPr kumimoji="0" lang="fr-FR" sz="1200" b="0" i="0" u="none" strike="noStrike" cap="none" normalizeH="0" baseline="0">
                          <a:ln>
                            <a:noFill/>
                          </a:ln>
                          <a:solidFill>
                            <a:srgbClr val="000000"/>
                          </a:solidFill>
                          <a:effectLst/>
                          <a:latin typeface="Calibri" pitchFamily="34" charset="0"/>
                          <a:cs typeface="Arial" charset="0"/>
                        </a:rPr>
                        <a:t>di danneggiarlo</a:t>
                      </a:r>
                      <a:r>
                        <a:rPr kumimoji="0" lang="it-IT" sz="1200" b="0" i="0" u="none" strike="noStrike" cap="none" normalizeH="0" baseline="0">
                          <a:ln>
                            <a:noFill/>
                          </a:ln>
                          <a:solidFill>
                            <a:srgbClr val="000000"/>
                          </a:solidFill>
                          <a:effectLst/>
                          <a:latin typeface="Calibri" pitchFamily="34" charset="0"/>
                          <a:cs typeface="Arial" charset="0"/>
                        </a:rPr>
                        <a:t> </a:t>
                      </a:r>
                      <a:r>
                        <a:rPr kumimoji="0" lang="fr-FR" sz="1200" b="0" i="0" u="none" strike="noStrike" cap="none" normalizeH="0" baseline="0">
                          <a:ln>
                            <a:noFill/>
                          </a:ln>
                          <a:solidFill>
                            <a:srgbClr val="000000"/>
                          </a:solidFill>
                          <a:effectLst/>
                          <a:latin typeface="Calibri" pitchFamily="34" charset="0"/>
                          <a:cs typeface="Arial" charset="0"/>
                        </a:rPr>
                        <a:t>durante</a:t>
                      </a:r>
                      <a:r>
                        <a:rPr kumimoji="0" lang="it-IT" sz="1200" b="0" i="0" u="none" strike="noStrike" cap="none" normalizeH="0" baseline="0">
                          <a:ln>
                            <a:noFill/>
                          </a:ln>
                          <a:solidFill>
                            <a:srgbClr val="000000"/>
                          </a:solidFill>
                          <a:effectLst/>
                          <a:latin typeface="Calibri" pitchFamily="34" charset="0"/>
                          <a:cs typeface="Arial" charset="0"/>
                        </a:rPr>
                        <a:t>  </a:t>
                      </a:r>
                      <a:r>
                        <a:rPr kumimoji="0" lang="fr-FR" sz="1200" b="0" i="0" u="none" strike="noStrike" cap="none" normalizeH="0" baseline="0">
                          <a:ln>
                            <a:noFill/>
                          </a:ln>
                          <a:solidFill>
                            <a:srgbClr val="000000"/>
                          </a:solidFill>
                          <a:effectLst/>
                          <a:latin typeface="Calibri" pitchFamily="34" charset="0"/>
                          <a:cs typeface="Arial" charset="0"/>
                        </a:rPr>
                        <a:t>l'installazione</a:t>
                      </a:r>
                      <a:endParaRPr kumimoji="0" lang="it-IT" sz="1200" b="0" i="0" u="none" strike="noStrike" cap="none" normalizeH="0" baseline="0">
                        <a:ln>
                          <a:noFill/>
                        </a:ln>
                        <a:solidFill>
                          <a:srgbClr val="0070C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714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pitchFamily="34" charset="0"/>
                          <a:cs typeface="Arial" charset="0"/>
                        </a:rPr>
                        <a:t>Zincatura</a:t>
                      </a:r>
                      <a:endParaRPr kumimoji="0" lang="it-IT" sz="1200" b="0" i="0" u="none" strike="noStrike" cap="none" normalizeH="0" baseline="0">
                        <a:ln>
                          <a:noFill/>
                        </a:ln>
                        <a:solidFill>
                          <a:srgbClr val="0070C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pitchFamily="34" charset="0"/>
                          <a:cs typeface="Arial" charset="0"/>
                        </a:rPr>
                        <a:t>Costi iniziali inferiori</a:t>
                      </a:r>
                      <a:r>
                        <a:rPr kumimoji="0" lang="it-IT" sz="1200" b="0" i="0" u="none" strike="noStrike" cap="none" normalizeH="0" baseline="0">
                          <a:ln>
                            <a:noFill/>
                          </a:ln>
                          <a:solidFill>
                            <a:srgbClr val="000000"/>
                          </a:solidFill>
                          <a:effectLst/>
                          <a:latin typeface="Calibri" pitchFamily="34" charset="0"/>
                          <a:cs typeface="Arial" charset="0"/>
                        </a:rPr>
                        <a:t> </a:t>
                      </a:r>
                      <a:endParaRPr kumimoji="0" lang="it-IT" sz="1200" b="0" i="0" u="none" strike="noStrike" cap="none" normalizeH="0" baseline="0">
                        <a:ln>
                          <a:noFill/>
                        </a:ln>
                        <a:solidFill>
                          <a:srgbClr val="0070C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200" b="0" i="0" u="none" strike="noStrike" cap="none" normalizeH="0" baseline="0">
                          <a:ln>
                            <a:noFill/>
                          </a:ln>
                          <a:solidFill>
                            <a:srgbClr val="000000"/>
                          </a:solidFill>
                          <a:effectLst/>
                          <a:latin typeface="Calibri" pitchFamily="34" charset="0"/>
                          <a:cs typeface="Arial" charset="0"/>
                        </a:rPr>
                        <a:t>Lo strato zincato non</a:t>
                      </a:r>
                      <a:r>
                        <a:rPr kumimoji="0" lang="it-IT" sz="1200" b="0" i="0" u="none" strike="noStrike" cap="none" normalizeH="0" baseline="0">
                          <a:ln>
                            <a:noFill/>
                          </a:ln>
                          <a:solidFill>
                            <a:srgbClr val="000000"/>
                          </a:solidFill>
                          <a:effectLst/>
                          <a:latin typeface="Calibri" pitchFamily="34" charset="0"/>
                          <a:cs typeface="Arial" charset="0"/>
                        </a:rPr>
                        <a:t> </a:t>
                      </a:r>
                      <a:r>
                        <a:rPr kumimoji="0" lang="fr-FR" sz="1200" b="0" i="0" u="none" strike="noStrike" cap="none" normalizeH="0" baseline="0">
                          <a:ln>
                            <a:noFill/>
                          </a:ln>
                          <a:solidFill>
                            <a:srgbClr val="000000"/>
                          </a:solidFill>
                          <a:effectLst/>
                          <a:latin typeface="Calibri" pitchFamily="34" charset="0"/>
                          <a:cs typeface="Arial" charset="0"/>
                        </a:rPr>
                        <a:t>può</a:t>
                      </a:r>
                      <a:r>
                        <a:rPr kumimoji="0" lang="it-IT" sz="1200" b="0" i="0" u="none" strike="noStrike" cap="none" normalizeH="0" baseline="0">
                          <a:ln>
                            <a:noFill/>
                          </a:ln>
                          <a:solidFill>
                            <a:srgbClr val="000000"/>
                          </a:solidFill>
                          <a:effectLst/>
                          <a:latin typeface="Calibri" pitchFamily="34" charset="0"/>
                          <a:cs typeface="Arial" charset="0"/>
                        </a:rPr>
                        <a:t> </a:t>
                      </a:r>
                      <a:r>
                        <a:rPr kumimoji="0" lang="fr-FR" sz="1200" b="0" i="0" u="none" strike="noStrike" cap="none" normalizeH="0" baseline="0">
                          <a:ln>
                            <a:noFill/>
                          </a:ln>
                          <a:solidFill>
                            <a:srgbClr val="000000"/>
                          </a:solidFill>
                          <a:effectLst/>
                          <a:latin typeface="Calibri" pitchFamily="34" charset="0"/>
                          <a:cs typeface="Arial" charset="0"/>
                        </a:rPr>
                        <a:t>essere</a:t>
                      </a:r>
                      <a:r>
                        <a:rPr kumimoji="0" lang="it-IT" sz="1200" b="0" i="0" u="none" strike="noStrike" cap="none" normalizeH="0" baseline="0">
                          <a:ln>
                            <a:noFill/>
                          </a:ln>
                          <a:solidFill>
                            <a:srgbClr val="000000"/>
                          </a:solidFill>
                          <a:effectLst/>
                          <a:latin typeface="Calibri" pitchFamily="34" charset="0"/>
                          <a:cs typeface="Arial" charset="0"/>
                        </a:rPr>
                        <a:t> </a:t>
                      </a:r>
                      <a:r>
                        <a:rPr kumimoji="0" lang="fr-FR" sz="1200" b="0" i="0" u="none" strike="noStrike" cap="none" normalizeH="0" baseline="0">
                          <a:ln>
                            <a:noFill/>
                          </a:ln>
                          <a:solidFill>
                            <a:srgbClr val="000000"/>
                          </a:solidFill>
                          <a:effectLst/>
                          <a:latin typeface="Calibri" pitchFamily="34" charset="0"/>
                          <a:cs typeface="Arial" charset="0"/>
                        </a:rPr>
                        <a:t>curvato senza rottura</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200" b="0" i="0" u="none" strike="noStrike" cap="none" normalizeH="0" baseline="0">
                          <a:ln>
                            <a:noFill/>
                          </a:ln>
                          <a:solidFill>
                            <a:srgbClr val="000000"/>
                          </a:solidFill>
                          <a:effectLst/>
                          <a:latin typeface="Calibri" pitchFamily="34" charset="0"/>
                          <a:cs typeface="Arial" charset="0"/>
                        </a:rPr>
                        <a:t>perde efficacia quando il rivestimento zincato è stato corroso</a:t>
                      </a:r>
                      <a:endParaRPr kumimoji="0" lang="it-IT" sz="1200" b="0" i="0" u="none" strike="noStrike" cap="none" normalizeH="0" baseline="0">
                        <a:ln>
                          <a:noFill/>
                        </a:ln>
                        <a:solidFill>
                          <a:srgbClr val="0070C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1136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pitchFamily="34" charset="0"/>
                          <a:cs typeface="Arial" charset="0"/>
                        </a:rPr>
                        <a:t>Polimeri</a:t>
                      </a:r>
                      <a:r>
                        <a:rPr kumimoji="0" lang="it-IT" sz="1200" b="0" i="0" u="none" strike="noStrike" cap="none" normalizeH="0" baseline="0">
                          <a:ln>
                            <a:noFill/>
                          </a:ln>
                          <a:solidFill>
                            <a:srgbClr val="000000"/>
                          </a:solidFill>
                          <a:effectLst/>
                          <a:latin typeface="Calibri" pitchFamily="34" charset="0"/>
                          <a:cs typeface="Arial" charset="0"/>
                        </a:rPr>
                        <a:t> </a:t>
                      </a:r>
                      <a:r>
                        <a:rPr kumimoji="0" lang="fr-FR" sz="1200" b="0" i="0" u="none" strike="noStrike" cap="none" normalizeH="0" baseline="0">
                          <a:ln>
                            <a:noFill/>
                          </a:ln>
                          <a:solidFill>
                            <a:srgbClr val="000000"/>
                          </a:solidFill>
                          <a:effectLst/>
                          <a:latin typeface="Calibri" pitchFamily="34" charset="0"/>
                          <a:cs typeface="Arial" charset="0"/>
                        </a:rPr>
                        <a:t>fibrorinforzati</a:t>
                      </a:r>
                      <a:endParaRPr kumimoji="0" lang="it-IT" sz="1200" b="0" i="0" u="none" strike="noStrike" cap="none" normalizeH="0" baseline="0">
                        <a:ln>
                          <a:noFill/>
                        </a:ln>
                        <a:solidFill>
                          <a:srgbClr val="0070C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pitchFamily="34" charset="0"/>
                          <a:cs typeface="Arial" charset="0"/>
                        </a:rPr>
                        <a:t>Costi iniziali inferiori</a:t>
                      </a:r>
                      <a:r>
                        <a:rPr kumimoji="0" lang="it-IT" sz="1200" b="0" i="0" u="none" strike="noStrike" cap="none" normalizeH="0" baseline="0">
                          <a:ln>
                            <a:noFill/>
                          </a:ln>
                          <a:solidFill>
                            <a:srgbClr val="000000"/>
                          </a:solidFill>
                          <a:effectLst/>
                          <a:latin typeface="Calibri" pitchFamily="34" charset="0"/>
                          <a:cs typeface="Arial" charset="0"/>
                        </a:rPr>
                        <a:t> </a:t>
                      </a:r>
                      <a:endParaRPr kumimoji="0" lang="it-IT" sz="1200" b="0" i="0" u="none" strike="noStrike" cap="none" normalizeH="0" baseline="0">
                        <a:ln>
                          <a:noFill/>
                        </a:ln>
                        <a:solidFill>
                          <a:srgbClr val="0070C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200" b="0" i="0" u="none" strike="noStrike" cap="none" normalizeH="0" baseline="0">
                          <a:ln>
                            <a:noFill/>
                          </a:ln>
                          <a:solidFill>
                            <a:srgbClr val="000000"/>
                          </a:solidFill>
                          <a:effectLst/>
                          <a:latin typeface="Calibri" pitchFamily="34" charset="0"/>
                          <a:cs typeface="Arial" charset="0"/>
                        </a:rPr>
                        <a:t>non</a:t>
                      </a:r>
                      <a:r>
                        <a:rPr kumimoji="0" lang="it-IT" sz="1200" b="0" i="0" u="none" strike="noStrike" cap="none" normalizeH="0" baseline="0">
                          <a:ln>
                            <a:noFill/>
                          </a:ln>
                          <a:solidFill>
                            <a:srgbClr val="000000"/>
                          </a:solidFill>
                          <a:effectLst/>
                          <a:latin typeface="Calibri" pitchFamily="34" charset="0"/>
                          <a:cs typeface="Arial" charset="0"/>
                        </a:rPr>
                        <a:t> </a:t>
                      </a:r>
                      <a:r>
                        <a:rPr kumimoji="0" lang="fr-FR" sz="1200" b="0" i="0" u="none" strike="noStrike" cap="none" normalizeH="0" baseline="0">
                          <a:ln>
                            <a:noFill/>
                          </a:ln>
                          <a:solidFill>
                            <a:srgbClr val="000000"/>
                          </a:solidFill>
                          <a:effectLst/>
                          <a:latin typeface="Calibri" pitchFamily="34" charset="0"/>
                          <a:cs typeface="Arial" charset="0"/>
                        </a:rPr>
                        <a:t>possono</a:t>
                      </a:r>
                      <a:r>
                        <a:rPr kumimoji="0" lang="it-IT" sz="1200" b="0" i="0" u="none" strike="noStrike" cap="none" normalizeH="0" baseline="0">
                          <a:ln>
                            <a:noFill/>
                          </a:ln>
                          <a:solidFill>
                            <a:srgbClr val="000000"/>
                          </a:solidFill>
                          <a:effectLst/>
                          <a:latin typeface="Calibri" pitchFamily="34" charset="0"/>
                          <a:cs typeface="Arial" charset="0"/>
                        </a:rPr>
                        <a:t> </a:t>
                      </a:r>
                      <a:r>
                        <a:rPr kumimoji="0" lang="fr-FR" sz="1200" b="0" i="0" u="none" strike="noStrike" cap="none" normalizeH="0" baseline="0">
                          <a:ln>
                            <a:noFill/>
                          </a:ln>
                          <a:solidFill>
                            <a:srgbClr val="000000"/>
                          </a:solidFill>
                          <a:effectLst/>
                          <a:latin typeface="Calibri" pitchFamily="34" charset="0"/>
                          <a:cs typeface="Arial" charset="0"/>
                        </a:rPr>
                        <a:t>essere</a:t>
                      </a:r>
                      <a:r>
                        <a:rPr kumimoji="0" lang="it-IT" sz="1200" b="0" i="0" u="none" strike="noStrike" cap="none" normalizeH="0" baseline="0">
                          <a:ln>
                            <a:noFill/>
                          </a:ln>
                          <a:solidFill>
                            <a:srgbClr val="000000"/>
                          </a:solidFill>
                          <a:effectLst/>
                          <a:latin typeface="Calibri" pitchFamily="34" charset="0"/>
                          <a:cs typeface="Arial" charset="0"/>
                        </a:rPr>
                        <a:t> </a:t>
                      </a:r>
                      <a:r>
                        <a:rPr kumimoji="0" lang="fr-FR" sz="1200" b="0" i="0" u="none" strike="noStrike" cap="none" normalizeH="0" baseline="0">
                          <a:ln>
                            <a:noFill/>
                          </a:ln>
                          <a:solidFill>
                            <a:srgbClr val="000000"/>
                          </a:solidFill>
                          <a:effectLst/>
                          <a:latin typeface="Calibri" pitchFamily="34" charset="0"/>
                          <a:cs typeface="Arial" charset="0"/>
                        </a:rPr>
                        <a:t>curvati senza rottura</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200" b="0" i="0" u="none" strike="noStrike" cap="none" normalizeH="0" baseline="0">
                          <a:ln>
                            <a:noFill/>
                          </a:ln>
                          <a:solidFill>
                            <a:srgbClr val="000000"/>
                          </a:solidFill>
                          <a:effectLst/>
                          <a:latin typeface="Calibri" pitchFamily="34" charset="0"/>
                          <a:cs typeface="Arial" charset="0"/>
                        </a:rPr>
                        <a:t>Nessuna resistenza al calore</a:t>
                      </a:r>
                      <a:r>
                        <a:rPr kumimoji="0" lang="it-IT" sz="1200" b="0" i="0" u="none" strike="noStrike" cap="none" normalizeH="0" baseline="0">
                          <a:ln>
                            <a:noFill/>
                          </a:ln>
                          <a:solidFill>
                            <a:srgbClr val="000000"/>
                          </a:solidFill>
                          <a:effectLst/>
                          <a:latin typeface="Calibri" pitchFamily="34" charset="0"/>
                          <a:cs typeface="Arial" charset="0"/>
                        </a:rPr>
                        <a:t> </a:t>
                      </a:r>
                      <a:r>
                        <a:rPr kumimoji="0" lang="fr-FR" sz="1200" b="0" i="0" u="none" strike="noStrike" cap="none" normalizeH="0" baseline="0">
                          <a:ln>
                            <a:noFill/>
                          </a:ln>
                          <a:solidFill>
                            <a:srgbClr val="000000"/>
                          </a:solidFill>
                          <a:effectLst/>
                          <a:latin typeface="Calibri" pitchFamily="34" charset="0"/>
                          <a:cs typeface="Arial" charset="0"/>
                        </a:rPr>
                        <a:t>e scarsa resistenza</a:t>
                      </a:r>
                      <a:r>
                        <a:rPr kumimoji="0" lang="it-IT" sz="1200" b="0" i="0" u="none" strike="noStrike" cap="none" normalizeH="0" baseline="0">
                          <a:ln>
                            <a:noFill/>
                          </a:ln>
                          <a:solidFill>
                            <a:srgbClr val="000000"/>
                          </a:solidFill>
                          <a:effectLst/>
                          <a:latin typeface="Calibri" pitchFamily="34" charset="0"/>
                          <a:cs typeface="Arial" charset="0"/>
                        </a:rPr>
                        <a:t> </a:t>
                      </a:r>
                      <a:r>
                        <a:rPr kumimoji="0" lang="fr-FR" sz="1200" b="0" i="0" u="none" strike="noStrike" cap="none" normalizeH="0" baseline="0">
                          <a:ln>
                            <a:noFill/>
                          </a:ln>
                          <a:solidFill>
                            <a:srgbClr val="000000"/>
                          </a:solidFill>
                          <a:effectLst/>
                          <a:latin typeface="Calibri" pitchFamily="34" charset="0"/>
                          <a:cs typeface="Arial" charset="0"/>
                        </a:rPr>
                        <a:t>all'urto negli inverni</a:t>
                      </a:r>
                      <a:r>
                        <a:rPr kumimoji="0" lang="it-IT" sz="1200" b="0" i="0" u="none" strike="noStrike" cap="none" normalizeH="0" baseline="0">
                          <a:ln>
                            <a:noFill/>
                          </a:ln>
                          <a:solidFill>
                            <a:srgbClr val="000000"/>
                          </a:solidFill>
                          <a:effectLst/>
                          <a:latin typeface="Calibri" pitchFamily="34" charset="0"/>
                          <a:cs typeface="Arial" charset="0"/>
                        </a:rPr>
                        <a:t> </a:t>
                      </a:r>
                      <a:r>
                        <a:rPr kumimoji="0" lang="fr-FR" sz="1200" b="0" i="0" u="none" strike="noStrike" cap="none" normalizeH="0" baseline="0">
                          <a:ln>
                            <a:noFill/>
                          </a:ln>
                          <a:solidFill>
                            <a:srgbClr val="000000"/>
                          </a:solidFill>
                          <a:effectLst/>
                          <a:latin typeface="Calibri" pitchFamily="34" charset="0"/>
                          <a:cs typeface="Arial" charset="0"/>
                        </a:rPr>
                        <a:t>rigidi</a:t>
                      </a:r>
                      <a:endParaRPr kumimoji="0" lang="it-IT" sz="1200" b="0" i="0" u="none" strike="noStrike" cap="none" normalizeH="0" baseline="0">
                        <a:ln>
                          <a:noFill/>
                        </a:ln>
                        <a:solidFill>
                          <a:srgbClr val="000000"/>
                        </a:solidFill>
                        <a:effectLst/>
                        <a:latin typeface="Calibri" pitchFamily="34"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200" b="0" i="0" u="none" strike="noStrike" cap="none" normalizeH="0" baseline="0">
                          <a:ln>
                            <a:noFill/>
                          </a:ln>
                          <a:solidFill>
                            <a:srgbClr val="000000"/>
                          </a:solidFill>
                          <a:effectLst/>
                          <a:latin typeface="Calibri" pitchFamily="34" charset="0"/>
                          <a:cs typeface="Arial" charset="0"/>
                        </a:rPr>
                        <a:t>Rigidità</a:t>
                      </a:r>
                      <a:r>
                        <a:rPr kumimoji="0" lang="it-IT" sz="1200" b="0" i="0" u="none" strike="noStrike" cap="none" normalizeH="0" baseline="0">
                          <a:ln>
                            <a:noFill/>
                          </a:ln>
                          <a:solidFill>
                            <a:srgbClr val="000000"/>
                          </a:solidFill>
                          <a:effectLst/>
                          <a:latin typeface="Calibri" pitchFamily="34" charset="0"/>
                          <a:cs typeface="Arial" charset="0"/>
                        </a:rPr>
                        <a:t> </a:t>
                      </a:r>
                      <a:r>
                        <a:rPr kumimoji="0" lang="fr-FR" sz="1200" b="0" i="0" u="none" strike="noStrike" cap="none" normalizeH="0" baseline="0">
                          <a:ln>
                            <a:noFill/>
                          </a:ln>
                          <a:solidFill>
                            <a:srgbClr val="000000"/>
                          </a:solidFill>
                          <a:effectLst/>
                          <a:latin typeface="Calibri" pitchFamily="34" charset="0"/>
                          <a:cs typeface="Arial" charset="0"/>
                        </a:rPr>
                        <a:t>inferiore</a:t>
                      </a:r>
                      <a:r>
                        <a:rPr kumimoji="0" lang="it-IT" sz="1200" b="0" i="0" u="none" strike="noStrike" cap="none" normalizeH="0" baseline="0">
                          <a:ln>
                            <a:noFill/>
                          </a:ln>
                          <a:solidFill>
                            <a:srgbClr val="000000"/>
                          </a:solidFill>
                          <a:effectLst/>
                          <a:latin typeface="Calibri" pitchFamily="34" charset="0"/>
                          <a:cs typeface="Arial" charset="0"/>
                        </a:rPr>
                        <a:t> </a:t>
                      </a:r>
                      <a:r>
                        <a:rPr kumimoji="0" lang="fr-FR" sz="1200" b="0" i="0" u="none" strike="noStrike" cap="none" normalizeH="0" baseline="0">
                          <a:ln>
                            <a:noFill/>
                          </a:ln>
                          <a:solidFill>
                            <a:srgbClr val="000000"/>
                          </a:solidFill>
                          <a:effectLst/>
                          <a:latin typeface="Calibri" pitchFamily="34" charset="0"/>
                          <a:cs typeface="Arial" charset="0"/>
                        </a:rPr>
                        <a:t>rispetto</a:t>
                      </a:r>
                      <a:r>
                        <a:rPr kumimoji="0" lang="it-IT" sz="1200" b="0" i="0" u="none" strike="noStrike" cap="none" normalizeH="0" baseline="0">
                          <a:ln>
                            <a:noFill/>
                          </a:ln>
                          <a:solidFill>
                            <a:srgbClr val="000000"/>
                          </a:solidFill>
                          <a:effectLst/>
                          <a:latin typeface="Calibri" pitchFamily="34" charset="0"/>
                          <a:cs typeface="Arial" charset="0"/>
                        </a:rPr>
                        <a:t> </a:t>
                      </a:r>
                      <a:r>
                        <a:rPr kumimoji="0" lang="fr-FR" sz="1200" b="0" i="0" u="none" strike="noStrike" cap="none" normalizeH="0" baseline="0">
                          <a:ln>
                            <a:noFill/>
                          </a:ln>
                          <a:solidFill>
                            <a:srgbClr val="000000"/>
                          </a:solidFill>
                          <a:effectLst/>
                          <a:latin typeface="Calibri" pitchFamily="34" charset="0"/>
                          <a:cs typeface="Arial" charset="0"/>
                        </a:rPr>
                        <a:t>all'acciaio</a:t>
                      </a:r>
                      <a:endParaRPr kumimoji="0" lang="it-IT" sz="1200" b="0" i="0" u="none" strike="noStrike" cap="none" normalizeH="0" baseline="0">
                        <a:ln>
                          <a:noFill/>
                        </a:ln>
                        <a:solidFill>
                          <a:srgbClr val="000000"/>
                        </a:solidFill>
                        <a:effectLst/>
                        <a:latin typeface="Calibri" pitchFamily="34"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200" b="0" i="0" u="none" strike="noStrike" cap="none" normalizeH="0" baseline="0">
                          <a:ln>
                            <a:noFill/>
                          </a:ln>
                          <a:solidFill>
                            <a:srgbClr val="000000"/>
                          </a:solidFill>
                          <a:effectLst/>
                          <a:latin typeface="Calibri" pitchFamily="34" charset="0"/>
                          <a:cs typeface="Arial" charset="0"/>
                        </a:rPr>
                        <a:t>Non</a:t>
                      </a:r>
                      <a:r>
                        <a:rPr kumimoji="0" lang="it-IT" sz="1200" b="0" i="0" u="none" strike="noStrike" cap="none" normalizeH="0" baseline="0">
                          <a:ln>
                            <a:noFill/>
                          </a:ln>
                          <a:solidFill>
                            <a:srgbClr val="000000"/>
                          </a:solidFill>
                          <a:effectLst/>
                          <a:latin typeface="Calibri" pitchFamily="34" charset="0"/>
                          <a:cs typeface="Arial" charset="0"/>
                        </a:rPr>
                        <a:t> </a:t>
                      </a:r>
                      <a:r>
                        <a:rPr kumimoji="0" lang="fr-FR" sz="1200" b="0" i="0" u="none" strike="noStrike" cap="none" normalizeH="0" baseline="0">
                          <a:ln>
                            <a:noFill/>
                          </a:ln>
                          <a:solidFill>
                            <a:srgbClr val="000000"/>
                          </a:solidFill>
                          <a:effectLst/>
                          <a:latin typeface="Calibri" pitchFamily="34" charset="0"/>
                          <a:cs typeface="Arial" charset="0"/>
                        </a:rPr>
                        <a:t>sono</a:t>
                      </a:r>
                      <a:r>
                        <a:rPr kumimoji="0" lang="it-IT" sz="1200" b="0" i="0" u="none" strike="noStrike" cap="none" normalizeH="0" baseline="0">
                          <a:ln>
                            <a:noFill/>
                          </a:ln>
                          <a:solidFill>
                            <a:srgbClr val="000000"/>
                          </a:solidFill>
                          <a:effectLst/>
                          <a:latin typeface="Calibri" pitchFamily="34" charset="0"/>
                          <a:cs typeface="Arial" charset="0"/>
                        </a:rPr>
                        <a:t> </a:t>
                      </a:r>
                      <a:r>
                        <a:rPr kumimoji="0" lang="fr-FR" sz="1200" b="0" i="0" u="none" strike="noStrike" cap="none" normalizeH="0" baseline="0">
                          <a:ln>
                            <a:noFill/>
                          </a:ln>
                          <a:solidFill>
                            <a:srgbClr val="000000"/>
                          </a:solidFill>
                          <a:effectLst/>
                          <a:latin typeface="Calibri" pitchFamily="34" charset="0"/>
                          <a:cs typeface="Arial" charset="0"/>
                        </a:rPr>
                        <a:t>riciclabili</a:t>
                      </a:r>
                      <a:endParaRPr kumimoji="0" lang="it-IT" sz="1200" b="0" i="0" u="none" strike="noStrike" cap="none" normalizeH="0" baseline="0">
                        <a:ln>
                          <a:noFill/>
                        </a:ln>
                        <a:solidFill>
                          <a:srgbClr val="0070C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2333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pitchFamily="34" charset="0"/>
                          <a:cs typeface="Arial" charset="0"/>
                        </a:rPr>
                        <a:t>ACCIAIO INOSSIDABILE</a:t>
                      </a:r>
                      <a:endParaRPr kumimoji="0" lang="it-IT" sz="1200" b="0" i="0" u="none" strike="noStrike" cap="none" normalizeH="0" baseline="0">
                        <a:ln>
                          <a:noFill/>
                        </a:ln>
                        <a:solidFill>
                          <a:srgbClr val="0070C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pitchFamily="34" charset="0"/>
                          <a:cs typeface="Arial" charset="0"/>
                        </a:rPr>
                        <a:t>Basso costo del ciclo di vita:</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a:ln>
                            <a:noFill/>
                          </a:ln>
                          <a:solidFill>
                            <a:srgbClr val="000000"/>
                          </a:solidFill>
                          <a:effectLst/>
                          <a:latin typeface="Calibri" pitchFamily="34" charset="0"/>
                          <a:cs typeface="Arial" charset="0"/>
                        </a:rPr>
                        <a:t>Design simile agli acciai al carbonio</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a:ln>
                            <a:noFill/>
                          </a:ln>
                          <a:solidFill>
                            <a:srgbClr val="000000"/>
                          </a:solidFill>
                          <a:effectLst/>
                          <a:latin typeface="Calibri" pitchFamily="34" charset="0"/>
                          <a:cs typeface="Arial" charset="0"/>
                        </a:rPr>
                        <a:t> Miste – armature in acciaio al carbonio e inossidabile funzionano bene </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a:ln>
                            <a:noFill/>
                          </a:ln>
                          <a:solidFill>
                            <a:srgbClr val="000000"/>
                          </a:solidFill>
                          <a:effectLst/>
                          <a:latin typeface="Calibri" pitchFamily="34" charset="0"/>
                          <a:cs typeface="Arial" charset="0"/>
                        </a:rPr>
                        <a:t>Installazione semplice, poco dipendente dalla qualità di esecuzione </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a:ln>
                            <a:noFill/>
                          </a:ln>
                          <a:solidFill>
                            <a:srgbClr val="000000"/>
                          </a:solidFill>
                          <a:effectLst/>
                          <a:latin typeface="Calibri" pitchFamily="34" charset="0"/>
                          <a:cs typeface="Arial" charset="0"/>
                        </a:rPr>
                        <a:t>Nessuna manutenzione</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a:ln>
                            <a:noFill/>
                          </a:ln>
                          <a:solidFill>
                            <a:srgbClr val="000000"/>
                          </a:solidFill>
                          <a:effectLst/>
                          <a:latin typeface="Calibri" pitchFamily="34" charset="0"/>
                          <a:cs typeface="Arial" charset="0"/>
                        </a:rPr>
                        <a:t>Nessun limite di durata</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a:ln>
                            <a:noFill/>
                          </a:ln>
                          <a:solidFill>
                            <a:srgbClr val="000000"/>
                          </a:solidFill>
                          <a:effectLst/>
                          <a:latin typeface="Calibri" pitchFamily="34" charset="0"/>
                          <a:cs typeface="Arial" charset="0"/>
                        </a:rPr>
                        <a:t>Consente una copertura in cemento più sottile</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a:ln>
                            <a:noFill/>
                          </a:ln>
                          <a:solidFill>
                            <a:srgbClr val="000000"/>
                          </a:solidFill>
                          <a:effectLst/>
                          <a:latin typeface="Calibri" pitchFamily="34" charset="0"/>
                          <a:cs typeface="Arial" charset="0"/>
                        </a:rPr>
                        <a:t>Migliore resistenza al fuoco</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it-IT" sz="1200" b="0" i="0" u="none" strike="noStrike" cap="none" normalizeH="0" baseline="0">
                          <a:ln>
                            <a:noFill/>
                          </a:ln>
                          <a:solidFill>
                            <a:srgbClr val="000000"/>
                          </a:solidFill>
                          <a:effectLst/>
                          <a:latin typeface="Calibri" pitchFamily="34" charset="0"/>
                          <a:cs typeface="Arial" charset="0"/>
                        </a:rPr>
                        <a:t>Acciaio inossidabile « premium » 100% riciclato</a:t>
                      </a:r>
                      <a:endParaRPr kumimoji="0" lang="it-IT" sz="1200" b="0" i="0" u="none" strike="noStrike" cap="none" normalizeH="0" baseline="0">
                        <a:ln>
                          <a:noFill/>
                        </a:ln>
                        <a:solidFill>
                          <a:srgbClr val="0070C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200" b="0" i="0" u="none" strike="noStrike" cap="none" normalizeH="0" baseline="0">
                          <a:ln>
                            <a:noFill/>
                          </a:ln>
                          <a:solidFill>
                            <a:srgbClr val="000000"/>
                          </a:solidFill>
                          <a:effectLst/>
                          <a:latin typeface="Calibri" pitchFamily="34" charset="0"/>
                          <a:cs typeface="Arial" charset="0"/>
                        </a:rPr>
                        <a:t>Costo iniziale elevato, ma non più di tanto se:</a:t>
                      </a:r>
                      <a:endParaRPr kumimoji="0" lang="it-IT" sz="1200" b="0" i="0" u="none" strike="noStrike" cap="none" normalizeH="0" baseline="0">
                        <a:ln>
                          <a:noFill/>
                        </a:ln>
                        <a:solidFill>
                          <a:srgbClr val="000000"/>
                        </a:solidFill>
                        <a:effectLst/>
                        <a:latin typeface="Calibri" pitchFamily="34" charset="0"/>
                        <a:cs typeface="Arial" charset="0"/>
                      </a:endParaRPr>
                    </a:p>
                    <a:p>
                      <a:pPr marL="742950" marR="0" lvl="1" indent="-28575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fr-FR" sz="1200" b="0" i="0" u="none" strike="noStrike" cap="none" normalizeH="0" baseline="0">
                          <a:ln>
                            <a:noFill/>
                          </a:ln>
                          <a:solidFill>
                            <a:srgbClr val="000000"/>
                          </a:solidFill>
                          <a:effectLst/>
                          <a:latin typeface="Calibri" pitchFamily="34" charset="0"/>
                          <a:cs typeface="Arial" charset="0"/>
                        </a:rPr>
                        <a:t>l'acciaio inossidabile</a:t>
                      </a:r>
                      <a:r>
                        <a:rPr kumimoji="0" lang="it-IT" sz="1200" b="0" i="0" u="none" strike="noStrike" cap="none" normalizeH="0" baseline="0">
                          <a:ln>
                            <a:noFill/>
                          </a:ln>
                          <a:solidFill>
                            <a:srgbClr val="000000"/>
                          </a:solidFill>
                          <a:effectLst/>
                          <a:latin typeface="Calibri" pitchFamily="34" charset="0"/>
                          <a:cs typeface="Arial" charset="0"/>
                        </a:rPr>
                        <a:t> </a:t>
                      </a:r>
                      <a:r>
                        <a:rPr kumimoji="0" lang="fr-FR" sz="1200" b="0" i="0" u="none" strike="noStrike" cap="none" normalizeH="0" baseline="0">
                          <a:ln>
                            <a:noFill/>
                          </a:ln>
                          <a:solidFill>
                            <a:srgbClr val="000000"/>
                          </a:solidFill>
                          <a:effectLst/>
                          <a:latin typeface="Calibri" pitchFamily="34" charset="0"/>
                          <a:cs typeface="Arial" charset="0"/>
                        </a:rPr>
                        <a:t>viene</a:t>
                      </a:r>
                      <a:r>
                        <a:rPr kumimoji="0" lang="it-IT" sz="1200" b="0" i="0" u="none" strike="noStrike" cap="none" normalizeH="0" baseline="0">
                          <a:ln>
                            <a:noFill/>
                          </a:ln>
                          <a:solidFill>
                            <a:srgbClr val="000000"/>
                          </a:solidFill>
                          <a:effectLst/>
                          <a:latin typeface="Calibri" pitchFamily="34" charset="0"/>
                          <a:cs typeface="Arial" charset="0"/>
                        </a:rPr>
                        <a:t> </a:t>
                      </a:r>
                      <a:r>
                        <a:rPr kumimoji="0" lang="fr-FR" sz="1200" b="0" i="0" u="none" strike="noStrike" cap="none" normalizeH="0" baseline="0">
                          <a:ln>
                            <a:noFill/>
                          </a:ln>
                          <a:solidFill>
                            <a:srgbClr val="000000"/>
                          </a:solidFill>
                          <a:effectLst/>
                          <a:latin typeface="Calibri" pitchFamily="34" charset="0"/>
                          <a:cs typeface="Arial" charset="0"/>
                        </a:rPr>
                        <a:t>selezionato per le aree critiche</a:t>
                      </a:r>
                    </a:p>
                    <a:p>
                      <a:pPr marL="742950" marR="0" lvl="1" indent="-28575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fr-FR" sz="1200" b="0" i="0" u="none" strike="noStrike" cap="none" normalizeH="0" baseline="0">
                          <a:ln>
                            <a:noFill/>
                          </a:ln>
                          <a:solidFill>
                            <a:srgbClr val="000000"/>
                          </a:solidFill>
                          <a:effectLst/>
                          <a:latin typeface="Calibri" pitchFamily="34" charset="0"/>
                          <a:cs typeface="Arial" charset="0"/>
                        </a:rPr>
                        <a:t>Sono stati scelti lean duplex</a:t>
                      </a:r>
                      <a:endParaRPr kumimoji="0" lang="it-IT" sz="1200" b="0" i="0" u="none" strike="noStrike" cap="none" normalizeH="0" baseline="0">
                        <a:ln>
                          <a:noFill/>
                        </a:ln>
                        <a:solidFill>
                          <a:srgbClr val="000000"/>
                        </a:solidFill>
                        <a:effectLst/>
                        <a:latin typeface="Calibri" pitchFamily="34"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a:ln>
                          <a:noFill/>
                        </a:ln>
                        <a:solidFill>
                          <a:srgbClr val="0070C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9" name="Group 29"/>
          <p:cNvGraphicFramePr>
            <a:graphicFrameLocks noGrp="1"/>
          </p:cNvGraphicFramePr>
          <p:nvPr>
            <p:ph idx="1"/>
          </p:nvPr>
        </p:nvGraphicFramePr>
        <p:xfrm>
          <a:off x="250825" y="1268413"/>
          <a:ext cx="8510588" cy="3627120"/>
        </p:xfrm>
        <a:graphic>
          <a:graphicData uri="http://schemas.openxmlformats.org/drawingml/2006/table">
            <a:tbl>
              <a:tblPr/>
              <a:tblGrid>
                <a:gridCol w="1285875">
                  <a:extLst>
                    <a:ext uri="{9D8B030D-6E8A-4147-A177-3AD203B41FA5}">
                      <a16:colId xmlns:a16="http://schemas.microsoft.com/office/drawing/2014/main" val="20000"/>
                    </a:ext>
                  </a:extLst>
                </a:gridCol>
                <a:gridCol w="3405188">
                  <a:extLst>
                    <a:ext uri="{9D8B030D-6E8A-4147-A177-3AD203B41FA5}">
                      <a16:colId xmlns:a16="http://schemas.microsoft.com/office/drawing/2014/main" val="20001"/>
                    </a:ext>
                  </a:extLst>
                </a:gridCol>
                <a:gridCol w="3819525">
                  <a:extLst>
                    <a:ext uri="{9D8B030D-6E8A-4147-A177-3AD203B41FA5}">
                      <a16:colId xmlns:a16="http://schemas.microsoft.com/office/drawing/2014/main" val="20002"/>
                    </a:ext>
                  </a:extLst>
                </a:gridCol>
              </a:tblGrid>
              <a:tr h="303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a:ln>
                          <a:noFill/>
                        </a:ln>
                        <a:solidFill>
                          <a:srgbClr val="0070C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FFFFFF"/>
                          </a:solidFill>
                          <a:effectLst/>
                          <a:latin typeface="Calibri" pitchFamily="34" charset="0"/>
                          <a:cs typeface="Arial" charset="0"/>
                        </a:rPr>
                        <a:t>Vantaggi</a:t>
                      </a:r>
                      <a:endParaRPr kumimoji="0" lang="it-IT" sz="1400" b="1" i="0" u="none" strike="noStrike" cap="none" normalizeH="0" baseline="0">
                        <a:ln>
                          <a:noFill/>
                        </a:ln>
                        <a:solidFill>
                          <a:srgbClr val="0070C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FFFFFF"/>
                          </a:solidFill>
                          <a:effectLst/>
                          <a:latin typeface="Calibri" pitchFamily="34" charset="0"/>
                          <a:cs typeface="Arial" charset="0"/>
                        </a:rPr>
                        <a:t>Svantaggi</a:t>
                      </a:r>
                      <a:endParaRPr kumimoji="0" lang="it-IT" sz="1400" b="1" i="0" u="none" strike="noStrike" cap="none" normalizeH="0" baseline="0">
                        <a:ln>
                          <a:noFill/>
                        </a:ln>
                        <a:solidFill>
                          <a:srgbClr val="0070C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012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34" charset="0"/>
                          <a:cs typeface="Arial" charset="0"/>
                        </a:rPr>
                        <a:t>Protezione catodica</a:t>
                      </a:r>
                      <a:endParaRPr kumimoji="0" lang="it-IT" sz="1400" b="0" i="0" u="none" strike="noStrike" cap="none" normalizeH="0" baseline="0">
                        <a:ln>
                          <a:noFill/>
                        </a:ln>
                        <a:solidFill>
                          <a:srgbClr val="0070C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34" charset="0"/>
                          <a:cs typeface="Arial" charset="0"/>
                        </a:rPr>
                        <a:t>Costi iniziali inferiori?</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34" charset="0"/>
                          <a:cs typeface="Arial" charset="0"/>
                        </a:rPr>
                        <a:t>Utilizzata</a:t>
                      </a:r>
                      <a:r>
                        <a:rPr kumimoji="0" lang="it-IT" sz="1800" b="0" i="0" u="none" strike="noStrike" cap="none" normalizeH="0" baseline="0">
                          <a:ln>
                            <a:noFill/>
                          </a:ln>
                          <a:solidFill>
                            <a:srgbClr val="000000"/>
                          </a:solidFill>
                          <a:effectLst/>
                          <a:latin typeface="Calibri" pitchFamily="34" charset="0"/>
                          <a:cs typeface="Arial" charset="0"/>
                        </a:rPr>
                        <a:t> </a:t>
                      </a:r>
                      <a:r>
                        <a:rPr kumimoji="0" lang="fr-FR" sz="1400" b="0" i="0" u="none" strike="noStrike" cap="none" normalizeH="0" baseline="0">
                          <a:ln>
                            <a:noFill/>
                          </a:ln>
                          <a:solidFill>
                            <a:srgbClr val="000000"/>
                          </a:solidFill>
                          <a:effectLst/>
                          <a:latin typeface="Calibri" pitchFamily="34" charset="0"/>
                          <a:cs typeface="Arial" charset="0"/>
                        </a:rPr>
                        <a:t>spesso per le riparazioni</a:t>
                      </a:r>
                      <a:endParaRPr kumimoji="0" lang="it-IT" sz="1400" b="0" i="0" u="none" strike="noStrike" cap="none" normalizeH="0" baseline="0">
                        <a:ln>
                          <a:noFill/>
                        </a:ln>
                        <a:solidFill>
                          <a:srgbClr val="0070C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400" b="0" i="0" u="none" strike="noStrike" cap="none" normalizeH="0" baseline="0">
                          <a:ln>
                            <a:noFill/>
                          </a:ln>
                          <a:solidFill>
                            <a:srgbClr val="000000"/>
                          </a:solidFill>
                          <a:effectLst/>
                          <a:latin typeface="Calibri" pitchFamily="34" charset="0"/>
                          <a:cs typeface="Arial" charset="0"/>
                        </a:rPr>
                        <a:t>Richiede</a:t>
                      </a:r>
                      <a:r>
                        <a:rPr kumimoji="0" lang="it-IT" sz="1800" b="0" i="0" u="none" strike="noStrike" cap="none" normalizeH="0" baseline="0">
                          <a:ln>
                            <a:noFill/>
                          </a:ln>
                          <a:solidFill>
                            <a:srgbClr val="000000"/>
                          </a:solidFill>
                          <a:effectLst/>
                          <a:latin typeface="Calibri" pitchFamily="34" charset="0"/>
                          <a:cs typeface="Arial" charset="0"/>
                        </a:rPr>
                        <a:t> </a:t>
                      </a:r>
                      <a:r>
                        <a:rPr kumimoji="0" lang="fr-FR" sz="1400" b="0" i="0" u="none" strike="noStrike" cap="none" normalizeH="0" baseline="0">
                          <a:ln>
                            <a:noFill/>
                          </a:ln>
                          <a:solidFill>
                            <a:srgbClr val="000000"/>
                          </a:solidFill>
                          <a:effectLst/>
                          <a:latin typeface="Calibri" pitchFamily="34" charset="0"/>
                          <a:cs typeface="Arial" charset="0"/>
                        </a:rPr>
                        <a:t>un attento design per la protezione complessiva</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400" b="0" i="0" u="none" strike="noStrike" cap="none" normalizeH="0" baseline="0">
                          <a:ln>
                            <a:noFill/>
                          </a:ln>
                          <a:solidFill>
                            <a:srgbClr val="000000"/>
                          </a:solidFill>
                          <a:effectLst/>
                          <a:latin typeface="Calibri" pitchFamily="34" charset="0"/>
                          <a:cs typeface="Arial" charset="0"/>
                        </a:rPr>
                        <a:t>Richiede</a:t>
                      </a:r>
                      <a:r>
                        <a:rPr kumimoji="0" lang="it-IT" sz="1800" b="0" i="0" u="none" strike="noStrike" cap="none" normalizeH="0" baseline="0">
                          <a:ln>
                            <a:noFill/>
                          </a:ln>
                          <a:solidFill>
                            <a:srgbClr val="000000"/>
                          </a:solidFill>
                          <a:effectLst/>
                          <a:latin typeface="Calibri" pitchFamily="34" charset="0"/>
                          <a:cs typeface="Arial" charset="0"/>
                        </a:rPr>
                        <a:t> </a:t>
                      </a:r>
                      <a:r>
                        <a:rPr kumimoji="0" lang="fr-FR" sz="1400" b="0" i="0" u="none" strike="noStrike" cap="none" normalizeH="0" baseline="0">
                          <a:ln>
                            <a:noFill/>
                          </a:ln>
                          <a:solidFill>
                            <a:srgbClr val="000000"/>
                          </a:solidFill>
                          <a:effectLst/>
                          <a:latin typeface="Calibri" pitchFamily="34" charset="0"/>
                          <a:cs typeface="Arial" charset="0"/>
                        </a:rPr>
                        <a:t>un'attenta installazione per mantenere</a:t>
                      </a:r>
                      <a:r>
                        <a:rPr kumimoji="0" lang="it-IT" sz="1800" b="0" i="0" u="none" strike="noStrike" cap="none" normalizeH="0" baseline="0">
                          <a:ln>
                            <a:noFill/>
                          </a:ln>
                          <a:solidFill>
                            <a:srgbClr val="000000"/>
                          </a:solidFill>
                          <a:effectLst/>
                          <a:latin typeface="Calibri" pitchFamily="34" charset="0"/>
                          <a:cs typeface="Arial" charset="0"/>
                        </a:rPr>
                        <a:t> </a:t>
                      </a:r>
                      <a:r>
                        <a:rPr kumimoji="0" lang="fr-FR" sz="1400" b="0" i="0" u="none" strike="noStrike" cap="none" normalizeH="0" baseline="0">
                          <a:ln>
                            <a:noFill/>
                          </a:ln>
                          <a:solidFill>
                            <a:srgbClr val="000000"/>
                          </a:solidFill>
                          <a:effectLst/>
                          <a:latin typeface="Calibri" pitchFamily="34" charset="0"/>
                          <a:cs typeface="Arial" charset="0"/>
                        </a:rPr>
                        <a:t>contatti elettrici</a:t>
                      </a:r>
                      <a:r>
                        <a:rPr kumimoji="0" lang="it-IT" sz="1800" b="0" i="0" u="none" strike="noStrike" cap="none" normalizeH="0" baseline="0">
                          <a:ln>
                            <a:noFill/>
                          </a:ln>
                          <a:solidFill>
                            <a:srgbClr val="000000"/>
                          </a:solidFill>
                          <a:effectLst/>
                          <a:latin typeface="Calibri" pitchFamily="34" charset="0"/>
                          <a:cs typeface="Arial" charset="0"/>
                        </a:rPr>
                        <a:t> </a:t>
                      </a:r>
                      <a:r>
                        <a:rPr kumimoji="0" lang="fr-FR" sz="1400" b="0" i="0" u="none" strike="noStrike" cap="none" normalizeH="0" baseline="0">
                          <a:ln>
                            <a:noFill/>
                          </a:ln>
                          <a:solidFill>
                            <a:srgbClr val="000000"/>
                          </a:solidFill>
                          <a:effectLst/>
                          <a:latin typeface="Calibri" pitchFamily="34" charset="0"/>
                          <a:cs typeface="Arial" charset="0"/>
                        </a:rPr>
                        <a:t>adeguati </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400" b="0" i="0" u="none" strike="noStrike" cap="none" normalizeH="0" baseline="0">
                          <a:ln>
                            <a:noFill/>
                          </a:ln>
                          <a:solidFill>
                            <a:srgbClr val="000000"/>
                          </a:solidFill>
                          <a:effectLst/>
                          <a:latin typeface="Calibri" pitchFamily="34" charset="0"/>
                          <a:cs typeface="Arial" charset="0"/>
                        </a:rPr>
                        <a:t>Richiede una fonte permanente di corrente (che deve essere</a:t>
                      </a:r>
                      <a:r>
                        <a:rPr kumimoji="0" lang="it-IT" sz="1800" b="0" i="0" u="none" strike="noStrike" cap="none" normalizeH="0" baseline="0">
                          <a:ln>
                            <a:noFill/>
                          </a:ln>
                          <a:solidFill>
                            <a:srgbClr val="000000"/>
                          </a:solidFill>
                          <a:effectLst/>
                          <a:latin typeface="Calibri" pitchFamily="34" charset="0"/>
                          <a:cs typeface="Arial" charset="0"/>
                        </a:rPr>
                        <a:t> </a:t>
                      </a:r>
                      <a:r>
                        <a:rPr kumimoji="0" lang="fr-FR" sz="1400" b="0" i="0" u="none" strike="noStrike" cap="none" normalizeH="0" baseline="0">
                          <a:ln>
                            <a:noFill/>
                          </a:ln>
                          <a:solidFill>
                            <a:srgbClr val="000000"/>
                          </a:solidFill>
                          <a:effectLst/>
                          <a:latin typeface="Calibri" pitchFamily="34" charset="0"/>
                          <a:cs typeface="Arial" charset="0"/>
                        </a:rPr>
                        <a:t>monitorata e mantenuta) o anodi sacrificali che</a:t>
                      </a:r>
                      <a:r>
                        <a:rPr kumimoji="0" lang="it-IT" sz="1800" b="0" i="0" u="none" strike="noStrike" cap="none" normalizeH="0" baseline="0">
                          <a:ln>
                            <a:noFill/>
                          </a:ln>
                          <a:solidFill>
                            <a:srgbClr val="000000"/>
                          </a:solidFill>
                          <a:effectLst/>
                          <a:latin typeface="Calibri" pitchFamily="34" charset="0"/>
                          <a:cs typeface="Arial" charset="0"/>
                        </a:rPr>
                        <a:t> </a:t>
                      </a:r>
                      <a:r>
                        <a:rPr kumimoji="0" lang="fr-FR" sz="1400" b="0" i="0" u="none" strike="noStrike" cap="none" normalizeH="0" baseline="0">
                          <a:ln>
                            <a:noFill/>
                          </a:ln>
                          <a:solidFill>
                            <a:srgbClr val="000000"/>
                          </a:solidFill>
                          <a:effectLst/>
                          <a:latin typeface="Calibri" pitchFamily="34" charset="0"/>
                          <a:cs typeface="Arial" charset="0"/>
                        </a:rPr>
                        <a:t>richiedono monitoraggio e sostituzione</a:t>
                      </a:r>
                      <a:endParaRPr kumimoji="0" lang="it-IT" sz="1400" b="0" i="0" u="none" strike="noStrike" cap="none" normalizeH="0" baseline="0">
                        <a:ln>
                          <a:noFill/>
                        </a:ln>
                        <a:solidFill>
                          <a:srgbClr val="0070C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709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34" charset="0"/>
                          <a:cs typeface="Arial" charset="0"/>
                        </a:rPr>
                        <a:t>Membrane/</a:t>
                      </a:r>
                      <a:br>
                        <a:rPr kumimoji="0" lang="it-IT" sz="1800" b="0" i="0" u="none" strike="noStrike" cap="none" normalizeH="0" baseline="0">
                          <a:ln>
                            <a:noFill/>
                          </a:ln>
                          <a:solidFill>
                            <a:srgbClr val="000000"/>
                          </a:solidFill>
                          <a:effectLst/>
                          <a:latin typeface="Calibri" pitchFamily="34" charset="0"/>
                          <a:cs typeface="Arial" charset="0"/>
                        </a:rPr>
                      </a:br>
                      <a:r>
                        <a:rPr kumimoji="0" lang="fr-FR" sz="1400" b="0" i="0" u="none" strike="noStrike" cap="none" normalizeH="0" baseline="0">
                          <a:ln>
                            <a:noFill/>
                          </a:ln>
                          <a:solidFill>
                            <a:srgbClr val="000000"/>
                          </a:solidFill>
                          <a:effectLst/>
                          <a:latin typeface="Calibri" pitchFamily="34" charset="0"/>
                          <a:cs typeface="Arial" charset="0"/>
                        </a:rPr>
                        <a:t>sigillanti</a:t>
                      </a:r>
                      <a:r>
                        <a:rPr kumimoji="0" lang="it-IT" sz="1800" b="0" i="0" u="none" strike="noStrike" cap="none" normalizeH="0" baseline="0">
                          <a:ln>
                            <a:noFill/>
                          </a:ln>
                          <a:solidFill>
                            <a:srgbClr val="000000"/>
                          </a:solidFill>
                          <a:effectLst/>
                          <a:latin typeface="Calibri" pitchFamily="34" charset="0"/>
                          <a:cs typeface="Arial" charset="0"/>
                        </a:rPr>
                        <a:t> </a:t>
                      </a:r>
                      <a:endParaRPr kumimoji="0" lang="it-IT" sz="1400" b="0" i="0" u="none" strike="noStrike" cap="none" normalizeH="0" baseline="0">
                        <a:ln>
                          <a:noFill/>
                        </a:ln>
                        <a:solidFill>
                          <a:srgbClr val="0070C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pitchFamily="34" charset="0"/>
                          <a:cs typeface="Arial" charset="0"/>
                        </a:rPr>
                        <a:t>Costi iniziali inferiori?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400" b="0" i="0" u="none" strike="noStrike" cap="none" normalizeH="0" baseline="0">
                        <a:ln>
                          <a:noFill/>
                        </a:ln>
                        <a:solidFill>
                          <a:srgbClr val="0070C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400" b="0" i="0" u="none" strike="noStrike" cap="none" normalizeH="0" baseline="0">
                          <a:ln>
                            <a:noFill/>
                          </a:ln>
                          <a:solidFill>
                            <a:srgbClr val="000000"/>
                          </a:solidFill>
                          <a:effectLst/>
                          <a:latin typeface="Calibri" pitchFamily="34" charset="0"/>
                          <a:cs typeface="Arial" charset="0"/>
                        </a:rPr>
                        <a:t>Richiedono</a:t>
                      </a:r>
                      <a:r>
                        <a:rPr kumimoji="0" lang="it-IT" sz="1800" b="0" i="0" u="none" strike="noStrike" cap="none" normalizeH="0" baseline="0">
                          <a:ln>
                            <a:noFill/>
                          </a:ln>
                          <a:solidFill>
                            <a:srgbClr val="000000"/>
                          </a:solidFill>
                          <a:effectLst/>
                          <a:latin typeface="Calibri" pitchFamily="34" charset="0"/>
                          <a:cs typeface="Arial" charset="0"/>
                        </a:rPr>
                        <a:t> </a:t>
                      </a:r>
                      <a:r>
                        <a:rPr kumimoji="0" lang="fr-FR" sz="1400" b="0" i="0" u="none" strike="noStrike" cap="none" normalizeH="0" baseline="0">
                          <a:ln>
                            <a:noFill/>
                          </a:ln>
                          <a:solidFill>
                            <a:srgbClr val="000000"/>
                          </a:solidFill>
                          <a:effectLst/>
                          <a:latin typeface="Calibri" pitchFamily="34" charset="0"/>
                          <a:cs typeface="Arial" charset="0"/>
                        </a:rPr>
                        <a:t>un'attenta installazione  (bolle)</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400" b="0" i="0" u="none" strike="noStrike" cap="none" normalizeH="0" baseline="0">
                          <a:ln>
                            <a:noFill/>
                          </a:ln>
                          <a:solidFill>
                            <a:srgbClr val="000000"/>
                          </a:solidFill>
                          <a:effectLst/>
                          <a:latin typeface="Calibri" pitchFamily="34" charset="0"/>
                          <a:cs typeface="Arial" charset="0"/>
                        </a:rPr>
                        <a:t>L’installazione dipende dalle condizioni meterologiche </a:t>
                      </a:r>
                      <a:endParaRPr kumimoji="0" lang="it-IT" sz="1400" b="0" i="0" u="none" strike="noStrike" cap="none" normalizeH="0" baseline="0">
                        <a:ln>
                          <a:noFill/>
                        </a:ln>
                        <a:solidFill>
                          <a:srgbClr val="000000"/>
                        </a:solidFill>
                        <a:effectLst/>
                        <a:latin typeface="Calibri" pitchFamily="34"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400" b="0" i="0" u="none" strike="noStrike" cap="none" normalizeH="0" baseline="0">
                          <a:ln>
                            <a:noFill/>
                          </a:ln>
                          <a:solidFill>
                            <a:srgbClr val="000000"/>
                          </a:solidFill>
                          <a:effectLst/>
                          <a:latin typeface="Calibri" pitchFamily="34" charset="0"/>
                          <a:cs typeface="Arial" charset="0"/>
                        </a:rPr>
                        <a:t>Prestazioni discutibili nel tempo</a:t>
                      </a:r>
                      <a:endParaRPr kumimoji="0" lang="it-IT" sz="1400" b="0" i="0" u="none" strike="noStrike" cap="none" normalizeH="0" baseline="0">
                        <a:ln>
                          <a:noFill/>
                        </a:ln>
                        <a:solidFill>
                          <a:srgbClr val="000000"/>
                        </a:solidFill>
                        <a:effectLst/>
                        <a:latin typeface="Calibri" pitchFamily="34"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400" b="0" i="0" u="none" strike="noStrike" cap="none" normalizeH="0" baseline="0">
                          <a:ln>
                            <a:noFill/>
                          </a:ln>
                          <a:solidFill>
                            <a:srgbClr val="000000"/>
                          </a:solidFill>
                          <a:effectLst/>
                          <a:latin typeface="Calibri" pitchFamily="34" charset="0"/>
                          <a:cs typeface="Arial" charset="0"/>
                        </a:rPr>
                        <a:t>Limitati alle superfici orizzontali</a:t>
                      </a:r>
                      <a:endParaRPr kumimoji="0" lang="it-IT" sz="1400" b="0" i="0" u="none" strike="noStrike" cap="none" normalizeH="0" baseline="0">
                        <a:ln>
                          <a:noFill/>
                        </a:ln>
                        <a:solidFill>
                          <a:srgbClr val="0070C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
        <p:nvSpPr>
          <p:cNvPr id="40979" name="Title 1"/>
          <p:cNvSpPr>
            <a:spLocks noGrp="1"/>
          </p:cNvSpPr>
          <p:nvPr>
            <p:ph type="title"/>
          </p:nvPr>
        </p:nvSpPr>
        <p:spPr>
          <a:xfrm>
            <a:off x="457200" y="274638"/>
            <a:ext cx="8229600" cy="768350"/>
          </a:xfrm>
        </p:spPr>
        <p:txBody>
          <a:bodyPr/>
          <a:lstStyle/>
          <a:p>
            <a:pPr eaLnBrk="1" hangingPunct="1"/>
            <a:r>
              <a:rPr lang="it-IT" sz="3200"/>
              <a:t>Confronto tra rebar in acciaio inossidabile e soluzioni alternative</a:t>
            </a:r>
            <a:r>
              <a:rPr lang="it-IT" sz="3200" baseline="50000"/>
              <a:t>15-20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74638"/>
            <a:ext cx="8291512" cy="490537"/>
          </a:xfrm>
        </p:spPr>
        <p:txBody>
          <a:bodyPr rtlCol="0">
            <a:normAutofit fontScale="90000"/>
          </a:bodyPr>
          <a:lstStyle/>
          <a:p>
            <a:pPr eaLnBrk="1" fontAlgn="auto" hangingPunct="1">
              <a:spcAft>
                <a:spcPts val="0"/>
              </a:spcAft>
              <a:defRPr/>
            </a:pPr>
            <a:r>
              <a:rPr lang="it-IT" sz="3600" dirty="0"/>
              <a:t>Riferimenti</a:t>
            </a:r>
          </a:p>
        </p:txBody>
      </p:sp>
      <p:sp>
        <p:nvSpPr>
          <p:cNvPr id="41986" name="Content Placeholder 2"/>
          <p:cNvSpPr>
            <a:spLocks noGrp="1"/>
          </p:cNvSpPr>
          <p:nvPr>
            <p:ph idx="1"/>
          </p:nvPr>
        </p:nvSpPr>
        <p:spPr>
          <a:xfrm>
            <a:off x="179388" y="836613"/>
            <a:ext cx="8229600" cy="5905500"/>
          </a:xfrm>
        </p:spPr>
        <p:txBody>
          <a:bodyPr/>
          <a:lstStyle/>
          <a:p>
            <a:pPr marL="514350" indent="-514350">
              <a:buFont typeface="+mj-lt"/>
              <a:buAutoNum type="arabicPeriod"/>
            </a:pPr>
            <a:r>
              <a:rPr lang="fr-FR" sz="1100" dirty="0">
                <a:hlinkClick r:id="rId2"/>
              </a:rPr>
              <a:t>http://www.lapresse.ca/actualites/montreal/201111/25/01-4471833-echangeur-turcot-254-millions-pour-lentretien-avant-la-demolition.php</a:t>
            </a:r>
            <a:r>
              <a:rPr lang="fr-FR" sz="1100" dirty="0"/>
              <a:t> </a:t>
            </a:r>
          </a:p>
          <a:p>
            <a:pPr marL="514350" indent="-514350">
              <a:buFont typeface="+mj-lt"/>
              <a:buAutoNum type="arabicPeriod"/>
            </a:pPr>
            <a:r>
              <a:rPr lang="fr-FR" sz="1100" dirty="0">
                <a:hlinkClick r:id="rId3"/>
              </a:rPr>
              <a:t>http://www.ledevoir.com/politique/quebec/336978/echangeur-turcot-quebec-confirme-le-mauvais-etat-des-structures</a:t>
            </a:r>
            <a:r>
              <a:rPr lang="fr-FR" sz="1100" dirty="0"/>
              <a:t> </a:t>
            </a:r>
          </a:p>
          <a:p>
            <a:pPr marL="514350" indent="-514350">
              <a:buFont typeface="+mj-lt"/>
              <a:buAutoNum type="arabicPeriod"/>
            </a:pPr>
            <a:r>
              <a:rPr lang="en-GB" sz="1100" dirty="0">
                <a:hlinkClick r:id="rId4"/>
              </a:rPr>
              <a:t>http://www.worldstainless.org/Files/issf/Education_references/Ref07_The_use_of_predictive_models_in_specifying_selective_use_of_stainless_steel_reinforcement.pdf</a:t>
            </a:r>
            <a:endParaRPr lang="en-GB" sz="1100" dirty="0"/>
          </a:p>
          <a:p>
            <a:pPr marL="514350" indent="-514350">
              <a:buFont typeface="+mj-lt"/>
              <a:buAutoNum type="arabicPeriod"/>
            </a:pPr>
            <a:r>
              <a:rPr lang="en-US" sz="1100" dirty="0">
                <a:hlinkClick r:id="rId5"/>
              </a:rPr>
              <a:t>https://www.holcim.com.au/products-and-services/tools-faqs-and-resources/do-it-yourself-diy/cracks-in-concrete</a:t>
            </a:r>
            <a:r>
              <a:rPr lang="en-US" sz="1100" dirty="0"/>
              <a:t>  visual inspection of concrete </a:t>
            </a:r>
          </a:p>
          <a:p>
            <a:pPr marL="514350" indent="-514350">
              <a:buFont typeface="+mj-lt"/>
              <a:buAutoNum type="arabicPeriod"/>
            </a:pPr>
            <a:r>
              <a:rPr lang="en-US" sz="1100" dirty="0">
                <a:hlinkClick r:id="rId6"/>
              </a:rPr>
              <a:t>https://www.nickelinstitute.org/policy/nickel-life-cycle-management/life-cycle-assessments/</a:t>
            </a:r>
            <a:r>
              <a:rPr lang="fr-FR" sz="1100" dirty="0"/>
              <a:t>    (</a:t>
            </a:r>
            <a:r>
              <a:rPr lang="fr-FR" sz="1100" dirty="0" err="1"/>
              <a:t>Progreso</a:t>
            </a:r>
            <a:r>
              <a:rPr lang="fr-FR" sz="1100" dirty="0"/>
              <a:t> Pier)</a:t>
            </a:r>
          </a:p>
          <a:p>
            <a:pPr marL="514350" indent="-514350">
              <a:buFont typeface="+mj-lt"/>
              <a:buAutoNum type="arabicPeriod"/>
            </a:pPr>
            <a:r>
              <a:rPr lang="en-GB" sz="1100" dirty="0">
                <a:hlinkClick r:id="rId7"/>
              </a:rPr>
              <a:t>http://www.worldstainless.org/Files/issf/Education_references/Ref08_Special-issue-stainless-steel-rebar-Acom.pdf</a:t>
            </a:r>
            <a:endParaRPr lang="en-GB" sz="1100" dirty="0"/>
          </a:p>
          <a:p>
            <a:pPr marL="514350" indent="-514350">
              <a:buFont typeface="+mj-lt"/>
              <a:buAutoNum type="arabicPeriod"/>
            </a:pPr>
            <a:r>
              <a:rPr lang="en-US" sz="1100" dirty="0">
                <a:hlinkClick r:id="rId8"/>
              </a:rPr>
              <a:t>https://www.roadsbridges.com/willing-bend-0</a:t>
            </a:r>
            <a:r>
              <a:rPr lang="en-US" sz="1100" dirty="0"/>
              <a:t>  </a:t>
            </a:r>
            <a:r>
              <a:rPr lang="fr-FR" sz="1100" dirty="0"/>
              <a:t>(Oregon)</a:t>
            </a:r>
          </a:p>
          <a:p>
            <a:pPr marL="514350" indent="-514350">
              <a:buFont typeface="+mj-lt"/>
              <a:buAutoNum type="arabicPeriod"/>
            </a:pPr>
            <a:r>
              <a:rPr lang="fr-FR" sz="1100" dirty="0">
                <a:hlinkClick r:id="rId9"/>
              </a:rPr>
              <a:t>http://structurae.net/structures/data/index.cfm?id=s0011506</a:t>
            </a:r>
            <a:r>
              <a:rPr lang="fr-FR" sz="1100" dirty="0"/>
              <a:t>  (Oregon)</a:t>
            </a:r>
          </a:p>
          <a:p>
            <a:pPr marL="514350" indent="-514350">
              <a:buFont typeface="+mj-lt"/>
              <a:buAutoNum type="arabicPeriod"/>
            </a:pPr>
            <a:r>
              <a:rPr lang="fr-FR" sz="1100" dirty="0">
                <a:hlinkClick r:id="rId10"/>
              </a:rPr>
              <a:t>http://www.aeconline.ae/major-hong-kong-stainless-steel-rebar-contract-signed-by-arminox-middle-east-42317/news.html</a:t>
            </a:r>
            <a:r>
              <a:rPr lang="fr-FR" sz="1100" dirty="0"/>
              <a:t> (HK </a:t>
            </a:r>
            <a:r>
              <a:rPr lang="fr-FR" sz="1100" dirty="0" err="1"/>
              <a:t>Macau</a:t>
            </a:r>
            <a:r>
              <a:rPr lang="fr-FR" sz="1100" dirty="0"/>
              <a:t>)</a:t>
            </a:r>
          </a:p>
          <a:p>
            <a:pPr marL="514350" indent="-514350">
              <a:buFont typeface="+mj-lt"/>
              <a:buAutoNum type="arabicPeriod"/>
            </a:pPr>
            <a:r>
              <a:rPr lang="fr-FR" sz="1100" dirty="0">
                <a:hlinkClick r:id="rId11"/>
              </a:rPr>
              <a:t>http://www.engineersireland.ie/EngineersIreland/media/SiteMedia/groups/Divisions/civil/Broadmeadow-Estuary-Bridge-Integration-of-Design-and-Construction.pdf?ext=.pdf</a:t>
            </a:r>
            <a:r>
              <a:rPr lang="fr-FR" sz="1100" dirty="0"/>
              <a:t>  (</a:t>
            </a:r>
            <a:r>
              <a:rPr lang="fr-FR" sz="1100" dirty="0" err="1"/>
              <a:t>Broadmeadow</a:t>
            </a:r>
            <a:r>
              <a:rPr lang="fr-FR" sz="1100" dirty="0"/>
              <a:t>)</a:t>
            </a:r>
          </a:p>
          <a:p>
            <a:pPr marL="514350" indent="-514350">
              <a:buFont typeface="+mj-lt"/>
              <a:buAutoNum type="arabicPeriod"/>
            </a:pPr>
            <a:r>
              <a:rPr lang="fr-FR" sz="1100" dirty="0" err="1"/>
              <a:t>Courtesy</a:t>
            </a:r>
            <a:r>
              <a:rPr lang="fr-FR" sz="1100" dirty="0"/>
              <a:t> </a:t>
            </a:r>
            <a:r>
              <a:rPr lang="fr-FR" sz="1100" dirty="0" err="1"/>
              <a:t>Ugitech</a:t>
            </a:r>
            <a:r>
              <a:rPr lang="fr-FR" sz="1100" dirty="0"/>
              <a:t> SA</a:t>
            </a:r>
          </a:p>
          <a:p>
            <a:pPr marL="514350" indent="-514350">
              <a:buFont typeface="+mj-lt"/>
              <a:buAutoNum type="arabicPeriod"/>
            </a:pPr>
            <a:r>
              <a:rPr lang="fr-FR" sz="1100" dirty="0">
                <a:hlinkClick r:id="rId12"/>
              </a:rPr>
              <a:t>http://www.arup.com/Projects/Stonecutters_Bridge.aspx</a:t>
            </a:r>
            <a:r>
              <a:rPr lang="fr-FR" sz="1100" dirty="0"/>
              <a:t> (</a:t>
            </a:r>
            <a:r>
              <a:rPr lang="fr-FR" sz="1100" dirty="0" err="1"/>
              <a:t>stonecutters’bridge</a:t>
            </a:r>
            <a:r>
              <a:rPr lang="fr-FR" sz="1100" dirty="0"/>
              <a:t>)</a:t>
            </a:r>
          </a:p>
          <a:p>
            <a:pPr marL="514350" indent="-514350">
              <a:buFont typeface="+mj-lt"/>
              <a:buAutoNum type="arabicPeriod"/>
            </a:pPr>
            <a:r>
              <a:rPr lang="fr-FR" sz="1100" dirty="0">
                <a:hlinkClick r:id="rId13"/>
              </a:rPr>
              <a:t>http://www.worldstainless.org/Files/issf/non-image-files/PDF/Stonecutters_Bridge_Case_Study-2.pdf</a:t>
            </a:r>
            <a:r>
              <a:rPr lang="fr-FR" sz="1100" dirty="0"/>
              <a:t>  (</a:t>
            </a:r>
            <a:r>
              <a:rPr lang="fr-FR" sz="1100" dirty="0" err="1"/>
              <a:t>stonecutters’bridge</a:t>
            </a:r>
            <a:r>
              <a:rPr lang="fr-FR" sz="1100" dirty="0"/>
              <a:t>)</a:t>
            </a:r>
          </a:p>
          <a:p>
            <a:pPr marL="514350" indent="-514350">
              <a:buFont typeface="+mj-lt"/>
              <a:buAutoNum type="arabicPeriod"/>
            </a:pPr>
            <a:r>
              <a:rPr lang="fr-FR" sz="1100" dirty="0">
                <a:hlinkClick r:id="rId14"/>
              </a:rPr>
              <a:t>http://www.cif.org/noms/2008/24_-_Ocean_Parkway_Belt_Bridge.pdf</a:t>
            </a:r>
            <a:r>
              <a:rPr lang="fr-FR" sz="1100" dirty="0"/>
              <a:t>  (</a:t>
            </a:r>
            <a:r>
              <a:rPr lang="fr-FR" sz="1100" dirty="0" err="1"/>
              <a:t>belt</a:t>
            </a:r>
            <a:r>
              <a:rPr lang="fr-FR" sz="1100" dirty="0"/>
              <a:t> </a:t>
            </a:r>
            <a:r>
              <a:rPr lang="fr-FR" sz="1100" dirty="0" err="1"/>
              <a:t>parkway</a:t>
            </a:r>
            <a:r>
              <a:rPr lang="fr-FR" sz="1100" dirty="0"/>
              <a:t> bridge)</a:t>
            </a:r>
          </a:p>
          <a:p>
            <a:pPr marL="514350" indent="-514350">
              <a:buFont typeface="+mj-lt"/>
              <a:buAutoNum type="arabicPeriod"/>
            </a:pPr>
            <a:r>
              <a:rPr lang="fr-FR" sz="1100" dirty="0"/>
              <a:t>Béton Armé d’inox: Le Choix de la durée (in French) </a:t>
            </a:r>
            <a:r>
              <a:rPr lang="en-US" sz="1100" dirty="0">
                <a:hlinkClick r:id="rId15"/>
              </a:rPr>
              <a:t>https://www.infociments.fr/ponts-et-passerelles/les-armatures-inox-la-solution-pour-des-ouvrages-durables</a:t>
            </a:r>
            <a:r>
              <a:rPr lang="en-US" sz="1100" dirty="0"/>
              <a:t> </a:t>
            </a:r>
            <a:r>
              <a:rPr lang="fr-FR" sz="1100" dirty="0"/>
              <a:t>         </a:t>
            </a:r>
          </a:p>
          <a:p>
            <a:pPr marL="514350" indent="-514350">
              <a:buFont typeface="+mj-lt"/>
              <a:buAutoNum type="arabicPeriod"/>
            </a:pPr>
            <a:r>
              <a:rPr lang="fr-FR" sz="1100" dirty="0" err="1"/>
              <a:t>Armaduras</a:t>
            </a:r>
            <a:r>
              <a:rPr lang="fr-FR" sz="1100" dirty="0"/>
              <a:t> de </a:t>
            </a:r>
            <a:r>
              <a:rPr lang="fr-FR" sz="1100" dirty="0" err="1"/>
              <a:t>Acero</a:t>
            </a:r>
            <a:r>
              <a:rPr lang="fr-FR" sz="1100" dirty="0"/>
              <a:t> </a:t>
            </a:r>
            <a:r>
              <a:rPr lang="fr-FR" sz="1100" dirty="0" err="1"/>
              <a:t>Inoxidable</a:t>
            </a:r>
            <a:r>
              <a:rPr lang="fr-FR" sz="1100" dirty="0"/>
              <a:t> (in </a:t>
            </a:r>
            <a:r>
              <a:rPr lang="fr-FR" sz="1100" dirty="0" err="1"/>
              <a:t>Spanish</a:t>
            </a:r>
            <a:r>
              <a:rPr lang="fr-FR" sz="1100" dirty="0"/>
              <a:t>) </a:t>
            </a:r>
            <a:r>
              <a:rPr lang="en-US" sz="1100" dirty="0">
                <a:hlinkClick r:id="rId16"/>
              </a:rPr>
              <a:t>http://www.cedinox.es/opencms901/export/sites/cedinox/.galleries/publicaciones-tecnicas/59armadurasaceroinoxidable.pdf</a:t>
            </a:r>
            <a:r>
              <a:rPr lang="en-US" sz="1100" dirty="0"/>
              <a:t> </a:t>
            </a:r>
          </a:p>
          <a:p>
            <a:pPr marL="514350" indent="-514350">
              <a:buFont typeface="+mj-lt"/>
              <a:buAutoNum type="arabicPeriod"/>
            </a:pPr>
            <a:r>
              <a:rPr lang="en-US" sz="1100" dirty="0">
                <a:hlinkClick r:id="rId17"/>
              </a:rPr>
              <a:t>www.ukcares.com/downloads/guides/PART7.pdf</a:t>
            </a:r>
            <a:r>
              <a:rPr lang="en-US" sz="1100" dirty="0"/>
              <a:t> </a:t>
            </a:r>
          </a:p>
          <a:p>
            <a:pPr marL="514350" indent="-514350">
              <a:buFont typeface="+mj-lt"/>
              <a:buAutoNum type="arabicPeriod"/>
            </a:pPr>
            <a:r>
              <a:rPr lang="en-GB" sz="1100" dirty="0">
                <a:hlinkClick r:id="rId18"/>
              </a:rPr>
              <a:t>http://www.worldstainless.org/Files/issf/Education_references/Ref19_Case_study_of_progreso_pier.pdf</a:t>
            </a:r>
            <a:endParaRPr lang="en-GB" sz="1100" dirty="0"/>
          </a:p>
          <a:p>
            <a:pPr marL="514350" indent="-514350">
              <a:buFont typeface="+mj-lt"/>
              <a:buAutoNum type="arabicPeriod"/>
            </a:pPr>
            <a:r>
              <a:rPr lang="fr-FR" sz="1100" dirty="0">
                <a:hlinkClick r:id="rId19"/>
              </a:rPr>
              <a:t>http://www.sintef.no/upload/Byggforsk/Publikasjoner/Prrapp%20405.pdf</a:t>
            </a:r>
            <a:r>
              <a:rPr lang="fr-FR" sz="1100" dirty="0"/>
              <a:t>  (</a:t>
            </a:r>
            <a:r>
              <a:rPr lang="fr-FR" sz="1100" dirty="0" err="1"/>
              <a:t>general</a:t>
            </a:r>
            <a:r>
              <a:rPr lang="fr-FR" sz="1100" dirty="0"/>
              <a:t>)</a:t>
            </a:r>
          </a:p>
          <a:p>
            <a:pPr marL="514350" indent="-514350">
              <a:buFont typeface="+mj-lt"/>
              <a:buAutoNum type="arabicPeriod"/>
            </a:pPr>
            <a:r>
              <a:rPr lang="fr-FR" sz="1100" dirty="0">
                <a:hlinkClick r:id="rId20"/>
              </a:rPr>
              <a:t>http://americanarminox.com/Purdue_University_Report_-_Stainless_Steel_Life_Cycle_Costing.pdf</a:t>
            </a:r>
            <a:r>
              <a:rPr lang="fr-FR" sz="1100" dirty="0"/>
              <a:t> (</a:t>
            </a:r>
            <a:r>
              <a:rPr lang="fr-FR" sz="1100" dirty="0" err="1"/>
              <a:t>advantages</a:t>
            </a:r>
            <a:r>
              <a:rPr lang="fr-FR" sz="1100" dirty="0"/>
              <a:t> of </a:t>
            </a:r>
            <a:r>
              <a:rPr lang="fr-FR" sz="1100" dirty="0" err="1"/>
              <a:t>using</a:t>
            </a:r>
            <a:r>
              <a:rPr lang="fr-FR" sz="1100" dirty="0"/>
              <a:t> </a:t>
            </a:r>
            <a:r>
              <a:rPr lang="fr-FR" sz="1100" dirty="0" err="1"/>
              <a:t>ss</a:t>
            </a:r>
            <a:r>
              <a:rPr lang="fr-FR" sz="1100" dirty="0"/>
              <a:t> </a:t>
            </a:r>
            <a:r>
              <a:rPr lang="fr-FR" sz="1100" dirty="0" err="1"/>
              <a:t>rebar</a:t>
            </a:r>
            <a:r>
              <a:rPr lang="fr-FR" sz="1100" dirty="0"/>
              <a:t>)</a:t>
            </a:r>
          </a:p>
          <a:p>
            <a:pPr marL="514350" indent="-514350">
              <a:buFont typeface="+mj-lt"/>
              <a:buAutoNum type="arabicPeriod"/>
            </a:pPr>
            <a:r>
              <a:rPr lang="fr-FR" sz="1100" dirty="0">
                <a:hlinkClick r:id="rId21"/>
              </a:rPr>
              <a:t>http://www.stainlesssteelrebar.org</a:t>
            </a:r>
            <a:endParaRPr lang="fr-FR" sz="11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Riferimenti</a:t>
            </a:r>
            <a:r>
              <a:rPr lang="fr-FR" dirty="0"/>
              <a:t> </a:t>
            </a:r>
            <a:r>
              <a:rPr lang="fr-FR" dirty="0" err="1"/>
              <a:t>sull’accoppiamento</a:t>
            </a:r>
            <a:r>
              <a:rPr lang="fr-FR" dirty="0"/>
              <a:t> </a:t>
            </a:r>
            <a:r>
              <a:rPr lang="fr-FR" dirty="0" err="1"/>
              <a:t>galvanico</a:t>
            </a:r>
            <a:endParaRPr lang="en-US" dirty="0"/>
          </a:p>
        </p:txBody>
      </p:sp>
      <p:sp>
        <p:nvSpPr>
          <p:cNvPr id="3" name="Espace réservé du contenu 2"/>
          <p:cNvSpPr>
            <a:spLocks noGrp="1"/>
          </p:cNvSpPr>
          <p:nvPr>
            <p:ph idx="1"/>
          </p:nvPr>
        </p:nvSpPr>
        <p:spPr>
          <a:xfrm>
            <a:off x="457200" y="1657488"/>
            <a:ext cx="8229600" cy="4925144"/>
          </a:xfrm>
        </p:spPr>
        <p:txBody>
          <a:bodyPr>
            <a:normAutofit/>
          </a:bodyPr>
          <a:lstStyle/>
          <a:p>
            <a:pPr marL="514350" lvl="0" indent="-514350">
              <a:buFont typeface="+mj-lt"/>
              <a:buAutoNum type="arabicPeriod"/>
            </a:pPr>
            <a:r>
              <a:rPr lang="en-US" sz="1200" dirty="0"/>
              <a:t>L. </a:t>
            </a:r>
            <a:r>
              <a:rPr lang="en-US" sz="1200" dirty="0" err="1"/>
              <a:t>Bertolini</a:t>
            </a:r>
            <a:r>
              <a:rPr lang="en-US" sz="1200" dirty="0"/>
              <a:t>, M. </a:t>
            </a:r>
            <a:r>
              <a:rPr lang="en-US" sz="1200" dirty="0" err="1"/>
              <a:t>Gastaldi</a:t>
            </a:r>
            <a:r>
              <a:rPr lang="en-US" sz="1200" dirty="0"/>
              <a:t>, T. </a:t>
            </a:r>
            <a:r>
              <a:rPr lang="en-US" sz="1200" dirty="0" err="1"/>
              <a:t>Pastore</a:t>
            </a:r>
            <a:r>
              <a:rPr lang="en-US" sz="1200" dirty="0"/>
              <a:t>, M. P. </a:t>
            </a:r>
            <a:r>
              <a:rPr lang="en-US" sz="1200" dirty="0" err="1"/>
              <a:t>Pedeferri</a:t>
            </a:r>
            <a:r>
              <a:rPr lang="en-US" sz="1200" dirty="0"/>
              <a:t> and P. </a:t>
            </a:r>
            <a:r>
              <a:rPr lang="en-US" sz="1200" dirty="0" err="1"/>
              <a:t>Pedeferri</a:t>
            </a:r>
            <a:r>
              <a:rPr lang="en-US" sz="1200" dirty="0"/>
              <a:t>, “Effects of Galvanic Coupling between Carbon Steel and Stainless Steel Reinforcement in Concrete”, International Conference on Corrosion and Rehabilitation of Reinforced Concrete Structures, 1998, Orlando, Florida.</a:t>
            </a:r>
          </a:p>
          <a:p>
            <a:pPr marL="514350" lvl="0" indent="-514350">
              <a:buFont typeface="+mj-lt"/>
              <a:buAutoNum type="arabicPeriod"/>
            </a:pPr>
            <a:r>
              <a:rPr lang="en-US" sz="1200" dirty="0"/>
              <a:t>A. Knudsen, EM. Jensen, O. Klinghoffer and T. </a:t>
            </a:r>
            <a:r>
              <a:rPr lang="en-US" sz="1200" dirty="0" err="1"/>
              <a:t>Skovsgaard</a:t>
            </a:r>
            <a:r>
              <a:rPr lang="en-US" sz="1200" dirty="0"/>
              <a:t>, “Cost-Effective Enhancement of Durability of Concrete Structures by Intelligent use of Stainless Steel Reinforcement”, International Conference on Corrosion and Rehabilitation of Reinforced Concrete Structures, 1998, Orlando, Florida.</a:t>
            </a:r>
          </a:p>
          <a:p>
            <a:pPr marL="514350" lvl="0" indent="-514350">
              <a:buFont typeface="+mj-lt"/>
              <a:buAutoNum type="arabicPeriod"/>
            </a:pPr>
            <a:r>
              <a:rPr lang="en-US" sz="1200" dirty="0"/>
              <a:t>L. </a:t>
            </a:r>
            <a:r>
              <a:rPr lang="en-US" sz="1200" dirty="0" err="1"/>
              <a:t>Bertolini</a:t>
            </a:r>
            <a:r>
              <a:rPr lang="en-US" sz="1200" dirty="0"/>
              <a:t>, M. </a:t>
            </a:r>
            <a:r>
              <a:rPr lang="en-US" sz="1200" dirty="0" err="1"/>
              <a:t>Gastaldi</a:t>
            </a:r>
            <a:r>
              <a:rPr lang="en-US" sz="1200" dirty="0"/>
              <a:t>, T. </a:t>
            </a:r>
            <a:r>
              <a:rPr lang="en-US" sz="1200" dirty="0" err="1"/>
              <a:t>Pastore</a:t>
            </a:r>
            <a:r>
              <a:rPr lang="en-US" sz="1200" dirty="0"/>
              <a:t> and M. P. </a:t>
            </a:r>
            <a:r>
              <a:rPr lang="en-US" sz="1200" dirty="0" err="1"/>
              <a:t>Pedeferri</a:t>
            </a:r>
            <a:r>
              <a:rPr lang="en-US" sz="1200" dirty="0"/>
              <a:t>, “Effect of Chemical Composition on Corrosion </a:t>
            </a:r>
            <a:r>
              <a:rPr lang="en-US" sz="1200" dirty="0" err="1"/>
              <a:t>Behaviour</a:t>
            </a:r>
            <a:r>
              <a:rPr lang="en-US" sz="1200" dirty="0"/>
              <a:t> of Stainless Steel in Chloride Contamination and Carbonated Concrete”, Properties and Performances, Proceedings of 3rd European Congress Stainless Steel '99, 1999, Vol .3, Chia Laguna, AIM</a:t>
            </a:r>
          </a:p>
          <a:p>
            <a:pPr marL="514350" lvl="0" indent="-514350">
              <a:buFont typeface="+mj-lt"/>
              <a:buAutoNum type="arabicPeriod"/>
            </a:pPr>
            <a:r>
              <a:rPr lang="en-US" sz="1200" dirty="0"/>
              <a:t>O. Klinghoffer, T. </a:t>
            </a:r>
            <a:r>
              <a:rPr lang="en-US" sz="1200" dirty="0" err="1"/>
              <a:t>Frolund</a:t>
            </a:r>
            <a:r>
              <a:rPr lang="en-US" sz="1200" dirty="0"/>
              <a:t>, B. </a:t>
            </a:r>
            <a:r>
              <a:rPr lang="en-US" sz="1200" dirty="0" err="1"/>
              <a:t>Kofoed</a:t>
            </a:r>
            <a:r>
              <a:rPr lang="en-US" sz="1200" dirty="0"/>
              <a:t>, A. Knudsen, EM. Jensen and T. </a:t>
            </a:r>
            <a:r>
              <a:rPr lang="en-US" sz="1200" dirty="0" err="1"/>
              <a:t>Skovsgaard</a:t>
            </a:r>
            <a:r>
              <a:rPr lang="en-US" sz="1200" dirty="0"/>
              <a:t>, “Practical and Economic Aspects of Application of Austenitic Stainless Steel, AISI 316, as Reinforcement in Concrete”, Corrosion of Reinforcement in Concrete: Corrosion Mechanisms and Corrosion Protection, 2000, </a:t>
            </a:r>
            <a:r>
              <a:rPr lang="en-US" sz="1200" dirty="0" err="1"/>
              <a:t>Mietz</a:t>
            </a:r>
            <a:r>
              <a:rPr lang="en-US" sz="1200" dirty="0"/>
              <a:t>, J., Polder, R. and </a:t>
            </a:r>
            <a:r>
              <a:rPr lang="en-US" sz="1200" dirty="0" err="1"/>
              <a:t>Elsener</a:t>
            </a:r>
            <a:r>
              <a:rPr lang="en-US" sz="1200" dirty="0"/>
              <a:t>, B., </a:t>
            </a:r>
            <a:r>
              <a:rPr lang="en-US" sz="1200" dirty="0" err="1"/>
              <a:t>Eds</a:t>
            </a:r>
            <a:r>
              <a:rPr lang="en-US" sz="1200" dirty="0"/>
              <a:t>, London</a:t>
            </a:r>
          </a:p>
          <a:p>
            <a:pPr marL="514350" lvl="0" indent="-514350">
              <a:buFont typeface="+mj-lt"/>
              <a:buAutoNum type="arabicPeriod"/>
            </a:pPr>
            <a:r>
              <a:rPr lang="en-US" sz="1200" dirty="0"/>
              <a:t>Knudsen and T. </a:t>
            </a:r>
            <a:r>
              <a:rPr lang="en-US" sz="1200" dirty="0" err="1"/>
              <a:t>Skovsgaard</a:t>
            </a:r>
            <a:r>
              <a:rPr lang="en-US" sz="1200" dirty="0"/>
              <a:t>, “Stainless Steel Reinforcement”, Concrete Engineering, 2001, Vol. 5 (3), p. 59.</a:t>
            </a:r>
          </a:p>
          <a:p>
            <a:pPr marL="514350" lvl="0" indent="-514350">
              <a:buFont typeface="+mj-lt"/>
              <a:buAutoNum type="arabicPeriod"/>
            </a:pPr>
            <a:r>
              <a:rPr lang="en-US" sz="1200" dirty="0"/>
              <a:t>L. </a:t>
            </a:r>
            <a:r>
              <a:rPr lang="en-US" sz="1200" dirty="0" err="1"/>
              <a:t>Bertolini</a:t>
            </a:r>
            <a:r>
              <a:rPr lang="en-US" sz="1200" dirty="0"/>
              <a:t> and P. </a:t>
            </a:r>
            <a:r>
              <a:rPr lang="en-US" sz="1200" dirty="0" err="1"/>
              <a:t>Pedeferri</a:t>
            </a:r>
            <a:r>
              <a:rPr lang="en-US" sz="1200" dirty="0"/>
              <a:t>, “Laboratory and Field Experience on the Use of Stainless Steel to Improve Durability of Reinforced Concrete”, Corrosion Review, 2002, Vol. 20, p. 129</a:t>
            </a:r>
          </a:p>
          <a:p>
            <a:pPr marL="514350" lvl="0" indent="-514350">
              <a:buFont typeface="+mj-lt"/>
              <a:buAutoNum type="arabicPeriod"/>
            </a:pPr>
            <a:r>
              <a:rPr lang="en-US" sz="1200">
                <a:hlinkClick r:id="rId2"/>
              </a:rPr>
              <a:t>S</a:t>
            </a:r>
            <a:r>
              <a:rPr lang="en-US" sz="1200" dirty="0">
                <a:hlinkClick r:id="rId2"/>
              </a:rPr>
              <a:t>. Qian</a:t>
            </a:r>
            <a:r>
              <a:rPr lang="en-US" sz="1200" dirty="0"/>
              <a:t>, </a:t>
            </a:r>
            <a:r>
              <a:rPr lang="en-US" sz="1200" dirty="0">
                <a:hlinkClick r:id="rId3"/>
              </a:rPr>
              <a:t>D. Qu</a:t>
            </a:r>
            <a:r>
              <a:rPr lang="en-US" sz="1200" dirty="0"/>
              <a:t> &amp; </a:t>
            </a:r>
            <a:r>
              <a:rPr lang="en-US" sz="1200" dirty="0">
                <a:hlinkClick r:id="rId4"/>
              </a:rPr>
              <a:t>G. Coates</a:t>
            </a:r>
            <a:r>
              <a:rPr lang="en-US" sz="1200" dirty="0"/>
              <a:t> Galvanic Coupling Between Carbon Steel and Stainless Steel Reinforcements </a:t>
            </a:r>
            <a:r>
              <a:rPr lang="en-US" sz="1200" dirty="0">
                <a:hlinkClick r:id="rId5"/>
              </a:rPr>
              <a:t>Canadian Metallurgical Quarterly </a:t>
            </a:r>
            <a:r>
              <a:rPr lang="en-US" sz="1200" dirty="0"/>
              <a:t> Volume 45, 2006 - </a:t>
            </a:r>
            <a:r>
              <a:rPr lang="en-US" sz="1200" dirty="0">
                <a:hlinkClick r:id="rId6"/>
              </a:rPr>
              <a:t>Issue 4</a:t>
            </a:r>
            <a:r>
              <a:rPr lang="en-US" sz="1200" dirty="0"/>
              <a:t> Pages 475-483 Published online: 18 Jul 2013</a:t>
            </a:r>
          </a:p>
          <a:p>
            <a:pPr marL="514350" indent="-514350">
              <a:buFont typeface="+mj-lt"/>
              <a:buAutoNum type="arabicPeriod"/>
            </a:pPr>
            <a:r>
              <a:rPr lang="en-US" sz="1200" dirty="0"/>
              <a:t>J.T. Pérez-Quiroz, J. </a:t>
            </a:r>
            <a:r>
              <a:rPr lang="en-US" sz="1200" dirty="0" err="1"/>
              <a:t>Teran</a:t>
            </a:r>
            <a:r>
              <a:rPr lang="en-US" sz="1200" dirty="0"/>
              <a:t>, M.J. Herrera, M. Martinez, J. </a:t>
            </a:r>
            <a:r>
              <a:rPr lang="en-US" sz="1200" dirty="0" err="1"/>
              <a:t>Genesca</a:t>
            </a:r>
            <a:r>
              <a:rPr lang="en-US" sz="1200" dirty="0"/>
              <a:t> : “Assessment of stainless steel reinforcement for concrete structures rehabilitation” J. of Constructional Steel research (2008) doi:10.1016/j.jcsr.2008.07.024 </a:t>
            </a:r>
          </a:p>
          <a:p>
            <a:pPr marL="514350" lvl="0" indent="-514350">
              <a:buFont typeface="+mj-lt"/>
              <a:buAutoNum type="arabicPeriod"/>
            </a:pPr>
            <a:r>
              <a:rPr lang="en-US" sz="1200" dirty="0"/>
              <a:t>Juliana Lopes Cardoso / Adriana de Araujo / </a:t>
            </a:r>
            <a:r>
              <a:rPr lang="en-US" sz="1200" dirty="0" err="1"/>
              <a:t>Mayara</a:t>
            </a:r>
            <a:r>
              <a:rPr lang="en-US" sz="1200" dirty="0"/>
              <a:t> </a:t>
            </a:r>
            <a:r>
              <a:rPr lang="en-US" sz="1200" dirty="0" err="1"/>
              <a:t>Stecanella</a:t>
            </a:r>
            <a:r>
              <a:rPr lang="en-US" sz="1200" dirty="0"/>
              <a:t> Pacheco / Jose Luis Serra Ribeiro / </a:t>
            </a:r>
            <a:r>
              <a:rPr lang="en-US" sz="1200" dirty="0" err="1"/>
              <a:t>Zehbour</a:t>
            </a:r>
            <a:r>
              <a:rPr lang="en-US" sz="1200" dirty="0"/>
              <a:t> </a:t>
            </a:r>
            <a:r>
              <a:rPr lang="en-US" sz="1200" dirty="0" err="1"/>
              <a:t>Panossian</a:t>
            </a:r>
            <a:r>
              <a:rPr lang="en-US" sz="1200" dirty="0"/>
              <a:t>  “stainless-steel-rebar-for-marine-environment-a-study-of-galvanic-corrosion-with-carbon-steel-rebar-used-in-the-same-concrete-structure” (2018) </a:t>
            </a:r>
            <a:r>
              <a:rPr lang="en-US" sz="1200" dirty="0">
                <a:hlinkClick r:id="rId7"/>
              </a:rPr>
              <a:t>https://store.nace.org/stainless-steel-rebar-for-marine-environment-a-study-of-galvanic-corrosion-with-carbon-steel-rebar-used-in-the-same-concrete-structure</a:t>
            </a:r>
            <a:r>
              <a:rPr lang="en-US" sz="1200" dirty="0"/>
              <a:t>  Product Number: 51318-11312-SG </a:t>
            </a:r>
          </a:p>
          <a:p>
            <a:pPr marL="514350" lvl="0" indent="-514350">
              <a:buFont typeface="+mj-lt"/>
              <a:buAutoNum type="arabicPeriod"/>
            </a:pPr>
            <a:r>
              <a:rPr lang="en-US" sz="1200" dirty="0">
                <a:hlinkClick r:id="rId8"/>
              </a:rPr>
              <a:t>http://stainlesssteelrebar.org/</a:t>
            </a:r>
            <a:r>
              <a:rPr lang="en-US" sz="1200" dirty="0"/>
              <a:t>  </a:t>
            </a:r>
          </a:p>
        </p:txBody>
      </p:sp>
      <p:sp>
        <p:nvSpPr>
          <p:cNvPr id="5" name="ZoneTexte 5"/>
          <p:cNvSpPr txBox="1"/>
          <p:nvPr/>
        </p:nvSpPr>
        <p:spPr>
          <a:xfrm rot="1516337">
            <a:off x="7762736" y="271973"/>
            <a:ext cx="1111023" cy="353943"/>
          </a:xfrm>
          <a:prstGeom prst="rect">
            <a:avLst/>
          </a:prstGeom>
          <a:noFill/>
          <a:ln w="19050">
            <a:solidFill>
              <a:srgbClr val="FF0000"/>
            </a:solidFill>
          </a:ln>
        </p:spPr>
        <p:txBody>
          <a:bodyPr wrap="square" rtlCol="0">
            <a:spAutoFit/>
          </a:bodyPr>
          <a:lstStyle>
            <a:defPPr>
              <a:defRPr lang="en-US"/>
            </a:defPPr>
            <a:lvl1pPr marL="0" algn="l" defTabSz="447582" rtl="0" eaLnBrk="1" latinLnBrk="0" hangingPunct="1">
              <a:defRPr sz="1700" kern="1200">
                <a:solidFill>
                  <a:schemeClr val="tx1"/>
                </a:solidFill>
                <a:latin typeface="+mn-lt"/>
                <a:ea typeface="+mn-ea"/>
                <a:cs typeface="+mn-cs"/>
              </a:defRPr>
            </a:lvl1pPr>
            <a:lvl2pPr marL="447582" algn="l" defTabSz="447582" rtl="0" eaLnBrk="1" latinLnBrk="0" hangingPunct="1">
              <a:defRPr sz="1700" kern="1200">
                <a:solidFill>
                  <a:schemeClr val="tx1"/>
                </a:solidFill>
                <a:latin typeface="+mn-lt"/>
                <a:ea typeface="+mn-ea"/>
                <a:cs typeface="+mn-cs"/>
              </a:defRPr>
            </a:lvl2pPr>
            <a:lvl3pPr marL="895160" algn="l" defTabSz="447582" rtl="0" eaLnBrk="1" latinLnBrk="0" hangingPunct="1">
              <a:defRPr sz="1700" kern="1200">
                <a:solidFill>
                  <a:schemeClr val="tx1"/>
                </a:solidFill>
                <a:latin typeface="+mn-lt"/>
                <a:ea typeface="+mn-ea"/>
                <a:cs typeface="+mn-cs"/>
              </a:defRPr>
            </a:lvl3pPr>
            <a:lvl4pPr marL="1342741" algn="l" defTabSz="447582" rtl="0" eaLnBrk="1" latinLnBrk="0" hangingPunct="1">
              <a:defRPr sz="1700" kern="1200">
                <a:solidFill>
                  <a:schemeClr val="tx1"/>
                </a:solidFill>
                <a:latin typeface="+mn-lt"/>
                <a:ea typeface="+mn-ea"/>
                <a:cs typeface="+mn-cs"/>
              </a:defRPr>
            </a:lvl4pPr>
            <a:lvl5pPr marL="1790324" algn="l" defTabSz="447582" rtl="0" eaLnBrk="1" latinLnBrk="0" hangingPunct="1">
              <a:defRPr sz="1700" kern="1200">
                <a:solidFill>
                  <a:schemeClr val="tx1"/>
                </a:solidFill>
                <a:latin typeface="+mn-lt"/>
                <a:ea typeface="+mn-ea"/>
                <a:cs typeface="+mn-cs"/>
              </a:defRPr>
            </a:lvl5pPr>
            <a:lvl6pPr marL="2237906" algn="l" defTabSz="447582" rtl="0" eaLnBrk="1" latinLnBrk="0" hangingPunct="1">
              <a:defRPr sz="1700" kern="1200">
                <a:solidFill>
                  <a:schemeClr val="tx1"/>
                </a:solidFill>
                <a:latin typeface="+mn-lt"/>
                <a:ea typeface="+mn-ea"/>
                <a:cs typeface="+mn-cs"/>
              </a:defRPr>
            </a:lvl6pPr>
            <a:lvl7pPr marL="2685485" algn="l" defTabSz="447582" rtl="0" eaLnBrk="1" latinLnBrk="0" hangingPunct="1">
              <a:defRPr sz="1700" kern="1200">
                <a:solidFill>
                  <a:schemeClr val="tx1"/>
                </a:solidFill>
                <a:latin typeface="+mn-lt"/>
                <a:ea typeface="+mn-ea"/>
                <a:cs typeface="+mn-cs"/>
              </a:defRPr>
            </a:lvl7pPr>
            <a:lvl8pPr marL="3133065" algn="l" defTabSz="447582" rtl="0" eaLnBrk="1" latinLnBrk="0" hangingPunct="1">
              <a:defRPr sz="1700" kern="1200">
                <a:solidFill>
                  <a:schemeClr val="tx1"/>
                </a:solidFill>
                <a:latin typeface="+mn-lt"/>
                <a:ea typeface="+mn-ea"/>
                <a:cs typeface="+mn-cs"/>
              </a:defRPr>
            </a:lvl8pPr>
            <a:lvl9pPr marL="3580646" algn="l" defTabSz="447582" rtl="0" eaLnBrk="1" latinLnBrk="0" hangingPunct="1">
              <a:defRPr sz="1700" kern="1200">
                <a:solidFill>
                  <a:schemeClr val="tx1"/>
                </a:solidFill>
                <a:latin typeface="+mn-lt"/>
                <a:ea typeface="+mn-ea"/>
                <a:cs typeface="+mn-cs"/>
              </a:defRPr>
            </a:lvl9pPr>
          </a:lstStyle>
          <a:p>
            <a:pPr algn="ctr"/>
            <a:r>
              <a:rPr lang="fr-FR" b="1" dirty="0">
                <a:solidFill>
                  <a:srgbClr val="FF0000"/>
                </a:solidFill>
              </a:rPr>
              <a:t>NEW !</a:t>
            </a:r>
            <a:endParaRPr lang="en-US" b="1" dirty="0">
              <a:solidFill>
                <a:srgbClr val="FF0000"/>
              </a:solidFill>
            </a:endParaRPr>
          </a:p>
        </p:txBody>
      </p:sp>
    </p:spTree>
    <p:extLst>
      <p:ext uri="{BB962C8B-B14F-4D97-AF65-F5344CB8AC3E}">
        <p14:creationId xmlns:p14="http://schemas.microsoft.com/office/powerpoint/2010/main" val="2890931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it-IT"/>
              <a:t>Presentazione di supporto per i docenti di Architettura/Ingegneria civile</a:t>
            </a:r>
            <a:endParaRPr lang="it-IT" dirty="0"/>
          </a:p>
        </p:txBody>
      </p:sp>
      <p:sp>
        <p:nvSpPr>
          <p:cNvPr id="3" name="Subtitle 2"/>
          <p:cNvSpPr>
            <a:spLocks noGrp="1"/>
          </p:cNvSpPr>
          <p:nvPr>
            <p:ph type="subTitle" idx="1"/>
          </p:nvPr>
        </p:nvSpPr>
        <p:spPr>
          <a:xfrm>
            <a:off x="971550" y="3886200"/>
            <a:ext cx="7200900" cy="1752600"/>
          </a:xfrm>
        </p:spPr>
        <p:txBody>
          <a:bodyPr rtlCol="0">
            <a:noAutofit/>
          </a:bodyPr>
          <a:lstStyle/>
          <a:p>
            <a:pPr eaLnBrk="1" fontAlgn="auto" hangingPunct="1">
              <a:spcAft>
                <a:spcPts val="0"/>
              </a:spcAft>
              <a:defRPr/>
            </a:pPr>
            <a:r>
              <a:rPr lang="it-IT" sz="4000" b="1" dirty="0">
                <a:solidFill>
                  <a:srgbClr val="0070C0"/>
                </a:solidFill>
              </a:rPr>
              <a:t>Capitolo 07B</a:t>
            </a:r>
          </a:p>
          <a:p>
            <a:pPr eaLnBrk="1" fontAlgn="auto" hangingPunct="1">
              <a:spcAft>
                <a:spcPts val="0"/>
              </a:spcAft>
              <a:defRPr/>
            </a:pPr>
            <a:r>
              <a:rPr lang="it-IT" sz="4000" b="1" dirty="0">
                <a:solidFill>
                  <a:srgbClr val="0070C0"/>
                </a:solidFill>
              </a:rPr>
              <a:t>Applicazioni strutturali di</a:t>
            </a:r>
          </a:p>
          <a:p>
            <a:pPr eaLnBrk="1" fontAlgn="auto" hangingPunct="1">
              <a:spcAft>
                <a:spcPts val="0"/>
              </a:spcAft>
              <a:defRPr/>
            </a:pPr>
            <a:r>
              <a:rPr lang="it-IT"/>
              <a:t> </a:t>
            </a:r>
            <a:r>
              <a:rPr lang="it-IT" sz="4000" b="1" dirty="0">
                <a:solidFill>
                  <a:srgbClr val="0070C0"/>
                </a:solidFill>
              </a:rPr>
              <a:t>prodotti piatti</a:t>
            </a:r>
            <a:r>
              <a:rPr lang="it-IT"/>
              <a:t>  </a:t>
            </a:r>
            <a:r>
              <a:rPr lang="it-IT" sz="4000" b="1" dirty="0">
                <a:solidFill>
                  <a:srgbClr val="0070C0"/>
                </a:solidFill>
              </a:rPr>
              <a:t>in acciaio inossidabile</a:t>
            </a:r>
          </a:p>
        </p:txBody>
      </p:sp>
      <p:sp>
        <p:nvSpPr>
          <p:cNvPr id="1843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F5554A-0736-447B-B86B-5191B95FEBE6}"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170787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85800" y="1196975"/>
            <a:ext cx="7772400" cy="1470025"/>
          </a:xfrm>
        </p:spPr>
        <p:txBody>
          <a:bodyPr rtlCol="0">
            <a:normAutofit fontScale="90000"/>
          </a:bodyPr>
          <a:lstStyle/>
          <a:p>
            <a:pPr eaLnBrk="1" fontAlgn="auto" hangingPunct="1">
              <a:spcAft>
                <a:spcPts val="0"/>
              </a:spcAft>
              <a:defRPr/>
            </a:pPr>
            <a:r>
              <a:rPr lang="it-IT"/>
              <a:t>Acciaio inossidabile strutturale</a:t>
            </a:r>
            <a:br/>
            <a:r>
              <a:rPr lang="it-IT" altLang="en-US" sz="4000" dirty="0"/>
              <a:t>La progettazione con l'acciaio inossidabile</a:t>
            </a:r>
            <a:endParaRPr lang="it-IT" dirty="0"/>
          </a:p>
        </p:txBody>
      </p:sp>
      <p:sp>
        <p:nvSpPr>
          <p:cNvPr id="6146" name="Rectangle 7"/>
          <p:cNvSpPr>
            <a:spLocks noGrp="1" noChangeArrowheads="1"/>
          </p:cNvSpPr>
          <p:nvPr>
            <p:ph type="subTitle" idx="1"/>
          </p:nvPr>
        </p:nvSpPr>
        <p:spPr>
          <a:xfrm>
            <a:off x="1371600" y="2997200"/>
            <a:ext cx="7029450" cy="2971800"/>
          </a:xfrm>
        </p:spPr>
        <p:txBody>
          <a:bodyPr rtlCol="0">
            <a:normAutofit fontScale="92500"/>
          </a:bodyPr>
          <a:lstStyle/>
          <a:p>
            <a:pPr eaLnBrk="1" fontAlgn="auto" hangingPunct="1">
              <a:spcAft>
                <a:spcPts val="0"/>
              </a:spcAft>
              <a:defRPr/>
            </a:pPr>
            <a:r>
              <a:rPr lang="it-IT" dirty="0"/>
              <a:t>Barbara Rossi, </a:t>
            </a:r>
            <a:r>
              <a:rPr lang="it-IT" dirty="0" err="1"/>
              <a:t>Maarten</a:t>
            </a:r>
            <a:r>
              <a:rPr lang="it-IT" dirty="0"/>
              <a:t> </a:t>
            </a:r>
            <a:r>
              <a:rPr lang="it-IT" dirty="0" err="1"/>
              <a:t>Fortan</a:t>
            </a:r>
            <a:endParaRPr lang="it-IT" dirty="0"/>
          </a:p>
          <a:p>
            <a:pPr eaLnBrk="1" fontAlgn="auto" hangingPunct="1">
              <a:spcAft>
                <a:spcPts val="0"/>
              </a:spcAft>
              <a:defRPr/>
            </a:pPr>
            <a:r>
              <a:rPr lang="it-IT" dirty="0"/>
              <a:t>Dipartimento di ingegneria civile, </a:t>
            </a:r>
          </a:p>
          <a:p>
            <a:pPr eaLnBrk="1" fontAlgn="auto" hangingPunct="1">
              <a:spcAft>
                <a:spcPts val="0"/>
              </a:spcAft>
              <a:defRPr/>
            </a:pPr>
            <a:r>
              <a:rPr lang="it-IT" dirty="0"/>
              <a:t>KU </a:t>
            </a:r>
            <a:r>
              <a:rPr lang="it-IT" dirty="0" err="1"/>
              <a:t>Leuven</a:t>
            </a:r>
            <a:r>
              <a:rPr lang="it-IT" dirty="0"/>
              <a:t>, Belgio</a:t>
            </a:r>
          </a:p>
          <a:p>
            <a:pPr eaLnBrk="1" fontAlgn="auto" hangingPunct="1">
              <a:spcAft>
                <a:spcPts val="0"/>
              </a:spcAft>
              <a:defRPr/>
            </a:pPr>
            <a:endParaRPr lang="it-IT" dirty="0"/>
          </a:p>
          <a:p>
            <a:pPr eaLnBrk="1" fontAlgn="auto" hangingPunct="1">
              <a:spcAft>
                <a:spcPts val="0"/>
              </a:spcAft>
              <a:defRPr/>
            </a:pPr>
            <a:r>
              <a:rPr lang="it-IT" sz="2162" dirty="0"/>
              <a:t>Basato su una versione precedente preparata da Nancy Baddoo</a:t>
            </a:r>
            <a:br>
              <a:rPr dirty="0"/>
            </a:br>
            <a:r>
              <a:rPr lang="it-IT" sz="2162" dirty="0"/>
              <a:t>Steel Construction Institute, Ascot, Regno Unito</a:t>
            </a:r>
            <a:endParaRPr lang="it-IT" altLang="en-US" sz="2162" dirty="0"/>
          </a:p>
          <a:p>
            <a:pPr eaLnBrk="1" fontAlgn="auto" hangingPunct="1">
              <a:spcAft>
                <a:spcPts val="0"/>
              </a:spcAft>
              <a:defRPr/>
            </a:pPr>
            <a:endParaRPr lang="it-IT" altLang="en-US" dirty="0"/>
          </a:p>
        </p:txBody>
      </p:sp>
      <p:sp>
        <p:nvSpPr>
          <p:cNvPr id="19459"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2A5182-FBBE-42F6-BEF9-CE956F78122B}"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2191514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it-IT"/>
              <a:t>Sintesi </a:t>
            </a:r>
          </a:p>
        </p:txBody>
      </p:sp>
      <p:sp>
        <p:nvSpPr>
          <p:cNvPr id="21506" name="Rectangle 3"/>
          <p:cNvSpPr>
            <a:spLocks noGrp="1" noChangeArrowheads="1"/>
          </p:cNvSpPr>
          <p:nvPr>
            <p:ph type="body" idx="1"/>
          </p:nvPr>
        </p:nvSpPr>
        <p:spPr/>
        <p:txBody>
          <a:bodyPr/>
          <a:lstStyle/>
          <a:p>
            <a:pPr eaLnBrk="1" hangingPunct="1"/>
            <a:r>
              <a:rPr lang="it-IT"/>
              <a:t>Esempi di applicazioni strutturali </a:t>
            </a:r>
          </a:p>
          <a:p>
            <a:pPr eaLnBrk="1" hangingPunct="1"/>
            <a:r>
              <a:rPr lang="it-IT"/>
              <a:t>Caratteristiche meccaniche dei materiali </a:t>
            </a:r>
          </a:p>
          <a:p>
            <a:pPr eaLnBrk="1" hangingPunct="1"/>
            <a:r>
              <a:rPr lang="it-IT"/>
              <a:t>Progettazione conforme a Eurocodice 3</a:t>
            </a:r>
          </a:p>
          <a:p>
            <a:pPr eaLnBrk="1" hangingPunct="1"/>
            <a:r>
              <a:rPr lang="it-IT"/>
              <a:t>Metodi alternativi</a:t>
            </a:r>
          </a:p>
          <a:p>
            <a:pPr eaLnBrk="1" hangingPunct="1"/>
            <a:r>
              <a:rPr lang="it-IT"/>
              <a:t>Deflessioni</a:t>
            </a:r>
          </a:p>
          <a:p>
            <a:pPr eaLnBrk="1" hangingPunct="1"/>
            <a:r>
              <a:rPr lang="it-IT"/>
              <a:t>Informazioni aggiuntive</a:t>
            </a:r>
          </a:p>
          <a:p>
            <a:pPr eaLnBrk="1" hangingPunct="1"/>
            <a:r>
              <a:rPr lang="it-IT"/>
              <a:t>Risorse per ingegneri</a:t>
            </a:r>
          </a:p>
        </p:txBody>
      </p:sp>
      <p:sp>
        <p:nvSpPr>
          <p:cNvPr id="21507"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D574FDE-C379-4F5E-A05A-583BFED1FCFA}"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4097828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4"/>
          <p:cNvSpPr>
            <a:spLocks noGrp="1"/>
          </p:cNvSpPr>
          <p:nvPr>
            <p:ph type="ctrTitle"/>
          </p:nvPr>
        </p:nvSpPr>
        <p:spPr/>
        <p:txBody>
          <a:bodyPr/>
          <a:lstStyle/>
          <a:p>
            <a:pPr eaLnBrk="1" hangingPunct="1"/>
            <a:r>
              <a:rPr lang="it-IT"/>
              <a:t>Sezione 1</a:t>
            </a:r>
          </a:p>
        </p:txBody>
      </p:sp>
      <p:sp>
        <p:nvSpPr>
          <p:cNvPr id="6" name="Sous-titre 5"/>
          <p:cNvSpPr>
            <a:spLocks noGrp="1"/>
          </p:cNvSpPr>
          <p:nvPr>
            <p:ph type="subTitle" idx="1"/>
          </p:nvPr>
        </p:nvSpPr>
        <p:spPr/>
        <p:txBody>
          <a:bodyPr rtlCol="0">
            <a:normAutofit/>
          </a:bodyPr>
          <a:lstStyle/>
          <a:p>
            <a:pPr eaLnBrk="1" fontAlgn="auto" hangingPunct="1">
              <a:spcAft>
                <a:spcPts val="0"/>
              </a:spcAft>
              <a:defRPr/>
            </a:pPr>
            <a:r>
              <a:rPr lang="it-IT"/>
              <a:t>Esempi di applicazioni strutturali </a:t>
            </a:r>
            <a:endParaRPr lang="it-IT" dirty="0"/>
          </a:p>
        </p:txBody>
      </p:sp>
      <p:sp>
        <p:nvSpPr>
          <p:cNvPr id="23555" name="Espace réservé du numéro de diapositive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77E1BB-48BF-4DEC-8A0D-8FFC3175BAB7}"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1646347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a:srcRect/>
          <a:stretch>
            <a:fillRect/>
          </a:stretch>
        </p:blipFill>
        <p:spPr bwMode="auto">
          <a:xfrm>
            <a:off x="-107950" y="3419475"/>
            <a:ext cx="4751388" cy="3421063"/>
          </a:xfrm>
          <a:prstGeom prst="rect">
            <a:avLst/>
          </a:prstGeom>
          <a:noFill/>
          <a:ln w="9525">
            <a:solidFill>
              <a:schemeClr val="tx1"/>
            </a:solidFill>
            <a:miter lim="800000"/>
            <a:headEnd/>
            <a:tailEnd/>
          </a:ln>
        </p:spPr>
      </p:pic>
      <p:pic>
        <p:nvPicPr>
          <p:cNvPr id="17410" name="Picture 8"/>
          <p:cNvPicPr>
            <a:picLocks noChangeAspect="1" noChangeArrowheads="1"/>
          </p:cNvPicPr>
          <p:nvPr/>
        </p:nvPicPr>
        <p:blipFill>
          <a:blip r:embed="rId3"/>
          <a:srcRect/>
          <a:stretch>
            <a:fillRect/>
          </a:stretch>
        </p:blipFill>
        <p:spPr bwMode="auto">
          <a:xfrm>
            <a:off x="4584700" y="3419475"/>
            <a:ext cx="4559300" cy="3421063"/>
          </a:xfrm>
          <a:prstGeom prst="rect">
            <a:avLst/>
          </a:prstGeom>
          <a:noFill/>
          <a:ln w="9525">
            <a:solidFill>
              <a:schemeClr val="tx1"/>
            </a:solidFill>
            <a:miter lim="800000"/>
            <a:headEnd/>
            <a:tailEnd/>
          </a:ln>
        </p:spPr>
      </p:pic>
      <p:pic>
        <p:nvPicPr>
          <p:cNvPr id="17411" name="Picture 5"/>
          <p:cNvPicPr>
            <a:picLocks noChangeArrowheads="1"/>
          </p:cNvPicPr>
          <p:nvPr/>
        </p:nvPicPr>
        <p:blipFill>
          <a:blip r:embed="rId4"/>
          <a:srcRect/>
          <a:stretch>
            <a:fillRect/>
          </a:stretch>
        </p:blipFill>
        <p:spPr bwMode="auto">
          <a:xfrm>
            <a:off x="-36513" y="0"/>
            <a:ext cx="4679951" cy="3419475"/>
          </a:xfrm>
          <a:prstGeom prst="rect">
            <a:avLst/>
          </a:prstGeom>
          <a:noFill/>
          <a:ln w="9525">
            <a:solidFill>
              <a:schemeClr val="tx1"/>
            </a:solidFill>
            <a:miter lim="800000"/>
            <a:headEnd/>
            <a:tailEnd/>
          </a:ln>
        </p:spPr>
      </p:pic>
      <p:pic>
        <p:nvPicPr>
          <p:cNvPr id="17412" name="Picture 5"/>
          <p:cNvPicPr>
            <a:picLocks noChangeAspect="1" noChangeArrowheads="1"/>
          </p:cNvPicPr>
          <p:nvPr/>
        </p:nvPicPr>
        <p:blipFill>
          <a:blip r:embed="rId5"/>
          <a:srcRect/>
          <a:stretch>
            <a:fillRect/>
          </a:stretch>
        </p:blipFill>
        <p:spPr bwMode="auto">
          <a:xfrm>
            <a:off x="4584700" y="9525"/>
            <a:ext cx="4559300" cy="3419475"/>
          </a:xfrm>
          <a:prstGeom prst="rect">
            <a:avLst/>
          </a:prstGeom>
          <a:noFill/>
          <a:ln w="9525">
            <a:solidFill>
              <a:schemeClr val="tx1"/>
            </a:solid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noChangeArrowheads="1"/>
          </p:cNvSpPr>
          <p:nvPr>
            <p:ph type="body" sz="half" idx="2"/>
          </p:nvPr>
        </p:nvSpPr>
        <p:spPr/>
        <p:txBody>
          <a:bodyPr/>
          <a:lstStyle/>
          <a:p>
            <a:pPr eaLnBrk="1" hangingPunct="1"/>
            <a:r>
              <a:rPr lang="it-IT" altLang="fr-FR" sz="2400"/>
              <a:t>Stazione Sint Pieters, Ghent (BE)</a:t>
            </a:r>
          </a:p>
          <a:p>
            <a:pPr eaLnBrk="1" hangingPunct="1"/>
            <a:r>
              <a:rPr lang="it-IT" altLang="fr-FR" sz="2400"/>
              <a:t>Arch.: Wefirna</a:t>
            </a:r>
            <a:r>
              <a:rPr lang="it-IT"/>
              <a:t> </a:t>
            </a:r>
          </a:p>
          <a:p>
            <a:pPr eaLnBrk="1" hangingPunct="1"/>
            <a:r>
              <a:rPr lang="it-IT" altLang="fr-FR" sz="2400"/>
              <a:t>Uff. ing.: THV Van Laere-Braekel</a:t>
            </a:r>
            <a:r>
              <a:rPr lang="it-IT"/>
              <a:t> </a:t>
            </a:r>
            <a:r>
              <a:rPr lang="it-IT" altLang="fr-FR" sz="2400"/>
              <a:t>Aero</a:t>
            </a:r>
          </a:p>
        </p:txBody>
      </p:sp>
      <p:pic>
        <p:nvPicPr>
          <p:cNvPr id="25602" name="Picture 2" descr="Z:\DONNEES\Mes Documents\Images\Gent\P. Lints St Pietersstation\22 01 2008 045.JPG"/>
          <p:cNvPicPr>
            <a:picLocks noGrp="1" noChangeAspect="1" noChangeArrowheads="1"/>
          </p:cNvPicPr>
          <p:nvPr>
            <p:ph type="pic" idx="1"/>
          </p:nvPr>
        </p:nvPicPr>
        <p:blipFill>
          <a:blip r:embed="rId3" cstate="email">
            <a:extLst>
              <a:ext uri="{28A0092B-C50C-407E-A947-70E740481C1C}">
                <a14:useLocalDpi xmlns:a14="http://schemas.microsoft.com/office/drawing/2010/main"/>
              </a:ext>
            </a:extLst>
          </a:blip>
          <a:srcRect/>
          <a:stretch>
            <a:fillRect/>
          </a:stretch>
        </p:blipFill>
        <p:spPr>
          <a:ln>
            <a:solidFill>
              <a:srgbClr val="000000"/>
            </a:solidFill>
          </a:ln>
        </p:spPr>
      </p:pic>
      <p:sp>
        <p:nvSpPr>
          <p:cNvPr id="25603"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76575D-F870-4877-BD58-FDA762054D81}"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1914111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Content Placeholder 3" descr="016_14 EcoleRoyaleMilitaireConfCenterFireBalconies4.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0"/>
            <a:ext cx="2320925" cy="3525838"/>
          </a:xfrm>
          <a:ln>
            <a:solidFill>
              <a:srgbClr val="000000"/>
            </a:solidFill>
          </a:ln>
        </p:spPr>
      </p:pic>
      <p:pic>
        <p:nvPicPr>
          <p:cNvPr id="26626" name="Picture 4" descr="017_15 EcoleRoyaleMilitaireConfCenterFireBalconiesTensionRods.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552950"/>
            <a:ext cx="3500438" cy="2305050"/>
          </a:xfrm>
          <a:prstGeom prst="rect">
            <a:avLst/>
          </a:prstGeom>
          <a:noFill/>
          <a:ln w="9525">
            <a:solidFill>
              <a:srgbClr val="000000"/>
            </a:solidFill>
            <a:miter lim="800000"/>
            <a:headEnd/>
            <a:tailEnd/>
          </a:ln>
        </p:spPr>
      </p:pic>
      <p:pic>
        <p:nvPicPr>
          <p:cNvPr id="26627" name="Picture 5" descr="018_16 EcoleRoyaleMilitaireConfCenterTensionRodsCloseUp.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27563" y="0"/>
            <a:ext cx="4516437" cy="6858000"/>
          </a:xfrm>
          <a:prstGeom prst="rect">
            <a:avLst/>
          </a:prstGeom>
          <a:noFill/>
          <a:ln w="9525">
            <a:solidFill>
              <a:srgbClr val="000000"/>
            </a:solidFill>
            <a:miter lim="800000"/>
            <a:headEnd/>
            <a:tailEnd/>
          </a:ln>
        </p:spPr>
      </p:pic>
      <p:sp>
        <p:nvSpPr>
          <p:cNvPr id="34822" name="TextBox 5"/>
          <p:cNvSpPr txBox="1">
            <a:spLocks noChangeArrowheads="1"/>
          </p:cNvSpPr>
          <p:nvPr/>
        </p:nvSpPr>
        <p:spPr bwMode="auto">
          <a:xfrm>
            <a:off x="2411413" y="0"/>
            <a:ext cx="2216150" cy="2616200"/>
          </a:xfrm>
          <a:prstGeom prst="rect">
            <a:avLst/>
          </a:prstGeom>
          <a:noFill/>
          <a:ln>
            <a:noFill/>
          </a:ln>
        </p:spPr>
        <p:txBody>
          <a:bodyPr>
            <a:spAutoFit/>
          </a:bodyPr>
          <a:lstStyle>
            <a:lvl1pPr eaLnBrk="0" hangingPunct="0">
              <a:defRPr kumimoji="1" sz="2400">
                <a:solidFill>
                  <a:schemeClr val="tx1"/>
                </a:solidFill>
                <a:latin typeface="Times New Roman" charset="0"/>
                <a:cs typeface="Arial" charset="0"/>
              </a:defRPr>
            </a:lvl1pPr>
            <a:lvl2pPr marL="37931725" indent="-37474525" eaLnBrk="0" hangingPunct="0">
              <a:defRPr kumimoji="1" sz="2400">
                <a:solidFill>
                  <a:schemeClr val="tx1"/>
                </a:solidFill>
                <a:latin typeface="Times New Roman" charset="0"/>
                <a:cs typeface="Arial" charset="0"/>
              </a:defRPr>
            </a:lvl2pPr>
            <a:lvl3pPr marL="1143000" indent="-228600" eaLnBrk="0" hangingPunct="0">
              <a:defRPr kumimoji="1" sz="2400">
                <a:solidFill>
                  <a:schemeClr val="tx1"/>
                </a:solidFill>
                <a:latin typeface="Times New Roman" charset="0"/>
                <a:cs typeface="Arial" charset="0"/>
              </a:defRPr>
            </a:lvl3pPr>
            <a:lvl4pPr marL="1600200" indent="-228600" eaLnBrk="0" hangingPunct="0">
              <a:defRPr kumimoji="1" sz="2400">
                <a:solidFill>
                  <a:schemeClr val="tx1"/>
                </a:solidFill>
                <a:latin typeface="Times New Roman" charset="0"/>
                <a:cs typeface="Arial" charset="0"/>
              </a:defRPr>
            </a:lvl4pPr>
            <a:lvl5pPr marL="2057400" indent="-228600" eaLnBrk="0" hangingPunct="0">
              <a:defRPr kumimoji="1" sz="2400">
                <a:solidFill>
                  <a:schemeClr val="tx1"/>
                </a:solidFill>
                <a:latin typeface="Times New Roman" charset="0"/>
                <a:cs typeface="Arial" charset="0"/>
              </a:defRPr>
            </a:lvl5pPr>
            <a:lvl6pPr marL="2514600" indent="-228600" eaLnBrk="0" fontAlgn="base" hangingPunct="0">
              <a:spcBef>
                <a:spcPct val="0"/>
              </a:spcBef>
              <a:spcAft>
                <a:spcPct val="0"/>
              </a:spcAft>
              <a:defRPr kumimoji="1" sz="2400">
                <a:solidFill>
                  <a:schemeClr val="tx1"/>
                </a:solidFill>
                <a:latin typeface="Times New Roman" charset="0"/>
                <a:cs typeface="Arial" charset="0"/>
              </a:defRPr>
            </a:lvl6pPr>
            <a:lvl7pPr marL="2971800" indent="-228600" eaLnBrk="0" fontAlgn="base" hangingPunct="0">
              <a:spcBef>
                <a:spcPct val="0"/>
              </a:spcBef>
              <a:spcAft>
                <a:spcPct val="0"/>
              </a:spcAft>
              <a:defRPr kumimoji="1" sz="2400">
                <a:solidFill>
                  <a:schemeClr val="tx1"/>
                </a:solidFill>
                <a:latin typeface="Times New Roman" charset="0"/>
                <a:cs typeface="Arial" charset="0"/>
              </a:defRPr>
            </a:lvl7pPr>
            <a:lvl8pPr marL="3429000" indent="-228600" eaLnBrk="0" fontAlgn="base" hangingPunct="0">
              <a:spcBef>
                <a:spcPct val="0"/>
              </a:spcBef>
              <a:spcAft>
                <a:spcPct val="0"/>
              </a:spcAft>
              <a:defRPr kumimoji="1" sz="2400">
                <a:solidFill>
                  <a:schemeClr val="tx1"/>
                </a:solidFill>
                <a:latin typeface="Times New Roman" charset="0"/>
                <a:cs typeface="Arial" charset="0"/>
              </a:defRPr>
            </a:lvl8pPr>
            <a:lvl9pPr marL="3886200" indent="-228600" eaLnBrk="0" fontAlgn="base" hangingPunct="0">
              <a:spcBef>
                <a:spcPct val="0"/>
              </a:spcBef>
              <a:spcAft>
                <a:spcPct val="0"/>
              </a:spcAft>
              <a:defRPr kumimoji="1" sz="2400">
                <a:solidFill>
                  <a:schemeClr val="tx1"/>
                </a:solidFill>
                <a:latin typeface="Times New Roman" charset="0"/>
                <a:cs typeface="Arial" charset="0"/>
              </a:defRPr>
            </a:lvl9p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1" lang="it-IT" altLang="fr-FR" sz="2400" b="0" i="0" u="none" strike="noStrike" kern="1200" cap="none" spc="0" normalizeH="0" baseline="0" noProof="0" dirty="0">
                <a:ln>
                  <a:noFill/>
                </a:ln>
                <a:solidFill>
                  <a:prstClr val="black"/>
                </a:solidFill>
                <a:effectLst/>
                <a:uLnTx/>
                <a:uFillTx/>
                <a:latin typeface="Calibri"/>
                <a:ea typeface="+mn-ea"/>
                <a:cs typeface="Arial" charset="0"/>
              </a:rPr>
              <a:t>Scuola militare di Bruxelles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it-IT" altLang="fr-FR" sz="2400" b="0" i="0" u="none" strike="noStrike" kern="1200" cap="none" spc="0" normalizeH="0" baseline="0" noProof="0" dirty="0">
                <a:ln>
                  <a:noFill/>
                </a:ln>
                <a:solidFill>
                  <a:prstClr val="black"/>
                </a:solidFill>
                <a:effectLst/>
                <a:uLnTx/>
                <a:uFillTx/>
                <a:latin typeface="Calibri"/>
                <a:ea typeface="+mn-ea"/>
                <a:cs typeface="Arial" charset="0"/>
              </a:rPr>
              <a:t>Arch.: AR.TE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fr-FR" sz="2400" b="0" i="0" u="none" strike="noStrike" kern="1200" cap="none" spc="0" normalizeH="0" baseline="0" noProof="0" dirty="0">
                <a:ln>
                  <a:noFill/>
                </a:ln>
                <a:solidFill>
                  <a:prstClr val="black"/>
                </a:solidFill>
                <a:effectLst/>
                <a:uLnTx/>
                <a:uFillTx/>
                <a:latin typeface="Calibri"/>
                <a:ea typeface="+mn-ea"/>
                <a:cs typeface="Arial" charset="0"/>
              </a:rPr>
              <a:t>Uff. ing.</a:t>
            </a:r>
            <a:r>
              <a:rPr kumimoji="1" lang="it-IT" altLang="fr-FR" sz="2400" b="0" i="0" u="none" strike="noStrike" kern="1200" cap="none" spc="0" normalizeH="0" baseline="0" noProof="0" dirty="0">
                <a:ln>
                  <a:noFill/>
                </a:ln>
                <a:solidFill>
                  <a:prstClr val="black"/>
                </a:solidFill>
                <a:effectLst/>
                <a:uLnTx/>
                <a:uFillTx/>
                <a:latin typeface="Calibri"/>
                <a:ea typeface="+mn-ea"/>
                <a:cs typeface="Arial" charset="0"/>
              </a:rPr>
              <a:t>: Tractebel Development</a:t>
            </a:r>
          </a:p>
        </p:txBody>
      </p:sp>
      <p:sp>
        <p:nvSpPr>
          <p:cNvPr id="26629"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42306D-18A1-433D-9DA7-98B79081D8F9}"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116512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Content Placeholder 3" descr="ParisGrandeArcheTotalNuit.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1143000" y="612775"/>
            <a:ext cx="5486400" cy="4114800"/>
          </a:xfrm>
          <a:ln>
            <a:solidFill>
              <a:schemeClr val="tx1"/>
            </a:solidFill>
          </a:ln>
        </p:spPr>
      </p:pic>
      <p:sp>
        <p:nvSpPr>
          <p:cNvPr id="28674" name="Content Placeholder 16"/>
          <p:cNvSpPr>
            <a:spLocks noGrp="1"/>
          </p:cNvSpPr>
          <p:nvPr>
            <p:ph type="body" sz="half" idx="2"/>
          </p:nvPr>
        </p:nvSpPr>
        <p:spPr>
          <a:xfrm>
            <a:off x="1066800" y="4959350"/>
            <a:ext cx="3759200" cy="1517650"/>
          </a:xfrm>
        </p:spPr>
        <p:txBody>
          <a:bodyPr/>
          <a:lstStyle/>
          <a:p>
            <a:pPr eaLnBrk="1" hangingPunct="1"/>
            <a:r>
              <a:rPr lang="it-IT" altLang="fr-FR" sz="2400"/>
              <a:t>La Grande Arche, Parigi</a:t>
            </a:r>
          </a:p>
          <a:p>
            <a:pPr eaLnBrk="1" hangingPunct="1"/>
            <a:r>
              <a:rPr lang="it-IT" altLang="fr-FR" sz="2400"/>
              <a:t>Arch.: Johan Otto von Spreckelsen</a:t>
            </a:r>
          </a:p>
          <a:p>
            <a:pPr eaLnBrk="1" hangingPunct="1"/>
            <a:r>
              <a:rPr lang="it-IT" altLang="fr-FR" sz="2400"/>
              <a:t>Uff. ing.: Paul Andreu</a:t>
            </a:r>
          </a:p>
        </p:txBody>
      </p:sp>
      <p:pic>
        <p:nvPicPr>
          <p:cNvPr id="28675" name="Picture 6" descr="ParisLaGrandeArche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2363" y="4005263"/>
            <a:ext cx="3946525" cy="2593975"/>
          </a:xfrm>
          <a:prstGeom prst="rect">
            <a:avLst/>
          </a:prstGeom>
          <a:noFill/>
          <a:ln w="9525">
            <a:solidFill>
              <a:srgbClr val="000000"/>
            </a:solidFill>
            <a:miter lim="800000"/>
            <a:headEnd/>
            <a:tailEnd/>
          </a:ln>
        </p:spPr>
      </p:pic>
      <p:sp>
        <p:nvSpPr>
          <p:cNvPr id="28676"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D4A87A-BE68-461F-B334-5DE9B80F2145}"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14521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polarit-talo1.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ln>
            <a:solidFill>
              <a:schemeClr val="tx1"/>
            </a:solidFill>
          </a:ln>
        </p:spPr>
      </p:pic>
      <p:sp>
        <p:nvSpPr>
          <p:cNvPr id="30722" name="Rectangle 3"/>
          <p:cNvSpPr>
            <a:spLocks noGrp="1" noChangeArrowheads="1"/>
          </p:cNvSpPr>
          <p:nvPr>
            <p:ph type="body" sz="half" idx="2"/>
          </p:nvPr>
        </p:nvSpPr>
        <p:spPr/>
        <p:txBody>
          <a:bodyPr/>
          <a:lstStyle/>
          <a:p>
            <a:pPr eaLnBrk="1" hangingPunct="1"/>
            <a:r>
              <a:rPr lang="it-IT" altLang="fr-FR" sz="2400"/>
              <a:t>Villa Inox (FIN)</a:t>
            </a:r>
          </a:p>
        </p:txBody>
      </p:sp>
      <p:sp>
        <p:nvSpPr>
          <p:cNvPr id="30723"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54BC9B-B7BE-4F89-B27B-0EBB442EF4C0}"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4028229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Content Placeholder 8" descr="519-40 entry.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636963" y="188913"/>
            <a:ext cx="5111750" cy="3775075"/>
          </a:xfrm>
          <a:ln>
            <a:solidFill>
              <a:schemeClr val="tx1"/>
            </a:solidFill>
          </a:ln>
        </p:spPr>
      </p:pic>
      <p:sp>
        <p:nvSpPr>
          <p:cNvPr id="31746" name="Text Placeholder 4"/>
          <p:cNvSpPr>
            <a:spLocks noGrp="1"/>
          </p:cNvSpPr>
          <p:nvPr>
            <p:ph type="body" sz="half" idx="2"/>
          </p:nvPr>
        </p:nvSpPr>
        <p:spPr>
          <a:xfrm>
            <a:off x="457200" y="1435100"/>
            <a:ext cx="2411413" cy="4691063"/>
          </a:xfrm>
        </p:spPr>
        <p:txBody>
          <a:bodyPr/>
          <a:lstStyle/>
          <a:p>
            <a:pPr eaLnBrk="1" hangingPunct="1"/>
            <a:r>
              <a:rPr lang="it-IT" altLang="fr-FR" sz="2400"/>
              <a:t>La Lentille de Saint-Lazare, Parigi, (Francia)</a:t>
            </a:r>
          </a:p>
          <a:p>
            <a:pPr eaLnBrk="1" hangingPunct="1"/>
            <a:r>
              <a:rPr lang="it-IT" altLang="fr-FR" sz="2400"/>
              <a:t>Arch.: Arte Charpentiers &amp; Associés</a:t>
            </a:r>
          </a:p>
          <a:p>
            <a:pPr eaLnBrk="1" hangingPunct="1"/>
            <a:r>
              <a:rPr lang="it-IT" altLang="fr-FR" sz="2400"/>
              <a:t>Uff. ing.: Mitsu Edwards</a:t>
            </a:r>
          </a:p>
        </p:txBody>
      </p:sp>
      <p:pic>
        <p:nvPicPr>
          <p:cNvPr id="31747" name="Picture 9" descr="519-10 bardage.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75463" y="4125913"/>
            <a:ext cx="1862137" cy="2519362"/>
          </a:xfrm>
          <a:prstGeom prst="rect">
            <a:avLst/>
          </a:prstGeom>
          <a:noFill/>
          <a:ln w="9525">
            <a:solidFill>
              <a:srgbClr val="000000"/>
            </a:solidFill>
            <a:miter lim="800000"/>
            <a:headEnd/>
            <a:tailEnd/>
          </a:ln>
        </p:spPr>
      </p:pic>
      <p:pic>
        <p:nvPicPr>
          <p:cNvPr id="31748" name="Picture 10" descr="519-13 gate.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35375" y="4125913"/>
            <a:ext cx="1893888" cy="2519362"/>
          </a:xfrm>
          <a:prstGeom prst="rect">
            <a:avLst/>
          </a:prstGeom>
          <a:noFill/>
          <a:ln w="9525">
            <a:solidFill>
              <a:srgbClr val="000000"/>
            </a:solidFill>
            <a:miter lim="800000"/>
            <a:headEnd/>
            <a:tailEnd/>
          </a:ln>
        </p:spPr>
      </p:pic>
      <p:sp>
        <p:nvSpPr>
          <p:cNvPr id="31749"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E78061-8095-41EA-86AA-3F6409D81CE8}"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21762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Z:\DONNEES\Mes Documents\Images\Porto\PB240075.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937000" y="273050"/>
            <a:ext cx="4387850" cy="5853113"/>
          </a:xfrm>
          <a:ln>
            <a:solidFill>
              <a:schemeClr val="tx1"/>
            </a:solidFill>
          </a:ln>
        </p:spPr>
      </p:pic>
      <p:sp>
        <p:nvSpPr>
          <p:cNvPr id="32770" name="Text Placeholder 2"/>
          <p:cNvSpPr>
            <a:spLocks noGrp="1"/>
          </p:cNvSpPr>
          <p:nvPr>
            <p:ph type="body" sz="half" idx="2"/>
          </p:nvPr>
        </p:nvSpPr>
        <p:spPr>
          <a:xfrm>
            <a:off x="122238" y="2192338"/>
            <a:ext cx="3724275" cy="3933825"/>
          </a:xfrm>
        </p:spPr>
        <p:txBody>
          <a:bodyPr/>
          <a:lstStyle/>
          <a:p>
            <a:pPr eaLnBrk="1" hangingPunct="1"/>
            <a:r>
              <a:rPr lang="it-IT" sz="2400"/>
              <a:t>Stazione di Porto (Portogallo)</a:t>
            </a:r>
          </a:p>
        </p:txBody>
      </p:sp>
      <p:pic>
        <p:nvPicPr>
          <p:cNvPr id="32771" name="Picture 3" descr="Z:\DONNEES\Mes Documents\Images\Porto\PB24008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8313" y="3074988"/>
            <a:ext cx="2297112" cy="3063875"/>
          </a:xfrm>
          <a:prstGeom prst="rect">
            <a:avLst/>
          </a:prstGeom>
          <a:noFill/>
          <a:ln w="9525">
            <a:solidFill>
              <a:srgbClr val="000000"/>
            </a:solidFill>
            <a:miter lim="800000"/>
            <a:headEnd/>
            <a:tailEnd/>
          </a:ln>
        </p:spPr>
      </p:pic>
      <p:sp>
        <p:nvSpPr>
          <p:cNvPr id="32772"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10D0CB-EC5C-4DE2-9FDD-2244804667FC}"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3419487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Placeholder 4"/>
          <p:cNvSpPr>
            <a:spLocks noGrp="1"/>
          </p:cNvSpPr>
          <p:nvPr>
            <p:ph type="body" sz="half" idx="2"/>
          </p:nvPr>
        </p:nvSpPr>
        <p:spPr>
          <a:xfrm>
            <a:off x="1193800" y="260350"/>
            <a:ext cx="7493000" cy="1739900"/>
          </a:xfrm>
        </p:spPr>
        <p:txBody>
          <a:bodyPr/>
          <a:lstStyle/>
          <a:p>
            <a:pPr eaLnBrk="1" hangingPunct="1"/>
            <a:r>
              <a:rPr lang="it-IT" altLang="nl-BE" sz="2400"/>
              <a:t>Torno Internazionale S.P.A. Sede centrale di Milano, (IT), acciaio inossidabile grado: EN 1.4404 (AISI 316L)</a:t>
            </a:r>
          </a:p>
          <a:p>
            <a:pPr eaLnBrk="1" hangingPunct="1"/>
            <a:r>
              <a:rPr lang="it-IT" altLang="nl-BE" sz="2400"/>
              <a:t>Architetto: Dante O. BENINI &amp; Partners</a:t>
            </a:r>
            <a:r>
              <a:rPr lang="it-IT"/>
              <a:t> </a:t>
            </a:r>
            <a:endParaRPr lang="it-IT" altLang="nl-BE" sz="2400"/>
          </a:p>
        </p:txBody>
      </p:sp>
      <p:sp>
        <p:nvSpPr>
          <p:cNvPr id="33794"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6B9012-4E53-40CB-8E88-E664959B77F6}"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pic>
        <p:nvPicPr>
          <p:cNvPr id="33795" name="Picture 6"/>
          <p:cNvPicPr>
            <a:picLocks noChangeAspect="1" noChangeArrowheads="1"/>
          </p:cNvPicPr>
          <p:nvPr/>
        </p:nvPicPr>
        <p:blipFill>
          <a:blip r:embed="rId3"/>
          <a:srcRect/>
          <a:stretch>
            <a:fillRect/>
          </a:stretch>
        </p:blipFill>
        <p:spPr bwMode="auto">
          <a:xfrm>
            <a:off x="1835150" y="2000250"/>
            <a:ext cx="6851650" cy="4597400"/>
          </a:xfrm>
          <a:prstGeom prst="rect">
            <a:avLst/>
          </a:prstGeom>
          <a:noFill/>
          <a:ln w="9525">
            <a:noFill/>
            <a:miter lim="800000"/>
            <a:headEnd/>
            <a:tailEnd/>
          </a:ln>
        </p:spPr>
      </p:pic>
      <p:sp>
        <p:nvSpPr>
          <p:cNvPr id="33796" name="Rectangle 6"/>
          <p:cNvSpPr>
            <a:spLocks noChangeArrowheads="1"/>
          </p:cNvSpPr>
          <p:nvPr/>
        </p:nvSpPr>
        <p:spPr bwMode="auto">
          <a:xfrm>
            <a:off x="3124200" y="6488113"/>
            <a:ext cx="4418013" cy="369887"/>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Fotografia: Toni Nicolino / Nicola Giacomin</a:t>
            </a:r>
            <a:endParaRPr kumimoji="0" lang="it-IT" alt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893546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u numéro de diapositive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E55107-634F-4E0B-9D06-92CAB404319C}"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pic>
        <p:nvPicPr>
          <p:cNvPr id="34818" name="Image 7" descr="Capture d’écran 2015-05-12 à 14.02.44.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0" y="1219200"/>
            <a:ext cx="5483225" cy="4806950"/>
          </a:xfrm>
          <a:prstGeom prst="rect">
            <a:avLst/>
          </a:prstGeom>
          <a:noFill/>
          <a:ln w="9525">
            <a:noFill/>
            <a:miter lim="800000"/>
            <a:headEnd/>
            <a:tailEnd/>
          </a:ln>
        </p:spPr>
      </p:pic>
      <p:sp>
        <p:nvSpPr>
          <p:cNvPr id="34819" name="Text Placeholder 4"/>
          <p:cNvSpPr txBox="1">
            <a:spLocks/>
          </p:cNvSpPr>
          <p:nvPr/>
        </p:nvSpPr>
        <p:spPr bwMode="auto">
          <a:xfrm>
            <a:off x="496888" y="2757488"/>
            <a:ext cx="2514600" cy="173990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400" b="0" i="0" u="none" strike="noStrike" kern="1200" cap="none" spc="0" normalizeH="0" baseline="0" noProof="0">
                <a:ln>
                  <a:noFill/>
                </a:ln>
                <a:solidFill>
                  <a:prstClr val="black"/>
                </a:solidFill>
                <a:effectLst/>
                <a:uLnTx/>
                <a:uFillTx/>
                <a:latin typeface="Calibri" pitchFamily="34" charset="0"/>
                <a:ea typeface="+mn-ea"/>
                <a:cs typeface="Arial" charset="0"/>
              </a:rPr>
              <a:t>Telai</a:t>
            </a: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 </a:t>
            </a:r>
            <a:r>
              <a:rPr kumimoji="0" lang="it-IT" sz="2400" b="0" i="0" u="none" strike="noStrike" kern="1200" cap="none" spc="0" normalizeH="0" baseline="0" noProof="0">
                <a:ln>
                  <a:noFill/>
                </a:ln>
                <a:solidFill>
                  <a:prstClr val="black"/>
                </a:solidFill>
                <a:effectLst/>
                <a:uLnTx/>
                <a:uFillTx/>
                <a:latin typeface="Calibri" pitchFamily="34" charset="0"/>
                <a:ea typeface="+mn-ea"/>
                <a:cs typeface="Arial" charset="0"/>
              </a:rPr>
              <a:t>in acciaio inossidabile nella centrale nucleare</a:t>
            </a:r>
          </a:p>
        </p:txBody>
      </p:sp>
      <p:sp>
        <p:nvSpPr>
          <p:cNvPr id="34820" name="Rectangle 10"/>
          <p:cNvSpPr>
            <a:spLocks noChangeArrowheads="1"/>
          </p:cNvSpPr>
          <p:nvPr/>
        </p:nvSpPr>
        <p:spPr bwMode="auto">
          <a:xfrm>
            <a:off x="3222625" y="6096000"/>
            <a:ext cx="5635625" cy="3698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Fotografia: Elementi strutturali in acciaio inossidabile LCC</a:t>
            </a:r>
          </a:p>
        </p:txBody>
      </p:sp>
    </p:spTree>
    <p:extLst>
      <p:ext uri="{BB962C8B-B14F-4D97-AF65-F5344CB8AC3E}">
        <p14:creationId xmlns:p14="http://schemas.microsoft.com/office/powerpoint/2010/main" val="1641161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u numéro de diapositive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9A7483-FB7A-4AD4-BB97-D4D8F3A68427}"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pic>
        <p:nvPicPr>
          <p:cNvPr id="35842" name="Image 4" descr="Capture d’écran 2015-05-12 à 14.04.55.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78325" y="228600"/>
            <a:ext cx="4314825" cy="6248400"/>
          </a:xfrm>
          <a:prstGeom prst="rect">
            <a:avLst/>
          </a:prstGeom>
          <a:noFill/>
          <a:ln w="9525">
            <a:noFill/>
            <a:miter lim="800000"/>
            <a:headEnd/>
            <a:tailEnd/>
          </a:ln>
        </p:spPr>
      </p:pic>
      <p:sp>
        <p:nvSpPr>
          <p:cNvPr id="35843" name="Text Placeholder 4"/>
          <p:cNvSpPr txBox="1">
            <a:spLocks/>
          </p:cNvSpPr>
          <p:nvPr/>
        </p:nvSpPr>
        <p:spPr bwMode="auto">
          <a:xfrm>
            <a:off x="858838" y="2303463"/>
            <a:ext cx="2514600" cy="173990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400" b="0" i="0" u="none" strike="noStrike" kern="1200" cap="none" spc="0" normalizeH="0" baseline="0" noProof="0">
                <a:ln>
                  <a:noFill/>
                </a:ln>
                <a:solidFill>
                  <a:prstClr val="black"/>
                </a:solidFill>
                <a:effectLst/>
                <a:uLnTx/>
                <a:uFillTx/>
                <a:latin typeface="Calibri" pitchFamily="34" charset="0"/>
                <a:ea typeface="+mn-ea"/>
                <a:cs typeface="Arial" charset="0"/>
              </a:rPr>
              <a:t>Supporti</a:t>
            </a: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 </a:t>
            </a:r>
            <a:r>
              <a:rPr kumimoji="0" lang="it-IT" sz="2400" b="0" i="0" u="none" strike="noStrike" kern="1200" cap="none" spc="0" normalizeH="0" baseline="0" noProof="0">
                <a:ln>
                  <a:noFill/>
                </a:ln>
                <a:solidFill>
                  <a:prstClr val="black"/>
                </a:solidFill>
                <a:effectLst/>
                <a:uLnTx/>
                <a:uFillTx/>
                <a:latin typeface="Calibri" pitchFamily="34" charset="0"/>
                <a:ea typeface="+mn-ea"/>
                <a:cs typeface="Arial" charset="0"/>
              </a:rPr>
              <a:t>per facciata in acciaio inossidabile Tampa, (USA)</a:t>
            </a:r>
          </a:p>
        </p:txBody>
      </p:sp>
      <p:sp>
        <p:nvSpPr>
          <p:cNvPr id="35844" name="Rectangle 8"/>
          <p:cNvSpPr>
            <a:spLocks noChangeArrowheads="1"/>
          </p:cNvSpPr>
          <p:nvPr/>
        </p:nvSpPr>
        <p:spPr bwMode="auto">
          <a:xfrm>
            <a:off x="4724400" y="6488113"/>
            <a:ext cx="3957638" cy="369887"/>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Fotografia: TriPyramid Structures, Inc.</a:t>
            </a:r>
          </a:p>
        </p:txBody>
      </p:sp>
    </p:spTree>
    <p:extLst>
      <p:ext uri="{BB962C8B-B14F-4D97-AF65-F5344CB8AC3E}">
        <p14:creationId xmlns:p14="http://schemas.microsoft.com/office/powerpoint/2010/main" val="2386474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u numéro de diapositive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9DE837-972D-4B37-A34F-8706026A2CA7}"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pic>
        <p:nvPicPr>
          <p:cNvPr id="36866" name="Image 4" descr="Capture d’écran 2015-05-12 à 14.07.11.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9400" y="1692275"/>
            <a:ext cx="5773738" cy="4371975"/>
          </a:xfrm>
          <a:prstGeom prst="rect">
            <a:avLst/>
          </a:prstGeom>
          <a:noFill/>
          <a:ln w="9525">
            <a:noFill/>
            <a:miter lim="800000"/>
            <a:headEnd/>
            <a:tailEnd/>
          </a:ln>
        </p:spPr>
      </p:pic>
      <p:sp>
        <p:nvSpPr>
          <p:cNvPr id="36867" name="Text Placeholder 4"/>
          <p:cNvSpPr txBox="1">
            <a:spLocks/>
          </p:cNvSpPr>
          <p:nvPr/>
        </p:nvSpPr>
        <p:spPr bwMode="auto">
          <a:xfrm>
            <a:off x="1779588" y="317500"/>
            <a:ext cx="6213475" cy="887413"/>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400" b="0" i="0" u="none" strike="noStrike" kern="1200" cap="none" spc="0" normalizeH="0" baseline="0" noProof="0">
                <a:ln>
                  <a:noFill/>
                </a:ln>
                <a:solidFill>
                  <a:prstClr val="black"/>
                </a:solidFill>
                <a:effectLst/>
                <a:uLnTx/>
                <a:uFillTx/>
                <a:latin typeface="Calibri" pitchFamily="34" charset="0"/>
                <a:ea typeface="+mn-ea"/>
                <a:cs typeface="Arial" charset="0"/>
              </a:rPr>
              <a:t>Travi</a:t>
            </a: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 </a:t>
            </a:r>
            <a:r>
              <a:rPr kumimoji="0" lang="it-IT" sz="2400" b="0" i="0" u="none" strike="noStrike" kern="1200" cap="none" spc="0" normalizeH="0" baseline="0" noProof="0">
                <a:ln>
                  <a:noFill/>
                </a:ln>
                <a:solidFill>
                  <a:prstClr val="black"/>
                </a:solidFill>
                <a:effectLst/>
                <a:uLnTx/>
                <a:uFillTx/>
                <a:latin typeface="Calibri" pitchFamily="34" charset="0"/>
                <a:ea typeface="+mn-ea"/>
                <a:cs typeface="Arial" charset="0"/>
              </a:rPr>
              <a:t>a I</a:t>
            </a: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 </a:t>
            </a:r>
            <a:r>
              <a:rPr kumimoji="0" lang="it-IT" sz="2400" b="0" i="0" u="none" strike="noStrike" kern="1200" cap="none" spc="0" normalizeH="0" baseline="0" noProof="0">
                <a:ln>
                  <a:noFill/>
                </a:ln>
                <a:solidFill>
                  <a:prstClr val="black"/>
                </a:solidFill>
                <a:effectLst/>
                <a:uLnTx/>
                <a:uFillTx/>
                <a:latin typeface="Calibri" pitchFamily="34" charset="0"/>
                <a:ea typeface="+mn-ea"/>
                <a:cs typeface="Arial" charset="0"/>
              </a:rPr>
              <a:t>in acciaio</a:t>
            </a: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 </a:t>
            </a:r>
            <a:r>
              <a:rPr kumimoji="0" lang="it-IT" sz="2400" b="0" i="0" u="none" strike="noStrike" kern="1200" cap="none" spc="0" normalizeH="0" baseline="0" noProof="0">
                <a:ln>
                  <a:noFill/>
                </a:ln>
                <a:solidFill>
                  <a:prstClr val="black"/>
                </a:solidFill>
                <a:effectLst/>
                <a:uLnTx/>
                <a:uFillTx/>
                <a:latin typeface="Calibri" pitchFamily="34" charset="0"/>
                <a:ea typeface="+mn-ea"/>
                <a:cs typeface="Arial" charset="0"/>
              </a:rPr>
              <a:t>inossidabile,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400" b="0" i="0" u="none" strike="noStrike" kern="1200" cap="none" spc="0" normalizeH="0" baseline="0" noProof="0">
                <a:ln>
                  <a:noFill/>
                </a:ln>
                <a:solidFill>
                  <a:prstClr val="black"/>
                </a:solidFill>
                <a:effectLst/>
                <a:uLnTx/>
                <a:uFillTx/>
                <a:latin typeface="Calibri" pitchFamily="34" charset="0"/>
                <a:ea typeface="+mn-ea"/>
                <a:cs typeface="Arial" charset="0"/>
              </a:rPr>
              <a:t>Thames Gateway Water Treatment Works, (UK)</a:t>
            </a:r>
          </a:p>
        </p:txBody>
      </p:sp>
      <p:sp>
        <p:nvSpPr>
          <p:cNvPr id="36868" name="Rectangle 8"/>
          <p:cNvSpPr>
            <a:spLocks noChangeArrowheads="1"/>
          </p:cNvSpPr>
          <p:nvPr/>
        </p:nvSpPr>
        <p:spPr bwMode="auto">
          <a:xfrm>
            <a:off x="4314825" y="6069013"/>
            <a:ext cx="5029200" cy="3698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Fotografia: Interserve</a:t>
            </a:r>
          </a:p>
        </p:txBody>
      </p:sp>
    </p:spTree>
    <p:extLst>
      <p:ext uri="{BB962C8B-B14F-4D97-AF65-F5344CB8AC3E}">
        <p14:creationId xmlns:p14="http://schemas.microsoft.com/office/powerpoint/2010/main" val="279286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it-IT" dirty="0"/>
              <a:t>Un tipico caso di studio:  corrosione dello svincolo autostradale di </a:t>
            </a:r>
            <a:r>
              <a:rPr lang="it-IT" dirty="0" err="1"/>
              <a:t>Turcot</a:t>
            </a:r>
            <a:r>
              <a:rPr lang="it-IT" dirty="0"/>
              <a:t> a Montreal </a:t>
            </a:r>
            <a:r>
              <a:rPr lang="it-IT" baseline="50000" dirty="0"/>
              <a:t>1,2</a:t>
            </a:r>
          </a:p>
        </p:txBody>
      </p:sp>
      <p:pic>
        <p:nvPicPr>
          <p:cNvPr id="18434" name="Picture 3"/>
          <p:cNvPicPr>
            <a:picLocks noGrp="1" noChangeAspect="1" noChangeArrowheads="1"/>
          </p:cNvPicPr>
          <p:nvPr>
            <p:ph type="pic" idx="1"/>
          </p:nvPr>
        </p:nvPicPr>
        <p:blipFill>
          <a:blip r:embed="rId2" cstate="email">
            <a:extLst>
              <a:ext uri="{28A0092B-C50C-407E-A947-70E740481C1C}">
                <a14:useLocalDpi xmlns:a14="http://schemas.microsoft.com/office/drawing/2010/main"/>
              </a:ext>
            </a:extLst>
          </a:blip>
          <a:srcRect/>
          <a:stretch>
            <a:fillRect/>
          </a:stretch>
        </p:blipFill>
        <p:spPr>
          <a:ln>
            <a:solidFill>
              <a:schemeClr val="tx1"/>
            </a:solidFill>
          </a:ln>
        </p:spPr>
      </p:pic>
      <p:sp>
        <p:nvSpPr>
          <p:cNvPr id="18435" name="Text Placeholder 6"/>
          <p:cNvSpPr>
            <a:spLocks noGrp="1"/>
          </p:cNvSpPr>
          <p:nvPr>
            <p:ph type="body" sz="half" idx="2"/>
          </p:nvPr>
        </p:nvSpPr>
        <p:spPr>
          <a:xfrm>
            <a:off x="1792288" y="5367338"/>
            <a:ext cx="5486400" cy="1230312"/>
          </a:xfrm>
        </p:spPr>
        <p:txBody>
          <a:bodyPr/>
          <a:lstStyle/>
          <a:p>
            <a:pPr marL="285750" indent="-285750" eaLnBrk="1" hangingPunct="1">
              <a:lnSpc>
                <a:spcPct val="90000"/>
              </a:lnSpc>
              <a:buFont typeface="Wingdings" pitchFamily="2" charset="2"/>
              <a:buChar char="§"/>
            </a:pPr>
            <a:r>
              <a:rPr lang="it-IT"/>
              <a:t>Uno svincolo fondamentale tra le autostrade Decarie (Nord-Sud) e Ville Marie (Est-Ovest), costruito nel 1966.</a:t>
            </a:r>
          </a:p>
          <a:p>
            <a:pPr marL="285750" indent="-285750" eaLnBrk="1" hangingPunct="1">
              <a:lnSpc>
                <a:spcPct val="90000"/>
              </a:lnSpc>
              <a:buFont typeface="Wingdings" pitchFamily="2" charset="2"/>
              <a:buChar char="§"/>
            </a:pPr>
            <a:r>
              <a:rPr lang="it-IT"/>
              <a:t>Oltre 300.000 veicoli al giorno</a:t>
            </a:r>
          </a:p>
          <a:p>
            <a:pPr marL="285750" indent="-285750" eaLnBrk="1" hangingPunct="1">
              <a:lnSpc>
                <a:spcPct val="90000"/>
              </a:lnSpc>
              <a:buFont typeface="Wingdings" pitchFamily="2" charset="2"/>
              <a:buChar char="§"/>
            </a:pPr>
            <a:r>
              <a:rPr lang="it-IT"/>
              <a:t>Costruito in cemento armato, fortemente corroso oggi dal sale antighiaccio</a:t>
            </a:r>
          </a:p>
        </p:txBody>
      </p:sp>
      <p:pic>
        <p:nvPicPr>
          <p:cNvPr id="18436"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78463" y="1527175"/>
            <a:ext cx="1800225" cy="3200400"/>
          </a:xfrm>
          <a:prstGeom prst="rect">
            <a:avLst/>
          </a:prstGeom>
          <a:noFill/>
          <a:ln w="9525">
            <a:solidFill>
              <a:schemeClr val="tx1"/>
            </a:solid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re 4"/>
          <p:cNvSpPr>
            <a:spLocks noGrp="1"/>
          </p:cNvSpPr>
          <p:nvPr>
            <p:ph type="ctrTitle"/>
          </p:nvPr>
        </p:nvSpPr>
        <p:spPr/>
        <p:txBody>
          <a:bodyPr/>
          <a:lstStyle/>
          <a:p>
            <a:pPr eaLnBrk="1" hangingPunct="1"/>
            <a:r>
              <a:rPr lang="it-IT"/>
              <a:t>Sezione 2</a:t>
            </a:r>
          </a:p>
        </p:txBody>
      </p:sp>
      <p:sp>
        <p:nvSpPr>
          <p:cNvPr id="6" name="Sous-titre 5"/>
          <p:cNvSpPr>
            <a:spLocks noGrp="1"/>
          </p:cNvSpPr>
          <p:nvPr>
            <p:ph type="subTitle" idx="1"/>
          </p:nvPr>
        </p:nvSpPr>
        <p:spPr/>
        <p:txBody>
          <a:bodyPr rtlCol="0">
            <a:normAutofit/>
          </a:bodyPr>
          <a:lstStyle/>
          <a:p>
            <a:pPr eaLnBrk="1" fontAlgn="auto" hangingPunct="1">
              <a:spcAft>
                <a:spcPts val="0"/>
              </a:spcAft>
              <a:defRPr/>
            </a:pPr>
            <a:r>
              <a:rPr lang="it-IT"/>
              <a:t>Caratteristiche meccaniche dei materiali </a:t>
            </a:r>
            <a:endParaRPr lang="it-IT" dirty="0"/>
          </a:p>
        </p:txBody>
      </p:sp>
      <p:sp>
        <p:nvSpPr>
          <p:cNvPr id="37891" name="Espace réservé du numéro de diapositive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3FCE33-C343-466C-9BFB-2C0C8D79C7BB}"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2351738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re 1"/>
          <p:cNvSpPr>
            <a:spLocks noGrp="1"/>
          </p:cNvSpPr>
          <p:nvPr>
            <p:ph type="title"/>
          </p:nvPr>
        </p:nvSpPr>
        <p:spPr/>
        <p:txBody>
          <a:bodyPr/>
          <a:lstStyle/>
          <a:p>
            <a:pPr eaLnBrk="1" hangingPunct="1"/>
            <a:r>
              <a:rPr lang="it-IT" sz="3600"/>
              <a:t>Caratteristiche sforzo-deformazione:</a:t>
            </a:r>
            <a:br>
              <a:rPr lang="it-IT" sz="3600"/>
            </a:br>
            <a:r>
              <a:rPr lang="it-IT" sz="3600"/>
              <a:t>Acciaio al carbonio vs. acciaio inossidabile</a:t>
            </a:r>
          </a:p>
        </p:txBody>
      </p:sp>
      <p:sp>
        <p:nvSpPr>
          <p:cNvPr id="39938" name="Espace réservé du numéro de diapositive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EB17B1-278E-4D0D-9385-234FAB1883BD}"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
        <p:nvSpPr>
          <p:cNvPr id="39939" name="Text Box 8"/>
          <p:cNvSpPr txBox="1">
            <a:spLocks noChangeArrowheads="1"/>
          </p:cNvSpPr>
          <p:nvPr/>
        </p:nvSpPr>
        <p:spPr bwMode="auto">
          <a:xfrm>
            <a:off x="800100" y="1457325"/>
            <a:ext cx="6832600" cy="6461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sz="1800" b="1" i="0" u="none" strike="noStrike" kern="1200" cap="none" spc="0" normalizeH="0" baseline="0" noProof="0">
                <a:ln>
                  <a:noFill/>
                </a:ln>
                <a:solidFill>
                  <a:prstClr val="black"/>
                </a:solidFill>
                <a:effectLst/>
                <a:uLnTx/>
                <a:uFillTx/>
                <a:latin typeface="Univers"/>
                <a:ea typeface="+mn-ea"/>
                <a:cs typeface="Arial" charset="0"/>
              </a:rPr>
              <a:t>L'acciaio inossidabile presenta un comportamento</a:t>
            </a: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 </a:t>
            </a:r>
            <a:r>
              <a:rPr kumimoji="0" lang="it-IT" altLang="en-US" sz="1800" b="1" i="0" u="none" strike="noStrike" kern="1200" cap="none" spc="0" normalizeH="0" baseline="0" noProof="0">
                <a:ln>
                  <a:noFill/>
                </a:ln>
                <a:solidFill>
                  <a:prstClr val="black"/>
                </a:solidFill>
                <a:effectLst/>
                <a:uLnTx/>
                <a:uFillTx/>
                <a:latin typeface="Calibri" pitchFamily="34" charset="0"/>
                <a:ea typeface="+mn-ea"/>
                <a:cs typeface="Arial" charset="0"/>
              </a:rPr>
              <a:t>σ-ε</a:t>
            </a: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 </a:t>
            </a:r>
            <a:r>
              <a:rPr kumimoji="0" lang="it-IT" sz="1800" b="1" i="0" u="none" strike="noStrike" kern="1200" cap="none" spc="0" normalizeH="0" baseline="0" noProof="0">
                <a:ln>
                  <a:noFill/>
                </a:ln>
                <a:solidFill>
                  <a:prstClr val="black"/>
                </a:solidFill>
                <a:effectLst/>
                <a:uLnTx/>
                <a:uFillTx/>
                <a:latin typeface="Univers"/>
                <a:ea typeface="+mn-ea"/>
                <a:cs typeface="Arial" charset="0"/>
              </a:rPr>
              <a:t>sostanzialmente diverso dall'acciaio al carbonio.</a:t>
            </a:r>
          </a:p>
        </p:txBody>
      </p:sp>
      <p:sp>
        <p:nvSpPr>
          <p:cNvPr id="12" name="Rectangle 9"/>
          <p:cNvSpPr>
            <a:spLocks noChangeArrowheads="1"/>
          </p:cNvSpPr>
          <p:nvPr/>
        </p:nvSpPr>
        <p:spPr bwMode="auto">
          <a:xfrm>
            <a:off x="5321300" y="3986213"/>
            <a:ext cx="2746375" cy="1323975"/>
          </a:xfrm>
          <a:prstGeom prst="rect">
            <a:avLst/>
          </a:prstGeom>
          <a:solidFill>
            <a:schemeClr val="accent6">
              <a:lumMod val="60000"/>
              <a:lumOff val="40000"/>
            </a:schemeClr>
          </a:solidFill>
          <a:ln w="38100">
            <a:solidFill>
              <a:schemeClr val="tx1"/>
            </a:solid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it-IT" sz="1600" b="1" i="0" u="none" strike="noStrike" kern="1200" cap="none" spc="0" normalizeH="0" baseline="0" noProof="0" dirty="0">
                <a:ln>
                  <a:noFill/>
                </a:ln>
                <a:solidFill>
                  <a:prstClr val="black"/>
                </a:solidFill>
                <a:effectLst/>
                <a:uLnTx/>
                <a:uFillTx/>
                <a:latin typeface="Univers" charset="0"/>
                <a:ea typeface="+mn-ea"/>
                <a:cs typeface="Arial" charset="0"/>
              </a:rPr>
              <a:t>L'acciaio inossidabile presenta un comportamento gradualmente cedevole, con elevato incrudimento.</a:t>
            </a:r>
          </a:p>
        </p:txBody>
      </p:sp>
      <p:sp>
        <p:nvSpPr>
          <p:cNvPr id="13" name="Text Box 10"/>
          <p:cNvSpPr txBox="1">
            <a:spLocks noChangeArrowheads="1"/>
          </p:cNvSpPr>
          <p:nvPr/>
        </p:nvSpPr>
        <p:spPr bwMode="auto">
          <a:xfrm>
            <a:off x="5322888" y="2317750"/>
            <a:ext cx="2732087" cy="1352550"/>
          </a:xfrm>
          <a:prstGeom prst="rect">
            <a:avLst/>
          </a:prstGeom>
          <a:solidFill>
            <a:schemeClr val="tx2">
              <a:lumMod val="40000"/>
              <a:lumOff val="60000"/>
            </a:schemeClr>
          </a:solidFill>
          <a:ln w="38100">
            <a:solidFill>
              <a:schemeClr val="tx1"/>
            </a:solid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it-IT" sz="1600" b="1" i="0" u="none" strike="noStrike" kern="1200" cap="none" spc="0" normalizeH="0" baseline="0" noProof="0" dirty="0">
                <a:ln>
                  <a:noFill/>
                </a:ln>
                <a:solidFill>
                  <a:prstClr val="black"/>
                </a:solidFill>
                <a:effectLst/>
                <a:uLnTx/>
                <a:uFillTx/>
                <a:latin typeface="Univers" charset="0"/>
                <a:ea typeface="+mn-ea"/>
                <a:cs typeface="Arial" charset="0"/>
              </a:rPr>
              <a:t>L'acciaio al carbonio ha un punto di snervamento ben definito con un plateau di snervamento plastico.</a:t>
            </a:r>
          </a:p>
        </p:txBody>
      </p:sp>
      <p:graphicFrame>
        <p:nvGraphicFramePr>
          <p:cNvPr id="27" name="Grafiek 24"/>
          <p:cNvGraphicFramePr>
            <a:graphicFrameLocks noGrp="1"/>
          </p:cNvGraphicFramePr>
          <p:nvPr/>
        </p:nvGraphicFramePr>
        <p:xfrm>
          <a:off x="747157" y="2376658"/>
          <a:ext cx="4254527" cy="3332710"/>
        </p:xfrm>
        <a:graphic>
          <a:graphicData uri="http://schemas.openxmlformats.org/drawingml/2006/chart">
            <c:chart xmlns:c="http://schemas.openxmlformats.org/drawingml/2006/chart" xmlns:r="http://schemas.openxmlformats.org/officeDocument/2006/relationships" r:id="rId3"/>
          </a:graphicData>
        </a:graphic>
      </p:graphicFrame>
      <p:grpSp>
        <p:nvGrpSpPr>
          <p:cNvPr id="39943" name="Group 23"/>
          <p:cNvGrpSpPr>
            <a:grpSpLocks/>
          </p:cNvGrpSpPr>
          <p:nvPr/>
        </p:nvGrpSpPr>
        <p:grpSpPr bwMode="auto">
          <a:xfrm>
            <a:off x="1625600" y="4078288"/>
            <a:ext cx="2438400" cy="369887"/>
            <a:chOff x="1768" y="2696"/>
            <a:chExt cx="1536" cy="233"/>
          </a:xfrm>
        </p:grpSpPr>
        <p:sp>
          <p:nvSpPr>
            <p:cNvPr id="39951" name="Line 24"/>
            <p:cNvSpPr>
              <a:spLocks noChangeShapeType="1"/>
            </p:cNvSpPr>
            <p:nvPr/>
          </p:nvSpPr>
          <p:spPr bwMode="auto">
            <a:xfrm flipH="1" flipV="1">
              <a:off x="1768" y="2696"/>
              <a:ext cx="176" cy="128"/>
            </a:xfrm>
            <a:prstGeom prst="line">
              <a:avLst/>
            </a:prstGeom>
            <a:noFill/>
            <a:ln w="28575">
              <a:solidFill>
                <a:srgbClr val="000000"/>
              </a:solidFill>
              <a:round/>
              <a:headEnd/>
              <a:tailEnd type="triangle" w="sm" len="lg"/>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9952" name="Text Box 25"/>
            <p:cNvSpPr txBox="1">
              <a:spLocks noChangeArrowheads="1"/>
            </p:cNvSpPr>
            <p:nvPr/>
          </p:nvSpPr>
          <p:spPr bwMode="auto">
            <a:xfrm>
              <a:off x="1944" y="2696"/>
              <a:ext cx="1360" cy="23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sz="1800" b="1" i="0" u="none" strike="noStrike" kern="1200" cap="none" spc="0" normalizeH="0" baseline="0" noProof="0">
                  <a:ln>
                    <a:noFill/>
                  </a:ln>
                  <a:solidFill>
                    <a:srgbClr val="000000"/>
                  </a:solidFill>
                  <a:effectLst/>
                  <a:uLnTx/>
                  <a:uFillTx/>
                  <a:latin typeface="Calibri" pitchFamily="34" charset="0"/>
                  <a:ea typeface="+mn-ea"/>
                  <a:cs typeface="Arial" charset="0"/>
                </a:rPr>
                <a:t>Risposta inelastica</a:t>
              </a:r>
            </a:p>
          </p:txBody>
        </p:sp>
      </p:grpSp>
      <p:grpSp>
        <p:nvGrpSpPr>
          <p:cNvPr id="39944" name="Group 26"/>
          <p:cNvGrpSpPr>
            <a:grpSpLocks/>
          </p:cNvGrpSpPr>
          <p:nvPr/>
        </p:nvGrpSpPr>
        <p:grpSpPr bwMode="auto">
          <a:xfrm>
            <a:off x="1625600" y="2814638"/>
            <a:ext cx="2159000" cy="635000"/>
            <a:chOff x="1712" y="1976"/>
            <a:chExt cx="1360" cy="400"/>
          </a:xfrm>
        </p:grpSpPr>
        <p:sp>
          <p:nvSpPr>
            <p:cNvPr id="39949" name="Line 27"/>
            <p:cNvSpPr>
              <a:spLocks noChangeShapeType="1"/>
            </p:cNvSpPr>
            <p:nvPr/>
          </p:nvSpPr>
          <p:spPr bwMode="auto">
            <a:xfrm>
              <a:off x="2464" y="2208"/>
              <a:ext cx="208" cy="168"/>
            </a:xfrm>
            <a:prstGeom prst="line">
              <a:avLst/>
            </a:prstGeom>
            <a:noFill/>
            <a:ln w="28575">
              <a:solidFill>
                <a:srgbClr val="000000"/>
              </a:solidFill>
              <a:round/>
              <a:headEnd/>
              <a:tailEnd type="triangle" w="sm" len="lg"/>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9950" name="Text Box 28"/>
            <p:cNvSpPr txBox="1">
              <a:spLocks noChangeArrowheads="1"/>
            </p:cNvSpPr>
            <p:nvPr/>
          </p:nvSpPr>
          <p:spPr bwMode="auto">
            <a:xfrm>
              <a:off x="1712" y="1976"/>
              <a:ext cx="1360" cy="231"/>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sz="1800" b="1" i="0" u="none" strike="noStrike" kern="1200" cap="none" spc="0" normalizeH="0" baseline="0" noProof="0">
                  <a:ln>
                    <a:noFill/>
                  </a:ln>
                  <a:solidFill>
                    <a:prstClr val="black"/>
                  </a:solidFill>
                  <a:effectLst/>
                  <a:uLnTx/>
                  <a:uFillTx/>
                  <a:latin typeface="Calibri" pitchFamily="34" charset="0"/>
                  <a:ea typeface="+mn-ea"/>
                  <a:cs typeface="Arial" charset="0"/>
                </a:rPr>
                <a:t>Incrudimento</a:t>
              </a:r>
            </a:p>
          </p:txBody>
        </p:sp>
      </p:grpSp>
      <p:sp>
        <p:nvSpPr>
          <p:cNvPr id="34" name="Gelijkbenige driehoek 2"/>
          <p:cNvSpPr/>
          <p:nvPr/>
        </p:nvSpPr>
        <p:spPr>
          <a:xfrm rot="5400000">
            <a:off x="4864894" y="5514181"/>
            <a:ext cx="107950" cy="109538"/>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Gelijkbenige driehoek 15"/>
          <p:cNvSpPr/>
          <p:nvPr/>
        </p:nvSpPr>
        <p:spPr>
          <a:xfrm>
            <a:off x="830263" y="2403475"/>
            <a:ext cx="109537" cy="10795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kstvak 4"/>
          <p:cNvSpPr txBox="1"/>
          <p:nvPr/>
        </p:nvSpPr>
        <p:spPr>
          <a:xfrm>
            <a:off x="2513013" y="5622925"/>
            <a:ext cx="1909762" cy="3810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lumMod val="50000"/>
                  </a:prstClr>
                </a:solidFill>
                <a:effectLst/>
                <a:uLnTx/>
                <a:uFillTx/>
                <a:latin typeface="Calibri"/>
                <a:ea typeface="+mn-ea"/>
                <a:cs typeface="Arial" charset="0"/>
              </a:rPr>
              <a:t>Deformazione</a:t>
            </a:r>
            <a:r>
              <a:rPr kumimoji="0" lang="it-IT" sz="1800" b="0" i="0" u="none" strike="noStrike" kern="1200" cap="none" spc="0" normalizeH="0" baseline="0" noProof="0" dirty="0">
                <a:ln>
                  <a:noFill/>
                </a:ln>
                <a:solidFill>
                  <a:prstClr val="black"/>
                </a:solidFill>
                <a:effectLst/>
                <a:uLnTx/>
                <a:uFillTx/>
                <a:latin typeface="Calibri"/>
                <a:ea typeface="+mn-ea"/>
                <a:cs typeface="Arial" charset="0"/>
              </a:rPr>
              <a:t> </a:t>
            </a:r>
            <a:r>
              <a:rPr kumimoji="0" lang="it-IT" sz="18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charset="0"/>
              </a:rPr>
              <a:t>ε</a:t>
            </a:r>
            <a:endParaRPr kumimoji="0" lang="it-IT" sz="1800" b="1" i="0" u="none" strike="noStrike" kern="1200" cap="none" spc="0" normalizeH="0" baseline="0" noProof="0" dirty="0">
              <a:ln>
                <a:noFill/>
              </a:ln>
              <a:solidFill>
                <a:prstClr val="white">
                  <a:lumMod val="50000"/>
                </a:prstClr>
              </a:solidFill>
              <a:effectLst/>
              <a:uLnTx/>
              <a:uFillTx/>
              <a:latin typeface="Calibri"/>
              <a:ea typeface="+mn-ea"/>
              <a:cs typeface="Arial" charset="0"/>
            </a:endParaRPr>
          </a:p>
        </p:txBody>
      </p:sp>
      <p:sp>
        <p:nvSpPr>
          <p:cNvPr id="37" name="Tekstvak 17"/>
          <p:cNvSpPr txBox="1"/>
          <p:nvPr/>
        </p:nvSpPr>
        <p:spPr>
          <a:xfrm rot="16200000">
            <a:off x="169069" y="3990181"/>
            <a:ext cx="942975" cy="37941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lumMod val="50000"/>
                  </a:prstClr>
                </a:solidFill>
                <a:effectLst/>
                <a:uLnTx/>
                <a:uFillTx/>
                <a:latin typeface="Calibri"/>
                <a:ea typeface="+mn-ea"/>
                <a:cs typeface="Arial" charset="0"/>
              </a:rPr>
              <a:t>Sforzo </a:t>
            </a:r>
            <a:r>
              <a:rPr kumimoji="0" lang="it-IT" sz="18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Arial" charset="0"/>
              </a:rPr>
              <a:t>σ</a:t>
            </a:r>
            <a:endParaRPr kumimoji="0" lang="it-IT" sz="1800" b="1" i="0" u="none" strike="noStrike" kern="1200" cap="none" spc="0" normalizeH="0" baseline="0" noProof="0" dirty="0">
              <a:ln>
                <a:noFill/>
              </a:ln>
              <a:solidFill>
                <a:prstClr val="white">
                  <a:lumMod val="50000"/>
                </a:prstClr>
              </a:solidFill>
              <a:effectLst/>
              <a:uLnTx/>
              <a:uFillTx/>
              <a:latin typeface="Calibri"/>
              <a:ea typeface="+mn-ea"/>
              <a:cs typeface="Arial" charset="0"/>
            </a:endParaRPr>
          </a:p>
        </p:txBody>
      </p:sp>
    </p:spTree>
    <p:extLst>
      <p:ext uri="{BB962C8B-B14F-4D97-AF65-F5344CB8AC3E}">
        <p14:creationId xmlns:p14="http://schemas.microsoft.com/office/powerpoint/2010/main" val="2282279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9388" y="179388"/>
            <a:ext cx="8856662" cy="1169987"/>
          </a:xfrm>
        </p:spPr>
        <p:txBody>
          <a:bodyPr rtlCol="0">
            <a:normAutofit fontScale="90000"/>
          </a:bodyPr>
          <a:lstStyle/>
          <a:p>
            <a:pPr eaLnBrk="1" fontAlgn="auto" hangingPunct="1">
              <a:spcAft>
                <a:spcPts val="0"/>
              </a:spcAft>
              <a:defRPr/>
            </a:pPr>
            <a:r>
              <a:rPr lang="it-IT" altLang="en-US" sz="3600"/>
              <a:t>Caratteristiche sforzo-deformazione - bassa deformazione</a:t>
            </a:r>
          </a:p>
        </p:txBody>
      </p:sp>
      <p:pic>
        <p:nvPicPr>
          <p:cNvPr id="40962" name="Picture 9"/>
          <p:cNvPicPr>
            <a:picLocks noChangeAspect="1"/>
          </p:cNvPicPr>
          <p:nvPr/>
        </p:nvPicPr>
        <p:blipFill>
          <a:blip r:embed="rId3" cstate="email">
            <a:extLst>
              <a:ext uri="{28A0092B-C50C-407E-A947-70E740481C1C}">
                <a14:useLocalDpi xmlns:a14="http://schemas.microsoft.com/office/drawing/2010/main"/>
              </a:ext>
            </a:extLst>
          </a:blip>
          <a:srcRect l="1849" t="1552" r="3000" b="2226"/>
          <a:stretch>
            <a:fillRect/>
          </a:stretch>
        </p:blipFill>
        <p:spPr bwMode="auto">
          <a:xfrm>
            <a:off x="228600" y="1752600"/>
            <a:ext cx="6048375" cy="4573588"/>
          </a:xfrm>
          <a:prstGeom prst="rect">
            <a:avLst/>
          </a:prstGeom>
          <a:noFill/>
          <a:ln w="9525">
            <a:noFill/>
            <a:miter lim="800000"/>
            <a:headEnd/>
            <a:tailEnd/>
          </a:ln>
        </p:spPr>
      </p:pic>
      <p:sp>
        <p:nvSpPr>
          <p:cNvPr id="40963"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D6F619-5600-4B22-8BB2-764748DF9121}"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
        <p:nvSpPr>
          <p:cNvPr id="40964" name="Text Box 10"/>
          <p:cNvSpPr txBox="1">
            <a:spLocks noChangeArrowheads="1"/>
          </p:cNvSpPr>
          <p:nvPr/>
        </p:nvSpPr>
        <p:spPr bwMode="auto">
          <a:xfrm>
            <a:off x="5651500" y="3517900"/>
            <a:ext cx="2932113" cy="923925"/>
          </a:xfrm>
          <a:prstGeom prst="rect">
            <a:avLst/>
          </a:prstGeom>
          <a:solidFill>
            <a:srgbClr val="00B0F0"/>
          </a:solidFill>
          <a:ln w="38100">
            <a:solidFill>
              <a:schemeClr val="tx1"/>
            </a:solid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sz="1800" b="1" i="0" u="none" strike="noStrike" kern="1200" cap="none" spc="0" normalizeH="0" baseline="0" noProof="0">
                <a:ln>
                  <a:noFill/>
                </a:ln>
                <a:solidFill>
                  <a:prstClr val="black"/>
                </a:solidFill>
                <a:effectLst/>
                <a:uLnTx/>
                <a:uFillTx/>
                <a:latin typeface="Univers"/>
                <a:ea typeface="+mn-ea"/>
                <a:cs typeface="Arial" charset="0"/>
              </a:rPr>
              <a:t>La risposta sforzo-deformazione dipende dalla famiglia.</a:t>
            </a:r>
          </a:p>
        </p:txBody>
      </p:sp>
      <p:sp>
        <p:nvSpPr>
          <p:cNvPr id="40965" name="Text Box 7"/>
          <p:cNvSpPr txBox="1">
            <a:spLocks noChangeArrowheads="1"/>
          </p:cNvSpPr>
          <p:nvPr/>
        </p:nvSpPr>
        <p:spPr bwMode="auto">
          <a:xfrm>
            <a:off x="2179638" y="6156325"/>
            <a:ext cx="2146300" cy="339725"/>
          </a:xfrm>
          <a:prstGeom prst="rect">
            <a:avLst/>
          </a:prstGeom>
          <a:solidFill>
            <a:schemeClr val="bg1"/>
          </a:solidFill>
          <a:ln w="9525">
            <a:noFill/>
            <a:miter lim="800000"/>
            <a:headEnd/>
            <a:tailEnd/>
          </a:ln>
        </p:spPr>
        <p:txBody>
          <a:bodyPr>
            <a:spAutoFit/>
          </a:bodyPr>
          <a:lstStyle/>
          <a:p>
            <a:pPr marL="0" marR="0" lvl="0" indent="0" algn="r" defTabSz="914400" rtl="0" eaLnBrk="1" fontAlgn="base" latinLnBrk="0" hangingPunct="1">
              <a:lnSpc>
                <a:spcPct val="100000"/>
              </a:lnSpc>
              <a:spcBef>
                <a:spcPct val="50000"/>
              </a:spcBef>
              <a:spcAft>
                <a:spcPct val="0"/>
              </a:spcAft>
              <a:buClrTx/>
              <a:buSzPct val="100000"/>
              <a:buFontTx/>
              <a:buNone/>
              <a:tabLst/>
              <a:defRPr/>
            </a:pPr>
            <a:r>
              <a:rPr kumimoji="0" lang="it-IT" altLang="it-IT" sz="1600" b="0" i="0" u="none" strike="noStrike" kern="1200" cap="none" spc="0" normalizeH="0" baseline="0" noProof="0">
                <a:ln>
                  <a:noFill/>
                </a:ln>
                <a:solidFill>
                  <a:srgbClr val="000000"/>
                </a:solidFill>
                <a:effectLst/>
                <a:uLnTx/>
                <a:uFillTx/>
                <a:latin typeface="Calibri" pitchFamily="34" charset="0"/>
                <a:ea typeface="+mn-ea"/>
                <a:cs typeface="Arial" charset="0"/>
              </a:rPr>
              <a:t>Deformazione, ε (%)</a:t>
            </a:r>
          </a:p>
        </p:txBody>
      </p:sp>
      <p:sp>
        <p:nvSpPr>
          <p:cNvPr id="40966" name="ZoneTexte 9"/>
          <p:cNvSpPr txBox="1">
            <a:spLocks noChangeArrowheads="1"/>
          </p:cNvSpPr>
          <p:nvPr/>
        </p:nvSpPr>
        <p:spPr bwMode="auto">
          <a:xfrm>
            <a:off x="2179638" y="4876800"/>
            <a:ext cx="3282950" cy="277813"/>
          </a:xfrm>
          <a:prstGeom prst="rect">
            <a:avLst/>
          </a:prstGeom>
          <a:solidFill>
            <a:schemeClr val="bg1"/>
          </a:solid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it-IT" altLang="it-IT" sz="1800" b="0" i="0" u="none" strike="noStrike" kern="1200" cap="none" spc="0" normalizeH="0" baseline="0" noProof="0">
                <a:ln>
                  <a:noFill/>
                </a:ln>
                <a:solidFill>
                  <a:srgbClr val="333399"/>
                </a:solidFill>
                <a:effectLst/>
                <a:uLnTx/>
                <a:uFillTx/>
                <a:latin typeface="Calibri" pitchFamily="34" charset="0"/>
                <a:ea typeface="+mn-ea"/>
                <a:cs typeface="Arial" charset="0"/>
              </a:rPr>
              <a:t>Acciaio inossidabile austenitico</a:t>
            </a:r>
          </a:p>
        </p:txBody>
      </p:sp>
      <p:sp>
        <p:nvSpPr>
          <p:cNvPr id="40967" name="ZoneTexte 6"/>
          <p:cNvSpPr txBox="1">
            <a:spLocks noChangeArrowheads="1"/>
          </p:cNvSpPr>
          <p:nvPr/>
        </p:nvSpPr>
        <p:spPr bwMode="auto">
          <a:xfrm>
            <a:off x="2179638" y="3979863"/>
            <a:ext cx="2303462" cy="276225"/>
          </a:xfrm>
          <a:prstGeom prst="rect">
            <a:avLst/>
          </a:prstGeom>
          <a:solidFill>
            <a:schemeClr val="bg1"/>
          </a:solid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it-IT" altLang="it-IT" sz="1800" b="0" i="0" u="none" strike="noStrike" kern="1200" cap="none" spc="0" normalizeH="0" baseline="0" noProof="0">
                <a:ln>
                  <a:noFill/>
                </a:ln>
                <a:solidFill>
                  <a:srgbClr val="333399"/>
                </a:solidFill>
                <a:effectLst/>
                <a:uLnTx/>
                <a:uFillTx/>
                <a:latin typeface="Calibri" pitchFamily="34" charset="0"/>
                <a:ea typeface="+mn-ea"/>
                <a:cs typeface="Arial" charset="0"/>
              </a:rPr>
              <a:t>Acciaio al carbonio S335</a:t>
            </a:r>
          </a:p>
        </p:txBody>
      </p:sp>
      <p:sp>
        <p:nvSpPr>
          <p:cNvPr id="40968" name="ZoneTexte 5"/>
          <p:cNvSpPr txBox="1">
            <a:spLocks noChangeArrowheads="1"/>
          </p:cNvSpPr>
          <p:nvPr/>
        </p:nvSpPr>
        <p:spPr bwMode="auto">
          <a:xfrm>
            <a:off x="3252788" y="3024188"/>
            <a:ext cx="2681287" cy="366712"/>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it-IT" altLang="it-IT" sz="1800" b="0" i="0" u="none" strike="noStrike" kern="1200" cap="none" spc="0" normalizeH="0" baseline="0" noProof="0">
                <a:ln>
                  <a:noFill/>
                </a:ln>
                <a:solidFill>
                  <a:srgbClr val="333399"/>
                </a:solidFill>
                <a:effectLst/>
                <a:uLnTx/>
                <a:uFillTx/>
                <a:latin typeface="Calibri" pitchFamily="34" charset="0"/>
                <a:ea typeface="+mn-ea"/>
                <a:cs typeface="Arial" charset="0"/>
              </a:rPr>
              <a:t>Acciaio inossidabile duplex</a:t>
            </a:r>
          </a:p>
        </p:txBody>
      </p:sp>
    </p:spTree>
    <p:extLst>
      <p:ext uri="{BB962C8B-B14F-4D97-AF65-F5344CB8AC3E}">
        <p14:creationId xmlns:p14="http://schemas.microsoft.com/office/powerpoint/2010/main" val="2609514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3"/>
          <p:cNvSpPr>
            <a:spLocks noGrp="1" noChangeArrowheads="1"/>
          </p:cNvSpPr>
          <p:nvPr>
            <p:ph type="title"/>
          </p:nvPr>
        </p:nvSpPr>
        <p:spPr/>
        <p:txBody>
          <a:bodyPr rtlCol="0">
            <a:normAutofit fontScale="90000"/>
          </a:bodyPr>
          <a:lstStyle/>
          <a:p>
            <a:pPr eaLnBrk="1" fontAlgn="auto" hangingPunct="1">
              <a:spcAft>
                <a:spcPts val="0"/>
              </a:spcAft>
              <a:defRPr/>
            </a:pPr>
            <a:r>
              <a:rPr lang="it-IT"/>
              <a:t>Resistenza di progetto dell'acciaio inossidabile</a:t>
            </a:r>
          </a:p>
        </p:txBody>
      </p:sp>
      <p:sp>
        <p:nvSpPr>
          <p:cNvPr id="6" name="Text Placeholder 5"/>
          <p:cNvSpPr>
            <a:spLocks noGrp="1"/>
          </p:cNvSpPr>
          <p:nvPr>
            <p:ph type="body" sz="half" idx="1"/>
          </p:nvPr>
        </p:nvSpPr>
        <p:spPr>
          <a:xfrm>
            <a:off x="282575" y="3403600"/>
            <a:ext cx="4038600" cy="2438400"/>
          </a:xfrm>
        </p:spPr>
        <p:txBody>
          <a:bodyPr rtlCol="0">
            <a:normAutofit fontScale="85000" lnSpcReduction="20000"/>
          </a:bodyPr>
          <a:lstStyle/>
          <a:p>
            <a:pPr marL="0" indent="0" eaLnBrk="1" fontAlgn="auto" hangingPunct="1">
              <a:spcBef>
                <a:spcPct val="50000"/>
              </a:spcBef>
              <a:spcAft>
                <a:spcPts val="0"/>
              </a:spcAft>
              <a:buClrTx/>
              <a:buFontTx/>
              <a:buNone/>
              <a:defRPr/>
            </a:pPr>
            <a:endParaRPr kumimoji="1" lang="it-IT" altLang="en-US" sz="2800" dirty="0"/>
          </a:p>
          <a:p>
            <a:pPr marL="0" indent="0" eaLnBrk="1" fontAlgn="auto" hangingPunct="1">
              <a:spcAft>
                <a:spcPts val="0"/>
              </a:spcAft>
              <a:buFont typeface="Wingdings" pitchFamily="2" charset="2"/>
              <a:buNone/>
              <a:defRPr/>
            </a:pPr>
            <a:r>
              <a:rPr kumimoji="1" lang="it-IT" altLang="en-US" sz="2000" b="1" dirty="0"/>
              <a:t>Austenitici</a:t>
            </a:r>
            <a:r>
              <a:rPr kumimoji="1" lang="it-IT" altLang="en-US" sz="2000" dirty="0"/>
              <a:t>:   </a:t>
            </a:r>
            <a:r>
              <a:rPr kumimoji="1" lang="it-IT" altLang="en-US" sz="2000" i="1" dirty="0"/>
              <a:t>f</a:t>
            </a:r>
            <a:r>
              <a:rPr kumimoji="1" lang="it-IT" altLang="en-US" sz="2000" baseline="-25000" dirty="0"/>
              <a:t>y</a:t>
            </a:r>
            <a:r>
              <a:rPr lang="it-IT"/>
              <a:t> </a:t>
            </a:r>
            <a:r>
              <a:rPr kumimoji="1" lang="it-IT" altLang="en-US" sz="2000" dirty="0"/>
              <a:t>= 220-350 MPa</a:t>
            </a:r>
            <a:endParaRPr kumimoji="1" lang="it-IT" altLang="en-US" sz="2000" baseline="30000" dirty="0"/>
          </a:p>
          <a:p>
            <a:pPr marL="0" indent="0" eaLnBrk="1" fontAlgn="auto" hangingPunct="1">
              <a:spcAft>
                <a:spcPts val="0"/>
              </a:spcAft>
              <a:buFont typeface="Wingdings" pitchFamily="2" charset="2"/>
              <a:buNone/>
              <a:defRPr/>
            </a:pPr>
            <a:r>
              <a:rPr kumimoji="1" lang="it-IT" altLang="en-US" sz="2000" b="1" dirty="0"/>
              <a:t>Duplex</a:t>
            </a:r>
            <a:r>
              <a:rPr kumimoji="1" lang="it-IT" altLang="en-US" sz="2000" dirty="0"/>
              <a:t>:   </a:t>
            </a:r>
            <a:r>
              <a:rPr lang="it-IT"/>
              <a:t>   </a:t>
            </a:r>
            <a:r>
              <a:rPr kumimoji="1" lang="it-IT" altLang="en-US" sz="2000" i="1" dirty="0"/>
              <a:t>f</a:t>
            </a:r>
            <a:r>
              <a:rPr kumimoji="1" lang="it-IT" altLang="en-US" sz="2000" baseline="-25000" dirty="0"/>
              <a:t>y</a:t>
            </a:r>
            <a:r>
              <a:rPr lang="it-IT"/>
              <a:t> </a:t>
            </a:r>
            <a:r>
              <a:rPr kumimoji="1" lang="it-IT" altLang="en-US" sz="2000" dirty="0"/>
              <a:t>= 400-480 Mpa</a:t>
            </a:r>
          </a:p>
          <a:p>
            <a:pPr marL="0" indent="0" eaLnBrk="1" fontAlgn="auto" hangingPunct="1">
              <a:spcAft>
                <a:spcPts val="0"/>
              </a:spcAft>
              <a:buFont typeface="Wingdings" pitchFamily="2" charset="2"/>
              <a:buNone/>
              <a:defRPr/>
            </a:pPr>
            <a:r>
              <a:rPr kumimoji="1" lang="it-IT" altLang="en-US" sz="2000" b="1" dirty="0"/>
              <a:t>Ferritici:</a:t>
            </a:r>
            <a:r>
              <a:rPr lang="en-US"/>
              <a:t>	</a:t>
            </a:r>
            <a:r>
              <a:rPr lang="it-IT"/>
              <a:t>       </a:t>
            </a:r>
            <a:r>
              <a:rPr kumimoji="1" lang="it-IT" altLang="en-US" sz="2000" i="1" dirty="0"/>
              <a:t>f</a:t>
            </a:r>
            <a:r>
              <a:rPr kumimoji="1" lang="it-IT" altLang="en-US" sz="2000" baseline="-25000" dirty="0"/>
              <a:t>y</a:t>
            </a:r>
            <a:r>
              <a:rPr lang="it-IT"/>
              <a:t> </a:t>
            </a:r>
            <a:r>
              <a:rPr kumimoji="1" lang="it-IT" altLang="en-US" sz="2000" dirty="0"/>
              <a:t>= 210-280 MPa</a:t>
            </a:r>
            <a:r>
              <a:rPr lang="en-US"/>
              <a:t>	</a:t>
            </a:r>
          </a:p>
          <a:p>
            <a:pPr marL="0" indent="0" eaLnBrk="1" fontAlgn="auto" hangingPunct="1">
              <a:spcAft>
                <a:spcPts val="0"/>
              </a:spcAft>
              <a:buFont typeface="Wingdings" pitchFamily="2" charset="2"/>
              <a:buNone/>
              <a:defRPr/>
            </a:pPr>
            <a:endParaRPr lang="it-IT" altLang="en-US" sz="2000" dirty="0"/>
          </a:p>
          <a:p>
            <a:pPr marL="0" indent="0" eaLnBrk="1" fontAlgn="auto" hangingPunct="1">
              <a:spcAft>
                <a:spcPts val="0"/>
              </a:spcAft>
              <a:buFont typeface="Wingdings" pitchFamily="2" charset="2"/>
              <a:buNone/>
              <a:defRPr/>
            </a:pPr>
            <a:r>
              <a:rPr lang="it-IT" altLang="en-US" sz="2000" b="1" dirty="0"/>
              <a:t>Modulo di Young</a:t>
            </a:r>
            <a:r>
              <a:rPr lang="it-IT" altLang="en-US" sz="2000" dirty="0"/>
              <a:t>: E= da 200.000 a 220.000 MPa</a:t>
            </a:r>
            <a:endParaRPr lang="it-IT" altLang="en-US" sz="2000" baseline="30000" dirty="0"/>
          </a:p>
        </p:txBody>
      </p:sp>
      <p:sp>
        <p:nvSpPr>
          <p:cNvPr id="8" name="Rectangle 9"/>
          <p:cNvSpPr>
            <a:spLocks noChangeArrowheads="1"/>
          </p:cNvSpPr>
          <p:nvPr/>
        </p:nvSpPr>
        <p:spPr bwMode="auto">
          <a:xfrm>
            <a:off x="423863" y="2327275"/>
            <a:ext cx="3051175" cy="1014413"/>
          </a:xfrm>
          <a:prstGeom prst="rect">
            <a:avLst/>
          </a:prstGeom>
          <a:solidFill>
            <a:schemeClr val="accent6">
              <a:lumMod val="60000"/>
              <a:lumOff val="40000"/>
            </a:schemeClr>
          </a:solidFill>
          <a:ln w="38100">
            <a:solidFill>
              <a:schemeClr val="tx1"/>
            </a:solid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a:ea typeface="+mn-ea"/>
                <a:cs typeface="Arial" charset="0"/>
              </a:rPr>
              <a:t>La resistenza di prova minima specificata 0,2% è indicata in EN 10088-4 e -5</a:t>
            </a:r>
          </a:p>
        </p:txBody>
      </p:sp>
      <p:graphicFrame>
        <p:nvGraphicFramePr>
          <p:cNvPr id="9" name="Grafiek 8"/>
          <p:cNvGraphicFramePr>
            <a:graphicFrameLocks noGrp="1"/>
          </p:cNvGraphicFramePr>
          <p:nvPr/>
        </p:nvGraphicFramePr>
        <p:xfrm>
          <a:off x="4616700" y="2457958"/>
          <a:ext cx="4254527" cy="333271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kstvak 15"/>
          <p:cNvSpPr txBox="1"/>
          <p:nvPr/>
        </p:nvSpPr>
        <p:spPr>
          <a:xfrm>
            <a:off x="6307138" y="5705475"/>
            <a:ext cx="1762125" cy="3683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lumMod val="50000"/>
                  </a:prstClr>
                </a:solidFill>
                <a:effectLst/>
                <a:uLnTx/>
                <a:uFillTx/>
                <a:latin typeface="Calibri"/>
                <a:ea typeface="+mn-ea"/>
                <a:cs typeface="Arial" charset="0"/>
              </a:rPr>
              <a:t>Deformazione</a:t>
            </a:r>
            <a:r>
              <a:rPr kumimoji="0" lang="it-IT" sz="1800" b="0" i="0" u="none" strike="noStrike" kern="1200" cap="none" spc="0" normalizeH="0" baseline="0" noProof="0" dirty="0">
                <a:ln>
                  <a:noFill/>
                </a:ln>
                <a:solidFill>
                  <a:prstClr val="black"/>
                </a:solidFill>
                <a:effectLst/>
                <a:uLnTx/>
                <a:uFillTx/>
                <a:latin typeface="Calibri"/>
                <a:ea typeface="+mn-ea"/>
                <a:cs typeface="Arial" charset="0"/>
              </a:rPr>
              <a:t> </a:t>
            </a:r>
            <a:r>
              <a:rPr kumimoji="0" lang="it-IT"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charset="0"/>
              </a:rPr>
              <a:t>ε</a:t>
            </a:r>
            <a:endParaRPr kumimoji="0" lang="it-IT" sz="1800" b="0" i="0" u="none" strike="noStrike" kern="1200" cap="none" spc="0" normalizeH="0" baseline="0" noProof="0" dirty="0">
              <a:ln>
                <a:noFill/>
              </a:ln>
              <a:solidFill>
                <a:prstClr val="white">
                  <a:lumMod val="50000"/>
                </a:prstClr>
              </a:solidFill>
              <a:effectLst/>
              <a:uLnTx/>
              <a:uFillTx/>
              <a:latin typeface="Calibri"/>
              <a:ea typeface="+mn-ea"/>
              <a:cs typeface="Arial" charset="0"/>
            </a:endParaRPr>
          </a:p>
        </p:txBody>
      </p:sp>
      <p:sp>
        <p:nvSpPr>
          <p:cNvPr id="17" name="Tekstvak 16"/>
          <p:cNvSpPr txBox="1"/>
          <p:nvPr/>
        </p:nvSpPr>
        <p:spPr>
          <a:xfrm rot="16200000">
            <a:off x="4039394" y="4556919"/>
            <a:ext cx="942975" cy="37941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lumMod val="50000"/>
                  </a:prstClr>
                </a:solidFill>
                <a:effectLst/>
                <a:uLnTx/>
                <a:uFillTx/>
                <a:latin typeface="Calibri"/>
                <a:ea typeface="+mn-ea"/>
                <a:cs typeface="Arial" charset="0"/>
              </a:rPr>
              <a:t>Sforzo </a:t>
            </a:r>
            <a:r>
              <a:rPr kumimoji="0" lang="it-IT" sz="18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Arial" charset="0"/>
              </a:rPr>
              <a:t>σ</a:t>
            </a:r>
            <a:endParaRPr kumimoji="0" lang="it-IT" sz="1800" b="0" i="0" u="none" strike="noStrike" kern="1200" cap="none" spc="0" normalizeH="0" baseline="0" noProof="0" dirty="0">
              <a:ln>
                <a:noFill/>
              </a:ln>
              <a:solidFill>
                <a:prstClr val="white">
                  <a:lumMod val="50000"/>
                </a:prstClr>
              </a:solidFill>
              <a:effectLst/>
              <a:uLnTx/>
              <a:uFillTx/>
              <a:latin typeface="Calibri"/>
              <a:ea typeface="+mn-ea"/>
              <a:cs typeface="Arial" charset="0"/>
            </a:endParaRPr>
          </a:p>
        </p:txBody>
      </p:sp>
      <p:sp>
        <p:nvSpPr>
          <p:cNvPr id="18" name="Gelijkbenige driehoek 17"/>
          <p:cNvSpPr/>
          <p:nvPr/>
        </p:nvSpPr>
        <p:spPr>
          <a:xfrm rot="5400000">
            <a:off x="8734425" y="5597525"/>
            <a:ext cx="107950" cy="10795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Gelijkbenige driehoek 18"/>
          <p:cNvSpPr/>
          <p:nvPr/>
        </p:nvSpPr>
        <p:spPr>
          <a:xfrm>
            <a:off x="4700588" y="2484438"/>
            <a:ext cx="107950" cy="10795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43017" name="Tekstvak 19"/>
          <p:cNvSpPr txBox="1">
            <a:spLocks noChangeArrowheads="1"/>
          </p:cNvSpPr>
          <p:nvPr/>
        </p:nvSpPr>
        <p:spPr bwMode="auto">
          <a:xfrm>
            <a:off x="4267200" y="3508375"/>
            <a:ext cx="563563" cy="3683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Arial" charset="0"/>
                <a:ea typeface="+mn-ea"/>
                <a:cs typeface="Arial" charset="0"/>
              </a:rPr>
              <a:t>σ</a:t>
            </a:r>
            <a:r>
              <a:rPr kumimoji="0" lang="it-IT" sz="1800" b="0" i="0" u="none" strike="noStrike" kern="1200" cap="none" spc="0" normalizeH="0" baseline="-25000" noProof="0">
                <a:ln>
                  <a:noFill/>
                </a:ln>
                <a:solidFill>
                  <a:prstClr val="black"/>
                </a:solidFill>
                <a:effectLst/>
                <a:uLnTx/>
                <a:uFillTx/>
                <a:latin typeface="Arial" charset="0"/>
                <a:ea typeface="+mn-ea"/>
                <a:cs typeface="Arial" charset="0"/>
              </a:rPr>
              <a:t>y</a:t>
            </a:r>
            <a:endPar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grpSp>
        <p:nvGrpSpPr>
          <p:cNvPr id="43018" name="Groep 22"/>
          <p:cNvGrpSpPr>
            <a:grpSpLocks/>
          </p:cNvGrpSpPr>
          <p:nvPr/>
        </p:nvGrpSpPr>
        <p:grpSpPr bwMode="auto">
          <a:xfrm>
            <a:off x="4765675" y="3713163"/>
            <a:ext cx="1562100" cy="1927225"/>
            <a:chOff x="4748617" y="3853492"/>
            <a:chExt cx="1152121" cy="1787603"/>
          </a:xfrm>
        </p:grpSpPr>
        <p:cxnSp>
          <p:nvCxnSpPr>
            <p:cNvPr id="4" name="Rechte verbindingslijn 3"/>
            <p:cNvCxnSpPr/>
            <p:nvPr/>
          </p:nvCxnSpPr>
          <p:spPr>
            <a:xfrm flipV="1">
              <a:off x="4748617" y="3853492"/>
              <a:ext cx="113572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flipV="1">
              <a:off x="5458155" y="3853492"/>
              <a:ext cx="442583" cy="178760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3019" name="Tekstvak 25"/>
          <p:cNvSpPr txBox="1">
            <a:spLocks noChangeArrowheads="1"/>
          </p:cNvSpPr>
          <p:nvPr/>
        </p:nvSpPr>
        <p:spPr bwMode="auto">
          <a:xfrm>
            <a:off x="5372100" y="5654675"/>
            <a:ext cx="723900" cy="307975"/>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a:ln>
                  <a:noFill/>
                </a:ln>
                <a:solidFill>
                  <a:prstClr val="black"/>
                </a:solidFill>
                <a:effectLst/>
                <a:uLnTx/>
                <a:uFillTx/>
                <a:latin typeface="Arial" charset="0"/>
                <a:ea typeface="+mn-ea"/>
                <a:cs typeface="Arial" charset="0"/>
              </a:rPr>
              <a:t>0,2 %</a:t>
            </a:r>
            <a:endParaRPr kumimoji="0" lang="it-IT" sz="1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76854490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rtlCol="0">
            <a:normAutofit fontScale="90000"/>
          </a:bodyPr>
          <a:lstStyle/>
          <a:p>
            <a:pPr eaLnBrk="1" fontAlgn="auto" hangingPunct="1">
              <a:spcAft>
                <a:spcPts val="0"/>
              </a:spcAft>
              <a:defRPr/>
            </a:pPr>
            <a:r>
              <a:rPr lang="it-IT"/>
              <a:t>Resistenza di progetto dell'acciaio inossidabile</a:t>
            </a:r>
            <a:endParaRPr lang="it-IT" dirty="0"/>
          </a:p>
        </p:txBody>
      </p:sp>
      <p:graphicFrame>
        <p:nvGraphicFramePr>
          <p:cNvPr id="45116" name="Group 60"/>
          <p:cNvGraphicFramePr>
            <a:graphicFrameLocks noGrp="1"/>
          </p:cNvGraphicFramePr>
          <p:nvPr/>
        </p:nvGraphicFramePr>
        <p:xfrm>
          <a:off x="439738" y="2057400"/>
          <a:ext cx="8010525" cy="4383088"/>
        </p:xfrm>
        <a:graphic>
          <a:graphicData uri="http://schemas.openxmlformats.org/drawingml/2006/table">
            <a:tbl>
              <a:tblPr/>
              <a:tblGrid>
                <a:gridCol w="1316037">
                  <a:extLst>
                    <a:ext uri="{9D8B030D-6E8A-4147-A177-3AD203B41FA5}">
                      <a16:colId xmlns:a16="http://schemas.microsoft.com/office/drawing/2014/main" val="20000"/>
                    </a:ext>
                  </a:extLst>
                </a:gridCol>
                <a:gridCol w="1236663">
                  <a:extLst>
                    <a:ext uri="{9D8B030D-6E8A-4147-A177-3AD203B41FA5}">
                      <a16:colId xmlns:a16="http://schemas.microsoft.com/office/drawing/2014/main" val="20001"/>
                    </a:ext>
                  </a:extLst>
                </a:gridCol>
                <a:gridCol w="1535112">
                  <a:extLst>
                    <a:ext uri="{9D8B030D-6E8A-4147-A177-3AD203B41FA5}">
                      <a16:colId xmlns:a16="http://schemas.microsoft.com/office/drawing/2014/main" val="20002"/>
                    </a:ext>
                  </a:extLst>
                </a:gridCol>
                <a:gridCol w="1244600">
                  <a:extLst>
                    <a:ext uri="{9D8B030D-6E8A-4147-A177-3AD203B41FA5}">
                      <a16:colId xmlns:a16="http://schemas.microsoft.com/office/drawing/2014/main" val="20003"/>
                    </a:ext>
                  </a:extLst>
                </a:gridCol>
                <a:gridCol w="1338263">
                  <a:extLst>
                    <a:ext uri="{9D8B030D-6E8A-4147-A177-3AD203B41FA5}">
                      <a16:colId xmlns:a16="http://schemas.microsoft.com/office/drawing/2014/main" val="20004"/>
                    </a:ext>
                  </a:extLst>
                </a:gridCol>
                <a:gridCol w="1339850">
                  <a:extLst>
                    <a:ext uri="{9D8B030D-6E8A-4147-A177-3AD203B41FA5}">
                      <a16:colId xmlns:a16="http://schemas.microsoft.com/office/drawing/2014/main" val="20005"/>
                    </a:ext>
                  </a:extLst>
                </a:gridCol>
              </a:tblGrid>
              <a:tr h="2343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a:ln>
                            <a:noFill/>
                          </a:ln>
                          <a:solidFill>
                            <a:schemeClr val="bg1"/>
                          </a:solidFill>
                          <a:effectLst/>
                          <a:latin typeface="Calibri" pitchFamily="34" charset="0"/>
                          <a:cs typeface="Arial" charset="0"/>
                        </a:rPr>
                        <a:t>Grado</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a:ln>
                            <a:noFill/>
                          </a:ln>
                          <a:solidFill>
                            <a:schemeClr val="bg1"/>
                          </a:solidFill>
                          <a:effectLst/>
                          <a:latin typeface="Calibri" pitchFamily="34" charset="0"/>
                          <a:cs typeface="Arial" charset="0"/>
                        </a:rPr>
                        <a:t>Famiglia</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a:ln>
                            <a:noFill/>
                          </a:ln>
                          <a:solidFill>
                            <a:schemeClr val="bg1"/>
                          </a:solidFill>
                          <a:effectLst/>
                          <a:latin typeface="Calibri" pitchFamily="34" charset="0"/>
                          <a:cs typeface="Arial" charset="0"/>
                        </a:rPr>
                        <a:t>Carico di snervamento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a:ln>
                            <a:noFill/>
                          </a:ln>
                          <a:solidFill>
                            <a:schemeClr val="bg1"/>
                          </a:solidFill>
                          <a:effectLst/>
                          <a:latin typeface="Calibri" pitchFamily="34" charset="0"/>
                          <a:cs typeface="Arial" charset="0"/>
                        </a:rPr>
                        <a:t>(N/mm</a:t>
                      </a:r>
                      <a:r>
                        <a:rPr kumimoji="0" lang="it-IT" sz="1800" b="1" i="0" u="none" strike="noStrike" cap="none" normalizeH="0" baseline="30000">
                          <a:ln>
                            <a:noFill/>
                          </a:ln>
                          <a:solidFill>
                            <a:schemeClr val="bg1"/>
                          </a:solidFill>
                          <a:effectLst/>
                          <a:latin typeface="Calibri" pitchFamily="34" charset="0"/>
                          <a:cs typeface="Arial" charset="0"/>
                        </a:rPr>
                        <a:t>2</a:t>
                      </a:r>
                      <a:r>
                        <a:rPr kumimoji="0" lang="it-IT" sz="1800" b="1" i="0" u="none" strike="noStrike" cap="none" normalizeH="0" baseline="0">
                          <a:ln>
                            <a:noFill/>
                          </a:ln>
                          <a:solidFill>
                            <a:schemeClr val="bg1"/>
                          </a:solidFill>
                          <a:effectLst/>
                          <a:latin typeface="Calibri" pitchFamily="34" charset="0"/>
                          <a:cs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a:ln>
                            <a:noFill/>
                          </a:ln>
                          <a:solidFill>
                            <a:schemeClr val="bg1"/>
                          </a:solidFill>
                          <a:effectLst/>
                          <a:latin typeface="Calibri" pitchFamily="34" charset="0"/>
                          <a:cs typeface="Arial" charset="0"/>
                        </a:rPr>
                        <a:t>Resistenza di prova 0,2% </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a:ln>
                            <a:noFill/>
                          </a:ln>
                          <a:solidFill>
                            <a:schemeClr val="bg1"/>
                          </a:solidFill>
                          <a:effectLst/>
                          <a:latin typeface="Calibri" pitchFamily="34" charset="0"/>
                          <a:cs typeface="Arial" charset="0"/>
                        </a:rPr>
                        <a:t>Carico di rottura</a:t>
                      </a:r>
                      <a:r>
                        <a:rPr kumimoji="0" lang="it-IT" sz="1800" b="1" i="0" u="none" strike="noStrike" cap="none" normalizeH="0" baseline="0">
                          <a:ln>
                            <a:noFill/>
                          </a:ln>
                          <a:solidFill>
                            <a:schemeClr val="tx1"/>
                          </a:solidFill>
                          <a:effectLst/>
                          <a:latin typeface="Univers"/>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a:ln>
                            <a:noFill/>
                          </a:ln>
                          <a:solidFill>
                            <a:schemeClr val="bg1"/>
                          </a:solidFill>
                          <a:effectLst/>
                          <a:latin typeface="Calibri" pitchFamily="34" charset="0"/>
                          <a:cs typeface="Arial" charset="0"/>
                        </a:rPr>
                        <a:t>(N/mm</a:t>
                      </a:r>
                      <a:r>
                        <a:rPr kumimoji="0" lang="it-IT" sz="1800" b="1" i="0" u="none" strike="noStrike" cap="none" normalizeH="0" baseline="30000">
                          <a:ln>
                            <a:noFill/>
                          </a:ln>
                          <a:solidFill>
                            <a:schemeClr val="bg1"/>
                          </a:solidFill>
                          <a:effectLst/>
                          <a:latin typeface="Calibri" pitchFamily="34" charset="0"/>
                          <a:cs typeface="Arial" charset="0"/>
                        </a:rPr>
                        <a:t>2</a:t>
                      </a:r>
                      <a:r>
                        <a:rPr kumimoji="0" lang="it-IT" sz="1800" b="1" i="0" u="none" strike="noStrike" cap="none" normalizeH="0" baseline="0">
                          <a:ln>
                            <a:noFill/>
                          </a:ln>
                          <a:solidFill>
                            <a:schemeClr val="bg1"/>
                          </a:solidFill>
                          <a:effectLst/>
                          <a:latin typeface="Calibri" pitchFamily="34" charset="0"/>
                          <a:cs typeface="Arial" charset="0"/>
                        </a:rPr>
                        <a:t>)</a:t>
                      </a: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a:ln>
                            <a:noFill/>
                          </a:ln>
                          <a:solidFill>
                            <a:schemeClr val="bg1"/>
                          </a:solidFill>
                          <a:effectLst/>
                          <a:latin typeface="Calibri" pitchFamily="34" charset="0"/>
                          <a:cs typeface="Arial" charset="0"/>
                        </a:rPr>
                        <a:t>Modulo di Young</a:t>
                      </a:r>
                      <a:r>
                        <a:rPr kumimoji="0" lang="it-IT" sz="1800" b="1" i="0" u="none" strike="noStrike" cap="none" normalizeH="0" baseline="0">
                          <a:ln>
                            <a:noFill/>
                          </a:ln>
                          <a:solidFill>
                            <a:schemeClr val="tx1"/>
                          </a:solidFill>
                          <a:effectLst/>
                          <a:latin typeface="Univers"/>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a:ln>
                            <a:noFill/>
                          </a:ln>
                          <a:solidFill>
                            <a:schemeClr val="bg1"/>
                          </a:solidFill>
                          <a:effectLst/>
                          <a:latin typeface="Calibri" pitchFamily="34" charset="0"/>
                          <a:cs typeface="Arial" charset="0"/>
                        </a:rPr>
                        <a:t>(N/mm</a:t>
                      </a:r>
                      <a:r>
                        <a:rPr kumimoji="0" lang="it-IT" sz="1800" b="1" i="0" u="none" strike="noStrike" cap="none" normalizeH="0" baseline="30000">
                          <a:ln>
                            <a:noFill/>
                          </a:ln>
                          <a:solidFill>
                            <a:schemeClr val="bg1"/>
                          </a:solidFill>
                          <a:effectLst/>
                          <a:latin typeface="Calibri" pitchFamily="34" charset="0"/>
                          <a:cs typeface="Arial" charset="0"/>
                        </a:rPr>
                        <a:t>2</a:t>
                      </a:r>
                      <a:r>
                        <a:rPr kumimoji="0" lang="it-IT" sz="1800" b="1" i="0" u="none" strike="noStrike" cap="none" normalizeH="0" baseline="0">
                          <a:ln>
                            <a:noFill/>
                          </a:ln>
                          <a:solidFill>
                            <a:schemeClr val="bg1"/>
                          </a:solidFill>
                          <a:effectLst/>
                          <a:latin typeface="Calibri" pitchFamily="34" charset="0"/>
                          <a:cs typeface="Arial" charset="0"/>
                        </a:rPr>
                        <a:t>)</a:t>
                      </a:r>
                    </a:p>
                  </a:txBody>
                  <a:tcPr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a:ln>
                            <a:noFill/>
                          </a:ln>
                          <a:solidFill>
                            <a:schemeClr val="bg1"/>
                          </a:solidFill>
                          <a:effectLst/>
                          <a:latin typeface="Calibri" pitchFamily="34" charset="0"/>
                          <a:cs typeface="Arial" charset="0"/>
                        </a:rPr>
                        <a:t>Deformazione di frattura (%)</a:t>
                      </a:r>
                      <a:endParaRPr kumimoji="0" lang="it-IT" sz="1800" b="1" i="0" u="none" strike="noStrike" cap="none" normalizeH="0" baseline="-25000">
                        <a:ln>
                          <a:noFill/>
                        </a:ln>
                        <a:solidFill>
                          <a:schemeClr val="bg1"/>
                        </a:solidFill>
                        <a:effectLst/>
                        <a:latin typeface="Calibri" pitchFamily="34" charset="0"/>
                        <a:cs typeface="Arial" charset="0"/>
                      </a:endParaRP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7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rgbClr val="FFFFFF"/>
                          </a:solidFill>
                          <a:effectLst/>
                          <a:latin typeface="Calibri" pitchFamily="34" charset="0"/>
                          <a:cs typeface="Arial" charset="0"/>
                        </a:rPr>
                        <a:t>1.4301 (304)</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Calibri" pitchFamily="34" charset="0"/>
                          <a:cs typeface="Arial" charset="0"/>
                        </a:rPr>
                        <a:t>Austenitico</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E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Calibri" pitchFamily="34" charset="0"/>
                          <a:cs typeface="Arial" charset="0"/>
                        </a:rPr>
                        <a:t>210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E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Calibri" pitchFamily="34" charset="0"/>
                          <a:cs typeface="Arial" charset="0"/>
                        </a:rPr>
                        <a:t>520</a:t>
                      </a: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B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Calibri" pitchFamily="34" charset="0"/>
                          <a:cs typeface="Arial" charset="0"/>
                        </a:rPr>
                        <a:t>200000</a:t>
                      </a:r>
                    </a:p>
                  </a:txBody>
                  <a:tcPr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B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Calibri" pitchFamily="34" charset="0"/>
                          <a:cs typeface="Arial" charset="0"/>
                        </a:rPr>
                        <a:t>45</a:t>
                      </a: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EF2"/>
                    </a:solidFill>
                  </a:tcPr>
                </a:tc>
                <a:extLst>
                  <a:ext uri="{0D108BD9-81ED-4DB2-BD59-A6C34878D82A}">
                    <a16:rowId xmlns:a16="http://schemas.microsoft.com/office/drawing/2014/main" val="10001"/>
                  </a:ext>
                </a:extLst>
              </a:tr>
              <a:tr h="407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rgbClr val="FFFFFF"/>
                          </a:solidFill>
                          <a:effectLst/>
                          <a:latin typeface="Calibri" pitchFamily="34" charset="0"/>
                          <a:cs typeface="Arial" charset="0"/>
                        </a:rPr>
                        <a:t>1.4401 (316)</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Calibri" pitchFamily="34" charset="0"/>
                          <a:cs typeface="Arial" charset="0"/>
                        </a:rPr>
                        <a:t>Austenitico</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E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Calibri" pitchFamily="34" charset="0"/>
                          <a:cs typeface="Arial" charset="0"/>
                        </a:rPr>
                        <a:t>220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E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Calibri" pitchFamily="34" charset="0"/>
                          <a:cs typeface="Arial" charset="0"/>
                        </a:rPr>
                        <a:t>520</a:t>
                      </a: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B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Calibri" pitchFamily="34" charset="0"/>
                          <a:cs typeface="Arial" charset="0"/>
                        </a:rPr>
                        <a:t>200000</a:t>
                      </a:r>
                    </a:p>
                  </a:txBody>
                  <a:tcPr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B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Calibri" pitchFamily="34" charset="0"/>
                          <a:cs typeface="Arial" charset="0"/>
                        </a:rPr>
                        <a:t>40</a:t>
                      </a: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EF2"/>
                    </a:solidFill>
                  </a:tcPr>
                </a:tc>
                <a:extLst>
                  <a:ext uri="{0D108BD9-81ED-4DB2-BD59-A6C34878D82A}">
                    <a16:rowId xmlns:a16="http://schemas.microsoft.com/office/drawing/2014/main" val="10002"/>
                  </a:ext>
                </a:extLst>
              </a:tr>
              <a:tr h="407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rgbClr val="FFFFFF"/>
                          </a:solidFill>
                          <a:effectLst/>
                          <a:latin typeface="Calibri" pitchFamily="34" charset="0"/>
                          <a:cs typeface="Arial" charset="0"/>
                        </a:rPr>
                        <a:t>1.4062</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Calibri" pitchFamily="34" charset="0"/>
                          <a:cs typeface="Arial" charset="0"/>
                        </a:rPr>
                        <a:t>Duplex</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E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Calibri" pitchFamily="34" charset="0"/>
                          <a:cs typeface="Arial" charset="0"/>
                        </a:rPr>
                        <a:t>450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E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Calibri" pitchFamily="34" charset="0"/>
                          <a:cs typeface="Arial" charset="0"/>
                        </a:rPr>
                        <a:t>650</a:t>
                      </a: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B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Calibri" pitchFamily="34" charset="0"/>
                          <a:cs typeface="Arial" charset="0"/>
                        </a:rPr>
                        <a:t>200000</a:t>
                      </a:r>
                    </a:p>
                  </a:txBody>
                  <a:tcPr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B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a:ln>
                          <a:noFill/>
                        </a:ln>
                        <a:solidFill>
                          <a:schemeClr val="tx1"/>
                        </a:solidFill>
                        <a:effectLst/>
                        <a:latin typeface="Calibri" pitchFamily="34" charset="0"/>
                        <a:cs typeface="Arial" charset="0"/>
                      </a:endParaRP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07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rgbClr val="FFFFFF"/>
                          </a:solidFill>
                          <a:effectLst/>
                          <a:latin typeface="Calibri" pitchFamily="34" charset="0"/>
                          <a:cs typeface="Arial" charset="0"/>
                        </a:rPr>
                        <a:t>1.4462</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Calibri" pitchFamily="34" charset="0"/>
                          <a:cs typeface="Arial" charset="0"/>
                        </a:rPr>
                        <a:t>Duplex</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E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Calibri" pitchFamily="34" charset="0"/>
                          <a:cs typeface="Arial" charset="0"/>
                        </a:rPr>
                        <a:t>460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E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Calibri" pitchFamily="34" charset="0"/>
                          <a:cs typeface="Arial" charset="0"/>
                        </a:rPr>
                        <a:t>640</a:t>
                      </a: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B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Calibri" pitchFamily="34" charset="0"/>
                          <a:cs typeface="Arial" charset="0"/>
                        </a:rPr>
                        <a:t>200000</a:t>
                      </a:r>
                    </a:p>
                  </a:txBody>
                  <a:tcPr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B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a:ln>
                          <a:noFill/>
                        </a:ln>
                        <a:solidFill>
                          <a:schemeClr val="tx1"/>
                        </a:solidFill>
                        <a:effectLst/>
                        <a:latin typeface="Calibri" pitchFamily="34" charset="0"/>
                        <a:cs typeface="Arial" charset="0"/>
                      </a:endParaRP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07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rgbClr val="FFFFFF"/>
                          </a:solidFill>
                          <a:effectLst/>
                          <a:latin typeface="Calibri" pitchFamily="34" charset="0"/>
                          <a:cs typeface="Arial" charset="0"/>
                        </a:rPr>
                        <a:t>1.4003</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Calibri" pitchFamily="34" charset="0"/>
                          <a:cs typeface="Arial" charset="0"/>
                        </a:rPr>
                        <a:t>Ferritico</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E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Calibri" pitchFamily="34" charset="0"/>
                          <a:cs typeface="Arial" charset="0"/>
                        </a:rPr>
                        <a:t>250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E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Calibri" pitchFamily="34" charset="0"/>
                          <a:cs typeface="Arial" charset="0"/>
                        </a:rPr>
                        <a:t>450</a:t>
                      </a: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B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Calibri" pitchFamily="34" charset="0"/>
                          <a:cs typeface="Arial" charset="0"/>
                        </a:rPr>
                        <a:t>220000</a:t>
                      </a:r>
                    </a:p>
                  </a:txBody>
                  <a:tcPr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B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a:ln>
                          <a:noFill/>
                        </a:ln>
                        <a:solidFill>
                          <a:schemeClr val="tx1"/>
                        </a:solidFill>
                        <a:effectLst/>
                        <a:latin typeface="Calibri" pitchFamily="34" charset="0"/>
                        <a:cs typeface="Arial" charset="0"/>
                      </a:endParaRP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45112" name="Tijdelijke aanduiding voor dianumm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2B831DE-A2C0-4E71-94B5-5FDF7E107F9E}"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3238739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0" y="274638"/>
            <a:ext cx="8855075" cy="1143000"/>
          </a:xfrm>
        </p:spPr>
        <p:txBody>
          <a:bodyPr/>
          <a:lstStyle/>
          <a:p>
            <a:pPr eaLnBrk="1" hangingPunct="1"/>
            <a:r>
              <a:rPr lang="it-IT" sz="3600"/>
              <a:t>Incrudimento </a:t>
            </a:r>
            <a:br>
              <a:rPr lang="it-IT" sz="3600"/>
            </a:br>
            <a:r>
              <a:rPr lang="it-IT" sz="3600"/>
              <a:t>(incrudimento da lavorazione a freddo)</a:t>
            </a:r>
          </a:p>
        </p:txBody>
      </p:sp>
      <p:sp>
        <p:nvSpPr>
          <p:cNvPr id="46082" name="Content Placeholder 3"/>
          <p:cNvSpPr>
            <a:spLocks noGrp="1"/>
          </p:cNvSpPr>
          <p:nvPr>
            <p:ph idx="1"/>
          </p:nvPr>
        </p:nvSpPr>
        <p:spPr>
          <a:xfrm>
            <a:off x="160338" y="1703388"/>
            <a:ext cx="8526462" cy="4821237"/>
          </a:xfrm>
        </p:spPr>
        <p:txBody>
          <a:bodyPr/>
          <a:lstStyle/>
          <a:p>
            <a:pPr eaLnBrk="1" hangingPunct="1"/>
            <a:r>
              <a:rPr lang="it-IT" sz="2400"/>
              <a:t>Resistenza aumentata per deformazione plastica</a:t>
            </a:r>
          </a:p>
          <a:p>
            <a:pPr eaLnBrk="1" hangingPunct="1"/>
            <a:r>
              <a:rPr lang="it-IT" sz="2400"/>
              <a:t>Provocata dalla formatura a freddo, durante le operazioni di produzione dell'acciaio in acciaieria oppure durante i processi di fabbricazione</a:t>
            </a:r>
          </a:p>
        </p:txBody>
      </p:sp>
      <p:sp>
        <p:nvSpPr>
          <p:cNvPr id="46083"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AA5D78-94AB-4492-B92E-2E7E2E05B23F}"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
        <p:nvSpPr>
          <p:cNvPr id="12292" name="TextBox 6"/>
          <p:cNvSpPr txBox="1">
            <a:spLocks noChangeArrowheads="1"/>
          </p:cNvSpPr>
          <p:nvPr/>
        </p:nvSpPr>
        <p:spPr bwMode="auto">
          <a:xfrm>
            <a:off x="755650" y="4292600"/>
            <a:ext cx="7488238" cy="18161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it-IT" altLang="en-US" sz="2800" b="0" i="0" u="none" strike="noStrike" kern="1200" cap="none" spc="0" normalizeH="0" baseline="0" noProof="0" dirty="0">
                <a:ln>
                  <a:noFill/>
                </a:ln>
                <a:solidFill>
                  <a:srgbClr val="000000"/>
                </a:solidFill>
                <a:effectLst/>
                <a:uLnTx/>
                <a:uFillTx/>
                <a:latin typeface="Arial" charset="0"/>
                <a:ea typeface="+mn-ea"/>
                <a:cs typeface="+mn-cs"/>
              </a:rPr>
              <a:t>Durante la fabbricazione di un profilo cavo rettangolare, la resistenza di prova 0,2% aumenta di circa il 50% negli angoli formati a freddo dei profili trasversali!</a:t>
            </a:r>
          </a:p>
        </p:txBody>
      </p:sp>
    </p:spTree>
    <p:extLst>
      <p:ext uri="{BB962C8B-B14F-4D97-AF65-F5344CB8AC3E}">
        <p14:creationId xmlns:p14="http://schemas.microsoft.com/office/powerpoint/2010/main" val="453638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25413" y="179388"/>
            <a:ext cx="8782050" cy="1169987"/>
          </a:xfrm>
        </p:spPr>
        <p:txBody>
          <a:bodyPr/>
          <a:lstStyle/>
          <a:p>
            <a:pPr eaLnBrk="1" hangingPunct="1"/>
            <a:r>
              <a:rPr lang="it-IT" sz="3200"/>
              <a:t>Incrudimento </a:t>
            </a:r>
            <a:br>
              <a:rPr lang="it-IT" sz="3200"/>
            </a:br>
            <a:r>
              <a:rPr lang="it-IT" sz="3200"/>
              <a:t>(incrudimento da lavorazione o lavorazione a freddo)</a:t>
            </a:r>
          </a:p>
        </p:txBody>
      </p:sp>
      <p:sp>
        <p:nvSpPr>
          <p:cNvPr id="48130" name="Text Box 3"/>
          <p:cNvSpPr txBox="1">
            <a:spLocks noChangeArrowheads="1"/>
          </p:cNvSpPr>
          <p:nvPr/>
        </p:nvSpPr>
        <p:spPr bwMode="auto">
          <a:xfrm>
            <a:off x="1695450" y="1606550"/>
            <a:ext cx="7197725" cy="3683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it-IT" sz="1800" b="1" i="0" u="none" strike="noStrike" kern="1200" cap="none" spc="0" normalizeH="0" baseline="0" noProof="0">
                <a:ln>
                  <a:noFill/>
                </a:ln>
                <a:solidFill>
                  <a:prstClr val="black"/>
                </a:solidFill>
                <a:effectLst/>
                <a:uLnTx/>
                <a:uFillTx/>
                <a:latin typeface="Univers"/>
                <a:ea typeface="+mn-ea"/>
                <a:cs typeface="Arial" charset="0"/>
              </a:rPr>
              <a:t>Miglioramento della resistenza durante la formatura</a:t>
            </a:r>
          </a:p>
        </p:txBody>
      </p:sp>
      <p:grpSp>
        <p:nvGrpSpPr>
          <p:cNvPr id="48131" name="Group 4"/>
          <p:cNvGrpSpPr>
            <a:grpSpLocks/>
          </p:cNvGrpSpPr>
          <p:nvPr/>
        </p:nvGrpSpPr>
        <p:grpSpPr bwMode="auto">
          <a:xfrm>
            <a:off x="914400" y="2224088"/>
            <a:ext cx="7289800" cy="4100512"/>
            <a:chOff x="992" y="1328"/>
            <a:chExt cx="4592" cy="2680"/>
          </a:xfrm>
        </p:grpSpPr>
        <p:sp>
          <p:nvSpPr>
            <p:cNvPr id="48132" name="Rectangle 5"/>
            <p:cNvSpPr>
              <a:spLocks noChangeArrowheads="1"/>
            </p:cNvSpPr>
            <p:nvPr/>
          </p:nvSpPr>
          <p:spPr bwMode="auto">
            <a:xfrm>
              <a:off x="992" y="1328"/>
              <a:ext cx="4592" cy="2680"/>
            </a:xfrm>
            <a:prstGeom prst="rect">
              <a:avLst/>
            </a:prstGeom>
            <a:noFill/>
            <a:ln w="38100">
              <a:solidFill>
                <a:schemeClr val="accent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nvGrpSpPr>
            <p:cNvPr id="48133" name="Group 6"/>
            <p:cNvGrpSpPr>
              <a:grpSpLocks/>
            </p:cNvGrpSpPr>
            <p:nvPr/>
          </p:nvGrpSpPr>
          <p:grpSpPr bwMode="auto">
            <a:xfrm>
              <a:off x="1014" y="1536"/>
              <a:ext cx="2664" cy="2376"/>
              <a:chOff x="1824" y="480"/>
              <a:chExt cx="2016" cy="1872"/>
            </a:xfrm>
          </p:grpSpPr>
          <p:pic>
            <p:nvPicPr>
              <p:cNvPr id="48157" name="Picture 7" descr="ed"/>
              <p:cNvPicPr>
                <a:picLocks noChangeAspect="1" noChangeArrowheads="1"/>
              </p:cNvPicPr>
              <p:nvPr/>
            </p:nvPicPr>
            <p:blipFill>
              <a:blip r:embed="rId3" cstate="email">
                <a:lum bright="24000" contrast="30000"/>
                <a:extLst>
                  <a:ext uri="{28A0092B-C50C-407E-A947-70E740481C1C}">
                    <a14:useLocalDpi xmlns:a14="http://schemas.microsoft.com/office/drawing/2010/main"/>
                  </a:ext>
                </a:extLst>
              </a:blip>
              <a:srcRect/>
              <a:stretch>
                <a:fillRect/>
              </a:stretch>
            </p:blipFill>
            <p:spPr bwMode="auto">
              <a:xfrm>
                <a:off x="2478" y="1728"/>
                <a:ext cx="681" cy="624"/>
              </a:xfrm>
              <a:prstGeom prst="rect">
                <a:avLst/>
              </a:prstGeom>
              <a:solidFill>
                <a:schemeClr val="tx1"/>
              </a:solidFill>
              <a:ln w="9525">
                <a:noFill/>
                <a:miter lim="800000"/>
                <a:headEnd/>
                <a:tailEnd/>
              </a:ln>
            </p:spPr>
          </p:pic>
          <p:pic>
            <p:nvPicPr>
              <p:cNvPr id="48158" name="Picture 8" descr="ed1"/>
              <p:cNvPicPr>
                <a:picLocks noChangeAspect="1" noChangeArrowheads="1"/>
              </p:cNvPicPr>
              <p:nvPr/>
            </p:nvPicPr>
            <p:blipFill>
              <a:blip r:embed="rId4" cstate="email">
                <a:lum bright="18000" contrast="30000"/>
                <a:extLst>
                  <a:ext uri="{28A0092B-C50C-407E-A947-70E740481C1C}">
                    <a14:useLocalDpi xmlns:a14="http://schemas.microsoft.com/office/drawing/2010/main"/>
                  </a:ext>
                </a:extLst>
              </a:blip>
              <a:srcRect/>
              <a:stretch>
                <a:fillRect/>
              </a:stretch>
            </p:blipFill>
            <p:spPr bwMode="auto">
              <a:xfrm>
                <a:off x="1824" y="1159"/>
                <a:ext cx="681" cy="632"/>
              </a:xfrm>
              <a:prstGeom prst="rect">
                <a:avLst/>
              </a:prstGeom>
              <a:noFill/>
              <a:ln w="9525">
                <a:noFill/>
                <a:miter lim="800000"/>
                <a:headEnd/>
                <a:tailEnd/>
              </a:ln>
            </p:spPr>
          </p:pic>
          <p:pic>
            <p:nvPicPr>
              <p:cNvPr id="48159" name="Picture 9" descr="ed2"/>
              <p:cNvPicPr>
                <a:picLocks noChangeAspect="1" noChangeArrowheads="1"/>
              </p:cNvPicPr>
              <p:nvPr/>
            </p:nvPicPr>
            <p:blipFill>
              <a:blip r:embed="rId5" cstate="email">
                <a:lum bright="18000" contrast="12000"/>
                <a:extLst>
                  <a:ext uri="{28A0092B-C50C-407E-A947-70E740481C1C}">
                    <a14:useLocalDpi xmlns:a14="http://schemas.microsoft.com/office/drawing/2010/main"/>
                  </a:ext>
                </a:extLst>
              </a:blip>
              <a:srcRect/>
              <a:stretch>
                <a:fillRect/>
              </a:stretch>
            </p:blipFill>
            <p:spPr bwMode="auto">
              <a:xfrm>
                <a:off x="2478" y="480"/>
                <a:ext cx="734" cy="709"/>
              </a:xfrm>
              <a:prstGeom prst="rect">
                <a:avLst/>
              </a:prstGeom>
              <a:noFill/>
              <a:ln w="9525">
                <a:noFill/>
                <a:miter lim="800000"/>
                <a:headEnd/>
                <a:tailEnd/>
              </a:ln>
            </p:spPr>
          </p:pic>
          <p:pic>
            <p:nvPicPr>
              <p:cNvPr id="48160" name="Picture 10" descr="ed3"/>
              <p:cNvPicPr>
                <a:picLocks noChangeAspect="1" noChangeArrowheads="1"/>
              </p:cNvPicPr>
              <p:nvPr/>
            </p:nvPicPr>
            <p:blipFill>
              <a:blip r:embed="rId6" cstate="email">
                <a:lum bright="18000" contrast="18000"/>
                <a:extLst>
                  <a:ext uri="{28A0092B-C50C-407E-A947-70E740481C1C}">
                    <a14:useLocalDpi xmlns:a14="http://schemas.microsoft.com/office/drawing/2010/main"/>
                  </a:ext>
                </a:extLst>
              </a:blip>
              <a:srcRect/>
              <a:stretch>
                <a:fillRect/>
              </a:stretch>
            </p:blipFill>
            <p:spPr bwMode="auto">
              <a:xfrm>
                <a:off x="3159" y="1159"/>
                <a:ext cx="681" cy="678"/>
              </a:xfrm>
              <a:prstGeom prst="rect">
                <a:avLst/>
              </a:prstGeom>
              <a:noFill/>
              <a:ln w="9525">
                <a:noFill/>
                <a:miter lim="800000"/>
                <a:headEnd/>
                <a:tailEnd/>
              </a:ln>
            </p:spPr>
          </p:pic>
          <p:sp>
            <p:nvSpPr>
              <p:cNvPr id="48161" name="Text Box 11"/>
              <p:cNvSpPr txBox="1">
                <a:spLocks noChangeArrowheads="1"/>
              </p:cNvSpPr>
              <p:nvPr/>
            </p:nvSpPr>
            <p:spPr bwMode="auto">
              <a:xfrm>
                <a:off x="2663" y="1536"/>
                <a:ext cx="361" cy="136"/>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sz="1200" b="0" i="0" u="none" strike="noStrike" kern="1200" cap="none" spc="0" normalizeH="0" baseline="0" noProof="0">
                    <a:ln>
                      <a:noFill/>
                    </a:ln>
                    <a:solidFill>
                      <a:srgbClr val="333399"/>
                    </a:solidFill>
                    <a:effectLst/>
                    <a:uLnTx/>
                    <a:uFillTx/>
                    <a:latin typeface="Calibri" pitchFamily="34" charset="0"/>
                    <a:ea typeface="+mn-ea"/>
                    <a:cs typeface="Arial" charset="0"/>
                  </a:rPr>
                  <a:t>saldatura</a:t>
                </a:r>
              </a:p>
            </p:txBody>
          </p:sp>
          <p:sp>
            <p:nvSpPr>
              <p:cNvPr id="48162" name="Line 12"/>
              <p:cNvSpPr>
                <a:spLocks noChangeShapeType="1"/>
              </p:cNvSpPr>
              <p:nvPr/>
            </p:nvSpPr>
            <p:spPr bwMode="auto">
              <a:xfrm>
                <a:off x="2819" y="1713"/>
                <a:ext cx="0" cy="13"/>
              </a:xfrm>
              <a:prstGeom prst="line">
                <a:avLst/>
              </a:prstGeom>
              <a:noFill/>
              <a:ln w="9525">
                <a:solidFill>
                  <a:srgbClr val="3333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63" name="Line 13"/>
              <p:cNvSpPr>
                <a:spLocks noChangeShapeType="1"/>
              </p:cNvSpPr>
              <p:nvPr/>
            </p:nvSpPr>
            <p:spPr bwMode="auto">
              <a:xfrm>
                <a:off x="2845" y="1713"/>
                <a:ext cx="0" cy="13"/>
              </a:xfrm>
              <a:prstGeom prst="line">
                <a:avLst/>
              </a:prstGeom>
              <a:noFill/>
              <a:ln w="9525">
                <a:solidFill>
                  <a:srgbClr val="3333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64" name="Line 14"/>
              <p:cNvSpPr>
                <a:spLocks noChangeShapeType="1"/>
              </p:cNvSpPr>
              <p:nvPr/>
            </p:nvSpPr>
            <p:spPr bwMode="auto">
              <a:xfrm flipV="1">
                <a:off x="2628" y="1212"/>
                <a:ext cx="419" cy="1"/>
              </a:xfrm>
              <a:prstGeom prst="line">
                <a:avLst/>
              </a:prstGeom>
              <a:noFill/>
              <a:ln w="3175">
                <a:solidFill>
                  <a:srgbClr val="6666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65" name="Line 15"/>
              <p:cNvSpPr>
                <a:spLocks noChangeShapeType="1"/>
              </p:cNvSpPr>
              <p:nvPr/>
            </p:nvSpPr>
            <p:spPr bwMode="auto">
              <a:xfrm>
                <a:off x="2615" y="1728"/>
                <a:ext cx="432" cy="0"/>
              </a:xfrm>
              <a:prstGeom prst="line">
                <a:avLst/>
              </a:prstGeom>
              <a:noFill/>
              <a:ln w="3175">
                <a:solidFill>
                  <a:srgbClr val="6666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66" name="Line 16"/>
              <p:cNvSpPr>
                <a:spLocks noChangeShapeType="1"/>
              </p:cNvSpPr>
              <p:nvPr/>
            </p:nvSpPr>
            <p:spPr bwMode="auto">
              <a:xfrm rot="-5400000">
                <a:off x="2856" y="1469"/>
                <a:ext cx="448" cy="1"/>
              </a:xfrm>
              <a:prstGeom prst="line">
                <a:avLst/>
              </a:prstGeom>
              <a:noFill/>
              <a:ln w="3175">
                <a:solidFill>
                  <a:srgbClr val="6666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67" name="Line 17"/>
              <p:cNvSpPr>
                <a:spLocks noChangeShapeType="1"/>
              </p:cNvSpPr>
              <p:nvPr/>
            </p:nvSpPr>
            <p:spPr bwMode="auto">
              <a:xfrm>
                <a:off x="2628" y="1226"/>
                <a:ext cx="419" cy="0"/>
              </a:xfrm>
              <a:prstGeom prst="line">
                <a:avLst/>
              </a:prstGeom>
              <a:noFill/>
              <a:ln w="3175">
                <a:solidFill>
                  <a:srgbClr val="6666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nvGrpSpPr>
              <p:cNvPr id="48168" name="Group 18"/>
              <p:cNvGrpSpPr>
                <a:grpSpLocks/>
              </p:cNvGrpSpPr>
              <p:nvPr/>
            </p:nvGrpSpPr>
            <p:grpSpPr bwMode="auto">
              <a:xfrm rot="5400000">
                <a:off x="3051" y="1213"/>
                <a:ext cx="31" cy="29"/>
                <a:chOff x="1326" y="1982"/>
                <a:chExt cx="444" cy="453"/>
              </a:xfrm>
            </p:grpSpPr>
            <p:sp>
              <p:nvSpPr>
                <p:cNvPr id="48181" name="Arc 19"/>
                <p:cNvSpPr>
                  <a:spLocks/>
                </p:cNvSpPr>
                <p:nvPr/>
              </p:nvSpPr>
              <p:spPr bwMode="auto">
                <a:xfrm flipH="1">
                  <a:off x="1506" y="2183"/>
                  <a:ext cx="248" cy="260"/>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82" name="Arc 20"/>
                <p:cNvSpPr>
                  <a:spLocks/>
                </p:cNvSpPr>
                <p:nvPr/>
              </p:nvSpPr>
              <p:spPr bwMode="auto">
                <a:xfrm flipH="1">
                  <a:off x="1325" y="1982"/>
                  <a:ext cx="440" cy="449"/>
                </a:xfrm>
                <a:custGeom>
                  <a:avLst/>
                  <a:gdLst>
                    <a:gd name="T0" fmla="*/ 0 w 21600"/>
                    <a:gd name="T1" fmla="*/ 0 h 21600"/>
                    <a:gd name="T2" fmla="*/ 9 w 21600"/>
                    <a:gd name="T3" fmla="*/ 9 h 21600"/>
                    <a:gd name="T4" fmla="*/ 0 w 21600"/>
                    <a:gd name="T5" fmla="*/ 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grpSp>
            <p:nvGrpSpPr>
              <p:cNvPr id="48169" name="Group 21"/>
              <p:cNvGrpSpPr>
                <a:grpSpLocks/>
              </p:cNvGrpSpPr>
              <p:nvPr/>
            </p:nvGrpSpPr>
            <p:grpSpPr bwMode="auto">
              <a:xfrm rot="-5400000">
                <a:off x="2582" y="1698"/>
                <a:ext cx="31" cy="29"/>
                <a:chOff x="1326" y="1982"/>
                <a:chExt cx="444" cy="453"/>
              </a:xfrm>
            </p:grpSpPr>
            <p:sp>
              <p:nvSpPr>
                <p:cNvPr id="48179" name="Arc 22"/>
                <p:cNvSpPr>
                  <a:spLocks/>
                </p:cNvSpPr>
                <p:nvPr/>
              </p:nvSpPr>
              <p:spPr bwMode="auto">
                <a:xfrm flipH="1">
                  <a:off x="1518" y="2172"/>
                  <a:ext cx="248" cy="260"/>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80" name="Arc 23"/>
                <p:cNvSpPr>
                  <a:spLocks/>
                </p:cNvSpPr>
                <p:nvPr/>
              </p:nvSpPr>
              <p:spPr bwMode="auto">
                <a:xfrm flipH="1">
                  <a:off x="1326" y="1982"/>
                  <a:ext cx="440" cy="449"/>
                </a:xfrm>
                <a:custGeom>
                  <a:avLst/>
                  <a:gdLst>
                    <a:gd name="T0" fmla="*/ 0 w 21600"/>
                    <a:gd name="T1" fmla="*/ 0 h 21600"/>
                    <a:gd name="T2" fmla="*/ 9 w 21600"/>
                    <a:gd name="T3" fmla="*/ 9 h 21600"/>
                    <a:gd name="T4" fmla="*/ 0 w 21600"/>
                    <a:gd name="T5" fmla="*/ 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6666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
            <p:nvSpPr>
              <p:cNvPr id="48170" name="Line 24"/>
              <p:cNvSpPr>
                <a:spLocks noChangeShapeType="1"/>
              </p:cNvSpPr>
              <p:nvPr/>
            </p:nvSpPr>
            <p:spPr bwMode="auto">
              <a:xfrm>
                <a:off x="2615" y="1713"/>
                <a:ext cx="432" cy="1"/>
              </a:xfrm>
              <a:prstGeom prst="line">
                <a:avLst/>
              </a:prstGeom>
              <a:noFill/>
              <a:ln w="3175">
                <a:solidFill>
                  <a:srgbClr val="6666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nvGrpSpPr>
              <p:cNvPr id="48171" name="Group 25"/>
              <p:cNvGrpSpPr>
                <a:grpSpLocks/>
              </p:cNvGrpSpPr>
              <p:nvPr/>
            </p:nvGrpSpPr>
            <p:grpSpPr bwMode="auto">
              <a:xfrm rot="10800000">
                <a:off x="3051" y="1697"/>
                <a:ext cx="30" cy="31"/>
                <a:chOff x="1326" y="1982"/>
                <a:chExt cx="444" cy="453"/>
              </a:xfrm>
            </p:grpSpPr>
            <p:sp>
              <p:nvSpPr>
                <p:cNvPr id="48177" name="Arc 26"/>
                <p:cNvSpPr>
                  <a:spLocks/>
                </p:cNvSpPr>
                <p:nvPr/>
              </p:nvSpPr>
              <p:spPr bwMode="auto">
                <a:xfrm flipH="1">
                  <a:off x="1539" y="2178"/>
                  <a:ext cx="258" cy="253"/>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78" name="Arc 27"/>
                <p:cNvSpPr>
                  <a:spLocks/>
                </p:cNvSpPr>
                <p:nvPr/>
              </p:nvSpPr>
              <p:spPr bwMode="auto">
                <a:xfrm flipH="1">
                  <a:off x="1326" y="1982"/>
                  <a:ext cx="448" cy="449"/>
                </a:xfrm>
                <a:custGeom>
                  <a:avLst/>
                  <a:gdLst>
                    <a:gd name="T0" fmla="*/ 0 w 21600"/>
                    <a:gd name="T1" fmla="*/ 0 h 21600"/>
                    <a:gd name="T2" fmla="*/ 9 w 21600"/>
                    <a:gd name="T3" fmla="*/ 9 h 21600"/>
                    <a:gd name="T4" fmla="*/ 0 w 21600"/>
                    <a:gd name="T5" fmla="*/ 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
            <p:nvSpPr>
              <p:cNvPr id="48172" name="Line 28"/>
              <p:cNvSpPr>
                <a:spLocks noChangeShapeType="1"/>
              </p:cNvSpPr>
              <p:nvPr/>
            </p:nvSpPr>
            <p:spPr bwMode="auto">
              <a:xfrm rot="-5400000">
                <a:off x="2842" y="1468"/>
                <a:ext cx="448" cy="2"/>
              </a:xfrm>
              <a:prstGeom prst="line">
                <a:avLst/>
              </a:prstGeom>
              <a:noFill/>
              <a:ln w="3175">
                <a:solidFill>
                  <a:srgbClr val="6666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73" name="Arc 29"/>
              <p:cNvSpPr>
                <a:spLocks/>
              </p:cNvSpPr>
              <p:nvPr/>
            </p:nvSpPr>
            <p:spPr bwMode="auto">
              <a:xfrm rot="-5400000">
                <a:off x="2596" y="1226"/>
                <a:ext cx="31" cy="3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74" name="Arc 30"/>
              <p:cNvSpPr>
                <a:spLocks/>
              </p:cNvSpPr>
              <p:nvPr/>
            </p:nvSpPr>
            <p:spPr bwMode="auto">
              <a:xfrm rot="-5400000">
                <a:off x="2583" y="1213"/>
                <a:ext cx="44" cy="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75" name="Line 31"/>
              <p:cNvSpPr>
                <a:spLocks noChangeShapeType="1"/>
              </p:cNvSpPr>
              <p:nvPr/>
            </p:nvSpPr>
            <p:spPr bwMode="auto">
              <a:xfrm rot="-5400000">
                <a:off x="2365" y="1475"/>
                <a:ext cx="436" cy="0"/>
              </a:xfrm>
              <a:prstGeom prst="line">
                <a:avLst/>
              </a:prstGeom>
              <a:noFill/>
              <a:ln w="3175">
                <a:solidFill>
                  <a:srgbClr val="6666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76" name="Line 32"/>
              <p:cNvSpPr>
                <a:spLocks noChangeShapeType="1"/>
              </p:cNvSpPr>
              <p:nvPr/>
            </p:nvSpPr>
            <p:spPr bwMode="auto">
              <a:xfrm rot="-5400000">
                <a:off x="2378" y="1475"/>
                <a:ext cx="436" cy="1"/>
              </a:xfrm>
              <a:prstGeom prst="line">
                <a:avLst/>
              </a:prstGeom>
              <a:noFill/>
              <a:ln w="3175">
                <a:solidFill>
                  <a:srgbClr val="6666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grpSp>
          <p:nvGrpSpPr>
            <p:cNvPr id="48134" name="Group 33"/>
            <p:cNvGrpSpPr>
              <a:grpSpLocks/>
            </p:cNvGrpSpPr>
            <p:nvPr/>
          </p:nvGrpSpPr>
          <p:grpSpPr bwMode="auto">
            <a:xfrm>
              <a:off x="3751" y="1974"/>
              <a:ext cx="1770" cy="1746"/>
              <a:chOff x="850" y="1224"/>
              <a:chExt cx="3136" cy="3124"/>
            </a:xfrm>
          </p:grpSpPr>
          <p:pic>
            <p:nvPicPr>
              <p:cNvPr id="48140" name="Picture 34"/>
              <p:cNvPicPr>
                <a:picLocks noChangeAspect="1" noChangeArrowheads="1"/>
              </p:cNvPicPr>
              <p:nvPr/>
            </p:nvPicPr>
            <p:blipFill>
              <a:blip r:embed="rId7" cstate="email">
                <a:lum bright="6000"/>
                <a:extLst>
                  <a:ext uri="{28A0092B-C50C-407E-A947-70E740481C1C}">
                    <a14:useLocalDpi xmlns:a14="http://schemas.microsoft.com/office/drawing/2010/main"/>
                  </a:ext>
                </a:extLst>
              </a:blip>
              <a:srcRect/>
              <a:stretch>
                <a:fillRect/>
              </a:stretch>
            </p:blipFill>
            <p:spPr bwMode="auto">
              <a:xfrm>
                <a:off x="850" y="1224"/>
                <a:ext cx="3136" cy="3124"/>
              </a:xfrm>
              <a:prstGeom prst="rect">
                <a:avLst/>
              </a:prstGeom>
              <a:noFill/>
              <a:ln w="9525">
                <a:noFill/>
                <a:miter lim="800000"/>
                <a:headEnd/>
                <a:tailEnd/>
              </a:ln>
            </p:spPr>
          </p:pic>
          <p:sp>
            <p:nvSpPr>
              <p:cNvPr id="48141" name="Line 35"/>
              <p:cNvSpPr>
                <a:spLocks noChangeShapeType="1"/>
              </p:cNvSpPr>
              <p:nvPr/>
            </p:nvSpPr>
            <p:spPr bwMode="auto">
              <a:xfrm rot="-5400000">
                <a:off x="958" y="2755"/>
                <a:ext cx="1283" cy="0"/>
              </a:xfrm>
              <a:prstGeom prst="line">
                <a:avLst/>
              </a:prstGeom>
              <a:noFill/>
              <a:ln w="15875">
                <a:solidFill>
                  <a:srgbClr val="FF0000"/>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42" name="Line 36"/>
              <p:cNvSpPr>
                <a:spLocks noChangeShapeType="1"/>
              </p:cNvSpPr>
              <p:nvPr/>
            </p:nvSpPr>
            <p:spPr bwMode="auto">
              <a:xfrm rot="-5400000">
                <a:off x="2481" y="3022"/>
                <a:ext cx="0" cy="1256"/>
              </a:xfrm>
              <a:prstGeom prst="line">
                <a:avLst/>
              </a:prstGeom>
              <a:noFill/>
              <a:ln w="15875">
                <a:solidFill>
                  <a:srgbClr val="FF0000"/>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43" name="Line 37"/>
              <p:cNvSpPr>
                <a:spLocks noChangeShapeType="1"/>
              </p:cNvSpPr>
              <p:nvPr/>
            </p:nvSpPr>
            <p:spPr bwMode="auto">
              <a:xfrm rot="-5400000">
                <a:off x="2507" y="1205"/>
                <a:ext cx="0" cy="1322"/>
              </a:xfrm>
              <a:prstGeom prst="line">
                <a:avLst/>
              </a:prstGeom>
              <a:noFill/>
              <a:ln w="15875">
                <a:solidFill>
                  <a:srgbClr val="FF0000"/>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44" name="Line 38"/>
              <p:cNvSpPr>
                <a:spLocks noChangeShapeType="1"/>
              </p:cNvSpPr>
              <p:nvPr/>
            </p:nvSpPr>
            <p:spPr bwMode="auto">
              <a:xfrm rot="-5400000">
                <a:off x="2727" y="2770"/>
                <a:ext cx="1313" cy="0"/>
              </a:xfrm>
              <a:prstGeom prst="line">
                <a:avLst/>
              </a:prstGeom>
              <a:noFill/>
              <a:ln w="15875">
                <a:solidFill>
                  <a:srgbClr val="FF0000"/>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45" name="Arc 39"/>
              <p:cNvSpPr>
                <a:spLocks/>
              </p:cNvSpPr>
              <p:nvPr/>
            </p:nvSpPr>
            <p:spPr bwMode="auto">
              <a:xfrm rot="16200000" flipH="1">
                <a:off x="1610" y="3402"/>
                <a:ext cx="224" cy="234"/>
              </a:xfrm>
              <a:custGeom>
                <a:avLst/>
                <a:gdLst>
                  <a:gd name="T0" fmla="*/ 0 w 21600"/>
                  <a:gd name="T1" fmla="*/ 0 h 21600"/>
                  <a:gd name="T2" fmla="*/ 2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FF0000"/>
                </a:solidFill>
                <a:prstDash val="dash"/>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46" name="Arc 40"/>
              <p:cNvSpPr>
                <a:spLocks/>
              </p:cNvSpPr>
              <p:nvPr/>
            </p:nvSpPr>
            <p:spPr bwMode="auto">
              <a:xfrm rot="-5400000">
                <a:off x="1621" y="1864"/>
                <a:ext cx="222" cy="241"/>
              </a:xfrm>
              <a:custGeom>
                <a:avLst/>
                <a:gdLst>
                  <a:gd name="T0" fmla="*/ 0 w 21600"/>
                  <a:gd name="T1" fmla="*/ 0 h 21600"/>
                  <a:gd name="T2" fmla="*/ 2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FF0000"/>
                </a:solidFill>
                <a:prstDash val="dash"/>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47" name="Arc 41"/>
              <p:cNvSpPr>
                <a:spLocks/>
              </p:cNvSpPr>
              <p:nvPr/>
            </p:nvSpPr>
            <p:spPr bwMode="auto">
              <a:xfrm rot="11045370" flipH="1">
                <a:off x="3100" y="3359"/>
                <a:ext cx="276" cy="295"/>
              </a:xfrm>
              <a:custGeom>
                <a:avLst/>
                <a:gdLst>
                  <a:gd name="T0" fmla="*/ 0 w 21503"/>
                  <a:gd name="T1" fmla="*/ 0 h 21600"/>
                  <a:gd name="T2" fmla="*/ 4 w 21503"/>
                  <a:gd name="T3" fmla="*/ 4 h 21600"/>
                  <a:gd name="T4" fmla="*/ 0 w 21503"/>
                  <a:gd name="T5" fmla="*/ 4 h 21600"/>
                  <a:gd name="T6" fmla="*/ 0 60000 65536"/>
                  <a:gd name="T7" fmla="*/ 0 60000 65536"/>
                  <a:gd name="T8" fmla="*/ 0 60000 65536"/>
                  <a:gd name="T9" fmla="*/ 0 w 21503"/>
                  <a:gd name="T10" fmla="*/ 0 h 21600"/>
                  <a:gd name="T11" fmla="*/ 21503 w 21503"/>
                  <a:gd name="T12" fmla="*/ 21600 h 21600"/>
                </a:gdLst>
                <a:ahLst/>
                <a:cxnLst>
                  <a:cxn ang="T6">
                    <a:pos x="T0" y="T1"/>
                  </a:cxn>
                  <a:cxn ang="T7">
                    <a:pos x="T2" y="T3"/>
                  </a:cxn>
                  <a:cxn ang="T8">
                    <a:pos x="T4" y="T5"/>
                  </a:cxn>
                </a:cxnLst>
                <a:rect l="T9" t="T10" r="T11" b="T12"/>
                <a:pathLst>
                  <a:path w="21503" h="21600" fill="none" extrusionOk="0">
                    <a:moveTo>
                      <a:pt x="0" y="-1"/>
                    </a:moveTo>
                    <a:cubicBezTo>
                      <a:pt x="11139" y="-1"/>
                      <a:pt x="20451" y="8470"/>
                      <a:pt x="21503" y="19559"/>
                    </a:cubicBezTo>
                  </a:path>
                  <a:path w="21503" h="21600" stroke="0" extrusionOk="0">
                    <a:moveTo>
                      <a:pt x="0" y="-1"/>
                    </a:moveTo>
                    <a:cubicBezTo>
                      <a:pt x="11139" y="-1"/>
                      <a:pt x="20451" y="8470"/>
                      <a:pt x="21503" y="19559"/>
                    </a:cubicBezTo>
                    <a:lnTo>
                      <a:pt x="0" y="21600"/>
                    </a:lnTo>
                    <a:close/>
                  </a:path>
                </a:pathLst>
              </a:custGeom>
              <a:noFill/>
              <a:ln w="15875">
                <a:solidFill>
                  <a:srgbClr val="FF0000"/>
                </a:solidFill>
                <a:prstDash val="dash"/>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48" name="Arc 42"/>
              <p:cNvSpPr>
                <a:spLocks/>
              </p:cNvSpPr>
              <p:nvPr/>
            </p:nvSpPr>
            <p:spPr bwMode="auto">
              <a:xfrm rot="5397114" flipH="1">
                <a:off x="3132" y="1856"/>
                <a:ext cx="242" cy="262"/>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FF0000"/>
                </a:solidFill>
                <a:prstDash val="dash"/>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49" name="Line 43"/>
              <p:cNvSpPr>
                <a:spLocks noChangeShapeType="1"/>
              </p:cNvSpPr>
              <p:nvPr/>
            </p:nvSpPr>
            <p:spPr bwMode="auto">
              <a:xfrm rot="-5400000">
                <a:off x="822" y="2781"/>
                <a:ext cx="1292" cy="0"/>
              </a:xfrm>
              <a:prstGeom prst="line">
                <a:avLst/>
              </a:prstGeom>
              <a:noFill/>
              <a:ln w="15875">
                <a:solidFill>
                  <a:srgbClr val="0000FF"/>
                </a:solidFill>
                <a:prstDash val="sysDot"/>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50" name="Line 44"/>
              <p:cNvSpPr>
                <a:spLocks noChangeShapeType="1"/>
              </p:cNvSpPr>
              <p:nvPr/>
            </p:nvSpPr>
            <p:spPr bwMode="auto">
              <a:xfrm rot="-5400000">
                <a:off x="2506" y="3142"/>
                <a:ext cx="0" cy="1302"/>
              </a:xfrm>
              <a:prstGeom prst="line">
                <a:avLst/>
              </a:prstGeom>
              <a:noFill/>
              <a:ln w="15875">
                <a:solidFill>
                  <a:srgbClr val="0000FF"/>
                </a:solidFill>
                <a:prstDash val="sysDot"/>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51" name="Line 45"/>
              <p:cNvSpPr>
                <a:spLocks noChangeShapeType="1"/>
              </p:cNvSpPr>
              <p:nvPr/>
            </p:nvSpPr>
            <p:spPr bwMode="auto">
              <a:xfrm rot="-5400000">
                <a:off x="2481" y="1115"/>
                <a:ext cx="0" cy="1253"/>
              </a:xfrm>
              <a:prstGeom prst="line">
                <a:avLst/>
              </a:prstGeom>
              <a:noFill/>
              <a:ln w="15875">
                <a:solidFill>
                  <a:srgbClr val="0000FF"/>
                </a:solidFill>
                <a:prstDash val="sysDot"/>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52" name="Line 46"/>
              <p:cNvSpPr>
                <a:spLocks noChangeShapeType="1"/>
              </p:cNvSpPr>
              <p:nvPr/>
            </p:nvSpPr>
            <p:spPr bwMode="auto">
              <a:xfrm rot="-5400000">
                <a:off x="2864" y="2735"/>
                <a:ext cx="1322" cy="0"/>
              </a:xfrm>
              <a:prstGeom prst="line">
                <a:avLst/>
              </a:prstGeom>
              <a:noFill/>
              <a:ln w="15875">
                <a:solidFill>
                  <a:srgbClr val="0000FF"/>
                </a:solidFill>
                <a:prstDash val="sysDot"/>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53" name="Arc 47"/>
              <p:cNvSpPr>
                <a:spLocks/>
              </p:cNvSpPr>
              <p:nvPr/>
            </p:nvSpPr>
            <p:spPr bwMode="auto">
              <a:xfrm rot="16200000" flipH="1">
                <a:off x="1472" y="3402"/>
                <a:ext cx="376" cy="393"/>
              </a:xfrm>
              <a:custGeom>
                <a:avLst/>
                <a:gdLst>
                  <a:gd name="T0" fmla="*/ 0 w 21600"/>
                  <a:gd name="T1" fmla="*/ 0 h 21600"/>
                  <a:gd name="T2" fmla="*/ 7 w 21600"/>
                  <a:gd name="T3" fmla="*/ 7 h 21600"/>
                  <a:gd name="T4" fmla="*/ 0 w 21600"/>
                  <a:gd name="T5" fmla="*/ 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0000FF"/>
                </a:solidFill>
                <a:prstDash val="sysDot"/>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54" name="Arc 48"/>
              <p:cNvSpPr>
                <a:spLocks/>
              </p:cNvSpPr>
              <p:nvPr/>
            </p:nvSpPr>
            <p:spPr bwMode="auto">
              <a:xfrm rot="-5400000">
                <a:off x="1487" y="1730"/>
                <a:ext cx="385" cy="415"/>
              </a:xfrm>
              <a:custGeom>
                <a:avLst/>
                <a:gdLst>
                  <a:gd name="T0" fmla="*/ 0 w 21600"/>
                  <a:gd name="T1" fmla="*/ 0 h 21600"/>
                  <a:gd name="T2" fmla="*/ 7 w 21600"/>
                  <a:gd name="T3" fmla="*/ 8 h 21600"/>
                  <a:gd name="T4" fmla="*/ 0 w 21600"/>
                  <a:gd name="T5" fmla="*/ 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0000FF"/>
                </a:solidFill>
                <a:prstDash val="sysDot"/>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55" name="Arc 49"/>
              <p:cNvSpPr>
                <a:spLocks/>
              </p:cNvSpPr>
              <p:nvPr/>
            </p:nvSpPr>
            <p:spPr bwMode="auto">
              <a:xfrm rot="11045370" flipH="1">
                <a:off x="3100" y="3364"/>
                <a:ext cx="415" cy="442"/>
              </a:xfrm>
              <a:custGeom>
                <a:avLst/>
                <a:gdLst>
                  <a:gd name="T0" fmla="*/ 0 w 21600"/>
                  <a:gd name="T1" fmla="*/ 0 h 21600"/>
                  <a:gd name="T2" fmla="*/ 8 w 21600"/>
                  <a:gd name="T3" fmla="*/ 9 h 21600"/>
                  <a:gd name="T4" fmla="*/ 0 w 21600"/>
                  <a:gd name="T5" fmla="*/ 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0000FF"/>
                </a:solidFill>
                <a:prstDash val="sysDot"/>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56" name="Arc 50"/>
              <p:cNvSpPr>
                <a:spLocks/>
              </p:cNvSpPr>
              <p:nvPr/>
            </p:nvSpPr>
            <p:spPr bwMode="auto">
              <a:xfrm rot="5397114" flipH="1">
                <a:off x="3127" y="1747"/>
                <a:ext cx="403" cy="395"/>
              </a:xfrm>
              <a:custGeom>
                <a:avLst/>
                <a:gdLst>
                  <a:gd name="T0" fmla="*/ 0 w 21600"/>
                  <a:gd name="T1" fmla="*/ 0 h 21600"/>
                  <a:gd name="T2" fmla="*/ 8 w 21600"/>
                  <a:gd name="T3" fmla="*/ 7 h 21600"/>
                  <a:gd name="T4" fmla="*/ 0 w 21600"/>
                  <a:gd name="T5" fmla="*/ 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0000FF"/>
                </a:solidFill>
                <a:prstDash val="sysDot"/>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grpSp>
          <p:nvGrpSpPr>
            <p:cNvPr id="48135" name="Group 51"/>
            <p:cNvGrpSpPr>
              <a:grpSpLocks/>
            </p:cNvGrpSpPr>
            <p:nvPr/>
          </p:nvGrpSpPr>
          <p:grpSpPr bwMode="auto">
            <a:xfrm>
              <a:off x="4743" y="1425"/>
              <a:ext cx="658" cy="644"/>
              <a:chOff x="7937" y="2103"/>
              <a:chExt cx="1517" cy="1607"/>
            </a:xfrm>
          </p:grpSpPr>
          <p:sp>
            <p:nvSpPr>
              <p:cNvPr id="48136" name="Line 52"/>
              <p:cNvSpPr>
                <a:spLocks noChangeShapeType="1"/>
              </p:cNvSpPr>
              <p:nvPr/>
            </p:nvSpPr>
            <p:spPr bwMode="auto">
              <a:xfrm>
                <a:off x="7937" y="2722"/>
                <a:ext cx="270" cy="0"/>
              </a:xfrm>
              <a:prstGeom prst="line">
                <a:avLst/>
              </a:prstGeom>
              <a:noFill/>
              <a:ln w="15875">
                <a:solidFill>
                  <a:srgbClr val="0000FF"/>
                </a:solidFill>
                <a:prstDash val="sysDot"/>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37" name="Line 53"/>
              <p:cNvSpPr>
                <a:spLocks noChangeShapeType="1"/>
              </p:cNvSpPr>
              <p:nvPr/>
            </p:nvSpPr>
            <p:spPr bwMode="auto">
              <a:xfrm>
                <a:off x="7937" y="2405"/>
                <a:ext cx="270" cy="0"/>
              </a:xfrm>
              <a:prstGeom prst="line">
                <a:avLst/>
              </a:prstGeom>
              <a:noFill/>
              <a:ln w="1587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11414" name="Text Box 54"/>
              <p:cNvSpPr txBox="1">
                <a:spLocks noChangeArrowheads="1"/>
              </p:cNvSpPr>
              <p:nvPr/>
            </p:nvSpPr>
            <p:spPr bwMode="auto">
              <a:xfrm>
                <a:off x="8207" y="2102"/>
                <a:ext cx="1247" cy="1608"/>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a:ln>
                      <a:noFill/>
                    </a:ln>
                    <a:solidFill>
                      <a:prstClr val="black"/>
                    </a:solidFill>
                    <a:effectLst/>
                    <a:uLnTx/>
                    <a:uFillTx/>
                    <a:latin typeface="Arial" charset="0"/>
                    <a:ea typeface="+mn-ea"/>
                    <a:cs typeface="Arial" charset="0"/>
                  </a:rPr>
                  <a:t>σ</a:t>
                </a:r>
                <a:r>
                  <a:rPr kumimoji="0" lang="it-IT" sz="1500" b="1" i="0" u="none" strike="noStrike" kern="1200" cap="none" spc="0" normalizeH="0" baseline="-25000" noProof="0">
                    <a:ln>
                      <a:noFill/>
                    </a:ln>
                    <a:solidFill>
                      <a:prstClr val="black"/>
                    </a:solidFill>
                    <a:effectLst/>
                    <a:uLnTx/>
                    <a:uFillTx/>
                    <a:latin typeface="Arial" charset="0"/>
                    <a:ea typeface="+mn-ea"/>
                    <a:cs typeface="Arial" charset="0"/>
                  </a:rPr>
                  <a:t>0.2,mis</a:t>
                </a:r>
                <a:endParaRPr kumimoji="0" lang="it-IT" sz="1500" b="1" i="0" u="none" strike="noStrike" kern="1200" cap="none" spc="0" normalizeH="0" baseline="0" noProof="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a:ln>
                      <a:noFill/>
                    </a:ln>
                    <a:solidFill>
                      <a:prstClr val="black"/>
                    </a:solidFill>
                    <a:effectLst/>
                    <a:uLnTx/>
                    <a:uFillTx/>
                    <a:latin typeface="Arial" charset="0"/>
                    <a:ea typeface="+mn-ea"/>
                    <a:cs typeface="Arial" charset="0"/>
                  </a:rPr>
                  <a:t>σ</a:t>
                </a:r>
                <a:r>
                  <a:rPr kumimoji="0" lang="it-IT" sz="1500" b="1" i="0" u="none" strike="noStrike" kern="1200" cap="none" spc="0" normalizeH="0" baseline="-25000" noProof="0">
                    <a:ln>
                      <a:noFill/>
                    </a:ln>
                    <a:solidFill>
                      <a:prstClr val="black"/>
                    </a:solidFill>
                    <a:effectLst/>
                    <a:uLnTx/>
                    <a:uFillTx/>
                    <a:latin typeface="Arial" charset="0"/>
                    <a:ea typeface="+mn-ea"/>
                    <a:cs typeface="Arial" charset="0"/>
                  </a:rPr>
                  <a:t>0.2,acc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a:ln>
                      <a:noFill/>
                    </a:ln>
                    <a:solidFill>
                      <a:prstClr val="black"/>
                    </a:solidFill>
                    <a:effectLst/>
                    <a:uLnTx/>
                    <a:uFillTx/>
                    <a:latin typeface="Arial" charset="0"/>
                    <a:ea typeface="+mn-ea"/>
                    <a:cs typeface="Arial" charset="0"/>
                  </a:rPr>
                  <a:t>σ</a:t>
                </a:r>
                <a:r>
                  <a:rPr kumimoji="0" lang="it-IT" sz="1500" b="1" i="0" u="none" strike="noStrike" kern="1200" cap="none" spc="0" normalizeH="0" baseline="-25000" noProof="0">
                    <a:ln>
                      <a:noFill/>
                    </a:ln>
                    <a:solidFill>
                      <a:prstClr val="black"/>
                    </a:solidFill>
                    <a:effectLst/>
                    <a:uLnTx/>
                    <a:uFillTx/>
                    <a:latin typeface="Arial" charset="0"/>
                    <a:ea typeface="+mn-ea"/>
                    <a:cs typeface="Arial" charset="0"/>
                  </a:rPr>
                  <a:t>0.2,min</a:t>
                </a:r>
                <a:endParaRPr kumimoji="0" lang="it-IT" sz="1500" b="1" i="0" u="none" strike="noStrike" kern="1200" cap="none" spc="0" normalizeH="0" baseline="0" noProof="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Arial" charset="0"/>
                  <a:ea typeface="+mn-ea"/>
                  <a:cs typeface="Arial" charset="0"/>
                </a:endParaRPr>
              </a:p>
            </p:txBody>
          </p:sp>
          <p:sp>
            <p:nvSpPr>
              <p:cNvPr id="48139" name="Line 55"/>
              <p:cNvSpPr>
                <a:spLocks noChangeShapeType="1"/>
              </p:cNvSpPr>
              <p:nvPr/>
            </p:nvSpPr>
            <p:spPr bwMode="auto">
              <a:xfrm>
                <a:off x="7937" y="3019"/>
                <a:ext cx="270" cy="0"/>
              </a:xfrm>
              <a:prstGeom prst="line">
                <a:avLst/>
              </a:prstGeom>
              <a:noFill/>
              <a:ln w="15875">
                <a:solidFill>
                  <a:srgbClr val="FF0000"/>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grpSp>
    </p:spTree>
    <p:extLst>
      <p:ext uri="{BB962C8B-B14F-4D97-AF65-F5344CB8AC3E}">
        <p14:creationId xmlns:p14="http://schemas.microsoft.com/office/powerpoint/2010/main" val="109898286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it-IT" altLang="en-US" sz="3800"/>
              <a:t>Incrudimento - non sempre utile</a:t>
            </a:r>
          </a:p>
        </p:txBody>
      </p:sp>
      <p:sp>
        <p:nvSpPr>
          <p:cNvPr id="13315" name="Content Placeholder 2"/>
          <p:cNvSpPr>
            <a:spLocks noGrp="1"/>
          </p:cNvSpPr>
          <p:nvPr>
            <p:ph idx="1"/>
          </p:nvPr>
        </p:nvSpPr>
        <p:spPr>
          <a:xfrm>
            <a:off x="457200" y="2008188"/>
            <a:ext cx="8229600" cy="2763837"/>
          </a:xfrm>
        </p:spPr>
        <p:txBody>
          <a:bodyPr rtlCol="0">
            <a:normAutofit fontScale="92500"/>
          </a:bodyPr>
          <a:lstStyle/>
          <a:p>
            <a:pPr eaLnBrk="1" fontAlgn="auto" hangingPunct="1">
              <a:spcAft>
                <a:spcPts val="0"/>
              </a:spcAft>
              <a:defRPr/>
            </a:pPr>
            <a:r>
              <a:rPr lang="it-IT" altLang="en-US" sz="2800" dirty="0"/>
              <a:t>Attrezzatura di fabbricazione più potente e più pesante</a:t>
            </a:r>
          </a:p>
          <a:p>
            <a:pPr eaLnBrk="1" fontAlgn="auto" hangingPunct="1">
              <a:spcAft>
                <a:spcPts val="0"/>
              </a:spcAft>
              <a:defRPr/>
            </a:pPr>
            <a:r>
              <a:rPr lang="it-IT" altLang="en-US" sz="2800" dirty="0"/>
              <a:t>Sono necessarie più forze </a:t>
            </a:r>
          </a:p>
          <a:p>
            <a:pPr eaLnBrk="1" fontAlgn="auto" hangingPunct="1">
              <a:spcAft>
                <a:spcPts val="0"/>
              </a:spcAft>
              <a:defRPr/>
            </a:pPr>
            <a:r>
              <a:rPr lang="it-IT" altLang="en-US" sz="2800" dirty="0"/>
              <a:t>Duttilità ridotta (la duttilità iniziale è comunque alta, in particolare per gli austenitici)</a:t>
            </a:r>
          </a:p>
          <a:p>
            <a:pPr eaLnBrk="1" fontAlgn="auto" hangingPunct="1">
              <a:spcAft>
                <a:spcPts val="0"/>
              </a:spcAft>
              <a:defRPr/>
            </a:pPr>
            <a:r>
              <a:rPr lang="it-IT" altLang="en-US" sz="2800" dirty="0"/>
              <a:t>Possono verificarsi sollecitazioni residue non desiderate</a:t>
            </a:r>
          </a:p>
          <a:p>
            <a:pPr eaLnBrk="1" fontAlgn="auto" hangingPunct="1">
              <a:spcAft>
                <a:spcPts val="0"/>
              </a:spcAft>
              <a:defRPr/>
            </a:pPr>
            <a:endParaRPr lang="it-IT" altLang="en-US" sz="2800" dirty="0"/>
          </a:p>
        </p:txBody>
      </p:sp>
      <p:sp>
        <p:nvSpPr>
          <p:cNvPr id="50179"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887B7A-287B-4090-9C54-DC87B548E8D8}"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2536029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it-IT"/>
              <a:t>Duttilità e tenacità</a:t>
            </a:r>
          </a:p>
        </p:txBody>
      </p:sp>
      <p:sp>
        <p:nvSpPr>
          <p:cNvPr id="52226" name="Content Placeholder 2"/>
          <p:cNvSpPr>
            <a:spLocks noGrp="1"/>
          </p:cNvSpPr>
          <p:nvPr>
            <p:ph idx="1"/>
          </p:nvPr>
        </p:nvSpPr>
        <p:spPr>
          <a:xfrm>
            <a:off x="4572000" y="1628775"/>
            <a:ext cx="4081463" cy="4525963"/>
          </a:xfrm>
        </p:spPr>
        <p:txBody>
          <a:bodyPr/>
          <a:lstStyle/>
          <a:p>
            <a:pPr eaLnBrk="1" hangingPunct="1"/>
            <a:r>
              <a:rPr lang="it-IT" altLang="en-US" sz="2400" b="1"/>
              <a:t>Duttilità</a:t>
            </a:r>
            <a:r>
              <a:rPr lang="it-IT" altLang="en-US" sz="2400"/>
              <a:t> - capacità di allungarsi senza rompersi</a:t>
            </a:r>
          </a:p>
          <a:p>
            <a:pPr eaLnBrk="1" hangingPunct="1"/>
            <a:endParaRPr lang="it-IT" altLang="en-US" sz="2400" b="1">
              <a:ea typeface="MS PGothic" pitchFamily="34" charset="-128"/>
            </a:endParaRPr>
          </a:p>
          <a:p>
            <a:pPr eaLnBrk="1" hangingPunct="1"/>
            <a:r>
              <a:rPr lang="it-IT" altLang="en-US" sz="2400" b="1"/>
              <a:t>Tenacità - </a:t>
            </a:r>
            <a:r>
              <a:rPr lang="it-IT" altLang="en-US" sz="2400"/>
              <a:t>capacità di assorbire energia e di subire deformazioni a livello plastico senza rompersi</a:t>
            </a:r>
          </a:p>
          <a:p>
            <a:pPr eaLnBrk="1" hangingPunct="1"/>
            <a:endParaRPr lang="it-IT" altLang="en-US">
              <a:ea typeface="MS PGothic" pitchFamily="34" charset="-128"/>
            </a:endParaRPr>
          </a:p>
        </p:txBody>
      </p:sp>
      <p:pic>
        <p:nvPicPr>
          <p:cNvPr id="52227" name="Picture 6" descr="http://upload.wikimedia.org/wikipedia/commons/0/00/Brittle_v_ductile_stress-strain_behaviou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600200"/>
            <a:ext cx="4191000" cy="4762500"/>
          </a:xfrm>
          <a:prstGeom prst="rect">
            <a:avLst/>
          </a:prstGeom>
          <a:noFill/>
          <a:ln w="9525">
            <a:solidFill>
              <a:schemeClr val="tx1"/>
            </a:solidFill>
            <a:miter lim="800000"/>
            <a:headEnd/>
            <a:tailEnd/>
          </a:ln>
        </p:spPr>
      </p:pic>
      <p:sp>
        <p:nvSpPr>
          <p:cNvPr id="52228"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64AA18-2651-4B97-92AA-693905BA9BEF}"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
        <p:nvSpPr>
          <p:cNvPr id="52229" name="ZoneTexte 7"/>
          <p:cNvSpPr txBox="1">
            <a:spLocks noChangeArrowheads="1"/>
          </p:cNvSpPr>
          <p:nvPr/>
        </p:nvSpPr>
        <p:spPr bwMode="auto">
          <a:xfrm>
            <a:off x="228600" y="1628775"/>
            <a:ext cx="914400" cy="338138"/>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it-IT" altLang="it-IT" sz="1600" b="0" i="0" u="none" strike="noStrike" kern="1200" cap="none" spc="0" normalizeH="0" baseline="0" noProof="0">
                <a:ln>
                  <a:noFill/>
                </a:ln>
                <a:solidFill>
                  <a:srgbClr val="000000"/>
                </a:solidFill>
                <a:effectLst/>
                <a:uLnTx/>
                <a:uFillTx/>
                <a:latin typeface="Calibri" pitchFamily="34" charset="0"/>
                <a:ea typeface="+mn-ea"/>
                <a:cs typeface="Arial" charset="0"/>
              </a:rPr>
              <a:t>Sforzo, σ</a:t>
            </a:r>
          </a:p>
        </p:txBody>
      </p:sp>
      <p:sp>
        <p:nvSpPr>
          <p:cNvPr id="52230" name="ZoneTexte 6"/>
          <p:cNvSpPr txBox="1">
            <a:spLocks noChangeArrowheads="1"/>
          </p:cNvSpPr>
          <p:nvPr/>
        </p:nvSpPr>
        <p:spPr bwMode="auto">
          <a:xfrm>
            <a:off x="930275" y="1995488"/>
            <a:ext cx="1152525" cy="366712"/>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it-IT" altLang="it-IT" sz="1800" b="1" i="0" u="none" strike="noStrike" kern="1200" cap="none" spc="0" normalizeH="0" baseline="0" noProof="0">
                <a:ln>
                  <a:noFill/>
                </a:ln>
                <a:solidFill>
                  <a:srgbClr val="FF0000"/>
                </a:solidFill>
                <a:effectLst/>
                <a:uLnTx/>
                <a:uFillTx/>
                <a:latin typeface="Calibri" pitchFamily="34" charset="0"/>
                <a:ea typeface="+mn-ea"/>
                <a:cs typeface="Arial" charset="0"/>
              </a:rPr>
              <a:t>Fragile</a:t>
            </a:r>
          </a:p>
        </p:txBody>
      </p:sp>
      <p:sp>
        <p:nvSpPr>
          <p:cNvPr id="52231" name="ZoneTexte 5"/>
          <p:cNvSpPr txBox="1">
            <a:spLocks noChangeArrowheads="1"/>
          </p:cNvSpPr>
          <p:nvPr/>
        </p:nvSpPr>
        <p:spPr bwMode="auto">
          <a:xfrm>
            <a:off x="3028950" y="1995488"/>
            <a:ext cx="1150938" cy="368300"/>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it-IT" altLang="it-IT" sz="1800" b="1" i="0" u="none" strike="noStrike" kern="1200" cap="none" spc="0" normalizeH="0" baseline="0" noProof="0">
                <a:ln>
                  <a:noFill/>
                </a:ln>
                <a:solidFill>
                  <a:srgbClr val="002060"/>
                </a:solidFill>
                <a:effectLst/>
                <a:uLnTx/>
                <a:uFillTx/>
                <a:latin typeface="Calibri" pitchFamily="34" charset="0"/>
                <a:ea typeface="+mn-ea"/>
                <a:cs typeface="Arial" charset="0"/>
              </a:rPr>
              <a:t>Duttile</a:t>
            </a:r>
          </a:p>
        </p:txBody>
      </p:sp>
      <p:sp>
        <p:nvSpPr>
          <p:cNvPr id="9" name="ZoneTexte 9"/>
          <p:cNvSpPr txBox="1"/>
          <p:nvPr/>
        </p:nvSpPr>
        <p:spPr>
          <a:xfrm>
            <a:off x="1395413" y="3690938"/>
            <a:ext cx="1857375" cy="581025"/>
          </a:xfrm>
          <a:prstGeom prst="rect">
            <a:avLst/>
          </a:prstGeom>
          <a:solidFill>
            <a:schemeClr val="accent4">
              <a:lumMod val="20000"/>
              <a:lumOff val="80000"/>
            </a:schemeClr>
          </a:solidFill>
        </p:spPr>
        <p:txBody>
          <a:bodyPr>
            <a:spAutoFit/>
          </a:bodyPr>
          <a:ls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it-IT" altLang="it-IT"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Area sottesa alla curva = energia assorbita</a:t>
            </a:r>
          </a:p>
        </p:txBody>
      </p:sp>
      <p:sp>
        <p:nvSpPr>
          <p:cNvPr id="52233" name="ZoneTexte 8"/>
          <p:cNvSpPr txBox="1">
            <a:spLocks noChangeArrowheads="1"/>
          </p:cNvSpPr>
          <p:nvPr/>
        </p:nvSpPr>
        <p:spPr bwMode="auto">
          <a:xfrm>
            <a:off x="2627313" y="5430838"/>
            <a:ext cx="1576387" cy="336550"/>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it-IT" altLang="it-IT" sz="1600" b="0" i="0" u="none" strike="noStrike" kern="1200" cap="none" spc="0" normalizeH="0" baseline="0" noProof="0">
                <a:ln>
                  <a:noFill/>
                </a:ln>
                <a:solidFill>
                  <a:srgbClr val="000000"/>
                </a:solidFill>
                <a:effectLst/>
                <a:uLnTx/>
                <a:uFillTx/>
                <a:latin typeface="Calibri" pitchFamily="34" charset="0"/>
                <a:ea typeface="+mn-ea"/>
                <a:cs typeface="Arial" charset="0"/>
              </a:rPr>
              <a:t>Deformazione, ε</a:t>
            </a:r>
          </a:p>
        </p:txBody>
      </p:sp>
    </p:spTree>
    <p:extLst>
      <p:ext uri="{BB962C8B-B14F-4D97-AF65-F5344CB8AC3E}">
        <p14:creationId xmlns:p14="http://schemas.microsoft.com/office/powerpoint/2010/main" val="1865231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250825" y="179388"/>
            <a:ext cx="8713788" cy="1169987"/>
          </a:xfrm>
        </p:spPr>
        <p:txBody>
          <a:bodyPr/>
          <a:lstStyle/>
          <a:p>
            <a:pPr eaLnBrk="1" hangingPunct="1"/>
            <a:r>
              <a:rPr lang="it-IT" altLang="en-US" sz="3200"/>
              <a:t>Caratteristiche sforzo-deformazione / alta deformazione</a:t>
            </a:r>
          </a:p>
        </p:txBody>
      </p:sp>
      <p:pic>
        <p:nvPicPr>
          <p:cNvPr id="54274"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400" y="1524000"/>
            <a:ext cx="8145463" cy="4859338"/>
          </a:xfrm>
          <a:prstGeom prst="rect">
            <a:avLst/>
          </a:prstGeom>
          <a:noFill/>
          <a:ln w="38100">
            <a:solidFill>
              <a:schemeClr val="accent1"/>
            </a:solidFill>
            <a:miter lim="800000"/>
            <a:headEnd/>
            <a:tailEnd/>
          </a:ln>
        </p:spPr>
      </p:pic>
      <p:sp>
        <p:nvSpPr>
          <p:cNvPr id="54275"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326291-E518-4B65-AA2C-1AB94D55B7EA}"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
        <p:nvSpPr>
          <p:cNvPr id="54276" name="Tekstvak 4"/>
          <p:cNvSpPr txBox="1">
            <a:spLocks noChangeArrowheads="1"/>
          </p:cNvSpPr>
          <p:nvPr/>
        </p:nvSpPr>
        <p:spPr bwMode="auto">
          <a:xfrm>
            <a:off x="4071938" y="6075363"/>
            <a:ext cx="2111375" cy="369887"/>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Calibri" pitchFamily="34" charset="0"/>
                <a:ea typeface="+mn-ea"/>
                <a:cs typeface="Arial" charset="0"/>
              </a:rPr>
              <a:t>Deformazione</a:t>
            </a: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 </a:t>
            </a:r>
            <a:r>
              <a:rPr kumimoji="0" lang="it-IT" sz="1400" b="1" i="0" u="none" strike="noStrike" kern="1200" cap="none" spc="0" normalizeH="0" baseline="0" noProof="0">
                <a:ln>
                  <a:noFill/>
                </a:ln>
                <a:solidFill>
                  <a:prstClr val="black"/>
                </a:solidFill>
                <a:effectLst/>
                <a:uLnTx/>
                <a:uFillTx/>
                <a:latin typeface="Arial" charset="0"/>
                <a:ea typeface="+mn-ea"/>
                <a:cs typeface="Arial" charset="0"/>
              </a:rPr>
              <a:t>ε (%)</a:t>
            </a:r>
            <a:endParaRPr kumimoji="0" lang="it-IT" sz="14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6" name="Tekstvak 5"/>
          <p:cNvSpPr txBox="1"/>
          <p:nvPr/>
        </p:nvSpPr>
        <p:spPr>
          <a:xfrm>
            <a:off x="411163" y="3670300"/>
            <a:ext cx="755650" cy="360363"/>
          </a:xfrm>
          <a:prstGeom prst="rect">
            <a:avLst/>
          </a:prstGeom>
          <a:solidFill>
            <a:schemeClr val="bg1"/>
          </a:solid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charset="0"/>
              </a:rPr>
              <a:t>400MPa</a:t>
            </a:r>
            <a:endParaRPr kumimoji="0" lang="it-IT" sz="1200" b="1" i="0" u="none" strike="noStrike" kern="1200" cap="none" spc="0" normalizeH="0" baseline="0" noProof="0" dirty="0">
              <a:ln>
                <a:noFill/>
              </a:ln>
              <a:solidFill>
                <a:prstClr val="white">
                  <a:lumMod val="50000"/>
                </a:prstClr>
              </a:solidFill>
              <a:effectLst/>
              <a:uLnTx/>
              <a:uFillTx/>
              <a:latin typeface="Calibri"/>
              <a:ea typeface="+mn-ea"/>
              <a:cs typeface="Arial" charset="0"/>
            </a:endParaRPr>
          </a:p>
        </p:txBody>
      </p:sp>
      <p:sp>
        <p:nvSpPr>
          <p:cNvPr id="7" name="Tekstvak 6"/>
          <p:cNvSpPr txBox="1"/>
          <p:nvPr/>
        </p:nvSpPr>
        <p:spPr>
          <a:xfrm>
            <a:off x="406400" y="2705100"/>
            <a:ext cx="755650" cy="276225"/>
          </a:xfrm>
          <a:prstGeom prst="rect">
            <a:avLst/>
          </a:prstGeom>
          <a:solidFill>
            <a:schemeClr val="bg1"/>
          </a:solid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charset="0"/>
              </a:rPr>
              <a:t>600MPa</a:t>
            </a:r>
            <a:endParaRPr kumimoji="0" lang="it-IT" sz="1200" b="1" i="0" u="none" strike="noStrike" kern="1200" cap="none" spc="0" normalizeH="0" baseline="0" noProof="0" dirty="0">
              <a:ln>
                <a:noFill/>
              </a:ln>
              <a:solidFill>
                <a:prstClr val="white">
                  <a:lumMod val="50000"/>
                </a:prstClr>
              </a:solidFill>
              <a:effectLst/>
              <a:uLnTx/>
              <a:uFillTx/>
              <a:latin typeface="Calibri"/>
              <a:ea typeface="+mn-ea"/>
              <a:cs typeface="Arial" charset="0"/>
            </a:endParaRPr>
          </a:p>
        </p:txBody>
      </p:sp>
      <p:sp>
        <p:nvSpPr>
          <p:cNvPr id="8" name="Tekstvak 7"/>
          <p:cNvSpPr txBox="1"/>
          <p:nvPr/>
        </p:nvSpPr>
        <p:spPr>
          <a:xfrm>
            <a:off x="406400" y="4676775"/>
            <a:ext cx="755650" cy="395288"/>
          </a:xfrm>
          <a:prstGeom prst="rect">
            <a:avLst/>
          </a:prstGeom>
          <a:solidFill>
            <a:schemeClr val="bg1"/>
          </a:solid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charset="0"/>
              </a:rPr>
              <a:t>200MPa</a:t>
            </a:r>
            <a:endParaRPr kumimoji="0" lang="it-IT" sz="1200" b="1" i="0" u="none" strike="noStrike" kern="1200" cap="none" spc="0" normalizeH="0" baseline="0" noProof="0" dirty="0">
              <a:ln>
                <a:noFill/>
              </a:ln>
              <a:solidFill>
                <a:prstClr val="white">
                  <a:lumMod val="50000"/>
                </a:prstClr>
              </a:solidFill>
              <a:effectLst/>
              <a:uLnTx/>
              <a:uFillTx/>
              <a:latin typeface="Calibri"/>
              <a:ea typeface="+mn-ea"/>
              <a:cs typeface="Arial" charset="0"/>
            </a:endParaRPr>
          </a:p>
        </p:txBody>
      </p:sp>
      <p:sp>
        <p:nvSpPr>
          <p:cNvPr id="2" name="Tekstvak 1"/>
          <p:cNvSpPr txBox="1"/>
          <p:nvPr/>
        </p:nvSpPr>
        <p:spPr>
          <a:xfrm>
            <a:off x="5143500" y="1701800"/>
            <a:ext cx="2914650" cy="369888"/>
          </a:xfrm>
          <a:prstGeom prst="rect">
            <a:avLst/>
          </a:prstGeom>
          <a:solidFill>
            <a:schemeClr val="bg1"/>
          </a:solid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4F81BD">
                    <a:lumMod val="75000"/>
                  </a:srgbClr>
                </a:solidFill>
                <a:effectLst/>
                <a:uLnTx/>
                <a:uFillTx/>
                <a:latin typeface="Calibri"/>
                <a:ea typeface="+mn-ea"/>
                <a:cs typeface="Arial" charset="0"/>
              </a:rPr>
              <a:t>Acciaio inossidabile duplex</a:t>
            </a:r>
          </a:p>
        </p:txBody>
      </p:sp>
      <p:sp>
        <p:nvSpPr>
          <p:cNvPr id="11" name="Tekstvak 10"/>
          <p:cNvSpPr txBox="1"/>
          <p:nvPr/>
        </p:nvSpPr>
        <p:spPr>
          <a:xfrm>
            <a:off x="2016125" y="2814638"/>
            <a:ext cx="2462213" cy="369887"/>
          </a:xfrm>
          <a:prstGeom prst="rect">
            <a:avLst/>
          </a:prstGeom>
          <a:solidFill>
            <a:schemeClr val="bg1"/>
          </a:solid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4F81BD">
                    <a:lumMod val="75000"/>
                  </a:srgbClr>
                </a:solidFill>
                <a:effectLst/>
                <a:uLnTx/>
                <a:uFillTx/>
                <a:latin typeface="Calibri"/>
                <a:ea typeface="+mn-ea"/>
                <a:cs typeface="Arial" charset="0"/>
              </a:rPr>
              <a:t>Acciaio al carbonio S355</a:t>
            </a:r>
          </a:p>
        </p:txBody>
      </p:sp>
      <p:sp>
        <p:nvSpPr>
          <p:cNvPr id="12" name="Tekstvak 11"/>
          <p:cNvSpPr txBox="1"/>
          <p:nvPr/>
        </p:nvSpPr>
        <p:spPr>
          <a:xfrm>
            <a:off x="5892800" y="3811588"/>
            <a:ext cx="2484438" cy="646112"/>
          </a:xfrm>
          <a:prstGeom prst="rect">
            <a:avLst/>
          </a:prstGeom>
          <a:solidFill>
            <a:schemeClr val="bg1"/>
          </a:solid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4F81BD">
                    <a:lumMod val="75000"/>
                  </a:srgbClr>
                </a:solidFill>
                <a:effectLst/>
                <a:uLnTx/>
                <a:uFillTx/>
                <a:latin typeface="Calibri"/>
                <a:ea typeface="+mn-ea"/>
                <a:cs typeface="Arial" charset="0"/>
              </a:rPr>
              <a:t>Acciaio inossidabile</a:t>
            </a:r>
            <a:r>
              <a:rPr kumimoji="0" lang="it-IT" sz="1800" b="0" i="0" u="none" strike="noStrike" kern="1200" cap="none" spc="0" normalizeH="0" baseline="0" noProof="0">
                <a:ln>
                  <a:noFill/>
                </a:ln>
                <a:solidFill>
                  <a:prstClr val="black"/>
                </a:solidFill>
                <a:effectLst/>
                <a:uLnTx/>
                <a:uFillTx/>
                <a:latin typeface="Calibri"/>
                <a:ea typeface="+mn-ea"/>
                <a:cs typeface="Arial" charset="0"/>
              </a:rPr>
              <a:t> </a:t>
            </a:r>
            <a:r>
              <a:rPr kumimoji="0" lang="it-IT" sz="1800" b="0" i="0" u="none" strike="noStrike" kern="1200" cap="none" spc="0" normalizeH="0" baseline="0" noProof="0" dirty="0">
                <a:ln>
                  <a:noFill/>
                </a:ln>
                <a:solidFill>
                  <a:srgbClr val="4F81BD">
                    <a:lumMod val="75000"/>
                  </a:srgbClr>
                </a:solidFill>
                <a:effectLst/>
                <a:uLnTx/>
                <a:uFillTx/>
                <a:latin typeface="Calibri"/>
                <a:ea typeface="+mn-ea"/>
                <a:cs typeface="Arial" charset="0"/>
              </a:rPr>
              <a:t>austenitico</a:t>
            </a:r>
          </a:p>
        </p:txBody>
      </p:sp>
    </p:spTree>
    <p:extLst>
      <p:ext uri="{BB962C8B-B14F-4D97-AF65-F5344CB8AC3E}">
        <p14:creationId xmlns:p14="http://schemas.microsoft.com/office/powerpoint/2010/main" val="1317914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it-IT"/>
              <a:t>Dovrà essere sostituito </a:t>
            </a:r>
          </a:p>
        </p:txBody>
      </p:sp>
      <p:sp>
        <p:nvSpPr>
          <p:cNvPr id="3" name="Content Placeholder 2"/>
          <p:cNvSpPr>
            <a:spLocks noGrp="1"/>
          </p:cNvSpPr>
          <p:nvPr>
            <p:ph idx="1"/>
          </p:nvPr>
        </p:nvSpPr>
        <p:spPr>
          <a:xfrm>
            <a:off x="457200" y="1412875"/>
            <a:ext cx="8229600" cy="2303463"/>
          </a:xfrm>
        </p:spPr>
        <p:txBody>
          <a:bodyPr rtlCol="0">
            <a:normAutofit fontScale="85000" lnSpcReduction="20000"/>
          </a:bodyPr>
          <a:lstStyle/>
          <a:p>
            <a:pPr eaLnBrk="1" fontAlgn="auto" hangingPunct="1">
              <a:spcAft>
                <a:spcPts val="0"/>
              </a:spcAft>
              <a:defRPr/>
            </a:pPr>
            <a:r>
              <a:rPr lang="it-IT" sz="2400" dirty="0"/>
              <a:t>Nonostante i continui interventi di supervisione e riparazione, dovrà</a:t>
            </a:r>
            <a:r>
              <a:rPr lang="it-IT"/>
              <a:t> </a:t>
            </a:r>
            <a:r>
              <a:rPr lang="it-IT" sz="2400" dirty="0"/>
              <a:t>essere</a:t>
            </a:r>
            <a:r>
              <a:rPr lang="it-IT"/>
              <a:t> </a:t>
            </a:r>
            <a:r>
              <a:rPr lang="it-IT" sz="2400" dirty="0"/>
              <a:t>rimosso o parzialmente</a:t>
            </a:r>
            <a:r>
              <a:rPr lang="it-IT"/>
              <a:t> </a:t>
            </a:r>
            <a:r>
              <a:rPr lang="it-IT" sz="2400" dirty="0"/>
              <a:t>sostituito, </a:t>
            </a:r>
          </a:p>
          <a:p>
            <a:pPr lvl="1" eaLnBrk="1" fontAlgn="auto" hangingPunct="1">
              <a:spcAft>
                <a:spcPts val="0"/>
              </a:spcAft>
              <a:buFont typeface="Arial" panose="020B0604020202020204" pitchFamily="34" charset="0"/>
              <a:buChar char="–"/>
              <a:defRPr/>
            </a:pPr>
            <a:r>
              <a:rPr lang="it-IT" sz="2000" dirty="0"/>
              <a:t>Costo</a:t>
            </a:r>
            <a:r>
              <a:rPr lang="it-IT"/>
              <a:t> </a:t>
            </a:r>
            <a:r>
              <a:rPr lang="it-IT" sz="2000" dirty="0"/>
              <a:t>stimato</a:t>
            </a:r>
            <a:r>
              <a:rPr lang="it-IT"/>
              <a:t> </a:t>
            </a:r>
            <a:r>
              <a:rPr lang="it-IT" sz="2000" dirty="0"/>
              <a:t>finora 3000M dollari canadesi. </a:t>
            </a:r>
          </a:p>
          <a:p>
            <a:pPr lvl="1" eaLnBrk="1" fontAlgn="auto" hangingPunct="1">
              <a:spcAft>
                <a:spcPts val="0"/>
              </a:spcAft>
              <a:buFont typeface="Arial" panose="020B0604020202020204" pitchFamily="34" charset="0"/>
              <a:buChar char="–"/>
              <a:defRPr/>
            </a:pPr>
            <a:r>
              <a:rPr lang="it-IT" sz="2000" dirty="0"/>
              <a:t>Inoltre, dovranno essere spesi 254M di dollari canadesi</a:t>
            </a:r>
            <a:r>
              <a:rPr lang="it-IT"/>
              <a:t> </a:t>
            </a:r>
            <a:r>
              <a:rPr lang="it-IT" sz="2000" dirty="0"/>
              <a:t>per garantire la</a:t>
            </a:r>
            <a:r>
              <a:rPr lang="it-IT"/>
              <a:t> </a:t>
            </a:r>
            <a:r>
              <a:rPr lang="it-IT" sz="2000" dirty="0"/>
              <a:t>sicurezza</a:t>
            </a:r>
            <a:r>
              <a:rPr lang="it-IT"/>
              <a:t> </a:t>
            </a:r>
            <a:r>
              <a:rPr lang="it-IT" sz="2000" dirty="0"/>
              <a:t>fino alla</a:t>
            </a:r>
            <a:r>
              <a:rPr lang="it-IT"/>
              <a:t> </a:t>
            </a:r>
            <a:r>
              <a:rPr lang="it-IT" sz="2000" dirty="0"/>
              <a:t>sostituzione nel 2018</a:t>
            </a:r>
          </a:p>
          <a:p>
            <a:pPr eaLnBrk="1" fontAlgn="auto" hangingPunct="1">
              <a:spcAft>
                <a:spcPts val="0"/>
              </a:spcAft>
              <a:defRPr/>
            </a:pPr>
            <a:r>
              <a:rPr lang="it-IT" sz="2400" dirty="0"/>
              <a:t>La durata della struttura</a:t>
            </a:r>
            <a:r>
              <a:rPr lang="it-IT"/>
              <a:t> </a:t>
            </a:r>
            <a:r>
              <a:rPr lang="it-IT" sz="2400" dirty="0"/>
              <a:t>sarà</a:t>
            </a:r>
            <a:r>
              <a:rPr lang="it-IT"/>
              <a:t> </a:t>
            </a:r>
            <a:r>
              <a:rPr lang="it-IT" sz="2400" dirty="0"/>
              <a:t>di soli 50 anni!</a:t>
            </a:r>
          </a:p>
        </p:txBody>
      </p:sp>
      <p:pic>
        <p:nvPicPr>
          <p:cNvPr id="1945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r="-2" b="-2"/>
          <a:stretch>
            <a:fillRect/>
          </a:stretch>
        </p:blipFill>
        <p:spPr bwMode="auto">
          <a:xfrm>
            <a:off x="66675" y="3887788"/>
            <a:ext cx="4164013" cy="2970212"/>
          </a:xfrm>
          <a:prstGeom prst="rect">
            <a:avLst/>
          </a:prstGeom>
          <a:noFill/>
          <a:ln w="9525">
            <a:solidFill>
              <a:schemeClr val="tx1"/>
            </a:solidFill>
            <a:miter lim="800000"/>
            <a:headEnd/>
            <a:tailEnd/>
          </a:ln>
        </p:spPr>
      </p:pic>
      <p:pic>
        <p:nvPicPr>
          <p:cNvPr id="19460" name="Picture 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83063" y="3886200"/>
            <a:ext cx="4713287" cy="2971800"/>
          </a:xfrm>
          <a:prstGeom prst="rect">
            <a:avLst/>
          </a:prstGeom>
          <a:noFill/>
          <a:ln w="9525">
            <a:solidFill>
              <a:schemeClr val="tx1"/>
            </a:solid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it-IT"/>
              <a:t>Strutture resistenti a urti/scoppi</a:t>
            </a:r>
          </a:p>
        </p:txBody>
      </p:sp>
      <p:sp>
        <p:nvSpPr>
          <p:cNvPr id="56322" name="Content Placeholder 2"/>
          <p:cNvSpPr>
            <a:spLocks noGrp="1"/>
          </p:cNvSpPr>
          <p:nvPr>
            <p:ph idx="1"/>
          </p:nvPr>
        </p:nvSpPr>
        <p:spPr>
          <a:xfrm>
            <a:off x="539750" y="5157788"/>
            <a:ext cx="1728788" cy="935037"/>
          </a:xfrm>
        </p:spPr>
        <p:txBody>
          <a:bodyPr/>
          <a:lstStyle/>
          <a:p>
            <a:pPr marL="0" indent="0" eaLnBrk="1" hangingPunct="1">
              <a:buFont typeface="Wingdings" pitchFamily="2" charset="2"/>
              <a:buNone/>
            </a:pPr>
            <a:r>
              <a:rPr lang="it-IT" altLang="en-US" sz="2000"/>
              <a:t>Palo di sicurezza</a:t>
            </a:r>
          </a:p>
        </p:txBody>
      </p:sp>
      <p:pic>
        <p:nvPicPr>
          <p:cNvPr id="56323"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50" y="1628775"/>
            <a:ext cx="2592388" cy="3455988"/>
          </a:xfrm>
          <a:prstGeom prst="rect">
            <a:avLst/>
          </a:prstGeom>
          <a:noFill/>
          <a:ln w="9525">
            <a:solidFill>
              <a:srgbClr val="000000"/>
            </a:solidFill>
            <a:miter lim="800000"/>
            <a:headEnd/>
            <a:tailEnd/>
          </a:ln>
        </p:spPr>
      </p:pic>
      <p:pic>
        <p:nvPicPr>
          <p:cNvPr id="5632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5013" y="1617663"/>
            <a:ext cx="5294312" cy="3467100"/>
          </a:xfrm>
          <a:prstGeom prst="rect">
            <a:avLst/>
          </a:prstGeom>
          <a:noFill/>
          <a:ln w="12700" cap="sq">
            <a:solidFill>
              <a:schemeClr val="tx1"/>
            </a:solidFill>
            <a:miter lim="800000"/>
            <a:headEnd type="none" w="sm" len="sm"/>
            <a:tailEnd type="none" w="sm" len="sm"/>
          </a:ln>
        </p:spPr>
      </p:pic>
      <p:sp>
        <p:nvSpPr>
          <p:cNvPr id="7" name="Content Placeholder 2"/>
          <p:cNvSpPr txBox="1">
            <a:spLocks/>
          </p:cNvSpPr>
          <p:nvPr/>
        </p:nvSpPr>
        <p:spPr bwMode="auto">
          <a:xfrm>
            <a:off x="3535363" y="5180013"/>
            <a:ext cx="5076825" cy="935037"/>
          </a:xfrm>
          <a:prstGeom prst="rect">
            <a:avLst/>
          </a:prstGeom>
          <a:noFill/>
          <a:ln>
            <a:noFill/>
          </a:ln>
          <a:effectLst/>
        </p:spPr>
        <p:txBody>
          <a:bodyPr tIns="36000" bIns="36000"/>
          <a:lstStyle>
            <a:lvl1pPr marL="342900" indent="-342900" algn="l" rtl="0" eaLnBrk="0" fontAlgn="base" hangingPunct="0">
              <a:spcBef>
                <a:spcPct val="20000"/>
              </a:spcBef>
              <a:spcAft>
                <a:spcPct val="0"/>
              </a:spcAft>
              <a:buClr>
                <a:srgbClr val="D4852E"/>
              </a:buClr>
              <a:buFont typeface="Wingdings" pitchFamily="2" charset="2"/>
              <a:buChar char="§"/>
              <a:defRPr sz="3200">
                <a:solidFill>
                  <a:srgbClr val="20336E"/>
                </a:solidFill>
                <a:latin typeface="+mn-lt"/>
                <a:ea typeface="+mn-ea"/>
                <a:cs typeface="+mn-cs"/>
              </a:defRPr>
            </a:lvl1pPr>
            <a:lvl2pPr marL="742950" indent="-285750" algn="l" rtl="0" eaLnBrk="0" fontAlgn="base" hangingPunct="0">
              <a:spcBef>
                <a:spcPct val="20000"/>
              </a:spcBef>
              <a:spcAft>
                <a:spcPct val="0"/>
              </a:spcAft>
              <a:buClr>
                <a:srgbClr val="D4852E"/>
              </a:buClr>
              <a:buChar char="•"/>
              <a:defRPr sz="2800">
                <a:solidFill>
                  <a:srgbClr val="20336E"/>
                </a:solidFill>
                <a:latin typeface="+mn-lt"/>
              </a:defRPr>
            </a:lvl2pPr>
            <a:lvl3pPr marL="1143000" indent="-228600" algn="l" rtl="0" eaLnBrk="0" fontAlgn="base" hangingPunct="0">
              <a:spcBef>
                <a:spcPct val="20000"/>
              </a:spcBef>
              <a:spcAft>
                <a:spcPct val="0"/>
              </a:spcAft>
              <a:buClr>
                <a:srgbClr val="D4852E"/>
              </a:buClr>
              <a:defRPr sz="2000">
                <a:solidFill>
                  <a:srgbClr val="20336E"/>
                </a:solidFill>
                <a:latin typeface="+mn-lt"/>
              </a:defRPr>
            </a:lvl3pPr>
            <a:lvl4pPr marL="1600200" indent="-228600" algn="l" rtl="0" eaLnBrk="0" fontAlgn="base" hangingPunct="0">
              <a:spcBef>
                <a:spcPct val="20000"/>
              </a:spcBef>
              <a:spcAft>
                <a:spcPct val="0"/>
              </a:spcAft>
              <a:buClr>
                <a:srgbClr val="D4852E"/>
              </a:buClr>
              <a:buChar char="•"/>
              <a:defRPr sz="2000">
                <a:solidFill>
                  <a:srgbClr val="20336E"/>
                </a:solidFill>
                <a:latin typeface="+mn-lt"/>
              </a:defRPr>
            </a:lvl4pPr>
            <a:lvl5pPr marL="2057400" indent="-228600" algn="l" rtl="0" eaLnBrk="0" fontAlgn="base" hangingPunct="0">
              <a:spcBef>
                <a:spcPct val="20000"/>
              </a:spcBef>
              <a:spcAft>
                <a:spcPct val="0"/>
              </a:spcAft>
              <a:buClr>
                <a:srgbClr val="D4852E"/>
              </a:buClr>
              <a:buChar char="•"/>
              <a:defRPr sz="2000">
                <a:solidFill>
                  <a:srgbClr val="20336E"/>
                </a:solidFill>
                <a:latin typeface="+mn-lt"/>
              </a:defRPr>
            </a:lvl5pPr>
            <a:lvl6pPr marL="2514600" indent="-228600" algn="l" rtl="0" fontAlgn="base">
              <a:spcBef>
                <a:spcPct val="20000"/>
              </a:spcBef>
              <a:spcAft>
                <a:spcPct val="0"/>
              </a:spcAft>
              <a:buClr>
                <a:srgbClr val="D4852E"/>
              </a:buClr>
              <a:buChar char="•"/>
              <a:defRPr sz="2000">
                <a:solidFill>
                  <a:srgbClr val="20336E"/>
                </a:solidFill>
                <a:latin typeface="+mn-lt"/>
              </a:defRPr>
            </a:lvl6pPr>
            <a:lvl7pPr marL="2971800" indent="-228600" algn="l" rtl="0" fontAlgn="base">
              <a:spcBef>
                <a:spcPct val="20000"/>
              </a:spcBef>
              <a:spcAft>
                <a:spcPct val="0"/>
              </a:spcAft>
              <a:buClr>
                <a:srgbClr val="D4852E"/>
              </a:buClr>
              <a:buChar char="•"/>
              <a:defRPr sz="2000">
                <a:solidFill>
                  <a:srgbClr val="20336E"/>
                </a:solidFill>
                <a:latin typeface="+mn-lt"/>
              </a:defRPr>
            </a:lvl7pPr>
            <a:lvl8pPr marL="3429000" indent="-228600" algn="l" rtl="0" fontAlgn="base">
              <a:spcBef>
                <a:spcPct val="20000"/>
              </a:spcBef>
              <a:spcAft>
                <a:spcPct val="0"/>
              </a:spcAft>
              <a:buClr>
                <a:srgbClr val="D4852E"/>
              </a:buClr>
              <a:buChar char="•"/>
              <a:defRPr sz="2000">
                <a:solidFill>
                  <a:srgbClr val="20336E"/>
                </a:solidFill>
                <a:latin typeface="+mn-lt"/>
              </a:defRPr>
            </a:lvl8pPr>
            <a:lvl9pPr marL="3886200" indent="-228600" algn="l" rtl="0" fontAlgn="base">
              <a:spcBef>
                <a:spcPct val="20000"/>
              </a:spcBef>
              <a:spcAft>
                <a:spcPct val="0"/>
              </a:spcAft>
              <a:buClr>
                <a:srgbClr val="D4852E"/>
              </a:buClr>
              <a:buChar char="•"/>
              <a:defRPr sz="2000">
                <a:solidFill>
                  <a:srgbClr val="20336E"/>
                </a:solidFill>
                <a:latin typeface="+mn-lt"/>
              </a:defRPr>
            </a:lvl9pPr>
          </a:lstStyle>
          <a:p>
            <a:pPr marL="0" marR="0" lvl="0" indent="0" algn="l" defTabSz="914400" rtl="0" eaLnBrk="0" fontAlgn="base" latinLnBrk="0" hangingPunct="0">
              <a:lnSpc>
                <a:spcPct val="100000"/>
              </a:lnSpc>
              <a:spcBef>
                <a:spcPct val="20000"/>
              </a:spcBef>
              <a:spcAft>
                <a:spcPct val="0"/>
              </a:spcAft>
              <a:buClr>
                <a:srgbClr val="D4852E"/>
              </a:buClr>
              <a:buSzTx/>
              <a:buFont typeface="Wingdings" pitchFamily="2" charset="2"/>
              <a:buNone/>
              <a:tabLst/>
              <a:defRPr/>
            </a:pPr>
            <a:r>
              <a:rPr kumimoji="0" lang="it-IT" altLang="en-US" sz="2000" b="0" i="0" u="none" strike="noStrike" kern="0" cap="none" spc="0" normalizeH="0" baseline="0" noProof="0" dirty="0">
                <a:ln>
                  <a:noFill/>
                </a:ln>
                <a:solidFill>
                  <a:prstClr val="black"/>
                </a:solidFill>
                <a:effectLst/>
                <a:uLnTx/>
                <a:uFillTx/>
                <a:latin typeface="Calibri"/>
                <a:ea typeface="+mn-ea"/>
                <a:cs typeface="+mn-cs"/>
              </a:rPr>
              <a:t>Fabbricazione di una parete trapezoidale resistente agli scoppi per i lati superiori di una piattaforma offshore</a:t>
            </a:r>
          </a:p>
        </p:txBody>
      </p:sp>
      <p:sp>
        <p:nvSpPr>
          <p:cNvPr id="56326"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770A5A-8C8B-4CEC-A29D-3036469A5AB5}"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828234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5"/>
          <p:cNvSpPr>
            <a:spLocks noChangeArrowheads="1"/>
          </p:cNvSpPr>
          <p:nvPr/>
        </p:nvSpPr>
        <p:spPr bwMode="auto">
          <a:xfrm>
            <a:off x="3311525" y="2239963"/>
            <a:ext cx="5327650" cy="1614487"/>
          </a:xfrm>
          <a:prstGeom prst="rect">
            <a:avLst/>
          </a:prstGeom>
          <a:noFill/>
          <a:ln w="9525">
            <a:noFill/>
            <a:miter lim="800000"/>
            <a:headEnd/>
            <a:tailEnd/>
          </a:ln>
        </p:spPr>
        <p:txBody>
          <a:bodyPr tIns="0" rIns="0" bIns="0"/>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438D"/>
              </a:solidFill>
              <a:effectLst/>
              <a:uLnTx/>
              <a:uFillTx/>
              <a:latin typeface="Arial" charset="0"/>
              <a:ea typeface="+mn-ea"/>
              <a:cs typeface="Arial" charset="0"/>
            </a:endParaRPr>
          </a:p>
        </p:txBody>
      </p:sp>
      <p:sp>
        <p:nvSpPr>
          <p:cNvPr id="58370" name="Rectangle 42"/>
          <p:cNvSpPr>
            <a:spLocks noChangeArrowheads="1"/>
          </p:cNvSpPr>
          <p:nvPr/>
        </p:nvSpPr>
        <p:spPr bwMode="auto">
          <a:xfrm>
            <a:off x="3311525" y="2239963"/>
            <a:ext cx="5327650" cy="1614487"/>
          </a:xfrm>
          <a:prstGeom prst="rect">
            <a:avLst/>
          </a:prstGeom>
          <a:noFill/>
          <a:ln w="9525">
            <a:noFill/>
            <a:miter lim="800000"/>
            <a:headEnd/>
            <a:tailEnd/>
          </a:ln>
        </p:spPr>
        <p:txBody>
          <a:bodyPr tIns="0" rIns="0" bIns="0"/>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438D"/>
              </a:solidFill>
              <a:effectLst/>
              <a:uLnTx/>
              <a:uFillTx/>
              <a:latin typeface="Arial" charset="0"/>
              <a:ea typeface="+mn-ea"/>
              <a:cs typeface="Arial" charset="0"/>
            </a:endParaRPr>
          </a:p>
        </p:txBody>
      </p:sp>
      <p:sp>
        <p:nvSpPr>
          <p:cNvPr id="58371" name="Title 4"/>
          <p:cNvSpPr>
            <a:spLocks noGrp="1"/>
          </p:cNvSpPr>
          <p:nvPr>
            <p:ph type="title"/>
          </p:nvPr>
        </p:nvSpPr>
        <p:spPr>
          <a:xfrm>
            <a:off x="103188" y="274638"/>
            <a:ext cx="8583612" cy="1143000"/>
          </a:xfrm>
        </p:spPr>
        <p:txBody>
          <a:bodyPr/>
          <a:lstStyle/>
          <a:p>
            <a:pPr eaLnBrk="1" hangingPunct="1"/>
            <a:r>
              <a:rPr lang="it-IT"/>
              <a:t>Caratteristiche sforzo-deformazione </a:t>
            </a:r>
          </a:p>
        </p:txBody>
      </p:sp>
      <p:sp>
        <p:nvSpPr>
          <p:cNvPr id="58372" name="Content Placeholder 5"/>
          <p:cNvSpPr>
            <a:spLocks noGrp="1"/>
          </p:cNvSpPr>
          <p:nvPr>
            <p:ph idx="1"/>
          </p:nvPr>
        </p:nvSpPr>
        <p:spPr/>
        <p:txBody>
          <a:bodyPr/>
          <a:lstStyle/>
          <a:p>
            <a:pPr marL="0" indent="0" eaLnBrk="1" hangingPunct="1">
              <a:buFont typeface="Wingdings" pitchFamily="2" charset="2"/>
              <a:buNone/>
            </a:pPr>
            <a:r>
              <a:rPr lang="it-IT" altLang="en-US" sz="3600" b="1"/>
              <a:t>La non linearità</a:t>
            </a:r>
            <a:r>
              <a:rPr lang="it-IT" altLang="en-US" sz="3600"/>
              <a:t>……</a:t>
            </a:r>
            <a:r>
              <a:rPr lang="it-IT"/>
              <a:t>…..porta a</a:t>
            </a:r>
          </a:p>
          <a:p>
            <a:pPr lvl="1" eaLnBrk="1" hangingPunct="1"/>
            <a:r>
              <a:rPr lang="it-IT" altLang="en-US" sz="3200"/>
              <a:t>limiti diversi nei rapporti larghezza-spessore per buckling locale</a:t>
            </a:r>
          </a:p>
          <a:p>
            <a:pPr lvl="1" eaLnBrk="1" hangingPunct="1"/>
            <a:r>
              <a:rPr lang="it-IT" altLang="en-US" sz="3200"/>
              <a:t>diverso comportamento di buckling nella compressione e piegatura</a:t>
            </a:r>
          </a:p>
          <a:p>
            <a:pPr lvl="1" eaLnBrk="1" hangingPunct="1"/>
            <a:r>
              <a:rPr lang="it-IT" altLang="en-US" sz="3200"/>
              <a:t>deflessioni maggiori</a:t>
            </a:r>
          </a:p>
        </p:txBody>
      </p:sp>
      <p:sp>
        <p:nvSpPr>
          <p:cNvPr id="58373"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E5008E-6936-499D-8BA1-25FFC66AF872}"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17905455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557338"/>
            <a:ext cx="8712200" cy="4792662"/>
          </a:xfrm>
        </p:spPr>
        <p:txBody>
          <a:bodyPr rtlCol="0">
            <a:normAutofit fontScale="92500" lnSpcReduction="20000"/>
          </a:bodyPr>
          <a:lstStyle/>
          <a:p>
            <a:pPr eaLnBrk="1" fontAlgn="auto" hangingPunct="1">
              <a:spcAft>
                <a:spcPts val="0"/>
              </a:spcAft>
              <a:defRPr/>
            </a:pPr>
            <a:r>
              <a:rPr lang="it-IT" sz="2800" b="1" dirty="0"/>
              <a:t>Bassa snellezza</a:t>
            </a:r>
            <a:br>
              <a:rPr dirty="0"/>
            </a:br>
            <a:r>
              <a:rPr lang="it-IT" sz="2800" dirty="0"/>
              <a:t>le colonne raggiungono/superano il carico di schiacciamento</a:t>
            </a:r>
            <a:br>
              <a:rPr dirty="0"/>
            </a:br>
            <a:br>
              <a:rPr dirty="0"/>
            </a:br>
            <a:r>
              <a:rPr lang="it-IT" sz="2800" b="1" dirty="0">
                <a:solidFill>
                  <a:schemeClr val="bg1">
                    <a:lumMod val="50000"/>
                  </a:schemeClr>
                </a:solidFill>
              </a:rPr>
              <a:t>⇒ vantaggi </a:t>
            </a:r>
            <a:r>
              <a:rPr lang="it-IT" sz="2800" dirty="0">
                <a:solidFill>
                  <a:schemeClr val="bg1">
                    <a:lumMod val="50000"/>
                  </a:schemeClr>
                </a:solidFill>
              </a:rPr>
              <a:t>dell'incrudimento, apparentemente</a:t>
            </a:r>
            <a:br>
              <a:rPr dirty="0"/>
            </a:br>
            <a:r>
              <a:rPr lang="it-IT" sz="2800" dirty="0">
                <a:solidFill>
                  <a:schemeClr val="bg1">
                    <a:lumMod val="50000"/>
                  </a:schemeClr>
                </a:solidFill>
              </a:rPr>
              <a:t>l'acciaio inox si comporta </a:t>
            </a:r>
            <a:r>
              <a:rPr lang="it-IT" sz="2800" b="1" dirty="0">
                <a:solidFill>
                  <a:schemeClr val="bg1">
                    <a:lumMod val="50000"/>
                  </a:schemeClr>
                </a:solidFill>
              </a:rPr>
              <a:t>bene quanto </a:t>
            </a:r>
            <a:r>
              <a:rPr lang="it-IT" sz="2800" dirty="0">
                <a:solidFill>
                  <a:schemeClr val="bg1">
                    <a:lumMod val="50000"/>
                  </a:schemeClr>
                </a:solidFill>
              </a:rPr>
              <a:t>l'acciaio al carbonio</a:t>
            </a:r>
            <a:r>
              <a:rPr lang="it-IT" dirty="0"/>
              <a:t> </a:t>
            </a:r>
          </a:p>
          <a:p>
            <a:pPr eaLnBrk="1" fontAlgn="auto" hangingPunct="1">
              <a:spcAft>
                <a:spcPts val="0"/>
              </a:spcAft>
              <a:defRPr/>
            </a:pPr>
            <a:endParaRPr lang="it-IT" sz="2800" b="1" dirty="0"/>
          </a:p>
          <a:p>
            <a:pPr eaLnBrk="1" fontAlgn="auto" hangingPunct="1">
              <a:spcAft>
                <a:spcPts val="0"/>
              </a:spcAft>
              <a:defRPr/>
            </a:pPr>
            <a:r>
              <a:rPr lang="it-IT" sz="2800" b="1" dirty="0"/>
              <a:t>Alta snellezza</a:t>
            </a:r>
            <a:br/>
            <a:r>
              <a:rPr lang="it-IT" sz="2800" dirty="0"/>
              <a:t>bassa resistenza assiale, sollecitazioni basse e nella regione lineare </a:t>
            </a:r>
            <a:br>
              <a:rPr dirty="0"/>
            </a:br>
            <a:br>
              <a:rPr dirty="0"/>
            </a:br>
            <a:r>
              <a:rPr lang="it-IT" sz="2800" b="1" dirty="0">
                <a:solidFill>
                  <a:schemeClr val="bg1">
                    <a:lumMod val="50000"/>
                  </a:schemeClr>
                </a:solidFill>
              </a:rPr>
              <a:t>⇒ </a:t>
            </a:r>
            <a:r>
              <a:rPr lang="it-IT" sz="2800" dirty="0">
                <a:solidFill>
                  <a:schemeClr val="bg1">
                    <a:lumMod val="50000"/>
                  </a:schemeClr>
                </a:solidFill>
              </a:rPr>
              <a:t>l'acciaio inossidabile si comporta </a:t>
            </a:r>
            <a:r>
              <a:rPr lang="it-IT" sz="2800" b="1" dirty="0">
                <a:solidFill>
                  <a:schemeClr val="bg1">
                    <a:lumMod val="50000"/>
                  </a:schemeClr>
                </a:solidFill>
              </a:rPr>
              <a:t>analogamente </a:t>
            </a:r>
            <a:r>
              <a:rPr lang="it-IT" sz="2800" dirty="0">
                <a:solidFill>
                  <a:schemeClr val="bg1">
                    <a:lumMod val="50000"/>
                  </a:schemeClr>
                </a:solidFill>
              </a:rPr>
              <a:t>all'acciaio al carbonio, fornendo sollecitazioni geometriche e residue simili</a:t>
            </a:r>
          </a:p>
        </p:txBody>
      </p:sp>
      <p:sp>
        <p:nvSpPr>
          <p:cNvPr id="19459" name="Title 1"/>
          <p:cNvSpPr>
            <a:spLocks noGrp="1"/>
          </p:cNvSpPr>
          <p:nvPr>
            <p:ph type="title"/>
          </p:nvPr>
        </p:nvSpPr>
        <p:spPr/>
        <p:txBody>
          <a:bodyPr rtlCol="0">
            <a:normAutofit fontScale="90000"/>
          </a:bodyPr>
          <a:lstStyle/>
          <a:p>
            <a:pPr eaLnBrk="1" fontAlgn="auto" hangingPunct="1">
              <a:spcAft>
                <a:spcPts val="0"/>
              </a:spcAft>
              <a:defRPr/>
            </a:pPr>
            <a:r>
              <a:rPr lang="it-IT"/>
              <a:t>Impatto sulle prestazioni di buckling</a:t>
            </a:r>
          </a:p>
        </p:txBody>
      </p:sp>
      <p:sp>
        <p:nvSpPr>
          <p:cNvPr id="60419"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56045C-BC8F-4A48-93C2-E707AFE0EFEC}"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42530688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rtlCol="0">
            <a:normAutofit fontScale="90000"/>
          </a:bodyPr>
          <a:lstStyle/>
          <a:p>
            <a:pPr eaLnBrk="1" fontAlgn="auto" hangingPunct="1">
              <a:spcAft>
                <a:spcPts val="0"/>
              </a:spcAft>
              <a:defRPr/>
            </a:pPr>
            <a:r>
              <a:rPr lang="it-IT" dirty="0"/>
              <a:t>Impatto sulle prestazioni di </a:t>
            </a:r>
            <a:r>
              <a:rPr lang="it-IT" dirty="0" err="1"/>
              <a:t>buckling</a:t>
            </a:r>
            <a:endParaRPr lang="it-IT" dirty="0"/>
          </a:p>
        </p:txBody>
      </p:sp>
      <p:sp>
        <p:nvSpPr>
          <p:cNvPr id="3" name="Content Placeholder 2"/>
          <p:cNvSpPr>
            <a:spLocks noGrp="1"/>
          </p:cNvSpPr>
          <p:nvPr>
            <p:ph idx="1"/>
          </p:nvPr>
        </p:nvSpPr>
        <p:spPr/>
        <p:txBody>
          <a:bodyPr>
            <a:normAutofit/>
          </a:bodyPr>
          <a:lstStyle/>
          <a:p>
            <a:pPr eaLnBrk="1" hangingPunct="1"/>
            <a:endParaRPr lang="it-IT" b="1"/>
          </a:p>
          <a:p>
            <a:pPr eaLnBrk="1" hangingPunct="1"/>
            <a:r>
              <a:rPr lang="it-IT" b="1"/>
              <a:t>Snellezza intermedia</a:t>
            </a:r>
            <a:br>
              <a:rPr lang="it-IT"/>
            </a:br>
            <a:r>
              <a:rPr lang="it-IT"/>
              <a:t>la sollecitazione media nella colonna si colloca tra il limite di proporzionalità e la deformazione permanente 0,2%, </a:t>
            </a:r>
            <a:br>
              <a:rPr lang="it-IT"/>
            </a:br>
            <a:r>
              <a:rPr lang="it-IT">
                <a:solidFill>
                  <a:srgbClr val="7F7F7F"/>
                </a:solidFill>
              </a:rPr>
              <a:t>la colonna di acciaio inox è </a:t>
            </a:r>
            <a:r>
              <a:rPr lang="it-IT" b="1">
                <a:solidFill>
                  <a:srgbClr val="7F7F7F"/>
                </a:solidFill>
              </a:rPr>
              <a:t>meno resistente </a:t>
            </a:r>
            <a:r>
              <a:rPr lang="it-IT">
                <a:solidFill>
                  <a:srgbClr val="7F7F7F"/>
                </a:solidFill>
              </a:rPr>
              <a:t>di quella dell'acciaio al carbonio</a:t>
            </a:r>
          </a:p>
        </p:txBody>
      </p:sp>
      <p:sp>
        <p:nvSpPr>
          <p:cNvPr id="62467"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F3CEE0-24B9-4ADD-9BE3-A73DBDC7BB3C}"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11939590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ChangeArrowheads="1"/>
          </p:cNvSpPr>
          <p:nvPr/>
        </p:nvSpPr>
        <p:spPr bwMode="auto">
          <a:xfrm>
            <a:off x="1109663" y="1293813"/>
            <a:ext cx="6591300" cy="4381500"/>
          </a:xfrm>
          <a:prstGeom prst="rect">
            <a:avLst/>
          </a:prstGeom>
          <a:noFill/>
          <a:ln w="38100">
            <a:solidFill>
              <a:schemeClr val="bg1">
                <a:lumMod val="50000"/>
              </a:schemeClr>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6349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l="3339" t="6902" r="2504"/>
          <a:stretch>
            <a:fillRect/>
          </a:stretch>
        </p:blipFill>
        <p:spPr bwMode="auto">
          <a:xfrm>
            <a:off x="1757363" y="1368425"/>
            <a:ext cx="5732462" cy="4283075"/>
          </a:xfrm>
          <a:prstGeom prst="rect">
            <a:avLst/>
          </a:prstGeom>
          <a:noFill/>
          <a:ln w="9525">
            <a:noFill/>
            <a:miter lim="800000"/>
            <a:headEnd/>
            <a:tailEnd/>
          </a:ln>
        </p:spPr>
      </p:pic>
      <p:sp>
        <p:nvSpPr>
          <p:cNvPr id="63491" name="Line 4"/>
          <p:cNvSpPr>
            <a:spLocks noChangeShapeType="1"/>
          </p:cNvSpPr>
          <p:nvPr/>
        </p:nvSpPr>
        <p:spPr bwMode="auto">
          <a:xfrm>
            <a:off x="4576763" y="1852613"/>
            <a:ext cx="342900" cy="0"/>
          </a:xfrm>
          <a:prstGeom prst="line">
            <a:avLst/>
          </a:prstGeom>
          <a:noFill/>
          <a:ln w="28575">
            <a:solidFill>
              <a:srgbClr val="FF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29029" name="Text Box 5"/>
          <p:cNvSpPr txBox="1">
            <a:spLocks noChangeArrowheads="1"/>
          </p:cNvSpPr>
          <p:nvPr/>
        </p:nvSpPr>
        <p:spPr bwMode="auto">
          <a:xfrm>
            <a:off x="5033963" y="1687513"/>
            <a:ext cx="2333625" cy="33655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it-IT" sz="1600" b="1" i="0" u="none" strike="noStrike" kern="1200" cap="none" spc="-50" normalizeH="0" baseline="0" noProof="0" dirty="0">
                <a:ln>
                  <a:noFill/>
                </a:ln>
                <a:solidFill>
                  <a:srgbClr val="FF0000"/>
                </a:solidFill>
                <a:effectLst/>
                <a:uLnTx/>
                <a:uFillTx/>
                <a:latin typeface="Calibri"/>
                <a:ea typeface="+mn-ea"/>
                <a:cs typeface="Arial" charset="0"/>
              </a:rPr>
              <a:t>Acciaio inossidabile k</a:t>
            </a:r>
            <a:r>
              <a:rPr kumimoji="0" lang="it-IT" sz="1600" b="1" i="0" u="none" strike="noStrike" kern="1200" cap="none" spc="-50" normalizeH="0" baseline="-25000" noProof="0" dirty="0">
                <a:ln>
                  <a:noFill/>
                </a:ln>
                <a:solidFill>
                  <a:srgbClr val="FF0000"/>
                </a:solidFill>
                <a:effectLst/>
                <a:uLnTx/>
                <a:uFillTx/>
                <a:latin typeface="Calibri"/>
                <a:ea typeface="+mn-ea"/>
                <a:cs typeface="Arial" charset="0"/>
              </a:rPr>
              <a:t>2,</a:t>
            </a:r>
            <a:r>
              <a:rPr kumimoji="0" lang="it-IT" sz="1600" b="1" i="0" u="none" strike="noStrike" kern="1200" cap="none" spc="-50" normalizeH="0" baseline="-25000" noProof="0" dirty="0">
                <a:ln>
                  <a:noFill/>
                </a:ln>
                <a:solidFill>
                  <a:srgbClr val="FF0000"/>
                </a:solidFill>
                <a:effectLst/>
                <a:uLnTx/>
                <a:uFillTx/>
                <a:latin typeface="Symbol" pitchFamily="-111" charset="2"/>
                <a:ea typeface="+mn-ea"/>
                <a:cs typeface="Arial" charset="0"/>
              </a:rPr>
              <a:t>q</a:t>
            </a:r>
          </a:p>
        </p:txBody>
      </p:sp>
      <p:sp>
        <p:nvSpPr>
          <p:cNvPr id="63493" name="Line 6"/>
          <p:cNvSpPr>
            <a:spLocks noChangeShapeType="1"/>
          </p:cNvSpPr>
          <p:nvPr/>
        </p:nvSpPr>
        <p:spPr bwMode="auto">
          <a:xfrm>
            <a:off x="4576763" y="2195513"/>
            <a:ext cx="342900" cy="0"/>
          </a:xfrm>
          <a:prstGeom prst="line">
            <a:avLst/>
          </a:prstGeom>
          <a:noFill/>
          <a:ln w="28575">
            <a:solidFill>
              <a:srgbClr val="FF0000"/>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29031" name="Text Box 7"/>
          <p:cNvSpPr txBox="1">
            <a:spLocks noChangeArrowheads="1"/>
          </p:cNvSpPr>
          <p:nvPr/>
        </p:nvSpPr>
        <p:spPr bwMode="auto">
          <a:xfrm>
            <a:off x="5033963" y="2030413"/>
            <a:ext cx="2462212" cy="33655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it-IT" sz="1600" b="1" i="0" u="none" strike="noStrike" kern="1200" cap="none" spc="-50" normalizeH="0" baseline="0" noProof="0" dirty="0">
                <a:ln>
                  <a:noFill/>
                </a:ln>
                <a:solidFill>
                  <a:srgbClr val="FF0000"/>
                </a:solidFill>
                <a:effectLst/>
                <a:uLnTx/>
                <a:uFillTx/>
                <a:latin typeface="Calibri"/>
                <a:ea typeface="+mn-ea"/>
                <a:cs typeface="Arial" charset="0"/>
              </a:rPr>
              <a:t>Acciaio inossidabile k</a:t>
            </a:r>
            <a:r>
              <a:rPr kumimoji="0" lang="it-IT" sz="1600" b="1" i="0" u="none" strike="noStrike" kern="1200" cap="none" spc="-50" normalizeH="0" baseline="-25000" noProof="0" dirty="0">
                <a:ln>
                  <a:noFill/>
                </a:ln>
                <a:solidFill>
                  <a:srgbClr val="FF0000"/>
                </a:solidFill>
                <a:effectLst/>
                <a:uLnTx/>
                <a:uFillTx/>
                <a:latin typeface="Calibri"/>
                <a:ea typeface="+mn-ea"/>
                <a:cs typeface="Arial" charset="0"/>
              </a:rPr>
              <a:t>0.2p,</a:t>
            </a:r>
            <a:r>
              <a:rPr kumimoji="0" lang="it-IT" sz="1600" b="1" i="0" u="none" strike="noStrike" kern="1200" cap="none" spc="-50" normalizeH="0" baseline="-25000" noProof="0" dirty="0">
                <a:ln>
                  <a:noFill/>
                </a:ln>
                <a:solidFill>
                  <a:srgbClr val="FF0000"/>
                </a:solidFill>
                <a:effectLst/>
                <a:uLnTx/>
                <a:uFillTx/>
                <a:latin typeface="Symbol" pitchFamily="-111" charset="2"/>
                <a:ea typeface="+mn-ea"/>
                <a:cs typeface="Arial" charset="0"/>
              </a:rPr>
              <a:t>q</a:t>
            </a:r>
          </a:p>
        </p:txBody>
      </p:sp>
      <p:sp>
        <p:nvSpPr>
          <p:cNvPr id="63495" name="Line 8"/>
          <p:cNvSpPr>
            <a:spLocks noChangeShapeType="1"/>
          </p:cNvSpPr>
          <p:nvPr/>
        </p:nvSpPr>
        <p:spPr bwMode="auto">
          <a:xfrm>
            <a:off x="4576763" y="2538413"/>
            <a:ext cx="342900" cy="0"/>
          </a:xfrm>
          <a:prstGeom prst="line">
            <a:avLst/>
          </a:prstGeom>
          <a:noFill/>
          <a:ln w="28575">
            <a:solidFill>
              <a:srgbClr val="0000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29033" name="Text Box 9"/>
          <p:cNvSpPr txBox="1">
            <a:spLocks noChangeArrowheads="1"/>
          </p:cNvSpPr>
          <p:nvPr/>
        </p:nvSpPr>
        <p:spPr bwMode="auto">
          <a:xfrm>
            <a:off x="5033963" y="2373313"/>
            <a:ext cx="2314575" cy="33655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it-IT" sz="1600" b="1" i="0" u="none" strike="noStrike" kern="1200" cap="none" spc="-50" normalizeH="0" baseline="0" noProof="0" dirty="0">
                <a:ln>
                  <a:noFill/>
                </a:ln>
                <a:solidFill>
                  <a:srgbClr val="0000FF"/>
                </a:solidFill>
                <a:effectLst/>
                <a:uLnTx/>
                <a:uFillTx/>
                <a:latin typeface="Calibri"/>
                <a:ea typeface="+mn-ea"/>
                <a:cs typeface="Arial" charset="0"/>
              </a:rPr>
              <a:t>Acciaio al carbonio k</a:t>
            </a:r>
            <a:r>
              <a:rPr kumimoji="0" lang="it-IT" sz="1600" b="1" i="0" u="none" strike="noStrike" kern="1200" cap="none" spc="-50" normalizeH="0" baseline="-25000" noProof="0" dirty="0">
                <a:ln>
                  <a:noFill/>
                </a:ln>
                <a:solidFill>
                  <a:srgbClr val="0000FF"/>
                </a:solidFill>
                <a:effectLst/>
                <a:uLnTx/>
                <a:uFillTx/>
                <a:latin typeface="Calibri"/>
                <a:ea typeface="+mn-ea"/>
                <a:cs typeface="Arial" charset="0"/>
              </a:rPr>
              <a:t>2,</a:t>
            </a:r>
            <a:r>
              <a:rPr kumimoji="0" lang="it-IT" sz="1600" b="1" i="0" u="none" strike="noStrike" kern="1200" cap="none" spc="-50" normalizeH="0" baseline="-25000" noProof="0" dirty="0">
                <a:ln>
                  <a:noFill/>
                </a:ln>
                <a:solidFill>
                  <a:srgbClr val="0000FF"/>
                </a:solidFill>
                <a:effectLst/>
                <a:uLnTx/>
                <a:uFillTx/>
                <a:latin typeface="Symbol" pitchFamily="-111" charset="2"/>
                <a:ea typeface="+mn-ea"/>
                <a:cs typeface="Arial" charset="0"/>
              </a:rPr>
              <a:t>q</a:t>
            </a:r>
          </a:p>
        </p:txBody>
      </p:sp>
      <p:sp>
        <p:nvSpPr>
          <p:cNvPr id="63497" name="Line 10"/>
          <p:cNvSpPr>
            <a:spLocks noChangeShapeType="1"/>
          </p:cNvSpPr>
          <p:nvPr/>
        </p:nvSpPr>
        <p:spPr bwMode="auto">
          <a:xfrm>
            <a:off x="4589463" y="2881313"/>
            <a:ext cx="342900" cy="0"/>
          </a:xfrm>
          <a:prstGeom prst="line">
            <a:avLst/>
          </a:prstGeom>
          <a:noFill/>
          <a:ln w="28575">
            <a:solidFill>
              <a:srgbClr val="0000FF"/>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29035" name="Text Box 11"/>
          <p:cNvSpPr txBox="1">
            <a:spLocks noChangeArrowheads="1"/>
          </p:cNvSpPr>
          <p:nvPr/>
        </p:nvSpPr>
        <p:spPr bwMode="auto">
          <a:xfrm>
            <a:off x="5033963" y="2716213"/>
            <a:ext cx="2354262" cy="33655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it-IT" sz="1600" b="1" i="0" u="none" strike="noStrike" kern="1200" cap="none" spc="-50" normalizeH="0" baseline="0" noProof="0" dirty="0">
                <a:ln>
                  <a:noFill/>
                </a:ln>
                <a:solidFill>
                  <a:srgbClr val="0000FF"/>
                </a:solidFill>
                <a:effectLst/>
                <a:uLnTx/>
                <a:uFillTx/>
                <a:latin typeface="Calibri"/>
                <a:ea typeface="+mn-ea"/>
                <a:cs typeface="Arial" charset="0"/>
              </a:rPr>
              <a:t>Acciaio al carbonio k</a:t>
            </a:r>
            <a:r>
              <a:rPr kumimoji="0" lang="it-IT" sz="1600" b="1" i="0" u="none" strike="noStrike" kern="1200" cap="none" spc="-50" normalizeH="0" baseline="-25000" noProof="0" dirty="0">
                <a:ln>
                  <a:noFill/>
                </a:ln>
                <a:solidFill>
                  <a:srgbClr val="0000FF"/>
                </a:solidFill>
                <a:effectLst/>
                <a:uLnTx/>
                <a:uFillTx/>
                <a:latin typeface="Calibri"/>
                <a:ea typeface="+mn-ea"/>
                <a:cs typeface="Arial" charset="0"/>
              </a:rPr>
              <a:t>0.2p,</a:t>
            </a:r>
            <a:r>
              <a:rPr kumimoji="0" lang="it-IT" sz="1600" b="1" i="0" u="none" strike="noStrike" kern="1200" cap="none" spc="-50" normalizeH="0" baseline="-25000" noProof="0" dirty="0">
                <a:ln>
                  <a:noFill/>
                </a:ln>
                <a:solidFill>
                  <a:srgbClr val="0000FF"/>
                </a:solidFill>
                <a:effectLst/>
                <a:uLnTx/>
                <a:uFillTx/>
                <a:latin typeface="Symbol" pitchFamily="-111" charset="2"/>
                <a:ea typeface="+mn-ea"/>
                <a:cs typeface="Arial" charset="0"/>
              </a:rPr>
              <a:t>q</a:t>
            </a:r>
          </a:p>
        </p:txBody>
      </p:sp>
      <p:sp>
        <p:nvSpPr>
          <p:cNvPr id="63499" name="Text Box 12"/>
          <p:cNvSpPr txBox="1">
            <a:spLocks noChangeArrowheads="1"/>
          </p:cNvSpPr>
          <p:nvPr/>
        </p:nvSpPr>
        <p:spPr bwMode="auto">
          <a:xfrm>
            <a:off x="3611563" y="5256213"/>
            <a:ext cx="2247900" cy="3365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sz="1600" b="1" i="0" u="none" strike="noStrike" kern="1200" cap="none" spc="0" normalizeH="0" baseline="0" noProof="0">
                <a:ln>
                  <a:noFill/>
                </a:ln>
                <a:solidFill>
                  <a:prstClr val="black"/>
                </a:solidFill>
                <a:effectLst/>
                <a:uLnTx/>
                <a:uFillTx/>
                <a:latin typeface="Calibri" pitchFamily="34" charset="0"/>
                <a:ea typeface="+mn-ea"/>
                <a:cs typeface="Arial" charset="0"/>
              </a:rPr>
              <a:t>Temperatura (</a:t>
            </a:r>
            <a:r>
              <a:rPr kumimoji="0" lang="it-IT" sz="1600" b="1" i="0" u="none" strike="noStrike" kern="1200" cap="none" spc="0" normalizeH="0" baseline="30000" noProof="0">
                <a:ln>
                  <a:noFill/>
                </a:ln>
                <a:solidFill>
                  <a:prstClr val="black"/>
                </a:solidFill>
                <a:effectLst/>
                <a:uLnTx/>
                <a:uFillTx/>
                <a:latin typeface="Calibri" pitchFamily="34" charset="0"/>
                <a:ea typeface="+mn-ea"/>
                <a:cs typeface="Arial" charset="0"/>
              </a:rPr>
              <a:t>o</a:t>
            </a:r>
            <a:r>
              <a:rPr kumimoji="0" lang="it-IT" sz="1600" b="1" i="0" u="none" strike="noStrike" kern="1200" cap="none" spc="0" normalizeH="0" baseline="0" noProof="0">
                <a:ln>
                  <a:noFill/>
                </a:ln>
                <a:solidFill>
                  <a:prstClr val="black"/>
                </a:solidFill>
                <a:effectLst/>
                <a:uLnTx/>
                <a:uFillTx/>
                <a:latin typeface="Calibri" pitchFamily="34" charset="0"/>
                <a:ea typeface="+mn-ea"/>
                <a:cs typeface="Arial" charset="0"/>
              </a:rPr>
              <a:t>C)</a:t>
            </a:r>
            <a:endParaRPr kumimoji="0" lang="it-IT" sz="1600" b="1" i="0" u="none" strike="noStrike" kern="1200" cap="none" spc="0" normalizeH="0" baseline="-25000" noProof="0">
              <a:ln>
                <a:noFill/>
              </a:ln>
              <a:solidFill>
                <a:prstClr val="black"/>
              </a:solidFill>
              <a:effectLst/>
              <a:uLnTx/>
              <a:uFillTx/>
              <a:latin typeface="Symbol" pitchFamily="18" charset="2"/>
              <a:ea typeface="+mn-ea"/>
              <a:cs typeface="Arial" charset="0"/>
            </a:endParaRPr>
          </a:p>
        </p:txBody>
      </p:sp>
      <p:pic>
        <p:nvPicPr>
          <p:cNvPr id="63500" name="Picture 1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17625" y="1728788"/>
            <a:ext cx="422275" cy="2862262"/>
          </a:xfrm>
          <a:prstGeom prst="rect">
            <a:avLst/>
          </a:prstGeom>
          <a:noFill/>
          <a:ln w="9525">
            <a:noFill/>
            <a:miter lim="800000"/>
            <a:headEnd/>
            <a:tailEnd/>
          </a:ln>
        </p:spPr>
      </p:pic>
      <p:sp>
        <p:nvSpPr>
          <p:cNvPr id="63501" name="Text Box 14"/>
          <p:cNvSpPr txBox="1">
            <a:spLocks noChangeArrowheads="1"/>
          </p:cNvSpPr>
          <p:nvPr/>
        </p:nvSpPr>
        <p:spPr bwMode="auto">
          <a:xfrm>
            <a:off x="1109663" y="5840413"/>
            <a:ext cx="7485062" cy="7858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sz="1800" b="1" i="0" u="none" strike="noStrike" kern="1200" cap="none" spc="0" normalizeH="0" baseline="0" noProof="0">
                <a:ln>
                  <a:noFill/>
                </a:ln>
                <a:solidFill>
                  <a:prstClr val="black"/>
                </a:solidFill>
                <a:effectLst/>
                <a:uLnTx/>
                <a:uFillTx/>
                <a:latin typeface="Calibri" pitchFamily="34" charset="0"/>
                <a:ea typeface="+mn-ea"/>
                <a:cs typeface="Arial" charset="0"/>
              </a:rPr>
              <a:t>k</a:t>
            </a:r>
            <a:r>
              <a:rPr kumimoji="0" lang="it-IT" sz="1800" b="1" i="0" u="none" strike="noStrike" kern="1200" cap="none" spc="0" normalizeH="0" baseline="-25000" noProof="0">
                <a:ln>
                  <a:noFill/>
                </a:ln>
                <a:solidFill>
                  <a:prstClr val="black"/>
                </a:solidFill>
                <a:effectLst/>
                <a:uLnTx/>
                <a:uFillTx/>
                <a:latin typeface="Calibri" pitchFamily="34" charset="0"/>
                <a:ea typeface="+mn-ea"/>
                <a:cs typeface="Arial" charset="0"/>
              </a:rPr>
              <a:t>0.2p,q</a:t>
            </a:r>
            <a:r>
              <a:rPr kumimoji="0" lang="it-IT" sz="1800" b="1" i="0" u="none" strike="noStrike" kern="1200" cap="none" spc="0" normalizeH="0" baseline="0" noProof="0">
                <a:ln>
                  <a:noFill/>
                </a:ln>
                <a:solidFill>
                  <a:prstClr val="black"/>
                </a:solidFill>
                <a:effectLst/>
                <a:uLnTx/>
                <a:uFillTx/>
                <a:latin typeface="Calibri" pitchFamily="34" charset="0"/>
                <a:ea typeface="+mn-ea"/>
                <a:cs typeface="Arial" charset="0"/>
              </a:rPr>
              <a:t> = fattore di riduzione della resistenza con sollecitazione di prova 0,2%</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sz="1800" b="1" i="0" u="none" strike="noStrike" kern="1200" cap="none" spc="0" normalizeH="0" baseline="0" noProof="0">
                <a:ln>
                  <a:noFill/>
                </a:ln>
                <a:solidFill>
                  <a:prstClr val="black"/>
                </a:solidFill>
                <a:effectLst/>
                <a:uLnTx/>
                <a:uFillTx/>
                <a:latin typeface="Calibri" pitchFamily="34" charset="0"/>
                <a:ea typeface="+mn-ea"/>
                <a:cs typeface="Arial" charset="0"/>
              </a:rPr>
              <a:t>k</a:t>
            </a:r>
            <a:r>
              <a:rPr kumimoji="0" lang="it-IT" sz="1800" b="1" i="0" u="none" strike="noStrike" kern="1200" cap="none" spc="0" normalizeH="0" baseline="-25000" noProof="0">
                <a:ln>
                  <a:noFill/>
                </a:ln>
                <a:solidFill>
                  <a:prstClr val="black"/>
                </a:solidFill>
                <a:effectLst/>
                <a:uLnTx/>
                <a:uFillTx/>
                <a:latin typeface="Calibri" pitchFamily="34" charset="0"/>
                <a:ea typeface="+mn-ea"/>
                <a:cs typeface="Arial" charset="0"/>
              </a:rPr>
              <a:t>2,q</a:t>
            </a:r>
            <a:r>
              <a:rPr kumimoji="0" lang="it-IT" sz="1800" b="1" i="0" u="none" strike="noStrike" kern="1200" cap="none" spc="0" normalizeH="0" baseline="0" noProof="0">
                <a:ln>
                  <a:noFill/>
                </a:ln>
                <a:solidFill>
                  <a:prstClr val="black"/>
                </a:solidFill>
                <a:effectLst/>
                <a:uLnTx/>
                <a:uFillTx/>
                <a:latin typeface="Calibri" pitchFamily="34" charset="0"/>
                <a:ea typeface="+mn-ea"/>
                <a:cs typeface="Arial" charset="0"/>
              </a:rPr>
              <a:t> = fattore di riduzione della resistenza con sollecitazione totale 2%</a:t>
            </a:r>
          </a:p>
        </p:txBody>
      </p:sp>
      <p:sp>
        <p:nvSpPr>
          <p:cNvPr id="63502" name="Rectangle 15"/>
          <p:cNvSpPr>
            <a:spLocks noGrp="1" noChangeArrowheads="1"/>
          </p:cNvSpPr>
          <p:nvPr>
            <p:ph type="title"/>
          </p:nvPr>
        </p:nvSpPr>
        <p:spPr/>
        <p:txBody>
          <a:bodyPr/>
          <a:lstStyle/>
          <a:p>
            <a:pPr eaLnBrk="1" hangingPunct="1"/>
            <a:r>
              <a:rPr lang="it-IT" sz="3900"/>
              <a:t>Materiale a temperature elevate</a:t>
            </a:r>
          </a:p>
        </p:txBody>
      </p:sp>
      <p:sp>
        <p:nvSpPr>
          <p:cNvPr id="63503" name="Rectangle 16"/>
          <p:cNvSpPr>
            <a:spLocks noChangeArrowheads="1"/>
          </p:cNvSpPr>
          <p:nvPr/>
        </p:nvSpPr>
        <p:spPr bwMode="auto">
          <a:xfrm>
            <a:off x="4748213" y="3109913"/>
            <a:ext cx="1233487" cy="1668462"/>
          </a:xfrm>
          <a:prstGeom prst="rect">
            <a:avLst/>
          </a:prstGeom>
          <a:solidFill>
            <a:srgbClr val="9999FF">
              <a:alpha val="39999"/>
            </a:srgb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3504" name="Tekstvak 1"/>
          <p:cNvSpPr txBox="1">
            <a:spLocks noChangeArrowheads="1"/>
          </p:cNvSpPr>
          <p:nvPr/>
        </p:nvSpPr>
        <p:spPr bwMode="auto">
          <a:xfrm rot="-5400000">
            <a:off x="-280987" y="3249613"/>
            <a:ext cx="3644900" cy="368300"/>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1" i="0" u="none" strike="noStrike" kern="1200" cap="none" spc="0" normalizeH="0" baseline="0" noProof="0">
                <a:ln>
                  <a:noFill/>
                </a:ln>
                <a:solidFill>
                  <a:prstClr val="black"/>
                </a:solidFill>
                <a:effectLst/>
                <a:uLnTx/>
                <a:uFillTx/>
                <a:latin typeface="Calibri" pitchFamily="34" charset="0"/>
                <a:ea typeface="+mn-ea"/>
                <a:cs typeface="Arial" charset="0"/>
              </a:rPr>
              <a:t>Fattori</a:t>
            </a: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 </a:t>
            </a:r>
            <a:r>
              <a:rPr kumimoji="0" lang="it-IT" sz="1800" b="1" i="0" u="none" strike="noStrike" kern="1200" cap="none" spc="0" normalizeH="0" baseline="0" noProof="0">
                <a:ln>
                  <a:noFill/>
                </a:ln>
                <a:solidFill>
                  <a:prstClr val="black"/>
                </a:solidFill>
                <a:effectLst/>
                <a:uLnTx/>
                <a:uFillTx/>
                <a:latin typeface="Calibri" pitchFamily="34" charset="0"/>
                <a:ea typeface="+mn-ea"/>
                <a:cs typeface="Arial" charset="0"/>
              </a:rPr>
              <a:t>di riduzione della resistenza</a:t>
            </a:r>
          </a:p>
        </p:txBody>
      </p:sp>
      <p:sp>
        <p:nvSpPr>
          <p:cNvPr id="63505" name="Tijdelijke aanduiding voor dianumm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205AE0-1583-46C5-BA15-9B1840109544}"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326526761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2"/>
          <p:cNvGrpSpPr>
            <a:grpSpLocks/>
          </p:cNvGrpSpPr>
          <p:nvPr/>
        </p:nvGrpSpPr>
        <p:grpSpPr bwMode="auto">
          <a:xfrm>
            <a:off x="1054100" y="1508125"/>
            <a:ext cx="6718300" cy="4394200"/>
            <a:chOff x="1112" y="1056"/>
            <a:chExt cx="4232" cy="2768"/>
          </a:xfrm>
        </p:grpSpPr>
        <p:sp>
          <p:nvSpPr>
            <p:cNvPr id="65541" name="Rectangle 3"/>
            <p:cNvSpPr>
              <a:spLocks noChangeArrowheads="1"/>
            </p:cNvSpPr>
            <p:nvPr/>
          </p:nvSpPr>
          <p:spPr bwMode="auto">
            <a:xfrm>
              <a:off x="1112" y="1056"/>
              <a:ext cx="4232" cy="2768"/>
            </a:xfrm>
            <a:prstGeom prst="rect">
              <a:avLst/>
            </a:prstGeom>
            <a:noFill/>
            <a:ln w="38100">
              <a:solidFill>
                <a:schemeClr val="accent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pic>
          <p:nvPicPr>
            <p:cNvPr id="6554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l="2910" t="10947" r="10162" b="13017"/>
            <a:stretch>
              <a:fillRect/>
            </a:stretch>
          </p:blipFill>
          <p:spPr bwMode="auto">
            <a:xfrm>
              <a:off x="1491" y="1244"/>
              <a:ext cx="3671" cy="2256"/>
            </a:xfrm>
            <a:prstGeom prst="rect">
              <a:avLst/>
            </a:prstGeom>
            <a:noFill/>
            <a:ln w="9525">
              <a:noFill/>
              <a:miter lim="800000"/>
              <a:headEnd/>
              <a:tailEnd/>
            </a:ln>
          </p:spPr>
        </p:pic>
        <p:sp>
          <p:nvSpPr>
            <p:cNvPr id="65543" name="Text Box 5"/>
            <p:cNvSpPr txBox="1">
              <a:spLocks noChangeArrowheads="1"/>
            </p:cNvSpPr>
            <p:nvPr/>
          </p:nvSpPr>
          <p:spPr bwMode="auto">
            <a:xfrm>
              <a:off x="2768" y="3464"/>
              <a:ext cx="1416" cy="2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sz="1600" b="1" i="0" u="none" strike="noStrike" kern="1200" cap="none" spc="0" normalizeH="0" baseline="0" noProof="0">
                  <a:ln>
                    <a:noFill/>
                  </a:ln>
                  <a:solidFill>
                    <a:srgbClr val="000000"/>
                  </a:solidFill>
                  <a:effectLst/>
                  <a:uLnTx/>
                  <a:uFillTx/>
                  <a:latin typeface="Calibri" pitchFamily="34" charset="0"/>
                  <a:ea typeface="+mn-ea"/>
                  <a:cs typeface="Arial" charset="0"/>
                </a:rPr>
                <a:t>Temperatura (</a:t>
              </a:r>
              <a:r>
                <a:rPr kumimoji="0" lang="it-IT" sz="1600" b="1" i="0" u="none" strike="noStrike" kern="1200" cap="none" spc="0" normalizeH="0" baseline="30000" noProof="0">
                  <a:ln>
                    <a:noFill/>
                  </a:ln>
                  <a:solidFill>
                    <a:srgbClr val="000000"/>
                  </a:solidFill>
                  <a:effectLst/>
                  <a:uLnTx/>
                  <a:uFillTx/>
                  <a:latin typeface="Calibri" pitchFamily="34" charset="0"/>
                  <a:ea typeface="+mn-ea"/>
                  <a:cs typeface="Arial" charset="0"/>
                </a:rPr>
                <a:t>o</a:t>
              </a:r>
              <a:r>
                <a:rPr kumimoji="0" lang="it-IT" sz="1600" b="1" i="0" u="none" strike="noStrike" kern="1200" cap="none" spc="0" normalizeH="0" baseline="0" noProof="0">
                  <a:ln>
                    <a:noFill/>
                  </a:ln>
                  <a:solidFill>
                    <a:srgbClr val="000000"/>
                  </a:solidFill>
                  <a:effectLst/>
                  <a:uLnTx/>
                  <a:uFillTx/>
                  <a:latin typeface="Calibri" pitchFamily="34" charset="0"/>
                  <a:ea typeface="+mn-ea"/>
                  <a:cs typeface="Arial" charset="0"/>
                </a:rPr>
                <a:t>C)</a:t>
              </a:r>
              <a:endParaRPr kumimoji="0" lang="it-IT" sz="1600" b="1" i="0" u="none" strike="noStrike" kern="1200" cap="none" spc="0" normalizeH="0" baseline="-25000" noProof="0">
                <a:ln>
                  <a:noFill/>
                </a:ln>
                <a:solidFill>
                  <a:srgbClr val="000000"/>
                </a:solidFill>
                <a:effectLst/>
                <a:uLnTx/>
                <a:uFillTx/>
                <a:latin typeface="Symbol" pitchFamily="18" charset="2"/>
                <a:ea typeface="+mn-ea"/>
                <a:cs typeface="Arial" charset="0"/>
              </a:endParaRPr>
            </a:p>
          </p:txBody>
        </p:sp>
        <p:pic>
          <p:nvPicPr>
            <p:cNvPr id="65544"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1" y="1182"/>
              <a:ext cx="426" cy="2019"/>
            </a:xfrm>
            <a:prstGeom prst="rect">
              <a:avLst/>
            </a:prstGeom>
            <a:noFill/>
            <a:ln w="9525">
              <a:noFill/>
              <a:miter lim="800000"/>
              <a:headEnd/>
              <a:tailEnd/>
            </a:ln>
          </p:spPr>
        </p:pic>
      </p:grpSp>
      <p:sp>
        <p:nvSpPr>
          <p:cNvPr id="65538" name="Rectangle 7"/>
          <p:cNvSpPr>
            <a:spLocks noGrp="1" noChangeArrowheads="1"/>
          </p:cNvSpPr>
          <p:nvPr>
            <p:ph type="title"/>
          </p:nvPr>
        </p:nvSpPr>
        <p:spPr/>
        <p:txBody>
          <a:bodyPr/>
          <a:lstStyle/>
          <a:p>
            <a:pPr eaLnBrk="1" hangingPunct="1"/>
            <a:r>
              <a:rPr lang="it-IT" sz="3900"/>
              <a:t>Materiale a temperature elevate</a:t>
            </a:r>
          </a:p>
        </p:txBody>
      </p:sp>
      <p:sp>
        <p:nvSpPr>
          <p:cNvPr id="928776" name="Text Box 8"/>
          <p:cNvSpPr txBox="1">
            <a:spLocks noChangeArrowheads="1"/>
          </p:cNvSpPr>
          <p:nvPr/>
        </p:nvSpPr>
        <p:spPr bwMode="auto">
          <a:xfrm>
            <a:off x="2690813" y="6086475"/>
            <a:ext cx="4635500"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sz="2000" b="1" i="0" u="none" strike="noStrike" kern="1200" cap="none" spc="0" normalizeH="0" baseline="0" noProof="0">
                <a:ln>
                  <a:noFill/>
                </a:ln>
                <a:solidFill>
                  <a:prstClr val="black"/>
                </a:solidFill>
                <a:effectLst/>
                <a:uLnTx/>
                <a:uFillTx/>
                <a:latin typeface="Univers"/>
                <a:ea typeface="+mn-ea"/>
                <a:cs typeface="Arial" charset="0"/>
              </a:rPr>
              <a:t>Fattore di rigidità</a:t>
            </a:r>
          </a:p>
        </p:txBody>
      </p:sp>
      <p:sp>
        <p:nvSpPr>
          <p:cNvPr id="928779" name="Rectangle 11"/>
          <p:cNvSpPr>
            <a:spLocks noChangeArrowheads="1"/>
          </p:cNvSpPr>
          <p:nvPr/>
        </p:nvSpPr>
        <p:spPr bwMode="auto">
          <a:xfrm>
            <a:off x="4743450" y="2663825"/>
            <a:ext cx="1233488" cy="2125663"/>
          </a:xfrm>
          <a:prstGeom prst="rect">
            <a:avLst/>
          </a:prstGeom>
          <a:solidFill>
            <a:srgbClr val="9999FF">
              <a:alpha val="39999"/>
            </a:srgb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7590541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8776"/>
                                        </p:tgtEl>
                                        <p:attrNameLst>
                                          <p:attrName>style.visibility</p:attrName>
                                        </p:attrNameLst>
                                      </p:cBhvr>
                                      <p:to>
                                        <p:strVal val="visible"/>
                                      </p:to>
                                    </p:set>
                                    <p:animEffect transition="in" filter="dissolve">
                                      <p:cBhvr>
                                        <p:cTn id="7" dur="1000"/>
                                        <p:tgtEl>
                                          <p:spTgt spid="9287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8779"/>
                                        </p:tgtEl>
                                        <p:attrNameLst>
                                          <p:attrName>style.visibility</p:attrName>
                                        </p:attrNameLst>
                                      </p:cBhvr>
                                      <p:to>
                                        <p:strVal val="visible"/>
                                      </p:to>
                                    </p:set>
                                    <p:animEffect transition="in" filter="wipe(down)">
                                      <p:cBhvr>
                                        <p:cTn id="12" dur="1000"/>
                                        <p:tgtEl>
                                          <p:spTgt spid="928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6" grpId="0" autoUpdateAnimBg="0"/>
      <p:bldP spid="92877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0728" name="Group 2"/>
          <p:cNvGrpSpPr>
            <a:grpSpLocks/>
          </p:cNvGrpSpPr>
          <p:nvPr/>
        </p:nvGrpSpPr>
        <p:grpSpPr bwMode="auto">
          <a:xfrm>
            <a:off x="1328738" y="1516063"/>
            <a:ext cx="6396037" cy="4364037"/>
            <a:chOff x="1194" y="1160"/>
            <a:chExt cx="4030" cy="2749"/>
          </a:xfrm>
        </p:grpSpPr>
        <p:sp>
          <p:nvSpPr>
            <p:cNvPr id="200731" name="Rectangle 3"/>
            <p:cNvSpPr>
              <a:spLocks noChangeArrowheads="1"/>
            </p:cNvSpPr>
            <p:nvPr/>
          </p:nvSpPr>
          <p:spPr bwMode="auto">
            <a:xfrm>
              <a:off x="1200" y="1160"/>
              <a:ext cx="4024" cy="2728"/>
            </a:xfrm>
            <a:prstGeom prst="rect">
              <a:avLst/>
            </a:prstGeom>
            <a:noFill/>
            <a:ln w="38100">
              <a:solidFill>
                <a:schemeClr val="accent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nvGrpSpPr>
            <p:cNvPr id="200732" name="Group 4"/>
            <p:cNvGrpSpPr>
              <a:grpSpLocks/>
            </p:cNvGrpSpPr>
            <p:nvPr/>
          </p:nvGrpSpPr>
          <p:grpSpPr bwMode="auto">
            <a:xfrm>
              <a:off x="1194" y="1189"/>
              <a:ext cx="3997" cy="2720"/>
              <a:chOff x="1218" y="1157"/>
              <a:chExt cx="3949" cy="2688"/>
            </a:xfrm>
          </p:grpSpPr>
          <p:graphicFrame>
            <p:nvGraphicFramePr>
              <p:cNvPr id="200727" name="Object 23"/>
              <p:cNvGraphicFramePr>
                <a:graphicFrameLocks noChangeAspect="1"/>
              </p:cNvGraphicFramePr>
              <p:nvPr/>
            </p:nvGraphicFramePr>
            <p:xfrm>
              <a:off x="1218" y="1157"/>
              <a:ext cx="3949" cy="2688"/>
            </p:xfrm>
            <a:graphic>
              <a:graphicData uri="http://schemas.openxmlformats.org/presentationml/2006/ole">
                <mc:AlternateContent xmlns:mc="http://schemas.openxmlformats.org/markup-compatibility/2006">
                  <mc:Choice xmlns:v="urn:schemas-microsoft-com:vml" Requires="v">
                    <p:oleObj spid="_x0000_s1026" name="Graphique" r:id="rId4" imgW="4876724" imgH="2914650" progId="">
                      <p:embed/>
                    </p:oleObj>
                  </mc:Choice>
                  <mc:Fallback>
                    <p:oleObj name="Graphique" r:id="rId4" imgW="4876724" imgH="2914650" progId="">
                      <p:embed/>
                      <p:pic>
                        <p:nvPicPr>
                          <p:cNvPr id="200727"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8" y="1157"/>
                            <a:ext cx="3949" cy="2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0733" name="Text Box 6"/>
              <p:cNvSpPr txBox="1">
                <a:spLocks noChangeArrowheads="1"/>
              </p:cNvSpPr>
              <p:nvPr/>
            </p:nvSpPr>
            <p:spPr bwMode="auto">
              <a:xfrm>
                <a:off x="2640" y="1984"/>
                <a:ext cx="1016" cy="210"/>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sz="1600" b="1" i="0" u="none" strike="noStrike" kern="1200" cap="none" spc="0" normalizeH="0" baseline="0" noProof="0">
                    <a:ln>
                      <a:noFill/>
                    </a:ln>
                    <a:solidFill>
                      <a:srgbClr val="FF0000"/>
                    </a:solidFill>
                    <a:effectLst/>
                    <a:uLnTx/>
                    <a:uFillTx/>
                    <a:latin typeface="Calibri" pitchFamily="34" charset="0"/>
                    <a:ea typeface="+mn-ea"/>
                    <a:cs typeface="Arial" charset="0"/>
                  </a:rPr>
                  <a:t>Acciaio inossidabile</a:t>
                </a:r>
                <a:endParaRPr kumimoji="0" lang="it-IT" sz="1600" b="1" i="0" u="none" strike="noStrike" kern="1200" cap="none" spc="0" normalizeH="0" baseline="-25000" noProof="0">
                  <a:ln>
                    <a:noFill/>
                  </a:ln>
                  <a:solidFill>
                    <a:srgbClr val="FF0000"/>
                  </a:solidFill>
                  <a:effectLst/>
                  <a:uLnTx/>
                  <a:uFillTx/>
                  <a:latin typeface="Symbol" pitchFamily="18" charset="2"/>
                  <a:ea typeface="+mn-ea"/>
                  <a:cs typeface="Arial" charset="0"/>
                </a:endParaRPr>
              </a:p>
            </p:txBody>
          </p:sp>
          <p:sp>
            <p:nvSpPr>
              <p:cNvPr id="200734" name="Text Box 7"/>
              <p:cNvSpPr txBox="1">
                <a:spLocks noChangeArrowheads="1"/>
              </p:cNvSpPr>
              <p:nvPr/>
            </p:nvSpPr>
            <p:spPr bwMode="auto">
              <a:xfrm>
                <a:off x="3552" y="2512"/>
                <a:ext cx="936" cy="209"/>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sz="1600" b="1" i="0" u="none" strike="noStrike" kern="1200" cap="none" spc="0" normalizeH="0" baseline="0" noProof="0">
                    <a:ln>
                      <a:noFill/>
                    </a:ln>
                    <a:solidFill>
                      <a:srgbClr val="0000FF"/>
                    </a:solidFill>
                    <a:effectLst/>
                    <a:uLnTx/>
                    <a:uFillTx/>
                    <a:latin typeface="Calibri" pitchFamily="34" charset="0"/>
                    <a:ea typeface="+mn-ea"/>
                    <a:cs typeface="Arial" charset="0"/>
                  </a:rPr>
                  <a:t>Acciaio al carbonio</a:t>
                </a:r>
                <a:endParaRPr kumimoji="0" lang="it-IT" sz="1600" b="1" i="0" u="none" strike="noStrike" kern="1200" cap="none" spc="0" normalizeH="0" baseline="-25000" noProof="0">
                  <a:ln>
                    <a:noFill/>
                  </a:ln>
                  <a:solidFill>
                    <a:srgbClr val="0000FF"/>
                  </a:solidFill>
                  <a:effectLst/>
                  <a:uLnTx/>
                  <a:uFillTx/>
                  <a:latin typeface="Symbol" pitchFamily="18" charset="2"/>
                  <a:ea typeface="+mn-ea"/>
                  <a:cs typeface="Arial" charset="0"/>
                </a:endParaRPr>
              </a:p>
            </p:txBody>
          </p:sp>
        </p:grpSp>
      </p:grpSp>
      <p:sp>
        <p:nvSpPr>
          <p:cNvPr id="930824" name="Text Box 8"/>
          <p:cNvSpPr txBox="1">
            <a:spLocks noChangeArrowheads="1"/>
          </p:cNvSpPr>
          <p:nvPr/>
        </p:nvSpPr>
        <p:spPr bwMode="auto">
          <a:xfrm>
            <a:off x="3135313" y="5938838"/>
            <a:ext cx="3729037"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sz="2000" b="1" i="0" u="none" strike="noStrike" kern="1200" cap="none" spc="0" normalizeH="0" baseline="0" noProof="0">
                <a:ln>
                  <a:noFill/>
                </a:ln>
                <a:solidFill>
                  <a:prstClr val="black"/>
                </a:solidFill>
                <a:effectLst/>
                <a:uLnTx/>
                <a:uFillTx/>
                <a:latin typeface="Univers"/>
                <a:ea typeface="+mn-ea"/>
                <a:cs typeface="Arial" charset="0"/>
              </a:rPr>
              <a:t>Dilatazione termica</a:t>
            </a:r>
          </a:p>
        </p:txBody>
      </p:sp>
      <p:sp>
        <p:nvSpPr>
          <p:cNvPr id="200730" name="Rectangle 9"/>
          <p:cNvSpPr>
            <a:spLocks noGrp="1" noChangeArrowheads="1"/>
          </p:cNvSpPr>
          <p:nvPr>
            <p:ph type="title"/>
          </p:nvPr>
        </p:nvSpPr>
        <p:spPr/>
        <p:txBody>
          <a:bodyPr/>
          <a:lstStyle/>
          <a:p>
            <a:pPr eaLnBrk="1" hangingPunct="1"/>
            <a:r>
              <a:rPr lang="it-IT" sz="3900"/>
              <a:t>Materiale a temperature elevate</a:t>
            </a:r>
          </a:p>
        </p:txBody>
      </p:sp>
    </p:spTree>
    <p:extLst>
      <p:ext uri="{BB962C8B-B14F-4D97-AF65-F5344CB8AC3E}">
        <p14:creationId xmlns:p14="http://schemas.microsoft.com/office/powerpoint/2010/main" val="4194613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30824"/>
                                        </p:tgtEl>
                                        <p:attrNameLst>
                                          <p:attrName>style.visibility</p:attrName>
                                        </p:attrNameLst>
                                      </p:cBhvr>
                                      <p:to>
                                        <p:strVal val="visible"/>
                                      </p:to>
                                    </p:set>
                                    <p:animEffect transition="in" filter="dissolve">
                                      <p:cBhvr>
                                        <p:cTn id="7" dur="1000"/>
                                        <p:tgtEl>
                                          <p:spTgt spid="930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24"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Titre 4"/>
          <p:cNvSpPr>
            <a:spLocks noGrp="1"/>
          </p:cNvSpPr>
          <p:nvPr>
            <p:ph type="ctrTitle"/>
          </p:nvPr>
        </p:nvSpPr>
        <p:spPr/>
        <p:txBody>
          <a:bodyPr/>
          <a:lstStyle/>
          <a:p>
            <a:pPr eaLnBrk="1" hangingPunct="1"/>
            <a:r>
              <a:rPr lang="it-IT"/>
              <a:t>Sezione 4</a:t>
            </a:r>
          </a:p>
        </p:txBody>
      </p:sp>
      <p:sp>
        <p:nvSpPr>
          <p:cNvPr id="6" name="Sous-titre 5"/>
          <p:cNvSpPr>
            <a:spLocks noGrp="1"/>
          </p:cNvSpPr>
          <p:nvPr>
            <p:ph type="subTitle" idx="1"/>
          </p:nvPr>
        </p:nvSpPr>
        <p:spPr>
          <a:xfrm>
            <a:off x="765175" y="3886200"/>
            <a:ext cx="7007225" cy="1752600"/>
          </a:xfrm>
        </p:spPr>
        <p:txBody>
          <a:bodyPr rtlCol="0">
            <a:normAutofit/>
          </a:bodyPr>
          <a:lstStyle/>
          <a:p>
            <a:pPr eaLnBrk="1" fontAlgn="auto" hangingPunct="1">
              <a:spcAft>
                <a:spcPts val="0"/>
              </a:spcAft>
              <a:defRPr/>
            </a:pPr>
            <a:r>
              <a:rPr lang="it-IT" dirty="0"/>
              <a:t>Progettazione conforme a </a:t>
            </a:r>
            <a:r>
              <a:rPr lang="it-IT" dirty="0" err="1"/>
              <a:t>Eurocodice</a:t>
            </a:r>
            <a:r>
              <a:rPr lang="it-IT" dirty="0"/>
              <a:t> 3</a:t>
            </a:r>
          </a:p>
        </p:txBody>
      </p:sp>
      <p:sp>
        <p:nvSpPr>
          <p:cNvPr id="254979" name="Espace réservé du numéro de diapositive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591AB8-AA20-4FC1-832F-655DDC008B76}"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11901890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it-IT"/>
              <a:t>Norme di progettazione internazionali</a:t>
            </a:r>
            <a:endParaRPr lang="it-IT" dirty="0"/>
          </a:p>
        </p:txBody>
      </p:sp>
      <p:sp>
        <p:nvSpPr>
          <p:cNvPr id="22530" name="Content Placeholder 2"/>
          <p:cNvSpPr>
            <a:spLocks noGrp="1"/>
          </p:cNvSpPr>
          <p:nvPr>
            <p:ph sz="half" idx="1"/>
          </p:nvPr>
        </p:nvSpPr>
        <p:spPr>
          <a:xfrm>
            <a:off x="457200" y="2820988"/>
            <a:ext cx="4038600" cy="1260475"/>
          </a:xfrm>
          <a:solidFill>
            <a:schemeClr val="accent6">
              <a:alpha val="22000"/>
            </a:schemeClr>
          </a:solidFill>
          <a:ln w="25400">
            <a:solidFill>
              <a:schemeClr val="tx1"/>
            </a:solidFill>
          </a:ln>
        </p:spPr>
        <p:txBody>
          <a:bodyPr rtlCol="0">
            <a:normAutofit/>
          </a:bodyPr>
          <a:lstStyle/>
          <a:p>
            <a:pPr marL="0" indent="0" algn="ctr" eaLnBrk="1" fontAlgn="auto" hangingPunct="1">
              <a:spcAft>
                <a:spcPts val="0"/>
              </a:spcAft>
              <a:buFont typeface="Wingdings" pitchFamily="2" charset="2"/>
              <a:buNone/>
              <a:defRPr/>
            </a:pPr>
            <a:r>
              <a:rPr lang="it-IT" altLang="en-US" sz="2400" dirty="0"/>
              <a:t>Quali norme di progettazione sono disponibili per l'acciaio inossidabile strutturale?</a:t>
            </a:r>
          </a:p>
        </p:txBody>
      </p:sp>
      <p:sp>
        <p:nvSpPr>
          <p:cNvPr id="282627"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20B2661-1CDD-4ABB-B667-25A482B7ACF1}"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
        <p:nvSpPr>
          <p:cNvPr id="22532" name="TextBox 6"/>
          <p:cNvSpPr txBox="1">
            <a:spLocks noChangeArrowheads="1"/>
          </p:cNvSpPr>
          <p:nvPr/>
        </p:nvSpPr>
        <p:spPr bwMode="auto">
          <a:xfrm>
            <a:off x="4845050" y="5762625"/>
            <a:ext cx="3614738" cy="368300"/>
          </a:xfrm>
          <a:prstGeom prst="rect">
            <a:avLst/>
          </a:prstGeom>
          <a:noFill/>
          <a:ln>
            <a:noFill/>
          </a:ln>
        </p:spPr>
        <p:txBody>
          <a:bodyPr wrap="none">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altLang="en-US" sz="1800" b="0" i="0" u="none" strike="noStrike" kern="1200" cap="none" spc="0" normalizeH="0" baseline="0" noProof="0" dirty="0">
                <a:ln>
                  <a:noFill/>
                </a:ln>
                <a:solidFill>
                  <a:prstClr val="black"/>
                </a:solidFill>
                <a:effectLst/>
                <a:uLnTx/>
                <a:uFillTx/>
                <a:latin typeface="Calibri"/>
                <a:ea typeface="+mn-ea"/>
                <a:cs typeface="Arial" charset="0"/>
              </a:rPr>
              <a:t>Hamilton Island Yacht Club, Australia</a:t>
            </a:r>
            <a:endParaRPr kumimoji="0" lang="it-IT" altLang="en-US" sz="2800" b="0" i="0" u="none" strike="noStrike" kern="1200" cap="none" spc="0" normalizeH="0" baseline="0" noProof="0" dirty="0">
              <a:ln>
                <a:noFill/>
              </a:ln>
              <a:solidFill>
                <a:prstClr val="black"/>
              </a:solidFill>
              <a:effectLst/>
              <a:uLnTx/>
              <a:uFillTx/>
              <a:latin typeface="Calibri"/>
              <a:ea typeface="+mn-ea"/>
              <a:cs typeface="Arial" charset="0"/>
            </a:endParaRPr>
          </a:p>
        </p:txBody>
      </p:sp>
      <p:pic>
        <p:nvPicPr>
          <p:cNvPr id="311301" name="Picture 4"/>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914900" y="1854200"/>
            <a:ext cx="3505200" cy="3886200"/>
          </a:xfrm>
          <a:ln>
            <a:solidFill>
              <a:schemeClr val="tx1"/>
            </a:solidFill>
          </a:ln>
        </p:spPr>
      </p:pic>
    </p:spTree>
    <p:extLst>
      <p:ext uri="{BB962C8B-B14F-4D97-AF65-F5344CB8AC3E}">
        <p14:creationId xmlns:p14="http://schemas.microsoft.com/office/powerpoint/2010/main" val="13234056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98450"/>
            <a:ext cx="6791325" cy="6559550"/>
          </a:xfrm>
          <a:prstGeom prst="rect">
            <a:avLst/>
          </a:prstGeom>
          <a:noFill/>
          <a:ln w="9525" algn="ctr">
            <a:solidFill>
              <a:schemeClr val="tx1"/>
            </a:solidFill>
            <a:miter lim="800000"/>
            <a:headEnd/>
            <a:tailEnd/>
          </a:ln>
        </p:spPr>
      </p:pic>
      <p:sp>
        <p:nvSpPr>
          <p:cNvPr id="205826" name="Oval 1"/>
          <p:cNvSpPr>
            <a:spLocks noChangeArrowheads="1"/>
          </p:cNvSpPr>
          <p:nvPr/>
        </p:nvSpPr>
        <p:spPr bwMode="auto">
          <a:xfrm>
            <a:off x="3635375" y="2420938"/>
            <a:ext cx="2089150" cy="1008062"/>
          </a:xfrm>
          <a:prstGeom prst="ellipse">
            <a:avLst/>
          </a:prstGeom>
          <a:noFill/>
          <a:ln w="9525">
            <a:noFill/>
            <a:round/>
            <a:headEnd/>
            <a:tailEnd/>
          </a:ln>
        </p:spPr>
        <p:txBody>
          <a:bodyPr tIns="36000" bIns="360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438D"/>
              </a:solidFill>
              <a:effectLst/>
              <a:uLnTx/>
              <a:uFillTx/>
              <a:latin typeface="Arial" charset="0"/>
              <a:ea typeface="+mn-ea"/>
              <a:cs typeface="Arial" charset="0"/>
            </a:endParaRPr>
          </a:p>
        </p:txBody>
      </p:sp>
      <p:sp>
        <p:nvSpPr>
          <p:cNvPr id="205827" name="Oval 2"/>
          <p:cNvSpPr>
            <a:spLocks noChangeArrowheads="1"/>
          </p:cNvSpPr>
          <p:nvPr/>
        </p:nvSpPr>
        <p:spPr bwMode="auto">
          <a:xfrm>
            <a:off x="3635375" y="2420938"/>
            <a:ext cx="1944688" cy="1008062"/>
          </a:xfrm>
          <a:prstGeom prst="ellipse">
            <a:avLst/>
          </a:prstGeom>
          <a:noFill/>
          <a:ln w="9525">
            <a:noFill/>
            <a:round/>
            <a:headEnd/>
            <a:tailEnd/>
          </a:ln>
        </p:spPr>
        <p:txBody>
          <a:bodyPr tIns="36000" bIns="360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438D"/>
              </a:solidFill>
              <a:effectLst/>
              <a:uLnTx/>
              <a:uFillTx/>
              <a:latin typeface="Arial" charset="0"/>
              <a:ea typeface="+mn-ea"/>
              <a:cs typeface="Arial" charset="0"/>
            </a:endParaRPr>
          </a:p>
        </p:txBody>
      </p:sp>
      <p:sp>
        <p:nvSpPr>
          <p:cNvPr id="205828" name="TextBox 5"/>
          <p:cNvSpPr txBox="1">
            <a:spLocks noChangeArrowheads="1"/>
          </p:cNvSpPr>
          <p:nvPr/>
        </p:nvSpPr>
        <p:spPr bwMode="auto">
          <a:xfrm>
            <a:off x="6826250" y="1522413"/>
            <a:ext cx="2052638" cy="3170237"/>
          </a:xfrm>
          <a:prstGeom prst="rect">
            <a:avLst/>
          </a:prstGeom>
          <a:solidFill>
            <a:srgbClr val="0070C0"/>
          </a:solidFill>
          <a:ln w="9525">
            <a:solidFill>
              <a:schemeClr val="tx1"/>
            </a:solid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2000" b="0" i="0" u="none" strike="noStrike" kern="1200" cap="none" spc="0" normalizeH="0" baseline="0" noProof="0">
                <a:ln>
                  <a:noFill/>
                </a:ln>
                <a:solidFill>
                  <a:prstClr val="white"/>
                </a:solidFill>
                <a:effectLst/>
                <a:uLnTx/>
                <a:uFillTx/>
                <a:latin typeface="Arial" charset="0"/>
                <a:ea typeface="+mn-ea"/>
                <a:cs typeface="Arial" charset="0"/>
              </a:rPr>
              <a:t>Gli Eurocodici sono una serie integrata di codici per la progettazione strutturale che si occupano di tutti i comuni materiali per l'edilizia.</a:t>
            </a:r>
          </a:p>
        </p:txBody>
      </p:sp>
      <p:sp>
        <p:nvSpPr>
          <p:cNvPr id="205829"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7272EB-619B-462C-A353-2DDAF0B8EAF9}"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
        <p:nvSpPr>
          <p:cNvPr id="8" name="Rectangle 7"/>
          <p:cNvSpPr/>
          <p:nvPr/>
        </p:nvSpPr>
        <p:spPr>
          <a:xfrm>
            <a:off x="2601913" y="2703513"/>
            <a:ext cx="1849437" cy="728662"/>
          </a:xfrm>
          <a:prstGeom prst="rect">
            <a:avLst/>
          </a:prstGeom>
          <a:solidFill>
            <a:schemeClr val="tx2">
              <a:alpha val="51000"/>
            </a:schemeClr>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ZoneTexte 78"/>
          <p:cNvSpPr txBox="1"/>
          <p:nvPr/>
        </p:nvSpPr>
        <p:spPr bwMode="auto">
          <a:xfrm>
            <a:off x="277813" y="457200"/>
            <a:ext cx="6548437" cy="739775"/>
          </a:xfrm>
          <a:prstGeom prst="rect">
            <a:avLst/>
          </a:prstGeom>
          <a:solidFill>
            <a:schemeClr val="bg1">
              <a:lumMod val="95000"/>
            </a:schemeClr>
          </a:solidFill>
          <a:ln w="19050">
            <a:solidFill>
              <a:schemeClr val="tx1"/>
            </a:solidFill>
          </a:ln>
        </p:spPr>
        <p:txBody>
          <a:bodyPr lIns="0" tIns="0" rIns="0" bIns="0" anchor="ctr">
            <a:spAutoFit/>
          </a:bodyPr>
          <a:ls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it-IT" altLang="it-IT" sz="2800" b="1" i="0" u="none" strike="noStrike" kern="1200" cap="none" spc="0" normalizeH="0" baseline="0" noProof="0" dirty="0">
                <a:ln>
                  <a:noFill/>
                </a:ln>
                <a:solidFill>
                  <a:srgbClr val="333399"/>
                </a:solidFill>
                <a:effectLst/>
                <a:uLnTx/>
                <a:uFillTx/>
                <a:latin typeface="Calibri" panose="020F0502020204030204" pitchFamily="34" charset="0"/>
                <a:ea typeface="+mn-ea"/>
                <a:cs typeface="Arial" panose="020B0604020202020204" pitchFamily="34" charset="0"/>
              </a:rPr>
              <a:t>EN 1990</a:t>
            </a:r>
          </a:p>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it-IT" altLang="it-IT"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Sicurezza strutturale, utilizzabilità e durata</a:t>
            </a:r>
          </a:p>
        </p:txBody>
      </p:sp>
      <p:sp>
        <p:nvSpPr>
          <p:cNvPr id="10" name="ZoneTexte 77"/>
          <p:cNvSpPr txBox="1"/>
          <p:nvPr/>
        </p:nvSpPr>
        <p:spPr bwMode="auto">
          <a:xfrm>
            <a:off x="277813" y="1450975"/>
            <a:ext cx="6548437" cy="862013"/>
          </a:xfrm>
          <a:prstGeom prst="rect">
            <a:avLst/>
          </a:prstGeom>
          <a:solidFill>
            <a:schemeClr val="bg1">
              <a:lumMod val="95000"/>
            </a:schemeClr>
          </a:solidFill>
          <a:ln w="19050">
            <a:solidFill>
              <a:schemeClr val="tx1"/>
            </a:solidFill>
          </a:ln>
        </p:spPr>
        <p:txBody>
          <a:bodyPr lIns="0" tIns="0" rIns="0" bIns="0" anchor="ctr">
            <a:spAutoFit/>
          </a:bodyPr>
          <a:ls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it-IT" altLang="it-IT" sz="2800" b="1" i="0" u="none" strike="noStrike" kern="1200" cap="none" spc="0" normalizeH="0" baseline="0" noProof="0">
                <a:ln>
                  <a:noFill/>
                </a:ln>
                <a:solidFill>
                  <a:srgbClr val="333399"/>
                </a:solidFill>
                <a:effectLst/>
                <a:uLnTx/>
                <a:uFillTx/>
                <a:latin typeface="Calibri" panose="020F0502020204030204" pitchFamily="34" charset="0"/>
                <a:ea typeface="+mn-ea"/>
                <a:cs typeface="Arial" panose="020B0604020202020204" pitchFamily="34" charset="0"/>
              </a:rPr>
              <a:t>EN 1991</a:t>
            </a:r>
          </a:p>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it-IT" altLang="it-IT" sz="2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Azioni sulle strutture</a:t>
            </a:r>
          </a:p>
        </p:txBody>
      </p:sp>
      <p:sp>
        <p:nvSpPr>
          <p:cNvPr id="205833" name="ZoneTexte 18"/>
          <p:cNvSpPr txBox="1">
            <a:spLocks noChangeArrowheads="1"/>
          </p:cNvSpPr>
          <p:nvPr/>
        </p:nvSpPr>
        <p:spPr bwMode="auto">
          <a:xfrm>
            <a:off x="555625" y="4143375"/>
            <a:ext cx="5926138" cy="430213"/>
          </a:xfrm>
          <a:prstGeom prst="rect">
            <a:avLst/>
          </a:prstGeom>
          <a:solidFill>
            <a:schemeClr val="bg1"/>
          </a:solidFill>
          <a:ln w="19050">
            <a:solidFill>
              <a:srgbClr val="4F81BD"/>
            </a:solidFill>
            <a:prstDash val="dash"/>
            <a:miter lim="800000"/>
            <a:headEnd/>
            <a:tailEnd/>
          </a:ln>
        </p:spPr>
        <p:txBody>
          <a:bodyPr lIns="0" tIns="0" rIns="0" bIns="0" anchor="ctr">
            <a:spAutoFit/>
          </a:body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it-IT" altLang="it-IT" sz="2800" b="0" i="0" u="none" strike="noStrike" kern="1200" cap="none" spc="0" normalizeH="0" baseline="0" noProof="0">
                <a:ln>
                  <a:noFill/>
                </a:ln>
                <a:solidFill>
                  <a:srgbClr val="000000"/>
                </a:solidFill>
                <a:effectLst/>
                <a:uLnTx/>
                <a:uFillTx/>
                <a:latin typeface="Calibri" pitchFamily="34" charset="0"/>
                <a:ea typeface="+mn-ea"/>
                <a:cs typeface="Arial" charset="0"/>
              </a:rPr>
              <a:t>Progettazione e descrizione dettagliata</a:t>
            </a:r>
          </a:p>
        </p:txBody>
      </p:sp>
      <p:sp>
        <p:nvSpPr>
          <p:cNvPr id="12" name="ZoneTexte 79"/>
          <p:cNvSpPr txBox="1"/>
          <p:nvPr/>
        </p:nvSpPr>
        <p:spPr bwMode="auto">
          <a:xfrm>
            <a:off x="346075" y="4878388"/>
            <a:ext cx="3059113" cy="811212"/>
          </a:xfrm>
          <a:prstGeom prst="rect">
            <a:avLst/>
          </a:prstGeom>
          <a:solidFill>
            <a:schemeClr val="bg1">
              <a:lumMod val="95000"/>
            </a:schemeClr>
          </a:solidFill>
          <a:ln w="19050">
            <a:solidFill>
              <a:schemeClr val="tx1"/>
            </a:solidFill>
          </a:ln>
        </p:spPr>
        <p:txBody>
          <a:bodyPr lIns="0" tIns="0" rIns="0" bIns="0" anchor="ctr">
            <a:spAutoFit/>
          </a:bodyPr>
          <a:ls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it-IT" altLang="it-IT" sz="2800" b="1" i="0" u="none" strike="noStrike" kern="1200" cap="none" spc="0" normalizeH="0" baseline="0" noProof="0">
                <a:ln>
                  <a:noFill/>
                </a:ln>
                <a:solidFill>
                  <a:srgbClr val="333399"/>
                </a:solidFill>
                <a:effectLst/>
                <a:uLnTx/>
                <a:uFillTx/>
                <a:latin typeface="Calibri" panose="020F0502020204030204" pitchFamily="34" charset="0"/>
                <a:ea typeface="+mn-ea"/>
                <a:cs typeface="Arial" panose="020B0604020202020204" pitchFamily="34" charset="0"/>
              </a:rPr>
              <a:t>EN 1997</a:t>
            </a:r>
          </a:p>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it-IT" altLang="it-IT"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Disegno geotecnico</a:t>
            </a:r>
          </a:p>
        </p:txBody>
      </p:sp>
      <p:sp>
        <p:nvSpPr>
          <p:cNvPr id="13" name="ZoneTexte 75"/>
          <p:cNvSpPr txBox="1"/>
          <p:nvPr/>
        </p:nvSpPr>
        <p:spPr bwMode="auto">
          <a:xfrm>
            <a:off x="3729038" y="4878388"/>
            <a:ext cx="2951162" cy="811212"/>
          </a:xfrm>
          <a:prstGeom prst="rect">
            <a:avLst/>
          </a:prstGeom>
          <a:solidFill>
            <a:schemeClr val="bg1">
              <a:lumMod val="95000"/>
            </a:schemeClr>
          </a:solidFill>
          <a:ln w="19050">
            <a:solidFill>
              <a:schemeClr val="tx1"/>
            </a:solidFill>
          </a:ln>
        </p:spPr>
        <p:txBody>
          <a:bodyPr lIns="0" tIns="0" rIns="0" bIns="0" anchor="ctr">
            <a:spAutoFit/>
          </a:bodyPr>
          <a:ls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it-IT" altLang="it-IT" sz="2800" b="1" i="0" u="none" strike="noStrike" kern="1200" cap="none" spc="0" normalizeH="0" baseline="0" noProof="0" dirty="0">
                <a:ln>
                  <a:noFill/>
                </a:ln>
                <a:solidFill>
                  <a:srgbClr val="333399"/>
                </a:solidFill>
                <a:effectLst/>
                <a:uLnTx/>
                <a:uFillTx/>
                <a:latin typeface="Calibri" panose="020F0502020204030204" pitchFamily="34" charset="0"/>
                <a:ea typeface="+mn-ea"/>
                <a:cs typeface="Arial" panose="020B0604020202020204" pitchFamily="34" charset="0"/>
              </a:rPr>
              <a:t>EN 1998</a:t>
            </a:r>
          </a:p>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it-IT" alt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Disegno sismico</a:t>
            </a:r>
          </a:p>
        </p:txBody>
      </p:sp>
      <p:sp>
        <p:nvSpPr>
          <p:cNvPr id="14" name="ZoneTexte 72"/>
          <p:cNvSpPr txBox="1"/>
          <p:nvPr/>
        </p:nvSpPr>
        <p:spPr bwMode="auto">
          <a:xfrm>
            <a:off x="58738" y="6238875"/>
            <a:ext cx="6767512" cy="430213"/>
          </a:xfrm>
          <a:prstGeom prst="rect">
            <a:avLst/>
          </a:prstGeom>
          <a:solidFill>
            <a:schemeClr val="accent1">
              <a:lumMod val="40000"/>
              <a:lumOff val="60000"/>
            </a:schemeClr>
          </a:solidFill>
          <a:ln w="19050">
            <a:noFill/>
          </a:ln>
        </p:spPr>
        <p:txBody>
          <a:bodyPr lIns="0" tIns="0" rIns="0" bIns="0" anchor="ctr">
            <a:spAutoFit/>
          </a:bodyPr>
          <a:ls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it-IT" altLang="it-IT" sz="2800" b="1" i="0" u="none" strike="noStrike" kern="1200" cap="none" spc="0" normalizeH="0" baseline="0" noProof="0">
                <a:ln>
                  <a:noFill/>
                </a:ln>
                <a:solidFill>
                  <a:srgbClr val="333399"/>
                </a:solidFill>
                <a:effectLst/>
                <a:uLnTx/>
                <a:uFillTx/>
                <a:latin typeface="Calibri" panose="020F0502020204030204" pitchFamily="34" charset="0"/>
                <a:ea typeface="+mn-ea"/>
                <a:cs typeface="Arial" panose="020B0604020202020204" pitchFamily="34" charset="0"/>
              </a:rPr>
              <a:t>Collegamenti tra gli Eurocodici</a:t>
            </a:r>
          </a:p>
        </p:txBody>
      </p:sp>
    </p:spTree>
    <p:extLst>
      <p:ext uri="{BB962C8B-B14F-4D97-AF65-F5344CB8AC3E}">
        <p14:creationId xmlns:p14="http://schemas.microsoft.com/office/powerpoint/2010/main" val="2328190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it-IT"/>
              <a:t>In che modo il cemento armato può essere danneggiato dalla corrosione</a:t>
            </a:r>
            <a:endParaRPr lang="it-IT"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itle 3"/>
          <p:cNvSpPr>
            <a:spLocks noGrp="1"/>
          </p:cNvSpPr>
          <p:nvPr>
            <p:ph type="title"/>
          </p:nvPr>
        </p:nvSpPr>
        <p:spPr/>
        <p:txBody>
          <a:bodyPr/>
          <a:lstStyle/>
          <a:p>
            <a:pPr eaLnBrk="1" hangingPunct="1"/>
            <a:r>
              <a:rPr lang="it-IT"/>
              <a:t>Eurocodice 3: Parte 1 (EN 1993-1)</a:t>
            </a:r>
          </a:p>
        </p:txBody>
      </p:sp>
      <p:sp>
        <p:nvSpPr>
          <p:cNvPr id="207874" name="Content Placeholder 7"/>
          <p:cNvSpPr>
            <a:spLocks noGrp="1"/>
          </p:cNvSpPr>
          <p:nvPr>
            <p:ph idx="1"/>
          </p:nvPr>
        </p:nvSpPr>
        <p:spPr/>
        <p:txBody>
          <a:bodyPr/>
          <a:lstStyle/>
          <a:p>
            <a:pPr marL="0" indent="0" eaLnBrk="1" hangingPunct="1">
              <a:buFont typeface="Wingdings" pitchFamily="2" charset="2"/>
              <a:buNone/>
            </a:pPr>
            <a:r>
              <a:rPr lang="it-IT" altLang="en-US" sz="2000"/>
              <a:t>EN 1993-1-1 Regole generali e regole per gli edifici.</a:t>
            </a:r>
          </a:p>
          <a:p>
            <a:pPr marL="0" indent="0" eaLnBrk="1" hangingPunct="1">
              <a:buFont typeface="Wingdings" pitchFamily="2" charset="2"/>
              <a:buNone/>
            </a:pPr>
            <a:r>
              <a:rPr lang="it-IT" altLang="en-US" sz="2000"/>
              <a:t>EN 1993-1-2 Progettazione strutturale contro l'incendio.</a:t>
            </a:r>
          </a:p>
          <a:p>
            <a:pPr marL="0" indent="0" eaLnBrk="1" hangingPunct="1">
              <a:buFont typeface="Wingdings" pitchFamily="2" charset="2"/>
              <a:buNone/>
            </a:pPr>
            <a:r>
              <a:rPr lang="it-IT" altLang="en-US" sz="2000"/>
              <a:t>EN 1993-1-3 Profilati e lamiere sottili piegati a freddo.</a:t>
            </a:r>
          </a:p>
          <a:p>
            <a:pPr marL="0" indent="0" eaLnBrk="1" hangingPunct="1">
              <a:buFont typeface="Wingdings" pitchFamily="2" charset="2"/>
              <a:buNone/>
            </a:pPr>
            <a:r>
              <a:rPr lang="it-IT" altLang="en-US" sz="2000"/>
              <a:t>EN 1993-1-4 Acciai inossidabili.</a:t>
            </a:r>
          </a:p>
          <a:p>
            <a:pPr marL="0" indent="0" eaLnBrk="1" hangingPunct="1">
              <a:buFont typeface="Wingdings" pitchFamily="2" charset="2"/>
              <a:buNone/>
            </a:pPr>
            <a:r>
              <a:rPr lang="it-IT" altLang="en-US" sz="2000"/>
              <a:t>EN 1993-1-5 Elementi strutturali a lastra.</a:t>
            </a:r>
          </a:p>
          <a:p>
            <a:pPr marL="0" indent="0" eaLnBrk="1" hangingPunct="1">
              <a:buFont typeface="Wingdings" pitchFamily="2" charset="2"/>
              <a:buNone/>
            </a:pPr>
            <a:r>
              <a:rPr lang="it-IT" altLang="en-US" sz="2000"/>
              <a:t>EN 1993-1-6 Resistenza e stabilità delle strutture a guscio.</a:t>
            </a:r>
          </a:p>
          <a:p>
            <a:pPr marL="0" indent="0" eaLnBrk="1" hangingPunct="1">
              <a:buFont typeface="Wingdings" pitchFamily="2" charset="2"/>
              <a:buNone/>
            </a:pPr>
            <a:r>
              <a:rPr lang="it-IT" altLang="en-US" sz="2000"/>
              <a:t>EN 1993-1-7 Strutture a lastra ortotropa caricate al di fuori </a:t>
            </a:r>
          </a:p>
          <a:p>
            <a:pPr marL="0" indent="0" eaLnBrk="1" hangingPunct="1">
              <a:buFont typeface="Wingdings" pitchFamily="2" charset="2"/>
              <a:buNone/>
            </a:pPr>
            <a:r>
              <a:rPr lang="en-US" altLang="en-US" sz="2000"/>
              <a:t>		</a:t>
            </a:r>
            <a:r>
              <a:rPr lang="it-IT" altLang="en-US" sz="2000"/>
              <a:t>del piano.</a:t>
            </a:r>
          </a:p>
          <a:p>
            <a:pPr marL="0" indent="0" eaLnBrk="1" hangingPunct="1">
              <a:buFont typeface="Wingdings" pitchFamily="2" charset="2"/>
              <a:buNone/>
            </a:pPr>
            <a:r>
              <a:rPr lang="it-IT" altLang="en-US" sz="2000"/>
              <a:t>EN 1993-1-8 Progettazione dei collegamenti.</a:t>
            </a:r>
          </a:p>
          <a:p>
            <a:pPr marL="0" indent="0" eaLnBrk="1" hangingPunct="1">
              <a:buFont typeface="Wingdings" pitchFamily="2" charset="2"/>
              <a:buNone/>
            </a:pPr>
            <a:r>
              <a:rPr lang="it-IT" altLang="en-US" sz="2000"/>
              <a:t>EN 1993-1-9 Resistenza a fatica delle strutture in acciaio.</a:t>
            </a:r>
          </a:p>
          <a:p>
            <a:pPr marL="0" indent="0" eaLnBrk="1" hangingPunct="1">
              <a:buFont typeface="Wingdings" pitchFamily="2" charset="2"/>
              <a:buNone/>
            </a:pPr>
            <a:r>
              <a:rPr lang="it-IT" altLang="en-US" sz="2000"/>
              <a:t>EN 1993-1-10 Scelta dell'acciaio in base alla resilienza del materiale e alle proprietà attraverso lo spessore.</a:t>
            </a:r>
          </a:p>
          <a:p>
            <a:pPr marL="0" indent="0" eaLnBrk="1" hangingPunct="1">
              <a:buFont typeface="Wingdings" pitchFamily="2" charset="2"/>
              <a:buNone/>
            </a:pPr>
            <a:r>
              <a:rPr lang="it-IT" altLang="en-US" sz="2000"/>
              <a:t>EN 1993-1-11 Progettazione di strutture con elementi tesi</a:t>
            </a:r>
          </a:p>
          <a:p>
            <a:pPr marL="0" indent="0" eaLnBrk="1" hangingPunct="1">
              <a:buFont typeface="Wingdings" pitchFamily="2" charset="2"/>
              <a:buNone/>
            </a:pPr>
            <a:r>
              <a:rPr lang="it-IT" altLang="en-US" sz="2000"/>
              <a:t>EN 1993-1-12 Regole aggiuntive per gli acciai ad alta resistenza</a:t>
            </a:r>
          </a:p>
        </p:txBody>
      </p:sp>
      <p:sp>
        <p:nvSpPr>
          <p:cNvPr id="207875"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FC596F-6935-4FEF-9551-41A6E82F9A02}"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
        <p:nvSpPr>
          <p:cNvPr id="6" name="Rectangle 5"/>
          <p:cNvSpPr/>
          <p:nvPr/>
        </p:nvSpPr>
        <p:spPr>
          <a:xfrm>
            <a:off x="465138" y="2728913"/>
            <a:ext cx="3268662" cy="352425"/>
          </a:xfrm>
          <a:prstGeom prst="rect">
            <a:avLst/>
          </a:prstGeom>
          <a:solidFill>
            <a:schemeClr val="tx2">
              <a:alpha val="51000"/>
            </a:schemeClr>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742479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1"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00" y="1382713"/>
            <a:ext cx="3536950" cy="5237162"/>
          </a:xfrm>
          <a:prstGeom prst="rect">
            <a:avLst/>
          </a:prstGeom>
          <a:noFill/>
          <a:ln w="19050">
            <a:solidFill>
              <a:schemeClr val="bg2"/>
            </a:solidFill>
            <a:miter lim="800000"/>
            <a:headEnd/>
            <a:tailEnd/>
          </a:ln>
        </p:spPr>
      </p:pic>
      <p:sp>
        <p:nvSpPr>
          <p:cNvPr id="25602" name="Rectangle 2"/>
          <p:cNvSpPr>
            <a:spLocks noGrp="1" noChangeArrowheads="1"/>
          </p:cNvSpPr>
          <p:nvPr>
            <p:ph type="title"/>
          </p:nvPr>
        </p:nvSpPr>
        <p:spPr>
          <a:xfrm>
            <a:off x="250825" y="179388"/>
            <a:ext cx="8448675" cy="1169987"/>
          </a:xfrm>
        </p:spPr>
        <p:txBody>
          <a:bodyPr rtlCol="0">
            <a:normAutofit fontScale="90000"/>
          </a:bodyPr>
          <a:lstStyle/>
          <a:p>
            <a:pPr eaLnBrk="1" fontAlgn="auto" hangingPunct="1">
              <a:spcAft>
                <a:spcPts val="0"/>
              </a:spcAft>
              <a:defRPr/>
            </a:pPr>
            <a:r>
              <a:rPr lang="it-IT" altLang="en-US" sz="3200" dirty="0">
                <a:solidFill>
                  <a:prstClr val="black"/>
                </a:solidFill>
              </a:rPr>
              <a:t>Eurocodice 3: Progettazione delle strutture di acciaio, </a:t>
            </a:r>
            <a:br/>
            <a:r>
              <a:rPr lang="it-IT" altLang="en-US" sz="3000" dirty="0">
                <a:solidFill>
                  <a:prstClr val="black"/>
                </a:solidFill>
              </a:rPr>
              <a:t>Parte 1.4 Regole aggiuntive per gli acciai inossidabili</a:t>
            </a:r>
            <a:endParaRPr lang="it-IT" altLang="en-US" dirty="0"/>
          </a:p>
        </p:txBody>
      </p:sp>
      <p:sp>
        <p:nvSpPr>
          <p:cNvPr id="24580" name="Rectangle 3"/>
          <p:cNvSpPr>
            <a:spLocks noGrp="1" noChangeArrowheads="1"/>
          </p:cNvSpPr>
          <p:nvPr>
            <p:ph type="body" idx="1"/>
          </p:nvPr>
        </p:nvSpPr>
        <p:spPr>
          <a:xfrm>
            <a:off x="3557588" y="1773238"/>
            <a:ext cx="5407025" cy="3600450"/>
          </a:xfrm>
        </p:spPr>
        <p:txBody>
          <a:bodyPr rtlCol="0">
            <a:normAutofit fontScale="77500" lnSpcReduction="20000"/>
          </a:bodyPr>
          <a:lstStyle/>
          <a:p>
            <a:pPr marL="0" indent="0" eaLnBrk="1" fontAlgn="auto" hangingPunct="1">
              <a:lnSpc>
                <a:spcPct val="90000"/>
              </a:lnSpc>
              <a:spcAft>
                <a:spcPts val="0"/>
              </a:spcAft>
              <a:buFont typeface="Wingdings" pitchFamily="2" charset="2"/>
              <a:buNone/>
              <a:defRPr/>
            </a:pPr>
            <a:r>
              <a:rPr lang="it-IT" altLang="en-US" dirty="0">
                <a:solidFill>
                  <a:schemeClr val="bg1">
                    <a:lumMod val="50000"/>
                  </a:schemeClr>
                </a:solidFill>
              </a:rPr>
              <a:t>Progettazione di strutture di acciaio.</a:t>
            </a:r>
          </a:p>
          <a:p>
            <a:pPr marL="0" indent="0" eaLnBrk="1" fontAlgn="auto" hangingPunct="1">
              <a:lnSpc>
                <a:spcPct val="90000"/>
              </a:lnSpc>
              <a:spcAft>
                <a:spcPts val="0"/>
              </a:spcAft>
              <a:buFont typeface="Wingdings" pitchFamily="2" charset="2"/>
              <a:buNone/>
              <a:defRPr/>
            </a:pPr>
            <a:r>
              <a:rPr lang="it-IT" altLang="en-US" dirty="0">
                <a:solidFill>
                  <a:schemeClr val="bg1">
                    <a:lumMod val="50000"/>
                  </a:schemeClr>
                </a:solidFill>
              </a:rPr>
              <a:t>Regole aggiuntive per gli acciai inossidabili (2006)</a:t>
            </a:r>
            <a:br>
              <a:rPr dirty="0"/>
            </a:br>
            <a:endParaRPr lang="it-IT" altLang="en-US" b="1" dirty="0"/>
          </a:p>
          <a:p>
            <a:pPr eaLnBrk="1" fontAlgn="auto" hangingPunct="1">
              <a:lnSpc>
                <a:spcPct val="90000"/>
              </a:lnSpc>
              <a:spcAft>
                <a:spcPts val="0"/>
              </a:spcAft>
              <a:defRPr/>
            </a:pPr>
            <a:r>
              <a:rPr lang="it-IT" dirty="0"/>
              <a:t>Modifica e integra le regole per l'acciaio al carbonio fornite in altre parti dell'</a:t>
            </a:r>
            <a:r>
              <a:rPr lang="it-IT" dirty="0" err="1"/>
              <a:t>Eurocodice</a:t>
            </a:r>
            <a:r>
              <a:rPr lang="it-IT" dirty="0"/>
              <a:t> 3, laddove necessario</a:t>
            </a:r>
          </a:p>
          <a:p>
            <a:pPr eaLnBrk="1" fontAlgn="auto" hangingPunct="1">
              <a:lnSpc>
                <a:spcPct val="90000"/>
              </a:lnSpc>
              <a:spcAft>
                <a:spcPts val="0"/>
              </a:spcAft>
              <a:defRPr/>
            </a:pPr>
            <a:endParaRPr lang="it-IT" altLang="en-US" dirty="0"/>
          </a:p>
          <a:p>
            <a:pPr eaLnBrk="1" fontAlgn="auto" hangingPunct="1">
              <a:lnSpc>
                <a:spcPct val="90000"/>
              </a:lnSpc>
              <a:spcAft>
                <a:spcPts val="0"/>
              </a:spcAft>
              <a:defRPr/>
            </a:pPr>
            <a:r>
              <a:rPr lang="it-IT" dirty="0"/>
              <a:t>Si applica a edifici, ponti, cisterne ecc.</a:t>
            </a:r>
          </a:p>
        </p:txBody>
      </p:sp>
      <p:sp>
        <p:nvSpPr>
          <p:cNvPr id="209924"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A49463-1EB5-4F23-B59D-CF5AACBD24AD}"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3692601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p:txBody>
          <a:bodyPr rtlCol="0">
            <a:normAutofit lnSpcReduction="10000"/>
          </a:bodyPr>
          <a:lstStyle/>
          <a:p>
            <a:pPr eaLnBrk="1" fontAlgn="auto" hangingPunct="1">
              <a:spcAft>
                <a:spcPts val="0"/>
              </a:spcAft>
              <a:defRPr/>
            </a:pPr>
            <a:r>
              <a:rPr lang="it-IT" altLang="en-US" sz="2400" dirty="0"/>
              <a:t>Seguire lo stesso approccio dell'acciaio al carbonio</a:t>
            </a:r>
          </a:p>
          <a:p>
            <a:pPr eaLnBrk="1" fontAlgn="auto" hangingPunct="1">
              <a:spcAft>
                <a:spcPts val="0"/>
              </a:spcAft>
              <a:defRPr/>
            </a:pPr>
            <a:endParaRPr lang="it-IT" altLang="en-US" sz="2400" dirty="0"/>
          </a:p>
          <a:p>
            <a:pPr eaLnBrk="1" fontAlgn="auto" hangingPunct="1">
              <a:spcAft>
                <a:spcPts val="0"/>
              </a:spcAft>
              <a:defRPr/>
            </a:pPr>
            <a:r>
              <a:rPr lang="it-IT" altLang="en-US" sz="2400" dirty="0"/>
              <a:t>Usare le stesse regole dell'acciaio al carbonio per gli elementi sottoposti a tensione e le travi vincolate</a:t>
            </a:r>
          </a:p>
          <a:p>
            <a:pPr eaLnBrk="1" fontAlgn="auto" hangingPunct="1">
              <a:spcAft>
                <a:spcPts val="0"/>
              </a:spcAft>
              <a:defRPr/>
            </a:pPr>
            <a:endParaRPr lang="it-IT" altLang="en-US" sz="2400" dirty="0"/>
          </a:p>
          <a:p>
            <a:pPr eaLnBrk="1" fontAlgn="auto" hangingPunct="1">
              <a:spcAft>
                <a:spcPts val="0"/>
              </a:spcAft>
              <a:defRPr/>
            </a:pPr>
            <a:r>
              <a:rPr lang="it-IT" altLang="en-US" sz="2400" dirty="0"/>
              <a:t>Alcune differenze delle curve relative a </a:t>
            </a:r>
            <a:r>
              <a:rPr lang="it-IT" altLang="en-US" sz="2400" u="sng" dirty="0"/>
              <a:t>limiti di classificazione della sezione</a:t>
            </a:r>
            <a:r>
              <a:rPr lang="it-IT" altLang="en-US" sz="2400" dirty="0"/>
              <a:t>, </a:t>
            </a:r>
            <a:r>
              <a:rPr lang="it-IT" altLang="en-US" sz="2400" u="sng" dirty="0"/>
              <a:t>buckling locale</a:t>
            </a:r>
            <a:r>
              <a:rPr lang="it-IT" altLang="en-US" sz="2400" dirty="0"/>
              <a:t> e </a:t>
            </a:r>
            <a:r>
              <a:rPr lang="it-IT" altLang="en-US" sz="2400" u="sng" dirty="0"/>
              <a:t>buckling dell'elemento</a:t>
            </a:r>
            <a:r>
              <a:rPr lang="it-IT" altLang="en-US" sz="2400" dirty="0"/>
              <a:t> si applicano a causa di:</a:t>
            </a:r>
          </a:p>
          <a:p>
            <a:pPr lvl="1" eaLnBrk="1" fontAlgn="auto" hangingPunct="1">
              <a:spcAft>
                <a:spcPts val="0"/>
              </a:spcAft>
              <a:buFont typeface="Arial" panose="020B0604020202020204" pitchFamily="34" charset="0"/>
              <a:buChar char="–"/>
              <a:defRPr/>
            </a:pPr>
            <a:endParaRPr lang="it-IT" altLang="en-US" sz="2400" dirty="0"/>
          </a:p>
          <a:p>
            <a:pPr lvl="1" eaLnBrk="1" fontAlgn="auto" hangingPunct="1">
              <a:spcAft>
                <a:spcPts val="0"/>
              </a:spcAft>
              <a:buFont typeface="Arial" panose="020B0604020202020204" pitchFamily="34" charset="0"/>
              <a:buChar char="–"/>
              <a:defRPr/>
            </a:pPr>
            <a:r>
              <a:rPr lang="it-IT" altLang="en-US" sz="2400" dirty="0"/>
              <a:t>curva sforzo-deformazione non lineare</a:t>
            </a:r>
          </a:p>
          <a:p>
            <a:pPr lvl="1" eaLnBrk="1" fontAlgn="auto" hangingPunct="1">
              <a:spcAft>
                <a:spcPts val="0"/>
              </a:spcAft>
              <a:buFont typeface="Arial" panose="020B0604020202020204" pitchFamily="34" charset="0"/>
              <a:buChar char="–"/>
              <a:defRPr/>
            </a:pPr>
            <a:r>
              <a:rPr lang="it-IT" altLang="en-US" sz="2400" dirty="0"/>
              <a:t>caratteristiche di incrudimento</a:t>
            </a:r>
          </a:p>
          <a:p>
            <a:pPr lvl="1" eaLnBrk="1" fontAlgn="auto" hangingPunct="1">
              <a:spcAft>
                <a:spcPts val="0"/>
              </a:spcAft>
              <a:buFont typeface="Arial" panose="020B0604020202020204" pitchFamily="34" charset="0"/>
              <a:buChar char="–"/>
              <a:defRPr/>
            </a:pPr>
            <a:r>
              <a:rPr lang="it-IT" altLang="en-US" sz="2400" dirty="0"/>
              <a:t>diversi livelli di sollecitazioni residue</a:t>
            </a:r>
          </a:p>
        </p:txBody>
      </p:sp>
      <p:sp>
        <p:nvSpPr>
          <p:cNvPr id="211970"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60E413-496C-4FDE-B13A-4A975D74BA46}"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
        <p:nvSpPr>
          <p:cNvPr id="5" name="Titre 4"/>
          <p:cNvSpPr>
            <a:spLocks noGrp="1"/>
          </p:cNvSpPr>
          <p:nvPr>
            <p:ph type="title"/>
          </p:nvPr>
        </p:nvSpPr>
        <p:spPr>
          <a:xfrm>
            <a:off x="457200" y="206375"/>
            <a:ext cx="8229600" cy="1143000"/>
          </a:xfrm>
        </p:spPr>
        <p:txBody>
          <a:bodyPr rtlCol="0">
            <a:normAutofit fontScale="90000"/>
          </a:bodyPr>
          <a:lstStyle/>
          <a:p>
            <a:pPr eaLnBrk="1" fontAlgn="auto" hangingPunct="1">
              <a:spcAft>
                <a:spcPts val="0"/>
              </a:spcAft>
              <a:defRPr/>
            </a:pPr>
            <a:r>
              <a:rPr lang="it-IT" altLang="en-US" sz="3200" dirty="0">
                <a:solidFill>
                  <a:prstClr val="black"/>
                </a:solidFill>
              </a:rPr>
              <a:t>Eurocodice 3: Progettazione delle strutture di acciaio, </a:t>
            </a:r>
            <a:br/>
            <a:r>
              <a:rPr lang="it-IT" altLang="en-US" sz="3000" dirty="0">
                <a:solidFill>
                  <a:prstClr val="black"/>
                </a:solidFill>
              </a:rPr>
              <a:t>Parte 1.4 Regole aggiuntive per gli acciai inossidabili</a:t>
            </a:r>
            <a:endParaRPr lang="it-IT" dirty="0"/>
          </a:p>
        </p:txBody>
      </p:sp>
    </p:spTree>
    <p:extLst>
      <p:ext uri="{BB962C8B-B14F-4D97-AF65-F5344CB8AC3E}">
        <p14:creationId xmlns:p14="http://schemas.microsoft.com/office/powerpoint/2010/main" val="865941717"/>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73050" y="179388"/>
            <a:ext cx="8640763" cy="1169987"/>
          </a:xfrm>
        </p:spPr>
        <p:txBody>
          <a:bodyPr rtlCol="0">
            <a:normAutofit fontScale="90000"/>
          </a:bodyPr>
          <a:lstStyle/>
          <a:p>
            <a:pPr eaLnBrk="1" fontAlgn="auto" hangingPunct="1">
              <a:spcAft>
                <a:spcPts val="0"/>
              </a:spcAft>
              <a:defRPr/>
            </a:pPr>
            <a:r>
              <a:rPr lang="it-IT" altLang="en-US" sz="3200" dirty="0"/>
              <a:t>Eurocodice 3: Progettazione delle strutture di acciaio, </a:t>
            </a:r>
            <a:br/>
            <a:r>
              <a:rPr lang="it-IT" altLang="en-US" sz="3000" dirty="0"/>
              <a:t>Parte 1.4 Regole aggiuntive per gli acciai inossidabili</a:t>
            </a:r>
          </a:p>
        </p:txBody>
      </p:sp>
      <p:sp>
        <p:nvSpPr>
          <p:cNvPr id="27651" name="Content Placeholder 2"/>
          <p:cNvSpPr>
            <a:spLocks noGrp="1"/>
          </p:cNvSpPr>
          <p:nvPr>
            <p:ph idx="1"/>
          </p:nvPr>
        </p:nvSpPr>
        <p:spPr>
          <a:xfrm>
            <a:off x="503238" y="2225675"/>
            <a:ext cx="4148137" cy="1881188"/>
          </a:xfrm>
        </p:spPr>
        <p:txBody>
          <a:bodyPr rtlCol="0">
            <a:normAutofit/>
          </a:bodyPr>
          <a:lstStyle/>
          <a:p>
            <a:pPr eaLnBrk="1" fontAlgn="auto" hangingPunct="1">
              <a:spcAft>
                <a:spcPts val="0"/>
              </a:spcAft>
              <a:defRPr/>
            </a:pPr>
            <a:r>
              <a:rPr lang="it-IT" altLang="en-US" sz="2400" dirty="0">
                <a:solidFill>
                  <a:schemeClr val="bg1">
                    <a:lumMod val="50000"/>
                  </a:schemeClr>
                </a:solidFill>
              </a:rPr>
              <a:t>Laminato a caldo e saldato</a:t>
            </a:r>
          </a:p>
          <a:p>
            <a:pPr eaLnBrk="1" fontAlgn="auto" hangingPunct="1">
              <a:spcAft>
                <a:spcPts val="0"/>
              </a:spcAft>
              <a:defRPr/>
            </a:pPr>
            <a:r>
              <a:rPr lang="it-IT" altLang="en-US" sz="2400" dirty="0">
                <a:solidFill>
                  <a:schemeClr val="bg1">
                    <a:lumMod val="50000"/>
                  </a:schemeClr>
                </a:solidFill>
              </a:rPr>
              <a:t>Formato a freddo</a:t>
            </a:r>
          </a:p>
          <a:p>
            <a:pPr eaLnBrk="1" fontAlgn="auto" hangingPunct="1">
              <a:spcAft>
                <a:spcPts val="0"/>
              </a:spcAft>
              <a:defRPr/>
            </a:pPr>
            <a:r>
              <a:rPr lang="it-IT" altLang="en-US" sz="2400" dirty="0">
                <a:solidFill>
                  <a:schemeClr val="bg1">
                    <a:lumMod val="50000"/>
                  </a:schemeClr>
                </a:solidFill>
              </a:rPr>
              <a:t>Barra</a:t>
            </a:r>
          </a:p>
        </p:txBody>
      </p:sp>
      <p:sp>
        <p:nvSpPr>
          <p:cNvPr id="214019" name="TextBox 1"/>
          <p:cNvSpPr txBox="1">
            <a:spLocks noChangeArrowheads="1"/>
          </p:cNvSpPr>
          <p:nvPr/>
        </p:nvSpPr>
        <p:spPr bwMode="auto">
          <a:xfrm>
            <a:off x="239713" y="1700213"/>
            <a:ext cx="4535487"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2400" b="0" i="0" u="none" strike="noStrike" kern="1200" cap="none" spc="0" normalizeH="0" baseline="0" noProof="0">
                <a:ln>
                  <a:noFill/>
                </a:ln>
                <a:solidFill>
                  <a:srgbClr val="002060"/>
                </a:solidFill>
                <a:effectLst/>
                <a:uLnTx/>
                <a:uFillTx/>
                <a:latin typeface="Arial" charset="0"/>
                <a:ea typeface="+mn-ea"/>
                <a:cs typeface="Arial" charset="0"/>
              </a:rPr>
              <a:t>Tipi di elementi</a:t>
            </a:r>
          </a:p>
        </p:txBody>
      </p:sp>
      <p:sp>
        <p:nvSpPr>
          <p:cNvPr id="214020" name="TextBox 5"/>
          <p:cNvSpPr txBox="1">
            <a:spLocks noChangeArrowheads="1"/>
          </p:cNvSpPr>
          <p:nvPr/>
        </p:nvSpPr>
        <p:spPr bwMode="auto">
          <a:xfrm>
            <a:off x="392113" y="3959225"/>
            <a:ext cx="4535487"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2400" b="0" i="0" u="none" strike="noStrike" kern="1200" cap="none" spc="0" normalizeH="0" baseline="0" noProof="0">
                <a:ln>
                  <a:noFill/>
                </a:ln>
                <a:solidFill>
                  <a:srgbClr val="002060"/>
                </a:solidFill>
                <a:effectLst/>
                <a:uLnTx/>
                <a:uFillTx/>
                <a:latin typeface="Arial" charset="0"/>
                <a:ea typeface="+mn-ea"/>
                <a:cs typeface="Arial" charset="0"/>
              </a:rPr>
              <a:t>Scopo</a:t>
            </a:r>
          </a:p>
        </p:txBody>
      </p:sp>
      <p:sp>
        <p:nvSpPr>
          <p:cNvPr id="27655" name="Content Placeholder 2"/>
          <p:cNvSpPr txBox="1">
            <a:spLocks/>
          </p:cNvSpPr>
          <p:nvPr/>
        </p:nvSpPr>
        <p:spPr bwMode="auto">
          <a:xfrm>
            <a:off x="536575" y="4471988"/>
            <a:ext cx="8229600" cy="1882775"/>
          </a:xfrm>
          <a:prstGeom prst="rect">
            <a:avLst/>
          </a:prstGeom>
          <a:noFill/>
          <a:ln>
            <a:noFill/>
          </a:ln>
          <a:effectLst/>
        </p:spPr>
        <p:txBody>
          <a:bodyPr tIns="36000" bIns="36000"/>
          <a:lstStyle>
            <a:lvl1pPr marL="342900" indent="-342900" eaLnBrk="0" hangingPunct="0">
              <a:spcBef>
                <a:spcPct val="20000"/>
              </a:spcBef>
              <a:buClr>
                <a:srgbClr val="D4852E"/>
              </a:buClr>
              <a:buFont typeface="Wingdings" pitchFamily="2" charset="2"/>
              <a:buChar char="§"/>
              <a:defRPr sz="3200">
                <a:solidFill>
                  <a:srgbClr val="20336E"/>
                </a:solidFill>
                <a:latin typeface="Arial" pitchFamily="34" charset="0"/>
              </a:defRPr>
            </a:lvl1pPr>
            <a:lvl2pPr marL="742950" indent="-285750" eaLnBrk="0" hangingPunct="0">
              <a:spcBef>
                <a:spcPct val="20000"/>
              </a:spcBef>
              <a:buClr>
                <a:srgbClr val="D4852E"/>
              </a:buClr>
              <a:buChar char="•"/>
              <a:defRPr sz="2800">
                <a:solidFill>
                  <a:srgbClr val="20336E"/>
                </a:solidFill>
                <a:latin typeface="Arial" pitchFamily="34" charset="0"/>
              </a:defRPr>
            </a:lvl2pPr>
            <a:lvl3pPr marL="1143000" indent="-228600" eaLnBrk="0" hangingPunct="0">
              <a:spcBef>
                <a:spcPct val="20000"/>
              </a:spcBef>
              <a:buClr>
                <a:srgbClr val="D4852E"/>
              </a:buClr>
              <a:defRPr sz="2000">
                <a:solidFill>
                  <a:srgbClr val="20336E"/>
                </a:solidFill>
                <a:latin typeface="Arial" pitchFamily="34" charset="0"/>
              </a:defRPr>
            </a:lvl3pPr>
            <a:lvl4pPr marL="1600200" indent="-228600" eaLnBrk="0" hangingPunct="0">
              <a:spcBef>
                <a:spcPct val="20000"/>
              </a:spcBef>
              <a:buClr>
                <a:srgbClr val="D4852E"/>
              </a:buClr>
              <a:buChar char="•"/>
              <a:defRPr sz="2000">
                <a:solidFill>
                  <a:srgbClr val="20336E"/>
                </a:solidFill>
                <a:latin typeface="Arial" pitchFamily="34" charset="0"/>
              </a:defRPr>
            </a:lvl4pPr>
            <a:lvl5pPr marL="2057400" indent="-228600" eaLnBrk="0" hangingPunct="0">
              <a:spcBef>
                <a:spcPct val="20000"/>
              </a:spcBef>
              <a:buClr>
                <a:srgbClr val="D4852E"/>
              </a:buClr>
              <a:buChar char="•"/>
              <a:defRPr sz="2000">
                <a:solidFill>
                  <a:srgbClr val="20336E"/>
                </a:solidFill>
                <a:latin typeface="Arial" pitchFamily="34"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pitchFamily="34"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pitchFamily="34"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pitchFamily="34"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pitchFamily="34" charset="0"/>
              </a:defRPr>
            </a:lvl9pPr>
          </a:lstStyle>
          <a:p>
            <a:pPr marL="342900" marR="0" lvl="0" indent="-342900" algn="l" defTabSz="914400" rtl="0" eaLnBrk="0" fontAlgn="auto" latinLnBrk="0" hangingPunct="0">
              <a:lnSpc>
                <a:spcPct val="100000"/>
              </a:lnSpc>
              <a:spcBef>
                <a:spcPts val="675"/>
              </a:spcBef>
              <a:spcAft>
                <a:spcPts val="0"/>
              </a:spcAft>
              <a:buClr>
                <a:srgbClr val="D4852E"/>
              </a:buClr>
              <a:buSzTx/>
              <a:buFont typeface="Wingdings" pitchFamily="2" charset="2"/>
              <a:buChar char="§"/>
              <a:tabLst/>
              <a:defRPr/>
            </a:pPr>
            <a:r>
              <a:rPr kumimoji="0" lang="it-IT" altLang="en-US" sz="2400" b="0" i="0" u="none" strike="noStrike" kern="1200" cap="none" spc="0" normalizeH="0" baseline="0" noProof="0" dirty="0">
                <a:ln>
                  <a:noFill/>
                </a:ln>
                <a:solidFill>
                  <a:prstClr val="white">
                    <a:lumMod val="50000"/>
                  </a:prstClr>
                </a:solidFill>
                <a:effectLst/>
                <a:uLnTx/>
                <a:uFillTx/>
                <a:latin typeface="Arial" pitchFamily="34" charset="0"/>
                <a:ea typeface="+mn-ea"/>
                <a:cs typeface="Arial" charset="0"/>
              </a:rPr>
              <a:t>Elementi e collegamenti</a:t>
            </a:r>
          </a:p>
          <a:p>
            <a:pPr marL="342900" marR="0" lvl="0" indent="-342900" algn="l" defTabSz="914400" rtl="0" eaLnBrk="0" fontAlgn="auto" latinLnBrk="0" hangingPunct="0">
              <a:lnSpc>
                <a:spcPct val="100000"/>
              </a:lnSpc>
              <a:spcBef>
                <a:spcPts val="675"/>
              </a:spcBef>
              <a:spcAft>
                <a:spcPts val="0"/>
              </a:spcAft>
              <a:buClr>
                <a:srgbClr val="D4852E"/>
              </a:buClr>
              <a:buSzTx/>
              <a:buFont typeface="Wingdings" pitchFamily="2" charset="2"/>
              <a:buChar char="§"/>
              <a:tabLst/>
              <a:defRPr/>
            </a:pPr>
            <a:r>
              <a:rPr kumimoji="0" lang="it-IT" altLang="en-US" sz="2400" b="0" i="0" u="none" strike="noStrike" kern="1200" cap="none" spc="0" normalizeH="0" baseline="0" noProof="0" dirty="0">
                <a:ln>
                  <a:noFill/>
                </a:ln>
                <a:solidFill>
                  <a:prstClr val="white">
                    <a:lumMod val="50000"/>
                  </a:prstClr>
                </a:solidFill>
                <a:effectLst/>
                <a:uLnTx/>
                <a:uFillTx/>
                <a:latin typeface="Arial" pitchFamily="34" charset="0"/>
                <a:ea typeface="+mn-ea"/>
                <a:cs typeface="Arial" charset="0"/>
              </a:rPr>
              <a:t>Fuoco </a:t>
            </a:r>
            <a:r>
              <a:rPr kumimoji="0" lang="it-IT" altLang="en-US" sz="2400" b="0" i="1" u="none" strike="noStrike" kern="1200" cap="none" spc="0" normalizeH="0" baseline="0" noProof="0" dirty="0">
                <a:ln>
                  <a:noFill/>
                </a:ln>
                <a:solidFill>
                  <a:prstClr val="white">
                    <a:lumMod val="50000"/>
                  </a:prstClr>
                </a:solidFill>
                <a:effectLst/>
                <a:uLnTx/>
                <a:uFillTx/>
                <a:latin typeface="Arial" pitchFamily="34" charset="0"/>
                <a:ea typeface="+mn-ea"/>
                <a:cs typeface="Arial" charset="0"/>
              </a:rPr>
              <a:t>(con riferimento a EN 1993-1-2)</a:t>
            </a:r>
          </a:p>
          <a:p>
            <a:pPr marL="342900" marR="0" lvl="0" indent="-342900" algn="l" defTabSz="914400" rtl="0" eaLnBrk="0" fontAlgn="auto" latinLnBrk="0" hangingPunct="0">
              <a:lnSpc>
                <a:spcPct val="100000"/>
              </a:lnSpc>
              <a:spcBef>
                <a:spcPts val="675"/>
              </a:spcBef>
              <a:spcAft>
                <a:spcPts val="0"/>
              </a:spcAft>
              <a:buClr>
                <a:srgbClr val="D4852E"/>
              </a:buClr>
              <a:buSzTx/>
              <a:buFont typeface="Wingdings" pitchFamily="2" charset="2"/>
              <a:buChar char="§"/>
              <a:tabLst/>
              <a:defRPr/>
            </a:pPr>
            <a:r>
              <a:rPr kumimoji="0" lang="it-IT" altLang="en-US" sz="2400" b="0" i="0" u="none" strike="noStrike" kern="1200" cap="none" spc="0" normalizeH="0" baseline="0" noProof="0" dirty="0">
                <a:ln>
                  <a:noFill/>
                </a:ln>
                <a:solidFill>
                  <a:prstClr val="white">
                    <a:lumMod val="50000"/>
                  </a:prstClr>
                </a:solidFill>
                <a:effectLst/>
                <a:uLnTx/>
                <a:uFillTx/>
                <a:latin typeface="Arial" pitchFamily="34" charset="0"/>
                <a:ea typeface="+mn-ea"/>
                <a:cs typeface="Arial" charset="0"/>
              </a:rPr>
              <a:t>Fatica </a:t>
            </a:r>
            <a:r>
              <a:rPr kumimoji="0" lang="it-IT" altLang="en-US" sz="2400" b="0" i="1" u="none" strike="noStrike" kern="1200" cap="none" spc="0" normalizeH="0" baseline="0" noProof="0" dirty="0">
                <a:ln>
                  <a:noFill/>
                </a:ln>
                <a:solidFill>
                  <a:prstClr val="white">
                    <a:lumMod val="50000"/>
                  </a:prstClr>
                </a:solidFill>
                <a:effectLst/>
                <a:uLnTx/>
                <a:uFillTx/>
                <a:latin typeface="Arial" pitchFamily="34" charset="0"/>
                <a:ea typeface="+mn-ea"/>
                <a:cs typeface="Arial" charset="0"/>
              </a:rPr>
              <a:t>(con riferimento a EN 1993-1-9)</a:t>
            </a:r>
          </a:p>
        </p:txBody>
      </p:sp>
      <p:sp>
        <p:nvSpPr>
          <p:cNvPr id="214022" name="TextBox 5"/>
          <p:cNvSpPr txBox="1">
            <a:spLocks noChangeArrowheads="1"/>
          </p:cNvSpPr>
          <p:nvPr/>
        </p:nvSpPr>
        <p:spPr bwMode="auto">
          <a:xfrm>
            <a:off x="5011738" y="1666875"/>
            <a:ext cx="3521075" cy="4603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2400" b="0" i="0" u="none" strike="noStrike" kern="1200" cap="none" spc="0" normalizeH="0" baseline="0" noProof="0">
                <a:ln>
                  <a:noFill/>
                </a:ln>
                <a:solidFill>
                  <a:srgbClr val="002060"/>
                </a:solidFill>
                <a:effectLst/>
                <a:uLnTx/>
                <a:uFillTx/>
                <a:latin typeface="Arial" charset="0"/>
                <a:ea typeface="+mn-ea"/>
                <a:cs typeface="Arial" charset="0"/>
              </a:rPr>
              <a:t>Numero di gradi</a:t>
            </a:r>
          </a:p>
        </p:txBody>
      </p:sp>
      <p:sp>
        <p:nvSpPr>
          <p:cNvPr id="214023"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4096D6-E830-4510-BBB8-2B9D514F70B3}"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graphicFrame>
        <p:nvGraphicFramePr>
          <p:cNvPr id="3" name="Tabel 2"/>
          <p:cNvGraphicFramePr>
            <a:graphicFrameLocks noGrp="1"/>
          </p:cNvGraphicFramePr>
          <p:nvPr/>
        </p:nvGraphicFramePr>
        <p:xfrm>
          <a:off x="4427538" y="2166938"/>
          <a:ext cx="4176712" cy="1808162"/>
        </p:xfrm>
        <a:graphic>
          <a:graphicData uri="http://schemas.openxmlformats.org/drawingml/2006/table">
            <a:tbl>
              <a:tblPr firstRow="1" bandRow="1">
                <a:tableStyleId>{5C22544A-7EE6-4342-B048-85BDC9FD1C3A}</a:tableStyleId>
              </a:tblPr>
              <a:tblGrid>
                <a:gridCol w="1392155">
                  <a:extLst>
                    <a:ext uri="{9D8B030D-6E8A-4147-A177-3AD203B41FA5}">
                      <a16:colId xmlns:a16="http://schemas.microsoft.com/office/drawing/2014/main" val="20000"/>
                    </a:ext>
                  </a:extLst>
                </a:gridCol>
                <a:gridCol w="1392155">
                  <a:extLst>
                    <a:ext uri="{9D8B030D-6E8A-4147-A177-3AD203B41FA5}">
                      <a16:colId xmlns:a16="http://schemas.microsoft.com/office/drawing/2014/main" val="20001"/>
                    </a:ext>
                  </a:extLst>
                </a:gridCol>
                <a:gridCol w="1392155">
                  <a:extLst>
                    <a:ext uri="{9D8B030D-6E8A-4147-A177-3AD203B41FA5}">
                      <a16:colId xmlns:a16="http://schemas.microsoft.com/office/drawing/2014/main" val="20002"/>
                    </a:ext>
                  </a:extLst>
                </a:gridCol>
              </a:tblGrid>
              <a:tr h="696046">
                <a:tc>
                  <a:txBody>
                    <a:bodyPr/>
                    <a:lstStyle/>
                    <a:p>
                      <a:r>
                        <a:t>Famiglia</a:t>
                      </a:r>
                      <a:endParaRPr lang="it-IT" dirty="0"/>
                    </a:p>
                  </a:txBody>
                  <a:tcPr>
                    <a:solidFill>
                      <a:schemeClr val="accent1"/>
                    </a:solidFill>
                  </a:tcPr>
                </a:tc>
                <a:tc>
                  <a:txBody>
                    <a:bodyPr/>
                    <a:lstStyle/>
                    <a:p>
                      <a:r>
                        <a:t>EC3-1-4</a:t>
                      </a:r>
                      <a:endParaRPr lang="it-IT" dirty="0"/>
                    </a:p>
                  </a:txBody>
                  <a:tcPr/>
                </a:tc>
                <a:tc>
                  <a:txBody>
                    <a:bodyPr/>
                    <a:lstStyle/>
                    <a:p>
                      <a:r>
                        <a:t>Revisione futura</a:t>
                      </a:r>
                      <a:endParaRPr lang="it-IT" dirty="0"/>
                    </a:p>
                  </a:txBody>
                  <a:tcPr/>
                </a:tc>
                <a:extLst>
                  <a:ext uri="{0D108BD9-81ED-4DB2-BD59-A6C34878D82A}">
                    <a16:rowId xmlns:a16="http://schemas.microsoft.com/office/drawing/2014/main" val="10000"/>
                  </a:ext>
                </a:extLst>
              </a:tr>
              <a:tr h="370840">
                <a:tc>
                  <a:txBody>
                    <a:bodyPr/>
                    <a:lstStyle/>
                    <a:p>
                      <a:r>
                        <a:rPr lang="nl-BE" b="1" dirty="0">
                          <a:solidFill>
                            <a:schemeClr val="bg1"/>
                          </a:solidFill>
                        </a:rPr>
                        <a:t>Ferritico</a:t>
                      </a:r>
                      <a:endParaRPr lang="it-IT" b="1" dirty="0">
                        <a:solidFill>
                          <a:schemeClr val="bg1"/>
                        </a:solidFill>
                      </a:endParaRPr>
                    </a:p>
                  </a:txBody>
                  <a:tcPr>
                    <a:solidFill>
                      <a:schemeClr val="accent1"/>
                    </a:solidFill>
                  </a:tcPr>
                </a:tc>
                <a:tc>
                  <a:txBody>
                    <a:bodyPr/>
                    <a:lstStyle/>
                    <a:p>
                      <a:pPr algn="ctr"/>
                      <a:r>
                        <a:t>3</a:t>
                      </a:r>
                      <a:endParaRPr lang="it-IT" dirty="0"/>
                    </a:p>
                  </a:txBody>
                  <a:tcPr/>
                </a:tc>
                <a:tc>
                  <a:txBody>
                    <a:bodyPr/>
                    <a:lstStyle/>
                    <a:p>
                      <a:pPr algn="ctr"/>
                      <a:r>
                        <a:t>3</a:t>
                      </a:r>
                      <a:endParaRPr lang="it-IT" dirty="0"/>
                    </a:p>
                  </a:txBody>
                  <a:tcPr/>
                </a:tc>
                <a:extLst>
                  <a:ext uri="{0D108BD9-81ED-4DB2-BD59-A6C34878D82A}">
                    <a16:rowId xmlns:a16="http://schemas.microsoft.com/office/drawing/2014/main" val="10001"/>
                  </a:ext>
                </a:extLst>
              </a:tr>
              <a:tr h="370840">
                <a:tc>
                  <a:txBody>
                    <a:bodyPr/>
                    <a:lstStyle/>
                    <a:p>
                      <a:r>
                        <a:rPr lang="nl-BE" b="1" dirty="0">
                          <a:solidFill>
                            <a:schemeClr val="bg1"/>
                          </a:solidFill>
                        </a:rPr>
                        <a:t>Austenitico</a:t>
                      </a:r>
                      <a:endParaRPr lang="it-IT" b="1" dirty="0">
                        <a:solidFill>
                          <a:schemeClr val="bg1"/>
                        </a:solidFill>
                      </a:endParaRPr>
                    </a:p>
                  </a:txBody>
                  <a:tcPr>
                    <a:solidFill>
                      <a:schemeClr val="accent1"/>
                    </a:solidFill>
                  </a:tcPr>
                </a:tc>
                <a:tc>
                  <a:txBody>
                    <a:bodyPr/>
                    <a:lstStyle/>
                    <a:p>
                      <a:pPr algn="ctr"/>
                      <a:r>
                        <a:t>16</a:t>
                      </a:r>
                      <a:endParaRPr lang="it-IT" dirty="0"/>
                    </a:p>
                  </a:txBody>
                  <a:tcPr/>
                </a:tc>
                <a:tc>
                  <a:txBody>
                    <a:bodyPr/>
                    <a:lstStyle/>
                    <a:p>
                      <a:pPr algn="ctr"/>
                      <a:r>
                        <a:t>16</a:t>
                      </a:r>
                      <a:endParaRPr lang="it-IT" dirty="0"/>
                    </a:p>
                  </a:txBody>
                  <a:tcPr/>
                </a:tc>
                <a:extLst>
                  <a:ext uri="{0D108BD9-81ED-4DB2-BD59-A6C34878D82A}">
                    <a16:rowId xmlns:a16="http://schemas.microsoft.com/office/drawing/2014/main" val="10002"/>
                  </a:ext>
                </a:extLst>
              </a:tr>
              <a:tr h="370840">
                <a:tc>
                  <a:txBody>
                    <a:bodyPr/>
                    <a:lstStyle/>
                    <a:p>
                      <a:r>
                        <a:rPr lang="nl-BE" b="1" dirty="0">
                          <a:solidFill>
                            <a:schemeClr val="bg1"/>
                          </a:solidFill>
                        </a:rPr>
                        <a:t>Duplex</a:t>
                      </a:r>
                      <a:endParaRPr lang="it-IT" b="1" dirty="0">
                        <a:solidFill>
                          <a:schemeClr val="bg1"/>
                        </a:solidFill>
                      </a:endParaRPr>
                    </a:p>
                  </a:txBody>
                  <a:tcPr>
                    <a:solidFill>
                      <a:schemeClr val="accent1"/>
                    </a:solidFill>
                  </a:tcPr>
                </a:tc>
                <a:tc>
                  <a:txBody>
                    <a:bodyPr/>
                    <a:lstStyle/>
                    <a:p>
                      <a:pPr algn="ctr"/>
                      <a:r>
                        <a:t>2</a:t>
                      </a:r>
                      <a:endParaRPr lang="it-IT" dirty="0"/>
                    </a:p>
                  </a:txBody>
                  <a:tcPr/>
                </a:tc>
                <a:tc>
                  <a:txBody>
                    <a:bodyPr/>
                    <a:lstStyle/>
                    <a:p>
                      <a:pPr algn="ctr"/>
                      <a:r>
                        <a:rPr lang="nl-BE" b="1" dirty="0">
                          <a:solidFill>
                            <a:srgbClr val="FF0000"/>
                          </a:solidFill>
                        </a:rPr>
                        <a:t>6</a:t>
                      </a:r>
                      <a:endParaRPr lang="it-IT" b="1" dirty="0">
                        <a:solidFill>
                          <a:srgbClr val="FF0000"/>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734024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ChangeArrowheads="1"/>
          </p:cNvSpPr>
          <p:nvPr>
            <p:ph type="title"/>
          </p:nvPr>
        </p:nvSpPr>
        <p:spPr/>
        <p:txBody>
          <a:bodyPr/>
          <a:lstStyle/>
          <a:p>
            <a:pPr eaLnBrk="1" hangingPunct="1"/>
            <a:r>
              <a:rPr lang="it-IT"/>
              <a:t>Altre norme di progettazione</a:t>
            </a:r>
          </a:p>
        </p:txBody>
      </p:sp>
      <p:sp>
        <p:nvSpPr>
          <p:cNvPr id="216066" name="Rectangle 3"/>
          <p:cNvSpPr>
            <a:spLocks noGrp="1" noChangeArrowheads="1"/>
          </p:cNvSpPr>
          <p:nvPr>
            <p:ph type="body" idx="1"/>
          </p:nvPr>
        </p:nvSpPr>
        <p:spPr>
          <a:xfrm>
            <a:off x="468313" y="1628775"/>
            <a:ext cx="8229600" cy="4525963"/>
          </a:xfrm>
        </p:spPr>
        <p:txBody>
          <a:bodyPr/>
          <a:lstStyle/>
          <a:p>
            <a:pPr eaLnBrk="1" hangingPunct="1"/>
            <a:r>
              <a:rPr lang="it-IT" altLang="en-US" sz="2400" b="1"/>
              <a:t>Giappone</a:t>
            </a:r>
            <a:r>
              <a:rPr lang="it-IT" altLang="en-US" sz="2400"/>
              <a:t> – due norme: una per gli elementi in acciaio inossidabile formati a freddo e una per quelli saldati </a:t>
            </a:r>
          </a:p>
          <a:p>
            <a:pPr eaLnBrk="1" hangingPunct="1"/>
            <a:endParaRPr lang="it-IT" altLang="en-US" sz="2400" b="1"/>
          </a:p>
          <a:p>
            <a:pPr eaLnBrk="1" hangingPunct="1"/>
            <a:r>
              <a:rPr lang="it-IT" altLang="en-US" sz="2400" b="1"/>
              <a:t>Sudafrica, Australia, Nuova Zelanda</a:t>
            </a:r>
            <a:r>
              <a:rPr lang="it-IT" altLang="en-US" sz="2400"/>
              <a:t> - norme per gli elementi in acciaio inossidabile formati a freddo</a:t>
            </a:r>
          </a:p>
          <a:p>
            <a:pPr eaLnBrk="1" hangingPunct="1"/>
            <a:endParaRPr lang="it-IT" altLang="en-US" sz="2400" b="1"/>
          </a:p>
          <a:p>
            <a:pPr eaLnBrk="1" hangingPunct="1"/>
            <a:r>
              <a:rPr lang="it-IT" altLang="en-US" sz="2400" b="1"/>
              <a:t>Cina</a:t>
            </a:r>
            <a:r>
              <a:rPr lang="it-IT" altLang="en-US" sz="2400"/>
              <a:t> - norma allo studio</a:t>
            </a:r>
          </a:p>
          <a:p>
            <a:pPr eaLnBrk="1" hangingPunct="1"/>
            <a:endParaRPr lang="it-IT" altLang="en-US" sz="2400" b="1"/>
          </a:p>
          <a:p>
            <a:pPr eaLnBrk="1" hangingPunct="1"/>
            <a:r>
              <a:rPr lang="it-IT" altLang="en-US" sz="2400" b="1"/>
              <a:t>USA</a:t>
            </a:r>
            <a:r>
              <a:rPr lang="it-IT" altLang="en-US" sz="2400"/>
              <a:t> - specifica ASCE per gli elementi formati a freddo e Guida di progettazione AISC per acciaio inossidabile strutturale laminato a caldo e saldato</a:t>
            </a:r>
          </a:p>
        </p:txBody>
      </p:sp>
      <p:sp>
        <p:nvSpPr>
          <p:cNvPr id="216067"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83BD084-70EA-4892-A375-937C8FB92745}"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38548016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a:xfrm>
            <a:off x="468313" y="179388"/>
            <a:ext cx="8351837" cy="1169987"/>
          </a:xfrm>
        </p:spPr>
        <p:txBody>
          <a:bodyPr rtlCol="0">
            <a:normAutofit fontScale="90000"/>
          </a:bodyPr>
          <a:lstStyle/>
          <a:p>
            <a:pPr eaLnBrk="1" fontAlgn="auto" hangingPunct="1">
              <a:spcAft>
                <a:spcPts val="0"/>
              </a:spcAft>
              <a:defRPr/>
            </a:pPr>
            <a:r>
              <a:rPr lang="it-IT" altLang="en-US" sz="3200" dirty="0"/>
              <a:t>Eurocodice 3: Progettazione delle strutture di acciaio, </a:t>
            </a:r>
            <a:br/>
            <a:r>
              <a:rPr lang="it-IT" altLang="en-US" sz="3000" dirty="0"/>
              <a:t>Parte 1.4 Regole aggiuntive per gli acciai inossidabili</a:t>
            </a:r>
          </a:p>
        </p:txBody>
      </p:sp>
      <p:pic>
        <p:nvPicPr>
          <p:cNvPr id="218114"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l="-2"/>
          <a:stretch>
            <a:fillRect/>
          </a:stretch>
        </p:blipFill>
        <p:spPr bwMode="auto">
          <a:xfrm>
            <a:off x="3606800" y="2128838"/>
            <a:ext cx="5111750" cy="3095625"/>
          </a:xfrm>
          <a:prstGeom prst="rect">
            <a:avLst/>
          </a:prstGeom>
          <a:noFill/>
          <a:ln w="9525">
            <a:solidFill>
              <a:schemeClr val="tx1"/>
            </a:solidFill>
            <a:miter lim="800000"/>
            <a:headEnd/>
            <a:tailEnd/>
          </a:ln>
        </p:spPr>
      </p:pic>
      <p:sp>
        <p:nvSpPr>
          <p:cNvPr id="28677" name="TextBox 6"/>
          <p:cNvSpPr txBox="1">
            <a:spLocks noChangeArrowheads="1"/>
          </p:cNvSpPr>
          <p:nvPr/>
        </p:nvSpPr>
        <p:spPr bwMode="auto">
          <a:xfrm>
            <a:off x="3700463" y="5292725"/>
            <a:ext cx="5018087" cy="584200"/>
          </a:xfrm>
          <a:prstGeom prst="rect">
            <a:avLst/>
          </a:prstGeom>
          <a:noFill/>
          <a:ln>
            <a:noFill/>
          </a:ln>
        </p:spPr>
        <p:txBody>
          <a:bodyPr>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altLang="en-US" sz="1600" b="0" i="0" u="none" strike="noStrike" kern="1200" cap="none" spc="0" normalizeH="0" baseline="0" noProof="0" dirty="0">
                <a:ln>
                  <a:noFill/>
                </a:ln>
                <a:solidFill>
                  <a:prstClr val="black"/>
                </a:solidFill>
                <a:effectLst/>
                <a:uLnTx/>
                <a:uFillTx/>
                <a:latin typeface="Calibri"/>
                <a:ea typeface="+mn-ea"/>
                <a:cs typeface="Arial" charset="0"/>
              </a:rPr>
              <a:t>Colonne resistenti allo scoppio nella tettoia d'ingresso, </a:t>
            </a:r>
            <a:br>
              <a:rPr kumimoji="0" sz="3200" b="0" i="0" u="none" strike="noStrike" kern="1200" cap="none" spc="0" normalizeH="0" baseline="0" noProof="0" dirty="0">
                <a:ln>
                  <a:noFill/>
                </a:ln>
                <a:solidFill>
                  <a:srgbClr val="20336E"/>
                </a:solidFill>
                <a:effectLst/>
                <a:uLnTx/>
                <a:uFillTx/>
                <a:latin typeface="Arial" charset="0"/>
                <a:ea typeface="+mn-ea"/>
                <a:cs typeface="Arial" charset="0"/>
              </a:rPr>
            </a:br>
            <a:r>
              <a:rPr kumimoji="0" lang="it-IT" altLang="en-US" sz="1600" b="0" i="0" u="none" strike="noStrike" kern="1200" cap="none" spc="0" normalizeH="0" baseline="0" noProof="0" dirty="0">
                <a:ln>
                  <a:noFill/>
                </a:ln>
                <a:solidFill>
                  <a:prstClr val="black"/>
                </a:solidFill>
                <a:effectLst/>
                <a:uLnTx/>
                <a:uFillTx/>
                <a:latin typeface="Calibri"/>
                <a:ea typeface="+mn-ea"/>
                <a:cs typeface="Arial" charset="0"/>
              </a:rPr>
              <a:t>Seven World Trade Centre, New York</a:t>
            </a:r>
          </a:p>
        </p:txBody>
      </p:sp>
      <p:sp>
        <p:nvSpPr>
          <p:cNvPr id="218116"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A198F9-620B-4ED2-839D-B2DBE67EA667}"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
        <p:nvSpPr>
          <p:cNvPr id="7" name="Content Placeholder 2"/>
          <p:cNvSpPr txBox="1">
            <a:spLocks/>
          </p:cNvSpPr>
          <p:nvPr/>
        </p:nvSpPr>
        <p:spPr>
          <a:xfrm>
            <a:off x="373063" y="2549525"/>
            <a:ext cx="2962275" cy="2276475"/>
          </a:xfrm>
          <a:prstGeom prst="rect">
            <a:avLst/>
          </a:prstGeom>
          <a:solidFill>
            <a:schemeClr val="accent6">
              <a:alpha val="22000"/>
            </a:schemeClr>
          </a:solidFill>
          <a:ln w="25400">
            <a:solidFill>
              <a:schemeClr val="tx1"/>
            </a:solidFill>
          </a:ln>
        </p:spPr>
        <p:txBody>
          <a:bodyPr/>
          <a:lstStyle/>
          <a:p>
            <a:pPr marL="0" marR="0" lvl="0" indent="0" algn="ctr" defTabSz="914400" rtl="0" eaLnBrk="1" fontAlgn="auto" latinLnBrk="0" hangingPunct="1">
              <a:lnSpc>
                <a:spcPct val="100000"/>
              </a:lnSpc>
              <a:spcBef>
                <a:spcPct val="20000"/>
              </a:spcBef>
              <a:spcAft>
                <a:spcPts val="0"/>
              </a:spcAft>
              <a:buClr>
                <a:srgbClr val="0070C0"/>
              </a:buClr>
              <a:buSzTx/>
              <a:buFontTx/>
              <a:buNone/>
              <a:tabLst/>
              <a:defRPr/>
            </a:pPr>
            <a:r>
              <a:rPr kumimoji="0" lang="it-IT" altLang="en-US" sz="2000" b="0" i="0" u="none" strike="noStrike" kern="1200" cap="none" spc="0" normalizeH="0" baseline="0" noProof="0" dirty="0">
                <a:ln>
                  <a:noFill/>
                </a:ln>
                <a:solidFill>
                  <a:prstClr val="black"/>
                </a:solidFill>
                <a:effectLst/>
                <a:uLnTx/>
                <a:uFillTx/>
                <a:latin typeface="Calibri"/>
                <a:ea typeface="+mn-ea"/>
                <a:cs typeface="Arial" charset="0"/>
              </a:rPr>
              <a:t>Quali sono le regole di progettazione per l'acciaio inossidabile fornite dalla EN 1993-1-4 e le principali differenze con le regole equivalenti per l'acciaio al carbonio?</a:t>
            </a:r>
          </a:p>
          <a:p>
            <a:pPr marL="0" marR="0" lvl="0" indent="0" algn="ctr" defTabSz="914400" rtl="0" eaLnBrk="1" fontAlgn="auto" latinLnBrk="0" hangingPunct="1">
              <a:lnSpc>
                <a:spcPct val="100000"/>
              </a:lnSpc>
              <a:spcBef>
                <a:spcPct val="20000"/>
              </a:spcBef>
              <a:spcAft>
                <a:spcPts val="0"/>
              </a:spcAft>
              <a:buClr>
                <a:srgbClr val="0070C0"/>
              </a:buClr>
              <a:buSzTx/>
              <a:buFont typeface="Wingdings" panose="05000000000000000000" pitchFamily="2" charset="2"/>
              <a:buNone/>
              <a:tabLst/>
              <a:defRPr/>
            </a:pPr>
            <a:endParaRPr kumimoji="0" lang="it-IT" altLang="en-US" sz="22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3104823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it-IT" altLang="en-US" sz="3600" dirty="0"/>
              <a:t>Sezione classificazione ed espressioni buckling locale nella EN 1993-1-4</a:t>
            </a:r>
          </a:p>
        </p:txBody>
      </p:sp>
      <p:sp>
        <p:nvSpPr>
          <p:cNvPr id="29699" name="Rectangle 3"/>
          <p:cNvSpPr>
            <a:spLocks noGrp="1" noChangeArrowheads="1"/>
          </p:cNvSpPr>
          <p:nvPr>
            <p:ph type="body" idx="1"/>
          </p:nvPr>
        </p:nvSpPr>
        <p:spPr>
          <a:xfrm>
            <a:off x="611188" y="1773238"/>
            <a:ext cx="7407275" cy="2463800"/>
          </a:xfrm>
        </p:spPr>
        <p:txBody>
          <a:bodyPr rtlCol="0">
            <a:normAutofit lnSpcReduction="10000"/>
          </a:bodyPr>
          <a:lstStyle/>
          <a:p>
            <a:pPr eaLnBrk="1" fontAlgn="auto" hangingPunct="1">
              <a:spcAft>
                <a:spcPts val="0"/>
              </a:spcAft>
              <a:defRPr/>
            </a:pPr>
            <a:r>
              <a:rPr lang="it-IT" altLang="en-US" sz="2400" dirty="0"/>
              <a:t>Rapporto larghezza-spessore con limite inferiore rispetto all'acciaio al carbonio</a:t>
            </a:r>
          </a:p>
          <a:p>
            <a:pPr eaLnBrk="1" fontAlgn="auto" hangingPunct="1">
              <a:spcAft>
                <a:spcPts val="0"/>
              </a:spcAft>
              <a:defRPr/>
            </a:pPr>
            <a:endParaRPr lang="it-IT" altLang="en-US" sz="2400" dirty="0"/>
          </a:p>
          <a:p>
            <a:pPr eaLnBrk="1" fontAlgn="auto" hangingPunct="1">
              <a:spcAft>
                <a:spcPts val="0"/>
              </a:spcAft>
              <a:defRPr/>
            </a:pPr>
            <a:endParaRPr lang="it-IT" altLang="en-US" sz="2400" dirty="0"/>
          </a:p>
          <a:p>
            <a:pPr eaLnBrk="1" fontAlgn="auto" hangingPunct="1">
              <a:spcAft>
                <a:spcPts val="0"/>
              </a:spcAft>
              <a:defRPr/>
            </a:pPr>
            <a:r>
              <a:rPr lang="it-IT" altLang="en-US" sz="2400" dirty="0"/>
              <a:t>Espressioni leggermente diverse per calcolare le larghezze effettive degli elementi snelli</a:t>
            </a:r>
          </a:p>
        </p:txBody>
      </p:sp>
      <p:sp>
        <p:nvSpPr>
          <p:cNvPr id="220163"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315C85-B8FD-4F53-942B-A95D77BFFC1F}"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
        <p:nvSpPr>
          <p:cNvPr id="6" name="TextBox 6"/>
          <p:cNvSpPr txBox="1">
            <a:spLocks noChangeArrowheads="1"/>
          </p:cNvSpPr>
          <p:nvPr/>
        </p:nvSpPr>
        <p:spPr bwMode="auto">
          <a:xfrm>
            <a:off x="839788" y="4598988"/>
            <a:ext cx="7488237" cy="1322387"/>
          </a:xfrm>
          <a:prstGeom prst="rect">
            <a:avLst/>
          </a:prstGeom>
          <a:ln w="25400">
            <a:solidFill>
              <a:schemeClr val="tx1"/>
            </a:solidFill>
            <a:headEnd/>
            <a:tailEnd/>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en-US" sz="2000" b="0" i="0" u="none" strike="noStrike" kern="1200" cap="none" spc="0" normalizeH="0" baseline="0" noProof="0" dirty="0">
                <a:ln>
                  <a:noFill/>
                </a:ln>
                <a:solidFill>
                  <a:prstClr val="black"/>
                </a:solidFill>
                <a:effectLst/>
                <a:uLnTx/>
                <a:uFillTx/>
                <a:latin typeface="Arial" charset="0"/>
                <a:ea typeface="+mn-ea"/>
                <a:cs typeface="+mn-cs"/>
              </a:rPr>
              <a:t>Comunque...</a:t>
            </a:r>
          </a:p>
          <a:p>
            <a:pPr marL="0" marR="0" lvl="0" indent="0" algn="ctr" defTabSz="914400" rtl="0" eaLnBrk="1" fontAlgn="auto" latinLnBrk="0" hangingPunct="1">
              <a:lnSpc>
                <a:spcPct val="100000"/>
              </a:lnSpc>
              <a:spcBef>
                <a:spcPct val="0"/>
              </a:spcBef>
              <a:spcAft>
                <a:spcPts val="0"/>
              </a:spcAft>
              <a:buClrTx/>
              <a:buSzTx/>
              <a:buFontTx/>
              <a:buNone/>
              <a:tabLst/>
              <a:defRPr/>
            </a:pPr>
            <a:br>
              <a:rPr kumimoji="0" sz="2000" b="0" i="0" u="none" strike="noStrike" kern="1200" cap="none" spc="0" normalizeH="0" baseline="0" noProof="0" dirty="0">
                <a:ln>
                  <a:noFill/>
                </a:ln>
                <a:solidFill>
                  <a:srgbClr val="20336E"/>
                </a:solidFill>
                <a:effectLst/>
                <a:uLnTx/>
                <a:uFillTx/>
                <a:latin typeface="Arial" charset="0"/>
                <a:ea typeface="+mn-ea"/>
                <a:cs typeface="+mn-cs"/>
              </a:rPr>
            </a:br>
            <a:r>
              <a:rPr kumimoji="0" lang="it-IT" altLang="en-US" sz="2000" b="0" i="0" u="none" strike="noStrike" kern="1200" cap="none" spc="0" normalizeH="0" baseline="0" noProof="0" dirty="0">
                <a:ln>
                  <a:noFill/>
                </a:ln>
                <a:solidFill>
                  <a:prstClr val="black"/>
                </a:solidFill>
                <a:effectLst/>
                <a:uLnTx/>
                <a:uFillTx/>
                <a:latin typeface="Arial" charset="0"/>
                <a:ea typeface="+mn-ea"/>
                <a:cs typeface="+mn-cs"/>
              </a:rPr>
              <a:t>La prossima versione di EN 1993-1-4 conterrà </a:t>
            </a:r>
            <a:r>
              <a:rPr kumimoji="0" lang="it-IT" altLang="en-US" sz="2000" b="0" i="0" u="sng" strike="noStrike" kern="1200" cap="none" spc="0" normalizeH="0" baseline="0" noProof="0" dirty="0">
                <a:ln>
                  <a:noFill/>
                </a:ln>
                <a:solidFill>
                  <a:prstClr val="black"/>
                </a:solidFill>
                <a:effectLst/>
                <a:uLnTx/>
                <a:uFillTx/>
                <a:latin typeface="Arial" charset="0"/>
                <a:ea typeface="+mn-ea"/>
                <a:cs typeface="+mn-cs"/>
              </a:rPr>
              <a:t>meno </a:t>
            </a:r>
            <a:r>
              <a:rPr kumimoji="0" lang="it-IT" altLang="en-US" sz="2000" b="0" i="0" u="none" strike="noStrike" kern="1200" cap="none" spc="0" normalizeH="0" baseline="0" noProof="0" dirty="0">
                <a:ln>
                  <a:noFill/>
                </a:ln>
                <a:solidFill>
                  <a:prstClr val="black"/>
                </a:solidFill>
                <a:effectLst/>
                <a:uLnTx/>
                <a:uFillTx/>
                <a:latin typeface="Arial" charset="0"/>
                <a:ea typeface="+mn-ea"/>
                <a:cs typeface="+mn-cs"/>
              </a:rPr>
              <a:t> limiti ed espressioni di larghezza effettiva </a:t>
            </a:r>
            <a:r>
              <a:rPr kumimoji="0" lang="it-IT" altLang="en-US" sz="2000" b="0" i="0" u="sng" strike="noStrike" kern="1200" cap="none" spc="0" normalizeH="0" baseline="0" noProof="0" dirty="0">
                <a:ln>
                  <a:noFill/>
                </a:ln>
                <a:solidFill>
                  <a:prstClr val="black"/>
                </a:solidFill>
                <a:effectLst/>
                <a:uLnTx/>
                <a:uFillTx/>
                <a:latin typeface="Arial" charset="0"/>
                <a:ea typeface="+mn-ea"/>
                <a:cs typeface="+mn-cs"/>
              </a:rPr>
              <a:t>conservativi</a:t>
            </a:r>
            <a:r>
              <a:rPr kumimoji="0" lang="it-IT" altLang="en-US" sz="2000" b="0" i="0" u="none" strike="noStrike" kern="1200" cap="none" spc="0" normalizeH="0" baseline="0" noProof="0" dirty="0">
                <a:ln>
                  <a:noFill/>
                </a:ln>
                <a:solidFill>
                  <a:prstClr val="black"/>
                </a:solidFill>
                <a:effectLst/>
                <a:uLnTx/>
                <a:uFillTx/>
                <a:latin typeface="Arial" charset="0"/>
                <a:ea typeface="+mn-ea"/>
                <a:cs typeface="+mn-cs"/>
              </a:rPr>
              <a:t>.</a:t>
            </a:r>
          </a:p>
        </p:txBody>
      </p:sp>
    </p:spTree>
    <p:extLst>
      <p:ext uri="{BB962C8B-B14F-4D97-AF65-F5344CB8AC3E}">
        <p14:creationId xmlns:p14="http://schemas.microsoft.com/office/powerpoint/2010/main" val="1521090986"/>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el 1"/>
          <p:cNvSpPr>
            <a:spLocks noGrp="1"/>
          </p:cNvSpPr>
          <p:nvPr>
            <p:ph type="title"/>
          </p:nvPr>
        </p:nvSpPr>
        <p:spPr/>
        <p:txBody>
          <a:bodyPr/>
          <a:lstStyle/>
          <a:p>
            <a:pPr eaLnBrk="1" hangingPunct="1"/>
            <a:r>
              <a:rPr lang="it-IT" altLang="en-US" sz="3200"/>
              <a:t>Sezione classificazione ed espressioni buckling locale nella EN 1993-1-4</a:t>
            </a:r>
            <a:endParaRPr lang="it-IT" sz="3200"/>
          </a:p>
        </p:txBody>
      </p:sp>
      <p:sp>
        <p:nvSpPr>
          <p:cNvPr id="222210" name="Tijdelijke aanduiding voor inhoud 2"/>
          <p:cNvSpPr>
            <a:spLocks noGrp="1"/>
          </p:cNvSpPr>
          <p:nvPr>
            <p:ph idx="1"/>
          </p:nvPr>
        </p:nvSpPr>
        <p:spPr/>
        <p:txBody>
          <a:bodyPr/>
          <a:lstStyle/>
          <a:p>
            <a:pPr eaLnBrk="1" hangingPunct="1"/>
            <a:r>
              <a:rPr lang="it-IT"/>
              <a:t>Parti di compressione interne</a:t>
            </a:r>
          </a:p>
        </p:txBody>
      </p:sp>
      <p:sp>
        <p:nvSpPr>
          <p:cNvPr id="222211" name="Tijdelijke aanduiding voor dianumm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E918E3-3580-4FE9-8785-E56E86124E81}"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pic>
        <p:nvPicPr>
          <p:cNvPr id="222212" name="Tijdelijke aanduiding voor inhoud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0113" y="2317750"/>
            <a:ext cx="5229225" cy="1744663"/>
          </a:xfrm>
          <a:prstGeom prst="rect">
            <a:avLst/>
          </a:prstGeom>
          <a:noFill/>
          <a:ln w="9525">
            <a:noFill/>
            <a:miter lim="800000"/>
            <a:headEnd/>
            <a:tailEnd/>
          </a:ln>
        </p:spPr>
      </p:pic>
      <p:sp>
        <p:nvSpPr>
          <p:cNvPr id="7" name="Tekstvak 6"/>
          <p:cNvSpPr txBox="1">
            <a:spLocks noRot="1" noChangeAspect="1" noMove="1" noResize="1" noEditPoints="1" noAdjustHandles="1" noChangeArrowheads="1" noChangeShapeType="1" noTextEdit="1"/>
          </p:cNvSpPr>
          <p:nvPr/>
        </p:nvSpPr>
        <p:spPr>
          <a:xfrm>
            <a:off x="6701155" y="2406139"/>
            <a:ext cx="1899046" cy="818366"/>
          </a:xfrm>
          <a:prstGeom prst="rect">
            <a:avLst/>
          </a:prstGeom>
          <a:blipFill rotWithShape="0">
            <a:blip r:embed="rId3" cstate="email">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noFill/>
                <a:effectLst/>
                <a:uLnTx/>
                <a:uFillTx/>
                <a:latin typeface="Calibri"/>
                <a:ea typeface="+mn-ea"/>
                <a:cs typeface="Arial" charset="0"/>
              </a:rPr>
              <a:t> </a:t>
            </a:r>
          </a:p>
        </p:txBody>
      </p:sp>
      <p:graphicFrame>
        <p:nvGraphicFramePr>
          <p:cNvPr id="8" name="Tabel 7"/>
          <p:cNvGraphicFramePr>
            <a:graphicFrameLocks noGrp="1"/>
          </p:cNvGraphicFramePr>
          <p:nvPr/>
        </p:nvGraphicFramePr>
        <p:xfrm>
          <a:off x="865188" y="4359275"/>
          <a:ext cx="7704137" cy="2062163"/>
        </p:xfrm>
        <a:graphic>
          <a:graphicData uri="http://schemas.openxmlformats.org/drawingml/2006/table">
            <a:tbl>
              <a:tblPr firstRow="1" bandRow="1">
                <a:tableStyleId>{5C22544A-7EE6-4342-B048-85BDC9FD1C3A}</a:tableStyleId>
              </a:tblPr>
              <a:tblGrid>
                <a:gridCol w="655254">
                  <a:extLst>
                    <a:ext uri="{9D8B030D-6E8A-4147-A177-3AD203B41FA5}">
                      <a16:colId xmlns:a16="http://schemas.microsoft.com/office/drawing/2014/main" val="20000"/>
                    </a:ext>
                  </a:extLst>
                </a:gridCol>
                <a:gridCol w="1108746">
                  <a:extLst>
                    <a:ext uri="{9D8B030D-6E8A-4147-A177-3AD203B41FA5}">
                      <a16:colId xmlns:a16="http://schemas.microsoft.com/office/drawing/2014/main" val="20001"/>
                    </a:ext>
                  </a:extLst>
                </a:gridCol>
                <a:gridCol w="1188000">
                  <a:extLst>
                    <a:ext uri="{9D8B030D-6E8A-4147-A177-3AD203B41FA5}">
                      <a16:colId xmlns:a16="http://schemas.microsoft.com/office/drawing/2014/main" val="20002"/>
                    </a:ext>
                  </a:extLst>
                </a:gridCol>
                <a:gridCol w="1188000">
                  <a:extLst>
                    <a:ext uri="{9D8B030D-6E8A-4147-A177-3AD203B41FA5}">
                      <a16:colId xmlns:a16="http://schemas.microsoft.com/office/drawing/2014/main" val="20003"/>
                    </a:ext>
                  </a:extLst>
                </a:gridCol>
                <a:gridCol w="1188000">
                  <a:extLst>
                    <a:ext uri="{9D8B030D-6E8A-4147-A177-3AD203B41FA5}">
                      <a16:colId xmlns:a16="http://schemas.microsoft.com/office/drawing/2014/main" val="20004"/>
                    </a:ext>
                  </a:extLst>
                </a:gridCol>
                <a:gridCol w="1188000">
                  <a:extLst>
                    <a:ext uri="{9D8B030D-6E8A-4147-A177-3AD203B41FA5}">
                      <a16:colId xmlns:a16="http://schemas.microsoft.com/office/drawing/2014/main" val="20005"/>
                    </a:ext>
                  </a:extLst>
                </a:gridCol>
                <a:gridCol w="1188000">
                  <a:extLst>
                    <a:ext uri="{9D8B030D-6E8A-4147-A177-3AD203B41FA5}">
                      <a16:colId xmlns:a16="http://schemas.microsoft.com/office/drawing/2014/main" val="20006"/>
                    </a:ext>
                  </a:extLst>
                </a:gridCol>
              </a:tblGrid>
              <a:tr h="370840">
                <a:tc>
                  <a:txBody>
                    <a:bodyPr/>
                    <a:lstStyle/>
                    <a:p>
                      <a:endParaRPr lang="nl-BE"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noFill/>
                  </a:tcPr>
                </a:tc>
                <a:tc gridSpan="2">
                  <a:txBody>
                    <a:bodyPr/>
                    <a:lstStyle/>
                    <a:p>
                      <a:r>
                        <a:rPr lang="nl-BE" sz="1600" dirty="0"/>
                        <a:t>EC3-1-1: acciaio al carbonio</a:t>
                      </a:r>
                      <a:endParaRPr lang="it-IT" sz="16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lang="nl-BE" dirty="0"/>
                    </a:p>
                  </a:txBody>
                  <a:tcPr/>
                </a:tc>
                <a:tc gridSpan="2">
                  <a:txBody>
                    <a:bodyPr/>
                    <a:lstStyle/>
                    <a:p>
                      <a:r>
                        <a:rPr lang="nl-BE" sz="1600" dirty="0"/>
                        <a:t>EC3-1-4: acciaio inossidabile</a:t>
                      </a:r>
                      <a:endParaRPr lang="it-IT" sz="16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nl-BE" dirty="0"/>
                    </a:p>
                  </a:txBody>
                  <a:tcPr/>
                </a:tc>
                <a:tc gridSpan="2">
                  <a:txBody>
                    <a:bodyPr/>
                    <a:lstStyle/>
                    <a:p>
                      <a:r>
                        <a:rPr lang="nl-BE" sz="1600" dirty="0"/>
                        <a:t>EC3-1-4: Revisione futura</a:t>
                      </a:r>
                      <a:endParaRPr lang="it-IT" sz="16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lang="nl-BE" dirty="0"/>
                    </a:p>
                  </a:txBody>
                  <a:tcPr/>
                </a:tc>
                <a:extLst>
                  <a:ext uri="{0D108BD9-81ED-4DB2-BD59-A6C34878D82A}">
                    <a16:rowId xmlns:a16="http://schemas.microsoft.com/office/drawing/2014/main" val="10000"/>
                  </a:ext>
                </a:extLst>
              </a:tr>
              <a:tr h="370840">
                <a:tc>
                  <a:txBody>
                    <a:bodyPr/>
                    <a:lstStyle/>
                    <a:p>
                      <a:pPr marL="0" algn="l" defTabSz="914400" rtl="0" eaLnBrk="1" latinLnBrk="0" hangingPunct="1"/>
                      <a:r>
                        <a:rPr lang="it-IT" sz="1400" b="1" kern="1200" spc="-60" dirty="0">
                          <a:solidFill>
                            <a:schemeClr val="lt1"/>
                          </a:solidFill>
                          <a:latin typeface="+mn-lt"/>
                        </a:rPr>
                        <a:t>C</a:t>
                      </a:r>
                      <a:r>
                        <a:rPr lang="it-IT" sz="1400" b="1" kern="1200" spc="-60" baseline="0" dirty="0">
                          <a:solidFill>
                            <a:schemeClr val="lt1"/>
                          </a:solidFill>
                          <a:latin typeface="+mn-lt"/>
                        </a:rPr>
                        <a:t>lasse</a:t>
                      </a:r>
                      <a:endParaRPr lang="it-IT" sz="1400" b="1" kern="1200" spc="-60" baseline="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solidFill>
                  </a:tcPr>
                </a:tc>
                <a:tc>
                  <a:txBody>
                    <a:bodyPr/>
                    <a:lstStyle/>
                    <a:p>
                      <a:pPr marL="0" algn="l" defTabSz="914400" rtl="0" eaLnBrk="1" latinLnBrk="0" hangingPunct="1"/>
                      <a:r>
                        <a:rPr lang="it-IT" sz="1400" b="1" kern="1200" dirty="0">
                          <a:solidFill>
                            <a:schemeClr val="lt1"/>
                          </a:solidFill>
                          <a:latin typeface="+mn-lt"/>
                        </a:rPr>
                        <a:t>Piegatura</a:t>
                      </a:r>
                      <a:endParaRPr lang="it-IT" sz="1400"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marL="0" algn="l" defTabSz="914400" rtl="0" eaLnBrk="1" latinLnBrk="0" hangingPunct="1"/>
                      <a:r>
                        <a:rPr lang="it-IT" sz="1400" b="1" kern="1200" spc="-50" baseline="0" dirty="0">
                          <a:solidFill>
                            <a:schemeClr val="lt1"/>
                          </a:solidFill>
                          <a:latin typeface="+mn-lt"/>
                        </a:rPr>
                        <a:t>Compressione</a:t>
                      </a:r>
                      <a:endParaRPr lang="it-IT" sz="1400" b="1" kern="1200" spc="-50" baseline="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tc>
                  <a:txBody>
                    <a:bodyPr/>
                    <a:lstStyle/>
                    <a:p>
                      <a:pPr marL="0" algn="l" defTabSz="914400" rtl="0" eaLnBrk="1" latinLnBrk="0" hangingPunct="1"/>
                      <a:r>
                        <a:rPr lang="it-IT" sz="1400" b="1" kern="1200" dirty="0">
                          <a:solidFill>
                            <a:schemeClr val="lt1"/>
                          </a:solidFill>
                          <a:latin typeface="+mn-lt"/>
                        </a:rPr>
                        <a:t>Piegatura</a:t>
                      </a:r>
                      <a:endParaRPr lang="it-IT" sz="1400"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solidFill>
                  </a:tcPr>
                </a:tc>
                <a:tc>
                  <a:txBody>
                    <a:bodyPr/>
                    <a:lstStyle/>
                    <a:p>
                      <a:pPr marL="0" algn="l" defTabSz="914400" rtl="0" eaLnBrk="1" latinLnBrk="0" hangingPunct="1"/>
                      <a:r>
                        <a:rPr lang="it-IT" sz="1400" b="1" kern="1200" spc="-50" baseline="0" dirty="0">
                          <a:solidFill>
                            <a:schemeClr val="lt1"/>
                          </a:solidFill>
                          <a:latin typeface="+mn-lt"/>
                        </a:rPr>
                        <a:t>Compressione</a:t>
                      </a:r>
                      <a:endParaRPr lang="it-IT" sz="1400" b="1" kern="1200" spc="-50" baseline="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solidFill>
                  </a:tcPr>
                </a:tc>
                <a:tc>
                  <a:txBody>
                    <a:bodyPr/>
                    <a:lstStyle/>
                    <a:p>
                      <a:pPr marL="0" algn="l" defTabSz="914400" rtl="0" eaLnBrk="1" latinLnBrk="0" hangingPunct="1"/>
                      <a:r>
                        <a:rPr lang="it-IT" sz="1400" b="1" kern="1200" dirty="0">
                          <a:solidFill>
                            <a:schemeClr val="lt1"/>
                          </a:solidFill>
                          <a:latin typeface="+mn-lt"/>
                        </a:rPr>
                        <a:t>Piegatura</a:t>
                      </a:r>
                      <a:endParaRPr lang="it-IT" sz="1400"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marL="0" algn="l" defTabSz="914400" rtl="0" eaLnBrk="1" latinLnBrk="0" hangingPunct="1"/>
                      <a:r>
                        <a:rPr lang="it-IT" sz="1400" b="1" kern="1200" spc="-60" baseline="0" dirty="0">
                          <a:solidFill>
                            <a:schemeClr val="lt1"/>
                          </a:solidFill>
                          <a:latin typeface="+mn-lt"/>
                        </a:rPr>
                        <a:t>Compressione</a:t>
                      </a:r>
                      <a:endParaRPr lang="it-IT" sz="1400" b="1" kern="1200" spc="-60" baseline="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extLst>
                  <a:ext uri="{0D108BD9-81ED-4DB2-BD59-A6C34878D82A}">
                    <a16:rowId xmlns:a16="http://schemas.microsoft.com/office/drawing/2014/main" val="10001"/>
                  </a:ext>
                </a:extLst>
              </a:tr>
              <a:tr h="370840">
                <a:tc>
                  <a:txBody>
                    <a:bodyPr/>
                    <a:lstStyle/>
                    <a:p>
                      <a:pPr algn="ctr"/>
                      <a:r>
                        <a:rPr lang="nl-BE" sz="1400" b="1" dirty="0">
                          <a:solidFill>
                            <a:schemeClr val="bg1"/>
                          </a:solidFill>
                        </a:rPr>
                        <a:t>1</a:t>
                      </a:r>
                      <a:endParaRPr lang="it-IT" sz="1400" b="1"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algn="ctr"/>
                      <a:r>
                        <a:rPr lang="nl-BE" sz="1400" dirty="0"/>
                        <a:t>c/t ≤ 72ε</a:t>
                      </a:r>
                      <a:endParaRPr lang="it-IT" sz="1400" dirty="0"/>
                    </a:p>
                  </a:txBody>
                  <a:tcPr>
                    <a:lnL w="38100" cap="flat" cmpd="sng" algn="ctr">
                      <a:solidFill>
                        <a:schemeClr val="bg1"/>
                      </a:solidFill>
                      <a:prstDash val="solid"/>
                      <a:round/>
                      <a:headEnd type="none" w="med" len="med"/>
                      <a:tailEnd type="none" w="med" len="med"/>
                    </a:lnL>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33ε</a:t>
                      </a:r>
                      <a:endParaRPr lang="it-IT" sz="1400" dirty="0"/>
                    </a:p>
                  </a:txBody>
                  <a:tcPr>
                    <a:lnR w="38100" cap="flat" cmpd="sng" algn="ctr">
                      <a:solidFill>
                        <a:schemeClr val="bg1"/>
                      </a:solidFill>
                      <a:prstDash val="solid"/>
                      <a:round/>
                      <a:headEnd type="none" w="med" len="med"/>
                      <a:tailEnd type="none" w="med" len="med"/>
                    </a:lnR>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56ε</a:t>
                      </a:r>
                      <a:endParaRPr lang="it-IT" sz="1400" dirty="0"/>
                    </a:p>
                  </a:txBody>
                  <a:tcPr>
                    <a:lnL w="38100" cap="flat" cmpd="sng" algn="ctr">
                      <a:solidFill>
                        <a:schemeClr val="bg1"/>
                      </a:solidFill>
                      <a:prstDash val="solid"/>
                      <a:round/>
                      <a:headEnd type="none" w="med" len="med"/>
                      <a:tailEnd type="none" w="med" len="med"/>
                    </a:lnL>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25,7ε</a:t>
                      </a:r>
                      <a:endParaRPr lang="it-IT" sz="1400" dirty="0"/>
                    </a:p>
                  </a:txBody>
                  <a:tcPr>
                    <a:lnR w="38100" cap="flat" cmpd="sng" algn="ctr">
                      <a:solidFill>
                        <a:schemeClr val="bg1"/>
                      </a:solidFill>
                      <a:prstDash val="solid"/>
                      <a:round/>
                      <a:headEnd type="none" w="med" len="med"/>
                      <a:tailEnd type="none" w="med" len="med"/>
                    </a:lnR>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72ε</a:t>
                      </a:r>
                      <a:endParaRPr lang="it-IT" sz="1400" dirty="0"/>
                    </a:p>
                  </a:txBody>
                  <a:tcPr>
                    <a:lnL w="38100" cap="flat" cmpd="sng" algn="ctr">
                      <a:solidFill>
                        <a:schemeClr val="bg1"/>
                      </a:solidFill>
                      <a:prstDash val="solid"/>
                      <a:round/>
                      <a:headEnd type="none" w="med" len="med"/>
                      <a:tailEnd type="none" w="med" len="med"/>
                    </a:lnL>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33ε</a:t>
                      </a:r>
                      <a:endParaRPr lang="it-IT" sz="1400" dirty="0"/>
                    </a:p>
                  </a:txBody>
                  <a:tcPr>
                    <a:lnR w="38100" cap="flat" cmpd="sng" algn="ctr">
                      <a:solidFill>
                        <a:schemeClr val="bg1"/>
                      </a:solidFill>
                      <a:prstDash val="solid"/>
                      <a:round/>
                      <a:headEnd type="none" w="med" len="med"/>
                      <a:tailEnd type="none" w="med" len="med"/>
                    </a:lnR>
                    <a:solidFill>
                      <a:srgbClr val="E7EEF2"/>
                    </a:solidFill>
                  </a:tcPr>
                </a:tc>
                <a:extLst>
                  <a:ext uri="{0D108BD9-81ED-4DB2-BD59-A6C34878D82A}">
                    <a16:rowId xmlns:a16="http://schemas.microsoft.com/office/drawing/2014/main" val="10002"/>
                  </a:ext>
                </a:extLst>
              </a:tr>
              <a:tr h="370840">
                <a:tc>
                  <a:txBody>
                    <a:bodyPr/>
                    <a:lstStyle/>
                    <a:p>
                      <a:pPr algn="ctr"/>
                      <a:r>
                        <a:rPr lang="nl-BE" sz="1400" b="1" dirty="0">
                          <a:solidFill>
                            <a:schemeClr val="bg1"/>
                          </a:solidFill>
                        </a:rPr>
                        <a:t>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83ε</a:t>
                      </a:r>
                      <a:endParaRPr lang="it-IT" sz="1400" dirty="0"/>
                    </a:p>
                  </a:txBody>
                  <a:tcPr>
                    <a:lnL w="38100" cap="flat" cmpd="sng" algn="ctr">
                      <a:solidFill>
                        <a:schemeClr val="bg1"/>
                      </a:solidFill>
                      <a:prstDash val="solid"/>
                      <a:round/>
                      <a:headEnd type="none" w="med" len="med"/>
                      <a:tailEnd type="none" w="med" len="med"/>
                    </a:lnL>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38ε</a:t>
                      </a:r>
                      <a:endParaRPr lang="it-IT" sz="1400" dirty="0"/>
                    </a:p>
                  </a:txBody>
                  <a:tcPr>
                    <a:lnR w="38100" cap="flat" cmpd="sng" algn="ctr">
                      <a:solidFill>
                        <a:schemeClr val="bg1"/>
                      </a:solidFill>
                      <a:prstDash val="solid"/>
                      <a:round/>
                      <a:headEnd type="none" w="med" len="med"/>
                      <a:tailEnd type="none" w="med" len="med"/>
                    </a:lnR>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58,2ε</a:t>
                      </a:r>
                      <a:endParaRPr lang="it-IT" sz="1400" dirty="0"/>
                    </a:p>
                  </a:txBody>
                  <a:tcPr>
                    <a:lnL w="38100" cap="flat" cmpd="sng" algn="ctr">
                      <a:solidFill>
                        <a:schemeClr val="bg1"/>
                      </a:solidFill>
                      <a:prstDash val="solid"/>
                      <a:round/>
                      <a:headEnd type="none" w="med" len="med"/>
                      <a:tailEnd type="none" w="med" len="med"/>
                    </a:lnL>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26,7ε</a:t>
                      </a:r>
                      <a:endParaRPr lang="it-IT" sz="1400" dirty="0"/>
                    </a:p>
                  </a:txBody>
                  <a:tcPr>
                    <a:lnR w="38100" cap="flat" cmpd="sng" algn="ctr">
                      <a:solidFill>
                        <a:schemeClr val="bg1"/>
                      </a:solidFill>
                      <a:prstDash val="solid"/>
                      <a:round/>
                      <a:headEnd type="none" w="med" len="med"/>
                      <a:tailEnd type="none" w="med" len="med"/>
                    </a:lnR>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76ε</a:t>
                      </a:r>
                      <a:endParaRPr lang="it-IT" sz="1400" dirty="0"/>
                    </a:p>
                  </a:txBody>
                  <a:tcPr>
                    <a:lnL w="38100" cap="flat" cmpd="sng" algn="ctr">
                      <a:solidFill>
                        <a:schemeClr val="bg1"/>
                      </a:solidFill>
                      <a:prstDash val="solid"/>
                      <a:round/>
                      <a:headEnd type="none" w="med" len="med"/>
                      <a:tailEnd type="none" w="med" len="med"/>
                    </a:lnL>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35ε</a:t>
                      </a:r>
                      <a:endParaRPr lang="it-IT" sz="1400" dirty="0"/>
                    </a:p>
                  </a:txBody>
                  <a:tcPr>
                    <a:lnR w="38100" cap="flat" cmpd="sng" algn="ctr">
                      <a:solidFill>
                        <a:schemeClr val="bg1"/>
                      </a:solidFill>
                      <a:prstDash val="solid"/>
                      <a:round/>
                      <a:headEnd type="none" w="med" len="med"/>
                      <a:tailEnd type="none" w="med" len="med"/>
                    </a:lnR>
                    <a:solidFill>
                      <a:srgbClr val="E7EEF2"/>
                    </a:solidFill>
                  </a:tcPr>
                </a:tc>
                <a:extLst>
                  <a:ext uri="{0D108BD9-81ED-4DB2-BD59-A6C34878D82A}">
                    <a16:rowId xmlns:a16="http://schemas.microsoft.com/office/drawing/2014/main" val="10003"/>
                  </a:ext>
                </a:extLst>
              </a:tr>
              <a:tr h="370840">
                <a:tc>
                  <a:txBody>
                    <a:bodyPr/>
                    <a:lstStyle/>
                    <a:p>
                      <a:pPr algn="ctr"/>
                      <a:r>
                        <a:rPr lang="nl-BE" sz="1400" b="1" dirty="0">
                          <a:solidFill>
                            <a:schemeClr val="bg1"/>
                          </a:solidFill>
                        </a:rPr>
                        <a:t>3</a:t>
                      </a:r>
                      <a:endParaRPr lang="it-IT" sz="1400" b="1"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124ε</a:t>
                      </a:r>
                      <a:endParaRPr lang="it-IT" sz="1400"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42ε</a:t>
                      </a:r>
                      <a:endParaRPr lang="it-IT" sz="1400"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74,8ε</a:t>
                      </a:r>
                      <a:endParaRPr lang="it-IT" sz="1400"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30,7ε</a:t>
                      </a:r>
                      <a:endParaRPr lang="it-IT" sz="1400"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90ε</a:t>
                      </a:r>
                      <a:endParaRPr lang="it-IT" sz="1400"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37ε</a:t>
                      </a:r>
                      <a:endParaRPr lang="it-IT" sz="1400"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7EEF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222445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el 1"/>
          <p:cNvSpPr>
            <a:spLocks noGrp="1"/>
          </p:cNvSpPr>
          <p:nvPr>
            <p:ph type="title"/>
          </p:nvPr>
        </p:nvSpPr>
        <p:spPr/>
        <p:txBody>
          <a:bodyPr/>
          <a:lstStyle/>
          <a:p>
            <a:pPr eaLnBrk="1" hangingPunct="1"/>
            <a:r>
              <a:rPr lang="it-IT" altLang="en-US" sz="3200"/>
              <a:t>Sezione classificazione ed espressioni buckling locale nella EN 1993-1-4</a:t>
            </a:r>
            <a:endParaRPr lang="it-IT" sz="3200"/>
          </a:p>
        </p:txBody>
      </p:sp>
      <p:sp>
        <p:nvSpPr>
          <p:cNvPr id="223234" name="Tijdelijke aanduiding voor inhoud 2"/>
          <p:cNvSpPr>
            <a:spLocks noGrp="1"/>
          </p:cNvSpPr>
          <p:nvPr>
            <p:ph idx="1"/>
          </p:nvPr>
        </p:nvSpPr>
        <p:spPr/>
        <p:txBody>
          <a:bodyPr/>
          <a:lstStyle/>
          <a:p>
            <a:pPr eaLnBrk="1" hangingPunct="1"/>
            <a:r>
              <a:rPr lang="it-IT"/>
              <a:t>Parti di compressione esterne</a:t>
            </a:r>
          </a:p>
        </p:txBody>
      </p:sp>
      <p:sp>
        <p:nvSpPr>
          <p:cNvPr id="223235" name="Tijdelijke aanduiding voor dianumm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18FB35-1976-44B2-AD35-77C83EB42B94}"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
        <p:nvSpPr>
          <p:cNvPr id="7" name="Tekstvak 6"/>
          <p:cNvSpPr txBox="1">
            <a:spLocks noRot="1" noChangeAspect="1" noMove="1" noResize="1" noEditPoints="1" noAdjustHandles="1" noChangeArrowheads="1" noChangeShapeType="1" noTextEdit="1"/>
          </p:cNvSpPr>
          <p:nvPr/>
        </p:nvSpPr>
        <p:spPr>
          <a:xfrm>
            <a:off x="6701155" y="2406139"/>
            <a:ext cx="1899046" cy="818366"/>
          </a:xfrm>
          <a:prstGeom prst="rect">
            <a:avLst/>
          </a:prstGeom>
          <a:blipFill rotWithShape="0">
            <a:blip r:embed="rId2" cstate="email">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noFill/>
                <a:effectLst/>
                <a:uLnTx/>
                <a:uFillTx/>
                <a:latin typeface="Calibri"/>
                <a:ea typeface="+mn-ea"/>
                <a:cs typeface="Arial" charset="0"/>
              </a:rPr>
              <a:t> </a:t>
            </a:r>
          </a:p>
        </p:txBody>
      </p:sp>
      <p:pic>
        <p:nvPicPr>
          <p:cNvPr id="223237" name="Tijdelijke aanduiding voor inhoud 3"/>
          <p:cNvPicPr>
            <a:picLocks noChangeAspect="1"/>
          </p:cNvPicPr>
          <p:nvPr/>
        </p:nvPicPr>
        <p:blipFill>
          <a:blip r:embed="rId3"/>
          <a:srcRect/>
          <a:stretch>
            <a:fillRect/>
          </a:stretch>
        </p:blipFill>
        <p:spPr bwMode="auto">
          <a:xfrm>
            <a:off x="2490788" y="2276475"/>
            <a:ext cx="4124325" cy="1714500"/>
          </a:xfrm>
          <a:prstGeom prst="rect">
            <a:avLst/>
          </a:prstGeom>
          <a:noFill/>
          <a:ln w="9525">
            <a:noFill/>
            <a:miter lim="800000"/>
            <a:headEnd/>
            <a:tailEnd/>
          </a:ln>
        </p:spPr>
      </p:pic>
      <p:pic>
        <p:nvPicPr>
          <p:cNvPr id="223238" name="Afbeelding 9"/>
          <p:cNvPicPr>
            <a:picLocks noChangeAspect="1"/>
          </p:cNvPicPr>
          <p:nvPr/>
        </p:nvPicPr>
        <p:blipFill>
          <a:blip r:embed="rId4"/>
          <a:srcRect/>
          <a:stretch>
            <a:fillRect/>
          </a:stretch>
        </p:blipFill>
        <p:spPr bwMode="auto">
          <a:xfrm>
            <a:off x="862013" y="2276475"/>
            <a:ext cx="1123950" cy="1762125"/>
          </a:xfrm>
          <a:prstGeom prst="rect">
            <a:avLst/>
          </a:prstGeom>
          <a:noFill/>
          <a:ln w="9525">
            <a:noFill/>
            <a:miter lim="800000"/>
            <a:headEnd/>
            <a:tailEnd/>
          </a:ln>
        </p:spPr>
      </p:pic>
      <p:graphicFrame>
        <p:nvGraphicFramePr>
          <p:cNvPr id="11" name="Tabel 10"/>
          <p:cNvGraphicFramePr>
            <a:graphicFrameLocks noGrp="1"/>
          </p:cNvGraphicFramePr>
          <p:nvPr/>
        </p:nvGraphicFramePr>
        <p:xfrm>
          <a:off x="917575" y="4362450"/>
          <a:ext cx="7289800" cy="2209800"/>
        </p:xfrm>
        <a:graphic>
          <a:graphicData uri="http://schemas.openxmlformats.org/drawingml/2006/table">
            <a:tbl>
              <a:tblPr firstRow="1" bandRow="1">
                <a:tableStyleId>{5C22544A-7EE6-4342-B048-85BDC9FD1C3A}</a:tableStyleId>
              </a:tblPr>
              <a:tblGrid>
                <a:gridCol w="651294">
                  <a:extLst>
                    <a:ext uri="{9D8B030D-6E8A-4147-A177-3AD203B41FA5}">
                      <a16:colId xmlns:a16="http://schemas.microsoft.com/office/drawing/2014/main" val="20000"/>
                    </a:ext>
                  </a:extLst>
                </a:gridCol>
                <a:gridCol w="1659614">
                  <a:extLst>
                    <a:ext uri="{9D8B030D-6E8A-4147-A177-3AD203B41FA5}">
                      <a16:colId xmlns:a16="http://schemas.microsoft.com/office/drawing/2014/main" val="20001"/>
                    </a:ext>
                  </a:extLst>
                </a:gridCol>
                <a:gridCol w="1659614">
                  <a:extLst>
                    <a:ext uri="{9D8B030D-6E8A-4147-A177-3AD203B41FA5}">
                      <a16:colId xmlns:a16="http://schemas.microsoft.com/office/drawing/2014/main" val="20002"/>
                    </a:ext>
                  </a:extLst>
                </a:gridCol>
                <a:gridCol w="1659614">
                  <a:extLst>
                    <a:ext uri="{9D8B030D-6E8A-4147-A177-3AD203B41FA5}">
                      <a16:colId xmlns:a16="http://schemas.microsoft.com/office/drawing/2014/main" val="20003"/>
                    </a:ext>
                  </a:extLst>
                </a:gridCol>
                <a:gridCol w="1659614">
                  <a:extLst>
                    <a:ext uri="{9D8B030D-6E8A-4147-A177-3AD203B41FA5}">
                      <a16:colId xmlns:a16="http://schemas.microsoft.com/office/drawing/2014/main" val="20004"/>
                    </a:ext>
                  </a:extLst>
                </a:gridCol>
              </a:tblGrid>
              <a:tr h="370840">
                <a:tc>
                  <a:txBody>
                    <a:bodyPr/>
                    <a:lstStyle/>
                    <a:p>
                      <a:endParaRPr lang="nl-BE"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noFill/>
                  </a:tcPr>
                </a:tc>
                <a:tc>
                  <a:txBody>
                    <a:bodyPr/>
                    <a:lstStyle/>
                    <a:p>
                      <a:r>
                        <a:rPr lang="nl-BE" sz="1600" dirty="0"/>
                        <a:t>EC3-1-1: </a:t>
                      </a:r>
                      <a:r>
                        <a:rPr lang="nl-BE" sz="1600" b="1" dirty="0"/>
                        <a:t>acciaio al carbonio</a:t>
                      </a:r>
                      <a:endParaRPr lang="it-IT" sz="1600"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gridSpan="2">
                  <a:txBody>
                    <a:bodyPr/>
                    <a:lstStyle/>
                    <a:p>
                      <a:r>
                        <a:rPr lang="nl-BE" sz="1600" dirty="0"/>
                        <a:t>EC3-1-4: acciaio inossidabile</a:t>
                      </a:r>
                      <a:endParaRPr lang="it-IT" sz="16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nl-BE" sz="16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r>
                        <a:rPr lang="nl-BE" sz="1600" dirty="0"/>
                        <a:t>EC3-1-4: revisione futura</a:t>
                      </a:r>
                      <a:endParaRPr lang="it-IT" sz="16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pPr marL="0" algn="l" defTabSz="914400" rtl="0" eaLnBrk="1" latinLnBrk="0" hangingPunct="1"/>
                      <a:r>
                        <a:rPr lang="it-IT" sz="1400" b="1" kern="1200" dirty="0">
                          <a:solidFill>
                            <a:schemeClr val="lt1"/>
                          </a:solidFill>
                          <a:latin typeface="+mn-lt"/>
                        </a:rPr>
                        <a:t>Classe</a:t>
                      </a:r>
                      <a:endParaRPr lang="it-IT" sz="1400"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algn="l" defTabSz="914400" rtl="0" eaLnBrk="1" latinLnBrk="0" hangingPunct="1"/>
                      <a:r>
                        <a:rPr lang="it-IT" sz="1400" b="1" kern="1200" dirty="0">
                          <a:solidFill>
                            <a:schemeClr val="lt1"/>
                          </a:solidFill>
                          <a:latin typeface="+mn-lt"/>
                        </a:rPr>
                        <a:t>Compressione</a:t>
                      </a:r>
                      <a:endParaRPr lang="it-IT" sz="1400"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algn="l" defTabSz="914400" rtl="0" eaLnBrk="1" latinLnBrk="0" hangingPunct="1"/>
                      <a:r>
                        <a:rPr lang="it-IT" sz="1400" b="1" kern="1200" dirty="0">
                          <a:solidFill>
                            <a:schemeClr val="lt1"/>
                          </a:solidFill>
                          <a:latin typeface="+mn-lt"/>
                        </a:rPr>
                        <a:t>Compressione</a:t>
                      </a:r>
                      <a:br/>
                      <a:r>
                        <a:rPr lang="it-IT" sz="1400" b="1" kern="1200" dirty="0">
                          <a:solidFill>
                            <a:schemeClr val="lt1"/>
                          </a:solidFill>
                          <a:latin typeface="+mn-lt"/>
                        </a:rPr>
                        <a:t>Saldato</a:t>
                      </a:r>
                      <a:endParaRPr lang="it-IT" sz="1400"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solidFill>
                  </a:tcPr>
                </a:tc>
                <a:tc>
                  <a:txBody>
                    <a:bodyPr/>
                    <a:lstStyle/>
                    <a:p>
                      <a:pPr marL="0" algn="l" defTabSz="914400" rtl="0" eaLnBrk="1" latinLnBrk="0" hangingPunct="1"/>
                      <a:r>
                        <a:rPr lang="it-IT" sz="1400" b="1" kern="1200" dirty="0">
                          <a:solidFill>
                            <a:schemeClr val="lt1"/>
                          </a:solidFill>
                          <a:latin typeface="+mn-lt"/>
                        </a:rPr>
                        <a:t>Compressione</a:t>
                      </a:r>
                      <a:endParaRPr lang="it-IT" sz="1400" b="1" kern="1200" dirty="0">
                        <a:solidFill>
                          <a:schemeClr val="lt1"/>
                        </a:solidFill>
                        <a:latin typeface="+mn-lt"/>
                        <a:ea typeface="+mn-ea"/>
                        <a:cs typeface="+mn-cs"/>
                      </a:endParaRPr>
                    </a:p>
                    <a:p>
                      <a:pPr marL="0" algn="l" defTabSz="914400" rtl="0" eaLnBrk="1" latinLnBrk="0" hangingPunct="1"/>
                      <a:r>
                        <a:rPr lang="it-IT" sz="1400" b="1" kern="1200" dirty="0">
                          <a:solidFill>
                            <a:schemeClr val="lt1"/>
                          </a:solidFill>
                          <a:latin typeface="+mn-lt"/>
                        </a:rPr>
                        <a:t>Formato a freddo</a:t>
                      </a:r>
                      <a:endParaRPr lang="it-IT" sz="1400" b="1" kern="1200" dirty="0">
                        <a:solidFill>
                          <a:schemeClr val="lt1"/>
                        </a:solidFill>
                        <a:latin typeface="+mn-lt"/>
                        <a:ea typeface="+mn-ea"/>
                        <a:cs typeface="+mn-cs"/>
                      </a:endParaRPr>
                    </a:p>
                  </a:txBody>
                  <a:tcP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solidFill>
                  </a:tcPr>
                </a:tc>
                <a:tc>
                  <a:txBody>
                    <a:bodyPr/>
                    <a:lstStyle/>
                    <a:p>
                      <a:pPr marL="0" algn="l" defTabSz="914400" rtl="0" eaLnBrk="1" latinLnBrk="0" hangingPunct="1"/>
                      <a:r>
                        <a:rPr lang="it-IT" sz="1400" b="1" kern="1200" dirty="0">
                          <a:solidFill>
                            <a:schemeClr val="lt1"/>
                          </a:solidFill>
                          <a:latin typeface="+mn-lt"/>
                        </a:rPr>
                        <a:t>Compressione</a:t>
                      </a:r>
                      <a:endParaRPr lang="it-IT" sz="1400"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extLst>
                  <a:ext uri="{0D108BD9-81ED-4DB2-BD59-A6C34878D82A}">
                    <a16:rowId xmlns:a16="http://schemas.microsoft.com/office/drawing/2014/main" val="10001"/>
                  </a:ext>
                </a:extLst>
              </a:tr>
              <a:tr h="370840">
                <a:tc>
                  <a:txBody>
                    <a:bodyPr/>
                    <a:lstStyle/>
                    <a:p>
                      <a:pPr algn="ctr"/>
                      <a:r>
                        <a:rPr lang="nl-BE" sz="1400" b="1" dirty="0">
                          <a:solidFill>
                            <a:schemeClr val="bg1"/>
                          </a:solidFill>
                        </a:rPr>
                        <a:t>1</a:t>
                      </a:r>
                      <a:endParaRPr lang="it-IT" sz="1400" b="1"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9ε</a:t>
                      </a:r>
                      <a:endParaRPr lang="it-IT"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9ε</a:t>
                      </a:r>
                      <a:endParaRPr lang="it-IT" sz="1400" dirty="0"/>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10ε</a:t>
                      </a:r>
                      <a:endParaRPr lang="it-IT" sz="1400" dirty="0"/>
                    </a:p>
                  </a:txBody>
                  <a:tcP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9ε</a:t>
                      </a:r>
                      <a:endParaRPr lang="it-IT"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extLst>
                  <a:ext uri="{0D108BD9-81ED-4DB2-BD59-A6C34878D82A}">
                    <a16:rowId xmlns:a16="http://schemas.microsoft.com/office/drawing/2014/main" val="10002"/>
                  </a:ext>
                </a:extLst>
              </a:tr>
              <a:tr h="370840">
                <a:tc>
                  <a:txBody>
                    <a:bodyPr/>
                    <a:lstStyle/>
                    <a:p>
                      <a:pPr algn="ctr"/>
                      <a:r>
                        <a:rPr lang="nl-BE" sz="1400" b="1" dirty="0">
                          <a:solidFill>
                            <a:schemeClr val="bg1"/>
                          </a:solidFill>
                        </a:rPr>
                        <a:t>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10ε</a:t>
                      </a:r>
                      <a:endParaRPr lang="it-IT"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9,4ε</a:t>
                      </a:r>
                      <a:endParaRPr lang="it-IT" sz="1400" dirty="0"/>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10,4ε</a:t>
                      </a:r>
                      <a:endParaRPr lang="it-IT" sz="1400" dirty="0"/>
                    </a:p>
                  </a:txBody>
                  <a:tcP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10ε</a:t>
                      </a:r>
                      <a:endParaRPr lang="it-IT"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extLst>
                  <a:ext uri="{0D108BD9-81ED-4DB2-BD59-A6C34878D82A}">
                    <a16:rowId xmlns:a16="http://schemas.microsoft.com/office/drawing/2014/main" val="10003"/>
                  </a:ext>
                </a:extLst>
              </a:tr>
              <a:tr h="370840">
                <a:tc>
                  <a:txBody>
                    <a:bodyPr/>
                    <a:lstStyle/>
                    <a:p>
                      <a:pPr algn="ctr"/>
                      <a:r>
                        <a:rPr lang="nl-BE" sz="1400" b="1" dirty="0">
                          <a:solidFill>
                            <a:schemeClr val="bg1"/>
                          </a:solidFill>
                        </a:rPr>
                        <a:t>3</a:t>
                      </a:r>
                      <a:endParaRPr lang="it-IT" sz="1400" b="1"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14ε</a:t>
                      </a:r>
                      <a:endParaRPr lang="it-IT"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11ε</a:t>
                      </a:r>
                      <a:endParaRPr lang="it-IT" sz="1400" dirty="0"/>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11,9ε</a:t>
                      </a:r>
                      <a:endParaRPr lang="it-IT" sz="1400" dirty="0"/>
                    </a:p>
                  </a:txBody>
                  <a:tcP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14ε</a:t>
                      </a:r>
                      <a:endParaRPr lang="it-IT"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7EEF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995952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ChangeArrowheads="1"/>
          </p:cNvSpPr>
          <p:nvPr>
            <p:ph type="title"/>
          </p:nvPr>
        </p:nvSpPr>
        <p:spPr/>
        <p:txBody>
          <a:bodyPr/>
          <a:lstStyle/>
          <a:p>
            <a:pPr eaLnBrk="1" hangingPunct="1"/>
            <a:r>
              <a:rPr lang="it-IT" altLang="en-US" sz="3600"/>
              <a:t>Progettazione di colonne e travi</a:t>
            </a:r>
          </a:p>
        </p:txBody>
      </p:sp>
      <p:sp>
        <p:nvSpPr>
          <p:cNvPr id="30723" name="Rectangle 3"/>
          <p:cNvSpPr>
            <a:spLocks noGrp="1" noChangeArrowheads="1"/>
          </p:cNvSpPr>
          <p:nvPr>
            <p:ph type="body" idx="1"/>
          </p:nvPr>
        </p:nvSpPr>
        <p:spPr>
          <a:xfrm>
            <a:off x="611188" y="1557338"/>
            <a:ext cx="7772400" cy="4365625"/>
          </a:xfrm>
        </p:spPr>
        <p:txBody>
          <a:bodyPr rtlCol="0">
            <a:normAutofit lnSpcReduction="10000"/>
          </a:bodyPr>
          <a:lstStyle/>
          <a:p>
            <a:pPr eaLnBrk="1" fontAlgn="auto" hangingPunct="1">
              <a:spcAft>
                <a:spcPts val="0"/>
              </a:spcAft>
              <a:defRPr/>
            </a:pPr>
            <a:endParaRPr lang="it-IT" altLang="en-US" sz="2600" dirty="0"/>
          </a:p>
          <a:p>
            <a:pPr eaLnBrk="1" fontAlgn="auto" hangingPunct="1">
              <a:spcAft>
                <a:spcPts val="0"/>
              </a:spcAft>
              <a:defRPr/>
            </a:pPr>
            <a:r>
              <a:rPr lang="it-IT" altLang="en-US" sz="2600" dirty="0"/>
              <a:t>In generale usare lo </a:t>
            </a:r>
            <a:r>
              <a:rPr lang="it-IT" altLang="en-US" sz="2600" u="sng" dirty="0"/>
              <a:t>stesso approccio</a:t>
            </a:r>
            <a:r>
              <a:rPr lang="it-IT" altLang="en-US" sz="2600" dirty="0"/>
              <a:t> dell'acciaio al carbonio</a:t>
            </a:r>
          </a:p>
          <a:p>
            <a:pPr eaLnBrk="1" fontAlgn="auto" hangingPunct="1">
              <a:spcAft>
                <a:spcPts val="0"/>
              </a:spcAft>
              <a:defRPr/>
            </a:pPr>
            <a:endParaRPr lang="it-IT" altLang="en-US" sz="2600" dirty="0"/>
          </a:p>
          <a:p>
            <a:pPr eaLnBrk="1" fontAlgn="auto" hangingPunct="1">
              <a:spcAft>
                <a:spcPts val="0"/>
              </a:spcAft>
              <a:defRPr/>
            </a:pPr>
            <a:r>
              <a:rPr lang="it-IT" altLang="en-US" sz="2600" u="sng" dirty="0"/>
              <a:t>Ma</a:t>
            </a:r>
            <a:r>
              <a:rPr lang="it-IT" altLang="en-US" sz="2600" dirty="0"/>
              <a:t> usare </a:t>
            </a:r>
            <a:r>
              <a:rPr lang="it-IT" altLang="en-US" sz="2600" u="sng" dirty="0"/>
              <a:t>curve di buckling diverse</a:t>
            </a:r>
            <a:r>
              <a:rPr lang="it-IT" altLang="en-US" sz="2600" dirty="0"/>
              <a:t> per buckling di colonne e travi non vincolate (LTB)</a:t>
            </a:r>
          </a:p>
          <a:p>
            <a:pPr eaLnBrk="1" fontAlgn="auto" hangingPunct="1">
              <a:spcAft>
                <a:spcPts val="0"/>
              </a:spcAft>
              <a:defRPr/>
            </a:pPr>
            <a:endParaRPr lang="it-IT" altLang="en-US" sz="2600" dirty="0"/>
          </a:p>
          <a:p>
            <a:pPr eaLnBrk="1" fontAlgn="auto" hangingPunct="1">
              <a:spcAft>
                <a:spcPts val="0"/>
              </a:spcAft>
              <a:defRPr/>
            </a:pPr>
            <a:r>
              <a:rPr lang="it-IT" altLang="en-US" sz="2600" dirty="0"/>
              <a:t>Verificare di </a:t>
            </a:r>
            <a:r>
              <a:rPr lang="it-IT" altLang="en-US" sz="2600" u="sng" dirty="0"/>
              <a:t>usare il valore</a:t>
            </a:r>
            <a:r>
              <a:rPr lang="it-IT"/>
              <a:t> </a:t>
            </a:r>
            <a:r>
              <a:rPr lang="it-IT" altLang="en-US" sz="2600" i="1" dirty="0"/>
              <a:t>f</a:t>
            </a:r>
            <a:r>
              <a:rPr lang="it-IT" altLang="en-US" sz="2600" baseline="-25000" dirty="0"/>
              <a:t>y</a:t>
            </a:r>
            <a:r>
              <a:rPr lang="it-IT" altLang="en-US" sz="2600" dirty="0"/>
              <a:t> corretto per il grado (i valori minimi specificati sono indicati nella EN 10088-4 e -5)</a:t>
            </a:r>
          </a:p>
        </p:txBody>
      </p:sp>
      <p:sp>
        <p:nvSpPr>
          <p:cNvPr id="224259"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543975-8821-4D1F-8395-FA5C2DD5FEFE}"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6611283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it-IT" sz="3200"/>
              <a:t>Diffusione di ioni aggressivi (solitamente cloruri) nel cemento:</a:t>
            </a:r>
          </a:p>
        </p:txBody>
      </p:sp>
      <p:sp>
        <p:nvSpPr>
          <p:cNvPr id="21506" name="Content Placeholder 3"/>
          <p:cNvSpPr>
            <a:spLocks noGrp="1"/>
          </p:cNvSpPr>
          <p:nvPr>
            <p:ph sz="half" idx="1"/>
          </p:nvPr>
        </p:nvSpPr>
        <p:spPr>
          <a:xfrm>
            <a:off x="0" y="1341438"/>
            <a:ext cx="3276600" cy="5183187"/>
          </a:xfrm>
        </p:spPr>
        <p:txBody>
          <a:bodyPr/>
          <a:lstStyle/>
          <a:p>
            <a:pPr marL="0" indent="0" algn="just" eaLnBrk="1" hangingPunct="1">
              <a:buFont typeface="Wingdings" pitchFamily="2" charset="2"/>
              <a:buNone/>
            </a:pPr>
            <a:r>
              <a:rPr lang="it-IT" sz="1600"/>
              <a:t>Fasi</a:t>
            </a:r>
            <a:r>
              <a:rPr lang="it-IT" sz="1600" baseline="50000"/>
              <a:t>3</a:t>
            </a:r>
            <a:r>
              <a:rPr lang="it-IT" sz="1600"/>
              <a:t>:</a:t>
            </a:r>
          </a:p>
          <a:p>
            <a:pPr marL="0" indent="0" algn="just" eaLnBrk="1" hangingPunct="1">
              <a:buFont typeface="Calibri" pitchFamily="34" charset="0"/>
              <a:buAutoNum type="arabicPeriod"/>
            </a:pPr>
            <a:r>
              <a:rPr lang="it-IT" sz="1600"/>
              <a:t>Una volta che gli ioni aggressivi raggiungono il rebar in acciaio al carbonio (t0), comincia la corrosione</a:t>
            </a:r>
          </a:p>
          <a:p>
            <a:pPr marL="0" indent="0" algn="just" eaLnBrk="1" hangingPunct="1">
              <a:buFont typeface="Calibri" pitchFamily="34" charset="0"/>
              <a:buAutoNum type="arabicPeriod"/>
            </a:pPr>
            <a:r>
              <a:rPr lang="it-IT" sz="1600"/>
              <a:t>I prodotti di corrosione, che occupano un volume maggiore rispetto all’acciaio, esercitano una pressione verso l'esterno</a:t>
            </a:r>
          </a:p>
          <a:p>
            <a:pPr marL="0" indent="0" algn="just" eaLnBrk="1" hangingPunct="1">
              <a:buFont typeface="Calibri" pitchFamily="34" charset="0"/>
              <a:buAutoNum type="arabicPeriod"/>
            </a:pPr>
            <a:r>
              <a:rPr lang="it-IT" sz="1600"/>
              <a:t>Si verifica una fessurazione nel cemento (t1), facilitando l'accesso ai cloruri</a:t>
            </a:r>
          </a:p>
          <a:p>
            <a:pPr marL="0" indent="0" algn="just" eaLnBrk="1" hangingPunct="1">
              <a:buFont typeface="Calibri" pitchFamily="34" charset="0"/>
              <a:buAutoNum type="arabicPeriod"/>
            </a:pPr>
            <a:r>
              <a:rPr lang="it-IT" sz="1600"/>
              <a:t>Il cemento si sfalda (t3), esponendo l'armatura</a:t>
            </a:r>
          </a:p>
          <a:p>
            <a:pPr marL="0" indent="0" algn="just" eaLnBrk="1" hangingPunct="1">
              <a:buFont typeface="Calibri" pitchFamily="34" charset="0"/>
              <a:buAutoNum type="arabicPeriod"/>
            </a:pPr>
            <a:r>
              <a:rPr lang="it-IT" sz="1600"/>
              <a:t>Se la corrosione viene trascurata, questa continuerà fino a quando l’armatura non potrà più sostenere le sollecitazioni portando al crollo della struttura (t4)</a:t>
            </a:r>
          </a:p>
        </p:txBody>
      </p:sp>
      <p:pic>
        <p:nvPicPr>
          <p:cNvPr id="21507" name="Picture 6"/>
          <p:cNvPicPr>
            <a:picLocks noChangeAspect="1"/>
          </p:cNvPicPr>
          <p:nvPr/>
        </p:nvPicPr>
        <p:blipFill>
          <a:blip r:embed="rId2"/>
          <a:srcRect/>
          <a:stretch>
            <a:fillRect/>
          </a:stretch>
        </p:blipFill>
        <p:spPr bwMode="auto">
          <a:xfrm>
            <a:off x="3203575" y="2708275"/>
            <a:ext cx="4051300" cy="2952750"/>
          </a:xfrm>
          <a:prstGeom prst="rect">
            <a:avLst/>
          </a:prstGeom>
          <a:noFill/>
          <a:ln w="9525">
            <a:noFill/>
            <a:miter lim="800000"/>
            <a:headEnd/>
            <a:tailEnd/>
          </a:ln>
        </p:spPr>
      </p:pic>
      <p:pic>
        <p:nvPicPr>
          <p:cNvPr id="21508"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37438" y="1627188"/>
            <a:ext cx="1062037" cy="1062037"/>
          </a:xfrm>
          <a:prstGeom prst="rect">
            <a:avLst/>
          </a:prstGeom>
          <a:noFill/>
          <a:ln w="9525">
            <a:solidFill>
              <a:schemeClr val="tx1"/>
            </a:solidFill>
            <a:miter lim="800000"/>
            <a:headEnd/>
            <a:tailEnd/>
          </a:ln>
        </p:spPr>
      </p:pic>
      <p:pic>
        <p:nvPicPr>
          <p:cNvPr id="21509" name="Picture 8"/>
          <p:cNvPicPr>
            <a:picLocks noChangeAspect="1"/>
          </p:cNvPicPr>
          <p:nvPr/>
        </p:nvPicPr>
        <p:blipFill>
          <a:blip r:embed="rId4"/>
          <a:srcRect/>
          <a:stretch>
            <a:fillRect/>
          </a:stretch>
        </p:blipFill>
        <p:spPr bwMode="auto">
          <a:xfrm>
            <a:off x="7437438" y="4600575"/>
            <a:ext cx="1060450" cy="1060450"/>
          </a:xfrm>
          <a:prstGeom prst="rect">
            <a:avLst/>
          </a:prstGeom>
          <a:noFill/>
          <a:ln w="9525">
            <a:solidFill>
              <a:schemeClr val="tx1"/>
            </a:solidFill>
            <a:miter lim="800000"/>
            <a:headEnd/>
            <a:tailEnd/>
          </a:ln>
        </p:spPr>
      </p:pic>
      <p:pic>
        <p:nvPicPr>
          <p:cNvPr id="21510" name="Picture 9"/>
          <p:cNvPicPr preferRelativeResize="0">
            <a:picLocks/>
          </p:cNvPicPr>
          <p:nvPr/>
        </p:nvPicPr>
        <p:blipFill>
          <a:blip r:embed="rId5"/>
          <a:srcRect/>
          <a:stretch>
            <a:fillRect/>
          </a:stretch>
        </p:blipFill>
        <p:spPr bwMode="auto">
          <a:xfrm>
            <a:off x="7437438" y="3114675"/>
            <a:ext cx="1062037" cy="1062038"/>
          </a:xfrm>
          <a:prstGeom prst="rect">
            <a:avLst/>
          </a:prstGeom>
          <a:noFill/>
          <a:ln w="9525">
            <a:solidFill>
              <a:schemeClr val="tx1"/>
            </a:solidFill>
            <a:miter lim="800000"/>
            <a:headEnd/>
            <a:tailEnd/>
          </a:ln>
        </p:spPr>
      </p:pic>
      <p:cxnSp>
        <p:nvCxnSpPr>
          <p:cNvPr id="12" name="Straight Arrow Connector 11"/>
          <p:cNvCxnSpPr/>
          <p:nvPr/>
        </p:nvCxnSpPr>
        <p:spPr>
          <a:xfrm flipH="1">
            <a:off x="6588125" y="2689225"/>
            <a:ext cx="849313" cy="5953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0" idx="1"/>
          </p:cNvCxnSpPr>
          <p:nvPr/>
        </p:nvCxnSpPr>
        <p:spPr>
          <a:xfrm flipH="1" flipV="1">
            <a:off x="6588125" y="3500438"/>
            <a:ext cx="849313" cy="1444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6227763" y="4221163"/>
            <a:ext cx="1439862" cy="7207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514" name="ZoneTexte 12"/>
          <p:cNvSpPr txBox="1">
            <a:spLocks noChangeArrowheads="1"/>
          </p:cNvSpPr>
          <p:nvPr/>
        </p:nvSpPr>
        <p:spPr bwMode="auto">
          <a:xfrm rot="-5400000">
            <a:off x="2845594" y="4093369"/>
            <a:ext cx="1223962" cy="184150"/>
          </a:xfrm>
          <a:prstGeom prst="rect">
            <a:avLst/>
          </a:prstGeom>
          <a:solidFill>
            <a:schemeClr val="bg1"/>
          </a:solidFill>
          <a:ln w="9525">
            <a:noFill/>
            <a:miter lim="800000"/>
            <a:headEnd/>
            <a:tailEnd/>
          </a:ln>
        </p:spPr>
        <p:txBody>
          <a:bodyPr lIns="0" tIns="0" rIns="0" bIns="0">
            <a:spAutoFit/>
          </a:bodyPr>
          <a:lstStyle/>
          <a:p>
            <a:pPr algn="r">
              <a:buSzPct val="100000"/>
            </a:pPr>
            <a:r>
              <a:rPr lang="it-IT" altLang="it-IT" sz="1200" b="1">
                <a:solidFill>
                  <a:srgbClr val="000000"/>
                </a:solidFill>
                <a:latin typeface="Calibri" pitchFamily="34" charset="0"/>
              </a:rPr>
              <a:t>Deterioramento</a:t>
            </a:r>
          </a:p>
        </p:txBody>
      </p:sp>
      <p:sp>
        <p:nvSpPr>
          <p:cNvPr id="21515" name="ZoneTexte 26"/>
          <p:cNvSpPr txBox="1">
            <a:spLocks noChangeArrowheads="1"/>
          </p:cNvSpPr>
          <p:nvPr/>
        </p:nvSpPr>
        <p:spPr bwMode="auto">
          <a:xfrm>
            <a:off x="4086225" y="2794000"/>
            <a:ext cx="971550" cy="215900"/>
          </a:xfrm>
          <a:prstGeom prst="rect">
            <a:avLst/>
          </a:prstGeom>
          <a:solidFill>
            <a:srgbClr val="6699FF"/>
          </a:solidFill>
          <a:ln w="9525">
            <a:noFill/>
            <a:miter lim="800000"/>
            <a:headEnd/>
            <a:tailEnd/>
          </a:ln>
        </p:spPr>
        <p:txBody>
          <a:bodyPr lIns="0" tIns="0" rIns="0" bIns="0">
            <a:spAutoFit/>
          </a:bodyPr>
          <a:lstStyle/>
          <a:p>
            <a:pPr algn="ctr">
              <a:buSzPct val="100000"/>
            </a:pPr>
            <a:r>
              <a:rPr lang="it-IT" altLang="it-IT" sz="1100" b="1">
                <a:solidFill>
                  <a:srgbClr val="FFFFFF"/>
                </a:solidFill>
                <a:latin typeface="Calibri" pitchFamily="34" charset="0"/>
              </a:rPr>
              <a:t>Inizio</a:t>
            </a:r>
          </a:p>
        </p:txBody>
      </p:sp>
      <p:sp>
        <p:nvSpPr>
          <p:cNvPr id="21516" name="ZoneTexte 27"/>
          <p:cNvSpPr txBox="1">
            <a:spLocks noChangeArrowheads="1"/>
          </p:cNvSpPr>
          <p:nvPr/>
        </p:nvSpPr>
        <p:spPr bwMode="auto">
          <a:xfrm>
            <a:off x="5337175" y="2794000"/>
            <a:ext cx="971550" cy="215900"/>
          </a:xfrm>
          <a:prstGeom prst="rect">
            <a:avLst/>
          </a:prstGeom>
          <a:solidFill>
            <a:srgbClr val="6699FF"/>
          </a:solidFill>
          <a:ln w="9525">
            <a:noFill/>
            <a:miter lim="800000"/>
            <a:headEnd/>
            <a:tailEnd/>
          </a:ln>
        </p:spPr>
        <p:txBody>
          <a:bodyPr lIns="0" tIns="0" rIns="0" bIns="0" anchor="ctr">
            <a:spAutoFit/>
          </a:bodyPr>
          <a:lstStyle/>
          <a:p>
            <a:pPr algn="ctr">
              <a:buSzPct val="100000"/>
            </a:pPr>
            <a:r>
              <a:rPr lang="it-IT" altLang="it-IT" sz="1100" b="1">
                <a:solidFill>
                  <a:srgbClr val="FFFFFF"/>
                </a:solidFill>
                <a:latin typeface="Calibri" pitchFamily="34" charset="0"/>
              </a:rPr>
              <a:t>Propagazione</a:t>
            </a:r>
          </a:p>
        </p:txBody>
      </p:sp>
      <p:sp>
        <p:nvSpPr>
          <p:cNvPr id="21517" name="ZoneTexte 25"/>
          <p:cNvSpPr txBox="1">
            <a:spLocks noChangeArrowheads="1"/>
          </p:cNvSpPr>
          <p:nvPr/>
        </p:nvSpPr>
        <p:spPr bwMode="auto">
          <a:xfrm>
            <a:off x="4675188" y="3203575"/>
            <a:ext cx="1857375" cy="169863"/>
          </a:xfrm>
          <a:prstGeom prst="rect">
            <a:avLst/>
          </a:prstGeom>
          <a:solidFill>
            <a:schemeClr val="bg1"/>
          </a:solidFill>
          <a:ln w="9525">
            <a:noFill/>
            <a:miter lim="800000"/>
            <a:headEnd/>
            <a:tailEnd/>
          </a:ln>
        </p:spPr>
        <p:txBody>
          <a:bodyPr lIns="0" tIns="0" rIns="0" bIns="0">
            <a:spAutoFit/>
          </a:bodyPr>
          <a:lstStyle/>
          <a:p>
            <a:pPr algn="r">
              <a:buSzPct val="100000"/>
            </a:pPr>
            <a:r>
              <a:rPr lang="it-IT" altLang="it-IT" sz="1100">
                <a:solidFill>
                  <a:srgbClr val="000000"/>
                </a:solidFill>
                <a:latin typeface="Calibri" pitchFamily="34" charset="0"/>
              </a:rPr>
              <a:t>Perdita eccessiva della barra</a:t>
            </a:r>
          </a:p>
        </p:txBody>
      </p:sp>
      <p:sp>
        <p:nvSpPr>
          <p:cNvPr id="21518" name="ZoneTexte 24"/>
          <p:cNvSpPr txBox="1">
            <a:spLocks noChangeArrowheads="1"/>
          </p:cNvSpPr>
          <p:nvPr/>
        </p:nvSpPr>
        <p:spPr bwMode="auto">
          <a:xfrm>
            <a:off x="5629275" y="3543300"/>
            <a:ext cx="776288" cy="168275"/>
          </a:xfrm>
          <a:prstGeom prst="rect">
            <a:avLst/>
          </a:prstGeom>
          <a:solidFill>
            <a:schemeClr val="bg1"/>
          </a:solidFill>
          <a:ln w="9525">
            <a:noFill/>
            <a:miter lim="800000"/>
            <a:headEnd/>
            <a:tailEnd/>
          </a:ln>
        </p:spPr>
        <p:txBody>
          <a:bodyPr lIns="0" tIns="0" rIns="0" bIns="0">
            <a:spAutoFit/>
          </a:bodyPr>
          <a:lstStyle/>
          <a:p>
            <a:pPr algn="r">
              <a:buSzPct val="100000"/>
            </a:pPr>
            <a:r>
              <a:rPr lang="it-IT" altLang="it-IT" sz="1100">
                <a:solidFill>
                  <a:srgbClr val="000000"/>
                </a:solidFill>
                <a:latin typeface="Calibri" pitchFamily="34" charset="0"/>
              </a:rPr>
              <a:t>Sfaldamento</a:t>
            </a:r>
          </a:p>
        </p:txBody>
      </p:sp>
      <p:sp>
        <p:nvSpPr>
          <p:cNvPr id="21519" name="ZoneTexte 23"/>
          <p:cNvSpPr txBox="1">
            <a:spLocks noChangeArrowheads="1"/>
          </p:cNvSpPr>
          <p:nvPr/>
        </p:nvSpPr>
        <p:spPr bwMode="auto">
          <a:xfrm>
            <a:off x="4281488" y="4017963"/>
            <a:ext cx="1857375" cy="168275"/>
          </a:xfrm>
          <a:prstGeom prst="rect">
            <a:avLst/>
          </a:prstGeom>
          <a:solidFill>
            <a:schemeClr val="bg1"/>
          </a:solidFill>
          <a:ln w="9525">
            <a:noFill/>
            <a:miter lim="800000"/>
            <a:headEnd/>
            <a:tailEnd/>
          </a:ln>
        </p:spPr>
        <p:txBody>
          <a:bodyPr lIns="0" tIns="0" rIns="0" bIns="0">
            <a:spAutoFit/>
          </a:bodyPr>
          <a:lstStyle/>
          <a:p>
            <a:pPr algn="r">
              <a:buSzPct val="100000"/>
            </a:pPr>
            <a:r>
              <a:rPr lang="it-IT" altLang="it-IT" sz="1100">
                <a:solidFill>
                  <a:srgbClr val="000000"/>
                </a:solidFill>
                <a:latin typeface="Calibri" pitchFamily="34" charset="0"/>
              </a:rPr>
              <a:t>Formazione di grandi fessure</a:t>
            </a:r>
          </a:p>
        </p:txBody>
      </p:sp>
      <p:sp>
        <p:nvSpPr>
          <p:cNvPr id="21520" name="ZoneTexte 16"/>
          <p:cNvSpPr txBox="1">
            <a:spLocks noChangeArrowheads="1"/>
          </p:cNvSpPr>
          <p:nvPr/>
        </p:nvSpPr>
        <p:spPr bwMode="auto">
          <a:xfrm>
            <a:off x="4373563" y="4672013"/>
            <a:ext cx="1368425" cy="168275"/>
          </a:xfrm>
          <a:prstGeom prst="rect">
            <a:avLst/>
          </a:prstGeom>
          <a:solidFill>
            <a:schemeClr val="bg1"/>
          </a:solidFill>
          <a:ln w="9525">
            <a:noFill/>
            <a:miter lim="800000"/>
            <a:headEnd/>
            <a:tailEnd/>
          </a:ln>
        </p:spPr>
        <p:txBody>
          <a:bodyPr lIns="0" tIns="0" rIns="0" bIns="0">
            <a:spAutoFit/>
          </a:bodyPr>
          <a:lstStyle/>
          <a:p>
            <a:pPr algn="r">
              <a:buSzPct val="100000"/>
            </a:pPr>
            <a:r>
              <a:rPr lang="it-IT" altLang="it-IT" sz="1100">
                <a:solidFill>
                  <a:srgbClr val="000000"/>
                </a:solidFill>
                <a:latin typeface="Calibri" pitchFamily="34" charset="0"/>
              </a:rPr>
              <a:t>Inizio fessurazione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Freeform 2"/>
          <p:cNvSpPr>
            <a:spLocks/>
          </p:cNvSpPr>
          <p:nvPr/>
        </p:nvSpPr>
        <p:spPr bwMode="auto">
          <a:xfrm>
            <a:off x="2401888" y="2882900"/>
            <a:ext cx="3403600" cy="2781300"/>
          </a:xfrm>
          <a:custGeom>
            <a:avLst/>
            <a:gdLst/>
            <a:ahLst/>
            <a:cxnLst>
              <a:cxn ang="0">
                <a:pos x="0" y="8"/>
              </a:cxn>
              <a:cxn ang="0">
                <a:pos x="2144" y="0"/>
              </a:cxn>
              <a:cxn ang="0">
                <a:pos x="2144" y="1752"/>
              </a:cxn>
              <a:cxn ang="0">
                <a:pos x="1808" y="1704"/>
              </a:cxn>
              <a:cxn ang="0">
                <a:pos x="1504" y="1648"/>
              </a:cxn>
              <a:cxn ang="0">
                <a:pos x="1200" y="1576"/>
              </a:cxn>
              <a:cxn ang="0">
                <a:pos x="1016" y="1504"/>
              </a:cxn>
              <a:cxn ang="0">
                <a:pos x="872" y="1440"/>
              </a:cxn>
              <a:cxn ang="0">
                <a:pos x="728" y="1352"/>
              </a:cxn>
              <a:cxn ang="0">
                <a:pos x="608" y="1240"/>
              </a:cxn>
              <a:cxn ang="0">
                <a:pos x="488" y="1104"/>
              </a:cxn>
              <a:cxn ang="0">
                <a:pos x="400" y="984"/>
              </a:cxn>
              <a:cxn ang="0">
                <a:pos x="304" y="816"/>
              </a:cxn>
              <a:cxn ang="0">
                <a:pos x="240" y="672"/>
              </a:cxn>
              <a:cxn ang="0">
                <a:pos x="176" y="512"/>
              </a:cxn>
              <a:cxn ang="0">
                <a:pos x="120" y="360"/>
              </a:cxn>
              <a:cxn ang="0">
                <a:pos x="64" y="200"/>
              </a:cxn>
              <a:cxn ang="0">
                <a:pos x="0" y="8"/>
              </a:cxn>
            </a:cxnLst>
            <a:rect l="0" t="0" r="r" b="b"/>
            <a:pathLst>
              <a:path w="2144" h="1752">
                <a:moveTo>
                  <a:pt x="0" y="8"/>
                </a:moveTo>
                <a:lnTo>
                  <a:pt x="2144" y="0"/>
                </a:lnTo>
                <a:lnTo>
                  <a:pt x="2144" y="1752"/>
                </a:lnTo>
                <a:lnTo>
                  <a:pt x="1808" y="1704"/>
                </a:lnTo>
                <a:lnTo>
                  <a:pt x="1504" y="1648"/>
                </a:lnTo>
                <a:lnTo>
                  <a:pt x="1200" y="1576"/>
                </a:lnTo>
                <a:lnTo>
                  <a:pt x="1016" y="1504"/>
                </a:lnTo>
                <a:lnTo>
                  <a:pt x="872" y="1440"/>
                </a:lnTo>
                <a:lnTo>
                  <a:pt x="728" y="1352"/>
                </a:lnTo>
                <a:lnTo>
                  <a:pt x="608" y="1240"/>
                </a:lnTo>
                <a:lnTo>
                  <a:pt x="488" y="1104"/>
                </a:lnTo>
                <a:lnTo>
                  <a:pt x="400" y="984"/>
                </a:lnTo>
                <a:lnTo>
                  <a:pt x="304" y="816"/>
                </a:lnTo>
                <a:lnTo>
                  <a:pt x="240" y="672"/>
                </a:lnTo>
                <a:lnTo>
                  <a:pt x="176" y="512"/>
                </a:lnTo>
                <a:lnTo>
                  <a:pt x="120" y="360"/>
                </a:lnTo>
                <a:lnTo>
                  <a:pt x="64" y="200"/>
                </a:lnTo>
                <a:lnTo>
                  <a:pt x="0" y="8"/>
                </a:lnTo>
                <a:close/>
              </a:path>
            </a:pathLst>
          </a:custGeom>
          <a:solidFill>
            <a:schemeClr val="tx2">
              <a:lumMod val="60000"/>
              <a:lumOff val="40000"/>
            </a:schemeClr>
          </a:solidFill>
          <a:ln w="9525">
            <a:no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88835" name="Rectangle 3"/>
          <p:cNvSpPr>
            <a:spLocks noChangeArrowheads="1"/>
          </p:cNvSpPr>
          <p:nvPr/>
        </p:nvSpPr>
        <p:spPr bwMode="auto">
          <a:xfrm>
            <a:off x="1589088" y="2590800"/>
            <a:ext cx="4216400" cy="990600"/>
          </a:xfrm>
          <a:prstGeom prst="rect">
            <a:avLst/>
          </a:prstGeom>
          <a:solidFill>
            <a:schemeClr val="tx2">
              <a:lumMod val="40000"/>
              <a:lumOff val="60000"/>
            </a:schemeClr>
          </a:soli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8612" name="Rectangle 4"/>
          <p:cNvSpPr>
            <a:spLocks noGrp="1" noChangeArrowheads="1"/>
          </p:cNvSpPr>
          <p:nvPr>
            <p:ph type="title"/>
          </p:nvPr>
        </p:nvSpPr>
        <p:spPr>
          <a:xfrm>
            <a:off x="114300" y="274638"/>
            <a:ext cx="8766175" cy="1143000"/>
          </a:xfrm>
        </p:spPr>
        <p:txBody>
          <a:bodyPr rtlCol="0">
            <a:normAutofit fontScale="90000"/>
          </a:bodyPr>
          <a:lstStyle/>
          <a:p>
            <a:pPr eaLnBrk="1" fontAlgn="auto" hangingPunct="1">
              <a:spcAft>
                <a:spcPts val="0"/>
              </a:spcAft>
              <a:defRPr/>
            </a:pPr>
            <a:r>
              <a:rPr lang="it-IT" dirty="0"/>
              <a:t>Comportamento "perfetto" della colonna</a:t>
            </a:r>
          </a:p>
        </p:txBody>
      </p:sp>
      <p:sp>
        <p:nvSpPr>
          <p:cNvPr id="226308" name="Text Box 5"/>
          <p:cNvSpPr txBox="1">
            <a:spLocks noChangeArrowheads="1"/>
          </p:cNvSpPr>
          <p:nvPr/>
        </p:nvSpPr>
        <p:spPr bwMode="auto">
          <a:xfrm>
            <a:off x="550863" y="1657350"/>
            <a:ext cx="6561137" cy="523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sz="2800" b="0" i="0" u="none" strike="noStrike" kern="1200" cap="none" spc="0" normalizeH="0" baseline="0" noProof="0">
                <a:ln>
                  <a:noFill/>
                </a:ln>
                <a:solidFill>
                  <a:srgbClr val="000000"/>
                </a:solidFill>
                <a:effectLst/>
                <a:uLnTx/>
                <a:uFillTx/>
                <a:latin typeface="Calibri" pitchFamily="34" charset="0"/>
                <a:ea typeface="+mn-ea"/>
                <a:cs typeface="Arial" charset="0"/>
              </a:rPr>
              <a:t>Due limiti: Snervamento e buckling:</a:t>
            </a:r>
          </a:p>
        </p:txBody>
      </p:sp>
      <p:sp>
        <p:nvSpPr>
          <p:cNvPr id="22630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26310" name="Rectangle 7"/>
          <p:cNvSpPr>
            <a:spLocks noChangeArrowheads="1"/>
          </p:cNvSpPr>
          <p:nvPr/>
        </p:nvSpPr>
        <p:spPr bwMode="auto">
          <a:xfrm>
            <a:off x="0" y="3205163"/>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26311" name="Rectangle 8"/>
          <p:cNvSpPr>
            <a:spLocks noChangeArrowheads="1"/>
          </p:cNvSpPr>
          <p:nvPr/>
        </p:nvSpPr>
        <p:spPr bwMode="auto">
          <a:xfrm>
            <a:off x="0" y="3205163"/>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26312" name="Rectangle 9"/>
          <p:cNvSpPr>
            <a:spLocks noChangeArrowheads="1"/>
          </p:cNvSpPr>
          <p:nvPr/>
        </p:nvSpPr>
        <p:spPr bwMode="auto">
          <a:xfrm>
            <a:off x="0" y="3205163"/>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26313" name="Rectangle 10"/>
          <p:cNvSpPr>
            <a:spLocks noChangeArrowheads="1"/>
          </p:cNvSpPr>
          <p:nvPr/>
        </p:nvSpPr>
        <p:spPr bwMode="auto">
          <a:xfrm>
            <a:off x="0" y="3205163"/>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nvGrpSpPr>
          <p:cNvPr id="226314" name="Group 11"/>
          <p:cNvGrpSpPr>
            <a:grpSpLocks/>
          </p:cNvGrpSpPr>
          <p:nvPr/>
        </p:nvGrpSpPr>
        <p:grpSpPr bwMode="auto">
          <a:xfrm>
            <a:off x="550863" y="2643188"/>
            <a:ext cx="7718425" cy="4003675"/>
            <a:chOff x="898" y="1665"/>
            <a:chExt cx="4862" cy="2522"/>
          </a:xfrm>
        </p:grpSpPr>
        <p:sp>
          <p:nvSpPr>
            <p:cNvPr id="226318" name="Line 12"/>
            <p:cNvSpPr>
              <a:spLocks noChangeShapeType="1"/>
            </p:cNvSpPr>
            <p:nvPr/>
          </p:nvSpPr>
          <p:spPr bwMode="auto">
            <a:xfrm flipV="1">
              <a:off x="1551" y="1745"/>
              <a:ext cx="0" cy="2121"/>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26319" name="Line 13"/>
            <p:cNvSpPr>
              <a:spLocks noChangeShapeType="1"/>
            </p:cNvSpPr>
            <p:nvPr/>
          </p:nvSpPr>
          <p:spPr bwMode="auto">
            <a:xfrm>
              <a:off x="1474" y="3794"/>
              <a:ext cx="2813" cy="0"/>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26320" name="Line 14"/>
            <p:cNvSpPr>
              <a:spLocks noChangeShapeType="1"/>
            </p:cNvSpPr>
            <p:nvPr/>
          </p:nvSpPr>
          <p:spPr bwMode="auto">
            <a:xfrm>
              <a:off x="1474" y="2257"/>
              <a:ext cx="1141" cy="0"/>
            </a:xfrm>
            <a:prstGeom prst="line">
              <a:avLst/>
            </a:prstGeom>
            <a:noFill/>
            <a:ln w="38100">
              <a:solidFill>
                <a:schemeClr val="tx1"/>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26321" name="Freeform 15"/>
            <p:cNvSpPr>
              <a:spLocks/>
            </p:cNvSpPr>
            <p:nvPr/>
          </p:nvSpPr>
          <p:spPr bwMode="auto">
            <a:xfrm>
              <a:off x="2063" y="1809"/>
              <a:ext cx="2129" cy="1756"/>
            </a:xfrm>
            <a:custGeom>
              <a:avLst/>
              <a:gdLst>
                <a:gd name="T0" fmla="*/ 0 w 3360"/>
                <a:gd name="T1" fmla="*/ 0 h 2880"/>
                <a:gd name="T2" fmla="*/ 684 w 3360"/>
                <a:gd name="T3" fmla="*/ 1317 h 2880"/>
                <a:gd name="T4" fmla="*/ 2129 w 3360"/>
                <a:gd name="T5" fmla="*/ 1756 h 2880"/>
                <a:gd name="T6" fmla="*/ 0 60000 65536"/>
                <a:gd name="T7" fmla="*/ 0 60000 65536"/>
                <a:gd name="T8" fmla="*/ 0 60000 65536"/>
                <a:gd name="T9" fmla="*/ 0 w 3360"/>
                <a:gd name="T10" fmla="*/ 0 h 2880"/>
                <a:gd name="T11" fmla="*/ 3360 w 3360"/>
                <a:gd name="T12" fmla="*/ 2880 h 2880"/>
              </a:gdLst>
              <a:ahLst/>
              <a:cxnLst>
                <a:cxn ang="T6">
                  <a:pos x="T0" y="T1"/>
                </a:cxn>
                <a:cxn ang="T7">
                  <a:pos x="T2" y="T3"/>
                </a:cxn>
                <a:cxn ang="T8">
                  <a:pos x="T4" y="T5"/>
                </a:cxn>
              </a:cxnLst>
              <a:rect l="T9" t="T10" r="T11" b="T12"/>
              <a:pathLst>
                <a:path w="3360" h="2880">
                  <a:moveTo>
                    <a:pt x="0" y="0"/>
                  </a:moveTo>
                  <a:cubicBezTo>
                    <a:pt x="260" y="840"/>
                    <a:pt x="520" y="1680"/>
                    <a:pt x="1080" y="2160"/>
                  </a:cubicBezTo>
                  <a:cubicBezTo>
                    <a:pt x="1640" y="2640"/>
                    <a:pt x="2500" y="2760"/>
                    <a:pt x="3360" y="2880"/>
                  </a:cubicBezTo>
                </a:path>
              </a:pathLst>
            </a:custGeom>
            <a:noFill/>
            <a:ln w="38100" cap="flat" cmpd="sng">
              <a:solidFill>
                <a:schemeClr val="tx1"/>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88848" name="Text Box 16"/>
            <p:cNvSpPr txBox="1">
              <a:spLocks noChangeArrowheads="1"/>
            </p:cNvSpPr>
            <p:nvPr/>
          </p:nvSpPr>
          <p:spPr bwMode="auto">
            <a:xfrm>
              <a:off x="1040" y="2110"/>
              <a:ext cx="491" cy="440"/>
            </a:xfrm>
            <a:prstGeom prst="rect">
              <a:avLst/>
            </a:prstGeom>
            <a:noFill/>
            <a:ln w="38100">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Univers" charset="0"/>
                  <a:ea typeface="+mn-ea"/>
                  <a:cs typeface="Arial" charset="0"/>
                </a:rPr>
                <a:t>Af</a:t>
              </a:r>
              <a:r>
                <a:rPr kumimoji="0" lang="it-IT" sz="1800" b="0" i="0" u="none" strike="noStrike" kern="1200" cap="none" spc="0" normalizeH="0" baseline="-25000" noProof="0">
                  <a:ln>
                    <a:noFill/>
                  </a:ln>
                  <a:solidFill>
                    <a:prstClr val="black"/>
                  </a:solidFill>
                  <a:effectLst/>
                  <a:uLnTx/>
                  <a:uFillTx/>
                  <a:latin typeface="Univers" charset="0"/>
                  <a:ea typeface="+mn-ea"/>
                  <a:cs typeface="Arial" charset="0"/>
                </a:rPr>
                <a:t>y</a:t>
              </a:r>
              <a:endParaRPr kumimoji="0" lang="it-IT" sz="1800" b="0"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Univers" charset="0"/>
                <a:ea typeface="+mn-ea"/>
                <a:cs typeface="Arial" charset="0"/>
              </a:endParaRPr>
            </a:p>
          </p:txBody>
        </p:sp>
        <p:sp>
          <p:nvSpPr>
            <p:cNvPr id="888849" name="Text Box 17"/>
            <p:cNvSpPr txBox="1">
              <a:spLocks noChangeArrowheads="1"/>
            </p:cNvSpPr>
            <p:nvPr/>
          </p:nvSpPr>
          <p:spPr bwMode="auto">
            <a:xfrm>
              <a:off x="2462" y="3895"/>
              <a:ext cx="2640" cy="292"/>
            </a:xfrm>
            <a:prstGeom prst="rect">
              <a:avLst/>
            </a:prstGeom>
            <a:noFill/>
            <a:ln w="38100">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Univers" charset="0"/>
                  <a:ea typeface="+mn-ea"/>
                  <a:cs typeface="Arial" charset="0"/>
                </a:rPr>
                <a:t>Snellezza </a:t>
              </a:r>
              <a:endParaRPr kumimoji="0" lang="it-IT" sz="1800" b="0"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Univers" charset="0"/>
                <a:ea typeface="+mn-ea"/>
                <a:cs typeface="Arial" charset="0"/>
              </a:endParaRPr>
            </a:p>
          </p:txBody>
        </p:sp>
        <p:sp>
          <p:nvSpPr>
            <p:cNvPr id="226324" name="Line 18"/>
            <p:cNvSpPr>
              <a:spLocks noChangeShapeType="1"/>
            </p:cNvSpPr>
            <p:nvPr/>
          </p:nvSpPr>
          <p:spPr bwMode="auto">
            <a:xfrm flipH="1">
              <a:off x="2434" y="1955"/>
              <a:ext cx="304" cy="293"/>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26325" name="Line 19"/>
            <p:cNvSpPr>
              <a:spLocks noChangeShapeType="1"/>
            </p:cNvSpPr>
            <p:nvPr/>
          </p:nvSpPr>
          <p:spPr bwMode="auto">
            <a:xfrm flipH="1">
              <a:off x="2767" y="2843"/>
              <a:ext cx="304" cy="292"/>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88852" name="Text Box 20"/>
            <p:cNvSpPr txBox="1">
              <a:spLocks noChangeArrowheads="1"/>
            </p:cNvSpPr>
            <p:nvPr/>
          </p:nvSpPr>
          <p:spPr bwMode="auto">
            <a:xfrm>
              <a:off x="2738" y="1665"/>
              <a:ext cx="1368" cy="365"/>
            </a:xfrm>
            <a:prstGeom prst="rect">
              <a:avLst/>
            </a:prstGeom>
            <a:noFill/>
            <a:ln w="38100">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Univers" charset="0"/>
                  <a:ea typeface="+mn-ea"/>
                  <a:cs typeface="Arial" charset="0"/>
                </a:rPr>
                <a:t>Snervamento del materiale (schiacciamento)</a:t>
              </a:r>
              <a:endParaRPr kumimoji="0" lang="it-IT" sz="1800" b="1"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Univers" charset="0"/>
                <a:ea typeface="+mn-ea"/>
                <a:cs typeface="Arial" charset="0"/>
              </a:endParaRPr>
            </a:p>
          </p:txBody>
        </p:sp>
        <p:sp>
          <p:nvSpPr>
            <p:cNvPr id="888853" name="Text Box 21"/>
            <p:cNvSpPr txBox="1">
              <a:spLocks noChangeArrowheads="1"/>
            </p:cNvSpPr>
            <p:nvPr/>
          </p:nvSpPr>
          <p:spPr bwMode="auto">
            <a:xfrm>
              <a:off x="3071" y="2687"/>
              <a:ext cx="1361" cy="403"/>
            </a:xfrm>
            <a:prstGeom prst="rect">
              <a:avLst/>
            </a:prstGeom>
            <a:noFill/>
            <a:ln w="38100">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err="1">
                  <a:ln>
                    <a:noFill/>
                  </a:ln>
                  <a:solidFill>
                    <a:prstClr val="black"/>
                  </a:solidFill>
                  <a:effectLst/>
                  <a:uLnTx/>
                  <a:uFillTx/>
                  <a:latin typeface="Univers" charset="0"/>
                  <a:ea typeface="+mn-ea"/>
                  <a:cs typeface="Arial" charset="0"/>
                </a:rPr>
                <a:t>Buckling</a:t>
              </a:r>
              <a:r>
                <a:rPr kumimoji="0" lang="it-IT" sz="1800" b="1" i="0" u="none" strike="noStrike" kern="1200" cap="none" spc="0" normalizeH="0" baseline="0" noProof="0" dirty="0">
                  <a:ln>
                    <a:noFill/>
                  </a:ln>
                  <a:solidFill>
                    <a:prstClr val="black"/>
                  </a:solidFill>
                  <a:effectLst/>
                  <a:uLnTx/>
                  <a:uFillTx/>
                  <a:latin typeface="Univers" charset="0"/>
                  <a:ea typeface="+mn-ea"/>
                  <a:cs typeface="Arial" charset="0"/>
                </a:rPr>
                <a:t> di Eulero (critico) </a:t>
              </a:r>
              <a:r>
                <a:rPr kumimoji="0" lang="it-IT" sz="1800" b="1" i="0" u="none" strike="noStrike" kern="1200" cap="none" spc="0" normalizeH="0" baseline="0" noProof="0" dirty="0" err="1">
                  <a:ln>
                    <a:noFill/>
                  </a:ln>
                  <a:solidFill>
                    <a:prstClr val="black"/>
                  </a:solidFill>
                  <a:effectLst/>
                  <a:uLnTx/>
                  <a:uFillTx/>
                  <a:latin typeface="Univers" charset="0"/>
                  <a:ea typeface="+mn-ea"/>
                  <a:cs typeface="Arial" charset="0"/>
                </a:rPr>
                <a:t>N</a:t>
              </a:r>
              <a:r>
                <a:rPr kumimoji="0" lang="it-IT" sz="1800" b="1" i="0" u="none" strike="noStrike" kern="1200" cap="none" spc="0" normalizeH="0" baseline="-25000" noProof="0" dirty="0" err="1">
                  <a:ln>
                    <a:noFill/>
                  </a:ln>
                  <a:solidFill>
                    <a:prstClr val="black"/>
                  </a:solidFill>
                  <a:effectLst/>
                  <a:uLnTx/>
                  <a:uFillTx/>
                  <a:latin typeface="Univers" charset="0"/>
                  <a:ea typeface="+mn-ea"/>
                  <a:cs typeface="Arial" charset="0"/>
                </a:rPr>
                <a:t>cr</a:t>
              </a:r>
              <a:endParaRPr kumimoji="0" lang="it-IT" sz="1800" b="1"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Univers" charset="0"/>
                <a:ea typeface="+mn-ea"/>
                <a:cs typeface="Arial" charset="0"/>
              </a:endParaRPr>
            </a:p>
          </p:txBody>
        </p:sp>
        <p:sp>
          <p:nvSpPr>
            <p:cNvPr id="226328" name="Oval 22"/>
            <p:cNvSpPr>
              <a:spLocks noChangeArrowheads="1"/>
            </p:cNvSpPr>
            <p:nvPr/>
          </p:nvSpPr>
          <p:spPr bwMode="auto">
            <a:xfrm>
              <a:off x="4819" y="2029"/>
              <a:ext cx="75" cy="72"/>
            </a:xfrm>
            <a:prstGeom prst="ellipse">
              <a:avLst/>
            </a:prstGeom>
            <a:noFill/>
            <a:ln w="381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26329" name="Oval 23"/>
            <p:cNvSpPr>
              <a:spLocks noChangeArrowheads="1"/>
            </p:cNvSpPr>
            <p:nvPr/>
          </p:nvSpPr>
          <p:spPr bwMode="auto">
            <a:xfrm>
              <a:off x="4819" y="2980"/>
              <a:ext cx="75" cy="73"/>
            </a:xfrm>
            <a:prstGeom prst="ellipse">
              <a:avLst/>
            </a:prstGeom>
            <a:noFill/>
            <a:ln w="381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26330" name="Line 24"/>
            <p:cNvSpPr>
              <a:spLocks noChangeShapeType="1"/>
            </p:cNvSpPr>
            <p:nvPr/>
          </p:nvSpPr>
          <p:spPr bwMode="auto">
            <a:xfrm>
              <a:off x="4856" y="2101"/>
              <a:ext cx="0" cy="879"/>
            </a:xfrm>
            <a:prstGeom prst="line">
              <a:avLst/>
            </a:prstGeom>
            <a:noFill/>
            <a:ln w="381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26331" name="Line 25"/>
            <p:cNvSpPr>
              <a:spLocks noChangeShapeType="1"/>
            </p:cNvSpPr>
            <p:nvPr/>
          </p:nvSpPr>
          <p:spPr bwMode="auto">
            <a:xfrm>
              <a:off x="4856" y="1736"/>
              <a:ext cx="0" cy="293"/>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26332" name="Line 26"/>
            <p:cNvSpPr>
              <a:spLocks noChangeShapeType="1"/>
            </p:cNvSpPr>
            <p:nvPr/>
          </p:nvSpPr>
          <p:spPr bwMode="auto">
            <a:xfrm flipV="1">
              <a:off x="4856" y="3053"/>
              <a:ext cx="0" cy="293"/>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88859" name="Text Box 27"/>
            <p:cNvSpPr txBox="1">
              <a:spLocks noChangeArrowheads="1"/>
            </p:cNvSpPr>
            <p:nvPr/>
          </p:nvSpPr>
          <p:spPr bwMode="auto">
            <a:xfrm>
              <a:off x="4866" y="1708"/>
              <a:ext cx="478" cy="366"/>
            </a:xfrm>
            <a:prstGeom prst="rect">
              <a:avLst/>
            </a:prstGeom>
            <a:noFill/>
            <a:ln w="38100">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Univers" charset="0"/>
                  <a:ea typeface="+mn-ea"/>
                  <a:cs typeface="Arial" charset="0"/>
                </a:rPr>
                <a:t>N</a:t>
              </a:r>
              <a:r>
                <a:rPr kumimoji="0" lang="it-IT" sz="1800" b="0" i="0" u="none" strike="noStrike" kern="1200" cap="none" spc="0" normalizeH="0" baseline="-25000" noProof="0">
                  <a:ln>
                    <a:noFill/>
                  </a:ln>
                  <a:solidFill>
                    <a:prstClr val="black"/>
                  </a:solidFill>
                  <a:effectLst/>
                  <a:uLnTx/>
                  <a:uFillTx/>
                  <a:latin typeface="Univers" charset="0"/>
                  <a:ea typeface="+mn-ea"/>
                  <a:cs typeface="Arial" charset="0"/>
                </a:rPr>
                <a:t>Ed</a:t>
              </a:r>
              <a:endParaRPr kumimoji="0" lang="it-IT" sz="1800" b="0"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Univers" charset="0"/>
                <a:ea typeface="+mn-ea"/>
                <a:cs typeface="Arial" charset="0"/>
              </a:endParaRPr>
            </a:p>
          </p:txBody>
        </p:sp>
        <p:sp>
          <p:nvSpPr>
            <p:cNvPr id="888860" name="Text Box 28"/>
            <p:cNvSpPr txBox="1">
              <a:spLocks noChangeArrowheads="1"/>
            </p:cNvSpPr>
            <p:nvPr/>
          </p:nvSpPr>
          <p:spPr bwMode="auto">
            <a:xfrm>
              <a:off x="4866" y="3126"/>
              <a:ext cx="459" cy="366"/>
            </a:xfrm>
            <a:prstGeom prst="rect">
              <a:avLst/>
            </a:prstGeom>
            <a:noFill/>
            <a:ln w="38100">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Univers" charset="0"/>
                  <a:ea typeface="+mn-ea"/>
                  <a:cs typeface="Arial" charset="0"/>
                </a:rPr>
                <a:t>N</a:t>
              </a:r>
              <a:r>
                <a:rPr kumimoji="0" lang="it-IT" sz="1800" b="0" i="0" u="none" strike="noStrike" kern="1200" cap="none" spc="0" normalizeH="0" baseline="-25000" noProof="0">
                  <a:ln>
                    <a:noFill/>
                  </a:ln>
                  <a:solidFill>
                    <a:prstClr val="black"/>
                  </a:solidFill>
                  <a:effectLst/>
                  <a:uLnTx/>
                  <a:uFillTx/>
                  <a:latin typeface="Univers" charset="0"/>
                  <a:ea typeface="+mn-ea"/>
                  <a:cs typeface="Arial" charset="0"/>
                </a:rPr>
                <a:t>Ed</a:t>
              </a:r>
              <a:endParaRPr kumimoji="0" lang="it-IT" sz="1800" b="0"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Univers" charset="0"/>
                <a:ea typeface="+mn-ea"/>
                <a:cs typeface="Arial" charset="0"/>
              </a:endParaRPr>
            </a:p>
          </p:txBody>
        </p:sp>
        <p:sp>
          <p:nvSpPr>
            <p:cNvPr id="226335" name="Line 29"/>
            <p:cNvSpPr>
              <a:spLocks noChangeShapeType="1"/>
            </p:cNvSpPr>
            <p:nvPr/>
          </p:nvSpPr>
          <p:spPr bwMode="auto">
            <a:xfrm>
              <a:off x="5274" y="2065"/>
              <a:ext cx="152" cy="0"/>
            </a:xfrm>
            <a:prstGeom prst="line">
              <a:avLst/>
            </a:prstGeom>
            <a:noFill/>
            <a:ln w="381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26336" name="Line 30"/>
            <p:cNvSpPr>
              <a:spLocks noChangeShapeType="1"/>
            </p:cNvSpPr>
            <p:nvPr/>
          </p:nvSpPr>
          <p:spPr bwMode="auto">
            <a:xfrm flipV="1">
              <a:off x="5274" y="3007"/>
              <a:ext cx="152" cy="0"/>
            </a:xfrm>
            <a:prstGeom prst="line">
              <a:avLst/>
            </a:prstGeom>
            <a:noFill/>
            <a:ln w="381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26337" name="Line 31"/>
            <p:cNvSpPr>
              <a:spLocks noChangeShapeType="1"/>
            </p:cNvSpPr>
            <p:nvPr/>
          </p:nvSpPr>
          <p:spPr bwMode="auto">
            <a:xfrm>
              <a:off x="5351" y="2055"/>
              <a:ext cx="0" cy="952"/>
            </a:xfrm>
            <a:prstGeom prst="line">
              <a:avLst/>
            </a:prstGeom>
            <a:noFill/>
            <a:ln w="38100">
              <a:solidFill>
                <a:schemeClr val="tx1"/>
              </a:solidFill>
              <a:round/>
              <a:headEnd type="triangle" w="med" len="me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88864" name="Text Box 32"/>
            <p:cNvSpPr txBox="1">
              <a:spLocks noChangeArrowheads="1"/>
            </p:cNvSpPr>
            <p:nvPr/>
          </p:nvSpPr>
          <p:spPr bwMode="auto">
            <a:xfrm>
              <a:off x="5360" y="2412"/>
              <a:ext cx="400" cy="365"/>
            </a:xfrm>
            <a:prstGeom prst="rect">
              <a:avLst/>
            </a:prstGeom>
            <a:noFill/>
            <a:ln w="38100">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Univers" charset="0"/>
                  <a:ea typeface="+mn-ea"/>
                  <a:cs typeface="Arial" charset="0"/>
                </a:rPr>
                <a:t>L</a:t>
              </a:r>
              <a:r>
                <a:rPr kumimoji="0" lang="it-IT" sz="1800" b="0" i="0" u="none" strike="noStrike" kern="1200" cap="none" spc="0" normalizeH="0" baseline="-25000" noProof="0">
                  <a:ln>
                    <a:noFill/>
                  </a:ln>
                  <a:solidFill>
                    <a:prstClr val="black"/>
                  </a:solidFill>
                  <a:effectLst/>
                  <a:uLnTx/>
                  <a:uFillTx/>
                  <a:latin typeface="Univers" charset="0"/>
                  <a:ea typeface="+mn-ea"/>
                  <a:cs typeface="Arial" charset="0"/>
                </a:rPr>
                <a:t>cr</a:t>
              </a:r>
              <a:endParaRPr kumimoji="0" lang="it-IT" sz="1800" b="0"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Univers" charset="0"/>
                <a:ea typeface="+mn-ea"/>
                <a:cs typeface="Arial" charset="0"/>
              </a:endParaRPr>
            </a:p>
          </p:txBody>
        </p:sp>
        <p:sp>
          <p:nvSpPr>
            <p:cNvPr id="888865" name="Text Box 33"/>
            <p:cNvSpPr txBox="1">
              <a:spLocks noChangeArrowheads="1"/>
            </p:cNvSpPr>
            <p:nvPr/>
          </p:nvSpPr>
          <p:spPr bwMode="auto">
            <a:xfrm>
              <a:off x="898" y="1702"/>
              <a:ext cx="593" cy="440"/>
            </a:xfrm>
            <a:prstGeom prst="rect">
              <a:avLst/>
            </a:prstGeom>
            <a:noFill/>
            <a:ln w="38100">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Univers" charset="0"/>
                  <a:ea typeface="+mn-ea"/>
                  <a:cs typeface="Arial" charset="0"/>
                </a:rPr>
                <a:t>Carico</a:t>
              </a:r>
              <a:endParaRPr kumimoji="0" lang="it-IT" sz="1800" b="0"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Univers" charset="0"/>
                <a:ea typeface="+mn-ea"/>
                <a:cs typeface="Arial" charset="0"/>
              </a:endParaRPr>
            </a:p>
          </p:txBody>
        </p:sp>
      </p:grpSp>
      <p:sp>
        <p:nvSpPr>
          <p:cNvPr id="888866" name="Line 34"/>
          <p:cNvSpPr>
            <a:spLocks noChangeShapeType="1"/>
          </p:cNvSpPr>
          <p:nvPr/>
        </p:nvSpPr>
        <p:spPr bwMode="auto">
          <a:xfrm flipH="1" flipV="1">
            <a:off x="2643188" y="3581400"/>
            <a:ext cx="0" cy="2447925"/>
          </a:xfrm>
          <a:prstGeom prst="line">
            <a:avLst/>
          </a:prstGeom>
          <a:noFill/>
          <a:ln w="57150">
            <a:solidFill>
              <a:srgbClr val="FF99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88867" name="Text Box 35"/>
          <p:cNvSpPr txBox="1">
            <a:spLocks noChangeArrowheads="1"/>
          </p:cNvSpPr>
          <p:nvPr/>
        </p:nvSpPr>
        <p:spPr bwMode="auto">
          <a:xfrm>
            <a:off x="1165225" y="5435600"/>
            <a:ext cx="1477963" cy="338138"/>
          </a:xfrm>
          <a:prstGeom prst="rect">
            <a:avLst/>
          </a:prstGeom>
          <a:noFill/>
          <a:ln w="9525">
            <a:noFill/>
            <a:miter lim="800000"/>
            <a:headEnd/>
            <a:tailEnd/>
          </a:ln>
        </p:spPr>
        <p:txBody>
          <a:bodyPr>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it-IT" sz="1600" b="1" i="0" u="none" strike="noStrike" kern="1200" cap="none" spc="-70" normalizeH="0" baseline="0" noProof="0" dirty="0">
                <a:ln>
                  <a:noFill/>
                </a:ln>
                <a:solidFill>
                  <a:srgbClr val="FE9914"/>
                </a:solidFill>
                <a:effectLst/>
                <a:uLnTx/>
                <a:uFillTx/>
                <a:latin typeface="Univers" charset="0"/>
                <a:ea typeface="+mn-ea"/>
                <a:cs typeface="Arial" charset="0"/>
              </a:rPr>
              <a:t>Snervamento</a:t>
            </a:r>
            <a:endParaRPr kumimoji="0" lang="it-IT" sz="1600" b="1" i="0" u="none" strike="noStrike" kern="1200" cap="none" spc="-70" normalizeH="0" baseline="0" noProof="0" dirty="0">
              <a:ln>
                <a:noFill/>
              </a:ln>
              <a:solidFill>
                <a:prstClr val="black"/>
              </a:solidFill>
              <a:effectLst/>
              <a:uLnTx/>
              <a:uFillTx/>
              <a:latin typeface="Univers" charset="0"/>
              <a:ea typeface="+mn-ea"/>
              <a:cs typeface="Arial" charset="0"/>
            </a:endParaRPr>
          </a:p>
        </p:txBody>
      </p:sp>
      <p:sp>
        <p:nvSpPr>
          <p:cNvPr id="888868" name="Text Box 36"/>
          <p:cNvSpPr txBox="1">
            <a:spLocks noChangeArrowheads="1"/>
          </p:cNvSpPr>
          <p:nvPr/>
        </p:nvSpPr>
        <p:spPr bwMode="auto">
          <a:xfrm>
            <a:off x="2732088" y="5448300"/>
            <a:ext cx="1447800" cy="3381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sz="1600" b="1" i="0" u="none" strike="noStrike" kern="1200" cap="none" spc="0" normalizeH="0" baseline="0" noProof="0">
                <a:ln>
                  <a:noFill/>
                </a:ln>
                <a:solidFill>
                  <a:srgbClr val="FE9914"/>
                </a:solidFill>
                <a:effectLst/>
                <a:uLnTx/>
                <a:uFillTx/>
                <a:latin typeface="Univers"/>
                <a:ea typeface="+mn-ea"/>
                <a:cs typeface="Arial" charset="0"/>
              </a:rPr>
              <a:t>Buckling</a:t>
            </a:r>
            <a:endParaRPr kumimoji="0" lang="it-IT" sz="1600" b="1" i="0" u="none" strike="noStrike" kern="1200" cap="none" spc="0" normalizeH="0" baseline="0" noProof="0">
              <a:ln>
                <a:noFill/>
              </a:ln>
              <a:solidFill>
                <a:prstClr val="black"/>
              </a:solidFill>
              <a:effectLst/>
              <a:uLnTx/>
              <a:uFillTx/>
              <a:latin typeface="Univers"/>
              <a:ea typeface="+mn-ea"/>
              <a:cs typeface="Arial" charset="0"/>
            </a:endParaRPr>
          </a:p>
        </p:txBody>
      </p:sp>
    </p:spTree>
    <p:extLst>
      <p:ext uri="{BB962C8B-B14F-4D97-AF65-F5344CB8AC3E}">
        <p14:creationId xmlns:p14="http://schemas.microsoft.com/office/powerpoint/2010/main" val="39289644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8835"/>
                                        </p:tgtEl>
                                        <p:attrNameLst>
                                          <p:attrName>style.visibility</p:attrName>
                                        </p:attrNameLst>
                                      </p:cBhvr>
                                      <p:to>
                                        <p:strVal val="visible"/>
                                      </p:to>
                                    </p:set>
                                    <p:animEffect transition="in" filter="wipe(down)">
                                      <p:cBhvr>
                                        <p:cTn id="7" dur="2000"/>
                                        <p:tgtEl>
                                          <p:spTgt spid="8888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88834"/>
                                        </p:tgtEl>
                                        <p:attrNameLst>
                                          <p:attrName>style.visibility</p:attrName>
                                        </p:attrNameLst>
                                      </p:cBhvr>
                                      <p:to>
                                        <p:strVal val="visible"/>
                                      </p:to>
                                    </p:set>
                                    <p:animEffect transition="in" filter="wipe(down)">
                                      <p:cBhvr>
                                        <p:cTn id="12" dur="2000"/>
                                        <p:tgtEl>
                                          <p:spTgt spid="8888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88866"/>
                                        </p:tgtEl>
                                        <p:attrNameLst>
                                          <p:attrName>style.visibility</p:attrName>
                                        </p:attrNameLst>
                                      </p:cBhvr>
                                      <p:to>
                                        <p:strVal val="visible"/>
                                      </p:to>
                                    </p:set>
                                    <p:animEffect transition="in" filter="wipe(down)">
                                      <p:cBhvr>
                                        <p:cTn id="17" dur="2000"/>
                                        <p:tgtEl>
                                          <p:spTgt spid="888866"/>
                                        </p:tgtEl>
                                      </p:cBhvr>
                                    </p:animEffect>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888867"/>
                                        </p:tgtEl>
                                        <p:attrNameLst>
                                          <p:attrName>style.visibility</p:attrName>
                                        </p:attrNameLst>
                                      </p:cBhvr>
                                      <p:to>
                                        <p:strVal val="visible"/>
                                      </p:to>
                                    </p:set>
                                    <p:animEffect transition="in" filter="dissolve">
                                      <p:cBhvr>
                                        <p:cTn id="21" dur="500"/>
                                        <p:tgtEl>
                                          <p:spTgt spid="888867"/>
                                        </p:tgtEl>
                                      </p:cBhvr>
                                    </p:animEffect>
                                  </p:childTnLst>
                                </p:cTn>
                              </p:par>
                            </p:childTnLst>
                          </p:cTn>
                        </p:par>
                        <p:par>
                          <p:cTn id="22" fill="hold">
                            <p:stCondLst>
                              <p:cond delay="2500"/>
                            </p:stCondLst>
                            <p:childTnLst>
                              <p:par>
                                <p:cTn id="23" presetID="9" presetClass="entr" presetSubtype="0" fill="hold" grpId="0" nodeType="afterEffect">
                                  <p:stCondLst>
                                    <p:cond delay="0"/>
                                  </p:stCondLst>
                                  <p:childTnLst>
                                    <p:set>
                                      <p:cBhvr>
                                        <p:cTn id="24" dur="1" fill="hold">
                                          <p:stCondLst>
                                            <p:cond delay="0"/>
                                          </p:stCondLst>
                                        </p:cTn>
                                        <p:tgtEl>
                                          <p:spTgt spid="888868"/>
                                        </p:tgtEl>
                                        <p:attrNameLst>
                                          <p:attrName>style.visibility</p:attrName>
                                        </p:attrNameLst>
                                      </p:cBhvr>
                                      <p:to>
                                        <p:strVal val="visible"/>
                                      </p:to>
                                    </p:set>
                                    <p:animEffect transition="in" filter="dissolve">
                                      <p:cBhvr>
                                        <p:cTn id="25" dur="500"/>
                                        <p:tgtEl>
                                          <p:spTgt spid="888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35" grpId="0" animBg="1"/>
      <p:bldP spid="888866" grpId="0" animBg="1"/>
      <p:bldP spid="888867" grpId="0"/>
      <p:bldP spid="88886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2"/>
          <p:cNvSpPr>
            <a:spLocks noChangeArrowheads="1"/>
          </p:cNvSpPr>
          <p:nvPr/>
        </p:nvSpPr>
        <p:spPr bwMode="auto">
          <a:xfrm>
            <a:off x="374650" y="1714500"/>
            <a:ext cx="7213600" cy="638175"/>
          </a:xfrm>
          <a:prstGeom prst="rect">
            <a:avLst/>
          </a:prstGeom>
          <a:noFill/>
          <a:ln w="9525">
            <a:noFill/>
            <a:miter lim="800000"/>
            <a:headEnd/>
            <a:tailEnd/>
          </a:ln>
        </p:spPr>
        <p:txBody>
          <a:bodyPr lIns="92075" tIns="46038" rIns="92075" bIns="46038"/>
          <a:lstStyle/>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it-IT" sz="2800" b="0" i="0" u="none" strike="noStrike" kern="1200" cap="none" spc="0" normalizeH="0" baseline="0" noProof="0" dirty="0">
                <a:ln>
                  <a:noFill/>
                </a:ln>
                <a:solidFill>
                  <a:srgbClr val="F79646"/>
                </a:solidFill>
                <a:effectLst/>
                <a:uLnTx/>
                <a:uFillTx/>
                <a:latin typeface="Calibri"/>
                <a:ea typeface="+mn-ea"/>
                <a:cs typeface="Arial" charset="0"/>
              </a:rPr>
              <a:t>Resistenza al buckling di compressione N</a:t>
            </a:r>
            <a:r>
              <a:rPr kumimoji="0" lang="it-IT" sz="2800" b="0" i="0" u="none" strike="noStrike" kern="1200" cap="none" spc="0" normalizeH="0" baseline="-25000" noProof="0" dirty="0">
                <a:ln>
                  <a:noFill/>
                </a:ln>
                <a:solidFill>
                  <a:srgbClr val="F79646"/>
                </a:solidFill>
                <a:effectLst/>
                <a:uLnTx/>
                <a:uFillTx/>
                <a:latin typeface="Calibri"/>
                <a:ea typeface="+mn-ea"/>
                <a:cs typeface="Arial" charset="0"/>
              </a:rPr>
              <a:t>b,Rd</a:t>
            </a:r>
            <a:r>
              <a:rPr kumimoji="0" lang="it-IT" sz="2800" b="0" i="0" u="none" strike="noStrike" kern="1200" cap="none" spc="0" normalizeH="0" baseline="0" noProof="0" dirty="0">
                <a:ln>
                  <a:noFill/>
                </a:ln>
                <a:solidFill>
                  <a:srgbClr val="F79646"/>
                </a:solidFill>
                <a:effectLst/>
                <a:uLnTx/>
                <a:uFillTx/>
                <a:latin typeface="Calibri"/>
                <a:ea typeface="+mn-ea"/>
                <a:cs typeface="Arial" charset="0"/>
              </a:rPr>
              <a:t>:</a:t>
            </a:r>
          </a:p>
        </p:txBody>
      </p:sp>
      <p:sp>
        <p:nvSpPr>
          <p:cNvPr id="166959"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graphicFrame>
        <p:nvGraphicFramePr>
          <p:cNvPr id="166956" name="Object 44"/>
          <p:cNvGraphicFramePr>
            <a:graphicFrameLocks noChangeAspect="1"/>
          </p:cNvGraphicFramePr>
          <p:nvPr/>
        </p:nvGraphicFramePr>
        <p:xfrm>
          <a:off x="863600" y="2749550"/>
          <a:ext cx="2381250" cy="1270000"/>
        </p:xfrm>
        <a:graphic>
          <a:graphicData uri="http://schemas.openxmlformats.org/presentationml/2006/ole">
            <mc:AlternateContent xmlns:mc="http://schemas.openxmlformats.org/markup-compatibility/2006">
              <mc:Choice xmlns:v="urn:schemas-microsoft-com:vml" Requires="v">
                <p:oleObj spid="_x0000_s2050" name="Equation" r:id="rId4" imgW="1257480" imgH="660600" progId="">
                  <p:embed/>
                </p:oleObj>
              </mc:Choice>
              <mc:Fallback>
                <p:oleObj name="Equation" r:id="rId4" imgW="1257480" imgH="660600" progId="">
                  <p:embed/>
                  <p:pic>
                    <p:nvPicPr>
                      <p:cNvPr id="166956" name="Object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600" y="2749550"/>
                        <a:ext cx="2381250" cy="127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6957" name="Object 45"/>
          <p:cNvGraphicFramePr>
            <a:graphicFrameLocks noChangeAspect="1"/>
          </p:cNvGraphicFramePr>
          <p:nvPr/>
        </p:nvGraphicFramePr>
        <p:xfrm>
          <a:off x="903288" y="4751388"/>
          <a:ext cx="2622550" cy="1249362"/>
        </p:xfrm>
        <a:graphic>
          <a:graphicData uri="http://schemas.openxmlformats.org/presentationml/2006/ole">
            <mc:AlternateContent xmlns:mc="http://schemas.openxmlformats.org/markup-compatibility/2006">
              <mc:Choice xmlns:v="urn:schemas-microsoft-com:vml" Requires="v">
                <p:oleObj spid="_x0000_s2051" name="Equation" r:id="rId6" imgW="1410120" imgH="660600" progId="">
                  <p:embed/>
                </p:oleObj>
              </mc:Choice>
              <mc:Fallback>
                <p:oleObj name="Equation" r:id="rId6" imgW="1410120" imgH="660600" progId="">
                  <p:embed/>
                  <p:pic>
                    <p:nvPicPr>
                      <p:cNvPr id="166957" name="Object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3288" y="4751388"/>
                        <a:ext cx="2622550" cy="1249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6960" name="Rectangle 7"/>
          <p:cNvSpPr>
            <a:spLocks noGrp="1" noChangeArrowheads="1"/>
          </p:cNvSpPr>
          <p:nvPr>
            <p:ph type="title"/>
          </p:nvPr>
        </p:nvSpPr>
        <p:spPr/>
        <p:txBody>
          <a:bodyPr/>
          <a:lstStyle/>
          <a:p>
            <a:pPr eaLnBrk="1" hangingPunct="1"/>
            <a:r>
              <a:rPr lang="it-IT"/>
              <a:t>Buckling della colonna</a:t>
            </a:r>
          </a:p>
        </p:txBody>
      </p:sp>
      <p:sp>
        <p:nvSpPr>
          <p:cNvPr id="572430" name="Text Box 14"/>
          <p:cNvSpPr txBox="1">
            <a:spLocks noChangeArrowheads="1"/>
          </p:cNvSpPr>
          <p:nvPr/>
        </p:nvSpPr>
        <p:spPr bwMode="auto">
          <a:xfrm>
            <a:off x="4419600" y="3094038"/>
            <a:ext cx="2770188" cy="427037"/>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a:ln>
                  <a:noFill/>
                </a:ln>
                <a:solidFill>
                  <a:prstClr val="black"/>
                </a:solidFill>
                <a:effectLst/>
                <a:uLnTx/>
                <a:uFillTx/>
                <a:latin typeface="Arial" charset="0"/>
                <a:ea typeface="+mn-ea"/>
                <a:cs typeface="Arial" charset="0"/>
              </a:rPr>
              <a:t>per Classe 1, 2 e 3</a:t>
            </a:r>
            <a:endParaRPr kumimoji="0" lang="it-IT" sz="2200" b="1" i="0" u="none" strike="noStrike" kern="1200" cap="none" spc="0" normalizeH="0" baseline="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Arial" charset="0"/>
              <a:ea typeface="+mn-ea"/>
              <a:cs typeface="Arial" charset="0"/>
            </a:endParaRPr>
          </a:p>
        </p:txBody>
      </p:sp>
      <p:sp>
        <p:nvSpPr>
          <p:cNvPr id="572431" name="Text Box 15"/>
          <p:cNvSpPr txBox="1">
            <a:spLocks noChangeArrowheads="1"/>
          </p:cNvSpPr>
          <p:nvPr/>
        </p:nvSpPr>
        <p:spPr bwMode="auto">
          <a:xfrm>
            <a:off x="4364038" y="5099050"/>
            <a:ext cx="3335337" cy="427038"/>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a:ln>
                  <a:noFill/>
                </a:ln>
                <a:solidFill>
                  <a:prstClr val="black"/>
                </a:solidFill>
                <a:effectLst/>
                <a:uLnTx/>
                <a:uFillTx/>
                <a:latin typeface="Arial" charset="0"/>
                <a:ea typeface="+mn-ea"/>
                <a:cs typeface="Arial" charset="0"/>
              </a:rPr>
              <a:t>per Classe 4 (simmetrica)</a:t>
            </a:r>
            <a:endParaRPr kumimoji="0" lang="it-IT" sz="2200" b="1" i="0" u="none" strike="noStrike" kern="1200" cap="none" spc="0" normalizeH="0" baseline="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Arial" charset="0"/>
              <a:ea typeface="+mn-ea"/>
              <a:cs typeface="Arial" charset="0"/>
            </a:endParaRPr>
          </a:p>
        </p:txBody>
      </p:sp>
      <p:grpSp>
        <p:nvGrpSpPr>
          <p:cNvPr id="2" name="Group 21"/>
          <p:cNvGrpSpPr>
            <a:grpSpLocks/>
          </p:cNvGrpSpPr>
          <p:nvPr/>
        </p:nvGrpSpPr>
        <p:grpSpPr bwMode="auto">
          <a:xfrm>
            <a:off x="831850" y="2725738"/>
            <a:ext cx="2374900" cy="2736850"/>
            <a:chOff x="1366" y="1631"/>
            <a:chExt cx="1496" cy="1724"/>
          </a:xfrm>
        </p:grpSpPr>
        <p:grpSp>
          <p:nvGrpSpPr>
            <p:cNvPr id="166964" name="Group 13"/>
            <p:cNvGrpSpPr>
              <a:grpSpLocks/>
            </p:cNvGrpSpPr>
            <p:nvPr/>
          </p:nvGrpSpPr>
          <p:grpSpPr bwMode="auto">
            <a:xfrm>
              <a:off x="2298" y="1631"/>
              <a:ext cx="396" cy="1724"/>
              <a:chOff x="2298" y="1631"/>
              <a:chExt cx="396" cy="1724"/>
            </a:xfrm>
          </p:grpSpPr>
          <p:sp>
            <p:nvSpPr>
              <p:cNvPr id="166968" name="Oval 11"/>
              <p:cNvSpPr>
                <a:spLocks noChangeArrowheads="1"/>
              </p:cNvSpPr>
              <p:nvPr/>
            </p:nvSpPr>
            <p:spPr bwMode="auto">
              <a:xfrm>
                <a:off x="2304" y="1631"/>
                <a:ext cx="390" cy="460"/>
              </a:xfrm>
              <a:prstGeom prst="ellipse">
                <a:avLst/>
              </a:prstGeom>
              <a:noFill/>
              <a:ln w="57150">
                <a:solidFill>
                  <a:srgbClr val="FE9914">
                    <a:alpha val="52156"/>
                  </a:srgb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66969" name="Oval 12"/>
              <p:cNvSpPr>
                <a:spLocks noChangeArrowheads="1"/>
              </p:cNvSpPr>
              <p:nvPr/>
            </p:nvSpPr>
            <p:spPr bwMode="auto">
              <a:xfrm>
                <a:off x="2298" y="2895"/>
                <a:ext cx="390" cy="460"/>
              </a:xfrm>
              <a:prstGeom prst="ellipse">
                <a:avLst/>
              </a:prstGeom>
              <a:noFill/>
              <a:ln w="57150">
                <a:solidFill>
                  <a:srgbClr val="FE9914">
                    <a:alpha val="49019"/>
                  </a:srgb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
          <p:nvSpPr>
            <p:cNvPr id="166965" name="Line 18"/>
            <p:cNvSpPr>
              <a:spLocks noChangeShapeType="1"/>
            </p:cNvSpPr>
            <p:nvPr/>
          </p:nvSpPr>
          <p:spPr bwMode="auto">
            <a:xfrm flipV="1">
              <a:off x="2031" y="2030"/>
              <a:ext cx="291" cy="344"/>
            </a:xfrm>
            <a:prstGeom prst="line">
              <a:avLst/>
            </a:prstGeom>
            <a:noFill/>
            <a:ln w="57150">
              <a:solidFill>
                <a:srgbClr val="FF9900"/>
              </a:solidFill>
              <a:round/>
              <a:headEnd/>
              <a:tailEnd type="triangle" w="sm"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66966" name="Rectangle 19"/>
            <p:cNvSpPr>
              <a:spLocks noChangeArrowheads="1"/>
            </p:cNvSpPr>
            <p:nvPr/>
          </p:nvSpPr>
          <p:spPr bwMode="auto">
            <a:xfrm>
              <a:off x="1366" y="2465"/>
              <a:ext cx="1496" cy="347"/>
            </a:xfrm>
            <a:prstGeom prst="rect">
              <a:avLst/>
            </a:prstGeom>
            <a:noFill/>
            <a:ln w="9525">
              <a:noFill/>
              <a:miter lim="800000"/>
              <a:headEnd/>
              <a:tailEnd/>
            </a:ln>
          </p:spPr>
          <p:txBody>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it-IT" sz="1800" b="1" i="0" u="none" strike="noStrike" kern="1200" cap="none" spc="0" normalizeH="0" baseline="0" noProof="0">
                  <a:ln>
                    <a:noFill/>
                  </a:ln>
                  <a:solidFill>
                    <a:srgbClr val="FE9914"/>
                  </a:solidFill>
                  <a:effectLst/>
                  <a:uLnTx/>
                  <a:uFillTx/>
                  <a:latin typeface="Univers"/>
                  <a:ea typeface="+mn-ea"/>
                  <a:cs typeface="Arial" charset="0"/>
                </a:rPr>
                <a:t>Fattore di riduzione</a:t>
              </a:r>
            </a:p>
          </p:txBody>
        </p:sp>
        <p:sp>
          <p:nvSpPr>
            <p:cNvPr id="166967" name="Line 20"/>
            <p:cNvSpPr>
              <a:spLocks noChangeShapeType="1"/>
            </p:cNvSpPr>
            <p:nvPr/>
          </p:nvSpPr>
          <p:spPr bwMode="auto">
            <a:xfrm>
              <a:off x="1990" y="2758"/>
              <a:ext cx="264" cy="312"/>
            </a:xfrm>
            <a:prstGeom prst="line">
              <a:avLst/>
            </a:prstGeom>
            <a:noFill/>
            <a:ln w="57150">
              <a:solidFill>
                <a:srgbClr val="FF9900"/>
              </a:solidFill>
              <a:round/>
              <a:headEnd/>
              <a:tailEnd type="triangle" w="sm"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27774805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096" name="Rectangle 2"/>
          <p:cNvSpPr>
            <a:spLocks noGrp="1" noChangeArrowheads="1"/>
          </p:cNvSpPr>
          <p:nvPr>
            <p:ph type="title"/>
          </p:nvPr>
        </p:nvSpPr>
        <p:spPr/>
        <p:txBody>
          <a:bodyPr/>
          <a:lstStyle/>
          <a:p>
            <a:pPr eaLnBrk="1" hangingPunct="1"/>
            <a:r>
              <a:rPr lang="it-IT"/>
              <a:t>Buckling della colonna</a:t>
            </a:r>
          </a:p>
        </p:txBody>
      </p:sp>
      <p:graphicFrame>
        <p:nvGraphicFramePr>
          <p:cNvPr id="170091" name="Object 107"/>
          <p:cNvGraphicFramePr>
            <a:graphicFrameLocks noGrp="1" noChangeAspect="1"/>
          </p:cNvGraphicFramePr>
          <p:nvPr>
            <p:ph type="chart" idx="1"/>
          </p:nvPr>
        </p:nvGraphicFramePr>
        <p:xfrm>
          <a:off x="4513263" y="3935413"/>
          <a:ext cx="139700" cy="203200"/>
        </p:xfrm>
        <a:graphic>
          <a:graphicData uri="http://schemas.openxmlformats.org/presentationml/2006/ole">
            <mc:AlternateContent xmlns:mc="http://schemas.openxmlformats.org/markup-compatibility/2006">
              <mc:Choice xmlns:v="urn:schemas-microsoft-com:vml" Requires="v">
                <p:oleObj spid="_x0000_s3074" name="Equation" r:id="rId4" imgW="4458600" imgH="6491160" progId="">
                  <p:embed/>
                </p:oleObj>
              </mc:Choice>
              <mc:Fallback>
                <p:oleObj name="Equation" r:id="rId4" imgW="4458600" imgH="6491160" progId="">
                  <p:embed/>
                  <p:pic>
                    <p:nvPicPr>
                      <p:cNvPr id="170091" name="Object 10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3935413"/>
                        <a:ext cx="1397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0097" name="Rectangle 3"/>
          <p:cNvSpPr>
            <a:spLocks noGrp="1" noChangeArrowheads="1"/>
          </p:cNvSpPr>
          <p:nvPr>
            <p:ph type="body" sz="half" idx="4294967295"/>
          </p:nvPr>
        </p:nvSpPr>
        <p:spPr>
          <a:xfrm>
            <a:off x="514350" y="1781175"/>
            <a:ext cx="7181850" cy="4525963"/>
          </a:xfrm>
        </p:spPr>
        <p:txBody>
          <a:bodyPr/>
          <a:lstStyle/>
          <a:p>
            <a:pPr marL="609600" indent="-609600" eaLnBrk="1" hangingPunct="1">
              <a:lnSpc>
                <a:spcPct val="80000"/>
              </a:lnSpc>
              <a:buFontTx/>
              <a:buNone/>
            </a:pPr>
            <a:r>
              <a:rPr lang="it-IT" sz="2800">
                <a:solidFill>
                  <a:srgbClr val="F79646"/>
                </a:solidFill>
              </a:rPr>
              <a:t>Snellezza non dimensionale: </a:t>
            </a:r>
          </a:p>
          <a:p>
            <a:pPr marL="609600" indent="-609600" eaLnBrk="1" hangingPunct="1">
              <a:lnSpc>
                <a:spcPct val="80000"/>
              </a:lnSpc>
              <a:buFontTx/>
              <a:buNone/>
            </a:pPr>
            <a:endParaRPr lang="it-IT" sz="2300">
              <a:solidFill>
                <a:srgbClr val="FFFF00"/>
              </a:solidFill>
            </a:endParaRPr>
          </a:p>
          <a:p>
            <a:pPr marL="609600" indent="-609600" eaLnBrk="1" hangingPunct="1">
              <a:lnSpc>
                <a:spcPct val="80000"/>
              </a:lnSpc>
              <a:buFontTx/>
              <a:buNone/>
            </a:pPr>
            <a:endParaRPr lang="it-IT" sz="2300">
              <a:solidFill>
                <a:srgbClr val="FFFF00"/>
              </a:solidFill>
            </a:endParaRPr>
          </a:p>
          <a:p>
            <a:pPr marL="609600" indent="-609600" eaLnBrk="1" hangingPunct="1">
              <a:lnSpc>
                <a:spcPct val="80000"/>
              </a:lnSpc>
              <a:buFontTx/>
              <a:buNone/>
            </a:pPr>
            <a:r>
              <a:rPr lang="en-US" sz="1800"/>
              <a:t>		</a:t>
            </a:r>
            <a:r>
              <a:rPr lang="it-IT" sz="1800"/>
              <a:t>=  </a:t>
            </a:r>
            <a:r>
              <a:rPr lang="en-US" sz="1800"/>
              <a:t>		</a:t>
            </a:r>
            <a:r>
              <a:rPr lang="it-IT" sz="2000"/>
              <a:t>per profilati trasversali di Classe 1, 2 e 3</a:t>
            </a:r>
          </a:p>
          <a:p>
            <a:pPr marL="609600" indent="-609600" eaLnBrk="1" hangingPunct="1">
              <a:lnSpc>
                <a:spcPct val="80000"/>
              </a:lnSpc>
              <a:buFontTx/>
              <a:buNone/>
            </a:pPr>
            <a:endParaRPr lang="it-IT" sz="2000"/>
          </a:p>
          <a:p>
            <a:pPr marL="609600" indent="-609600" eaLnBrk="1" hangingPunct="1">
              <a:lnSpc>
                <a:spcPct val="80000"/>
              </a:lnSpc>
              <a:buFontTx/>
              <a:buNone/>
            </a:pPr>
            <a:endParaRPr lang="it-IT" sz="1800"/>
          </a:p>
          <a:p>
            <a:pPr marL="609600" indent="-609600" eaLnBrk="1" hangingPunct="1">
              <a:lnSpc>
                <a:spcPct val="80000"/>
              </a:lnSpc>
              <a:buFontTx/>
              <a:buNone/>
            </a:pPr>
            <a:endParaRPr lang="it-IT" sz="1800"/>
          </a:p>
          <a:p>
            <a:pPr marL="609600" indent="-609600" eaLnBrk="1" hangingPunct="1">
              <a:lnSpc>
                <a:spcPct val="80000"/>
              </a:lnSpc>
              <a:buFontTx/>
              <a:buNone/>
            </a:pPr>
            <a:endParaRPr lang="it-IT" sz="900"/>
          </a:p>
          <a:p>
            <a:pPr marL="609600" indent="-609600" eaLnBrk="1" hangingPunct="1">
              <a:lnSpc>
                <a:spcPct val="80000"/>
              </a:lnSpc>
              <a:buFontTx/>
              <a:buNone/>
            </a:pPr>
            <a:endParaRPr lang="it-IT" sz="900"/>
          </a:p>
          <a:p>
            <a:pPr marL="609600" indent="-609600" eaLnBrk="1" hangingPunct="1">
              <a:lnSpc>
                <a:spcPct val="80000"/>
              </a:lnSpc>
              <a:buFontTx/>
              <a:buNone/>
            </a:pPr>
            <a:r>
              <a:rPr lang="en-US" sz="1800"/>
              <a:t>		</a:t>
            </a:r>
            <a:r>
              <a:rPr lang="it-IT" sz="1800"/>
              <a:t>=  </a:t>
            </a:r>
            <a:r>
              <a:rPr lang="en-US" sz="1800"/>
              <a:t>		</a:t>
            </a:r>
            <a:r>
              <a:rPr lang="it-IT" sz="2000"/>
              <a:t>per profilati trasversali di Classe 4</a:t>
            </a:r>
          </a:p>
          <a:p>
            <a:pPr marL="609600" indent="-609600" eaLnBrk="1" hangingPunct="1">
              <a:lnSpc>
                <a:spcPct val="80000"/>
              </a:lnSpc>
              <a:buFontTx/>
              <a:buNone/>
            </a:pPr>
            <a:endParaRPr lang="it-IT" sz="2000"/>
          </a:p>
          <a:p>
            <a:pPr marL="609600" indent="-609600" eaLnBrk="1" hangingPunct="1">
              <a:lnSpc>
                <a:spcPct val="80000"/>
              </a:lnSpc>
              <a:buFontTx/>
              <a:buNone/>
            </a:pPr>
            <a:endParaRPr lang="it-IT" sz="1800"/>
          </a:p>
          <a:p>
            <a:pPr marL="609600" indent="-609600" eaLnBrk="1" hangingPunct="1">
              <a:lnSpc>
                <a:spcPct val="80000"/>
              </a:lnSpc>
              <a:buFontTx/>
              <a:buNone/>
            </a:pPr>
            <a:endParaRPr lang="it-IT" sz="1800"/>
          </a:p>
          <a:p>
            <a:pPr marL="609600" indent="-609600" eaLnBrk="1" hangingPunct="1">
              <a:lnSpc>
                <a:spcPct val="80000"/>
              </a:lnSpc>
              <a:buFontTx/>
              <a:buNone/>
            </a:pPr>
            <a:r>
              <a:rPr lang="it-IT" sz="2000"/>
              <a:t>N</a:t>
            </a:r>
            <a:r>
              <a:rPr lang="it-IT" sz="2000" baseline="-25000"/>
              <a:t>cr</a:t>
            </a:r>
            <a:r>
              <a:rPr lang="en-US" sz="2000"/>
              <a:t>	</a:t>
            </a:r>
            <a:r>
              <a:rPr lang="it-IT" sz="2000"/>
              <a:t>è il carico di buckling critico elastico per il modo di buckling rilevante basato su grandi proprietà del profilato trasversale</a:t>
            </a:r>
            <a:r>
              <a:rPr lang="it-IT"/>
              <a:t> </a:t>
            </a:r>
          </a:p>
          <a:p>
            <a:pPr marL="609600" indent="-609600" eaLnBrk="1" hangingPunct="1">
              <a:lnSpc>
                <a:spcPct val="80000"/>
              </a:lnSpc>
              <a:buFontTx/>
              <a:buNone/>
            </a:pPr>
            <a:endParaRPr lang="it-IT" sz="2000"/>
          </a:p>
          <a:p>
            <a:pPr marL="609600" indent="-609600" eaLnBrk="1" hangingPunct="1">
              <a:lnSpc>
                <a:spcPct val="80000"/>
              </a:lnSpc>
              <a:buFontTx/>
              <a:buNone/>
            </a:pPr>
            <a:endParaRPr lang="it-IT" sz="2000"/>
          </a:p>
        </p:txBody>
      </p:sp>
      <p:graphicFrame>
        <p:nvGraphicFramePr>
          <p:cNvPr id="170092" name="Object 108"/>
          <p:cNvGraphicFramePr>
            <a:graphicFrameLocks noChangeAspect="1"/>
          </p:cNvGraphicFramePr>
          <p:nvPr/>
        </p:nvGraphicFramePr>
        <p:xfrm>
          <a:off x="5126038" y="1762125"/>
          <a:ext cx="327025" cy="487363"/>
        </p:xfrm>
        <a:graphic>
          <a:graphicData uri="http://schemas.openxmlformats.org/presentationml/2006/ole">
            <mc:AlternateContent xmlns:mc="http://schemas.openxmlformats.org/markup-compatibility/2006">
              <mc:Choice xmlns:v="urn:schemas-microsoft-com:vml" Requires="v">
                <p:oleObj spid="_x0000_s3075" name="Equation" r:id="rId6" imgW="33725880" imgH="15840720" progId="">
                  <p:embed/>
                </p:oleObj>
              </mc:Choice>
              <mc:Fallback>
                <p:oleObj name="Equation" r:id="rId6" imgW="33725880" imgH="15840720" progId="">
                  <p:embed/>
                  <p:pic>
                    <p:nvPicPr>
                      <p:cNvPr id="170092" name="Object 108"/>
                      <p:cNvPicPr>
                        <a:picLocks noChangeAspect="1" noChangeArrowheads="1"/>
                      </p:cNvPicPr>
                      <p:nvPr/>
                    </p:nvPicPr>
                    <p:blipFill>
                      <a:blip r:embed="rId7">
                        <a:extLst>
                          <a:ext uri="{28A0092B-C50C-407E-A947-70E740481C1C}">
                            <a14:useLocalDpi xmlns:a14="http://schemas.microsoft.com/office/drawing/2010/main" val="0"/>
                          </a:ext>
                        </a:extLst>
                      </a:blip>
                      <a:srcRect l="-879" t="25858" r="89600" b="35092"/>
                      <a:stretch>
                        <a:fillRect/>
                      </a:stretch>
                    </p:blipFill>
                    <p:spPr bwMode="auto">
                      <a:xfrm>
                        <a:off x="5126038" y="1762125"/>
                        <a:ext cx="327025" cy="487363"/>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17009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graphicFrame>
        <p:nvGraphicFramePr>
          <p:cNvPr id="170093" name="Object 109"/>
          <p:cNvGraphicFramePr>
            <a:graphicFrameLocks noChangeAspect="1"/>
          </p:cNvGraphicFramePr>
          <p:nvPr/>
        </p:nvGraphicFramePr>
        <p:xfrm>
          <a:off x="939800" y="2687638"/>
          <a:ext cx="400050" cy="560387"/>
        </p:xfrm>
        <a:graphic>
          <a:graphicData uri="http://schemas.openxmlformats.org/presentationml/2006/ole">
            <mc:AlternateContent xmlns:mc="http://schemas.openxmlformats.org/markup-compatibility/2006">
              <mc:Choice xmlns:v="urn:schemas-microsoft-com:vml" Requires="v">
                <p:oleObj spid="_x0000_s3076" name="Equation" r:id="rId8" imgW="4458600" imgH="6491160" progId="Equation.3">
                  <p:embed/>
                </p:oleObj>
              </mc:Choice>
              <mc:Fallback>
                <p:oleObj name="Equation" r:id="rId8" imgW="4458600" imgH="6491160" progId="Equation.3">
                  <p:embed/>
                  <p:pic>
                    <p:nvPicPr>
                      <p:cNvPr id="170093" name="Object 10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9800" y="2687638"/>
                        <a:ext cx="400050" cy="560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009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graphicFrame>
        <p:nvGraphicFramePr>
          <p:cNvPr id="170094" name="Object 110"/>
          <p:cNvGraphicFramePr>
            <a:graphicFrameLocks noChangeAspect="1"/>
          </p:cNvGraphicFramePr>
          <p:nvPr/>
        </p:nvGraphicFramePr>
        <p:xfrm>
          <a:off x="1863725" y="2420938"/>
          <a:ext cx="822325" cy="1141412"/>
        </p:xfrm>
        <a:graphic>
          <a:graphicData uri="http://schemas.openxmlformats.org/presentationml/2006/ole">
            <mc:AlternateContent xmlns:mc="http://schemas.openxmlformats.org/markup-compatibility/2006">
              <mc:Choice xmlns:v="urn:schemas-microsoft-com:vml" Requires="v">
                <p:oleObj spid="_x0000_s3077" name="Equation" r:id="rId10" imgW="507960" imgH="711360" progId="">
                  <p:embed/>
                </p:oleObj>
              </mc:Choice>
              <mc:Fallback>
                <p:oleObj name="Equation" r:id="rId10" imgW="507960" imgH="711360" progId="">
                  <p:embed/>
                  <p:pic>
                    <p:nvPicPr>
                      <p:cNvPr id="170094" name="Object 1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63725" y="2420938"/>
                        <a:ext cx="822325" cy="1141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0100" name="Rectangle 9"/>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graphicFrame>
        <p:nvGraphicFramePr>
          <p:cNvPr id="170095" name="Object 111"/>
          <p:cNvGraphicFramePr>
            <a:graphicFrameLocks noChangeAspect="1"/>
          </p:cNvGraphicFramePr>
          <p:nvPr/>
        </p:nvGraphicFramePr>
        <p:xfrm>
          <a:off x="1839913" y="3802063"/>
          <a:ext cx="1006475" cy="1069975"/>
        </p:xfrm>
        <a:graphic>
          <a:graphicData uri="http://schemas.openxmlformats.org/presentationml/2006/ole">
            <mc:AlternateContent xmlns:mc="http://schemas.openxmlformats.org/markup-compatibility/2006">
              <mc:Choice xmlns:v="urn:schemas-microsoft-com:vml" Requires="v">
                <p:oleObj spid="_x0000_s3078" name="Equation" r:id="rId12" imgW="660600" imgH="711360" progId="">
                  <p:embed/>
                </p:oleObj>
              </mc:Choice>
              <mc:Fallback>
                <p:oleObj name="Equation" r:id="rId12" imgW="660600" imgH="711360" progId="">
                  <p:embed/>
                  <p:pic>
                    <p:nvPicPr>
                      <p:cNvPr id="170095" name="Object 1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39913" y="3802063"/>
                        <a:ext cx="1006475" cy="106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31653295"/>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101" name="Rectangle 6"/>
          <p:cNvSpPr>
            <a:spLocks noGrp="1" noChangeArrowheads="1"/>
          </p:cNvSpPr>
          <p:nvPr>
            <p:ph type="title"/>
          </p:nvPr>
        </p:nvSpPr>
        <p:spPr/>
        <p:txBody>
          <a:bodyPr/>
          <a:lstStyle/>
          <a:p>
            <a:pPr eaLnBrk="1" hangingPunct="1"/>
            <a:r>
              <a:rPr lang="it-IT"/>
              <a:t>Buckling della colonna</a:t>
            </a:r>
          </a:p>
        </p:txBody>
      </p:sp>
      <p:sp>
        <p:nvSpPr>
          <p:cNvPr id="172102" name="Rectangle 2"/>
          <p:cNvSpPr>
            <a:spLocks noGrp="1" noChangeArrowheads="1"/>
          </p:cNvSpPr>
          <p:nvPr>
            <p:ph type="body" idx="1"/>
          </p:nvPr>
        </p:nvSpPr>
        <p:spPr/>
        <p:txBody>
          <a:bodyPr/>
          <a:lstStyle/>
          <a:p>
            <a:pPr eaLnBrk="1" hangingPunct="1">
              <a:buFont typeface="Wingdings" pitchFamily="2" charset="2"/>
              <a:buNone/>
            </a:pPr>
            <a:r>
              <a:rPr lang="it-IT" sz="2800">
                <a:solidFill>
                  <a:srgbClr val="F79646"/>
                </a:solidFill>
              </a:rPr>
              <a:t>Fattore di riduzione:  </a:t>
            </a:r>
            <a:endParaRPr lang="it-IT"/>
          </a:p>
        </p:txBody>
      </p:sp>
      <p:sp>
        <p:nvSpPr>
          <p:cNvPr id="172103" name="Rectangle 3"/>
          <p:cNvSpPr>
            <a:spLocks noChangeArrowheads="1"/>
          </p:cNvSpPr>
          <p:nvPr/>
        </p:nvSpPr>
        <p:spPr bwMode="auto">
          <a:xfrm>
            <a:off x="3671888" y="3200400"/>
            <a:ext cx="9144000" cy="0"/>
          </a:xfrm>
          <a:prstGeom prst="rect">
            <a:avLst/>
          </a:prstGeom>
          <a:noFill/>
          <a:ln w="12700" cap="sq">
            <a:noFill/>
            <a:miter lim="800000"/>
            <a:headEnd type="none" w="sm" len="sm"/>
            <a:tailEnd type="none" w="sm" len="sm"/>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graphicFrame>
        <p:nvGraphicFramePr>
          <p:cNvPr id="172098" name="Object 66"/>
          <p:cNvGraphicFramePr>
            <a:graphicFrameLocks noChangeAspect="1"/>
          </p:cNvGraphicFramePr>
          <p:nvPr/>
        </p:nvGraphicFramePr>
        <p:xfrm>
          <a:off x="1852613" y="2613025"/>
          <a:ext cx="4581525" cy="1270000"/>
        </p:xfrm>
        <a:graphic>
          <a:graphicData uri="http://schemas.openxmlformats.org/presentationml/2006/ole">
            <mc:AlternateContent xmlns:mc="http://schemas.openxmlformats.org/markup-compatibility/2006">
              <mc:Choice xmlns:v="urn:schemas-microsoft-com:vml" Requires="v">
                <p:oleObj spid="_x0000_s4098" name="Equation" r:id="rId4" imgW="2057760" imgH="596880" progId="">
                  <p:embed/>
                </p:oleObj>
              </mc:Choice>
              <mc:Fallback>
                <p:oleObj name="Equation" r:id="rId4" imgW="2057760" imgH="596880" progId="">
                  <p:embed/>
                  <p:pic>
                    <p:nvPicPr>
                      <p:cNvPr id="172098" name="Object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2613" y="2613025"/>
                        <a:ext cx="4581525" cy="1270000"/>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172099" name="Object 67"/>
          <p:cNvGraphicFramePr>
            <a:graphicFrameLocks noChangeAspect="1"/>
          </p:cNvGraphicFramePr>
          <p:nvPr/>
        </p:nvGraphicFramePr>
        <p:xfrm>
          <a:off x="1851025" y="4221163"/>
          <a:ext cx="4413250" cy="774700"/>
        </p:xfrm>
        <a:graphic>
          <a:graphicData uri="http://schemas.openxmlformats.org/presentationml/2006/ole">
            <mc:AlternateContent xmlns:mc="http://schemas.openxmlformats.org/markup-compatibility/2006">
              <mc:Choice xmlns:v="urn:schemas-microsoft-com:vml" Requires="v">
                <p:oleObj spid="_x0000_s4099" name="Equation" r:id="rId6" imgW="2057760" imgH="343080" progId="">
                  <p:embed/>
                </p:oleObj>
              </mc:Choice>
              <mc:Fallback>
                <p:oleObj name="Equation" r:id="rId6" imgW="2057760" imgH="343080" progId="">
                  <p:embed/>
                  <p:pic>
                    <p:nvPicPr>
                      <p:cNvPr id="172099" name="Object 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1025" y="4221163"/>
                        <a:ext cx="4413250" cy="774700"/>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grpSp>
        <p:nvGrpSpPr>
          <p:cNvPr id="2" name="Group 16"/>
          <p:cNvGrpSpPr>
            <a:grpSpLocks/>
          </p:cNvGrpSpPr>
          <p:nvPr/>
        </p:nvGrpSpPr>
        <p:grpSpPr bwMode="auto">
          <a:xfrm>
            <a:off x="2141538" y="4294188"/>
            <a:ext cx="2586037" cy="1481137"/>
            <a:chOff x="1910" y="2686"/>
            <a:chExt cx="1630" cy="933"/>
          </a:xfrm>
        </p:grpSpPr>
        <p:sp>
          <p:nvSpPr>
            <p:cNvPr id="172109" name="Oval 10"/>
            <p:cNvSpPr>
              <a:spLocks noChangeArrowheads="1"/>
            </p:cNvSpPr>
            <p:nvPr/>
          </p:nvSpPr>
          <p:spPr bwMode="auto">
            <a:xfrm>
              <a:off x="2757" y="2686"/>
              <a:ext cx="408" cy="461"/>
            </a:xfrm>
            <a:prstGeom prst="ellipse">
              <a:avLst/>
            </a:prstGeom>
            <a:noFill/>
            <a:ln w="57150">
              <a:solidFill>
                <a:srgbClr val="FE9914">
                  <a:alpha val="49019"/>
                </a:srgb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72110" name="Line 12"/>
            <p:cNvSpPr>
              <a:spLocks noChangeShapeType="1"/>
            </p:cNvSpPr>
            <p:nvPr/>
          </p:nvSpPr>
          <p:spPr bwMode="auto">
            <a:xfrm flipV="1">
              <a:off x="2596" y="3101"/>
              <a:ext cx="194" cy="257"/>
            </a:xfrm>
            <a:prstGeom prst="line">
              <a:avLst/>
            </a:prstGeom>
            <a:noFill/>
            <a:ln w="57150">
              <a:solidFill>
                <a:srgbClr val="FE9914"/>
              </a:solidFill>
              <a:round/>
              <a:headEnd/>
              <a:tailEnd type="triangle" w="sm"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74477" name="Text Box 13"/>
            <p:cNvSpPr txBox="1">
              <a:spLocks noChangeArrowheads="1"/>
            </p:cNvSpPr>
            <p:nvPr/>
          </p:nvSpPr>
          <p:spPr bwMode="auto">
            <a:xfrm>
              <a:off x="1910" y="3386"/>
              <a:ext cx="1630" cy="233"/>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it-IT" sz="1800" b="1" i="0" u="none" strike="noStrike" kern="1200" cap="none" spc="0" normalizeH="0" baseline="0" noProof="0" dirty="0">
                  <a:ln>
                    <a:noFill/>
                  </a:ln>
                  <a:solidFill>
                    <a:srgbClr val="FE9914"/>
                  </a:solidFill>
                  <a:effectLst/>
                  <a:uLnTx/>
                  <a:uFillTx/>
                  <a:latin typeface="Univers" charset="0"/>
                  <a:ea typeface="+mn-ea"/>
                  <a:cs typeface="Arial" charset="0"/>
                </a:rPr>
                <a:t>Fattore di imperfezione</a:t>
              </a:r>
              <a:endParaRPr kumimoji="0" lang="it-IT" sz="1800" b="0" i="0" u="none" strike="noStrike" kern="1200" cap="none" spc="0" normalizeH="0" baseline="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ymbol" charset="2"/>
                <a:ea typeface="+mn-ea"/>
                <a:cs typeface="Arial" charset="0"/>
              </a:endParaRPr>
            </a:p>
          </p:txBody>
        </p:sp>
      </p:grpSp>
      <p:grpSp>
        <p:nvGrpSpPr>
          <p:cNvPr id="3" name="Group 17"/>
          <p:cNvGrpSpPr>
            <a:grpSpLocks/>
          </p:cNvGrpSpPr>
          <p:nvPr/>
        </p:nvGrpSpPr>
        <p:grpSpPr bwMode="auto">
          <a:xfrm>
            <a:off x="4643438" y="4240213"/>
            <a:ext cx="3157537" cy="1552575"/>
            <a:chOff x="3487" y="2652"/>
            <a:chExt cx="1989" cy="978"/>
          </a:xfrm>
        </p:grpSpPr>
        <p:sp>
          <p:nvSpPr>
            <p:cNvPr id="172106" name="Oval 11"/>
            <p:cNvSpPr>
              <a:spLocks noChangeArrowheads="1"/>
            </p:cNvSpPr>
            <p:nvPr/>
          </p:nvSpPr>
          <p:spPr bwMode="auto">
            <a:xfrm>
              <a:off x="3487" y="2652"/>
              <a:ext cx="497" cy="505"/>
            </a:xfrm>
            <a:prstGeom prst="ellipse">
              <a:avLst/>
            </a:prstGeom>
            <a:noFill/>
            <a:ln w="57150">
              <a:solidFill>
                <a:srgbClr val="FE9914">
                  <a:alpha val="47058"/>
                </a:srgb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72107" name="Line 14"/>
            <p:cNvSpPr>
              <a:spLocks noChangeShapeType="1"/>
            </p:cNvSpPr>
            <p:nvPr/>
          </p:nvSpPr>
          <p:spPr bwMode="auto">
            <a:xfrm flipH="1" flipV="1">
              <a:off x="3917" y="3112"/>
              <a:ext cx="302" cy="204"/>
            </a:xfrm>
            <a:prstGeom prst="line">
              <a:avLst/>
            </a:prstGeom>
            <a:noFill/>
            <a:ln w="57150">
              <a:solidFill>
                <a:srgbClr val="FE9914"/>
              </a:solidFill>
              <a:round/>
              <a:headEnd/>
              <a:tailEnd type="triangle" w="sm"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74479" name="Text Box 15"/>
            <p:cNvSpPr txBox="1">
              <a:spLocks noChangeArrowheads="1"/>
            </p:cNvSpPr>
            <p:nvPr/>
          </p:nvSpPr>
          <p:spPr bwMode="auto">
            <a:xfrm>
              <a:off x="3846" y="3342"/>
              <a:ext cx="1630" cy="288"/>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it-IT" sz="1800" b="1" i="0" u="none" strike="noStrike" kern="1200" cap="none" spc="0" normalizeH="0" baseline="0" noProof="0">
                  <a:ln>
                    <a:noFill/>
                  </a:ln>
                  <a:solidFill>
                    <a:srgbClr val="FE9914"/>
                  </a:solidFill>
                  <a:effectLst/>
                  <a:uLnTx/>
                  <a:uFillTx/>
                  <a:latin typeface="Univers" charset="0"/>
                  <a:ea typeface="+mn-ea"/>
                  <a:cs typeface="Arial" charset="0"/>
                </a:rPr>
                <a:t>Lunghezza plateau</a:t>
              </a:r>
              <a:endParaRPr kumimoji="0" lang="it-IT" sz="1800" b="0" i="0" u="none" strike="noStrike" kern="1200" cap="none" spc="0" normalizeH="0" baseline="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ymbol" charset="2"/>
                <a:ea typeface="+mn-ea"/>
                <a:cs typeface="Arial" charset="0"/>
              </a:endParaRPr>
            </a:p>
          </p:txBody>
        </p:sp>
      </p:grpSp>
      <p:graphicFrame>
        <p:nvGraphicFramePr>
          <p:cNvPr id="172100" name="Object 68"/>
          <p:cNvGraphicFramePr>
            <a:graphicFrameLocks noChangeAspect="1"/>
          </p:cNvGraphicFramePr>
          <p:nvPr/>
        </p:nvGraphicFramePr>
        <p:xfrm>
          <a:off x="3721100" y="1577975"/>
          <a:ext cx="457200" cy="549275"/>
        </p:xfrm>
        <a:graphic>
          <a:graphicData uri="http://schemas.openxmlformats.org/presentationml/2006/ole">
            <mc:AlternateContent xmlns:mc="http://schemas.openxmlformats.org/markup-compatibility/2006">
              <mc:Choice xmlns:v="urn:schemas-microsoft-com:vml" Requires="v">
                <p:oleObj spid="_x0000_s4100" name="Equation" r:id="rId8" imgW="139700" imgH="165100" progId="">
                  <p:embed/>
                </p:oleObj>
              </mc:Choice>
              <mc:Fallback>
                <p:oleObj name="Equation" r:id="rId8" imgW="139700" imgH="165100" progId="">
                  <p:embed/>
                  <p:pic>
                    <p:nvPicPr>
                      <p:cNvPr id="172100" name="Object 6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21100" y="1577975"/>
                        <a:ext cx="457200"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264600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p:nvPr>
        </p:nvSpPr>
        <p:spPr/>
        <p:txBody>
          <a:bodyPr/>
          <a:lstStyle/>
          <a:p>
            <a:pPr eaLnBrk="1" hangingPunct="1"/>
            <a:r>
              <a:rPr lang="it-IT"/>
              <a:t>Buckling della colonna</a:t>
            </a:r>
            <a:endParaRPr lang="it-IT" altLang="en-US"/>
          </a:p>
        </p:txBody>
      </p:sp>
      <p:sp>
        <p:nvSpPr>
          <p:cNvPr id="234498" name="Content Placeholder 3"/>
          <p:cNvSpPr>
            <a:spLocks noGrp="1"/>
          </p:cNvSpPr>
          <p:nvPr>
            <p:ph idx="1"/>
          </p:nvPr>
        </p:nvSpPr>
        <p:spPr>
          <a:xfrm>
            <a:off x="457200" y="1417638"/>
            <a:ext cx="8229600" cy="5106987"/>
          </a:xfrm>
        </p:spPr>
        <p:txBody>
          <a:bodyPr/>
          <a:lstStyle/>
          <a:p>
            <a:pPr eaLnBrk="1" hangingPunct="1"/>
            <a:r>
              <a:rPr lang="it-IT"/>
              <a:t>La scelta della curva di buckling dipende dal profilato trasversale, dal percorso e dall'asse di fabbricazione</a:t>
            </a:r>
          </a:p>
          <a:p>
            <a:pPr eaLnBrk="1" hangingPunct="1"/>
            <a:endParaRPr lang="it-IT"/>
          </a:p>
        </p:txBody>
      </p:sp>
      <p:pic>
        <p:nvPicPr>
          <p:cNvPr id="23449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3550" y="2965450"/>
            <a:ext cx="8069263" cy="2887663"/>
          </a:xfrm>
          <a:prstGeom prst="rect">
            <a:avLst/>
          </a:prstGeom>
          <a:noFill/>
          <a:ln w="9525">
            <a:solidFill>
              <a:schemeClr val="tx1"/>
            </a:solidFill>
            <a:miter lim="800000"/>
            <a:headEnd/>
            <a:tailEnd/>
          </a:ln>
        </p:spPr>
      </p:pic>
      <p:sp>
        <p:nvSpPr>
          <p:cNvPr id="234500" name="Rectangle 4"/>
          <p:cNvSpPr>
            <a:spLocks noChangeArrowheads="1"/>
          </p:cNvSpPr>
          <p:nvPr/>
        </p:nvSpPr>
        <p:spPr bwMode="auto">
          <a:xfrm>
            <a:off x="5811838" y="5897563"/>
            <a:ext cx="2551112" cy="369887"/>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Estratto da EN 1993-1-4</a:t>
            </a:r>
          </a:p>
        </p:txBody>
      </p:sp>
    </p:spTree>
    <p:extLst>
      <p:ext uri="{BB962C8B-B14F-4D97-AF65-F5344CB8AC3E}">
        <p14:creationId xmlns:p14="http://schemas.microsoft.com/office/powerpoint/2010/main" val="35979675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ChangeArrowheads="1"/>
          </p:cNvSpPr>
          <p:nvPr>
            <p:ph type="title"/>
          </p:nvPr>
        </p:nvSpPr>
        <p:spPr>
          <a:xfrm>
            <a:off x="179388" y="0"/>
            <a:ext cx="8640762" cy="1143000"/>
          </a:xfrm>
        </p:spPr>
        <p:txBody>
          <a:bodyPr/>
          <a:lstStyle/>
          <a:p>
            <a:pPr eaLnBrk="1" hangingPunct="1"/>
            <a:r>
              <a:rPr lang="it-IT" sz="3600"/>
              <a:t>Eurocodice 3 Curve di buckling a flessione</a:t>
            </a:r>
          </a:p>
        </p:txBody>
      </p:sp>
      <p:pic>
        <p:nvPicPr>
          <p:cNvPr id="23654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4038" y="982663"/>
            <a:ext cx="7988300" cy="5643562"/>
          </a:xfrm>
          <a:prstGeom prst="rect">
            <a:avLst/>
          </a:prstGeom>
          <a:noFill/>
          <a:ln w="9525">
            <a:noFill/>
            <a:miter lim="800000"/>
            <a:headEnd/>
            <a:tailEnd/>
          </a:ln>
        </p:spPr>
      </p:pic>
      <p:sp>
        <p:nvSpPr>
          <p:cNvPr id="236547" name="ZoneTexte 4"/>
          <p:cNvSpPr txBox="1">
            <a:spLocks noChangeArrowheads="1"/>
          </p:cNvSpPr>
          <p:nvPr/>
        </p:nvSpPr>
        <p:spPr bwMode="auto">
          <a:xfrm rot="-5400000">
            <a:off x="-392906" y="3278982"/>
            <a:ext cx="2168525" cy="274637"/>
          </a:xfrm>
          <a:prstGeom prst="rect">
            <a:avLst/>
          </a:prstGeom>
          <a:solidFill>
            <a:schemeClr val="bg1"/>
          </a:solidFill>
          <a:ln w="9525">
            <a:noFill/>
            <a:miter lim="800000"/>
            <a:headEnd/>
            <a:tailEnd/>
          </a:ln>
        </p:spPr>
        <p:txBody>
          <a:bodyPr lIns="0" tIns="0" rIns="0" bIns="0">
            <a:spAutoFit/>
          </a:bodyPr>
          <a:lstStyle/>
          <a:p>
            <a:pPr marL="0" marR="0" lvl="0" indent="0" algn="r" defTabSz="914400" rtl="0" eaLnBrk="1" fontAlgn="base" latinLnBrk="0" hangingPunct="1">
              <a:lnSpc>
                <a:spcPct val="100000"/>
              </a:lnSpc>
              <a:spcBef>
                <a:spcPct val="0"/>
              </a:spcBef>
              <a:spcAft>
                <a:spcPct val="0"/>
              </a:spcAft>
              <a:buClrTx/>
              <a:buSzPct val="100000"/>
              <a:buFontTx/>
              <a:buNone/>
              <a:tabLst/>
              <a:defRPr/>
            </a:pPr>
            <a:r>
              <a:rPr kumimoji="0" lang="it-IT" altLang="it-IT" sz="1800" b="1"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Fattore di riduzione </a:t>
            </a:r>
            <a:r>
              <a:rPr kumimoji="0" lang="it-IT" altLang="it-IT" sz="1800" b="1" i="0" u="none" strike="noStrike" kern="1200" cap="none" spc="0" normalizeH="0" baseline="0" noProof="0">
                <a:ln>
                  <a:noFill/>
                </a:ln>
                <a:solidFill>
                  <a:srgbClr val="000000"/>
                </a:solidFill>
                <a:effectLst/>
                <a:uLnTx/>
                <a:uFillTx/>
                <a:latin typeface="Calibri" pitchFamily="34" charset="0"/>
                <a:ea typeface="+mn-ea"/>
                <a:cs typeface="Times New Roman" pitchFamily="18" charset="0"/>
                <a:sym typeface="Symbol" pitchFamily="18" charset="2"/>
              </a:rPr>
              <a:t></a:t>
            </a:r>
          </a:p>
        </p:txBody>
      </p:sp>
      <p:sp>
        <p:nvSpPr>
          <p:cNvPr id="236548" name="ZoneTexte 5"/>
          <p:cNvSpPr txBox="1">
            <a:spLocks noChangeArrowheads="1"/>
          </p:cNvSpPr>
          <p:nvPr/>
        </p:nvSpPr>
        <p:spPr bwMode="auto">
          <a:xfrm>
            <a:off x="2873375" y="5470525"/>
            <a:ext cx="3349625" cy="274638"/>
          </a:xfrm>
          <a:prstGeom prst="rect">
            <a:avLst/>
          </a:prstGeom>
          <a:solidFill>
            <a:schemeClr val="bg1"/>
          </a:solidFill>
          <a:ln w="9525">
            <a:noFill/>
            <a:miter lim="800000"/>
            <a:headEnd/>
            <a:tailEnd/>
          </a:ln>
        </p:spPr>
        <p:txBody>
          <a:bodyPr lIns="0" tIns="0" rIns="0" bIns="0">
            <a:spAutoFit/>
          </a:bodyPr>
          <a:lstStyle/>
          <a:p>
            <a:pPr marL="0" marR="0" lvl="0" indent="0" algn="r" defTabSz="914400" rtl="0" eaLnBrk="1" fontAlgn="base" latinLnBrk="0" hangingPunct="1">
              <a:lnSpc>
                <a:spcPct val="100000"/>
              </a:lnSpc>
              <a:spcBef>
                <a:spcPct val="0"/>
              </a:spcBef>
              <a:spcAft>
                <a:spcPct val="0"/>
              </a:spcAft>
              <a:buClrTx/>
              <a:buSzPct val="100000"/>
              <a:buFontTx/>
              <a:buNone/>
              <a:tabLst/>
              <a:defRPr/>
            </a:pPr>
            <a:r>
              <a:rPr kumimoji="0" lang="it-IT" altLang="it-IT" sz="1800" b="1"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Snellezza non dimensionale </a:t>
            </a:r>
          </a:p>
        </p:txBody>
      </p:sp>
      <p:sp>
        <p:nvSpPr>
          <p:cNvPr id="236549" name="ZoneTexte 6"/>
          <p:cNvSpPr txBox="1">
            <a:spLocks noChangeArrowheads="1"/>
          </p:cNvSpPr>
          <p:nvPr/>
        </p:nvSpPr>
        <p:spPr bwMode="auto">
          <a:xfrm>
            <a:off x="2070100" y="5741988"/>
            <a:ext cx="6611938" cy="882650"/>
          </a:xfrm>
          <a:prstGeom prst="rect">
            <a:avLst/>
          </a:prstGeom>
          <a:solidFill>
            <a:schemeClr val="bg1"/>
          </a:solid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it-IT" altLang="it-IT" sz="14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Acciaio inossidabile: profilati cavi (saldati + senza saldatura), canali formati a freddo</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it-IT" altLang="it-IT" sz="1200" b="0" i="0" u="none" strike="noStrike" kern="1200" cap="none" spc="0" normalizeH="0" baseline="0" noProof="0">
                <a:ln>
                  <a:noFill/>
                </a:ln>
                <a:solidFill>
                  <a:srgbClr val="000000"/>
                </a:solidFill>
                <a:effectLst/>
                <a:uLnTx/>
                <a:uFillTx/>
                <a:latin typeface="Calibri" pitchFamily="34" charset="0"/>
                <a:ea typeface="+mn-ea"/>
                <a:cs typeface="Arial" charset="0"/>
              </a:rPr>
              <a:t>Acciaio inossidabile: </a:t>
            </a:r>
            <a:r>
              <a:rPr kumimoji="0" lang="it-IT" altLang="it-IT" sz="12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profilati a I saldati</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it-IT" altLang="it-IT" sz="1200" b="0" i="0" u="none" strike="noStrike" kern="1200" cap="none" spc="0" normalizeH="0" baseline="0" noProof="0">
                <a:ln>
                  <a:noFill/>
                </a:ln>
                <a:solidFill>
                  <a:srgbClr val="000000"/>
                </a:solidFill>
                <a:effectLst/>
                <a:uLnTx/>
                <a:uFillTx/>
                <a:latin typeface="Calibri" pitchFamily="34" charset="0"/>
                <a:ea typeface="+mn-ea"/>
                <a:cs typeface="Arial" charset="0"/>
              </a:rPr>
              <a:t>Acciaio inossidabile:</a:t>
            </a:r>
            <a:r>
              <a:rPr kumimoji="0" lang="it-IT" altLang="it-IT" sz="1800" b="0" i="0" u="none" strike="noStrike" kern="1200" cap="none" spc="0" normalizeH="0" baseline="0" noProof="0">
                <a:ln>
                  <a:noFill/>
                </a:ln>
                <a:solidFill>
                  <a:srgbClr val="000000"/>
                </a:solidFill>
                <a:effectLst/>
                <a:uLnTx/>
                <a:uFillTx/>
                <a:latin typeface="Arial" charset="0"/>
                <a:ea typeface="+mn-ea"/>
                <a:cs typeface="Arial" charset="0"/>
              </a:rPr>
              <a:t> </a:t>
            </a:r>
            <a:r>
              <a:rPr kumimoji="0" lang="it-IT" altLang="it-IT" sz="14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 </a:t>
            </a:r>
            <a:r>
              <a:rPr kumimoji="0" lang="it-IT" altLang="it-IT" sz="1200" b="0" i="0" u="none" strike="noStrike" kern="1200" cap="none" spc="0" normalizeH="0" baseline="0" noProof="0">
                <a:ln>
                  <a:noFill/>
                </a:ln>
                <a:solidFill>
                  <a:srgbClr val="000000"/>
                </a:solidFill>
                <a:effectLst/>
                <a:uLnTx/>
                <a:uFillTx/>
                <a:latin typeface="Calibri" pitchFamily="34" charset="0"/>
                <a:ea typeface="+mn-ea"/>
                <a:cs typeface="Arial" charset="0"/>
              </a:rPr>
              <a:t>profilati a I saldati</a:t>
            </a:r>
            <a:r>
              <a:rPr kumimoji="0" lang="it-IT" altLang="it-IT" sz="14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 profilati cavi formati a freddo, canali formati a freddo, </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it-IT" altLang="it-IT" sz="14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Acciaio al carbonio: profilati cavi con finitura a caldo</a:t>
            </a:r>
          </a:p>
        </p:txBody>
      </p:sp>
    </p:spTree>
    <p:extLst>
      <p:ext uri="{BB962C8B-B14F-4D97-AF65-F5344CB8AC3E}">
        <p14:creationId xmlns:p14="http://schemas.microsoft.com/office/powerpoint/2010/main" val="3898778023"/>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Afbeelding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99200" y="1417638"/>
            <a:ext cx="2387600" cy="5302250"/>
          </a:xfrm>
          <a:prstGeom prst="rect">
            <a:avLst/>
          </a:prstGeom>
          <a:noFill/>
          <a:ln w="9525">
            <a:noFill/>
            <a:miter lim="800000"/>
            <a:headEnd/>
            <a:tailEnd/>
          </a:ln>
        </p:spPr>
      </p:pic>
      <p:sp>
        <p:nvSpPr>
          <p:cNvPr id="238594" name="Titel 1"/>
          <p:cNvSpPr>
            <a:spLocks noGrp="1"/>
          </p:cNvSpPr>
          <p:nvPr>
            <p:ph type="title"/>
          </p:nvPr>
        </p:nvSpPr>
        <p:spPr/>
        <p:txBody>
          <a:bodyPr/>
          <a:lstStyle/>
          <a:p>
            <a:pPr eaLnBrk="1" hangingPunct="1"/>
            <a:r>
              <a:rPr lang="it-IT" sz="4000"/>
              <a:t>Eurocodice 3 Esempio di buckling a flessione</a:t>
            </a:r>
          </a:p>
        </p:txBody>
      </p:sp>
      <p:sp>
        <p:nvSpPr>
          <p:cNvPr id="238595" name="Tijdelijke aanduiding voor inhoud 9"/>
          <p:cNvSpPr>
            <a:spLocks noGrp="1"/>
          </p:cNvSpPr>
          <p:nvPr>
            <p:ph idx="1"/>
          </p:nvPr>
        </p:nvSpPr>
        <p:spPr/>
        <p:txBody>
          <a:bodyPr/>
          <a:lstStyle/>
          <a:p>
            <a:pPr eaLnBrk="1" hangingPunct="1"/>
            <a:r>
              <a:rPr lang="it-IT" sz="2400"/>
              <a:t>Profili cavi rettangolari formati a freddo sottoposti a compressione concentrica</a:t>
            </a:r>
          </a:p>
        </p:txBody>
      </p:sp>
      <p:graphicFrame>
        <p:nvGraphicFramePr>
          <p:cNvPr id="7" name="Tabel 6"/>
          <p:cNvGraphicFramePr>
            <a:graphicFrameLocks noGrp="1"/>
          </p:cNvGraphicFramePr>
          <p:nvPr/>
        </p:nvGraphicFramePr>
        <p:xfrm>
          <a:off x="900113" y="2403475"/>
          <a:ext cx="5267325" cy="1736725"/>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2530625">
                  <a:extLst>
                    <a:ext uri="{9D8B030D-6E8A-4147-A177-3AD203B41FA5}">
                      <a16:colId xmlns:a16="http://schemas.microsoft.com/office/drawing/2014/main" val="20002"/>
                    </a:ext>
                  </a:extLst>
                </a:gridCol>
              </a:tblGrid>
              <a:tr h="360000">
                <a:tc>
                  <a:txBody>
                    <a:bodyPr/>
                    <a:lstStyle/>
                    <a:p>
                      <a:endParaRPr lang="nl-BE" dirty="0"/>
                    </a:p>
                  </a:txBody>
                  <a:tcPr>
                    <a:noFill/>
                  </a:tcPr>
                </a:tc>
                <a:tc>
                  <a:txBody>
                    <a:bodyPr/>
                    <a:lstStyle/>
                    <a:p>
                      <a:r>
                        <a:t>Acciaio al carbonio</a:t>
                      </a:r>
                      <a:endParaRPr lang="it-IT" dirty="0"/>
                    </a:p>
                  </a:txBody>
                  <a:tcPr/>
                </a:tc>
                <a:tc>
                  <a:txBody>
                    <a:bodyPr/>
                    <a:lstStyle/>
                    <a:p>
                      <a:r>
                        <a:t>Acciaio inossidabile austenitico</a:t>
                      </a:r>
                      <a:endParaRPr lang="it-IT" dirty="0"/>
                    </a:p>
                  </a:txBody>
                  <a:tcPr/>
                </a:tc>
                <a:extLst>
                  <a:ext uri="{0D108BD9-81ED-4DB2-BD59-A6C34878D82A}">
                    <a16:rowId xmlns:a16="http://schemas.microsoft.com/office/drawing/2014/main" val="10000"/>
                  </a:ext>
                </a:extLst>
              </a:tr>
              <a:tr h="360000">
                <a:tc>
                  <a:txBody>
                    <a:bodyPr/>
                    <a:lstStyle/>
                    <a:p>
                      <a:r>
                        <a:rPr lang="nl-BE" b="1" dirty="0">
                          <a:solidFill>
                            <a:schemeClr val="bg1"/>
                          </a:solidFill>
                        </a:rPr>
                        <a:t>Materiale</a:t>
                      </a:r>
                      <a:endParaRPr lang="it-IT" b="1" dirty="0">
                        <a:solidFill>
                          <a:schemeClr val="bg1"/>
                        </a:solidFill>
                      </a:endParaRPr>
                    </a:p>
                  </a:txBody>
                  <a:tcPr>
                    <a:solidFill>
                      <a:schemeClr val="accent1"/>
                    </a:solidFill>
                  </a:tcPr>
                </a:tc>
                <a:tc>
                  <a:txBody>
                    <a:bodyPr/>
                    <a:lstStyle/>
                    <a:p>
                      <a:pPr algn="r"/>
                      <a:r>
                        <a:t>S235</a:t>
                      </a:r>
                      <a:endParaRPr lang="it-IT" dirty="0"/>
                    </a:p>
                  </a:txBody>
                  <a:tcPr/>
                </a:tc>
                <a:tc>
                  <a:txBody>
                    <a:bodyPr/>
                    <a:lstStyle/>
                    <a:p>
                      <a:pPr algn="r"/>
                      <a:r>
                        <a:t>EN 1.4301</a:t>
                      </a:r>
                      <a:endParaRPr lang="it-IT" dirty="0"/>
                    </a:p>
                  </a:txBody>
                  <a:tcPr/>
                </a:tc>
                <a:extLst>
                  <a:ext uri="{0D108BD9-81ED-4DB2-BD59-A6C34878D82A}">
                    <a16:rowId xmlns:a16="http://schemas.microsoft.com/office/drawing/2014/main" val="10001"/>
                  </a:ext>
                </a:extLst>
              </a:tr>
              <a:tr h="360000">
                <a:tc>
                  <a:txBody>
                    <a:bodyPr/>
                    <a:lstStyle/>
                    <a:p>
                      <a:r>
                        <a:rPr lang="nl-BE" b="1" dirty="0">
                          <a:solidFill>
                            <a:schemeClr val="bg1"/>
                          </a:solidFill>
                        </a:rPr>
                        <a:t>f</a:t>
                      </a:r>
                      <a:r>
                        <a:rPr lang="nl-BE" b="1" baseline="-25000" dirty="0">
                          <a:solidFill>
                            <a:schemeClr val="bg1"/>
                          </a:solidFill>
                        </a:rPr>
                        <a:t>y</a:t>
                      </a:r>
                      <a:r>
                        <a:rPr lang="nl-BE" b="1" dirty="0">
                          <a:solidFill>
                            <a:schemeClr val="bg1"/>
                          </a:solidFill>
                        </a:rPr>
                        <a:t> [N/mm²]</a:t>
                      </a:r>
                      <a:endParaRPr lang="it-IT" b="1" dirty="0">
                        <a:solidFill>
                          <a:schemeClr val="bg1"/>
                        </a:solidFill>
                      </a:endParaRPr>
                    </a:p>
                  </a:txBody>
                  <a:tcPr>
                    <a:solidFill>
                      <a:schemeClr val="accent1"/>
                    </a:solidFill>
                  </a:tcPr>
                </a:tc>
                <a:tc>
                  <a:txBody>
                    <a:bodyPr/>
                    <a:lstStyle/>
                    <a:p>
                      <a:pPr algn="r"/>
                      <a:r>
                        <a:t>235</a:t>
                      </a:r>
                      <a:endParaRPr lang="it-IT" dirty="0"/>
                    </a:p>
                  </a:txBody>
                  <a:tcPr/>
                </a:tc>
                <a:tc>
                  <a:txBody>
                    <a:bodyPr/>
                    <a:lstStyle/>
                    <a:p>
                      <a:pPr algn="r"/>
                      <a:r>
                        <a:t>230</a:t>
                      </a:r>
                      <a:endParaRPr lang="it-IT" dirty="0"/>
                    </a:p>
                  </a:txBody>
                  <a:tcPr/>
                </a:tc>
                <a:extLst>
                  <a:ext uri="{0D108BD9-81ED-4DB2-BD59-A6C34878D82A}">
                    <a16:rowId xmlns:a16="http://schemas.microsoft.com/office/drawing/2014/main" val="10002"/>
                  </a:ext>
                </a:extLst>
              </a:tr>
              <a:tr h="360000">
                <a:tc>
                  <a:txBody>
                    <a:bodyPr/>
                    <a:lstStyle/>
                    <a:p>
                      <a:r>
                        <a:rPr lang="nl-BE" b="1" dirty="0">
                          <a:solidFill>
                            <a:schemeClr val="bg1"/>
                          </a:solidFill>
                        </a:rPr>
                        <a:t>E [N/mm²]</a:t>
                      </a:r>
                      <a:endParaRPr lang="it-IT" b="1" dirty="0">
                        <a:solidFill>
                          <a:schemeClr val="bg1"/>
                        </a:solidFill>
                      </a:endParaRPr>
                    </a:p>
                  </a:txBody>
                  <a:tcPr>
                    <a:solidFill>
                      <a:schemeClr val="accent1"/>
                    </a:solidFill>
                  </a:tcPr>
                </a:tc>
                <a:tc>
                  <a:txBody>
                    <a:bodyPr/>
                    <a:lstStyle/>
                    <a:p>
                      <a:pPr algn="r"/>
                      <a:r>
                        <a:t>210000</a:t>
                      </a:r>
                      <a:endParaRPr lang="it-IT" dirty="0"/>
                    </a:p>
                  </a:txBody>
                  <a:tcPr/>
                </a:tc>
                <a:tc>
                  <a:txBody>
                    <a:bodyPr/>
                    <a:lstStyle/>
                    <a:p>
                      <a:pPr algn="r"/>
                      <a:r>
                        <a:t>200000</a:t>
                      </a:r>
                      <a:endParaRPr lang="it-IT" dirty="0"/>
                    </a:p>
                  </a:txBody>
                  <a:tcPr/>
                </a:tc>
                <a:extLst>
                  <a:ext uri="{0D108BD9-81ED-4DB2-BD59-A6C34878D82A}">
                    <a16:rowId xmlns:a16="http://schemas.microsoft.com/office/drawing/2014/main" val="10003"/>
                  </a:ext>
                </a:extLst>
              </a:tr>
            </a:tbl>
          </a:graphicData>
        </a:graphic>
      </p:graphicFrame>
      <p:pic>
        <p:nvPicPr>
          <p:cNvPr id="238618" name="Afbeelding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35150" y="4068763"/>
            <a:ext cx="3097213" cy="2651125"/>
          </a:xfrm>
          <a:prstGeom prst="rect">
            <a:avLst/>
          </a:prstGeom>
          <a:noFill/>
          <a:ln w="9525">
            <a:noFill/>
            <a:miter lim="800000"/>
            <a:headEnd/>
            <a:tailEnd/>
          </a:ln>
        </p:spPr>
      </p:pic>
    </p:spTree>
    <p:extLst>
      <p:ext uri="{BB962C8B-B14F-4D97-AF65-F5344CB8AC3E}">
        <p14:creationId xmlns:p14="http://schemas.microsoft.com/office/powerpoint/2010/main" val="222667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tel 1"/>
          <p:cNvSpPr>
            <a:spLocks noGrp="1"/>
          </p:cNvSpPr>
          <p:nvPr>
            <p:ph type="title"/>
          </p:nvPr>
        </p:nvSpPr>
        <p:spPr/>
        <p:txBody>
          <a:bodyPr/>
          <a:lstStyle/>
          <a:p>
            <a:pPr eaLnBrk="1" hangingPunct="1"/>
            <a:r>
              <a:rPr lang="it-IT" altLang="en-US" sz="3200"/>
              <a:t>Eurocodice 3 Esempio di buckling a flessione</a:t>
            </a:r>
            <a:endParaRPr lang="it-IT" sz="3200"/>
          </a:p>
        </p:txBody>
      </p:sp>
      <p:sp>
        <p:nvSpPr>
          <p:cNvPr id="240642" name="Tijdelijke aanduiding voor tekst 8"/>
          <p:cNvSpPr>
            <a:spLocks noGrp="1"/>
          </p:cNvSpPr>
          <p:nvPr>
            <p:ph type="body" idx="1"/>
          </p:nvPr>
        </p:nvSpPr>
        <p:spPr>
          <a:xfrm>
            <a:off x="457200" y="1268413"/>
            <a:ext cx="4040188" cy="639762"/>
          </a:xfrm>
        </p:spPr>
        <p:txBody>
          <a:bodyPr/>
          <a:lstStyle/>
          <a:p>
            <a:pPr eaLnBrk="1" hangingPunct="1"/>
            <a:r>
              <a:rPr lang="it-IT"/>
              <a:t>EC 3-1-1: S235</a:t>
            </a:r>
          </a:p>
        </p:txBody>
      </p:sp>
      <p:sp>
        <p:nvSpPr>
          <p:cNvPr id="3" name="Tijdelijke aanduiding voor inhoud 2"/>
          <p:cNvSpPr>
            <a:spLocks noGrp="1" noRot="1" noChangeAspect="1" noMove="1" noResize="1" noEditPoints="1" noAdjustHandles="1" noChangeArrowheads="1" noChangeShapeType="1" noTextEdit="1"/>
          </p:cNvSpPr>
          <p:nvPr>
            <p:ph sz="half" idx="2"/>
          </p:nvPr>
        </p:nvSpPr>
        <p:spPr>
          <a:xfrm>
            <a:off x="457200" y="1908522"/>
            <a:ext cx="4040188" cy="4472806"/>
          </a:xfrm>
          <a:blipFill rotWithShape="1">
            <a:blip r:embed="rId3" cstate="email">
              <a:extLst>
                <a:ext uri="{28A0092B-C50C-407E-A947-70E740481C1C}">
                  <a14:useLocalDpi xmlns:a14="http://schemas.microsoft.com/office/drawing/2010/main"/>
                </a:ext>
              </a:extLst>
            </a:blip>
            <a:stretch>
              <a:fillRect l="-1961" t="-1090"/>
            </a:stretch>
          </a:blipFill>
        </p:spPr>
        <p:txBody>
          <a:bodyPr rtlCol="0">
            <a:normAutofit/>
          </a:bodyPr>
          <a:lstStyle/>
          <a:p>
            <a:pPr eaLnBrk="1" fontAlgn="auto" hangingPunct="1">
              <a:spcAft>
                <a:spcPts val="0"/>
              </a:spcAft>
              <a:defRPr/>
            </a:pPr>
            <a:r>
              <a:rPr lang="it-IT">
                <a:noFill/>
              </a:rPr>
              <a:t> </a:t>
            </a:r>
          </a:p>
        </p:txBody>
      </p:sp>
      <p:sp>
        <p:nvSpPr>
          <p:cNvPr id="240644" name="Tijdelijke aanduiding voor tekst 9"/>
          <p:cNvSpPr>
            <a:spLocks noGrp="1"/>
          </p:cNvSpPr>
          <p:nvPr>
            <p:ph type="body" sz="quarter" idx="3"/>
          </p:nvPr>
        </p:nvSpPr>
        <p:spPr>
          <a:xfrm>
            <a:off x="4645025" y="1268413"/>
            <a:ext cx="4041775" cy="639762"/>
          </a:xfrm>
        </p:spPr>
        <p:txBody>
          <a:bodyPr/>
          <a:lstStyle/>
          <a:p>
            <a:pPr eaLnBrk="1" hangingPunct="1"/>
            <a:r>
              <a:rPr lang="it-IT"/>
              <a:t>EC 3-1-4: Austenitico</a:t>
            </a:r>
          </a:p>
        </p:txBody>
      </p:sp>
      <p:sp>
        <p:nvSpPr>
          <p:cNvPr id="11" name="Tijdelijke aanduiding voor inhoud 10"/>
          <p:cNvSpPr>
            <a:spLocks noGrp="1" noRot="1" noChangeAspect="1" noMove="1" noResize="1" noEditPoints="1" noAdjustHandles="1" noChangeArrowheads="1" noChangeShapeType="1" noTextEdit="1"/>
          </p:cNvSpPr>
          <p:nvPr>
            <p:ph sz="quarter" idx="4"/>
          </p:nvPr>
        </p:nvSpPr>
        <p:spPr>
          <a:xfrm>
            <a:off x="4645025" y="1908522"/>
            <a:ext cx="4041775" cy="4472806"/>
          </a:xfrm>
          <a:blipFill rotWithShape="0">
            <a:blip r:embed="rId4" cstate="email">
              <a:extLst>
                <a:ext uri="{28A0092B-C50C-407E-A947-70E740481C1C}">
                  <a14:useLocalDpi xmlns:a14="http://schemas.microsoft.com/office/drawing/2010/main"/>
                </a:ext>
              </a:extLst>
            </a:blip>
            <a:stretch>
              <a:fillRect l="-2112" t="-1090"/>
            </a:stretch>
          </a:blipFill>
        </p:spPr>
        <p:txBody>
          <a:bodyPr rtlCol="0">
            <a:normAutofit/>
          </a:bodyPr>
          <a:lstStyle/>
          <a:p>
            <a:pPr eaLnBrk="1" fontAlgn="auto" hangingPunct="1">
              <a:spcAft>
                <a:spcPts val="0"/>
              </a:spcAft>
              <a:defRPr/>
            </a:pPr>
            <a:r>
              <a:rPr lang="nl-BE">
                <a:noFill/>
              </a:rPr>
              <a:t> </a:t>
            </a:r>
          </a:p>
        </p:txBody>
      </p:sp>
      <p:sp>
        <p:nvSpPr>
          <p:cNvPr id="239622" name="Tijdelijke aanduiding voor dianumm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006A24A-FA58-4D30-96A6-CCBE60D50E07}"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
        <p:nvSpPr>
          <p:cNvPr id="12" name="Tekstvak 11"/>
          <p:cNvSpPr txBox="1">
            <a:spLocks noRot="1" noChangeAspect="1" noMove="1" noResize="1" noEditPoints="1" noAdjustHandles="1" noChangeArrowheads="1" noChangeShapeType="1" noTextEdit="1"/>
          </p:cNvSpPr>
          <p:nvPr/>
        </p:nvSpPr>
        <p:spPr>
          <a:xfrm>
            <a:off x="1187624" y="2344281"/>
            <a:ext cx="1509516" cy="818366"/>
          </a:xfrm>
          <a:prstGeom prst="rect">
            <a:avLst/>
          </a:prstGeom>
          <a:blipFill rotWithShape="0">
            <a:blip r:embed="rId5" cstate="email">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noFill/>
                <a:effectLst/>
                <a:uLnTx/>
                <a:uFillTx/>
                <a:latin typeface="Calibri"/>
                <a:ea typeface="+mn-ea"/>
                <a:cs typeface="Arial" charset="0"/>
              </a:rPr>
              <a:t> </a:t>
            </a:r>
          </a:p>
        </p:txBody>
      </p:sp>
      <p:sp>
        <p:nvSpPr>
          <p:cNvPr id="13" name="Tekstvak 12"/>
          <p:cNvSpPr txBox="1">
            <a:spLocks noRot="1" noChangeAspect="1" noMove="1" noResize="1" noEditPoints="1" noAdjustHandles="1" noChangeArrowheads="1" noChangeShapeType="1" noTextEdit="1"/>
          </p:cNvSpPr>
          <p:nvPr/>
        </p:nvSpPr>
        <p:spPr>
          <a:xfrm>
            <a:off x="5436096" y="2344281"/>
            <a:ext cx="2203552" cy="563680"/>
          </a:xfrm>
          <a:prstGeom prst="rect">
            <a:avLst/>
          </a:prstGeom>
          <a:blipFill rotWithShape="0">
            <a:blip r:embed="rId6" cstate="email">
              <a:extLst>
                <a:ext uri="{28A0092B-C50C-407E-A947-70E740481C1C}">
                  <a14:useLocalDpi xmlns:a14="http://schemas.microsoft.com/office/drawing/2010/main"/>
                </a:ext>
              </a:extLst>
            </a:blip>
            <a:stretch>
              <a:fillRect r="-5540" b="-108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noFill/>
                <a:effectLst/>
                <a:uLnTx/>
                <a:uFillTx/>
                <a:latin typeface="Calibri"/>
                <a:ea typeface="+mn-ea"/>
                <a:cs typeface="Arial" charset="0"/>
              </a:rPr>
              <a:t> </a:t>
            </a:r>
          </a:p>
        </p:txBody>
      </p:sp>
      <p:cxnSp>
        <p:nvCxnSpPr>
          <p:cNvPr id="19" name="Rechte verbindingslijn 18"/>
          <p:cNvCxnSpPr/>
          <p:nvPr/>
        </p:nvCxnSpPr>
        <p:spPr>
          <a:xfrm>
            <a:off x="4256088" y="1535113"/>
            <a:ext cx="0" cy="48466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6130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el 1"/>
          <p:cNvSpPr>
            <a:spLocks noGrp="1"/>
          </p:cNvSpPr>
          <p:nvPr>
            <p:ph type="title"/>
          </p:nvPr>
        </p:nvSpPr>
        <p:spPr/>
        <p:txBody>
          <a:bodyPr/>
          <a:lstStyle/>
          <a:p>
            <a:pPr eaLnBrk="1" hangingPunct="1"/>
            <a:r>
              <a:rPr lang="it-IT" altLang="en-US" sz="3200"/>
              <a:t>Eurocodice 3 Esempio di buckling a flessione</a:t>
            </a:r>
            <a:endParaRPr lang="it-IT" sz="3200"/>
          </a:p>
        </p:txBody>
      </p:sp>
      <p:sp>
        <p:nvSpPr>
          <p:cNvPr id="240642" name="Tijdelijke aanduiding voor dianumm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BE7CDD-0EE7-4736-99D7-B7AA5A4AF98B}"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graphicFrame>
        <p:nvGraphicFramePr>
          <p:cNvPr id="3" name="Tabel 2"/>
          <p:cNvGraphicFramePr>
            <a:graphicFrameLocks noGrp="1"/>
          </p:cNvGraphicFramePr>
          <p:nvPr/>
        </p:nvGraphicFramePr>
        <p:xfrm>
          <a:off x="1612826" y="1252885"/>
          <a:ext cx="5739444" cy="5195444"/>
        </p:xfrm>
        <a:graphic>
          <a:graphicData uri="http://schemas.openxmlformats.org/drawingml/2006/table">
            <a:tbl>
              <a:tblPr firstRow="1" bandRow="1">
                <a:tableStyleId>{5C22544A-7EE6-4342-B048-85BDC9FD1C3A}</a:tableStyleId>
              </a:tblPr>
              <a:tblGrid>
                <a:gridCol w="1913148">
                  <a:extLst>
                    <a:ext uri="{9D8B030D-6E8A-4147-A177-3AD203B41FA5}">
                      <a16:colId xmlns:a16="http://schemas.microsoft.com/office/drawing/2014/main" val="20000"/>
                    </a:ext>
                  </a:extLst>
                </a:gridCol>
                <a:gridCol w="1913148">
                  <a:extLst>
                    <a:ext uri="{9D8B030D-6E8A-4147-A177-3AD203B41FA5}">
                      <a16:colId xmlns:a16="http://schemas.microsoft.com/office/drawing/2014/main" val="20001"/>
                    </a:ext>
                  </a:extLst>
                </a:gridCol>
                <a:gridCol w="1913148">
                  <a:extLst>
                    <a:ext uri="{9D8B030D-6E8A-4147-A177-3AD203B41FA5}">
                      <a16:colId xmlns:a16="http://schemas.microsoft.com/office/drawing/2014/main" val="20002"/>
                    </a:ext>
                  </a:extLst>
                </a:gridCol>
              </a:tblGrid>
              <a:tr h="370840">
                <a:tc>
                  <a:txBody>
                    <a:bodyPr/>
                    <a:lstStyle/>
                    <a:p>
                      <a:endParaRPr lang="nl-BE" dirty="0">
                        <a:solidFill>
                          <a:schemeClr val="bg1"/>
                        </a:solidFill>
                      </a:endParaRPr>
                    </a:p>
                  </a:txBody>
                  <a:tcPr>
                    <a:solidFill>
                      <a:schemeClr val="bg1"/>
                    </a:solidFill>
                  </a:tcPr>
                </a:tc>
                <a:tc>
                  <a:txBody>
                    <a:bodyPr/>
                    <a:lstStyle/>
                    <a:p>
                      <a:r>
                        <a:t>EC 3-1-1: S355</a:t>
                      </a:r>
                      <a:endParaRPr lang="it-IT" dirty="0"/>
                    </a:p>
                  </a:txBody>
                  <a:tcPr/>
                </a:tc>
                <a:tc>
                  <a:txBody>
                    <a:bodyPr/>
                    <a:lstStyle/>
                    <a:p>
                      <a:r>
                        <a:t>EC 3-1-4: Duplex</a:t>
                      </a:r>
                      <a:endParaRPr lang="it-IT" dirty="0"/>
                    </a:p>
                  </a:txBody>
                  <a:tcPr/>
                </a:tc>
                <a:extLst>
                  <a:ext uri="{0D108BD9-81ED-4DB2-BD59-A6C34878D82A}">
                    <a16:rowId xmlns:a16="http://schemas.microsoft.com/office/drawing/2014/main" val="10000"/>
                  </a:ext>
                </a:extLst>
              </a:tr>
              <a:tr h="370840">
                <a:tc>
                  <a:txBody>
                    <a:bodyPr/>
                    <a:lstStyle/>
                    <a:p>
                      <a:r>
                        <a:rPr lang="nl-BE" b="1" baseline="0" dirty="0">
                          <a:solidFill>
                            <a:schemeClr val="bg1"/>
                          </a:solidFill>
                        </a:rPr>
                        <a:t>A [mm²]</a:t>
                      </a:r>
                      <a:endParaRPr lang="it-IT" b="1" dirty="0">
                        <a:solidFill>
                          <a:schemeClr val="bg1"/>
                        </a:solidFill>
                      </a:endParaRPr>
                    </a:p>
                  </a:txBody>
                  <a:tcPr>
                    <a:solidFill>
                      <a:schemeClr val="accent1"/>
                    </a:solidFill>
                  </a:tcPr>
                </a:tc>
                <a:tc>
                  <a:txBody>
                    <a:bodyPr/>
                    <a:lstStyle/>
                    <a:p>
                      <a:pPr algn="r" fontAlgn="b"/>
                      <a:r>
                        <a:rPr lang="it-IT" sz="1800" b="0" i="0" u="none" strike="noStrike">
                          <a:solidFill>
                            <a:srgbClr val="000000"/>
                          </a:solidFill>
                          <a:effectLst/>
                          <a:latin typeface="Calibri" panose="020F0502020204030204" pitchFamily="34" charset="0"/>
                        </a:rPr>
                        <a:t>1495</a:t>
                      </a:r>
                    </a:p>
                  </a:txBody>
                  <a:tcPr marL="9525" marR="9525" marT="9525" marB="0" anchor="b"/>
                </a:tc>
                <a:tc>
                  <a:txBody>
                    <a:bodyPr/>
                    <a:lstStyle/>
                    <a:p>
                      <a:pPr algn="r" fontAlgn="b"/>
                      <a:r>
                        <a:rPr lang="it-IT" sz="1800" b="0" i="0" u="none" strike="noStrike">
                          <a:solidFill>
                            <a:srgbClr val="000000"/>
                          </a:solidFill>
                          <a:effectLst/>
                          <a:latin typeface="Calibri" panose="020F0502020204030204" pitchFamily="34" charset="0"/>
                        </a:rPr>
                        <a:t>1495</a:t>
                      </a:r>
                    </a:p>
                  </a:txBody>
                  <a:tcPr marL="9525" marR="9525" marT="9525" marB="0" anchor="b"/>
                </a:tc>
                <a:extLst>
                  <a:ext uri="{0D108BD9-81ED-4DB2-BD59-A6C34878D82A}">
                    <a16:rowId xmlns:a16="http://schemas.microsoft.com/office/drawing/2014/main" val="10001"/>
                  </a:ext>
                </a:extLst>
              </a:tr>
              <a:tr h="370840">
                <a:tc>
                  <a:txBody>
                    <a:bodyPr/>
                    <a:lstStyle/>
                    <a:p>
                      <a:r>
                        <a:rPr lang="nl-BE" b="1" dirty="0">
                          <a:solidFill>
                            <a:schemeClr val="bg1"/>
                          </a:solidFill>
                        </a:rPr>
                        <a:t>f</a:t>
                      </a:r>
                      <a:r>
                        <a:rPr lang="nl-BE" b="1" baseline="-25000" dirty="0">
                          <a:solidFill>
                            <a:schemeClr val="bg1"/>
                          </a:solidFill>
                        </a:rPr>
                        <a:t>y</a:t>
                      </a:r>
                      <a:r>
                        <a:rPr lang="nl-BE" b="1" dirty="0">
                          <a:solidFill>
                            <a:schemeClr val="bg1"/>
                          </a:solidFill>
                        </a:rPr>
                        <a:t> [N/mm²]</a:t>
                      </a:r>
                      <a:endParaRPr lang="it-IT" b="1" dirty="0">
                        <a:solidFill>
                          <a:schemeClr val="bg1"/>
                        </a:solidFill>
                      </a:endParaRPr>
                    </a:p>
                  </a:txBody>
                  <a:tcPr>
                    <a:solidFill>
                      <a:schemeClr val="accent1"/>
                    </a:solidFill>
                  </a:tcPr>
                </a:tc>
                <a:tc>
                  <a:txBody>
                    <a:bodyPr/>
                    <a:lstStyle/>
                    <a:p>
                      <a:pPr algn="r" fontAlgn="b"/>
                      <a:r>
                        <a:rPr lang="it-IT" sz="1800" b="1" i="0" u="none" strike="noStrike" dirty="0">
                          <a:solidFill>
                            <a:srgbClr val="000000"/>
                          </a:solidFill>
                          <a:effectLst/>
                          <a:latin typeface="Calibri" panose="020F0502020204030204" pitchFamily="34" charset="0"/>
                        </a:rPr>
                        <a:t>235</a:t>
                      </a:r>
                    </a:p>
                  </a:txBody>
                  <a:tcPr marL="9525" marR="9525" marT="9525" marB="0" anchor="b"/>
                </a:tc>
                <a:tc>
                  <a:txBody>
                    <a:bodyPr/>
                    <a:lstStyle/>
                    <a:p>
                      <a:pPr algn="r" fontAlgn="b"/>
                      <a:r>
                        <a:rPr lang="it-IT" sz="1800" b="1" i="0" u="none" strike="noStrike" dirty="0">
                          <a:solidFill>
                            <a:srgbClr val="000000"/>
                          </a:solidFill>
                          <a:effectLst/>
                          <a:latin typeface="Calibri" panose="020F0502020204030204" pitchFamily="34" charset="0"/>
                        </a:rPr>
                        <a:t>230</a:t>
                      </a:r>
                    </a:p>
                  </a:txBody>
                  <a:tcPr marL="9525" marR="9525" marT="9525" marB="0" anchor="b"/>
                </a:tc>
                <a:extLst>
                  <a:ext uri="{0D108BD9-81ED-4DB2-BD59-A6C34878D82A}">
                    <a16:rowId xmlns:a16="http://schemas.microsoft.com/office/drawing/2014/main" val="10002"/>
                  </a:ext>
                </a:extLst>
              </a:tr>
              <a:tr h="370840">
                <a:tc>
                  <a:txBody>
                    <a:bodyPr/>
                    <a:lstStyle/>
                    <a:p>
                      <a:endParaRPr lang="nl-BE"/>
                    </a:p>
                  </a:txBody>
                  <a:tcPr>
                    <a:blipFill rotWithShape="0">
                      <a:blip r:embed="rId3"/>
                      <a:stretch>
                        <a:fillRect l="-239" t="-308197" r="-200955" b="-1036066"/>
                      </a:stretch>
                    </a:blipFill>
                  </a:tcPr>
                </a:tc>
                <a:tc>
                  <a:txBody>
                    <a:bodyPr/>
                    <a:lstStyle/>
                    <a:p>
                      <a:pPr algn="r" fontAlgn="b"/>
                      <a:r>
                        <a:rPr lang="it-IT" sz="1800" b="1"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it-IT" sz="1800" b="1" i="0" u="none" strike="noStrike" dirty="0">
                          <a:solidFill>
                            <a:srgbClr val="000000"/>
                          </a:solidFill>
                          <a:effectLst/>
                          <a:latin typeface="Calibri" panose="020F0502020204030204" pitchFamily="34" charset="0"/>
                        </a:rPr>
                        <a:t>1,1</a:t>
                      </a:r>
                    </a:p>
                  </a:txBody>
                  <a:tcPr marL="9525" marR="9525" marT="9525" marB="0" anchor="b"/>
                </a:tc>
                <a:extLst>
                  <a:ext uri="{0D108BD9-81ED-4DB2-BD59-A6C34878D82A}">
                    <a16:rowId xmlns:a16="http://schemas.microsoft.com/office/drawing/2014/main" val="10003"/>
                  </a:ext>
                </a:extLst>
              </a:tr>
              <a:tr h="370840">
                <a:tc>
                  <a:txBody>
                    <a:bodyPr/>
                    <a:lstStyle/>
                    <a:p>
                      <a:r>
                        <a:rPr lang="nl-BE" b="1" baseline="0" dirty="0">
                          <a:solidFill>
                            <a:schemeClr val="bg1"/>
                          </a:solidFill>
                        </a:rPr>
                        <a:t>N</a:t>
                      </a:r>
                      <a:r>
                        <a:rPr lang="nl-BE" b="1" baseline="-25000" dirty="0">
                          <a:solidFill>
                            <a:schemeClr val="bg1"/>
                          </a:solidFill>
                        </a:rPr>
                        <a:t>c,Rd</a:t>
                      </a:r>
                      <a:r>
                        <a:rPr lang="nl-BE" b="1" baseline="0" dirty="0">
                          <a:solidFill>
                            <a:schemeClr val="bg1"/>
                          </a:solidFill>
                        </a:rPr>
                        <a:t> [kN]</a:t>
                      </a:r>
                      <a:endParaRPr lang="it-IT" b="1" dirty="0">
                        <a:solidFill>
                          <a:schemeClr val="bg1"/>
                        </a:solidFill>
                      </a:endParaRPr>
                    </a:p>
                  </a:txBody>
                  <a:tcPr>
                    <a:solidFill>
                      <a:schemeClr val="accent1"/>
                    </a:solidFill>
                  </a:tcPr>
                </a:tc>
                <a:tc>
                  <a:txBody>
                    <a:bodyPr/>
                    <a:lstStyle/>
                    <a:p>
                      <a:pPr algn="r" fontAlgn="b"/>
                      <a:r>
                        <a:rPr lang="it-IT" sz="1800" b="1" i="0" u="none" strike="noStrike" dirty="0">
                          <a:solidFill>
                            <a:srgbClr val="000000"/>
                          </a:solidFill>
                          <a:effectLst/>
                          <a:latin typeface="Calibri" panose="020F0502020204030204" pitchFamily="34" charset="0"/>
                        </a:rPr>
                        <a:t>351</a:t>
                      </a:r>
                    </a:p>
                  </a:txBody>
                  <a:tcPr marL="9525" marR="9525" marT="9525" marB="0" anchor="b"/>
                </a:tc>
                <a:tc>
                  <a:txBody>
                    <a:bodyPr/>
                    <a:lstStyle/>
                    <a:p>
                      <a:pPr algn="r" fontAlgn="b"/>
                      <a:r>
                        <a:rPr lang="it-IT" sz="1800" b="1" i="0" u="none" strike="noStrike" dirty="0">
                          <a:solidFill>
                            <a:srgbClr val="000000"/>
                          </a:solidFill>
                          <a:effectLst/>
                          <a:latin typeface="Calibri" panose="020F0502020204030204" pitchFamily="34" charset="0"/>
                        </a:rPr>
                        <a:t>313</a:t>
                      </a:r>
                    </a:p>
                  </a:txBody>
                  <a:tcPr marL="9525" marR="9525" marT="9525" marB="0" anchor="b"/>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b="1" dirty="0">
                          <a:solidFill>
                            <a:schemeClr val="bg1"/>
                          </a:solidFill>
                        </a:rPr>
                        <a:t>L</a:t>
                      </a:r>
                      <a:r>
                        <a:rPr lang="nl-BE" b="1" baseline="-25000" dirty="0">
                          <a:solidFill>
                            <a:schemeClr val="bg1"/>
                          </a:solidFill>
                        </a:rPr>
                        <a:t>cr</a:t>
                      </a:r>
                      <a:r>
                        <a:rPr lang="nl-BE" b="1" dirty="0">
                          <a:solidFill>
                            <a:schemeClr val="bg1"/>
                          </a:solidFill>
                        </a:rPr>
                        <a:t> [mm]</a:t>
                      </a:r>
                      <a:endParaRPr lang="it-IT" b="1" dirty="0">
                        <a:solidFill>
                          <a:schemeClr val="bg1"/>
                        </a:solidFill>
                      </a:endParaRPr>
                    </a:p>
                  </a:txBody>
                  <a:tcPr>
                    <a:solidFill>
                      <a:schemeClr val="accent1"/>
                    </a:solidFill>
                  </a:tcPr>
                </a:tc>
                <a:tc>
                  <a:txBody>
                    <a:bodyPr/>
                    <a:lstStyle/>
                    <a:p>
                      <a:pPr algn="r" fontAlgn="b"/>
                      <a:r>
                        <a:rPr lang="it-IT" sz="1800" b="0" i="0" u="none" strike="noStrike">
                          <a:solidFill>
                            <a:srgbClr val="000000"/>
                          </a:solidFill>
                          <a:effectLst/>
                          <a:latin typeface="Calibri" panose="020F0502020204030204" pitchFamily="34" charset="0"/>
                        </a:rPr>
                        <a:t>2100</a:t>
                      </a:r>
                    </a:p>
                  </a:txBody>
                  <a:tcPr marL="9525" marR="9525" marT="9525" marB="0" anchor="b"/>
                </a:tc>
                <a:tc>
                  <a:txBody>
                    <a:bodyPr/>
                    <a:lstStyle/>
                    <a:p>
                      <a:pPr algn="r" fontAlgn="b"/>
                      <a:r>
                        <a:rPr lang="it-IT" sz="1800" b="0" i="0" u="none" strike="noStrike">
                          <a:solidFill>
                            <a:srgbClr val="000000"/>
                          </a:solidFill>
                          <a:effectLst/>
                          <a:latin typeface="Calibri" panose="020F0502020204030204" pitchFamily="34" charset="0"/>
                        </a:rPr>
                        <a:t>2100</a:t>
                      </a:r>
                    </a:p>
                  </a:txBody>
                  <a:tcPr marL="9525" marR="9525" marT="9525" marB="0" anchor="b"/>
                </a:tc>
                <a:extLst>
                  <a:ext uri="{0D108BD9-81ED-4DB2-BD59-A6C34878D82A}">
                    <a16:rowId xmlns:a16="http://schemas.microsoft.com/office/drawing/2014/main" val="10005"/>
                  </a:ext>
                </a:extLst>
              </a:tr>
              <a:tr h="370840">
                <a:tc>
                  <a:txBody>
                    <a:bodyPr/>
                    <a:lstStyle/>
                    <a:p>
                      <a:endParaRPr lang="nl-BE"/>
                    </a:p>
                  </a:txBody>
                  <a:tcPr>
                    <a:blipFill rotWithShape="0">
                      <a:blip r:embed="rId3"/>
                      <a:stretch>
                        <a:fillRect l="-239" t="-606557" r="-200955" b="-737705"/>
                      </a:stretch>
                    </a:blipFill>
                  </a:tcPr>
                </a:tc>
                <a:tc>
                  <a:txBody>
                    <a:bodyPr/>
                    <a:lstStyle/>
                    <a:p>
                      <a:pPr algn="r" fontAlgn="b"/>
                      <a:r>
                        <a:rPr lang="it-IT" sz="1800" b="0" i="0" u="none" strike="noStrike">
                          <a:solidFill>
                            <a:srgbClr val="000000"/>
                          </a:solidFill>
                          <a:effectLst/>
                          <a:latin typeface="Calibri" panose="020F0502020204030204" pitchFamily="34" charset="0"/>
                        </a:rPr>
                        <a:t>93,9</a:t>
                      </a:r>
                    </a:p>
                  </a:txBody>
                  <a:tcPr marL="9525" marR="9525" marT="9525" marB="0" anchor="b"/>
                </a:tc>
                <a:tc>
                  <a:txBody>
                    <a:bodyPr/>
                    <a:lstStyle/>
                    <a:p>
                      <a:pPr algn="r" fontAlgn="b"/>
                      <a:r>
                        <a:rPr lang="it-IT" sz="1800" b="0" i="0" u="none" strike="noStrike" dirty="0">
                          <a:solidFill>
                            <a:srgbClr val="000000"/>
                          </a:solidFill>
                          <a:effectLst/>
                          <a:latin typeface="Calibri" panose="020F0502020204030204" pitchFamily="34" charset="0"/>
                        </a:rPr>
                        <a:t>92,6</a:t>
                      </a:r>
                    </a:p>
                  </a:txBody>
                  <a:tcPr marL="9525" marR="9525" marT="9525" marB="0" anchor="b"/>
                </a:tc>
                <a:extLst>
                  <a:ext uri="{0D108BD9-81ED-4DB2-BD59-A6C34878D82A}">
                    <a16:rowId xmlns:a16="http://schemas.microsoft.com/office/drawing/2014/main" val="10006"/>
                  </a:ext>
                </a:extLst>
              </a:tr>
              <a:tr h="372682">
                <a:tc>
                  <a:txBody>
                    <a:bodyPr/>
                    <a:lstStyle/>
                    <a:p>
                      <a:endParaRPr lang="nl-BE"/>
                    </a:p>
                  </a:txBody>
                  <a:tcPr>
                    <a:blipFill rotWithShape="0">
                      <a:blip r:embed="rId3"/>
                      <a:stretch>
                        <a:fillRect l="-239" t="-706557" r="-200955" b="-637705"/>
                      </a:stretch>
                    </a:blipFill>
                  </a:tcPr>
                </a:tc>
                <a:tc>
                  <a:txBody>
                    <a:bodyPr/>
                    <a:lstStyle/>
                    <a:p>
                      <a:pPr algn="r" fontAlgn="b"/>
                      <a:r>
                        <a:rPr lang="it-IT" sz="1800" b="0" i="0" u="none" strike="noStrike">
                          <a:solidFill>
                            <a:srgbClr val="000000"/>
                          </a:solidFill>
                          <a:effectLst/>
                          <a:latin typeface="Calibri" panose="020F0502020204030204" pitchFamily="34" charset="0"/>
                        </a:rPr>
                        <a:t>0,575</a:t>
                      </a:r>
                    </a:p>
                  </a:txBody>
                  <a:tcPr marL="9525" marR="9525" marT="9525" marB="0" anchor="b"/>
                </a:tc>
                <a:tc>
                  <a:txBody>
                    <a:bodyPr/>
                    <a:lstStyle/>
                    <a:p>
                      <a:pPr algn="r" fontAlgn="b"/>
                      <a:r>
                        <a:rPr lang="it-IT" sz="1800" b="0" i="0" u="none" strike="noStrike">
                          <a:solidFill>
                            <a:srgbClr val="000000"/>
                          </a:solidFill>
                          <a:effectLst/>
                          <a:latin typeface="Calibri" panose="020F0502020204030204" pitchFamily="34" charset="0"/>
                        </a:rPr>
                        <a:t>0,583</a:t>
                      </a:r>
                    </a:p>
                  </a:txBody>
                  <a:tcPr marL="9525" marR="9525" marT="9525" marB="0" anchor="b"/>
                </a:tc>
                <a:extLst>
                  <a:ext uri="{0D108BD9-81ED-4DB2-BD59-A6C34878D82A}">
                    <a16:rowId xmlns:a16="http://schemas.microsoft.com/office/drawing/2014/main" val="10007"/>
                  </a:ext>
                </a:extLst>
              </a:tr>
              <a:tr h="370840">
                <a:tc>
                  <a:txBody>
                    <a:bodyPr/>
                    <a:lstStyle/>
                    <a:p>
                      <a:endParaRPr lang="nl-BE"/>
                    </a:p>
                  </a:txBody>
                  <a:tcPr>
                    <a:blipFill rotWithShape="0">
                      <a:blip r:embed="rId3"/>
                      <a:stretch>
                        <a:fillRect l="-239" t="-806557" r="-200955" b="-537705"/>
                      </a:stretch>
                    </a:blipFill>
                  </a:tcPr>
                </a:tc>
                <a:tc>
                  <a:txBody>
                    <a:bodyPr/>
                    <a:lstStyle/>
                    <a:p>
                      <a:pPr algn="r" fontAlgn="b"/>
                      <a:r>
                        <a:rPr lang="it-IT" sz="1800" b="0" i="0" u="none" strike="noStrike">
                          <a:solidFill>
                            <a:srgbClr val="000000"/>
                          </a:solidFill>
                          <a:effectLst/>
                          <a:latin typeface="Calibri" panose="020F0502020204030204" pitchFamily="34" charset="0"/>
                        </a:rPr>
                        <a:t>0,49</a:t>
                      </a:r>
                    </a:p>
                  </a:txBody>
                  <a:tcPr marL="9525" marR="9525" marT="9525" marB="0" anchor="b"/>
                </a:tc>
                <a:tc>
                  <a:txBody>
                    <a:bodyPr/>
                    <a:lstStyle/>
                    <a:p>
                      <a:pPr algn="r" fontAlgn="b"/>
                      <a:r>
                        <a:rPr lang="it-IT" sz="1800" b="0" i="0" u="none" strike="noStrike" dirty="0">
                          <a:solidFill>
                            <a:srgbClr val="000000"/>
                          </a:solidFill>
                          <a:effectLst/>
                          <a:latin typeface="Calibri" panose="020F0502020204030204" pitchFamily="34" charset="0"/>
                        </a:rPr>
                        <a:t>0,49</a:t>
                      </a:r>
                    </a:p>
                  </a:txBody>
                  <a:tcPr marL="9525" marR="9525" marT="9525" marB="0" anchor="b"/>
                </a:tc>
                <a:extLst>
                  <a:ext uri="{0D108BD9-81ED-4DB2-BD59-A6C34878D82A}">
                    <a16:rowId xmlns:a16="http://schemas.microsoft.com/office/drawing/2014/main" val="10008"/>
                  </a:ext>
                </a:extLst>
              </a:tr>
              <a:tr h="372682">
                <a:tc>
                  <a:txBody>
                    <a:bodyPr/>
                    <a:lstStyle/>
                    <a:p>
                      <a:endParaRPr lang="nl-BE"/>
                    </a:p>
                  </a:txBody>
                  <a:tcPr>
                    <a:blipFill rotWithShape="0">
                      <a:blip r:embed="rId3"/>
                      <a:stretch>
                        <a:fillRect l="-239" t="-906557" r="-200955" b="-437705"/>
                      </a:stretch>
                    </a:blipFill>
                  </a:tcPr>
                </a:tc>
                <a:tc>
                  <a:txBody>
                    <a:bodyPr/>
                    <a:lstStyle/>
                    <a:p>
                      <a:pPr algn="r" fontAlgn="b"/>
                      <a:r>
                        <a:rPr lang="it-IT" sz="1800" b="0" i="0" u="none" strike="noStrike">
                          <a:solidFill>
                            <a:srgbClr val="000000"/>
                          </a:solidFill>
                          <a:effectLst/>
                          <a:latin typeface="Calibri" panose="020F0502020204030204" pitchFamily="34" charset="0"/>
                        </a:rPr>
                        <a:t>0,2</a:t>
                      </a:r>
                    </a:p>
                  </a:txBody>
                  <a:tcPr marL="9525" marR="9525" marT="9525" marB="0" anchor="b"/>
                </a:tc>
                <a:tc>
                  <a:txBody>
                    <a:bodyPr/>
                    <a:lstStyle/>
                    <a:p>
                      <a:pPr algn="r" fontAlgn="b"/>
                      <a:r>
                        <a:rPr lang="it-IT" sz="1800" b="0" i="0" u="none" strike="noStrike" dirty="0">
                          <a:solidFill>
                            <a:srgbClr val="000000"/>
                          </a:solidFill>
                          <a:effectLst/>
                          <a:latin typeface="Calibri" panose="020F0502020204030204" pitchFamily="34" charset="0"/>
                        </a:rPr>
                        <a:t>0,4</a:t>
                      </a:r>
                    </a:p>
                  </a:txBody>
                  <a:tcPr marL="9525" marR="9525" marT="9525" marB="0" anchor="b"/>
                </a:tc>
                <a:extLst>
                  <a:ext uri="{0D108BD9-81ED-4DB2-BD59-A6C34878D82A}">
                    <a16:rowId xmlns:a16="http://schemas.microsoft.com/office/drawing/2014/main" val="10009"/>
                  </a:ext>
                </a:extLst>
              </a:tr>
              <a:tr h="370840">
                <a:tc>
                  <a:txBody>
                    <a:bodyPr/>
                    <a:lstStyle/>
                    <a:p>
                      <a:endParaRPr lang="nl-BE"/>
                    </a:p>
                  </a:txBody>
                  <a:tcPr>
                    <a:blipFill rotWithShape="0">
                      <a:blip r:embed="rId3"/>
                      <a:stretch>
                        <a:fillRect l="-239" t="-1006557" r="-200955" b="-337705"/>
                      </a:stretch>
                    </a:blipFill>
                  </a:tcPr>
                </a:tc>
                <a:tc>
                  <a:txBody>
                    <a:bodyPr/>
                    <a:lstStyle/>
                    <a:p>
                      <a:pPr algn="r" fontAlgn="b"/>
                      <a:r>
                        <a:rPr lang="it-IT" sz="1800" b="0" i="0" u="none" strike="noStrike">
                          <a:solidFill>
                            <a:srgbClr val="000000"/>
                          </a:solidFill>
                          <a:effectLst/>
                          <a:latin typeface="Calibri" panose="020F0502020204030204" pitchFamily="34" charset="0"/>
                        </a:rPr>
                        <a:t>0,76</a:t>
                      </a:r>
                    </a:p>
                  </a:txBody>
                  <a:tcPr marL="9525" marR="9525" marT="9525" marB="0" anchor="b"/>
                </a:tc>
                <a:tc>
                  <a:txBody>
                    <a:bodyPr/>
                    <a:lstStyle/>
                    <a:p>
                      <a:pPr algn="r" fontAlgn="b"/>
                      <a:r>
                        <a:rPr lang="it-IT" sz="1800" b="0" i="0" u="none" strike="noStrike">
                          <a:solidFill>
                            <a:srgbClr val="000000"/>
                          </a:solidFill>
                          <a:effectLst/>
                          <a:latin typeface="Calibri" panose="020F0502020204030204" pitchFamily="34" charset="0"/>
                        </a:rPr>
                        <a:t>0,71</a:t>
                      </a:r>
                    </a:p>
                  </a:txBody>
                  <a:tcPr marL="9525" marR="9525" marT="9525" marB="0" anchor="b"/>
                </a:tc>
                <a:extLst>
                  <a:ext uri="{0D108BD9-81ED-4DB2-BD59-A6C34878D82A}">
                    <a16:rowId xmlns:a16="http://schemas.microsoft.com/office/drawing/2014/main" val="10010"/>
                  </a:ext>
                </a:extLst>
              </a:tr>
              <a:tr h="370840">
                <a:tc>
                  <a:txBody>
                    <a:bodyPr/>
                    <a:lstStyle/>
                    <a:p>
                      <a:endParaRPr lang="nl-BE"/>
                    </a:p>
                  </a:txBody>
                  <a:tcPr>
                    <a:blipFill rotWithShape="0">
                      <a:blip r:embed="rId3"/>
                      <a:stretch>
                        <a:fillRect l="-239" t="-1106557" r="-200955" b="-237705"/>
                      </a:stretch>
                    </a:blipFill>
                  </a:tcPr>
                </a:tc>
                <a:tc>
                  <a:txBody>
                    <a:bodyPr/>
                    <a:lstStyle/>
                    <a:p>
                      <a:pPr algn="r" fontAlgn="b"/>
                      <a:r>
                        <a:rPr lang="it-IT" sz="1800" b="0" i="0" u="none" strike="noStrike">
                          <a:solidFill>
                            <a:srgbClr val="000000"/>
                          </a:solidFill>
                          <a:effectLst/>
                          <a:latin typeface="Calibri" panose="020F0502020204030204" pitchFamily="34" charset="0"/>
                        </a:rPr>
                        <a:t>0,80</a:t>
                      </a:r>
                    </a:p>
                  </a:txBody>
                  <a:tcPr marL="9525" marR="9525" marT="9525" marB="0" anchor="b"/>
                </a:tc>
                <a:tc>
                  <a:txBody>
                    <a:bodyPr/>
                    <a:lstStyle/>
                    <a:p>
                      <a:pPr algn="r" fontAlgn="b"/>
                      <a:r>
                        <a:rPr lang="it-IT" sz="1800" b="0" i="0" u="none" strike="noStrike">
                          <a:solidFill>
                            <a:srgbClr val="000000"/>
                          </a:solidFill>
                          <a:effectLst/>
                          <a:latin typeface="Calibri" panose="020F0502020204030204" pitchFamily="34" charset="0"/>
                        </a:rPr>
                        <a:t>0,89</a:t>
                      </a:r>
                    </a:p>
                  </a:txBody>
                  <a:tcPr marL="9525" marR="9525" marT="9525" marB="0" anchor="b"/>
                </a:tc>
                <a:extLst>
                  <a:ext uri="{0D108BD9-81ED-4DB2-BD59-A6C34878D82A}">
                    <a16:rowId xmlns:a16="http://schemas.microsoft.com/office/drawing/2014/main" val="10011"/>
                  </a:ext>
                </a:extLst>
              </a:tr>
              <a:tr h="370840">
                <a:tc>
                  <a:txBody>
                    <a:bodyPr/>
                    <a:lstStyle/>
                    <a:p>
                      <a:endParaRPr lang="nl-BE"/>
                    </a:p>
                  </a:txBody>
                  <a:tcPr>
                    <a:blipFill rotWithShape="0">
                      <a:blip r:embed="rId3"/>
                      <a:stretch>
                        <a:fillRect l="-239" t="-1206557" r="-200955" b="-137705"/>
                      </a:stretch>
                    </a:blipFill>
                  </a:tcPr>
                </a:tc>
                <a:tc>
                  <a:txBody>
                    <a:bodyPr/>
                    <a:lstStyle/>
                    <a:p>
                      <a:pPr algn="r" fontAlgn="b"/>
                      <a:r>
                        <a:rPr lang="it-IT" sz="1800" b="1"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it-IT" sz="1800" b="1" i="0" u="none" strike="noStrike" dirty="0">
                          <a:solidFill>
                            <a:srgbClr val="000000"/>
                          </a:solidFill>
                          <a:effectLst/>
                          <a:latin typeface="Calibri" panose="020F0502020204030204" pitchFamily="34" charset="0"/>
                        </a:rPr>
                        <a:t>1,1</a:t>
                      </a:r>
                    </a:p>
                  </a:txBody>
                  <a:tcPr marL="9525" marR="9525" marT="9525" marB="0" anchor="b"/>
                </a:tc>
                <a:extLst>
                  <a:ext uri="{0D108BD9-81ED-4DB2-BD59-A6C34878D82A}">
                    <a16:rowId xmlns:a16="http://schemas.microsoft.com/office/drawing/2014/main" val="10012"/>
                  </a:ext>
                </a:extLst>
              </a:tr>
              <a:tr h="370840">
                <a:tc>
                  <a:txBody>
                    <a:bodyPr/>
                    <a:lstStyle/>
                    <a:p>
                      <a:r>
                        <a:rPr lang="nl-BE" b="1" baseline="0" dirty="0">
                          <a:solidFill>
                            <a:schemeClr val="bg1"/>
                          </a:solidFill>
                        </a:rPr>
                        <a:t>N</a:t>
                      </a:r>
                      <a:r>
                        <a:rPr lang="nl-BE" b="1" baseline="-25000" dirty="0">
                          <a:solidFill>
                            <a:schemeClr val="bg1"/>
                          </a:solidFill>
                        </a:rPr>
                        <a:t>b,Rd</a:t>
                      </a:r>
                      <a:r>
                        <a:rPr lang="nl-BE" b="1" baseline="0" dirty="0">
                          <a:solidFill>
                            <a:schemeClr val="bg1"/>
                          </a:solidFill>
                        </a:rPr>
                        <a:t> [kN]</a:t>
                      </a:r>
                      <a:endParaRPr lang="it-IT" b="1" dirty="0">
                        <a:solidFill>
                          <a:schemeClr val="bg1"/>
                        </a:solidFill>
                      </a:endParaRPr>
                    </a:p>
                  </a:txBody>
                  <a:tcPr>
                    <a:solidFill>
                      <a:schemeClr val="accent1"/>
                    </a:solidFill>
                  </a:tcPr>
                </a:tc>
                <a:tc>
                  <a:txBody>
                    <a:bodyPr/>
                    <a:lstStyle/>
                    <a:p>
                      <a:pPr algn="r" fontAlgn="b"/>
                      <a:r>
                        <a:rPr lang="it-IT" sz="1800" b="1" i="0" u="none" strike="noStrike" dirty="0">
                          <a:solidFill>
                            <a:srgbClr val="000000"/>
                          </a:solidFill>
                          <a:effectLst/>
                          <a:latin typeface="Calibri" panose="020F0502020204030204" pitchFamily="34" charset="0"/>
                        </a:rPr>
                        <a:t>281</a:t>
                      </a:r>
                    </a:p>
                  </a:txBody>
                  <a:tcPr marL="9525" marR="9525" marT="9525" marB="0" anchor="b"/>
                </a:tc>
                <a:tc>
                  <a:txBody>
                    <a:bodyPr/>
                    <a:lstStyle/>
                    <a:p>
                      <a:pPr algn="r" fontAlgn="b"/>
                      <a:r>
                        <a:rPr lang="it-IT" sz="1800" b="1" i="0" u="none" strike="noStrike" dirty="0">
                          <a:solidFill>
                            <a:srgbClr val="000000"/>
                          </a:solidFill>
                          <a:effectLst/>
                          <a:latin typeface="Calibri" panose="020F0502020204030204" pitchFamily="34" charset="0"/>
                        </a:rPr>
                        <a:t>277</a:t>
                      </a:r>
                    </a:p>
                  </a:txBody>
                  <a:tcPr marL="9525" marR="9525" marT="9525"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5666287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itel 1"/>
          <p:cNvSpPr>
            <a:spLocks noGrp="1"/>
          </p:cNvSpPr>
          <p:nvPr>
            <p:ph type="title"/>
          </p:nvPr>
        </p:nvSpPr>
        <p:spPr>
          <a:xfrm>
            <a:off x="457200" y="125413"/>
            <a:ext cx="8229600" cy="846137"/>
          </a:xfrm>
        </p:spPr>
        <p:txBody>
          <a:bodyPr/>
          <a:lstStyle/>
          <a:p>
            <a:pPr eaLnBrk="1" hangingPunct="1"/>
            <a:r>
              <a:rPr lang="it-IT" altLang="en-US" sz="3200"/>
              <a:t>Eurocodice 3 Esempio di buckling flessurale</a:t>
            </a:r>
            <a:endParaRPr lang="it-IT" sz="3200"/>
          </a:p>
        </p:txBody>
      </p:sp>
      <p:sp>
        <p:nvSpPr>
          <p:cNvPr id="9" name="Tijdelijke aanduiding voor tekst 8"/>
          <p:cNvSpPr>
            <a:spLocks noGrp="1"/>
          </p:cNvSpPr>
          <p:nvPr>
            <p:ph idx="1"/>
          </p:nvPr>
        </p:nvSpPr>
        <p:spPr>
          <a:xfrm>
            <a:off x="457200" y="1017588"/>
            <a:ext cx="8229600" cy="5507037"/>
          </a:xfrm>
        </p:spPr>
        <p:txBody>
          <a:bodyPr rtlCol="0">
            <a:normAutofit fontScale="92500" lnSpcReduction="20000"/>
          </a:bodyPr>
          <a:lstStyle/>
          <a:p>
            <a:pPr eaLnBrk="1" fontAlgn="auto" hangingPunct="1">
              <a:spcAft>
                <a:spcPts val="0"/>
              </a:spcAft>
              <a:defRPr/>
            </a:pPr>
            <a:r>
              <a:rPr lang="it-IT" dirty="0"/>
              <a:t>Confronto</a:t>
            </a:r>
          </a:p>
          <a:p>
            <a:pPr eaLnBrk="1" fontAlgn="auto" hangingPunct="1">
              <a:spcAft>
                <a:spcPts val="0"/>
              </a:spcAft>
              <a:defRPr/>
            </a:pPr>
            <a:endParaRPr lang="it-IT" dirty="0"/>
          </a:p>
          <a:p>
            <a:pPr eaLnBrk="1" fontAlgn="auto" hangingPunct="1">
              <a:spcAft>
                <a:spcPts val="0"/>
              </a:spcAft>
              <a:defRPr/>
            </a:pPr>
            <a:endParaRPr lang="it-IT" dirty="0"/>
          </a:p>
          <a:p>
            <a:pPr eaLnBrk="1" fontAlgn="auto" hangingPunct="1">
              <a:spcAft>
                <a:spcPts val="0"/>
              </a:spcAft>
              <a:defRPr/>
            </a:pPr>
            <a:endParaRPr lang="it-IT" dirty="0"/>
          </a:p>
          <a:p>
            <a:pPr eaLnBrk="1" fontAlgn="auto" hangingPunct="1">
              <a:spcAft>
                <a:spcPts val="0"/>
              </a:spcAft>
              <a:defRPr/>
            </a:pPr>
            <a:endParaRPr lang="it-IT" dirty="0"/>
          </a:p>
          <a:p>
            <a:pPr lvl="1" eaLnBrk="1" fontAlgn="auto" hangingPunct="1">
              <a:spcAft>
                <a:spcPts val="0"/>
              </a:spcAft>
              <a:buFont typeface="Arial" panose="020B0604020202020204" pitchFamily="34" charset="0"/>
              <a:buChar char="–"/>
              <a:defRPr/>
            </a:pPr>
            <a:endParaRPr lang="it-IT" dirty="0"/>
          </a:p>
          <a:p>
            <a:pPr lvl="1" eaLnBrk="1" fontAlgn="auto" hangingPunct="1">
              <a:spcAft>
                <a:spcPts val="0"/>
              </a:spcAft>
              <a:buFont typeface="Arial" panose="020B0604020202020204" pitchFamily="34" charset="0"/>
              <a:buChar char="–"/>
              <a:defRPr/>
            </a:pPr>
            <a:endParaRPr lang="it-IT" dirty="0"/>
          </a:p>
          <a:p>
            <a:pPr lvl="1" eaLnBrk="1" fontAlgn="auto" hangingPunct="1">
              <a:spcAft>
                <a:spcPts val="0"/>
              </a:spcAft>
              <a:buFont typeface="Arial" panose="020B0604020202020204" pitchFamily="34" charset="0"/>
              <a:buChar char="–"/>
              <a:defRPr/>
            </a:pPr>
            <a:r>
              <a:rPr lang="it-IT" dirty="0"/>
              <a:t>In questo esempio, l'acciaio al carbonio e l'acciaio inossidabile presentano una resistenza simile al </a:t>
            </a:r>
            <a:r>
              <a:rPr lang="it-IT" dirty="0" err="1"/>
              <a:t>buckling</a:t>
            </a:r>
            <a:r>
              <a:rPr lang="it-IT" dirty="0"/>
              <a:t> </a:t>
            </a:r>
            <a:r>
              <a:rPr lang="it-IT" dirty="0" err="1"/>
              <a:t>flessurale</a:t>
            </a:r>
            <a:br>
              <a:rPr dirty="0"/>
            </a:br>
            <a:r>
              <a:rPr lang="it-IT" b="1" dirty="0">
                <a:solidFill>
                  <a:schemeClr val="bg1">
                    <a:lumMod val="50000"/>
                  </a:schemeClr>
                </a:solidFill>
              </a:rPr>
              <a:t>⇒ vantaggi </a:t>
            </a:r>
            <a:r>
              <a:rPr lang="it-IT" dirty="0">
                <a:solidFill>
                  <a:schemeClr val="bg1">
                    <a:lumMod val="50000"/>
                  </a:schemeClr>
                </a:solidFill>
              </a:rPr>
              <a:t>dell'incrudimento non evidenti</a:t>
            </a:r>
            <a:br>
              <a:rPr dirty="0"/>
            </a:br>
            <a:r>
              <a:rPr lang="it-IT" sz="2811" dirty="0">
                <a:solidFill>
                  <a:schemeClr val="bg1">
                    <a:lumMod val="50000"/>
                  </a:schemeClr>
                </a:solidFill>
              </a:rPr>
              <a:t>EC3 1-4 non tiene debitamente conto dell'incrudimento</a:t>
            </a:r>
          </a:p>
        </p:txBody>
      </p:sp>
      <p:sp>
        <p:nvSpPr>
          <p:cNvPr id="241667" name="Tijdelijke aanduiding voor dianumm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021F75E-3864-4161-9823-7D8648D5111E}"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graphicFrame>
        <p:nvGraphicFramePr>
          <p:cNvPr id="3" name="Tabel 2"/>
          <p:cNvGraphicFramePr>
            <a:graphicFrameLocks noGrp="1"/>
          </p:cNvGraphicFramePr>
          <p:nvPr/>
        </p:nvGraphicFramePr>
        <p:xfrm>
          <a:off x="1564004" y="1524953"/>
          <a:ext cx="6769938" cy="2530102"/>
        </p:xfrm>
        <a:graphic>
          <a:graphicData uri="http://schemas.openxmlformats.org/drawingml/2006/table">
            <a:tbl>
              <a:tblPr firstRow="1" bandRow="1">
                <a:tableStyleId>{5C22544A-7EE6-4342-B048-85BDC9FD1C3A}</a:tableStyleId>
              </a:tblPr>
              <a:tblGrid>
                <a:gridCol w="2256646">
                  <a:extLst>
                    <a:ext uri="{9D8B030D-6E8A-4147-A177-3AD203B41FA5}">
                      <a16:colId xmlns:a16="http://schemas.microsoft.com/office/drawing/2014/main" val="20000"/>
                    </a:ext>
                  </a:extLst>
                </a:gridCol>
                <a:gridCol w="2256646">
                  <a:extLst>
                    <a:ext uri="{9D8B030D-6E8A-4147-A177-3AD203B41FA5}">
                      <a16:colId xmlns:a16="http://schemas.microsoft.com/office/drawing/2014/main" val="20001"/>
                    </a:ext>
                  </a:extLst>
                </a:gridCol>
                <a:gridCol w="2256646">
                  <a:extLst>
                    <a:ext uri="{9D8B030D-6E8A-4147-A177-3AD203B41FA5}">
                      <a16:colId xmlns:a16="http://schemas.microsoft.com/office/drawing/2014/main" val="20002"/>
                    </a:ext>
                  </a:extLst>
                </a:gridCol>
              </a:tblGrid>
              <a:tr h="426982">
                <a:tc>
                  <a:txBody>
                    <a:bodyPr/>
                    <a:lstStyle/>
                    <a:p>
                      <a:endParaRPr lang="nl-BE" dirty="0">
                        <a:solidFill>
                          <a:schemeClr val="bg1"/>
                        </a:solidFill>
                      </a:endParaRPr>
                    </a:p>
                  </a:txBody>
                  <a:tcPr>
                    <a:lnR w="12700" cap="flat" cmpd="sng" algn="ctr">
                      <a:noFill/>
                      <a:prstDash val="solid"/>
                      <a:round/>
                      <a:headEnd type="none" w="med" len="med"/>
                      <a:tailEnd type="none" w="med" len="med"/>
                    </a:lnR>
                    <a:solidFill>
                      <a:schemeClr val="bg1"/>
                    </a:solidFill>
                  </a:tcPr>
                </a:tc>
                <a:tc>
                  <a:txBody>
                    <a:bodyPr/>
                    <a:lstStyle/>
                    <a:p>
                      <a:r>
                        <a:t>EC 3-1-1: S235</a:t>
                      </a:r>
                      <a:endParaRPr lang="it-IT"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r>
                        <a:t>EC 3-1-4: Austenitico</a:t>
                      </a:r>
                      <a:endParaRPr lang="it-IT" dirty="0"/>
                    </a:p>
                  </a:txBody>
                  <a:tcP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334721">
                <a:tc>
                  <a:txBody>
                    <a:bodyPr/>
                    <a:lstStyle/>
                    <a:p>
                      <a:r>
                        <a:rPr lang="nl-BE" b="1" dirty="0">
                          <a:solidFill>
                            <a:schemeClr val="bg1"/>
                          </a:solidFill>
                        </a:rPr>
                        <a:t>f</a:t>
                      </a:r>
                      <a:r>
                        <a:rPr lang="nl-BE" b="1" baseline="-25000" dirty="0">
                          <a:solidFill>
                            <a:schemeClr val="bg1"/>
                          </a:solidFill>
                        </a:rPr>
                        <a:t>y</a:t>
                      </a:r>
                      <a:r>
                        <a:rPr lang="nl-BE" b="1" dirty="0">
                          <a:solidFill>
                            <a:schemeClr val="bg1"/>
                          </a:solidFill>
                        </a:rPr>
                        <a:t> [N/mm²]</a:t>
                      </a:r>
                      <a:endParaRPr lang="it-IT" b="1" dirty="0">
                        <a:solidFill>
                          <a:schemeClr val="bg1"/>
                        </a:solidFill>
                      </a:endParaRPr>
                    </a:p>
                  </a:txBody>
                  <a:tcPr>
                    <a:lnR w="12700" cap="flat" cmpd="sng" algn="ctr">
                      <a:noFill/>
                      <a:prstDash val="solid"/>
                      <a:round/>
                      <a:headEnd type="none" w="med" len="med"/>
                      <a:tailEnd type="none" w="med" len="med"/>
                    </a:lnR>
                    <a:solidFill>
                      <a:schemeClr val="accent1"/>
                    </a:solidFill>
                  </a:tcPr>
                </a:tc>
                <a:tc>
                  <a:txBody>
                    <a:bodyPr/>
                    <a:lstStyle/>
                    <a:p>
                      <a:pPr algn="r"/>
                      <a:r>
                        <a:rPr dirty="0"/>
                        <a:t>235</a:t>
                      </a:r>
                      <a:endParaRPr lang="it-IT" dirty="0"/>
                    </a:p>
                  </a:txBody>
                  <a:tcPr>
                    <a:lnL w="12700" cap="flat" cmpd="sng" algn="ctr">
                      <a:noFill/>
                      <a:prstDash val="solid"/>
                      <a:round/>
                      <a:headEnd type="none" w="med" len="med"/>
                      <a:tailEnd type="none" w="med" len="med"/>
                    </a:lnL>
                  </a:tcPr>
                </a:tc>
                <a:tc>
                  <a:txBody>
                    <a:bodyPr/>
                    <a:lstStyle/>
                    <a:p>
                      <a:pPr algn="r"/>
                      <a:r>
                        <a:t>230</a:t>
                      </a:r>
                      <a:endParaRPr lang="it-IT" dirty="0"/>
                    </a:p>
                  </a:txBody>
                  <a:tcPr/>
                </a:tc>
                <a:extLst>
                  <a:ext uri="{0D108BD9-81ED-4DB2-BD59-A6C34878D82A}">
                    <a16:rowId xmlns:a16="http://schemas.microsoft.com/office/drawing/2014/main" val="10001"/>
                  </a:ext>
                </a:extLst>
              </a:tr>
              <a:tr h="334721">
                <a:tc>
                  <a:txBody>
                    <a:bodyPr/>
                    <a:lstStyle/>
                    <a:p>
                      <a:endParaRPr lang="nl-BE"/>
                    </a:p>
                  </a:txBody>
                  <a:tcPr>
                    <a:lnR w="12700" cap="flat" cmpd="sng" algn="ctr">
                      <a:noFill/>
                      <a:prstDash val="solid"/>
                      <a:round/>
                      <a:headEnd type="none" w="med" len="med"/>
                      <a:tailEnd type="none" w="med" len="med"/>
                    </a:lnR>
                    <a:blipFill rotWithShape="0">
                      <a:blip r:embed="rId3"/>
                      <a:stretch>
                        <a:fillRect l="-239" t="-208197" r="-200718" b="-324590"/>
                      </a:stretch>
                    </a:blipFill>
                  </a:tcPr>
                </a:tc>
                <a:tc>
                  <a:txBody>
                    <a:bodyPr/>
                    <a:lstStyle/>
                    <a:p>
                      <a:pPr algn="r"/>
                      <a:r>
                        <a:t>1,0</a:t>
                      </a:r>
                    </a:p>
                  </a:txBody>
                  <a:tcPr>
                    <a:lnL w="12700" cap="flat" cmpd="sng" algn="ctr">
                      <a:noFill/>
                      <a:prstDash val="solid"/>
                      <a:round/>
                      <a:headEnd type="none" w="med" len="med"/>
                      <a:tailEnd type="none" w="med" len="med"/>
                    </a:lnL>
                  </a:tcPr>
                </a:tc>
                <a:tc>
                  <a:txBody>
                    <a:bodyPr/>
                    <a:lstStyle/>
                    <a:p>
                      <a:pPr algn="r"/>
                      <a:r>
                        <a:t>1,1</a:t>
                      </a:r>
                      <a:endParaRPr lang="it-IT" dirty="0"/>
                    </a:p>
                  </a:txBody>
                  <a:tcPr/>
                </a:tc>
                <a:extLst>
                  <a:ext uri="{0D108BD9-81ED-4DB2-BD59-A6C34878D82A}">
                    <a16:rowId xmlns:a16="http://schemas.microsoft.com/office/drawing/2014/main" val="10002"/>
                  </a:ext>
                </a:extLst>
              </a:tr>
              <a:tr h="334721">
                <a:tc>
                  <a:txBody>
                    <a:bodyPr/>
                    <a:lstStyle/>
                    <a:p>
                      <a:endParaRPr lang="nl-BE" dirty="0"/>
                    </a:p>
                  </a:txBody>
                  <a:tcPr>
                    <a:lnR w="12700" cap="flat" cmpd="sng" algn="ctr">
                      <a:noFill/>
                      <a:prstDash val="solid"/>
                      <a:round/>
                      <a:headEnd type="none" w="med" len="med"/>
                      <a:tailEnd type="none" w="med" len="med"/>
                    </a:lnR>
                    <a:blipFill rotWithShape="0">
                      <a:blip r:embed="rId3"/>
                      <a:stretch>
                        <a:fillRect l="-239" t="-308197" r="-200718" b="-224590"/>
                      </a:stretch>
                    </a:blipFill>
                  </a:tcPr>
                </a:tc>
                <a:tc>
                  <a:txBody>
                    <a:bodyPr/>
                    <a:lstStyle/>
                    <a:p>
                      <a:pPr algn="r"/>
                      <a:r>
                        <a:t>1,0</a:t>
                      </a:r>
                      <a:endParaRPr lang="it-IT" dirty="0"/>
                    </a:p>
                  </a:txBody>
                  <a:tcPr>
                    <a:lnL w="12700" cap="flat" cmpd="sng" algn="ctr">
                      <a:noFill/>
                      <a:prstDash val="solid"/>
                      <a:round/>
                      <a:headEnd type="none" w="med" len="med"/>
                      <a:tailEnd type="none" w="med" len="med"/>
                    </a:lnL>
                  </a:tcPr>
                </a:tc>
                <a:tc>
                  <a:txBody>
                    <a:bodyPr/>
                    <a:lstStyle/>
                    <a:p>
                      <a:pPr algn="r"/>
                      <a:r>
                        <a:t>1,1</a:t>
                      </a:r>
                      <a:endParaRPr lang="it-IT" dirty="0"/>
                    </a:p>
                  </a:txBody>
                  <a:tcPr/>
                </a:tc>
                <a:extLst>
                  <a:ext uri="{0D108BD9-81ED-4DB2-BD59-A6C34878D82A}">
                    <a16:rowId xmlns:a16="http://schemas.microsoft.com/office/drawing/2014/main" val="10003"/>
                  </a:ext>
                </a:extLst>
              </a:tr>
              <a:tr h="585761">
                <a:tc>
                  <a:txBody>
                    <a:bodyPr/>
                    <a:lstStyle/>
                    <a:p>
                      <a:r>
                        <a:rPr lang="nl-BE" b="1" dirty="0">
                          <a:solidFill>
                            <a:schemeClr val="bg1"/>
                          </a:solidFill>
                        </a:rPr>
                        <a:t>Profilato trasversale</a:t>
                      </a:r>
                      <a:r>
                        <a:t> </a:t>
                      </a:r>
                      <a:r>
                        <a:rPr lang="nl-BE" b="1" dirty="0">
                          <a:solidFill>
                            <a:schemeClr val="bg1"/>
                          </a:solidFill>
                        </a:rPr>
                        <a:t>N</a:t>
                      </a:r>
                      <a:r>
                        <a:rPr lang="nl-BE" b="1" baseline="-25000" dirty="0">
                          <a:solidFill>
                            <a:schemeClr val="bg1"/>
                          </a:solidFill>
                        </a:rPr>
                        <a:t>c,Rd</a:t>
                      </a:r>
                      <a:r>
                        <a:rPr lang="nl-BE" b="1" dirty="0">
                          <a:solidFill>
                            <a:schemeClr val="bg1"/>
                          </a:solidFill>
                        </a:rPr>
                        <a:t> [kN]</a:t>
                      </a:r>
                      <a:endParaRPr lang="it-IT" b="1" dirty="0">
                        <a:solidFill>
                          <a:schemeClr val="bg1"/>
                        </a:solidFill>
                      </a:endParaRPr>
                    </a:p>
                  </a:txBody>
                  <a:tcPr>
                    <a:lnR w="12700" cap="flat" cmpd="sng" algn="ctr">
                      <a:noFill/>
                      <a:prstDash val="solid"/>
                      <a:round/>
                      <a:headEnd type="none" w="med" len="med"/>
                      <a:tailEnd type="none" w="med" len="med"/>
                    </a:lnR>
                    <a:solidFill>
                      <a:schemeClr val="accent1"/>
                    </a:solidFill>
                  </a:tcPr>
                </a:tc>
                <a:tc>
                  <a:txBody>
                    <a:bodyPr/>
                    <a:lstStyle/>
                    <a:p>
                      <a:pPr algn="r"/>
                      <a:r>
                        <a:t>351</a:t>
                      </a:r>
                      <a:endParaRPr lang="it-IT" dirty="0"/>
                    </a:p>
                  </a:txBody>
                  <a:tcPr>
                    <a:lnL w="12700" cap="flat" cmpd="sng" algn="ctr">
                      <a:noFill/>
                      <a:prstDash val="solid"/>
                      <a:round/>
                      <a:headEnd type="none" w="med" len="med"/>
                      <a:tailEnd type="none" w="med" len="med"/>
                    </a:lnL>
                  </a:tcPr>
                </a:tc>
                <a:tc>
                  <a:txBody>
                    <a:bodyPr/>
                    <a:lstStyle/>
                    <a:p>
                      <a:pPr algn="r"/>
                      <a:r>
                        <a:t>313</a:t>
                      </a:r>
                      <a:endParaRPr lang="it-IT" dirty="0"/>
                    </a:p>
                  </a:txBody>
                  <a:tcPr/>
                </a:tc>
                <a:extLst>
                  <a:ext uri="{0D108BD9-81ED-4DB2-BD59-A6C34878D82A}">
                    <a16:rowId xmlns:a16="http://schemas.microsoft.com/office/drawing/2014/main" val="10004"/>
                  </a:ext>
                </a:extLst>
              </a:tr>
              <a:tr h="334721">
                <a:tc>
                  <a:txBody>
                    <a:bodyPr/>
                    <a:lstStyle/>
                    <a:p>
                      <a:r>
                        <a:rPr lang="nl-BE" b="1" dirty="0">
                          <a:solidFill>
                            <a:schemeClr val="bg1"/>
                          </a:solidFill>
                        </a:rPr>
                        <a:t>Stabilità</a:t>
                      </a:r>
                      <a:r>
                        <a:rPr dirty="0"/>
                        <a:t> </a:t>
                      </a:r>
                      <a:r>
                        <a:rPr lang="nl-BE" b="1" dirty="0">
                          <a:solidFill>
                            <a:schemeClr val="bg1"/>
                          </a:solidFill>
                        </a:rPr>
                        <a:t>N</a:t>
                      </a:r>
                      <a:r>
                        <a:rPr lang="nl-BE" b="1" baseline="-25000" dirty="0">
                          <a:solidFill>
                            <a:schemeClr val="bg1"/>
                          </a:solidFill>
                        </a:rPr>
                        <a:t>b,Rd</a:t>
                      </a:r>
                      <a:r>
                        <a:rPr lang="nl-BE" b="1" dirty="0">
                          <a:solidFill>
                            <a:schemeClr val="bg1"/>
                          </a:solidFill>
                        </a:rPr>
                        <a:t> [kN]</a:t>
                      </a:r>
                      <a:endParaRPr lang="it-IT" b="1" dirty="0">
                        <a:solidFill>
                          <a:schemeClr val="bg1"/>
                        </a:solidFill>
                      </a:endParaRPr>
                    </a:p>
                  </a:txBody>
                  <a:tcPr>
                    <a:lnR w="12700" cap="flat" cmpd="sng" algn="ctr">
                      <a:noFill/>
                      <a:prstDash val="solid"/>
                      <a:round/>
                      <a:headEnd type="none" w="med" len="med"/>
                      <a:tailEnd type="none" w="med" len="med"/>
                    </a:lnR>
                    <a:solidFill>
                      <a:schemeClr val="accent1"/>
                    </a:solidFill>
                  </a:tcPr>
                </a:tc>
                <a:tc>
                  <a:txBody>
                    <a:bodyPr/>
                    <a:lstStyle/>
                    <a:p>
                      <a:pPr algn="r"/>
                      <a:r>
                        <a:t>281</a:t>
                      </a:r>
                      <a:endParaRPr lang="it-IT" dirty="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r"/>
                      <a:r>
                        <a:rPr dirty="0"/>
                        <a:t>277</a:t>
                      </a:r>
                      <a:endParaRPr lang="it-IT"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41331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p:cNvSpPr>
            <a:spLocks noGrp="1"/>
          </p:cNvSpPr>
          <p:nvPr>
            <p:ph type="title"/>
          </p:nvPr>
        </p:nvSpPr>
        <p:spPr>
          <a:xfrm>
            <a:off x="179388" y="274638"/>
            <a:ext cx="8507412" cy="1143000"/>
          </a:xfrm>
        </p:spPr>
        <p:txBody>
          <a:bodyPr/>
          <a:lstStyle/>
          <a:p>
            <a:pPr eaLnBrk="1" hangingPunct="1"/>
            <a:r>
              <a:rPr lang="it-IT" sz="3200"/>
              <a:t>Le fessurazioni nel cemento accelerano la corrosione</a:t>
            </a:r>
          </a:p>
        </p:txBody>
      </p:sp>
      <p:sp>
        <p:nvSpPr>
          <p:cNvPr id="5" name="Content Placeholder 4"/>
          <p:cNvSpPr>
            <a:spLocks noGrp="1"/>
          </p:cNvSpPr>
          <p:nvPr>
            <p:ph sz="half" idx="1"/>
          </p:nvPr>
        </p:nvSpPr>
        <p:spPr>
          <a:xfrm>
            <a:off x="107950" y="1600200"/>
            <a:ext cx="3024188" cy="4525963"/>
          </a:xfrm>
        </p:spPr>
        <p:txBody>
          <a:bodyPr rtlCol="0">
            <a:normAutofit fontScale="70000" lnSpcReduction="20000"/>
          </a:bodyPr>
          <a:lstStyle/>
          <a:p>
            <a:pPr marL="0" indent="0" algn="just" eaLnBrk="1" fontAlgn="auto" hangingPunct="1">
              <a:spcAft>
                <a:spcPts val="0"/>
              </a:spcAft>
              <a:buFont typeface="Wingdings" pitchFamily="2" charset="2"/>
              <a:buNone/>
              <a:defRPr/>
            </a:pPr>
            <a:r>
              <a:rPr lang="it-IT" dirty="0"/>
              <a:t>Il cemento presenta spesso delle fessurazioni, attraverso le quali gli ioni corrosivi raggiungono velocemente l'acciaio.</a:t>
            </a:r>
          </a:p>
          <a:p>
            <a:pPr marL="0" indent="0" algn="just" eaLnBrk="1" fontAlgn="auto" hangingPunct="1">
              <a:spcAft>
                <a:spcPts val="0"/>
              </a:spcAft>
              <a:buFont typeface="Wingdings" pitchFamily="2" charset="2"/>
              <a:buNone/>
              <a:defRPr/>
            </a:pPr>
            <a:r>
              <a:rPr lang="it-IT" dirty="0"/>
              <a:t>Ecco alcune cause di formazione di fessurazioni (</a:t>
            </a:r>
            <a:r>
              <a:rPr lang="it-IT" dirty="0" err="1"/>
              <a:t>rif.</a:t>
            </a:r>
            <a:r>
              <a:rPr lang="it-IT" dirty="0"/>
              <a:t> 4).</a:t>
            </a:r>
          </a:p>
          <a:p>
            <a:pPr marL="0" indent="0" algn="just" eaLnBrk="1" fontAlgn="auto" hangingPunct="1">
              <a:spcAft>
                <a:spcPts val="0"/>
              </a:spcAft>
              <a:buFont typeface="Wingdings" pitchFamily="2" charset="2"/>
              <a:buNone/>
              <a:defRPr/>
            </a:pPr>
            <a:r>
              <a:rPr lang="it-IT" dirty="0"/>
              <a:t>Notare che le fessurazioni non si verificano immediatamente e si presenteranno anche in aree nascoste, dove non potranno essere riparate.</a:t>
            </a:r>
          </a:p>
        </p:txBody>
      </p:sp>
      <p:graphicFrame>
        <p:nvGraphicFramePr>
          <p:cNvPr id="7" name="Content Placeholder 6"/>
          <p:cNvGraphicFramePr>
            <a:graphicFrameLocks noGrp="1"/>
          </p:cNvGraphicFramePr>
          <p:nvPr>
            <p:ph sz="half" idx="2"/>
          </p:nvPr>
        </p:nvGraphicFramePr>
        <p:xfrm>
          <a:off x="3203575" y="1600200"/>
          <a:ext cx="5616897" cy="5105400"/>
        </p:xfrm>
        <a:graphic>
          <a:graphicData uri="http://schemas.openxmlformats.org/drawingml/2006/table">
            <a:tbl>
              <a:tblPr firstRow="1" bandRow="1">
                <a:tableStyleId>{5C22544A-7EE6-4342-B048-85BDC9FD1C3A}</a:tableStyleId>
              </a:tblPr>
              <a:tblGrid>
                <a:gridCol w="1370806">
                  <a:extLst>
                    <a:ext uri="{9D8B030D-6E8A-4147-A177-3AD203B41FA5}">
                      <a16:colId xmlns:a16="http://schemas.microsoft.com/office/drawing/2014/main" val="20000"/>
                    </a:ext>
                  </a:extLst>
                </a:gridCol>
                <a:gridCol w="1293763">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tblGrid>
              <a:tr h="370840">
                <a:tc>
                  <a:txBody>
                    <a:bodyPr/>
                    <a:lstStyle/>
                    <a:p>
                      <a:endParaRPr lang="it-IT" dirty="0"/>
                    </a:p>
                  </a:txBody>
                  <a:tcPr/>
                </a:tc>
                <a:tc>
                  <a:txBody>
                    <a:bodyPr/>
                    <a:lstStyle/>
                    <a:p>
                      <a:r>
                        <a:rPr lang="nl-BE" sz="1050" dirty="0"/>
                        <a:t>Forma della fessurazione</a:t>
                      </a:r>
                      <a:endParaRPr lang="it-IT" sz="1050" dirty="0"/>
                    </a:p>
                  </a:txBody>
                  <a:tcPr/>
                </a:tc>
                <a:tc>
                  <a:txBody>
                    <a:bodyPr/>
                    <a:lstStyle/>
                    <a:p>
                      <a:r>
                        <a:rPr lang="nl-BE" sz="1050" dirty="0"/>
                        <a:t>Causa principale</a:t>
                      </a:r>
                      <a:endParaRPr lang="it-IT" sz="1050" dirty="0"/>
                    </a:p>
                  </a:txBody>
                  <a:tcPr/>
                </a:tc>
                <a:tc>
                  <a:txBody>
                    <a:bodyPr/>
                    <a:lstStyle/>
                    <a:p>
                      <a:r>
                        <a:rPr lang="nl-BE" sz="1050" dirty="0"/>
                        <a:t>Tempo di comparsa</a:t>
                      </a:r>
                      <a:endParaRPr lang="it-IT" sz="1050" dirty="0"/>
                    </a:p>
                  </a:txBody>
                  <a:tcPr/>
                </a:tc>
                <a:extLst>
                  <a:ext uri="{0D108BD9-81ED-4DB2-BD59-A6C34878D82A}">
                    <a16:rowId xmlns:a16="http://schemas.microsoft.com/office/drawing/2014/main" val="10000"/>
                  </a:ext>
                </a:extLst>
              </a:tr>
              <a:tr h="370840">
                <a:tc>
                  <a:txBody>
                    <a:bodyPr/>
                    <a:lstStyle/>
                    <a:p>
                      <a:r>
                        <a:rPr lang="nl-BE" sz="1000" dirty="0"/>
                        <a:t>Assestamento plastico</a:t>
                      </a:r>
                      <a:endParaRPr lang="it-IT" sz="1000" dirty="0"/>
                    </a:p>
                  </a:txBody>
                  <a:tcPr/>
                </a:tc>
                <a:tc>
                  <a:txBody>
                    <a:bodyPr/>
                    <a:lstStyle/>
                    <a:p>
                      <a:r>
                        <a:rPr lang="nl-BE" sz="1000" dirty="0"/>
                        <a:t>Nella parte superiore e allineata con il rinforzo in acciaio</a:t>
                      </a:r>
                      <a:endParaRPr lang="it-IT" sz="1000" dirty="0"/>
                    </a:p>
                  </a:txBody>
                  <a:tcPr/>
                </a:tc>
                <a:tc>
                  <a:txBody>
                    <a:bodyPr/>
                    <a:lstStyle/>
                    <a:p>
                      <a:r>
                        <a:rPr lang="nl-BE" sz="1000" dirty="0"/>
                        <a:t>Tipo di fessurazione</a:t>
                      </a:r>
                      <a:endParaRPr lang="it-IT" sz="1000" dirty="0"/>
                    </a:p>
                  </a:txBody>
                  <a:tcPr/>
                </a:tc>
                <a:tc>
                  <a:txBody>
                    <a:bodyPr/>
                    <a:lstStyle/>
                    <a:p>
                      <a:r>
                        <a:rPr lang="nl-BE" sz="1000" dirty="0"/>
                        <a:t>10 minuti - tre ore</a:t>
                      </a:r>
                      <a:endParaRPr lang="it-IT" sz="1000" dirty="0"/>
                    </a:p>
                  </a:txBody>
                  <a:tcPr/>
                </a:tc>
                <a:extLst>
                  <a:ext uri="{0D108BD9-81ED-4DB2-BD59-A6C34878D82A}">
                    <a16:rowId xmlns:a16="http://schemas.microsoft.com/office/drawing/2014/main" val="10001"/>
                  </a:ext>
                </a:extLst>
              </a:tr>
              <a:tr h="370840">
                <a:tc>
                  <a:txBody>
                    <a:bodyPr/>
                    <a:lstStyle/>
                    <a:p>
                      <a:r>
                        <a:rPr lang="nl-BE" sz="1000" dirty="0"/>
                        <a:t>Ritiro plastico</a:t>
                      </a:r>
                      <a:endParaRPr lang="it-IT" sz="1000" dirty="0"/>
                    </a:p>
                  </a:txBody>
                  <a:tcPr/>
                </a:tc>
                <a:tc>
                  <a:txBody>
                    <a:bodyPr/>
                    <a:lstStyle/>
                    <a:p>
                      <a:r>
                        <a:rPr lang="nl-BE" sz="1000" dirty="0"/>
                        <a:t>Diagonale o casuale</a:t>
                      </a:r>
                      <a:endParaRPr lang="it-IT" sz="1000" dirty="0"/>
                    </a:p>
                  </a:txBody>
                  <a:tcPr/>
                </a:tc>
                <a:tc>
                  <a:txBody>
                    <a:bodyPr/>
                    <a:lstStyle/>
                    <a:p>
                      <a:r>
                        <a:rPr lang="nl-BE" sz="1000" dirty="0"/>
                        <a:t>Eccessiva evaporazione precoce</a:t>
                      </a:r>
                      <a:endParaRPr lang="it-IT" sz="1000" dirty="0"/>
                    </a:p>
                  </a:txBody>
                  <a:tcPr/>
                </a:tc>
                <a:tc>
                  <a:txBody>
                    <a:bodyPr/>
                    <a:lstStyle/>
                    <a:p>
                      <a:r>
                        <a:rPr lang="nl-BE" sz="1000" dirty="0"/>
                        <a:t>30 minuti - sei ore</a:t>
                      </a:r>
                      <a:endParaRPr lang="it-IT" sz="1000" dirty="0"/>
                    </a:p>
                  </a:txBody>
                  <a:tcPr/>
                </a:tc>
                <a:extLst>
                  <a:ext uri="{0D108BD9-81ED-4DB2-BD59-A6C34878D82A}">
                    <a16:rowId xmlns:a16="http://schemas.microsoft.com/office/drawing/2014/main" val="10002"/>
                  </a:ext>
                </a:extLst>
              </a:tr>
              <a:tr h="370840">
                <a:tc>
                  <a:txBody>
                    <a:bodyPr/>
                    <a:lstStyle/>
                    <a:p>
                      <a:r>
                        <a:rPr lang="nl-BE" sz="1000" dirty="0"/>
                        <a:t>Espansione e contrazione termica</a:t>
                      </a:r>
                      <a:endParaRPr lang="it-IT" sz="1000" dirty="0"/>
                    </a:p>
                  </a:txBody>
                  <a:tcPr/>
                </a:tc>
                <a:tc>
                  <a:txBody>
                    <a:bodyPr/>
                    <a:lstStyle/>
                    <a:p>
                      <a:r>
                        <a:rPr lang="nl-BE" sz="1000" dirty="0"/>
                        <a:t>Trasversale (esempio: nella pavimentazione)</a:t>
                      </a:r>
                      <a:endParaRPr lang="it-IT" sz="1000" dirty="0"/>
                    </a:p>
                  </a:txBody>
                  <a:tcPr/>
                </a:tc>
                <a:tc>
                  <a:txBody>
                    <a:bodyPr/>
                    <a:lstStyle/>
                    <a:p>
                      <a:r>
                        <a:rPr lang="nl-BE" sz="1000" dirty="0"/>
                        <a:t>Generazione di calore o gradienti di temperatura eccessivi</a:t>
                      </a:r>
                      <a:endParaRPr lang="it-IT" sz="1000" dirty="0"/>
                    </a:p>
                  </a:txBody>
                  <a:tcPr/>
                </a:tc>
                <a:tc>
                  <a:txBody>
                    <a:bodyPr/>
                    <a:lstStyle/>
                    <a:p>
                      <a:r>
                        <a:rPr lang="nl-BE" sz="1000" dirty="0"/>
                        <a:t>Un giorno - due/tre giorni</a:t>
                      </a:r>
                      <a:endParaRPr lang="it-IT" sz="1000" dirty="0"/>
                    </a:p>
                  </a:txBody>
                  <a:tcPr/>
                </a:tc>
                <a:extLst>
                  <a:ext uri="{0D108BD9-81ED-4DB2-BD59-A6C34878D82A}">
                    <a16:rowId xmlns:a16="http://schemas.microsoft.com/office/drawing/2014/main" val="10003"/>
                  </a:ext>
                </a:extLst>
              </a:tr>
              <a:tr h="370840">
                <a:tc>
                  <a:txBody>
                    <a:bodyPr/>
                    <a:lstStyle/>
                    <a:p>
                      <a:r>
                        <a:rPr lang="nl-BE" sz="1000" dirty="0"/>
                        <a:t>Ritiro per essiccazione</a:t>
                      </a:r>
                      <a:endParaRPr lang="it-IT" sz="1000" dirty="0"/>
                    </a:p>
                  </a:txBody>
                  <a:tcPr/>
                </a:tc>
                <a:tc>
                  <a:txBody>
                    <a:bodyPr/>
                    <a:lstStyle/>
                    <a:p>
                      <a:r>
                        <a:rPr lang="nl-BE" sz="1000" dirty="0"/>
                        <a:t>Trasversale o in rete</a:t>
                      </a:r>
                      <a:endParaRPr lang="it-IT" sz="1000" dirty="0"/>
                    </a:p>
                  </a:txBody>
                  <a:tcPr/>
                </a:tc>
                <a:tc>
                  <a:txBody>
                    <a:bodyPr/>
                    <a:lstStyle/>
                    <a:p>
                      <a:r>
                        <a:rPr lang="nl-BE" sz="1000" spc="-50" baseline="0" dirty="0"/>
                        <a:t>Presenza eccessiva di acqua nell'impasto; cattivo posizionamento dei giunti; giunti troppo distanti tra loro</a:t>
                      </a:r>
                      <a:endParaRPr lang="it-IT" sz="1000" spc="-50" baseline="0" dirty="0"/>
                    </a:p>
                  </a:txBody>
                  <a:tcPr/>
                </a:tc>
                <a:tc>
                  <a:txBody>
                    <a:bodyPr/>
                    <a:lstStyle/>
                    <a:p>
                      <a:r>
                        <a:rPr lang="nl-BE" sz="1000" dirty="0"/>
                        <a:t>Settimane - mesi</a:t>
                      </a:r>
                      <a:endParaRPr lang="it-IT" sz="1000" dirty="0"/>
                    </a:p>
                  </a:txBody>
                  <a:tcPr/>
                </a:tc>
                <a:extLst>
                  <a:ext uri="{0D108BD9-81ED-4DB2-BD59-A6C34878D82A}">
                    <a16:rowId xmlns:a16="http://schemas.microsoft.com/office/drawing/2014/main" val="10004"/>
                  </a:ext>
                </a:extLst>
              </a:tr>
              <a:tr h="370840">
                <a:tc>
                  <a:txBody>
                    <a:bodyPr/>
                    <a:lstStyle/>
                    <a:p>
                      <a:r>
                        <a:rPr lang="nl-BE" sz="1000" dirty="0"/>
                        <a:t>Congelamento e scongelamento</a:t>
                      </a:r>
                      <a:endParaRPr lang="it-IT" sz="1000" dirty="0"/>
                    </a:p>
                  </a:txBody>
                  <a:tcPr/>
                </a:tc>
                <a:tc>
                  <a:txBody>
                    <a:bodyPr/>
                    <a:lstStyle/>
                    <a:p>
                      <a:r>
                        <a:rPr lang="nl-BE" sz="1000" dirty="0"/>
                        <a:t>Parallelo alla superficie del cemento</a:t>
                      </a:r>
                      <a:endParaRPr lang="it-IT" sz="1000" dirty="0"/>
                    </a:p>
                  </a:txBody>
                  <a:tcPr/>
                </a:tc>
                <a:tc>
                  <a:txBody>
                    <a:bodyPr/>
                    <a:lstStyle/>
                    <a:p>
                      <a:r>
                        <a:rPr lang="nl-BE" sz="1000" dirty="0"/>
                        <a:t>Aerazione inadeguata; inerte grossolano non durevole</a:t>
                      </a:r>
                      <a:endParaRPr lang="it-IT" sz="1000" dirty="0"/>
                    </a:p>
                  </a:txBody>
                  <a:tcPr/>
                </a:tc>
                <a:tc>
                  <a:txBody>
                    <a:bodyPr/>
                    <a:lstStyle/>
                    <a:p>
                      <a:r>
                        <a:rPr lang="nl-BE" sz="1000" dirty="0"/>
                        <a:t>Dopo uno o due inverni</a:t>
                      </a:r>
                      <a:endParaRPr lang="it-IT" sz="1000" dirty="0"/>
                    </a:p>
                  </a:txBody>
                  <a:tcPr/>
                </a:tc>
                <a:extLst>
                  <a:ext uri="{0D108BD9-81ED-4DB2-BD59-A6C34878D82A}">
                    <a16:rowId xmlns:a16="http://schemas.microsoft.com/office/drawing/2014/main" val="10005"/>
                  </a:ext>
                </a:extLst>
              </a:tr>
              <a:tr h="370840">
                <a:tc>
                  <a:txBody>
                    <a:bodyPr/>
                    <a:lstStyle/>
                    <a:p>
                      <a:r>
                        <a:rPr lang="nl-BE" sz="1000" dirty="0"/>
                        <a:t>Corrosione dell'armatura di rinforzo</a:t>
                      </a:r>
                      <a:endParaRPr lang="it-IT" sz="1000" dirty="0"/>
                    </a:p>
                  </a:txBody>
                  <a:tcPr/>
                </a:tc>
                <a:tc>
                  <a:txBody>
                    <a:bodyPr/>
                    <a:lstStyle/>
                    <a:p>
                      <a:r>
                        <a:rPr lang="nl-BE" sz="1000" dirty="0"/>
                        <a:t>Sopra l'armatura di rinforzo</a:t>
                      </a:r>
                      <a:endParaRPr lang="it-IT" sz="1000" dirty="0"/>
                    </a:p>
                  </a:txBody>
                  <a:tcPr/>
                </a:tc>
                <a:tc>
                  <a:txBody>
                    <a:bodyPr/>
                    <a:lstStyle/>
                    <a:p>
                      <a:r>
                        <a:rPr lang="nl-BE" sz="1000" dirty="0"/>
                        <a:t>Rivestimento inadeguato del cemento; ingresso di umidità o cloruro</a:t>
                      </a:r>
                      <a:endParaRPr lang="it-IT" sz="1000" dirty="0"/>
                    </a:p>
                  </a:txBody>
                  <a:tcPr/>
                </a:tc>
                <a:tc>
                  <a:txBody>
                    <a:bodyPr/>
                    <a:lstStyle/>
                    <a:p>
                      <a:r>
                        <a:rPr lang="nl-BE" sz="1000" dirty="0"/>
                        <a:t>Più di due anni</a:t>
                      </a:r>
                      <a:endParaRPr lang="it-IT" sz="1000" dirty="0"/>
                    </a:p>
                  </a:txBody>
                  <a:tcPr/>
                </a:tc>
                <a:extLst>
                  <a:ext uri="{0D108BD9-81ED-4DB2-BD59-A6C34878D82A}">
                    <a16:rowId xmlns:a16="http://schemas.microsoft.com/office/drawing/2014/main" val="10006"/>
                  </a:ext>
                </a:extLst>
              </a:tr>
              <a:tr h="370840">
                <a:tc>
                  <a:txBody>
                    <a:bodyPr/>
                    <a:lstStyle/>
                    <a:p>
                      <a:r>
                        <a:rPr lang="nl-BE" sz="1000" dirty="0"/>
                        <a:t>Reazione alcali-aggregato</a:t>
                      </a:r>
                      <a:endParaRPr lang="it-IT" sz="1000" dirty="0"/>
                    </a:p>
                  </a:txBody>
                  <a:tcPr/>
                </a:tc>
                <a:tc>
                  <a:txBody>
                    <a:bodyPr/>
                    <a:lstStyle/>
                    <a:p>
                      <a:r>
                        <a:rPr lang="nl-BE" sz="1000" dirty="0"/>
                        <a:t>La rete si incrina; fessurazioni parallele ai giunti o ai bordi</a:t>
                      </a:r>
                      <a:endParaRPr lang="it-IT" sz="1000" dirty="0"/>
                    </a:p>
                  </a:txBody>
                  <a:tcPr/>
                </a:tc>
                <a:tc>
                  <a:txBody>
                    <a:bodyPr/>
                    <a:lstStyle/>
                    <a:p>
                      <a:r>
                        <a:rPr lang="nl-BE" sz="1000" dirty="0"/>
                        <a:t>Aggregato reattivo più umidità</a:t>
                      </a:r>
                      <a:endParaRPr lang="it-IT" sz="1000" dirty="0"/>
                    </a:p>
                  </a:txBody>
                  <a:tcPr/>
                </a:tc>
                <a:tc>
                  <a:txBody>
                    <a:bodyPr/>
                    <a:lstStyle/>
                    <a:p>
                      <a:r>
                        <a:rPr lang="nl-BE" sz="1000" dirty="0"/>
                        <a:t>Normalmente nel corso di cinque anni, ma può capitare molto prima con aggregati altamente reattivi</a:t>
                      </a:r>
                      <a:endParaRPr lang="it-IT" sz="1000" dirty="0"/>
                    </a:p>
                  </a:txBody>
                  <a:tcPr/>
                </a:tc>
                <a:extLst>
                  <a:ext uri="{0D108BD9-81ED-4DB2-BD59-A6C34878D82A}">
                    <a16:rowId xmlns:a16="http://schemas.microsoft.com/office/drawing/2014/main" val="10007"/>
                  </a:ext>
                </a:extLst>
              </a:tr>
              <a:tr h="370840">
                <a:tc>
                  <a:txBody>
                    <a:bodyPr/>
                    <a:lstStyle/>
                    <a:p>
                      <a:r>
                        <a:rPr lang="nl-BE" sz="1000" dirty="0"/>
                        <a:t>Attacco solfatico</a:t>
                      </a:r>
                      <a:endParaRPr lang="it-IT" sz="1000" dirty="0"/>
                    </a:p>
                  </a:txBody>
                  <a:tcPr/>
                </a:tc>
                <a:tc>
                  <a:txBody>
                    <a:bodyPr/>
                    <a:lstStyle/>
                    <a:p>
                      <a:r>
                        <a:rPr lang="nl-BE" sz="1000" dirty="0"/>
                        <a:t>La rete si incrina</a:t>
                      </a:r>
                      <a:endParaRPr lang="it-IT" sz="1000" dirty="0"/>
                    </a:p>
                  </a:txBody>
                  <a:tcPr/>
                </a:tc>
                <a:tc>
                  <a:txBody>
                    <a:bodyPr/>
                    <a:lstStyle/>
                    <a:p>
                      <a:r>
                        <a:rPr lang="nl-BE" sz="1000" dirty="0"/>
                        <a:t>Solfati esterni o interni che favoriscono la formazione di ettringite</a:t>
                      </a:r>
                      <a:endParaRPr lang="it-IT" sz="1000" dirty="0"/>
                    </a:p>
                  </a:txBody>
                  <a:tcPr/>
                </a:tc>
                <a:tc>
                  <a:txBody>
                    <a:bodyPr/>
                    <a:lstStyle/>
                    <a:p>
                      <a:r>
                        <a:rPr lang="nl-BE" sz="1000" dirty="0"/>
                        <a:t>Uno - cinque anni</a:t>
                      </a:r>
                      <a:endParaRPr lang="it-IT" sz="1000" dirty="0"/>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00" name="Rectangle 24"/>
          <p:cNvSpPr>
            <a:spLocks noChangeArrowheads="1"/>
          </p:cNvSpPr>
          <p:nvPr/>
        </p:nvSpPr>
        <p:spPr bwMode="auto">
          <a:xfrm>
            <a:off x="6365875" y="2127250"/>
            <a:ext cx="2235200" cy="2413000"/>
          </a:xfrm>
          <a:prstGeom prst="rect">
            <a:avLst/>
          </a:prstGeom>
          <a:solidFill>
            <a:schemeClr val="accent1"/>
          </a:solidFill>
          <a:ln w="38100">
            <a:solidFill>
              <a:srgbClr val="FE9914"/>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7820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78202" name="Rectangle 3"/>
          <p:cNvSpPr>
            <a:spLocks noChangeArrowheads="1"/>
          </p:cNvSpPr>
          <p:nvPr/>
        </p:nvSpPr>
        <p:spPr bwMode="auto">
          <a:xfrm>
            <a:off x="-552450" y="320040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78203" name="Rectangle 4"/>
          <p:cNvSpPr>
            <a:spLocks noGrp="1" noChangeArrowheads="1"/>
          </p:cNvSpPr>
          <p:nvPr>
            <p:ph type="title"/>
          </p:nvPr>
        </p:nvSpPr>
        <p:spPr/>
        <p:txBody>
          <a:bodyPr/>
          <a:lstStyle/>
          <a:p>
            <a:pPr eaLnBrk="1" hangingPunct="1"/>
            <a:r>
              <a:rPr lang="it-IT"/>
              <a:t>Buckling torsionale laterale</a:t>
            </a:r>
          </a:p>
        </p:txBody>
      </p:sp>
      <p:sp>
        <p:nvSpPr>
          <p:cNvPr id="178204" name="Espace réservé du contenu 22"/>
          <p:cNvSpPr>
            <a:spLocks noGrp="1"/>
          </p:cNvSpPr>
          <p:nvPr>
            <p:ph idx="1"/>
          </p:nvPr>
        </p:nvSpPr>
        <p:spPr/>
        <p:txBody>
          <a:bodyPr/>
          <a:lstStyle/>
          <a:p>
            <a:pPr eaLnBrk="1" hangingPunct="1"/>
            <a:r>
              <a:rPr lang="it-IT"/>
              <a:t>Può essere ignorato se:</a:t>
            </a:r>
          </a:p>
          <a:p>
            <a:pPr eaLnBrk="1" hangingPunct="1"/>
            <a:endParaRPr lang="it-IT"/>
          </a:p>
          <a:p>
            <a:pPr lvl="1" eaLnBrk="1" hangingPunct="1"/>
            <a:r>
              <a:rPr lang="it-IT"/>
              <a:t> Piegatura dell'asse minore</a:t>
            </a:r>
            <a:br>
              <a:rPr lang="it-IT"/>
            </a:br>
            <a:endParaRPr lang="it-IT"/>
          </a:p>
          <a:p>
            <a:pPr lvl="1" eaLnBrk="1" hangingPunct="1"/>
            <a:r>
              <a:rPr lang="it-IT"/>
              <a:t> Barra quadra, circolare, CHS, SHS</a:t>
            </a:r>
            <a:br>
              <a:rPr lang="it-IT"/>
            </a:br>
            <a:endParaRPr lang="it-IT"/>
          </a:p>
          <a:p>
            <a:pPr lvl="1" eaLnBrk="1" hangingPunct="1"/>
            <a:r>
              <a:rPr lang="it-IT"/>
              <a:t> Travi completamente vincolate lateralmente</a:t>
            </a:r>
            <a:br>
              <a:rPr lang="it-IT"/>
            </a:br>
            <a:endParaRPr lang="it-IT"/>
          </a:p>
          <a:p>
            <a:pPr lvl="1" eaLnBrk="1" hangingPunct="1"/>
            <a:r>
              <a:rPr lang="it-IT"/>
              <a:t>        &lt; 0.4</a:t>
            </a:r>
          </a:p>
          <a:p>
            <a:pPr eaLnBrk="1" hangingPunct="1"/>
            <a:endParaRPr lang="it-IT"/>
          </a:p>
        </p:txBody>
      </p:sp>
      <p:graphicFrame>
        <p:nvGraphicFramePr>
          <p:cNvPr id="178199" name="Object 23"/>
          <p:cNvGraphicFramePr>
            <a:graphicFrameLocks noChangeAspect="1"/>
          </p:cNvGraphicFramePr>
          <p:nvPr/>
        </p:nvGraphicFramePr>
        <p:xfrm>
          <a:off x="1219200" y="5519738"/>
          <a:ext cx="671513" cy="603250"/>
        </p:xfrm>
        <a:graphic>
          <a:graphicData uri="http://schemas.openxmlformats.org/presentationml/2006/ole">
            <mc:AlternateContent xmlns:mc="http://schemas.openxmlformats.org/markup-compatibility/2006">
              <mc:Choice xmlns:v="urn:schemas-microsoft-com:vml" Requires="v">
                <p:oleObj spid="_x0000_s5122" name="Equation" r:id="rId4" imgW="8116920" imgH="7304400" progId="">
                  <p:embed/>
                </p:oleObj>
              </mc:Choice>
              <mc:Fallback>
                <p:oleObj name="Equation" r:id="rId4" imgW="8116920" imgH="7304400" progId="">
                  <p:embed/>
                  <p:pic>
                    <p:nvPicPr>
                      <p:cNvPr id="178199"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519738"/>
                        <a:ext cx="671513"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78205" name="Group 11"/>
          <p:cNvGrpSpPr>
            <a:grpSpLocks/>
          </p:cNvGrpSpPr>
          <p:nvPr/>
        </p:nvGrpSpPr>
        <p:grpSpPr bwMode="auto">
          <a:xfrm>
            <a:off x="6429375" y="2686050"/>
            <a:ext cx="2247900" cy="1824038"/>
            <a:chOff x="4248" y="2224"/>
            <a:chExt cx="1416" cy="1149"/>
          </a:xfrm>
        </p:grpSpPr>
        <p:grpSp>
          <p:nvGrpSpPr>
            <p:cNvPr id="178208" name="Group 12"/>
            <p:cNvGrpSpPr>
              <a:grpSpLocks/>
            </p:cNvGrpSpPr>
            <p:nvPr/>
          </p:nvGrpSpPr>
          <p:grpSpPr bwMode="auto">
            <a:xfrm>
              <a:off x="5092" y="2224"/>
              <a:ext cx="298" cy="577"/>
              <a:chOff x="2421" y="10804"/>
              <a:chExt cx="745" cy="1443"/>
            </a:xfrm>
          </p:grpSpPr>
          <p:sp>
            <p:nvSpPr>
              <p:cNvPr id="178215" name="Line 13"/>
              <p:cNvSpPr>
                <a:spLocks noChangeShapeType="1"/>
              </p:cNvSpPr>
              <p:nvPr/>
            </p:nvSpPr>
            <p:spPr bwMode="auto">
              <a:xfrm>
                <a:off x="2786" y="10807"/>
                <a:ext cx="0" cy="1440"/>
              </a:xfrm>
              <a:prstGeom prst="line">
                <a:avLst/>
              </a:prstGeom>
              <a:noFill/>
              <a:ln w="571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78216" name="Line 14"/>
              <p:cNvSpPr>
                <a:spLocks noChangeShapeType="1"/>
              </p:cNvSpPr>
              <p:nvPr/>
            </p:nvSpPr>
            <p:spPr bwMode="auto">
              <a:xfrm>
                <a:off x="2421" y="10804"/>
                <a:ext cx="720" cy="0"/>
              </a:xfrm>
              <a:prstGeom prst="line">
                <a:avLst/>
              </a:prstGeom>
              <a:noFill/>
              <a:ln w="571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78217" name="Line 15"/>
              <p:cNvSpPr>
                <a:spLocks noChangeShapeType="1"/>
              </p:cNvSpPr>
              <p:nvPr/>
            </p:nvSpPr>
            <p:spPr bwMode="auto">
              <a:xfrm>
                <a:off x="2446" y="12247"/>
                <a:ext cx="720" cy="0"/>
              </a:xfrm>
              <a:prstGeom prst="line">
                <a:avLst/>
              </a:prstGeom>
              <a:noFill/>
              <a:ln w="571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grpSp>
          <p:nvGrpSpPr>
            <p:cNvPr id="178209" name="Group 16"/>
            <p:cNvGrpSpPr>
              <a:grpSpLocks/>
            </p:cNvGrpSpPr>
            <p:nvPr/>
          </p:nvGrpSpPr>
          <p:grpSpPr bwMode="auto">
            <a:xfrm rot="-1273705">
              <a:off x="4382" y="2359"/>
              <a:ext cx="298" cy="577"/>
              <a:chOff x="2421" y="10804"/>
              <a:chExt cx="745" cy="1443"/>
            </a:xfrm>
          </p:grpSpPr>
          <p:sp>
            <p:nvSpPr>
              <p:cNvPr id="178212" name="Line 17"/>
              <p:cNvSpPr>
                <a:spLocks noChangeShapeType="1"/>
              </p:cNvSpPr>
              <p:nvPr/>
            </p:nvSpPr>
            <p:spPr bwMode="auto">
              <a:xfrm>
                <a:off x="2785" y="10806"/>
                <a:ext cx="0" cy="1440"/>
              </a:xfrm>
              <a:prstGeom prst="line">
                <a:avLst/>
              </a:prstGeom>
              <a:noFill/>
              <a:ln w="571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78213" name="Line 18"/>
              <p:cNvSpPr>
                <a:spLocks noChangeShapeType="1"/>
              </p:cNvSpPr>
              <p:nvPr/>
            </p:nvSpPr>
            <p:spPr bwMode="auto">
              <a:xfrm>
                <a:off x="2419" y="10802"/>
                <a:ext cx="720" cy="0"/>
              </a:xfrm>
              <a:prstGeom prst="line">
                <a:avLst/>
              </a:prstGeom>
              <a:noFill/>
              <a:ln w="571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78214" name="Line 19"/>
              <p:cNvSpPr>
                <a:spLocks noChangeShapeType="1"/>
              </p:cNvSpPr>
              <p:nvPr/>
            </p:nvSpPr>
            <p:spPr bwMode="auto">
              <a:xfrm>
                <a:off x="2444" y="12245"/>
                <a:ext cx="720" cy="0"/>
              </a:xfrm>
              <a:prstGeom prst="line">
                <a:avLst/>
              </a:prstGeom>
              <a:noFill/>
              <a:ln w="571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
          <p:nvSpPr>
            <p:cNvPr id="178210" name="Freeform 20"/>
            <p:cNvSpPr>
              <a:spLocks/>
            </p:cNvSpPr>
            <p:nvPr/>
          </p:nvSpPr>
          <p:spPr bwMode="auto">
            <a:xfrm rot="21112194" flipH="1">
              <a:off x="4676" y="2500"/>
              <a:ext cx="432" cy="84"/>
            </a:xfrm>
            <a:custGeom>
              <a:avLst/>
              <a:gdLst>
                <a:gd name="T0" fmla="*/ 0 w 1080"/>
                <a:gd name="T1" fmla="*/ 12 h 210"/>
                <a:gd name="T2" fmla="*/ 216 w 1080"/>
                <a:gd name="T3" fmla="*/ 12 h 210"/>
                <a:gd name="T4" fmla="*/ 432 w 1080"/>
                <a:gd name="T5" fmla="*/ 84 h 210"/>
                <a:gd name="T6" fmla="*/ 0 60000 65536"/>
                <a:gd name="T7" fmla="*/ 0 60000 65536"/>
                <a:gd name="T8" fmla="*/ 0 60000 65536"/>
                <a:gd name="T9" fmla="*/ 0 w 1080"/>
                <a:gd name="T10" fmla="*/ 0 h 210"/>
                <a:gd name="T11" fmla="*/ 1080 w 1080"/>
                <a:gd name="T12" fmla="*/ 210 h 210"/>
              </a:gdLst>
              <a:ahLst/>
              <a:cxnLst>
                <a:cxn ang="T6">
                  <a:pos x="T0" y="T1"/>
                </a:cxn>
                <a:cxn ang="T7">
                  <a:pos x="T2" y="T3"/>
                </a:cxn>
                <a:cxn ang="T8">
                  <a:pos x="T4" y="T5"/>
                </a:cxn>
              </a:cxnLst>
              <a:rect l="T9" t="T10" r="T11" b="T12"/>
              <a:pathLst>
                <a:path w="1080" h="210">
                  <a:moveTo>
                    <a:pt x="0" y="30"/>
                  </a:moveTo>
                  <a:cubicBezTo>
                    <a:pt x="180" y="15"/>
                    <a:pt x="360" y="0"/>
                    <a:pt x="540" y="30"/>
                  </a:cubicBezTo>
                  <a:cubicBezTo>
                    <a:pt x="720" y="60"/>
                    <a:pt x="900" y="135"/>
                    <a:pt x="1080" y="210"/>
                  </a:cubicBezTo>
                </a:path>
              </a:pathLst>
            </a:custGeom>
            <a:noFill/>
            <a:ln w="38100" cap="flat" cmpd="sng">
              <a:solidFill>
                <a:schemeClr val="tx1"/>
              </a:solidFill>
              <a:prstDash val="solid"/>
              <a:round/>
              <a:headEnd type="none" w="med" len="med"/>
              <a:tailEnd type="triangle" w="lg"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78211" name="Text Box 21"/>
            <p:cNvSpPr txBox="1">
              <a:spLocks noChangeArrowheads="1"/>
            </p:cNvSpPr>
            <p:nvPr/>
          </p:nvSpPr>
          <p:spPr bwMode="auto">
            <a:xfrm>
              <a:off x="4248" y="3104"/>
              <a:ext cx="1416" cy="269"/>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sz="2200" b="1" i="0" u="none" strike="noStrike" kern="1200" cap="none" spc="0" normalizeH="0" baseline="0" noProof="0">
                  <a:ln>
                    <a:noFill/>
                  </a:ln>
                  <a:solidFill>
                    <a:prstClr val="black"/>
                  </a:solidFill>
                  <a:effectLst/>
                  <a:uLnTx/>
                  <a:uFillTx/>
                  <a:latin typeface="Calibri" pitchFamily="34" charset="0"/>
                  <a:ea typeface="+mn-ea"/>
                  <a:cs typeface="Arial" charset="0"/>
                </a:rPr>
                <a:t>LTB</a:t>
              </a:r>
            </a:p>
          </p:txBody>
        </p:sp>
      </p:grpSp>
      <p:sp>
        <p:nvSpPr>
          <p:cNvPr id="178206" name="Line 22"/>
          <p:cNvSpPr>
            <a:spLocks noChangeShapeType="1"/>
          </p:cNvSpPr>
          <p:nvPr/>
        </p:nvSpPr>
        <p:spPr bwMode="auto">
          <a:xfrm>
            <a:off x="8004175" y="2203450"/>
            <a:ext cx="0" cy="419100"/>
          </a:xfrm>
          <a:prstGeom prst="line">
            <a:avLst/>
          </a:prstGeom>
          <a:noFill/>
          <a:ln w="57150">
            <a:solidFill>
              <a:srgbClr val="CC0000"/>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78207" name="Line 23"/>
          <p:cNvSpPr>
            <a:spLocks noChangeShapeType="1"/>
          </p:cNvSpPr>
          <p:nvPr/>
        </p:nvSpPr>
        <p:spPr bwMode="auto">
          <a:xfrm>
            <a:off x="6708775" y="2457450"/>
            <a:ext cx="0" cy="419100"/>
          </a:xfrm>
          <a:prstGeom prst="line">
            <a:avLst/>
          </a:prstGeom>
          <a:noFill/>
          <a:ln w="57150">
            <a:solidFill>
              <a:srgbClr val="CC0000"/>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797124544"/>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2"/>
          <p:cNvSpPr>
            <a:spLocks/>
          </p:cNvSpPr>
          <p:nvPr/>
        </p:nvSpPr>
        <p:spPr bwMode="auto">
          <a:xfrm>
            <a:off x="2343150" y="2922588"/>
            <a:ext cx="3421063" cy="2705100"/>
          </a:xfrm>
          <a:custGeom>
            <a:avLst/>
            <a:gdLst/>
            <a:ahLst/>
            <a:cxnLst>
              <a:cxn ang="0">
                <a:pos x="0" y="8"/>
              </a:cxn>
              <a:cxn ang="0">
                <a:pos x="2144" y="0"/>
              </a:cxn>
              <a:cxn ang="0">
                <a:pos x="2144" y="1752"/>
              </a:cxn>
              <a:cxn ang="0">
                <a:pos x="1808" y="1704"/>
              </a:cxn>
              <a:cxn ang="0">
                <a:pos x="1504" y="1648"/>
              </a:cxn>
              <a:cxn ang="0">
                <a:pos x="1200" y="1576"/>
              </a:cxn>
              <a:cxn ang="0">
                <a:pos x="1016" y="1504"/>
              </a:cxn>
              <a:cxn ang="0">
                <a:pos x="872" y="1440"/>
              </a:cxn>
              <a:cxn ang="0">
                <a:pos x="728" y="1352"/>
              </a:cxn>
              <a:cxn ang="0">
                <a:pos x="608" y="1240"/>
              </a:cxn>
              <a:cxn ang="0">
                <a:pos x="488" y="1104"/>
              </a:cxn>
              <a:cxn ang="0">
                <a:pos x="400" y="984"/>
              </a:cxn>
              <a:cxn ang="0">
                <a:pos x="304" y="816"/>
              </a:cxn>
              <a:cxn ang="0">
                <a:pos x="240" y="672"/>
              </a:cxn>
              <a:cxn ang="0">
                <a:pos x="176" y="512"/>
              </a:cxn>
              <a:cxn ang="0">
                <a:pos x="120" y="360"/>
              </a:cxn>
              <a:cxn ang="0">
                <a:pos x="64" y="200"/>
              </a:cxn>
              <a:cxn ang="0">
                <a:pos x="0" y="8"/>
              </a:cxn>
            </a:cxnLst>
            <a:rect l="0" t="0" r="r" b="b"/>
            <a:pathLst>
              <a:path w="2144" h="1752">
                <a:moveTo>
                  <a:pt x="0" y="8"/>
                </a:moveTo>
                <a:lnTo>
                  <a:pt x="2144" y="0"/>
                </a:lnTo>
                <a:lnTo>
                  <a:pt x="2144" y="1752"/>
                </a:lnTo>
                <a:lnTo>
                  <a:pt x="1808" y="1704"/>
                </a:lnTo>
                <a:lnTo>
                  <a:pt x="1504" y="1648"/>
                </a:lnTo>
                <a:lnTo>
                  <a:pt x="1200" y="1576"/>
                </a:lnTo>
                <a:lnTo>
                  <a:pt x="1016" y="1504"/>
                </a:lnTo>
                <a:lnTo>
                  <a:pt x="872" y="1440"/>
                </a:lnTo>
                <a:lnTo>
                  <a:pt x="728" y="1352"/>
                </a:lnTo>
                <a:lnTo>
                  <a:pt x="608" y="1240"/>
                </a:lnTo>
                <a:lnTo>
                  <a:pt x="488" y="1104"/>
                </a:lnTo>
                <a:lnTo>
                  <a:pt x="400" y="984"/>
                </a:lnTo>
                <a:lnTo>
                  <a:pt x="304" y="816"/>
                </a:lnTo>
                <a:lnTo>
                  <a:pt x="240" y="672"/>
                </a:lnTo>
                <a:lnTo>
                  <a:pt x="176" y="512"/>
                </a:lnTo>
                <a:lnTo>
                  <a:pt x="120" y="360"/>
                </a:lnTo>
                <a:lnTo>
                  <a:pt x="64" y="200"/>
                </a:lnTo>
                <a:lnTo>
                  <a:pt x="0" y="8"/>
                </a:lnTo>
                <a:close/>
              </a:path>
            </a:pathLst>
          </a:custGeom>
          <a:solidFill>
            <a:schemeClr val="tx2">
              <a:lumMod val="60000"/>
              <a:lumOff val="40000"/>
            </a:schemeClr>
          </a:solidFill>
          <a:ln w="9525">
            <a:no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5" name="Rectangle 3"/>
          <p:cNvSpPr>
            <a:spLocks noChangeArrowheads="1"/>
          </p:cNvSpPr>
          <p:nvPr/>
        </p:nvSpPr>
        <p:spPr bwMode="auto">
          <a:xfrm>
            <a:off x="1608138" y="2590800"/>
            <a:ext cx="4156075" cy="990600"/>
          </a:xfrm>
          <a:prstGeom prst="rect">
            <a:avLst/>
          </a:prstGeom>
          <a:solidFill>
            <a:schemeClr val="tx2">
              <a:lumMod val="40000"/>
              <a:lumOff val="60000"/>
            </a:schemeClr>
          </a:soli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01748" name="Rectangle 2"/>
          <p:cNvSpPr>
            <a:spLocks noGrp="1" noChangeArrowheads="1"/>
          </p:cNvSpPr>
          <p:nvPr>
            <p:ph type="title"/>
          </p:nvPr>
        </p:nvSpPr>
        <p:spPr/>
        <p:txBody>
          <a:bodyPr/>
          <a:lstStyle/>
          <a:p>
            <a:pPr eaLnBrk="1" hangingPunct="1"/>
            <a:r>
              <a:rPr lang="it-IT"/>
              <a:t>Buckling torsionale laterale</a:t>
            </a:r>
          </a:p>
        </p:txBody>
      </p:sp>
      <p:sp>
        <p:nvSpPr>
          <p:cNvPr id="201749" name="Espace réservé du contenu 41"/>
          <p:cNvSpPr>
            <a:spLocks noGrp="1"/>
          </p:cNvSpPr>
          <p:nvPr>
            <p:ph idx="1"/>
          </p:nvPr>
        </p:nvSpPr>
        <p:spPr/>
        <p:txBody>
          <a:bodyPr/>
          <a:lstStyle/>
          <a:p>
            <a:pPr eaLnBrk="1" hangingPunct="1"/>
            <a:r>
              <a:rPr lang="it-IT" sz="2400"/>
              <a:t>L'approccio di progettazione per il buckling torsionale laterale è analogo al trattamento del buckling della colonna.</a:t>
            </a:r>
          </a:p>
          <a:p>
            <a:pPr eaLnBrk="1" hangingPunct="1"/>
            <a:endParaRPr lang="it-IT" sz="2400"/>
          </a:p>
        </p:txBody>
      </p:sp>
      <p:sp>
        <p:nvSpPr>
          <p:cNvPr id="201750" name="Rectangle 3"/>
          <p:cNvSpPr>
            <a:spLocks noChangeArrowheads="1"/>
          </p:cNvSpPr>
          <p:nvPr/>
        </p:nvSpPr>
        <p:spPr bwMode="auto">
          <a:xfrm>
            <a:off x="-993775" y="-360363"/>
            <a:ext cx="185737" cy="368301"/>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01751" name="Rectangle 4"/>
          <p:cNvSpPr>
            <a:spLocks noChangeArrowheads="1"/>
          </p:cNvSpPr>
          <p:nvPr/>
        </p:nvSpPr>
        <p:spPr bwMode="auto">
          <a:xfrm>
            <a:off x="0" y="3338513"/>
            <a:ext cx="184150" cy="3683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01752" name="Rectangle 5"/>
          <p:cNvSpPr>
            <a:spLocks noChangeArrowheads="1"/>
          </p:cNvSpPr>
          <p:nvPr/>
        </p:nvSpPr>
        <p:spPr bwMode="auto">
          <a:xfrm>
            <a:off x="0" y="3338513"/>
            <a:ext cx="184150" cy="3683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01753" name="Rectangle 6"/>
          <p:cNvSpPr>
            <a:spLocks noChangeArrowheads="1"/>
          </p:cNvSpPr>
          <p:nvPr/>
        </p:nvSpPr>
        <p:spPr bwMode="auto">
          <a:xfrm>
            <a:off x="0" y="3338513"/>
            <a:ext cx="184150" cy="3683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01754" name="Rectangle 7"/>
          <p:cNvSpPr>
            <a:spLocks noChangeArrowheads="1"/>
          </p:cNvSpPr>
          <p:nvPr/>
        </p:nvSpPr>
        <p:spPr bwMode="auto">
          <a:xfrm>
            <a:off x="0" y="3338513"/>
            <a:ext cx="184150" cy="3683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01755" name="Rectangle 8"/>
          <p:cNvSpPr>
            <a:spLocks noChangeArrowheads="1"/>
          </p:cNvSpPr>
          <p:nvPr/>
        </p:nvSpPr>
        <p:spPr bwMode="auto">
          <a:xfrm>
            <a:off x="0" y="3338513"/>
            <a:ext cx="184150" cy="3683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01756" name="Rectangle 9"/>
          <p:cNvSpPr>
            <a:spLocks noChangeArrowheads="1"/>
          </p:cNvSpPr>
          <p:nvPr/>
        </p:nvSpPr>
        <p:spPr bwMode="auto">
          <a:xfrm>
            <a:off x="0" y="3314700"/>
            <a:ext cx="184150" cy="3683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01757" name="Text Box 13"/>
          <p:cNvSpPr txBox="1">
            <a:spLocks noChangeArrowheads="1"/>
          </p:cNvSpPr>
          <p:nvPr/>
        </p:nvSpPr>
        <p:spPr bwMode="auto">
          <a:xfrm>
            <a:off x="382588" y="1724025"/>
            <a:ext cx="6832600" cy="4000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2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grpSp>
        <p:nvGrpSpPr>
          <p:cNvPr id="201758" name="Group 15"/>
          <p:cNvGrpSpPr>
            <a:grpSpLocks/>
          </p:cNvGrpSpPr>
          <p:nvPr/>
        </p:nvGrpSpPr>
        <p:grpSpPr bwMode="auto">
          <a:xfrm>
            <a:off x="731838" y="2609850"/>
            <a:ext cx="7680325" cy="3951288"/>
            <a:chOff x="1086" y="1555"/>
            <a:chExt cx="4839" cy="2489"/>
          </a:xfrm>
        </p:grpSpPr>
        <p:sp>
          <p:nvSpPr>
            <p:cNvPr id="201763" name="Line 16"/>
            <p:cNvSpPr>
              <a:spLocks noChangeAspect="1" noChangeShapeType="1"/>
            </p:cNvSpPr>
            <p:nvPr/>
          </p:nvSpPr>
          <p:spPr bwMode="auto">
            <a:xfrm flipV="1">
              <a:off x="1616" y="1629"/>
              <a:ext cx="0" cy="2088"/>
            </a:xfrm>
            <a:prstGeom prst="line">
              <a:avLst/>
            </a:prstGeom>
            <a:noFill/>
            <a:ln w="38100">
              <a:solidFill>
                <a:schemeClr val="tx1"/>
              </a:solidFill>
              <a:round/>
              <a:headEnd/>
              <a:tailEnd type="triangle" w="med"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01764" name="Line 17"/>
            <p:cNvSpPr>
              <a:spLocks noChangeAspect="1" noChangeShapeType="1"/>
            </p:cNvSpPr>
            <p:nvPr/>
          </p:nvSpPr>
          <p:spPr bwMode="auto">
            <a:xfrm>
              <a:off x="1544" y="3645"/>
              <a:ext cx="2664" cy="0"/>
            </a:xfrm>
            <a:prstGeom prst="line">
              <a:avLst/>
            </a:prstGeom>
            <a:noFill/>
            <a:ln w="38100">
              <a:solidFill>
                <a:schemeClr val="tx1"/>
              </a:solidFill>
              <a:round/>
              <a:headEnd/>
              <a:tailEnd type="triangle" w="med"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01765" name="Line 18"/>
            <p:cNvSpPr>
              <a:spLocks noChangeAspect="1" noChangeShapeType="1"/>
            </p:cNvSpPr>
            <p:nvPr/>
          </p:nvSpPr>
          <p:spPr bwMode="auto">
            <a:xfrm flipH="1">
              <a:off x="1496" y="2133"/>
              <a:ext cx="1088" cy="0"/>
            </a:xfrm>
            <a:prstGeom prst="line">
              <a:avLst/>
            </a:prstGeom>
            <a:noFill/>
            <a:ln w="38100">
              <a:solidFill>
                <a:schemeClr val="tx1"/>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01766" name="Freeform 19"/>
            <p:cNvSpPr>
              <a:spLocks noChangeAspect="1"/>
            </p:cNvSpPr>
            <p:nvPr/>
          </p:nvSpPr>
          <p:spPr bwMode="auto">
            <a:xfrm>
              <a:off x="2102" y="1692"/>
              <a:ext cx="2015" cy="1728"/>
            </a:xfrm>
            <a:custGeom>
              <a:avLst/>
              <a:gdLst>
                <a:gd name="T0" fmla="*/ 0 w 3360"/>
                <a:gd name="T1" fmla="*/ 0 h 2880"/>
                <a:gd name="T2" fmla="*/ 648 w 3360"/>
                <a:gd name="T3" fmla="*/ 1296 h 2880"/>
                <a:gd name="T4" fmla="*/ 2015 w 3360"/>
                <a:gd name="T5" fmla="*/ 1728 h 2880"/>
                <a:gd name="T6" fmla="*/ 0 60000 65536"/>
                <a:gd name="T7" fmla="*/ 0 60000 65536"/>
                <a:gd name="T8" fmla="*/ 0 60000 65536"/>
                <a:gd name="T9" fmla="*/ 0 w 3360"/>
                <a:gd name="T10" fmla="*/ 0 h 2880"/>
                <a:gd name="T11" fmla="*/ 3360 w 3360"/>
                <a:gd name="T12" fmla="*/ 2880 h 2880"/>
              </a:gdLst>
              <a:ahLst/>
              <a:cxnLst>
                <a:cxn ang="T6">
                  <a:pos x="T0" y="T1"/>
                </a:cxn>
                <a:cxn ang="T7">
                  <a:pos x="T2" y="T3"/>
                </a:cxn>
                <a:cxn ang="T8">
                  <a:pos x="T4" y="T5"/>
                </a:cxn>
              </a:cxnLst>
              <a:rect l="T9" t="T10" r="T11" b="T12"/>
              <a:pathLst>
                <a:path w="3360" h="2880">
                  <a:moveTo>
                    <a:pt x="0" y="0"/>
                  </a:moveTo>
                  <a:cubicBezTo>
                    <a:pt x="260" y="840"/>
                    <a:pt x="520" y="1680"/>
                    <a:pt x="1080" y="2160"/>
                  </a:cubicBezTo>
                  <a:cubicBezTo>
                    <a:pt x="1640" y="2640"/>
                    <a:pt x="2500" y="2760"/>
                    <a:pt x="3360" y="2880"/>
                  </a:cubicBezTo>
                </a:path>
              </a:pathLst>
            </a:custGeom>
            <a:noFill/>
            <a:ln w="38100" cap="flat" cmpd="sng">
              <a:solidFill>
                <a:schemeClr val="tx1"/>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01767" name="Text Box 20"/>
            <p:cNvSpPr txBox="1">
              <a:spLocks noChangeAspect="1" noChangeArrowheads="1"/>
            </p:cNvSpPr>
            <p:nvPr/>
          </p:nvSpPr>
          <p:spPr bwMode="auto">
            <a:xfrm>
              <a:off x="1271" y="1570"/>
              <a:ext cx="662" cy="233"/>
            </a:xfrm>
            <a:prstGeom prst="rect">
              <a:avLst/>
            </a:prstGeom>
            <a:noFill/>
            <a:ln w="2857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M</a:t>
              </a:r>
            </a:p>
          </p:txBody>
        </p:sp>
        <p:sp>
          <p:nvSpPr>
            <p:cNvPr id="380949" name="Text Box 21"/>
            <p:cNvSpPr txBox="1">
              <a:spLocks noChangeAspect="1" noChangeArrowheads="1"/>
            </p:cNvSpPr>
            <p:nvPr/>
          </p:nvSpPr>
          <p:spPr bwMode="auto">
            <a:xfrm>
              <a:off x="1086" y="1989"/>
              <a:ext cx="512" cy="432"/>
            </a:xfrm>
            <a:prstGeom prst="rect">
              <a:avLst/>
            </a:prstGeom>
            <a:noFill/>
            <a:ln w="2857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a:ea typeface="+mn-ea"/>
                  <a:cs typeface="Arial" charset="0"/>
                </a:rPr>
                <a:t>W</a:t>
              </a:r>
              <a:r>
                <a:rPr kumimoji="0" lang="it-IT" sz="1800" b="0" i="0" u="none" strike="noStrike" kern="1200" cap="none" spc="0" normalizeH="0" baseline="-25000" noProof="0">
                  <a:ln>
                    <a:noFill/>
                  </a:ln>
                  <a:solidFill>
                    <a:prstClr val="black"/>
                  </a:solidFill>
                  <a:effectLst/>
                  <a:uLnTx/>
                  <a:uFillTx/>
                  <a:latin typeface="Calibri"/>
                  <a:ea typeface="+mn-ea"/>
                  <a:cs typeface="Arial" charset="0"/>
                </a:rPr>
                <a:t>y</a:t>
              </a:r>
              <a:r>
                <a:rPr kumimoji="0" lang="it-IT" sz="1800" b="0" i="0" u="none" strike="noStrike" kern="1200" cap="none" spc="0" normalizeH="0" baseline="0" noProof="0">
                  <a:ln>
                    <a:noFill/>
                  </a:ln>
                  <a:solidFill>
                    <a:prstClr val="black"/>
                  </a:solidFill>
                  <a:effectLst/>
                  <a:uLnTx/>
                  <a:uFillTx/>
                  <a:latin typeface="Calibri"/>
                  <a:ea typeface="+mn-ea"/>
                  <a:cs typeface="Arial" charset="0"/>
                </a:rPr>
                <a:t>f</a:t>
              </a:r>
              <a:r>
                <a:rPr kumimoji="0" lang="it-IT" sz="1800" b="0" i="0" u="none" strike="noStrike" kern="1200" cap="none" spc="0" normalizeH="0" baseline="-25000" noProof="0">
                  <a:ln>
                    <a:noFill/>
                  </a:ln>
                  <a:solidFill>
                    <a:prstClr val="black"/>
                  </a:solidFill>
                  <a:effectLst/>
                  <a:uLnTx/>
                  <a:uFillTx/>
                  <a:latin typeface="Calibri"/>
                  <a:ea typeface="+mn-ea"/>
                  <a:cs typeface="Arial" charset="0"/>
                </a:rPr>
                <a:t>y</a:t>
              </a:r>
              <a:endParaRPr kumimoji="0" lang="it-IT" sz="1800" b="0"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Calibri"/>
                <a:ea typeface="+mn-ea"/>
                <a:cs typeface="Calibri"/>
              </a:endParaRPr>
            </a:p>
          </p:txBody>
        </p:sp>
        <p:sp>
          <p:nvSpPr>
            <p:cNvPr id="201769" name="Line 22"/>
            <p:cNvSpPr>
              <a:spLocks noChangeAspect="1" noChangeShapeType="1"/>
            </p:cNvSpPr>
            <p:nvPr/>
          </p:nvSpPr>
          <p:spPr bwMode="auto">
            <a:xfrm flipH="1">
              <a:off x="2397" y="1820"/>
              <a:ext cx="288" cy="288"/>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01770" name="Line 23"/>
            <p:cNvSpPr>
              <a:spLocks noChangeAspect="1" noChangeShapeType="1"/>
            </p:cNvSpPr>
            <p:nvPr/>
          </p:nvSpPr>
          <p:spPr bwMode="auto">
            <a:xfrm flipH="1">
              <a:off x="2864" y="2749"/>
              <a:ext cx="216" cy="280"/>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80952" name="Text Box 24"/>
            <p:cNvSpPr txBox="1">
              <a:spLocks noChangeAspect="1" noChangeArrowheads="1"/>
            </p:cNvSpPr>
            <p:nvPr/>
          </p:nvSpPr>
          <p:spPr bwMode="auto">
            <a:xfrm>
              <a:off x="2714" y="1555"/>
              <a:ext cx="1540" cy="360"/>
            </a:xfrm>
            <a:prstGeom prst="rect">
              <a:avLst/>
            </a:prstGeom>
            <a:noFill/>
            <a:ln w="2857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a:ea typeface="+mn-ea"/>
                  <a:cs typeface="Arial" charset="0"/>
                </a:rPr>
                <a:t>Snervamento del materiale (piegatura nel piano)</a:t>
              </a:r>
              <a:endParaRPr kumimoji="0" lang="it-IT" sz="2000" b="1"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Calibri"/>
                <a:ea typeface="+mn-ea"/>
                <a:cs typeface="Calibri"/>
              </a:endParaRPr>
            </a:p>
          </p:txBody>
        </p:sp>
        <p:sp>
          <p:nvSpPr>
            <p:cNvPr id="380953" name="Text Box 25"/>
            <p:cNvSpPr txBox="1">
              <a:spLocks noChangeAspect="1" noChangeArrowheads="1"/>
            </p:cNvSpPr>
            <p:nvPr/>
          </p:nvSpPr>
          <p:spPr bwMode="auto">
            <a:xfrm>
              <a:off x="3126" y="2576"/>
              <a:ext cx="1203" cy="360"/>
            </a:xfrm>
            <a:prstGeom prst="rect">
              <a:avLst/>
            </a:prstGeom>
            <a:noFill/>
            <a:ln w="2857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a:ea typeface="+mn-ea"/>
                  <a:cs typeface="Arial" charset="0"/>
                </a:rPr>
                <a:t>Buckling dell'elemento elastico M</a:t>
              </a:r>
              <a:r>
                <a:rPr kumimoji="0" lang="it-IT" sz="2000" b="1" i="0" u="none" strike="noStrike" kern="1200" cap="none" spc="0" normalizeH="0" baseline="-25000" noProof="0" dirty="0">
                  <a:ln>
                    <a:noFill/>
                  </a:ln>
                  <a:solidFill>
                    <a:prstClr val="black"/>
                  </a:solidFill>
                  <a:effectLst/>
                  <a:uLnTx/>
                  <a:uFillTx/>
                  <a:latin typeface="Calibri"/>
                  <a:ea typeface="+mn-ea"/>
                  <a:cs typeface="Arial" charset="0"/>
                </a:rPr>
                <a:t>cr</a:t>
              </a:r>
              <a:endParaRPr kumimoji="0" lang="it-IT" sz="2000" b="1"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Calibri"/>
                <a:ea typeface="+mn-ea"/>
                <a:cs typeface="Calibri"/>
              </a:endParaRPr>
            </a:p>
          </p:txBody>
        </p:sp>
        <p:grpSp>
          <p:nvGrpSpPr>
            <p:cNvPr id="201773" name="Group 26"/>
            <p:cNvGrpSpPr>
              <a:grpSpLocks/>
            </p:cNvGrpSpPr>
            <p:nvPr/>
          </p:nvGrpSpPr>
          <p:grpSpPr bwMode="auto">
            <a:xfrm>
              <a:off x="4573" y="1934"/>
              <a:ext cx="1352" cy="1076"/>
              <a:chOff x="4453" y="1790"/>
              <a:chExt cx="1352" cy="1076"/>
            </a:xfrm>
          </p:grpSpPr>
          <p:sp>
            <p:nvSpPr>
              <p:cNvPr id="380955" name="Text Box 27"/>
              <p:cNvSpPr txBox="1">
                <a:spLocks noChangeAspect="1" noChangeArrowheads="1"/>
              </p:cNvSpPr>
              <p:nvPr/>
            </p:nvSpPr>
            <p:spPr bwMode="auto">
              <a:xfrm>
                <a:off x="4991" y="2506"/>
                <a:ext cx="378" cy="360"/>
              </a:xfrm>
              <a:prstGeom prst="rect">
                <a:avLst/>
              </a:prstGeom>
              <a:noFill/>
              <a:ln w="2857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a:ln>
                      <a:noFill/>
                    </a:ln>
                    <a:solidFill>
                      <a:prstClr val="black"/>
                    </a:solidFill>
                    <a:effectLst/>
                    <a:uLnTx/>
                    <a:uFillTx/>
                    <a:latin typeface="Calibri"/>
                    <a:ea typeface="+mn-ea"/>
                    <a:cs typeface="Arial" charset="0"/>
                  </a:rPr>
                  <a:t>L</a:t>
                </a:r>
                <a:r>
                  <a:rPr kumimoji="0" lang="it-IT" sz="2000" b="1" i="0" u="none" strike="noStrike" kern="1200" cap="none" spc="0" normalizeH="0" baseline="-25000" noProof="0">
                    <a:ln>
                      <a:noFill/>
                    </a:ln>
                    <a:solidFill>
                      <a:prstClr val="black"/>
                    </a:solidFill>
                    <a:effectLst/>
                    <a:uLnTx/>
                    <a:uFillTx/>
                    <a:latin typeface="Calibri"/>
                    <a:ea typeface="+mn-ea"/>
                    <a:cs typeface="Arial" charset="0"/>
                  </a:rPr>
                  <a:t>cr</a:t>
                </a:r>
                <a:endParaRPr kumimoji="0" lang="it-IT" sz="2000" b="1"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Calibri"/>
                  <a:ea typeface="+mn-ea"/>
                  <a:cs typeface="Calibri"/>
                </a:endParaRPr>
              </a:p>
            </p:txBody>
          </p:sp>
          <p:sp>
            <p:nvSpPr>
              <p:cNvPr id="201777" name="Line 28"/>
              <p:cNvSpPr>
                <a:spLocks noChangeShapeType="1"/>
              </p:cNvSpPr>
              <p:nvPr/>
            </p:nvSpPr>
            <p:spPr bwMode="auto">
              <a:xfrm>
                <a:off x="4656" y="2109"/>
                <a:ext cx="946" cy="0"/>
              </a:xfrm>
              <a:prstGeom prst="line">
                <a:avLst/>
              </a:prstGeom>
              <a:noFill/>
              <a:ln w="381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01778" name="Line 29"/>
              <p:cNvSpPr>
                <a:spLocks noChangeShapeType="1"/>
              </p:cNvSpPr>
              <p:nvPr/>
            </p:nvSpPr>
            <p:spPr bwMode="auto">
              <a:xfrm flipV="1">
                <a:off x="4656" y="2109"/>
                <a:ext cx="0" cy="223"/>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01779" name="Line 30"/>
              <p:cNvSpPr>
                <a:spLocks noChangeShapeType="1"/>
              </p:cNvSpPr>
              <p:nvPr/>
            </p:nvSpPr>
            <p:spPr bwMode="auto">
              <a:xfrm flipV="1">
                <a:off x="5602" y="2109"/>
                <a:ext cx="0" cy="239"/>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01780" name="Freeform 31"/>
              <p:cNvSpPr>
                <a:spLocks/>
              </p:cNvSpPr>
              <p:nvPr/>
            </p:nvSpPr>
            <p:spPr bwMode="auto">
              <a:xfrm>
                <a:off x="4453" y="1927"/>
                <a:ext cx="68" cy="274"/>
              </a:xfrm>
              <a:custGeom>
                <a:avLst/>
                <a:gdLst>
                  <a:gd name="T0" fmla="*/ 68 w 113"/>
                  <a:gd name="T1" fmla="*/ 274 h 226"/>
                  <a:gd name="T2" fmla="*/ 0 w 113"/>
                  <a:gd name="T3" fmla="*/ 137 h 226"/>
                  <a:gd name="T4" fmla="*/ 68 w 113"/>
                  <a:gd name="T5" fmla="*/ 0 h 226"/>
                  <a:gd name="T6" fmla="*/ 0 60000 65536"/>
                  <a:gd name="T7" fmla="*/ 0 60000 65536"/>
                  <a:gd name="T8" fmla="*/ 0 60000 65536"/>
                  <a:gd name="T9" fmla="*/ 0 w 113"/>
                  <a:gd name="T10" fmla="*/ 0 h 226"/>
                  <a:gd name="T11" fmla="*/ 113 w 113"/>
                  <a:gd name="T12" fmla="*/ 226 h 226"/>
                </a:gdLst>
                <a:ahLst/>
                <a:cxnLst>
                  <a:cxn ang="T6">
                    <a:pos x="T0" y="T1"/>
                  </a:cxn>
                  <a:cxn ang="T7">
                    <a:pos x="T2" y="T3"/>
                  </a:cxn>
                  <a:cxn ang="T8">
                    <a:pos x="T4" y="T5"/>
                  </a:cxn>
                </a:cxnLst>
                <a:rect l="T9" t="T10" r="T11" b="T12"/>
                <a:pathLst>
                  <a:path w="113" h="226">
                    <a:moveTo>
                      <a:pt x="113" y="226"/>
                    </a:moveTo>
                    <a:cubicBezTo>
                      <a:pt x="56" y="188"/>
                      <a:pt x="0" y="151"/>
                      <a:pt x="0" y="113"/>
                    </a:cubicBezTo>
                    <a:cubicBezTo>
                      <a:pt x="0" y="75"/>
                      <a:pt x="94" y="19"/>
                      <a:pt x="113" y="0"/>
                    </a:cubicBezTo>
                  </a:path>
                </a:pathLst>
              </a:custGeom>
              <a:noFill/>
              <a:ln w="38100" cmpd="sng">
                <a:solidFill>
                  <a:schemeClr val="tx1"/>
                </a:solidFill>
                <a:round/>
                <a:headEnd type="none" w="med" len="me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01781" name="Freeform 32"/>
              <p:cNvSpPr>
                <a:spLocks/>
              </p:cNvSpPr>
              <p:nvPr/>
            </p:nvSpPr>
            <p:spPr bwMode="auto">
              <a:xfrm flipH="1">
                <a:off x="5737" y="1927"/>
                <a:ext cx="68" cy="274"/>
              </a:xfrm>
              <a:custGeom>
                <a:avLst/>
                <a:gdLst>
                  <a:gd name="T0" fmla="*/ 68 w 113"/>
                  <a:gd name="T1" fmla="*/ 274 h 226"/>
                  <a:gd name="T2" fmla="*/ 0 w 113"/>
                  <a:gd name="T3" fmla="*/ 137 h 226"/>
                  <a:gd name="T4" fmla="*/ 68 w 113"/>
                  <a:gd name="T5" fmla="*/ 0 h 226"/>
                  <a:gd name="T6" fmla="*/ 0 60000 65536"/>
                  <a:gd name="T7" fmla="*/ 0 60000 65536"/>
                  <a:gd name="T8" fmla="*/ 0 60000 65536"/>
                  <a:gd name="T9" fmla="*/ 0 w 113"/>
                  <a:gd name="T10" fmla="*/ 0 h 226"/>
                  <a:gd name="T11" fmla="*/ 113 w 113"/>
                  <a:gd name="T12" fmla="*/ 226 h 226"/>
                </a:gdLst>
                <a:ahLst/>
                <a:cxnLst>
                  <a:cxn ang="T6">
                    <a:pos x="T0" y="T1"/>
                  </a:cxn>
                  <a:cxn ang="T7">
                    <a:pos x="T2" y="T3"/>
                  </a:cxn>
                  <a:cxn ang="T8">
                    <a:pos x="T4" y="T5"/>
                  </a:cxn>
                </a:cxnLst>
                <a:rect l="T9" t="T10" r="T11" b="T12"/>
                <a:pathLst>
                  <a:path w="113" h="226">
                    <a:moveTo>
                      <a:pt x="113" y="226"/>
                    </a:moveTo>
                    <a:cubicBezTo>
                      <a:pt x="56" y="188"/>
                      <a:pt x="0" y="151"/>
                      <a:pt x="0" y="113"/>
                    </a:cubicBezTo>
                    <a:cubicBezTo>
                      <a:pt x="0" y="75"/>
                      <a:pt x="94" y="19"/>
                      <a:pt x="113" y="0"/>
                    </a:cubicBezTo>
                  </a:path>
                </a:pathLst>
              </a:custGeom>
              <a:noFill/>
              <a:ln w="38100" cmpd="sng">
                <a:solidFill>
                  <a:schemeClr val="tx1"/>
                </a:solidFill>
                <a:round/>
                <a:headEnd type="none" w="med" len="me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80961" name="Text Box 33"/>
              <p:cNvSpPr txBox="1">
                <a:spLocks noChangeArrowheads="1"/>
              </p:cNvSpPr>
              <p:nvPr/>
            </p:nvSpPr>
            <p:spPr bwMode="auto">
              <a:xfrm>
                <a:off x="4580" y="1800"/>
                <a:ext cx="315" cy="274"/>
              </a:xfrm>
              <a:prstGeom prst="rect">
                <a:avLst/>
              </a:prstGeom>
              <a:noFill/>
              <a:ln w="38100">
                <a:noFill/>
                <a:miter lim="800000"/>
                <a:headEnd/>
                <a:tailEn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a:ea typeface="+mn-ea"/>
                    <a:cs typeface="Arial" charset="0"/>
                  </a:rPr>
                  <a:t>M</a:t>
                </a:r>
                <a:r>
                  <a:rPr kumimoji="0" lang="it-IT" sz="2000" b="1" i="0" u="none" strike="noStrike" kern="1200" cap="none" spc="0" normalizeH="0" baseline="-25000" noProof="0" dirty="0">
                    <a:ln>
                      <a:noFill/>
                    </a:ln>
                    <a:solidFill>
                      <a:prstClr val="black"/>
                    </a:solidFill>
                    <a:effectLst/>
                    <a:uLnTx/>
                    <a:uFillTx/>
                    <a:latin typeface="Calibri"/>
                    <a:ea typeface="+mn-ea"/>
                    <a:cs typeface="Arial" charset="0"/>
                  </a:rPr>
                  <a:t>Ed</a:t>
                </a:r>
                <a:endParaRPr kumimoji="0" lang="it-IT" sz="2000" b="1"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Calibri"/>
                  <a:ea typeface="+mn-ea"/>
                  <a:cs typeface="Calibri"/>
                </a:endParaRPr>
              </a:p>
            </p:txBody>
          </p:sp>
          <p:sp>
            <p:nvSpPr>
              <p:cNvPr id="380962" name="Text Box 34"/>
              <p:cNvSpPr txBox="1">
                <a:spLocks noChangeArrowheads="1"/>
              </p:cNvSpPr>
              <p:nvPr/>
            </p:nvSpPr>
            <p:spPr bwMode="auto">
              <a:xfrm>
                <a:off x="5389" y="1790"/>
                <a:ext cx="270" cy="274"/>
              </a:xfrm>
              <a:prstGeom prst="rect">
                <a:avLst/>
              </a:prstGeom>
              <a:noFill/>
              <a:ln w="38100">
                <a:noFill/>
                <a:miter lim="800000"/>
                <a:headEnd/>
                <a:tailEn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a:ln>
                      <a:noFill/>
                    </a:ln>
                    <a:solidFill>
                      <a:prstClr val="black"/>
                    </a:solidFill>
                    <a:effectLst/>
                    <a:uLnTx/>
                    <a:uFillTx/>
                    <a:latin typeface="Calibri"/>
                    <a:ea typeface="+mn-ea"/>
                    <a:cs typeface="Arial" charset="0"/>
                  </a:rPr>
                  <a:t>M</a:t>
                </a:r>
                <a:r>
                  <a:rPr kumimoji="0" lang="it-IT" sz="2000" b="1" i="0" u="none" strike="noStrike" kern="1200" cap="none" spc="0" normalizeH="0" baseline="-25000" noProof="0">
                    <a:ln>
                      <a:noFill/>
                    </a:ln>
                    <a:solidFill>
                      <a:prstClr val="black"/>
                    </a:solidFill>
                    <a:effectLst/>
                    <a:uLnTx/>
                    <a:uFillTx/>
                    <a:latin typeface="Calibri"/>
                    <a:ea typeface="+mn-ea"/>
                    <a:cs typeface="Arial" charset="0"/>
                  </a:rPr>
                  <a:t>Ed</a:t>
                </a:r>
                <a:endParaRPr kumimoji="0" lang="it-IT" sz="2000" b="1"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Calibri"/>
                  <a:ea typeface="+mn-ea"/>
                  <a:cs typeface="Calibri"/>
                </a:endParaRPr>
              </a:p>
            </p:txBody>
          </p:sp>
          <p:sp>
            <p:nvSpPr>
              <p:cNvPr id="201784" name="Line 35"/>
              <p:cNvSpPr>
                <a:spLocks noChangeShapeType="1"/>
              </p:cNvSpPr>
              <p:nvPr/>
            </p:nvSpPr>
            <p:spPr bwMode="auto">
              <a:xfrm>
                <a:off x="4649" y="2425"/>
                <a:ext cx="0" cy="144"/>
              </a:xfrm>
              <a:prstGeom prst="line">
                <a:avLst/>
              </a:prstGeom>
              <a:noFill/>
              <a:ln w="381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01785" name="Line 36"/>
              <p:cNvSpPr>
                <a:spLocks noChangeShapeType="1"/>
              </p:cNvSpPr>
              <p:nvPr/>
            </p:nvSpPr>
            <p:spPr bwMode="auto">
              <a:xfrm>
                <a:off x="4657" y="2489"/>
                <a:ext cx="952" cy="0"/>
              </a:xfrm>
              <a:prstGeom prst="line">
                <a:avLst/>
              </a:prstGeom>
              <a:noFill/>
              <a:ln w="38100">
                <a:solidFill>
                  <a:schemeClr val="tx1"/>
                </a:solidFill>
                <a:round/>
                <a:headEnd type="triangle" w="med" len="me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01786" name="Line 37"/>
              <p:cNvSpPr>
                <a:spLocks noChangeShapeType="1"/>
              </p:cNvSpPr>
              <p:nvPr/>
            </p:nvSpPr>
            <p:spPr bwMode="auto">
              <a:xfrm>
                <a:off x="5609" y="2417"/>
                <a:ext cx="0" cy="144"/>
              </a:xfrm>
              <a:prstGeom prst="line">
                <a:avLst/>
              </a:prstGeom>
              <a:noFill/>
              <a:ln w="381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grpSp>
          <p:nvGrpSpPr>
            <p:cNvPr id="201774" name="Group 38"/>
            <p:cNvGrpSpPr>
              <a:grpSpLocks/>
            </p:cNvGrpSpPr>
            <p:nvPr/>
          </p:nvGrpSpPr>
          <p:grpSpPr bwMode="auto">
            <a:xfrm>
              <a:off x="2534" y="3693"/>
              <a:ext cx="2536" cy="351"/>
              <a:chOff x="2534" y="3693"/>
              <a:chExt cx="2536" cy="351"/>
            </a:xfrm>
          </p:grpSpPr>
          <p:sp>
            <p:nvSpPr>
              <p:cNvPr id="380967" name="Text Box 39"/>
              <p:cNvSpPr txBox="1">
                <a:spLocks noChangeAspect="1" noChangeArrowheads="1"/>
              </p:cNvSpPr>
              <p:nvPr/>
            </p:nvSpPr>
            <p:spPr bwMode="auto">
              <a:xfrm>
                <a:off x="2534" y="3744"/>
                <a:ext cx="2536" cy="288"/>
              </a:xfrm>
              <a:prstGeom prst="rect">
                <a:avLst/>
              </a:prstGeom>
              <a:noFill/>
              <a:ln w="2857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a:ln>
                      <a:noFill/>
                    </a:ln>
                    <a:solidFill>
                      <a:prstClr val="black"/>
                    </a:solidFill>
                    <a:effectLst/>
                    <a:uLnTx/>
                    <a:uFillTx/>
                    <a:latin typeface="Calibri"/>
                    <a:ea typeface="+mn-ea"/>
                    <a:cs typeface="Arial" charset="0"/>
                  </a:rPr>
                  <a:t>Snellezza non dimensionale</a:t>
                </a:r>
                <a:r>
                  <a:rPr kumimoji="0" lang="it-IT" sz="1800" b="0" i="0" u="none" strike="noStrike" kern="1200" cap="none" spc="0" normalizeH="0" baseline="0" noProof="0">
                    <a:ln>
                      <a:noFill/>
                    </a:ln>
                    <a:solidFill>
                      <a:prstClr val="black"/>
                    </a:solidFill>
                    <a:effectLst/>
                    <a:uLnTx/>
                    <a:uFillTx/>
                    <a:latin typeface="Calibri"/>
                    <a:ea typeface="+mn-ea"/>
                    <a:cs typeface="Arial" charset="0"/>
                  </a:rPr>
                  <a:t> </a:t>
                </a:r>
                <a:endParaRPr kumimoji="0" lang="it-IT" sz="1600" b="0"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Calibri"/>
                  <a:ea typeface="+mn-ea"/>
                  <a:cs typeface="Calibri"/>
                </a:endParaRPr>
              </a:p>
            </p:txBody>
          </p:sp>
          <p:graphicFrame>
            <p:nvGraphicFramePr>
              <p:cNvPr id="201745" name="Object 17"/>
              <p:cNvGraphicFramePr>
                <a:graphicFrameLocks noChangeAspect="1"/>
              </p:cNvGraphicFramePr>
              <p:nvPr/>
            </p:nvGraphicFramePr>
            <p:xfrm>
              <a:off x="4560" y="3693"/>
              <a:ext cx="391" cy="351"/>
            </p:xfrm>
            <a:graphic>
              <a:graphicData uri="http://schemas.openxmlformats.org/presentationml/2006/ole">
                <mc:AlternateContent xmlns:mc="http://schemas.openxmlformats.org/markup-compatibility/2006">
                  <mc:Choice xmlns:v="urn:schemas-microsoft-com:vml" Requires="v">
                    <p:oleObj spid="_x0000_s6146" name="Equation" r:id="rId4" imgW="330120" imgH="292680" progId="">
                      <p:embed/>
                    </p:oleObj>
                  </mc:Choice>
                  <mc:Fallback>
                    <p:oleObj name="Equation" r:id="rId4" imgW="330120" imgH="292680" progId="">
                      <p:embed/>
                      <p:pic>
                        <p:nvPicPr>
                          <p:cNvPr id="201745"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 y="3693"/>
                            <a:ext cx="391" cy="3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01759" name="Text Box 35"/>
          <p:cNvSpPr txBox="1">
            <a:spLocks noChangeArrowheads="1"/>
          </p:cNvSpPr>
          <p:nvPr/>
        </p:nvSpPr>
        <p:spPr bwMode="auto">
          <a:xfrm>
            <a:off x="868363" y="5435600"/>
            <a:ext cx="1735137" cy="366713"/>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it-IT" sz="1800" b="1" i="0" u="none" strike="noStrike" kern="1200" cap="none" spc="0" normalizeH="0" baseline="0" noProof="0">
                <a:ln>
                  <a:noFill/>
                </a:ln>
                <a:solidFill>
                  <a:srgbClr val="FE9914"/>
                </a:solidFill>
                <a:effectLst/>
                <a:uLnTx/>
                <a:uFillTx/>
                <a:latin typeface="Univers"/>
                <a:ea typeface="+mn-ea"/>
                <a:cs typeface="Arial" charset="0"/>
              </a:rPr>
              <a:t>Snervamento</a:t>
            </a:r>
            <a:endParaRPr kumimoji="0" lang="it-IT" sz="1800" b="1" i="0" u="none" strike="noStrike" kern="1200" cap="none" spc="0" normalizeH="0" baseline="0" noProof="0">
              <a:ln>
                <a:noFill/>
              </a:ln>
              <a:solidFill>
                <a:prstClr val="black"/>
              </a:solidFill>
              <a:effectLst/>
              <a:uLnTx/>
              <a:uFillTx/>
              <a:latin typeface="Univers"/>
              <a:ea typeface="+mn-ea"/>
              <a:cs typeface="Arial" charset="0"/>
            </a:endParaRPr>
          </a:p>
        </p:txBody>
      </p:sp>
      <p:sp>
        <p:nvSpPr>
          <p:cNvPr id="201760" name="Text Box 36"/>
          <p:cNvSpPr txBox="1">
            <a:spLocks noChangeArrowheads="1"/>
          </p:cNvSpPr>
          <p:nvPr/>
        </p:nvSpPr>
        <p:spPr bwMode="auto">
          <a:xfrm>
            <a:off x="2732088" y="5448300"/>
            <a:ext cx="1447800" cy="3667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sz="1800" b="1" i="0" u="none" strike="noStrike" kern="1200" cap="none" spc="0" normalizeH="0" baseline="0" noProof="0">
                <a:ln>
                  <a:noFill/>
                </a:ln>
                <a:solidFill>
                  <a:srgbClr val="FE9914"/>
                </a:solidFill>
                <a:effectLst/>
                <a:uLnTx/>
                <a:uFillTx/>
                <a:latin typeface="Univers"/>
                <a:ea typeface="+mn-ea"/>
                <a:cs typeface="Arial" charset="0"/>
              </a:rPr>
              <a:t>Buckling</a:t>
            </a:r>
            <a:endParaRPr kumimoji="0" lang="it-IT" sz="1800" b="1" i="0" u="none" strike="noStrike" kern="1200" cap="none" spc="0" normalizeH="0" baseline="0" noProof="0">
              <a:ln>
                <a:noFill/>
              </a:ln>
              <a:solidFill>
                <a:prstClr val="black"/>
              </a:solidFill>
              <a:effectLst/>
              <a:uLnTx/>
              <a:uFillTx/>
              <a:latin typeface="Univers"/>
              <a:ea typeface="+mn-ea"/>
              <a:cs typeface="Arial" charset="0"/>
            </a:endParaRPr>
          </a:p>
        </p:txBody>
      </p:sp>
      <p:sp>
        <p:nvSpPr>
          <p:cNvPr id="201761" name="Tijdelijke aanduiding voor dianumm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02D4757-3C82-4E9D-B03A-30CCFE44BF0D}"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
        <p:nvSpPr>
          <p:cNvPr id="201762" name="Line 11"/>
          <p:cNvSpPr>
            <a:spLocks noChangeAspect="1" noChangeShapeType="1"/>
          </p:cNvSpPr>
          <p:nvPr/>
        </p:nvSpPr>
        <p:spPr bwMode="auto">
          <a:xfrm>
            <a:off x="2587625" y="3527425"/>
            <a:ext cx="0" cy="2403475"/>
          </a:xfrm>
          <a:prstGeom prst="line">
            <a:avLst/>
          </a:prstGeom>
          <a:noFill/>
          <a:ln w="57150">
            <a:solidFill>
              <a:srgbClr val="FE9914"/>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456051319"/>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96" name="Rectangle 2"/>
          <p:cNvSpPr>
            <a:spLocks noChangeArrowheads="1"/>
          </p:cNvSpPr>
          <p:nvPr/>
        </p:nvSpPr>
        <p:spPr bwMode="auto">
          <a:xfrm>
            <a:off x="-1370013" y="-38100"/>
            <a:ext cx="9144001"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82297" name="Rectangle 3"/>
          <p:cNvSpPr>
            <a:spLocks noChangeArrowheads="1"/>
          </p:cNvSpPr>
          <p:nvPr/>
        </p:nvSpPr>
        <p:spPr bwMode="auto">
          <a:xfrm>
            <a:off x="-830263" y="2098675"/>
            <a:ext cx="9144001"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82298" name="Rectangle 4"/>
          <p:cNvSpPr>
            <a:spLocks noGrp="1" noChangeArrowheads="1"/>
          </p:cNvSpPr>
          <p:nvPr>
            <p:ph type="title"/>
          </p:nvPr>
        </p:nvSpPr>
        <p:spPr/>
        <p:txBody>
          <a:bodyPr/>
          <a:lstStyle/>
          <a:p>
            <a:pPr eaLnBrk="1" hangingPunct="1"/>
            <a:r>
              <a:rPr lang="it-IT"/>
              <a:t>Buckling torsionale laterale</a:t>
            </a:r>
          </a:p>
        </p:txBody>
      </p:sp>
      <p:sp>
        <p:nvSpPr>
          <p:cNvPr id="182299" name="Espace réservé du contenu 12"/>
          <p:cNvSpPr>
            <a:spLocks noGrp="1"/>
          </p:cNvSpPr>
          <p:nvPr>
            <p:ph idx="1"/>
          </p:nvPr>
        </p:nvSpPr>
        <p:spPr/>
        <p:txBody>
          <a:bodyPr/>
          <a:lstStyle/>
          <a:p>
            <a:pPr eaLnBrk="1" hangingPunct="1"/>
            <a:r>
              <a:rPr lang="it-IT"/>
              <a:t>La resistenza del buckling di progettazione M</a:t>
            </a:r>
            <a:r>
              <a:rPr lang="it-IT" baseline="-25000"/>
              <a:t>b,Rd</a:t>
            </a:r>
            <a:r>
              <a:rPr lang="it-IT"/>
              <a:t> di una trave non vincolata lateralmente (o profilo di una trave) dovrebbe essere considerata come:</a:t>
            </a:r>
            <a:r>
              <a:rPr lang="en-US"/>
              <a:t>	</a:t>
            </a:r>
            <a:endParaRPr lang="it-IT"/>
          </a:p>
          <a:p>
            <a:pPr eaLnBrk="1" hangingPunct="1"/>
            <a:endParaRPr lang="it-IT"/>
          </a:p>
        </p:txBody>
      </p:sp>
      <p:graphicFrame>
        <p:nvGraphicFramePr>
          <p:cNvPr id="182295" name="Object 23"/>
          <p:cNvGraphicFramePr>
            <a:graphicFrameLocks noChangeAspect="1"/>
          </p:cNvGraphicFramePr>
          <p:nvPr/>
        </p:nvGraphicFramePr>
        <p:xfrm>
          <a:off x="2586038" y="3478213"/>
          <a:ext cx="2859087" cy="1362075"/>
        </p:xfrm>
        <a:graphic>
          <a:graphicData uri="http://schemas.openxmlformats.org/presentationml/2006/ole">
            <mc:AlternateContent xmlns:mc="http://schemas.openxmlformats.org/markup-compatibility/2006">
              <mc:Choice xmlns:v="urn:schemas-microsoft-com:vml" Requires="v">
                <p:oleObj spid="_x0000_s7170" name="Equation" r:id="rId4" imgW="1410120" imgH="660600" progId="">
                  <p:embed/>
                </p:oleObj>
              </mc:Choice>
              <mc:Fallback>
                <p:oleObj name="Equation" r:id="rId4" imgW="1410120" imgH="660600" progId="">
                  <p:embed/>
                  <p:pic>
                    <p:nvPicPr>
                      <p:cNvPr id="182295"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6038" y="3478213"/>
                        <a:ext cx="2859087" cy="136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7"/>
          <p:cNvGrpSpPr>
            <a:grpSpLocks/>
          </p:cNvGrpSpPr>
          <p:nvPr/>
        </p:nvGrpSpPr>
        <p:grpSpPr bwMode="auto">
          <a:xfrm>
            <a:off x="3384550" y="3722688"/>
            <a:ext cx="4205288" cy="1763712"/>
            <a:chOff x="2654" y="3039"/>
            <a:chExt cx="2650" cy="1111"/>
          </a:xfrm>
        </p:grpSpPr>
        <p:sp>
          <p:nvSpPr>
            <p:cNvPr id="182301" name="Oval 9"/>
            <p:cNvSpPr>
              <a:spLocks noChangeArrowheads="1"/>
            </p:cNvSpPr>
            <p:nvPr/>
          </p:nvSpPr>
          <p:spPr bwMode="auto">
            <a:xfrm>
              <a:off x="2791" y="3039"/>
              <a:ext cx="532" cy="585"/>
            </a:xfrm>
            <a:prstGeom prst="ellipse">
              <a:avLst/>
            </a:prstGeom>
            <a:noFill/>
            <a:ln w="57150">
              <a:solidFill>
                <a:srgbClr val="FE9914">
                  <a:alpha val="45097"/>
                </a:srgb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82302" name="Line 15"/>
            <p:cNvSpPr>
              <a:spLocks noChangeShapeType="1"/>
            </p:cNvSpPr>
            <p:nvPr/>
          </p:nvSpPr>
          <p:spPr bwMode="auto">
            <a:xfrm flipH="1" flipV="1">
              <a:off x="3226" y="3588"/>
              <a:ext cx="217" cy="280"/>
            </a:xfrm>
            <a:prstGeom prst="line">
              <a:avLst/>
            </a:prstGeom>
            <a:noFill/>
            <a:ln w="57150">
              <a:solidFill>
                <a:srgbClr val="FE9914"/>
              </a:solidFill>
              <a:round/>
              <a:headEnd/>
              <a:tailEnd type="triangle" w="sm"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6784" name="Text Box 16"/>
            <p:cNvSpPr txBox="1">
              <a:spLocks noChangeArrowheads="1"/>
            </p:cNvSpPr>
            <p:nvPr/>
          </p:nvSpPr>
          <p:spPr bwMode="auto">
            <a:xfrm>
              <a:off x="2654" y="3862"/>
              <a:ext cx="2650" cy="288"/>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it-IT" sz="1800" b="1" i="0" u="none" strike="noStrike" kern="1200" cap="none" spc="0" normalizeH="0" baseline="0" noProof="0">
                  <a:ln>
                    <a:noFill/>
                  </a:ln>
                  <a:solidFill>
                    <a:srgbClr val="FE9914"/>
                  </a:solidFill>
                  <a:effectLst/>
                  <a:uLnTx/>
                  <a:uFillTx/>
                  <a:latin typeface="Univers" charset="0"/>
                  <a:ea typeface="+mn-ea"/>
                  <a:cs typeface="Arial" charset="0"/>
                </a:rPr>
                <a:t>Fattore di riduzione per LTB</a:t>
              </a:r>
              <a:endParaRPr kumimoji="0" lang="it-IT" sz="1800" b="0" i="0" u="none" strike="noStrike" kern="1200" cap="none" spc="0" normalizeH="0" baseline="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ymbol" charset="2"/>
                <a:ea typeface="+mn-ea"/>
                <a:cs typeface="Arial" charset="0"/>
              </a:endParaRPr>
            </a:p>
          </p:txBody>
        </p:sp>
      </p:grpSp>
    </p:spTree>
    <p:extLst>
      <p:ext uri="{BB962C8B-B14F-4D97-AF65-F5344CB8AC3E}">
        <p14:creationId xmlns:p14="http://schemas.microsoft.com/office/powerpoint/2010/main" val="254349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6" name="Rectangle 2"/>
          <p:cNvSpPr>
            <a:spLocks noGrp="1" noChangeArrowheads="1"/>
          </p:cNvSpPr>
          <p:nvPr>
            <p:ph type="title"/>
          </p:nvPr>
        </p:nvSpPr>
        <p:spPr/>
        <p:txBody>
          <a:bodyPr/>
          <a:lstStyle/>
          <a:p>
            <a:pPr eaLnBrk="1" hangingPunct="1"/>
            <a:r>
              <a:rPr lang="it-IT"/>
              <a:t>Buckling torsionale laterale</a:t>
            </a:r>
          </a:p>
        </p:txBody>
      </p:sp>
      <p:sp>
        <p:nvSpPr>
          <p:cNvPr id="184367" name="Rectangle 3"/>
          <p:cNvSpPr>
            <a:spLocks noGrp="1" noChangeArrowheads="1"/>
          </p:cNvSpPr>
          <p:nvPr>
            <p:ph type="body" idx="1"/>
          </p:nvPr>
        </p:nvSpPr>
        <p:spPr/>
        <p:txBody>
          <a:bodyPr/>
          <a:lstStyle/>
          <a:p>
            <a:pPr eaLnBrk="1" hangingPunct="1"/>
            <a:r>
              <a:rPr lang="it-IT"/>
              <a:t>Le curve di buckling torsionale laterale sono indicate sotto:</a:t>
            </a:r>
          </a:p>
          <a:p>
            <a:pPr eaLnBrk="1" hangingPunct="1"/>
            <a:endParaRPr lang="it-IT"/>
          </a:p>
        </p:txBody>
      </p:sp>
      <p:sp>
        <p:nvSpPr>
          <p:cNvPr id="184368" name="Rectangle 4"/>
          <p:cNvSpPr>
            <a:spLocks noChangeArrowheads="1"/>
          </p:cNvSpPr>
          <p:nvPr/>
        </p:nvSpPr>
        <p:spPr bwMode="auto">
          <a:xfrm>
            <a:off x="5622925" y="336550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graphicFrame>
        <p:nvGraphicFramePr>
          <p:cNvPr id="184364" name="Object 44"/>
          <p:cNvGraphicFramePr>
            <a:graphicFrameLocks noChangeAspect="1"/>
          </p:cNvGraphicFramePr>
          <p:nvPr/>
        </p:nvGraphicFramePr>
        <p:xfrm>
          <a:off x="1481138" y="2671763"/>
          <a:ext cx="5514975" cy="1171575"/>
        </p:xfrm>
        <a:graphic>
          <a:graphicData uri="http://schemas.openxmlformats.org/presentationml/2006/ole">
            <mc:AlternateContent xmlns:mc="http://schemas.openxmlformats.org/markup-compatibility/2006">
              <mc:Choice xmlns:v="urn:schemas-microsoft-com:vml" Requires="v">
                <p:oleObj spid="_x0000_s8194" name="Equation" r:id="rId4" imgW="3251880" imgH="685800" progId="">
                  <p:embed/>
                </p:oleObj>
              </mc:Choice>
              <mc:Fallback>
                <p:oleObj name="Equation" r:id="rId4" imgW="3251880" imgH="685800" progId="">
                  <p:embed/>
                  <p:pic>
                    <p:nvPicPr>
                      <p:cNvPr id="184364" name="Object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1138" y="2671763"/>
                        <a:ext cx="5514975" cy="1171575"/>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184369" name="Rectangle 6"/>
          <p:cNvSpPr>
            <a:spLocks noChangeArrowheads="1"/>
          </p:cNvSpPr>
          <p:nvPr/>
        </p:nvSpPr>
        <p:spPr bwMode="auto">
          <a:xfrm>
            <a:off x="5813425" y="321310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graphicFrame>
        <p:nvGraphicFramePr>
          <p:cNvPr id="184365" name="Object 45"/>
          <p:cNvGraphicFramePr>
            <a:graphicFrameLocks noChangeAspect="1"/>
          </p:cNvGraphicFramePr>
          <p:nvPr/>
        </p:nvGraphicFramePr>
        <p:xfrm>
          <a:off x="1439863" y="4276725"/>
          <a:ext cx="5027612" cy="661988"/>
        </p:xfrm>
        <a:graphic>
          <a:graphicData uri="http://schemas.openxmlformats.org/presentationml/2006/ole">
            <mc:AlternateContent xmlns:mc="http://schemas.openxmlformats.org/markup-compatibility/2006">
              <mc:Choice xmlns:v="urn:schemas-microsoft-com:vml" Requires="v">
                <p:oleObj spid="_x0000_s8195" name="Equation" r:id="rId6" imgW="2642040" imgH="343080" progId="">
                  <p:embed/>
                </p:oleObj>
              </mc:Choice>
              <mc:Fallback>
                <p:oleObj name="Equation" r:id="rId6" imgW="2642040" imgH="343080" progId="">
                  <p:embed/>
                  <p:pic>
                    <p:nvPicPr>
                      <p:cNvPr id="184365" name="Object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9863" y="4276725"/>
                        <a:ext cx="5027612" cy="661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0" name="Rectangle 8"/>
          <p:cNvSpPr>
            <a:spLocks noChangeArrowheads="1"/>
          </p:cNvSpPr>
          <p:nvPr/>
        </p:nvSpPr>
        <p:spPr bwMode="auto">
          <a:xfrm>
            <a:off x="6016625" y="453390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nvGrpSpPr>
          <p:cNvPr id="184371" name="Group 10"/>
          <p:cNvGrpSpPr>
            <a:grpSpLocks/>
          </p:cNvGrpSpPr>
          <p:nvPr/>
        </p:nvGrpSpPr>
        <p:grpSpPr bwMode="auto">
          <a:xfrm>
            <a:off x="5051425" y="4191000"/>
            <a:ext cx="3073400" cy="1790700"/>
            <a:chOff x="3824" y="2640"/>
            <a:chExt cx="1936" cy="1128"/>
          </a:xfrm>
        </p:grpSpPr>
        <p:sp>
          <p:nvSpPr>
            <p:cNvPr id="184376" name="Oval 11"/>
            <p:cNvSpPr>
              <a:spLocks noChangeArrowheads="1"/>
            </p:cNvSpPr>
            <p:nvPr/>
          </p:nvSpPr>
          <p:spPr bwMode="auto">
            <a:xfrm>
              <a:off x="3824" y="2640"/>
              <a:ext cx="480" cy="544"/>
            </a:xfrm>
            <a:prstGeom prst="ellipse">
              <a:avLst/>
            </a:prstGeom>
            <a:noFill/>
            <a:ln w="57150">
              <a:solidFill>
                <a:srgbClr val="FF9900">
                  <a:alpha val="47058"/>
                </a:srgb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84377" name="Line 12"/>
            <p:cNvSpPr>
              <a:spLocks noChangeShapeType="1"/>
            </p:cNvSpPr>
            <p:nvPr/>
          </p:nvSpPr>
          <p:spPr bwMode="auto">
            <a:xfrm flipH="1" flipV="1">
              <a:off x="4280" y="3112"/>
              <a:ext cx="312" cy="264"/>
            </a:xfrm>
            <a:prstGeom prst="line">
              <a:avLst/>
            </a:prstGeom>
            <a:noFill/>
            <a:ln w="57150">
              <a:solidFill>
                <a:srgbClr val="FF9900"/>
              </a:solidFill>
              <a:round/>
              <a:headEnd/>
              <a:tailEnd type="triangle" w="sm"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84378" name="Rectangle 13"/>
            <p:cNvSpPr>
              <a:spLocks noChangeArrowheads="1"/>
            </p:cNvSpPr>
            <p:nvPr/>
          </p:nvSpPr>
          <p:spPr bwMode="auto">
            <a:xfrm>
              <a:off x="4264" y="3421"/>
              <a:ext cx="1496" cy="347"/>
            </a:xfrm>
            <a:prstGeom prst="rect">
              <a:avLst/>
            </a:prstGeom>
            <a:noFill/>
            <a:ln w="9525">
              <a:noFill/>
              <a:miter lim="800000"/>
              <a:headEnd/>
              <a:tailEnd/>
            </a:ln>
          </p:spPr>
          <p:txBody>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it-IT" sz="1800" b="1" i="0" u="none" strike="noStrike" kern="1200" cap="none" spc="0" normalizeH="0" baseline="0" noProof="0">
                  <a:ln>
                    <a:noFill/>
                  </a:ln>
                  <a:solidFill>
                    <a:srgbClr val="FE9914"/>
                  </a:solidFill>
                  <a:effectLst/>
                  <a:uLnTx/>
                  <a:uFillTx/>
                  <a:latin typeface="Univers"/>
                  <a:ea typeface="+mn-ea"/>
                  <a:cs typeface="Arial" charset="0"/>
                </a:rPr>
                <a:t>Lunghezza plateau</a:t>
              </a:r>
            </a:p>
          </p:txBody>
        </p:sp>
      </p:grpSp>
      <p:grpSp>
        <p:nvGrpSpPr>
          <p:cNvPr id="184372" name="Group 14"/>
          <p:cNvGrpSpPr>
            <a:grpSpLocks/>
          </p:cNvGrpSpPr>
          <p:nvPr/>
        </p:nvGrpSpPr>
        <p:grpSpPr bwMode="auto">
          <a:xfrm>
            <a:off x="581025" y="4241800"/>
            <a:ext cx="5181600" cy="2351088"/>
            <a:chOff x="1008" y="2672"/>
            <a:chExt cx="3264" cy="1481"/>
          </a:xfrm>
        </p:grpSpPr>
        <p:sp>
          <p:nvSpPr>
            <p:cNvPr id="184373" name="Rectangle 15"/>
            <p:cNvSpPr>
              <a:spLocks noChangeArrowheads="1"/>
            </p:cNvSpPr>
            <p:nvPr/>
          </p:nvSpPr>
          <p:spPr bwMode="auto">
            <a:xfrm>
              <a:off x="1008" y="3806"/>
              <a:ext cx="3264" cy="347"/>
            </a:xfrm>
            <a:prstGeom prst="rect">
              <a:avLst/>
            </a:prstGeom>
            <a:noFill/>
            <a:ln w="9525">
              <a:noFill/>
              <a:miter lim="800000"/>
              <a:headEnd/>
              <a:tailEnd/>
            </a:ln>
          </p:spPr>
          <p:txBody>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it-IT" sz="1800" b="1" i="0" u="none" strike="noStrike" kern="1200" cap="none" spc="0" normalizeH="0" baseline="0" noProof="0">
                  <a:ln>
                    <a:noFill/>
                  </a:ln>
                  <a:solidFill>
                    <a:srgbClr val="FE9914"/>
                  </a:solidFill>
                  <a:effectLst/>
                  <a:uLnTx/>
                  <a:uFillTx/>
                  <a:latin typeface="Univers"/>
                  <a:ea typeface="+mn-ea"/>
                  <a:cs typeface="Arial" charset="0"/>
                </a:rPr>
                <a:t>Fattore di imperfezione</a:t>
              </a:r>
            </a:p>
          </p:txBody>
        </p:sp>
        <p:sp>
          <p:nvSpPr>
            <p:cNvPr id="184374" name="Oval 16"/>
            <p:cNvSpPr>
              <a:spLocks noChangeArrowheads="1"/>
            </p:cNvSpPr>
            <p:nvPr/>
          </p:nvSpPr>
          <p:spPr bwMode="auto">
            <a:xfrm>
              <a:off x="2704" y="2672"/>
              <a:ext cx="480" cy="544"/>
            </a:xfrm>
            <a:prstGeom prst="ellipse">
              <a:avLst/>
            </a:prstGeom>
            <a:noFill/>
            <a:ln w="57150">
              <a:solidFill>
                <a:srgbClr val="FF9900">
                  <a:alpha val="41960"/>
                </a:srgb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84375" name="Line 17"/>
            <p:cNvSpPr>
              <a:spLocks noChangeShapeType="1"/>
            </p:cNvSpPr>
            <p:nvPr/>
          </p:nvSpPr>
          <p:spPr bwMode="auto">
            <a:xfrm flipV="1">
              <a:off x="2000" y="3176"/>
              <a:ext cx="736" cy="616"/>
            </a:xfrm>
            <a:prstGeom prst="line">
              <a:avLst/>
            </a:prstGeom>
            <a:noFill/>
            <a:ln w="57150">
              <a:solidFill>
                <a:srgbClr val="FF9900"/>
              </a:solidFill>
              <a:round/>
              <a:headEnd/>
              <a:tailEnd type="triangle" w="sm"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4179670281"/>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2"/>
          <p:cNvSpPr>
            <a:spLocks noGrp="1" noChangeArrowheads="1"/>
          </p:cNvSpPr>
          <p:nvPr>
            <p:ph type="title"/>
          </p:nvPr>
        </p:nvSpPr>
        <p:spPr/>
        <p:txBody>
          <a:bodyPr/>
          <a:lstStyle/>
          <a:p>
            <a:pPr eaLnBrk="1" hangingPunct="1"/>
            <a:r>
              <a:rPr lang="it-IT" altLang="en-US" sz="3200"/>
              <a:t>Eurocodice 3 Curve di buckling torsionale laterale</a:t>
            </a:r>
          </a:p>
        </p:txBody>
      </p:sp>
      <p:sp>
        <p:nvSpPr>
          <p:cNvPr id="256002" name="Espace réservé du contenu 6"/>
          <p:cNvSpPr>
            <a:spLocks noGrp="1"/>
          </p:cNvSpPr>
          <p:nvPr>
            <p:ph idx="1"/>
          </p:nvPr>
        </p:nvSpPr>
        <p:spPr/>
        <p:txBody>
          <a:bodyPr/>
          <a:lstStyle/>
          <a:p>
            <a:pPr eaLnBrk="1" hangingPunct="1"/>
            <a:endParaRPr lang="it-IT"/>
          </a:p>
        </p:txBody>
      </p:sp>
      <p:sp>
        <p:nvSpPr>
          <p:cNvPr id="251907"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ED9BB5-A1B2-4043-B4AF-362FC40D6C4D}"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pic>
        <p:nvPicPr>
          <p:cNvPr id="256004" name="Picture 4" descr="Curve di buckling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1150" y="1265238"/>
            <a:ext cx="8366125" cy="5454650"/>
          </a:xfrm>
          <a:prstGeom prst="rect">
            <a:avLst/>
          </a:prstGeom>
          <a:noFill/>
          <a:ln w="9525">
            <a:noFill/>
            <a:miter lim="800000"/>
            <a:headEnd/>
            <a:tailEnd/>
          </a:ln>
        </p:spPr>
      </p:pic>
      <p:sp>
        <p:nvSpPr>
          <p:cNvPr id="256005" name="ZoneTexte 13"/>
          <p:cNvSpPr txBox="1">
            <a:spLocks noChangeArrowheads="1"/>
          </p:cNvSpPr>
          <p:nvPr/>
        </p:nvSpPr>
        <p:spPr bwMode="auto">
          <a:xfrm rot="-5400000">
            <a:off x="-790574" y="3517900"/>
            <a:ext cx="2495550" cy="276225"/>
          </a:xfrm>
          <a:prstGeom prst="rect">
            <a:avLst/>
          </a:prstGeom>
          <a:solidFill>
            <a:schemeClr val="bg1"/>
          </a:solidFill>
          <a:ln w="9525">
            <a:noFill/>
            <a:miter lim="800000"/>
            <a:headEnd/>
            <a:tailEnd/>
          </a:ln>
        </p:spPr>
        <p:txBody>
          <a:bodyPr lIns="0" tIns="0" rIns="0" bIns="0">
            <a:spAutoFit/>
          </a:body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it-IT" altLang="it-IT" sz="1800" b="1" i="0" u="none" strike="noStrike" kern="1200" cap="none" spc="0" normalizeH="0" baseline="-25000" noProof="0">
                <a:ln>
                  <a:noFill/>
                </a:ln>
                <a:solidFill>
                  <a:srgbClr val="000000"/>
                </a:solidFill>
                <a:effectLst/>
                <a:uLnTx/>
                <a:uFillTx/>
                <a:latin typeface="Calibri" pitchFamily="34" charset="0"/>
                <a:ea typeface="+mn-ea"/>
                <a:cs typeface="Times New Roman" pitchFamily="18" charset="0"/>
              </a:rPr>
              <a:t>Fattore di riduzione</a:t>
            </a:r>
            <a:r>
              <a:rPr kumimoji="0" lang="it-IT" altLang="it-IT" sz="1800" b="1" i="0" u="none" strike="noStrike" kern="1200" cap="none" spc="0" normalizeH="0" baseline="0" noProof="0">
                <a:ln>
                  <a:noFill/>
                </a:ln>
                <a:solidFill>
                  <a:srgbClr val="000000"/>
                </a:solidFill>
                <a:effectLst/>
                <a:uLnTx/>
                <a:uFillTx/>
                <a:latin typeface="Calibri" pitchFamily="34" charset="0"/>
                <a:ea typeface="+mn-ea"/>
                <a:cs typeface="Times New Roman" pitchFamily="18" charset="0"/>
                <a:sym typeface="Symbol" pitchFamily="18" charset="2"/>
              </a:rPr>
              <a:t>LT</a:t>
            </a:r>
          </a:p>
        </p:txBody>
      </p:sp>
      <p:sp>
        <p:nvSpPr>
          <p:cNvPr id="256006" name="ZoneTexte 14"/>
          <p:cNvSpPr txBox="1">
            <a:spLocks noChangeArrowheads="1"/>
          </p:cNvSpPr>
          <p:nvPr/>
        </p:nvSpPr>
        <p:spPr bwMode="auto">
          <a:xfrm>
            <a:off x="2868613" y="5951538"/>
            <a:ext cx="2927350" cy="276225"/>
          </a:xfrm>
          <a:prstGeom prst="rect">
            <a:avLst/>
          </a:prstGeom>
          <a:solidFill>
            <a:schemeClr val="bg1"/>
          </a:solidFill>
          <a:ln w="9525">
            <a:noFill/>
            <a:miter lim="800000"/>
            <a:headEnd/>
            <a:tailEnd/>
          </a:ln>
        </p:spPr>
        <p:txBody>
          <a:bodyPr lIns="0" tIns="0" rIns="0" bIns="0">
            <a:spAutoFit/>
          </a:body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it-IT" altLang="it-IT" sz="1800" b="1"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Snellezza non dimensionale</a:t>
            </a:r>
          </a:p>
        </p:txBody>
      </p:sp>
      <p:sp>
        <p:nvSpPr>
          <p:cNvPr id="256007" name="ZoneTexte 8"/>
          <p:cNvSpPr txBox="1">
            <a:spLocks noChangeArrowheads="1"/>
          </p:cNvSpPr>
          <p:nvPr/>
        </p:nvSpPr>
        <p:spPr bwMode="auto">
          <a:xfrm>
            <a:off x="1663700" y="6197600"/>
            <a:ext cx="3109913" cy="430213"/>
          </a:xfrm>
          <a:prstGeom prst="rect">
            <a:avLst/>
          </a:prstGeom>
          <a:solidFill>
            <a:schemeClr val="bg1"/>
          </a:solid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it-IT" altLang="it-IT" sz="14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Acciaio al carbonio: profilati a I saldati</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it-IT" altLang="it-IT" sz="14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Acciaio al carbonio: canali formati a freddo</a:t>
            </a:r>
          </a:p>
        </p:txBody>
      </p:sp>
      <p:sp>
        <p:nvSpPr>
          <p:cNvPr id="256008" name="ZoneTexte 9"/>
          <p:cNvSpPr txBox="1">
            <a:spLocks noChangeArrowheads="1"/>
          </p:cNvSpPr>
          <p:nvPr/>
        </p:nvSpPr>
        <p:spPr bwMode="auto">
          <a:xfrm>
            <a:off x="5305425" y="6197600"/>
            <a:ext cx="3246438" cy="430213"/>
          </a:xfrm>
          <a:prstGeom prst="rect">
            <a:avLst/>
          </a:prstGeom>
          <a:solidFill>
            <a:schemeClr val="bg1"/>
          </a:solid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it-IT" altLang="it-IT" sz="14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Acciaio inossidabile: profilati a I saldati</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it-IT" altLang="it-IT" sz="14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Acciaio inossidabile: canali formati a freddo</a:t>
            </a:r>
          </a:p>
        </p:txBody>
      </p:sp>
    </p:spTree>
    <p:extLst>
      <p:ext uri="{BB962C8B-B14F-4D97-AF65-F5344CB8AC3E}">
        <p14:creationId xmlns:p14="http://schemas.microsoft.com/office/powerpoint/2010/main" val="9735880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5" name="Rectangle 7"/>
          <p:cNvSpPr>
            <a:spLocks noGrp="1" noChangeArrowheads="1"/>
          </p:cNvSpPr>
          <p:nvPr>
            <p:ph type="body" sz="half" idx="1"/>
          </p:nvPr>
        </p:nvSpPr>
        <p:spPr/>
        <p:txBody>
          <a:bodyPr rtlCol="0">
            <a:normAutofit lnSpcReduction="10000"/>
          </a:bodyPr>
          <a:lstStyle/>
          <a:p>
            <a:pPr eaLnBrk="1" fontAlgn="auto" hangingPunct="1">
              <a:spcAft>
                <a:spcPts val="0"/>
              </a:spcAft>
              <a:defRPr/>
            </a:pPr>
            <a:r>
              <a:rPr lang="it-IT" sz="2800" dirty="0"/>
              <a:t>Snellezza di buckling torsionale laterale:</a:t>
            </a:r>
          </a:p>
          <a:p>
            <a:pPr eaLnBrk="1" fontAlgn="auto" hangingPunct="1">
              <a:spcAft>
                <a:spcPts val="0"/>
              </a:spcAft>
              <a:defRPr/>
            </a:pPr>
            <a:endParaRPr lang="it-IT" sz="2800" dirty="0"/>
          </a:p>
          <a:p>
            <a:pPr eaLnBrk="1" fontAlgn="auto" hangingPunct="1">
              <a:spcAft>
                <a:spcPts val="0"/>
              </a:spcAft>
              <a:defRPr/>
            </a:pPr>
            <a:endParaRPr lang="it-IT" sz="2800" dirty="0"/>
          </a:p>
          <a:p>
            <a:pPr eaLnBrk="1" fontAlgn="auto" hangingPunct="1">
              <a:spcAft>
                <a:spcPts val="0"/>
              </a:spcAft>
              <a:defRPr/>
            </a:pPr>
            <a:endParaRPr lang="it-IT" sz="2800" dirty="0"/>
          </a:p>
          <a:p>
            <a:pPr lvl="1" eaLnBrk="1" fontAlgn="auto" hangingPunct="1">
              <a:spcAft>
                <a:spcPts val="0"/>
              </a:spcAft>
              <a:buFont typeface="Arial" panose="020B0604020202020204" pitchFamily="34" charset="0"/>
              <a:buChar char="–"/>
              <a:defRPr/>
            </a:pPr>
            <a:endParaRPr lang="it-IT" sz="2400" dirty="0"/>
          </a:p>
          <a:p>
            <a:pPr lvl="1" eaLnBrk="1" fontAlgn="auto" hangingPunct="1">
              <a:spcAft>
                <a:spcPts val="0"/>
              </a:spcAft>
              <a:buFont typeface="Arial" panose="020B0604020202020204" pitchFamily="34" charset="0"/>
              <a:buChar char="–"/>
              <a:defRPr/>
            </a:pPr>
            <a:r>
              <a:rPr lang="it-IT" sz="2400" dirty="0"/>
              <a:t>Curve di buckling come per compressione (eccetto curva a</a:t>
            </a:r>
            <a:r>
              <a:rPr lang="it-IT" sz="2400" baseline="-25000" dirty="0"/>
              <a:t>0</a:t>
            </a:r>
            <a:r>
              <a:rPr lang="it-IT" sz="2400" dirty="0"/>
              <a:t>)</a:t>
            </a:r>
          </a:p>
          <a:p>
            <a:pPr lvl="1" eaLnBrk="1" fontAlgn="auto" hangingPunct="1">
              <a:spcAft>
                <a:spcPts val="0"/>
              </a:spcAft>
              <a:buFont typeface="Arial" panose="020B0604020202020204" pitchFamily="34" charset="0"/>
              <a:buChar char="–"/>
              <a:defRPr/>
            </a:pPr>
            <a:endParaRPr lang="it-IT" sz="2400" dirty="0"/>
          </a:p>
          <a:p>
            <a:pPr lvl="1" eaLnBrk="1" fontAlgn="auto" hangingPunct="1">
              <a:spcAft>
                <a:spcPts val="0"/>
              </a:spcAft>
              <a:buFont typeface="Arial" panose="020B0604020202020204" pitchFamily="34" charset="0"/>
              <a:buChar char="–"/>
              <a:defRPr/>
            </a:pPr>
            <a:r>
              <a:rPr lang="it-IT" sz="2400" dirty="0"/>
              <a:t>W</a:t>
            </a:r>
            <a:r>
              <a:rPr lang="it-IT" sz="2400" baseline="-25000" dirty="0"/>
              <a:t>y</a:t>
            </a:r>
            <a:r>
              <a:rPr lang="it-IT" sz="2400" dirty="0"/>
              <a:t> dipende dalla classificazione del profilato</a:t>
            </a:r>
          </a:p>
          <a:p>
            <a:pPr lvl="1" eaLnBrk="1" fontAlgn="auto" hangingPunct="1">
              <a:spcAft>
                <a:spcPts val="0"/>
              </a:spcAft>
              <a:buFont typeface="Arial" panose="020B0604020202020204" pitchFamily="34" charset="0"/>
              <a:buChar char="–"/>
              <a:defRPr/>
            </a:pPr>
            <a:endParaRPr lang="it-IT" sz="2400" dirty="0"/>
          </a:p>
          <a:p>
            <a:pPr lvl="1" eaLnBrk="1" fontAlgn="auto" hangingPunct="1">
              <a:spcAft>
                <a:spcPts val="0"/>
              </a:spcAft>
              <a:buFont typeface="Arial" panose="020B0604020202020204" pitchFamily="34" charset="0"/>
              <a:buChar char="–"/>
              <a:defRPr/>
            </a:pPr>
            <a:r>
              <a:rPr lang="it-IT" sz="2400" dirty="0"/>
              <a:t>M</a:t>
            </a:r>
            <a:r>
              <a:rPr lang="it-IT" sz="2400" baseline="-25000" dirty="0"/>
              <a:t>cr</a:t>
            </a:r>
            <a:r>
              <a:rPr lang="it-IT" sz="2400" dirty="0"/>
              <a:t> è il momento LTB critico elastico</a:t>
            </a:r>
          </a:p>
        </p:txBody>
      </p:sp>
      <p:sp>
        <p:nvSpPr>
          <p:cNvPr id="202770" name="Rectangle 2"/>
          <p:cNvSpPr>
            <a:spLocks noChangeArrowheads="1"/>
          </p:cNvSpPr>
          <p:nvPr/>
        </p:nvSpPr>
        <p:spPr bwMode="auto">
          <a:xfrm>
            <a:off x="-1144588" y="125413"/>
            <a:ext cx="9144001"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02771" name="Rectangle 3"/>
          <p:cNvSpPr>
            <a:spLocks noChangeArrowheads="1"/>
          </p:cNvSpPr>
          <p:nvPr/>
        </p:nvSpPr>
        <p:spPr bwMode="auto">
          <a:xfrm>
            <a:off x="-1144588" y="3325813"/>
            <a:ext cx="9144001"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02772" name="Rectangle 4"/>
          <p:cNvSpPr>
            <a:spLocks noChangeArrowheads="1"/>
          </p:cNvSpPr>
          <p:nvPr/>
        </p:nvSpPr>
        <p:spPr bwMode="auto">
          <a:xfrm>
            <a:off x="-1144588" y="3302000"/>
            <a:ext cx="9144001"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graphicFrame>
        <p:nvGraphicFramePr>
          <p:cNvPr id="202768" name="Object 16"/>
          <p:cNvGraphicFramePr>
            <a:graphicFrameLocks noChangeAspect="1"/>
          </p:cNvGraphicFramePr>
          <p:nvPr/>
        </p:nvGraphicFramePr>
        <p:xfrm>
          <a:off x="2430463" y="2352675"/>
          <a:ext cx="2732087" cy="1525588"/>
        </p:xfrm>
        <a:graphic>
          <a:graphicData uri="http://schemas.openxmlformats.org/presentationml/2006/ole">
            <mc:AlternateContent xmlns:mc="http://schemas.openxmlformats.org/markup-compatibility/2006">
              <mc:Choice xmlns:v="urn:schemas-microsoft-com:vml" Requires="v">
                <p:oleObj spid="_x0000_s9218" name="Equation" r:id="rId4" imgW="1295280" imgH="712440" progId="">
                  <p:embed/>
                </p:oleObj>
              </mc:Choice>
              <mc:Fallback>
                <p:oleObj name="Equation" r:id="rId4" imgW="1295280" imgH="712440" progId="">
                  <p:embed/>
                  <p:pic>
                    <p:nvPicPr>
                      <p:cNvPr id="202768"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0463" y="2352675"/>
                        <a:ext cx="2732087" cy="1525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773" name="Rectangle 6"/>
          <p:cNvSpPr>
            <a:spLocks noGrp="1" noChangeArrowheads="1"/>
          </p:cNvSpPr>
          <p:nvPr>
            <p:ph type="title"/>
          </p:nvPr>
        </p:nvSpPr>
        <p:spPr/>
        <p:txBody>
          <a:bodyPr/>
          <a:lstStyle/>
          <a:p>
            <a:pPr eaLnBrk="1" hangingPunct="1"/>
            <a:r>
              <a:rPr lang="it-IT"/>
              <a:t>Snellezza non dimensionale</a:t>
            </a:r>
          </a:p>
        </p:txBody>
      </p:sp>
      <p:sp>
        <p:nvSpPr>
          <p:cNvPr id="202774" name="Tijdelijke aanduiding voor dianumm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3970D4-8182-44CD-89A5-7FCB55B6CE46}"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3374427401"/>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Titel 1"/>
          <p:cNvSpPr>
            <a:spLocks noGrp="1"/>
          </p:cNvSpPr>
          <p:nvPr>
            <p:ph type="title"/>
          </p:nvPr>
        </p:nvSpPr>
        <p:spPr>
          <a:xfrm>
            <a:off x="0" y="274638"/>
            <a:ext cx="8855075" cy="1143000"/>
          </a:xfrm>
        </p:spPr>
        <p:txBody>
          <a:bodyPr/>
          <a:lstStyle/>
          <a:p>
            <a:pPr eaLnBrk="1" hangingPunct="1"/>
            <a:r>
              <a:rPr lang="it-IT" altLang="en-US" sz="3200"/>
              <a:t>Eurocodice 3 Esempio di buckling torsionale laterale</a:t>
            </a:r>
            <a:endParaRPr lang="it-IT" sz="3200"/>
          </a:p>
        </p:txBody>
      </p:sp>
      <p:sp>
        <p:nvSpPr>
          <p:cNvPr id="261122" name="Tijdelijke aanduiding voor inhoud 2"/>
          <p:cNvSpPr>
            <a:spLocks noGrp="1"/>
          </p:cNvSpPr>
          <p:nvPr>
            <p:ph idx="1"/>
          </p:nvPr>
        </p:nvSpPr>
        <p:spPr>
          <a:xfrm>
            <a:off x="457200" y="1236663"/>
            <a:ext cx="8229600" cy="4926012"/>
          </a:xfrm>
        </p:spPr>
        <p:txBody>
          <a:bodyPr/>
          <a:lstStyle/>
          <a:p>
            <a:pPr eaLnBrk="1" hangingPunct="1"/>
            <a:r>
              <a:rPr lang="it-IT"/>
              <a:t>Trave a I sottoposta </a:t>
            </a:r>
            <a:br>
              <a:rPr lang="it-IT"/>
            </a:br>
            <a:r>
              <a:rPr lang="it-IT"/>
              <a:t>a piegatura</a:t>
            </a:r>
          </a:p>
          <a:p>
            <a:pPr eaLnBrk="1" hangingPunct="1"/>
            <a:endParaRPr lang="it-IT"/>
          </a:p>
        </p:txBody>
      </p:sp>
      <p:sp>
        <p:nvSpPr>
          <p:cNvPr id="257027" name="Tijdelijke aanduiding voor dianumm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00637F-6208-4219-928D-97260714601A}"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pic>
        <p:nvPicPr>
          <p:cNvPr id="261124" name="Afbeelding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6388" y="2317750"/>
            <a:ext cx="6240462" cy="2090738"/>
          </a:xfrm>
          <a:prstGeom prst="rect">
            <a:avLst/>
          </a:prstGeom>
          <a:noFill/>
          <a:ln w="9525">
            <a:noFill/>
            <a:miter lim="800000"/>
            <a:headEnd/>
            <a:tailEnd/>
          </a:ln>
        </p:spPr>
      </p:pic>
      <p:pic>
        <p:nvPicPr>
          <p:cNvPr id="261125" name="Afbeelding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02400" y="1593850"/>
            <a:ext cx="2352675" cy="3743325"/>
          </a:xfrm>
          <a:prstGeom prst="rect">
            <a:avLst/>
          </a:prstGeom>
          <a:noFill/>
          <a:ln w="9525">
            <a:noFill/>
            <a:miter lim="800000"/>
            <a:headEnd/>
            <a:tailEnd/>
          </a:ln>
        </p:spPr>
      </p:pic>
      <p:graphicFrame>
        <p:nvGraphicFramePr>
          <p:cNvPr id="12" name="Tabel 11"/>
          <p:cNvGraphicFramePr>
            <a:graphicFrameLocks noGrp="1"/>
          </p:cNvGraphicFramePr>
          <p:nvPr/>
        </p:nvGraphicFramePr>
        <p:xfrm>
          <a:off x="533400" y="4789488"/>
          <a:ext cx="5651500" cy="1736725"/>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20000"/>
                    </a:ext>
                  </a:extLst>
                </a:gridCol>
                <a:gridCol w="2088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360000">
                <a:tc>
                  <a:txBody>
                    <a:bodyPr/>
                    <a:lstStyle/>
                    <a:p>
                      <a:endParaRPr lang="nl-BE" dirty="0"/>
                    </a:p>
                  </a:txBody>
                  <a:tcPr>
                    <a:noFill/>
                  </a:tcPr>
                </a:tc>
                <a:tc>
                  <a:txBody>
                    <a:bodyPr/>
                    <a:lstStyle/>
                    <a:p>
                      <a:r>
                        <a:t>Acciaio al carbonio</a:t>
                      </a:r>
                      <a:endParaRPr lang="it-IT" dirty="0"/>
                    </a:p>
                  </a:txBody>
                  <a:tcPr/>
                </a:tc>
                <a:tc>
                  <a:txBody>
                    <a:bodyPr/>
                    <a:lstStyle/>
                    <a:p>
                      <a:r>
                        <a:t>Acciaio inossidabile duplex</a:t>
                      </a:r>
                      <a:endParaRPr lang="it-IT" dirty="0"/>
                    </a:p>
                  </a:txBody>
                  <a:tcPr/>
                </a:tc>
                <a:extLst>
                  <a:ext uri="{0D108BD9-81ED-4DB2-BD59-A6C34878D82A}">
                    <a16:rowId xmlns:a16="http://schemas.microsoft.com/office/drawing/2014/main" val="10000"/>
                  </a:ext>
                </a:extLst>
              </a:tr>
              <a:tr h="360000">
                <a:tc>
                  <a:txBody>
                    <a:bodyPr/>
                    <a:lstStyle/>
                    <a:p>
                      <a:r>
                        <a:rPr lang="nl-BE" b="1" dirty="0">
                          <a:solidFill>
                            <a:schemeClr val="bg1"/>
                          </a:solidFill>
                        </a:rPr>
                        <a:t>Materiale</a:t>
                      </a:r>
                      <a:endParaRPr lang="it-IT" b="1" dirty="0">
                        <a:solidFill>
                          <a:schemeClr val="bg1"/>
                        </a:solidFill>
                      </a:endParaRPr>
                    </a:p>
                  </a:txBody>
                  <a:tcPr>
                    <a:solidFill>
                      <a:schemeClr val="accent1"/>
                    </a:solidFill>
                  </a:tcPr>
                </a:tc>
                <a:tc>
                  <a:txBody>
                    <a:bodyPr/>
                    <a:lstStyle/>
                    <a:p>
                      <a:pPr algn="r"/>
                      <a:r>
                        <a:t>S355</a:t>
                      </a:r>
                      <a:endParaRPr lang="it-IT" dirty="0"/>
                    </a:p>
                  </a:txBody>
                  <a:tcPr/>
                </a:tc>
                <a:tc>
                  <a:txBody>
                    <a:bodyPr/>
                    <a:lstStyle/>
                    <a:p>
                      <a:pPr algn="r"/>
                      <a:r>
                        <a:t>EN 1.4162</a:t>
                      </a:r>
                      <a:endParaRPr lang="it-IT" dirty="0"/>
                    </a:p>
                  </a:txBody>
                  <a:tcPr/>
                </a:tc>
                <a:extLst>
                  <a:ext uri="{0D108BD9-81ED-4DB2-BD59-A6C34878D82A}">
                    <a16:rowId xmlns:a16="http://schemas.microsoft.com/office/drawing/2014/main" val="10001"/>
                  </a:ext>
                </a:extLst>
              </a:tr>
              <a:tr h="360000">
                <a:tc>
                  <a:txBody>
                    <a:bodyPr/>
                    <a:lstStyle/>
                    <a:p>
                      <a:r>
                        <a:rPr lang="nl-BE" b="1" dirty="0">
                          <a:solidFill>
                            <a:schemeClr val="bg1"/>
                          </a:solidFill>
                        </a:rPr>
                        <a:t>f</a:t>
                      </a:r>
                      <a:r>
                        <a:rPr lang="nl-BE" b="1" baseline="-25000" dirty="0">
                          <a:solidFill>
                            <a:schemeClr val="bg1"/>
                          </a:solidFill>
                        </a:rPr>
                        <a:t>y</a:t>
                      </a:r>
                      <a:r>
                        <a:rPr lang="nl-BE" b="1" dirty="0">
                          <a:solidFill>
                            <a:schemeClr val="bg1"/>
                          </a:solidFill>
                        </a:rPr>
                        <a:t> [N/mm²]</a:t>
                      </a:r>
                      <a:endParaRPr lang="it-IT" b="1" dirty="0">
                        <a:solidFill>
                          <a:schemeClr val="bg1"/>
                        </a:solidFill>
                      </a:endParaRPr>
                    </a:p>
                  </a:txBody>
                  <a:tcPr>
                    <a:solidFill>
                      <a:schemeClr val="accent1"/>
                    </a:solidFill>
                  </a:tcPr>
                </a:tc>
                <a:tc>
                  <a:txBody>
                    <a:bodyPr/>
                    <a:lstStyle/>
                    <a:p>
                      <a:pPr algn="r"/>
                      <a:r>
                        <a:t>355</a:t>
                      </a:r>
                      <a:endParaRPr lang="it-IT" dirty="0"/>
                    </a:p>
                  </a:txBody>
                  <a:tcPr/>
                </a:tc>
                <a:tc>
                  <a:txBody>
                    <a:bodyPr/>
                    <a:lstStyle/>
                    <a:p>
                      <a:pPr algn="r"/>
                      <a:r>
                        <a:t>450</a:t>
                      </a:r>
                      <a:endParaRPr lang="it-IT" dirty="0"/>
                    </a:p>
                  </a:txBody>
                  <a:tcPr/>
                </a:tc>
                <a:extLst>
                  <a:ext uri="{0D108BD9-81ED-4DB2-BD59-A6C34878D82A}">
                    <a16:rowId xmlns:a16="http://schemas.microsoft.com/office/drawing/2014/main" val="10002"/>
                  </a:ext>
                </a:extLst>
              </a:tr>
              <a:tr h="360000">
                <a:tc>
                  <a:txBody>
                    <a:bodyPr/>
                    <a:lstStyle/>
                    <a:p>
                      <a:r>
                        <a:rPr lang="nl-BE" b="1" dirty="0">
                          <a:solidFill>
                            <a:schemeClr val="bg1"/>
                          </a:solidFill>
                        </a:rPr>
                        <a:t>E [N/mm²]</a:t>
                      </a:r>
                      <a:endParaRPr lang="it-IT" b="1" dirty="0">
                        <a:solidFill>
                          <a:schemeClr val="bg1"/>
                        </a:solidFill>
                      </a:endParaRPr>
                    </a:p>
                  </a:txBody>
                  <a:tcPr>
                    <a:solidFill>
                      <a:schemeClr val="accent1"/>
                    </a:solidFill>
                  </a:tcPr>
                </a:tc>
                <a:tc>
                  <a:txBody>
                    <a:bodyPr/>
                    <a:lstStyle/>
                    <a:p>
                      <a:pPr algn="r"/>
                      <a:r>
                        <a:t>210000</a:t>
                      </a:r>
                      <a:endParaRPr lang="it-IT" dirty="0"/>
                    </a:p>
                  </a:txBody>
                  <a:tcPr/>
                </a:tc>
                <a:tc>
                  <a:txBody>
                    <a:bodyPr/>
                    <a:lstStyle/>
                    <a:p>
                      <a:pPr algn="r"/>
                      <a:r>
                        <a:t>200000</a:t>
                      </a:r>
                      <a:endParaRPr lang="it-IT"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786485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Titel 1"/>
          <p:cNvSpPr>
            <a:spLocks noGrp="1"/>
          </p:cNvSpPr>
          <p:nvPr>
            <p:ph type="title"/>
          </p:nvPr>
        </p:nvSpPr>
        <p:spPr/>
        <p:txBody>
          <a:bodyPr/>
          <a:lstStyle/>
          <a:p>
            <a:pPr eaLnBrk="1" hangingPunct="1"/>
            <a:r>
              <a:rPr lang="it-IT" altLang="en-US" sz="3200"/>
              <a:t>Eurocodice 3 Esempio di buckling torsionale laterale</a:t>
            </a:r>
            <a:endParaRPr lang="it-IT" sz="3200"/>
          </a:p>
        </p:txBody>
      </p:sp>
      <p:sp>
        <p:nvSpPr>
          <p:cNvPr id="263170" name="Tijdelijke aanduiding voor tekst 8"/>
          <p:cNvSpPr>
            <a:spLocks noGrp="1"/>
          </p:cNvSpPr>
          <p:nvPr>
            <p:ph type="body" idx="1"/>
          </p:nvPr>
        </p:nvSpPr>
        <p:spPr>
          <a:xfrm>
            <a:off x="457200" y="1268413"/>
            <a:ext cx="4040188" cy="639762"/>
          </a:xfrm>
        </p:spPr>
        <p:txBody>
          <a:bodyPr/>
          <a:lstStyle/>
          <a:p>
            <a:pPr eaLnBrk="1" hangingPunct="1"/>
            <a:r>
              <a:rPr lang="it-IT"/>
              <a:t>EC 3-1-1: S355</a:t>
            </a:r>
          </a:p>
        </p:txBody>
      </p:sp>
      <p:sp>
        <p:nvSpPr>
          <p:cNvPr id="3" name="Tijdelijke aanduiding voor inhoud 2"/>
          <p:cNvSpPr>
            <a:spLocks noGrp="1" noRot="1" noChangeAspect="1" noMove="1" noResize="1" noEditPoints="1" noAdjustHandles="1" noChangeArrowheads="1" noChangeShapeType="1" noTextEdit="1"/>
          </p:cNvSpPr>
          <p:nvPr>
            <p:ph sz="half" idx="2"/>
          </p:nvPr>
        </p:nvSpPr>
        <p:spPr>
          <a:xfrm>
            <a:off x="457200" y="1908522"/>
            <a:ext cx="4040188" cy="4472806"/>
          </a:xfrm>
          <a:blipFill rotWithShape="0">
            <a:blip r:embed="rId3" cstate="email">
              <a:extLst>
                <a:ext uri="{28A0092B-C50C-407E-A947-70E740481C1C}">
                  <a14:useLocalDpi xmlns:a14="http://schemas.microsoft.com/office/drawing/2010/main"/>
                </a:ext>
              </a:extLst>
            </a:blip>
            <a:stretch>
              <a:fillRect l="-1961" t="-1090"/>
            </a:stretch>
          </a:blipFill>
        </p:spPr>
        <p:txBody>
          <a:bodyPr rtlCol="0">
            <a:normAutofit/>
          </a:bodyPr>
          <a:lstStyle/>
          <a:p>
            <a:pPr eaLnBrk="1" fontAlgn="auto" hangingPunct="1">
              <a:spcAft>
                <a:spcPts val="0"/>
              </a:spcAft>
              <a:defRPr/>
            </a:pPr>
            <a:r>
              <a:rPr lang="nl-BE">
                <a:noFill/>
              </a:rPr>
              <a:t> </a:t>
            </a:r>
          </a:p>
        </p:txBody>
      </p:sp>
      <p:sp>
        <p:nvSpPr>
          <p:cNvPr id="263172" name="Tijdelijke aanduiding voor tekst 9"/>
          <p:cNvSpPr>
            <a:spLocks noGrp="1"/>
          </p:cNvSpPr>
          <p:nvPr>
            <p:ph type="body" sz="quarter" idx="3"/>
          </p:nvPr>
        </p:nvSpPr>
        <p:spPr>
          <a:xfrm>
            <a:off x="4645025" y="1268413"/>
            <a:ext cx="4041775" cy="639762"/>
          </a:xfrm>
        </p:spPr>
        <p:txBody>
          <a:bodyPr/>
          <a:lstStyle/>
          <a:p>
            <a:pPr eaLnBrk="1" hangingPunct="1"/>
            <a:r>
              <a:rPr lang="it-IT"/>
              <a:t>EC 3-1-4: Duplex</a:t>
            </a:r>
          </a:p>
        </p:txBody>
      </p:sp>
      <p:sp>
        <p:nvSpPr>
          <p:cNvPr id="11" name="Tijdelijke aanduiding voor inhoud 10"/>
          <p:cNvSpPr>
            <a:spLocks noGrp="1" noRot="1" noChangeAspect="1" noMove="1" noResize="1" noEditPoints="1" noAdjustHandles="1" noChangeArrowheads="1" noChangeShapeType="1" noTextEdit="1"/>
          </p:cNvSpPr>
          <p:nvPr>
            <p:ph sz="quarter" idx="4"/>
          </p:nvPr>
        </p:nvSpPr>
        <p:spPr>
          <a:xfrm>
            <a:off x="4645025" y="1908522"/>
            <a:ext cx="4041775" cy="4472806"/>
          </a:xfrm>
          <a:blipFill rotWithShape="0">
            <a:blip r:embed="rId4" cstate="email">
              <a:extLst>
                <a:ext uri="{28A0092B-C50C-407E-A947-70E740481C1C}">
                  <a14:useLocalDpi xmlns:a14="http://schemas.microsoft.com/office/drawing/2010/main"/>
                </a:ext>
              </a:extLst>
            </a:blip>
            <a:stretch>
              <a:fillRect l="-2112" t="-1090"/>
            </a:stretch>
          </a:blipFill>
        </p:spPr>
        <p:txBody>
          <a:bodyPr rtlCol="0">
            <a:normAutofit/>
          </a:bodyPr>
          <a:lstStyle/>
          <a:p>
            <a:pPr eaLnBrk="1" fontAlgn="auto" hangingPunct="1">
              <a:spcAft>
                <a:spcPts val="0"/>
              </a:spcAft>
              <a:defRPr/>
            </a:pPr>
            <a:r>
              <a:rPr lang="nl-BE">
                <a:noFill/>
              </a:rPr>
              <a:t> </a:t>
            </a:r>
          </a:p>
        </p:txBody>
      </p:sp>
      <p:sp>
        <p:nvSpPr>
          <p:cNvPr id="258054" name="Tijdelijke aanduiding voor dianumm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F23B82-95BC-461E-B9AC-B903EBF7F7FD}"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
        <p:nvSpPr>
          <p:cNvPr id="12" name="Tekstvak 11"/>
          <p:cNvSpPr txBox="1">
            <a:spLocks noRot="1" noChangeAspect="1" noMove="1" noResize="1" noEditPoints="1" noAdjustHandles="1" noChangeArrowheads="1" noChangeShapeType="1" noTextEdit="1"/>
          </p:cNvSpPr>
          <p:nvPr/>
        </p:nvSpPr>
        <p:spPr>
          <a:xfrm>
            <a:off x="1187624" y="2344281"/>
            <a:ext cx="1814086" cy="818366"/>
          </a:xfrm>
          <a:prstGeom prst="rect">
            <a:avLst/>
          </a:prstGeom>
          <a:blipFill rotWithShape="0">
            <a:blip r:embed="rId5" cstate="email">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noFill/>
                <a:effectLst/>
                <a:uLnTx/>
                <a:uFillTx/>
                <a:latin typeface="Calibri"/>
                <a:ea typeface="+mn-ea"/>
                <a:cs typeface="Arial" charset="0"/>
              </a:rPr>
              <a:t> </a:t>
            </a:r>
          </a:p>
        </p:txBody>
      </p:sp>
      <p:sp>
        <p:nvSpPr>
          <p:cNvPr id="13" name="Tekstvak 12"/>
          <p:cNvSpPr txBox="1">
            <a:spLocks noRot="1" noChangeAspect="1" noMove="1" noResize="1" noEditPoints="1" noAdjustHandles="1" noChangeArrowheads="1" noChangeShapeType="1" noTextEdit="1"/>
          </p:cNvSpPr>
          <p:nvPr/>
        </p:nvSpPr>
        <p:spPr>
          <a:xfrm>
            <a:off x="5436096" y="2344281"/>
            <a:ext cx="2622000" cy="818366"/>
          </a:xfrm>
          <a:prstGeom prst="rect">
            <a:avLst/>
          </a:prstGeom>
          <a:blipFill rotWithShape="0">
            <a:blip r:embed="rId6" cstate="email">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noFill/>
                <a:effectLst/>
                <a:uLnTx/>
                <a:uFillTx/>
                <a:latin typeface="Calibri"/>
                <a:ea typeface="+mn-ea"/>
                <a:cs typeface="Arial" charset="0"/>
              </a:rPr>
              <a:t> </a:t>
            </a:r>
          </a:p>
        </p:txBody>
      </p:sp>
      <p:cxnSp>
        <p:nvCxnSpPr>
          <p:cNvPr id="19" name="Rechte verbindingslijn 18"/>
          <p:cNvCxnSpPr/>
          <p:nvPr/>
        </p:nvCxnSpPr>
        <p:spPr>
          <a:xfrm>
            <a:off x="4497388" y="1535113"/>
            <a:ext cx="0" cy="48466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052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itel 1"/>
          <p:cNvSpPr>
            <a:spLocks noGrp="1"/>
          </p:cNvSpPr>
          <p:nvPr>
            <p:ph type="title"/>
          </p:nvPr>
        </p:nvSpPr>
        <p:spPr/>
        <p:txBody>
          <a:bodyPr/>
          <a:lstStyle/>
          <a:p>
            <a:pPr eaLnBrk="1" hangingPunct="1"/>
            <a:r>
              <a:rPr lang="it-IT" altLang="en-US" sz="3200"/>
              <a:t>Eurocodice 3 Esempio di buckling torsionale laterale</a:t>
            </a:r>
            <a:endParaRPr lang="it-IT" sz="3200"/>
          </a:p>
        </p:txBody>
      </p:sp>
      <p:sp>
        <p:nvSpPr>
          <p:cNvPr id="265218" name="Tijdelijke aanduiding voor tekst 8"/>
          <p:cNvSpPr>
            <a:spLocks noGrp="1"/>
          </p:cNvSpPr>
          <p:nvPr>
            <p:ph type="body" idx="1"/>
          </p:nvPr>
        </p:nvSpPr>
        <p:spPr>
          <a:xfrm>
            <a:off x="457200" y="1268413"/>
            <a:ext cx="4040188" cy="639762"/>
          </a:xfrm>
        </p:spPr>
        <p:txBody>
          <a:bodyPr/>
          <a:lstStyle/>
          <a:p>
            <a:pPr eaLnBrk="1" hangingPunct="1"/>
            <a:r>
              <a:rPr lang="it-IT"/>
              <a:t>EC 3-1-1: S355</a:t>
            </a:r>
          </a:p>
        </p:txBody>
      </p:sp>
      <p:sp>
        <p:nvSpPr>
          <p:cNvPr id="3" name="Tijdelijke aanduiding voor inhoud 2"/>
          <p:cNvSpPr>
            <a:spLocks noGrp="1" noRot="1" noChangeAspect="1" noMove="1" noResize="1" noEditPoints="1" noAdjustHandles="1" noChangeArrowheads="1" noChangeShapeType="1" noTextEdit="1"/>
          </p:cNvSpPr>
          <p:nvPr>
            <p:ph sz="half" idx="2"/>
          </p:nvPr>
        </p:nvSpPr>
        <p:spPr>
          <a:xfrm>
            <a:off x="457200" y="1908522"/>
            <a:ext cx="4040188" cy="1736502"/>
          </a:xfrm>
          <a:blipFill rotWithShape="0">
            <a:blip r:embed="rId3" cstate="email">
              <a:extLst>
                <a:ext uri="{28A0092B-C50C-407E-A947-70E740481C1C}">
                  <a14:useLocalDpi xmlns:a14="http://schemas.microsoft.com/office/drawing/2010/main"/>
                </a:ext>
              </a:extLst>
            </a:blip>
            <a:stretch>
              <a:fillRect l="-1961" t="-2807"/>
            </a:stretch>
          </a:blipFill>
        </p:spPr>
        <p:txBody>
          <a:bodyPr rtlCol="0">
            <a:normAutofit/>
          </a:bodyPr>
          <a:lstStyle/>
          <a:p>
            <a:pPr eaLnBrk="1" fontAlgn="auto" hangingPunct="1">
              <a:spcAft>
                <a:spcPts val="0"/>
              </a:spcAft>
              <a:defRPr/>
            </a:pPr>
            <a:r>
              <a:rPr lang="nl-BE">
                <a:noFill/>
              </a:rPr>
              <a:t> </a:t>
            </a:r>
          </a:p>
        </p:txBody>
      </p:sp>
      <p:sp>
        <p:nvSpPr>
          <p:cNvPr id="265220" name="Tijdelijke aanduiding voor tekst 9"/>
          <p:cNvSpPr>
            <a:spLocks noGrp="1"/>
          </p:cNvSpPr>
          <p:nvPr>
            <p:ph type="body" sz="quarter" idx="3"/>
          </p:nvPr>
        </p:nvSpPr>
        <p:spPr>
          <a:xfrm>
            <a:off x="4645025" y="1268413"/>
            <a:ext cx="4041775" cy="639762"/>
          </a:xfrm>
        </p:spPr>
        <p:txBody>
          <a:bodyPr/>
          <a:lstStyle/>
          <a:p>
            <a:pPr eaLnBrk="1" hangingPunct="1"/>
            <a:r>
              <a:rPr lang="it-IT"/>
              <a:t>EC 3-1-4: Duplex</a:t>
            </a:r>
          </a:p>
        </p:txBody>
      </p:sp>
      <p:sp>
        <p:nvSpPr>
          <p:cNvPr id="11" name="Tijdelijke aanduiding voor inhoud 10"/>
          <p:cNvSpPr>
            <a:spLocks noGrp="1" noRot="1" noChangeAspect="1" noMove="1" noResize="1" noEditPoints="1" noAdjustHandles="1" noChangeArrowheads="1" noChangeShapeType="1" noTextEdit="1"/>
          </p:cNvSpPr>
          <p:nvPr>
            <p:ph sz="quarter" idx="4"/>
          </p:nvPr>
        </p:nvSpPr>
        <p:spPr>
          <a:xfrm>
            <a:off x="4645025" y="1908522"/>
            <a:ext cx="4041775" cy="1736502"/>
          </a:xfrm>
          <a:blipFill rotWithShape="0">
            <a:blip r:embed="rId4" cstate="email">
              <a:extLst>
                <a:ext uri="{28A0092B-C50C-407E-A947-70E740481C1C}">
                  <a14:useLocalDpi xmlns:a14="http://schemas.microsoft.com/office/drawing/2010/main"/>
                </a:ext>
              </a:extLst>
            </a:blip>
            <a:stretch>
              <a:fillRect l="-2112" t="-2807"/>
            </a:stretch>
          </a:blipFill>
        </p:spPr>
        <p:txBody>
          <a:bodyPr rtlCol="0">
            <a:normAutofit/>
          </a:bodyPr>
          <a:lstStyle/>
          <a:p>
            <a:pPr eaLnBrk="1" fontAlgn="auto" hangingPunct="1">
              <a:spcAft>
                <a:spcPts val="0"/>
              </a:spcAft>
              <a:defRPr/>
            </a:pPr>
            <a:r>
              <a:rPr lang="nl-BE">
                <a:noFill/>
              </a:rPr>
              <a:t> </a:t>
            </a:r>
          </a:p>
        </p:txBody>
      </p:sp>
      <p:sp>
        <p:nvSpPr>
          <p:cNvPr id="259078" name="Tijdelijke aanduiding voor dianumm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DBF84F-EF16-4CAF-A577-E607FCD0C80A}"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cxnSp>
        <p:nvCxnSpPr>
          <p:cNvPr id="19" name="Rechte verbindingslijn 18"/>
          <p:cNvCxnSpPr/>
          <p:nvPr/>
        </p:nvCxnSpPr>
        <p:spPr>
          <a:xfrm>
            <a:off x="4497388" y="1535113"/>
            <a:ext cx="0" cy="2109787"/>
          </a:xfrm>
          <a:prstGeom prst="line">
            <a:avLst/>
          </a:prstGeom>
        </p:spPr>
        <p:style>
          <a:lnRef idx="1">
            <a:schemeClr val="accent1"/>
          </a:lnRef>
          <a:fillRef idx="0">
            <a:schemeClr val="accent1"/>
          </a:fillRef>
          <a:effectRef idx="0">
            <a:schemeClr val="accent1"/>
          </a:effectRef>
          <a:fontRef idx="minor">
            <a:schemeClr val="tx1"/>
          </a:fontRef>
        </p:style>
      </p:cxnSp>
      <p:sp>
        <p:nvSpPr>
          <p:cNvPr id="14" name="Tijdelijke aanduiding voor inhoud 2"/>
          <p:cNvSpPr txBox="1">
            <a:spLocks noRot="1" noChangeAspect="1" noMove="1" noResize="1" noEditPoints="1" noAdjustHandles="1" noChangeArrowheads="1" noChangeShapeType="1" noTextEdit="1"/>
          </p:cNvSpPr>
          <p:nvPr/>
        </p:nvSpPr>
        <p:spPr>
          <a:xfrm>
            <a:off x="451622" y="4018433"/>
            <a:ext cx="8235177" cy="2578918"/>
          </a:xfrm>
          <a:prstGeom prst="rect">
            <a:avLst/>
          </a:prstGeom>
          <a:blipFill rotWithShape="0">
            <a:blip r:embed="rId5" cstate="email">
              <a:extLst>
                <a:ext uri="{28A0092B-C50C-407E-A947-70E740481C1C}">
                  <a14:useLocalDpi xmlns:a14="http://schemas.microsoft.com/office/drawing/2010/main"/>
                </a:ext>
              </a:extLst>
            </a:blip>
            <a:stretch>
              <a:fillRect l="-1110" t="-189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noFill/>
                <a:effectLst/>
                <a:uLnTx/>
                <a:uFillTx/>
                <a:latin typeface="Calibri"/>
                <a:ea typeface="+mn-ea"/>
                <a:cs typeface="Arial" charset="0"/>
              </a:rPr>
              <a:t> </a:t>
            </a:r>
          </a:p>
        </p:txBody>
      </p:sp>
    </p:spTree>
    <p:extLst>
      <p:ext uri="{BB962C8B-B14F-4D97-AF65-F5344CB8AC3E}">
        <p14:creationId xmlns:p14="http://schemas.microsoft.com/office/powerpoint/2010/main" val="41206124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Titel 1"/>
          <p:cNvSpPr>
            <a:spLocks noGrp="1"/>
          </p:cNvSpPr>
          <p:nvPr>
            <p:ph type="title"/>
          </p:nvPr>
        </p:nvSpPr>
        <p:spPr>
          <a:xfrm>
            <a:off x="0" y="274638"/>
            <a:ext cx="8869363" cy="1143000"/>
          </a:xfrm>
        </p:spPr>
        <p:txBody>
          <a:bodyPr/>
          <a:lstStyle/>
          <a:p>
            <a:pPr eaLnBrk="1" hangingPunct="1"/>
            <a:r>
              <a:rPr lang="it-IT" altLang="en-US" sz="3200"/>
              <a:t>Eurocodice 3 Esempio di buckling torsionale laterale</a:t>
            </a:r>
            <a:endParaRPr lang="it-IT" sz="3200"/>
          </a:p>
        </p:txBody>
      </p:sp>
      <p:graphicFrame>
        <p:nvGraphicFramePr>
          <p:cNvPr id="7" name="Tijdelijke aanduiding voor inhoud 6"/>
          <p:cNvGraphicFramePr>
            <a:graphicFrameLocks noGrp="1"/>
          </p:cNvGraphicFramePr>
          <p:nvPr>
            <p:ph sz="half" idx="2"/>
          </p:nvPr>
        </p:nvGraphicFramePr>
        <p:xfrm>
          <a:off x="1042988" y="2709863"/>
          <a:ext cx="6769100" cy="4114800"/>
        </p:xfrm>
        <a:graphic>
          <a:graphicData uri="http://schemas.openxmlformats.org/drawingml/2006/table">
            <a:tbl>
              <a:tblPr firstRow="1" bandRow="1">
                <a:tableStyleId>{5C22544A-7EE6-4342-B048-85BDC9FD1C3A}</a:tableStyleId>
              </a:tblPr>
              <a:tblGrid>
                <a:gridCol w="2256251">
                  <a:extLst>
                    <a:ext uri="{9D8B030D-6E8A-4147-A177-3AD203B41FA5}">
                      <a16:colId xmlns:a16="http://schemas.microsoft.com/office/drawing/2014/main" val="20000"/>
                    </a:ext>
                  </a:extLst>
                </a:gridCol>
                <a:gridCol w="2256251">
                  <a:extLst>
                    <a:ext uri="{9D8B030D-6E8A-4147-A177-3AD203B41FA5}">
                      <a16:colId xmlns:a16="http://schemas.microsoft.com/office/drawing/2014/main" val="20001"/>
                    </a:ext>
                  </a:extLst>
                </a:gridCol>
                <a:gridCol w="2256251">
                  <a:extLst>
                    <a:ext uri="{9D8B030D-6E8A-4147-A177-3AD203B41FA5}">
                      <a16:colId xmlns:a16="http://schemas.microsoft.com/office/drawing/2014/main" val="20002"/>
                    </a:ext>
                  </a:extLst>
                </a:gridCol>
              </a:tblGrid>
              <a:tr h="324000">
                <a:tc>
                  <a:txBody>
                    <a:bodyPr/>
                    <a:lstStyle/>
                    <a:p>
                      <a:endParaRPr lang="nl-BE" sz="1600" dirty="0"/>
                    </a:p>
                  </a:txBody>
                  <a:tcPr>
                    <a:solidFill>
                      <a:schemeClr val="bg1"/>
                    </a:solidFill>
                  </a:tcPr>
                </a:tc>
                <a:tc>
                  <a:txBody>
                    <a:bodyPr/>
                    <a:lstStyle/>
                    <a:p>
                      <a:r>
                        <a:rPr lang="nl-BE" sz="1600" dirty="0"/>
                        <a:t>EC 3-1-1: S355</a:t>
                      </a:r>
                      <a:endParaRPr lang="it-IT" sz="1600" dirty="0"/>
                    </a:p>
                  </a:txBody>
                  <a:tcPr/>
                </a:tc>
                <a:tc>
                  <a:txBody>
                    <a:bodyPr/>
                    <a:lstStyle/>
                    <a:p>
                      <a:r>
                        <a:rPr lang="nl-BE" sz="1600" dirty="0"/>
                        <a:t>EC 3-1-4: duplex</a:t>
                      </a:r>
                      <a:endParaRPr lang="it-IT" sz="1600" dirty="0"/>
                    </a:p>
                  </a:txBody>
                  <a:tcPr/>
                </a:tc>
                <a:extLst>
                  <a:ext uri="{0D108BD9-81ED-4DB2-BD59-A6C34878D82A}">
                    <a16:rowId xmlns:a16="http://schemas.microsoft.com/office/drawing/2014/main" val="10000"/>
                  </a:ext>
                </a:extLst>
              </a:tr>
              <a:tr h="324000">
                <a:tc>
                  <a:txBody>
                    <a:bodyPr/>
                    <a:lstStyle/>
                    <a:p>
                      <a:r>
                        <a:rPr lang="nl-BE" sz="1600" b="1" dirty="0">
                          <a:solidFill>
                            <a:schemeClr val="bg1"/>
                          </a:solidFill>
                        </a:rPr>
                        <a:t>C</a:t>
                      </a:r>
                      <a:r>
                        <a:rPr lang="nl-BE" sz="1600" b="1" baseline="-25000" dirty="0">
                          <a:solidFill>
                            <a:schemeClr val="bg1"/>
                          </a:solidFill>
                        </a:rPr>
                        <a:t>1</a:t>
                      </a:r>
                      <a:r>
                        <a:rPr lang="nl-BE" sz="1600" b="1" dirty="0">
                          <a:solidFill>
                            <a:schemeClr val="bg1"/>
                          </a:solidFill>
                        </a:rPr>
                        <a:t> [-]</a:t>
                      </a:r>
                      <a:endParaRPr lang="it-IT" sz="1600" b="1" dirty="0">
                        <a:solidFill>
                          <a:schemeClr val="bg1"/>
                        </a:solidFill>
                      </a:endParaRPr>
                    </a:p>
                  </a:txBody>
                  <a:tcPr>
                    <a:solidFill>
                      <a:schemeClr val="accent1"/>
                    </a:solidFill>
                  </a:tcPr>
                </a:tc>
                <a:tc>
                  <a:txBody>
                    <a:bodyPr/>
                    <a:lstStyle/>
                    <a:p>
                      <a:pPr algn="r"/>
                      <a:r>
                        <a:rPr lang="nl-BE" sz="1600" dirty="0"/>
                        <a:t>1,04</a:t>
                      </a:r>
                      <a:endParaRPr lang="it-IT" sz="1600" dirty="0"/>
                    </a:p>
                  </a:txBody>
                  <a:tcPr/>
                </a:tc>
                <a:tc>
                  <a:txBody>
                    <a:bodyPr/>
                    <a:lstStyle/>
                    <a:p>
                      <a:pPr algn="r"/>
                      <a:r>
                        <a:rPr lang="nl-BE" sz="1600" dirty="0"/>
                        <a:t>1,04</a:t>
                      </a:r>
                      <a:endParaRPr lang="it-IT" sz="1600" dirty="0"/>
                    </a:p>
                  </a:txBody>
                  <a:tcPr/>
                </a:tc>
                <a:extLst>
                  <a:ext uri="{0D108BD9-81ED-4DB2-BD59-A6C34878D82A}">
                    <a16:rowId xmlns:a16="http://schemas.microsoft.com/office/drawing/2014/main" val="10001"/>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a:solidFill>
                            <a:schemeClr val="bg1"/>
                          </a:solidFill>
                        </a:rPr>
                        <a:t>C</a:t>
                      </a:r>
                      <a:r>
                        <a:rPr lang="nl-BE" sz="1600" b="1" baseline="-25000" dirty="0">
                          <a:solidFill>
                            <a:schemeClr val="bg1"/>
                          </a:solidFill>
                        </a:rPr>
                        <a:t>2 </a:t>
                      </a:r>
                      <a:r>
                        <a:rPr lang="nl-BE" sz="1600" b="1" dirty="0">
                          <a:solidFill>
                            <a:schemeClr val="bg1"/>
                          </a:solidFill>
                        </a:rPr>
                        <a:t>[-]</a:t>
                      </a:r>
                      <a:endParaRPr lang="it-IT" sz="1600" b="1" dirty="0">
                        <a:solidFill>
                          <a:schemeClr val="bg1"/>
                        </a:solidFill>
                      </a:endParaRPr>
                    </a:p>
                  </a:txBody>
                  <a:tcPr>
                    <a:solidFill>
                      <a:schemeClr val="accent1"/>
                    </a:solidFill>
                  </a:tcPr>
                </a:tc>
                <a:tc>
                  <a:txBody>
                    <a:bodyPr/>
                    <a:lstStyle/>
                    <a:p>
                      <a:pPr algn="r"/>
                      <a:r>
                        <a:rPr lang="nl-BE" sz="1600" dirty="0"/>
                        <a:t>0,42</a:t>
                      </a:r>
                      <a:endParaRPr lang="it-IT" sz="1600" dirty="0"/>
                    </a:p>
                  </a:txBody>
                  <a:tcPr/>
                </a:tc>
                <a:tc>
                  <a:txBody>
                    <a:bodyPr/>
                    <a:lstStyle/>
                    <a:p>
                      <a:pPr algn="r"/>
                      <a:r>
                        <a:rPr lang="nl-BE" sz="1600" dirty="0"/>
                        <a:t>0,42</a:t>
                      </a:r>
                      <a:endParaRPr lang="it-IT" sz="1600" dirty="0"/>
                    </a:p>
                  </a:txBody>
                  <a:tcPr/>
                </a:tc>
                <a:extLst>
                  <a:ext uri="{0D108BD9-81ED-4DB2-BD59-A6C34878D82A}">
                    <a16:rowId xmlns:a16="http://schemas.microsoft.com/office/drawing/2014/main" val="10002"/>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a:solidFill>
                            <a:schemeClr val="bg1"/>
                          </a:solidFill>
                        </a:rPr>
                        <a:t>k</a:t>
                      </a:r>
                      <a:r>
                        <a:rPr lang="nl-BE" sz="1600" b="1" baseline="-25000" dirty="0">
                          <a:solidFill>
                            <a:schemeClr val="bg1"/>
                          </a:solidFill>
                        </a:rPr>
                        <a:t>z</a:t>
                      </a:r>
                      <a:r>
                        <a:t> </a:t>
                      </a:r>
                      <a:r>
                        <a:rPr lang="nl-BE" sz="1600" b="1" baseline="0" dirty="0">
                          <a:solidFill>
                            <a:schemeClr val="bg1"/>
                          </a:solidFill>
                        </a:rPr>
                        <a:t>[-]</a:t>
                      </a:r>
                      <a:endParaRPr lang="it-IT" sz="1600" b="1" dirty="0">
                        <a:solidFill>
                          <a:schemeClr val="bg1"/>
                        </a:solidFill>
                      </a:endParaRPr>
                    </a:p>
                  </a:txBody>
                  <a:tcPr>
                    <a:solidFill>
                      <a:schemeClr val="accent1"/>
                    </a:solidFill>
                  </a:tcPr>
                </a:tc>
                <a:tc>
                  <a:txBody>
                    <a:bodyPr/>
                    <a:lstStyle/>
                    <a:p>
                      <a:pPr algn="r"/>
                      <a:r>
                        <a:rPr lang="nl-BE" sz="1600" dirty="0"/>
                        <a:t>1</a:t>
                      </a:r>
                      <a:endParaRPr lang="it-IT" sz="1600" dirty="0"/>
                    </a:p>
                  </a:txBody>
                  <a:tcPr/>
                </a:tc>
                <a:tc>
                  <a:txBody>
                    <a:bodyPr/>
                    <a:lstStyle/>
                    <a:p>
                      <a:pPr algn="r"/>
                      <a:r>
                        <a:rPr lang="nl-BE" sz="1600" dirty="0"/>
                        <a:t>1</a:t>
                      </a:r>
                      <a:endParaRPr lang="it-IT" sz="1600" dirty="0"/>
                    </a:p>
                  </a:txBody>
                  <a:tcPr/>
                </a:tc>
                <a:extLst>
                  <a:ext uri="{0D108BD9-81ED-4DB2-BD59-A6C34878D82A}">
                    <a16:rowId xmlns:a16="http://schemas.microsoft.com/office/drawing/2014/main" val="10003"/>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a:solidFill>
                            <a:schemeClr val="bg1"/>
                          </a:solidFill>
                        </a:rPr>
                        <a:t>k</a:t>
                      </a:r>
                      <a:r>
                        <a:rPr lang="nl-BE" sz="1600" b="1" baseline="-25000" dirty="0">
                          <a:solidFill>
                            <a:schemeClr val="bg1"/>
                          </a:solidFill>
                        </a:rPr>
                        <a:t>w</a:t>
                      </a:r>
                      <a:r>
                        <a:t> </a:t>
                      </a:r>
                      <a:r>
                        <a:rPr lang="nl-BE" sz="1600" b="1" baseline="0" dirty="0">
                          <a:solidFill>
                            <a:schemeClr val="bg1"/>
                          </a:solidFill>
                        </a:rPr>
                        <a:t>[-]</a:t>
                      </a:r>
                      <a:endParaRPr lang="it-IT" sz="1600" b="1" dirty="0">
                        <a:solidFill>
                          <a:schemeClr val="bg1"/>
                        </a:solidFill>
                      </a:endParaRPr>
                    </a:p>
                  </a:txBody>
                  <a:tcPr>
                    <a:solidFill>
                      <a:schemeClr val="accent1"/>
                    </a:solidFill>
                  </a:tcPr>
                </a:tc>
                <a:tc>
                  <a:txBody>
                    <a:bodyPr/>
                    <a:lstStyle/>
                    <a:p>
                      <a:pPr algn="r"/>
                      <a:r>
                        <a:rPr lang="nl-BE" sz="1600" dirty="0"/>
                        <a:t>1</a:t>
                      </a:r>
                      <a:endParaRPr lang="it-IT" sz="1600" dirty="0"/>
                    </a:p>
                  </a:txBody>
                  <a:tcPr/>
                </a:tc>
                <a:tc>
                  <a:txBody>
                    <a:bodyPr/>
                    <a:lstStyle/>
                    <a:p>
                      <a:pPr algn="r"/>
                      <a:r>
                        <a:rPr lang="nl-BE" sz="1600" dirty="0"/>
                        <a:t>1</a:t>
                      </a:r>
                      <a:endParaRPr lang="it-IT" sz="1600" dirty="0"/>
                    </a:p>
                  </a:txBody>
                  <a:tcPr/>
                </a:tc>
                <a:extLst>
                  <a:ext uri="{0D108BD9-81ED-4DB2-BD59-A6C34878D82A}">
                    <a16:rowId xmlns:a16="http://schemas.microsoft.com/office/drawing/2014/main" val="10004"/>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a:solidFill>
                            <a:schemeClr val="bg1"/>
                          </a:solidFill>
                        </a:rPr>
                        <a:t>z</a:t>
                      </a:r>
                      <a:r>
                        <a:rPr lang="nl-BE" sz="1600" b="1" baseline="-25000" dirty="0">
                          <a:solidFill>
                            <a:schemeClr val="bg1"/>
                          </a:solidFill>
                        </a:rPr>
                        <a:t>g</a:t>
                      </a:r>
                      <a:r>
                        <a:rPr lang="nl-BE" sz="1600" b="1" dirty="0">
                          <a:solidFill>
                            <a:schemeClr val="bg1"/>
                          </a:solidFill>
                        </a:rPr>
                        <a:t> [mm]</a:t>
                      </a:r>
                      <a:endParaRPr lang="it-IT" sz="1600" b="1" dirty="0">
                        <a:solidFill>
                          <a:schemeClr val="bg1"/>
                        </a:solidFill>
                      </a:endParaRPr>
                    </a:p>
                  </a:txBody>
                  <a:tcPr>
                    <a:solidFill>
                      <a:schemeClr val="accent1"/>
                    </a:solidFill>
                  </a:tcPr>
                </a:tc>
                <a:tc>
                  <a:txBody>
                    <a:bodyPr/>
                    <a:lstStyle/>
                    <a:p>
                      <a:pPr algn="r"/>
                      <a:r>
                        <a:rPr lang="nl-BE" sz="1600" dirty="0"/>
                        <a:t>160</a:t>
                      </a:r>
                      <a:endParaRPr lang="it-IT" sz="1600" dirty="0"/>
                    </a:p>
                  </a:txBody>
                  <a:tcPr/>
                </a:tc>
                <a:tc>
                  <a:txBody>
                    <a:bodyPr/>
                    <a:lstStyle/>
                    <a:p>
                      <a:pPr algn="r"/>
                      <a:r>
                        <a:rPr lang="nl-BE" sz="1600" dirty="0"/>
                        <a:t>160</a:t>
                      </a:r>
                      <a:endParaRPr lang="it-IT" sz="1600" dirty="0"/>
                    </a:p>
                  </a:txBody>
                  <a:tcPr/>
                </a:tc>
                <a:extLst>
                  <a:ext uri="{0D108BD9-81ED-4DB2-BD59-A6C34878D82A}">
                    <a16:rowId xmlns:a16="http://schemas.microsoft.com/office/drawing/2014/main" val="10005"/>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a:solidFill>
                            <a:schemeClr val="bg1"/>
                          </a:solidFill>
                        </a:rPr>
                        <a:t>I</a:t>
                      </a:r>
                      <a:r>
                        <a:rPr lang="nl-BE" sz="1600" b="1" baseline="-25000" dirty="0">
                          <a:solidFill>
                            <a:schemeClr val="bg1"/>
                          </a:solidFill>
                        </a:rPr>
                        <a:t>z</a:t>
                      </a:r>
                      <a:r>
                        <a:rPr lang="nl-BE" sz="1600" b="1" dirty="0">
                          <a:solidFill>
                            <a:schemeClr val="bg1"/>
                          </a:solidFill>
                        </a:rPr>
                        <a:t> [mm</a:t>
                      </a:r>
                      <a:r>
                        <a:rPr lang="nl-BE" sz="1600" b="1" baseline="30000" dirty="0">
                          <a:solidFill>
                            <a:schemeClr val="bg1"/>
                          </a:solidFill>
                        </a:rPr>
                        <a:t>4</a:t>
                      </a:r>
                      <a:r>
                        <a:rPr lang="nl-BE" sz="1600" b="1" dirty="0">
                          <a:solidFill>
                            <a:schemeClr val="bg1"/>
                          </a:solidFill>
                        </a:rPr>
                        <a:t>]</a:t>
                      </a:r>
                      <a:endParaRPr lang="it-IT" sz="1600" b="1" dirty="0">
                        <a:solidFill>
                          <a:schemeClr val="bg1"/>
                        </a:solidFill>
                      </a:endParaRPr>
                    </a:p>
                  </a:txBody>
                  <a:tcPr>
                    <a:solidFill>
                      <a:schemeClr val="accent1"/>
                    </a:solidFill>
                  </a:tcPr>
                </a:tc>
                <a:tc>
                  <a:txBody>
                    <a:bodyPr/>
                    <a:lstStyle/>
                    <a:p>
                      <a:pPr algn="r"/>
                      <a:r>
                        <a:rPr lang="nl-BE" sz="1600" dirty="0"/>
                        <a:t>5,6.10</a:t>
                      </a:r>
                      <a:r>
                        <a:rPr lang="nl-BE" sz="1600" baseline="30000" dirty="0"/>
                        <a:t>6</a:t>
                      </a:r>
                      <a:endParaRPr lang="it-IT" sz="1600" dirty="0"/>
                    </a:p>
                  </a:txBody>
                  <a:tcPr/>
                </a:tc>
                <a:tc>
                  <a:txBody>
                    <a:bodyPr/>
                    <a:lstStyle/>
                    <a:p>
                      <a:pPr algn="r"/>
                      <a:r>
                        <a:rPr lang="nl-BE" sz="1600" dirty="0"/>
                        <a:t>5,6.10</a:t>
                      </a:r>
                      <a:r>
                        <a:rPr lang="nl-BE" sz="1600" baseline="30000" dirty="0"/>
                        <a:t>6</a:t>
                      </a:r>
                      <a:endParaRPr lang="it-IT" sz="1600" dirty="0"/>
                    </a:p>
                  </a:txBody>
                  <a:tcPr/>
                </a:tc>
                <a:extLst>
                  <a:ext uri="{0D108BD9-81ED-4DB2-BD59-A6C34878D82A}">
                    <a16:rowId xmlns:a16="http://schemas.microsoft.com/office/drawing/2014/main" val="10006"/>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a:solidFill>
                            <a:schemeClr val="bg1"/>
                          </a:solidFill>
                        </a:rPr>
                        <a:t>I</a:t>
                      </a:r>
                      <a:r>
                        <a:rPr lang="nl-BE" sz="1600" b="1" baseline="-25000" dirty="0">
                          <a:solidFill>
                            <a:schemeClr val="bg1"/>
                          </a:solidFill>
                        </a:rPr>
                        <a:t>T</a:t>
                      </a:r>
                      <a:r>
                        <a:rPr lang="nl-BE" sz="1600" b="1" dirty="0">
                          <a:solidFill>
                            <a:schemeClr val="bg1"/>
                          </a:solidFill>
                        </a:rPr>
                        <a:t> [mm</a:t>
                      </a:r>
                      <a:r>
                        <a:rPr lang="nl-BE" sz="1600" b="1" baseline="30000" dirty="0">
                          <a:solidFill>
                            <a:schemeClr val="bg1"/>
                          </a:solidFill>
                        </a:rPr>
                        <a:t>4</a:t>
                      </a:r>
                      <a:r>
                        <a:rPr lang="nl-BE" sz="1600" b="1" dirty="0">
                          <a:solidFill>
                            <a:schemeClr val="bg1"/>
                          </a:solidFill>
                        </a:rPr>
                        <a:t>]</a:t>
                      </a:r>
                      <a:endParaRPr lang="it-IT" sz="1600" b="1" dirty="0">
                        <a:solidFill>
                          <a:schemeClr val="bg1"/>
                        </a:solidFill>
                      </a:endParaRPr>
                    </a:p>
                  </a:txBody>
                  <a:tcPr>
                    <a:solidFill>
                      <a:schemeClr val="accent1"/>
                    </a:solidFill>
                  </a:tcPr>
                </a:tc>
                <a:tc>
                  <a:txBody>
                    <a:bodyPr/>
                    <a:lstStyle/>
                    <a:p>
                      <a:pPr algn="r"/>
                      <a:r>
                        <a:rPr lang="nl-BE" sz="1600" dirty="0"/>
                        <a:t>1,2.10</a:t>
                      </a:r>
                      <a:r>
                        <a:rPr lang="nl-BE" sz="1600" baseline="30000" dirty="0"/>
                        <a:t>5</a:t>
                      </a:r>
                      <a:endParaRPr lang="it-IT" sz="1600" dirty="0"/>
                    </a:p>
                  </a:txBody>
                  <a:tcPr/>
                </a:tc>
                <a:tc>
                  <a:txBody>
                    <a:bodyPr/>
                    <a:lstStyle/>
                    <a:p>
                      <a:pPr algn="r"/>
                      <a:r>
                        <a:rPr lang="nl-BE" sz="1600" dirty="0"/>
                        <a:t>1,2.10</a:t>
                      </a:r>
                      <a:r>
                        <a:rPr lang="nl-BE" sz="1600" baseline="30000" dirty="0"/>
                        <a:t>5</a:t>
                      </a:r>
                      <a:endParaRPr lang="it-IT" sz="1600" dirty="0"/>
                    </a:p>
                  </a:txBody>
                  <a:tcPr/>
                </a:tc>
                <a:extLst>
                  <a:ext uri="{0D108BD9-81ED-4DB2-BD59-A6C34878D82A}">
                    <a16:rowId xmlns:a16="http://schemas.microsoft.com/office/drawing/2014/main" val="10007"/>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a:solidFill>
                            <a:schemeClr val="bg1"/>
                          </a:solidFill>
                        </a:rPr>
                        <a:t>I</a:t>
                      </a:r>
                      <a:r>
                        <a:rPr lang="nl-BE" sz="1600" b="1" baseline="-25000" dirty="0">
                          <a:solidFill>
                            <a:schemeClr val="bg1"/>
                          </a:solidFill>
                        </a:rPr>
                        <a:t>w</a:t>
                      </a:r>
                      <a:r>
                        <a:rPr lang="nl-BE" sz="1600" b="1" dirty="0">
                          <a:solidFill>
                            <a:schemeClr val="bg1"/>
                          </a:solidFill>
                        </a:rPr>
                        <a:t> [mm</a:t>
                      </a:r>
                      <a:r>
                        <a:rPr lang="nl-BE" sz="1600" b="1" baseline="30000" dirty="0">
                          <a:solidFill>
                            <a:schemeClr val="bg1"/>
                          </a:solidFill>
                        </a:rPr>
                        <a:t>6</a:t>
                      </a:r>
                      <a:r>
                        <a:rPr lang="nl-BE" sz="1600" b="1" dirty="0">
                          <a:solidFill>
                            <a:schemeClr val="bg1"/>
                          </a:solidFill>
                        </a:rPr>
                        <a:t>]</a:t>
                      </a:r>
                      <a:endParaRPr lang="it-IT" sz="1600" b="1" dirty="0">
                        <a:solidFill>
                          <a:schemeClr val="bg1"/>
                        </a:solidFill>
                      </a:endParaRPr>
                    </a:p>
                  </a:txBody>
                  <a:tcPr>
                    <a:solidFill>
                      <a:schemeClr val="accent1"/>
                    </a:solidFill>
                  </a:tcPr>
                </a:tc>
                <a:tc>
                  <a:txBody>
                    <a:bodyPr/>
                    <a:lstStyle/>
                    <a:p>
                      <a:pPr algn="r"/>
                      <a:r>
                        <a:rPr lang="nl-BE" sz="1600" dirty="0"/>
                        <a:t>1,2.10</a:t>
                      </a:r>
                      <a:r>
                        <a:rPr lang="nl-BE" sz="1600" baseline="30000" dirty="0"/>
                        <a:t>11</a:t>
                      </a:r>
                      <a:endParaRPr lang="it-IT" sz="1600" dirty="0"/>
                    </a:p>
                  </a:txBody>
                  <a:tcPr/>
                </a:tc>
                <a:tc>
                  <a:txBody>
                    <a:bodyPr/>
                    <a:lstStyle/>
                    <a:p>
                      <a:pPr algn="r"/>
                      <a:r>
                        <a:rPr lang="nl-BE" sz="1600" dirty="0"/>
                        <a:t>1,2.10</a:t>
                      </a:r>
                      <a:r>
                        <a:rPr lang="nl-BE" sz="1600" baseline="30000" dirty="0"/>
                        <a:t>11</a:t>
                      </a:r>
                      <a:endParaRPr lang="it-IT" sz="1600" dirty="0"/>
                    </a:p>
                  </a:txBody>
                  <a:tcPr/>
                </a:tc>
                <a:extLst>
                  <a:ext uri="{0D108BD9-81ED-4DB2-BD59-A6C34878D82A}">
                    <a16:rowId xmlns:a16="http://schemas.microsoft.com/office/drawing/2014/main" val="10008"/>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a:solidFill>
                            <a:schemeClr val="bg1"/>
                          </a:solidFill>
                        </a:rPr>
                        <a:t>E [MPa]</a:t>
                      </a:r>
                      <a:endParaRPr lang="it-IT" sz="1600" b="1" dirty="0">
                        <a:solidFill>
                          <a:schemeClr val="bg1"/>
                        </a:solidFill>
                      </a:endParaRPr>
                    </a:p>
                  </a:txBody>
                  <a:tcPr>
                    <a:solidFill>
                      <a:schemeClr val="accent1"/>
                    </a:solidFill>
                  </a:tcPr>
                </a:tc>
                <a:tc>
                  <a:txBody>
                    <a:bodyPr/>
                    <a:lstStyle/>
                    <a:p>
                      <a:pPr algn="r"/>
                      <a:r>
                        <a:rPr lang="nl-BE" sz="1600" dirty="0"/>
                        <a:t>210000</a:t>
                      </a:r>
                      <a:endParaRPr lang="it-IT" sz="1600" dirty="0"/>
                    </a:p>
                  </a:txBody>
                  <a:tcPr/>
                </a:tc>
                <a:tc>
                  <a:txBody>
                    <a:bodyPr/>
                    <a:lstStyle/>
                    <a:p>
                      <a:pPr algn="r"/>
                      <a:r>
                        <a:rPr lang="nl-BE" sz="1600" dirty="0"/>
                        <a:t>200000</a:t>
                      </a:r>
                      <a:endParaRPr lang="it-IT" sz="1600" dirty="0"/>
                    </a:p>
                  </a:txBody>
                  <a:tcPr/>
                </a:tc>
                <a:extLst>
                  <a:ext uri="{0D108BD9-81ED-4DB2-BD59-A6C34878D82A}">
                    <a16:rowId xmlns:a16="http://schemas.microsoft.com/office/drawing/2014/main" val="10009"/>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a:solidFill>
                            <a:schemeClr val="bg1"/>
                          </a:solidFill>
                        </a:rPr>
                        <a:t>G [MPa]</a:t>
                      </a:r>
                      <a:endParaRPr lang="it-IT" sz="1600" b="1" dirty="0">
                        <a:solidFill>
                          <a:schemeClr val="bg1"/>
                        </a:solidFill>
                      </a:endParaRPr>
                    </a:p>
                  </a:txBody>
                  <a:tcPr>
                    <a:solidFill>
                      <a:schemeClr val="accent1"/>
                    </a:solidFill>
                  </a:tcPr>
                </a:tc>
                <a:tc>
                  <a:txBody>
                    <a:bodyPr/>
                    <a:lstStyle/>
                    <a:p>
                      <a:pPr algn="r"/>
                      <a:r>
                        <a:rPr lang="nl-BE" sz="1600" dirty="0"/>
                        <a:t>81000</a:t>
                      </a:r>
                      <a:endParaRPr lang="it-IT" sz="1600" dirty="0"/>
                    </a:p>
                  </a:txBody>
                  <a:tcPr/>
                </a:tc>
                <a:tc>
                  <a:txBody>
                    <a:bodyPr/>
                    <a:lstStyle/>
                    <a:p>
                      <a:pPr algn="r"/>
                      <a:r>
                        <a:rPr lang="nl-BE" sz="1600" dirty="0"/>
                        <a:t>77000</a:t>
                      </a:r>
                      <a:endParaRPr lang="it-IT" sz="1600" dirty="0"/>
                    </a:p>
                  </a:txBody>
                  <a:tcPr/>
                </a:tc>
                <a:extLst>
                  <a:ext uri="{0D108BD9-81ED-4DB2-BD59-A6C34878D82A}">
                    <a16:rowId xmlns:a16="http://schemas.microsoft.com/office/drawing/2014/main" val="10010"/>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800" b="1" dirty="0">
                          <a:solidFill>
                            <a:schemeClr val="bg1"/>
                          </a:solidFill>
                        </a:rPr>
                        <a:t>M</a:t>
                      </a:r>
                      <a:r>
                        <a:rPr lang="nl-BE" sz="1800" b="1" baseline="-25000" dirty="0">
                          <a:solidFill>
                            <a:schemeClr val="bg1"/>
                          </a:solidFill>
                        </a:rPr>
                        <a:t>cr</a:t>
                      </a:r>
                      <a:r>
                        <a:rPr lang="nl-BE" sz="1800" b="1" dirty="0">
                          <a:solidFill>
                            <a:schemeClr val="bg1"/>
                          </a:solidFill>
                        </a:rPr>
                        <a:t> [kNm]</a:t>
                      </a:r>
                      <a:endParaRPr lang="it-IT" sz="1800" b="1" dirty="0">
                        <a:solidFill>
                          <a:schemeClr val="bg1"/>
                        </a:solidFill>
                      </a:endParaRPr>
                    </a:p>
                  </a:txBody>
                  <a:tcPr>
                    <a:solidFill>
                      <a:schemeClr val="accent1"/>
                    </a:solidFill>
                  </a:tcPr>
                </a:tc>
                <a:tc>
                  <a:txBody>
                    <a:bodyPr/>
                    <a:lstStyle/>
                    <a:p>
                      <a:pPr algn="r"/>
                      <a:r>
                        <a:rPr lang="nl-BE" sz="1800" b="1" dirty="0"/>
                        <a:t>215</a:t>
                      </a:r>
                      <a:endParaRPr lang="it-IT" sz="1800" b="1" dirty="0"/>
                    </a:p>
                  </a:txBody>
                  <a:tcPr/>
                </a:tc>
                <a:tc>
                  <a:txBody>
                    <a:bodyPr/>
                    <a:lstStyle/>
                    <a:p>
                      <a:pPr algn="r"/>
                      <a:r>
                        <a:rPr lang="nl-BE" sz="1800" b="1" dirty="0"/>
                        <a:t>205</a:t>
                      </a:r>
                    </a:p>
                  </a:txBody>
                  <a:tcPr/>
                </a:tc>
                <a:extLst>
                  <a:ext uri="{0D108BD9-81ED-4DB2-BD59-A6C34878D82A}">
                    <a16:rowId xmlns:a16="http://schemas.microsoft.com/office/drawing/2014/main" val="10011"/>
                  </a:ext>
                </a:extLst>
              </a:tr>
            </a:tbl>
          </a:graphicData>
        </a:graphic>
      </p:graphicFrame>
      <p:sp>
        <p:nvSpPr>
          <p:cNvPr id="260152" name="Tijdelijke aanduiding voor dianumm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EF688F-B02D-4E93-A21E-A69EC6208CBE}"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
        <p:nvSpPr>
          <p:cNvPr id="14" name="Tijdelijke aanduiding voor inhoud 2"/>
          <p:cNvSpPr txBox="1">
            <a:spLocks noRot="1" noChangeAspect="1" noMove="1" noResize="1" noEditPoints="1" noAdjustHandles="1" noChangeArrowheads="1" noChangeShapeType="1" noTextEdit="1"/>
          </p:cNvSpPr>
          <p:nvPr/>
        </p:nvSpPr>
        <p:spPr>
          <a:xfrm>
            <a:off x="451623" y="1237717"/>
            <a:ext cx="8235177" cy="1399195"/>
          </a:xfrm>
          <a:prstGeom prst="rect">
            <a:avLst/>
          </a:prstGeom>
          <a:blipFill rotWithShape="0">
            <a:blip r:embed="rId3" cstate="email">
              <a:extLst>
                <a:ext uri="{28A0092B-C50C-407E-A947-70E740481C1C}">
                  <a14:useLocalDpi xmlns:a14="http://schemas.microsoft.com/office/drawing/2010/main"/>
                </a:ext>
              </a:extLst>
            </a:blip>
            <a:stretch>
              <a:fillRect l="-1110" t="-608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noFill/>
                <a:effectLst/>
                <a:uLnTx/>
                <a:uFillTx/>
                <a:latin typeface="Calibri"/>
                <a:ea typeface="+mn-ea"/>
                <a:cs typeface="Arial" charset="0"/>
              </a:rPr>
              <a:t> </a:t>
            </a:r>
          </a:p>
        </p:txBody>
      </p:sp>
      <p:sp>
        <p:nvSpPr>
          <p:cNvPr id="267322" name="ZoneTexte 7"/>
          <p:cNvSpPr txBox="1">
            <a:spLocks noChangeArrowheads="1"/>
          </p:cNvSpPr>
          <p:nvPr/>
        </p:nvSpPr>
        <p:spPr bwMode="auto">
          <a:xfrm>
            <a:off x="476250" y="1179513"/>
            <a:ext cx="4648200" cy="446087"/>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300" b="1" i="0" u="none" strike="noStrike" kern="1200" cap="none" spc="0" normalizeH="0" baseline="0" noProof="0">
                <a:ln>
                  <a:noFill/>
                </a:ln>
                <a:solidFill>
                  <a:prstClr val="black"/>
                </a:solidFill>
                <a:effectLst/>
                <a:uLnTx/>
                <a:uFillTx/>
                <a:latin typeface="Calibri" pitchFamily="34" charset="0"/>
                <a:ea typeface="+mn-ea"/>
                <a:cs typeface="Arial" charset="0"/>
              </a:rPr>
              <a:t>Momento</a:t>
            </a: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 </a:t>
            </a:r>
            <a:r>
              <a:rPr kumimoji="0" lang="it-IT" sz="2300" b="1" i="0" u="none" strike="noStrike" kern="1200" cap="none" spc="0" normalizeH="0" baseline="0" noProof="0">
                <a:ln>
                  <a:noFill/>
                </a:ln>
                <a:solidFill>
                  <a:prstClr val="black"/>
                </a:solidFill>
                <a:effectLst/>
                <a:uLnTx/>
                <a:uFillTx/>
                <a:latin typeface="Calibri" pitchFamily="34" charset="0"/>
                <a:ea typeface="+mn-ea"/>
                <a:cs typeface="Arial" charset="0"/>
              </a:rPr>
              <a:t>di buckling</a:t>
            </a: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 </a:t>
            </a:r>
            <a:r>
              <a:rPr kumimoji="0" lang="it-IT" sz="2300" b="1" i="0" u="none" strike="noStrike" kern="1200" cap="none" spc="0" normalizeH="0" baseline="0" noProof="0">
                <a:ln>
                  <a:noFill/>
                </a:ln>
                <a:solidFill>
                  <a:prstClr val="black"/>
                </a:solidFill>
                <a:effectLst/>
                <a:uLnTx/>
                <a:uFillTx/>
                <a:latin typeface="Calibri" pitchFamily="34" charset="0"/>
                <a:ea typeface="+mn-ea"/>
                <a:cs typeface="Arial" charset="0"/>
              </a:rPr>
              <a:t>elastico critico:</a:t>
            </a:r>
          </a:p>
        </p:txBody>
      </p:sp>
    </p:spTree>
    <p:extLst>
      <p:ext uri="{BB962C8B-B14F-4D97-AF65-F5344CB8AC3E}">
        <p14:creationId xmlns:p14="http://schemas.microsoft.com/office/powerpoint/2010/main" val="580786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it-IT"/>
              <a:t>La scelta corretta dei materiali è un buon investimento a lungo termine</a:t>
            </a:r>
            <a:endParaRPr lang="it-IT"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itel 1"/>
          <p:cNvSpPr>
            <a:spLocks noGrp="1"/>
          </p:cNvSpPr>
          <p:nvPr>
            <p:ph type="title"/>
          </p:nvPr>
        </p:nvSpPr>
        <p:spPr>
          <a:xfrm>
            <a:off x="0" y="274638"/>
            <a:ext cx="8823325" cy="1143000"/>
          </a:xfrm>
        </p:spPr>
        <p:txBody>
          <a:bodyPr/>
          <a:lstStyle/>
          <a:p>
            <a:pPr eaLnBrk="1" hangingPunct="1"/>
            <a:r>
              <a:rPr lang="it-IT" altLang="en-US" sz="3200"/>
              <a:t>Eurocodice 3 Esempio di buckling torsionale laterale</a:t>
            </a:r>
            <a:endParaRPr lang="it-IT" sz="3200"/>
          </a:p>
        </p:txBody>
      </p:sp>
      <p:sp>
        <p:nvSpPr>
          <p:cNvPr id="261122" name="Tijdelijke aanduiding voor dianumm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083438-62FB-493D-9C64-1E1749323B34}"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graphicFrame>
        <p:nvGraphicFramePr>
          <p:cNvPr id="3" name="Tabel 2"/>
          <p:cNvGraphicFramePr>
            <a:graphicFrameLocks noGrp="1"/>
          </p:cNvGraphicFramePr>
          <p:nvPr/>
        </p:nvGraphicFramePr>
        <p:xfrm>
          <a:off x="611560" y="1879997"/>
          <a:ext cx="7776864" cy="4370515"/>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tblGrid>
              <a:tr h="370840">
                <a:tc>
                  <a:txBody>
                    <a:bodyPr/>
                    <a:lstStyle/>
                    <a:p>
                      <a:endParaRPr lang="nl-BE" dirty="0">
                        <a:solidFill>
                          <a:schemeClr val="bg1"/>
                        </a:solidFill>
                      </a:endParaRPr>
                    </a:p>
                  </a:txBody>
                  <a:tcPr>
                    <a:solidFill>
                      <a:schemeClr val="bg1"/>
                    </a:solidFill>
                  </a:tcPr>
                </a:tc>
                <a:tc>
                  <a:txBody>
                    <a:bodyPr/>
                    <a:lstStyle/>
                    <a:p>
                      <a:r>
                        <a:t>EC 3-1-1: S355</a:t>
                      </a:r>
                      <a:endParaRPr lang="it-IT" dirty="0"/>
                    </a:p>
                  </a:txBody>
                  <a:tcPr/>
                </a:tc>
                <a:tc>
                  <a:txBody>
                    <a:bodyPr/>
                    <a:lstStyle/>
                    <a:p>
                      <a:r>
                        <a:t>EC 3-1-4: Duplex</a:t>
                      </a:r>
                      <a:endParaRPr lang="it-IT" dirty="0"/>
                    </a:p>
                  </a:txBody>
                  <a:tcPr/>
                </a:tc>
                <a:tc>
                  <a:txBody>
                    <a:bodyPr/>
                    <a:lstStyle/>
                    <a:p>
                      <a:r>
                        <a:t>EC 3-1-4: Revisione futura</a:t>
                      </a:r>
                      <a:endParaRPr lang="it-IT" dirty="0"/>
                    </a:p>
                  </a:txBody>
                  <a:tcPr/>
                </a:tc>
                <a:extLst>
                  <a:ext uri="{0D108BD9-81ED-4DB2-BD59-A6C34878D82A}">
                    <a16:rowId xmlns:a16="http://schemas.microsoft.com/office/drawing/2014/main" val="10000"/>
                  </a:ext>
                </a:extLst>
              </a:tr>
              <a:tr h="370840">
                <a:tc>
                  <a:txBody>
                    <a:bodyPr/>
                    <a:lstStyle/>
                    <a:p>
                      <a:r>
                        <a:rPr lang="nl-BE" b="1" dirty="0">
                          <a:solidFill>
                            <a:schemeClr val="bg1"/>
                          </a:solidFill>
                        </a:rPr>
                        <a:t>W</a:t>
                      </a:r>
                      <a:r>
                        <a:rPr lang="nl-BE" b="1" baseline="-25000" dirty="0">
                          <a:solidFill>
                            <a:schemeClr val="bg1"/>
                          </a:solidFill>
                        </a:rPr>
                        <a:t>y</a:t>
                      </a:r>
                      <a:r>
                        <a:rPr lang="nl-BE" b="1" dirty="0">
                          <a:solidFill>
                            <a:schemeClr val="bg1"/>
                          </a:solidFill>
                        </a:rPr>
                        <a:t> [mm³]</a:t>
                      </a:r>
                      <a:endParaRPr lang="it-IT" b="1" dirty="0">
                        <a:solidFill>
                          <a:schemeClr val="bg1"/>
                        </a:solidFill>
                      </a:endParaRPr>
                    </a:p>
                  </a:txBody>
                  <a:tcPr>
                    <a:solidFill>
                      <a:schemeClr val="accent1"/>
                    </a:solidFill>
                  </a:tcPr>
                </a:tc>
                <a:tc>
                  <a:txBody>
                    <a:bodyPr/>
                    <a:lstStyle/>
                    <a:p>
                      <a:pPr algn="r"/>
                      <a:r>
                        <a:rPr lang="nl-BE" b="1" dirty="0"/>
                        <a:t>5,5.10</a:t>
                      </a:r>
                      <a:r>
                        <a:rPr lang="nl-BE" b="1" baseline="30000" dirty="0"/>
                        <a:t>5</a:t>
                      </a:r>
                      <a:endParaRPr lang="it-IT"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l-BE" b="1" dirty="0"/>
                        <a:t>4,9.10</a:t>
                      </a:r>
                      <a:r>
                        <a:rPr lang="nl-BE" b="1" baseline="30000" dirty="0"/>
                        <a:t>5</a:t>
                      </a:r>
                      <a:endParaRPr lang="it-IT"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l-BE" b="1" dirty="0"/>
                        <a:t>5,5.10</a:t>
                      </a:r>
                      <a:r>
                        <a:rPr lang="nl-BE" b="1" baseline="30000" dirty="0"/>
                        <a:t>5</a:t>
                      </a:r>
                      <a:endParaRPr lang="it-IT" b="1" dirty="0"/>
                    </a:p>
                  </a:txBody>
                  <a:tcPr/>
                </a:tc>
                <a:extLst>
                  <a:ext uri="{0D108BD9-81ED-4DB2-BD59-A6C34878D82A}">
                    <a16:rowId xmlns:a16="http://schemas.microsoft.com/office/drawing/2014/main" val="10001"/>
                  </a:ext>
                </a:extLst>
              </a:tr>
              <a:tr h="370840">
                <a:tc>
                  <a:txBody>
                    <a:bodyPr/>
                    <a:lstStyle/>
                    <a:p>
                      <a:r>
                        <a:rPr lang="nl-BE" b="1" dirty="0">
                          <a:solidFill>
                            <a:schemeClr val="bg1"/>
                          </a:solidFill>
                        </a:rPr>
                        <a:t>f</a:t>
                      </a:r>
                      <a:r>
                        <a:rPr lang="nl-BE" b="1" baseline="-25000" dirty="0">
                          <a:solidFill>
                            <a:schemeClr val="bg1"/>
                          </a:solidFill>
                        </a:rPr>
                        <a:t>y</a:t>
                      </a:r>
                      <a:r>
                        <a:rPr lang="nl-BE" b="1" dirty="0">
                          <a:solidFill>
                            <a:schemeClr val="bg1"/>
                          </a:solidFill>
                        </a:rPr>
                        <a:t> [N/mm²]</a:t>
                      </a:r>
                      <a:endParaRPr lang="it-IT" b="1" dirty="0">
                        <a:solidFill>
                          <a:schemeClr val="bg1"/>
                        </a:solidFill>
                      </a:endParaRPr>
                    </a:p>
                  </a:txBody>
                  <a:tcPr>
                    <a:solidFill>
                      <a:schemeClr val="accent1"/>
                    </a:solidFill>
                  </a:tcPr>
                </a:tc>
                <a:tc>
                  <a:txBody>
                    <a:bodyPr/>
                    <a:lstStyle/>
                    <a:p>
                      <a:pPr algn="r"/>
                      <a:r>
                        <a:t>355</a:t>
                      </a:r>
                      <a:endParaRPr lang="it-IT" dirty="0"/>
                    </a:p>
                  </a:txBody>
                  <a:tcPr/>
                </a:tc>
                <a:tc>
                  <a:txBody>
                    <a:bodyPr/>
                    <a:lstStyle/>
                    <a:p>
                      <a:pPr algn="r"/>
                      <a:r>
                        <a:t>450</a:t>
                      </a:r>
                      <a:endParaRPr lang="it-IT" dirty="0"/>
                    </a:p>
                  </a:txBody>
                  <a:tcPr/>
                </a:tc>
                <a:tc>
                  <a:txBody>
                    <a:bodyPr/>
                    <a:lstStyle/>
                    <a:p>
                      <a:pPr algn="r"/>
                      <a:r>
                        <a:t>450</a:t>
                      </a:r>
                      <a:endParaRPr lang="it-IT" dirty="0"/>
                    </a:p>
                  </a:txBody>
                  <a:tcPr/>
                </a:tc>
                <a:extLst>
                  <a:ext uri="{0D108BD9-81ED-4DB2-BD59-A6C34878D82A}">
                    <a16:rowId xmlns:a16="http://schemas.microsoft.com/office/drawing/2014/main" val="10002"/>
                  </a:ext>
                </a:extLst>
              </a:tr>
              <a:tr h="370840">
                <a:tc>
                  <a:txBody>
                    <a:bodyPr/>
                    <a:lstStyle/>
                    <a:p>
                      <a:r>
                        <a:rPr lang="nl-BE" b="1" dirty="0">
                          <a:solidFill>
                            <a:schemeClr val="bg1"/>
                          </a:solidFill>
                        </a:rPr>
                        <a:t>M</a:t>
                      </a:r>
                      <a:r>
                        <a:rPr lang="nl-BE" b="1" baseline="-25000" dirty="0">
                          <a:solidFill>
                            <a:schemeClr val="bg1"/>
                          </a:solidFill>
                        </a:rPr>
                        <a:t>cr</a:t>
                      </a:r>
                      <a:r>
                        <a:rPr lang="nl-BE" b="1" dirty="0">
                          <a:solidFill>
                            <a:schemeClr val="bg1"/>
                          </a:solidFill>
                        </a:rPr>
                        <a:t> [kNm]</a:t>
                      </a:r>
                      <a:endParaRPr lang="it-IT" b="1" dirty="0">
                        <a:solidFill>
                          <a:schemeClr val="bg1"/>
                        </a:solidFill>
                      </a:endParaRPr>
                    </a:p>
                  </a:txBody>
                  <a:tcPr>
                    <a:solidFill>
                      <a:schemeClr val="accent1"/>
                    </a:solidFill>
                  </a:tcPr>
                </a:tc>
                <a:tc>
                  <a:txBody>
                    <a:bodyPr/>
                    <a:lstStyle/>
                    <a:p>
                      <a:pPr algn="r"/>
                      <a:r>
                        <a:t>215</a:t>
                      </a:r>
                      <a:endParaRPr lang="it-IT" dirty="0"/>
                    </a:p>
                  </a:txBody>
                  <a:tcPr/>
                </a:tc>
                <a:tc>
                  <a:txBody>
                    <a:bodyPr/>
                    <a:lstStyle/>
                    <a:p>
                      <a:pPr algn="r"/>
                      <a:r>
                        <a:t>205</a:t>
                      </a:r>
                      <a:endParaRPr lang="it-IT" dirty="0"/>
                    </a:p>
                  </a:txBody>
                  <a:tcPr/>
                </a:tc>
                <a:tc>
                  <a:txBody>
                    <a:bodyPr/>
                    <a:lstStyle/>
                    <a:p>
                      <a:pPr algn="r"/>
                      <a:r>
                        <a:t>205</a:t>
                      </a:r>
                      <a:endParaRPr lang="it-IT" dirty="0"/>
                    </a:p>
                  </a:txBody>
                  <a:tcPr/>
                </a:tc>
                <a:extLst>
                  <a:ext uri="{0D108BD9-81ED-4DB2-BD59-A6C34878D82A}">
                    <a16:rowId xmlns:a16="http://schemas.microsoft.com/office/drawing/2014/main" val="10003"/>
                  </a:ext>
                </a:extLst>
              </a:tr>
              <a:tr h="372682">
                <a:tc>
                  <a:txBody>
                    <a:bodyPr/>
                    <a:lstStyle/>
                    <a:p>
                      <a:endParaRPr lang="nl-BE"/>
                    </a:p>
                  </a:txBody>
                  <a:tcPr>
                    <a:blipFill rotWithShape="0">
                      <a:blip r:embed="rId3"/>
                      <a:stretch>
                        <a:fillRect l="-313" t="-408197" r="-301567" b="-627869"/>
                      </a:stretch>
                    </a:blipFill>
                  </a:tcPr>
                </a:tc>
                <a:tc>
                  <a:txBody>
                    <a:bodyPr/>
                    <a:lstStyle/>
                    <a:p>
                      <a:pPr algn="r"/>
                      <a:r>
                        <a:t>0,96</a:t>
                      </a:r>
                      <a:endParaRPr lang="it-IT" dirty="0"/>
                    </a:p>
                  </a:txBody>
                  <a:tcPr/>
                </a:tc>
                <a:tc>
                  <a:txBody>
                    <a:bodyPr/>
                    <a:lstStyle/>
                    <a:p>
                      <a:pPr algn="r"/>
                      <a:r>
                        <a:t>1,04</a:t>
                      </a:r>
                      <a:endParaRPr lang="it-IT" dirty="0"/>
                    </a:p>
                  </a:txBody>
                  <a:tcPr/>
                </a:tc>
                <a:tc>
                  <a:txBody>
                    <a:bodyPr/>
                    <a:lstStyle/>
                    <a:p>
                      <a:pPr algn="r"/>
                      <a:r>
                        <a:t>1,10</a:t>
                      </a:r>
                      <a:endParaRPr lang="it-IT" dirty="0"/>
                    </a:p>
                  </a:txBody>
                  <a:tcPr/>
                </a:tc>
                <a:extLst>
                  <a:ext uri="{0D108BD9-81ED-4DB2-BD59-A6C34878D82A}">
                    <a16:rowId xmlns:a16="http://schemas.microsoft.com/office/drawing/2014/main" val="10004"/>
                  </a:ext>
                </a:extLst>
              </a:tr>
              <a:tr h="370840">
                <a:tc>
                  <a:txBody>
                    <a:bodyPr/>
                    <a:lstStyle/>
                    <a:p>
                      <a:endParaRPr lang="nl-BE"/>
                    </a:p>
                  </a:txBody>
                  <a:tcPr>
                    <a:blipFill rotWithShape="0">
                      <a:blip r:embed="rId3"/>
                      <a:stretch>
                        <a:fillRect l="-313" t="-508197" r="-301567" b="-527869"/>
                      </a:stretch>
                    </a:blipFill>
                  </a:tcPr>
                </a:tc>
                <a:tc>
                  <a:txBody>
                    <a:bodyPr/>
                    <a:lstStyle/>
                    <a:p>
                      <a:pPr algn="r"/>
                      <a:r>
                        <a:t>0,49</a:t>
                      </a:r>
                      <a:endParaRPr lang="it-IT" dirty="0"/>
                    </a:p>
                  </a:txBody>
                  <a:tcPr/>
                </a:tc>
                <a:tc>
                  <a:txBody>
                    <a:bodyPr/>
                    <a:lstStyle/>
                    <a:p>
                      <a:pPr algn="r"/>
                      <a:r>
                        <a:t>0,76</a:t>
                      </a:r>
                      <a:endParaRPr lang="it-IT" dirty="0"/>
                    </a:p>
                  </a:txBody>
                  <a:tcPr/>
                </a:tc>
                <a:tc>
                  <a:txBody>
                    <a:bodyPr/>
                    <a:lstStyle/>
                    <a:p>
                      <a:pPr algn="r"/>
                      <a:r>
                        <a:t>0,76</a:t>
                      </a:r>
                      <a:endParaRPr lang="it-IT" dirty="0"/>
                    </a:p>
                  </a:txBody>
                  <a:tcPr/>
                </a:tc>
                <a:extLst>
                  <a:ext uri="{0D108BD9-81ED-4DB2-BD59-A6C34878D82A}">
                    <a16:rowId xmlns:a16="http://schemas.microsoft.com/office/drawing/2014/main" val="10005"/>
                  </a:ext>
                </a:extLst>
              </a:tr>
              <a:tr h="391033">
                <a:tc>
                  <a:txBody>
                    <a:bodyPr/>
                    <a:lstStyle/>
                    <a:p>
                      <a:endParaRPr lang="nl-BE"/>
                    </a:p>
                  </a:txBody>
                  <a:tcPr>
                    <a:blipFill rotWithShape="0">
                      <a:blip r:embed="rId3"/>
                      <a:stretch>
                        <a:fillRect l="-313" t="-579688" r="-301567" b="-403125"/>
                      </a:stretch>
                    </a:blipFill>
                  </a:tcPr>
                </a:tc>
                <a:tc>
                  <a:txBody>
                    <a:bodyPr/>
                    <a:lstStyle/>
                    <a:p>
                      <a:pPr algn="r"/>
                      <a:r>
                        <a:t>0,2</a:t>
                      </a:r>
                      <a:endParaRPr lang="it-IT" dirty="0"/>
                    </a:p>
                  </a:txBody>
                  <a:tcPr/>
                </a:tc>
                <a:tc>
                  <a:txBody>
                    <a:bodyPr/>
                    <a:lstStyle/>
                    <a:p>
                      <a:pPr algn="r"/>
                      <a:r>
                        <a:t>0,4</a:t>
                      </a:r>
                      <a:endParaRPr lang="it-IT" dirty="0"/>
                    </a:p>
                  </a:txBody>
                  <a:tcPr/>
                </a:tc>
                <a:tc>
                  <a:txBody>
                    <a:bodyPr/>
                    <a:lstStyle/>
                    <a:p>
                      <a:pPr algn="r"/>
                      <a:r>
                        <a:t>0,4</a:t>
                      </a:r>
                      <a:endParaRPr lang="it-IT" dirty="0"/>
                    </a:p>
                  </a:txBody>
                  <a:tcPr/>
                </a:tc>
                <a:extLst>
                  <a:ext uri="{0D108BD9-81ED-4DB2-BD59-A6C34878D82A}">
                    <a16:rowId xmlns:a16="http://schemas.microsoft.com/office/drawing/2014/main" val="10006"/>
                  </a:ext>
                </a:extLst>
              </a:tr>
              <a:tr h="370840">
                <a:tc>
                  <a:txBody>
                    <a:bodyPr/>
                    <a:lstStyle/>
                    <a:p>
                      <a:endParaRPr lang="nl-BE"/>
                    </a:p>
                  </a:txBody>
                  <a:tcPr>
                    <a:blipFill rotWithShape="0">
                      <a:blip r:embed="rId3"/>
                      <a:stretch>
                        <a:fillRect l="-313" t="-713115" r="-301567" b="-322951"/>
                      </a:stretch>
                    </a:blipFill>
                  </a:tcPr>
                </a:tc>
                <a:tc>
                  <a:txBody>
                    <a:bodyPr/>
                    <a:lstStyle/>
                    <a:p>
                      <a:pPr algn="r"/>
                      <a:r>
                        <a:t>1,14</a:t>
                      </a:r>
                      <a:endParaRPr lang="it-IT" dirty="0"/>
                    </a:p>
                  </a:txBody>
                  <a:tcPr/>
                </a:tc>
                <a:tc>
                  <a:txBody>
                    <a:bodyPr/>
                    <a:lstStyle/>
                    <a:p>
                      <a:pPr algn="r"/>
                      <a:r>
                        <a:t>1,29</a:t>
                      </a:r>
                      <a:endParaRPr lang="it-IT" dirty="0"/>
                    </a:p>
                  </a:txBody>
                  <a:tcPr/>
                </a:tc>
                <a:tc>
                  <a:txBody>
                    <a:bodyPr/>
                    <a:lstStyle/>
                    <a:p>
                      <a:pPr algn="r"/>
                      <a:r>
                        <a:t>1,37</a:t>
                      </a:r>
                      <a:endParaRPr lang="it-IT" dirty="0"/>
                    </a:p>
                  </a:txBody>
                  <a:tcPr/>
                </a:tc>
                <a:extLst>
                  <a:ext uri="{0D108BD9-81ED-4DB2-BD59-A6C34878D82A}">
                    <a16:rowId xmlns:a16="http://schemas.microsoft.com/office/drawing/2014/main" val="10007"/>
                  </a:ext>
                </a:extLst>
              </a:tr>
              <a:tr h="370840">
                <a:tc>
                  <a:txBody>
                    <a:bodyPr/>
                    <a:lstStyle/>
                    <a:p>
                      <a:endParaRPr lang="nl-BE"/>
                    </a:p>
                  </a:txBody>
                  <a:tcPr>
                    <a:blipFill rotWithShape="0">
                      <a:blip r:embed="rId3"/>
                      <a:stretch>
                        <a:fillRect l="-313" t="-813115" r="-301567" b="-222951"/>
                      </a:stretch>
                    </a:blipFill>
                  </a:tcPr>
                </a:tc>
                <a:tc>
                  <a:txBody>
                    <a:bodyPr/>
                    <a:lstStyle/>
                    <a:p>
                      <a:pPr algn="r"/>
                      <a:r>
                        <a:t>0,57</a:t>
                      </a:r>
                      <a:endParaRPr lang="it-IT" dirty="0"/>
                    </a:p>
                  </a:txBody>
                  <a:tcPr/>
                </a:tc>
                <a:tc>
                  <a:txBody>
                    <a:bodyPr/>
                    <a:lstStyle/>
                    <a:p>
                      <a:pPr algn="r"/>
                      <a:r>
                        <a:t>0,49</a:t>
                      </a:r>
                      <a:endParaRPr lang="it-IT" dirty="0"/>
                    </a:p>
                  </a:txBody>
                  <a:tcPr/>
                </a:tc>
                <a:tc>
                  <a:txBody>
                    <a:bodyPr/>
                    <a:lstStyle/>
                    <a:p>
                      <a:pPr algn="r"/>
                      <a:r>
                        <a:t>0,46</a:t>
                      </a:r>
                      <a:endParaRPr lang="it-IT" dirty="0"/>
                    </a:p>
                  </a:txBody>
                  <a:tcPr/>
                </a:tc>
                <a:extLst>
                  <a:ext uri="{0D108BD9-81ED-4DB2-BD59-A6C34878D82A}">
                    <a16:rowId xmlns:a16="http://schemas.microsoft.com/office/drawing/2014/main" val="10008"/>
                  </a:ext>
                </a:extLst>
              </a:tr>
              <a:tr h="370840">
                <a:tc>
                  <a:txBody>
                    <a:bodyPr/>
                    <a:lstStyle/>
                    <a:p>
                      <a:endParaRPr lang="nl-BE"/>
                    </a:p>
                  </a:txBody>
                  <a:tcPr>
                    <a:blipFill rotWithShape="0">
                      <a:blip r:embed="rId3"/>
                      <a:stretch>
                        <a:fillRect l="-313" t="-913115" r="-301567" b="-122951"/>
                      </a:stretch>
                    </a:blipFill>
                  </a:tcPr>
                </a:tc>
                <a:tc>
                  <a:txBody>
                    <a:bodyPr/>
                    <a:lstStyle/>
                    <a:p>
                      <a:pPr algn="r"/>
                      <a:r>
                        <a:t>1,0</a:t>
                      </a:r>
                      <a:endParaRPr lang="it-IT" dirty="0"/>
                    </a:p>
                  </a:txBody>
                  <a:tcPr/>
                </a:tc>
                <a:tc>
                  <a:txBody>
                    <a:bodyPr/>
                    <a:lstStyle/>
                    <a:p>
                      <a:pPr algn="r"/>
                      <a:r>
                        <a:t>1,1</a:t>
                      </a:r>
                      <a:endParaRPr lang="it-IT" dirty="0"/>
                    </a:p>
                  </a:txBody>
                  <a:tcPr/>
                </a:tc>
                <a:tc>
                  <a:txBody>
                    <a:bodyPr/>
                    <a:lstStyle/>
                    <a:p>
                      <a:pPr algn="r"/>
                      <a:r>
                        <a:t>1,1</a:t>
                      </a:r>
                      <a:endParaRPr lang="it-IT" dirty="0"/>
                    </a:p>
                  </a:txBody>
                  <a:tcPr/>
                </a:tc>
                <a:extLst>
                  <a:ext uri="{0D108BD9-81ED-4DB2-BD59-A6C34878D82A}">
                    <a16:rowId xmlns:a16="http://schemas.microsoft.com/office/drawing/2014/main" val="10009"/>
                  </a:ext>
                </a:extLst>
              </a:tr>
              <a:tr h="370840">
                <a:tc>
                  <a:txBody>
                    <a:bodyPr/>
                    <a:lstStyle/>
                    <a:p>
                      <a:r>
                        <a:rPr lang="nl-BE" b="1" dirty="0">
                          <a:solidFill>
                            <a:schemeClr val="bg1"/>
                          </a:solidFill>
                        </a:rPr>
                        <a:t>M</a:t>
                      </a:r>
                      <a:r>
                        <a:rPr lang="nl-BE" b="1" baseline="-25000" dirty="0">
                          <a:solidFill>
                            <a:schemeClr val="bg1"/>
                          </a:solidFill>
                        </a:rPr>
                        <a:t>b,Rd</a:t>
                      </a:r>
                      <a:r>
                        <a:rPr lang="nl-BE" b="1" dirty="0">
                          <a:solidFill>
                            <a:schemeClr val="bg1"/>
                          </a:solidFill>
                        </a:rPr>
                        <a:t> [kNm]</a:t>
                      </a:r>
                      <a:endParaRPr lang="it-IT" b="1" dirty="0">
                        <a:solidFill>
                          <a:schemeClr val="bg1"/>
                        </a:solidFill>
                      </a:endParaRPr>
                    </a:p>
                  </a:txBody>
                  <a:tcPr>
                    <a:solidFill>
                      <a:schemeClr val="accent1"/>
                    </a:solidFill>
                  </a:tcPr>
                </a:tc>
                <a:tc>
                  <a:txBody>
                    <a:bodyPr/>
                    <a:lstStyle/>
                    <a:p>
                      <a:pPr algn="r"/>
                      <a:r>
                        <a:rPr lang="nl-BE" b="1" dirty="0"/>
                        <a:t>111</a:t>
                      </a:r>
                      <a:endParaRPr lang="it-IT" b="1" dirty="0"/>
                    </a:p>
                  </a:txBody>
                  <a:tcPr/>
                </a:tc>
                <a:tc>
                  <a:txBody>
                    <a:bodyPr/>
                    <a:lstStyle/>
                    <a:p>
                      <a:pPr algn="r"/>
                      <a:r>
                        <a:rPr lang="nl-BE" b="1" dirty="0"/>
                        <a:t>99</a:t>
                      </a:r>
                      <a:endParaRPr lang="it-IT" b="1" dirty="0"/>
                    </a:p>
                  </a:txBody>
                  <a:tcPr/>
                </a:tc>
                <a:tc>
                  <a:txBody>
                    <a:bodyPr/>
                    <a:lstStyle/>
                    <a:p>
                      <a:pPr algn="r"/>
                      <a:r>
                        <a:rPr lang="nl-BE" b="1" dirty="0"/>
                        <a:t>103</a:t>
                      </a:r>
                      <a:endParaRPr lang="it-IT" b="1" dirty="0"/>
                    </a:p>
                  </a:txBody>
                  <a:tcPr/>
                </a:tc>
                <a:extLst>
                  <a:ext uri="{0D108BD9-81ED-4DB2-BD59-A6C34878D82A}">
                    <a16:rowId xmlns:a16="http://schemas.microsoft.com/office/drawing/2014/main" val="10010"/>
                  </a:ext>
                </a:extLst>
              </a:tr>
            </a:tbl>
          </a:graphicData>
        </a:graphic>
      </p:graphicFrame>
      <p:sp>
        <p:nvSpPr>
          <p:cNvPr id="269316" name="ZoneTexte 6"/>
          <p:cNvSpPr txBox="1">
            <a:spLocks noChangeArrowheads="1"/>
          </p:cNvSpPr>
          <p:nvPr/>
        </p:nvSpPr>
        <p:spPr bwMode="auto">
          <a:xfrm>
            <a:off x="476250" y="1179513"/>
            <a:ext cx="4648200" cy="461962"/>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300" b="1" i="0" u="none" strike="noStrike" kern="1200" cap="none" spc="0" normalizeH="0" baseline="0" noProof="0">
                <a:ln>
                  <a:noFill/>
                </a:ln>
                <a:solidFill>
                  <a:prstClr val="black"/>
                </a:solidFill>
                <a:effectLst/>
                <a:uLnTx/>
                <a:uFillTx/>
                <a:latin typeface="Calibri" pitchFamily="34" charset="0"/>
                <a:ea typeface="+mn-ea"/>
                <a:cs typeface="Arial" charset="0"/>
              </a:rPr>
              <a:t>Resistenza</a:t>
            </a: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 </a:t>
            </a:r>
            <a:r>
              <a:rPr kumimoji="0" lang="it-IT" sz="2300" b="1" i="0" u="none" strike="noStrike" kern="1200" cap="none" spc="0" normalizeH="0" baseline="0" noProof="0">
                <a:ln>
                  <a:noFill/>
                </a:ln>
                <a:solidFill>
                  <a:prstClr val="black"/>
                </a:solidFill>
                <a:effectLst/>
                <a:uLnTx/>
                <a:uFillTx/>
                <a:latin typeface="Calibri" pitchFamily="34" charset="0"/>
                <a:ea typeface="+mn-ea"/>
                <a:cs typeface="Arial" charset="0"/>
              </a:rPr>
              <a:t>al buckling</a:t>
            </a: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 </a:t>
            </a:r>
            <a:r>
              <a:rPr kumimoji="0" lang="it-IT" sz="2300" b="1" i="0" u="none" strike="noStrike" kern="1200" cap="none" spc="0" normalizeH="0" baseline="0" noProof="0">
                <a:ln>
                  <a:noFill/>
                </a:ln>
                <a:solidFill>
                  <a:prstClr val="black"/>
                </a:solidFill>
                <a:effectLst/>
                <a:uLnTx/>
                <a:uFillTx/>
                <a:latin typeface="Calibri" pitchFamily="34" charset="0"/>
                <a:ea typeface="+mn-ea"/>
                <a:cs typeface="Arial" charset="0"/>
              </a:rPr>
              <a:t>torsionale</a:t>
            </a:r>
            <a:r>
              <a:rPr kumimoji="0" lang="it-IT" sz="1800" b="0" i="0" u="none" strike="noStrike" kern="1200" cap="none" spc="0" normalizeH="0" baseline="0" noProof="0">
                <a:ln>
                  <a:noFill/>
                </a:ln>
                <a:solidFill>
                  <a:prstClr val="black"/>
                </a:solidFill>
                <a:effectLst/>
                <a:uLnTx/>
                <a:uFillTx/>
                <a:latin typeface="Calibri" pitchFamily="34" charset="0"/>
                <a:ea typeface="+mn-ea"/>
                <a:cs typeface="Arial" charset="0"/>
              </a:rPr>
              <a:t> </a:t>
            </a:r>
            <a:r>
              <a:rPr kumimoji="0" lang="it-IT" sz="2300" b="1" i="0" u="none" strike="noStrike" kern="1200" cap="none" spc="0" normalizeH="0" baseline="0" noProof="0">
                <a:ln>
                  <a:noFill/>
                </a:ln>
                <a:solidFill>
                  <a:prstClr val="black"/>
                </a:solidFill>
                <a:effectLst/>
                <a:uLnTx/>
                <a:uFillTx/>
                <a:latin typeface="Calibri" pitchFamily="34" charset="0"/>
                <a:ea typeface="+mn-ea"/>
                <a:cs typeface="Arial" charset="0"/>
              </a:rPr>
              <a:t>laterale</a:t>
            </a:r>
          </a:p>
        </p:txBody>
      </p:sp>
    </p:spTree>
    <p:extLst>
      <p:ext uri="{BB962C8B-B14F-4D97-AF65-F5344CB8AC3E}">
        <p14:creationId xmlns:p14="http://schemas.microsoft.com/office/powerpoint/2010/main" val="22910469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eaLnBrk="1" fontAlgn="auto" hangingPunct="1">
              <a:spcAft>
                <a:spcPts val="0"/>
              </a:spcAft>
              <a:defRPr/>
            </a:pPr>
            <a:r>
              <a:rPr lang="it-IT"/>
              <a:t>Eurocodice 3 Esempio di buckling torsionale laterale</a:t>
            </a:r>
            <a:endParaRPr lang="it-IT" dirty="0"/>
          </a:p>
        </p:txBody>
      </p:sp>
      <p:sp>
        <p:nvSpPr>
          <p:cNvPr id="9" name="Tijdelijke aanduiding voor tekst 8"/>
          <p:cNvSpPr>
            <a:spLocks noGrp="1"/>
          </p:cNvSpPr>
          <p:nvPr>
            <p:ph idx="1"/>
          </p:nvPr>
        </p:nvSpPr>
        <p:spPr/>
        <p:txBody>
          <a:bodyPr rtlCol="0">
            <a:noAutofit/>
          </a:bodyPr>
          <a:lstStyle/>
          <a:p>
            <a:pPr eaLnBrk="1" fontAlgn="auto" hangingPunct="1">
              <a:spcAft>
                <a:spcPts val="0"/>
              </a:spcAft>
              <a:defRPr/>
            </a:pPr>
            <a:r>
              <a:rPr lang="it-IT" sz="2200" dirty="0"/>
              <a:t>Confronto</a:t>
            </a:r>
          </a:p>
          <a:p>
            <a:pPr eaLnBrk="1" fontAlgn="auto" hangingPunct="1">
              <a:spcAft>
                <a:spcPts val="0"/>
              </a:spcAft>
              <a:defRPr/>
            </a:pPr>
            <a:endParaRPr lang="it-IT" sz="2200" dirty="0"/>
          </a:p>
          <a:p>
            <a:pPr eaLnBrk="1" fontAlgn="auto" hangingPunct="1">
              <a:spcAft>
                <a:spcPts val="0"/>
              </a:spcAft>
              <a:defRPr/>
            </a:pPr>
            <a:endParaRPr lang="it-IT" sz="2200" dirty="0"/>
          </a:p>
          <a:p>
            <a:pPr eaLnBrk="1" fontAlgn="auto" hangingPunct="1">
              <a:spcAft>
                <a:spcPts val="0"/>
              </a:spcAft>
              <a:defRPr/>
            </a:pPr>
            <a:endParaRPr lang="it-IT" sz="2200" dirty="0"/>
          </a:p>
          <a:p>
            <a:pPr eaLnBrk="1" fontAlgn="auto" hangingPunct="1">
              <a:spcAft>
                <a:spcPts val="0"/>
              </a:spcAft>
              <a:defRPr/>
            </a:pPr>
            <a:endParaRPr lang="it-IT" sz="2200" dirty="0"/>
          </a:p>
          <a:p>
            <a:pPr eaLnBrk="1" fontAlgn="auto" hangingPunct="1">
              <a:spcAft>
                <a:spcPts val="0"/>
              </a:spcAft>
              <a:defRPr/>
            </a:pPr>
            <a:endParaRPr lang="it-IT" sz="2200" dirty="0"/>
          </a:p>
          <a:p>
            <a:pPr eaLnBrk="1" fontAlgn="auto" hangingPunct="1">
              <a:spcAft>
                <a:spcPts val="0"/>
              </a:spcAft>
              <a:defRPr/>
            </a:pPr>
            <a:endParaRPr lang="it-IT" sz="2200" dirty="0"/>
          </a:p>
          <a:p>
            <a:pPr eaLnBrk="1" fontAlgn="auto" hangingPunct="1">
              <a:spcAft>
                <a:spcPts val="0"/>
              </a:spcAft>
              <a:defRPr/>
            </a:pPr>
            <a:endParaRPr lang="it-IT" sz="2200" dirty="0"/>
          </a:p>
          <a:p>
            <a:pPr lvl="1" eaLnBrk="1" fontAlgn="auto" hangingPunct="1">
              <a:spcAft>
                <a:spcPts val="0"/>
              </a:spcAft>
              <a:buFont typeface="Arial" panose="020B0604020202020204" pitchFamily="34" charset="0"/>
              <a:buChar char="–"/>
              <a:defRPr/>
            </a:pPr>
            <a:r>
              <a:rPr lang="it-IT" sz="2000" dirty="0"/>
              <a:t>In questo esempio, l'acciaio al carbonio e l'acciaio inossidabile presentano una resistenza analoga a LTB </a:t>
            </a:r>
          </a:p>
          <a:p>
            <a:pPr lvl="1" eaLnBrk="1" fontAlgn="auto" hangingPunct="1">
              <a:spcAft>
                <a:spcPts val="0"/>
              </a:spcAft>
              <a:buFont typeface="Arial" panose="020B0604020202020204" pitchFamily="34" charset="0"/>
              <a:buChar char="–"/>
              <a:defRPr/>
            </a:pPr>
            <a:r>
              <a:rPr lang="it-IT" sz="2000" dirty="0"/>
              <a:t>Tuttavia: prove e casi di letteratura attuali dimostrano che i risultati EC3-1-4 devono essere adattati per essere più vicini alla realtà </a:t>
            </a:r>
            <a:br>
              <a:rPr sz="2000" dirty="0"/>
            </a:br>
            <a:r>
              <a:rPr lang="it-IT" sz="2000" b="1" dirty="0">
                <a:solidFill>
                  <a:schemeClr val="bg1">
                    <a:lumMod val="50000"/>
                  </a:schemeClr>
                </a:solidFill>
              </a:rPr>
              <a:t>⇒ troppo conservativi</a:t>
            </a:r>
            <a:br>
              <a:rPr sz="2000" dirty="0"/>
            </a:br>
            <a:r>
              <a:rPr lang="it-IT" sz="2000" dirty="0">
                <a:solidFill>
                  <a:schemeClr val="bg1">
                    <a:lumMod val="50000"/>
                  </a:schemeClr>
                </a:solidFill>
              </a:rPr>
              <a:t>(saranno mostrati nell'esempio sui metodi degli elementi finiti)</a:t>
            </a:r>
          </a:p>
        </p:txBody>
      </p:sp>
      <p:sp>
        <p:nvSpPr>
          <p:cNvPr id="262147" name="Tijdelijke aanduiding voor dianumm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763E950-F574-4034-8CDB-AEADEFE6E824}"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graphicFrame>
        <p:nvGraphicFramePr>
          <p:cNvPr id="3" name="Tabel 2"/>
          <p:cNvGraphicFramePr>
            <a:graphicFrameLocks noGrp="1"/>
          </p:cNvGraphicFramePr>
          <p:nvPr/>
        </p:nvGraphicFramePr>
        <p:xfrm>
          <a:off x="703036" y="2106741"/>
          <a:ext cx="7739721" cy="2763520"/>
        </p:xfrm>
        <a:graphic>
          <a:graphicData uri="http://schemas.openxmlformats.org/drawingml/2006/table">
            <a:tbl>
              <a:tblPr firstRow="1" bandRow="1">
                <a:tableStyleId>{5C22544A-7EE6-4342-B048-85BDC9FD1C3A}</a:tableStyleId>
              </a:tblPr>
              <a:tblGrid>
                <a:gridCol w="1961079">
                  <a:extLst>
                    <a:ext uri="{9D8B030D-6E8A-4147-A177-3AD203B41FA5}">
                      <a16:colId xmlns:a16="http://schemas.microsoft.com/office/drawing/2014/main" val="20000"/>
                    </a:ext>
                  </a:extLst>
                </a:gridCol>
                <a:gridCol w="1926214">
                  <a:extLst>
                    <a:ext uri="{9D8B030D-6E8A-4147-A177-3AD203B41FA5}">
                      <a16:colId xmlns:a16="http://schemas.microsoft.com/office/drawing/2014/main" val="20001"/>
                    </a:ext>
                  </a:extLst>
                </a:gridCol>
                <a:gridCol w="1926214">
                  <a:extLst>
                    <a:ext uri="{9D8B030D-6E8A-4147-A177-3AD203B41FA5}">
                      <a16:colId xmlns:a16="http://schemas.microsoft.com/office/drawing/2014/main" val="20002"/>
                    </a:ext>
                  </a:extLst>
                </a:gridCol>
                <a:gridCol w="1926214">
                  <a:extLst>
                    <a:ext uri="{9D8B030D-6E8A-4147-A177-3AD203B41FA5}">
                      <a16:colId xmlns:a16="http://schemas.microsoft.com/office/drawing/2014/main" val="20003"/>
                    </a:ext>
                  </a:extLst>
                </a:gridCol>
              </a:tblGrid>
              <a:tr h="370840">
                <a:tc>
                  <a:txBody>
                    <a:bodyPr/>
                    <a:lstStyle/>
                    <a:p>
                      <a:endParaRPr lang="nl-BE" dirty="0">
                        <a:solidFill>
                          <a:schemeClr val="bg1"/>
                        </a:solidFill>
                      </a:endParaRPr>
                    </a:p>
                  </a:txBody>
                  <a:tcPr>
                    <a:lnR w="12700" cap="flat" cmpd="sng" algn="ctr">
                      <a:noFill/>
                      <a:prstDash val="solid"/>
                      <a:round/>
                      <a:headEnd type="none" w="med" len="med"/>
                      <a:tailEnd type="none" w="med" len="med"/>
                    </a:lnR>
                    <a:solidFill>
                      <a:schemeClr val="bg1"/>
                    </a:solidFill>
                  </a:tcPr>
                </a:tc>
                <a:tc>
                  <a:txBody>
                    <a:bodyPr/>
                    <a:lstStyle/>
                    <a:p>
                      <a:r>
                        <a:t>EC 3-1-1: S355</a:t>
                      </a:r>
                      <a:endParaRPr lang="it-IT"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r>
                        <a:t>EC 3-1-4: Duplex</a:t>
                      </a:r>
                      <a:endParaRPr lang="it-IT" dirty="0"/>
                    </a:p>
                  </a:txBody>
                  <a:tcPr>
                    <a:lnT w="12700" cap="flat" cmpd="sng" algn="ctr">
                      <a:noFill/>
                      <a:prstDash val="solid"/>
                      <a:round/>
                      <a:headEnd type="none" w="med" len="med"/>
                      <a:tailEnd type="none" w="med" len="med"/>
                    </a:lnT>
                  </a:tcPr>
                </a:tc>
                <a:tc>
                  <a:txBody>
                    <a:bodyPr/>
                    <a:lstStyle/>
                    <a:p>
                      <a:r>
                        <a:t>EC 3-1-4: Revisione futura</a:t>
                      </a:r>
                      <a:endParaRPr lang="it-IT"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nl-BE" b="1" dirty="0">
                          <a:solidFill>
                            <a:schemeClr val="bg1"/>
                          </a:solidFill>
                        </a:rPr>
                        <a:t>f</a:t>
                      </a:r>
                      <a:r>
                        <a:rPr lang="nl-BE" b="1" baseline="-25000" dirty="0">
                          <a:solidFill>
                            <a:schemeClr val="bg1"/>
                          </a:solidFill>
                        </a:rPr>
                        <a:t>y</a:t>
                      </a:r>
                      <a:r>
                        <a:rPr lang="nl-BE" b="1" dirty="0">
                          <a:solidFill>
                            <a:schemeClr val="bg1"/>
                          </a:solidFill>
                        </a:rPr>
                        <a:t> [N/mm²]</a:t>
                      </a:r>
                      <a:endParaRPr lang="it-IT" b="1" dirty="0">
                        <a:solidFill>
                          <a:schemeClr val="bg1"/>
                        </a:solidFill>
                      </a:endParaRPr>
                    </a:p>
                  </a:txBody>
                  <a:tcPr>
                    <a:lnR w="12700" cap="flat" cmpd="sng" algn="ctr">
                      <a:noFill/>
                      <a:prstDash val="solid"/>
                      <a:round/>
                      <a:headEnd type="none" w="med" len="med"/>
                      <a:tailEnd type="none" w="med" len="med"/>
                    </a:lnR>
                    <a:solidFill>
                      <a:schemeClr val="accent1"/>
                    </a:solidFill>
                  </a:tcPr>
                </a:tc>
                <a:tc>
                  <a:txBody>
                    <a:bodyPr/>
                    <a:lstStyle/>
                    <a:p>
                      <a:pPr algn="r"/>
                      <a:r>
                        <a:t>355</a:t>
                      </a:r>
                      <a:endParaRPr lang="it-IT" dirty="0"/>
                    </a:p>
                  </a:txBody>
                  <a:tcPr>
                    <a:lnL w="12700" cap="flat" cmpd="sng" algn="ctr">
                      <a:noFill/>
                      <a:prstDash val="solid"/>
                      <a:round/>
                      <a:headEnd type="none" w="med" len="med"/>
                      <a:tailEnd type="none" w="med" len="med"/>
                    </a:lnL>
                  </a:tcPr>
                </a:tc>
                <a:tc>
                  <a:txBody>
                    <a:bodyPr/>
                    <a:lstStyle/>
                    <a:p>
                      <a:pPr algn="r"/>
                      <a:r>
                        <a:t>450</a:t>
                      </a:r>
                      <a:endParaRPr lang="it-IT" dirty="0"/>
                    </a:p>
                  </a:txBody>
                  <a:tcPr/>
                </a:tc>
                <a:tc>
                  <a:txBody>
                    <a:bodyPr/>
                    <a:lstStyle/>
                    <a:p>
                      <a:pPr algn="r"/>
                      <a:r>
                        <a:t>450</a:t>
                      </a:r>
                      <a:endParaRPr lang="it-IT"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endParaRPr lang="nl-BE"/>
                    </a:p>
                  </a:txBody>
                  <a:tcPr>
                    <a:lnR w="12700" cap="flat" cmpd="sng" algn="ctr">
                      <a:noFill/>
                      <a:prstDash val="solid"/>
                      <a:round/>
                      <a:headEnd type="none" w="med" len="med"/>
                      <a:tailEnd type="none" w="med" len="med"/>
                    </a:lnR>
                    <a:blipFill rotWithShape="0">
                      <a:blip r:embed="rId3"/>
                      <a:stretch>
                        <a:fillRect l="-316" t="-208197" r="-301266" b="-322951"/>
                      </a:stretch>
                    </a:blipFill>
                  </a:tcPr>
                </a:tc>
                <a:tc>
                  <a:txBody>
                    <a:bodyPr/>
                    <a:lstStyle/>
                    <a:p>
                      <a:pPr algn="r"/>
                      <a:r>
                        <a:t>1,0</a:t>
                      </a:r>
                    </a:p>
                  </a:txBody>
                  <a:tcPr>
                    <a:lnL w="12700" cap="flat" cmpd="sng" algn="ctr">
                      <a:noFill/>
                      <a:prstDash val="solid"/>
                      <a:round/>
                      <a:headEnd type="none" w="med" len="med"/>
                      <a:tailEnd type="none" w="med" len="med"/>
                    </a:lnL>
                  </a:tcPr>
                </a:tc>
                <a:tc>
                  <a:txBody>
                    <a:bodyPr/>
                    <a:lstStyle/>
                    <a:p>
                      <a:pPr algn="r"/>
                      <a:r>
                        <a:t>1,1</a:t>
                      </a:r>
                      <a:endParaRPr lang="it-IT" dirty="0"/>
                    </a:p>
                  </a:txBody>
                  <a:tcPr/>
                </a:tc>
                <a:tc>
                  <a:txBody>
                    <a:bodyPr/>
                    <a:lstStyle/>
                    <a:p>
                      <a:pPr algn="r"/>
                      <a:r>
                        <a:t>1,1</a:t>
                      </a:r>
                      <a:endParaRPr lang="it-IT"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endParaRPr lang="nl-BE"/>
                    </a:p>
                  </a:txBody>
                  <a:tcPr>
                    <a:lnR w="12700" cap="flat" cmpd="sng" algn="ctr">
                      <a:noFill/>
                      <a:prstDash val="solid"/>
                      <a:round/>
                      <a:headEnd type="none" w="med" len="med"/>
                      <a:tailEnd type="none" w="med" len="med"/>
                    </a:lnR>
                    <a:blipFill rotWithShape="0">
                      <a:blip r:embed="rId3"/>
                      <a:stretch>
                        <a:fillRect l="-316" t="-308197" r="-301266" b="-222951"/>
                      </a:stretch>
                    </a:blipFill>
                  </a:tcPr>
                </a:tc>
                <a:tc>
                  <a:txBody>
                    <a:bodyPr/>
                    <a:lstStyle/>
                    <a:p>
                      <a:pPr algn="r"/>
                      <a:r>
                        <a:t>1,0</a:t>
                      </a:r>
                      <a:endParaRPr lang="it-IT" dirty="0"/>
                    </a:p>
                  </a:txBody>
                  <a:tcPr>
                    <a:lnL w="12700" cap="flat" cmpd="sng" algn="ctr">
                      <a:noFill/>
                      <a:prstDash val="solid"/>
                      <a:round/>
                      <a:headEnd type="none" w="med" len="med"/>
                      <a:tailEnd type="none" w="med" len="med"/>
                    </a:lnL>
                  </a:tcPr>
                </a:tc>
                <a:tc>
                  <a:txBody>
                    <a:bodyPr/>
                    <a:lstStyle/>
                    <a:p>
                      <a:pPr algn="r"/>
                      <a:r>
                        <a:t>1,1</a:t>
                      </a:r>
                      <a:endParaRPr lang="it-IT" dirty="0"/>
                    </a:p>
                  </a:txBody>
                  <a:tcPr/>
                </a:tc>
                <a:tc>
                  <a:txBody>
                    <a:bodyPr/>
                    <a:lstStyle/>
                    <a:p>
                      <a:pPr algn="r"/>
                      <a:r>
                        <a:t>1,1</a:t>
                      </a:r>
                      <a:endParaRPr lang="it-IT"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r>
                        <a:rPr lang="nl-BE" b="1" dirty="0">
                          <a:solidFill>
                            <a:schemeClr val="bg1"/>
                          </a:solidFill>
                        </a:rPr>
                        <a:t>Profilato trasversale M</a:t>
                      </a:r>
                      <a:r>
                        <a:rPr lang="nl-BE" b="1" baseline="-25000" dirty="0">
                          <a:solidFill>
                            <a:schemeClr val="bg1"/>
                          </a:solidFill>
                        </a:rPr>
                        <a:t>c,Rd</a:t>
                      </a:r>
                      <a:endParaRPr lang="it-IT" b="1" dirty="0">
                        <a:solidFill>
                          <a:schemeClr val="bg1"/>
                        </a:solidFill>
                      </a:endParaRPr>
                    </a:p>
                  </a:txBody>
                  <a:tcPr>
                    <a:lnR w="12700" cap="flat" cmpd="sng" algn="ctr">
                      <a:noFill/>
                      <a:prstDash val="solid"/>
                      <a:round/>
                      <a:headEnd type="none" w="med" len="med"/>
                      <a:tailEnd type="none" w="med" len="med"/>
                    </a:lnR>
                    <a:solidFill>
                      <a:schemeClr val="accent1"/>
                    </a:solidFill>
                  </a:tcPr>
                </a:tc>
                <a:tc>
                  <a:txBody>
                    <a:bodyPr/>
                    <a:lstStyle/>
                    <a:p>
                      <a:pPr algn="r"/>
                      <a:r>
                        <a:t>196</a:t>
                      </a:r>
                      <a:endParaRPr lang="it-IT" dirty="0"/>
                    </a:p>
                  </a:txBody>
                  <a:tcPr>
                    <a:lnL w="12700" cap="flat" cmpd="sng" algn="ctr">
                      <a:noFill/>
                      <a:prstDash val="solid"/>
                      <a:round/>
                      <a:headEnd type="none" w="med" len="med"/>
                      <a:tailEnd type="none" w="med" len="med"/>
                    </a:lnL>
                  </a:tcPr>
                </a:tc>
                <a:tc>
                  <a:txBody>
                    <a:bodyPr/>
                    <a:lstStyle/>
                    <a:p>
                      <a:pPr algn="r"/>
                      <a:r>
                        <a:t>202</a:t>
                      </a:r>
                      <a:endParaRPr lang="it-IT" dirty="0"/>
                    </a:p>
                  </a:txBody>
                  <a:tcPr/>
                </a:tc>
                <a:tc>
                  <a:txBody>
                    <a:bodyPr/>
                    <a:lstStyle/>
                    <a:p>
                      <a:pPr algn="r"/>
                      <a:r>
                        <a:t>226</a:t>
                      </a:r>
                      <a:endParaRPr lang="it-IT"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r>
                        <a:rPr lang="nl-BE" b="1" dirty="0">
                          <a:solidFill>
                            <a:schemeClr val="bg1"/>
                          </a:solidFill>
                        </a:rPr>
                        <a:t>Stabilità M</a:t>
                      </a:r>
                      <a:r>
                        <a:rPr lang="nl-BE" b="1" baseline="-25000" dirty="0">
                          <a:solidFill>
                            <a:schemeClr val="bg1"/>
                          </a:solidFill>
                        </a:rPr>
                        <a:t>b,Rd</a:t>
                      </a:r>
                      <a:endParaRPr lang="it-IT" b="1" dirty="0">
                        <a:solidFill>
                          <a:schemeClr val="bg1"/>
                        </a:solidFill>
                      </a:endParaRPr>
                    </a:p>
                  </a:txBody>
                  <a:tcPr>
                    <a:lnR w="12700" cap="flat" cmpd="sng" algn="ctr">
                      <a:noFill/>
                      <a:prstDash val="solid"/>
                      <a:round/>
                      <a:headEnd type="none" w="med" len="med"/>
                      <a:tailEnd type="none" w="med" len="med"/>
                    </a:lnR>
                    <a:solidFill>
                      <a:schemeClr val="accent1"/>
                    </a:solidFill>
                  </a:tcPr>
                </a:tc>
                <a:tc>
                  <a:txBody>
                    <a:bodyPr/>
                    <a:lstStyle/>
                    <a:p>
                      <a:pPr algn="r"/>
                      <a:r>
                        <a:t>111</a:t>
                      </a:r>
                      <a:endParaRPr lang="it-IT" dirty="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r"/>
                      <a:r>
                        <a:t>99</a:t>
                      </a:r>
                      <a:endParaRPr lang="it-IT" dirty="0"/>
                    </a:p>
                  </a:txBody>
                  <a:tcPr>
                    <a:lnB w="12700" cap="flat" cmpd="sng" algn="ctr">
                      <a:noFill/>
                      <a:prstDash val="solid"/>
                      <a:round/>
                      <a:headEnd type="none" w="med" len="med"/>
                      <a:tailEnd type="none" w="med" len="med"/>
                    </a:lnB>
                  </a:tcPr>
                </a:tc>
                <a:tc>
                  <a:txBody>
                    <a:bodyPr/>
                    <a:lstStyle/>
                    <a:p>
                      <a:pPr algn="r"/>
                      <a:r>
                        <a:t>103</a:t>
                      </a:r>
                      <a:endParaRPr lang="it-IT"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686422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itre 4"/>
          <p:cNvSpPr>
            <a:spLocks noGrp="1"/>
          </p:cNvSpPr>
          <p:nvPr>
            <p:ph type="ctrTitle"/>
          </p:nvPr>
        </p:nvSpPr>
        <p:spPr/>
        <p:txBody>
          <a:bodyPr/>
          <a:lstStyle/>
          <a:p>
            <a:pPr eaLnBrk="1" hangingPunct="1"/>
            <a:r>
              <a:rPr lang="it-IT"/>
              <a:t>Sezione 4</a:t>
            </a:r>
          </a:p>
        </p:txBody>
      </p:sp>
      <p:sp>
        <p:nvSpPr>
          <p:cNvPr id="6" name="Sous-titre 5"/>
          <p:cNvSpPr>
            <a:spLocks noGrp="1"/>
          </p:cNvSpPr>
          <p:nvPr>
            <p:ph type="subTitle" idx="1"/>
          </p:nvPr>
        </p:nvSpPr>
        <p:spPr/>
        <p:txBody>
          <a:bodyPr rtlCol="0">
            <a:normAutofit/>
          </a:bodyPr>
          <a:lstStyle/>
          <a:p>
            <a:pPr eaLnBrk="1" fontAlgn="auto" hangingPunct="1">
              <a:spcAft>
                <a:spcPts val="0"/>
              </a:spcAft>
              <a:defRPr/>
            </a:pPr>
            <a:r>
              <a:rPr lang="it-IT"/>
              <a:t>Metodi alternativi</a:t>
            </a:r>
            <a:endParaRPr lang="it-IT" dirty="0"/>
          </a:p>
        </p:txBody>
      </p:sp>
      <p:sp>
        <p:nvSpPr>
          <p:cNvPr id="263171" name="Espace réservé du numéro de diapositive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6CA499-A323-4614-81E4-339ED08C359F}"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5415157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Titel 1"/>
          <p:cNvSpPr>
            <a:spLocks noGrp="1"/>
          </p:cNvSpPr>
          <p:nvPr>
            <p:ph type="title"/>
          </p:nvPr>
        </p:nvSpPr>
        <p:spPr/>
        <p:txBody>
          <a:bodyPr/>
          <a:lstStyle/>
          <a:p>
            <a:pPr eaLnBrk="1" hangingPunct="1"/>
            <a:r>
              <a:rPr lang="it-IT"/>
              <a:t>Metodi alternativi</a:t>
            </a:r>
          </a:p>
        </p:txBody>
      </p:sp>
      <p:sp>
        <p:nvSpPr>
          <p:cNvPr id="3" name="Tijdelijke aanduiding voor inhoud 2"/>
          <p:cNvSpPr>
            <a:spLocks noGrp="1"/>
          </p:cNvSpPr>
          <p:nvPr>
            <p:ph idx="1"/>
          </p:nvPr>
        </p:nvSpPr>
        <p:spPr/>
        <p:txBody>
          <a:bodyPr rtlCol="0">
            <a:normAutofit fontScale="92500" lnSpcReduction="10000"/>
          </a:bodyPr>
          <a:lstStyle/>
          <a:p>
            <a:pPr eaLnBrk="1" fontAlgn="auto" hangingPunct="1">
              <a:spcAft>
                <a:spcPts val="0"/>
              </a:spcAft>
              <a:defRPr/>
            </a:pPr>
            <a:r>
              <a:rPr lang="it-IT"/>
              <a:t>Metodo della resistenza diretta (DSM)</a:t>
            </a:r>
          </a:p>
          <a:p>
            <a:pPr lvl="1" eaLnBrk="1" fontAlgn="auto" hangingPunct="1">
              <a:spcAft>
                <a:spcPts val="0"/>
              </a:spcAft>
              <a:buFont typeface="Arial" panose="020B0604020202020204" pitchFamily="34" charset="0"/>
              <a:buChar char="–"/>
              <a:defRPr/>
            </a:pPr>
            <a:r>
              <a:rPr lang="it-IT"/>
              <a:t>Parte del codice americano</a:t>
            </a:r>
          </a:p>
          <a:p>
            <a:pPr lvl="1" eaLnBrk="1" fontAlgn="auto" hangingPunct="1">
              <a:spcAft>
                <a:spcPts val="0"/>
              </a:spcAft>
              <a:buFont typeface="Arial" panose="020B0604020202020204" pitchFamily="34" charset="0"/>
              <a:buChar char="–"/>
              <a:defRPr/>
            </a:pPr>
            <a:r>
              <a:rPr lang="it-IT"/>
              <a:t>Per profili a parete sottile</a:t>
            </a:r>
          </a:p>
          <a:p>
            <a:pPr eaLnBrk="1" fontAlgn="auto" hangingPunct="1">
              <a:spcAft>
                <a:spcPts val="0"/>
              </a:spcAft>
              <a:defRPr/>
            </a:pPr>
            <a:endParaRPr lang="it-IT" dirty="0"/>
          </a:p>
          <a:p>
            <a:pPr eaLnBrk="1" fontAlgn="auto" hangingPunct="1">
              <a:spcAft>
                <a:spcPts val="0"/>
              </a:spcAft>
              <a:defRPr/>
            </a:pPr>
            <a:r>
              <a:rPr lang="it-IT"/>
              <a:t>Metodo della resistenza continua (CSM)</a:t>
            </a:r>
          </a:p>
          <a:p>
            <a:pPr lvl="1" eaLnBrk="1" fontAlgn="auto" hangingPunct="1">
              <a:spcAft>
                <a:spcPts val="0"/>
              </a:spcAft>
              <a:buFont typeface="Arial" panose="020B0604020202020204" pitchFamily="34" charset="0"/>
              <a:buChar char="–"/>
              <a:defRPr/>
            </a:pPr>
            <a:r>
              <a:rPr lang="it-IT"/>
              <a:t>Comprende gli effetti benefici dell'incrudimento</a:t>
            </a:r>
          </a:p>
          <a:p>
            <a:pPr eaLnBrk="1" fontAlgn="auto" hangingPunct="1">
              <a:spcAft>
                <a:spcPts val="0"/>
              </a:spcAft>
              <a:defRPr/>
            </a:pPr>
            <a:endParaRPr lang="it-IT" dirty="0"/>
          </a:p>
          <a:p>
            <a:pPr eaLnBrk="1" fontAlgn="auto" hangingPunct="1">
              <a:spcAft>
                <a:spcPts val="0"/>
              </a:spcAft>
              <a:defRPr/>
            </a:pPr>
            <a:r>
              <a:rPr lang="it-IT"/>
              <a:t>Metodi degli elementi finiti</a:t>
            </a:r>
          </a:p>
          <a:p>
            <a:pPr lvl="1" eaLnBrk="1" fontAlgn="auto" hangingPunct="1">
              <a:spcAft>
                <a:spcPts val="0"/>
              </a:spcAft>
              <a:buFont typeface="Arial" panose="020B0604020202020204" pitchFamily="34" charset="0"/>
              <a:buChar char="–"/>
              <a:defRPr/>
            </a:pPr>
            <a:r>
              <a:rPr lang="it-IT"/>
              <a:t>Più noioso</a:t>
            </a:r>
          </a:p>
          <a:p>
            <a:pPr lvl="1" eaLnBrk="1" fontAlgn="auto" hangingPunct="1">
              <a:spcAft>
                <a:spcPts val="0"/>
              </a:spcAft>
              <a:buFont typeface="Arial" panose="020B0604020202020204" pitchFamily="34" charset="0"/>
              <a:buChar char="–"/>
              <a:defRPr/>
            </a:pPr>
            <a:r>
              <a:rPr lang="it-IT"/>
              <a:t>Può comprendere tutte le specificità del modello</a:t>
            </a:r>
          </a:p>
          <a:p>
            <a:pPr lvl="1" eaLnBrk="1" fontAlgn="auto" hangingPunct="1">
              <a:spcAft>
                <a:spcPts val="0"/>
              </a:spcAft>
              <a:buFont typeface="Arial" panose="020B0604020202020204" pitchFamily="34" charset="0"/>
              <a:buChar char="–"/>
              <a:defRPr/>
            </a:pPr>
            <a:endParaRPr lang="it-IT" dirty="0"/>
          </a:p>
        </p:txBody>
      </p:sp>
      <p:sp>
        <p:nvSpPr>
          <p:cNvPr id="264195" name="Tijdelijke aanduiding voor dianumm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6ADFEF-D99B-4734-8B64-27653D1AF229}"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24251770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Titel 1"/>
          <p:cNvSpPr>
            <a:spLocks noGrp="1"/>
          </p:cNvSpPr>
          <p:nvPr>
            <p:ph type="title"/>
          </p:nvPr>
        </p:nvSpPr>
        <p:spPr/>
        <p:txBody>
          <a:bodyPr/>
          <a:lstStyle/>
          <a:p>
            <a:pPr eaLnBrk="1" hangingPunct="1"/>
            <a:r>
              <a:rPr lang="it-IT"/>
              <a:t>Metodo della resistenza diretta</a:t>
            </a:r>
          </a:p>
        </p:txBody>
      </p:sp>
      <p:sp>
        <p:nvSpPr>
          <p:cNvPr id="277506" name="Tijdelijke aanduiding voor inhoud 2"/>
          <p:cNvSpPr>
            <a:spLocks noGrp="1"/>
          </p:cNvSpPr>
          <p:nvPr>
            <p:ph idx="1"/>
          </p:nvPr>
        </p:nvSpPr>
        <p:spPr/>
        <p:txBody>
          <a:bodyPr/>
          <a:lstStyle/>
          <a:p>
            <a:pPr eaLnBrk="1" hangingPunct="1"/>
            <a:r>
              <a:rPr lang="it-IT" sz="2400"/>
              <a:t>AISI Appendice 1</a:t>
            </a:r>
          </a:p>
          <a:p>
            <a:pPr eaLnBrk="1" hangingPunct="1"/>
            <a:r>
              <a:rPr lang="it-IT" sz="2400">
                <a:sym typeface="Wingdings 3" pitchFamily="18" charset="2"/>
              </a:rPr>
              <a:t>Metodo molto semplice e diretto </a:t>
            </a:r>
          </a:p>
          <a:p>
            <a:pPr eaLnBrk="1" hangingPunct="1"/>
            <a:r>
              <a:rPr lang="it-IT" sz="2400">
                <a:sym typeface="Wingdings 3" pitchFamily="18" charset="2"/>
              </a:rPr>
              <a:t>Usato per i profilati a parete sottile </a:t>
            </a:r>
          </a:p>
          <a:p>
            <a:pPr eaLnBrk="1" hangingPunct="1"/>
            <a:endParaRPr lang="it-IT" sz="2400"/>
          </a:p>
          <a:p>
            <a:pPr eaLnBrk="1" hangingPunct="1"/>
            <a:endParaRPr lang="it-IT" sz="2400"/>
          </a:p>
          <a:p>
            <a:pPr eaLnBrk="1" hangingPunct="1"/>
            <a:endParaRPr lang="it-IT" sz="2400"/>
          </a:p>
          <a:p>
            <a:pPr eaLnBrk="1" hangingPunct="1"/>
            <a:endParaRPr lang="it-IT" sz="2400">
              <a:sym typeface="Wingdings 3" pitchFamily="18" charset="2"/>
            </a:endParaRPr>
          </a:p>
          <a:p>
            <a:pPr eaLnBrk="1" hangingPunct="1"/>
            <a:r>
              <a:rPr lang="it-IT" sz="2400">
                <a:sym typeface="Wingdings 3" pitchFamily="18" charset="2"/>
              </a:rPr>
              <a:t>Ma richiede una "analisi del buckling elastico"</a:t>
            </a:r>
          </a:p>
          <a:p>
            <a:pPr lvl="1" eaLnBrk="1" hangingPunct="1"/>
            <a:r>
              <a:rPr lang="it-IT" sz="2000">
                <a:sym typeface="Wingdings 3" pitchFamily="18" charset="2"/>
              </a:rPr>
              <a:t>Metodo teorico fornito in letteratura</a:t>
            </a:r>
          </a:p>
          <a:p>
            <a:pPr lvl="1" eaLnBrk="1" hangingPunct="1"/>
            <a:r>
              <a:rPr lang="it-IT" sz="2000">
                <a:sym typeface="Wingdings 3" pitchFamily="18" charset="2"/>
              </a:rPr>
              <a:t>Metodo delle strisce finite (ad esempio CUFSM)</a:t>
            </a:r>
          </a:p>
          <a:p>
            <a:pPr eaLnBrk="1" hangingPunct="1"/>
            <a:r>
              <a:rPr lang="it-IT" sz="2400"/>
              <a:t>Maggiori informazioni: http://www.ce.jhu.edu/bschafer/</a:t>
            </a:r>
          </a:p>
        </p:txBody>
      </p:sp>
      <p:sp>
        <p:nvSpPr>
          <p:cNvPr id="265219" name="Tijdelijke aanduiding voor dianumm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982FEE1-592F-4DD7-94E3-1182FBCF3275}"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pic>
        <p:nvPicPr>
          <p:cNvPr id="277508" name="Afbeelding 6"/>
          <p:cNvPicPr>
            <a:picLocks noChangeAspect="1"/>
          </p:cNvPicPr>
          <p:nvPr/>
        </p:nvPicPr>
        <p:blipFill>
          <a:blip r:embed="rId3"/>
          <a:srcRect/>
          <a:stretch>
            <a:fillRect/>
          </a:stretch>
        </p:blipFill>
        <p:spPr bwMode="auto">
          <a:xfrm>
            <a:off x="406400" y="3025775"/>
            <a:ext cx="1457325" cy="1581150"/>
          </a:xfrm>
          <a:prstGeom prst="rect">
            <a:avLst/>
          </a:prstGeom>
          <a:noFill/>
          <a:ln w="9525">
            <a:noFill/>
            <a:miter lim="800000"/>
            <a:headEnd/>
            <a:tailEnd/>
          </a:ln>
        </p:spPr>
      </p:pic>
      <p:pic>
        <p:nvPicPr>
          <p:cNvPr id="277509" name="Afbeelding 7"/>
          <p:cNvPicPr>
            <a:picLocks noChangeAspect="1"/>
          </p:cNvPicPr>
          <p:nvPr/>
        </p:nvPicPr>
        <p:blipFill>
          <a:blip r:embed="rId4"/>
          <a:srcRect/>
          <a:stretch>
            <a:fillRect/>
          </a:stretch>
        </p:blipFill>
        <p:spPr bwMode="auto">
          <a:xfrm>
            <a:off x="1914525" y="3044825"/>
            <a:ext cx="1095375" cy="1543050"/>
          </a:xfrm>
          <a:prstGeom prst="rect">
            <a:avLst/>
          </a:prstGeom>
          <a:noFill/>
          <a:ln w="9525">
            <a:noFill/>
            <a:miter lim="800000"/>
            <a:headEnd/>
            <a:tailEnd/>
          </a:ln>
        </p:spPr>
      </p:pic>
      <p:pic>
        <p:nvPicPr>
          <p:cNvPr id="277510" name="Afbeelding 8"/>
          <p:cNvPicPr>
            <a:picLocks noChangeAspect="1"/>
          </p:cNvPicPr>
          <p:nvPr/>
        </p:nvPicPr>
        <p:blipFill>
          <a:blip r:embed="rId5"/>
          <a:srcRect/>
          <a:stretch>
            <a:fillRect/>
          </a:stretch>
        </p:blipFill>
        <p:spPr bwMode="auto">
          <a:xfrm>
            <a:off x="3089275" y="3044825"/>
            <a:ext cx="1647825" cy="1590675"/>
          </a:xfrm>
          <a:prstGeom prst="rect">
            <a:avLst/>
          </a:prstGeom>
          <a:noFill/>
          <a:ln w="9525">
            <a:noFill/>
            <a:miter lim="800000"/>
            <a:headEnd/>
            <a:tailEnd/>
          </a:ln>
        </p:spPr>
      </p:pic>
      <p:pic>
        <p:nvPicPr>
          <p:cNvPr id="277511" name="Afbeelding 9"/>
          <p:cNvPicPr>
            <a:picLocks noChangeAspect="1"/>
          </p:cNvPicPr>
          <p:nvPr/>
        </p:nvPicPr>
        <p:blipFill>
          <a:blip r:embed="rId6"/>
          <a:srcRect/>
          <a:stretch>
            <a:fillRect/>
          </a:stretch>
        </p:blipFill>
        <p:spPr bwMode="auto">
          <a:xfrm>
            <a:off x="4627563" y="3182938"/>
            <a:ext cx="2486025" cy="1266825"/>
          </a:xfrm>
          <a:prstGeom prst="rect">
            <a:avLst/>
          </a:prstGeom>
          <a:noFill/>
          <a:ln w="9525">
            <a:noFill/>
            <a:miter lim="800000"/>
            <a:headEnd/>
            <a:tailEnd/>
          </a:ln>
        </p:spPr>
      </p:pic>
      <p:pic>
        <p:nvPicPr>
          <p:cNvPr id="277512" name="Afbeelding 10"/>
          <p:cNvPicPr>
            <a:picLocks noChangeAspect="1"/>
          </p:cNvPicPr>
          <p:nvPr/>
        </p:nvPicPr>
        <p:blipFill>
          <a:blip r:embed="rId7"/>
          <a:srcRect/>
          <a:stretch>
            <a:fillRect/>
          </a:stretch>
        </p:blipFill>
        <p:spPr bwMode="auto">
          <a:xfrm>
            <a:off x="7237413" y="3206750"/>
            <a:ext cx="1533525" cy="1266825"/>
          </a:xfrm>
          <a:prstGeom prst="rect">
            <a:avLst/>
          </a:prstGeom>
          <a:noFill/>
          <a:ln w="9525">
            <a:noFill/>
            <a:miter lim="800000"/>
            <a:headEnd/>
            <a:tailEnd/>
          </a:ln>
        </p:spPr>
      </p:pic>
    </p:spTree>
    <p:extLst>
      <p:ext uri="{BB962C8B-B14F-4D97-AF65-F5344CB8AC3E}">
        <p14:creationId xmlns:p14="http://schemas.microsoft.com/office/powerpoint/2010/main" val="1034146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eaLnBrk="1" fontAlgn="auto" hangingPunct="1">
              <a:spcAft>
                <a:spcPts val="0"/>
              </a:spcAft>
              <a:defRPr/>
            </a:pPr>
            <a:r>
              <a:rPr lang="it-IT" sz="4000" dirty="0"/>
              <a:t>Metodo della resistenza diretta - esempio</a:t>
            </a:r>
          </a:p>
        </p:txBody>
      </p:sp>
      <p:sp>
        <p:nvSpPr>
          <p:cNvPr id="279554" name="Tijdelijke aanduiding voor inhoud 2"/>
          <p:cNvSpPr>
            <a:spLocks noGrp="1"/>
          </p:cNvSpPr>
          <p:nvPr>
            <p:ph idx="1"/>
          </p:nvPr>
        </p:nvSpPr>
        <p:spPr/>
        <p:txBody>
          <a:bodyPr/>
          <a:lstStyle/>
          <a:p>
            <a:pPr eaLnBrk="1" hangingPunct="1"/>
            <a:r>
              <a:rPr lang="it-IT" sz="2800"/>
              <a:t>Canale a C con labbro sottoposto a compressione</a:t>
            </a:r>
          </a:p>
          <a:p>
            <a:pPr lvl="1" eaLnBrk="1" hangingPunct="1"/>
            <a:endParaRPr lang="it-IT" sz="2400"/>
          </a:p>
          <a:p>
            <a:pPr lvl="1" eaLnBrk="1" hangingPunct="1"/>
            <a:r>
              <a:rPr lang="it-IT" sz="2400"/>
              <a:t>Colonna</a:t>
            </a:r>
            <a:r>
              <a:rPr lang="it-IT"/>
              <a:t> </a:t>
            </a:r>
            <a:r>
              <a:rPr lang="it-IT" sz="2400"/>
              <a:t>con supporto</a:t>
            </a:r>
            <a:r>
              <a:rPr lang="it-IT"/>
              <a:t> </a:t>
            </a:r>
            <a:r>
              <a:rPr lang="it-IT" sz="2400"/>
              <a:t>semplice</a:t>
            </a:r>
          </a:p>
          <a:p>
            <a:pPr lvl="1" eaLnBrk="1" hangingPunct="1"/>
            <a:r>
              <a:rPr lang="it-IT" sz="2400"/>
              <a:t>Lunghezza</a:t>
            </a:r>
            <a:r>
              <a:rPr lang="it-IT"/>
              <a:t> </a:t>
            </a:r>
            <a:r>
              <a:rPr lang="it-IT" sz="2400"/>
              <a:t>colonna: 5m</a:t>
            </a:r>
          </a:p>
          <a:p>
            <a:pPr eaLnBrk="1" hangingPunct="1"/>
            <a:endParaRPr lang="it-IT" sz="2800"/>
          </a:p>
          <a:p>
            <a:pPr eaLnBrk="1" hangingPunct="1"/>
            <a:endParaRPr lang="it-IT" sz="2800"/>
          </a:p>
        </p:txBody>
      </p:sp>
      <p:sp>
        <p:nvSpPr>
          <p:cNvPr id="266243" name="Tijdelijke aanduiding voor dianumm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A53724-E662-4A88-9216-4CA0E0AD941E}"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pic>
        <p:nvPicPr>
          <p:cNvPr id="279556" name="Afbeelding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46713" y="2416175"/>
            <a:ext cx="2928937" cy="3902075"/>
          </a:xfrm>
          <a:prstGeom prst="rect">
            <a:avLst/>
          </a:prstGeom>
          <a:noFill/>
          <a:ln w="9525">
            <a:noFill/>
            <a:miter lim="800000"/>
            <a:headEnd/>
            <a:tailEnd/>
          </a:ln>
        </p:spPr>
      </p:pic>
      <p:graphicFrame>
        <p:nvGraphicFramePr>
          <p:cNvPr id="7" name="Tabel 11"/>
          <p:cNvGraphicFramePr>
            <a:graphicFrameLocks noGrp="1"/>
          </p:cNvGraphicFramePr>
          <p:nvPr/>
        </p:nvGraphicFramePr>
        <p:xfrm>
          <a:off x="1063625" y="3735388"/>
          <a:ext cx="3563938" cy="2103437"/>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tblGrid>
              <a:tr h="321742">
                <a:tc>
                  <a:txBody>
                    <a:bodyPr/>
                    <a:lstStyle/>
                    <a:p>
                      <a:endParaRPr lang="nl-BE" dirty="0"/>
                    </a:p>
                  </a:txBody>
                  <a:tcPr>
                    <a:noFill/>
                  </a:tcPr>
                </a:tc>
                <a:tc>
                  <a:txBody>
                    <a:bodyPr/>
                    <a:lstStyle/>
                    <a:p>
                      <a:r>
                        <a:rPr lang="nl-BE" sz="1800" dirty="0"/>
                        <a:t>Acciaio inossidabile ferritico </a:t>
                      </a:r>
                      <a:endParaRPr lang="it-IT" dirty="0"/>
                    </a:p>
                  </a:txBody>
                  <a:tcPr/>
                </a:tc>
                <a:extLst>
                  <a:ext uri="{0D108BD9-81ED-4DB2-BD59-A6C34878D82A}">
                    <a16:rowId xmlns:a16="http://schemas.microsoft.com/office/drawing/2014/main" val="10000"/>
                  </a:ext>
                </a:extLst>
              </a:tr>
              <a:tr h="360000">
                <a:tc>
                  <a:txBody>
                    <a:bodyPr/>
                    <a:lstStyle/>
                    <a:p>
                      <a:r>
                        <a:rPr lang="nl-BE" b="1" dirty="0">
                          <a:solidFill>
                            <a:schemeClr val="bg1"/>
                          </a:solidFill>
                        </a:rPr>
                        <a:t>Materiale</a:t>
                      </a:r>
                      <a:endParaRPr lang="it-IT" b="1" dirty="0">
                        <a:solidFill>
                          <a:schemeClr val="bg1"/>
                        </a:solidFill>
                      </a:endParaRPr>
                    </a:p>
                  </a:txBody>
                  <a:tcPr>
                    <a:solidFill>
                      <a:schemeClr val="accent1"/>
                    </a:solidFill>
                  </a:tcPr>
                </a:tc>
                <a:tc>
                  <a:txBody>
                    <a:bodyPr/>
                    <a:lstStyle/>
                    <a:p>
                      <a:pPr algn="r"/>
                      <a:r>
                        <a:rPr lang="nl-BE" sz="1800" dirty="0"/>
                        <a:t>EN 1.4003</a:t>
                      </a:r>
                      <a:endParaRPr lang="it-IT" dirty="0"/>
                    </a:p>
                  </a:txBody>
                  <a:tcPr/>
                </a:tc>
                <a:extLst>
                  <a:ext uri="{0D108BD9-81ED-4DB2-BD59-A6C34878D82A}">
                    <a16:rowId xmlns:a16="http://schemas.microsoft.com/office/drawing/2014/main" val="10001"/>
                  </a:ext>
                </a:extLst>
              </a:tr>
              <a:tr h="360000">
                <a:tc>
                  <a:txBody>
                    <a:bodyPr/>
                    <a:lstStyle/>
                    <a:p>
                      <a:r>
                        <a:rPr lang="nl-BE" b="1" dirty="0">
                          <a:solidFill>
                            <a:schemeClr val="bg1"/>
                          </a:solidFill>
                        </a:rPr>
                        <a:t>f</a:t>
                      </a:r>
                      <a:r>
                        <a:rPr lang="nl-BE" b="1" baseline="-25000" dirty="0">
                          <a:solidFill>
                            <a:schemeClr val="bg1"/>
                          </a:solidFill>
                        </a:rPr>
                        <a:t>y</a:t>
                      </a:r>
                      <a:r>
                        <a:rPr lang="nl-BE" b="1" dirty="0">
                          <a:solidFill>
                            <a:schemeClr val="bg1"/>
                          </a:solidFill>
                        </a:rPr>
                        <a:t> [N/mm²]</a:t>
                      </a:r>
                      <a:endParaRPr lang="it-IT" b="1" dirty="0">
                        <a:solidFill>
                          <a:schemeClr val="bg1"/>
                        </a:solidFill>
                      </a:endParaRPr>
                    </a:p>
                  </a:txBody>
                  <a:tcPr>
                    <a:solidFill>
                      <a:schemeClr val="accent1"/>
                    </a:solidFill>
                  </a:tcPr>
                </a:tc>
                <a:tc>
                  <a:txBody>
                    <a:bodyPr/>
                    <a:lstStyle/>
                    <a:p>
                      <a:pPr algn="r"/>
                      <a:r>
                        <a:t>280</a:t>
                      </a:r>
                      <a:endParaRPr lang="it-IT" dirty="0"/>
                    </a:p>
                  </a:txBody>
                  <a:tcPr/>
                </a:tc>
                <a:extLst>
                  <a:ext uri="{0D108BD9-81ED-4DB2-BD59-A6C34878D82A}">
                    <a16:rowId xmlns:a16="http://schemas.microsoft.com/office/drawing/2014/main" val="10002"/>
                  </a:ext>
                </a:extLst>
              </a:tr>
              <a:tr h="360000">
                <a:tc>
                  <a:txBody>
                    <a:bodyPr/>
                    <a:lstStyle/>
                    <a:p>
                      <a:r>
                        <a:rPr lang="nl-BE" b="1" dirty="0">
                          <a:solidFill>
                            <a:schemeClr val="bg1"/>
                          </a:solidFill>
                        </a:rPr>
                        <a:t>f</a:t>
                      </a:r>
                      <a:r>
                        <a:rPr lang="nl-BE" b="1" baseline="-25000" dirty="0">
                          <a:solidFill>
                            <a:schemeClr val="bg1"/>
                          </a:solidFill>
                        </a:rPr>
                        <a:t>u</a:t>
                      </a:r>
                      <a:r>
                        <a:rPr lang="nl-BE" b="1" dirty="0">
                          <a:solidFill>
                            <a:schemeClr val="bg1"/>
                          </a:solidFill>
                        </a:rPr>
                        <a:t>[N/mm²]</a:t>
                      </a:r>
                      <a:endParaRPr lang="it-IT" b="1" dirty="0">
                        <a:solidFill>
                          <a:schemeClr val="bg1"/>
                        </a:solidFill>
                      </a:endParaRPr>
                    </a:p>
                  </a:txBody>
                  <a:tcPr>
                    <a:solidFill>
                      <a:schemeClr val="accent1"/>
                    </a:solidFill>
                  </a:tcPr>
                </a:tc>
                <a:tc>
                  <a:txBody>
                    <a:bodyPr/>
                    <a:lstStyle/>
                    <a:p>
                      <a:pPr algn="r"/>
                      <a:r>
                        <a:t>450</a:t>
                      </a:r>
                      <a:endParaRPr lang="it-IT" dirty="0"/>
                    </a:p>
                  </a:txBody>
                  <a:tcPr/>
                </a:tc>
                <a:extLst>
                  <a:ext uri="{0D108BD9-81ED-4DB2-BD59-A6C34878D82A}">
                    <a16:rowId xmlns:a16="http://schemas.microsoft.com/office/drawing/2014/main" val="10003"/>
                  </a:ext>
                </a:extLst>
              </a:tr>
              <a:tr h="360000">
                <a:tc>
                  <a:txBody>
                    <a:bodyPr/>
                    <a:lstStyle/>
                    <a:p>
                      <a:r>
                        <a:rPr lang="nl-BE" b="1" dirty="0">
                          <a:solidFill>
                            <a:schemeClr val="bg1"/>
                          </a:solidFill>
                        </a:rPr>
                        <a:t>E [N/mm²]</a:t>
                      </a:r>
                      <a:endParaRPr lang="it-IT" b="1" dirty="0">
                        <a:solidFill>
                          <a:schemeClr val="bg1"/>
                        </a:solidFill>
                      </a:endParaRPr>
                    </a:p>
                  </a:txBody>
                  <a:tcPr>
                    <a:solidFill>
                      <a:schemeClr val="accent1"/>
                    </a:solidFill>
                  </a:tcPr>
                </a:tc>
                <a:tc>
                  <a:txBody>
                    <a:bodyPr/>
                    <a:lstStyle/>
                    <a:p>
                      <a:pPr algn="r"/>
                      <a:r>
                        <a:t>220000</a:t>
                      </a:r>
                      <a:endParaRPr lang="it-IT"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616327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eaLnBrk="1" fontAlgn="auto" hangingPunct="1">
              <a:spcAft>
                <a:spcPts val="0"/>
              </a:spcAft>
              <a:defRPr/>
            </a:pPr>
            <a:r>
              <a:rPr lang="it-IT"/>
              <a:t>Metodo della resistenza diretta - esempio</a:t>
            </a:r>
            <a:endParaRPr lang="it-IT" dirty="0"/>
          </a:p>
        </p:txBody>
      </p:sp>
      <p:sp>
        <p:nvSpPr>
          <p:cNvPr id="281602" name="Tijdelijke aanduiding voor inhoud 2"/>
          <p:cNvSpPr>
            <a:spLocks noGrp="1"/>
          </p:cNvSpPr>
          <p:nvPr>
            <p:ph idx="1"/>
          </p:nvPr>
        </p:nvSpPr>
        <p:spPr/>
        <p:txBody>
          <a:bodyPr/>
          <a:lstStyle/>
          <a:p>
            <a:pPr eaLnBrk="1" hangingPunct="1"/>
            <a:r>
              <a:rPr lang="it-IT"/>
              <a:t>Primo passo: Analisi del buckling elastico</a:t>
            </a:r>
          </a:p>
        </p:txBody>
      </p:sp>
      <p:sp>
        <p:nvSpPr>
          <p:cNvPr id="267267" name="Tijdelijke aanduiding voor dianummer 3"/>
          <p:cNvSpPr>
            <a:spLocks noGrp="1"/>
          </p:cNvSpPr>
          <p:nvPr>
            <p:ph type="sldNum" sz="quarter" idx="12"/>
          </p:nvPr>
        </p:nvSpPr>
        <p:spPr bwMode="auto">
          <a:xfrm>
            <a:off x="8748713" y="6492875"/>
            <a:ext cx="395287" cy="365125"/>
          </a:xfrm>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C2F254-AC06-4C97-A72A-A128CC414805}"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pic>
        <p:nvPicPr>
          <p:cNvPr id="281604" name="Afbeelding 4"/>
          <p:cNvPicPr>
            <a:picLocks noChangeAspect="1"/>
          </p:cNvPicPr>
          <p:nvPr/>
        </p:nvPicPr>
        <p:blipFill>
          <a:blip r:embed="rId3"/>
          <a:srcRect/>
          <a:stretch>
            <a:fillRect/>
          </a:stretch>
        </p:blipFill>
        <p:spPr bwMode="auto">
          <a:xfrm>
            <a:off x="0" y="2171700"/>
            <a:ext cx="8629650" cy="4686300"/>
          </a:xfrm>
          <a:prstGeom prst="rect">
            <a:avLst/>
          </a:prstGeom>
          <a:noFill/>
          <a:ln w="9525">
            <a:noFill/>
            <a:miter lim="800000"/>
            <a:headEnd/>
            <a:tailEnd/>
          </a:ln>
        </p:spPr>
      </p:pic>
      <p:pic>
        <p:nvPicPr>
          <p:cNvPr id="281605" name="Afbeelding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98700" y="2781300"/>
            <a:ext cx="868363" cy="1311275"/>
          </a:xfrm>
          <a:prstGeom prst="rect">
            <a:avLst/>
          </a:prstGeom>
          <a:noFill/>
          <a:ln w="9525">
            <a:noFill/>
            <a:miter lim="800000"/>
            <a:headEnd/>
            <a:tailEnd/>
          </a:ln>
        </p:spPr>
      </p:pic>
      <p:pic>
        <p:nvPicPr>
          <p:cNvPr id="281606" name="Afbeelding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86263" y="2781300"/>
            <a:ext cx="836612" cy="1311275"/>
          </a:xfrm>
          <a:prstGeom prst="rect">
            <a:avLst/>
          </a:prstGeom>
          <a:noFill/>
          <a:ln w="9525">
            <a:noFill/>
            <a:miter lim="800000"/>
            <a:headEnd/>
            <a:tailEnd/>
          </a:ln>
        </p:spPr>
      </p:pic>
      <p:pic>
        <p:nvPicPr>
          <p:cNvPr id="281607" name="Afbeelding 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30950" y="4092575"/>
            <a:ext cx="1073150" cy="1312863"/>
          </a:xfrm>
          <a:prstGeom prst="rect">
            <a:avLst/>
          </a:prstGeom>
          <a:noFill/>
          <a:ln w="9525">
            <a:noFill/>
            <a:miter lim="800000"/>
            <a:headEnd/>
            <a:tailEnd/>
          </a:ln>
        </p:spPr>
      </p:pic>
      <p:sp>
        <p:nvSpPr>
          <p:cNvPr id="281608" name="Tekstvak 9"/>
          <p:cNvSpPr txBox="1">
            <a:spLocks noChangeArrowheads="1"/>
          </p:cNvSpPr>
          <p:nvPr/>
        </p:nvSpPr>
        <p:spPr bwMode="auto">
          <a:xfrm>
            <a:off x="2179638" y="2411413"/>
            <a:ext cx="912812" cy="36988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srgbClr val="1F497D"/>
                </a:solidFill>
                <a:effectLst/>
                <a:uLnTx/>
                <a:uFillTx/>
                <a:latin typeface="Calibri" pitchFamily="34" charset="0"/>
                <a:ea typeface="+mn-ea"/>
                <a:cs typeface="Arial" charset="0"/>
              </a:rPr>
              <a:t>Locale</a:t>
            </a:r>
          </a:p>
        </p:txBody>
      </p:sp>
      <p:sp>
        <p:nvSpPr>
          <p:cNvPr id="281609" name="Tekstvak 10"/>
          <p:cNvSpPr txBox="1">
            <a:spLocks noChangeArrowheads="1"/>
          </p:cNvSpPr>
          <p:nvPr/>
        </p:nvSpPr>
        <p:spPr bwMode="auto">
          <a:xfrm>
            <a:off x="4149725" y="2411413"/>
            <a:ext cx="1454150" cy="36988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srgbClr val="1F497D"/>
                </a:solidFill>
                <a:effectLst/>
                <a:uLnTx/>
                <a:uFillTx/>
                <a:latin typeface="Calibri" pitchFamily="34" charset="0"/>
                <a:ea typeface="+mn-ea"/>
                <a:cs typeface="Arial" charset="0"/>
              </a:rPr>
              <a:t>Distorsionale</a:t>
            </a:r>
          </a:p>
        </p:txBody>
      </p:sp>
      <p:sp>
        <p:nvSpPr>
          <p:cNvPr id="281610" name="Tekstvak 11"/>
          <p:cNvSpPr txBox="1">
            <a:spLocks noChangeArrowheads="1"/>
          </p:cNvSpPr>
          <p:nvPr/>
        </p:nvSpPr>
        <p:spPr bwMode="auto">
          <a:xfrm>
            <a:off x="6380163" y="3725863"/>
            <a:ext cx="974725" cy="36988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srgbClr val="1F497D"/>
                </a:solidFill>
                <a:effectLst/>
                <a:uLnTx/>
                <a:uFillTx/>
                <a:latin typeface="Calibri" pitchFamily="34" charset="0"/>
                <a:ea typeface="+mn-ea"/>
                <a:cs typeface="Arial" charset="0"/>
              </a:rPr>
              <a:t>Globale</a:t>
            </a:r>
          </a:p>
        </p:txBody>
      </p:sp>
    </p:spTree>
    <p:extLst>
      <p:ext uri="{BB962C8B-B14F-4D97-AF65-F5344CB8AC3E}">
        <p14:creationId xmlns:p14="http://schemas.microsoft.com/office/powerpoint/2010/main" val="19786031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eaLnBrk="1" fontAlgn="auto" hangingPunct="1">
              <a:spcAft>
                <a:spcPts val="0"/>
              </a:spcAft>
              <a:defRPr/>
            </a:pPr>
            <a:r>
              <a:rPr lang="it-IT"/>
              <a:t>Metodo della resistenza diretta - esempio</a:t>
            </a:r>
            <a:endParaRPr lang="it-IT" dirty="0"/>
          </a:p>
        </p:txBody>
      </p:sp>
      <p:sp>
        <p:nvSpPr>
          <p:cNvPr id="3" name="Tijdelijke aanduiding voor inhoud 2"/>
          <p:cNvSpPr>
            <a:spLocks noGrp="1"/>
          </p:cNvSpPr>
          <p:nvPr>
            <p:ph idx="1"/>
          </p:nvPr>
        </p:nvSpPr>
        <p:spPr/>
        <p:txBody>
          <a:bodyPr rtlCol="0">
            <a:normAutofit fontScale="85000" lnSpcReduction="20000"/>
          </a:bodyPr>
          <a:lstStyle/>
          <a:p>
            <a:pPr eaLnBrk="1" fontAlgn="auto" hangingPunct="1">
              <a:spcAft>
                <a:spcPts val="0"/>
              </a:spcAft>
              <a:defRPr/>
            </a:pPr>
            <a:r>
              <a:rPr lang="it-IT"/>
              <a:t>Produzione dell'analisi = “Carico di buckling critico elastico”</a:t>
            </a:r>
          </a:p>
          <a:p>
            <a:pPr lvl="1" eaLnBrk="1" fontAlgn="auto" hangingPunct="1">
              <a:spcAft>
                <a:spcPts val="0"/>
              </a:spcAft>
              <a:buFont typeface="Arial" panose="020B0604020202020204" pitchFamily="34" charset="0"/>
              <a:buChar char="–"/>
              <a:defRPr/>
            </a:pPr>
            <a:r>
              <a:rPr lang="it-IT"/>
              <a:t>Nell'esempio, il </a:t>
            </a:r>
            <a:r>
              <a:rPr lang="it-IT" u="sng" dirty="0"/>
              <a:t>fattore di carico</a:t>
            </a:r>
            <a:r>
              <a:rPr lang="it-IT"/>
              <a:t> dall'analisi del buckling elastico equivale a:</a:t>
            </a:r>
          </a:p>
          <a:p>
            <a:pPr lvl="2" eaLnBrk="1" fontAlgn="auto" hangingPunct="1">
              <a:spcAft>
                <a:spcPts val="0"/>
              </a:spcAft>
              <a:buFont typeface="Arial" panose="020B0604020202020204" pitchFamily="34" charset="0"/>
              <a:buChar char="•"/>
              <a:defRPr/>
            </a:pPr>
            <a:endParaRPr lang="it-IT" dirty="0"/>
          </a:p>
          <a:p>
            <a:pPr lvl="2" eaLnBrk="1" fontAlgn="auto" hangingPunct="1">
              <a:spcAft>
                <a:spcPts val="0"/>
              </a:spcAft>
              <a:buFont typeface="Arial" panose="020B0604020202020204" pitchFamily="34" charset="0"/>
              <a:buChar char="•"/>
              <a:defRPr/>
            </a:pPr>
            <a:r>
              <a:rPr lang="it-IT"/>
              <a:t>Per buckling locale: 0,80</a:t>
            </a:r>
          </a:p>
          <a:p>
            <a:pPr lvl="2" eaLnBrk="1" fontAlgn="auto" hangingPunct="1">
              <a:spcAft>
                <a:spcPts val="0"/>
              </a:spcAft>
              <a:buFont typeface="Arial" panose="020B0604020202020204" pitchFamily="34" charset="0"/>
              <a:buChar char="•"/>
              <a:defRPr/>
            </a:pPr>
            <a:r>
              <a:rPr lang="it-IT"/>
              <a:t>Per buckling distorsionale: 1,26</a:t>
            </a:r>
          </a:p>
          <a:p>
            <a:pPr lvl="2" eaLnBrk="1" fontAlgn="auto" hangingPunct="1">
              <a:spcAft>
                <a:spcPts val="0"/>
              </a:spcAft>
              <a:buFont typeface="Arial" panose="020B0604020202020204" pitchFamily="34" charset="0"/>
              <a:buChar char="•"/>
              <a:defRPr/>
            </a:pPr>
            <a:r>
              <a:rPr lang="it-IT"/>
              <a:t>Per buckling globale: 0,28</a:t>
            </a:r>
          </a:p>
          <a:p>
            <a:pPr eaLnBrk="1" fontAlgn="auto" hangingPunct="1">
              <a:spcAft>
                <a:spcPts val="0"/>
              </a:spcAft>
              <a:defRPr/>
            </a:pPr>
            <a:endParaRPr lang="it-IT" dirty="0"/>
          </a:p>
          <a:p>
            <a:pPr eaLnBrk="1" fontAlgn="auto" hangingPunct="1">
              <a:spcAft>
                <a:spcPts val="0"/>
              </a:spcAft>
              <a:defRPr/>
            </a:pPr>
            <a:r>
              <a:rPr lang="it-IT"/>
              <a:t>Secondo passo: Calcolo delle resistenze nominali per</a:t>
            </a:r>
          </a:p>
          <a:p>
            <a:pPr lvl="2" eaLnBrk="1" fontAlgn="auto" hangingPunct="1">
              <a:spcAft>
                <a:spcPts val="0"/>
              </a:spcAft>
              <a:buFont typeface="Arial" panose="020B0604020202020204" pitchFamily="34" charset="0"/>
              <a:buChar char="•"/>
              <a:defRPr/>
            </a:pPr>
            <a:endParaRPr lang="it-IT" dirty="0"/>
          </a:p>
          <a:p>
            <a:pPr lvl="2" eaLnBrk="1" fontAlgn="auto" hangingPunct="1">
              <a:spcAft>
                <a:spcPts val="0"/>
              </a:spcAft>
              <a:buFont typeface="Arial" panose="020B0604020202020204" pitchFamily="34" charset="0"/>
              <a:buChar char="•"/>
              <a:defRPr/>
            </a:pPr>
            <a:r>
              <a:rPr lang="it-IT"/>
              <a:t>Buckling locale ⇨ un'equazione</a:t>
            </a:r>
          </a:p>
          <a:p>
            <a:pPr lvl="2" eaLnBrk="1" fontAlgn="auto" hangingPunct="1">
              <a:spcAft>
                <a:spcPts val="0"/>
              </a:spcAft>
              <a:buFont typeface="Arial" panose="020B0604020202020204" pitchFamily="34" charset="0"/>
              <a:buChar char="•"/>
              <a:defRPr/>
            </a:pPr>
            <a:r>
              <a:rPr lang="it-IT"/>
              <a:t>Buckling distorsionale ⇨ un'equazione</a:t>
            </a:r>
          </a:p>
          <a:p>
            <a:pPr lvl="2" eaLnBrk="1" fontAlgn="auto" hangingPunct="1">
              <a:spcAft>
                <a:spcPts val="0"/>
              </a:spcAft>
              <a:buFont typeface="Arial" panose="020B0604020202020204" pitchFamily="34" charset="0"/>
              <a:buChar char="•"/>
              <a:defRPr/>
            </a:pPr>
            <a:r>
              <a:rPr lang="it-IT"/>
              <a:t>Buckling globale ⇨ un'equazione</a:t>
            </a:r>
          </a:p>
          <a:p>
            <a:pPr eaLnBrk="1" fontAlgn="auto" hangingPunct="1">
              <a:spcAft>
                <a:spcPts val="0"/>
              </a:spcAft>
              <a:defRPr/>
            </a:pPr>
            <a:endParaRPr lang="it-IT" dirty="0"/>
          </a:p>
        </p:txBody>
      </p:sp>
      <p:sp>
        <p:nvSpPr>
          <p:cNvPr id="268291" name="Tijdelijke aanduiding voor dianumm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DAA201-B1E9-428D-BF21-61D17E7285B9}"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13417007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eaLnBrk="1" fontAlgn="auto" hangingPunct="1">
              <a:spcAft>
                <a:spcPts val="0"/>
              </a:spcAft>
              <a:defRPr/>
            </a:pPr>
            <a:r>
              <a:rPr lang="it-IT"/>
              <a:t>Metodo della resistenza diretta - esempio</a:t>
            </a:r>
            <a:endParaRPr lang="it-IT" dirty="0"/>
          </a:p>
        </p:txBody>
      </p:sp>
      <p:sp>
        <p:nvSpPr>
          <p:cNvPr id="3" name="Tijdelijke aanduiding voor inhoud 2"/>
          <p:cNvSpPr>
            <a:spLocks noGrp="1" noRot="1" noChangeAspect="1" noMove="1" noResize="1" noEditPoints="1" noAdjustHandles="1" noChangeArrowheads="1" noChangeShapeType="1" noTextEdit="1"/>
          </p:cNvSpPr>
          <p:nvPr>
            <p:ph idx="1"/>
          </p:nvPr>
        </p:nvSpPr>
        <p:spPr>
          <a:xfrm>
            <a:off x="457200" y="1600200"/>
            <a:ext cx="8229600" cy="4925144"/>
          </a:xfrm>
          <a:blipFill rotWithShape="0">
            <a:blip r:embed="rId3" cstate="email">
              <a:extLst>
                <a:ext uri="{28A0092B-C50C-407E-A947-70E740481C1C}">
                  <a14:useLocalDpi xmlns:a14="http://schemas.microsoft.com/office/drawing/2010/main"/>
                </a:ext>
              </a:extLst>
            </a:blip>
            <a:stretch>
              <a:fillRect l="-1481" t="-2478"/>
            </a:stretch>
          </a:blipFill>
        </p:spPr>
        <p:txBody>
          <a:bodyPr rtlCol="0">
            <a:normAutofit/>
          </a:bodyPr>
          <a:lstStyle/>
          <a:p>
            <a:pPr eaLnBrk="1" fontAlgn="auto" hangingPunct="1">
              <a:spcAft>
                <a:spcPts val="0"/>
              </a:spcAft>
              <a:buFont typeface="Wingdings" pitchFamily="2" charset="2"/>
              <a:buNone/>
              <a:defRPr/>
            </a:pPr>
            <a:r>
              <a:rPr lang="it-IT">
                <a:noFill/>
              </a:rPr>
              <a:t> </a:t>
            </a:r>
          </a:p>
        </p:txBody>
      </p:sp>
      <p:sp>
        <p:nvSpPr>
          <p:cNvPr id="269315" name="Tijdelijke aanduiding voor dianumm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9DA954-25BD-4D50-8D8F-E29B439454FD}"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32528736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eaLnBrk="1" fontAlgn="auto" hangingPunct="1">
              <a:spcAft>
                <a:spcPts val="0"/>
              </a:spcAft>
              <a:defRPr/>
            </a:pPr>
            <a:r>
              <a:rPr lang="it-IT"/>
              <a:t>Metodo della resistenza diretta - esempio</a:t>
            </a:r>
            <a:endParaRPr lang="it-IT" dirty="0"/>
          </a:p>
        </p:txBody>
      </p:sp>
      <p:sp>
        <p:nvSpPr>
          <p:cNvPr id="3" name="Tijdelijke aanduiding voor inhoud 2"/>
          <p:cNvSpPr>
            <a:spLocks noGrp="1" noRot="1" noChangeAspect="1" noMove="1" noResize="1" noEditPoints="1" noAdjustHandles="1" noChangeArrowheads="1" noChangeShapeType="1" noTextEdit="1"/>
          </p:cNvSpPr>
          <p:nvPr>
            <p:ph idx="1"/>
          </p:nvPr>
        </p:nvSpPr>
        <p:spPr>
          <a:xfrm>
            <a:off x="457200" y="1600200"/>
            <a:ext cx="8229600" cy="4925144"/>
          </a:xfrm>
          <a:blipFill rotWithShape="0">
            <a:blip r:embed="rId3" cstate="email">
              <a:extLst>
                <a:ext uri="{28A0092B-C50C-407E-A947-70E740481C1C}">
                  <a14:useLocalDpi xmlns:a14="http://schemas.microsoft.com/office/drawing/2010/main"/>
                </a:ext>
              </a:extLst>
            </a:blip>
            <a:stretch>
              <a:fillRect l="-1630" t="-1611"/>
            </a:stretch>
          </a:blipFill>
        </p:spPr>
        <p:txBody>
          <a:bodyPr rtlCol="0">
            <a:normAutofit/>
          </a:bodyPr>
          <a:lstStyle/>
          <a:p>
            <a:pPr eaLnBrk="1" fontAlgn="auto" hangingPunct="1">
              <a:spcAft>
                <a:spcPts val="0"/>
              </a:spcAft>
              <a:buFont typeface="Wingdings" pitchFamily="2" charset="2"/>
              <a:buNone/>
              <a:defRPr/>
            </a:pPr>
            <a:r>
              <a:rPr lang="it-IT">
                <a:noFill/>
              </a:rPr>
              <a:t> </a:t>
            </a:r>
          </a:p>
        </p:txBody>
      </p:sp>
      <p:sp>
        <p:nvSpPr>
          <p:cNvPr id="270339" name="Tijdelijke aanduiding voor dianumm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9057CB-5118-4A63-B205-CD0789B4DED1}" type="slidenum">
              <a:rPr kumimoji="0" lang="fr-BE" sz="1200" b="0" i="0" u="none" strike="noStrike" kern="1200" cap="none" spc="0" normalizeH="0" baseline="0" noProof="0">
                <a:ln>
                  <a:noFill/>
                </a:ln>
                <a:solidFill>
                  <a:prstClr val="white"/>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it-IT" sz="1200" b="0" i="0" u="none" strike="noStrike" kern="1200" cap="none" spc="0" normalizeH="0" baseline="0" noProof="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3031008217"/>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University lectures theme colours</Template>
  <TotalTime>1675</TotalTime>
  <Words>8613</Words>
  <Application>Microsoft Office PowerPoint</Application>
  <PresentationFormat>On-screen Show (4:3)</PresentationFormat>
  <Paragraphs>1411</Paragraphs>
  <Slides>140</Slides>
  <Notes>114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140</vt:i4>
      </vt:variant>
    </vt:vector>
  </HeadingPairs>
  <TitlesOfParts>
    <vt:vector size="151" baseType="lpstr">
      <vt:lpstr>Arial</vt:lpstr>
      <vt:lpstr>Calibri</vt:lpstr>
      <vt:lpstr>Symbol</vt:lpstr>
      <vt:lpstr>Times</vt:lpstr>
      <vt:lpstr>Times New Roman</vt:lpstr>
      <vt:lpstr>Univers</vt:lpstr>
      <vt:lpstr>Wingdings</vt:lpstr>
      <vt:lpstr>3_Custom Design</vt:lpstr>
      <vt:lpstr>4_Custom Design</vt:lpstr>
      <vt:lpstr>Graphique</vt:lpstr>
      <vt:lpstr>Equation</vt:lpstr>
      <vt:lpstr>Presentazione  di supporto per i docenti di Architettura/Ingegneria civile</vt:lpstr>
      <vt:lpstr>La scelta sbagliata del materiale può provocare grossi problemi</vt:lpstr>
      <vt:lpstr>PowerPoint Presentation</vt:lpstr>
      <vt:lpstr>Un tipico caso di studio:  corrosione dello svincolo autostradale di Turcot a Montreal 1,2</vt:lpstr>
      <vt:lpstr>Dovrà essere sostituito </vt:lpstr>
      <vt:lpstr>In che modo il cemento armato può essere danneggiato dalla corrosione</vt:lpstr>
      <vt:lpstr>Diffusione di ioni aggressivi (solitamente cloruri) nel cemento:</vt:lpstr>
      <vt:lpstr>Le fessurazioni nel cemento accelerano la corrosione</vt:lpstr>
      <vt:lpstr>La scelta corretta dei materiali è un buon investimento a lungo termine</vt:lpstr>
      <vt:lpstr>Il pontile di Progreso (1/3)5,6</vt:lpstr>
      <vt:lpstr>Il pontile di Progreso (2/3)</vt:lpstr>
      <vt:lpstr>Il pontile di Progreso (3/3)</vt:lpstr>
      <vt:lpstr>Oggi, le strutture di ingegneria civile di maggior rilievo devono durare oltre 100 anni</vt:lpstr>
      <vt:lpstr>Haynes Inlet Slough Bridge, Oregon, USA  20047,8</vt:lpstr>
      <vt:lpstr>Ponte Hong Kong- Zhuhai- Macau 9 (la costruzione iniziò nel 2009, completata nel 2018)</vt:lpstr>
      <vt:lpstr>Broadmeadow Bridge, Dublino, Irlanda (2003)10</vt:lpstr>
      <vt:lpstr>Riparazione della diga Bayonne, Francia</vt:lpstr>
      <vt:lpstr>Riparazione del muro sul mare Bayonne, Francia</vt:lpstr>
      <vt:lpstr>Stonecutters Bridge, Hong Kong12,13</vt:lpstr>
      <vt:lpstr>Belt Parkway Bridge, Brooklyn, USA (2004)14</vt:lpstr>
      <vt:lpstr>Quando si può considerare l’impiego di rebar in acciaio inossidabile 15-20:</vt:lpstr>
      <vt:lpstr>Confronto tra rebar in acciaio inossidabile e soluzioni alternative15-20</vt:lpstr>
      <vt:lpstr>Confronto tra rebar in acciaio inossidabile e soluzioni alternative15-20</vt:lpstr>
      <vt:lpstr>Riferimenti</vt:lpstr>
      <vt:lpstr>Riferimenti sull’accoppiamento galvanico</vt:lpstr>
      <vt:lpstr>Presentazione di supporto per i docenti di Architettura/Ingegneria civile</vt:lpstr>
      <vt:lpstr>Acciaio inossidabile strutturale La progettazione con l'acciaio inossidabile</vt:lpstr>
      <vt:lpstr>Sintesi </vt:lpstr>
      <vt:lpstr>Sezione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Sezione 2</vt:lpstr>
      <vt:lpstr>Caratteristiche sforzo-deformazione: Acciaio al carbonio vs. acciaio inossidabile</vt:lpstr>
      <vt:lpstr>Caratteristiche sforzo-deformazione - bassa deformazione</vt:lpstr>
      <vt:lpstr>Resistenza di progetto dell'acciaio inossidabile</vt:lpstr>
      <vt:lpstr>Resistenza di progetto dell'acciaio inossidabile</vt:lpstr>
      <vt:lpstr>Incrudimento  (incrudimento da lavorazione a freddo)</vt:lpstr>
      <vt:lpstr>Incrudimento  (incrudimento da lavorazione o lavorazione a freddo)</vt:lpstr>
      <vt:lpstr>Incrudimento - non sempre utile</vt:lpstr>
      <vt:lpstr>Duttilità e tenacità</vt:lpstr>
      <vt:lpstr>Caratteristiche sforzo-deformazione / alta deformazione</vt:lpstr>
      <vt:lpstr>Strutture resistenti a urti/scoppi</vt:lpstr>
      <vt:lpstr>Caratteristiche sforzo-deformazione </vt:lpstr>
      <vt:lpstr>Impatto sulle prestazioni di buckling</vt:lpstr>
      <vt:lpstr>Impatto sulle prestazioni di buckling</vt:lpstr>
      <vt:lpstr>Materiale a temperature elevate</vt:lpstr>
      <vt:lpstr>Materiale a temperature elevate</vt:lpstr>
      <vt:lpstr>Materiale a temperature elevate</vt:lpstr>
      <vt:lpstr>Sezione 4</vt:lpstr>
      <vt:lpstr>Norme di progettazione internazionali</vt:lpstr>
      <vt:lpstr>PowerPoint Presentation</vt:lpstr>
      <vt:lpstr>Eurocodice 3: Parte 1 (EN 1993-1)</vt:lpstr>
      <vt:lpstr>Eurocodice 3: Progettazione delle strutture di acciaio,  Parte 1.4 Regole aggiuntive per gli acciai inossidabili</vt:lpstr>
      <vt:lpstr>Eurocodice 3: Progettazione delle strutture di acciaio,  Parte 1.4 Regole aggiuntive per gli acciai inossidabili</vt:lpstr>
      <vt:lpstr>Eurocodice 3: Progettazione delle strutture di acciaio,  Parte 1.4 Regole aggiuntive per gli acciai inossidabili</vt:lpstr>
      <vt:lpstr>Altre norme di progettazione</vt:lpstr>
      <vt:lpstr>Eurocodice 3: Progettazione delle strutture di acciaio,  Parte 1.4 Regole aggiuntive per gli acciai inossidabili</vt:lpstr>
      <vt:lpstr>Sezione classificazione ed espressioni buckling locale nella EN 1993-1-4</vt:lpstr>
      <vt:lpstr>Sezione classificazione ed espressioni buckling locale nella EN 1993-1-4</vt:lpstr>
      <vt:lpstr>Sezione classificazione ed espressioni buckling locale nella EN 1993-1-4</vt:lpstr>
      <vt:lpstr>Progettazione di colonne e travi</vt:lpstr>
      <vt:lpstr>Comportamento "perfetto" della colonna</vt:lpstr>
      <vt:lpstr>Buckling della colonna</vt:lpstr>
      <vt:lpstr>Buckling della colonna</vt:lpstr>
      <vt:lpstr>Buckling della colonna</vt:lpstr>
      <vt:lpstr>Buckling della colonna</vt:lpstr>
      <vt:lpstr>Eurocodice 3 Curve di buckling a flessione</vt:lpstr>
      <vt:lpstr>Eurocodice 3 Esempio di buckling a flessione</vt:lpstr>
      <vt:lpstr>Eurocodice 3 Esempio di buckling a flessione</vt:lpstr>
      <vt:lpstr>Eurocodice 3 Esempio di buckling a flessione</vt:lpstr>
      <vt:lpstr>Eurocodice 3 Esempio di buckling flessurale</vt:lpstr>
      <vt:lpstr>Buckling torsionale laterale</vt:lpstr>
      <vt:lpstr>Buckling torsionale laterale</vt:lpstr>
      <vt:lpstr>Buckling torsionale laterale</vt:lpstr>
      <vt:lpstr>Buckling torsionale laterale</vt:lpstr>
      <vt:lpstr>Eurocodice 3 Curve di buckling torsionale laterale</vt:lpstr>
      <vt:lpstr>Snellezza non dimensionale</vt:lpstr>
      <vt:lpstr>Eurocodice 3 Esempio di buckling torsionale laterale</vt:lpstr>
      <vt:lpstr>Eurocodice 3 Esempio di buckling torsionale laterale</vt:lpstr>
      <vt:lpstr>Eurocodice 3 Esempio di buckling torsionale laterale</vt:lpstr>
      <vt:lpstr>Eurocodice 3 Esempio di buckling torsionale laterale</vt:lpstr>
      <vt:lpstr>Eurocodice 3 Esempio di buckling torsionale laterale</vt:lpstr>
      <vt:lpstr>Eurocodice 3 Esempio di buckling torsionale laterale</vt:lpstr>
      <vt:lpstr>Sezione 4</vt:lpstr>
      <vt:lpstr>Metodi alternativi</vt:lpstr>
      <vt:lpstr>Metodo della resistenza diretta</vt:lpstr>
      <vt:lpstr>Metodo della resistenza diretta - esempio</vt:lpstr>
      <vt:lpstr>Metodo della resistenza diretta - esempio</vt:lpstr>
      <vt:lpstr>Metodo della resistenza diretta - esempio</vt:lpstr>
      <vt:lpstr>Metodo della resistenza diretta - esempio</vt:lpstr>
      <vt:lpstr>Metodo della resistenza diretta - esempio</vt:lpstr>
      <vt:lpstr>Metodo della resistenza diretta - esempio</vt:lpstr>
      <vt:lpstr>Metodo della resistenza diretta - esempio</vt:lpstr>
      <vt:lpstr>Metodo della resistenza continua</vt:lpstr>
      <vt:lpstr>Metodo della resistenza continua</vt:lpstr>
      <vt:lpstr>Metodo della resistenza continua</vt:lpstr>
      <vt:lpstr>CSM: Esempio di buckling a flessione</vt:lpstr>
      <vt:lpstr>CSM: esempio di buckling a flessione</vt:lpstr>
      <vt:lpstr>CSM: esempio di buckling a flessione</vt:lpstr>
      <vt:lpstr>CSM: esempio di buckling a flessione</vt:lpstr>
      <vt:lpstr>CSM: esempio di buckling a flessione</vt:lpstr>
      <vt:lpstr>Modello agli elementi finiti</vt:lpstr>
      <vt:lpstr>Modello agli elementi finiti</vt:lpstr>
      <vt:lpstr>Modello agli elementi finiti</vt:lpstr>
      <vt:lpstr>Modello agli elementi finiti</vt:lpstr>
      <vt:lpstr>Modello agli elementi finiti</vt:lpstr>
      <vt:lpstr>Modello agli elementi finiti</vt:lpstr>
      <vt:lpstr>Modello agli elementi finiti</vt:lpstr>
      <vt:lpstr>Modello agli elementi finiti</vt:lpstr>
      <vt:lpstr>Modello agli elementi finiti</vt:lpstr>
      <vt:lpstr>Modello agli elementi finiti</vt:lpstr>
      <vt:lpstr>Sezione 5</vt:lpstr>
      <vt:lpstr>Scostamenti</vt:lpstr>
      <vt:lpstr>Scostamenti</vt:lpstr>
      <vt:lpstr>Scostamenti</vt:lpstr>
      <vt:lpstr>Gli scostamenti in una trave di acciaio inossidabile austenitico</vt:lpstr>
      <vt:lpstr>Sezione 6</vt:lpstr>
      <vt:lpstr>Risposta al carico sismico</vt:lpstr>
      <vt:lpstr>Progettazione di collegamenti bullonati</vt:lpstr>
      <vt:lpstr>Progettazione di collegamenti bullonati</vt:lpstr>
      <vt:lpstr>Bulloni precaricati</vt:lpstr>
      <vt:lpstr>Progettazione di collegamenti saldati</vt:lpstr>
      <vt:lpstr>Resistenza a fatica</vt:lpstr>
      <vt:lpstr>Sezione 7</vt:lpstr>
      <vt:lpstr>Risorse per ingegneri</vt:lpstr>
      <vt:lpstr>www.steel-stainless.org </vt:lpstr>
      <vt:lpstr>L'acciaio inossidabile nel centro informativo per la costruzione www.stainlessconstruction.com </vt:lpstr>
      <vt:lpstr>12 casi di studio strutturali www.steel-stainless.org/CaseStudies </vt:lpstr>
      <vt:lpstr>Guida di progettazione per gli Eurocodici</vt:lpstr>
      <vt:lpstr>Riassunto</vt:lpstr>
      <vt:lpstr>Riferimenti</vt:lpstr>
      <vt:lpstr>Grazie  Barbara Rossi – barbara.rossi@kuleuven.be  Maarten Fortan – maarten.fortan@kuleuven.be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Applicazione strutturali in acciai inossidabile</dc:title>
  <dc:creator>Bernard</dc:creator>
  <cp:keywords>acciaio inossidabile formazione, architettura, ingegneria civile</cp:keywords>
  <cp:lastModifiedBy>Jo Claes</cp:lastModifiedBy>
  <cp:revision>224</cp:revision>
  <cp:lastPrinted>2015-04-13T06:33:26Z</cp:lastPrinted>
  <dcterms:created xsi:type="dcterms:W3CDTF">2013-11-20T09:46:26Z</dcterms:created>
  <dcterms:modified xsi:type="dcterms:W3CDTF">2020-06-08T09:53:49Z</dcterms:modified>
  <cp:category>Presentazione di supporto per i docenti di Architettura e Ingegneria civile</cp:category>
</cp:coreProperties>
</file>