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Lst>
  <p:notesMasterIdLst>
    <p:notesMasterId r:id="rId103"/>
  </p:notesMasterIdLst>
  <p:handoutMasterIdLst>
    <p:handoutMasterId r:id="rId104"/>
  </p:handoutMasterIdLst>
  <p:sldIdLst>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73" r:id="rId34"/>
    <p:sldId id="483"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421" r:id="rId54"/>
    <p:sldId id="422" r:id="rId55"/>
    <p:sldId id="423" r:id="rId56"/>
    <p:sldId id="424" r:id="rId57"/>
    <p:sldId id="425" r:id="rId58"/>
    <p:sldId id="426" r:id="rId59"/>
    <p:sldId id="427" r:id="rId60"/>
    <p:sldId id="428" r:id="rId61"/>
    <p:sldId id="429" r:id="rId62"/>
    <p:sldId id="430" r:id="rId63"/>
    <p:sldId id="431" r:id="rId64"/>
    <p:sldId id="432" r:id="rId65"/>
    <p:sldId id="433" r:id="rId66"/>
    <p:sldId id="434" r:id="rId67"/>
    <p:sldId id="435" r:id="rId68"/>
    <p:sldId id="436" r:id="rId69"/>
    <p:sldId id="437" r:id="rId70"/>
    <p:sldId id="438" r:id="rId71"/>
    <p:sldId id="439" r:id="rId72"/>
    <p:sldId id="440" r:id="rId73"/>
    <p:sldId id="441" r:id="rId74"/>
    <p:sldId id="442" r:id="rId75"/>
    <p:sldId id="443" r:id="rId76"/>
    <p:sldId id="444" r:id="rId77"/>
    <p:sldId id="445" r:id="rId78"/>
    <p:sldId id="446" r:id="rId79"/>
    <p:sldId id="447" r:id="rId80"/>
    <p:sldId id="448" r:id="rId81"/>
    <p:sldId id="449" r:id="rId82"/>
    <p:sldId id="450" r:id="rId83"/>
    <p:sldId id="451" r:id="rId84"/>
    <p:sldId id="452" r:id="rId85"/>
    <p:sldId id="453" r:id="rId86"/>
    <p:sldId id="454" r:id="rId87"/>
    <p:sldId id="455" r:id="rId88"/>
    <p:sldId id="456" r:id="rId89"/>
    <p:sldId id="457" r:id="rId90"/>
    <p:sldId id="458" r:id="rId91"/>
    <p:sldId id="459" r:id="rId92"/>
    <p:sldId id="460" r:id="rId93"/>
    <p:sldId id="461" r:id="rId94"/>
    <p:sldId id="462" r:id="rId95"/>
    <p:sldId id="463" r:id="rId96"/>
    <p:sldId id="464" r:id="rId97"/>
    <p:sldId id="465" r:id="rId98"/>
    <p:sldId id="466" r:id="rId99"/>
    <p:sldId id="474" r:id="rId100"/>
    <p:sldId id="467" r:id="rId101"/>
    <p:sldId id="309" r:id="rId10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969">
          <p15:clr>
            <a:srgbClr val="A4A3A4"/>
          </p15:clr>
        </p15:guide>
        <p15:guide id="6" orient="horz" pos="3224">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5134D-890D-40AB-ABD1-9F0272B2EC1E}" v="21" dt="2020-01-30T10:34:07.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838" autoAdjust="0"/>
    <p:restoredTop sz="90943" autoAdjust="0"/>
  </p:normalViewPr>
  <p:slideViewPr>
    <p:cSldViewPr>
      <p:cViewPr varScale="1">
        <p:scale>
          <a:sx n="82" d="100"/>
          <a:sy n="82" d="100"/>
        </p:scale>
        <p:origin x="821" y="82"/>
      </p:cViewPr>
      <p:guideLst>
        <p:guide orient="horz" pos="2160"/>
        <p:guide pos="2880"/>
      </p:guideLst>
    </p:cSldViewPr>
  </p:slideViewPr>
  <p:outlineViewPr>
    <p:cViewPr>
      <p:scale>
        <a:sx n="33" d="100"/>
        <a:sy n="33" d="100"/>
      </p:scale>
      <p:origin x="0" y="-39768"/>
    </p:cViewPr>
  </p:outlineViewPr>
  <p:notesTextViewPr>
    <p:cViewPr>
      <p:scale>
        <a:sx n="1" d="1"/>
        <a:sy n="1" d="1"/>
      </p:scale>
      <p:origin x="0" y="0"/>
    </p:cViewPr>
  </p:notesTextViewPr>
  <p:sorterViewPr>
    <p:cViewPr>
      <p:scale>
        <a:sx n="90" d="100"/>
        <a:sy n="90" d="100"/>
      </p:scale>
      <p:origin x="0" y="13332"/>
    </p:cViewPr>
  </p:sorterViewPr>
  <p:notesViewPr>
    <p:cSldViewPr>
      <p:cViewPr varScale="1">
        <p:scale>
          <a:sx n="80" d="100"/>
          <a:sy n="80" d="100"/>
        </p:scale>
        <p:origin x="-1962" y="-78"/>
      </p:cViewPr>
      <p:guideLst>
        <p:guide orient="horz" pos="2880"/>
        <p:guide pos="2160"/>
        <p:guide orient="horz" pos="3127"/>
        <p:guide pos="2141"/>
        <p:guide orient="horz" pos="2969"/>
        <p:guide orient="horz" pos="3224"/>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microsoft.com/office/2016/11/relationships/changesInfo" Target="changesInfos/changesInfo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90224A11-F489-4FDF-8B8E-BA69B3D7BA1B}"/>
    <pc:docChg chg="custSel addSld delSld modSld">
      <pc:chgData name="Jo Claes" userId="d64208f3-0076-4064-b6ac-7d8ee9dc279f" providerId="ADAL" clId="{90224A11-F489-4FDF-8B8E-BA69B3D7BA1B}" dt="2019-11-25T10:53:54.908" v="52" actId="2696"/>
      <pc:docMkLst>
        <pc:docMk/>
      </pc:docMkLst>
      <pc:sldChg chg="modSp">
        <pc:chgData name="Jo Claes" userId="d64208f3-0076-4064-b6ac-7d8ee9dc279f" providerId="ADAL" clId="{90224A11-F489-4FDF-8B8E-BA69B3D7BA1B}" dt="2019-11-25T10:47:54.674" v="7" actId="20577"/>
        <pc:sldMkLst>
          <pc:docMk/>
          <pc:sldMk cId="1547862357" sldId="383"/>
        </pc:sldMkLst>
        <pc:spChg chg="mod">
          <ac:chgData name="Jo Claes" userId="d64208f3-0076-4064-b6ac-7d8ee9dc279f" providerId="ADAL" clId="{90224A11-F489-4FDF-8B8E-BA69B3D7BA1B}" dt="2019-11-25T10:47:54.674" v="7" actId="20577"/>
          <ac:spMkLst>
            <pc:docMk/>
            <pc:sldMk cId="1547862357" sldId="383"/>
            <ac:spMk id="3" creationId="{00000000-0000-0000-0000-000000000000}"/>
          </ac:spMkLst>
        </pc:spChg>
      </pc:sldChg>
      <pc:sldChg chg="del">
        <pc:chgData name="Jo Claes" userId="d64208f3-0076-4064-b6ac-7d8ee9dc279f" providerId="ADAL" clId="{90224A11-F489-4FDF-8B8E-BA69B3D7BA1B}" dt="2019-11-25T10:49:21.326" v="24" actId="2696"/>
        <pc:sldMkLst>
          <pc:docMk/>
          <pc:sldMk cId="2330990099" sldId="402"/>
        </pc:sldMkLst>
      </pc:sldChg>
      <pc:sldChg chg="modSp">
        <pc:chgData name="Jo Claes" userId="d64208f3-0076-4064-b6ac-7d8ee9dc279f" providerId="ADAL" clId="{90224A11-F489-4FDF-8B8E-BA69B3D7BA1B}" dt="2019-11-25T10:49:50.668" v="27" actId="2711"/>
        <pc:sldMkLst>
          <pc:docMk/>
          <pc:sldMk cId="2391910249" sldId="403"/>
        </pc:sldMkLst>
        <pc:spChg chg="mod">
          <ac:chgData name="Jo Claes" userId="d64208f3-0076-4064-b6ac-7d8ee9dc279f" providerId="ADAL" clId="{90224A11-F489-4FDF-8B8E-BA69B3D7BA1B}" dt="2019-11-25T10:49:50.668" v="27" actId="2711"/>
          <ac:spMkLst>
            <pc:docMk/>
            <pc:sldMk cId="2391910249" sldId="403"/>
            <ac:spMk id="3" creationId="{00000000-0000-0000-0000-000000000000}"/>
          </ac:spMkLst>
        </pc:spChg>
      </pc:sldChg>
      <pc:sldChg chg="modSp">
        <pc:chgData name="Jo Claes" userId="d64208f3-0076-4064-b6ac-7d8ee9dc279f" providerId="ADAL" clId="{90224A11-F489-4FDF-8B8E-BA69B3D7BA1B}" dt="2019-11-25T10:50:28.485" v="31" actId="20577"/>
        <pc:sldMkLst>
          <pc:docMk/>
          <pc:sldMk cId="2447591274" sldId="423"/>
        </pc:sldMkLst>
        <pc:spChg chg="mod">
          <ac:chgData name="Jo Claes" userId="d64208f3-0076-4064-b6ac-7d8ee9dc279f" providerId="ADAL" clId="{90224A11-F489-4FDF-8B8E-BA69B3D7BA1B}" dt="2019-11-25T10:50:28.485" v="31" actId="20577"/>
          <ac:spMkLst>
            <pc:docMk/>
            <pc:sldMk cId="2447591274" sldId="423"/>
            <ac:spMk id="2" creationId="{00000000-0000-0000-0000-000000000000}"/>
          </ac:spMkLst>
        </pc:spChg>
      </pc:sldChg>
      <pc:sldChg chg="modSp">
        <pc:chgData name="Jo Claes" userId="d64208f3-0076-4064-b6ac-7d8ee9dc279f" providerId="ADAL" clId="{90224A11-F489-4FDF-8B8E-BA69B3D7BA1B}" dt="2019-11-25T10:50:59.252" v="33" actId="2711"/>
        <pc:sldMkLst>
          <pc:docMk/>
          <pc:sldMk cId="196722013" sldId="425"/>
        </pc:sldMkLst>
        <pc:spChg chg="mod">
          <ac:chgData name="Jo Claes" userId="d64208f3-0076-4064-b6ac-7d8ee9dc279f" providerId="ADAL" clId="{90224A11-F489-4FDF-8B8E-BA69B3D7BA1B}" dt="2019-11-25T10:50:59.252" v="33" actId="2711"/>
          <ac:spMkLst>
            <pc:docMk/>
            <pc:sldMk cId="196722013" sldId="425"/>
            <ac:spMk id="7" creationId="{00000000-0000-0000-0000-000000000000}"/>
          </ac:spMkLst>
        </pc:spChg>
      </pc:sldChg>
      <pc:sldChg chg="modSp">
        <pc:chgData name="Jo Claes" userId="d64208f3-0076-4064-b6ac-7d8ee9dc279f" providerId="ADAL" clId="{90224A11-F489-4FDF-8B8E-BA69B3D7BA1B}" dt="2019-11-25T10:51:57.647" v="35" actId="2711"/>
        <pc:sldMkLst>
          <pc:docMk/>
          <pc:sldMk cId="1823255260" sldId="437"/>
        </pc:sldMkLst>
        <pc:spChg chg="mod">
          <ac:chgData name="Jo Claes" userId="d64208f3-0076-4064-b6ac-7d8ee9dc279f" providerId="ADAL" clId="{90224A11-F489-4FDF-8B8E-BA69B3D7BA1B}" dt="2019-11-25T10:51:57.647" v="35" actId="2711"/>
          <ac:spMkLst>
            <pc:docMk/>
            <pc:sldMk cId="1823255260" sldId="437"/>
            <ac:spMk id="3" creationId="{00000000-0000-0000-0000-000000000000}"/>
          </ac:spMkLst>
        </pc:spChg>
      </pc:sldChg>
      <pc:sldChg chg="modSp">
        <pc:chgData name="Jo Claes" userId="d64208f3-0076-4064-b6ac-7d8ee9dc279f" providerId="ADAL" clId="{90224A11-F489-4FDF-8B8E-BA69B3D7BA1B}" dt="2019-11-25T10:52:32.682" v="37" actId="2711"/>
        <pc:sldMkLst>
          <pc:docMk/>
          <pc:sldMk cId="3961090995" sldId="452"/>
        </pc:sldMkLst>
        <pc:spChg chg="mod">
          <ac:chgData name="Jo Claes" userId="d64208f3-0076-4064-b6ac-7d8ee9dc279f" providerId="ADAL" clId="{90224A11-F489-4FDF-8B8E-BA69B3D7BA1B}" dt="2019-11-25T10:52:32.682" v="37" actId="2711"/>
          <ac:spMkLst>
            <pc:docMk/>
            <pc:sldMk cId="3961090995" sldId="452"/>
            <ac:spMk id="3" creationId="{00000000-0000-0000-0000-000000000000}"/>
          </ac:spMkLst>
        </pc:spChg>
      </pc:sldChg>
      <pc:sldChg chg="modSp">
        <pc:chgData name="Jo Claes" userId="d64208f3-0076-4064-b6ac-7d8ee9dc279f" providerId="ADAL" clId="{90224A11-F489-4FDF-8B8E-BA69B3D7BA1B}" dt="2019-11-25T10:53:04.113" v="39" actId="2711"/>
        <pc:sldMkLst>
          <pc:docMk/>
          <pc:sldMk cId="2244641402" sldId="464"/>
        </pc:sldMkLst>
        <pc:spChg chg="mod">
          <ac:chgData name="Jo Claes" userId="d64208f3-0076-4064-b6ac-7d8ee9dc279f" providerId="ADAL" clId="{90224A11-F489-4FDF-8B8E-BA69B3D7BA1B}" dt="2019-11-25T10:53:04.113" v="39" actId="2711"/>
          <ac:spMkLst>
            <pc:docMk/>
            <pc:sldMk cId="2244641402" sldId="464"/>
            <ac:spMk id="3" creationId="{00000000-0000-0000-0000-000000000000}"/>
          </ac:spMkLst>
        </pc:spChg>
      </pc:sldChg>
      <pc:sldChg chg="modSp">
        <pc:chgData name="Jo Claes" userId="d64208f3-0076-4064-b6ac-7d8ee9dc279f" providerId="ADAL" clId="{90224A11-F489-4FDF-8B8E-BA69B3D7BA1B}" dt="2019-11-25T10:53:47.019" v="42" actId="2711"/>
        <pc:sldMkLst>
          <pc:docMk/>
          <pc:sldMk cId="2183508285" sldId="467"/>
        </pc:sldMkLst>
        <pc:spChg chg="mod">
          <ac:chgData name="Jo Claes" userId="d64208f3-0076-4064-b6ac-7d8ee9dc279f" providerId="ADAL" clId="{90224A11-F489-4FDF-8B8E-BA69B3D7BA1B}" dt="2019-11-25T10:53:47.019" v="42" actId="2711"/>
          <ac:spMkLst>
            <pc:docMk/>
            <pc:sldMk cId="2183508285" sldId="467"/>
            <ac:spMk id="3" creationId="{00000000-0000-0000-0000-000000000000}"/>
          </ac:spMkLst>
        </pc:spChg>
      </pc:sldChg>
      <pc:sldChg chg="del">
        <pc:chgData name="Jo Claes" userId="d64208f3-0076-4064-b6ac-7d8ee9dc279f" providerId="ADAL" clId="{90224A11-F489-4FDF-8B8E-BA69B3D7BA1B}" dt="2019-11-25T10:53:54.783" v="43" actId="2696"/>
        <pc:sldMkLst>
          <pc:docMk/>
          <pc:sldMk cId="3121490150" sldId="468"/>
        </pc:sldMkLst>
      </pc:sldChg>
      <pc:sldChg chg="del">
        <pc:chgData name="Jo Claes" userId="d64208f3-0076-4064-b6ac-7d8ee9dc279f" providerId="ADAL" clId="{90224A11-F489-4FDF-8B8E-BA69B3D7BA1B}" dt="2019-11-25T10:53:54.861" v="49" actId="2696"/>
        <pc:sldMkLst>
          <pc:docMk/>
          <pc:sldMk cId="3199616228" sldId="471"/>
        </pc:sldMkLst>
      </pc:sldChg>
      <pc:sldChg chg="del">
        <pc:chgData name="Jo Claes" userId="d64208f3-0076-4064-b6ac-7d8ee9dc279f" providerId="ADAL" clId="{90224A11-F489-4FDF-8B8E-BA69B3D7BA1B}" dt="2019-11-25T10:53:54.908" v="52" actId="2696"/>
        <pc:sldMkLst>
          <pc:docMk/>
          <pc:sldMk cId="3727217650" sldId="472"/>
        </pc:sldMkLst>
      </pc:sldChg>
      <pc:sldChg chg="delSp">
        <pc:chgData name="Jo Claes" userId="d64208f3-0076-4064-b6ac-7d8ee9dc279f" providerId="ADAL" clId="{90224A11-F489-4FDF-8B8E-BA69B3D7BA1B}" dt="2019-11-25T10:49:29.502" v="25" actId="478"/>
        <pc:sldMkLst>
          <pc:docMk/>
          <pc:sldMk cId="692869964" sldId="473"/>
        </pc:sldMkLst>
        <pc:spChg chg="del">
          <ac:chgData name="Jo Claes" userId="d64208f3-0076-4064-b6ac-7d8ee9dc279f" providerId="ADAL" clId="{90224A11-F489-4FDF-8B8E-BA69B3D7BA1B}" dt="2019-11-25T10:49:29.502" v="25" actId="478"/>
          <ac:spMkLst>
            <pc:docMk/>
            <pc:sldMk cId="692869964" sldId="473"/>
            <ac:spMk id="9" creationId="{00000000-0000-0000-0000-000000000000}"/>
          </ac:spMkLst>
        </pc:spChg>
      </pc:sldChg>
      <pc:sldChg chg="delSp">
        <pc:chgData name="Jo Claes" userId="d64208f3-0076-4064-b6ac-7d8ee9dc279f" providerId="ADAL" clId="{90224A11-F489-4FDF-8B8E-BA69B3D7BA1B}" dt="2019-11-25T10:53:27.524" v="40" actId="478"/>
        <pc:sldMkLst>
          <pc:docMk/>
          <pc:sldMk cId="1823946952" sldId="474"/>
        </pc:sldMkLst>
        <pc:spChg chg="del">
          <ac:chgData name="Jo Claes" userId="d64208f3-0076-4064-b6ac-7d8ee9dc279f" providerId="ADAL" clId="{90224A11-F489-4FDF-8B8E-BA69B3D7BA1B}" dt="2019-11-25T10:53:27.524" v="40" actId="478"/>
          <ac:spMkLst>
            <pc:docMk/>
            <pc:sldMk cId="1823946952" sldId="474"/>
            <ac:spMk id="6" creationId="{00000000-0000-0000-0000-000000000000}"/>
          </ac:spMkLst>
        </pc:spChg>
      </pc:sldChg>
      <pc:sldChg chg="del">
        <pc:chgData name="Jo Claes" userId="d64208f3-0076-4064-b6ac-7d8ee9dc279f" providerId="ADAL" clId="{90224A11-F489-4FDF-8B8E-BA69B3D7BA1B}" dt="2019-11-25T10:53:54.783" v="44" actId="2696"/>
        <pc:sldMkLst>
          <pc:docMk/>
          <pc:sldMk cId="3140789297" sldId="475"/>
        </pc:sldMkLst>
      </pc:sldChg>
      <pc:sldChg chg="del">
        <pc:chgData name="Jo Claes" userId="d64208f3-0076-4064-b6ac-7d8ee9dc279f" providerId="ADAL" clId="{90224A11-F489-4FDF-8B8E-BA69B3D7BA1B}" dt="2019-11-25T10:53:54.799" v="45" actId="2696"/>
        <pc:sldMkLst>
          <pc:docMk/>
          <pc:sldMk cId="806297465" sldId="476"/>
        </pc:sldMkLst>
      </pc:sldChg>
      <pc:sldChg chg="del">
        <pc:chgData name="Jo Claes" userId="d64208f3-0076-4064-b6ac-7d8ee9dc279f" providerId="ADAL" clId="{90224A11-F489-4FDF-8B8E-BA69B3D7BA1B}" dt="2019-11-25T10:53:54.814" v="46" actId="2696"/>
        <pc:sldMkLst>
          <pc:docMk/>
          <pc:sldMk cId="1333513084" sldId="477"/>
        </pc:sldMkLst>
      </pc:sldChg>
      <pc:sldChg chg="del">
        <pc:chgData name="Jo Claes" userId="d64208f3-0076-4064-b6ac-7d8ee9dc279f" providerId="ADAL" clId="{90224A11-F489-4FDF-8B8E-BA69B3D7BA1B}" dt="2019-11-25T10:53:54.830" v="47" actId="2696"/>
        <pc:sldMkLst>
          <pc:docMk/>
          <pc:sldMk cId="563707529" sldId="478"/>
        </pc:sldMkLst>
      </pc:sldChg>
      <pc:sldChg chg="del">
        <pc:chgData name="Jo Claes" userId="d64208f3-0076-4064-b6ac-7d8ee9dc279f" providerId="ADAL" clId="{90224A11-F489-4FDF-8B8E-BA69B3D7BA1B}" dt="2019-11-25T10:53:54.846" v="48" actId="2696"/>
        <pc:sldMkLst>
          <pc:docMk/>
          <pc:sldMk cId="2964748389" sldId="479"/>
        </pc:sldMkLst>
      </pc:sldChg>
      <pc:sldChg chg="del">
        <pc:chgData name="Jo Claes" userId="d64208f3-0076-4064-b6ac-7d8ee9dc279f" providerId="ADAL" clId="{90224A11-F489-4FDF-8B8E-BA69B3D7BA1B}" dt="2019-11-25T10:53:54.877" v="50" actId="2696"/>
        <pc:sldMkLst>
          <pc:docMk/>
          <pc:sldMk cId="3060023991" sldId="481"/>
        </pc:sldMkLst>
      </pc:sldChg>
      <pc:sldChg chg="del">
        <pc:chgData name="Jo Claes" userId="d64208f3-0076-4064-b6ac-7d8ee9dc279f" providerId="ADAL" clId="{90224A11-F489-4FDF-8B8E-BA69B3D7BA1B}" dt="2019-11-25T10:53:54.893" v="51" actId="2696"/>
        <pc:sldMkLst>
          <pc:docMk/>
          <pc:sldMk cId="3960414665" sldId="482"/>
        </pc:sldMkLst>
      </pc:sldChg>
      <pc:sldChg chg="modSp add">
        <pc:chgData name="Jo Claes" userId="d64208f3-0076-4064-b6ac-7d8ee9dc279f" providerId="ADAL" clId="{90224A11-F489-4FDF-8B8E-BA69B3D7BA1B}" dt="2019-11-25T10:49:17.905" v="23" actId="27636"/>
        <pc:sldMkLst>
          <pc:docMk/>
          <pc:sldMk cId="2578584468" sldId="483"/>
        </pc:sldMkLst>
        <pc:spChg chg="mod">
          <ac:chgData name="Jo Claes" userId="d64208f3-0076-4064-b6ac-7d8ee9dc279f" providerId="ADAL" clId="{90224A11-F489-4FDF-8B8E-BA69B3D7BA1B}" dt="2019-11-25T10:48:35.613" v="10" actId="27636"/>
          <ac:spMkLst>
            <pc:docMk/>
            <pc:sldMk cId="2578584468" sldId="483"/>
            <ac:spMk id="2" creationId="{40F26921-75BD-4E24-8CE8-DF1C8E5973EC}"/>
          </ac:spMkLst>
        </pc:spChg>
        <pc:spChg chg="mod">
          <ac:chgData name="Jo Claes" userId="d64208f3-0076-4064-b6ac-7d8ee9dc279f" providerId="ADAL" clId="{90224A11-F489-4FDF-8B8E-BA69B3D7BA1B}" dt="2019-11-25T10:49:17.905" v="23" actId="27636"/>
          <ac:spMkLst>
            <pc:docMk/>
            <pc:sldMk cId="2578584468" sldId="483"/>
            <ac:spMk id="3" creationId="{F590769A-7BBD-4A74-8502-7136AF821C0A}"/>
          </ac:spMkLst>
        </pc:spChg>
      </pc:sldChg>
    </pc:docChg>
  </pc:docChgLst>
  <pc:docChgLst>
    <pc:chgData name="Jo Claes" userId="d64208f3-0076-4064-b6ac-7d8ee9dc279f" providerId="ADAL" clId="{C305134D-890D-40AB-ABD1-9F0272B2EC1E}"/>
    <pc:docChg chg="custSel modSld">
      <pc:chgData name="Jo Claes" userId="d64208f3-0076-4064-b6ac-7d8ee9dc279f" providerId="ADAL" clId="{C305134D-890D-40AB-ABD1-9F0272B2EC1E}" dt="2020-01-30T10:33:24.150" v="24" actId="1076"/>
      <pc:docMkLst>
        <pc:docMk/>
      </pc:docMkLst>
      <pc:sldChg chg="modSp">
        <pc:chgData name="Jo Claes" userId="d64208f3-0076-4064-b6ac-7d8ee9dc279f" providerId="ADAL" clId="{C305134D-890D-40AB-ABD1-9F0272B2EC1E}" dt="2020-01-30T10:33:24.150" v="24" actId="1076"/>
        <pc:sldMkLst>
          <pc:docMk/>
          <pc:sldMk cId="1791171581" sldId="386"/>
        </pc:sldMkLst>
        <pc:picChg chg="mod">
          <ac:chgData name="Jo Claes" userId="d64208f3-0076-4064-b6ac-7d8ee9dc279f" providerId="ADAL" clId="{C305134D-890D-40AB-ABD1-9F0272B2EC1E}" dt="2020-01-30T10:33:24.150" v="24" actId="1076"/>
          <ac:picMkLst>
            <pc:docMk/>
            <pc:sldMk cId="1791171581" sldId="386"/>
            <ac:picMk id="5123" creationId="{00000000-0000-0000-0000-000000000000}"/>
          </ac:picMkLst>
        </pc:picChg>
      </pc:sldChg>
      <pc:sldChg chg="modSp">
        <pc:chgData name="Jo Claes" userId="d64208f3-0076-4064-b6ac-7d8ee9dc279f" providerId="ADAL" clId="{C305134D-890D-40AB-ABD1-9F0272B2EC1E}" dt="2020-01-30T10:27:50.317" v="9" actId="20577"/>
        <pc:sldMkLst>
          <pc:docMk/>
          <pc:sldMk cId="500785520" sldId="414"/>
        </pc:sldMkLst>
        <pc:spChg chg="mod">
          <ac:chgData name="Jo Claes" userId="d64208f3-0076-4064-b6ac-7d8ee9dc279f" providerId="ADAL" clId="{C305134D-890D-40AB-ABD1-9F0272B2EC1E}" dt="2020-01-30T10:27:50.317" v="9" actId="20577"/>
          <ac:spMkLst>
            <pc:docMk/>
            <pc:sldMk cId="500785520" sldId="414"/>
            <ac:spMk id="3" creationId="{00000000-0000-0000-0000-000000000000}"/>
          </ac:spMkLst>
        </pc:spChg>
      </pc:sldChg>
      <pc:sldChg chg="modSp">
        <pc:chgData name="Jo Claes" userId="d64208f3-0076-4064-b6ac-7d8ee9dc279f" providerId="ADAL" clId="{C305134D-890D-40AB-ABD1-9F0272B2EC1E}" dt="2020-01-30T10:29:03.307" v="13" actId="2711"/>
        <pc:sldMkLst>
          <pc:docMk/>
          <pc:sldMk cId="196722013" sldId="425"/>
        </pc:sldMkLst>
        <pc:spChg chg="mod">
          <ac:chgData name="Jo Claes" userId="d64208f3-0076-4064-b6ac-7d8ee9dc279f" providerId="ADAL" clId="{C305134D-890D-40AB-ABD1-9F0272B2EC1E}" dt="2020-01-30T10:29:03.307" v="13" actId="2711"/>
          <ac:spMkLst>
            <pc:docMk/>
            <pc:sldMk cId="196722013" sldId="425"/>
            <ac:spMk id="7" creationId="{00000000-0000-0000-0000-000000000000}"/>
          </ac:spMkLst>
        </pc:spChg>
      </pc:sldChg>
      <pc:sldChg chg="modSp">
        <pc:chgData name="Jo Claes" userId="d64208f3-0076-4064-b6ac-7d8ee9dc279f" providerId="ADAL" clId="{C305134D-890D-40AB-ABD1-9F0272B2EC1E}" dt="2020-01-30T10:29:36.215" v="16" actId="20577"/>
        <pc:sldMkLst>
          <pc:docMk/>
          <pc:sldMk cId="1823255260" sldId="437"/>
        </pc:sldMkLst>
        <pc:spChg chg="mod">
          <ac:chgData name="Jo Claes" userId="d64208f3-0076-4064-b6ac-7d8ee9dc279f" providerId="ADAL" clId="{C305134D-890D-40AB-ABD1-9F0272B2EC1E}" dt="2020-01-30T10:29:36.215" v="16" actId="20577"/>
          <ac:spMkLst>
            <pc:docMk/>
            <pc:sldMk cId="1823255260" sldId="437"/>
            <ac:spMk id="3" creationId="{00000000-0000-0000-0000-000000000000}"/>
          </ac:spMkLst>
        </pc:spChg>
      </pc:sldChg>
      <pc:sldChg chg="modSp">
        <pc:chgData name="Jo Claes" userId="d64208f3-0076-4064-b6ac-7d8ee9dc279f" providerId="ADAL" clId="{C305134D-890D-40AB-ABD1-9F0272B2EC1E}" dt="2020-01-30T10:30:12.814" v="18" actId="2711"/>
        <pc:sldMkLst>
          <pc:docMk/>
          <pc:sldMk cId="3961090995" sldId="452"/>
        </pc:sldMkLst>
        <pc:spChg chg="mod">
          <ac:chgData name="Jo Claes" userId="d64208f3-0076-4064-b6ac-7d8ee9dc279f" providerId="ADAL" clId="{C305134D-890D-40AB-ABD1-9F0272B2EC1E}" dt="2020-01-30T10:30:12.814" v="18" actId="2711"/>
          <ac:spMkLst>
            <pc:docMk/>
            <pc:sldMk cId="3961090995" sldId="452"/>
            <ac:spMk id="3" creationId="{00000000-0000-0000-0000-000000000000}"/>
          </ac:spMkLst>
        </pc:spChg>
      </pc:sldChg>
      <pc:sldChg chg="modSp">
        <pc:chgData name="Jo Claes" userId="d64208f3-0076-4064-b6ac-7d8ee9dc279f" providerId="ADAL" clId="{C305134D-890D-40AB-ABD1-9F0272B2EC1E}" dt="2020-01-30T10:30:36.969" v="23" actId="20577"/>
        <pc:sldMkLst>
          <pc:docMk/>
          <pc:sldMk cId="1743007359" sldId="457"/>
        </pc:sldMkLst>
        <pc:spChg chg="mod">
          <ac:chgData name="Jo Claes" userId="d64208f3-0076-4064-b6ac-7d8ee9dc279f" providerId="ADAL" clId="{C305134D-890D-40AB-ABD1-9F0272B2EC1E}" dt="2020-01-30T10:30:36.969" v="23" actId="20577"/>
          <ac:spMkLst>
            <pc:docMk/>
            <pc:sldMk cId="1743007359" sldId="457"/>
            <ac:spMk id="3" creationId="{00000000-0000-0000-0000-000000000000}"/>
          </ac:spMkLst>
        </pc:spChg>
      </pc:sldChg>
      <pc:sldChg chg="modSp">
        <pc:chgData name="Jo Claes" userId="d64208f3-0076-4064-b6ac-7d8ee9dc279f" providerId="ADAL" clId="{C305134D-890D-40AB-ABD1-9F0272B2EC1E}" dt="2020-01-30T10:27:21.485" v="6" actId="20577"/>
        <pc:sldMkLst>
          <pc:docMk/>
          <pc:sldMk cId="2578584468" sldId="483"/>
        </pc:sldMkLst>
        <pc:spChg chg="mod">
          <ac:chgData name="Jo Claes" userId="d64208f3-0076-4064-b6ac-7d8ee9dc279f" providerId="ADAL" clId="{C305134D-890D-40AB-ABD1-9F0272B2EC1E}" dt="2020-01-30T10:27:21.485" v="6" actId="20577"/>
          <ac:spMkLst>
            <pc:docMk/>
            <pc:sldMk cId="2578584468" sldId="483"/>
            <ac:spMk id="3" creationId="{F590769A-7BBD-4A74-8502-7136AF821C0A}"/>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Zn</c:v>
                </c:pt>
                <c:pt idx="1">
                  <c:v>Cu</c:v>
                </c:pt>
                <c:pt idx="2">
                  <c:v>Cr in 1.4301 (304) stainless</c:v>
                </c:pt>
                <c:pt idx="3">
                  <c:v>Ni in 1.4301 (304) stainless</c:v>
                </c:pt>
                <c:pt idx="4">
                  <c:v>Cr in 1.4401 (316) stainless</c:v>
                </c:pt>
                <c:pt idx="5">
                  <c:v>Ni in 1.4401 (316) stainless</c:v>
                </c:pt>
              </c:strCache>
            </c:strRef>
          </c:cat>
          <c:val>
            <c:numRef>
              <c:f>Sheet1!$B$2:$B$7</c:f>
              <c:numCache>
                <c:formatCode>General</c:formatCode>
                <c:ptCount val="6"/>
                <c:pt idx="0">
                  <c:v>3000</c:v>
                </c:pt>
                <c:pt idx="1">
                  <c:v>1500</c:v>
                </c:pt>
                <c:pt idx="2">
                  <c:v>0.2</c:v>
                </c:pt>
                <c:pt idx="3">
                  <c:v>0.6</c:v>
                </c:pt>
                <c:pt idx="4">
                  <c:v>0.4</c:v>
                </c:pt>
                <c:pt idx="5">
                  <c:v>1.2</c:v>
                </c:pt>
              </c:numCache>
            </c:numRef>
          </c:val>
          <c:extLst>
            <c:ext xmlns:c16="http://schemas.microsoft.com/office/drawing/2014/chart" uri="{C3380CC4-5D6E-409C-BE32-E72D297353CC}">
              <c16:uniqueId val="{00000000-3AD4-4351-9005-DB2A9A3E17FA}"/>
            </c:ext>
          </c:extLst>
        </c:ser>
        <c:dLbls>
          <c:showLegendKey val="0"/>
          <c:showVal val="0"/>
          <c:showCatName val="0"/>
          <c:showSerName val="0"/>
          <c:showPercent val="0"/>
          <c:showBubbleSize val="0"/>
        </c:dLbls>
        <c:gapWidth val="150"/>
        <c:axId val="114433408"/>
        <c:axId val="120714368"/>
      </c:barChart>
      <c:catAx>
        <c:axId val="114433408"/>
        <c:scaling>
          <c:orientation val="minMax"/>
        </c:scaling>
        <c:delete val="0"/>
        <c:axPos val="b"/>
        <c:numFmt formatCode="General" sourceLinked="0"/>
        <c:majorTickMark val="out"/>
        <c:minorTickMark val="none"/>
        <c:tickLblPos val="nextTo"/>
        <c:txPr>
          <a:bodyPr/>
          <a:lstStyle/>
          <a:p>
            <a:pPr>
              <a:defRPr lang="ja-JP" sz="1200"/>
            </a:pPr>
            <a:endParaRPr lang="en-US"/>
          </a:p>
        </c:txPr>
        <c:crossAx val="120714368"/>
        <c:crosses val="autoZero"/>
        <c:auto val="1"/>
        <c:lblAlgn val="ctr"/>
        <c:lblOffset val="100"/>
        <c:noMultiLvlLbl val="0"/>
      </c:catAx>
      <c:valAx>
        <c:axId val="120714368"/>
        <c:scaling>
          <c:orientation val="minMax"/>
        </c:scaling>
        <c:delete val="0"/>
        <c:axPos val="l"/>
        <c:majorGridlines/>
        <c:numFmt formatCode="General" sourceLinked="1"/>
        <c:majorTickMark val="out"/>
        <c:minorTickMark val="none"/>
        <c:tickLblPos val="nextTo"/>
        <c:txPr>
          <a:bodyPr/>
          <a:lstStyle/>
          <a:p>
            <a:pPr>
              <a:defRPr lang="ja-JP" sz="1200"/>
            </a:pPr>
            <a:endParaRPr lang="en-US"/>
          </a:p>
        </c:txPr>
        <c:crossAx val="114433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sz="quarter" idx="1"/>
          </p:nvPr>
        </p:nvSpPr>
        <p:spPr>
          <a:xfrm>
            <a:off x="4021296" y="0"/>
            <a:ext cx="3076363" cy="511731"/>
          </a:xfrm>
          <a:prstGeom prst="rect">
            <a:avLst/>
          </a:prstGeom>
        </p:spPr>
        <p:txBody>
          <a:bodyPr vert="horz" lIns="94768" tIns="47384" rIns="94768" bIns="47384" rtlCol="0"/>
          <a:lstStyle>
            <a:lvl1pPr algn="r">
              <a:defRPr sz="1200"/>
            </a:lvl1pPr>
          </a:lstStyle>
          <a:p>
            <a:fld id="{FA79440B-4A93-4734-98D4-2B195F83D438}" type="datetimeFigureOut">
              <a:rPr lang="en-GB" smtClean="0"/>
              <a:t>30/01/2020</a:t>
            </a:fld>
            <a:endParaRPr lang="en-GB"/>
          </a:p>
        </p:txBody>
      </p:sp>
      <p:sp>
        <p:nvSpPr>
          <p:cNvPr id="4" name="Footer Placeholder 3"/>
          <p:cNvSpPr>
            <a:spLocks noGrp="1"/>
          </p:cNvSpPr>
          <p:nvPr>
            <p:ph type="ftr" sz="quarter" idx="2"/>
          </p:nvPr>
        </p:nvSpPr>
        <p:spPr>
          <a:xfrm>
            <a:off x="2"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5" name="Slide Number Placeholder 4"/>
          <p:cNvSpPr>
            <a:spLocks noGrp="1"/>
          </p:cNvSpPr>
          <p:nvPr>
            <p:ph type="sldNum" sz="quarter" idx="3"/>
          </p:nvPr>
        </p:nvSpPr>
        <p:spPr>
          <a:xfrm>
            <a:off x="4021296" y="9721106"/>
            <a:ext cx="3076363" cy="511731"/>
          </a:xfrm>
          <a:prstGeom prst="rect">
            <a:avLst/>
          </a:prstGeom>
        </p:spPr>
        <p:txBody>
          <a:bodyPr vert="horz" lIns="94768" tIns="47384" rIns="94768" bIns="47384" rtlCol="0" anchor="b"/>
          <a:lstStyle>
            <a:lvl1pPr algn="r">
              <a:defRPr sz="1200"/>
            </a:lvl1pPr>
          </a:lstStyle>
          <a:p>
            <a:fld id="{E17FEDBA-C036-4298-A426-8D11F2D1DC9D}" type="slidenum">
              <a:rPr lang="en-GB" smtClean="0"/>
              <a:t>‹#›</a:t>
            </a:fld>
            <a:endParaRPr lang="en-GB"/>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fr-FR"/>
          </a:p>
        </p:txBody>
      </p:sp>
      <p:sp>
        <p:nvSpPr>
          <p:cNvPr id="3" name="Date Placeholder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61C3FC1B-1360-4953-A911-6C5EDFE56089}" type="datetimeFigureOut">
              <a:rPr lang="fr-FR" smtClean="0"/>
              <a:t>30/01/2020</a:t>
            </a:fld>
            <a:endParaRPr lang="fr-F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fr-FR"/>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FCAD31F2-D280-4941-9FB1-46DCA8BCB0E7}" type="slidenum">
              <a:rPr lang="fr-FR" smtClean="0"/>
              <a:t>‹#›</a:t>
            </a:fld>
            <a:endParaRPr lang="fr-FR"/>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1</a:t>
            </a:fld>
            <a:endParaRPr lang="fr-FR"/>
          </a:p>
        </p:txBody>
      </p:sp>
    </p:spTree>
    <p:extLst>
      <p:ext uri="{BB962C8B-B14F-4D97-AF65-F5344CB8AC3E}">
        <p14:creationId xmlns:p14="http://schemas.microsoft.com/office/powerpoint/2010/main" val="426515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12</a:t>
            </a:fld>
            <a:endParaRPr lang="fr-FR"/>
          </a:p>
        </p:txBody>
      </p:sp>
    </p:spTree>
    <p:extLst>
      <p:ext uri="{BB962C8B-B14F-4D97-AF65-F5344CB8AC3E}">
        <p14:creationId xmlns:p14="http://schemas.microsoft.com/office/powerpoint/2010/main" val="413608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13</a:t>
            </a:fld>
            <a:endParaRPr lang="fr-FR"/>
          </a:p>
        </p:txBody>
      </p:sp>
    </p:spTree>
    <p:extLst>
      <p:ext uri="{BB962C8B-B14F-4D97-AF65-F5344CB8AC3E}">
        <p14:creationId xmlns:p14="http://schemas.microsoft.com/office/powerpoint/2010/main" val="3089202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14</a:t>
            </a:fld>
            <a:endParaRPr lang="fr-FR"/>
          </a:p>
        </p:txBody>
      </p:sp>
    </p:spTree>
    <p:extLst>
      <p:ext uri="{BB962C8B-B14F-4D97-AF65-F5344CB8AC3E}">
        <p14:creationId xmlns:p14="http://schemas.microsoft.com/office/powerpoint/2010/main" val="146718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15</a:t>
            </a:fld>
            <a:endParaRPr lang="fr-FR"/>
          </a:p>
        </p:txBody>
      </p:sp>
    </p:spTree>
    <p:extLst>
      <p:ext uri="{BB962C8B-B14F-4D97-AF65-F5344CB8AC3E}">
        <p14:creationId xmlns:p14="http://schemas.microsoft.com/office/powerpoint/2010/main" val="428653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16</a:t>
            </a:fld>
            <a:endParaRPr lang="fr-FR"/>
          </a:p>
        </p:txBody>
      </p:sp>
    </p:spTree>
    <p:extLst>
      <p:ext uri="{BB962C8B-B14F-4D97-AF65-F5344CB8AC3E}">
        <p14:creationId xmlns:p14="http://schemas.microsoft.com/office/powerpoint/2010/main" val="2516882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17</a:t>
            </a:fld>
            <a:endParaRPr lang="fr-FR"/>
          </a:p>
        </p:txBody>
      </p:sp>
    </p:spTree>
    <p:extLst>
      <p:ext uri="{BB962C8B-B14F-4D97-AF65-F5344CB8AC3E}">
        <p14:creationId xmlns:p14="http://schemas.microsoft.com/office/powerpoint/2010/main" val="610952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altLang="fr-FR" b="1" dirty="0"/>
              <a:t>: </a:t>
            </a:r>
            <a:r>
              <a:rPr lang="fr-FR" altLang="fr-FR" b="1" dirty="0">
                <a:hlinkClick r:id="rId3"/>
              </a:rPr>
              <a:t>www.cambridgearchitectural.com</a:t>
            </a:r>
            <a:r>
              <a:rPr lang="fr-FR" altLang="fr-FR"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18</a:t>
            </a:fld>
            <a:endParaRPr lang="fr-FR"/>
          </a:p>
        </p:txBody>
      </p:sp>
    </p:spTree>
    <p:extLst>
      <p:ext uri="{BB962C8B-B14F-4D97-AF65-F5344CB8AC3E}">
        <p14:creationId xmlns:p14="http://schemas.microsoft.com/office/powerpoint/2010/main" val="77134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19</a:t>
            </a:fld>
            <a:endParaRPr lang="fr-FR"/>
          </a:p>
        </p:txBody>
      </p:sp>
    </p:spTree>
    <p:extLst>
      <p:ext uri="{BB962C8B-B14F-4D97-AF65-F5344CB8AC3E}">
        <p14:creationId xmlns:p14="http://schemas.microsoft.com/office/powerpoint/2010/main" val="156483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20</a:t>
            </a:fld>
            <a:endParaRPr lang="fr-FR"/>
          </a:p>
        </p:txBody>
      </p:sp>
    </p:spTree>
    <p:extLst>
      <p:ext uri="{BB962C8B-B14F-4D97-AF65-F5344CB8AC3E}">
        <p14:creationId xmlns:p14="http://schemas.microsoft.com/office/powerpoint/2010/main" val="3176032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www.assda.asn.au</a:t>
            </a:r>
            <a:r>
              <a:rPr lang="fr-FR" altLang="fr-FR"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t>29</a:t>
            </a:fld>
            <a:endParaRPr lang="fr-FR"/>
          </a:p>
        </p:txBody>
      </p:sp>
    </p:spTree>
    <p:extLst>
      <p:ext uri="{BB962C8B-B14F-4D97-AF65-F5344CB8AC3E}">
        <p14:creationId xmlns:p14="http://schemas.microsoft.com/office/powerpoint/2010/main" val="119362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2</a:t>
            </a:fld>
            <a:endParaRPr lang="fr-FR"/>
          </a:p>
        </p:txBody>
      </p:sp>
    </p:spTree>
    <p:extLst>
      <p:ext uri="{BB962C8B-B14F-4D97-AF65-F5344CB8AC3E}">
        <p14:creationId xmlns:p14="http://schemas.microsoft.com/office/powerpoint/2010/main" val="364259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www.ronstantensilearch.com</a:t>
            </a:r>
            <a:endParaRPr lang="fr-FR" altLang="fr-FR" i="1" dirty="0"/>
          </a:p>
        </p:txBody>
      </p:sp>
      <p:sp>
        <p:nvSpPr>
          <p:cNvPr id="4" name="Slide Number Placeholder 3"/>
          <p:cNvSpPr>
            <a:spLocks noGrp="1"/>
          </p:cNvSpPr>
          <p:nvPr>
            <p:ph type="sldNum" sz="quarter" idx="10"/>
          </p:nvPr>
        </p:nvSpPr>
        <p:spPr/>
        <p:txBody>
          <a:bodyPr/>
          <a:lstStyle/>
          <a:p>
            <a:fld id="{FCAD31F2-D280-4941-9FB1-46DCA8BCB0E7}" type="slidenum">
              <a:rPr lang="fr-FR" smtClean="0"/>
              <a:t>30</a:t>
            </a:fld>
            <a:endParaRPr lang="fr-FR"/>
          </a:p>
        </p:txBody>
      </p:sp>
    </p:spTree>
    <p:extLst>
      <p:ext uri="{BB962C8B-B14F-4D97-AF65-F5344CB8AC3E}">
        <p14:creationId xmlns:p14="http://schemas.microsoft.com/office/powerpoint/2010/main" val="2067715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31</a:t>
            </a:fld>
            <a:endParaRPr lang="fr-FR"/>
          </a:p>
        </p:txBody>
      </p:sp>
    </p:spTree>
    <p:extLst>
      <p:ext uri="{BB962C8B-B14F-4D97-AF65-F5344CB8AC3E}">
        <p14:creationId xmlns:p14="http://schemas.microsoft.com/office/powerpoint/2010/main" val="184122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33</a:t>
            </a:fld>
            <a:endParaRPr lang="fr-FR"/>
          </a:p>
        </p:txBody>
      </p:sp>
    </p:spTree>
    <p:extLst>
      <p:ext uri="{BB962C8B-B14F-4D97-AF65-F5344CB8AC3E}">
        <p14:creationId xmlns:p14="http://schemas.microsoft.com/office/powerpoint/2010/main" val="2758888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34</a:t>
            </a:fld>
            <a:endParaRPr lang="fr-FR"/>
          </a:p>
        </p:txBody>
      </p:sp>
    </p:spTree>
    <p:extLst>
      <p:ext uri="{BB962C8B-B14F-4D97-AF65-F5344CB8AC3E}">
        <p14:creationId xmlns:p14="http://schemas.microsoft.com/office/powerpoint/2010/main" val="2163225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39</a:t>
            </a:fld>
            <a:endParaRPr lang="fr-FR"/>
          </a:p>
        </p:txBody>
      </p:sp>
    </p:spTree>
    <p:extLst>
      <p:ext uri="{BB962C8B-B14F-4D97-AF65-F5344CB8AC3E}">
        <p14:creationId xmlns:p14="http://schemas.microsoft.com/office/powerpoint/2010/main" val="2751043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en-US" dirty="0">
                <a:hlinkClick r:id="rId3"/>
              </a:rPr>
              <a:t>http://www.fosterandpartners.com/projects/uae-pavilion-shanghai-expo-2010/</a:t>
            </a:r>
            <a:r>
              <a:rPr lang="en-US"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40</a:t>
            </a:fld>
            <a:endParaRPr lang="fr-FR"/>
          </a:p>
        </p:txBody>
      </p:sp>
    </p:spTree>
    <p:extLst>
      <p:ext uri="{BB962C8B-B14F-4D97-AF65-F5344CB8AC3E}">
        <p14:creationId xmlns:p14="http://schemas.microsoft.com/office/powerpoint/2010/main" val="3499944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41</a:t>
            </a:fld>
            <a:endParaRPr lang="fr-FR"/>
          </a:p>
        </p:txBody>
      </p:sp>
    </p:spTree>
    <p:extLst>
      <p:ext uri="{BB962C8B-B14F-4D97-AF65-F5344CB8AC3E}">
        <p14:creationId xmlns:p14="http://schemas.microsoft.com/office/powerpoint/2010/main" val="683948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hlinkClick r:id="rId3"/>
              </a:rPr>
              <a:t>www.cambridgearchitectural.com/</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44</a:t>
            </a:fld>
            <a:endParaRPr lang="fr-FR"/>
          </a:p>
        </p:txBody>
      </p:sp>
    </p:spTree>
    <p:extLst>
      <p:ext uri="{BB962C8B-B14F-4D97-AF65-F5344CB8AC3E}">
        <p14:creationId xmlns:p14="http://schemas.microsoft.com/office/powerpoint/2010/main" val="4247129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45</a:t>
            </a:fld>
            <a:endParaRPr lang="fr-FR"/>
          </a:p>
        </p:txBody>
      </p:sp>
    </p:spTree>
    <p:extLst>
      <p:ext uri="{BB962C8B-B14F-4D97-AF65-F5344CB8AC3E}">
        <p14:creationId xmlns:p14="http://schemas.microsoft.com/office/powerpoint/2010/main" val="3783906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47</a:t>
            </a:fld>
            <a:endParaRPr lang="fr-FR"/>
          </a:p>
        </p:txBody>
      </p:sp>
    </p:spTree>
    <p:extLst>
      <p:ext uri="{BB962C8B-B14F-4D97-AF65-F5344CB8AC3E}">
        <p14:creationId xmlns:p14="http://schemas.microsoft.com/office/powerpoint/2010/main" val="177704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t>4</a:t>
            </a:fld>
            <a:endParaRPr lang="fr-FR"/>
          </a:p>
        </p:txBody>
      </p:sp>
    </p:spTree>
    <p:extLst>
      <p:ext uri="{BB962C8B-B14F-4D97-AF65-F5344CB8AC3E}">
        <p14:creationId xmlns:p14="http://schemas.microsoft.com/office/powerpoint/2010/main" val="1684375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48</a:t>
            </a:fld>
            <a:endParaRPr lang="fr-FR"/>
          </a:p>
        </p:txBody>
      </p:sp>
    </p:spTree>
    <p:extLst>
      <p:ext uri="{BB962C8B-B14F-4D97-AF65-F5344CB8AC3E}">
        <p14:creationId xmlns:p14="http://schemas.microsoft.com/office/powerpoint/2010/main" val="3270313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50</a:t>
            </a:fld>
            <a:endParaRPr lang="fr-FR"/>
          </a:p>
        </p:txBody>
      </p:sp>
    </p:spTree>
    <p:extLst>
      <p:ext uri="{BB962C8B-B14F-4D97-AF65-F5344CB8AC3E}">
        <p14:creationId xmlns:p14="http://schemas.microsoft.com/office/powerpoint/2010/main" val="3077767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51</a:t>
            </a:fld>
            <a:endParaRPr lang="fr-FR"/>
          </a:p>
        </p:txBody>
      </p:sp>
    </p:spTree>
    <p:extLst>
      <p:ext uri="{BB962C8B-B14F-4D97-AF65-F5344CB8AC3E}">
        <p14:creationId xmlns:p14="http://schemas.microsoft.com/office/powerpoint/2010/main" val="578770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55</a:t>
            </a:fld>
            <a:endParaRPr lang="fr-FR"/>
          </a:p>
        </p:txBody>
      </p:sp>
    </p:spTree>
    <p:extLst>
      <p:ext uri="{BB962C8B-B14F-4D97-AF65-F5344CB8AC3E}">
        <p14:creationId xmlns:p14="http://schemas.microsoft.com/office/powerpoint/2010/main" val="258770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57</a:t>
            </a:fld>
            <a:endParaRPr lang="fr-FR"/>
          </a:p>
        </p:txBody>
      </p:sp>
    </p:spTree>
    <p:extLst>
      <p:ext uri="{BB962C8B-B14F-4D97-AF65-F5344CB8AC3E}">
        <p14:creationId xmlns:p14="http://schemas.microsoft.com/office/powerpoint/2010/main" val="34934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60</a:t>
            </a:fld>
            <a:endParaRPr lang="fr-FR"/>
          </a:p>
        </p:txBody>
      </p:sp>
    </p:spTree>
    <p:extLst>
      <p:ext uri="{BB962C8B-B14F-4D97-AF65-F5344CB8AC3E}">
        <p14:creationId xmlns:p14="http://schemas.microsoft.com/office/powerpoint/2010/main" val="428242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61</a:t>
            </a:fld>
            <a:endParaRPr lang="fr-FR"/>
          </a:p>
        </p:txBody>
      </p:sp>
    </p:spTree>
    <p:extLst>
      <p:ext uri="{BB962C8B-B14F-4D97-AF65-F5344CB8AC3E}">
        <p14:creationId xmlns:p14="http://schemas.microsoft.com/office/powerpoint/2010/main" val="2030482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62</a:t>
            </a:fld>
            <a:endParaRPr lang="fr-FR"/>
          </a:p>
        </p:txBody>
      </p:sp>
    </p:spTree>
    <p:extLst>
      <p:ext uri="{BB962C8B-B14F-4D97-AF65-F5344CB8AC3E}">
        <p14:creationId xmlns:p14="http://schemas.microsoft.com/office/powerpoint/2010/main" val="1395733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65</a:t>
            </a:fld>
            <a:endParaRPr lang="fr-FR"/>
          </a:p>
        </p:txBody>
      </p:sp>
    </p:spTree>
    <p:extLst>
      <p:ext uri="{BB962C8B-B14F-4D97-AF65-F5344CB8AC3E}">
        <p14:creationId xmlns:p14="http://schemas.microsoft.com/office/powerpoint/2010/main" val="1517656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66</a:t>
            </a:fld>
            <a:endParaRPr lang="fr-FR"/>
          </a:p>
        </p:txBody>
      </p:sp>
    </p:spTree>
    <p:extLst>
      <p:ext uri="{BB962C8B-B14F-4D97-AF65-F5344CB8AC3E}">
        <p14:creationId xmlns:p14="http://schemas.microsoft.com/office/powerpoint/2010/main" val="231599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a:t>
            </a:fld>
            <a:endParaRPr lang="fr-FR"/>
          </a:p>
        </p:txBody>
      </p:sp>
    </p:spTree>
    <p:extLst>
      <p:ext uri="{BB962C8B-B14F-4D97-AF65-F5344CB8AC3E}">
        <p14:creationId xmlns:p14="http://schemas.microsoft.com/office/powerpoint/2010/main" val="3754919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72</a:t>
            </a:fld>
            <a:endParaRPr lang="fr-FR"/>
          </a:p>
        </p:txBody>
      </p:sp>
    </p:spTree>
    <p:extLst>
      <p:ext uri="{BB962C8B-B14F-4D97-AF65-F5344CB8AC3E}">
        <p14:creationId xmlns:p14="http://schemas.microsoft.com/office/powerpoint/2010/main" val="4051632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err="1"/>
              <a:t>Pictures</a:t>
            </a:r>
            <a:r>
              <a:rPr lang="fr-FR" dirty="0"/>
              <a:t>: </a:t>
            </a:r>
            <a:r>
              <a:rPr lang="fr-FR" dirty="0" err="1"/>
              <a:t>courtesy</a:t>
            </a:r>
            <a:r>
              <a:rPr lang="fr-FR" dirty="0"/>
              <a:t> of Centro Inox, </a:t>
            </a:r>
            <a:r>
              <a:rPr lang="fr-FR" dirty="0" err="1"/>
              <a:t>Italy</a:t>
            </a:r>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75</a:t>
            </a:fld>
            <a:endParaRPr lang="fr-FR"/>
          </a:p>
        </p:txBody>
      </p:sp>
    </p:spTree>
    <p:extLst>
      <p:ext uri="{BB962C8B-B14F-4D97-AF65-F5344CB8AC3E}">
        <p14:creationId xmlns:p14="http://schemas.microsoft.com/office/powerpoint/2010/main" val="2987569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77</a:t>
            </a:fld>
            <a:endParaRPr lang="fr-FR"/>
          </a:p>
        </p:txBody>
      </p:sp>
    </p:spTree>
    <p:extLst>
      <p:ext uri="{BB962C8B-B14F-4D97-AF65-F5344CB8AC3E}">
        <p14:creationId xmlns:p14="http://schemas.microsoft.com/office/powerpoint/2010/main" val="3428989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83</a:t>
            </a:fld>
            <a:endParaRPr lang="fr-FR"/>
          </a:p>
        </p:txBody>
      </p:sp>
    </p:spTree>
    <p:extLst>
      <p:ext uri="{BB962C8B-B14F-4D97-AF65-F5344CB8AC3E}">
        <p14:creationId xmlns:p14="http://schemas.microsoft.com/office/powerpoint/2010/main" val="4163350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86</a:t>
            </a:fld>
            <a:endParaRPr lang="fr-FR"/>
          </a:p>
        </p:txBody>
      </p:sp>
    </p:spTree>
    <p:extLst>
      <p:ext uri="{BB962C8B-B14F-4D97-AF65-F5344CB8AC3E}">
        <p14:creationId xmlns:p14="http://schemas.microsoft.com/office/powerpoint/2010/main" val="2960009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88</a:t>
            </a:fld>
            <a:endParaRPr lang="fr-FR"/>
          </a:p>
        </p:txBody>
      </p:sp>
    </p:spTree>
    <p:extLst>
      <p:ext uri="{BB962C8B-B14F-4D97-AF65-F5344CB8AC3E}">
        <p14:creationId xmlns:p14="http://schemas.microsoft.com/office/powerpoint/2010/main" val="372483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7</a:t>
            </a:fld>
            <a:endParaRPr lang="fr-FR"/>
          </a:p>
        </p:txBody>
      </p:sp>
    </p:spTree>
    <p:extLst>
      <p:ext uri="{BB962C8B-B14F-4D97-AF65-F5344CB8AC3E}">
        <p14:creationId xmlns:p14="http://schemas.microsoft.com/office/powerpoint/2010/main" val="251900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Architect: Moshe </a:t>
            </a:r>
            <a:r>
              <a:rPr lang="fr-FR" dirty="0" err="1"/>
              <a:t>Safdie</a:t>
            </a:r>
            <a:r>
              <a:rPr lang="fr-FR" dirty="0"/>
              <a:t>    </a:t>
            </a:r>
            <a:r>
              <a:rPr lang="en-US" b="1" dirty="0"/>
              <a:t>Structural Engineer:  </a:t>
            </a:r>
            <a:r>
              <a:rPr lang="en-US" dirty="0"/>
              <a:t>Arup USA, Inc.</a:t>
            </a:r>
          </a:p>
          <a:p>
            <a:r>
              <a:rPr lang="en-US" dirty="0"/>
              <a:t>http://www.arcspace.com/features/moshe-safdie-/kauffman-center-for-the-performing-arts/  </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8</a:t>
            </a:fld>
            <a:endParaRPr lang="fr-FR"/>
          </a:p>
        </p:txBody>
      </p:sp>
    </p:spTree>
    <p:extLst>
      <p:ext uri="{BB962C8B-B14F-4D97-AF65-F5344CB8AC3E}">
        <p14:creationId xmlns:p14="http://schemas.microsoft.com/office/powerpoint/2010/main" val="236444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hlinkClick r:id="rId3"/>
              </a:rPr>
              <a:t>http://www.pattersons.com/mobile/project/len-lye-centre</a:t>
            </a:r>
            <a:endParaRPr lang="fr-FR" dirty="0"/>
          </a:p>
          <a:p>
            <a:endParaRPr lang="en-US" dirty="0"/>
          </a:p>
          <a:p>
            <a:r>
              <a:rPr lang="en-US" dirty="0"/>
              <a:t>Fabricating the Len Lye Centre's 32-tonne stainless steel facade is a huge challenge for </a:t>
            </a:r>
            <a:r>
              <a:rPr lang="en-US" dirty="0" err="1"/>
              <a:t>Taranaki</a:t>
            </a:r>
            <a:r>
              <a:rPr lang="en-US" dirty="0"/>
              <a:t> company Rivet. </a:t>
            </a:r>
          </a:p>
          <a:p>
            <a:r>
              <a:rPr lang="en-US" dirty="0"/>
              <a:t>However, the owner of the New Plymouth business, Steve Scott, says he is loving every minute of it. </a:t>
            </a:r>
          </a:p>
          <a:p>
            <a:r>
              <a:rPr lang="en-US" dirty="0"/>
              <a:t>The $2 million project to construct the 14-metre-high facade of the New Plymouth </a:t>
            </a:r>
            <a:r>
              <a:rPr lang="en-US" dirty="0" err="1"/>
              <a:t>centre</a:t>
            </a:r>
            <a:r>
              <a:rPr lang="en-US" dirty="0"/>
              <a:t>, which will showcase the work of film maker and kinetic sculptor Len Lye, was a pleasant change from making sinks, hand rails and tanks, Scott said. </a:t>
            </a:r>
          </a:p>
          <a:p>
            <a:r>
              <a:rPr lang="en-US" dirty="0"/>
              <a:t>"The technical challenge is the best part of the job - the guys love a good challenge." In total, he said the project would equate to the equivalent of a year's work for six staff. </a:t>
            </a:r>
          </a:p>
          <a:p>
            <a:r>
              <a:rPr lang="en-US" dirty="0"/>
              <a:t>The company had to buy new laser- cutting machinery and create new tooling in-house in order to be able to fabricate the facade, which will be made up of about 510 panels of stainless steel. </a:t>
            </a:r>
          </a:p>
          <a:p>
            <a:r>
              <a:rPr lang="en-US" dirty="0"/>
              <a:t>The 3000 square </a:t>
            </a:r>
            <a:r>
              <a:rPr lang="en-US" dirty="0" err="1"/>
              <a:t>metre</a:t>
            </a:r>
            <a:r>
              <a:rPr lang="en-US" dirty="0"/>
              <a:t> Len Lye Centre, attached to the </a:t>
            </a:r>
            <a:r>
              <a:rPr lang="en-US" dirty="0" err="1"/>
              <a:t>Govett</a:t>
            </a:r>
            <a:r>
              <a:rPr lang="en-US" dirty="0"/>
              <a:t>-Brewster Art Gallery, was designed by architect Andrew Patterson and is being built by New Plymouth company </a:t>
            </a:r>
            <a:r>
              <a:rPr lang="en-US" dirty="0" err="1"/>
              <a:t>Clelands</a:t>
            </a:r>
            <a:r>
              <a:rPr lang="en-US" dirty="0"/>
              <a:t> Construction. </a:t>
            </a:r>
          </a:p>
          <a:p>
            <a:r>
              <a:rPr lang="en-US" dirty="0"/>
              <a:t>The total cost of the project, which has been 100 per cent externally funded with zero council borrowing or contribution from New Plymouth District ratepayers, is $11.5 million. </a:t>
            </a:r>
          </a:p>
          <a:p>
            <a:r>
              <a:rPr lang="en-US" dirty="0"/>
              <a:t>Scott said he spent about six months working with Patterson and </a:t>
            </a:r>
            <a:r>
              <a:rPr lang="en-US" dirty="0" err="1"/>
              <a:t>Clelands</a:t>
            </a:r>
            <a:r>
              <a:rPr lang="en-US" dirty="0"/>
              <a:t> Construction on a facade design they were all happy with and that Scott was confident could be engineered. </a:t>
            </a:r>
          </a:p>
          <a:p>
            <a:r>
              <a:rPr lang="en-US" dirty="0"/>
              <a:t>About 32 </a:t>
            </a:r>
            <a:r>
              <a:rPr lang="en-US" dirty="0" err="1"/>
              <a:t>tonnes</a:t>
            </a:r>
            <a:r>
              <a:rPr lang="en-US" dirty="0"/>
              <a:t> of the mirror sheet - grade 316 stainless steel - was ordered from a Japanese mill, which Scott said was the only place that could make that grade of steel to the size required. </a:t>
            </a:r>
          </a:p>
          <a:p>
            <a:r>
              <a:rPr lang="en-US" dirty="0"/>
              <a:t>It was then sent to Taiwan to be polished to a level 8, mirror-like finish. Again, Scott said Taiwan was the only place with the facilities to polish metal of that size to the finish required. </a:t>
            </a:r>
          </a:p>
          <a:p>
            <a:r>
              <a:rPr lang="en-US" dirty="0"/>
              <a:t>He said he did not know of any other buildings that were constructed of such a material. The tooling developed by Rivet enabled the company to create a curve in the steel panels that was exactly as the architect wanted. </a:t>
            </a:r>
          </a:p>
          <a:p>
            <a:r>
              <a:rPr lang="en-US" dirty="0"/>
              <a:t>The panels, each measuring 2.8 </a:t>
            </a:r>
            <a:r>
              <a:rPr lang="en-US" dirty="0" err="1"/>
              <a:t>metres</a:t>
            </a:r>
            <a:r>
              <a:rPr lang="en-US" dirty="0"/>
              <a:t> by 1.5m, would fit into each other like a jigsaw to create the Len Lye Centre's facade, which would run along Devon and Queen streets. </a:t>
            </a:r>
          </a:p>
          <a:p>
            <a:r>
              <a:rPr lang="en-US" dirty="0"/>
              <a:t>Scott said though joins would be visible, they would be as minimalistic as possible. </a:t>
            </a:r>
          </a:p>
          <a:p>
            <a:r>
              <a:rPr lang="en-US" dirty="0"/>
              <a:t>Rivet, which was established by Scott and his father 22 years ago, became involved with the project at the beginning of 2013 after the tender for construction was awarded to </a:t>
            </a:r>
            <a:r>
              <a:rPr lang="en-US" dirty="0" err="1"/>
              <a:t>Clelands</a:t>
            </a:r>
            <a:r>
              <a:rPr lang="en-US" dirty="0"/>
              <a:t>. Stainless steel was chosen by the architect for the facade because it was, in a sense, a local material. </a:t>
            </a:r>
          </a:p>
          <a:p>
            <a:r>
              <a:rPr lang="en-US" dirty="0">
                <a:effectLst/>
                <a:hlinkClick r:id="rId4"/>
              </a:rPr>
              <a:t>Ad Feedback</a:t>
            </a:r>
            <a:r>
              <a:rPr lang="en-US" dirty="0">
                <a:effectLst/>
              </a:rPr>
              <a:t> </a:t>
            </a:r>
          </a:p>
          <a:p>
            <a:r>
              <a:rPr lang="en-US" dirty="0"/>
              <a:t>"It's sort of like using the local stone and architects always like using local products," Patterson told the </a:t>
            </a:r>
            <a:r>
              <a:rPr lang="en-US" dirty="0" err="1"/>
              <a:t>Taranaki</a:t>
            </a:r>
            <a:r>
              <a:rPr lang="en-US" dirty="0"/>
              <a:t> Daily News in 2011. </a:t>
            </a:r>
          </a:p>
          <a:p>
            <a:r>
              <a:rPr lang="en-US" dirty="0"/>
              <a:t>"If you use local material, you engage local industry and expertise." He said </a:t>
            </a:r>
            <a:r>
              <a:rPr lang="en-US" dirty="0" err="1"/>
              <a:t>Taranaki's</a:t>
            </a:r>
            <a:r>
              <a:rPr lang="en-US" dirty="0"/>
              <a:t> stainless steel industry was one of the best in the world, because of the dairy industry. </a:t>
            </a:r>
          </a:p>
          <a:p>
            <a:r>
              <a:rPr lang="en-US" dirty="0"/>
              <a:t>Scott said he would not have taken on the project if he wasn't 100 per cent sure it could be done. </a:t>
            </a:r>
          </a:p>
          <a:p>
            <a:r>
              <a:rPr lang="en-US" dirty="0"/>
              <a:t>"I was confident we could do it. We often push the boundaries." By September the panels should start being installed, he said, and the job had to be completed by December. The Len Lye Centre is due to open next year. </a:t>
            </a:r>
          </a:p>
          <a:p>
            <a:r>
              <a:rPr lang="en-US" dirty="0"/>
              <a:t>Scott said before the panels could be installed, curved concrete walls being made by a </a:t>
            </a:r>
            <a:r>
              <a:rPr lang="en-US" dirty="0" err="1"/>
              <a:t>Whanganui</a:t>
            </a:r>
            <a:r>
              <a:rPr lang="en-US" dirty="0"/>
              <a:t> company using a </a:t>
            </a:r>
            <a:r>
              <a:rPr lang="en-US" dirty="0" err="1"/>
              <a:t>mould</a:t>
            </a:r>
            <a:r>
              <a:rPr lang="en-US" dirty="0"/>
              <a:t> also fabricated by Rivet needed to be erected. </a:t>
            </a:r>
          </a:p>
          <a:p>
            <a:r>
              <a:rPr lang="en-US" dirty="0"/>
              <a:t>In Rivet's </a:t>
            </a:r>
            <a:r>
              <a:rPr lang="en-US" dirty="0" err="1"/>
              <a:t>Strandon</a:t>
            </a:r>
            <a:r>
              <a:rPr lang="en-US" dirty="0"/>
              <a:t> workshop, sheet metal worker Ian Smith was busy welding away at the framing that would go behind the panels to hold them in place. </a:t>
            </a:r>
          </a:p>
          <a:p>
            <a:r>
              <a:rPr lang="en-US" dirty="0"/>
              <a:t>He had been working on the project since November, he said, adding with a grin that he was looking forward to seeing the end of it. </a:t>
            </a:r>
          </a:p>
          <a:p>
            <a:r>
              <a:rPr lang="en-US" dirty="0"/>
              <a:t>Scott also looked forward to seeing the finished product and he was proud to be part of the project. </a:t>
            </a:r>
          </a:p>
          <a:p>
            <a:r>
              <a:rPr lang="en-US" dirty="0"/>
              <a:t>"I think it will look pretty cool. And if the job's going to go ahead, we might as well be doing it." </a:t>
            </a:r>
          </a:p>
          <a:p>
            <a:r>
              <a:rPr lang="en-US" b="1" dirty="0"/>
              <a:t>- </a:t>
            </a:r>
            <a:r>
              <a:rPr lang="en-US" b="1" dirty="0" err="1"/>
              <a:t>Taranaki</a:t>
            </a:r>
            <a:r>
              <a:rPr lang="en-US" b="1" dirty="0"/>
              <a:t> Daily News</a:t>
            </a:r>
            <a:endParaRPr lang="en-US" dirty="0"/>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9</a:t>
            </a:fld>
            <a:endParaRPr lang="fr-FR"/>
          </a:p>
        </p:txBody>
      </p:sp>
    </p:spTree>
    <p:extLst>
      <p:ext uri="{BB962C8B-B14F-4D97-AF65-F5344CB8AC3E}">
        <p14:creationId xmlns:p14="http://schemas.microsoft.com/office/powerpoint/2010/main" val="97268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10</a:t>
            </a:fld>
            <a:endParaRPr lang="fr-FR"/>
          </a:p>
        </p:txBody>
      </p:sp>
    </p:spTree>
    <p:extLst>
      <p:ext uri="{BB962C8B-B14F-4D97-AF65-F5344CB8AC3E}">
        <p14:creationId xmlns:p14="http://schemas.microsoft.com/office/powerpoint/2010/main" val="422854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11</a:t>
            </a:fld>
            <a:endParaRPr lang="fr-FR"/>
          </a:p>
        </p:txBody>
      </p:sp>
    </p:spTree>
    <p:extLst>
      <p:ext uri="{BB962C8B-B14F-4D97-AF65-F5344CB8AC3E}">
        <p14:creationId xmlns:p14="http://schemas.microsoft.com/office/powerpoint/2010/main" val="417498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ja-JP" altLang="en-US" sz="1400" b="1" dirty="0">
                <a:latin typeface="+mn-ea"/>
                <a:ea typeface="+mn-ea"/>
              </a:rPr>
              <a:t>第</a:t>
            </a:r>
            <a:r>
              <a:rPr lang="en-US" altLang="ja-JP" sz="1400" b="1" dirty="0">
                <a:latin typeface="+mn-ea"/>
                <a:ea typeface="+mn-ea"/>
              </a:rPr>
              <a:t>2</a:t>
            </a:r>
            <a:r>
              <a:rPr lang="ja-JP" altLang="en-US" sz="1400" b="1" dirty="0">
                <a:latin typeface="+mn-ea"/>
                <a:ea typeface="+mn-ea"/>
              </a:rPr>
              <a:t>章　用途</a:t>
            </a:r>
            <a:endParaRPr lang="fr-BE" sz="1400" b="1" dirty="0">
              <a:latin typeface="+mn-ea"/>
              <a:ea typeface="+mn-ea"/>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Restoration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a:t>
            </a:r>
            <a:r>
              <a:rPr lang="fr-BE" sz="1600" baseline="0" dirty="0"/>
              <a:t> - </a:t>
            </a:r>
            <a:r>
              <a:rPr lang="fr-BE" sz="1600" baseline="0" dirty="0" err="1"/>
              <a:t>Arenas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Swimming</a:t>
            </a:r>
            <a:r>
              <a:rPr lang="fr-BE" sz="1600" baseline="0" dirty="0"/>
              <a:t> pools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Water</a:t>
            </a:r>
            <a:r>
              <a:rPr lang="fr-BE" sz="1600" baseline="0" dirty="0"/>
              <a:t> Distribution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Facades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Green</a:t>
            </a:r>
            <a:r>
              <a:rPr lang="fr-BE" sz="1600" baseline="0" dirty="0"/>
              <a:t> </a:t>
            </a:r>
            <a:r>
              <a:rPr lang="fr-BE" sz="1600" baseline="0" dirty="0" err="1"/>
              <a:t>Walls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Roofs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Decoration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Stainless</a:t>
            </a:r>
            <a:r>
              <a:rPr lang="fr-BE" sz="1600" baseline="0" dirty="0"/>
              <a:t> </a:t>
            </a:r>
            <a:r>
              <a:rPr lang="fr-BE" sz="1600" baseline="0" dirty="0" err="1"/>
              <a:t>Steel</a:t>
            </a:r>
            <a:r>
              <a:rPr lang="fr-BE" sz="1600" baseline="0" dirty="0"/>
              <a:t> </a:t>
            </a:r>
            <a:r>
              <a:rPr lang="fr-BE" sz="1600" baseline="0" dirty="0" err="1"/>
              <a:t>Plumbing</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Escalators</a:t>
            </a:r>
            <a:r>
              <a:rPr lang="fr-BE" sz="1600" baseline="0" dirty="0"/>
              <a:t> and </a:t>
            </a:r>
            <a:r>
              <a:rPr lang="fr-BE" sz="1600" baseline="0" dirty="0" err="1"/>
              <a:t>elevators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Airports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Urban</a:t>
            </a:r>
            <a:r>
              <a:rPr lang="fr-BE" sz="1600" baseline="0" dirty="0"/>
              <a:t> </a:t>
            </a:r>
            <a:r>
              <a:rPr lang="fr-BE" sz="1600" baseline="0" dirty="0" err="1"/>
              <a:t>furniture</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85.xml"/><Relationship Id="rId3" Type="http://schemas.openxmlformats.org/officeDocument/2006/relationships/slide" Target="slide3.xml"/><Relationship Id="rId7" Type="http://schemas.openxmlformats.org/officeDocument/2006/relationships/slide" Target="slide54.xml"/><Relationship Id="rId12" Type="http://schemas.openxmlformats.org/officeDocument/2006/relationships/slide" Target="slide7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73.xml"/><Relationship Id="rId5" Type="http://schemas.openxmlformats.org/officeDocument/2006/relationships/slide" Target="slide35.xml"/><Relationship Id="rId10" Type="http://schemas.openxmlformats.org/officeDocument/2006/relationships/slide" Target="slide67.xml"/><Relationship Id="rId4" Type="http://schemas.openxmlformats.org/officeDocument/2006/relationships/slide" Target="slide24.xml"/><Relationship Id="rId9" Type="http://schemas.openxmlformats.org/officeDocument/2006/relationships/slide" Target="slide6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EN.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www.worldstainless.org/Files/issf/non-image-files/PDF/Euro_Inox/Facades_EN.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2.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2.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EN.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hyperlink" Target="http://www.metalresources.net/index.php?option=com_content&amp;view=article&amp;id=318:sam-houston-state-university-refurbishes-austin-hall&amp;catid=1:latest-news-a-press&amp;Itemid=192" TargetMode="External"/><Relationship Id="rId13" Type="http://schemas.openxmlformats.org/officeDocument/2006/relationships/hyperlink" Target="https://www.rigidized.com/exteriorscmt.php" TargetMode="External"/><Relationship Id="rId18" Type="http://schemas.openxmlformats.org/officeDocument/2006/relationships/hyperlink" Target="http://www.cambridgearchitectural.com/" TargetMode="External"/><Relationship Id="rId3" Type="http://schemas.openxmlformats.org/officeDocument/2006/relationships/hyperlink" Target="http://www.worldstainless.org/Files/issf/non-image-files/PDF/Euro_Inox/Roofing_EN.pdf" TargetMode="External"/><Relationship Id="rId7" Type="http://schemas.openxmlformats.org/officeDocument/2006/relationships/hyperlink" Target="http://www.bssa.org.uk/cms/File/The%20Growing%20Market%20for%20Stainless%20Steel%20Roofing.pdf"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rigidized.com/saveenergy.php" TargetMode="External"/><Relationship Id="rId2" Type="http://schemas.openxmlformats.org/officeDocument/2006/relationships/notesSlide" Target="../notesSlides/notesSlide28.xml"/><Relationship Id="rId16" Type="http://schemas.openxmlformats.org/officeDocument/2006/relationships/hyperlink" Target="http://www.constructalia.com/repository/transfer/en/01921518ENLACE_PDF.pdf" TargetMode="External"/><Relationship Id="rId1" Type="http://schemas.openxmlformats.org/officeDocument/2006/relationships/slideLayout" Target="../slideLayouts/slideLayout2.xml"/><Relationship Id="rId6" Type="http://schemas.openxmlformats.org/officeDocument/2006/relationships/hyperlink" Target="http://www.constructalia.com/english/publications/technical_guides/eurofer_ecodesign_package_stainless_steel_roofing_systems"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www.worldstainless.org/About%20stainless/videos" TargetMode="External"/><Relationship Id="rId15" Type="http://schemas.openxmlformats.org/officeDocument/2006/relationships/hyperlink" Target="http://www.wbdg.org/resources/cool-metal-roofing"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2.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EN.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ms-surfaces.com/elevator-ceiling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cabworks.com/" TargetMode="External"/><Relationship Id="rId5" Type="http://schemas.openxmlformats.org/officeDocument/2006/relationships/hyperlink" Target="http://cambridgearchitectural.com/projects/ft-lauderdale-hollywood-international-airport-rental-car-center" TargetMode="External"/><Relationship Id="rId4" Type="http://schemas.openxmlformats.org/officeDocument/2006/relationships/hyperlink" Target="http://commons.wikimedia.org/wiki/File:Metro_bruxelles_laufband.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hyperlink" Target="http://www.worldstainless.org/Files/issf/non-image-files/PDF/Euro_Inox/New_meets_Old_EN.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14.jpeg"/><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www.awt-eisleben.de/en/swimming-pools-136.html"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ja-JP" altLang="en-US" sz="5400" dirty="0">
                <a:latin typeface="ＭＳ Ｐゴシック" panose="020B0600070205080204" pitchFamily="50" charset="-128"/>
                <a:ea typeface="ＭＳ Ｐゴシック" panose="020B0600070205080204" pitchFamily="50" charset="-128"/>
              </a:rPr>
              <a:t>建築・土木科</a:t>
            </a:r>
            <a:br>
              <a:rPr lang="en-US" altLang="ja-JP" sz="5400" dirty="0">
                <a:latin typeface="ＭＳ Ｐゴシック" panose="020B0600070205080204" pitchFamily="50" charset="-128"/>
                <a:ea typeface="ＭＳ Ｐゴシック" panose="020B0600070205080204" pitchFamily="50" charset="-128"/>
              </a:rPr>
            </a:br>
            <a:r>
              <a:rPr lang="ja-JP" altLang="en-US" sz="5400" dirty="0">
                <a:latin typeface="ＭＳ Ｐゴシック" panose="020B0600070205080204" pitchFamily="50" charset="-128"/>
                <a:ea typeface="ＭＳ Ｐゴシック" panose="020B0600070205080204" pitchFamily="50" charset="-128"/>
              </a:rPr>
              <a:t>講師用補助教材</a:t>
            </a:r>
            <a:endParaRPr lang="fr-FR" sz="5400" dirty="0">
              <a:latin typeface="ＭＳ Ｐゴシック" panose="020B0600070205080204" pitchFamily="50" charset="-128"/>
              <a:ea typeface="ＭＳ Ｐゴシック" panose="020B0600070205080204" pitchFamily="50" charset="-128"/>
            </a:endParaRPr>
          </a:p>
        </p:txBody>
      </p:sp>
      <p:sp>
        <p:nvSpPr>
          <p:cNvPr id="3" name="Subtitle 2"/>
          <p:cNvSpPr>
            <a:spLocks noGrp="1"/>
          </p:cNvSpPr>
          <p:nvPr>
            <p:ph type="subTitle" idx="1"/>
          </p:nvPr>
        </p:nvSpPr>
        <p:spPr>
          <a:xfrm>
            <a:off x="1143000" y="3806225"/>
            <a:ext cx="6858000" cy="1655762"/>
          </a:xfrm>
        </p:spPr>
        <p:txBody>
          <a:bodyPr>
            <a:normAutofit/>
          </a:bodyPr>
          <a:lstStyle/>
          <a:p>
            <a:r>
              <a:rPr lang="ja-JP" altLang="en-US" sz="4400" b="1" dirty="0">
                <a:solidFill>
                  <a:srgbClr val="C00000"/>
                </a:solidFill>
                <a:latin typeface="ＭＳ Ｐゴシック" panose="020B0600070205080204" pitchFamily="50" charset="-128"/>
                <a:ea typeface="ＭＳ Ｐゴシック" panose="020B0600070205080204" pitchFamily="50" charset="-128"/>
              </a:rPr>
              <a:t>第</a:t>
            </a:r>
            <a:r>
              <a:rPr lang="en-US" altLang="ja-JP" sz="4400" b="1" dirty="0">
                <a:solidFill>
                  <a:srgbClr val="C00000"/>
                </a:solidFill>
                <a:latin typeface="ＭＳ Ｐゴシック" panose="020B0600070205080204" pitchFamily="50" charset="-128"/>
                <a:ea typeface="ＭＳ Ｐゴシック" panose="020B0600070205080204" pitchFamily="50" charset="-128"/>
              </a:rPr>
              <a:t>2</a:t>
            </a:r>
            <a:r>
              <a:rPr lang="ja-JP" altLang="en-US" sz="4400" b="1" dirty="0">
                <a:solidFill>
                  <a:srgbClr val="C00000"/>
                </a:solidFill>
                <a:latin typeface="ＭＳ Ｐゴシック" panose="020B0600070205080204" pitchFamily="50" charset="-128"/>
                <a:ea typeface="ＭＳ Ｐゴシック" panose="020B0600070205080204" pitchFamily="50" charset="-128"/>
              </a:rPr>
              <a:t>章</a:t>
            </a:r>
            <a:endParaRPr lang="en-US" altLang="ja-JP" sz="4400" b="1" dirty="0">
              <a:solidFill>
                <a:srgbClr val="C00000"/>
              </a:solidFill>
              <a:latin typeface="ＭＳ Ｐゴシック" panose="020B0600070205080204" pitchFamily="50" charset="-128"/>
              <a:ea typeface="ＭＳ Ｐゴシック" panose="020B0600070205080204" pitchFamily="50" charset="-128"/>
            </a:endParaRPr>
          </a:p>
          <a:p>
            <a:r>
              <a:rPr lang="ja-JP" altLang="en-US" sz="4400" b="1" dirty="0">
                <a:solidFill>
                  <a:srgbClr val="C00000"/>
                </a:solidFill>
                <a:latin typeface="ＭＳ Ｐゴシック" panose="020B0600070205080204" pitchFamily="50" charset="-128"/>
                <a:ea typeface="ＭＳ Ｐゴシック" panose="020B0600070205080204" pitchFamily="50" charset="-128"/>
              </a:rPr>
              <a:t>用途</a:t>
            </a:r>
            <a:endParaRPr lang="fr-FR" sz="4400" b="1" dirty="0">
              <a:solidFill>
                <a:srgbClr val="C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3612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17" y="5153744"/>
            <a:ext cx="7863055"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デリー　（インド）</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デリー地下鉄公団本社、建築家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Raj Rewal </a:t>
            </a:r>
            <a:r>
              <a:rPr lang="ja-JP" altLang="en-US" sz="2000" dirty="0">
                <a:latin typeface="ＭＳ Ｐゴシック" panose="020B0600070205080204" pitchFamily="50" charset="-128"/>
                <a:ea typeface="ＭＳ Ｐゴシック" panose="020B0600070205080204" pitchFamily="50" charset="-128"/>
              </a:rPr>
              <a:t>と協力者</a:t>
            </a:r>
            <a:r>
              <a:rPr lang="fr-FR" sz="2000" baseline="50000" dirty="0">
                <a:latin typeface="ＭＳ Ｐゴシック" panose="020B0600070205080204" pitchFamily="50" charset="-128"/>
                <a:ea typeface="ＭＳ Ｐゴシック" panose="020B0600070205080204" pitchFamily="50" charset="-128"/>
              </a:rPr>
              <a:t>12</a:t>
            </a:r>
          </a:p>
        </p:txBody>
      </p:sp>
      <p:sp>
        <p:nvSpPr>
          <p:cNvPr id="5" name="Text Placeholder 4"/>
          <p:cNvSpPr>
            <a:spLocks noGrp="1"/>
          </p:cNvSpPr>
          <p:nvPr>
            <p:ph type="body" sz="half" idx="2"/>
          </p:nvPr>
        </p:nvSpPr>
        <p:spPr>
          <a:xfrm>
            <a:off x="957417" y="5720482"/>
            <a:ext cx="7214983" cy="804862"/>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建築家</a:t>
            </a:r>
            <a:r>
              <a:rPr lang="en-US" altLang="ja-JP" sz="1400" dirty="0">
                <a:latin typeface="ＭＳ Ｐゴシック" panose="020B0600070205080204" pitchFamily="50" charset="-128"/>
                <a:ea typeface="ＭＳ Ｐゴシック" panose="020B0600070205080204" pitchFamily="50" charset="-128"/>
              </a:rPr>
              <a:t>: Raj </a:t>
            </a:r>
            <a:r>
              <a:rPr lang="en-US" altLang="ja-JP" sz="1400" dirty="0" err="1">
                <a:latin typeface="ＭＳ Ｐゴシック" panose="020B0600070205080204" pitchFamily="50" charset="-128"/>
                <a:ea typeface="ＭＳ Ｐゴシック" panose="020B0600070205080204" pitchFamily="50" charset="-128"/>
              </a:rPr>
              <a:t>Rewal</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と協力者はニュー・デリーに在るこのビルの壁をクラッドステンレスで設計し、強化ガラスを間に配置したステンレスパネルとステンレスの鋼管トラスを使用している。</a:t>
            </a:r>
            <a:endParaRPr lang="en-US" sz="1400"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418" y="211807"/>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3">
            <a:extLst>
              <a:ext uri="{FF2B5EF4-FFF2-40B4-BE49-F238E27FC236}">
                <a16:creationId xmlns:a16="http://schemas.microsoft.com/office/drawing/2014/main" id="{365207B1-A0FF-4054-8E78-93062B290D4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10</a:t>
            </a:fld>
            <a:endParaRPr lang="fr-BE" dirty="0"/>
          </a:p>
        </p:txBody>
      </p:sp>
    </p:spTree>
    <p:extLst>
      <p:ext uri="{BB962C8B-B14F-4D97-AF65-F5344CB8AC3E}">
        <p14:creationId xmlns:p14="http://schemas.microsoft.com/office/powerpoint/2010/main" val="304952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2" y="4800600"/>
            <a:ext cx="6728816"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トレノ　（イタリア）</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地域暖房設備、建築家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JP Buffi</a:t>
            </a:r>
            <a:r>
              <a:rPr lang="fr-FR" sz="2000" baseline="50000" dirty="0">
                <a:latin typeface="ＭＳ Ｐゴシック" panose="020B0600070205080204" pitchFamily="50" charset="-128"/>
                <a:ea typeface="ＭＳ Ｐゴシック" panose="020B0600070205080204" pitchFamily="50" charset="-128"/>
              </a:rPr>
              <a:t>13</a:t>
            </a:r>
          </a:p>
        </p:txBody>
      </p:sp>
      <p:sp>
        <p:nvSpPr>
          <p:cNvPr id="6" name="Text Placeholder 5"/>
          <p:cNvSpPr>
            <a:spLocks noGrp="1"/>
          </p:cNvSpPr>
          <p:nvPr>
            <p:ph type="body" sz="half" idx="2"/>
          </p:nvPr>
        </p:nvSpPr>
        <p:spPr>
          <a:xfrm>
            <a:off x="1207592" y="5580698"/>
            <a:ext cx="6728816" cy="804862"/>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この暖房設備は曲面スクリーンで覆われている。</a:t>
            </a:r>
            <a:endParaRPr lang="fr-FR" sz="1400" dirty="0">
              <a:latin typeface="ＭＳ Ｐゴシック" panose="020B0600070205080204" pitchFamily="50" charset="-128"/>
              <a:ea typeface="ＭＳ Ｐゴシック" panose="020B0600070205080204" pitchFamily="50" charset="-128"/>
            </a:endParaRPr>
          </a:p>
          <a:p>
            <a:pPr algn="just"/>
            <a:r>
              <a:rPr lang="ja-JP" altLang="en-US" sz="1400" dirty="0">
                <a:latin typeface="ＭＳ Ｐゴシック" panose="020B0600070205080204" pitchFamily="50" charset="-128"/>
                <a:ea typeface="ＭＳ Ｐゴシック" panose="020B0600070205080204" pitchFamily="50" charset="-128"/>
              </a:rPr>
              <a:t>赤銅色の着色ステンレス鋼帯が設備を外から見られるように間を空けて配置されている。</a:t>
            </a:r>
            <a:endParaRPr lang="fr-FR" sz="1400"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7592" y="54868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2FAE7BA3-1C88-4A67-AB51-BDFEE63C6B2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11</a:t>
            </a:fld>
            <a:endParaRPr lang="fr-BE" dirty="0"/>
          </a:p>
        </p:txBody>
      </p:sp>
    </p:spTree>
    <p:extLst>
      <p:ext uri="{BB962C8B-B14F-4D97-AF65-F5344CB8AC3E}">
        <p14:creationId xmlns:p14="http://schemas.microsoft.com/office/powerpoint/2010/main" val="233697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294640"/>
            <a:ext cx="4392488" cy="1828329"/>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アブダビ　（アラブ首長国連邦）</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キャピタル・ゲート・タワー</a:t>
            </a:r>
            <a:r>
              <a:rPr lang="en-US" altLang="ja-JP" sz="2000" dirty="0">
                <a:latin typeface="ＭＳ Ｐゴシック" panose="020B0600070205080204" pitchFamily="50" charset="-128"/>
                <a:ea typeface="ＭＳ Ｐゴシック" panose="020B0600070205080204" pitchFamily="50" charset="-128"/>
              </a:rPr>
              <a:t>(2010)</a:t>
            </a:r>
            <a:br>
              <a:rPr lang="fr-FR" sz="2000" dirty="0">
                <a:latin typeface="ＭＳ Ｐゴシック" panose="020B0600070205080204" pitchFamily="50" charset="-128"/>
                <a:ea typeface="ＭＳ Ｐゴシック" panose="020B0600070205080204" pitchFamily="50" charset="-128"/>
              </a:rPr>
            </a:br>
            <a:r>
              <a:rPr lang="fr-FR" sz="2000" dirty="0">
                <a:latin typeface="ＭＳ Ｐゴシック" panose="020B0600070205080204" pitchFamily="50" charset="-128"/>
                <a:ea typeface="ＭＳ Ｐゴシック" panose="020B0600070205080204" pitchFamily="50" charset="-128"/>
              </a:rPr>
              <a:t>RMJM,　</a:t>
            </a:r>
            <a:r>
              <a:rPr lang="ja-JP" altLang="en-US" sz="2000" dirty="0">
                <a:latin typeface="ＭＳ Ｐゴシック" panose="020B0600070205080204" pitchFamily="50" charset="-128"/>
                <a:ea typeface="ＭＳ Ｐゴシック" panose="020B0600070205080204" pitchFamily="50" charset="-128"/>
              </a:rPr>
              <a:t>建築家</a:t>
            </a:r>
            <a:r>
              <a:rPr lang="fr-FR" sz="2000" baseline="50000" dirty="0">
                <a:latin typeface="ＭＳ Ｐゴシック" panose="020B0600070205080204" pitchFamily="50" charset="-128"/>
                <a:ea typeface="ＭＳ Ｐゴシック" panose="020B0600070205080204" pitchFamily="50" charset="-128"/>
              </a:rPr>
              <a:t>14-16</a:t>
            </a:r>
          </a:p>
        </p:txBody>
      </p:sp>
      <p:sp>
        <p:nvSpPr>
          <p:cNvPr id="8" name="Text Placeholder 7"/>
          <p:cNvSpPr>
            <a:spLocks noGrp="1"/>
          </p:cNvSpPr>
          <p:nvPr>
            <p:ph type="body" sz="half" idx="2"/>
          </p:nvPr>
        </p:nvSpPr>
        <p:spPr>
          <a:xfrm>
            <a:off x="4644008" y="3992408"/>
            <a:ext cx="4113912" cy="2100887"/>
          </a:xfrm>
        </p:spPr>
        <p:txBody>
          <a:bodyPr>
            <a:normAutofit/>
          </a:bodyPr>
          <a:lstStyle/>
          <a:p>
            <a:pPr algn="just"/>
            <a:r>
              <a:rPr lang="en-US" altLang="ja-JP" sz="1400" dirty="0">
                <a:latin typeface="ＭＳ Ｐゴシック" panose="020B0600070205080204" pitchFamily="50" charset="-128"/>
                <a:ea typeface="ＭＳ Ｐゴシック" panose="020B0600070205080204" pitchFamily="50" charset="-128"/>
              </a:rPr>
              <a:t>19</a:t>
            </a:r>
            <a:r>
              <a:rPr lang="ja-JP" altLang="en-US" sz="1400" dirty="0">
                <a:latin typeface="ＭＳ Ｐゴシック" panose="020B0600070205080204" pitchFamily="50" charset="-128"/>
                <a:ea typeface="ＭＳ Ｐゴシック" panose="020B0600070205080204" pitchFamily="50" charset="-128"/>
              </a:rPr>
              <a:t>階から落下してくる独特なステンレスの「しぶき」は設計のエレメントであると同時に日光の</a:t>
            </a:r>
            <a:r>
              <a:rPr lang="en-US" altLang="ja-JP" sz="1400" dirty="0">
                <a:latin typeface="ＭＳ Ｐゴシック" panose="020B0600070205080204" pitchFamily="50" charset="-128"/>
                <a:ea typeface="ＭＳ Ｐゴシック" panose="020B0600070205080204" pitchFamily="50" charset="-128"/>
              </a:rPr>
              <a:t>30%</a:t>
            </a:r>
            <a:r>
              <a:rPr lang="ja-JP" altLang="en-US" sz="1400" dirty="0">
                <a:latin typeface="ＭＳ Ｐゴシック" panose="020B0600070205080204" pitchFamily="50" charset="-128"/>
                <a:ea typeface="ＭＳ Ｐゴシック" panose="020B0600070205080204" pitchFamily="50" charset="-128"/>
              </a:rPr>
              <a:t>をこのタワーに達する前にカットする遮光装置でもある。「しぶき」はまた直射日光をできるだけタワーに当らないようにするため南側に曲がっている。</a:t>
            </a:r>
            <a:endParaRPr lang="en-US" altLang="ja-JP" sz="1400" dirty="0">
              <a:latin typeface="ＭＳ Ｐゴシック" panose="020B0600070205080204" pitchFamily="50" charset="-128"/>
              <a:ea typeface="ＭＳ Ｐゴシック" panose="020B0600070205080204" pitchFamily="50" charset="-128"/>
            </a:endParaRPr>
          </a:p>
          <a:p>
            <a:pPr algn="just"/>
            <a:r>
              <a:rPr lang="ja-JP" altLang="en-US" sz="1400" dirty="0">
                <a:latin typeface="ＭＳ Ｐゴシック" panose="020B0600070205080204" pitchFamily="50" charset="-128"/>
                <a:ea typeface="ＭＳ Ｐゴシック" panose="020B0600070205080204" pitchFamily="50" charset="-128"/>
              </a:rPr>
              <a:t>「しぶき」は合計</a:t>
            </a:r>
            <a:r>
              <a:rPr lang="en-US" altLang="ja-JP" sz="1400" dirty="0">
                <a:latin typeface="ＭＳ Ｐゴシック" panose="020B0600070205080204" pitchFamily="50" charset="-128"/>
                <a:ea typeface="ＭＳ Ｐゴシック" panose="020B0600070205080204" pitchFamily="50" charset="-128"/>
              </a:rPr>
              <a:t>5000 m2</a:t>
            </a:r>
            <a:r>
              <a:rPr lang="ja-JP" altLang="en-US" sz="1400" dirty="0">
                <a:latin typeface="ＭＳ Ｐゴシック" panose="020B0600070205080204" pitchFamily="50" charset="-128"/>
                <a:ea typeface="ＭＳ Ｐゴシック" panose="020B0600070205080204" pitchFamily="50" charset="-128"/>
              </a:rPr>
              <a:t>のステンレス・メッシュに相当する</a:t>
            </a:r>
            <a:r>
              <a:rPr lang="en-US" altLang="ja-JP" sz="1400" dirty="0">
                <a:latin typeface="ＭＳ Ｐゴシック" panose="020B0600070205080204" pitchFamily="50" charset="-128"/>
                <a:ea typeface="ＭＳ Ｐゴシック" panose="020B0600070205080204" pitchFamily="50" charset="-128"/>
              </a:rPr>
              <a:t>580</a:t>
            </a:r>
            <a:r>
              <a:rPr lang="ja-JP" altLang="en-US" sz="1400" dirty="0">
                <a:latin typeface="ＭＳ Ｐゴシック" panose="020B0600070205080204" pitchFamily="50" charset="-128"/>
                <a:ea typeface="ＭＳ Ｐゴシック" panose="020B0600070205080204" pitchFamily="50" charset="-128"/>
              </a:rPr>
              <a:t>枚のパネルで作られている。</a:t>
            </a:r>
            <a:endParaRPr lang="fr-FR" sz="1400" dirty="0">
              <a:latin typeface="ＭＳ Ｐゴシック" panose="020B0600070205080204" pitchFamily="50" charset="-128"/>
              <a:ea typeface="ＭＳ Ｐゴシック" panose="020B0600070205080204" pitchFamily="50" charset="-128"/>
            </a:endParaRP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82015" cy="6851342"/>
          </a:xfrm>
          <a:prstGeom prst="rect">
            <a:avLst/>
          </a:prstGeom>
          <a:ln>
            <a:solidFill>
              <a:schemeClr val="tx1"/>
            </a:solidFill>
          </a:ln>
        </p:spPr>
      </p:pic>
      <p:sp>
        <p:nvSpPr>
          <p:cNvPr id="7" name="Slide Number Placeholder 3">
            <a:extLst>
              <a:ext uri="{FF2B5EF4-FFF2-40B4-BE49-F238E27FC236}">
                <a16:creationId xmlns:a16="http://schemas.microsoft.com/office/drawing/2014/main" id="{10AA42E9-A47A-438B-A50B-129773CB7F0E}"/>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12</a:t>
            </a:fld>
            <a:endParaRPr lang="fr-BE" dirty="0"/>
          </a:p>
        </p:txBody>
      </p:sp>
    </p:spTree>
    <p:extLst>
      <p:ext uri="{BB962C8B-B14F-4D97-AF65-F5344CB8AC3E}">
        <p14:creationId xmlns:p14="http://schemas.microsoft.com/office/powerpoint/2010/main" val="387374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70" y="5454550"/>
            <a:ext cx="6637860" cy="566738"/>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ガラス・ファサード</a:t>
            </a:r>
            <a:r>
              <a:rPr lang="fr-FR" sz="2000" baseline="50000" dirty="0">
                <a:latin typeface="ＭＳ Ｐゴシック" panose="020B0600070205080204" pitchFamily="50" charset="-128"/>
                <a:ea typeface="ＭＳ Ｐゴシック" panose="020B0600070205080204" pitchFamily="50" charset="-128"/>
              </a:rPr>
              <a:t>17</a:t>
            </a:r>
          </a:p>
        </p:txBody>
      </p:sp>
      <p:sp>
        <p:nvSpPr>
          <p:cNvPr id="11" name="Text Placeholder 10"/>
          <p:cNvSpPr>
            <a:spLocks noGrp="1"/>
          </p:cNvSpPr>
          <p:nvPr>
            <p:ph type="body" sz="half" idx="2"/>
          </p:nvPr>
        </p:nvSpPr>
        <p:spPr>
          <a:xfrm>
            <a:off x="1253070" y="6097959"/>
            <a:ext cx="6637860" cy="566738"/>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網状に連結されたステンレスのタイバーがガラス・ファサードを支え、角も含めての日の当たるオープンな空間を最大限確保している。</a:t>
            </a:r>
            <a:endParaRPr lang="nl-BE" sz="1400" dirty="0">
              <a:latin typeface="ＭＳ Ｐゴシック" panose="020B0600070205080204" pitchFamily="50" charset="-128"/>
              <a:ea typeface="ＭＳ Ｐゴシック" panose="020B0600070205080204" pitchFamily="50" charset="-128"/>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3070" y="476672"/>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C6949329-8669-4256-9151-658C6507BDDA}"/>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13</a:t>
            </a:fld>
            <a:endParaRPr lang="fr-BE" dirty="0"/>
          </a:p>
        </p:txBody>
      </p:sp>
    </p:spTree>
    <p:extLst>
      <p:ext uri="{BB962C8B-B14F-4D97-AF65-F5344CB8AC3E}">
        <p14:creationId xmlns:p14="http://schemas.microsoft.com/office/powerpoint/2010/main" val="2627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5229199"/>
            <a:ext cx="6768753" cy="724719"/>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パリ　（フランス）</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ガラス・ファサード</a:t>
            </a:r>
            <a:r>
              <a:rPr lang="fr-FR" sz="2000" dirty="0">
                <a:latin typeface="ＭＳ Ｐゴシック" panose="020B0600070205080204" pitchFamily="50" charset="-128"/>
                <a:ea typeface="ＭＳ Ｐゴシック" panose="020B0600070205080204" pitchFamily="50" charset="-128"/>
              </a:rPr>
              <a:t> </a:t>
            </a:r>
            <a:r>
              <a:rPr lang="fr-FR" sz="2000" baseline="50000" dirty="0">
                <a:latin typeface="ＭＳ Ｐゴシック" panose="020B0600070205080204" pitchFamily="50" charset="-128"/>
                <a:ea typeface="ＭＳ Ｐゴシック" panose="020B0600070205080204" pitchFamily="50" charset="-128"/>
              </a:rPr>
              <a:t>18</a:t>
            </a:r>
          </a:p>
        </p:txBody>
      </p:sp>
      <p:sp>
        <p:nvSpPr>
          <p:cNvPr id="6" name="Text Placeholder 5"/>
          <p:cNvSpPr>
            <a:spLocks noGrp="1"/>
          </p:cNvSpPr>
          <p:nvPr>
            <p:ph type="body" sz="half" idx="2"/>
          </p:nvPr>
        </p:nvSpPr>
        <p:spPr>
          <a:xfrm>
            <a:off x="1025063" y="5953919"/>
            <a:ext cx="6768753" cy="804862"/>
          </a:xfrm>
        </p:spPr>
        <p:txBody>
          <a:bodyPr>
            <a:normAutofit/>
          </a:bodyPr>
          <a:lstStyle/>
          <a:p>
            <a:r>
              <a:rPr lang="ja-JP" altLang="en-US" sz="1400" dirty="0">
                <a:latin typeface="ＭＳ Ｐゴシック" panose="020B0600070205080204" pitchFamily="50" charset="-128"/>
                <a:ea typeface="ＭＳ Ｐゴシック" panose="020B0600070205080204" pitchFamily="50" charset="-128"/>
              </a:rPr>
              <a:t>このガラス・ファサードは軽量・高張力のステンレス構造材で支えられている。後ろに見えるのは“</a:t>
            </a:r>
            <a:r>
              <a:rPr lang="en-US" altLang="ja-JP" sz="1400" dirty="0">
                <a:latin typeface="ＭＳ Ｐゴシック" panose="020B0600070205080204" pitchFamily="50" charset="-128"/>
                <a:ea typeface="ＭＳ Ｐゴシック" panose="020B0600070205080204" pitchFamily="50" charset="-128"/>
              </a:rPr>
              <a:t>Cite des Sciences et de </a:t>
            </a:r>
            <a:r>
              <a:rPr lang="en-US" altLang="ja-JP" sz="1400" dirty="0" err="1">
                <a:latin typeface="ＭＳ Ｐゴシック" panose="020B0600070205080204" pitchFamily="50" charset="-128"/>
                <a:ea typeface="ＭＳ Ｐゴシック" panose="020B0600070205080204" pitchFamily="50" charset="-128"/>
              </a:rPr>
              <a:t>l’industrie</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の一部であるユニークステンレスクラッドを使った</a:t>
            </a:r>
            <a:r>
              <a:rPr lang="en-US" altLang="ja-JP" sz="1400" dirty="0">
                <a:latin typeface="ＭＳ Ｐゴシック" panose="020B0600070205080204" pitchFamily="50" charset="-128"/>
                <a:ea typeface="ＭＳ Ｐゴシック" panose="020B0600070205080204" pitchFamily="50" charset="-128"/>
              </a:rPr>
              <a:t>360</a:t>
            </a:r>
            <a:r>
              <a:rPr lang="ja-JP" altLang="en-US" sz="1400" dirty="0">
                <a:latin typeface="ＭＳ Ｐゴシック" panose="020B0600070205080204" pitchFamily="50" charset="-128"/>
                <a:ea typeface="ＭＳ Ｐゴシック" panose="020B0600070205080204" pitchFamily="50" charset="-128"/>
              </a:rPr>
              <a:t>度回転する映画館　</a:t>
            </a:r>
            <a:r>
              <a:rPr lang="en-US" altLang="ja-JP" sz="1400" dirty="0">
                <a:latin typeface="ＭＳ Ｐゴシック" panose="020B0600070205080204" pitchFamily="50" charset="-128"/>
                <a:ea typeface="ＭＳ Ｐゴシック" panose="020B0600070205080204" pitchFamily="50" charset="-128"/>
              </a:rPr>
              <a:t>&lt;&lt;Geode&gt;&gt;</a:t>
            </a:r>
            <a:r>
              <a:rPr lang="ja-JP" altLang="en-US" sz="1400" dirty="0">
                <a:latin typeface="ＭＳ Ｐゴシック" panose="020B0600070205080204" pitchFamily="50" charset="-128"/>
                <a:ea typeface="ＭＳ Ｐゴシック" panose="020B0600070205080204" pitchFamily="50" charset="-128"/>
              </a:rPr>
              <a:t>（ジオード＝球果）である。</a:t>
            </a:r>
            <a:endParaRPr lang="fr-FR" sz="1400"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106266"/>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C5D7577A-5606-43A7-A44E-CBF1F0A75E6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14</a:t>
            </a:fld>
            <a:endParaRPr lang="fr-BE" dirty="0"/>
          </a:p>
        </p:txBody>
      </p:sp>
    </p:spTree>
    <p:extLst>
      <p:ext uri="{BB962C8B-B14F-4D97-AF65-F5344CB8AC3E}">
        <p14:creationId xmlns:p14="http://schemas.microsoft.com/office/powerpoint/2010/main" val="189956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62599"/>
            <a:ext cx="5486400" cy="901676"/>
          </a:xfrm>
        </p:spPr>
        <p:txBody>
          <a:bodyPr>
            <a:normAutofit/>
          </a:bodyPr>
          <a:lstStyle/>
          <a:p>
            <a:r>
              <a:rPr lang="ja-JP" altLang="en-US" sz="2000" dirty="0">
                <a:latin typeface="ＭＳ Ｐゴシック" panose="020B0600070205080204" pitchFamily="50" charset="-128"/>
                <a:ea typeface="ＭＳ Ｐゴシック" panose="020B0600070205080204" pitchFamily="50" charset="-128"/>
              </a:rPr>
              <a:t>パリ　（フランス）</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ガラス・ファサード、パリ</a:t>
            </a:r>
            <a:r>
              <a:rPr lang="fr-FR" sz="2000" baseline="50000" dirty="0">
                <a:latin typeface="ＭＳ Ｐゴシック" panose="020B0600070205080204" pitchFamily="50" charset="-128"/>
                <a:ea typeface="ＭＳ Ｐゴシック" panose="020B0600070205080204" pitchFamily="50" charset="-128"/>
              </a:rPr>
              <a:t>1</a:t>
            </a:r>
            <a:r>
              <a:rPr lang="en-US" altLang="ja-JP" sz="2000" baseline="50000" dirty="0">
                <a:latin typeface="ＭＳ Ｐゴシック" panose="020B0600070205080204" pitchFamily="50" charset="-128"/>
                <a:ea typeface="ＭＳ Ｐゴシック" panose="020B0600070205080204" pitchFamily="50" charset="-128"/>
              </a:rPr>
              <a:t>9</a:t>
            </a:r>
            <a:endParaRPr lang="fr-FR" sz="2000" baseline="50000" dirty="0">
              <a:latin typeface="ＭＳ Ｐゴシック" panose="020B0600070205080204" pitchFamily="50" charset="-128"/>
              <a:ea typeface="ＭＳ Ｐゴシック" panose="020B0600070205080204" pitchFamily="50" charset="-128"/>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476672"/>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3">
            <a:extLst>
              <a:ext uri="{FF2B5EF4-FFF2-40B4-BE49-F238E27FC236}">
                <a16:creationId xmlns:a16="http://schemas.microsoft.com/office/drawing/2014/main" id="{089B7913-8148-4B6F-B318-3E6A0C1D12F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15</a:t>
            </a:fld>
            <a:endParaRPr lang="fr-BE" dirty="0"/>
          </a:p>
        </p:txBody>
      </p:sp>
    </p:spTree>
    <p:extLst>
      <p:ext uri="{BB962C8B-B14F-4D97-AF65-F5344CB8AC3E}">
        <p14:creationId xmlns:p14="http://schemas.microsoft.com/office/powerpoint/2010/main" val="175934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614" y="4662462"/>
            <a:ext cx="7799866" cy="854770"/>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ユトレヒト　（オランダ）</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オフィス・ビルのメッシュ・ファザード </a:t>
            </a:r>
            <a:r>
              <a:rPr lang="fr-FR" sz="2000" baseline="50000" dirty="0">
                <a:latin typeface="ＭＳ Ｐゴシック" panose="020B0600070205080204" pitchFamily="50" charset="-128"/>
                <a:ea typeface="ＭＳ Ｐゴシック" panose="020B0600070205080204" pitchFamily="50" charset="-128"/>
              </a:rPr>
              <a:t>20</a:t>
            </a:r>
            <a:br>
              <a:rPr lang="fr-FR"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Cepezed</a:t>
            </a:r>
          </a:p>
        </p:txBody>
      </p:sp>
      <p:sp>
        <p:nvSpPr>
          <p:cNvPr id="8" name="Text Placeholder 7"/>
          <p:cNvSpPr>
            <a:spLocks noGrp="1"/>
          </p:cNvSpPr>
          <p:nvPr>
            <p:ph type="body" sz="half" idx="2"/>
          </p:nvPr>
        </p:nvSpPr>
        <p:spPr>
          <a:xfrm>
            <a:off x="1001174" y="5612564"/>
            <a:ext cx="6958772" cy="804862"/>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この</a:t>
            </a:r>
            <a:r>
              <a:rPr lang="en-US" altLang="ja-JP" sz="1400" dirty="0">
                <a:latin typeface="ＭＳ Ｐゴシック" panose="020B0600070205080204" pitchFamily="50" charset="-128"/>
                <a:ea typeface="ＭＳ Ｐゴシック" panose="020B0600070205080204" pitchFamily="50" charset="-128"/>
              </a:rPr>
              <a:t>3000 m2</a:t>
            </a:r>
            <a:r>
              <a:rPr lang="ja-JP" altLang="en-US" sz="1400" dirty="0">
                <a:latin typeface="ＭＳ Ｐゴシック" panose="020B0600070205080204" pitchFamily="50" charset="-128"/>
                <a:ea typeface="ＭＳ Ｐゴシック" panose="020B0600070205080204" pitchFamily="50" charset="-128"/>
              </a:rPr>
              <a:t>のステンレスのメッシュ・ファザードは透明なプラスティックのディスクを支えている。風でメッシュが揺らぎ、ディスクが動くので波と光のように見える効果を作りだしている。</a:t>
            </a:r>
            <a:endParaRPr lang="fr-FR" sz="1400" dirty="0">
              <a:latin typeface="ＭＳ Ｐゴシック" panose="020B0600070205080204" pitchFamily="50" charset="-128"/>
              <a:ea typeface="ＭＳ Ｐゴシック" panose="020B0600070205080204" pitchFamily="50" charset="-128"/>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614" y="620688"/>
            <a:ext cx="6958772" cy="3946442"/>
          </a:xfrm>
          <a:prstGeom prst="rect">
            <a:avLst/>
          </a:prstGeom>
          <a:ln>
            <a:solidFill>
              <a:schemeClr val="tx1"/>
            </a:solidFill>
          </a:ln>
        </p:spPr>
      </p:pic>
      <p:sp>
        <p:nvSpPr>
          <p:cNvPr id="7" name="Slide Number Placeholder 3">
            <a:extLst>
              <a:ext uri="{FF2B5EF4-FFF2-40B4-BE49-F238E27FC236}">
                <a16:creationId xmlns:a16="http://schemas.microsoft.com/office/drawing/2014/main" id="{48CA2585-AAC8-4D8A-BF37-34E1887C7FD9}"/>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16</a:t>
            </a:fld>
            <a:endParaRPr lang="fr-BE" dirty="0"/>
          </a:p>
        </p:txBody>
      </p:sp>
    </p:spTree>
    <p:extLst>
      <p:ext uri="{BB962C8B-B14F-4D97-AF65-F5344CB8AC3E}">
        <p14:creationId xmlns:p14="http://schemas.microsoft.com/office/powerpoint/2010/main" val="273994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954" y="4941167"/>
            <a:ext cx="7026092" cy="861045"/>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ナント　（フランス）</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省エネビル　</a:t>
            </a:r>
            <a:r>
              <a:rPr lang="fr-FR" sz="2000" baseline="50000" dirty="0">
                <a:latin typeface="ＭＳ Ｐゴシック" panose="020B0600070205080204" pitchFamily="50" charset="-128"/>
                <a:ea typeface="ＭＳ Ｐゴシック" panose="020B0600070205080204" pitchFamily="50" charset="-128"/>
              </a:rPr>
              <a:t>2</a:t>
            </a:r>
            <a:r>
              <a:rPr lang="en-US" altLang="ja-JP" sz="2000" baseline="50000" dirty="0">
                <a:latin typeface="ＭＳ Ｐゴシック" panose="020B0600070205080204" pitchFamily="50" charset="-128"/>
                <a:ea typeface="ＭＳ Ｐゴシック" panose="020B0600070205080204" pitchFamily="50" charset="-128"/>
              </a:rPr>
              <a:t>1</a:t>
            </a:r>
            <a:r>
              <a:rPr lang="ja-JP" altLang="en-US" sz="2000" baseline="50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FORMA 6 &amp; B. Dacher</a:t>
            </a:r>
          </a:p>
        </p:txBody>
      </p:sp>
      <p:sp>
        <p:nvSpPr>
          <p:cNvPr id="11" name="Text Placeholder 10"/>
          <p:cNvSpPr>
            <a:spLocks noGrp="1"/>
          </p:cNvSpPr>
          <p:nvPr>
            <p:ph type="body" sz="half" idx="2"/>
          </p:nvPr>
        </p:nvSpPr>
        <p:spPr>
          <a:xfrm>
            <a:off x="819037" y="6228685"/>
            <a:ext cx="7505926" cy="365125"/>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複雑なレーザー・カットのステンレス・ファサードはこのビルに優れた景観を与えている。</a:t>
            </a:r>
            <a:endParaRPr lang="fr-FR" sz="1400" dirty="0">
              <a:latin typeface="ＭＳ Ｐゴシック" panose="020B0600070205080204" pitchFamily="50" charset="-128"/>
              <a:ea typeface="ＭＳ Ｐゴシック" panose="020B0600070205080204" pitchFamily="50" charset="-128"/>
            </a:endParaRPr>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58954" y="260648"/>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80EC7E89-5D8A-4381-ACBD-7A0C0153C503}"/>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17</a:t>
            </a:fld>
            <a:endParaRPr lang="fr-BE" dirty="0"/>
          </a:p>
        </p:txBody>
      </p:sp>
    </p:spTree>
    <p:extLst>
      <p:ext uri="{BB962C8B-B14F-4D97-AF65-F5344CB8AC3E}">
        <p14:creationId xmlns:p14="http://schemas.microsoft.com/office/powerpoint/2010/main" val="169393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528320"/>
            <a:ext cx="4176464" cy="1245760"/>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ワシントン</a:t>
            </a:r>
            <a:r>
              <a:rPr lang="en-US" altLang="ja-JP" sz="2000" dirty="0">
                <a:latin typeface="ＭＳ Ｐゴシック" panose="020B0600070205080204" pitchFamily="50" charset="-128"/>
                <a:ea typeface="ＭＳ Ｐゴシック" panose="020B0600070205080204" pitchFamily="50" charset="-128"/>
              </a:rPr>
              <a:t>DC</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USA</a:t>
            </a:r>
            <a:r>
              <a:rPr lang="ja-JP" altLang="en-US" sz="2000" dirty="0">
                <a:latin typeface="ＭＳ Ｐゴシック" panose="020B0600070205080204" pitchFamily="50" charset="-128"/>
                <a:ea typeface="ＭＳ Ｐゴシック" panose="020B0600070205080204" pitchFamily="50" charset="-128"/>
              </a:rPr>
              <a:t>）</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マックゴウワン・アカデミック・センター、</a:t>
            </a:r>
            <a:r>
              <a:rPr lang="fr-FR" altLang="fr-FR" sz="2000" dirty="0">
                <a:latin typeface="ＭＳ Ｐゴシック" panose="020B0600070205080204" pitchFamily="50" charset="-128"/>
                <a:ea typeface="ＭＳ Ｐゴシック" panose="020B0600070205080204" pitchFamily="50" charset="-128"/>
              </a:rPr>
              <a:t> </a:t>
            </a:r>
            <a:br>
              <a:rPr lang="fr-FR" altLang="fr-FR"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日よけメッシュ</a:t>
            </a:r>
            <a:r>
              <a:rPr lang="fr-FR" altLang="fr-FR" sz="2000" baseline="50000" dirty="0">
                <a:latin typeface="ＭＳ Ｐゴシック" panose="020B0600070205080204" pitchFamily="50" charset="-128"/>
                <a:ea typeface="ＭＳ Ｐゴシック" panose="020B0600070205080204" pitchFamily="50" charset="-128"/>
              </a:rPr>
              <a:t>6</a:t>
            </a:r>
            <a:endParaRPr lang="nl-BE" sz="2000" baseline="50000" dirty="0">
              <a:latin typeface="ＭＳ Ｐゴシック" panose="020B0600070205080204" pitchFamily="50" charset="-128"/>
              <a:ea typeface="ＭＳ Ｐゴシック" panose="020B0600070205080204" pitchFamily="50" charset="-128"/>
            </a:endParaRPr>
          </a:p>
        </p:txBody>
      </p:sp>
      <p:sp>
        <p:nvSpPr>
          <p:cNvPr id="4" name="Text Placeholder 3"/>
          <p:cNvSpPr>
            <a:spLocks noGrp="1"/>
          </p:cNvSpPr>
          <p:nvPr>
            <p:ph type="body" sz="half" idx="2"/>
          </p:nvPr>
        </p:nvSpPr>
        <p:spPr>
          <a:xfrm>
            <a:off x="4716016" y="3429000"/>
            <a:ext cx="4176464" cy="2736304"/>
          </a:xfrm>
        </p:spPr>
        <p:txBody>
          <a:bodyPr>
            <a:noAutofit/>
          </a:bodyPr>
          <a:lstStyle/>
          <a:p>
            <a:pPr algn="just"/>
            <a:r>
              <a:rPr lang="ja-JP" altLang="en-US" sz="1400" dirty="0">
                <a:latin typeface="ＭＳ Ｐゴシック" panose="020B0600070205080204" pitchFamily="50" charset="-128"/>
                <a:ea typeface="ＭＳ Ｐゴシック" panose="020B0600070205080204" pitchFamily="50" charset="-128"/>
              </a:rPr>
              <a:t>マックゴウワン・アカデミック・センターは地域短期大学の学級ビルである。</a:t>
            </a:r>
          </a:p>
          <a:p>
            <a:pPr algn="just"/>
            <a:r>
              <a:rPr lang="ja-JP" altLang="en-US" sz="1400" dirty="0">
                <a:latin typeface="ＭＳ Ｐゴシック" panose="020B0600070205080204" pitchFamily="50" charset="-128"/>
                <a:ea typeface="ＭＳ Ｐゴシック" panose="020B0600070205080204" pitchFamily="50" charset="-128"/>
              </a:rPr>
              <a:t>このビルの設計では朝の時間、真東に面したビルの中央に野外換気ファサードの付いたアトリウム・エリアが作られている。</a:t>
            </a:r>
          </a:p>
          <a:p>
            <a:pPr algn="just"/>
            <a:r>
              <a:rPr lang="ja-JP" altLang="en-US" sz="1400" dirty="0">
                <a:latin typeface="ＭＳ Ｐゴシック" panose="020B0600070205080204" pitchFamily="50" charset="-128"/>
                <a:ea typeface="ＭＳ Ｐゴシック" panose="020B0600070205080204" pitchFamily="50" charset="-128"/>
              </a:rPr>
              <a:t>ステンレスの遮光は日中のまぶしさと夏期のスペースを冷房するエアコンの量を減少させている。通常の金属製遮光製品は視界が重要なことから使用できなかった。オープンな空間が十分とれなかったのだ。</a:t>
            </a: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a:extLst>
              <a:ext uri="{FF2B5EF4-FFF2-40B4-BE49-F238E27FC236}">
                <a16:creationId xmlns:a16="http://schemas.microsoft.com/office/drawing/2014/main" id="{C336A70A-CF8A-4048-96E9-C2761A880BE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18</a:t>
            </a:fld>
            <a:endParaRPr lang="fr-BE" dirty="0"/>
          </a:p>
        </p:txBody>
      </p:sp>
    </p:spTree>
    <p:extLst>
      <p:ext uri="{BB962C8B-B14F-4D97-AF65-F5344CB8AC3E}">
        <p14:creationId xmlns:p14="http://schemas.microsoft.com/office/powerpoint/2010/main" val="352115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4845"/>
            <a:ext cx="8229600" cy="640135"/>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（フランス）</a:t>
            </a:r>
            <a:r>
              <a:rPr lang="fr-FR" sz="2800" dirty="0">
                <a:latin typeface="ＭＳ Ｐゴシック" panose="020B0600070205080204" pitchFamily="50" charset="-128"/>
                <a:ea typeface="ＭＳ Ｐゴシック" panose="020B0600070205080204" pitchFamily="50" charset="-128"/>
              </a:rPr>
              <a:t>Chateau de Rentilly</a:t>
            </a:r>
            <a:r>
              <a:rPr lang="ja-JP" altLang="en-US" sz="2800" dirty="0">
                <a:latin typeface="ＭＳ Ｐゴシック" panose="020B0600070205080204" pitchFamily="50" charset="-128"/>
                <a:ea typeface="ＭＳ Ｐゴシック" panose="020B0600070205080204" pitchFamily="50" charset="-128"/>
              </a:rPr>
              <a:t>の改修　</a:t>
            </a:r>
            <a:r>
              <a:rPr lang="fr-FR" sz="2000" baseline="50000" dirty="0">
                <a:latin typeface="ＭＳ Ｐゴシック" panose="020B0600070205080204" pitchFamily="50" charset="-128"/>
                <a:ea typeface="ＭＳ Ｐゴシック" panose="020B0600070205080204" pitchFamily="50" charset="-128"/>
              </a:rPr>
              <a:t>2</a:t>
            </a:r>
            <a:r>
              <a:rPr lang="en-US" altLang="ja-JP" sz="2000" baseline="50000" dirty="0">
                <a:latin typeface="ＭＳ Ｐゴシック" panose="020B0600070205080204" pitchFamily="50" charset="-128"/>
                <a:ea typeface="ＭＳ Ｐゴシック" panose="020B0600070205080204" pitchFamily="50" charset="-128"/>
              </a:rPr>
              <a:t>2</a:t>
            </a:r>
            <a:r>
              <a:rPr lang="fr-FR" sz="2000" baseline="50000" dirty="0">
                <a:latin typeface="ＭＳ Ｐゴシック" panose="020B0600070205080204" pitchFamily="50" charset="-128"/>
                <a:ea typeface="ＭＳ Ｐゴシック" panose="020B0600070205080204" pitchFamily="50" charset="-128"/>
              </a:rPr>
              <a:t>-23</a:t>
            </a:r>
          </a:p>
        </p:txBody>
      </p:sp>
      <p:sp>
        <p:nvSpPr>
          <p:cNvPr id="4" name="ZoneTexte 3"/>
          <p:cNvSpPr txBox="1"/>
          <p:nvPr/>
        </p:nvSpPr>
        <p:spPr>
          <a:xfrm>
            <a:off x="3712456" y="634500"/>
            <a:ext cx="5144064" cy="1754326"/>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左：改修前</a:t>
            </a:r>
            <a:endParaRPr lang="fr-FR"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下：改修後</a:t>
            </a:r>
            <a:endParaRPr lang="fr-FR" dirty="0">
              <a:latin typeface="ＭＳ Ｐゴシック" panose="020B0600070205080204" pitchFamily="50" charset="-128"/>
              <a:ea typeface="ＭＳ Ｐゴシック" panose="020B0600070205080204" pitchFamily="50" charset="-128"/>
            </a:endParaRPr>
          </a:p>
          <a:p>
            <a:endParaRPr lang="fr-FR"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シャトーの公園に作られた現代美術の建造物</a:t>
            </a:r>
          </a:p>
          <a:p>
            <a:r>
              <a:rPr lang="ja-JP" altLang="en-US" dirty="0">
                <a:latin typeface="ＭＳ Ｐゴシック" panose="020B0600070205080204" pitchFamily="50" charset="-128"/>
                <a:ea typeface="ＭＳ Ｐゴシック" panose="020B0600070205080204" pitchFamily="50" charset="-128"/>
              </a:rPr>
              <a:t>ファサードは鏡面仕上げのステンレスプレート厚板で覆われている。</a:t>
            </a:r>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94460" y="282245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0286" y="3978305"/>
            <a:ext cx="2681762" cy="1477328"/>
          </a:xfrm>
          <a:prstGeom prst="rect">
            <a:avLst/>
          </a:prstGeom>
          <a:noFill/>
        </p:spPr>
        <p:txBody>
          <a:bodyPr wrap="square" rtlCol="0">
            <a:spAutoFit/>
          </a:bodyPr>
          <a:lstStyle/>
          <a:p>
            <a:r>
              <a:rPr lang="fr-FR" dirty="0">
                <a:latin typeface="ＭＳ Ｐゴシック" panose="020B0600070205080204" pitchFamily="50" charset="-128"/>
                <a:ea typeface="ＭＳ Ｐゴシック" panose="020B0600070205080204" pitchFamily="50" charset="-128"/>
              </a:rPr>
              <a:t>Xavier Veilhan, </a:t>
            </a:r>
            <a:r>
              <a:rPr lang="ja-JP" altLang="en-US" dirty="0">
                <a:latin typeface="ＭＳ Ｐゴシック" panose="020B0600070205080204" pitchFamily="50" charset="-128"/>
                <a:ea typeface="ＭＳ Ｐゴシック" panose="020B0600070205080204" pitchFamily="50" charset="-128"/>
              </a:rPr>
              <a:t>（建築家）</a:t>
            </a:r>
            <a:r>
              <a:rPr lang="fr-FR" dirty="0">
                <a:latin typeface="ＭＳ Ｐゴシック" panose="020B0600070205080204" pitchFamily="50" charset="-128"/>
                <a:ea typeface="ＭＳ Ｐゴシック" panose="020B0600070205080204" pitchFamily="50" charset="-128"/>
              </a:rPr>
              <a:t>:</a:t>
            </a:r>
          </a:p>
          <a:p>
            <a:r>
              <a:rPr lang="ja-JP" altLang="en-US" i="1" dirty="0">
                <a:latin typeface="ＭＳ Ｐゴシック" panose="020B0600070205080204" pitchFamily="50" charset="-128"/>
                <a:ea typeface="ＭＳ Ｐゴシック" panose="020B0600070205080204" pitchFamily="50" charset="-128"/>
              </a:rPr>
              <a:t>「・・・　このビルは以前の面影だけになっていた。周りの公園を映し出す壁が欲しかった。」</a:t>
            </a:r>
            <a:endParaRPr lang="fr-FR" i="1" dirty="0">
              <a:latin typeface="ＭＳ Ｐゴシック" panose="020B0600070205080204" pitchFamily="50" charset="-128"/>
              <a:ea typeface="ＭＳ Ｐゴシック" panose="020B0600070205080204" pitchFamily="50" charset="-128"/>
            </a:endParaRPr>
          </a:p>
        </p:txBody>
      </p:sp>
      <p:sp>
        <p:nvSpPr>
          <p:cNvPr id="9" name="Slide Number Placeholder 3">
            <a:extLst>
              <a:ext uri="{FF2B5EF4-FFF2-40B4-BE49-F238E27FC236}">
                <a16:creationId xmlns:a16="http://schemas.microsoft.com/office/drawing/2014/main" id="{429FA152-FD19-4E86-8666-411F1B93ADD3}"/>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19</a:t>
            </a:fld>
            <a:endParaRPr lang="fr-BE" dirty="0"/>
          </a:p>
        </p:txBody>
      </p:sp>
    </p:spTree>
    <p:extLst>
      <p:ext uri="{BB962C8B-B14F-4D97-AF65-F5344CB8AC3E}">
        <p14:creationId xmlns:p14="http://schemas.microsoft.com/office/powerpoint/2010/main" val="19597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目次</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457200" y="1600200"/>
            <a:ext cx="8229600" cy="4349080"/>
          </a:xfrm>
        </p:spPr>
        <p:txBody>
          <a:bodyPr>
            <a:normAutofit fontScale="85000" lnSpcReduction="20000"/>
          </a:bodyPr>
          <a:lstStyle/>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3" action="ppaction://hlinksldjump"/>
              </a:rPr>
              <a:t>外装（ファサード）</a:t>
            </a:r>
            <a:r>
              <a:rPr lang="en-US" dirty="0">
                <a:latin typeface="ＭＳ Ｐゴシック" panose="020B0600070205080204" pitchFamily="50" charset="-128"/>
                <a:ea typeface="ＭＳ Ｐゴシック" panose="020B0600070205080204" pitchFamily="50" charset="-128"/>
                <a:hlinkClick r:id="rId3" action="ppaction://hlinksldjump"/>
              </a:rPr>
              <a:t>  </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4" action="ppaction://hlinksldjump"/>
              </a:rPr>
              <a:t>壁面緑化工法（グリーンファサード）</a:t>
            </a:r>
            <a:r>
              <a:rPr lang="en-US" dirty="0">
                <a:latin typeface="ＭＳ Ｐゴシック" panose="020B0600070205080204" pitchFamily="50" charset="-128"/>
                <a:ea typeface="ＭＳ Ｐゴシック" panose="020B0600070205080204" pitchFamily="50" charset="-128"/>
                <a:hlinkClick r:id="rId4" action="ppaction://hlinksldjump"/>
              </a:rPr>
              <a:t> </a:t>
            </a:r>
            <a:endParaRPr lang="fr-FR"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5" action="ppaction://hlinksldjump"/>
              </a:rPr>
              <a:t>屋根材</a:t>
            </a:r>
            <a:r>
              <a:rPr lang="en-US" dirty="0">
                <a:latin typeface="ＭＳ Ｐゴシック" panose="020B0600070205080204" pitchFamily="50" charset="-128"/>
                <a:ea typeface="ＭＳ Ｐゴシック" panose="020B0600070205080204" pitchFamily="50" charset="-128"/>
                <a:hlinkClick r:id="rId5" action="ppaction://hlinksldjump"/>
              </a:rPr>
              <a:t> </a:t>
            </a:r>
            <a:endParaRPr lang="fr-FR"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6" action="ppaction://hlinksldjump"/>
              </a:rPr>
              <a:t>内装装飾</a:t>
            </a:r>
            <a:r>
              <a:rPr lang="en-US" dirty="0">
                <a:latin typeface="ＭＳ Ｐゴシック" panose="020B0600070205080204" pitchFamily="50" charset="-128"/>
                <a:ea typeface="ＭＳ Ｐゴシック" panose="020B0600070205080204" pitchFamily="50" charset="-128"/>
                <a:hlinkClick r:id="rId6" action="ppaction://hlinksldjump"/>
              </a:rPr>
              <a:t> </a:t>
            </a:r>
            <a:endParaRPr lang="fr-FR"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7" action="ppaction://hlinksldjump"/>
              </a:rPr>
              <a:t>配管</a:t>
            </a:r>
            <a:r>
              <a:rPr lang="en-US" dirty="0">
                <a:latin typeface="ＭＳ Ｐゴシック" panose="020B0600070205080204" pitchFamily="50" charset="-128"/>
                <a:ea typeface="ＭＳ Ｐゴシック" panose="020B0600070205080204" pitchFamily="50" charset="-128"/>
                <a:hlinkClick r:id="rId7" action="ppaction://hlinksldjump"/>
              </a:rPr>
              <a:t> </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8" action="ppaction://hlinksldjump"/>
              </a:rPr>
              <a:t>エスカレーターとエレベーター</a:t>
            </a:r>
            <a:r>
              <a:rPr lang="en-US" dirty="0">
                <a:latin typeface="ＭＳ Ｐゴシック" panose="020B0600070205080204" pitchFamily="50" charset="-128"/>
                <a:ea typeface="ＭＳ Ｐゴシック" panose="020B0600070205080204" pitchFamily="50" charset="-128"/>
                <a:hlinkClick r:id="rId8" action="ppaction://hlinksldjump"/>
              </a:rPr>
              <a:t> </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9" action="ppaction://hlinksldjump"/>
              </a:rPr>
              <a:t>空港</a:t>
            </a:r>
            <a:endParaRPr lang="fr-FR"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10" action="ppaction://hlinksldjump"/>
              </a:rPr>
              <a:t>街路備品（ストリートファニチャー）</a:t>
            </a:r>
            <a:r>
              <a:rPr lang="en-US" dirty="0">
                <a:latin typeface="ＭＳ Ｐゴシック" panose="020B0600070205080204" pitchFamily="50" charset="-128"/>
                <a:ea typeface="ＭＳ Ｐゴシック" panose="020B0600070205080204" pitchFamily="50" charset="-128"/>
                <a:hlinkClick r:id="rId10" action="ppaction://hlinksldjump"/>
              </a:rPr>
              <a:t>   </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11" action="ppaction://hlinksldjump"/>
              </a:rPr>
              <a:t>修復</a:t>
            </a:r>
            <a:r>
              <a:rPr lang="en-US" dirty="0">
                <a:latin typeface="ＭＳ Ｐゴシック" panose="020B0600070205080204" pitchFamily="50" charset="-128"/>
                <a:ea typeface="ＭＳ Ｐゴシック" panose="020B0600070205080204" pitchFamily="50" charset="-128"/>
                <a:hlinkClick r:id="rId11" action="ppaction://hlinksldjump"/>
              </a:rPr>
              <a:t> </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12" action="ppaction://hlinksldjump"/>
              </a:rPr>
              <a:t>アリーナ</a:t>
            </a:r>
            <a:endParaRPr lang="en-US" dirty="0">
              <a:latin typeface="ＭＳ Ｐゴシック" panose="020B0600070205080204" pitchFamily="50" charset="-128"/>
              <a:ea typeface="ＭＳ Ｐゴシック" panose="020B0600070205080204" pitchFamily="50" charset="-128"/>
            </a:endParaRPr>
          </a:p>
          <a:p>
            <a:pPr marL="971550" lvl="1" indent="-514350">
              <a:buFont typeface="+mj-lt"/>
              <a:buAutoNum type="arabicPeriod"/>
            </a:pPr>
            <a:r>
              <a:rPr lang="ja-JP" altLang="en-US" dirty="0">
                <a:latin typeface="ＭＳ Ｐゴシック" panose="020B0600070205080204" pitchFamily="50" charset="-128"/>
                <a:ea typeface="ＭＳ Ｐゴシック" panose="020B0600070205080204" pitchFamily="50" charset="-128"/>
                <a:hlinkClick r:id="rId13" action="ppaction://hlinksldjump"/>
              </a:rPr>
              <a:t>スイミングプール</a:t>
            </a:r>
            <a:r>
              <a:rPr lang="en-US" dirty="0">
                <a:latin typeface="ＭＳ Ｐゴシック" panose="020B0600070205080204" pitchFamily="50" charset="-128"/>
                <a:ea typeface="ＭＳ Ｐゴシック" panose="020B0600070205080204" pitchFamily="50" charset="-128"/>
                <a:hlinkClick r:id="rId13" action="ppaction://hlinksldjump"/>
              </a:rPr>
              <a:t> </a:t>
            </a:r>
            <a:endParaRPr lang="en-US" dirty="0">
              <a:latin typeface="ＭＳ Ｐゴシック" panose="020B0600070205080204" pitchFamily="50" charset="-128"/>
              <a:ea typeface="ＭＳ Ｐゴシック" panose="020B0600070205080204" pitchFamily="50" charset="-128"/>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AF66AA0-E37C-4065-8BE7-D4086C065B53}" type="slidenum">
              <a:rPr lang="fr-BE" smtClean="0"/>
              <a:t>2</a:t>
            </a:fld>
            <a:endParaRPr lang="fr-BE" dirty="0"/>
          </a:p>
        </p:txBody>
      </p:sp>
      <p:sp>
        <p:nvSpPr>
          <p:cNvPr id="5" name="Slide Number Placeholder 3">
            <a:extLst>
              <a:ext uri="{FF2B5EF4-FFF2-40B4-BE49-F238E27FC236}">
                <a16:creationId xmlns:a16="http://schemas.microsoft.com/office/drawing/2014/main" id="{BB140E27-BAB1-48E2-A94A-87B5C3413F4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a:t>
            </a:fld>
            <a:endParaRPr lang="fr-BE" dirty="0"/>
          </a:p>
        </p:txBody>
      </p:sp>
    </p:spTree>
    <p:extLst>
      <p:ext uri="{BB962C8B-B14F-4D97-AF65-F5344CB8AC3E}">
        <p14:creationId xmlns:p14="http://schemas.microsoft.com/office/powerpoint/2010/main" val="154786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5297760"/>
            <a:ext cx="7111999"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ロンドン　（イギリス）</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セント・ガイ病院　</a:t>
            </a:r>
            <a:r>
              <a:rPr lang="fr-FR" sz="2000" baseline="50000" dirty="0">
                <a:latin typeface="ＭＳ Ｐゴシック" panose="020B0600070205080204" pitchFamily="50" charset="-128"/>
                <a:ea typeface="ＭＳ Ｐゴシック" panose="020B0600070205080204" pitchFamily="50" charset="-128"/>
              </a:rPr>
              <a:t>24</a:t>
            </a:r>
            <a:r>
              <a:rPr lang="ja-JP" altLang="en-US" sz="2000" dirty="0">
                <a:latin typeface="ＭＳ Ｐゴシック" panose="020B0600070205080204" pitchFamily="50" charset="-128"/>
                <a:ea typeface="ＭＳ Ｐゴシック" panose="020B0600070205080204" pitchFamily="50" charset="-128"/>
              </a:rPr>
              <a:t>　、建築家</a:t>
            </a:r>
            <a:r>
              <a:rPr lang="fr-FR" sz="2000" dirty="0">
                <a:latin typeface="ＭＳ Ｐゴシック" panose="020B0600070205080204" pitchFamily="50" charset="-128"/>
                <a:ea typeface="ＭＳ Ｐゴシック" panose="020B0600070205080204" pitchFamily="50" charset="-128"/>
              </a:rPr>
              <a:t>: T. Heartherwick</a:t>
            </a:r>
          </a:p>
        </p:txBody>
      </p:sp>
      <p:sp>
        <p:nvSpPr>
          <p:cNvPr id="7" name="Text Placeholder 6"/>
          <p:cNvSpPr>
            <a:spLocks noGrp="1"/>
          </p:cNvSpPr>
          <p:nvPr>
            <p:ph type="body" sz="half" idx="2"/>
          </p:nvPr>
        </p:nvSpPr>
        <p:spPr>
          <a:xfrm>
            <a:off x="581580" y="5864498"/>
            <a:ext cx="7454979" cy="804862"/>
          </a:xfrm>
        </p:spPr>
        <p:txBody>
          <a:bodyPr>
            <a:normAutofit/>
          </a:bodyPr>
          <a:lstStyle/>
          <a:p>
            <a:pPr algn="just"/>
            <a:r>
              <a:rPr lang="ja-JP" altLang="en-US" sz="1400" dirty="0">
                <a:latin typeface="ＭＳ Ｐゴシック" panose="020B0600070205080204" pitchFamily="50" charset="-128"/>
                <a:ea typeface="ＭＳ Ｐゴシック" panose="020B0600070205080204" pitchFamily="50" charset="-128"/>
              </a:rPr>
              <a:t>「ボイラー・スィート」はガイ病院に電力を供給するボイラー室を囲うようにデザインされたユニークなファサードである。ステンレスを編んだブレイドで作った１０８枚凹凸タイルを使ったもので夜間、病院に来るスタッフや訪問者を歓迎する独特の信号として照明が点けられる。</a:t>
            </a:r>
            <a:endParaRPr lang="fr-FR" sz="1400" dirty="0">
              <a:latin typeface="ＭＳ Ｐゴシック" panose="020B0600070205080204" pitchFamily="50" charset="-128"/>
              <a:ea typeface="ＭＳ Ｐゴシック" panose="020B0600070205080204" pitchFamily="50" charset="-128"/>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481" y="517322"/>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F2998B51-BC89-423B-B5AD-EBDF6AE7067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20</a:t>
            </a:fld>
            <a:endParaRPr lang="fr-BE" dirty="0"/>
          </a:p>
        </p:txBody>
      </p:sp>
    </p:spTree>
    <p:extLst>
      <p:ext uri="{BB962C8B-B14F-4D97-AF65-F5344CB8AC3E}">
        <p14:creationId xmlns:p14="http://schemas.microsoft.com/office/powerpoint/2010/main" val="85648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fontScale="90000"/>
          </a:bodyPr>
          <a:lstStyle/>
          <a:p>
            <a:r>
              <a:rPr lang="en-US" dirty="0">
                <a:latin typeface="+mn-ea"/>
                <a:ea typeface="+mn-ea"/>
              </a:rPr>
              <a:t>American Airlines Arena </a:t>
            </a:r>
            <a:r>
              <a:rPr lang="ja-JP" altLang="en-US" dirty="0">
                <a:latin typeface="+mn-ea"/>
                <a:ea typeface="+mn-ea"/>
              </a:rPr>
              <a:t>（アメリカン・エアライン・アリーナ）</a:t>
            </a:r>
            <a:r>
              <a:rPr lang="en-US" dirty="0">
                <a:latin typeface="+mn-ea"/>
                <a:ea typeface="+mn-ea"/>
              </a:rPr>
              <a:t>, Miami USA (</a:t>
            </a:r>
            <a:r>
              <a:rPr lang="ja-JP" altLang="en-US" dirty="0">
                <a:latin typeface="+mn-ea"/>
                <a:ea typeface="+mn-ea"/>
              </a:rPr>
              <a:t>マイアミ・米国</a:t>
            </a:r>
            <a:r>
              <a:rPr lang="en-US" dirty="0">
                <a:latin typeface="+mn-ea"/>
                <a:ea typeface="+mn-ea"/>
              </a:rPr>
              <a:t>)</a:t>
            </a:r>
            <a:endParaRPr lang="en-GB" dirty="0">
              <a:latin typeface="+mn-ea"/>
              <a:ea typeface="+mn-ea"/>
            </a:endParaRPr>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fontScale="85000" lnSpcReduction="10000"/>
          </a:bodyPr>
          <a:lstStyle/>
          <a:p>
            <a:r>
              <a:rPr lang="ja-JP" altLang="en-US" b="1" dirty="0">
                <a:latin typeface="+mn-ea"/>
              </a:rPr>
              <a:t>マイアミの</a:t>
            </a:r>
            <a:r>
              <a:rPr lang="en-US" b="1" dirty="0" err="1">
                <a:latin typeface="+mn-ea"/>
              </a:rPr>
              <a:t>Mediamesh</a:t>
            </a:r>
            <a:r>
              <a:rPr lang="en-US" b="1" dirty="0">
                <a:latin typeface="+mn-ea"/>
              </a:rPr>
              <a:t>®</a:t>
            </a:r>
            <a:r>
              <a:rPr lang="ja-JP" altLang="en-US" b="1" dirty="0">
                <a:latin typeface="+mn-ea"/>
              </a:rPr>
              <a:t>は、</a:t>
            </a:r>
            <a:r>
              <a:rPr lang="en-US" b="1" dirty="0">
                <a:latin typeface="+mn-ea"/>
              </a:rPr>
              <a:t>LED</a:t>
            </a:r>
            <a:r>
              <a:rPr lang="ja-JP" altLang="en-US" b="1" dirty="0">
                <a:latin typeface="+mn-ea"/>
              </a:rPr>
              <a:t>ライトを搭載した</a:t>
            </a:r>
            <a:r>
              <a:rPr lang="en-US" b="1" dirty="0">
                <a:latin typeface="+mn-ea"/>
              </a:rPr>
              <a:t>3,400</a:t>
            </a:r>
            <a:r>
              <a:rPr lang="ja-JP" altLang="en-US" b="1" dirty="0">
                <a:latin typeface="+mn-ea"/>
              </a:rPr>
              <a:t>平方フィート（約</a:t>
            </a:r>
            <a:r>
              <a:rPr lang="en-US" b="1" dirty="0">
                <a:latin typeface="+mn-ea"/>
              </a:rPr>
              <a:t>316m2</a:t>
            </a:r>
            <a:r>
              <a:rPr lang="ja-JP" altLang="en-US" b="1" dirty="0">
                <a:latin typeface="+mn-ea"/>
              </a:rPr>
              <a:t>）のハイグレード・ステンレス製メッシュからできおり、これによりアリーナの訪問者は、内側からの眺望を阻害することなく、外側からは魅力的なデジタル・メディア・コンテンツの投影スクリーンとして見ることができる。３階建ての高さ（高さ</a:t>
            </a:r>
            <a:r>
              <a:rPr lang="en-US" b="1" dirty="0">
                <a:latin typeface="+mn-ea"/>
              </a:rPr>
              <a:t>42</a:t>
            </a:r>
            <a:r>
              <a:rPr lang="ja-JP" altLang="en-US" b="1" dirty="0">
                <a:latin typeface="+mn-ea"/>
              </a:rPr>
              <a:t>フィート</a:t>
            </a:r>
            <a:r>
              <a:rPr lang="en-US" b="1" dirty="0">
                <a:latin typeface="+mn-ea"/>
              </a:rPr>
              <a:t>/</a:t>
            </a:r>
            <a:r>
              <a:rPr lang="ja-JP" altLang="en-US" b="1" dirty="0">
                <a:latin typeface="+mn-ea"/>
              </a:rPr>
              <a:t>約</a:t>
            </a:r>
            <a:r>
              <a:rPr lang="en-US" b="1" dirty="0">
                <a:latin typeface="+mn-ea"/>
              </a:rPr>
              <a:t>13m</a:t>
            </a:r>
            <a:r>
              <a:rPr lang="ja-JP" altLang="en-US" b="1" dirty="0">
                <a:latin typeface="+mn-ea"/>
              </a:rPr>
              <a:t>、幅</a:t>
            </a:r>
            <a:r>
              <a:rPr lang="en-US" b="1" dirty="0">
                <a:latin typeface="+mn-ea"/>
              </a:rPr>
              <a:t>80</a:t>
            </a:r>
            <a:r>
              <a:rPr lang="ja-JP" altLang="en-US" b="1" dirty="0">
                <a:latin typeface="+mn-ea"/>
              </a:rPr>
              <a:t>フィート</a:t>
            </a:r>
            <a:r>
              <a:rPr lang="en-US" b="1" dirty="0">
                <a:latin typeface="+mn-ea"/>
              </a:rPr>
              <a:t>/</a:t>
            </a:r>
            <a:r>
              <a:rPr lang="ja-JP" altLang="en-US" b="1" dirty="0">
                <a:latin typeface="+mn-ea"/>
              </a:rPr>
              <a:t>約</a:t>
            </a:r>
            <a:r>
              <a:rPr lang="en-US" b="1" dirty="0">
                <a:latin typeface="+mn-ea"/>
              </a:rPr>
              <a:t>24m</a:t>
            </a:r>
            <a:r>
              <a:rPr lang="ja-JP" altLang="en-US" b="1" dirty="0">
                <a:latin typeface="+mn-ea"/>
              </a:rPr>
              <a:t>）を持つこのマイアミの</a:t>
            </a:r>
            <a:r>
              <a:rPr lang="en-US" b="1" dirty="0" err="1">
                <a:latin typeface="+mn-ea"/>
              </a:rPr>
              <a:t>Mediamesh</a:t>
            </a:r>
            <a:r>
              <a:rPr lang="en-US" b="1" dirty="0">
                <a:latin typeface="+mn-ea"/>
              </a:rPr>
              <a:t>®</a:t>
            </a:r>
            <a:r>
              <a:rPr lang="ja-JP" altLang="en-US" b="1" dirty="0">
                <a:latin typeface="+mn-ea"/>
              </a:rPr>
              <a:t>ファサードは、平均的な広告板の</a:t>
            </a:r>
            <a:r>
              <a:rPr lang="en-US" b="1" dirty="0">
                <a:latin typeface="+mn-ea"/>
              </a:rPr>
              <a:t>4</a:t>
            </a:r>
            <a:r>
              <a:rPr lang="ja-JP" altLang="en-US" b="1" dirty="0">
                <a:latin typeface="+mn-ea"/>
              </a:rPr>
              <a:t>倍の大きさである。このアリーナはコンサート会場、家族連れ・スポーツイベントなどを開催しており、年間</a:t>
            </a:r>
            <a:r>
              <a:rPr lang="en-US" b="1" dirty="0">
                <a:latin typeface="+mn-ea"/>
              </a:rPr>
              <a:t>130</a:t>
            </a:r>
            <a:r>
              <a:rPr lang="ja-JP" altLang="en-US" b="1" dirty="0">
                <a:latin typeface="+mn-ea"/>
              </a:rPr>
              <a:t>万人以上の訪問客が訪れている。</a:t>
            </a:r>
            <a:endParaRPr lang="fr-FR" sz="1200" b="1" dirty="0">
              <a:latin typeface="+mn-ea"/>
            </a:endParaRPr>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latin typeface="+mn-ea"/>
              </a:rPr>
              <a:pPr/>
              <a:t>21</a:t>
            </a:fld>
            <a:endParaRPr lang="fr-BE" dirty="0">
              <a:latin typeface="+mn-ea"/>
            </a:endParaRPr>
          </a:p>
        </p:txBody>
      </p:sp>
    </p:spTree>
    <p:extLst>
      <p:ext uri="{BB962C8B-B14F-4D97-AF65-F5344CB8AC3E}">
        <p14:creationId xmlns:p14="http://schemas.microsoft.com/office/powerpoint/2010/main" val="69286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6921-75BD-4E24-8CE8-DF1C8E5973EC}"/>
              </a:ext>
            </a:extLst>
          </p:cNvPr>
          <p:cNvSpPr>
            <a:spLocks noGrp="1"/>
          </p:cNvSpPr>
          <p:nvPr>
            <p:ph type="title"/>
          </p:nvPr>
        </p:nvSpPr>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rPr>
              <a:t>外装（ファサード） 参考サイト </a:t>
            </a:r>
            <a:r>
              <a:rPr lang="fr-FR" dirty="0">
                <a:latin typeface="ＭＳ Ｐゴシック" panose="020B0600070205080204" pitchFamily="50" charset="-128"/>
                <a:ea typeface="ＭＳ Ｐゴシック" panose="020B0600070205080204" pitchFamily="50" charset="-128"/>
              </a:rPr>
              <a:t>(1/2):</a:t>
            </a:r>
            <a:endParaRPr lang="en-GB" dirty="0"/>
          </a:p>
        </p:txBody>
      </p:sp>
      <p:sp>
        <p:nvSpPr>
          <p:cNvPr id="3" name="Content Placeholder 2">
            <a:extLst>
              <a:ext uri="{FF2B5EF4-FFF2-40B4-BE49-F238E27FC236}">
                <a16:creationId xmlns:a16="http://schemas.microsoft.com/office/drawing/2014/main" id="{F590769A-7BBD-4A74-8502-7136AF821C0A}"/>
              </a:ext>
            </a:extLst>
          </p:cNvPr>
          <p:cNvSpPr>
            <a:spLocks noGrp="1"/>
          </p:cNvSpPr>
          <p:nvPr>
            <p:ph idx="1"/>
          </p:nvPr>
        </p:nvSpPr>
        <p:spPr/>
        <p:txBody>
          <a:bodyPr>
            <a:normAutofit fontScale="92500" lnSpcReduction="10000"/>
          </a:bodyPr>
          <a:lstStyle/>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2"/>
              </a:rPr>
              <a:t>https://www.worldstainless.org/Files/issf/non-image-files/PDF/Euro_Inox/Facades_EN.pdf</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3"/>
              </a:rPr>
              <a:t>https://www.worldstainless.org/Files/issf/non-image-files/PDF/Euro_Inox/Innovative_facades_EN.pdf</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4"/>
              </a:rPr>
              <a:t>http://www.archiexpo.com/architecture-design-manufacturer/stainless-steel-facade-cladding-2964.html</a:t>
            </a:r>
            <a:r>
              <a:rPr lang="ja-JP" altLang="en-US" sz="1600" dirty="0">
                <a:latin typeface="MS Gothic" panose="020B0609070205080204" pitchFamily="49" charset="-128"/>
                <a:ea typeface="MS Gothic" panose="020B0609070205080204" pitchFamily="49" charset="-128"/>
              </a:rPr>
              <a:t>より多くの事例があります！ </a:t>
            </a:r>
            <a:endParaRPr lang="nl-BE" altLang="ja-JP"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5"/>
              </a:rPr>
              <a:t>http://www.steelcolor.com.au/westfield-doncaster/</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6"/>
              </a:rPr>
              <a:t>http://wikimapia.org/7695594/Cleveland-Clinic-Lou-Ruvo-Center-for-Brain-Health#/photo/3116187</a:t>
            </a:r>
            <a:r>
              <a:rPr lang="fr-FR" sz="1600" dirty="0">
                <a:solidFill>
                  <a:srgbClr val="FF0000"/>
                </a:solidFill>
                <a:latin typeface="MS Gothic" panose="020B0609070205080204" pitchFamily="49" charset="-128"/>
                <a:ea typeface="MS Gothic" panose="020B0609070205080204" pitchFamily="49" charset="-128"/>
              </a:rPr>
              <a:t> </a:t>
            </a:r>
          </a:p>
          <a:p>
            <a:pPr marL="514350" indent="-514350">
              <a:buFont typeface="+mj-lt"/>
              <a:buAutoNum type="arabicPeriod"/>
            </a:pPr>
            <a:r>
              <a:rPr lang="fr-FR" altLang="fr-FR" sz="1600" dirty="0">
                <a:latin typeface="MS Gothic" panose="020B0609070205080204" pitchFamily="49" charset="-128"/>
                <a:ea typeface="MS Gothic" panose="020B0609070205080204" pitchFamily="49" charset="-128"/>
                <a:hlinkClick r:id="rId7"/>
              </a:rPr>
              <a:t>http://cambridgearchitectural.com/</a:t>
            </a:r>
            <a:endParaRPr lang="fr-FR" sz="1600" dirty="0">
              <a:latin typeface="MS Gothic" panose="020B0609070205080204" pitchFamily="49" charset="-128"/>
              <a:ea typeface="MS Gothic" panose="020B0609070205080204" pitchFamily="49" charset="-128"/>
              <a:hlinkClick r:id="rId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9"/>
              </a:rPr>
              <a:t>https://newyorkbygehry.com/</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0"/>
              </a:rPr>
              <a:t>http://archinect.com/firms/project/39353/edf-archives-center/9174600</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1"/>
              </a:rPr>
              <a:t>http://greatbuildings.com/buildings/Weisman_Art_Museum.html</a:t>
            </a:r>
            <a:r>
              <a:rPr lang="fr-FR" sz="1600" dirty="0">
                <a:latin typeface="MS Gothic" panose="020B0609070205080204" pitchFamily="49" charset="-128"/>
                <a:ea typeface="MS Gothic" panose="020B0609070205080204" pitchFamily="49" charset="-128"/>
              </a:rPr>
              <a:t> </a:t>
            </a:r>
            <a:endParaRPr lang="fr-FR" sz="1600" dirty="0">
              <a:latin typeface="MS Gothic" panose="020B0609070205080204" pitchFamily="49" charset="-128"/>
              <a:ea typeface="MS Gothic" panose="020B0609070205080204" pitchFamily="49" charset="-128"/>
              <a:hlinkClick r:id="rId12"/>
            </a:endParaRPr>
          </a:p>
          <a:p>
            <a:pPr marL="514350" indent="-514350">
              <a:buFont typeface="+mj-lt"/>
              <a:buAutoNum type="arabicPeriod"/>
            </a:pPr>
            <a:r>
              <a:rPr lang="en-US" sz="1600" dirty="0">
                <a:latin typeface="MS Gothic" panose="020B0609070205080204" pitchFamily="49" charset="-128"/>
                <a:ea typeface="MS Gothic" panose="020B0609070205080204" pitchFamily="49" charset="-128"/>
                <a:hlinkClick r:id="rId13"/>
              </a:rPr>
              <a:t>http://www.arcspace.com/features/moshe-safdie-/kauffman-center-for-the-performing-arts/</a:t>
            </a:r>
            <a:r>
              <a:rPr lang="en-US" sz="1600" dirty="0">
                <a:latin typeface="MS Gothic" panose="020B0609070205080204" pitchFamily="49" charset="-128"/>
                <a:ea typeface="MS Gothic" panose="020B0609070205080204" pitchFamily="49" charset="-128"/>
              </a:rPr>
              <a:t>   </a:t>
            </a:r>
            <a:endParaRPr lang="fr-FR" sz="1600" dirty="0">
              <a:latin typeface="MS Gothic" panose="020B0609070205080204" pitchFamily="49" charset="-128"/>
              <a:ea typeface="MS Gothic" panose="020B0609070205080204" pitchFamily="49" charset="-128"/>
              <a:hlinkClick r:id="rId12"/>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4"/>
              </a:rPr>
              <a:t>http://pattersons.com/civic/len-lye-contemporary-art-museum/</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2"/>
              </a:rPr>
              <a:t>http://www.stainlessindia.org/UploadPdf/SI_Mar08.pdf</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5"/>
              </a:rPr>
              <a:t>http://www.archilovers.com/projects/30432/centrale-termica-teleriscaldamento-iride-energia.html</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6"/>
              </a:rPr>
              <a:t>http://www.skyscrapercenter.com/building/capital-gate-tower/3172</a:t>
            </a:r>
            <a:endParaRPr lang="fr-FR" sz="1600" dirty="0">
              <a:latin typeface="MS Gothic" panose="020B0609070205080204" pitchFamily="49" charset="-128"/>
              <a:ea typeface="MS Gothic" panose="020B0609070205080204" pitchFamily="49" charset="-128"/>
            </a:endParaRPr>
          </a:p>
        </p:txBody>
      </p:sp>
      <p:sp>
        <p:nvSpPr>
          <p:cNvPr id="4" name="Slide Number Placeholder 3">
            <a:extLst>
              <a:ext uri="{FF2B5EF4-FFF2-40B4-BE49-F238E27FC236}">
                <a16:creationId xmlns:a16="http://schemas.microsoft.com/office/drawing/2014/main" id="{B9B41796-58E8-4B8A-8B7D-486CF5C0CC8F}"/>
              </a:ext>
            </a:extLst>
          </p:cNvPr>
          <p:cNvSpPr>
            <a:spLocks noGrp="1"/>
          </p:cNvSpPr>
          <p:nvPr>
            <p:ph type="sldNum" sz="quarter" idx="4"/>
          </p:nvPr>
        </p:nvSpPr>
        <p:spPr/>
        <p:txBody>
          <a:bodyPr/>
          <a:lstStyle/>
          <a:p>
            <a:fld id="{5AF66AA0-E37C-4065-8BE7-D4086C065B53}" type="slidenum">
              <a:rPr lang="fr-BE" smtClean="0"/>
              <a:pPr/>
              <a:t>22</a:t>
            </a:fld>
            <a:endParaRPr lang="fr-BE" dirty="0"/>
          </a:p>
        </p:txBody>
      </p:sp>
    </p:spTree>
    <p:extLst>
      <p:ext uri="{BB962C8B-B14F-4D97-AF65-F5344CB8AC3E}">
        <p14:creationId xmlns:p14="http://schemas.microsoft.com/office/powerpoint/2010/main" val="2578584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2"/>
              </a:rPr>
              <a:t>http://www.dailymail.co.uk/travel/article-1284591/Abu-Dhabi-Capital-Gate-skyscraper-leans-times-Tower-Pisa.html</a:t>
            </a:r>
            <a:endParaRPr lang="fr-FR" dirty="0">
              <a:latin typeface="MS Gothic" panose="020B0609070205080204" pitchFamily="49" charset="-128"/>
              <a:ea typeface="MS Gothic" panose="020B0609070205080204" pitchFamily="49" charset="-128"/>
              <a:hlinkClick r:id="rId3"/>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3"/>
              </a:rPr>
              <a:t>http://www.e-architect.co.uk/dubai/capital-gate-abu-dhabi</a:t>
            </a:r>
            <a:endParaRPr lang="fr-FR" dirty="0">
              <a:latin typeface="MS Gothic" panose="020B0609070205080204" pitchFamily="49" charset="-128"/>
              <a:ea typeface="MS Gothic" panose="020B0609070205080204" pitchFamily="49" charset="-128"/>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4"/>
              </a:rPr>
              <a:t>http://hda-paris.com/</a:t>
            </a:r>
            <a:r>
              <a:rPr lang="fr-FR" dirty="0">
                <a:latin typeface="MS Gothic" panose="020B0609070205080204" pitchFamily="49" charset="-128"/>
                <a:ea typeface="MS Gothic" panose="020B0609070205080204" pitchFamily="49" charset="-128"/>
              </a:rPr>
              <a:t> </a:t>
            </a: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5"/>
              </a:rPr>
              <a:t>https://www.parisinfo.com/musee-monument-paris/71198/La-Geode</a:t>
            </a:r>
            <a:endParaRPr lang="fr-FR" dirty="0">
              <a:latin typeface="MS Gothic" panose="020B0609070205080204" pitchFamily="49" charset="-128"/>
              <a:ea typeface="MS Gothic" panose="020B0609070205080204" pitchFamily="49" charset="-128"/>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6"/>
              </a:rPr>
              <a:t>http://issuu.com/hda_paris/docs/hda_2011_references_web_issu</a:t>
            </a:r>
            <a:endParaRPr lang="fr-FR" dirty="0">
              <a:latin typeface="MS Gothic" panose="020B0609070205080204" pitchFamily="49" charset="-128"/>
              <a:ea typeface="MS Gothic" panose="020B0609070205080204" pitchFamily="49" charset="-128"/>
              <a:hlinkClick r:id="rId7"/>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7"/>
              </a:rPr>
              <a:t>http://5osa.tistory.com/entry/Cepezed-and-Ned-Kahn-Studios-Vertical-Canal-fa%C3%A7ade-Utrecht-Netherlands</a:t>
            </a:r>
            <a:r>
              <a:rPr lang="fr-FR" dirty="0">
                <a:latin typeface="MS Gothic" panose="020B0609070205080204" pitchFamily="49" charset="-128"/>
                <a:ea typeface="MS Gothic" panose="020B0609070205080204" pitchFamily="49" charset="-128"/>
              </a:rPr>
              <a:t> </a:t>
            </a: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8"/>
              </a:rPr>
              <a:t>http://www.reseaux-artistes.fr/dossiers/beatrice-dacher/architecture-sully-2006-2010</a:t>
            </a:r>
            <a:r>
              <a:rPr lang="fr-FR" dirty="0">
                <a:latin typeface="MS Gothic" panose="020B0609070205080204" pitchFamily="49" charset="-128"/>
                <a:ea typeface="MS Gothic" panose="020B0609070205080204" pitchFamily="49" charset="-128"/>
              </a:rPr>
              <a:t> </a:t>
            </a: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9"/>
              </a:rPr>
              <a:t>http://www.marneetgondoire.fr/les-albums-photos/album-photos-490/le-chateau-de-rentilly-renaissance-en-2013-230.html?cHash=d2d475c49fe75ee015495efb35c04460</a:t>
            </a:r>
            <a:endParaRPr lang="fr-FR" dirty="0">
              <a:latin typeface="MS Gothic" panose="020B0609070205080204" pitchFamily="49" charset="-128"/>
              <a:ea typeface="MS Gothic" panose="020B0609070205080204" pitchFamily="49" charset="-128"/>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10"/>
              </a:rPr>
              <a:t>http://www.marneetgondoire.fr/le-parc/les-espaces-1705.html</a:t>
            </a:r>
            <a:endParaRPr lang="fr-FR" dirty="0">
              <a:latin typeface="MS Gothic" panose="020B0609070205080204" pitchFamily="49" charset="-128"/>
              <a:ea typeface="MS Gothic" panose="020B0609070205080204" pitchFamily="49" charset="-128"/>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11"/>
              </a:rPr>
              <a:t>http://www.dezeen.com/2007/08/20/boiler-suit-by-thomas-heatherwick</a:t>
            </a:r>
            <a:endParaRPr lang="fr-FR" dirty="0">
              <a:latin typeface="MS Gothic" panose="020B0609070205080204" pitchFamily="49" charset="-128"/>
              <a:ea typeface="MS Gothic" panose="020B0609070205080204" pitchFamily="49" charset="-128"/>
            </a:endParaRPr>
          </a:p>
          <a:p>
            <a:pPr marL="514350" indent="-514350">
              <a:buFont typeface="+mj-lt"/>
              <a:buAutoNum type="arabicPeriod" startAt="15"/>
            </a:pPr>
            <a:r>
              <a:rPr lang="fr-FR" dirty="0">
                <a:latin typeface="MS Gothic" panose="020B0609070205080204" pitchFamily="49" charset="-128"/>
                <a:ea typeface="MS Gothic" panose="020B0609070205080204" pitchFamily="49" charset="-128"/>
                <a:hlinkClick r:id="rId12"/>
              </a:rPr>
              <a:t>http://www.gkdmediamesh.com/blog/the_role_of_metallic_mesh_in_transforming_stadium_architecture.html</a:t>
            </a:r>
            <a:endParaRPr lang="fr-FR" dirty="0">
              <a:latin typeface="MS Gothic" panose="020B0609070205080204" pitchFamily="49" charset="-128"/>
              <a:ea typeface="MS Gothic" panose="020B0609070205080204" pitchFamily="49" charset="-128"/>
            </a:endParaRPr>
          </a:p>
        </p:txBody>
      </p:sp>
      <p:sp>
        <p:nvSpPr>
          <p:cNvPr id="8" name="Title 1">
            <a:extLst>
              <a:ext uri="{FF2B5EF4-FFF2-40B4-BE49-F238E27FC236}">
                <a16:creationId xmlns:a16="http://schemas.microsoft.com/office/drawing/2014/main" id="{3E8582E6-6F7B-404D-B6BB-34C74B9D6F98}"/>
              </a:ext>
            </a:extLst>
          </p:cNvPr>
          <p:cNvSpPr txBox="1">
            <a:spLocks/>
          </p:cNvSpPr>
          <p:nvPr/>
        </p:nvSpPr>
        <p:spPr>
          <a:xfrm>
            <a:off x="243840" y="182246"/>
            <a:ext cx="8656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外装（ファサード） 参考サイト </a:t>
            </a:r>
            <a:r>
              <a:rPr lang="fr-FR"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2</a:t>
            </a:r>
            <a:r>
              <a:rPr lang="fr-FR" dirty="0">
                <a:latin typeface="ＭＳ Ｐゴシック" panose="020B0600070205080204" pitchFamily="50" charset="-128"/>
                <a:ea typeface="ＭＳ Ｐゴシック" panose="020B0600070205080204" pitchFamily="50" charset="-128"/>
              </a:rPr>
              <a:t>/2):</a:t>
            </a:r>
          </a:p>
        </p:txBody>
      </p:sp>
      <p:sp>
        <p:nvSpPr>
          <p:cNvPr id="5" name="Slide Number Placeholder 3">
            <a:extLst>
              <a:ext uri="{FF2B5EF4-FFF2-40B4-BE49-F238E27FC236}">
                <a16:creationId xmlns:a16="http://schemas.microsoft.com/office/drawing/2014/main" id="{CC05B11F-DF3D-4BC6-A45D-820F710A5F0E}"/>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23</a:t>
            </a:fld>
            <a:endParaRPr lang="fr-BE" dirty="0"/>
          </a:p>
        </p:txBody>
      </p:sp>
    </p:spTree>
    <p:extLst>
      <p:ext uri="{BB962C8B-B14F-4D97-AF65-F5344CB8AC3E}">
        <p14:creationId xmlns:p14="http://schemas.microsoft.com/office/powerpoint/2010/main" val="239191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2. </a:t>
            </a:r>
            <a:r>
              <a:rPr lang="ja-JP" altLang="en-US" sz="5400" dirty="0">
                <a:latin typeface="ＭＳ Ｐゴシック" panose="020B0600070205080204" pitchFamily="50" charset="-128"/>
                <a:ea typeface="ＭＳ Ｐゴシック" panose="020B0600070205080204" pitchFamily="50" charset="-128"/>
              </a:rPr>
              <a:t> 壁面緑化工法</a:t>
            </a:r>
            <a:endParaRPr lang="nl-BE" sz="5400" dirty="0">
              <a:latin typeface="ＭＳ Ｐゴシック" panose="020B0600070205080204" pitchFamily="50" charset="-128"/>
              <a:ea typeface="ＭＳ Ｐゴシック" panose="020B0600070205080204" pitchFamily="50" charset="-128"/>
            </a:endParaRPr>
          </a:p>
        </p:txBody>
      </p:sp>
      <p:sp>
        <p:nvSpPr>
          <p:cNvPr id="3" name="Slide Number Placeholder 3">
            <a:extLst>
              <a:ext uri="{FF2B5EF4-FFF2-40B4-BE49-F238E27FC236}">
                <a16:creationId xmlns:a16="http://schemas.microsoft.com/office/drawing/2014/main" id="{F4105F7A-BB0D-4142-A613-DDD00B1E733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24</a:t>
            </a:fld>
            <a:endParaRPr lang="fr-BE" dirty="0"/>
          </a:p>
        </p:txBody>
      </p:sp>
    </p:spTree>
    <p:extLst>
      <p:ext uri="{BB962C8B-B14F-4D97-AF65-F5344CB8AC3E}">
        <p14:creationId xmlns:p14="http://schemas.microsoft.com/office/powerpoint/2010/main" val="91303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壁面緑化工法について</a:t>
            </a:r>
            <a:endParaRPr lang="en-GB"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457200" y="1600200"/>
            <a:ext cx="8229600" cy="4637112"/>
          </a:xfrm>
        </p:spPr>
        <p:txBody>
          <a:bodyPr>
            <a:noAutofit/>
          </a:bodyPr>
          <a:lstStyle/>
          <a:p>
            <a:pPr marL="0" indent="0" algn="just">
              <a:buNone/>
            </a:pPr>
            <a:r>
              <a:rPr lang="ja-JP" altLang="en-US" sz="2800" dirty="0">
                <a:latin typeface="ＭＳ Ｐゴシック" panose="020B0600070205080204" pitchFamily="50" charset="-128"/>
                <a:ea typeface="ＭＳ Ｐゴシック" panose="020B0600070205080204" pitchFamily="50" charset="-128"/>
              </a:rPr>
              <a:t>壁面緑化工法（</a:t>
            </a:r>
            <a:r>
              <a:rPr lang="en-US" altLang="ja-JP" sz="2800" dirty="0">
                <a:latin typeface="ＭＳ Ｐゴシック" panose="020B0600070205080204" pitchFamily="50" charset="-128"/>
                <a:ea typeface="ＭＳ Ｐゴシック" panose="020B0600070205080204" pitchFamily="50" charset="-128"/>
              </a:rPr>
              <a:t>Green Facade</a:t>
            </a:r>
            <a:r>
              <a:rPr lang="ja-JP" altLang="en-US" sz="2800" dirty="0">
                <a:latin typeface="ＭＳ Ｐゴシック" panose="020B0600070205080204" pitchFamily="50" charset="-128"/>
                <a:ea typeface="ＭＳ Ｐゴシック" panose="020B0600070205080204" pitchFamily="50" charset="-128"/>
              </a:rPr>
              <a:t>）は最近流行してきた建築要素で居住快適性、温度調整および空気の質の向上などによりビルに多大な恩恵をもたらしている。</a:t>
            </a:r>
            <a:endParaRPr lang="en-US" altLang="ja-JP" sz="2800" dirty="0">
              <a:latin typeface="ＭＳ Ｐゴシック" panose="020B0600070205080204" pitchFamily="50" charset="-128"/>
              <a:ea typeface="ＭＳ Ｐゴシック" panose="020B0600070205080204" pitchFamily="50" charset="-128"/>
            </a:endParaRPr>
          </a:p>
          <a:p>
            <a:pPr marL="0" indent="0" algn="just">
              <a:buNone/>
            </a:pPr>
            <a:r>
              <a:rPr lang="ja-JP" altLang="en-US" sz="2800" dirty="0">
                <a:latin typeface="ＭＳ Ｐゴシック" panose="020B0600070205080204" pitchFamily="50" charset="-128"/>
                <a:ea typeface="ＭＳ Ｐゴシック" panose="020B0600070205080204" pitchFamily="50" charset="-128"/>
              </a:rPr>
              <a:t>ステンレスのケーブル、ロッドやメッシュを使って植物をビルの外装の上に伸ばすことで伝統的な植物が生えた緑の壁の代替にもなる。この様式は軽量で、展望や空気の流れを妨げず、また様々な植物の種類、気候または構造上の条件に対応できる。</a:t>
            </a:r>
            <a:endParaRPr lang="en-US" sz="2800" dirty="0">
              <a:latin typeface="ＭＳ Ｐゴシック" panose="020B0600070205080204" pitchFamily="50" charset="-128"/>
              <a:ea typeface="ＭＳ Ｐゴシック" panose="020B0600070205080204" pitchFamily="50" charset="-128"/>
            </a:endParaRPr>
          </a:p>
          <a:p>
            <a:pPr marL="0" indent="0" algn="just">
              <a:buNone/>
            </a:pPr>
            <a:r>
              <a:rPr lang="ja-JP" altLang="en-US" sz="2800" dirty="0">
                <a:latin typeface="ＭＳ Ｐゴシック" panose="020B0600070205080204" pitchFamily="50" charset="-128"/>
                <a:ea typeface="ＭＳ Ｐゴシック" panose="020B0600070205080204" pitchFamily="50" charset="-128"/>
              </a:rPr>
              <a:t>既存の建物に緑化工法を後から施工することも簡単にできる。</a:t>
            </a:r>
            <a:endParaRPr lang="fr-FR" sz="2800" dirty="0">
              <a:latin typeface="ＭＳ Ｐゴシック" panose="020B0600070205080204" pitchFamily="50" charset="-128"/>
              <a:ea typeface="ＭＳ Ｐゴシック" panose="020B0600070205080204" pitchFamily="50" charset="-128"/>
            </a:endParaRPr>
          </a:p>
        </p:txBody>
      </p:sp>
      <p:sp>
        <p:nvSpPr>
          <p:cNvPr id="7" name="Slide Number Placeholder 3">
            <a:extLst>
              <a:ext uri="{FF2B5EF4-FFF2-40B4-BE49-F238E27FC236}">
                <a16:creationId xmlns:a16="http://schemas.microsoft.com/office/drawing/2014/main" id="{33B4D6F7-527F-4D55-82F2-0F91A449BE3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25</a:t>
            </a:fld>
            <a:endParaRPr lang="fr-BE" dirty="0"/>
          </a:p>
        </p:txBody>
      </p:sp>
    </p:spTree>
    <p:extLst>
      <p:ext uri="{BB962C8B-B14F-4D97-AF65-F5344CB8AC3E}">
        <p14:creationId xmlns:p14="http://schemas.microsoft.com/office/powerpoint/2010/main" val="374677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19" y="5091747"/>
            <a:ext cx="5193141" cy="777240"/>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壁面緑化工法　施工例　</a:t>
            </a:r>
            <a:r>
              <a:rPr lang="fr-FR" sz="2400" baseline="50000" dirty="0">
                <a:latin typeface="ＭＳ Ｐゴシック" panose="020B0600070205080204" pitchFamily="50" charset="-128"/>
                <a:ea typeface="ＭＳ Ｐゴシック" panose="020B0600070205080204" pitchFamily="50" charset="-128"/>
              </a:rPr>
              <a:t>1</a:t>
            </a:r>
            <a:endParaRPr lang="fr-FR" baseline="50000" dirty="0">
              <a:latin typeface="ＭＳ Ｐゴシック" panose="020B0600070205080204" pitchFamily="50" charset="-128"/>
              <a:ea typeface="ＭＳ Ｐゴシック" panose="020B0600070205080204" pitchFamily="50" charset="-128"/>
            </a:endParaRPr>
          </a:p>
        </p:txBody>
      </p:sp>
      <p:sp>
        <p:nvSpPr>
          <p:cNvPr id="8" name="Text Placeholder 7"/>
          <p:cNvSpPr>
            <a:spLocks noGrp="1"/>
          </p:cNvSpPr>
          <p:nvPr>
            <p:ph type="body" sz="half" idx="2"/>
          </p:nvPr>
        </p:nvSpPr>
        <p:spPr>
          <a:xfrm>
            <a:off x="151019" y="6090920"/>
            <a:ext cx="8021381" cy="391160"/>
          </a:xfrm>
        </p:spPr>
        <p:txBody>
          <a:bodyPr/>
          <a:lstStyle/>
          <a:p>
            <a:r>
              <a:rPr lang="ja-JP" altLang="en-US" dirty="0">
                <a:latin typeface="ＭＳ Ｐゴシック" panose="020B0600070205080204" pitchFamily="50" charset="-128"/>
                <a:ea typeface="ＭＳ Ｐゴシック" panose="020B0600070205080204" pitchFamily="50" charset="-128"/>
              </a:rPr>
              <a:t>変圧器建屋、バルセロナ。　ステンレスの止め具とケーブルが工場を支えている。</a:t>
            </a:r>
            <a:endParaRPr lang="fr-FR"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447"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948694">
            <a:off x="7722350" y="332656"/>
            <a:ext cx="900100" cy="369332"/>
          </a:xfrm>
          <a:prstGeom prst="rect">
            <a:avLst/>
          </a:prstGeom>
          <a:noFill/>
          <a:ln>
            <a:solidFill>
              <a:srgbClr val="FF0000"/>
            </a:solidFill>
          </a:ln>
        </p:spPr>
        <p:txBody>
          <a:bodyPr wrap="square" rtlCol="0">
            <a:spAutoFit/>
          </a:bodyPr>
          <a:lstStyle/>
          <a:p>
            <a:pPr algn="ctr"/>
            <a:r>
              <a:rPr lang="fr-FR" b="1" dirty="0">
                <a:solidFill>
                  <a:srgbClr val="FF0000"/>
                </a:solidFill>
              </a:rPr>
              <a:t>NEW ! </a:t>
            </a:r>
          </a:p>
        </p:txBody>
      </p:sp>
      <p:sp>
        <p:nvSpPr>
          <p:cNvPr id="10" name="Slide Number Placeholder 3">
            <a:extLst>
              <a:ext uri="{FF2B5EF4-FFF2-40B4-BE49-F238E27FC236}">
                <a16:creationId xmlns:a16="http://schemas.microsoft.com/office/drawing/2014/main" id="{427B693D-403A-46B4-BD52-BE4C714E169E}"/>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26</a:t>
            </a:fld>
            <a:endParaRPr lang="fr-BE" dirty="0"/>
          </a:p>
        </p:txBody>
      </p:sp>
    </p:spTree>
    <p:extLst>
      <p:ext uri="{BB962C8B-B14F-4D97-AF65-F5344CB8AC3E}">
        <p14:creationId xmlns:p14="http://schemas.microsoft.com/office/powerpoint/2010/main" val="126527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465" y="44624"/>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itle 1">
            <a:extLst>
              <a:ext uri="{FF2B5EF4-FFF2-40B4-BE49-F238E27FC236}">
                <a16:creationId xmlns:a16="http://schemas.microsoft.com/office/drawing/2014/main" id="{38A1F94D-BCFB-43EF-A03A-53D257AE7FEB}"/>
              </a:ext>
            </a:extLst>
          </p:cNvPr>
          <p:cNvSpPr>
            <a:spLocks noGrp="1"/>
          </p:cNvSpPr>
          <p:nvPr>
            <p:ph type="title"/>
          </p:nvPr>
        </p:nvSpPr>
        <p:spPr>
          <a:xfrm>
            <a:off x="151019" y="5944235"/>
            <a:ext cx="5193141" cy="777240"/>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壁面緑化工法　施工例　</a:t>
            </a:r>
            <a:r>
              <a:rPr lang="fr-FR" sz="2400" baseline="50000" dirty="0">
                <a:latin typeface="ＭＳ Ｐゴシック" panose="020B0600070205080204" pitchFamily="50" charset="-128"/>
                <a:ea typeface="ＭＳ Ｐゴシック" panose="020B0600070205080204" pitchFamily="50" charset="-128"/>
              </a:rPr>
              <a:t>1</a:t>
            </a:r>
            <a:endParaRPr lang="fr-FR" baseline="500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88CDB013-84D3-4D23-8020-12B68D1F860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27</a:t>
            </a:fld>
            <a:endParaRPr lang="fr-BE" dirty="0"/>
          </a:p>
        </p:txBody>
      </p:sp>
    </p:spTree>
    <p:extLst>
      <p:ext uri="{BB962C8B-B14F-4D97-AF65-F5344CB8AC3E}">
        <p14:creationId xmlns:p14="http://schemas.microsoft.com/office/powerpoint/2010/main" val="28067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6918960" cy="1070794"/>
          </a:xfrm>
        </p:spPr>
        <p:txBody>
          <a:bodyPr>
            <a:noAutofit/>
          </a:bodyPr>
          <a:lstStyle/>
          <a:p>
            <a:r>
              <a:rPr lang="ja-JP" altLang="en-US" sz="3200" dirty="0">
                <a:latin typeface="ＭＳ Ｐゴシック" panose="020B0600070205080204" pitchFamily="50" charset="-128"/>
                <a:ea typeface="ＭＳ Ｐゴシック" panose="020B0600070205080204" pitchFamily="50" charset="-128"/>
              </a:rPr>
              <a:t>壁面緑化工法　施工例（アパート用）　</a:t>
            </a:r>
            <a:r>
              <a:rPr lang="fr-FR" sz="3200" baseline="50000" dirty="0">
                <a:latin typeface="ＭＳ Ｐゴシック" panose="020B0600070205080204" pitchFamily="50" charset="-128"/>
                <a:ea typeface="ＭＳ Ｐゴシック" panose="020B0600070205080204" pitchFamily="50" charset="-128"/>
              </a:rPr>
              <a:t>2</a:t>
            </a:r>
            <a:br>
              <a:rPr lang="fr-FR" sz="3200" dirty="0">
                <a:latin typeface="ＭＳ Ｐゴシック" panose="020B0600070205080204" pitchFamily="50" charset="-128"/>
                <a:ea typeface="ＭＳ Ｐゴシック" panose="020B0600070205080204" pitchFamily="50" charset="-128"/>
              </a:rPr>
            </a:br>
            <a:r>
              <a:rPr lang="fr-FR" sz="3200" dirty="0">
                <a:latin typeface="ＭＳ Ｐゴシック" panose="020B0600070205080204" pitchFamily="50" charset="-128"/>
                <a:ea typeface="ＭＳ Ｐゴシック" panose="020B0600070205080204" pitchFamily="50" charset="-128"/>
              </a:rPr>
              <a:t>(</a:t>
            </a:r>
            <a:r>
              <a:rPr lang="ja-JP" altLang="en-US" sz="3200" dirty="0">
                <a:latin typeface="ＭＳ Ｐゴシック" panose="020B0600070205080204" pitchFamily="50" charset="-128"/>
                <a:ea typeface="ＭＳ Ｐゴシック" panose="020B0600070205080204" pitchFamily="50" charset="-128"/>
              </a:rPr>
              <a:t>場所を問わず手軽に施工可能</a:t>
            </a:r>
            <a:r>
              <a:rPr lang="fr-FR" sz="3200" dirty="0">
                <a:latin typeface="ＭＳ Ｐゴシック" panose="020B0600070205080204" pitchFamily="50" charset="-128"/>
                <a:ea typeface="ＭＳ Ｐゴシック" panose="020B0600070205080204" pitchFamily="50" charset="-128"/>
              </a:rPr>
              <a:t>)</a:t>
            </a:r>
          </a:p>
        </p:txBody>
      </p:sp>
      <p:sp>
        <p:nvSpPr>
          <p:cNvPr id="8" name="Text Placeholder 7"/>
          <p:cNvSpPr>
            <a:spLocks noGrp="1"/>
          </p:cNvSpPr>
          <p:nvPr>
            <p:ph type="body" sz="half" idx="2"/>
          </p:nvPr>
        </p:nvSpPr>
        <p:spPr>
          <a:xfrm>
            <a:off x="6398365" y="1445550"/>
            <a:ext cx="2422107" cy="5223810"/>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長所</a:t>
            </a:r>
            <a:r>
              <a:rPr lang="en-US" altLang="ja-JP" dirty="0">
                <a:latin typeface="ＭＳ Ｐゴシック" panose="020B0600070205080204" pitchFamily="50" charset="-128"/>
                <a:ea typeface="ＭＳ Ｐゴシック" panose="020B0600070205080204" pitchFamily="50" charset="-128"/>
              </a:rPr>
              <a:t>:</a:t>
            </a:r>
            <a:r>
              <a:rPr lang="fr-FR" dirty="0">
                <a:latin typeface="ＭＳ Ｐゴシック" panose="020B0600070205080204" pitchFamily="50" charset="-128"/>
                <a:ea typeface="ＭＳ Ｐゴシック" panose="020B0600070205080204" pitchFamily="50" charset="-128"/>
              </a:rPr>
              <a:t> </a:t>
            </a:r>
          </a:p>
          <a:p>
            <a:pPr marL="285750" indent="-285750" algn="just">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断熱性の向上</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ja-JP" dirty="0">
                <a:latin typeface="ＭＳ Ｐゴシック" panose="020B0600070205080204" pitchFamily="50" charset="-128"/>
                <a:ea typeface="ＭＳ Ｐゴシック" panose="020B0600070205080204" pitchFamily="50" charset="-128"/>
              </a:rPr>
              <a:t>防音効果</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周囲の気温を下げる</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ja-JP" dirty="0">
                <a:latin typeface="ＭＳ Ｐゴシック" panose="020B0600070205080204" pitchFamily="50" charset="-128"/>
                <a:ea typeface="ＭＳ Ｐゴシック" panose="020B0600070205080204" pitchFamily="50" charset="-128"/>
              </a:rPr>
              <a:t>生態系多様性の強化</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空気の質の向上 （汚染物質の濾過）</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ja-JP" dirty="0">
                <a:latin typeface="ＭＳ Ｐゴシック" panose="020B0600070205080204" pitchFamily="50" charset="-128"/>
                <a:ea typeface="ＭＳ Ｐゴシック" panose="020B0600070205080204" pitchFamily="50" charset="-128"/>
              </a:rPr>
              <a:t>景観</a:t>
            </a:r>
            <a:endParaRPr lang="fr-FR"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ja-JP" dirty="0">
                <a:latin typeface="ＭＳ Ｐゴシック" panose="020B0600070205080204" pitchFamily="50" charset="-128"/>
                <a:ea typeface="ＭＳ Ｐゴシック" panose="020B0600070205080204" pitchFamily="50" charset="-128"/>
              </a:rPr>
              <a:t>気持ちの落ち着き</a:t>
            </a:r>
            <a:endParaRPr lang="fr-FR" dirty="0">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ja-JP" dirty="0">
                <a:latin typeface="ＭＳ Ｐゴシック" panose="020B0600070205080204" pitchFamily="50" charset="-128"/>
                <a:ea typeface="ＭＳ Ｐゴシック" panose="020B0600070205080204" pitchFamily="50" charset="-128"/>
              </a:rPr>
              <a:t>社会的および経済的な好影響</a:t>
            </a:r>
            <a:endParaRPr lang="fr-FR" dirty="0">
              <a:latin typeface="ＭＳ Ｐゴシック" panose="020B0600070205080204" pitchFamily="50" charset="-128"/>
              <a:ea typeface="ＭＳ Ｐゴシック" panose="020B0600070205080204" pitchFamily="50" charset="-128"/>
            </a:endParaRPr>
          </a:p>
          <a:p>
            <a:pPr algn="just"/>
            <a:r>
              <a:rPr lang="ja-JP" altLang="en-US" dirty="0">
                <a:latin typeface="ＭＳ Ｐゴシック" panose="020B0600070205080204" pitchFamily="50" charset="-128"/>
                <a:ea typeface="ＭＳ Ｐゴシック" panose="020B0600070205080204" pitchFamily="50" charset="-128"/>
              </a:rPr>
              <a:t>ステンレス使用</a:t>
            </a:r>
            <a:endParaRPr lang="en-US" altLang="ja-JP"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ケーブル</a:t>
            </a:r>
            <a:endParaRPr lang="en-US" altLang="ja-JP" dirty="0">
              <a:latin typeface="ＭＳ Ｐゴシック" panose="020B0600070205080204" pitchFamily="50" charset="-128"/>
              <a:ea typeface="ＭＳ Ｐゴシック" panose="020B0600070205080204" pitchFamily="50" charset="-128"/>
            </a:endParaRPr>
          </a:p>
          <a:p>
            <a:pPr marL="285750" indent="-285750" algn="just">
              <a:buFont typeface="Arial" panose="020B0604020202020204" pitchFamily="34" charset="0"/>
              <a:buChar char="•"/>
            </a:pPr>
            <a:r>
              <a:rPr lang="ja-JP" altLang="en-US" dirty="0">
                <a:latin typeface="ＭＳ Ｐゴシック" panose="020B0600070205080204" pitchFamily="50" charset="-128"/>
                <a:ea typeface="ＭＳ Ｐゴシック" panose="020B0600070205080204" pitchFamily="50" charset="-128"/>
              </a:rPr>
              <a:t>アンカー</a:t>
            </a:r>
            <a:endParaRPr lang="fr-FR" dirty="0">
              <a:latin typeface="ＭＳ Ｐゴシック" panose="020B0600070205080204" pitchFamily="50" charset="-128"/>
              <a:ea typeface="ＭＳ Ｐゴシック" panose="020B0600070205080204" pitchFamily="50" charset="-128"/>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Slide Number Placeholder 3">
            <a:extLst>
              <a:ext uri="{FF2B5EF4-FFF2-40B4-BE49-F238E27FC236}">
                <a16:creationId xmlns:a16="http://schemas.microsoft.com/office/drawing/2014/main" id="{88097073-0679-4DAA-AB1C-97A25CEC486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28</a:t>
            </a:fld>
            <a:endParaRPr lang="fr-BE" dirty="0"/>
          </a:p>
        </p:txBody>
      </p:sp>
    </p:spTree>
    <p:extLst>
      <p:ext uri="{BB962C8B-B14F-4D97-AF65-F5344CB8AC3E}">
        <p14:creationId xmlns:p14="http://schemas.microsoft.com/office/powerpoint/2010/main" val="2528673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noChangeArrowheads="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3389146" y="1371600"/>
            <a:ext cx="5486400" cy="4114800"/>
          </a:xfrm>
          <a:ln>
            <a:solidFill>
              <a:schemeClr val="tx1"/>
            </a:solidFill>
          </a:ln>
        </p:spPr>
      </p:pic>
      <p:sp>
        <p:nvSpPr>
          <p:cNvPr id="3" name="Text Placeholder 2"/>
          <p:cNvSpPr>
            <a:spLocks noGrp="1"/>
          </p:cNvSpPr>
          <p:nvPr>
            <p:ph type="body" sz="half" idx="2"/>
          </p:nvPr>
        </p:nvSpPr>
        <p:spPr>
          <a:xfrm>
            <a:off x="152400" y="2240280"/>
            <a:ext cx="3291840" cy="3811588"/>
          </a:xfrm>
        </p:spPr>
        <p:txBody>
          <a:bodyPr>
            <a:noAutofit/>
          </a:bodyPr>
          <a:lstStyle/>
          <a:p>
            <a:r>
              <a:rPr lang="ja-JP" altLang="en-US" dirty="0">
                <a:latin typeface="ＭＳ Ｐゴシック" panose="020B0600070205080204" pitchFamily="50" charset="-128"/>
                <a:ea typeface="ＭＳ Ｐゴシック" panose="020B0600070205080204" pitchFamily="50" charset="-128"/>
              </a:rPr>
              <a:t>自然がどんどん消えていく環境に自然を取り戻す恩恵は非常に明確なことから、持続性のある不動産開発を提唱する目的でオーストラリア政府は</a:t>
            </a:r>
            <a:r>
              <a:rPr lang="en-US" altLang="ja-JP" dirty="0">
                <a:latin typeface="ＭＳ Ｐゴシック" panose="020B0600070205080204" pitchFamily="50" charset="-128"/>
                <a:ea typeface="ＭＳ Ｐゴシック" panose="020B0600070205080204" pitchFamily="50" charset="-128"/>
              </a:rPr>
              <a:t>Green Building Council of Australia (GBA)</a:t>
            </a:r>
            <a:r>
              <a:rPr lang="ja-JP" altLang="en-US" dirty="0">
                <a:latin typeface="ＭＳ Ｐゴシック" panose="020B0600070205080204" pitchFamily="50" charset="-128"/>
                <a:ea typeface="ＭＳ Ｐゴシック" panose="020B0600070205080204" pitchFamily="50" charset="-128"/>
              </a:rPr>
              <a:t>＜オーストラリアグリーンビル協議会＞を発足させた。</a:t>
            </a:r>
            <a:endParaRPr lang="fr-FR" altLang="fr-FR" dirty="0">
              <a:latin typeface="ＭＳ Ｐゴシック" panose="020B0600070205080204" pitchFamily="50" charset="-128"/>
              <a:ea typeface="ＭＳ Ｐゴシック" panose="020B0600070205080204" pitchFamily="50" charset="-128"/>
            </a:endParaRPr>
          </a:p>
        </p:txBody>
      </p:sp>
      <p:sp>
        <p:nvSpPr>
          <p:cNvPr id="6" name="Title 1">
            <a:extLst>
              <a:ext uri="{FF2B5EF4-FFF2-40B4-BE49-F238E27FC236}">
                <a16:creationId xmlns:a16="http://schemas.microsoft.com/office/drawing/2014/main" id="{CD97A62C-763F-49AA-8E09-7E2202EB53E9}"/>
              </a:ext>
            </a:extLst>
          </p:cNvPr>
          <p:cNvSpPr txBox="1">
            <a:spLocks/>
          </p:cNvSpPr>
          <p:nvPr/>
        </p:nvSpPr>
        <p:spPr>
          <a:xfrm>
            <a:off x="284480" y="188640"/>
            <a:ext cx="3159760" cy="17011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壁面緑化工法</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施工例</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（アパート用）　</a:t>
            </a:r>
            <a:r>
              <a:rPr lang="fr-FR" baseline="50000" dirty="0">
                <a:latin typeface="ＭＳ Ｐゴシック" panose="020B0600070205080204" pitchFamily="50" charset="-128"/>
                <a:ea typeface="ＭＳ Ｐゴシック" panose="020B0600070205080204" pitchFamily="50" charset="-128"/>
              </a:rPr>
              <a:t>2</a:t>
            </a:r>
            <a:endParaRPr lang="fr-FR" dirty="0">
              <a:latin typeface="ＭＳ Ｐゴシック" panose="020B0600070205080204" pitchFamily="50" charset="-128"/>
              <a:ea typeface="ＭＳ Ｐゴシック" panose="020B0600070205080204" pitchFamily="50" charset="-128"/>
            </a:endParaRPr>
          </a:p>
        </p:txBody>
      </p:sp>
      <p:sp>
        <p:nvSpPr>
          <p:cNvPr id="7" name="Slide Number Placeholder 3">
            <a:extLst>
              <a:ext uri="{FF2B5EF4-FFF2-40B4-BE49-F238E27FC236}">
                <a16:creationId xmlns:a16="http://schemas.microsoft.com/office/drawing/2014/main" id="{1E1363A9-9C8F-4212-9913-F4F1B64900C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29</a:t>
            </a:fld>
            <a:endParaRPr lang="fr-BE" dirty="0"/>
          </a:p>
        </p:txBody>
      </p:sp>
    </p:spTree>
    <p:extLst>
      <p:ext uri="{BB962C8B-B14F-4D97-AF65-F5344CB8AC3E}">
        <p14:creationId xmlns:p14="http://schemas.microsoft.com/office/powerpoint/2010/main" val="12424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1.</a:t>
            </a:r>
            <a:r>
              <a:rPr lang="ja-JP" altLang="en-US" sz="5400" dirty="0">
                <a:latin typeface="ＭＳ Ｐゴシック" panose="020B0600070205080204" pitchFamily="50" charset="-128"/>
                <a:ea typeface="ＭＳ Ｐゴシック" panose="020B0600070205080204" pitchFamily="50" charset="-128"/>
              </a:rPr>
              <a:t> 外装（ファサード）</a:t>
            </a:r>
            <a:endParaRPr lang="nl-BE" sz="54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DD931825-415C-409B-AE86-9B2353E8D6CD}"/>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a:t>
            </a:fld>
            <a:endParaRPr lang="fr-BE" dirty="0"/>
          </a:p>
        </p:txBody>
      </p:sp>
    </p:spTree>
    <p:extLst>
      <p:ext uri="{BB962C8B-B14F-4D97-AF65-F5344CB8AC3E}">
        <p14:creationId xmlns:p14="http://schemas.microsoft.com/office/powerpoint/2010/main" val="2139649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297760" y="534134"/>
            <a:ext cx="4701648" cy="5667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垂直造園</a:t>
            </a:r>
            <a:endParaRPr lang="fr-FR" altLang="fr-FR" dirty="0">
              <a:latin typeface="ＭＳ Ｐゴシック" panose="020B0600070205080204" pitchFamily="50" charset="-128"/>
              <a:ea typeface="ＭＳ Ｐゴシック" panose="020B0600070205080204" pitchFamily="50" charset="-128"/>
            </a:endParaRPr>
          </a:p>
        </p:txBody>
      </p:sp>
      <p:sp>
        <p:nvSpPr>
          <p:cNvPr id="5" name="Text Placeholder 4"/>
          <p:cNvSpPr>
            <a:spLocks noGrp="1"/>
          </p:cNvSpPr>
          <p:nvPr>
            <p:ph type="body" sz="half" idx="2"/>
          </p:nvPr>
        </p:nvSpPr>
        <p:spPr>
          <a:xfrm>
            <a:off x="4338400" y="1100872"/>
            <a:ext cx="4701648" cy="804862"/>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メルボルン市議会館</a:t>
            </a:r>
            <a:r>
              <a:rPr lang="fr-FR" altLang="fr-FR"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ステンレスの格子と関連部材が植物の登上に不可欠な建造物となり、かつ硬い熱がこもる表面を揺れ動く垂直な庭園に変えている。</a:t>
            </a:r>
            <a:endParaRPr lang="nl-BE" dirty="0">
              <a:latin typeface="ＭＳ Ｐゴシック" panose="020B0600070205080204" pitchFamily="50" charset="-128"/>
              <a:ea typeface="ＭＳ Ｐゴシック" panose="020B0600070205080204" pitchFamily="50" charset="-128"/>
            </a:endParaRPr>
          </a:p>
        </p:txBody>
      </p:sp>
      <p:grpSp>
        <p:nvGrpSpPr>
          <p:cNvPr id="6" name="Group 5"/>
          <p:cNvGrpSpPr/>
          <p:nvPr/>
        </p:nvGrpSpPr>
        <p:grpSpPr>
          <a:xfrm>
            <a:off x="107856" y="405775"/>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135" name="Rectangle 7"/>
          <p:cNvSpPr>
            <a:spLocks noChangeArrowheads="1"/>
          </p:cNvSpPr>
          <p:nvPr/>
        </p:nvSpPr>
        <p:spPr bwMode="auto">
          <a:xfrm>
            <a:off x="4684546" y="908720"/>
            <a:ext cx="3739378" cy="268914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a:endParaRPr lang="fr-FR" altLang="fr-FR" sz="2000" dirty="0">
              <a:solidFill>
                <a:schemeClr val="accent1"/>
              </a:solidFill>
              <a:latin typeface="+mn-lt"/>
            </a:endParaRPr>
          </a:p>
        </p:txBody>
      </p:sp>
      <p:sp>
        <p:nvSpPr>
          <p:cNvPr id="8" name="Slide Number Placeholder 3">
            <a:extLst>
              <a:ext uri="{FF2B5EF4-FFF2-40B4-BE49-F238E27FC236}">
                <a16:creationId xmlns:a16="http://schemas.microsoft.com/office/drawing/2014/main" id="{062A6B8A-1166-47C8-AA52-82A666DE89D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30</a:t>
            </a:fld>
            <a:endParaRPr lang="fr-BE" dirty="0"/>
          </a:p>
        </p:txBody>
      </p:sp>
    </p:spTree>
    <p:extLst>
      <p:ext uri="{BB962C8B-B14F-4D97-AF65-F5344CB8AC3E}">
        <p14:creationId xmlns:p14="http://schemas.microsoft.com/office/powerpoint/2010/main" val="2137589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50572" y="6072981"/>
            <a:ext cx="5486400" cy="5667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壁面緑化工法　施工例　</a:t>
            </a:r>
            <a:r>
              <a:rPr lang="en-US" altLang="ja-JP" sz="2000" baseline="50000" dirty="0">
                <a:latin typeface="ＭＳ Ｐゴシック" panose="020B0600070205080204" pitchFamily="50" charset="-128"/>
                <a:ea typeface="ＭＳ Ｐゴシック" panose="020B0600070205080204" pitchFamily="50" charset="-128"/>
              </a:rPr>
              <a:t>3</a:t>
            </a:r>
            <a:endParaRPr lang="fr-FR" baseline="50000" dirty="0">
              <a:latin typeface="ＭＳ Ｐゴシック" panose="020B0600070205080204" pitchFamily="50" charset="-128"/>
              <a:ea typeface="ＭＳ Ｐゴシック" panose="020B0600070205080204" pitchFamily="50" charset="-128"/>
            </a:endParaRPr>
          </a:p>
        </p:txBody>
      </p:sp>
      <p:pic>
        <p:nvPicPr>
          <p:cNvPr id="4" name="Image 3"/>
          <p:cNvPicPr>
            <a:picLocks noChangeAspect="1"/>
          </p:cNvPicPr>
          <p:nvPr/>
        </p:nvPicPr>
        <p:blipFill>
          <a:blip r:embed="rId3"/>
          <a:stretch>
            <a:fillRect/>
          </a:stretch>
        </p:blipFill>
        <p:spPr>
          <a:xfrm>
            <a:off x="38812" y="23935"/>
            <a:ext cx="8825843" cy="5868000"/>
          </a:xfrm>
          <a:prstGeom prst="rect">
            <a:avLst/>
          </a:prstGeom>
          <a:ln>
            <a:solidFill>
              <a:schemeClr val="tx1"/>
            </a:solidFill>
          </a:ln>
        </p:spPr>
      </p:pic>
      <p:sp>
        <p:nvSpPr>
          <p:cNvPr id="7" name="Slide Number Placeholder 3">
            <a:extLst>
              <a:ext uri="{FF2B5EF4-FFF2-40B4-BE49-F238E27FC236}">
                <a16:creationId xmlns:a16="http://schemas.microsoft.com/office/drawing/2014/main" id="{A8A7E161-7154-402B-9E5B-710CEFD7B2C3}"/>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31</a:t>
            </a:fld>
            <a:endParaRPr lang="fr-BE" dirty="0"/>
          </a:p>
        </p:txBody>
      </p:sp>
    </p:spTree>
    <p:extLst>
      <p:ext uri="{BB962C8B-B14F-4D97-AF65-F5344CB8AC3E}">
        <p14:creationId xmlns:p14="http://schemas.microsoft.com/office/powerpoint/2010/main" val="2012104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nl-BE"/>
          </a:p>
        </p:txBody>
      </p:sp>
      <p:sp>
        <p:nvSpPr>
          <p:cNvPr id="4" name="Text Placeholder 3"/>
          <p:cNvSpPr>
            <a:spLocks noGrp="1"/>
          </p:cNvSpPr>
          <p:nvPr>
            <p:ph type="body" sz="half" idx="2"/>
          </p:nvPr>
        </p:nvSpPr>
        <p:spPr>
          <a:xfrm>
            <a:off x="279574" y="987426"/>
            <a:ext cx="2530624" cy="4691063"/>
          </a:xfrm>
        </p:spPr>
        <p:txBody>
          <a:bodyPr>
            <a:normAutofit/>
          </a:bodyPr>
          <a:lstStyle/>
          <a:p>
            <a:pPr algn="r"/>
            <a:r>
              <a:rPr lang="ja-JP" altLang="en-US" sz="2000" dirty="0">
                <a:latin typeface="ＭＳ Ｐゴシック" panose="020B0600070205080204" pitchFamily="50" charset="-128"/>
                <a:ea typeface="ＭＳ Ｐゴシック" panose="020B0600070205080204" pitchFamily="50" charset="-128"/>
              </a:rPr>
              <a:t>テンピ、アリゾナ州（</a:t>
            </a:r>
            <a:r>
              <a:rPr lang="en-US" altLang="ja-JP" sz="2000" dirty="0">
                <a:latin typeface="ＭＳ Ｐゴシック" panose="020B0600070205080204" pitchFamily="50" charset="-128"/>
                <a:ea typeface="ＭＳ Ｐゴシック" panose="020B0600070205080204" pitchFamily="50" charset="-128"/>
              </a:rPr>
              <a:t>USA</a:t>
            </a:r>
            <a:r>
              <a:rPr lang="ja-JP" altLang="en-US" sz="2000" dirty="0">
                <a:latin typeface="ＭＳ Ｐゴシック" panose="020B0600070205080204" pitchFamily="50" charset="-128"/>
                <a:ea typeface="ＭＳ Ｐゴシック" panose="020B0600070205080204" pitchFamily="50" charset="-128"/>
              </a:rPr>
              <a:t>）</a:t>
            </a:r>
            <a:endParaRPr lang="en-US" altLang="ja-JP" sz="2000" dirty="0">
              <a:latin typeface="ＭＳ Ｐゴシック" panose="020B0600070205080204" pitchFamily="50" charset="-128"/>
              <a:ea typeface="ＭＳ Ｐゴシック" panose="020B0600070205080204" pitchFamily="50" charset="-128"/>
            </a:endParaRPr>
          </a:p>
          <a:p>
            <a:pPr algn="r"/>
            <a:r>
              <a:rPr lang="ja-JP" altLang="en-US" sz="2000" dirty="0">
                <a:latin typeface="ＭＳ Ｐゴシック" panose="020B0600070205080204" pitchFamily="50" charset="-128"/>
                <a:ea typeface="ＭＳ Ｐゴシック" panose="020B0600070205080204" pitchFamily="50" charset="-128"/>
              </a:rPr>
              <a:t>ビルの表面温度を</a:t>
            </a:r>
            <a:endParaRPr lang="en-US" altLang="ja-JP" sz="2000" dirty="0">
              <a:latin typeface="ＭＳ Ｐゴシック" panose="020B0600070205080204" pitchFamily="50" charset="-128"/>
              <a:ea typeface="ＭＳ Ｐゴシック" panose="020B0600070205080204" pitchFamily="50" charset="-128"/>
            </a:endParaRPr>
          </a:p>
          <a:p>
            <a:pPr algn="r"/>
            <a:r>
              <a:rPr lang="ja-JP" altLang="en-US" sz="2000" dirty="0">
                <a:latin typeface="ＭＳ Ｐゴシック" panose="020B0600070205080204" pitchFamily="50" charset="-128"/>
                <a:ea typeface="ＭＳ Ｐゴシック" panose="020B0600070205080204" pitchFamily="50" charset="-128"/>
              </a:rPr>
              <a:t>示す赤外線写真　</a:t>
            </a:r>
            <a:r>
              <a:rPr lang="en-US" altLang="ja-JP" sz="2000" baseline="50000" dirty="0">
                <a:latin typeface="ＭＳ Ｐゴシック" panose="020B0600070205080204" pitchFamily="50" charset="-128"/>
                <a:ea typeface="ＭＳ Ｐゴシック" panose="020B0600070205080204" pitchFamily="50" charset="-128"/>
              </a:rPr>
              <a:t> </a:t>
            </a:r>
            <a:r>
              <a:rPr lang="en-US" altLang="ja-JP" sz="2400" baseline="50000" dirty="0">
                <a:latin typeface="ＭＳ Ｐゴシック" panose="020B0600070205080204" pitchFamily="50" charset="-128"/>
                <a:ea typeface="ＭＳ Ｐゴシック" panose="020B0600070205080204" pitchFamily="50" charset="-128"/>
              </a:rPr>
              <a:t>4</a:t>
            </a:r>
            <a:endParaRPr lang="ja-JP" altLang="en-US" sz="2000" dirty="0">
              <a:latin typeface="ＭＳ Ｐゴシック" panose="020B0600070205080204" pitchFamily="50" charset="-128"/>
              <a:ea typeface="ＭＳ Ｐゴシック" panose="020B0600070205080204" pitchFamily="50" charset="-128"/>
            </a:endParaRPr>
          </a:p>
          <a:p>
            <a:pPr algn="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温度表示；華氏</a:t>
            </a:r>
            <a:endParaRPr lang="en-GB" sz="2000" dirty="0">
              <a:latin typeface="ＭＳ Ｐゴシック" panose="020B0600070205080204" pitchFamily="50" charset="-128"/>
              <a:ea typeface="ＭＳ Ｐゴシック" panose="020B0600070205080204" pitchFamily="50" charset="-128"/>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59832" y="27000"/>
            <a:ext cx="5804594" cy="68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D8235BCC-47CB-4A96-8C52-56ACBD7E38E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32</a:t>
            </a:fld>
            <a:endParaRPr lang="fr-BE" dirty="0"/>
          </a:p>
        </p:txBody>
      </p:sp>
    </p:spTree>
    <p:extLst>
      <p:ext uri="{BB962C8B-B14F-4D97-AF65-F5344CB8AC3E}">
        <p14:creationId xmlns:p14="http://schemas.microsoft.com/office/powerpoint/2010/main" val="154415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21920" y="457200"/>
            <a:ext cx="3765471" cy="739552"/>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rPr>
              <a:t>アンカーとケーブル</a:t>
            </a:r>
            <a:endParaRPr lang="fr-FR" sz="3200" dirty="0">
              <a:latin typeface="ＭＳ Ｐゴシック" panose="020B0600070205080204" pitchFamily="50" charset="-128"/>
              <a:ea typeface="ＭＳ Ｐゴシック" panose="020B0600070205080204" pitchFamily="50" charset="-128"/>
            </a:endParaRPr>
          </a:p>
        </p:txBody>
      </p:sp>
      <p:pic>
        <p:nvPicPr>
          <p:cNvPr id="9" name="Image 6"/>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1828800" y="1988840"/>
            <a:ext cx="5486400" cy="4114800"/>
          </a:xfrm>
          <a:ln>
            <a:solidFill>
              <a:schemeClr val="tx1"/>
            </a:solidFill>
          </a:ln>
        </p:spPr>
      </p:pic>
      <p:sp>
        <p:nvSpPr>
          <p:cNvPr id="4" name="Text Placeholder 3"/>
          <p:cNvSpPr>
            <a:spLocks noGrp="1"/>
          </p:cNvSpPr>
          <p:nvPr>
            <p:ph type="body" sz="half" idx="2"/>
          </p:nvPr>
        </p:nvSpPr>
        <p:spPr>
          <a:xfrm>
            <a:off x="146080" y="1340768"/>
            <a:ext cx="5722064" cy="360040"/>
          </a:xfrm>
        </p:spPr>
        <p:txBody>
          <a:bodyPr/>
          <a:lstStyle/>
          <a:p>
            <a:r>
              <a:rPr lang="ja-JP" altLang="en-US" dirty="0">
                <a:latin typeface="ＭＳ Ｐゴシック" panose="020B0600070205080204" pitchFamily="50" charset="-128"/>
                <a:ea typeface="ＭＳ Ｐゴシック" panose="020B0600070205080204" pitchFamily="50" charset="-128"/>
              </a:rPr>
              <a:t>ステンレスの装置は据え付けが容易である。</a:t>
            </a:r>
            <a:endParaRPr lang="fr-FR" dirty="0">
              <a:latin typeface="ＭＳ Ｐゴシック" panose="020B0600070205080204" pitchFamily="50" charset="-128"/>
              <a:ea typeface="ＭＳ Ｐゴシック" panose="020B0600070205080204" pitchFamily="50" charset="-128"/>
            </a:endParaRPr>
          </a:p>
        </p:txBody>
      </p:sp>
      <p:sp>
        <p:nvSpPr>
          <p:cNvPr id="8" name="Slide Number Placeholder 3">
            <a:extLst>
              <a:ext uri="{FF2B5EF4-FFF2-40B4-BE49-F238E27FC236}">
                <a16:creationId xmlns:a16="http://schemas.microsoft.com/office/drawing/2014/main" id="{D34FEADF-4B18-4940-84BF-638868DB2AF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33</a:t>
            </a:fld>
            <a:endParaRPr lang="fr-BE" dirty="0"/>
          </a:p>
        </p:txBody>
      </p:sp>
    </p:spTree>
    <p:extLst>
      <p:ext uri="{BB962C8B-B14F-4D97-AF65-F5344CB8AC3E}">
        <p14:creationId xmlns:p14="http://schemas.microsoft.com/office/powerpoint/2010/main" val="3406819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壁面緑化工法 参考サイト</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3"/>
              </a:rPr>
              <a:t>https://www.worldstainless.org/Files/issf/non-image-files/PDF/Euro_Inox/VertGardens_EN.pdf</a:t>
            </a:r>
            <a:endParaRPr lang="fr-FR" sz="2400"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altLang="fr-FR" sz="2400" dirty="0">
                <a:latin typeface="ＭＳ Ｐゴシック" panose="020B0600070205080204" pitchFamily="50" charset="-128"/>
                <a:ea typeface="ＭＳ Ｐゴシック" panose="020B0600070205080204" pitchFamily="50" charset="-128"/>
                <a:hlinkClick r:id="rId4"/>
              </a:rPr>
              <a:t>http://www.ronstantensilearch.com/melbourne-city-council-chambers-northern-green-facade/</a:t>
            </a:r>
            <a:endParaRPr lang="fr-FR" altLang="fr-FR" sz="2400" b="1"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5"/>
              </a:rPr>
              <a:t>http://www.jakob.co.uk/information/image-galleries/greenwall-systems-gallery/large-scale-greenwall-systems.html</a:t>
            </a:r>
            <a:r>
              <a:rPr lang="fr-FR" sz="2400" dirty="0">
                <a:latin typeface="ＭＳ Ｐゴシック" panose="020B0600070205080204" pitchFamily="50" charset="-128"/>
                <a:ea typeface="ＭＳ Ｐゴシック" panose="020B0600070205080204" pitchFamily="50" charset="-128"/>
              </a:rPr>
              <a:t> </a:t>
            </a:r>
            <a:endParaRPr lang="fr-FR" altLang="fr-FR" sz="2400"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6"/>
              </a:rPr>
              <a:t>http://drum.lib.umd.edu/bitstream/1903/11291/1/Price_umd_0117N_11876.pdf</a:t>
            </a:r>
            <a:endParaRPr lang="fr-FR" sz="2400"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7"/>
              </a:rPr>
              <a:t>http://www.architectureartdesigns.com/30-incredible-green-walls/</a:t>
            </a:r>
            <a:endParaRPr lang="fr-FR" sz="24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71844E17-1F94-4041-9177-C03779FB11CB}"/>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34</a:t>
            </a:fld>
            <a:endParaRPr lang="fr-BE" dirty="0"/>
          </a:p>
        </p:txBody>
      </p:sp>
    </p:spTree>
    <p:extLst>
      <p:ext uri="{BB962C8B-B14F-4D97-AF65-F5344CB8AC3E}">
        <p14:creationId xmlns:p14="http://schemas.microsoft.com/office/powerpoint/2010/main" val="500785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3.</a:t>
            </a:r>
            <a:r>
              <a:rPr lang="ja-JP" altLang="en-US" sz="5400" dirty="0">
                <a:latin typeface="ＭＳ Ｐゴシック" panose="020B0600070205080204" pitchFamily="50" charset="-128"/>
                <a:ea typeface="ＭＳ Ｐゴシック" panose="020B0600070205080204" pitchFamily="50" charset="-128"/>
              </a:rPr>
              <a:t> 屋根材</a:t>
            </a:r>
            <a:endParaRPr lang="nl-BE" sz="5400" dirty="0">
              <a:latin typeface="ＭＳ Ｐゴシック" panose="020B0600070205080204" pitchFamily="50" charset="-128"/>
              <a:ea typeface="ＭＳ Ｐゴシック" panose="020B0600070205080204" pitchFamily="50" charset="-128"/>
            </a:endParaRPr>
          </a:p>
        </p:txBody>
      </p:sp>
      <p:sp>
        <p:nvSpPr>
          <p:cNvPr id="3" name="Slide Number Placeholder 3">
            <a:extLst>
              <a:ext uri="{FF2B5EF4-FFF2-40B4-BE49-F238E27FC236}">
                <a16:creationId xmlns:a16="http://schemas.microsoft.com/office/drawing/2014/main" id="{34CAB0AC-D016-4192-8D23-2AD880B790F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35</a:t>
            </a:fld>
            <a:endParaRPr lang="fr-BE" dirty="0"/>
          </a:p>
        </p:txBody>
      </p:sp>
    </p:spTree>
    <p:extLst>
      <p:ext uri="{BB962C8B-B14F-4D97-AF65-F5344CB8AC3E}">
        <p14:creationId xmlns:p14="http://schemas.microsoft.com/office/powerpoint/2010/main" val="3735516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9" y="0"/>
            <a:ext cx="8229600" cy="796950"/>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ステンレス屋根材の一般的特徴　</a:t>
            </a:r>
            <a:r>
              <a:rPr lang="fr-FR" sz="2000" baseline="50000" dirty="0">
                <a:latin typeface="ＭＳ Ｐゴシック" panose="020B0600070205080204" pitchFamily="50" charset="-128"/>
                <a:ea typeface="ＭＳ Ｐゴシック" panose="020B0600070205080204" pitchFamily="50" charset="-128"/>
              </a:rPr>
              <a:t>1-4</a:t>
            </a:r>
            <a:endParaRPr lang="en-GB" sz="2000" baseline="50000" dirty="0">
              <a:latin typeface="ＭＳ Ｐゴシック" panose="020B0600070205080204" pitchFamily="50" charset="-128"/>
              <a:ea typeface="ＭＳ Ｐゴシック" panose="020B0600070205080204" pitchFamily="50" charset="-128"/>
            </a:endParaRPr>
          </a:p>
        </p:txBody>
      </p:sp>
      <p:graphicFrame>
        <p:nvGraphicFramePr>
          <p:cNvPr id="6" name="Content Placeholder 5"/>
          <p:cNvGraphicFramePr>
            <a:graphicFrameLocks noGrp="1"/>
          </p:cNvGraphicFramePr>
          <p:nvPr>
            <p:ph idx="1"/>
          </p:nvPr>
        </p:nvGraphicFramePr>
        <p:xfrm>
          <a:off x="323528" y="836712"/>
          <a:ext cx="8229600" cy="5979391"/>
        </p:xfrm>
        <a:graphic>
          <a:graphicData uri="http://schemas.openxmlformats.org/drawingml/2006/table">
            <a:tbl>
              <a:tblPr firstRow="1" firstCol="1" bandRow="1">
                <a:tableStyleId>{B301B821-A1FF-4177-AEE7-76D212191A09}</a:tableStyleId>
              </a:tblPr>
              <a:tblGrid>
                <a:gridCol w="1594520">
                  <a:extLst>
                    <a:ext uri="{9D8B030D-6E8A-4147-A177-3AD203B41FA5}">
                      <a16:colId xmlns:a16="http://schemas.microsoft.com/office/drawing/2014/main" val="20000"/>
                    </a:ext>
                  </a:extLst>
                </a:gridCol>
                <a:gridCol w="3317540">
                  <a:extLst>
                    <a:ext uri="{9D8B030D-6E8A-4147-A177-3AD203B41FA5}">
                      <a16:colId xmlns:a16="http://schemas.microsoft.com/office/drawing/2014/main" val="20001"/>
                    </a:ext>
                  </a:extLst>
                </a:gridCol>
                <a:gridCol w="3317540">
                  <a:extLst>
                    <a:ext uri="{9D8B030D-6E8A-4147-A177-3AD203B41FA5}">
                      <a16:colId xmlns:a16="http://schemas.microsoft.com/office/drawing/2014/main" val="20002"/>
                    </a:ext>
                  </a:extLst>
                </a:gridCol>
              </a:tblGrid>
              <a:tr h="457798">
                <a:tc>
                  <a:txBody>
                    <a:bodyPr/>
                    <a:lstStyle/>
                    <a:p>
                      <a:endParaRPr lang="fr-FR" sz="1600" dirty="0">
                        <a:solidFill>
                          <a:schemeClr val="tx1"/>
                        </a:solidFill>
                      </a:endParaRPr>
                    </a:p>
                  </a:txBody>
                  <a:tcPr/>
                </a:tc>
                <a:tc>
                  <a:txBody>
                    <a:bodyPr/>
                    <a:lstStyle/>
                    <a:p>
                      <a:r>
                        <a:rPr lang="ja-JP" altLang="en-US" sz="1600" dirty="0">
                          <a:solidFill>
                            <a:schemeClr val="tx1"/>
                          </a:solidFill>
                        </a:rPr>
                        <a:t>傾斜（＞</a:t>
                      </a:r>
                      <a:r>
                        <a:rPr lang="en-US" altLang="ja-JP" sz="1600" dirty="0">
                          <a:solidFill>
                            <a:schemeClr val="tx1"/>
                          </a:solidFill>
                        </a:rPr>
                        <a:t>3%</a:t>
                      </a:r>
                      <a:r>
                        <a:rPr lang="ja-JP" altLang="en-US" sz="1600" dirty="0">
                          <a:solidFill>
                            <a:schemeClr val="tx1"/>
                          </a:solidFill>
                        </a:rPr>
                        <a:t>）</a:t>
                      </a:r>
                      <a:endParaRPr lang="fr-FR" sz="1600" dirty="0">
                        <a:solidFill>
                          <a:schemeClr val="tx1"/>
                        </a:solidFill>
                      </a:endParaRPr>
                    </a:p>
                  </a:txBody>
                  <a:tcPr/>
                </a:tc>
                <a:tc>
                  <a:txBody>
                    <a:bodyPr/>
                    <a:lstStyle/>
                    <a:p>
                      <a:r>
                        <a:rPr lang="ja-JP" altLang="en-US" sz="1600" dirty="0">
                          <a:solidFill>
                            <a:schemeClr val="tx1"/>
                          </a:solidFill>
                        </a:rPr>
                        <a:t>平坦面</a:t>
                      </a:r>
                      <a:endParaRPr lang="fr-FR" sz="1600" dirty="0">
                        <a:solidFill>
                          <a:schemeClr val="tx1"/>
                        </a:solidFill>
                      </a:endParaRPr>
                    </a:p>
                  </a:txBody>
                  <a:tcPr/>
                </a:tc>
                <a:extLst>
                  <a:ext uri="{0D108BD9-81ED-4DB2-BD59-A6C34878D82A}">
                    <a16:rowId xmlns:a16="http://schemas.microsoft.com/office/drawing/2014/main" val="10000"/>
                  </a:ext>
                </a:extLst>
              </a:tr>
              <a:tr h="714915">
                <a:tc>
                  <a:txBody>
                    <a:bodyPr/>
                    <a:lstStyle/>
                    <a:p>
                      <a:r>
                        <a:rPr lang="ja-JP" altLang="en-US" sz="1600" dirty="0">
                          <a:solidFill>
                            <a:schemeClr val="tx1"/>
                          </a:solidFill>
                        </a:rPr>
                        <a:t>材料</a:t>
                      </a:r>
                      <a:endParaRPr lang="fr-FR" sz="1600" dirty="0">
                        <a:solidFill>
                          <a:schemeClr val="tx1"/>
                        </a:solidFill>
                      </a:endParaRPr>
                    </a:p>
                  </a:txBody>
                  <a:tcPr/>
                </a:tc>
                <a:tc>
                  <a:txBody>
                    <a:bodyPr/>
                    <a:lstStyle/>
                    <a:p>
                      <a:r>
                        <a:rPr lang="ja-JP" altLang="en-US" sz="1600" dirty="0">
                          <a:solidFill>
                            <a:schemeClr val="tx1"/>
                          </a:solidFill>
                        </a:rPr>
                        <a:t>フェライト鋼</a:t>
                      </a:r>
                      <a:endParaRPr lang="fr-FR" sz="1600" dirty="0">
                        <a:solidFill>
                          <a:schemeClr val="tx1"/>
                        </a:solidFill>
                      </a:endParaRPr>
                    </a:p>
                    <a:p>
                      <a:r>
                        <a:rPr lang="fr-FR" sz="1600" dirty="0">
                          <a:solidFill>
                            <a:schemeClr val="tx1"/>
                          </a:solidFill>
                        </a:rPr>
                        <a:t> 1.4509 1.4510 </a:t>
                      </a:r>
                    </a:p>
                  </a:txBody>
                  <a:tcPr/>
                </a:tc>
                <a:tc>
                  <a:txBody>
                    <a:bodyPr/>
                    <a:lstStyle/>
                    <a:p>
                      <a:r>
                        <a:rPr lang="ja-JP" altLang="en-US" sz="1600" dirty="0">
                          <a:solidFill>
                            <a:schemeClr val="tx1"/>
                          </a:solidFill>
                        </a:rPr>
                        <a:t>オーステナイト鋼</a:t>
                      </a:r>
                      <a:endParaRPr lang="en-US" altLang="ja-JP" sz="1600" dirty="0">
                        <a:solidFill>
                          <a:schemeClr val="tx1"/>
                        </a:solidFill>
                      </a:endParaRPr>
                    </a:p>
                    <a:p>
                      <a:r>
                        <a:rPr lang="en-US" altLang="ja-JP" sz="1600" dirty="0">
                          <a:solidFill>
                            <a:schemeClr val="tx1"/>
                          </a:solidFill>
                        </a:rPr>
                        <a:t>1.4301 1.4401</a:t>
                      </a:r>
                      <a:endParaRPr lang="fr-FR" sz="1600" dirty="0">
                        <a:solidFill>
                          <a:schemeClr val="tx1"/>
                        </a:solidFill>
                      </a:endParaRPr>
                    </a:p>
                  </a:txBody>
                  <a:tcPr/>
                </a:tc>
                <a:extLst>
                  <a:ext uri="{0D108BD9-81ED-4DB2-BD59-A6C34878D82A}">
                    <a16:rowId xmlns:a16="http://schemas.microsoft.com/office/drawing/2014/main" val="10001"/>
                  </a:ext>
                </a:extLst>
              </a:tr>
              <a:tr h="457798">
                <a:tc>
                  <a:txBody>
                    <a:bodyPr/>
                    <a:lstStyle/>
                    <a:p>
                      <a:r>
                        <a:rPr lang="ja-JP" altLang="en-US" sz="1600" dirty="0">
                          <a:solidFill>
                            <a:schemeClr val="tx1"/>
                          </a:solidFill>
                        </a:rPr>
                        <a:t>接合</a:t>
                      </a:r>
                      <a:endParaRPr lang="fr-FR" sz="1600" dirty="0">
                        <a:solidFill>
                          <a:schemeClr val="tx1"/>
                        </a:solidFill>
                      </a:endParaRPr>
                    </a:p>
                  </a:txBody>
                  <a:tcPr/>
                </a:tc>
                <a:tc>
                  <a:txBody>
                    <a:bodyPr/>
                    <a:lstStyle/>
                    <a:p>
                      <a:r>
                        <a:rPr lang="ja-JP" altLang="en-US" sz="1600" dirty="0">
                          <a:solidFill>
                            <a:schemeClr val="tx1"/>
                          </a:solidFill>
                        </a:rPr>
                        <a:t>機械的接合</a:t>
                      </a:r>
                      <a:endParaRPr lang="fr-FR" sz="1600" dirty="0">
                        <a:solidFill>
                          <a:schemeClr val="tx1"/>
                        </a:solidFill>
                      </a:endParaRPr>
                    </a:p>
                  </a:txBody>
                  <a:tcPr/>
                </a:tc>
                <a:tc>
                  <a:txBody>
                    <a:bodyPr/>
                    <a:lstStyle/>
                    <a:p>
                      <a:r>
                        <a:rPr lang="ja-JP" altLang="en-US" sz="1600" dirty="0">
                          <a:solidFill>
                            <a:schemeClr val="tx1"/>
                          </a:solidFill>
                        </a:rPr>
                        <a:t>溶接　（防水のため）</a:t>
                      </a:r>
                      <a:endParaRPr lang="fr-FR" sz="1600" dirty="0">
                        <a:solidFill>
                          <a:schemeClr val="tx1"/>
                        </a:solidFill>
                      </a:endParaRPr>
                    </a:p>
                  </a:txBody>
                  <a:tcPr/>
                </a:tc>
                <a:extLst>
                  <a:ext uri="{0D108BD9-81ED-4DB2-BD59-A6C34878D82A}">
                    <a16:rowId xmlns:a16="http://schemas.microsoft.com/office/drawing/2014/main" val="10002"/>
                  </a:ext>
                </a:extLst>
              </a:tr>
              <a:tr h="1249809">
                <a:tc>
                  <a:txBody>
                    <a:bodyPr/>
                    <a:lstStyle/>
                    <a:p>
                      <a:endParaRPr lang="en-GB" dirty="0">
                        <a:solidFill>
                          <a:schemeClr val="tx1"/>
                        </a:solidFill>
                      </a:endParaRPr>
                    </a:p>
                  </a:txBody>
                  <a:tcPr/>
                </a:tc>
                <a:tc>
                  <a:txBody>
                    <a:bodyPr/>
                    <a:lstStyle/>
                    <a:p>
                      <a:endParaRPr lang="fr-BE" dirty="0">
                        <a:solidFill>
                          <a:schemeClr val="tx1"/>
                        </a:solidFill>
                      </a:endParaRPr>
                    </a:p>
                    <a:p>
                      <a:endParaRPr lang="fr-BE"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10003"/>
                  </a:ext>
                </a:extLst>
              </a:tr>
              <a:tr h="714915">
                <a:tc>
                  <a:txBody>
                    <a:bodyPr/>
                    <a:lstStyle/>
                    <a:p>
                      <a:r>
                        <a:rPr lang="ja-JP" altLang="en-US" sz="1600" dirty="0">
                          <a:solidFill>
                            <a:schemeClr val="tx1"/>
                          </a:solidFill>
                        </a:rPr>
                        <a:t>表面仕上げ</a:t>
                      </a:r>
                      <a:endParaRPr lang="fr-FR" sz="1600" dirty="0">
                        <a:solidFill>
                          <a:schemeClr val="tx1"/>
                        </a:solidFill>
                      </a:endParaRPr>
                    </a:p>
                  </a:txBody>
                  <a:tcPr/>
                </a:tc>
                <a:tc>
                  <a:txBody>
                    <a:bodyPr/>
                    <a:lstStyle/>
                    <a:p>
                      <a:r>
                        <a:rPr lang="ja-JP" altLang="en-US" sz="1600" dirty="0">
                          <a:solidFill>
                            <a:schemeClr val="tx1"/>
                          </a:solidFill>
                        </a:rPr>
                        <a:t>マットまたはターン・メッキ</a:t>
                      </a:r>
                      <a:r>
                        <a:rPr lang="fr-FR" sz="1600" baseline="0" dirty="0">
                          <a:solidFill>
                            <a:schemeClr val="tx1"/>
                          </a:solidFill>
                        </a:rPr>
                        <a:t> (Sn)*</a:t>
                      </a:r>
                      <a:endParaRPr lang="fr-FR" sz="1600" dirty="0">
                        <a:solidFill>
                          <a:schemeClr val="tx1"/>
                        </a:solidFill>
                      </a:endParaRPr>
                    </a:p>
                  </a:txBody>
                  <a:tcPr/>
                </a:tc>
                <a:tc>
                  <a:txBody>
                    <a:bodyPr/>
                    <a:lstStyle/>
                    <a:p>
                      <a:r>
                        <a:rPr lang="ja-JP" altLang="en-US" sz="1600" dirty="0">
                          <a:solidFill>
                            <a:schemeClr val="tx1"/>
                          </a:solidFill>
                        </a:rPr>
                        <a:t>マットまたは</a:t>
                      </a:r>
                      <a:r>
                        <a:rPr lang="en-US" altLang="ja-JP" sz="1600" dirty="0">
                          <a:solidFill>
                            <a:schemeClr val="tx1"/>
                          </a:solidFill>
                        </a:rPr>
                        <a:t>2B</a:t>
                      </a:r>
                      <a:r>
                        <a:rPr lang="ja-JP" altLang="en-US" sz="1600" dirty="0">
                          <a:solidFill>
                            <a:schemeClr val="tx1"/>
                          </a:solidFill>
                        </a:rPr>
                        <a:t>（上塗りがある場合）</a:t>
                      </a:r>
                      <a:endParaRPr lang="fr-FR" sz="1600" dirty="0">
                        <a:solidFill>
                          <a:schemeClr val="tx1"/>
                        </a:solidFill>
                      </a:endParaRPr>
                    </a:p>
                  </a:txBody>
                  <a:tcPr/>
                </a:tc>
                <a:extLst>
                  <a:ext uri="{0D108BD9-81ED-4DB2-BD59-A6C34878D82A}">
                    <a16:rowId xmlns:a16="http://schemas.microsoft.com/office/drawing/2014/main" val="10004"/>
                  </a:ext>
                </a:extLst>
              </a:tr>
              <a:tr h="714915">
                <a:tc>
                  <a:txBody>
                    <a:bodyPr/>
                    <a:lstStyle/>
                    <a:p>
                      <a:r>
                        <a:rPr lang="ja-JP" altLang="en-US" sz="1600" dirty="0">
                          <a:solidFill>
                            <a:schemeClr val="tx1"/>
                          </a:solidFill>
                        </a:rPr>
                        <a:t>板厚</a:t>
                      </a:r>
                      <a:endParaRPr lang="fr-FR" sz="1600" dirty="0">
                        <a:solidFill>
                          <a:schemeClr val="tx1"/>
                        </a:solidFill>
                      </a:endParaRPr>
                    </a:p>
                  </a:txBody>
                  <a:tcPr/>
                </a:tc>
                <a:tc gridSpan="2">
                  <a:txBody>
                    <a:bodyPr/>
                    <a:lstStyle/>
                    <a:p>
                      <a:r>
                        <a:rPr lang="ja-JP" altLang="en-US" sz="1600" dirty="0">
                          <a:solidFill>
                            <a:schemeClr val="tx1"/>
                          </a:solidFill>
                        </a:rPr>
                        <a:t>雨水関連部材</a:t>
                      </a:r>
                      <a:r>
                        <a:rPr lang="en-US" altLang="ja-JP" sz="1600" dirty="0">
                          <a:solidFill>
                            <a:schemeClr val="tx1"/>
                          </a:solidFill>
                        </a:rPr>
                        <a:t>0.5mm,04mm</a:t>
                      </a:r>
                      <a:r>
                        <a:rPr lang="ja-JP" altLang="en-US" sz="1600" dirty="0">
                          <a:solidFill>
                            <a:schemeClr val="tx1"/>
                          </a:solidFill>
                        </a:rPr>
                        <a:t>　－軽量構造にできる</a:t>
                      </a:r>
                      <a:endParaRPr lang="fr-FR" sz="1600" baseline="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5"/>
                  </a:ext>
                </a:extLst>
              </a:tr>
              <a:tr h="457798">
                <a:tc>
                  <a:txBody>
                    <a:bodyPr/>
                    <a:lstStyle/>
                    <a:p>
                      <a:r>
                        <a:rPr lang="zh-CN" altLang="en-US" sz="1600" dirty="0">
                          <a:solidFill>
                            <a:schemeClr val="tx1"/>
                          </a:solidFill>
                          <a:latin typeface="ＭＳ Ｐゴシック 本文"/>
                        </a:rPr>
                        <a:t>期待耐用年数</a:t>
                      </a:r>
                    </a:p>
                  </a:txBody>
                  <a:tcPr/>
                </a:tc>
                <a:tc gridSpan="2">
                  <a:txBody>
                    <a:bodyPr/>
                    <a:lstStyle/>
                    <a:p>
                      <a:r>
                        <a:rPr lang="ja-JP" altLang="en-US" sz="1600" dirty="0">
                          <a:solidFill>
                            <a:schemeClr val="tx1"/>
                          </a:solidFill>
                        </a:rPr>
                        <a:t>ビルの年数と同じ</a:t>
                      </a:r>
                      <a:endParaRPr lang="fr-FR" sz="160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6"/>
                  </a:ext>
                </a:extLst>
              </a:tr>
              <a:tr h="897664">
                <a:tc>
                  <a:txBody>
                    <a:bodyPr/>
                    <a:lstStyle/>
                    <a:p>
                      <a:r>
                        <a:rPr lang="ja-JP" altLang="en-US" sz="1600" dirty="0">
                          <a:solidFill>
                            <a:schemeClr val="tx1"/>
                          </a:solidFill>
                        </a:rPr>
                        <a:t>その他</a:t>
                      </a:r>
                      <a:endParaRPr lang="fr-FR" sz="1600" dirty="0">
                        <a:solidFill>
                          <a:schemeClr val="tx1"/>
                        </a:solidFill>
                      </a:endParaRPr>
                    </a:p>
                  </a:txBody>
                  <a:tcPr/>
                </a:tc>
                <a:tc>
                  <a:txBody>
                    <a:bodyPr/>
                    <a:lstStyle/>
                    <a:p>
                      <a:endParaRPr lang="fr-FR" sz="1600" dirty="0">
                        <a:solidFill>
                          <a:schemeClr val="tx1"/>
                        </a:solidFill>
                      </a:endParaRPr>
                    </a:p>
                  </a:txBody>
                  <a:tcPr/>
                </a:tc>
                <a:tc>
                  <a:txBody>
                    <a:bodyPr/>
                    <a:lstStyle/>
                    <a:p>
                      <a:r>
                        <a:rPr lang="ja-JP" altLang="en-US" sz="1600" dirty="0">
                          <a:solidFill>
                            <a:schemeClr val="tx1"/>
                          </a:solidFill>
                        </a:rPr>
                        <a:t>グリーンな屋根に最適、改修の際には瀝青屋根の上に直接設置可能</a:t>
                      </a:r>
                      <a:endParaRPr lang="fr-FR" sz="1600" dirty="0">
                        <a:solidFill>
                          <a:schemeClr val="tx1"/>
                        </a:solidFill>
                      </a:endParaRPr>
                    </a:p>
                  </a:txBody>
                  <a:tcPr/>
                </a:tc>
                <a:extLst>
                  <a:ext uri="{0D108BD9-81ED-4DB2-BD59-A6C34878D82A}">
                    <a16:rowId xmlns:a16="http://schemas.microsoft.com/office/drawing/2014/main" val="10007"/>
                  </a:ext>
                </a:extLst>
              </a:tr>
              <a:tr h="31377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a:t>
                      </a:r>
                      <a:r>
                        <a:rPr lang="ja-JP" altLang="en-US" sz="1400" b="0" dirty="0">
                          <a:solidFill>
                            <a:schemeClr val="tx1"/>
                          </a:solidFill>
                        </a:rPr>
                        <a:t>地域によっては銅と亜鉛は生態面で毒性があり雨水に浸出するとの理由で使用禁止となっている</a:t>
                      </a:r>
                      <a:endParaRPr lang="fr-FR"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8"/>
                  </a:ext>
                </a:extLst>
              </a:tr>
            </a:tbl>
          </a:graphicData>
        </a:graphic>
      </p:graphicFrame>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8704" y="2507198"/>
            <a:ext cx="1660228" cy="67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136" y="2507198"/>
            <a:ext cx="1390230" cy="8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6772402" y="2502111"/>
            <a:ext cx="1723688" cy="1107996"/>
          </a:xfrm>
          <a:prstGeom prst="rect">
            <a:avLst/>
          </a:prstGeom>
          <a:solidFill>
            <a:schemeClr val="bg1"/>
          </a:solidFill>
        </p:spPr>
        <p:txBody>
          <a:bodyPr wrap="square">
            <a:spAutoFit/>
          </a:bodyPr>
          <a:lstStyle/>
          <a:p>
            <a:r>
              <a:rPr lang="ja-JP" altLang="en-US" sz="600" dirty="0"/>
              <a:t>１．ステンレス鋼帯</a:t>
            </a:r>
          </a:p>
          <a:p>
            <a:r>
              <a:rPr lang="ja-JP" altLang="en-US" sz="600" dirty="0"/>
              <a:t>２．連続ｼｰﾑ溶接</a:t>
            </a:r>
          </a:p>
          <a:p>
            <a:r>
              <a:rPr lang="ja-JP" altLang="en-US" sz="600" dirty="0"/>
              <a:t>３．折曲部最上部の立点</a:t>
            </a:r>
          </a:p>
          <a:p>
            <a:r>
              <a:rPr lang="ja-JP" altLang="en-US" sz="600" dirty="0"/>
              <a:t>４．ｼｰﾑ溶接までの高さ＝約</a:t>
            </a:r>
            <a:r>
              <a:rPr lang="en-US" altLang="ja-JP" sz="600" dirty="0"/>
              <a:t>15</a:t>
            </a:r>
            <a:r>
              <a:rPr lang="ja-JP" altLang="en-US" sz="600" dirty="0"/>
              <a:t>ｍｍ</a:t>
            </a:r>
          </a:p>
          <a:p>
            <a:r>
              <a:rPr lang="ja-JP" altLang="en-US" sz="600" dirty="0"/>
              <a:t>５．折曲前の接合部の高さ＝約</a:t>
            </a:r>
            <a:r>
              <a:rPr lang="en-US" altLang="ja-JP" sz="600" dirty="0"/>
              <a:t>30</a:t>
            </a:r>
            <a:r>
              <a:rPr lang="ja-JP" altLang="en-US" sz="600" dirty="0"/>
              <a:t>ｍｍ</a:t>
            </a:r>
          </a:p>
          <a:p>
            <a:r>
              <a:rPr lang="ja-JP" altLang="en-US" sz="600" dirty="0"/>
              <a:t>６．折曲後の接合部の高さ＝約</a:t>
            </a:r>
            <a:r>
              <a:rPr lang="en-US" altLang="ja-JP" sz="600" dirty="0"/>
              <a:t>20</a:t>
            </a:r>
            <a:r>
              <a:rPr lang="ja-JP" altLang="en-US" sz="600" dirty="0"/>
              <a:t>ｍｍ</a:t>
            </a:r>
          </a:p>
          <a:p>
            <a:r>
              <a:rPr lang="ja-JP" altLang="en-US" sz="600" dirty="0"/>
              <a:t>７．角度＝</a:t>
            </a:r>
            <a:r>
              <a:rPr lang="en-US" altLang="ja-JP" sz="600" dirty="0"/>
              <a:t>92⁰</a:t>
            </a:r>
          </a:p>
          <a:p>
            <a:r>
              <a:rPr lang="ja-JP" altLang="en-US" sz="600" dirty="0"/>
              <a:t>８．滑り止め具</a:t>
            </a:r>
          </a:p>
          <a:p>
            <a:r>
              <a:rPr lang="ja-JP" altLang="en-US" sz="600" dirty="0"/>
              <a:t>９．ステンレス締め具</a:t>
            </a:r>
          </a:p>
          <a:p>
            <a:r>
              <a:rPr lang="ja-JP" altLang="en-US" sz="600" dirty="0"/>
              <a:t>１０．吸音</a:t>
            </a:r>
            <a:r>
              <a:rPr lang="en-US" altLang="ja-JP" sz="600" dirty="0"/>
              <a:t>/</a:t>
            </a:r>
            <a:r>
              <a:rPr lang="ja-JP" altLang="en-US" sz="600" dirty="0"/>
              <a:t>保護膜</a:t>
            </a:r>
          </a:p>
          <a:p>
            <a:r>
              <a:rPr lang="ja-JP" altLang="en-US" sz="600" dirty="0"/>
              <a:t>１１．支持材</a:t>
            </a:r>
          </a:p>
        </p:txBody>
      </p:sp>
      <p:sp>
        <p:nvSpPr>
          <p:cNvPr id="11" name="Slide Number Placeholder 3">
            <a:extLst>
              <a:ext uri="{FF2B5EF4-FFF2-40B4-BE49-F238E27FC236}">
                <a16:creationId xmlns:a16="http://schemas.microsoft.com/office/drawing/2014/main" id="{64CA45F3-C712-428D-AF22-055405F4CF4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36</a:t>
            </a:fld>
            <a:endParaRPr lang="fr-BE" dirty="0"/>
          </a:p>
        </p:txBody>
      </p:sp>
    </p:spTree>
    <p:extLst>
      <p:ext uri="{BB962C8B-B14F-4D97-AF65-F5344CB8AC3E}">
        <p14:creationId xmlns:p14="http://schemas.microsoft.com/office/powerpoint/2010/main" val="1283106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ja-JP" altLang="en-US" sz="3200" dirty="0">
                <a:latin typeface="ＭＳ Ｐゴシック" panose="020B0600070205080204" pitchFamily="50" charset="-128"/>
                <a:ea typeface="ＭＳ Ｐゴシック" panose="020B0600070205080204" pitchFamily="50" charset="-128"/>
              </a:rPr>
              <a:t>懸念事項　：　雨水への金属流出</a:t>
            </a:r>
            <a:r>
              <a:rPr lang="nl-BE" sz="3200" baseline="50000" dirty="0">
                <a:latin typeface="ＭＳ Ｐゴシック" panose="020B0600070205080204" pitchFamily="50" charset="-128"/>
                <a:ea typeface="ＭＳ Ｐゴシック" panose="020B0600070205080204" pitchFamily="50" charset="-128"/>
              </a:rPr>
              <a:t>5</a:t>
            </a:r>
          </a:p>
        </p:txBody>
      </p:sp>
      <p:graphicFrame>
        <p:nvGraphicFramePr>
          <p:cNvPr id="6" name="Content Placeholder 5"/>
          <p:cNvGraphicFramePr>
            <a:graphicFrameLocks noGrp="1"/>
          </p:cNvGraphicFramePr>
          <p:nvPr>
            <p:ph idx="1"/>
          </p:nvPr>
        </p:nvGraphicFramePr>
        <p:xfrm>
          <a:off x="421196" y="2420888"/>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4572000" y="2780928"/>
            <a:ext cx="3240360" cy="93610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accent2"/>
                </a:solidFill>
              </a:rPr>
              <a:t>ステンレスからの有害な金属流出はない</a:t>
            </a:r>
            <a:endParaRPr lang="nl-BE" dirty="0">
              <a:solidFill>
                <a:schemeClr val="accent2"/>
              </a:solidFill>
            </a:endParaRPr>
          </a:p>
        </p:txBody>
      </p:sp>
      <p:sp>
        <p:nvSpPr>
          <p:cNvPr id="8" name="TextBox 7"/>
          <p:cNvSpPr txBox="1"/>
          <p:nvPr/>
        </p:nvSpPr>
        <p:spPr>
          <a:xfrm>
            <a:off x="230832" y="1603664"/>
            <a:ext cx="8455968"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主に北欧にて、水の再利用時の水質に関する懸念を問われる</a:t>
            </a:r>
            <a:endParaRPr lang="nl-BE" sz="2400" dirty="0">
              <a:latin typeface="ＭＳ Ｐゴシック" panose="020B0600070205080204" pitchFamily="50" charset="-128"/>
              <a:ea typeface="ＭＳ Ｐゴシック" panose="020B0600070205080204" pitchFamily="50" charset="-128"/>
            </a:endParaRPr>
          </a:p>
        </p:txBody>
      </p:sp>
      <p:sp>
        <p:nvSpPr>
          <p:cNvPr id="10" name="Slide Number Placeholder 3">
            <a:extLst>
              <a:ext uri="{FF2B5EF4-FFF2-40B4-BE49-F238E27FC236}">
                <a16:creationId xmlns:a16="http://schemas.microsoft.com/office/drawing/2014/main" id="{CBC1A1A0-95C9-4338-9C11-4204DEA5235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37</a:t>
            </a:fld>
            <a:endParaRPr lang="fr-BE" dirty="0"/>
          </a:p>
        </p:txBody>
      </p:sp>
    </p:spTree>
    <p:extLst>
      <p:ext uri="{BB962C8B-B14F-4D97-AF65-F5344CB8AC3E}">
        <p14:creationId xmlns:p14="http://schemas.microsoft.com/office/powerpoint/2010/main" val="3024569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50"/>
            <a:ext cx="8747760" cy="566738"/>
          </a:xfrm>
        </p:spPr>
        <p:txBody>
          <a:bodyPr>
            <a:normAutofit/>
          </a:bodyPr>
          <a:lstStyle/>
          <a:p>
            <a:r>
              <a:rPr lang="ja-JP" altLang="ja-JP" dirty="0">
                <a:latin typeface="ＭＳ Ｐゴシック" panose="020B0600070205080204" pitchFamily="50" charset="-128"/>
                <a:ea typeface="ＭＳ Ｐゴシック" panose="020B0600070205080204" pitchFamily="50" charset="-128"/>
              </a:rPr>
              <a:t>デリー国会図書館</a:t>
            </a:r>
            <a:r>
              <a:rPr lang="fr-FR" baseline="50000" dirty="0">
                <a:latin typeface="ＭＳ Ｐゴシック" panose="020B0600070205080204" pitchFamily="50" charset="-128"/>
                <a:ea typeface="ＭＳ Ｐゴシック" panose="020B0600070205080204" pitchFamily="50" charset="-128"/>
              </a:rPr>
              <a:t>6-7</a:t>
            </a:r>
            <a:r>
              <a:rPr lang="ja-JP" altLang="en-US" baseline="500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建築家</a:t>
            </a:r>
            <a:r>
              <a:rPr lang="en-US" altLang="ja-JP" dirty="0">
                <a:latin typeface="ＭＳ Ｐゴシック" panose="020B0600070205080204" pitchFamily="50" charset="-128"/>
                <a:ea typeface="ＭＳ Ｐゴシック" panose="020B0600070205080204" pitchFamily="50" charset="-128"/>
              </a:rPr>
              <a:t>: </a:t>
            </a:r>
            <a:r>
              <a:rPr lang="fr-FR" dirty="0">
                <a:latin typeface="ＭＳ Ｐゴシック" panose="020B0600070205080204" pitchFamily="50" charset="-128"/>
                <a:ea typeface="ＭＳ Ｐゴシック" panose="020B0600070205080204" pitchFamily="50" charset="-128"/>
              </a:rPr>
              <a:t>Raj Rewal Associates</a:t>
            </a:r>
          </a:p>
        </p:txBody>
      </p:sp>
      <p:sp>
        <p:nvSpPr>
          <p:cNvPr id="4" name="Text Placeholder 3"/>
          <p:cNvSpPr>
            <a:spLocks noGrp="1"/>
          </p:cNvSpPr>
          <p:nvPr>
            <p:ph type="body" sz="half" idx="2"/>
          </p:nvPr>
        </p:nvSpPr>
        <p:spPr>
          <a:xfrm>
            <a:off x="29862" y="5445224"/>
            <a:ext cx="8862618" cy="804862"/>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広さ、～</a:t>
            </a:r>
            <a:r>
              <a:rPr lang="en-US" altLang="ja-JP" dirty="0">
                <a:latin typeface="ＭＳ Ｐゴシック" panose="020B0600070205080204" pitchFamily="50" charset="-128"/>
                <a:ea typeface="ＭＳ Ｐゴシック" panose="020B0600070205080204" pitchFamily="50" charset="-128"/>
              </a:rPr>
              <a:t>55,000</a:t>
            </a:r>
            <a:r>
              <a:rPr lang="ja-JP" altLang="en-US" dirty="0">
                <a:latin typeface="ＭＳ Ｐゴシック" panose="020B0600070205080204" pitchFamily="50" charset="-128"/>
                <a:ea typeface="ＭＳ Ｐゴシック" panose="020B0600070205080204" pitchFamily="50" charset="-128"/>
              </a:rPr>
              <a:t>㎡のこの図書館は議会の景観を損ねないよう高さが制限されていた。中央に位置するドームは張力がかかる節点で交わるステンレスの鋼管とケーブルの格子で作られている。</a:t>
            </a:r>
            <a:r>
              <a:rPr lang="en-US" altLang="ja-JP" dirty="0">
                <a:latin typeface="ＭＳ Ｐゴシック" panose="020B0600070205080204" pitchFamily="50" charset="-128"/>
                <a:ea typeface="ＭＳ Ｐゴシック" panose="020B0600070205080204" pitchFamily="50" charset="-128"/>
              </a:rPr>
              <a:t>VIP</a:t>
            </a:r>
            <a:r>
              <a:rPr lang="ja-JP" altLang="en-US" dirty="0">
                <a:latin typeface="ＭＳ Ｐゴシック" panose="020B0600070205080204" pitchFamily="50" charset="-128"/>
                <a:ea typeface="ＭＳ Ｐゴシック" panose="020B0600070205080204" pitchFamily="50" charset="-128"/>
              </a:rPr>
              <a:t>ドームとして知られているステンレス鋼管が入った</a:t>
            </a:r>
            <a:r>
              <a:rPr lang="en-US" altLang="ja-JP" dirty="0">
                <a:latin typeface="ＭＳ Ｐゴシック" panose="020B0600070205080204" pitchFamily="50" charset="-128"/>
                <a:ea typeface="ＭＳ Ｐゴシック" panose="020B0600070205080204" pitchFamily="50" charset="-128"/>
              </a:rPr>
              <a:t>2</a:t>
            </a:r>
            <a:r>
              <a:rPr lang="ja-JP" altLang="en-US" dirty="0">
                <a:latin typeface="ＭＳ Ｐゴシック" panose="020B0600070205080204" pitchFamily="50" charset="-128"/>
                <a:ea typeface="ＭＳ Ｐゴシック" panose="020B0600070205080204" pitchFamily="50" charset="-128"/>
              </a:rPr>
              <a:t>つ目のドームの大きさは直径</a:t>
            </a:r>
            <a:r>
              <a:rPr lang="en-US" altLang="ja-JP" dirty="0">
                <a:latin typeface="ＭＳ Ｐゴシック" panose="020B0600070205080204" pitchFamily="50" charset="-128"/>
                <a:ea typeface="ＭＳ Ｐゴシック" panose="020B0600070205080204" pitchFamily="50" charset="-128"/>
              </a:rPr>
              <a:t>16m</a:t>
            </a:r>
            <a:r>
              <a:rPr lang="ja-JP" altLang="en-US" dirty="0" err="1">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高さ</a:t>
            </a:r>
            <a:r>
              <a:rPr lang="en-US" altLang="ja-JP" dirty="0">
                <a:latin typeface="ＭＳ Ｐゴシック" panose="020B0600070205080204" pitchFamily="50" charset="-128"/>
                <a:ea typeface="ＭＳ Ｐゴシック" panose="020B0600070205080204" pitchFamily="50" charset="-128"/>
              </a:rPr>
              <a:t>2.5m.</a:t>
            </a:r>
            <a:r>
              <a:rPr lang="ja-JP" altLang="en-US" dirty="0">
                <a:latin typeface="ＭＳ Ｐゴシック" panose="020B0600070205080204" pitchFamily="50" charset="-128"/>
                <a:ea typeface="ＭＳ Ｐゴシック" panose="020B0600070205080204" pitchFamily="50" charset="-128"/>
              </a:rPr>
              <a:t>である。</a:t>
            </a:r>
            <a:endParaRPr lang="fr-FR" dirty="0">
              <a:latin typeface="ＭＳ Ｐゴシック" panose="020B0600070205080204" pitchFamily="50" charset="-128"/>
              <a:ea typeface="ＭＳ Ｐゴシック" panose="020B0600070205080204" pitchFamily="50" charset="-128"/>
            </a:endParaRPr>
          </a:p>
        </p:txBody>
      </p:sp>
      <p:grpSp>
        <p:nvGrpSpPr>
          <p:cNvPr id="13" name="Group 12"/>
          <p:cNvGrpSpPr/>
          <p:nvPr/>
        </p:nvGrpSpPr>
        <p:grpSpPr>
          <a:xfrm>
            <a:off x="9579" y="692696"/>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nvGraphicFramePr>
        <p:xfrm>
          <a:off x="13229" y="5038882"/>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左</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議会を背景とした概観</a:t>
                      </a:r>
                      <a:r>
                        <a:rPr lang="fr-FR" sz="1400" dirty="0">
                          <a:latin typeface="ＭＳ Ｐゴシック" panose="020B0600070205080204" pitchFamily="50" charset="-128"/>
                          <a:ea typeface="ＭＳ Ｐゴシック" panose="020B0600070205080204" pitchFamily="50" charset="-128"/>
                        </a:rPr>
                        <a:t> </a:t>
                      </a:r>
                      <a:endParaRPr lang="nl-BE" sz="140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右</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中央ドーム</a:t>
                      </a:r>
                      <a:endParaRPr 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0"/>
                  </a:ext>
                </a:extLst>
              </a:tr>
            </a:tbl>
          </a:graphicData>
        </a:graphic>
      </p:graphicFrame>
      <p:sp>
        <p:nvSpPr>
          <p:cNvPr id="10" name="Slide Number Placeholder 3">
            <a:extLst>
              <a:ext uri="{FF2B5EF4-FFF2-40B4-BE49-F238E27FC236}">
                <a16:creationId xmlns:a16="http://schemas.microsoft.com/office/drawing/2014/main" id="{36BD24A8-0C82-424B-8EAD-5B936F8E0178}"/>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38</a:t>
            </a:fld>
            <a:endParaRPr lang="fr-BE" dirty="0"/>
          </a:p>
        </p:txBody>
      </p:sp>
    </p:spTree>
    <p:extLst>
      <p:ext uri="{BB962C8B-B14F-4D97-AF65-F5344CB8AC3E}">
        <p14:creationId xmlns:p14="http://schemas.microsoft.com/office/powerpoint/2010/main" val="903841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91440" y="104384"/>
            <a:ext cx="1306221" cy="6636984"/>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1800" dirty="0">
                <a:latin typeface="ＭＳ Ｐゴシック" panose="020B0600070205080204" pitchFamily="50" charset="-128"/>
                <a:ea typeface="ＭＳ Ｐゴシック" panose="020B0600070205080204" pitchFamily="50" charset="-128"/>
              </a:rPr>
              <a:t>左上から時計回り　</a:t>
            </a:r>
            <a:r>
              <a:rPr lang="fr-FR" sz="1800" baseline="50000" dirty="0">
                <a:latin typeface="ＭＳ Ｐゴシック" panose="020B0600070205080204" pitchFamily="50" charset="-128"/>
                <a:ea typeface="ＭＳ Ｐゴシック" panose="020B0600070205080204" pitchFamily="50" charset="-128"/>
              </a:rPr>
              <a:t>1</a:t>
            </a:r>
          </a:p>
          <a:p>
            <a:pPr marL="0" indent="0">
              <a:buNone/>
            </a:pPr>
            <a:r>
              <a:rPr lang="ja-JP" altLang="en-US" sz="1800" dirty="0">
                <a:latin typeface="ＭＳ Ｐゴシック" panose="020B0600070205080204" pitchFamily="50" charset="-128"/>
                <a:ea typeface="ＭＳ Ｐゴシック" panose="020B0600070205080204" pitchFamily="50" charset="-128"/>
              </a:rPr>
              <a:t>１　教会のステンレス屋根　レスター（ イギリス）</a:t>
            </a:r>
            <a:endParaRPr lang="fr-FR" sz="1800" dirty="0">
              <a:latin typeface="ＭＳ Ｐゴシック" panose="020B0600070205080204" pitchFamily="50" charset="-128"/>
              <a:ea typeface="ＭＳ Ｐゴシック" panose="020B0600070205080204" pitchFamily="50" charset="-128"/>
            </a:endParaRPr>
          </a:p>
          <a:p>
            <a:pPr marL="0" indent="0">
              <a:buNone/>
            </a:pPr>
            <a:r>
              <a:rPr lang="ja-JP" altLang="en-US" sz="1800" dirty="0">
                <a:latin typeface="ＭＳ Ｐゴシック" panose="020B0600070205080204" pitchFamily="50" charset="-128"/>
                <a:ea typeface="ＭＳ Ｐゴシック" panose="020B0600070205080204" pitchFamily="50" charset="-128"/>
              </a:rPr>
              <a:t>２　学校の食堂　オヨナクス　（ フランス）</a:t>
            </a:r>
            <a:endParaRPr lang="fr-FR" sz="1800" dirty="0">
              <a:latin typeface="ＭＳ Ｐゴシック" panose="020B0600070205080204" pitchFamily="50" charset="-128"/>
              <a:ea typeface="ＭＳ Ｐゴシック" panose="020B0600070205080204" pitchFamily="50" charset="-128"/>
            </a:endParaRPr>
          </a:p>
          <a:p>
            <a:pPr marL="0" indent="0">
              <a:buNone/>
            </a:pPr>
            <a:r>
              <a:rPr lang="ja-JP" altLang="en-US" sz="1800" dirty="0">
                <a:latin typeface="ＭＳ Ｐゴシック" panose="020B0600070205080204" pitchFamily="50" charset="-128"/>
                <a:ea typeface="ＭＳ Ｐゴシック" panose="020B0600070205080204" pitchFamily="50" charset="-128"/>
              </a:rPr>
              <a:t>３　大学の科学センター　ブレーメン　（ ドイツ）</a:t>
            </a:r>
            <a:endParaRPr lang="fr-FR" sz="1800" dirty="0">
              <a:latin typeface="ＭＳ Ｐゴシック" panose="020B0600070205080204" pitchFamily="50" charset="-128"/>
              <a:ea typeface="ＭＳ Ｐゴシック" panose="020B0600070205080204" pitchFamily="50" charset="-128"/>
            </a:endParaRPr>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Slide Number Placeholder 3">
            <a:extLst>
              <a:ext uri="{FF2B5EF4-FFF2-40B4-BE49-F238E27FC236}">
                <a16:creationId xmlns:a16="http://schemas.microsoft.com/office/drawing/2014/main" id="{C57C187C-EB6C-4887-8AC1-7617EF50CE3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39</a:t>
            </a:fld>
            <a:endParaRPr lang="fr-BE" dirty="0"/>
          </a:p>
        </p:txBody>
      </p:sp>
    </p:spTree>
    <p:extLst>
      <p:ext uri="{BB962C8B-B14F-4D97-AF65-F5344CB8AC3E}">
        <p14:creationId xmlns:p14="http://schemas.microsoft.com/office/powerpoint/2010/main" val="406339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4294967295"/>
          </p:nvPr>
        </p:nvSpPr>
        <p:spPr>
          <a:xfrm>
            <a:off x="0" y="4794732"/>
            <a:ext cx="8856663" cy="1926743"/>
          </a:xfrm>
        </p:spPr>
        <p:txBody>
          <a:bodyPr>
            <a:noAutofit/>
          </a:bodyPr>
          <a:lstStyle/>
          <a:p>
            <a:pPr marL="0" indent="0" algn="just">
              <a:buNone/>
            </a:pPr>
            <a:r>
              <a:rPr lang="ja-JP" altLang="en-US" sz="1600" dirty="0">
                <a:latin typeface="ＭＳ Ｐゴシック" panose="020B0600070205080204" pitchFamily="50" charset="-128"/>
                <a:ea typeface="ＭＳ Ｐゴシック" panose="020B0600070205080204" pitchFamily="50" charset="-128"/>
              </a:rPr>
              <a:t>左上から時計回り</a:t>
            </a:r>
            <a:r>
              <a:rPr lang="fr-FR" sz="1600" dirty="0">
                <a:latin typeface="ＭＳ Ｐゴシック" panose="020B0600070205080204" pitchFamily="50" charset="-128"/>
                <a:ea typeface="ＭＳ Ｐゴシック" panose="020B0600070205080204" pitchFamily="50" charset="-128"/>
              </a:rPr>
              <a:t>: </a:t>
            </a:r>
          </a:p>
          <a:p>
            <a:pPr algn="just">
              <a:buFont typeface="+mj-lt"/>
              <a:buAutoNum type="arabicPeriod"/>
            </a:pPr>
            <a:r>
              <a:rPr lang="ja-JP" altLang="en-US" sz="1400" dirty="0">
                <a:latin typeface="ＭＳ Ｐゴシック" panose="020B0600070205080204" pitchFamily="50" charset="-128"/>
                <a:ea typeface="ＭＳ Ｐゴシック" panose="020B0600070205080204" pitchFamily="50" charset="-128"/>
              </a:rPr>
              <a:t>オーストラリア ビクトリア：ウエストフィールド・ドンキャスターショッピング・センターのファサード</a:t>
            </a:r>
            <a:r>
              <a:rPr lang="en-US" altLang="ja-JP" sz="1600" baseline="30000" dirty="0">
                <a:latin typeface="ＭＳ Ｐゴシック" panose="020B0600070205080204" pitchFamily="50" charset="-128"/>
                <a:ea typeface="ＭＳ Ｐゴシック" panose="020B0600070205080204" pitchFamily="50" charset="-128"/>
              </a:rPr>
              <a:t>4</a:t>
            </a:r>
            <a:endParaRPr lang="fr-FR" sz="1600" baseline="30000" dirty="0">
              <a:latin typeface="ＭＳ Ｐゴシック" panose="020B0600070205080204" pitchFamily="50" charset="-128"/>
              <a:ea typeface="ＭＳ Ｐゴシック" panose="020B0600070205080204" pitchFamily="50" charset="-128"/>
            </a:endParaRPr>
          </a:p>
          <a:p>
            <a:pPr algn="just">
              <a:buFont typeface="+mj-lt"/>
              <a:buAutoNum type="arabicPeriod"/>
            </a:pPr>
            <a:r>
              <a:rPr lang="ja-JP" altLang="en-US" sz="1400" dirty="0">
                <a:latin typeface="ＭＳ Ｐゴシック" panose="020B0600070205080204" pitchFamily="50" charset="-128"/>
                <a:ea typeface="ＭＳ Ｐゴシック" panose="020B0600070205080204" pitchFamily="50" charset="-128"/>
              </a:rPr>
              <a:t>米国、ワシントン近郊の学校のファサードに使われている日よけステンレス・メッシュ。　まぶしい光を遮り、省エネ効果や見晴らしも良くしている</a:t>
            </a:r>
            <a:r>
              <a:rPr lang="fr-FR" sz="1600" baseline="50000" dirty="0">
                <a:latin typeface="ＭＳ Ｐゴシック" panose="020B0600070205080204" pitchFamily="50" charset="-128"/>
                <a:ea typeface="ＭＳ Ｐゴシック" panose="020B0600070205080204" pitchFamily="50" charset="-128"/>
              </a:rPr>
              <a:t>6</a:t>
            </a:r>
          </a:p>
          <a:p>
            <a:pPr algn="just">
              <a:buFont typeface="+mj-lt"/>
              <a:buAutoNum type="arabicPeriod"/>
            </a:pPr>
            <a:r>
              <a:rPr lang="ja-JP" altLang="en-US" sz="1400" dirty="0">
                <a:latin typeface="ＭＳ Ｐゴシック" panose="020B0600070205080204" pitchFamily="50" charset="-128"/>
                <a:ea typeface="ＭＳ Ｐゴシック" panose="020B0600070205080204" pitchFamily="50" charset="-128"/>
              </a:rPr>
              <a:t>米国 アリゾナ州の中庭のステンレス・メッシュ天蓋、直射日光を遮る一方で空気の流れを確保できる</a:t>
            </a:r>
            <a:r>
              <a:rPr lang="fr-FR" sz="1600" baseline="50000" dirty="0">
                <a:latin typeface="ＭＳ Ｐゴシック" panose="020B0600070205080204" pitchFamily="50" charset="-128"/>
                <a:ea typeface="ＭＳ Ｐゴシック" panose="020B0600070205080204" pitchFamily="50" charset="-128"/>
              </a:rPr>
              <a:t>6</a:t>
            </a:r>
          </a:p>
          <a:p>
            <a:pPr algn="just">
              <a:buFont typeface="+mj-lt"/>
              <a:buAutoNum type="arabicPeriod"/>
            </a:pPr>
            <a:r>
              <a:rPr lang="ja-JP" altLang="en-US" sz="1400" dirty="0">
                <a:latin typeface="ＭＳ Ｐゴシック" panose="020B0600070205080204" pitchFamily="50" charset="-128"/>
                <a:ea typeface="ＭＳ Ｐゴシック" panose="020B0600070205080204" pitchFamily="50" charset="-128"/>
              </a:rPr>
              <a:t>米国 ラスベガス、</a:t>
            </a:r>
            <a:r>
              <a:rPr lang="en-US" altLang="ja-JP" sz="1400" dirty="0">
                <a:latin typeface="ＭＳ Ｐゴシック" panose="020B0600070205080204" pitchFamily="50" charset="-128"/>
                <a:ea typeface="ＭＳ Ｐゴシック" panose="020B0600070205080204" pitchFamily="50" charset="-128"/>
              </a:rPr>
              <a:t>Frank</a:t>
            </a:r>
            <a:r>
              <a:rPr lang="ja-JP" altLang="en-US" sz="1400" dirty="0">
                <a:latin typeface="ＭＳ Ｐゴシック" panose="020B0600070205080204" pitchFamily="50" charset="-128"/>
                <a:ea typeface="ＭＳ Ｐゴシック" panose="020B0600070205080204" pitchFamily="50" charset="-128"/>
              </a:rPr>
              <a:t>　</a:t>
            </a:r>
            <a:r>
              <a:rPr lang="en-US" altLang="ja-JP" sz="1400" dirty="0" err="1">
                <a:latin typeface="ＭＳ Ｐゴシック" panose="020B0600070205080204" pitchFamily="50" charset="-128"/>
                <a:ea typeface="ＭＳ Ｐゴシック" panose="020B0600070205080204" pitchFamily="50" charset="-128"/>
              </a:rPr>
              <a:t>Gehry</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設計によるルー・ルーボ医療研究センター</a:t>
            </a:r>
            <a:r>
              <a:rPr lang="fr-FR" sz="1600" baseline="50000" dirty="0">
                <a:latin typeface="ＭＳ Ｐゴシック" panose="020B0600070205080204" pitchFamily="50" charset="-128"/>
                <a:ea typeface="ＭＳ Ｐゴシック" panose="020B0600070205080204" pitchFamily="50" charset="-128"/>
              </a:rPr>
              <a:t>5</a:t>
            </a:r>
          </a:p>
        </p:txBody>
      </p:sp>
      <p:grpSp>
        <p:nvGrpSpPr>
          <p:cNvPr id="24" name="Group 23"/>
          <p:cNvGrpSpPr>
            <a:grpSpLocks noChangeAspect="1"/>
          </p:cNvGrpSpPr>
          <p:nvPr/>
        </p:nvGrpSpPr>
        <p:grpSpPr>
          <a:xfrm>
            <a:off x="1691680" y="188640"/>
            <a:ext cx="5273557" cy="4536504"/>
            <a:chOff x="-36513" y="0"/>
            <a:chExt cx="7128001" cy="6131748"/>
          </a:xfrm>
        </p:grpSpPr>
        <p:pic>
          <p:nvPicPr>
            <p:cNvPr id="25"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1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513" y="307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1487" y="0"/>
              <a:ext cx="3060001" cy="30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1487" y="3071748"/>
              <a:ext cx="3060001" cy="30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1" name="Slide Number Placeholder 3">
            <a:extLst>
              <a:ext uri="{FF2B5EF4-FFF2-40B4-BE49-F238E27FC236}">
                <a16:creationId xmlns:a16="http://schemas.microsoft.com/office/drawing/2014/main" id="{5E901F48-91DA-489B-AAFE-3B2CEDDB4E53}"/>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a:t>
            </a:fld>
            <a:endParaRPr lang="fr-BE" dirty="0"/>
          </a:p>
        </p:txBody>
      </p:sp>
    </p:spTree>
    <p:extLst>
      <p:ext uri="{BB962C8B-B14F-4D97-AF65-F5344CB8AC3E}">
        <p14:creationId xmlns:p14="http://schemas.microsoft.com/office/powerpoint/2010/main" val="1964143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a:xfrm>
            <a:off x="101600" y="4938712"/>
            <a:ext cx="8829039" cy="740728"/>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rPr>
              <a:t>上海万博のアラブ首長国館</a:t>
            </a:r>
            <a:r>
              <a:rPr lang="en-US" sz="2800" baseline="50000" dirty="0">
                <a:latin typeface="ＭＳ Ｐゴシック" panose="020B0600070205080204" pitchFamily="50" charset="-128"/>
                <a:ea typeface="ＭＳ Ｐゴシック" panose="020B0600070205080204" pitchFamily="50" charset="-128"/>
              </a:rPr>
              <a:t>8</a:t>
            </a:r>
            <a:r>
              <a:rPr lang="ja-JP" altLang="en-US" sz="2800" baseline="50000"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建築家</a:t>
            </a:r>
            <a:r>
              <a:rPr lang="en-US" altLang="ja-JP" sz="2800" dirty="0">
                <a:latin typeface="ＭＳ Ｐゴシック" panose="020B0600070205080204" pitchFamily="50" charset="-128"/>
                <a:ea typeface="ＭＳ Ｐゴシック" panose="020B0600070205080204" pitchFamily="50" charset="-128"/>
              </a:rPr>
              <a:t>: </a:t>
            </a:r>
            <a:r>
              <a:rPr lang="en-US" sz="2800" dirty="0">
                <a:latin typeface="ＭＳ Ｐゴシック" panose="020B0600070205080204" pitchFamily="50" charset="-128"/>
                <a:ea typeface="ＭＳ Ｐゴシック" panose="020B0600070205080204" pitchFamily="50" charset="-128"/>
              </a:rPr>
              <a:t>Foster &amp; Partners</a:t>
            </a:r>
            <a:endParaRPr lang="fr-FR" sz="2800" dirty="0">
              <a:latin typeface="ＭＳ Ｐゴシック" panose="020B0600070205080204" pitchFamily="50" charset="-128"/>
              <a:ea typeface="ＭＳ Ｐゴシック" panose="020B0600070205080204" pitchFamily="50" charset="-128"/>
            </a:endParaRPr>
          </a:p>
        </p:txBody>
      </p:sp>
      <p:sp>
        <p:nvSpPr>
          <p:cNvPr id="8" name="Text Placeholder 7"/>
          <p:cNvSpPr>
            <a:spLocks noGrp="1"/>
          </p:cNvSpPr>
          <p:nvPr>
            <p:ph type="body" sz="half" idx="2"/>
          </p:nvPr>
        </p:nvSpPr>
        <p:spPr>
          <a:xfrm>
            <a:off x="274240" y="5894200"/>
            <a:ext cx="7701359" cy="594360"/>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この砂丘のような建物は平坦なステンレスパネルで覆われた三角形の格子で作られている。（利用後の）解体を前提としてデザインされている。</a:t>
            </a:r>
            <a:endParaRPr lang="en-US" dirty="0">
              <a:latin typeface="ＭＳ Ｐゴシック" panose="020B0600070205080204" pitchFamily="50" charset="-128"/>
              <a:ea typeface="ＭＳ Ｐゴシック" panose="020B0600070205080204" pitchFamily="50" charset="-128"/>
            </a:endParaRPr>
          </a:p>
        </p:txBody>
      </p:sp>
      <p:sp>
        <p:nvSpPr>
          <p:cNvPr id="10" name="Slide Number Placeholder 3">
            <a:extLst>
              <a:ext uri="{FF2B5EF4-FFF2-40B4-BE49-F238E27FC236}">
                <a16:creationId xmlns:a16="http://schemas.microsoft.com/office/drawing/2014/main" id="{5DCA4C9F-C86A-4FF9-BE2D-3E8447213C1A}"/>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40</a:t>
            </a:fld>
            <a:endParaRPr lang="fr-BE" dirty="0"/>
          </a:p>
        </p:txBody>
      </p:sp>
    </p:spTree>
    <p:extLst>
      <p:ext uri="{BB962C8B-B14F-4D97-AF65-F5344CB8AC3E}">
        <p14:creationId xmlns:p14="http://schemas.microsoft.com/office/powerpoint/2010/main" val="2338916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1758"/>
            <a:ext cx="8579296" cy="566738"/>
          </a:xfrm>
        </p:spPr>
        <p:txBody>
          <a:bodyPr>
            <a:noAutofit/>
          </a:bodyPr>
          <a:lstStyle/>
          <a:p>
            <a:r>
              <a:rPr lang="ja-JP" altLang="en-US" dirty="0">
                <a:latin typeface="ＭＳ Ｐゴシック" panose="020B0600070205080204" pitchFamily="50" charset="-128"/>
                <a:ea typeface="ＭＳ Ｐゴシック" panose="020B0600070205080204" pitchFamily="50" charset="-128"/>
              </a:rPr>
              <a:t>新ドーハ空港</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カタール</a:t>
            </a:r>
            <a:r>
              <a:rPr lang="fr-FR" baseline="50000" dirty="0">
                <a:latin typeface="ＭＳ Ｐゴシック" panose="020B0600070205080204" pitchFamily="50" charset="-128"/>
                <a:ea typeface="ＭＳ Ｐゴシック" panose="020B0600070205080204" pitchFamily="50" charset="-128"/>
              </a:rPr>
              <a:t>9-10</a:t>
            </a:r>
            <a:r>
              <a:rPr lang="ja-JP" altLang="en-US" baseline="500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建築家</a:t>
            </a:r>
            <a:r>
              <a:rPr lang="en-US" altLang="ja-JP" dirty="0">
                <a:latin typeface="ＭＳ Ｐゴシック" panose="020B0600070205080204" pitchFamily="50" charset="-128"/>
                <a:ea typeface="ＭＳ Ｐゴシック" panose="020B0600070205080204" pitchFamily="50" charset="-128"/>
              </a:rPr>
              <a:t>: </a:t>
            </a:r>
            <a:r>
              <a:rPr lang="fr-FR" dirty="0">
                <a:latin typeface="ＭＳ Ｐゴシック" panose="020B0600070205080204" pitchFamily="50" charset="-128"/>
                <a:ea typeface="ＭＳ Ｐゴシック" panose="020B0600070205080204" pitchFamily="50" charset="-128"/>
              </a:rPr>
              <a:t>HOK</a:t>
            </a:r>
          </a:p>
        </p:txBody>
      </p:sp>
      <p:sp>
        <p:nvSpPr>
          <p:cNvPr id="10" name="Text Placeholder 9"/>
          <p:cNvSpPr>
            <a:spLocks noGrp="1"/>
          </p:cNvSpPr>
          <p:nvPr>
            <p:ph type="body" sz="half" idx="2"/>
          </p:nvPr>
        </p:nvSpPr>
        <p:spPr>
          <a:xfrm>
            <a:off x="3838905" y="4365104"/>
            <a:ext cx="3723693" cy="2329188"/>
          </a:xfrm>
        </p:spPr>
        <p:txBody>
          <a:bodyPr>
            <a:normAutofit/>
          </a:bodyPr>
          <a:lstStyle/>
          <a:p>
            <a:pPr algn="just"/>
            <a:r>
              <a:rPr lang="ja-JP" altLang="en-US" sz="1600" dirty="0">
                <a:latin typeface="ＭＳ Ｐゴシック" panose="020B0600070205080204" pitchFamily="50" charset="-128"/>
                <a:ea typeface="ＭＳ Ｐゴシック" panose="020B0600070205080204" pitchFamily="50" charset="-128"/>
              </a:rPr>
              <a:t>この起伏のある屋根は世界最大のステンレスの屋根と言われている</a:t>
            </a:r>
            <a:r>
              <a:rPr lang="en-US" altLang="ja-JP" sz="1600" dirty="0">
                <a:latin typeface="ＭＳ Ｐゴシック" panose="020B0600070205080204" pitchFamily="50" charset="-128"/>
                <a:ea typeface="ＭＳ Ｐゴシック" panose="020B0600070205080204" pitchFamily="50" charset="-128"/>
              </a:rPr>
              <a:t>(195,000</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a:t>
            </a:r>
            <a:endParaRPr lang="fr-FR" sz="1600" dirty="0">
              <a:latin typeface="ＭＳ Ｐゴシック" panose="020B0600070205080204" pitchFamily="50" charset="-128"/>
              <a:ea typeface="ＭＳ Ｐゴシック" panose="020B0600070205080204" pitchFamily="50" charset="-128"/>
            </a:endParaRPr>
          </a:p>
          <a:p>
            <a:pPr algn="just"/>
            <a:r>
              <a:rPr lang="ja-JP" altLang="en-US" sz="1600" dirty="0">
                <a:latin typeface="ＭＳ Ｐゴシック" panose="020B0600070205080204" pitchFamily="50" charset="-128"/>
                <a:ea typeface="ＭＳ Ｐゴシック" panose="020B0600070205080204" pitchFamily="50" charset="-128"/>
              </a:rPr>
              <a:t>無方向性で光沢度が低く満遍なく凹凸の付いたステンレスの仕上げが特徴となっている。</a:t>
            </a:r>
            <a:endParaRPr lang="en-US" altLang="ja-JP" sz="1600">
              <a:latin typeface="ＭＳ Ｐゴシック" panose="020B0600070205080204" pitchFamily="50" charset="-128"/>
              <a:ea typeface="ＭＳ Ｐゴシック" panose="020B0600070205080204" pitchFamily="50" charset="-128"/>
            </a:endParaRPr>
          </a:p>
          <a:p>
            <a:pPr algn="just"/>
            <a:r>
              <a:rPr lang="ja-JP" altLang="en-US" sz="1600">
                <a:latin typeface="ＭＳ Ｐゴシック" panose="020B0600070205080204" pitchFamily="50" charset="-128"/>
                <a:ea typeface="ＭＳ Ｐゴシック" panose="020B0600070205080204" pitchFamily="50" charset="-128"/>
              </a:rPr>
              <a:t>リーン</a:t>
            </a:r>
            <a:r>
              <a:rPr lang="ja-JP" altLang="en-US" sz="1600" dirty="0">
                <a:latin typeface="ＭＳ Ｐゴシック" panose="020B0600070205080204" pitchFamily="50" charset="-128"/>
                <a:ea typeface="ＭＳ Ｐゴシック" panose="020B0600070205080204" pitchFamily="50" charset="-128"/>
              </a:rPr>
              <a:t>（低合金）二相系ステンレスが採用された。</a:t>
            </a:r>
            <a:endParaRPr lang="en-US" altLang="ja-JP" sz="1600" dirty="0">
              <a:latin typeface="ＭＳ Ｐゴシック" panose="020B0600070205080204" pitchFamily="50" charset="-128"/>
              <a:ea typeface="ＭＳ Ｐゴシック" panose="020B0600070205080204" pitchFamily="50" charset="-128"/>
            </a:endParaRPr>
          </a:p>
          <a:p>
            <a:pPr algn="just"/>
            <a:r>
              <a:rPr lang="ja-JP" altLang="en-US" sz="1600" dirty="0">
                <a:latin typeface="ＭＳ Ｐゴシック" panose="020B0600070205080204" pitchFamily="50" charset="-128"/>
                <a:ea typeface="ＭＳ Ｐゴシック" panose="020B0600070205080204" pitchFamily="50" charset="-128"/>
              </a:rPr>
              <a:t>メンテナンスは不要。</a:t>
            </a:r>
            <a:r>
              <a:rPr lang="en-US" sz="1600" dirty="0">
                <a:latin typeface="ＭＳ Ｐゴシック" panose="020B0600070205080204" pitchFamily="50" charset="-128"/>
                <a:ea typeface="ＭＳ Ｐゴシック" panose="020B0600070205080204" pitchFamily="50" charset="-128"/>
              </a:rPr>
              <a:t>  </a:t>
            </a:r>
          </a:p>
          <a:p>
            <a:pPr algn="just"/>
            <a:endParaRPr lang="fr-FR" sz="1600" dirty="0">
              <a:latin typeface="ＭＳ Ｐゴシック" panose="020B0600070205080204" pitchFamily="50" charset="-128"/>
              <a:ea typeface="ＭＳ Ｐゴシック" panose="020B0600070205080204" pitchFamily="50" charset="-128"/>
            </a:endParaRPr>
          </a:p>
        </p:txBody>
      </p:sp>
      <p:pic>
        <p:nvPicPr>
          <p:cNvPr id="1026"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807148"/>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4293096"/>
            <a:ext cx="3601793" cy="2401196"/>
          </a:xfrm>
          <a:prstGeom prst="rect">
            <a:avLst/>
          </a:prstGeom>
          <a:ln>
            <a:solidFill>
              <a:schemeClr val="tx1"/>
            </a:solidFill>
          </a:ln>
        </p:spPr>
      </p:pic>
      <p:sp>
        <p:nvSpPr>
          <p:cNvPr id="8" name="Slide Number Placeholder 3">
            <a:extLst>
              <a:ext uri="{FF2B5EF4-FFF2-40B4-BE49-F238E27FC236}">
                <a16:creationId xmlns:a16="http://schemas.microsoft.com/office/drawing/2014/main" id="{AA5708BA-753C-4821-8529-A05B92CA949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41</a:t>
            </a:fld>
            <a:endParaRPr lang="fr-BE" dirty="0"/>
          </a:p>
        </p:txBody>
      </p:sp>
    </p:spTree>
    <p:extLst>
      <p:ext uri="{BB962C8B-B14F-4D97-AF65-F5344CB8AC3E}">
        <p14:creationId xmlns:p14="http://schemas.microsoft.com/office/powerpoint/2010/main" val="211092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79923"/>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rPr>
              <a:t>緑化屋根</a:t>
            </a:r>
            <a:r>
              <a:rPr lang="fr-FR" sz="3200" baseline="50000" dirty="0">
                <a:latin typeface="ＭＳ Ｐゴシック" panose="020B0600070205080204" pitchFamily="50" charset="-128"/>
                <a:ea typeface="ＭＳ Ｐゴシック" panose="020B0600070205080204" pitchFamily="50" charset="-128"/>
              </a:rPr>
              <a:t>1-4, 11-12</a:t>
            </a:r>
          </a:p>
        </p:txBody>
      </p:sp>
      <p:sp>
        <p:nvSpPr>
          <p:cNvPr id="15" name="Content Placeholder 14"/>
          <p:cNvSpPr>
            <a:spLocks noGrp="1"/>
          </p:cNvSpPr>
          <p:nvPr>
            <p:ph sz="half" idx="1"/>
          </p:nvPr>
        </p:nvSpPr>
        <p:spPr>
          <a:xfrm>
            <a:off x="4624650" y="1354560"/>
            <a:ext cx="4129966" cy="5343119"/>
          </a:xfrm>
        </p:spPr>
        <p:txBody>
          <a:bodyPr>
            <a:normAutofit/>
          </a:bodyPr>
          <a:lstStyle/>
          <a:p>
            <a:pPr marL="0" indent="0">
              <a:buNone/>
            </a:pPr>
            <a:r>
              <a:rPr lang="ja-JP" altLang="en-US" sz="1400" b="1" u="sng" dirty="0">
                <a:latin typeface="ＭＳ Ｐゴシック" panose="020B0600070205080204" pitchFamily="50" charset="-128"/>
                <a:ea typeface="ＭＳ Ｐゴシック" panose="020B0600070205080204" pitchFamily="50" charset="-128"/>
              </a:rPr>
              <a:t>長所</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ヒートアイランド現象の緩和</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埃の減少</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生態系多様性の促進</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断熱効果</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洪水のリスク低減</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防音効果</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nl-BE" sz="1400" dirty="0">
                <a:latin typeface="ＭＳ Ｐゴシック" panose="020B0600070205080204" pitchFamily="50" charset="-128"/>
                <a:ea typeface="ＭＳ Ｐゴシック" panose="020B0600070205080204" pitchFamily="50" charset="-128"/>
              </a:rPr>
              <a:t>CO</a:t>
            </a:r>
            <a:r>
              <a:rPr lang="nl-BE" altLang="ja-JP" sz="1400" baseline="-25000" dirty="0">
                <a:latin typeface="ＭＳ Ｐゴシック" panose="020B0600070205080204" pitchFamily="50" charset="-128"/>
                <a:ea typeface="ＭＳ Ｐゴシック" panose="020B0600070205080204" pitchFamily="50" charset="-128"/>
              </a:rPr>
              <a:t> 2 </a:t>
            </a:r>
            <a:r>
              <a:rPr lang="ja-JP" altLang="en-US" sz="1400" dirty="0">
                <a:latin typeface="ＭＳ Ｐゴシック" panose="020B0600070205080204" pitchFamily="50" charset="-128"/>
                <a:ea typeface="ＭＳ Ｐゴシック" panose="020B0600070205080204" pitchFamily="50" charset="-128"/>
              </a:rPr>
              <a:t>を吸収</a:t>
            </a:r>
            <a:endParaRPr lang="nl-BE" sz="1400" baseline="-250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景観</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気持ちの落ち着き</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社会的および経済的な好影響</a:t>
            </a:r>
            <a:endParaRPr lang="nl-BE" sz="1400" dirty="0">
              <a:latin typeface="ＭＳ Ｐゴシック" panose="020B0600070205080204" pitchFamily="50" charset="-128"/>
              <a:ea typeface="ＭＳ Ｐゴシック" panose="020B0600070205080204" pitchFamily="50" charset="-128"/>
            </a:endParaRPr>
          </a:p>
          <a:p>
            <a:pPr marL="0" indent="0">
              <a:buNone/>
            </a:pP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b="1" u="sng" dirty="0">
                <a:latin typeface="ＭＳ Ｐゴシック" panose="020B0600070205080204" pitchFamily="50" charset="-128"/>
                <a:ea typeface="ＭＳ Ｐゴシック" panose="020B0600070205080204" pitchFamily="50" charset="-128"/>
              </a:rPr>
              <a:t>短所</a:t>
            </a:r>
            <a:endParaRPr lang="nl-BE" sz="1400" b="1" u="sng"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強固な骨組みが必要</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適切なノウハウが必要</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夏季に水撒きが必要な場合もあり</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ある程度のメンテナンスが必要</a:t>
            </a:r>
            <a:endParaRPr lang="nl-BE" sz="1400" dirty="0">
              <a:latin typeface="ＭＳ Ｐゴシック" panose="020B0600070205080204" pitchFamily="50" charset="-128"/>
              <a:ea typeface="ＭＳ Ｐゴシック" panose="020B0600070205080204" pitchFamily="50" charset="-128"/>
            </a:endParaRPr>
          </a:p>
          <a:p>
            <a:pPr marL="0" indent="0">
              <a:buNone/>
            </a:pPr>
            <a:r>
              <a:rPr lang="ja-JP" altLang="en-US" sz="1400" dirty="0">
                <a:latin typeface="ＭＳ Ｐゴシック" panose="020B0600070205080204" pitchFamily="50" charset="-128"/>
                <a:ea typeface="ＭＳ Ｐゴシック" panose="020B0600070205080204" pitchFamily="50" charset="-128"/>
              </a:rPr>
              <a:t>費用が高い</a:t>
            </a:r>
            <a:endParaRPr lang="nl-BE" sz="1400" dirty="0">
              <a:latin typeface="ＭＳ Ｐゴシック" panose="020B0600070205080204" pitchFamily="50" charset="-128"/>
              <a:ea typeface="ＭＳ Ｐゴシック" panose="020B0600070205080204" pitchFamily="50" charset="-128"/>
            </a:endParaRPr>
          </a:p>
        </p:txBody>
      </p:sp>
      <p:pic>
        <p:nvPicPr>
          <p:cNvPr id="20" name="Picture 2"/>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8578" y="4120480"/>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578" y="1600200"/>
            <a:ext cx="3996000" cy="2274641"/>
          </a:xfrm>
          <a:prstGeom prst="rect">
            <a:avLst/>
          </a:prstGeom>
          <a:ln>
            <a:solidFill>
              <a:schemeClr val="tx1"/>
            </a:solidFill>
          </a:ln>
        </p:spPr>
      </p:pic>
      <p:sp>
        <p:nvSpPr>
          <p:cNvPr id="6" name="Slide Number Placeholder 3">
            <a:extLst>
              <a:ext uri="{FF2B5EF4-FFF2-40B4-BE49-F238E27FC236}">
                <a16:creationId xmlns:a16="http://schemas.microsoft.com/office/drawing/2014/main" id="{4216A3C8-816C-4AE3-8528-EEDE0B9AE72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42</a:t>
            </a:fld>
            <a:endParaRPr lang="fr-BE" dirty="0"/>
          </a:p>
        </p:txBody>
      </p:sp>
    </p:spTree>
    <p:extLst>
      <p:ext uri="{BB962C8B-B14F-4D97-AF65-F5344CB8AC3E}">
        <p14:creationId xmlns:p14="http://schemas.microsoft.com/office/powerpoint/2010/main" val="2306647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12534"/>
            <a:ext cx="8577014" cy="1325563"/>
          </a:xfrm>
        </p:spPr>
        <p:txBody>
          <a:bodyPr>
            <a:noAutofit/>
          </a:bodyPr>
          <a:lstStyle/>
          <a:p>
            <a:r>
              <a:rPr lang="ja-JP" altLang="en-US" sz="3200" dirty="0">
                <a:latin typeface="ＭＳ Ｐゴシック" panose="020B0600070205080204" pitchFamily="50" charset="-128"/>
                <a:ea typeface="ＭＳ Ｐゴシック" panose="020B0600070205080204" pitchFamily="50" charset="-128"/>
              </a:rPr>
              <a:t>高反射の屋根</a:t>
            </a:r>
            <a:br>
              <a:rPr lang="nl-BE" sz="32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ハンツビル、テキサス州（ＵＳＡ）</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オースティン・ホール　サム・ヒューストン州立大学 </a:t>
            </a:r>
            <a:r>
              <a:rPr lang="en-US" altLang="ja-JP" sz="2000" dirty="0">
                <a:latin typeface="ＭＳ Ｐゴシック" panose="020B0600070205080204" pitchFamily="50" charset="-128"/>
                <a:ea typeface="ＭＳ Ｐゴシック" panose="020B0600070205080204" pitchFamily="50" charset="-128"/>
              </a:rPr>
              <a:t>(1851)</a:t>
            </a:r>
            <a:br>
              <a:rPr lang="nl-BE"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眩しさを押さえ</a:t>
            </a:r>
            <a:r>
              <a:rPr lang="nl-BE"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反射率を高めたステンレスの屋根</a:t>
            </a:r>
            <a:r>
              <a:rPr lang="nl-BE" sz="2000" baseline="50000" dirty="0">
                <a:latin typeface="ＭＳ Ｐゴシック" panose="020B0600070205080204" pitchFamily="50" charset="-128"/>
                <a:ea typeface="ＭＳ Ｐゴシック" panose="020B0600070205080204" pitchFamily="50" charset="-128"/>
              </a:rPr>
              <a:t>11-13</a:t>
            </a:r>
            <a:endParaRPr lang="nl-BE" sz="2200" baseline="50000" dirty="0">
              <a:latin typeface="ＭＳ Ｐゴシック" panose="020B0600070205080204" pitchFamily="50" charset="-128"/>
              <a:ea typeface="ＭＳ Ｐゴシック" panose="020B0600070205080204" pitchFamily="50" charset="-128"/>
            </a:endParaRPr>
          </a:p>
        </p:txBody>
      </p:sp>
      <p:sp>
        <p:nvSpPr>
          <p:cNvPr id="9" name="Content Placeholder 8"/>
          <p:cNvSpPr>
            <a:spLocks noGrp="1"/>
          </p:cNvSpPr>
          <p:nvPr>
            <p:ph sz="half" idx="1"/>
          </p:nvPr>
        </p:nvSpPr>
        <p:spPr>
          <a:xfrm>
            <a:off x="171451" y="1768027"/>
            <a:ext cx="8670560" cy="1252736"/>
          </a:xfrm>
        </p:spPr>
        <p:txBody>
          <a:bodyPr>
            <a:normAutofit/>
          </a:bodyPr>
          <a:lstStyle/>
          <a:p>
            <a:pPr marL="0" indent="0" algn="just">
              <a:buNone/>
            </a:pPr>
            <a:r>
              <a:rPr lang="ja-JP" altLang="en-US" sz="2000" dirty="0">
                <a:latin typeface="ＭＳ Ｐゴシック" panose="020B0600070205080204" pitchFamily="50" charset="-128"/>
                <a:ea typeface="ＭＳ Ｐゴシック" panose="020B0600070205080204" pitchFamily="50" charset="-128"/>
              </a:rPr>
              <a:t>高反射性（</a:t>
            </a:r>
            <a:r>
              <a:rPr lang="en-US" altLang="ja-JP" sz="2000" dirty="0">
                <a:latin typeface="ＭＳ Ｐゴシック" panose="020B0600070205080204" pitchFamily="50" charset="-128"/>
                <a:ea typeface="ＭＳ Ｐゴシック" panose="020B0600070205080204" pitchFamily="50" charset="-128"/>
              </a:rPr>
              <a:t>Albedo</a:t>
            </a:r>
            <a:r>
              <a:rPr lang="ja-JP" altLang="en-US" sz="2000" dirty="0">
                <a:latin typeface="ＭＳ Ｐゴシック" panose="020B0600070205080204" pitchFamily="50" charset="-128"/>
                <a:ea typeface="ＭＳ Ｐゴシック" panose="020B0600070205080204" pitchFamily="50" charset="-128"/>
              </a:rPr>
              <a:t>）屋根は都市のヒートアイランド現象を緩和している。 </a:t>
            </a:r>
            <a:endParaRPr lang="en-US" altLang="ja-JP" sz="2000" dirty="0">
              <a:latin typeface="ＭＳ Ｐゴシック" panose="020B0600070205080204" pitchFamily="50" charset="-128"/>
              <a:ea typeface="ＭＳ Ｐゴシック" panose="020B0600070205080204" pitchFamily="50" charset="-128"/>
            </a:endParaRPr>
          </a:p>
          <a:p>
            <a:pPr marL="0" indent="0" algn="just">
              <a:buNone/>
            </a:pPr>
            <a:r>
              <a:rPr lang="ja-JP" altLang="en-US" sz="2000" dirty="0">
                <a:latin typeface="ＭＳ Ｐゴシック" panose="020B0600070205080204" pitchFamily="50" charset="-128"/>
                <a:ea typeface="ＭＳ Ｐゴシック" panose="020B0600070205080204" pitchFamily="50" charset="-128"/>
              </a:rPr>
              <a:t>現在では太陽光反射は</a:t>
            </a:r>
            <a:r>
              <a:rPr lang="en-US" altLang="ja-JP" sz="2000" dirty="0">
                <a:latin typeface="ＭＳ Ｐゴシック" panose="020B0600070205080204" pitchFamily="50" charset="-128"/>
                <a:ea typeface="ＭＳ Ｐゴシック" panose="020B0600070205080204" pitchFamily="50" charset="-128"/>
              </a:rPr>
              <a:t>LEED</a:t>
            </a:r>
            <a:r>
              <a:rPr lang="ja-JP" altLang="en-US" sz="1400" dirty="0">
                <a:latin typeface="ＭＳ Ｐゴシック" panose="020B0600070205080204" pitchFamily="50" charset="-128"/>
                <a:ea typeface="ＭＳ Ｐゴシック" panose="020B0600070205080204" pitchFamily="50" charset="-128"/>
              </a:rPr>
              <a:t>（建物の環境性能評価基準）</a:t>
            </a:r>
            <a:r>
              <a:rPr lang="ja-JP" altLang="en-US" sz="2000" dirty="0">
                <a:latin typeface="ＭＳ Ｐゴシック" panose="020B0600070205080204" pitchFamily="50" charset="-128"/>
                <a:ea typeface="ＭＳ Ｐゴシック" panose="020B0600070205080204" pitchFamily="50" charset="-128"/>
              </a:rPr>
              <a:t>にも含まれている。</a:t>
            </a:r>
            <a:endParaRPr lang="nl-BE" sz="1400" dirty="0">
              <a:latin typeface="ＭＳ Ｐゴシック" panose="020B0600070205080204" pitchFamily="50" charset="-128"/>
              <a:ea typeface="ＭＳ Ｐゴシック" panose="020B0600070205080204" pitchFamily="50" charset="-128"/>
            </a:endParaRPr>
          </a:p>
          <a:p>
            <a:pPr marL="0" indent="0" algn="just">
              <a:buNone/>
            </a:pPr>
            <a:r>
              <a:rPr lang="ja-JP" altLang="en-US" sz="2000" dirty="0">
                <a:latin typeface="ＭＳ Ｐゴシック" panose="020B0600070205080204" pitchFamily="50" charset="-128"/>
                <a:ea typeface="ＭＳ Ｐゴシック" panose="020B0600070205080204" pitchFamily="50" charset="-128"/>
              </a:rPr>
              <a:t>専有仕上げの</a:t>
            </a:r>
            <a:r>
              <a:rPr lang="en-US" altLang="ja-JP" sz="2000" dirty="0">
                <a:latin typeface="ＭＳ Ｐゴシック" panose="020B0600070205080204" pitchFamily="50" charset="-128"/>
                <a:ea typeface="ＭＳ Ｐゴシック" panose="020B0600070205080204" pitchFamily="50" charset="-128"/>
              </a:rPr>
              <a:t>SRI</a:t>
            </a:r>
            <a:r>
              <a:rPr lang="ja-JP" altLang="en-US" sz="2000" dirty="0">
                <a:latin typeface="ＭＳ Ｐゴシック" panose="020B0600070205080204" pitchFamily="50" charset="-128"/>
                <a:ea typeface="ＭＳ Ｐゴシック" panose="020B0600070205080204" pitchFamily="50" charset="-128"/>
              </a:rPr>
              <a:t>（太陽光反射率）</a:t>
            </a:r>
            <a:r>
              <a:rPr lang="en-US" altLang="ja-JP" sz="2000" dirty="0">
                <a:latin typeface="ＭＳ Ｐゴシック" panose="020B0600070205080204" pitchFamily="50" charset="-128"/>
                <a:ea typeface="ＭＳ Ｐゴシック" panose="020B0600070205080204" pitchFamily="50" charset="-128"/>
              </a:rPr>
              <a:t>&gt; 100 </a:t>
            </a:r>
            <a:endParaRPr lang="nl-BE" sz="2000" dirty="0">
              <a:latin typeface="ＭＳ Ｐゴシック" panose="020B0600070205080204" pitchFamily="50" charset="-128"/>
              <a:ea typeface="ＭＳ Ｐゴシック" panose="020B0600070205080204" pitchFamily="50" charset="-128"/>
            </a:endParaRPr>
          </a:p>
        </p:txBody>
      </p:sp>
      <p:pic>
        <p:nvPicPr>
          <p:cNvPr id="11"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0667" y="3085728"/>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218" y="3085728"/>
            <a:ext cx="4173793" cy="2700443"/>
          </a:xfrm>
          <a:prstGeom prst="rect">
            <a:avLst/>
          </a:prstGeom>
        </p:spPr>
      </p:pic>
      <p:sp>
        <p:nvSpPr>
          <p:cNvPr id="3" name="TextBox 2"/>
          <p:cNvSpPr txBox="1"/>
          <p:nvPr/>
        </p:nvSpPr>
        <p:spPr>
          <a:xfrm>
            <a:off x="4668218" y="5916101"/>
            <a:ext cx="4080246" cy="461665"/>
          </a:xfrm>
          <a:prstGeom prst="rect">
            <a:avLst/>
          </a:prstGeom>
          <a:noFill/>
        </p:spPr>
        <p:txBody>
          <a:bodyPr wrap="square" rtlCol="0">
            <a:spAutoFit/>
          </a:bodyPr>
          <a:lstStyle/>
          <a:p>
            <a:pPr algn="just"/>
            <a:r>
              <a:rPr lang="ja-JP" altLang="en-US" sz="1200" dirty="0">
                <a:latin typeface="ＭＳ Ｐゴシック" panose="020B0600070205080204" pitchFamily="50" charset="-128"/>
                <a:ea typeface="ＭＳ Ｐゴシック" panose="020B0600070205080204" pitchFamily="50" charset="-128"/>
              </a:rPr>
              <a:t>*表面は光の反射を拡散させなければならない（つまり鏡のような反射を避ける）。高度研磨材は適さない。</a:t>
            </a:r>
            <a:endParaRPr lang="nl-BE" sz="1200" dirty="0">
              <a:latin typeface="ＭＳ Ｐゴシック" panose="020B0600070205080204" pitchFamily="50" charset="-128"/>
              <a:ea typeface="ＭＳ Ｐゴシック" panose="020B0600070205080204" pitchFamily="50" charset="-128"/>
            </a:endParaRPr>
          </a:p>
        </p:txBody>
      </p:sp>
      <p:sp>
        <p:nvSpPr>
          <p:cNvPr id="10" name="Slide Number Placeholder 3">
            <a:extLst>
              <a:ext uri="{FF2B5EF4-FFF2-40B4-BE49-F238E27FC236}">
                <a16:creationId xmlns:a16="http://schemas.microsoft.com/office/drawing/2014/main" id="{DEF5A443-A0BC-41A0-A088-879696CFD5BB}"/>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43</a:t>
            </a:fld>
            <a:endParaRPr lang="fr-BE" dirty="0"/>
          </a:p>
        </p:txBody>
      </p:sp>
    </p:spTree>
    <p:extLst>
      <p:ext uri="{BB962C8B-B14F-4D97-AF65-F5344CB8AC3E}">
        <p14:creationId xmlns:p14="http://schemas.microsoft.com/office/powerpoint/2010/main" val="2447591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2" y="217297"/>
            <a:ext cx="8424936" cy="975783"/>
          </a:xfrm>
        </p:spPr>
        <p:txBody>
          <a:bodyPr>
            <a:noAutofit/>
          </a:bodyPr>
          <a:lstStyle/>
          <a:p>
            <a:r>
              <a:rPr lang="ja-JP" altLang="en-US" sz="2400" dirty="0">
                <a:latin typeface="ＭＳ Ｐゴシック" panose="020B0600070205080204" pitchFamily="50" charset="-128"/>
                <a:ea typeface="ＭＳ Ｐゴシック" panose="020B0600070205080204" pitchFamily="50" charset="-128"/>
              </a:rPr>
              <a:t>サンブレーカー</a:t>
            </a:r>
            <a:r>
              <a:rPr lang="fr-FR" altLang="fr-FR" sz="2400" baseline="50000" dirty="0">
                <a:latin typeface="ＭＳ Ｐゴシック" panose="020B0600070205080204" pitchFamily="50" charset="-128"/>
                <a:ea typeface="ＭＳ Ｐゴシック" panose="020B0600070205080204" pitchFamily="50" charset="-128"/>
              </a:rPr>
              <a:t>15</a:t>
            </a:r>
            <a:br>
              <a:rPr lang="fr-FR" altLang="fr-FR"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アリゾナ大学医学研究棟とトーマス・キーティング・バイオ研究棟</a:t>
            </a:r>
            <a:endParaRPr lang="nl-BE" sz="2400" dirty="0">
              <a:latin typeface="ＭＳ Ｐゴシック" panose="020B0600070205080204" pitchFamily="50" charset="-128"/>
              <a:ea typeface="ＭＳ Ｐゴシック" panose="020B0600070205080204" pitchFamily="50" charset="-128"/>
            </a:endParaRPr>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738150" y="1371600"/>
            <a:ext cx="5486400" cy="4114800"/>
          </a:xfrm>
          <a:ln>
            <a:solidFill>
              <a:schemeClr val="tx1"/>
            </a:solidFill>
          </a:ln>
        </p:spPr>
      </p:pic>
      <p:sp>
        <p:nvSpPr>
          <p:cNvPr id="4" name="Text Placeholder 3"/>
          <p:cNvSpPr>
            <a:spLocks noGrp="1"/>
          </p:cNvSpPr>
          <p:nvPr>
            <p:ph type="body" sz="half" idx="2"/>
          </p:nvPr>
        </p:nvSpPr>
        <p:spPr>
          <a:xfrm>
            <a:off x="71120" y="5779771"/>
            <a:ext cx="8820468" cy="860424"/>
          </a:xfrm>
        </p:spPr>
        <p:txBody>
          <a:bodyPr>
            <a:normAutofit/>
          </a:bodyPr>
          <a:lstStyle/>
          <a:p>
            <a:r>
              <a:rPr lang="ja-JP" altLang="en-US" sz="1600" dirty="0">
                <a:latin typeface="ＭＳ Ｐゴシック" panose="020B0600070205080204" pitchFamily="50" charset="-128"/>
                <a:ea typeface="ＭＳ Ｐゴシック" panose="020B0600070205080204" pitchFamily="50" charset="-128"/>
              </a:rPr>
              <a:t>天蓋型日よけ</a:t>
            </a:r>
            <a:endParaRPr lang="fr-FR" altLang="fr-FR" sz="1600" dirty="0">
              <a:latin typeface="ＭＳ Ｐゴシック" panose="020B0600070205080204" pitchFamily="50" charset="-128"/>
              <a:ea typeface="ＭＳ Ｐゴシック" panose="020B0600070205080204" pitchFamily="50" charset="-128"/>
            </a:endParaRPr>
          </a:p>
          <a:p>
            <a:pPr algn="just"/>
            <a:r>
              <a:rPr lang="ja-JP" altLang="en-US" sz="1600" dirty="0">
                <a:latin typeface="ＭＳ Ｐゴシック" panose="020B0600070205080204" pitchFamily="50" charset="-128"/>
                <a:ea typeface="ＭＳ Ｐゴシック" panose="020B0600070205080204" pitchFamily="50" charset="-128"/>
              </a:rPr>
              <a:t>オープンな空間が４３％のメッシュ：太陽光を最大限遮る一方でパネルの間の通風を可能にしている。</a:t>
            </a:r>
            <a:endParaRPr lang="fr-FR" altLang="fr-FR" sz="1600" dirty="0">
              <a:latin typeface="ＭＳ Ｐゴシック" panose="020B0600070205080204" pitchFamily="50" charset="-128"/>
              <a:ea typeface="ＭＳ Ｐゴシック" panose="020B0600070205080204" pitchFamily="50" charset="-128"/>
            </a:endParaRPr>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endParaRPr>
          </a:p>
        </p:txBody>
      </p:sp>
      <p:sp>
        <p:nvSpPr>
          <p:cNvPr id="8" name="Slide Number Placeholder 3">
            <a:extLst>
              <a:ext uri="{FF2B5EF4-FFF2-40B4-BE49-F238E27FC236}">
                <a16:creationId xmlns:a16="http://schemas.microsoft.com/office/drawing/2014/main" id="{C8D3201B-C6F6-471A-9AF9-68D4CB7D9C2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44</a:t>
            </a:fld>
            <a:endParaRPr lang="fr-BE" dirty="0"/>
          </a:p>
        </p:txBody>
      </p:sp>
    </p:spTree>
    <p:extLst>
      <p:ext uri="{BB962C8B-B14F-4D97-AF65-F5344CB8AC3E}">
        <p14:creationId xmlns:p14="http://schemas.microsoft.com/office/powerpoint/2010/main" val="4281572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7309"/>
            <a:ext cx="7886700" cy="589914"/>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rPr>
              <a:t>屋根材 参考サイト</a:t>
            </a:r>
            <a:endParaRPr lang="fr-FR" sz="3200" dirty="0">
              <a:latin typeface="ＭＳ Ｐゴシック" panose="020B0600070205080204" pitchFamily="50" charset="-128"/>
              <a:ea typeface="ＭＳ Ｐゴシック" panose="020B0600070205080204" pitchFamily="50" charset="-128"/>
            </a:endParaRPr>
          </a:p>
        </p:txBody>
      </p:sp>
      <p:sp>
        <p:nvSpPr>
          <p:cNvPr id="7" name="Content Placeholder 2"/>
          <p:cNvSpPr>
            <a:spLocks noGrp="1"/>
          </p:cNvSpPr>
          <p:nvPr>
            <p:ph idx="1"/>
          </p:nvPr>
        </p:nvSpPr>
        <p:spPr>
          <a:xfrm>
            <a:off x="162560" y="767223"/>
            <a:ext cx="8757920" cy="5913468"/>
          </a:xfrm>
        </p:spPr>
        <p:txBody>
          <a:bodyPr>
            <a:noAutofit/>
          </a:bodyPr>
          <a:lstStyle/>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3"/>
              </a:rPr>
              <a:t>http://www.worldstainless.org/Files/issf/non-image-files/PDF/Euro_Inox/Roofing_EN.pdf</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4"/>
              </a:rPr>
              <a:t>http://ssina.com/download_a_file/roofing.pdf</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5"/>
              </a:rPr>
              <a:t>http://www.worldstainless.org/About%20stainless/videos</a:t>
            </a:r>
            <a:endParaRPr lang="fr-FR" sz="1600" dirty="0">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7"/>
              </a:rPr>
              <a:t>http://www.bssa.org.uk/cms/File/The%20Growing%20Market%20for%20Stainless%20Steel%20Roofing.pdf</a:t>
            </a:r>
            <a:r>
              <a:rPr lang="fr-FR" sz="1600" dirty="0">
                <a:latin typeface="MS Gothic" panose="020B0609070205080204" pitchFamily="49" charset="-128"/>
                <a:ea typeface="MS Gothic" panose="020B0609070205080204" pitchFamily="49" charset="-128"/>
              </a:rPr>
              <a:t> </a:t>
            </a:r>
            <a:endParaRPr lang="fr-FR" sz="1600" dirty="0">
              <a:latin typeface="MS Gothic" panose="020B0609070205080204" pitchFamily="49" charset="-128"/>
              <a:ea typeface="MS Gothic" panose="020B0609070205080204" pitchFamily="49" charset="-128"/>
              <a:hlinkClick r:id="rId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rPr>
              <a:t>O. </a:t>
            </a:r>
            <a:r>
              <a:rPr lang="fr-FR" sz="1600" dirty="0" err="1">
                <a:latin typeface="MS Gothic" panose="020B0609070205080204" pitchFamily="49" charset="-128"/>
                <a:ea typeface="MS Gothic" panose="020B0609070205080204" pitchFamily="49" charset="-128"/>
              </a:rPr>
              <a:t>Wallinder</a:t>
            </a:r>
            <a:r>
              <a:rPr lang="fr-FR" sz="1600" dirty="0">
                <a:latin typeface="MS Gothic" panose="020B0609070205080204" pitchFamily="49" charset="-128"/>
                <a:ea typeface="MS Gothic" panose="020B0609070205080204" pitchFamily="49" charset="-128"/>
              </a:rPr>
              <a:t> and C. </a:t>
            </a:r>
            <a:r>
              <a:rPr lang="fr-FR" sz="1600" dirty="0" err="1">
                <a:latin typeface="MS Gothic" panose="020B0609070205080204" pitchFamily="49" charset="-128"/>
                <a:ea typeface="MS Gothic" panose="020B0609070205080204" pitchFamily="49" charset="-128"/>
              </a:rPr>
              <a:t>Leygraf</a:t>
            </a:r>
            <a:r>
              <a:rPr lang="fr-FR" sz="1600" dirty="0">
                <a:latin typeface="MS Gothic" panose="020B0609070205080204" pitchFamily="49" charset="-128"/>
                <a:ea typeface="MS Gothic" panose="020B0609070205080204" pitchFamily="49" charset="-128"/>
              </a:rPr>
              <a:t> ASTM </a:t>
            </a:r>
            <a:r>
              <a:rPr lang="fr-FR" sz="1600" dirty="0" err="1">
                <a:latin typeface="MS Gothic" panose="020B0609070205080204" pitchFamily="49" charset="-128"/>
                <a:ea typeface="MS Gothic" panose="020B0609070205080204" pitchFamily="49" charset="-128"/>
              </a:rPr>
              <a:t>Special</a:t>
            </a:r>
            <a:r>
              <a:rPr lang="fr-FR" sz="1600" dirty="0">
                <a:latin typeface="MS Gothic" panose="020B0609070205080204" pitchFamily="49" charset="-128"/>
                <a:ea typeface="MS Gothic" panose="020B0609070205080204" pitchFamily="49" charset="-128"/>
              </a:rPr>
              <a:t> </a:t>
            </a:r>
            <a:r>
              <a:rPr lang="fr-FR" sz="1600" dirty="0" err="1">
                <a:latin typeface="MS Gothic" panose="020B0609070205080204" pitchFamily="49" charset="-128"/>
                <a:ea typeface="MS Gothic" panose="020B0609070205080204" pitchFamily="49" charset="-128"/>
              </a:rPr>
              <a:t>Technical</a:t>
            </a:r>
            <a:r>
              <a:rPr lang="fr-FR" sz="1600" dirty="0">
                <a:latin typeface="MS Gothic" panose="020B0609070205080204" pitchFamily="49" charset="-128"/>
                <a:ea typeface="MS Gothic" panose="020B0609070205080204" pitchFamily="49" charset="-128"/>
              </a:rPr>
              <a:t> Publication N°1421, « </a:t>
            </a:r>
            <a:r>
              <a:rPr lang="fr-FR" sz="1600" dirty="0" err="1">
                <a:latin typeface="MS Gothic" panose="020B0609070205080204" pitchFamily="49" charset="-128"/>
                <a:ea typeface="MS Gothic" panose="020B0609070205080204" pitchFamily="49" charset="-128"/>
              </a:rPr>
              <a:t>Outdoor</a:t>
            </a:r>
            <a:r>
              <a:rPr lang="fr-FR" sz="1600" dirty="0">
                <a:latin typeface="MS Gothic" panose="020B0609070205080204" pitchFamily="49" charset="-128"/>
                <a:ea typeface="MS Gothic" panose="020B0609070205080204" pitchFamily="49" charset="-128"/>
              </a:rPr>
              <a:t> </a:t>
            </a:r>
            <a:r>
              <a:rPr lang="fr-FR" sz="1600" dirty="0" err="1">
                <a:latin typeface="MS Gothic" panose="020B0609070205080204" pitchFamily="49" charset="-128"/>
                <a:ea typeface="MS Gothic" panose="020B0609070205080204" pitchFamily="49" charset="-128"/>
              </a:rPr>
              <a:t>Atmospheric</a:t>
            </a:r>
            <a:r>
              <a:rPr lang="fr-FR" sz="1600" dirty="0">
                <a:latin typeface="MS Gothic" panose="020B0609070205080204" pitchFamily="49" charset="-128"/>
                <a:ea typeface="MS Gothic" panose="020B0609070205080204" pitchFamily="49" charset="-128"/>
              </a:rPr>
              <a:t> Corrosion » pp 185-199</a:t>
            </a:r>
            <a:endParaRPr lang="fr-FR" sz="1600" dirty="0">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9"/>
              </a:rPr>
              <a:t>https://www.worldstainless.org/Files/issf/non-image-files/PDF/Structural/Parliament_Library_Building_Domes.pdf</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0"/>
              </a:rPr>
              <a:t>http://www.architectureweek.com/2003/1022/design_1-3.html</a:t>
            </a:r>
            <a:endParaRPr lang="fr-FR" sz="1600" dirty="0">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en-US" sz="1600" dirty="0">
                <a:latin typeface="MS Gothic" panose="020B0609070205080204" pitchFamily="49" charset="-128"/>
                <a:ea typeface="MS Gothic" panose="020B0609070205080204" pitchFamily="49" charset="-128"/>
                <a:hlinkClick r:id="rId11"/>
              </a:rPr>
              <a:t>http://www.fosterandpartners.com/projects/uae-pavilion-shanghai-expo-2010/</a:t>
            </a:r>
            <a:endParaRPr lang="en-US"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2"/>
              </a:rPr>
              <a:t>http://www.hok.com/design/service/engineering/hamad-international-airport/</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3"/>
              </a:rPr>
              <a:t>https://www.rigidized.com/exteriorscmt.php</a:t>
            </a:r>
            <a:endParaRPr lang="fr-FR" sz="16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rPr>
              <a:t>a) </a:t>
            </a:r>
            <a:r>
              <a:rPr lang="fr-FR" sz="1600" dirty="0">
                <a:latin typeface="MS Gothic" panose="020B0609070205080204" pitchFamily="49" charset="-128"/>
                <a:ea typeface="MS Gothic" panose="020B0609070205080204" pitchFamily="49" charset="-128"/>
                <a:hlinkClick r:id="rId14"/>
              </a:rPr>
              <a:t>http://www.stainlessindia.org/UploadPdf/Dec%202011%20wshop%20Part-I.pdf</a:t>
            </a:r>
            <a:r>
              <a:rPr lang="fr-FR" sz="1600" dirty="0">
                <a:latin typeface="MS Gothic" panose="020B0609070205080204" pitchFamily="49" charset="-128"/>
                <a:ea typeface="MS Gothic" panose="020B0609070205080204" pitchFamily="49" charset="-128"/>
              </a:rPr>
              <a:t>    b) </a:t>
            </a:r>
            <a:r>
              <a:rPr lang="fr-FR" sz="1600" dirty="0">
                <a:latin typeface="MS Gothic" panose="020B0609070205080204" pitchFamily="49" charset="-128"/>
                <a:ea typeface="MS Gothic" panose="020B0609070205080204" pitchFamily="49" charset="-128"/>
                <a:hlinkClick r:id="rId15"/>
              </a:rPr>
              <a:t>http://www.wbdg.org/resources/cool-metal-roofing</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6"/>
              </a:rPr>
              <a:t>http://www.constructalia.com/repository/transfer/en/01921518ENLACE_PDF.pdf</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7"/>
              </a:rPr>
              <a:t>http://www.rigidized.com/saveenergy.php</a:t>
            </a:r>
            <a:endParaRPr lang="fr-FR" sz="1600" dirty="0">
              <a:solidFill>
                <a:srgbClr val="FF0000"/>
              </a:solidFill>
              <a:latin typeface="MS Gothic" panose="020B0609070205080204" pitchFamily="49" charset="-128"/>
              <a:ea typeface="MS Gothic" panose="020B0609070205080204" pitchFamily="49" charset="-128"/>
            </a:endParaRPr>
          </a:p>
          <a:p>
            <a:pPr marL="514350" indent="-514350">
              <a:buFont typeface="+mj-lt"/>
              <a:buAutoNum type="arabicPeriod"/>
            </a:pPr>
            <a:r>
              <a:rPr lang="fr-FR" sz="1600" dirty="0">
                <a:latin typeface="MS Gothic" panose="020B0609070205080204" pitchFamily="49" charset="-128"/>
                <a:ea typeface="MS Gothic" panose="020B0609070205080204" pitchFamily="49" charset="-128"/>
                <a:hlinkClick r:id="rId14"/>
              </a:rPr>
              <a:t>http://www.stainlessindia.org/UploadPdf/Dec%202011%20wshop%20Part-I.pdf</a:t>
            </a:r>
            <a:r>
              <a:rPr lang="fr-FR" sz="16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altLang="fr-FR" sz="1600" dirty="0">
                <a:latin typeface="MS Gothic" panose="020B0609070205080204" pitchFamily="49" charset="-128"/>
                <a:ea typeface="MS Gothic" panose="020B0609070205080204" pitchFamily="49" charset="-128"/>
                <a:hlinkClick r:id="rId18"/>
              </a:rPr>
              <a:t>www.cambridgearchitectural.com/</a:t>
            </a:r>
            <a:r>
              <a:rPr lang="fr-FR" altLang="fr-FR" sz="1600" dirty="0">
                <a:latin typeface="MS Gothic" panose="020B0609070205080204" pitchFamily="49" charset="-128"/>
                <a:ea typeface="MS Gothic" panose="020B0609070205080204" pitchFamily="49" charset="-128"/>
              </a:rPr>
              <a:t> </a:t>
            </a:r>
            <a:endParaRPr lang="fr-FR" sz="1600" dirty="0">
              <a:latin typeface="MS Gothic" panose="020B0609070205080204" pitchFamily="49" charset="-128"/>
              <a:ea typeface="MS Gothic" panose="020B0609070205080204" pitchFamily="49" charset="-128"/>
            </a:endParaRPr>
          </a:p>
        </p:txBody>
      </p:sp>
      <p:sp>
        <p:nvSpPr>
          <p:cNvPr id="5" name="Slide Number Placeholder 3">
            <a:extLst>
              <a:ext uri="{FF2B5EF4-FFF2-40B4-BE49-F238E27FC236}">
                <a16:creationId xmlns:a16="http://schemas.microsoft.com/office/drawing/2014/main" id="{E8D63406-9F3C-492A-85F0-6F3B5FEA7DF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45</a:t>
            </a:fld>
            <a:endParaRPr lang="fr-BE" dirty="0"/>
          </a:p>
        </p:txBody>
      </p:sp>
    </p:spTree>
    <p:extLst>
      <p:ext uri="{BB962C8B-B14F-4D97-AF65-F5344CB8AC3E}">
        <p14:creationId xmlns:p14="http://schemas.microsoft.com/office/powerpoint/2010/main" val="196722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4.</a:t>
            </a:r>
            <a:r>
              <a:rPr lang="ja-JP" altLang="en-US" sz="5400" dirty="0">
                <a:latin typeface="ＭＳ Ｐゴシック" panose="020B0600070205080204" pitchFamily="50" charset="-128"/>
                <a:ea typeface="ＭＳ Ｐゴシック" panose="020B0600070205080204" pitchFamily="50" charset="-128"/>
              </a:rPr>
              <a:t> 内装装飾</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8F1D7A63-C43F-4C2F-B934-BA5833636F8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46</a:t>
            </a:fld>
            <a:endParaRPr lang="fr-BE" dirty="0"/>
          </a:p>
        </p:txBody>
      </p:sp>
    </p:spTree>
    <p:extLst>
      <p:ext uri="{BB962C8B-B14F-4D97-AF65-F5344CB8AC3E}">
        <p14:creationId xmlns:p14="http://schemas.microsoft.com/office/powerpoint/2010/main" val="3794320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1280" y="90486"/>
            <a:ext cx="2008538" cy="6649450"/>
          </a:xfrm>
          <a:prstGeom prst="rect">
            <a:avLst/>
          </a:prstGeom>
        </p:spPr>
        <p:txBody>
          <a:bodyPr vert="eaVert"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2000" dirty="0">
                <a:latin typeface="ＭＳ Ｐゴシック" panose="020B0600070205080204" pitchFamily="50" charset="-128"/>
                <a:ea typeface="ＭＳ Ｐゴシック" panose="020B0600070205080204" pitchFamily="50" charset="-128"/>
              </a:rPr>
              <a:t>左上から時計回り</a:t>
            </a:r>
            <a:r>
              <a:rPr lang="en-US" altLang="ja-JP" sz="2000" dirty="0">
                <a:latin typeface="ＭＳ Ｐゴシック" panose="020B0600070205080204" pitchFamily="50" charset="-128"/>
                <a:ea typeface="ＭＳ Ｐゴシック" panose="020B0600070205080204" pitchFamily="50" charset="-128"/>
              </a:rPr>
              <a:t> </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木材とステンレスの階段 </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場所特定されず</a:t>
            </a:r>
            <a:r>
              <a:rPr lang="en-US" altLang="ja-JP" sz="2000" dirty="0">
                <a:latin typeface="ＭＳ Ｐゴシック" panose="020B0600070205080204" pitchFamily="50" charset="-128"/>
                <a:ea typeface="ＭＳ Ｐゴシック" panose="020B0600070205080204" pitchFamily="50" charset="-128"/>
              </a:rPr>
              <a:t>) </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曲線ワイヤー・メッシュの天井（ ルイジアナ州立大学</a:t>
            </a:r>
            <a:r>
              <a:rPr lang="en-US" altLang="ja-JP" sz="2000" dirty="0">
                <a:latin typeface="ＭＳ Ｐゴシック" panose="020B0600070205080204" pitchFamily="50" charset="-128"/>
                <a:ea typeface="ＭＳ Ｐゴシック" panose="020B0600070205080204" pitchFamily="50" charset="-128"/>
              </a:rPr>
              <a:t>)</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透明な部屋の仕切りがあるフィンランドのレストラン</a:t>
            </a:r>
            <a:endParaRPr lang="en-US" altLang="ja-JP"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ドアの取手</a:t>
            </a:r>
            <a:endParaRPr lang="fr-FR" sz="2000" dirty="0">
              <a:latin typeface="ＭＳ Ｐゴシック" panose="020B0600070205080204" pitchFamily="50" charset="-128"/>
              <a:ea typeface="ＭＳ Ｐゴシック" panose="020B0600070205080204" pitchFamily="50" charset="-128"/>
            </a:endParaRP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Slide Number Placeholder 3">
            <a:extLst>
              <a:ext uri="{FF2B5EF4-FFF2-40B4-BE49-F238E27FC236}">
                <a16:creationId xmlns:a16="http://schemas.microsoft.com/office/drawing/2014/main" id="{DCAFBA8F-7C35-470E-90DB-D6E49886437F}"/>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47</a:t>
            </a:fld>
            <a:endParaRPr lang="fr-BE" dirty="0"/>
          </a:p>
        </p:txBody>
      </p:sp>
    </p:spTree>
    <p:extLst>
      <p:ext uri="{BB962C8B-B14F-4D97-AF65-F5344CB8AC3E}">
        <p14:creationId xmlns:p14="http://schemas.microsoft.com/office/powerpoint/2010/main" val="2469536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457200"/>
            <a:ext cx="4378960" cy="1600200"/>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フランス銀行</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パリ（フランス） </a:t>
            </a:r>
            <a:r>
              <a:rPr lang="fr-FR" baseline="50000" dirty="0">
                <a:latin typeface="ＭＳ Ｐゴシック" panose="020B0600070205080204" pitchFamily="50" charset="-128"/>
                <a:ea typeface="ＭＳ Ｐゴシック" panose="020B0600070205080204" pitchFamily="50" charset="-128"/>
              </a:rPr>
              <a:t>4</a:t>
            </a:r>
            <a:br>
              <a:rPr lang="fr-FR" baseline="50000"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建築家</a:t>
            </a:r>
            <a:r>
              <a:rPr lang="en-US" altLang="ja-JP" dirty="0">
                <a:latin typeface="ＭＳ Ｐゴシック" panose="020B0600070205080204" pitchFamily="50" charset="-128"/>
                <a:ea typeface="ＭＳ Ｐゴシック" panose="020B0600070205080204" pitchFamily="50" charset="-128"/>
              </a:rPr>
              <a:t>: </a:t>
            </a:r>
            <a:r>
              <a:rPr lang="fr-FR" dirty="0">
                <a:latin typeface="ＭＳ Ｐゴシック" panose="020B0600070205080204" pitchFamily="50" charset="-128"/>
                <a:ea typeface="ＭＳ Ｐゴシック" panose="020B0600070205080204" pitchFamily="50" charset="-128"/>
              </a:rPr>
              <a:t>Moati -Riviere</a:t>
            </a:r>
          </a:p>
        </p:txBody>
      </p:sp>
      <p:pic>
        <p:nvPicPr>
          <p:cNvPr id="9" name="Picture 11" descr="MOATTI-RIVIERE_BANQUE-FRANCE_0113_12"/>
          <p:cNvPicPr>
            <a:picLocks noGrp="1" noChangeAspect="1" noChangeArrowheads="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4238625" y="992187"/>
            <a:ext cx="4629150" cy="4873625"/>
          </a:xfrm>
          <a:ln>
            <a:solidFill>
              <a:schemeClr val="tx1"/>
            </a:solidFill>
          </a:ln>
        </p:spPr>
      </p:pic>
      <p:sp>
        <p:nvSpPr>
          <p:cNvPr id="8" name="Text Placeholder 7"/>
          <p:cNvSpPr>
            <a:spLocks noGrp="1"/>
          </p:cNvSpPr>
          <p:nvPr>
            <p:ph type="body" sz="half" idx="2"/>
          </p:nvPr>
        </p:nvSpPr>
        <p:spPr>
          <a:xfrm>
            <a:off x="276225" y="2514600"/>
            <a:ext cx="3454479" cy="1671320"/>
          </a:xfrm>
        </p:spPr>
        <p:txBody>
          <a:bodyPr/>
          <a:lstStyle/>
          <a:p>
            <a:r>
              <a:rPr lang="ja-JP" altLang="en-US" dirty="0">
                <a:latin typeface="ＭＳ Ｐゴシック" panose="020B0600070205080204" pitchFamily="50" charset="-128"/>
                <a:ea typeface="ＭＳ Ｐゴシック" panose="020B0600070205080204" pitchFamily="50" charset="-128"/>
              </a:rPr>
              <a:t>鏡面仕上げ　</a:t>
            </a:r>
            <a:r>
              <a:rPr lang="fr-FR" dirty="0">
                <a:latin typeface="ＭＳ Ｐゴシック" panose="020B0600070205080204" pitchFamily="50" charset="-128"/>
                <a:ea typeface="ＭＳ Ｐゴシック" panose="020B0600070205080204" pitchFamily="50" charset="-128"/>
              </a:rPr>
              <a:t>EN 1.4301 (AISI 304) </a:t>
            </a:r>
          </a:p>
          <a:p>
            <a:endParaRPr lang="nl-BE" dirty="0">
              <a:latin typeface="ＭＳ Ｐゴシック" panose="020B0600070205080204" pitchFamily="50" charset="-128"/>
              <a:ea typeface="ＭＳ Ｐゴシック" panose="020B0600070205080204" pitchFamily="50" charset="-128"/>
            </a:endParaRPr>
          </a:p>
        </p:txBody>
      </p:sp>
      <p:sp>
        <p:nvSpPr>
          <p:cNvPr id="7" name="Slide Number Placeholder 3">
            <a:extLst>
              <a:ext uri="{FF2B5EF4-FFF2-40B4-BE49-F238E27FC236}">
                <a16:creationId xmlns:a16="http://schemas.microsoft.com/office/drawing/2014/main" id="{C45FE045-3EC0-42EA-A0DE-2234D9C74B17}"/>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48</a:t>
            </a:fld>
            <a:endParaRPr lang="fr-BE" dirty="0"/>
          </a:p>
        </p:txBody>
      </p:sp>
    </p:spTree>
    <p:extLst>
      <p:ext uri="{BB962C8B-B14F-4D97-AF65-F5344CB8AC3E}">
        <p14:creationId xmlns:p14="http://schemas.microsoft.com/office/powerpoint/2010/main" val="2861815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906952"/>
            <a:ext cx="6792416" cy="95727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地下鉄の駅 </a:t>
            </a:r>
            <a:r>
              <a:rPr lang="fr-FR" dirty="0">
                <a:latin typeface="ＭＳ Ｐゴシック" panose="020B0600070205080204" pitchFamily="50" charset="-128"/>
                <a:ea typeface="ＭＳ Ｐゴシック" panose="020B0600070205080204" pitchFamily="50" charset="-128"/>
              </a:rPr>
              <a:t>L5 El Carmel</a:t>
            </a:r>
            <a:br>
              <a:rPr lang="en-US"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バルセロナ　（スペイン） </a:t>
            </a:r>
            <a:r>
              <a:rPr lang="fr-FR" baseline="50000" dirty="0">
                <a:latin typeface="ＭＳ Ｐゴシック" panose="020B0600070205080204" pitchFamily="50" charset="-128"/>
                <a:ea typeface="ＭＳ Ｐゴシック" panose="020B0600070205080204" pitchFamily="50" charset="-128"/>
              </a:rPr>
              <a:t>5</a:t>
            </a:r>
          </a:p>
        </p:txBody>
      </p:sp>
      <p:sp>
        <p:nvSpPr>
          <p:cNvPr id="8" name="Text Placeholder 7"/>
          <p:cNvSpPr>
            <a:spLocks noGrp="1"/>
          </p:cNvSpPr>
          <p:nvPr>
            <p:ph type="body" sz="half" idx="2"/>
          </p:nvPr>
        </p:nvSpPr>
        <p:spPr>
          <a:xfrm>
            <a:off x="1175792" y="5938848"/>
            <a:ext cx="6792416" cy="804862"/>
          </a:xfrm>
        </p:spPr>
        <p:txBody>
          <a:bodyPr>
            <a:normAutofit/>
          </a:bodyPr>
          <a:lstStyle/>
          <a:p>
            <a:r>
              <a:rPr lang="ja-JP" altLang="en-US" sz="1600" dirty="0">
                <a:latin typeface="ＭＳ Ｐゴシック" panose="020B0600070205080204" pitchFamily="50" charset="-128"/>
                <a:ea typeface="ＭＳ Ｐゴシック" panose="020B0600070205080204" pitchFamily="50" charset="-128"/>
              </a:rPr>
              <a:t>ステンレスを編んだメッシュの壁パネル</a:t>
            </a:r>
            <a:endParaRPr lang="fr-FR" sz="1600" dirty="0">
              <a:latin typeface="ＭＳ Ｐゴシック" panose="020B0600070205080204" pitchFamily="50" charset="-128"/>
              <a:ea typeface="ＭＳ Ｐゴシック" panose="020B0600070205080204" pitchFamily="50" charset="-128"/>
            </a:endParaRP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792" y="332656"/>
            <a:ext cx="6792416" cy="4574296"/>
          </a:xfrm>
          <a:prstGeom prst="rect">
            <a:avLst/>
          </a:prstGeom>
          <a:ln>
            <a:solidFill>
              <a:schemeClr val="tx1"/>
            </a:solidFill>
          </a:ln>
        </p:spPr>
      </p:pic>
      <p:sp>
        <p:nvSpPr>
          <p:cNvPr id="6" name="Slide Number Placeholder 3">
            <a:extLst>
              <a:ext uri="{FF2B5EF4-FFF2-40B4-BE49-F238E27FC236}">
                <a16:creationId xmlns:a16="http://schemas.microsoft.com/office/drawing/2014/main" id="{DF801B07-007E-41D7-8DE1-DAFCD476F05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49</a:t>
            </a:fld>
            <a:endParaRPr lang="fr-BE" dirty="0"/>
          </a:p>
        </p:txBody>
      </p:sp>
    </p:spTree>
    <p:extLst>
      <p:ext uri="{BB962C8B-B14F-4D97-AF65-F5344CB8AC3E}">
        <p14:creationId xmlns:p14="http://schemas.microsoft.com/office/powerpoint/2010/main" val="35857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25118" y="36066"/>
            <a:ext cx="7091969" cy="68219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Content Placeholder 2"/>
          <p:cNvSpPr txBox="1">
            <a:spLocks/>
          </p:cNvSpPr>
          <p:nvPr/>
        </p:nvSpPr>
        <p:spPr>
          <a:xfrm>
            <a:off x="0" y="136523"/>
            <a:ext cx="1225118" cy="5909169"/>
          </a:xfrm>
          <a:prstGeom prst="rect">
            <a:avLst/>
          </a:prstGeom>
        </p:spPr>
        <p:txBody>
          <a:bodyPr vert="eaVert"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2000" dirty="0">
                <a:latin typeface="ＭＳ Ｐゴシック" panose="020B0600070205080204" pitchFamily="50" charset="-128"/>
                <a:ea typeface="ＭＳ Ｐゴシック" panose="020B0600070205080204" pitchFamily="50" charset="-128"/>
              </a:rPr>
              <a:t>ニューヨーク　（</a:t>
            </a:r>
            <a:r>
              <a:rPr lang="en-US" altLang="ja-JP" sz="2000" dirty="0">
                <a:latin typeface="ＭＳ Ｐゴシック" panose="020B0600070205080204" pitchFamily="50" charset="-128"/>
                <a:ea typeface="ＭＳ Ｐゴシック" panose="020B0600070205080204" pitchFamily="50" charset="-128"/>
              </a:rPr>
              <a:t>USA</a:t>
            </a:r>
            <a:r>
              <a:rPr lang="ja-JP" altLang="en-US" sz="2000" dirty="0">
                <a:latin typeface="ＭＳ Ｐゴシック" panose="020B0600070205080204" pitchFamily="50" charset="-128"/>
                <a:ea typeface="ＭＳ Ｐゴシック" panose="020B0600070205080204" pitchFamily="50" charset="-128"/>
              </a:rPr>
              <a:t>）</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en-US" altLang="ja-JP" sz="2000" dirty="0">
                <a:latin typeface="ＭＳ Ｐゴシック" panose="020B0600070205080204" pitchFamily="50" charset="-128"/>
                <a:ea typeface="ＭＳ Ｐゴシック" panose="020B0600070205080204" pitchFamily="50" charset="-128"/>
              </a:rPr>
              <a:t>Frank</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err="1">
                <a:latin typeface="ＭＳ Ｐゴシック" panose="020B0600070205080204" pitchFamily="50" charset="-128"/>
                <a:ea typeface="ＭＳ Ｐゴシック" panose="020B0600070205080204" pitchFamily="50" charset="-128"/>
              </a:rPr>
              <a:t>Gehry</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設計による高さ</a:t>
            </a:r>
            <a:r>
              <a:rPr lang="en-US" altLang="ja-JP" sz="2000" dirty="0">
                <a:latin typeface="ＭＳ Ｐゴシック" panose="020B0600070205080204" pitchFamily="50" charset="-128"/>
                <a:ea typeface="ＭＳ Ｐゴシック" panose="020B0600070205080204" pitchFamily="50" charset="-128"/>
              </a:rPr>
              <a:t>285m</a:t>
            </a:r>
            <a:r>
              <a:rPr lang="ja-JP" altLang="en-US" sz="2000" dirty="0">
                <a:latin typeface="ＭＳ Ｐゴシック" panose="020B0600070205080204" pitchFamily="50" charset="-128"/>
                <a:ea typeface="ＭＳ Ｐゴシック" panose="020B0600070205080204" pitchFamily="50" charset="-128"/>
              </a:rPr>
              <a:t>の</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高層アパートのステンレス・ファサード</a:t>
            </a:r>
            <a:r>
              <a:rPr lang="fr-FR" sz="2000" baseline="50000" dirty="0">
                <a:latin typeface="ＭＳ Ｐゴシック" panose="020B0600070205080204" pitchFamily="50" charset="-128"/>
                <a:ea typeface="ＭＳ Ｐゴシック" panose="020B0600070205080204" pitchFamily="50" charset="-128"/>
              </a:rPr>
              <a:t>7</a:t>
            </a:r>
          </a:p>
        </p:txBody>
      </p:sp>
      <p:sp>
        <p:nvSpPr>
          <p:cNvPr id="5" name="Slide Number Placeholder 3">
            <a:extLst>
              <a:ext uri="{FF2B5EF4-FFF2-40B4-BE49-F238E27FC236}">
                <a16:creationId xmlns:a16="http://schemas.microsoft.com/office/drawing/2014/main" id="{7C126019-06CE-4C5E-A585-9CE375A6642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a:t>
            </a:fld>
            <a:endParaRPr lang="fr-BE" dirty="0"/>
          </a:p>
        </p:txBody>
      </p:sp>
    </p:spTree>
    <p:extLst>
      <p:ext uri="{BB962C8B-B14F-4D97-AF65-F5344CB8AC3E}">
        <p14:creationId xmlns:p14="http://schemas.microsoft.com/office/powerpoint/2010/main" val="1791171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0598" y="4725144"/>
            <a:ext cx="6562801" cy="566738"/>
          </a:xfrm>
        </p:spPr>
        <p:txBody>
          <a:bodyPr/>
          <a:lstStyle/>
          <a:p>
            <a:r>
              <a:rPr lang="ja-JP" altLang="en-US" dirty="0">
                <a:latin typeface="ＭＳ Ｐゴシック" panose="020B0600070205080204" pitchFamily="50" charset="-128"/>
                <a:ea typeface="ＭＳ Ｐゴシック" panose="020B0600070205080204" pitchFamily="50" charset="-128"/>
              </a:rPr>
              <a:t>バターリャ修道院　ポルトガル</a:t>
            </a:r>
            <a:r>
              <a:rPr lang="fr-FR" baseline="50000" dirty="0">
                <a:latin typeface="ＭＳ Ｐゴシック" panose="020B0600070205080204" pitchFamily="50" charset="-128"/>
                <a:ea typeface="ＭＳ Ｐゴシック" panose="020B0600070205080204" pitchFamily="50" charset="-128"/>
              </a:rPr>
              <a:t>6</a:t>
            </a:r>
          </a:p>
        </p:txBody>
      </p:sp>
      <p:sp>
        <p:nvSpPr>
          <p:cNvPr id="8" name="Text Placeholder 7"/>
          <p:cNvSpPr>
            <a:spLocks noGrp="1"/>
          </p:cNvSpPr>
          <p:nvPr>
            <p:ph type="body" sz="half" idx="2"/>
          </p:nvPr>
        </p:nvSpPr>
        <p:spPr>
          <a:xfrm>
            <a:off x="386080" y="5689600"/>
            <a:ext cx="7650480" cy="944644"/>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ステンレスメッシュ・カーテン　、　オープン空間：</a:t>
            </a:r>
            <a:r>
              <a:rPr lang="en-US" altLang="ja-JP" dirty="0">
                <a:latin typeface="ＭＳ Ｐゴシック" panose="020B0600070205080204" pitchFamily="50" charset="-128"/>
                <a:ea typeface="ＭＳ Ｐゴシック" panose="020B0600070205080204" pitchFamily="50" charset="-128"/>
              </a:rPr>
              <a:t>36 % </a:t>
            </a:r>
          </a:p>
          <a:p>
            <a:r>
              <a:rPr lang="ja-JP" altLang="en-US" dirty="0">
                <a:latin typeface="ＭＳ Ｐゴシック" panose="020B0600070205080204" pitchFamily="50" charset="-128"/>
                <a:ea typeface="ＭＳ Ｐゴシック" panose="020B0600070205080204" pitchFamily="50" charset="-128"/>
              </a:rPr>
              <a:t>重量：</a:t>
            </a:r>
            <a:r>
              <a:rPr lang="en-US" altLang="ja-JP" dirty="0">
                <a:latin typeface="ＭＳ Ｐゴシック" panose="020B0600070205080204" pitchFamily="50" charset="-128"/>
                <a:ea typeface="ＭＳ Ｐゴシック" panose="020B0600070205080204" pitchFamily="50" charset="-128"/>
              </a:rPr>
              <a:t>0.25 kg/m2</a:t>
            </a:r>
            <a:r>
              <a:rPr lang="ja-JP" altLang="en-US" dirty="0">
                <a:latin typeface="ＭＳ Ｐゴシック" panose="020B0600070205080204" pitchFamily="50" charset="-128"/>
                <a:ea typeface="ＭＳ Ｐゴシック" panose="020B0600070205080204" pitchFamily="50" charset="-128"/>
              </a:rPr>
              <a:t>　、　ロッドの直径：</a:t>
            </a:r>
            <a:r>
              <a:rPr lang="en-US" altLang="ja-JP" dirty="0">
                <a:latin typeface="ＭＳ Ｐゴシック" panose="020B0600070205080204" pitchFamily="50" charset="-128"/>
                <a:ea typeface="ＭＳ Ｐゴシック" panose="020B0600070205080204" pitchFamily="50" charset="-128"/>
              </a:rPr>
              <a:t>φ0.05 mm</a:t>
            </a:r>
            <a:r>
              <a:rPr lang="ja-JP" altLang="en-US" dirty="0">
                <a:latin typeface="ＭＳ Ｐゴシック" panose="020B0600070205080204" pitchFamily="50" charset="-128"/>
                <a:ea typeface="ＭＳ Ｐゴシック" panose="020B0600070205080204" pitchFamily="50" charset="-128"/>
              </a:rPr>
              <a:t>　、ワイヤーのピッチ：</a:t>
            </a:r>
            <a:r>
              <a:rPr lang="en-US" altLang="ja-JP" dirty="0">
                <a:latin typeface="ＭＳ Ｐゴシック" panose="020B0600070205080204" pitchFamily="50" charset="-128"/>
                <a:ea typeface="ＭＳ Ｐゴシック" panose="020B0600070205080204" pitchFamily="50" charset="-128"/>
              </a:rPr>
              <a:t>0.13 x 0.13 mm.</a:t>
            </a:r>
            <a:endParaRPr lang="fr-FR" dirty="0">
              <a:latin typeface="ＭＳ Ｐゴシック" panose="020B0600070205080204" pitchFamily="50" charset="-128"/>
              <a:ea typeface="ＭＳ Ｐゴシック" panose="020B0600070205080204" pitchFamily="50" charset="-128"/>
            </a:endParaRPr>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9A5C7A57-49D8-48A6-9D81-2384B77C7CD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50</a:t>
            </a:fld>
            <a:endParaRPr lang="fr-BE" dirty="0"/>
          </a:p>
        </p:txBody>
      </p:sp>
    </p:spTree>
    <p:extLst>
      <p:ext uri="{BB962C8B-B14F-4D97-AF65-F5344CB8AC3E}">
        <p14:creationId xmlns:p14="http://schemas.microsoft.com/office/powerpoint/2010/main" val="2329253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300396"/>
            <a:ext cx="3816424" cy="1172803"/>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ホーム・カーテン</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安全用手すり　</a:t>
            </a:r>
            <a:r>
              <a:rPr lang="fr-FR" baseline="50000" dirty="0">
                <a:latin typeface="ＭＳ Ｐゴシック" panose="020B0600070205080204" pitchFamily="50" charset="-128"/>
                <a:ea typeface="ＭＳ Ｐゴシック" panose="020B0600070205080204" pitchFamily="50" charset="-128"/>
              </a:rPr>
              <a:t>7</a:t>
            </a:r>
          </a:p>
        </p:txBody>
      </p:sp>
      <p:sp>
        <p:nvSpPr>
          <p:cNvPr id="6" name="Text Placeholder 5"/>
          <p:cNvSpPr>
            <a:spLocks noGrp="1"/>
          </p:cNvSpPr>
          <p:nvPr>
            <p:ph type="body" sz="half" idx="2"/>
          </p:nvPr>
        </p:nvSpPr>
        <p:spPr>
          <a:xfrm>
            <a:off x="5004048" y="2021840"/>
            <a:ext cx="3957072" cy="3135352"/>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ステンレス</a:t>
            </a:r>
          </a:p>
          <a:p>
            <a:r>
              <a:rPr lang="ja-JP" altLang="en-US" dirty="0">
                <a:latin typeface="ＭＳ Ｐゴシック" panose="020B0600070205080204" pitchFamily="50" charset="-128"/>
                <a:ea typeface="ＭＳ Ｐゴシック" panose="020B0600070205080204" pitchFamily="50" charset="-128"/>
              </a:rPr>
              <a:t>オープンな空間：</a:t>
            </a:r>
            <a:r>
              <a:rPr lang="en-US" altLang="ja-JP" dirty="0">
                <a:latin typeface="ＭＳ Ｐゴシック" panose="020B0600070205080204" pitchFamily="50" charset="-128"/>
                <a:ea typeface="ＭＳ Ｐゴシック" panose="020B0600070205080204" pitchFamily="50" charset="-128"/>
              </a:rPr>
              <a:t>44% </a:t>
            </a:r>
          </a:p>
          <a:p>
            <a:r>
              <a:rPr lang="ja-JP" altLang="en-US" dirty="0">
                <a:latin typeface="ＭＳ Ｐゴシック" panose="020B0600070205080204" pitchFamily="50" charset="-128"/>
                <a:ea typeface="ＭＳ Ｐゴシック" panose="020B0600070205080204" pitchFamily="50" charset="-128"/>
              </a:rPr>
              <a:t>重量：</a:t>
            </a:r>
            <a:r>
              <a:rPr lang="en-US" altLang="ja-JP" dirty="0">
                <a:latin typeface="ＭＳ Ｐゴシック" panose="020B0600070205080204" pitchFamily="50" charset="-128"/>
                <a:ea typeface="ＭＳ Ｐゴシック" panose="020B0600070205080204" pitchFamily="50" charset="-128"/>
              </a:rPr>
              <a:t>5,2kg/m2 </a:t>
            </a:r>
          </a:p>
          <a:p>
            <a:r>
              <a:rPr lang="ja-JP" altLang="en-US" dirty="0">
                <a:latin typeface="ＭＳ Ｐゴシック" panose="020B0600070205080204" pitchFamily="50" charset="-128"/>
                <a:ea typeface="ＭＳ Ｐゴシック" panose="020B0600070205080204" pitchFamily="50" charset="-128"/>
              </a:rPr>
              <a:t>ケーブルの直径：</a:t>
            </a:r>
            <a:r>
              <a:rPr lang="en-US" altLang="ja-JP" dirty="0">
                <a:latin typeface="ＭＳ Ｐゴシック" panose="020B0600070205080204" pitchFamily="50" charset="-128"/>
                <a:ea typeface="ＭＳ Ｐゴシック" panose="020B0600070205080204" pitchFamily="50" charset="-128"/>
              </a:rPr>
              <a:t>4 x 0.75mm. </a:t>
            </a:r>
          </a:p>
          <a:p>
            <a:r>
              <a:rPr lang="ja-JP" altLang="en-US" dirty="0">
                <a:latin typeface="ＭＳ Ｐゴシック" panose="020B0600070205080204" pitchFamily="50" charset="-128"/>
                <a:ea typeface="ＭＳ Ｐゴシック" panose="020B0600070205080204" pitchFamily="50" charset="-128"/>
              </a:rPr>
              <a:t>ロッドの直径：</a:t>
            </a:r>
            <a:r>
              <a:rPr lang="en-US" altLang="ja-JP" dirty="0">
                <a:latin typeface="ＭＳ Ｐゴシック" panose="020B0600070205080204" pitchFamily="50" charset="-128"/>
                <a:ea typeface="ＭＳ Ｐゴシック" panose="020B0600070205080204" pitchFamily="50" charset="-128"/>
              </a:rPr>
              <a:t>φ1.5mm. </a:t>
            </a:r>
          </a:p>
          <a:p>
            <a:r>
              <a:rPr lang="ja-JP" altLang="en-US" dirty="0">
                <a:latin typeface="ＭＳ Ｐゴシック" panose="020B0600070205080204" pitchFamily="50" charset="-128"/>
                <a:ea typeface="ＭＳ Ｐゴシック" panose="020B0600070205080204" pitchFamily="50" charset="-128"/>
              </a:rPr>
              <a:t>ケーブルのピッチ：</a:t>
            </a:r>
            <a:r>
              <a:rPr lang="en-US" altLang="ja-JP" dirty="0">
                <a:latin typeface="ＭＳ Ｐゴシック" panose="020B0600070205080204" pitchFamily="50" charset="-128"/>
                <a:ea typeface="ＭＳ Ｐゴシック" panose="020B0600070205080204" pitchFamily="50" charset="-128"/>
              </a:rPr>
              <a:t>26.4mm. </a:t>
            </a:r>
          </a:p>
          <a:p>
            <a:r>
              <a:rPr lang="ja-JP" altLang="en-US" dirty="0">
                <a:latin typeface="ＭＳ Ｐゴシック" panose="020B0600070205080204" pitchFamily="50" charset="-128"/>
                <a:ea typeface="ＭＳ Ｐゴシック" panose="020B0600070205080204" pitchFamily="50" charset="-128"/>
              </a:rPr>
              <a:t>ワイヤーのピッチ：</a:t>
            </a:r>
            <a:r>
              <a:rPr lang="en-US" altLang="ja-JP" dirty="0">
                <a:latin typeface="ＭＳ Ｐゴシック" panose="020B0600070205080204" pitchFamily="50" charset="-128"/>
                <a:ea typeface="ＭＳ Ｐゴシック" panose="020B0600070205080204" pitchFamily="50" charset="-128"/>
              </a:rPr>
              <a:t>3mm.</a:t>
            </a:r>
            <a:endParaRPr lang="fr-FR" dirty="0">
              <a:latin typeface="ＭＳ Ｐゴシック" panose="020B0600070205080204" pitchFamily="50" charset="-128"/>
              <a:ea typeface="ＭＳ Ｐゴシック" panose="020B0600070205080204" pitchFamily="50" charset="-128"/>
            </a:endParaRPr>
          </a:p>
          <a:p>
            <a:endParaRPr lang="nl-BE" dirty="0">
              <a:latin typeface="ＭＳ Ｐゴシック" panose="020B0600070205080204" pitchFamily="50" charset="-128"/>
              <a:ea typeface="ＭＳ Ｐゴシック" panose="020B0600070205080204" pitchFamily="50" charset="-128"/>
            </a:endParaRPr>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6E02BCD4-7079-491D-9156-015B0D37BAEB}"/>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51</a:t>
            </a:fld>
            <a:endParaRPr lang="fr-BE" dirty="0"/>
          </a:p>
        </p:txBody>
      </p:sp>
    </p:spTree>
    <p:extLst>
      <p:ext uri="{BB962C8B-B14F-4D97-AF65-F5344CB8AC3E}">
        <p14:creationId xmlns:p14="http://schemas.microsoft.com/office/powerpoint/2010/main" val="1637804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013176"/>
            <a:ext cx="7136576" cy="1479064"/>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現代美術展示館　（建設中）</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深圳 （中国）</a:t>
            </a:r>
            <a:r>
              <a:rPr lang="fr-FR" baseline="50000" dirty="0">
                <a:latin typeface="ＭＳ Ｐゴシック" panose="020B0600070205080204" pitchFamily="50" charset="-128"/>
                <a:ea typeface="ＭＳ Ｐゴシック" panose="020B0600070205080204" pitchFamily="50" charset="-128"/>
              </a:rPr>
              <a:t>8</a:t>
            </a:r>
            <a:r>
              <a:rPr lang="fr-FR" dirty="0">
                <a:latin typeface="ＭＳ Ｐゴシック" panose="020B0600070205080204" pitchFamily="50" charset="-128"/>
                <a:ea typeface="ＭＳ Ｐゴシック" panose="020B0600070205080204" pitchFamily="50" charset="-128"/>
              </a:rPr>
              <a:t> </a:t>
            </a:r>
            <a:br>
              <a:rPr lang="fr-FR"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建築家</a:t>
            </a:r>
            <a:r>
              <a:rPr lang="en-US" altLang="ja-JP" dirty="0">
                <a:latin typeface="ＭＳ Ｐゴシック" panose="020B0600070205080204" pitchFamily="50" charset="-128"/>
                <a:ea typeface="ＭＳ Ｐゴシック" panose="020B0600070205080204" pitchFamily="50" charset="-128"/>
              </a:rPr>
              <a:t>: </a:t>
            </a:r>
            <a:r>
              <a:rPr lang="fr-FR" dirty="0">
                <a:latin typeface="ＭＳ Ｐゴシック" panose="020B0600070205080204" pitchFamily="50" charset="-128"/>
                <a:ea typeface="ＭＳ Ｐゴシック" panose="020B0600070205080204" pitchFamily="50" charset="-128"/>
              </a:rPr>
              <a:t>CoopHimmelblau</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3">
            <a:extLst>
              <a:ext uri="{FF2B5EF4-FFF2-40B4-BE49-F238E27FC236}">
                <a16:creationId xmlns:a16="http://schemas.microsoft.com/office/drawing/2014/main" id="{C206EB18-AC3C-4E6D-A5ED-A305D27F6ECB}"/>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52</a:t>
            </a:fld>
            <a:endParaRPr lang="fr-BE" dirty="0"/>
          </a:p>
        </p:txBody>
      </p:sp>
    </p:spTree>
    <p:extLst>
      <p:ext uri="{BB962C8B-B14F-4D97-AF65-F5344CB8AC3E}">
        <p14:creationId xmlns:p14="http://schemas.microsoft.com/office/powerpoint/2010/main" val="889940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内装装飾 参考サイト</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2"/>
              </a:rPr>
              <a:t>http://www.seoic.com/cable_railing.htm</a:t>
            </a:r>
            <a:endParaRPr lang="fr-FR" b="1" dirty="0">
              <a:solidFill>
                <a:srgbClr val="FF0000"/>
              </a:solidFill>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3"/>
              </a:rPr>
              <a:t>http://cambridgearchitectural.com/projects/louisiana-state-university-lsu-student-union-theater</a:t>
            </a:r>
            <a:endParaRPr lang="fr-FR"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4"/>
              </a:rPr>
              <a:t>http://www.twentinox.com/projects/item/36/Transparent+stainless+steel+curtain+panels</a:t>
            </a:r>
            <a:r>
              <a:rPr lang="fr-FR"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5"/>
              </a:rPr>
              <a:t>http://www.uginox.com/fr/node/180</a:t>
            </a:r>
            <a:r>
              <a:rPr lang="fr-FR"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6"/>
              </a:rPr>
              <a:t>http://www.cedinox.es</a:t>
            </a:r>
            <a:endParaRPr lang="fr-FR"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7"/>
              </a:rPr>
              <a:t>http://www.archilovers.com/projects/58425/mosteiro-da-batalha.html</a:t>
            </a:r>
            <a:r>
              <a:rPr lang="fr-FR"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8"/>
              </a:rPr>
              <a:t>http://www.theinoxincolor.com/portfolio_category/decorative-mesh-projects/</a:t>
            </a:r>
            <a:r>
              <a:rPr lang="fr-FR"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dirty="0">
                <a:latin typeface="ＭＳ Ｐゴシック" panose="020B0600070205080204" pitchFamily="50" charset="-128"/>
                <a:ea typeface="ＭＳ Ｐゴシック" panose="020B0600070205080204" pitchFamily="50" charset="-128"/>
                <a:hlinkClick r:id="rId9"/>
              </a:rPr>
              <a:t>http://www.coop-himmelblau.at/architecture/projects/museum-of-contemporary-art-planning-exhibition</a:t>
            </a:r>
            <a:r>
              <a:rPr lang="fr-FR" dirty="0">
                <a:latin typeface="ＭＳ Ｐゴシック" panose="020B0600070205080204" pitchFamily="50" charset="-128"/>
                <a:ea typeface="ＭＳ Ｐゴシック" panose="020B0600070205080204" pitchFamily="50" charset="-128"/>
              </a:rPr>
              <a:t> </a:t>
            </a:r>
          </a:p>
        </p:txBody>
      </p:sp>
      <p:sp>
        <p:nvSpPr>
          <p:cNvPr id="4" name="Slide Number Placeholder 3">
            <a:extLst>
              <a:ext uri="{FF2B5EF4-FFF2-40B4-BE49-F238E27FC236}">
                <a16:creationId xmlns:a16="http://schemas.microsoft.com/office/drawing/2014/main" id="{5CC5C536-5C68-40B0-9344-0F243C41080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53</a:t>
            </a:fld>
            <a:endParaRPr lang="fr-BE" dirty="0"/>
          </a:p>
        </p:txBody>
      </p:sp>
    </p:spTree>
    <p:extLst>
      <p:ext uri="{BB962C8B-B14F-4D97-AF65-F5344CB8AC3E}">
        <p14:creationId xmlns:p14="http://schemas.microsoft.com/office/powerpoint/2010/main" val="2318662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5.</a:t>
            </a:r>
            <a:r>
              <a:rPr lang="ja-JP" altLang="en-US" sz="5400" dirty="0">
                <a:latin typeface="ＭＳ Ｐゴシック" panose="020B0600070205080204" pitchFamily="50" charset="-128"/>
                <a:ea typeface="ＭＳ Ｐゴシック" panose="020B0600070205080204" pitchFamily="50" charset="-128"/>
              </a:rPr>
              <a:t> 配管</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28E06960-FCA9-4EF1-8A50-5224909AF7B8}"/>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54</a:t>
            </a:fld>
            <a:endParaRPr lang="fr-BE" dirty="0"/>
          </a:p>
        </p:txBody>
      </p:sp>
    </p:spTree>
    <p:extLst>
      <p:ext uri="{BB962C8B-B14F-4D97-AF65-F5344CB8AC3E}">
        <p14:creationId xmlns:p14="http://schemas.microsoft.com/office/powerpoint/2010/main" val="2251942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Content Placeholder 2"/>
          <p:cNvSpPr txBox="1">
            <a:spLocks/>
          </p:cNvSpPr>
          <p:nvPr/>
        </p:nvSpPr>
        <p:spPr>
          <a:xfrm>
            <a:off x="1304098" y="4723194"/>
            <a:ext cx="3771958" cy="21348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2000" dirty="0">
                <a:latin typeface="ＭＳ Ｐゴシック" panose="020B0600070205080204" pitchFamily="50" charset="-128"/>
                <a:ea typeface="ＭＳ Ｐゴシック" panose="020B0600070205080204" pitchFamily="50" charset="-128"/>
              </a:rPr>
              <a:t>左上から時計回り</a:t>
            </a:r>
            <a:r>
              <a:rPr lang="en-US" altLang="ja-JP" sz="2000" dirty="0">
                <a:latin typeface="ＭＳ Ｐゴシック" panose="020B0600070205080204" pitchFamily="50" charset="-128"/>
                <a:ea typeface="ＭＳ Ｐゴシック" panose="020B0600070205080204" pitchFamily="50" charset="-128"/>
              </a:rPr>
              <a:t>: </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サニタリー配管</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プレス接合チューブ</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台所の蛇口</a:t>
            </a:r>
            <a:endParaRPr lang="fr-FR" sz="20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2000" dirty="0">
                <a:latin typeface="ＭＳ Ｐゴシック" panose="020B0600070205080204" pitchFamily="50" charset="-128"/>
                <a:ea typeface="ＭＳ Ｐゴシック" panose="020B0600070205080204" pitchFamily="50" charset="-128"/>
              </a:rPr>
              <a:t>照明付きシャワーヘッド</a:t>
            </a:r>
            <a:endParaRPr lang="fr-FR" sz="2000" dirty="0">
              <a:latin typeface="ＭＳ Ｐゴシック" panose="020B0600070205080204" pitchFamily="50" charset="-128"/>
              <a:ea typeface="ＭＳ Ｐゴシック" panose="020B0600070205080204" pitchFamily="50" charset="-128"/>
            </a:endParaRPr>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1" name="Slide Number Placeholder 3">
            <a:extLst>
              <a:ext uri="{FF2B5EF4-FFF2-40B4-BE49-F238E27FC236}">
                <a16:creationId xmlns:a16="http://schemas.microsoft.com/office/drawing/2014/main" id="{7F6306D1-8614-4E50-A4BB-300946EE68F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55</a:t>
            </a:fld>
            <a:endParaRPr lang="fr-BE" dirty="0"/>
          </a:p>
        </p:txBody>
      </p:sp>
    </p:spTree>
    <p:extLst>
      <p:ext uri="{BB962C8B-B14F-4D97-AF65-F5344CB8AC3E}">
        <p14:creationId xmlns:p14="http://schemas.microsoft.com/office/powerpoint/2010/main" val="411784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04106" y="5789612"/>
            <a:ext cx="5486400" cy="5667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ステンレスパイプ配管システム</a:t>
            </a:r>
            <a:endParaRPr lang="fr-FR" dirty="0">
              <a:latin typeface="ＭＳ Ｐゴシック" panose="020B0600070205080204" pitchFamily="50" charset="-128"/>
              <a:ea typeface="ＭＳ Ｐゴシック" panose="020B0600070205080204" pitchFamily="50" charset="-128"/>
            </a:endParaRPr>
          </a:p>
        </p:txBody>
      </p:sp>
      <p:pic>
        <p:nvPicPr>
          <p:cNvPr id="1026"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A8BBA791-F118-4637-8341-B441602A0CED}"/>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56</a:t>
            </a:fld>
            <a:endParaRPr lang="fr-BE" dirty="0"/>
          </a:p>
        </p:txBody>
      </p:sp>
    </p:spTree>
    <p:extLst>
      <p:ext uri="{BB962C8B-B14F-4D97-AF65-F5344CB8AC3E}">
        <p14:creationId xmlns:p14="http://schemas.microsoft.com/office/powerpoint/2010/main" val="2999355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MS PGothic" panose="020B0600070205080204" pitchFamily="34" charset="-128"/>
                <a:ea typeface="MS PGothic" panose="020B0600070205080204" pitchFamily="34" charset="-128"/>
              </a:rPr>
              <a:t>ステンレス配管 参考サイト</a:t>
            </a:r>
            <a:endParaRPr lang="fr-FR" dirty="0">
              <a:latin typeface="MS PGothic" panose="020B0600070205080204" pitchFamily="34" charset="-128"/>
              <a:ea typeface="MS PGothic" panose="020B0600070205080204" pitchFamily="34" charset="-12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1800" dirty="0">
                <a:latin typeface="MS Gothic" panose="020B0609070205080204" pitchFamily="49" charset="-128"/>
                <a:ea typeface="MS Gothic" panose="020B0609070205080204" pitchFamily="49" charset="-128"/>
                <a:hlinkClick r:id="rId3"/>
              </a:rPr>
              <a:t>https://www.worldstainless.org/Files/issf/non-image-files/PDF/Euro_Inox/PressFittingSystems_EN.pdf</a:t>
            </a:r>
            <a:endParaRPr lang="fr-FR" sz="18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800" dirty="0">
                <a:latin typeface="MS Gothic" panose="020B0609070205080204" pitchFamily="49" charset="-128"/>
                <a:ea typeface="MS Gothic" panose="020B0609070205080204" pitchFamily="49" charset="-128"/>
                <a:hlinkClick r:id="rId4"/>
              </a:rPr>
              <a:t>http://www.nickelinstitute.org/~/media/Files/TechnicalLiterature/StainlessSteelPlumbing-color-EN_11019_.ashx</a:t>
            </a:r>
            <a:endParaRPr lang="fr-FR" sz="18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800" dirty="0">
                <a:latin typeface="MS Gothic" panose="020B0609070205080204" pitchFamily="49" charset="-128"/>
                <a:ea typeface="MS Gothic" panose="020B0609070205080204" pitchFamily="49" charset="-128"/>
                <a:hlinkClick r:id="rId5"/>
              </a:rPr>
              <a:t>https://nickelinstitute.org/library/?opt_perpage=20&amp;opt_layout=grid&amp;searchTerm=pipes%20for%20buildings&amp;page=1</a:t>
            </a:r>
            <a:endParaRPr lang="fr-FR" sz="18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1800" dirty="0">
                <a:latin typeface="MS Gothic" panose="020B0609070205080204" pitchFamily="49" charset="-128"/>
                <a:ea typeface="MS Gothic" panose="020B0609070205080204" pitchFamily="49" charset="-128"/>
                <a:hlinkClick r:id="rId6"/>
              </a:rPr>
              <a:t>http://www.bssa.org.uk/cms/File/BSSA%20PLUMBING%20P.1-4.pdf</a:t>
            </a:r>
            <a:r>
              <a:rPr lang="fr-FR" sz="18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1800" dirty="0">
                <a:latin typeface="MS Gothic" panose="020B0609070205080204" pitchFamily="49" charset="-128"/>
                <a:ea typeface="MS Gothic" panose="020B0609070205080204" pitchFamily="49" charset="-128"/>
                <a:hlinkClick r:id="rId7"/>
              </a:rPr>
              <a:t>https://www.grohe.de/de_de/badezimmer.html</a:t>
            </a:r>
            <a:endParaRPr lang="fr-FR" sz="1800" dirty="0">
              <a:solidFill>
                <a:srgbClr val="FF0000"/>
              </a:solidFill>
              <a:latin typeface="MS Gothic" panose="020B0609070205080204" pitchFamily="49" charset="-128"/>
              <a:ea typeface="MS Gothic" panose="020B0609070205080204" pitchFamily="49" charset="-128"/>
            </a:endParaRPr>
          </a:p>
        </p:txBody>
      </p:sp>
      <p:sp>
        <p:nvSpPr>
          <p:cNvPr id="5" name="Slide Number Placeholder 3">
            <a:extLst>
              <a:ext uri="{FF2B5EF4-FFF2-40B4-BE49-F238E27FC236}">
                <a16:creationId xmlns:a16="http://schemas.microsoft.com/office/drawing/2014/main" id="{17BAF1EC-A3CC-41A2-989F-783F59DB748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latin typeface="MS PGothic" panose="020B0600070205080204" pitchFamily="34" charset="-128"/>
                <a:ea typeface="MS PGothic" panose="020B0600070205080204" pitchFamily="34" charset="-128"/>
              </a:rPr>
              <a:pPr algn="r"/>
              <a:t>57</a:t>
            </a:fld>
            <a:endParaRPr lang="fr-BE"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823255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nl-BE" sz="5400" dirty="0">
                <a:latin typeface="ＭＳ Ｐゴシック" panose="020B0600070205080204" pitchFamily="50" charset="-128"/>
                <a:ea typeface="ＭＳ Ｐゴシック" panose="020B0600070205080204" pitchFamily="50" charset="-128"/>
              </a:rPr>
              <a:t>6.</a:t>
            </a:r>
            <a:r>
              <a:rPr lang="ja-JP" altLang="en-US" sz="5400" dirty="0">
                <a:latin typeface="ＭＳ Ｐゴシック" panose="020B0600070205080204" pitchFamily="50" charset="-128"/>
                <a:ea typeface="ＭＳ Ｐゴシック" panose="020B0600070205080204" pitchFamily="50" charset="-128"/>
              </a:rPr>
              <a:t> エスカレーターと</a:t>
            </a:r>
            <a:br>
              <a:rPr lang="en-US" altLang="ja-JP" sz="5400" dirty="0">
                <a:latin typeface="ＭＳ Ｐゴシック" panose="020B0600070205080204" pitchFamily="50" charset="-128"/>
                <a:ea typeface="ＭＳ Ｐゴシック" panose="020B0600070205080204" pitchFamily="50" charset="-128"/>
              </a:rPr>
            </a:br>
            <a:r>
              <a:rPr lang="ja-JP" altLang="en-US" sz="5400" dirty="0">
                <a:latin typeface="ＭＳ Ｐゴシック" panose="020B0600070205080204" pitchFamily="50" charset="-128"/>
                <a:ea typeface="ＭＳ Ｐゴシック" panose="020B0600070205080204" pitchFamily="50" charset="-128"/>
              </a:rPr>
              <a:t>エレベーター</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95B40834-5A76-49C0-AEC2-8DFC45571C86}"/>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58</a:t>
            </a:fld>
            <a:endParaRPr lang="fr-BE" dirty="0"/>
          </a:p>
        </p:txBody>
      </p:sp>
    </p:spTree>
    <p:extLst>
      <p:ext uri="{BB962C8B-B14F-4D97-AF65-F5344CB8AC3E}">
        <p14:creationId xmlns:p14="http://schemas.microsoft.com/office/powerpoint/2010/main" val="2818224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693369"/>
            <a:ext cx="1452880" cy="5229911"/>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1800" dirty="0">
                <a:latin typeface="ＭＳ Ｐゴシック" panose="020B0600070205080204" pitchFamily="50" charset="-128"/>
                <a:ea typeface="ＭＳ Ｐゴシック" panose="020B0600070205080204" pitchFamily="50" charset="-128"/>
              </a:rPr>
              <a:t>左上から時計回り</a:t>
            </a:r>
            <a:r>
              <a:rPr lang="en-US" altLang="ja-JP" sz="1800" dirty="0">
                <a:latin typeface="ＭＳ Ｐゴシック" panose="020B0600070205080204" pitchFamily="50" charset="-128"/>
                <a:ea typeface="ＭＳ Ｐゴシック" panose="020B0600070205080204" pitchFamily="50" charset="-128"/>
              </a:rPr>
              <a:t>: </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エレベーター</a:t>
            </a:r>
            <a:r>
              <a:rPr lang="en-US" altLang="ja-JP" sz="1800" dirty="0">
                <a:latin typeface="ＭＳ Ｐゴシック" panose="020B0600070205080204" pitchFamily="50" charset="-128"/>
                <a:ea typeface="ＭＳ Ｐゴシック" panose="020B0600070205080204" pitchFamily="50" charset="-128"/>
              </a:rPr>
              <a:t>(</a:t>
            </a:r>
            <a:r>
              <a:rPr lang="ja-JP" altLang="en-US" sz="1800" dirty="0">
                <a:latin typeface="ＭＳ Ｐゴシック" panose="020B0600070205080204" pitchFamily="50" charset="-128"/>
                <a:ea typeface="ＭＳ Ｐゴシック" panose="020B0600070205080204" pitchFamily="50" charset="-128"/>
              </a:rPr>
              <a:t>場所特定されず</a:t>
            </a:r>
            <a:r>
              <a:rPr lang="en-US" altLang="ja-JP" sz="1800" dirty="0">
                <a:latin typeface="ＭＳ Ｐゴシック" panose="020B0600070205080204" pitchFamily="50" charset="-128"/>
                <a:ea typeface="ＭＳ Ｐゴシック" panose="020B0600070205080204" pitchFamily="50" charset="-128"/>
              </a:rPr>
              <a:t>) </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エスカレーター </a:t>
            </a:r>
            <a:r>
              <a:rPr lang="en-US" altLang="ja-JP" sz="1800"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プラハ </a:t>
            </a:r>
            <a:r>
              <a:rPr lang="en-US" altLang="ja-JP" sz="1800" dirty="0">
                <a:latin typeface="ＭＳ Ｐゴシック" panose="020B0600070205080204" pitchFamily="50" charset="-128"/>
                <a:ea typeface="ＭＳ Ｐゴシック" panose="020B0600070205080204" pitchFamily="50" charset="-128"/>
              </a:rPr>
              <a:t>)</a:t>
            </a:r>
            <a:r>
              <a:rPr lang="ja-JP" altLang="en-US" sz="1800" dirty="0">
                <a:latin typeface="ＭＳ Ｐゴシック" panose="020B0600070205080204" pitchFamily="50" charset="-128"/>
                <a:ea typeface="ＭＳ Ｐゴシック" panose="020B0600070205080204" pitchFamily="50" charset="-128"/>
              </a:rPr>
              <a:t>地下鉄</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動く歩道　</a:t>
            </a:r>
            <a:r>
              <a:rPr lang="en-US" altLang="ja-JP" sz="1800"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ブリュッセル</a:t>
            </a:r>
            <a:r>
              <a:rPr lang="en-US" altLang="ja-JP" sz="1800" dirty="0">
                <a:latin typeface="ＭＳ Ｐゴシック" panose="020B0600070205080204" pitchFamily="50" charset="-128"/>
                <a:ea typeface="ＭＳ Ｐゴシック" panose="020B0600070205080204" pitchFamily="50" charset="-128"/>
              </a:rPr>
              <a:t>)</a:t>
            </a:r>
            <a:r>
              <a:rPr lang="ja-JP" altLang="en-US" sz="1800" dirty="0">
                <a:latin typeface="ＭＳ Ｐゴシック" panose="020B0600070205080204" pitchFamily="50" charset="-128"/>
                <a:ea typeface="ＭＳ Ｐゴシック" panose="020B0600070205080204" pitchFamily="50" charset="-128"/>
              </a:rPr>
              <a:t>地下鉄</a:t>
            </a:r>
            <a:endParaRPr lang="fr-FR" sz="1800" dirty="0">
              <a:latin typeface="ＭＳ Ｐゴシック" panose="020B0600070205080204" pitchFamily="50" charset="-128"/>
              <a:ea typeface="ＭＳ Ｐゴシック" panose="020B0600070205080204" pitchFamily="50" charset="-128"/>
            </a:endParaRPr>
          </a:p>
        </p:txBody>
      </p:sp>
      <p:grpSp>
        <p:nvGrpSpPr>
          <p:cNvPr id="3" name="Group 2"/>
          <p:cNvGrpSpPr/>
          <p:nvPr/>
        </p:nvGrpSpPr>
        <p:grpSpPr>
          <a:xfrm>
            <a:off x="1547664" y="30747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Slide Number Placeholder 3">
            <a:extLst>
              <a:ext uri="{FF2B5EF4-FFF2-40B4-BE49-F238E27FC236}">
                <a16:creationId xmlns:a16="http://schemas.microsoft.com/office/drawing/2014/main" id="{42C91A93-CF5B-4253-8F64-02A1CAEE79D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59</a:t>
            </a:fld>
            <a:endParaRPr lang="fr-BE" dirty="0"/>
          </a:p>
        </p:txBody>
      </p:sp>
    </p:spTree>
    <p:extLst>
      <p:ext uri="{BB962C8B-B14F-4D97-AF65-F5344CB8AC3E}">
        <p14:creationId xmlns:p14="http://schemas.microsoft.com/office/powerpoint/2010/main" val="144903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26454" y="24640"/>
            <a:ext cx="5345884" cy="67978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2">
            <a:extLst>
              <a:ext uri="{FF2B5EF4-FFF2-40B4-BE49-F238E27FC236}">
                <a16:creationId xmlns:a16="http://schemas.microsoft.com/office/drawing/2014/main" id="{3D45E991-DDC2-4E8D-9594-37A7271FDC73}"/>
              </a:ext>
            </a:extLst>
          </p:cNvPr>
          <p:cNvSpPr txBox="1">
            <a:spLocks/>
          </p:cNvSpPr>
          <p:nvPr/>
        </p:nvSpPr>
        <p:spPr>
          <a:xfrm>
            <a:off x="268402" y="235911"/>
            <a:ext cx="1225118" cy="5909169"/>
          </a:xfrm>
          <a:prstGeom prst="rect">
            <a:avLst/>
          </a:prstGeom>
        </p:spPr>
        <p:txBody>
          <a:bodyPr vert="eaVert"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ja-JP" sz="2000" dirty="0">
                <a:latin typeface="ＭＳ Ｐゴシック" panose="020B0600070205080204" pitchFamily="50" charset="-128"/>
                <a:ea typeface="ＭＳ Ｐゴシック" panose="020B0600070205080204" pitchFamily="50" charset="-128"/>
              </a:rPr>
              <a:t>Bure-</a:t>
            </a:r>
            <a:r>
              <a:rPr lang="en-US" altLang="ja-JP" sz="2000" dirty="0" err="1">
                <a:latin typeface="ＭＳ Ｐゴシック" panose="020B0600070205080204" pitchFamily="50" charset="-128"/>
                <a:ea typeface="ＭＳ Ｐゴシック" panose="020B0600070205080204" pitchFamily="50" charset="-128"/>
              </a:rPr>
              <a:t>Saudron</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B-</a:t>
            </a:r>
            <a:r>
              <a:rPr lang="ja-JP" altLang="en-US" sz="2000" dirty="0">
                <a:latin typeface="ＭＳ Ｐゴシック" panose="020B0600070205080204" pitchFamily="50" charset="-128"/>
                <a:ea typeface="ＭＳ Ｐゴシック" panose="020B0600070205080204" pitchFamily="50" charset="-128"/>
              </a:rPr>
              <a:t>ソードロン</a:t>
            </a:r>
            <a:r>
              <a:rPr lang="en-US" altLang="ja-JP" sz="2000" dirty="0">
                <a:latin typeface="ＭＳ Ｐゴシック" panose="020B0600070205080204" pitchFamily="50" charset="-128"/>
                <a:ea typeface="ＭＳ Ｐゴシック" panose="020B0600070205080204" pitchFamily="50" charset="-128"/>
              </a:rPr>
              <a:t>51</a:t>
            </a:r>
            <a:r>
              <a:rPr lang="ja-JP" altLang="en-US" sz="2000" dirty="0">
                <a:latin typeface="ＭＳ Ｐゴシック" panose="020B0600070205080204" pitchFamily="50" charset="-128"/>
                <a:ea typeface="ＭＳ Ｐゴシック" panose="020B0600070205080204" pitchFamily="50" charset="-128"/>
              </a:rPr>
              <a:t>）　（ フランス）</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公文書保管所のコンクリート壁への</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反射性ステンレス製埋め込み</a:t>
            </a:r>
            <a:r>
              <a:rPr lang="fr-FR" altLang="ja-JP" sz="2000" baseline="50000" dirty="0">
                <a:latin typeface="ＭＳ Ｐゴシック" panose="020B0600070205080204" pitchFamily="50" charset="-128"/>
                <a:ea typeface="ＭＳ Ｐゴシック" panose="020B0600070205080204" pitchFamily="50" charset="-128"/>
              </a:rPr>
              <a:t>8</a:t>
            </a:r>
            <a:endParaRPr lang="fr-FR" sz="2000" baseline="500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6DA491D8-1DF2-46FA-8A3A-58D02BD32FD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a:t>
            </a:fld>
            <a:endParaRPr lang="fr-BE" dirty="0"/>
          </a:p>
        </p:txBody>
      </p:sp>
    </p:spTree>
    <p:extLst>
      <p:ext uri="{BB962C8B-B14F-4D97-AF65-F5344CB8AC3E}">
        <p14:creationId xmlns:p14="http://schemas.microsoft.com/office/powerpoint/2010/main" val="950679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35200" y="205106"/>
            <a:ext cx="6939359" cy="782320"/>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メッシュ・クラッド・エレベーター　</a:t>
            </a:r>
            <a:r>
              <a:rPr lang="fr-FR" baseline="50000" dirty="0">
                <a:latin typeface="ＭＳ Ｐゴシック" panose="020B0600070205080204" pitchFamily="50" charset="-128"/>
                <a:ea typeface="ＭＳ Ｐゴシック" panose="020B0600070205080204" pitchFamily="50" charset="-128"/>
              </a:rPr>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screen">
            <a:extLst>
              <a:ext uri="{28A0092B-C50C-407E-A947-70E740481C1C}">
                <a14:useLocalDpi xmlns:a14="http://schemas.microsoft.com/office/drawing/2010/main"/>
              </a:ext>
            </a:extLst>
          </a:blip>
          <a:srcRect/>
          <a:stretch>
            <a:fillRect/>
          </a:stretch>
        </p:blipFill>
        <p:spPr bwMode="auto">
          <a:xfrm>
            <a:off x="2257425" y="1235075"/>
            <a:ext cx="4629150" cy="48736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956B774A-7E80-489C-84B8-C4F3A3A5D25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60</a:t>
            </a:fld>
            <a:endParaRPr lang="fr-BE" dirty="0"/>
          </a:p>
        </p:txBody>
      </p:sp>
    </p:spTree>
    <p:extLst>
      <p:ext uri="{BB962C8B-B14F-4D97-AF65-F5344CB8AC3E}">
        <p14:creationId xmlns:p14="http://schemas.microsoft.com/office/powerpoint/2010/main" val="313536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775200"/>
            <a:ext cx="6477000" cy="1198880"/>
          </a:xfrm>
        </p:spPr>
        <p:txBody>
          <a:bodyPr>
            <a:noAutofit/>
          </a:bodyPr>
          <a:lstStyle/>
          <a:p>
            <a:r>
              <a:rPr lang="en-US" altLang="ja-JP" dirty="0" err="1">
                <a:latin typeface="ＭＳ Ｐゴシック" panose="020B0600070205080204" pitchFamily="50" charset="-128"/>
                <a:ea typeface="ＭＳ Ｐゴシック" panose="020B0600070205080204" pitchFamily="50" charset="-128"/>
              </a:rPr>
              <a:t>Kraaiennest</a:t>
            </a:r>
            <a:r>
              <a:rPr lang="ja-JP" altLang="en-US" dirty="0">
                <a:latin typeface="ＭＳ Ｐゴシック" panose="020B0600070205080204" pitchFamily="50" charset="-128"/>
                <a:ea typeface="ＭＳ Ｐゴシック" panose="020B0600070205080204" pitchFamily="50" charset="-128"/>
              </a:rPr>
              <a:t> 地下鉄駅入り口</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アムステルダム　（オランダ）　</a:t>
            </a:r>
            <a:r>
              <a:rPr lang="fr-FR" baseline="50000" dirty="0">
                <a:latin typeface="ＭＳ Ｐゴシック" panose="020B0600070205080204" pitchFamily="50" charset="-128"/>
                <a:ea typeface="ＭＳ Ｐゴシック" panose="020B0600070205080204" pitchFamily="50" charset="-128"/>
              </a:rPr>
              <a:t>4</a:t>
            </a:r>
          </a:p>
        </p:txBody>
      </p:sp>
      <p:pic>
        <p:nvPicPr>
          <p:cNvPr id="4" name="Image 3"/>
          <p:cNvPicPr>
            <a:picLocks noChangeAspect="1"/>
          </p:cNvPicPr>
          <p:nvPr/>
        </p:nvPicPr>
        <p:blipFill>
          <a:blip r:embed="rId3"/>
          <a:stretch>
            <a:fillRect/>
          </a:stretch>
        </p:blipFill>
        <p:spPr>
          <a:xfrm>
            <a:off x="1333500" y="260648"/>
            <a:ext cx="6477000" cy="4314825"/>
          </a:xfrm>
          <a:prstGeom prst="rect">
            <a:avLst/>
          </a:prstGeom>
          <a:ln>
            <a:solidFill>
              <a:schemeClr val="tx1"/>
            </a:solidFill>
          </a:ln>
        </p:spPr>
      </p:pic>
      <p:sp>
        <p:nvSpPr>
          <p:cNvPr id="6" name="Slide Number Placeholder 3">
            <a:extLst>
              <a:ext uri="{FF2B5EF4-FFF2-40B4-BE49-F238E27FC236}">
                <a16:creationId xmlns:a16="http://schemas.microsoft.com/office/drawing/2014/main" id="{2EFC5007-6D2D-4428-8DA2-98955F99AF4E}"/>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61</a:t>
            </a:fld>
            <a:endParaRPr lang="fr-BE" dirty="0"/>
          </a:p>
        </p:txBody>
      </p:sp>
    </p:spTree>
    <p:extLst>
      <p:ext uri="{BB962C8B-B14F-4D97-AF65-F5344CB8AC3E}">
        <p14:creationId xmlns:p14="http://schemas.microsoft.com/office/powerpoint/2010/main" val="424142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dirty="0">
                <a:latin typeface="ＭＳ Ｐゴシック" panose="020B0600070205080204" pitchFamily="50" charset="-128"/>
                <a:ea typeface="ＭＳ Ｐゴシック" panose="020B0600070205080204" pitchFamily="50" charset="-128"/>
              </a:rPr>
              <a:t>6.</a:t>
            </a:r>
            <a:r>
              <a:rPr lang="ja-JP" altLang="en-US" sz="3200" dirty="0">
                <a:latin typeface="ＭＳ Ｐゴシック" panose="020B0600070205080204" pitchFamily="50" charset="-128"/>
                <a:ea typeface="ＭＳ Ｐゴシック" panose="020B0600070205080204" pitchFamily="50" charset="-128"/>
              </a:rPr>
              <a:t> エスカレーターとエレベーター参考サイト</a:t>
            </a:r>
            <a:endParaRPr lang="fr-FR" sz="3200"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Autofit/>
          </a:bodyPr>
          <a:lstStyle/>
          <a:p>
            <a:endParaRPr lang="fr-FR" sz="2400" dirty="0">
              <a:latin typeface="ＭＳ Ｐゴシック" panose="020B0600070205080204" pitchFamily="50" charset="-128"/>
              <a:ea typeface="ＭＳ Ｐゴシック" panose="020B0600070205080204" pitchFamily="50" charset="-128"/>
              <a:hlinkClick r:id="rId3"/>
            </a:endParaRP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3"/>
              </a:rPr>
              <a:t>https://www.forms-surfaces.com/elevator-ceilings</a:t>
            </a:r>
            <a:r>
              <a:rPr lang="fr-FR" sz="2400"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4"/>
              </a:rPr>
              <a:t>http://commons.wikimedia.org/wiki/File:Metro_bruxelles_laufband.jpg</a:t>
            </a:r>
            <a:endParaRPr lang="fr-FR" sz="2400" dirty="0">
              <a:latin typeface="ＭＳ Ｐゴシック" panose="020B0600070205080204" pitchFamily="50" charset="-128"/>
              <a:ea typeface="ＭＳ Ｐゴシック" panose="020B0600070205080204" pitchFamily="50" charset="-128"/>
            </a:endParaRP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5"/>
              </a:rPr>
              <a:t>http://cambridgearchitectural.com/projects/ft-lauderdale-hollywood-international-airport-rental-car-center</a:t>
            </a:r>
            <a:r>
              <a:rPr lang="fr-FR" sz="2400" dirty="0">
                <a:latin typeface="ＭＳ Ｐゴシック" panose="020B0600070205080204" pitchFamily="50" charset="-128"/>
                <a:ea typeface="ＭＳ Ｐゴシック" panose="020B0600070205080204" pitchFamily="50" charset="-128"/>
              </a:rPr>
              <a:t> </a:t>
            </a:r>
          </a:p>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6"/>
              </a:rPr>
              <a:t>http://www.cabworks.com/</a:t>
            </a:r>
            <a:r>
              <a:rPr lang="fr-FR" sz="2400" dirty="0">
                <a:latin typeface="ＭＳ Ｐゴシック" panose="020B0600070205080204" pitchFamily="50" charset="-128"/>
                <a:ea typeface="ＭＳ Ｐゴシック" panose="020B0600070205080204" pitchFamily="50" charset="-128"/>
              </a:rPr>
              <a:t> </a:t>
            </a:r>
            <a:endParaRPr lang="fr-FR"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DFDCA0C7-DEEE-411D-A2CA-9915A9A24E78}"/>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62</a:t>
            </a:fld>
            <a:endParaRPr lang="fr-BE" dirty="0"/>
          </a:p>
        </p:txBody>
      </p:sp>
    </p:spTree>
    <p:extLst>
      <p:ext uri="{BB962C8B-B14F-4D97-AF65-F5344CB8AC3E}">
        <p14:creationId xmlns:p14="http://schemas.microsoft.com/office/powerpoint/2010/main" val="2898255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7.</a:t>
            </a:r>
            <a:r>
              <a:rPr lang="ja-JP" altLang="en-US" sz="5400" dirty="0">
                <a:latin typeface="ＭＳ Ｐゴシック" panose="020B0600070205080204" pitchFamily="50" charset="-128"/>
                <a:ea typeface="ＭＳ Ｐゴシック" panose="020B0600070205080204" pitchFamily="50" charset="-128"/>
              </a:rPr>
              <a:t> 空港</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FD9FD1D0-B345-4B2F-ABD3-C0577230AC1A}"/>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63</a:t>
            </a:fld>
            <a:endParaRPr lang="fr-BE" dirty="0"/>
          </a:p>
        </p:txBody>
      </p:sp>
    </p:spTree>
    <p:extLst>
      <p:ext uri="{BB962C8B-B14F-4D97-AF65-F5344CB8AC3E}">
        <p14:creationId xmlns:p14="http://schemas.microsoft.com/office/powerpoint/2010/main" val="1215786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6400" y="472116"/>
            <a:ext cx="7187514" cy="5672416"/>
            <a:chOff x="1685568" y="690950"/>
            <a:chExt cx="7187514" cy="5672416"/>
          </a:xfrm>
        </p:grpSpPr>
        <p:pic>
          <p:nvPicPr>
            <p:cNvPr id="4099" name="Picture 3" descr="D:\Mes docs\Mes images\2013\MTL052013\2013-05-23-0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5568" y="3534950"/>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692696"/>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5568" y="690950"/>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Content Placeholder 2">
            <a:extLst>
              <a:ext uri="{FF2B5EF4-FFF2-40B4-BE49-F238E27FC236}">
                <a16:creationId xmlns:a16="http://schemas.microsoft.com/office/drawing/2014/main" id="{A899012D-E26A-43A0-BF60-D2733C7A6FCA}"/>
              </a:ext>
            </a:extLst>
          </p:cNvPr>
          <p:cNvSpPr txBox="1">
            <a:spLocks/>
          </p:cNvSpPr>
          <p:nvPr/>
        </p:nvSpPr>
        <p:spPr>
          <a:xfrm>
            <a:off x="81280" y="472116"/>
            <a:ext cx="1452880" cy="5229911"/>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1800" dirty="0">
                <a:latin typeface="ＭＳ Ｐゴシック" panose="020B0600070205080204" pitchFamily="50" charset="-128"/>
                <a:ea typeface="ＭＳ Ｐゴシック" panose="020B0600070205080204" pitchFamily="50" charset="-128"/>
              </a:rPr>
              <a:t>左上から時計回り　モントリオール空港（ カナダ）</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搭乗窓口の手すりとゴミ箱</a:t>
            </a:r>
            <a:r>
              <a:rPr lang="en-US" altLang="ja-JP" sz="1800" dirty="0">
                <a:latin typeface="ＭＳ Ｐゴシック" panose="020B0600070205080204" pitchFamily="50" charset="-128"/>
                <a:ea typeface="ＭＳ Ｐゴシック" panose="020B0600070205080204" pitchFamily="50" charset="-128"/>
              </a:rPr>
              <a:t> </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飲料水</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バーカウンターとフットレスト</a:t>
            </a:r>
            <a:endParaRPr lang="fr-FR" sz="1800" dirty="0">
              <a:latin typeface="ＭＳ Ｐゴシック" panose="020B0600070205080204" pitchFamily="50" charset="-128"/>
              <a:ea typeface="ＭＳ Ｐゴシック" panose="020B0600070205080204" pitchFamily="50" charset="-128"/>
            </a:endParaRPr>
          </a:p>
        </p:txBody>
      </p:sp>
      <p:sp>
        <p:nvSpPr>
          <p:cNvPr id="9" name="Slide Number Placeholder 3">
            <a:extLst>
              <a:ext uri="{FF2B5EF4-FFF2-40B4-BE49-F238E27FC236}">
                <a16:creationId xmlns:a16="http://schemas.microsoft.com/office/drawing/2014/main" id="{33644C2F-08DE-49F4-8F28-BF243E4047C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64</a:t>
            </a:fld>
            <a:endParaRPr lang="fr-BE" dirty="0"/>
          </a:p>
        </p:txBody>
      </p:sp>
    </p:spTree>
    <p:extLst>
      <p:ext uri="{BB962C8B-B14F-4D97-AF65-F5344CB8AC3E}">
        <p14:creationId xmlns:p14="http://schemas.microsoft.com/office/powerpoint/2010/main" val="1354138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4358" y="472116"/>
            <a:ext cx="7527882" cy="5760639"/>
            <a:chOff x="1331638" y="116632"/>
            <a:chExt cx="7527882" cy="5760639"/>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9" name="Content Placeholder 2">
            <a:extLst>
              <a:ext uri="{FF2B5EF4-FFF2-40B4-BE49-F238E27FC236}">
                <a16:creationId xmlns:a16="http://schemas.microsoft.com/office/drawing/2014/main" id="{B0EA77D8-75A9-4F05-ABAB-9309555452D1}"/>
              </a:ext>
            </a:extLst>
          </p:cNvPr>
          <p:cNvSpPr txBox="1">
            <a:spLocks/>
          </p:cNvSpPr>
          <p:nvPr/>
        </p:nvSpPr>
        <p:spPr>
          <a:xfrm>
            <a:off x="30480" y="472116"/>
            <a:ext cx="1452880" cy="5229911"/>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1800" dirty="0">
                <a:latin typeface="ＭＳ Ｐゴシック" panose="020B0600070205080204" pitchFamily="50" charset="-128"/>
                <a:ea typeface="ＭＳ Ｐゴシック" panose="020B0600070205080204" pitchFamily="50" charset="-128"/>
              </a:rPr>
              <a:t>左上から時計回り</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手荷物受取場　マニラ空港（ フィリピン）</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動く歩道　モントリオール空港　（ カナダ）</a:t>
            </a:r>
            <a:endParaRPr lang="fr-FR" sz="1800" dirty="0">
              <a:latin typeface="ＭＳ Ｐゴシック" panose="020B0600070205080204" pitchFamily="50" charset="-128"/>
              <a:ea typeface="ＭＳ Ｐゴシック" panose="020B0600070205080204" pitchFamily="50" charset="-128"/>
            </a:endParaRPr>
          </a:p>
          <a:p>
            <a:pPr>
              <a:buFont typeface="Arial" pitchFamily="34" charset="0"/>
              <a:buAutoNum type="arabicPeriod"/>
            </a:pPr>
            <a:r>
              <a:rPr lang="ja-JP" altLang="en-US" sz="1800" dirty="0">
                <a:latin typeface="ＭＳ Ｐゴシック" panose="020B0600070205080204" pitchFamily="50" charset="-128"/>
                <a:ea typeface="ＭＳ Ｐゴシック" panose="020B0600070205080204" pitchFamily="50" charset="-128"/>
              </a:rPr>
              <a:t>保護柵　コペンハーゲン空港　（ デンマーク）</a:t>
            </a:r>
            <a:endParaRPr lang="fr-FR" sz="1800" dirty="0">
              <a:latin typeface="ＭＳ Ｐゴシック" panose="020B0600070205080204" pitchFamily="50" charset="-128"/>
              <a:ea typeface="ＭＳ Ｐゴシック" panose="020B0600070205080204" pitchFamily="50" charset="-128"/>
            </a:endParaRPr>
          </a:p>
        </p:txBody>
      </p:sp>
      <p:sp>
        <p:nvSpPr>
          <p:cNvPr id="11" name="Slide Number Placeholder 3">
            <a:extLst>
              <a:ext uri="{FF2B5EF4-FFF2-40B4-BE49-F238E27FC236}">
                <a16:creationId xmlns:a16="http://schemas.microsoft.com/office/drawing/2014/main" id="{95C3780F-1990-4C61-BB18-E58AB1C3533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65</a:t>
            </a:fld>
            <a:endParaRPr lang="fr-BE" dirty="0"/>
          </a:p>
        </p:txBody>
      </p:sp>
    </p:spTree>
    <p:extLst>
      <p:ext uri="{BB962C8B-B14F-4D97-AF65-F5344CB8AC3E}">
        <p14:creationId xmlns:p14="http://schemas.microsoft.com/office/powerpoint/2010/main" val="1854607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空港　参考情報</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fontScale="70000" lnSpcReduction="20000"/>
          </a:bodyPr>
          <a:lstStyle/>
          <a:p>
            <a:pPr marL="0" indent="0">
              <a:buNone/>
            </a:pPr>
            <a:r>
              <a:rPr lang="ja-JP" altLang="en-US" dirty="0"/>
              <a:t>優れた外観の意匠性を保ちつつ、一年、</a:t>
            </a:r>
            <a:r>
              <a:rPr lang="en-GB" dirty="0"/>
              <a:t>365</a:t>
            </a:r>
            <a:r>
              <a:rPr lang="ja-JP" altLang="en-US" dirty="0"/>
              <a:t>日を通じて、一般の人々が利用することが必要とされるため、ステンレス鋼はどのような用途にでも採用されます：</a:t>
            </a:r>
            <a:endParaRPr lang="en-GB" dirty="0"/>
          </a:p>
          <a:p>
            <a:pPr lvl="0"/>
            <a:r>
              <a:rPr lang="ja-JP" altLang="en-US" dirty="0"/>
              <a:t>屋根</a:t>
            </a:r>
            <a:endParaRPr lang="en-GB" dirty="0"/>
          </a:p>
          <a:p>
            <a:pPr lvl="0"/>
            <a:r>
              <a:rPr lang="ja-JP" altLang="en-US" dirty="0"/>
              <a:t>都市での公共用具</a:t>
            </a:r>
            <a:endParaRPr lang="en-GB" dirty="0"/>
          </a:p>
          <a:p>
            <a:pPr lvl="0"/>
            <a:r>
              <a:rPr lang="ja-JP" altLang="en-US" dirty="0"/>
              <a:t>カウンター</a:t>
            </a:r>
            <a:endParaRPr lang="en-GB" dirty="0"/>
          </a:p>
          <a:p>
            <a:pPr lvl="0"/>
            <a:r>
              <a:rPr lang="ja-JP" altLang="en-US" dirty="0"/>
              <a:t>水飲み場</a:t>
            </a:r>
            <a:endParaRPr lang="en-GB" dirty="0"/>
          </a:p>
          <a:p>
            <a:pPr lvl="0"/>
            <a:r>
              <a:rPr lang="ja-JP" altLang="en-US" dirty="0"/>
              <a:t>換気設備</a:t>
            </a:r>
            <a:endParaRPr lang="en-GB" dirty="0"/>
          </a:p>
          <a:p>
            <a:pPr lvl="0"/>
            <a:r>
              <a:rPr lang="ja-JP" altLang="en-US" dirty="0"/>
              <a:t>手すり</a:t>
            </a:r>
            <a:endParaRPr lang="en-GB" dirty="0"/>
          </a:p>
          <a:p>
            <a:pPr lvl="0"/>
            <a:r>
              <a:rPr lang="ja-JP" altLang="en-US" dirty="0"/>
              <a:t>エレベーター、エスカレーター、動く歩道</a:t>
            </a:r>
            <a:endParaRPr lang="en-GB" dirty="0"/>
          </a:p>
          <a:p>
            <a:pPr lvl="0"/>
            <a:r>
              <a:rPr lang="ja-JP" altLang="en-US" dirty="0"/>
              <a:t>手荷物搬送用のコンベア</a:t>
            </a:r>
            <a:endParaRPr lang="en-GB" dirty="0"/>
          </a:p>
          <a:p>
            <a:pPr lvl="0"/>
            <a:r>
              <a:rPr lang="ja-JP" altLang="en-US" dirty="0"/>
              <a:t>手押しカート</a:t>
            </a:r>
            <a:endParaRPr lang="en-GB" dirty="0"/>
          </a:p>
          <a:p>
            <a:pPr lvl="0"/>
            <a:r>
              <a:rPr lang="ja-JP" altLang="en-US" dirty="0"/>
              <a:t>ファスナー</a:t>
            </a:r>
            <a:endParaRPr lang="en-GB" dirty="0"/>
          </a:p>
          <a:p>
            <a:r>
              <a:rPr lang="ja-JP" altLang="en-US" dirty="0"/>
              <a:t>その他</a:t>
            </a:r>
            <a:endParaRPr lang="fr-FR" sz="24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DB7BEBE2-12D9-4EFD-AC39-7C9A4FBC1A3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66</a:t>
            </a:fld>
            <a:endParaRPr lang="fr-BE" dirty="0"/>
          </a:p>
        </p:txBody>
      </p:sp>
    </p:spTree>
    <p:extLst>
      <p:ext uri="{BB962C8B-B14F-4D97-AF65-F5344CB8AC3E}">
        <p14:creationId xmlns:p14="http://schemas.microsoft.com/office/powerpoint/2010/main" val="980857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nl-BE" sz="5400" dirty="0">
                <a:latin typeface="ＭＳ Ｐゴシック" panose="020B0600070205080204" pitchFamily="50" charset="-128"/>
                <a:ea typeface="ＭＳ Ｐゴシック" panose="020B0600070205080204" pitchFamily="50" charset="-128"/>
              </a:rPr>
              <a:t>8.</a:t>
            </a:r>
            <a:r>
              <a:rPr lang="ja-JP" altLang="en-US" sz="5400" dirty="0">
                <a:latin typeface="ＭＳ Ｐゴシック" panose="020B0600070205080204" pitchFamily="50" charset="-128"/>
                <a:ea typeface="ＭＳ Ｐゴシック" panose="020B0600070205080204" pitchFamily="50" charset="-128"/>
              </a:rPr>
              <a:t> 街路備品</a:t>
            </a:r>
            <a:br>
              <a:rPr lang="en-US" altLang="ja-JP" sz="5400" dirty="0">
                <a:latin typeface="ＭＳ Ｐゴシック" panose="020B0600070205080204" pitchFamily="50" charset="-128"/>
                <a:ea typeface="ＭＳ Ｐゴシック" panose="020B0600070205080204" pitchFamily="50" charset="-128"/>
              </a:rPr>
            </a:br>
            <a:r>
              <a:rPr lang="ja-JP" altLang="en-US" sz="5400" dirty="0">
                <a:latin typeface="ＭＳ Ｐゴシック" panose="020B0600070205080204" pitchFamily="50" charset="-128"/>
                <a:ea typeface="ＭＳ Ｐゴシック" panose="020B0600070205080204" pitchFamily="50" charset="-128"/>
              </a:rPr>
              <a:t>アーバンファニチャー</a:t>
            </a:r>
            <a:endParaRPr lang="nl-BE" sz="5400" dirty="0">
              <a:latin typeface="ＭＳ Ｐゴシック" panose="020B0600070205080204" pitchFamily="50" charset="-128"/>
              <a:ea typeface="ＭＳ Ｐゴシック" panose="020B0600070205080204" pitchFamily="50" charset="-128"/>
            </a:endParaRPr>
          </a:p>
        </p:txBody>
      </p:sp>
      <p:sp>
        <p:nvSpPr>
          <p:cNvPr id="3" name="Slide Number Placeholder 3">
            <a:extLst>
              <a:ext uri="{FF2B5EF4-FFF2-40B4-BE49-F238E27FC236}">
                <a16:creationId xmlns:a16="http://schemas.microsoft.com/office/drawing/2014/main" id="{1022F237-C118-4769-BE01-91A378CC4FE3}"/>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67</a:t>
            </a:fld>
            <a:endParaRPr lang="fr-BE" dirty="0"/>
          </a:p>
        </p:txBody>
      </p:sp>
    </p:spTree>
    <p:extLst>
      <p:ext uri="{BB962C8B-B14F-4D97-AF65-F5344CB8AC3E}">
        <p14:creationId xmlns:p14="http://schemas.microsoft.com/office/powerpoint/2010/main" val="4041407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4" y="5120205"/>
            <a:ext cx="8754745" cy="1638300"/>
          </a:xfrm>
        </p:spPr>
        <p:txBody>
          <a:bodyPr>
            <a:noAutofit/>
          </a:bodyPr>
          <a:lstStyle/>
          <a:p>
            <a:pPr marL="0" indent="0">
              <a:buNone/>
            </a:pPr>
            <a:r>
              <a:rPr lang="ja-JP" altLang="en-US" sz="1400" dirty="0">
                <a:latin typeface="ＭＳ Ｐゴシック" panose="020B0600070205080204" pitchFamily="50" charset="-128"/>
                <a:ea typeface="ＭＳ Ｐゴシック" panose="020B0600070205080204" pitchFamily="50" charset="-128"/>
              </a:rPr>
              <a:t>左上から時計回り</a:t>
            </a:r>
            <a:r>
              <a:rPr lang="en-US" altLang="ja-JP" sz="1400" dirty="0">
                <a:latin typeface="ＭＳ Ｐゴシック" panose="020B0600070205080204" pitchFamily="50" charset="-128"/>
                <a:ea typeface="ＭＳ Ｐゴシック" panose="020B0600070205080204" pitchFamily="50" charset="-128"/>
              </a:rPr>
              <a:t>: </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学校近くのフェンス。鋼種</a:t>
            </a:r>
            <a:r>
              <a:rPr lang="en-US" altLang="ja-JP" sz="1400" dirty="0">
                <a:latin typeface="ＭＳ Ｐゴシック" panose="020B0600070205080204" pitchFamily="50" charset="-128"/>
                <a:ea typeface="ＭＳ Ｐゴシック" panose="020B0600070205080204" pitchFamily="50" charset="-128"/>
              </a:rPr>
              <a:t>: STSTS439 / STS304,</a:t>
            </a:r>
            <a:r>
              <a:rPr lang="ja-JP" altLang="en-US" sz="1400" dirty="0">
                <a:latin typeface="ＭＳ Ｐゴシック" panose="020B0600070205080204" pitchFamily="50" charset="-128"/>
                <a:ea typeface="ＭＳ Ｐゴシック" panose="020B0600070205080204" pitchFamily="50" charset="-128"/>
              </a:rPr>
              <a:t>仕上げ</a:t>
            </a:r>
            <a:r>
              <a:rPr lang="en-US" altLang="ja-JP" sz="1400" dirty="0">
                <a:latin typeface="ＭＳ Ｐゴシック" panose="020B0600070205080204" pitchFamily="50" charset="-128"/>
                <a:ea typeface="ＭＳ Ｐゴシック" panose="020B0600070205080204" pitchFamily="50" charset="-128"/>
              </a:rPr>
              <a:t>: 2B / HL / </a:t>
            </a:r>
            <a:r>
              <a:rPr lang="ja-JP" altLang="en-US" sz="1400" dirty="0">
                <a:latin typeface="ＭＳ Ｐゴシック" panose="020B0600070205080204" pitchFamily="50" charset="-128"/>
                <a:ea typeface="ＭＳ Ｐゴシック" panose="020B0600070205080204" pitchFamily="50" charset="-128"/>
              </a:rPr>
              <a:t>研磨　、　ブンダン　（韓国）</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手すり 鋼種</a:t>
            </a:r>
            <a:r>
              <a:rPr lang="en-US" altLang="ja-JP" sz="1400" dirty="0">
                <a:latin typeface="ＭＳ Ｐゴシック" panose="020B0600070205080204" pitchFamily="50" charset="-128"/>
                <a:ea typeface="ＭＳ Ｐゴシック" panose="020B0600070205080204" pitchFamily="50" charset="-128"/>
              </a:rPr>
              <a:t>: 316L</a:t>
            </a:r>
            <a:r>
              <a:rPr lang="ja-JP" altLang="en-US" sz="1400" dirty="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仕上げ</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研磨　ギホン　（スペイン）</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手すり　（インド）</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サウスフェリー地下鉄駅 “（見る角度で）分れたり変わったりする”　</a:t>
            </a:r>
            <a:r>
              <a:rPr lang="en-US" altLang="ja-JP" sz="1400" dirty="0">
                <a:latin typeface="ＭＳ Ｐゴシック" panose="020B0600070205080204" pitchFamily="50" charset="-128"/>
                <a:ea typeface="ＭＳ Ｐゴシック" panose="020B0600070205080204" pitchFamily="50" charset="-128"/>
              </a:rPr>
              <a:t>Doug &amp; Mike </a:t>
            </a:r>
            <a:r>
              <a:rPr lang="en-US" altLang="ja-JP" sz="1400" dirty="0" err="1">
                <a:latin typeface="ＭＳ Ｐゴシック" panose="020B0600070205080204" pitchFamily="50" charset="-128"/>
                <a:ea typeface="ＭＳ Ｐゴシック" panose="020B0600070205080204" pitchFamily="50" charset="-128"/>
              </a:rPr>
              <a:t>Starn</a:t>
            </a:r>
            <a:r>
              <a:rPr lang="ja-JP" altLang="en-US" sz="1400" dirty="0">
                <a:latin typeface="ＭＳ Ｐゴシック" panose="020B0600070205080204" pitchFamily="50" charset="-128"/>
                <a:ea typeface="ＭＳ Ｐゴシック" panose="020B0600070205080204" pitchFamily="50" charset="-128"/>
              </a:rPr>
              <a:t>作　ニューヨーク（ＵＳＡ）</a:t>
            </a:r>
            <a:endParaRPr lang="fr-FR" sz="1400" dirty="0">
              <a:latin typeface="ＭＳ Ｐゴシック" panose="020B0600070205080204" pitchFamily="50" charset="-128"/>
              <a:ea typeface="ＭＳ Ｐゴシック" panose="020B0600070205080204" pitchFamily="50" charset="-128"/>
            </a:endParaRPr>
          </a:p>
        </p:txBody>
      </p:sp>
      <p:grpSp>
        <p:nvGrpSpPr>
          <p:cNvPr id="2" name="Group 1"/>
          <p:cNvGrpSpPr/>
          <p:nvPr/>
        </p:nvGrpSpPr>
        <p:grpSpPr>
          <a:xfrm>
            <a:off x="777727" y="9764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9" name="Slide Number Placeholder 3">
            <a:extLst>
              <a:ext uri="{FF2B5EF4-FFF2-40B4-BE49-F238E27FC236}">
                <a16:creationId xmlns:a16="http://schemas.microsoft.com/office/drawing/2014/main" id="{A7BC66C0-4A20-4D70-91B1-44ADBCC74D6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68</a:t>
            </a:fld>
            <a:endParaRPr lang="fr-BE" dirty="0"/>
          </a:p>
        </p:txBody>
      </p:sp>
    </p:spTree>
    <p:extLst>
      <p:ext uri="{BB962C8B-B14F-4D97-AF65-F5344CB8AC3E}">
        <p14:creationId xmlns:p14="http://schemas.microsoft.com/office/powerpoint/2010/main" val="2809362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5143"/>
            <a:ext cx="7762241" cy="1996331"/>
          </a:xfrm>
        </p:spPr>
        <p:txBody>
          <a:bodyPr>
            <a:noAutofit/>
          </a:bodyPr>
          <a:lstStyle/>
          <a:p>
            <a:pPr marL="0" indent="0">
              <a:buNone/>
            </a:pPr>
            <a:r>
              <a:rPr lang="ja-JP" altLang="en-US" sz="1400" dirty="0">
                <a:latin typeface="ＭＳ Ｐゴシック" panose="020B0600070205080204" pitchFamily="50" charset="-128"/>
                <a:ea typeface="ＭＳ Ｐゴシック" panose="020B0600070205080204" pitchFamily="50" charset="-128"/>
              </a:rPr>
              <a:t>左上から時計回り</a:t>
            </a:r>
            <a:r>
              <a:rPr lang="en-US" altLang="ja-JP" sz="1400" dirty="0">
                <a:latin typeface="ＭＳ Ｐゴシック" panose="020B0600070205080204" pitchFamily="50" charset="-128"/>
                <a:ea typeface="ＭＳ Ｐゴシック" panose="020B0600070205080204" pitchFamily="50" charset="-128"/>
              </a:rPr>
              <a:t>: </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ベンチ　鋼種</a:t>
            </a:r>
            <a:r>
              <a:rPr lang="en-US" altLang="ja-JP" sz="1400" dirty="0">
                <a:latin typeface="ＭＳ Ｐゴシック" panose="020B0600070205080204" pitchFamily="50" charset="-128"/>
                <a:ea typeface="ＭＳ Ｐゴシック" panose="020B0600070205080204" pitchFamily="50" charset="-128"/>
              </a:rPr>
              <a:t>: 304 STS304 </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サテン仕上げ　、　パウリナ　（ブラジル）</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バタフライ・ベンチ　、　サンルイスポトシ　（メキシコ）</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メッシュ織付ベンチ　（フランス）</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ランプ・ポスト鋼種</a:t>
            </a:r>
            <a:r>
              <a:rPr lang="en-US" altLang="ja-JP" sz="1400" dirty="0">
                <a:latin typeface="ＭＳ Ｐゴシック" panose="020B0600070205080204" pitchFamily="50" charset="-128"/>
                <a:ea typeface="ＭＳ Ｐゴシック" panose="020B0600070205080204" pitchFamily="50" charset="-128"/>
              </a:rPr>
              <a:t>: STS439 / STS304 / STS304N1 </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仕上げ</a:t>
            </a:r>
            <a:r>
              <a:rPr lang="en-US" altLang="ja-JP" sz="1400" dirty="0">
                <a:latin typeface="ＭＳ Ｐゴシック" panose="020B0600070205080204" pitchFamily="50" charset="-128"/>
                <a:ea typeface="ＭＳ Ｐゴシック" panose="020B0600070205080204" pitchFamily="50" charset="-128"/>
              </a:rPr>
              <a:t>: 2B / BA / </a:t>
            </a:r>
            <a:r>
              <a:rPr lang="ja-JP" altLang="en-US" sz="1400" dirty="0">
                <a:latin typeface="ＭＳ Ｐゴシック" panose="020B0600070205080204" pitchFamily="50" charset="-128"/>
                <a:ea typeface="ＭＳ Ｐゴシック" panose="020B0600070205080204" pitchFamily="50" charset="-128"/>
              </a:rPr>
              <a:t>研磨　、　ソウル（韓国）</a:t>
            </a:r>
            <a:endParaRPr lang="fr-FR" sz="1400" dirty="0">
              <a:latin typeface="ＭＳ Ｐゴシック" panose="020B0600070205080204" pitchFamily="50" charset="-128"/>
              <a:ea typeface="ＭＳ Ｐゴシック" panose="020B0600070205080204" pitchFamily="50" charset="-128"/>
            </a:endParaRPr>
          </a:p>
        </p:txBody>
      </p:sp>
      <p:grpSp>
        <p:nvGrpSpPr>
          <p:cNvPr id="14" name="Group 13"/>
          <p:cNvGrpSpPr/>
          <p:nvPr/>
        </p:nvGrpSpPr>
        <p:grpSpPr>
          <a:xfrm>
            <a:off x="837675" y="116632"/>
            <a:ext cx="7468651" cy="4431816"/>
            <a:chOff x="1115615" y="349396"/>
            <a:chExt cx="7468651" cy="4431816"/>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9" name="Slide Number Placeholder 3">
            <a:extLst>
              <a:ext uri="{FF2B5EF4-FFF2-40B4-BE49-F238E27FC236}">
                <a16:creationId xmlns:a16="http://schemas.microsoft.com/office/drawing/2014/main" id="{D8A998BD-4C4E-49F9-8565-5928C751DAA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69</a:t>
            </a:fld>
            <a:endParaRPr lang="fr-BE" dirty="0"/>
          </a:p>
        </p:txBody>
      </p:sp>
    </p:spTree>
    <p:extLst>
      <p:ext uri="{BB962C8B-B14F-4D97-AF65-F5344CB8AC3E}">
        <p14:creationId xmlns:p14="http://schemas.microsoft.com/office/powerpoint/2010/main" val="3401447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800600"/>
            <a:ext cx="7920880"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ミネアポリス　（</a:t>
            </a:r>
            <a:r>
              <a:rPr lang="en-US" altLang="ja-JP" sz="2000" dirty="0">
                <a:latin typeface="ＭＳ Ｐゴシック" panose="020B0600070205080204" pitchFamily="50" charset="-128"/>
                <a:ea typeface="ＭＳ Ｐゴシック" panose="020B0600070205080204" pitchFamily="50" charset="-128"/>
              </a:rPr>
              <a:t>USA</a:t>
            </a:r>
            <a:r>
              <a:rPr lang="ja-JP" altLang="en-US" sz="2000" dirty="0">
                <a:latin typeface="ＭＳ Ｐゴシック" panose="020B0600070205080204" pitchFamily="50" charset="-128"/>
                <a:ea typeface="ＭＳ Ｐゴシック" panose="020B0600070205080204" pitchFamily="50" charset="-128"/>
              </a:rPr>
              <a:t>）</a:t>
            </a:r>
            <a:br>
              <a:rPr lang="en-US" altLang="ja-JP" sz="2000" dirty="0">
                <a:latin typeface="ＭＳ Ｐゴシック" panose="020B0600070205080204" pitchFamily="50" charset="-128"/>
                <a:ea typeface="ＭＳ Ｐゴシック" panose="020B0600070205080204" pitchFamily="50" charset="-128"/>
              </a:rPr>
            </a:br>
            <a:r>
              <a:rPr lang="en-US" altLang="ja-JP" sz="2000" dirty="0">
                <a:latin typeface="ＭＳ Ｐゴシック" panose="020B0600070205080204" pitchFamily="50" charset="-128"/>
                <a:ea typeface="ＭＳ Ｐゴシック" panose="020B0600070205080204" pitchFamily="50" charset="-128"/>
              </a:rPr>
              <a:t>F. R. </a:t>
            </a:r>
            <a:r>
              <a:rPr lang="ja-JP" altLang="en-US" sz="2000" dirty="0">
                <a:latin typeface="ＭＳ Ｐゴシック" panose="020B0600070205080204" pitchFamily="50" charset="-128"/>
                <a:ea typeface="ＭＳ Ｐゴシック" panose="020B0600070205080204" pitchFamily="50" charset="-128"/>
              </a:rPr>
              <a:t>ワイズマン 美術館 </a:t>
            </a:r>
            <a:r>
              <a:rPr lang="en-US" altLang="ja-JP" sz="2000" dirty="0">
                <a:latin typeface="ＭＳ Ｐゴシック" panose="020B0600070205080204" pitchFamily="50" charset="-128"/>
                <a:ea typeface="ＭＳ Ｐゴシック" panose="020B0600070205080204" pitchFamily="50" charset="-128"/>
              </a:rPr>
              <a:t>(1993)</a:t>
            </a:r>
            <a:r>
              <a:rPr lang="ja-JP" altLang="en-US" sz="2000" dirty="0">
                <a:latin typeface="ＭＳ Ｐゴシック" panose="020B0600070205080204" pitchFamily="50" charset="-128"/>
                <a:ea typeface="ＭＳ Ｐゴシック" panose="020B0600070205080204" pitchFamily="50" charset="-128"/>
              </a:rPr>
              <a:t>　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Frank Gehry</a:t>
            </a:r>
            <a:r>
              <a:rPr lang="fr-FR" sz="2000" baseline="50000" dirty="0">
                <a:latin typeface="ＭＳ Ｐゴシック" panose="020B0600070205080204" pitchFamily="50" charset="-128"/>
                <a:ea typeface="ＭＳ Ｐゴシック" panose="020B0600070205080204" pitchFamily="50" charset="-128"/>
              </a:rPr>
              <a:t>9</a:t>
            </a:r>
          </a:p>
        </p:txBody>
      </p:sp>
      <p:sp>
        <p:nvSpPr>
          <p:cNvPr id="10" name="Text Placeholder 9"/>
          <p:cNvSpPr>
            <a:spLocks noGrp="1"/>
          </p:cNvSpPr>
          <p:nvPr>
            <p:ph type="body" sz="half" idx="2"/>
          </p:nvPr>
        </p:nvSpPr>
        <p:spPr>
          <a:xfrm>
            <a:off x="1187624" y="5367338"/>
            <a:ext cx="6629716" cy="1302022"/>
          </a:xfrm>
        </p:spPr>
        <p:txBody>
          <a:bodyPr>
            <a:normAutofit/>
          </a:bodyPr>
          <a:lstStyle/>
          <a:p>
            <a:pPr algn="just"/>
            <a:r>
              <a:rPr lang="en-US" altLang="ja-JP" sz="1400" dirty="0" err="1">
                <a:latin typeface="ＭＳ Ｐゴシック" panose="020B0600070205080204" pitchFamily="50" charset="-128"/>
                <a:ea typeface="ＭＳ Ｐゴシック" panose="020B0600070205080204" pitchFamily="50" charset="-128"/>
              </a:rPr>
              <a:t>Gehry</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「私は常に建築で一番大事なのは材料だと考えてきた。友達の美術家が材料を直接扱うのを見ていると優れた作品は正当で、本物でかつ好ましく見え、不自然に見えるものではない。」</a:t>
            </a:r>
          </a:p>
          <a:p>
            <a:pPr algn="just"/>
            <a:r>
              <a:rPr lang="ja-JP" altLang="en-US" sz="1400" dirty="0">
                <a:latin typeface="ＭＳ Ｐゴシック" panose="020B0600070205080204" pitchFamily="50" charset="-128"/>
                <a:ea typeface="ＭＳ Ｐゴシック" panose="020B0600070205080204" pitchFamily="50" charset="-128"/>
              </a:rPr>
              <a:t>ワイズマン美術館の材料として</a:t>
            </a:r>
            <a:r>
              <a:rPr lang="en-US" altLang="ja-JP" sz="1400" dirty="0" err="1">
                <a:latin typeface="ＭＳ Ｐゴシック" panose="020B0600070205080204" pitchFamily="50" charset="-128"/>
                <a:ea typeface="ＭＳ Ｐゴシック" panose="020B0600070205080204" pitchFamily="50" charset="-128"/>
              </a:rPr>
              <a:t>Gehry</a:t>
            </a:r>
            <a:r>
              <a:rPr lang="ja-JP" altLang="en-US" sz="1400" dirty="0">
                <a:latin typeface="ＭＳ Ｐゴシック" panose="020B0600070205080204" pitchFamily="50" charset="-128"/>
                <a:ea typeface="ＭＳ Ｐゴシック" panose="020B0600070205080204" pitchFamily="50" charset="-128"/>
              </a:rPr>
              <a:t>はステンレスを選んだ。ステンレスの輝き、光を反射する一方で非常に耐久性がある表面はこの建物にユニークな特性を与えている。</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6660" y="40466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3">
            <a:extLst>
              <a:ext uri="{FF2B5EF4-FFF2-40B4-BE49-F238E27FC236}">
                <a16:creationId xmlns:a16="http://schemas.microsoft.com/office/drawing/2014/main" id="{4D6BC79A-A894-4676-81B0-ACE8861CF778}"/>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a:t>
            </a:fld>
            <a:endParaRPr lang="fr-BE" dirty="0"/>
          </a:p>
        </p:txBody>
      </p:sp>
    </p:spTree>
    <p:extLst>
      <p:ext uri="{BB962C8B-B14F-4D97-AF65-F5344CB8AC3E}">
        <p14:creationId xmlns:p14="http://schemas.microsoft.com/office/powerpoint/2010/main" val="2558902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5147858"/>
            <a:ext cx="8442960" cy="1684784"/>
          </a:xfrm>
        </p:spPr>
        <p:txBody>
          <a:bodyPr>
            <a:noAutofit/>
          </a:bodyPr>
          <a:lstStyle/>
          <a:p>
            <a:pPr marL="0" indent="0">
              <a:buNone/>
            </a:pPr>
            <a:r>
              <a:rPr lang="ja-JP" altLang="en-US" sz="1400" dirty="0">
                <a:latin typeface="ＭＳ Ｐゴシック" panose="020B0600070205080204" pitchFamily="50" charset="-128"/>
                <a:ea typeface="ＭＳ Ｐゴシック" panose="020B0600070205080204" pitchFamily="50" charset="-128"/>
              </a:rPr>
              <a:t>左上から時計回り</a:t>
            </a:r>
            <a:r>
              <a:rPr lang="en-US" altLang="ja-JP" sz="1400" dirty="0">
                <a:latin typeface="ＭＳ Ｐゴシック" panose="020B0600070205080204" pitchFamily="50" charset="-128"/>
                <a:ea typeface="ＭＳ Ｐゴシック" panose="020B0600070205080204" pitchFamily="50" charset="-128"/>
              </a:rPr>
              <a:t>: </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バス停 鋼種</a:t>
            </a:r>
            <a:r>
              <a:rPr lang="en-US" altLang="ja-JP" sz="1400" dirty="0">
                <a:latin typeface="ＭＳ Ｐゴシック" panose="020B0600070205080204" pitchFamily="50" charset="-128"/>
                <a:ea typeface="ＭＳ Ｐゴシック" panose="020B0600070205080204" pitchFamily="50" charset="-128"/>
              </a:rPr>
              <a:t>: AISI 304 </a:t>
            </a:r>
            <a:r>
              <a:rPr lang="ja-JP" altLang="en-US" sz="1400" dirty="0">
                <a:latin typeface="ＭＳ Ｐゴシック" panose="020B0600070205080204" pitchFamily="50" charset="-128"/>
                <a:ea typeface="ＭＳ Ｐゴシック" panose="020B0600070205080204" pitchFamily="50" charset="-128"/>
              </a:rPr>
              <a:t>と </a:t>
            </a:r>
            <a:r>
              <a:rPr lang="en-US" altLang="ja-JP" sz="1400" dirty="0">
                <a:latin typeface="ＭＳ Ｐゴシック" panose="020B0600070205080204" pitchFamily="50" charset="-128"/>
                <a:ea typeface="ＭＳ Ｐゴシック" panose="020B0600070205080204" pitchFamily="50" charset="-128"/>
              </a:rPr>
              <a:t>AISI 316 </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仕上げ</a:t>
            </a:r>
            <a:r>
              <a:rPr lang="en-US" altLang="ja-JP" sz="1400" dirty="0">
                <a:latin typeface="ＭＳ Ｐゴシック" panose="020B0600070205080204" pitchFamily="50" charset="-128"/>
                <a:ea typeface="ＭＳ Ｐゴシック" panose="020B0600070205080204" pitchFamily="50" charset="-128"/>
              </a:rPr>
              <a:t>: 2B / BA / </a:t>
            </a:r>
            <a:r>
              <a:rPr lang="ja-JP" altLang="en-US" sz="1400" dirty="0">
                <a:latin typeface="ＭＳ Ｐゴシック" panose="020B0600070205080204" pitchFamily="50" charset="-128"/>
                <a:ea typeface="ＭＳ Ｐゴシック" panose="020B0600070205080204" pitchFamily="50" charset="-128"/>
              </a:rPr>
              <a:t>ブラシ </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スコッチ・ブライト、イスタンブール（トルコ）</a:t>
            </a:r>
            <a:endParaRPr lang="en-US"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自転車ラック　鋼種</a:t>
            </a:r>
            <a:r>
              <a:rPr lang="en-US" altLang="ja-JP" sz="1400" dirty="0">
                <a:latin typeface="ＭＳ Ｐゴシック" panose="020B0600070205080204" pitchFamily="50" charset="-128"/>
                <a:ea typeface="ＭＳ Ｐゴシック" panose="020B0600070205080204" pitchFamily="50" charset="-128"/>
              </a:rPr>
              <a:t>: EN 1.4301 (AISI 304)</a:t>
            </a:r>
            <a:r>
              <a:rPr lang="ja-JP" altLang="en-US" sz="1400" dirty="0">
                <a:latin typeface="ＭＳ Ｐゴシック" panose="020B0600070205080204" pitchFamily="50" charset="-128"/>
                <a:ea typeface="ＭＳ Ｐゴシック" panose="020B0600070205080204" pitchFamily="50" charset="-128"/>
              </a:rPr>
              <a:t>　、アルベンガ　（イタリア）</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ja-JP" altLang="en-US" sz="1400" dirty="0">
                <a:latin typeface="ＭＳ Ｐゴシック" panose="020B0600070205080204" pitchFamily="50" charset="-128"/>
                <a:ea typeface="ＭＳ Ｐゴシック" panose="020B0600070205080204" pitchFamily="50" charset="-128"/>
              </a:rPr>
              <a:t>彫刻 </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見えざる都市</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　、　ウェリントン　（ニュージーランド）</a:t>
            </a:r>
            <a:endParaRPr lang="fr-FR" sz="1400" dirty="0">
              <a:latin typeface="ＭＳ Ｐゴシック" panose="020B0600070205080204" pitchFamily="50" charset="-128"/>
              <a:ea typeface="ＭＳ Ｐゴシック" panose="020B0600070205080204" pitchFamily="50" charset="-128"/>
            </a:endParaRPr>
          </a:p>
          <a:p>
            <a:pPr>
              <a:buAutoNum type="arabicPeriod"/>
            </a:pPr>
            <a:r>
              <a:rPr lang="en-US" altLang="ja-JP" sz="1400" dirty="0">
                <a:latin typeface="ＭＳ Ｐゴシック" panose="020B0600070205080204" pitchFamily="50" charset="-128"/>
                <a:ea typeface="ＭＳ Ｐゴシック" panose="020B0600070205080204" pitchFamily="50" charset="-128"/>
              </a:rPr>
              <a:t>Joana </a:t>
            </a:r>
            <a:r>
              <a:rPr lang="en-US" altLang="ja-JP" sz="1400" dirty="0" err="1">
                <a:latin typeface="ＭＳ Ｐゴシック" panose="020B0600070205080204" pitchFamily="50" charset="-128"/>
                <a:ea typeface="ＭＳ Ｐゴシック" panose="020B0600070205080204" pitchFamily="50" charset="-128"/>
              </a:rPr>
              <a:t>Vasconcelo</a:t>
            </a:r>
            <a:r>
              <a:rPr lang="ja-JP" altLang="en-US" sz="1400" dirty="0">
                <a:latin typeface="ＭＳ Ｐゴシック" panose="020B0600070205080204" pitchFamily="50" charset="-128"/>
                <a:ea typeface="ＭＳ Ｐゴシック" panose="020B0600070205080204" pitchFamily="50" charset="-128"/>
              </a:rPr>
              <a:t>のステンレス鍋／蓋製</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マリリン </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という題名のタイトルの彫刻</a:t>
            </a:r>
            <a:endParaRPr lang="fr-FR" sz="1400" dirty="0">
              <a:latin typeface="ＭＳ Ｐゴシック" panose="020B0600070205080204" pitchFamily="50" charset="-128"/>
              <a:ea typeface="ＭＳ Ｐゴシック" panose="020B0600070205080204" pitchFamily="50" charset="-128"/>
            </a:endParaRPr>
          </a:p>
        </p:txBody>
      </p:sp>
      <p:grpSp>
        <p:nvGrpSpPr>
          <p:cNvPr id="17" name="Group 16"/>
          <p:cNvGrpSpPr/>
          <p:nvPr/>
        </p:nvGrpSpPr>
        <p:grpSpPr>
          <a:xfrm>
            <a:off x="849874" y="157272"/>
            <a:ext cx="7257806" cy="4979394"/>
            <a:chOff x="890514" y="373596"/>
            <a:chExt cx="7362972" cy="5051546"/>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1509" y="2561500"/>
              <a:ext cx="4731977" cy="2863642"/>
            </a:xfrm>
            <a:prstGeom prst="rect">
              <a:avLst/>
            </a:prstGeom>
            <a:ln>
              <a:solidFill>
                <a:schemeClr val="tx1"/>
              </a:solidFill>
            </a:ln>
          </p:spPr>
        </p:pic>
      </p:grpSp>
      <p:sp>
        <p:nvSpPr>
          <p:cNvPr id="11" name="Slide Number Placeholder 3">
            <a:extLst>
              <a:ext uri="{FF2B5EF4-FFF2-40B4-BE49-F238E27FC236}">
                <a16:creationId xmlns:a16="http://schemas.microsoft.com/office/drawing/2014/main" id="{515624FD-3838-4FE3-BC5B-92EF6D9B0BEC}"/>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70</a:t>
            </a:fld>
            <a:endParaRPr lang="fr-BE" dirty="0"/>
          </a:p>
        </p:txBody>
      </p:sp>
    </p:spTree>
    <p:extLst>
      <p:ext uri="{BB962C8B-B14F-4D97-AF65-F5344CB8AC3E}">
        <p14:creationId xmlns:p14="http://schemas.microsoft.com/office/powerpoint/2010/main" val="2715517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2" name="Slide Number Placeholder 3">
            <a:extLst>
              <a:ext uri="{FF2B5EF4-FFF2-40B4-BE49-F238E27FC236}">
                <a16:creationId xmlns:a16="http://schemas.microsoft.com/office/drawing/2014/main" id="{3B543304-72F2-4613-A268-A655FDDC9EC9}"/>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71</a:t>
            </a:fld>
            <a:endParaRPr lang="fr-BE" dirty="0"/>
          </a:p>
        </p:txBody>
      </p:sp>
    </p:spTree>
    <p:extLst>
      <p:ext uri="{BB962C8B-B14F-4D97-AF65-F5344CB8AC3E}">
        <p14:creationId xmlns:p14="http://schemas.microsoft.com/office/powerpoint/2010/main" val="1203409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街路備品　参考サイト</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400" dirty="0">
                <a:latin typeface="MS Gothic" panose="020B0609070205080204" pitchFamily="49" charset="-128"/>
                <a:ea typeface="MS Gothic" panose="020B0609070205080204" pitchFamily="49" charset="-128"/>
                <a:hlinkClick r:id="rId3"/>
              </a:rPr>
              <a:t>https://www.worldstainless.org/applications/architecture-building-and-construction-applications/street-furniture/ </a:t>
            </a:r>
            <a:endParaRPr lang="en-GB" sz="24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2400" dirty="0">
                <a:latin typeface="MS Gothic" panose="020B0609070205080204" pitchFamily="49" charset="-128"/>
                <a:ea typeface="MS Gothic" panose="020B0609070205080204" pitchFamily="49" charset="-128"/>
                <a:hlinkClick r:id="rId4"/>
              </a:rPr>
              <a:t>http://norcor.free.fr/piazza_superbe_inox.jpg</a:t>
            </a:r>
            <a:endParaRPr lang="fr-FR" sz="24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2400" dirty="0">
                <a:latin typeface="MS Gothic" panose="020B0609070205080204" pitchFamily="49" charset="-128"/>
                <a:ea typeface="MS Gothic" panose="020B0609070205080204" pitchFamily="49" charset="-128"/>
                <a:hlinkClick r:id="rId5"/>
              </a:rPr>
              <a:t>http://listraveltips.com/wellington-street-art-stainless-steel-braille-sculpture/</a:t>
            </a:r>
            <a:endParaRPr lang="fr-FR" sz="2400" dirty="0">
              <a:latin typeface="MS Gothic" panose="020B0609070205080204" pitchFamily="49" charset="-128"/>
              <a:ea typeface="MS Gothic" panose="020B0609070205080204" pitchFamily="49" charset="-128"/>
            </a:endParaRPr>
          </a:p>
        </p:txBody>
      </p:sp>
      <p:sp>
        <p:nvSpPr>
          <p:cNvPr id="5" name="Slide Number Placeholder 3">
            <a:extLst>
              <a:ext uri="{FF2B5EF4-FFF2-40B4-BE49-F238E27FC236}">
                <a16:creationId xmlns:a16="http://schemas.microsoft.com/office/drawing/2014/main" id="{8A5BCCEF-5E6C-4B8E-8651-650A9B205B21}"/>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72</a:t>
            </a:fld>
            <a:endParaRPr lang="fr-BE" dirty="0"/>
          </a:p>
        </p:txBody>
      </p:sp>
    </p:spTree>
    <p:extLst>
      <p:ext uri="{BB962C8B-B14F-4D97-AF65-F5344CB8AC3E}">
        <p14:creationId xmlns:p14="http://schemas.microsoft.com/office/powerpoint/2010/main" val="3961090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9.</a:t>
            </a:r>
            <a:r>
              <a:rPr lang="ja-JP" altLang="en-US" sz="5400" dirty="0">
                <a:latin typeface="ＭＳ Ｐゴシック" panose="020B0600070205080204" pitchFamily="50" charset="-128"/>
                <a:ea typeface="ＭＳ Ｐゴシック" panose="020B0600070205080204" pitchFamily="50" charset="-128"/>
              </a:rPr>
              <a:t> 修復</a:t>
            </a:r>
            <a:endParaRPr lang="nl-BE" sz="5400" dirty="0">
              <a:latin typeface="ＭＳ Ｐゴシック" panose="020B0600070205080204" pitchFamily="50" charset="-128"/>
              <a:ea typeface="ＭＳ Ｐゴシック" panose="020B0600070205080204" pitchFamily="50" charset="-128"/>
            </a:endParaRPr>
          </a:p>
        </p:txBody>
      </p:sp>
      <p:sp>
        <p:nvSpPr>
          <p:cNvPr id="3" name="Slide Number Placeholder 3">
            <a:extLst>
              <a:ext uri="{FF2B5EF4-FFF2-40B4-BE49-F238E27FC236}">
                <a16:creationId xmlns:a16="http://schemas.microsoft.com/office/drawing/2014/main" id="{1EC08355-A63E-4480-8BCC-4DF84AE18F1D}"/>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73</a:t>
            </a:fld>
            <a:endParaRPr lang="fr-BE" dirty="0"/>
          </a:p>
        </p:txBody>
      </p:sp>
    </p:spTree>
    <p:extLst>
      <p:ext uri="{BB962C8B-B14F-4D97-AF65-F5344CB8AC3E}">
        <p14:creationId xmlns:p14="http://schemas.microsoft.com/office/powerpoint/2010/main" val="3491656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3360" y="4005064"/>
            <a:ext cx="8686799"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2000" dirty="0">
                <a:latin typeface="ＭＳ Ｐゴシック" panose="020B0600070205080204" pitchFamily="50" charset="-128"/>
                <a:ea typeface="ＭＳ Ｐゴシック" panose="020B0600070205080204" pitchFamily="50" charset="-128"/>
              </a:rPr>
              <a:t>左</a:t>
            </a:r>
            <a:r>
              <a:rPr lang="fr-FR"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セント・マーチン・イン・ザ・フィールド教会のステンレス製地下室への入り口</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ロンドン　（イギリス）</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fr-FR"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右</a:t>
            </a:r>
            <a:r>
              <a:rPr lang="en-US"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ルーブル美術館のステンレスとガラスのピラミッド</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パリ　（フランス）</a:t>
            </a:r>
            <a:endParaRPr lang="fr-FR" sz="2000" dirty="0">
              <a:latin typeface="ＭＳ Ｐゴシック" panose="020B0600070205080204" pitchFamily="50" charset="-128"/>
              <a:ea typeface="ＭＳ Ｐゴシック" panose="020B0600070205080204" pitchFamily="50" charset="-128"/>
            </a:endParaRPr>
          </a:p>
        </p:txBody>
      </p:sp>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Slide Number Placeholder 3">
            <a:extLst>
              <a:ext uri="{FF2B5EF4-FFF2-40B4-BE49-F238E27FC236}">
                <a16:creationId xmlns:a16="http://schemas.microsoft.com/office/drawing/2014/main" id="{B9ED27DE-0A02-4E36-A491-B6082B270F69}"/>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74</a:t>
            </a:fld>
            <a:endParaRPr lang="fr-BE" dirty="0"/>
          </a:p>
        </p:txBody>
      </p:sp>
    </p:spTree>
    <p:extLst>
      <p:ext uri="{BB962C8B-B14F-4D97-AF65-F5344CB8AC3E}">
        <p14:creationId xmlns:p14="http://schemas.microsoft.com/office/powerpoint/2010/main" val="41945260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4581128"/>
            <a:ext cx="8229600" cy="22768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400" dirty="0">
              <a:solidFill>
                <a:srgbClr val="0070C0"/>
              </a:solidFill>
            </a:endParaRPr>
          </a:p>
        </p:txBody>
      </p:sp>
      <p:sp>
        <p:nvSpPr>
          <p:cNvPr id="3" name="Title 2"/>
          <p:cNvSpPr>
            <a:spLocks noGrp="1"/>
          </p:cNvSpPr>
          <p:nvPr>
            <p:ph type="title"/>
          </p:nvPr>
        </p:nvSpPr>
        <p:spPr>
          <a:xfrm>
            <a:off x="274320" y="4617031"/>
            <a:ext cx="8087360" cy="566738"/>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野外オペラ劇場、ベローナ　（イタリア）</a:t>
            </a:r>
            <a:endParaRPr lang="en-GB" dirty="0">
              <a:latin typeface="ＭＳ Ｐゴシック" panose="020B0600070205080204" pitchFamily="50" charset="-128"/>
              <a:ea typeface="ＭＳ Ｐゴシック" panose="020B0600070205080204" pitchFamily="50" charset="-128"/>
            </a:endParaRPr>
          </a:p>
        </p:txBody>
      </p:sp>
      <p:sp>
        <p:nvSpPr>
          <p:cNvPr id="5" name="Text Placeholder 4"/>
          <p:cNvSpPr>
            <a:spLocks noGrp="1"/>
          </p:cNvSpPr>
          <p:nvPr>
            <p:ph type="body" sz="half" idx="2"/>
          </p:nvPr>
        </p:nvSpPr>
        <p:spPr>
          <a:xfrm>
            <a:off x="274320" y="5258792"/>
            <a:ext cx="7985760" cy="1375688"/>
          </a:xfrm>
        </p:spPr>
        <p:txBody>
          <a:bodyPr>
            <a:noAutofit/>
          </a:bodyPr>
          <a:lstStyle/>
          <a:p>
            <a:pPr algn="just"/>
            <a:r>
              <a:rPr lang="ja-JP" altLang="en-US" dirty="0">
                <a:latin typeface="ＭＳ Ｐゴシック" panose="020B0600070205080204" pitchFamily="50" charset="-128"/>
                <a:ea typeface="ＭＳ Ｐゴシック" panose="020B0600070205080204" pitchFamily="50" charset="-128"/>
              </a:rPr>
              <a:t>ベローナのシンボルである偉大なローマ時代の遺跡は１世紀後半まで遡り最も重要な野外オペラ劇場として知られてきた。最近の改修ではオーケストラが座る中央ピットに新しい覆いが付けられ、また地下室と地下の下水道が建設された。「中央大ピット」用の新しい覆いはその構造的性能において屋根の支柱と柱の張力留め棒によって支えられ、これにより作動負荷による歪みや変形を最小限にしている。ステンレス棒鋼を使った張力留め棒は安全、高品質と耐久性を保証している。</a:t>
            </a:r>
            <a:endParaRPr lang="en-GB" dirty="0">
              <a:latin typeface="ＭＳ Ｐゴシック" panose="020B0600070205080204" pitchFamily="50" charset="-128"/>
              <a:ea typeface="ＭＳ Ｐゴシック" panose="020B0600070205080204" pitchFamily="50" charset="-128"/>
            </a:endParaRPr>
          </a:p>
        </p:txBody>
      </p:sp>
      <p:grpSp>
        <p:nvGrpSpPr>
          <p:cNvPr id="2" name="Group 1"/>
          <p:cNvGrpSpPr/>
          <p:nvPr/>
        </p:nvGrpSpPr>
        <p:grpSpPr>
          <a:xfrm>
            <a:off x="1691660" y="243512"/>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2" name="Slide Number Placeholder 3">
            <a:extLst>
              <a:ext uri="{FF2B5EF4-FFF2-40B4-BE49-F238E27FC236}">
                <a16:creationId xmlns:a16="http://schemas.microsoft.com/office/drawing/2014/main" id="{871CD901-D313-48D8-BEB1-6DE4C1AD4F1A}"/>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75</a:t>
            </a:fld>
            <a:endParaRPr lang="fr-BE" dirty="0"/>
          </a:p>
        </p:txBody>
      </p:sp>
    </p:spTree>
    <p:extLst>
      <p:ext uri="{BB962C8B-B14F-4D97-AF65-F5344CB8AC3E}">
        <p14:creationId xmlns:p14="http://schemas.microsoft.com/office/powerpoint/2010/main" val="2284433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76" y="4858554"/>
            <a:ext cx="5656024" cy="739214"/>
          </a:xfrm>
        </p:spPr>
        <p:txBody>
          <a:bodyPr>
            <a:normAutofit/>
          </a:bodyPr>
          <a:lstStyle/>
          <a:p>
            <a:r>
              <a:rPr lang="ja-JP" altLang="en-US" dirty="0">
                <a:latin typeface="ＭＳ Ｐゴシック" panose="020B0600070205080204" pitchFamily="50" charset="-128"/>
                <a:ea typeface="ＭＳ Ｐゴシック" panose="020B0600070205080204" pitchFamily="50" charset="-128"/>
              </a:rPr>
              <a:t>ローマ劇場、　フレジュー（フランス）</a:t>
            </a:r>
            <a:endParaRPr lang="fr-FR" dirty="0">
              <a:latin typeface="ＭＳ Ｐゴシック" panose="020B0600070205080204" pitchFamily="50" charset="-128"/>
              <a:ea typeface="ＭＳ Ｐゴシック" panose="020B0600070205080204" pitchFamily="50" charset="-128"/>
            </a:endParaRPr>
          </a:p>
        </p:txBody>
      </p:sp>
      <p:sp>
        <p:nvSpPr>
          <p:cNvPr id="4" name="Text Placeholder 3"/>
          <p:cNvSpPr>
            <a:spLocks noGrp="1"/>
          </p:cNvSpPr>
          <p:nvPr>
            <p:ph type="body" sz="half" idx="2"/>
          </p:nvPr>
        </p:nvSpPr>
        <p:spPr>
          <a:xfrm>
            <a:off x="1403649" y="5905426"/>
            <a:ext cx="4294540" cy="739214"/>
          </a:xfrm>
        </p:spPr>
        <p:txBody>
          <a:bodyPr/>
          <a:lstStyle/>
          <a:p>
            <a:pPr algn="just"/>
            <a:r>
              <a:rPr lang="ja-JP" altLang="en-US" dirty="0">
                <a:latin typeface="ＭＳ Ｐゴシック" panose="020B0600070205080204" pitchFamily="50" charset="-128"/>
                <a:ea typeface="ＭＳ Ｐゴシック" panose="020B0600070205080204" pitchFamily="50" charset="-128"/>
              </a:rPr>
              <a:t>野外ローマ劇場の復元使用材料は穿孔加工した</a:t>
            </a:r>
            <a:endParaRPr lang="en-US" altLang="ja-JP" dirty="0">
              <a:latin typeface="ＭＳ Ｐゴシック" panose="020B0600070205080204" pitchFamily="50" charset="-128"/>
              <a:ea typeface="ＭＳ Ｐゴシック" panose="020B0600070205080204" pitchFamily="50" charset="-128"/>
            </a:endParaRPr>
          </a:p>
          <a:p>
            <a:pPr algn="just"/>
            <a:r>
              <a:rPr lang="en-US" altLang="ja-JP" dirty="0">
                <a:latin typeface="ＭＳ Ｐゴシック" panose="020B0600070205080204" pitchFamily="50" charset="-128"/>
                <a:ea typeface="ＭＳ Ｐゴシック" panose="020B0600070205080204" pitchFamily="50" charset="-128"/>
              </a:rPr>
              <a:t>3mm</a:t>
            </a:r>
            <a:r>
              <a:rPr lang="ja-JP" altLang="en-US" dirty="0">
                <a:latin typeface="ＭＳ Ｐゴシック" panose="020B0600070205080204" pitchFamily="50" charset="-128"/>
                <a:ea typeface="ＭＳ Ｐゴシック" panose="020B0600070205080204" pitchFamily="50" charset="-128"/>
              </a:rPr>
              <a:t>の</a:t>
            </a:r>
            <a:r>
              <a:rPr lang="en-US" altLang="ja-JP" dirty="0">
                <a:latin typeface="ＭＳ Ｐゴシック" panose="020B0600070205080204" pitchFamily="50" charset="-128"/>
                <a:ea typeface="ＭＳ Ｐゴシック" panose="020B0600070205080204" pitchFamily="50" charset="-128"/>
              </a:rPr>
              <a:t>EN 1.4571</a:t>
            </a:r>
            <a:r>
              <a:rPr lang="ja-JP" altLang="en-US" dirty="0">
                <a:latin typeface="ＭＳ Ｐゴシック" panose="020B0600070205080204" pitchFamily="50" charset="-128"/>
                <a:ea typeface="ＭＳ Ｐゴシック" panose="020B0600070205080204" pitchFamily="50" charset="-128"/>
              </a:rPr>
              <a:t>　ステンレス鋼板</a:t>
            </a:r>
            <a:endParaRPr lang="fr-FR" dirty="0">
              <a:latin typeface="ＭＳ Ｐゴシック" panose="020B0600070205080204" pitchFamily="50" charset="-128"/>
              <a:ea typeface="ＭＳ Ｐゴシック" panose="020B0600070205080204" pitchFamily="50" charset="-128"/>
            </a:endParaRPr>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4A873E15-A150-4D19-B6D7-1BA689C93190}"/>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76</a:t>
            </a:fld>
            <a:endParaRPr lang="fr-BE" dirty="0"/>
          </a:p>
        </p:txBody>
      </p:sp>
    </p:spTree>
    <p:extLst>
      <p:ext uri="{BB962C8B-B14F-4D97-AF65-F5344CB8AC3E}">
        <p14:creationId xmlns:p14="http://schemas.microsoft.com/office/powerpoint/2010/main" val="3973359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復元　参考サイト</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latin typeface="ＭＳ Ｐゴシック" panose="020B0600070205080204" pitchFamily="50" charset="-128"/>
                <a:ea typeface="ＭＳ Ｐゴシック" panose="020B0600070205080204" pitchFamily="50" charset="-128"/>
                <a:hlinkClick r:id="rId3"/>
              </a:rPr>
              <a:t>https://www.worldstainless.org/Files/issf/non-image-files/PDF/Euro_Inox/New_meets_Old_EN.pdf</a:t>
            </a:r>
            <a:endParaRPr lang="fr-FR" sz="2400" dirty="0">
              <a:latin typeface="ＭＳ Ｐゴシック" panose="020B0600070205080204" pitchFamily="50" charset="-128"/>
              <a:ea typeface="ＭＳ Ｐゴシック" panose="020B0600070205080204" pitchFamily="50" charset="-128"/>
            </a:endParaRPr>
          </a:p>
        </p:txBody>
      </p:sp>
      <p:sp>
        <p:nvSpPr>
          <p:cNvPr id="5" name="Slide Number Placeholder 3">
            <a:extLst>
              <a:ext uri="{FF2B5EF4-FFF2-40B4-BE49-F238E27FC236}">
                <a16:creationId xmlns:a16="http://schemas.microsoft.com/office/drawing/2014/main" id="{0B76DDB0-C1FE-4969-B406-1B2E315D9527}"/>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77</a:t>
            </a:fld>
            <a:endParaRPr lang="fr-BE" dirty="0"/>
          </a:p>
        </p:txBody>
      </p:sp>
    </p:spTree>
    <p:extLst>
      <p:ext uri="{BB962C8B-B14F-4D97-AF65-F5344CB8AC3E}">
        <p14:creationId xmlns:p14="http://schemas.microsoft.com/office/powerpoint/2010/main" val="1743007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10.</a:t>
            </a:r>
            <a:r>
              <a:rPr lang="ja-JP" altLang="en-US" sz="5400" dirty="0">
                <a:latin typeface="ＭＳ Ｐゴシック" panose="020B0600070205080204" pitchFamily="50" charset="-128"/>
                <a:ea typeface="ＭＳ Ｐゴシック" panose="020B0600070205080204" pitchFamily="50" charset="-128"/>
              </a:rPr>
              <a:t> アリーナ</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110DC44E-2BB2-4921-B707-74FB89772CA9}"/>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78</a:t>
            </a:fld>
            <a:endParaRPr lang="fr-BE" dirty="0"/>
          </a:p>
        </p:txBody>
      </p:sp>
    </p:spTree>
    <p:extLst>
      <p:ext uri="{BB962C8B-B14F-4D97-AF65-F5344CB8AC3E}">
        <p14:creationId xmlns:p14="http://schemas.microsoft.com/office/powerpoint/2010/main" val="42677016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0"/>
            <a:ext cx="1712586" cy="6858000"/>
          </a:xfrm>
          <a:prstGeom prst="rect">
            <a:avLst/>
          </a:prstGeom>
        </p:spPr>
        <p:txBody>
          <a:bodyPr vert="eaVert"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ja-JP" altLang="en-US" sz="1800" dirty="0">
                <a:latin typeface="ＭＳ Ｐゴシック" panose="020B0600070205080204" pitchFamily="50" charset="-128"/>
                <a:ea typeface="ＭＳ Ｐゴシック" panose="020B0600070205080204" pitchFamily="50" charset="-128"/>
              </a:rPr>
              <a:t>左上から時計回り　</a:t>
            </a:r>
            <a:r>
              <a:rPr lang="fr-FR" sz="1800" baseline="50000" dirty="0">
                <a:latin typeface="ＭＳ Ｐゴシック" panose="020B0600070205080204" pitchFamily="50" charset="-128"/>
                <a:ea typeface="ＭＳ Ｐゴシック" panose="020B0600070205080204" pitchFamily="50" charset="-128"/>
              </a:rPr>
              <a:t>1-3</a:t>
            </a:r>
            <a:r>
              <a:rPr lang="ja-JP" altLang="en-US" sz="1800" dirty="0">
                <a:latin typeface="ＭＳ Ｐゴシック" panose="020B0600070205080204" pitchFamily="50" charset="-128"/>
                <a:ea typeface="ＭＳ Ｐゴシック" panose="020B0600070205080204" pitchFamily="50" charset="-128"/>
              </a:rPr>
              <a:t>　</a:t>
            </a:r>
            <a:endParaRPr lang="en-US" altLang="ja-JP" sz="1800" dirty="0">
              <a:latin typeface="ＭＳ Ｐゴシック" panose="020B0600070205080204" pitchFamily="50" charset="-128"/>
              <a:ea typeface="ＭＳ Ｐゴシック" panose="020B0600070205080204" pitchFamily="50" charset="-128"/>
            </a:endParaRPr>
          </a:p>
          <a:p>
            <a:pPr marL="0" indent="0" algn="just">
              <a:buNone/>
            </a:pPr>
            <a:r>
              <a:rPr lang="ja-JP" altLang="en-US" sz="1800" dirty="0">
                <a:latin typeface="ＭＳ Ｐゴシック" panose="020B0600070205080204" pitchFamily="50" charset="-128"/>
                <a:ea typeface="ＭＳ Ｐゴシック" panose="020B0600070205080204" pitchFamily="50" charset="-128"/>
              </a:rPr>
              <a:t>１　ＶＩＰルーム入口階段の手すり　ウェンブリー　（ イギリス）</a:t>
            </a:r>
            <a:endParaRPr lang="en-US" altLang="ja-JP" sz="1800" dirty="0">
              <a:latin typeface="ＭＳ Ｐゴシック" panose="020B0600070205080204" pitchFamily="50" charset="-128"/>
              <a:ea typeface="ＭＳ Ｐゴシック" panose="020B0600070205080204" pitchFamily="50" charset="-128"/>
            </a:endParaRPr>
          </a:p>
          <a:p>
            <a:pPr marL="0" indent="0" algn="just">
              <a:buNone/>
            </a:pPr>
            <a:r>
              <a:rPr lang="ja-JP" altLang="en-US" sz="1800" dirty="0">
                <a:latin typeface="ＭＳ Ｐゴシック" panose="020B0600070205080204" pitchFamily="50" charset="-128"/>
                <a:ea typeface="ＭＳ Ｐゴシック" panose="020B0600070205080204" pitchFamily="50" charset="-128"/>
              </a:rPr>
              <a:t>２　回転式の改札　　３</a:t>
            </a:r>
            <a:r>
              <a:rPr lang="fr-FR" sz="1800"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ロッカー</a:t>
            </a:r>
            <a:endParaRPr lang="en-US" altLang="ja-JP" sz="1800" dirty="0">
              <a:latin typeface="ＭＳ Ｐゴシック" panose="020B0600070205080204" pitchFamily="50" charset="-128"/>
              <a:ea typeface="ＭＳ Ｐゴシック" panose="020B0600070205080204" pitchFamily="50" charset="-128"/>
            </a:endParaRPr>
          </a:p>
          <a:p>
            <a:pPr marL="0" indent="0" algn="just">
              <a:buNone/>
            </a:pPr>
            <a:r>
              <a:rPr lang="ja-JP" altLang="en-US" sz="1800" dirty="0">
                <a:latin typeface="ＭＳ Ｐゴシック" panose="020B0600070205080204" pitchFamily="50" charset="-128"/>
                <a:ea typeface="ＭＳ Ｐゴシック" panose="020B0600070205080204" pitchFamily="50" charset="-128"/>
              </a:rPr>
              <a:t>４　コロニアル・スタジアムへの歩道橋の天蓋と手すり</a:t>
            </a:r>
            <a:endParaRPr lang="en-US" altLang="ja-JP" sz="1800" dirty="0">
              <a:latin typeface="ＭＳ Ｐゴシック" panose="020B0600070205080204" pitchFamily="50" charset="-128"/>
              <a:ea typeface="ＭＳ Ｐゴシック" panose="020B0600070205080204" pitchFamily="50" charset="-128"/>
            </a:endParaRPr>
          </a:p>
          <a:p>
            <a:pPr marL="0" indent="0" algn="just">
              <a:buNone/>
            </a:pPr>
            <a:r>
              <a:rPr lang="ja-JP" altLang="en-US" sz="1800" dirty="0">
                <a:latin typeface="ＭＳ Ｐゴシック" panose="020B0600070205080204" pitchFamily="50" charset="-128"/>
                <a:ea typeface="ＭＳ Ｐゴシック" panose="020B0600070205080204" pitchFamily="50" charset="-128"/>
              </a:rPr>
              <a:t>　　メルボルン　（ オーストラリア）</a:t>
            </a:r>
            <a:endParaRPr lang="fr-FR" sz="1800" dirty="0">
              <a:latin typeface="ＭＳ Ｐゴシック" panose="020B0600070205080204" pitchFamily="50" charset="-128"/>
              <a:ea typeface="ＭＳ Ｐゴシック" panose="020B0600070205080204" pitchFamily="50" charset="-128"/>
            </a:endParaRPr>
          </a:p>
        </p:txBody>
      </p:sp>
      <p:grpSp>
        <p:nvGrpSpPr>
          <p:cNvPr id="3" name="Group 2"/>
          <p:cNvGrpSpPr/>
          <p:nvPr/>
        </p:nvGrpSpPr>
        <p:grpSpPr>
          <a:xfrm>
            <a:off x="1731549" y="156880"/>
            <a:ext cx="7306917" cy="554288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Slide Number Placeholder 3">
            <a:extLst>
              <a:ext uri="{FF2B5EF4-FFF2-40B4-BE49-F238E27FC236}">
                <a16:creationId xmlns:a16="http://schemas.microsoft.com/office/drawing/2014/main" id="{7A188DAE-FCBB-4AA5-B79F-8268F6064F7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79</a:t>
            </a:fld>
            <a:endParaRPr lang="fr-BE" dirty="0"/>
          </a:p>
        </p:txBody>
      </p:sp>
    </p:spTree>
    <p:extLst>
      <p:ext uri="{BB962C8B-B14F-4D97-AF65-F5344CB8AC3E}">
        <p14:creationId xmlns:p14="http://schemas.microsoft.com/office/powerpoint/2010/main" val="357219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5081736"/>
            <a:ext cx="8615680"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カンザス・シティ（</a:t>
            </a:r>
            <a:r>
              <a:rPr lang="en-US" altLang="ja-JP" sz="2000" dirty="0">
                <a:latin typeface="ＭＳ Ｐゴシック" panose="020B0600070205080204" pitchFamily="50" charset="-128"/>
                <a:ea typeface="ＭＳ Ｐゴシック" panose="020B0600070205080204" pitchFamily="50" charset="-128"/>
              </a:rPr>
              <a:t>USA</a:t>
            </a:r>
            <a:r>
              <a:rPr lang="ja-JP" altLang="en-US" sz="2000" dirty="0">
                <a:latin typeface="ＭＳ Ｐゴシック" panose="020B0600070205080204" pitchFamily="50" charset="-128"/>
                <a:ea typeface="ＭＳ Ｐゴシック" panose="020B0600070205080204" pitchFamily="50" charset="-128"/>
              </a:rPr>
              <a:t>）</a:t>
            </a:r>
            <a:br>
              <a:rPr lang="en-US" altLang="ja-JP" sz="2000" dirty="0">
                <a:latin typeface="ＭＳ Ｐゴシック" panose="020B0600070205080204" pitchFamily="50" charset="-128"/>
                <a:ea typeface="ＭＳ Ｐゴシック" panose="020B0600070205080204" pitchFamily="50" charset="-128"/>
              </a:rPr>
            </a:br>
            <a:r>
              <a:rPr lang="en-US" altLang="ja-JP" sz="2000" dirty="0">
                <a:latin typeface="ＭＳ Ｐゴシック" panose="020B0600070205080204" pitchFamily="50" charset="-128"/>
                <a:ea typeface="ＭＳ Ｐゴシック" panose="020B0600070205080204" pitchFamily="50" charset="-128"/>
              </a:rPr>
              <a:t>Kauffman</a:t>
            </a:r>
            <a:r>
              <a:rPr lang="ja-JP" altLang="en-US" sz="2000" dirty="0">
                <a:latin typeface="ＭＳ Ｐゴシック" panose="020B0600070205080204" pitchFamily="50" charset="-128"/>
                <a:ea typeface="ＭＳ Ｐゴシック" panose="020B0600070205080204" pitchFamily="50" charset="-128"/>
              </a:rPr>
              <a:t>芸能センター</a:t>
            </a:r>
            <a:r>
              <a:rPr lang="en-US" altLang="ja-JP" sz="2000" dirty="0">
                <a:latin typeface="ＭＳ Ｐゴシック" panose="020B0600070205080204" pitchFamily="50" charset="-128"/>
                <a:ea typeface="ＭＳ Ｐゴシック" panose="020B0600070205080204" pitchFamily="50" charset="-128"/>
              </a:rPr>
              <a:t>(2011)</a:t>
            </a:r>
            <a:r>
              <a:rPr lang="ja-JP" altLang="en-US" sz="2000" dirty="0" err="1">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建築家</a:t>
            </a:r>
            <a:r>
              <a:rPr lang="en-US" altLang="ja-JP" sz="2000" dirty="0">
                <a:latin typeface="ＭＳ Ｐゴシック" panose="020B0600070205080204" pitchFamily="50" charset="-128"/>
                <a:ea typeface="ＭＳ Ｐゴシック" panose="020B0600070205080204" pitchFamily="50" charset="-128"/>
              </a:rPr>
              <a:t>: Moshe </a:t>
            </a:r>
            <a:r>
              <a:rPr lang="en-US" altLang="ja-JP" sz="2000" dirty="0" err="1">
                <a:latin typeface="ＭＳ Ｐゴシック" panose="020B0600070205080204" pitchFamily="50" charset="-128"/>
                <a:ea typeface="ＭＳ Ｐゴシック" panose="020B0600070205080204" pitchFamily="50" charset="-128"/>
              </a:rPr>
              <a:t>Safdie</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エンジニアリング</a:t>
            </a:r>
            <a:r>
              <a:rPr lang="en-US" altLang="ja-JP" sz="2000" dirty="0">
                <a:latin typeface="ＭＳ Ｐゴシック" panose="020B0600070205080204" pitchFamily="50" charset="-128"/>
                <a:ea typeface="ＭＳ Ｐゴシック" panose="020B0600070205080204" pitchFamily="50" charset="-128"/>
              </a:rPr>
              <a:t>: Arup</a:t>
            </a:r>
            <a:r>
              <a:rPr lang="fr-FR" sz="2000" baseline="50000" dirty="0">
                <a:latin typeface="ＭＳ Ｐゴシック" panose="020B0600070205080204" pitchFamily="50" charset="-128"/>
                <a:ea typeface="ＭＳ Ｐゴシック" panose="020B0600070205080204" pitchFamily="50" charset="-128"/>
              </a:rPr>
              <a:t>10</a:t>
            </a:r>
          </a:p>
        </p:txBody>
      </p:sp>
      <p:sp>
        <p:nvSpPr>
          <p:cNvPr id="7" name="Text Placeholder 6"/>
          <p:cNvSpPr>
            <a:spLocks noGrp="1"/>
          </p:cNvSpPr>
          <p:nvPr>
            <p:ph type="body" sz="half" idx="2"/>
          </p:nvPr>
        </p:nvSpPr>
        <p:spPr>
          <a:xfrm>
            <a:off x="1296144" y="5648474"/>
            <a:ext cx="6516216" cy="1164902"/>
          </a:xfrm>
        </p:spPr>
        <p:txBody>
          <a:bodyPr>
            <a:normAutofit fontScale="92500" lnSpcReduction="10000"/>
          </a:bodyPr>
          <a:lstStyle/>
          <a:p>
            <a:pPr algn="just"/>
            <a:r>
              <a:rPr lang="ja-JP" altLang="en-US" dirty="0">
                <a:latin typeface="ＭＳ Ｐゴシック" panose="020B0600070205080204" pitchFamily="50" charset="-128"/>
                <a:ea typeface="ＭＳ Ｐゴシック" panose="020B0600070205080204" pitchFamily="50" charset="-128"/>
              </a:rPr>
              <a:t>カンザス・シティの中心街に面するセンターの北側は地上から波のように上昇するステンレスで覆われた一連のアーチ型の壁が特徴となっている。その頂上から曲面ガラスの屋根が南側の低層家屋が多いクロスロード地区に下ってきて、高さ</a:t>
            </a:r>
            <a:r>
              <a:rPr lang="en-US" altLang="ja-JP" dirty="0">
                <a:latin typeface="ＭＳ Ｐゴシック" panose="020B0600070205080204" pitchFamily="50" charset="-128"/>
                <a:ea typeface="ＭＳ Ｐゴシック" panose="020B0600070205080204" pitchFamily="50" charset="-128"/>
              </a:rPr>
              <a:t>65</a:t>
            </a:r>
            <a:r>
              <a:rPr lang="ja-JP" altLang="en-US" dirty="0">
                <a:latin typeface="ＭＳ Ｐゴシック" panose="020B0600070205080204" pitchFamily="50" charset="-128"/>
                <a:ea typeface="ＭＳ Ｐゴシック" panose="020B0600070205080204" pitchFamily="50" charset="-128"/>
              </a:rPr>
              <a:t>フィート、幅</a:t>
            </a:r>
            <a:r>
              <a:rPr lang="en-US" altLang="ja-JP" dirty="0">
                <a:latin typeface="ＭＳ Ｐゴシック" panose="020B0600070205080204" pitchFamily="50" charset="-128"/>
                <a:ea typeface="ＭＳ Ｐゴシック" panose="020B0600070205080204" pitchFamily="50" charset="-128"/>
              </a:rPr>
              <a:t>330</a:t>
            </a:r>
            <a:r>
              <a:rPr lang="ja-JP" altLang="en-US" dirty="0">
                <a:latin typeface="ＭＳ Ｐゴシック" panose="020B0600070205080204" pitchFamily="50" charset="-128"/>
                <a:ea typeface="ＭＳ Ｐゴシック" panose="020B0600070205080204" pitchFamily="50" charset="-128"/>
              </a:rPr>
              <a:t>フィートのガラスの壁につながり、これにより同センターの</a:t>
            </a:r>
            <a:r>
              <a:rPr lang="en-US" altLang="ja-JP" dirty="0" err="1">
                <a:latin typeface="ＭＳ Ｐゴシック" panose="020B0600070205080204" pitchFamily="50" charset="-128"/>
                <a:ea typeface="ＭＳ Ｐゴシック" panose="020B0600070205080204" pitchFamily="50" charset="-128"/>
              </a:rPr>
              <a:t>Brandmeyer</a:t>
            </a:r>
            <a:r>
              <a:rPr lang="ja-JP" altLang="en-US" dirty="0">
                <a:latin typeface="ＭＳ Ｐゴシック" panose="020B0600070205080204" pitchFamily="50" charset="-128"/>
                <a:ea typeface="ＭＳ Ｐゴシック" panose="020B0600070205080204" pitchFamily="50" charset="-128"/>
              </a:rPr>
              <a:t>大壁からカンザス・シティの全景が見て取れるようになっている。このドラマティックなガラス・ファサードと屋根は弦楽器を連想させる</a:t>
            </a:r>
            <a:r>
              <a:rPr lang="en-US" altLang="ja-JP" dirty="0">
                <a:latin typeface="ＭＳ Ｐゴシック" panose="020B0600070205080204" pitchFamily="50" charset="-128"/>
                <a:ea typeface="ＭＳ Ｐゴシック" panose="020B0600070205080204" pitchFamily="50" charset="-128"/>
              </a:rPr>
              <a:t>27</a:t>
            </a:r>
            <a:r>
              <a:rPr lang="ja-JP" altLang="en-US" dirty="0">
                <a:latin typeface="ＭＳ Ｐゴシック" panose="020B0600070205080204" pitchFamily="50" charset="-128"/>
                <a:ea typeface="ＭＳ Ｐゴシック" panose="020B0600070205080204" pitchFamily="50" charset="-128"/>
              </a:rPr>
              <a:t>本の高張力の鉄製ケーブルで固定されている。</a:t>
            </a:r>
            <a:endParaRPr lang="fr-FR" dirty="0">
              <a:latin typeface="ＭＳ Ｐゴシック" panose="020B0600070205080204" pitchFamily="50" charset="-128"/>
              <a:ea typeface="ＭＳ Ｐゴシック" panose="020B0600070205080204" pitchFamily="50" charset="-128"/>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85725"/>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9F8EED4B-98B9-4EE0-AD2C-DC5D0AA3469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a:t>
            </a:fld>
            <a:endParaRPr lang="fr-BE" dirty="0"/>
          </a:p>
        </p:txBody>
      </p:sp>
    </p:spTree>
    <p:extLst>
      <p:ext uri="{BB962C8B-B14F-4D97-AF65-F5344CB8AC3E}">
        <p14:creationId xmlns:p14="http://schemas.microsoft.com/office/powerpoint/2010/main" val="796589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3940" y="4528527"/>
            <a:ext cx="8268757" cy="1001831"/>
          </a:xfrm>
        </p:spPr>
        <p:txBody>
          <a:bodyPr>
            <a:normAutofit/>
          </a:bodyPr>
          <a:lstStyle/>
          <a:p>
            <a:r>
              <a:rPr lang="fr-FR" dirty="0">
                <a:latin typeface="ＭＳ Ｐゴシック" panose="020B0600070205080204" pitchFamily="50" charset="-128"/>
                <a:ea typeface="ＭＳ Ｐゴシック" panose="020B0600070205080204" pitchFamily="50" charset="-128"/>
              </a:rPr>
              <a:t>Yamuna</a:t>
            </a:r>
            <a:r>
              <a:rPr lang="ja-JP" altLang="en-US" dirty="0">
                <a:latin typeface="ＭＳ Ｐゴシック" panose="020B0600070205080204" pitchFamily="50" charset="-128"/>
                <a:ea typeface="ＭＳ Ｐゴシック" panose="020B0600070205080204" pitchFamily="50" charset="-128"/>
              </a:rPr>
              <a:t>スタジアム</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デリー　（インド）</a:t>
            </a:r>
            <a:r>
              <a:rPr lang="fr-FR" baseline="50000" dirty="0">
                <a:latin typeface="ＭＳ Ｐゴシック" panose="020B0600070205080204" pitchFamily="50" charset="-128"/>
                <a:ea typeface="ＭＳ Ｐゴシック" panose="020B0600070205080204" pitchFamily="50" charset="-128"/>
              </a:rPr>
              <a:t>4</a:t>
            </a:r>
            <a:r>
              <a:rPr lang="ja-JP" altLang="en-US" baseline="500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建築家</a:t>
            </a:r>
            <a:r>
              <a:rPr lang="en-US" altLang="ja-JP" dirty="0">
                <a:latin typeface="ＭＳ Ｐゴシック" panose="020B0600070205080204" pitchFamily="50" charset="-128"/>
                <a:ea typeface="ＭＳ Ｐゴシック" panose="020B0600070205080204" pitchFamily="50" charset="-128"/>
              </a:rPr>
              <a:t>: </a:t>
            </a:r>
            <a:r>
              <a:rPr lang="fr-FR" dirty="0">
                <a:latin typeface="ＭＳ Ｐゴシック" panose="020B0600070205080204" pitchFamily="50" charset="-128"/>
                <a:ea typeface="ＭＳ Ｐゴシック" panose="020B0600070205080204" pitchFamily="50" charset="-128"/>
              </a:rPr>
              <a:t>Peddle Thorb</a:t>
            </a:r>
          </a:p>
        </p:txBody>
      </p:sp>
      <p:sp>
        <p:nvSpPr>
          <p:cNvPr id="6" name="Text Placeholder 5"/>
          <p:cNvSpPr>
            <a:spLocks noGrp="1"/>
          </p:cNvSpPr>
          <p:nvPr>
            <p:ph type="body" sz="half" idx="2"/>
          </p:nvPr>
        </p:nvSpPr>
        <p:spPr>
          <a:xfrm>
            <a:off x="132820" y="5638800"/>
            <a:ext cx="8177318" cy="1001831"/>
          </a:xfrm>
        </p:spPr>
        <p:txBody>
          <a:bodyPr>
            <a:normAutofit/>
          </a:bodyPr>
          <a:lstStyle/>
          <a:p>
            <a:pPr algn="just"/>
            <a:r>
              <a:rPr lang="en-US" altLang="ja-JP" dirty="0">
                <a:latin typeface="ＭＳ Ｐゴシック" panose="020B0600070205080204" pitchFamily="50" charset="-128"/>
                <a:ea typeface="ＭＳ Ｐゴシック" panose="020B0600070205080204" pitchFamily="50" charset="-128"/>
              </a:rPr>
              <a:t>2010</a:t>
            </a:r>
            <a:r>
              <a:rPr lang="ja-JP" altLang="en-US" dirty="0">
                <a:latin typeface="ＭＳ Ｐゴシック" panose="020B0600070205080204" pitchFamily="50" charset="-128"/>
                <a:ea typeface="ＭＳ Ｐゴシック" panose="020B0600070205080204" pitchFamily="50" charset="-128"/>
              </a:rPr>
              <a:t>年の英連邦競技大会に際し、ニュー・デリーに多目的スタジアムが建設された。ステンレス・メッシュ製の輝くファサードが付けられたこのスタジアムは現代的で持続性のある人的交流の手段としてのスポーツを象徴している。</a:t>
            </a:r>
            <a:r>
              <a:rPr lang="en-US" altLang="ja-JP" dirty="0">
                <a:latin typeface="ＭＳ Ｐゴシック" panose="020B0600070205080204" pitchFamily="50" charset="-128"/>
                <a:ea typeface="ＭＳ Ｐゴシック" panose="020B0600070205080204" pitchFamily="50" charset="-128"/>
              </a:rPr>
              <a:t>53%</a:t>
            </a:r>
            <a:r>
              <a:rPr lang="ja-JP" altLang="en-US" dirty="0">
                <a:latin typeface="ＭＳ Ｐゴシック" panose="020B0600070205080204" pitchFamily="50" charset="-128"/>
                <a:ea typeface="ＭＳ Ｐゴシック" panose="020B0600070205080204" pitchFamily="50" charset="-128"/>
              </a:rPr>
              <a:t>のオープン空間が確保されているステンレス製の壁により見物客は厳しい亜熱帯性気候に曝されることなく、また壁は有効な日よけとなっている。</a:t>
            </a:r>
            <a:endParaRPr lang="en-US" dirty="0">
              <a:latin typeface="ＭＳ Ｐゴシック" panose="020B0600070205080204" pitchFamily="50" charset="-128"/>
              <a:ea typeface="ＭＳ Ｐゴシック" panose="020B0600070205080204" pitchFamily="50" charset="-128"/>
            </a:endParaRPr>
          </a:p>
        </p:txBody>
      </p:sp>
      <p:pic>
        <p:nvPicPr>
          <p:cNvPr id="2050"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8B8D0BA0-C553-4A77-95EE-8ED886C2768D}"/>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80</a:t>
            </a:fld>
            <a:endParaRPr lang="fr-BE" dirty="0"/>
          </a:p>
        </p:txBody>
      </p:sp>
    </p:spTree>
    <p:extLst>
      <p:ext uri="{BB962C8B-B14F-4D97-AF65-F5344CB8AC3E}">
        <p14:creationId xmlns:p14="http://schemas.microsoft.com/office/powerpoint/2010/main" val="2591467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1352"/>
            <a:ext cx="8981440" cy="760610"/>
          </a:xfrm>
        </p:spPr>
        <p:txBody>
          <a:bodyPr>
            <a:noAutofit/>
          </a:bodyPr>
          <a:lstStyle/>
          <a:p>
            <a:r>
              <a:rPr lang="en-US" sz="2400" dirty="0">
                <a:latin typeface="ＭＳ Ｐゴシック" panose="020B0600070205080204" pitchFamily="50" charset="-128"/>
                <a:ea typeface="ＭＳ Ｐゴシック" panose="020B0600070205080204" pitchFamily="50" charset="-128"/>
              </a:rPr>
              <a:t>Castelão</a:t>
            </a:r>
            <a:r>
              <a:rPr lang="ja-JP" altLang="en-US" sz="2400" dirty="0">
                <a:latin typeface="ＭＳ Ｐゴシック" panose="020B0600070205080204" pitchFamily="50" charset="-128"/>
                <a:ea typeface="ＭＳ Ｐゴシック" panose="020B0600070205080204" pitchFamily="50" charset="-128"/>
              </a:rPr>
              <a:t>スタジアム</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フォルタレッサ　（ブラジル） </a:t>
            </a:r>
            <a:r>
              <a:rPr lang="en-US" sz="2400" baseline="50000" dirty="0">
                <a:latin typeface="ＭＳ Ｐゴシック" panose="020B0600070205080204" pitchFamily="50" charset="-128"/>
                <a:ea typeface="ＭＳ Ｐゴシック" panose="020B0600070205080204" pitchFamily="50" charset="-128"/>
              </a:rPr>
              <a:t>5,6</a:t>
            </a:r>
            <a:r>
              <a:rPr lang="ja-JP" altLang="en-US" sz="2400" dirty="0">
                <a:latin typeface="ＭＳ Ｐゴシック" panose="020B0600070205080204" pitchFamily="50" charset="-128"/>
                <a:ea typeface="ＭＳ Ｐゴシック" panose="020B0600070205080204" pitchFamily="50" charset="-128"/>
              </a:rPr>
              <a:t>　建築家</a:t>
            </a:r>
            <a:r>
              <a:rPr lang="en-US" altLang="ja-JP" sz="2400" dirty="0">
                <a:latin typeface="ＭＳ Ｐゴシック" panose="020B0600070205080204" pitchFamily="50" charset="-128"/>
                <a:ea typeface="ＭＳ Ｐゴシック" panose="020B0600070205080204" pitchFamily="50" charset="-128"/>
              </a:rPr>
              <a:t>: </a:t>
            </a:r>
            <a:r>
              <a:rPr lang="en-US" sz="2400" dirty="0" err="1">
                <a:latin typeface="ＭＳ Ｐゴシック" panose="020B0600070205080204" pitchFamily="50" charset="-128"/>
                <a:ea typeface="ＭＳ Ｐゴシック" panose="020B0600070205080204" pitchFamily="50" charset="-128"/>
              </a:rPr>
              <a:t>Vigliecca</a:t>
            </a:r>
            <a:r>
              <a:rPr lang="en-US" sz="2400" dirty="0">
                <a:latin typeface="ＭＳ Ｐゴシック" panose="020B0600070205080204" pitchFamily="50" charset="-128"/>
                <a:ea typeface="ＭＳ Ｐゴシック" panose="020B0600070205080204" pitchFamily="50" charset="-128"/>
              </a:rPr>
              <a:t> &amp; </a:t>
            </a:r>
            <a:r>
              <a:rPr lang="en-US" sz="2400" dirty="0" err="1">
                <a:latin typeface="ＭＳ Ｐゴシック" panose="020B0600070205080204" pitchFamily="50" charset="-128"/>
                <a:ea typeface="ＭＳ Ｐゴシック" panose="020B0600070205080204" pitchFamily="50" charset="-128"/>
              </a:rPr>
              <a:t>Associados</a:t>
            </a:r>
            <a:endParaRPr lang="nl-BE" sz="2400" dirty="0">
              <a:latin typeface="ＭＳ Ｐゴシック" panose="020B0600070205080204" pitchFamily="50" charset="-128"/>
              <a:ea typeface="ＭＳ Ｐゴシック" panose="020B0600070205080204" pitchFamily="50" charset="-128"/>
            </a:endParaRPr>
          </a:p>
        </p:txBody>
      </p:sp>
      <p:sp>
        <p:nvSpPr>
          <p:cNvPr id="5" name="Text Placeholder 4"/>
          <p:cNvSpPr>
            <a:spLocks noGrp="1"/>
          </p:cNvSpPr>
          <p:nvPr>
            <p:ph type="body" sz="half" idx="2"/>
          </p:nvPr>
        </p:nvSpPr>
        <p:spPr>
          <a:xfrm>
            <a:off x="0" y="5949280"/>
            <a:ext cx="8686800" cy="804862"/>
          </a:xfrm>
        </p:spPr>
        <p:txBody>
          <a:bodyPr>
            <a:noAutofit/>
          </a:bodyPr>
          <a:lstStyle/>
          <a:p>
            <a:pPr algn="just"/>
            <a:r>
              <a:rPr lang="ja-JP" altLang="en-US" sz="1400" dirty="0">
                <a:latin typeface="ＭＳ Ｐゴシック" panose="020B0600070205080204" pitchFamily="50" charset="-128"/>
                <a:ea typeface="ＭＳ Ｐゴシック" panose="020B0600070205080204" pitchFamily="50" charset="-128"/>
              </a:rPr>
              <a:t>このスタジアムのファサード全体がステンレスのエキスパンド・シートで作られた。外枠に加え、ステンレスは</a:t>
            </a:r>
            <a:r>
              <a:rPr lang="en-US" altLang="ja-JP" sz="1400" dirty="0">
                <a:latin typeface="ＭＳ Ｐゴシック" panose="020B0600070205080204" pitchFamily="50" charset="-128"/>
                <a:ea typeface="ＭＳ Ｐゴシック" panose="020B0600070205080204" pitchFamily="50" charset="-128"/>
              </a:rPr>
              <a:t>VIP</a:t>
            </a:r>
            <a:r>
              <a:rPr lang="ja-JP" altLang="en-US" sz="1400" dirty="0">
                <a:latin typeface="ＭＳ Ｐゴシック" panose="020B0600070205080204" pitchFamily="50" charset="-128"/>
                <a:ea typeface="ＭＳ Ｐゴシック" panose="020B0600070205080204" pitchFamily="50" charset="-128"/>
              </a:rPr>
              <a:t>の出入りする場所のガードレールや手すり、スタジアムのトイレや錠前にも使用された。「我々は耐食性の高い材料が求められるファサードや景観に優れた材料が求められる接待エリアに耐久性の高いステンレスを選んだ」とプロジェクトの責任者、</a:t>
            </a:r>
            <a:r>
              <a:rPr lang="en-US" altLang="ja-JP" sz="1400" dirty="0">
                <a:latin typeface="ＭＳ Ｐゴシック" panose="020B0600070205080204" pitchFamily="50" charset="-128"/>
                <a:ea typeface="ＭＳ Ｐゴシック" panose="020B0600070205080204" pitchFamily="50" charset="-128"/>
              </a:rPr>
              <a:t>Ronald Fiedler</a:t>
            </a:r>
            <a:r>
              <a:rPr lang="ja-JP" altLang="en-US" sz="1400" dirty="0">
                <a:latin typeface="ＭＳ Ｐゴシック" panose="020B0600070205080204" pitchFamily="50" charset="-128"/>
                <a:ea typeface="ＭＳ Ｐゴシック" panose="020B0600070205080204" pitchFamily="50" charset="-128"/>
              </a:rPr>
              <a:t>は語る。</a:t>
            </a:r>
            <a:endParaRPr lang="fr-FR" sz="1400" dirty="0">
              <a:latin typeface="ＭＳ Ｐゴシック" panose="020B0600070205080204" pitchFamily="50" charset="-128"/>
              <a:ea typeface="ＭＳ Ｐゴシック" panose="020B0600070205080204" pitchFamily="50" charset="-128"/>
            </a:endParaRPr>
          </a:p>
        </p:txBody>
      </p:sp>
      <p:pic>
        <p:nvPicPr>
          <p:cNvPr id="2050" name="Picture 2" descr="D:\Mes docs\ISSF_Projects_under_way\Education_to_stainless_steels_V2\New_Pictures\VIGLIECCA&amp;ASSOCIADOS.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8258" y="56560"/>
            <a:ext cx="7147484" cy="5194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C8336F25-F482-48F4-BC71-D1C1DC90BDFF}"/>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81</a:t>
            </a:fld>
            <a:endParaRPr lang="fr-BE" dirty="0"/>
          </a:p>
        </p:txBody>
      </p:sp>
    </p:spTree>
    <p:extLst>
      <p:ext uri="{BB962C8B-B14F-4D97-AF65-F5344CB8AC3E}">
        <p14:creationId xmlns:p14="http://schemas.microsoft.com/office/powerpoint/2010/main" val="25651140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01600" y="5342719"/>
            <a:ext cx="8908978" cy="801019"/>
          </a:xfrm>
        </p:spPr>
        <p:txBody>
          <a:bodyPr>
            <a:noAutofit/>
          </a:bodyPr>
          <a:lstStyle/>
          <a:p>
            <a:r>
              <a:rPr lang="en-US" sz="2400" dirty="0">
                <a:latin typeface="ＭＳ Ｐゴシック" panose="020B0600070205080204" pitchFamily="50" charset="-128"/>
                <a:ea typeface="ＭＳ Ｐゴシック" panose="020B0600070205080204" pitchFamily="50" charset="-128"/>
              </a:rPr>
              <a:t>Allianz Park </a:t>
            </a:r>
            <a:r>
              <a:rPr lang="en-US" sz="2400" dirty="0" err="1">
                <a:latin typeface="ＭＳ Ｐゴシック" panose="020B0600070205080204" pitchFamily="50" charset="-128"/>
                <a:ea typeface="ＭＳ Ｐゴシック" panose="020B0600070205080204" pitchFamily="50" charset="-128"/>
              </a:rPr>
              <a:t>Palmeiras</a:t>
            </a:r>
            <a:r>
              <a:rPr lang="ja-JP" altLang="en-US" sz="2400" dirty="0">
                <a:latin typeface="ＭＳ Ｐゴシック" panose="020B0600070205080204" pitchFamily="50" charset="-128"/>
                <a:ea typeface="ＭＳ Ｐゴシック" panose="020B0600070205080204" pitchFamily="50" charset="-128"/>
              </a:rPr>
              <a:t>スタジアム</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サンパウロ　（ブラジル）</a:t>
            </a:r>
            <a:r>
              <a:rPr lang="en-US" sz="2400" baseline="50000" dirty="0">
                <a:latin typeface="ＭＳ Ｐゴシック" panose="020B0600070205080204" pitchFamily="50" charset="-128"/>
                <a:ea typeface="ＭＳ Ｐゴシック" panose="020B0600070205080204" pitchFamily="50" charset="-128"/>
              </a:rPr>
              <a:t>7</a:t>
            </a:r>
            <a:r>
              <a:rPr lang="ja-JP" altLang="en-US" sz="2400" baseline="500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建築家</a:t>
            </a:r>
            <a:r>
              <a:rPr lang="en-US" altLang="ja-JP" sz="2400" dirty="0">
                <a:latin typeface="ＭＳ Ｐゴシック" panose="020B0600070205080204" pitchFamily="50" charset="-128"/>
                <a:ea typeface="ＭＳ Ｐゴシック" panose="020B0600070205080204" pitchFamily="50" charset="-128"/>
              </a:rPr>
              <a:t>: </a:t>
            </a:r>
            <a:r>
              <a:rPr lang="en-US" sz="2400" dirty="0">
                <a:latin typeface="ＭＳ Ｐゴシック" panose="020B0600070205080204" pitchFamily="50" charset="-128"/>
                <a:ea typeface="ＭＳ Ｐゴシック" panose="020B0600070205080204" pitchFamily="50" charset="-128"/>
              </a:rPr>
              <a:t>Edo Rocha </a:t>
            </a:r>
            <a:r>
              <a:rPr lang="en-US" sz="2400" dirty="0" err="1">
                <a:latin typeface="ＭＳ Ｐゴシック" panose="020B0600070205080204" pitchFamily="50" charset="-128"/>
                <a:ea typeface="ＭＳ Ｐゴシック" panose="020B0600070205080204" pitchFamily="50" charset="-128"/>
              </a:rPr>
              <a:t>Arquitetura</a:t>
            </a:r>
            <a:r>
              <a:rPr lang="en-US" sz="2400" dirty="0">
                <a:latin typeface="ＭＳ Ｐゴシック" panose="020B0600070205080204" pitchFamily="50" charset="-128"/>
                <a:ea typeface="ＭＳ Ｐゴシック" panose="020B0600070205080204" pitchFamily="50" charset="-128"/>
              </a:rPr>
              <a:t>  </a:t>
            </a:r>
            <a:endParaRPr lang="en-GB" sz="2400" dirty="0">
              <a:latin typeface="ＭＳ Ｐゴシック" panose="020B0600070205080204" pitchFamily="50" charset="-128"/>
              <a:ea typeface="ＭＳ Ｐゴシック" panose="020B0600070205080204" pitchFamily="50" charset="-128"/>
            </a:endParaRPr>
          </a:p>
        </p:txBody>
      </p:sp>
      <p:sp>
        <p:nvSpPr>
          <p:cNvPr id="3" name="Text Placeholder 2"/>
          <p:cNvSpPr>
            <a:spLocks noGrp="1"/>
          </p:cNvSpPr>
          <p:nvPr>
            <p:ph type="body" sz="half" idx="2"/>
          </p:nvPr>
        </p:nvSpPr>
        <p:spPr>
          <a:xfrm>
            <a:off x="101600" y="6154737"/>
            <a:ext cx="8120828" cy="566738"/>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これは世界で最も美しい競技場のひとつである。ステンレスがそのファサードにふんだんに使用されている。ステンレス鋼板には孔が開けられており、空気の循環を容易にしている。</a:t>
            </a:r>
            <a:endParaRPr lang="fr-FR" dirty="0">
              <a:latin typeface="ＭＳ Ｐゴシック" panose="020B0600070205080204" pitchFamily="50" charset="-128"/>
              <a:ea typeface="ＭＳ Ｐゴシック" panose="020B0600070205080204" pitchFamily="50" charset="-128"/>
            </a:endParaRPr>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
        <p:nvSpPr>
          <p:cNvPr id="8" name="Slide Number Placeholder 3">
            <a:extLst>
              <a:ext uri="{FF2B5EF4-FFF2-40B4-BE49-F238E27FC236}">
                <a16:creationId xmlns:a16="http://schemas.microsoft.com/office/drawing/2014/main" id="{EDA4AEBB-F124-4F2D-8C72-C757DC3709B9}"/>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82</a:t>
            </a:fld>
            <a:endParaRPr lang="fr-BE" dirty="0"/>
          </a:p>
        </p:txBody>
      </p:sp>
    </p:spTree>
    <p:extLst>
      <p:ext uri="{BB962C8B-B14F-4D97-AF65-F5344CB8AC3E}">
        <p14:creationId xmlns:p14="http://schemas.microsoft.com/office/powerpoint/2010/main" val="3848416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800" y="4725144"/>
            <a:ext cx="8788400" cy="996212"/>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メディア・ファサード</a:t>
            </a:r>
            <a:r>
              <a:rPr lang="fr-FR"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Lille stadium</a:t>
            </a:r>
            <a:r>
              <a:rPr lang="ja-JP" altLang="en-US" sz="2400" dirty="0">
                <a:latin typeface="ＭＳ Ｐゴシック" panose="020B0600070205080204" pitchFamily="50" charset="-128"/>
                <a:ea typeface="ＭＳ Ｐゴシック" panose="020B0600070205080204" pitchFamily="50" charset="-128"/>
              </a:rPr>
              <a:t>スタジアム</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（フランス）</a:t>
            </a:r>
            <a:r>
              <a:rPr lang="fr-FR" sz="2400" baseline="50000" dirty="0">
                <a:latin typeface="ＭＳ Ｐゴシック" panose="020B0600070205080204" pitchFamily="50" charset="-128"/>
                <a:ea typeface="ＭＳ Ｐゴシック" panose="020B0600070205080204" pitchFamily="50" charset="-128"/>
              </a:rPr>
              <a:t>8</a:t>
            </a:r>
            <a:r>
              <a:rPr lang="ja-JP" altLang="en-US" sz="2400" baseline="500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建築家</a:t>
            </a:r>
            <a:r>
              <a:rPr lang="en-US" altLang="ja-JP" sz="2400" dirty="0">
                <a:latin typeface="ＭＳ Ｐゴシック" panose="020B0600070205080204" pitchFamily="50" charset="-128"/>
                <a:ea typeface="ＭＳ Ｐゴシック" panose="020B0600070205080204" pitchFamily="50" charset="-128"/>
              </a:rPr>
              <a:t>: </a:t>
            </a:r>
            <a:r>
              <a:rPr lang="fr-FR" sz="2400" dirty="0">
                <a:latin typeface="ＭＳ Ｐゴシック" panose="020B0600070205080204" pitchFamily="50" charset="-128"/>
                <a:ea typeface="ＭＳ Ｐゴシック" panose="020B0600070205080204" pitchFamily="50" charset="-128"/>
              </a:rPr>
              <a:t>Valode Pistre and Ferret</a:t>
            </a:r>
          </a:p>
        </p:txBody>
      </p:sp>
      <p:sp>
        <p:nvSpPr>
          <p:cNvPr id="10" name="Text Placeholder 9"/>
          <p:cNvSpPr>
            <a:spLocks noGrp="1"/>
          </p:cNvSpPr>
          <p:nvPr>
            <p:ph type="body" sz="half" idx="2"/>
          </p:nvPr>
        </p:nvSpPr>
        <p:spPr>
          <a:xfrm>
            <a:off x="685565" y="5916613"/>
            <a:ext cx="6934435" cy="804862"/>
          </a:xfrm>
        </p:spPr>
        <p:txBody>
          <a:bodyPr>
            <a:normAutofit/>
          </a:bodyPr>
          <a:lstStyle/>
          <a:p>
            <a:pPr algn="just"/>
            <a:r>
              <a:rPr lang="ja-JP" altLang="en-US" dirty="0">
                <a:latin typeface="ＭＳ Ｐゴシック" panose="020B0600070205080204" pitchFamily="50" charset="-128"/>
                <a:ea typeface="ＭＳ Ｐゴシック" panose="020B0600070205080204" pitchFamily="50" charset="-128"/>
              </a:rPr>
              <a:t>ステンレスメッシュ・メディア・ファサード</a:t>
            </a:r>
            <a:endParaRPr lang="fr-FR" dirty="0">
              <a:latin typeface="ＭＳ Ｐゴシック" panose="020B0600070205080204" pitchFamily="50" charset="-128"/>
              <a:ea typeface="ＭＳ Ｐゴシック" panose="020B0600070205080204" pitchFamily="50" charset="-128"/>
            </a:endParaRPr>
          </a:p>
          <a:p>
            <a:pPr algn="just"/>
            <a:r>
              <a:rPr lang="ja-JP" altLang="en-US" dirty="0">
                <a:latin typeface="ＭＳ Ｐゴシック" panose="020B0600070205080204" pitchFamily="50" charset="-128"/>
                <a:ea typeface="ＭＳ Ｐゴシック" panose="020B0600070205080204" pitchFamily="50" charset="-128"/>
              </a:rPr>
              <a:t>メッシュが個別にプログラムできる簡単なグラフからビデオまでカバーする高出力の</a:t>
            </a:r>
            <a:r>
              <a:rPr lang="en-US" altLang="ja-JP" dirty="0">
                <a:latin typeface="ＭＳ Ｐゴシック" panose="020B0600070205080204" pitchFamily="50" charset="-128"/>
                <a:ea typeface="ＭＳ Ｐゴシック" panose="020B0600070205080204" pitchFamily="50" charset="-128"/>
              </a:rPr>
              <a:t>LED</a:t>
            </a:r>
            <a:r>
              <a:rPr lang="ja-JP" altLang="en-US" dirty="0">
                <a:latin typeface="ＭＳ Ｐゴシック" panose="020B0600070205080204" pitchFamily="50" charset="-128"/>
                <a:ea typeface="ＭＳ Ｐゴシック" panose="020B0600070205080204" pitchFamily="50" charset="-128"/>
              </a:rPr>
              <a:t>照明装置を支えている。</a:t>
            </a:r>
            <a:endParaRPr lang="fr-FR" dirty="0">
              <a:latin typeface="ＭＳ Ｐゴシック" panose="020B0600070205080204" pitchFamily="50" charset="-128"/>
              <a:ea typeface="ＭＳ Ｐゴシック" panose="020B0600070205080204" pitchFamily="50" charset="-128"/>
            </a:endParaRPr>
          </a:p>
        </p:txBody>
      </p:sp>
      <p:pic>
        <p:nvPicPr>
          <p:cNvPr id="1026"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14F1E9F6-9C37-4118-9771-E8222B6D4234}"/>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83</a:t>
            </a:fld>
            <a:endParaRPr lang="fr-BE" dirty="0"/>
          </a:p>
        </p:txBody>
      </p:sp>
    </p:spTree>
    <p:extLst>
      <p:ext uri="{BB962C8B-B14F-4D97-AF65-F5344CB8AC3E}">
        <p14:creationId xmlns:p14="http://schemas.microsoft.com/office/powerpoint/2010/main" val="2271443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アリーナ 参考サイト</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2"/>
              </a:rPr>
              <a:t>http://www.cmf.co.uk/products/products.asp?id=92&amp;product_id=4</a:t>
            </a:r>
            <a:r>
              <a:rPr lang="fr-FR" sz="20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3"/>
              </a:rPr>
              <a:t>http://www.assda.asn.au/blog/223-stainless-welcome-for-sports-fans</a:t>
            </a:r>
            <a:r>
              <a:rPr lang="fr-FR" sz="2000" dirty="0">
                <a:latin typeface="MS Gothic" panose="020B0609070205080204" pitchFamily="49" charset="-128"/>
                <a:ea typeface="MS Gothic" panose="020B0609070205080204" pitchFamily="49" charset="-128"/>
              </a:rPr>
              <a:t> </a:t>
            </a:r>
            <a:endParaRPr lang="fr-FR" sz="2000" b="1" dirty="0">
              <a:solidFill>
                <a:srgbClr val="FF0000"/>
              </a:solidFill>
              <a:latin typeface="MS Gothic" panose="020B0609070205080204" pitchFamily="49" charset="-128"/>
              <a:ea typeface="MS Gothic" panose="020B0609070205080204" pitchFamily="49" charset="-128"/>
            </a:endParaRP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4"/>
              </a:rPr>
              <a:t>http://www.controlledaccess.com/</a:t>
            </a:r>
            <a:r>
              <a:rPr lang="fr-FR" sz="2000" dirty="0">
                <a:latin typeface="MS Gothic" panose="020B0609070205080204" pitchFamily="49" charset="-128"/>
                <a:ea typeface="MS Gothic" panose="020B0609070205080204" pitchFamily="49" charset="-128"/>
              </a:rPr>
              <a:t> </a:t>
            </a: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5"/>
              </a:rPr>
              <a:t>https://gkd-india.com/metalfabrics/yamuna-sports-stadium</a:t>
            </a:r>
            <a:r>
              <a:rPr lang="fr-FR" sz="2000" dirty="0">
                <a:latin typeface="MS Gothic" panose="020B0609070205080204" pitchFamily="49" charset="-128"/>
                <a:ea typeface="MS Gothic" panose="020B0609070205080204" pitchFamily="49" charset="-128"/>
              </a:rPr>
              <a:t> </a:t>
            </a:r>
            <a:r>
              <a:rPr lang="fr-FR" sz="2000" dirty="0">
                <a:solidFill>
                  <a:srgbClr val="FF0000"/>
                </a:solidFill>
                <a:latin typeface="MS Gothic" panose="020B0609070205080204" pitchFamily="49" charset="-128"/>
                <a:ea typeface="MS Gothic" panose="020B0609070205080204" pitchFamily="49" charset="-128"/>
              </a:rPr>
              <a:t>              </a:t>
            </a:r>
            <a:endParaRPr lang="fr-FR" sz="2000" dirty="0">
              <a:solidFill>
                <a:srgbClr val="FF0000"/>
              </a:solidFill>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7"/>
              </a:rPr>
              <a:t>http://www.vigliecca.com.br/en/projects/castelao-arena#gallery;%20</a:t>
            </a:r>
            <a:endParaRPr lang="fr-FR" sz="2000" dirty="0">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8"/>
              </a:rPr>
              <a:t>http://www.copa2014.gov.br/en/noticia/see-details-castelaos-architecture-project </a:t>
            </a:r>
            <a:endParaRPr lang="fr-FR" sz="2000" dirty="0">
              <a:latin typeface="MS Gothic" panose="020B0609070205080204" pitchFamily="49" charset="-128"/>
              <a:ea typeface="MS Gothic" panose="020B0609070205080204" pitchFamily="49" charset="-128"/>
              <a:hlinkClick r:id="rId6"/>
            </a:endParaRPr>
          </a:p>
          <a:p>
            <a:pPr marL="514350" indent="-514350">
              <a:buFont typeface="+mj-lt"/>
              <a:buAutoNum type="arabicPeriod"/>
            </a:pPr>
            <a:r>
              <a:rPr lang="fr-FR" sz="2000" dirty="0">
                <a:solidFill>
                  <a:srgbClr val="FF0000"/>
                </a:solidFill>
                <a:latin typeface="MS Gothic" panose="020B0609070205080204" pitchFamily="49" charset="-128"/>
                <a:ea typeface="MS Gothic" panose="020B0609070205080204" pitchFamily="49" charset="-128"/>
                <a:hlinkClick r:id="rId9"/>
              </a:rPr>
              <a:t>http://edorocha.com.br/portfolio/allianz-parque/</a:t>
            </a:r>
            <a:r>
              <a:rPr lang="fr-FR" sz="2000" dirty="0">
                <a:solidFill>
                  <a:srgbClr val="FF0000"/>
                </a:solidFill>
                <a:latin typeface="MS Gothic" panose="020B0609070205080204" pitchFamily="49" charset="-128"/>
                <a:ea typeface="MS Gothic" panose="020B0609070205080204" pitchFamily="49" charset="-128"/>
              </a:rPr>
              <a:t> </a:t>
            </a:r>
            <a:endParaRPr lang="fr-FR" sz="20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2000" dirty="0">
                <a:latin typeface="MS Gothic" panose="020B0609070205080204" pitchFamily="49" charset="-128"/>
                <a:ea typeface="MS Gothic" panose="020B0609070205080204" pitchFamily="49" charset="-128"/>
                <a:hlinkClick r:id="rId10"/>
              </a:rPr>
              <a:t>https://www.osram.com/ls/projects/grand-stade-lille/index.jsp</a:t>
            </a:r>
            <a:r>
              <a:rPr lang="fr-FR" sz="2000" dirty="0">
                <a:latin typeface="MS Gothic" panose="020B0609070205080204" pitchFamily="49" charset="-128"/>
                <a:ea typeface="MS Gothic" panose="020B0609070205080204" pitchFamily="49" charset="-128"/>
              </a:rPr>
              <a:t> </a:t>
            </a:r>
          </a:p>
        </p:txBody>
      </p:sp>
      <p:sp>
        <p:nvSpPr>
          <p:cNvPr id="5" name="Slide Number Placeholder 3">
            <a:extLst>
              <a:ext uri="{FF2B5EF4-FFF2-40B4-BE49-F238E27FC236}">
                <a16:creationId xmlns:a16="http://schemas.microsoft.com/office/drawing/2014/main" id="{0861EBFF-FEF4-4422-898C-526A9131E458}"/>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84</a:t>
            </a:fld>
            <a:endParaRPr lang="fr-BE" dirty="0"/>
          </a:p>
        </p:txBody>
      </p:sp>
    </p:spTree>
    <p:extLst>
      <p:ext uri="{BB962C8B-B14F-4D97-AF65-F5344CB8AC3E}">
        <p14:creationId xmlns:p14="http://schemas.microsoft.com/office/powerpoint/2010/main" val="2244641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5400" dirty="0">
                <a:latin typeface="ＭＳ Ｐゴシック" panose="020B0600070205080204" pitchFamily="50" charset="-128"/>
                <a:ea typeface="ＭＳ Ｐゴシック" panose="020B0600070205080204" pitchFamily="50" charset="-128"/>
              </a:rPr>
              <a:t>11.</a:t>
            </a:r>
            <a:r>
              <a:rPr lang="ja-JP" altLang="en-US" sz="5400" dirty="0">
                <a:latin typeface="ＭＳ Ｐゴシック" panose="020B0600070205080204" pitchFamily="50" charset="-128"/>
                <a:ea typeface="ＭＳ Ｐゴシック" panose="020B0600070205080204" pitchFamily="50" charset="-128"/>
              </a:rPr>
              <a:t> スイミングプール</a:t>
            </a:r>
            <a:endParaRPr lang="nl-BE" sz="5400" dirty="0">
              <a:latin typeface="ＭＳ Ｐゴシック" panose="020B0600070205080204" pitchFamily="50" charset="-128"/>
              <a:ea typeface="ＭＳ Ｐゴシック" panose="020B0600070205080204" pitchFamily="50" charset="-128"/>
            </a:endParaRPr>
          </a:p>
        </p:txBody>
      </p:sp>
      <p:sp>
        <p:nvSpPr>
          <p:cNvPr id="4" name="Slide Number Placeholder 3">
            <a:extLst>
              <a:ext uri="{FF2B5EF4-FFF2-40B4-BE49-F238E27FC236}">
                <a16:creationId xmlns:a16="http://schemas.microsoft.com/office/drawing/2014/main" id="{F62932B9-66BF-43F8-AD27-7E2E81BF2A1D}"/>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85</a:t>
            </a:fld>
            <a:endParaRPr lang="fr-BE" dirty="0"/>
          </a:p>
        </p:txBody>
      </p:sp>
    </p:spTree>
    <p:extLst>
      <p:ext uri="{BB962C8B-B14F-4D97-AF65-F5344CB8AC3E}">
        <p14:creationId xmlns:p14="http://schemas.microsoft.com/office/powerpoint/2010/main" val="8143417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1474868" cy="685800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ja-JP" altLang="en-US" sz="1600" dirty="0"/>
              <a:t>左上から時計回り</a:t>
            </a:r>
            <a:endParaRPr lang="fr-FR" sz="1600" dirty="0"/>
          </a:p>
          <a:p>
            <a:pPr>
              <a:buFont typeface="Arial" pitchFamily="34" charset="0"/>
              <a:buAutoNum type="arabicPeriod"/>
            </a:pPr>
            <a:r>
              <a:rPr lang="ja-JP" altLang="en-US" sz="1600" dirty="0"/>
              <a:t>ステンレス内貼付　競技用プール　　ビシー（フランス）</a:t>
            </a:r>
            <a:endParaRPr lang="en-US" altLang="ja-JP" sz="1600" dirty="0"/>
          </a:p>
          <a:p>
            <a:pPr>
              <a:buFont typeface="Arial" pitchFamily="34" charset="0"/>
              <a:buAutoNum type="arabicPeriod"/>
            </a:pPr>
            <a:r>
              <a:rPr lang="ja-JP" altLang="en-US" sz="1600" dirty="0"/>
              <a:t>特注ステンレスの屋上スパ</a:t>
            </a:r>
            <a:endParaRPr lang="en-US" altLang="ja-JP" sz="1600" dirty="0"/>
          </a:p>
          <a:p>
            <a:pPr>
              <a:buFont typeface="Arial" pitchFamily="34" charset="0"/>
              <a:buAutoNum type="arabicPeriod"/>
            </a:pPr>
            <a:r>
              <a:rPr lang="ja-JP" altLang="en-US" sz="1600" dirty="0"/>
              <a:t>ステンレス製手すり</a:t>
            </a:r>
            <a:endParaRPr lang="fr-FR" sz="1600" dirty="0"/>
          </a:p>
        </p:txBody>
      </p:sp>
      <p:grpSp>
        <p:nvGrpSpPr>
          <p:cNvPr id="3" name="Group 2"/>
          <p:cNvGrpSpPr/>
          <p:nvPr/>
        </p:nvGrpSpPr>
        <p:grpSpPr>
          <a:xfrm>
            <a:off x="1630443" y="360079"/>
            <a:ext cx="7344816" cy="5286715"/>
            <a:chOff x="200844" y="493057"/>
            <a:chExt cx="8028384" cy="5532870"/>
          </a:xfrm>
        </p:grpSpPr>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Slide Number Placeholder 3">
            <a:extLst>
              <a:ext uri="{FF2B5EF4-FFF2-40B4-BE49-F238E27FC236}">
                <a16:creationId xmlns:a16="http://schemas.microsoft.com/office/drawing/2014/main" id="{4A9D6C0E-01CD-4A17-8923-6B7391197EC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86</a:t>
            </a:fld>
            <a:endParaRPr lang="fr-BE" dirty="0"/>
          </a:p>
        </p:txBody>
      </p:sp>
    </p:spTree>
    <p:extLst>
      <p:ext uri="{BB962C8B-B14F-4D97-AF65-F5344CB8AC3E}">
        <p14:creationId xmlns:p14="http://schemas.microsoft.com/office/powerpoint/2010/main" val="27435200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ja-JP" altLang="en-US" dirty="0">
                <a:latin typeface="+mn-ea"/>
                <a:ea typeface="+mn-ea"/>
              </a:rPr>
              <a:t>ステンレス製ウォータースライダー</a:t>
            </a:r>
            <a:endParaRPr lang="en-US" dirty="0">
              <a:latin typeface="+mn-ea"/>
              <a:ea typeface="+mn-ea"/>
            </a:endParaRPr>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ja-JP" altLang="en-US" sz="1200" b="1" dirty="0">
                <a:latin typeface="+mn-ea"/>
              </a:rPr>
              <a:t>一体型の流線形の足元部には利用者がスライダーにのぼるためのステップがある。頂点部で曲率は緩み、そして反り返るように反転する。コントラストを作り出すため、デザイナーは鏡面研磨仕上を内面側に採用し、外面側はブラシ仕上げとした。</a:t>
            </a:r>
            <a:endParaRPr lang="en-GB" sz="1200" b="1" dirty="0">
              <a:latin typeface="+mn-ea"/>
            </a:endParaRPr>
          </a:p>
          <a:p>
            <a:r>
              <a:rPr lang="ja-JP" altLang="en-US" sz="1200" b="1" dirty="0">
                <a:latin typeface="+mn-ea"/>
              </a:rPr>
              <a:t>「研磨仕上したステンレス鋼は、晴れた日の日光に照らされてもさほど熱くならない」と英国のデザイナーは語る。「事実、他の金属のように酸化することが無いため、日光や熱エネルギーを反射している。」</a:t>
            </a:r>
            <a:endParaRPr lang="en-GB" sz="1100" b="1" dirty="0">
              <a:latin typeface="+mn-ea"/>
            </a:endParaRP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mn-ea"/>
              </a:rPr>
              <a:pPr/>
              <a:t>87</a:t>
            </a:fld>
            <a:endParaRPr lang="fr-BE" dirty="0">
              <a:latin typeface="+mn-ea"/>
            </a:endParaRPr>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18239469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ＭＳ Ｐゴシック" panose="020B0600070205080204" pitchFamily="50" charset="-128"/>
                <a:ea typeface="ＭＳ Ｐゴシック" panose="020B0600070205080204" pitchFamily="50" charset="-128"/>
              </a:rPr>
              <a:t>スイミング・プール 参考サイト </a:t>
            </a:r>
            <a:endParaRPr lang="fr-FR"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400" dirty="0">
                <a:latin typeface="MS Gothic" panose="020B0609070205080204" pitchFamily="49" charset="-128"/>
                <a:ea typeface="MS Gothic" panose="020B0609070205080204" pitchFamily="49" charset="-128"/>
                <a:hlinkClick r:id="rId3"/>
              </a:rPr>
              <a:t>http://www.imoa.info/molybdenum-uses/molybdenum-grade-stainless-steels/architecture/french-pool-liner-article.php</a:t>
            </a:r>
            <a:r>
              <a:rPr lang="fr-FR" sz="2400" dirty="0">
                <a:latin typeface="MS Gothic" panose="020B0609070205080204" pitchFamily="49" charset="-128"/>
                <a:ea typeface="MS Gothic" panose="020B0609070205080204" pitchFamily="49" charset="-128"/>
              </a:rPr>
              <a:t> </a:t>
            </a:r>
            <a:endParaRPr lang="fr-FR" sz="2400" b="1" dirty="0">
              <a:solidFill>
                <a:srgbClr val="FF0000"/>
              </a:solidFill>
              <a:latin typeface="MS Gothic" panose="020B0609070205080204" pitchFamily="49" charset="-128"/>
              <a:ea typeface="MS Gothic" panose="020B0609070205080204" pitchFamily="49" charset="-128"/>
            </a:endParaRPr>
          </a:p>
          <a:p>
            <a:pPr marL="514350" indent="-514350">
              <a:buFont typeface="+mj-lt"/>
              <a:buAutoNum type="arabicPeriod"/>
            </a:pPr>
            <a:r>
              <a:rPr lang="fr-FR" sz="2400" dirty="0">
                <a:latin typeface="MS Gothic" panose="020B0609070205080204" pitchFamily="49" charset="-128"/>
                <a:ea typeface="MS Gothic" panose="020B0609070205080204" pitchFamily="49" charset="-128"/>
                <a:hlinkClick r:id="rId4"/>
              </a:rPr>
              <a:t>http://www.constructalia.com/repository/transfer/fr/02163065ENLACE_PDF.pdf</a:t>
            </a:r>
            <a:endParaRPr lang="fr-FR" sz="2400" dirty="0">
              <a:latin typeface="MS Gothic" panose="020B0609070205080204" pitchFamily="49" charset="-128"/>
              <a:ea typeface="MS Gothic" panose="020B0609070205080204" pitchFamily="49" charset="-128"/>
            </a:endParaRPr>
          </a:p>
          <a:p>
            <a:pPr marL="514350" indent="-514350">
              <a:buFont typeface="+mj-lt"/>
              <a:buAutoNum type="arabicPeriod"/>
            </a:pPr>
            <a:r>
              <a:rPr lang="fr-FR" sz="2400" dirty="0">
                <a:latin typeface="MS Gothic" panose="020B0609070205080204" pitchFamily="49" charset="-128"/>
                <a:ea typeface="MS Gothic" panose="020B0609070205080204" pitchFamily="49" charset="-128"/>
                <a:hlinkClick r:id="rId5"/>
              </a:rPr>
              <a:t>http://www.awt-eisleben.de/en/swimming-pools-136.html</a:t>
            </a:r>
            <a:endParaRPr lang="fr-FR" sz="2400" dirty="0">
              <a:latin typeface="MS Gothic" panose="020B0609070205080204" pitchFamily="49" charset="-128"/>
              <a:ea typeface="MS Gothic" panose="020B0609070205080204" pitchFamily="49" charset="-128"/>
            </a:endParaRPr>
          </a:p>
        </p:txBody>
      </p:sp>
      <p:sp>
        <p:nvSpPr>
          <p:cNvPr id="5" name="Slide Number Placeholder 3">
            <a:extLst>
              <a:ext uri="{FF2B5EF4-FFF2-40B4-BE49-F238E27FC236}">
                <a16:creationId xmlns:a16="http://schemas.microsoft.com/office/drawing/2014/main" id="{28EC4F43-17AB-4E12-BDB2-4DCBFCF8D042}"/>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88</a:t>
            </a:fld>
            <a:endParaRPr lang="fr-BE" dirty="0"/>
          </a:p>
        </p:txBody>
      </p:sp>
    </p:spTree>
    <p:extLst>
      <p:ext uri="{BB962C8B-B14F-4D97-AF65-F5344CB8AC3E}">
        <p14:creationId xmlns:p14="http://schemas.microsoft.com/office/powerpoint/2010/main" val="2183508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err="1"/>
              <a:t>Thank</a:t>
            </a:r>
            <a:r>
              <a:rPr lang="fr-FR" dirty="0"/>
              <a:t> </a:t>
            </a:r>
            <a:r>
              <a:rPr lang="fr-FR" dirty="0" err="1"/>
              <a:t>you</a:t>
            </a:r>
            <a:endParaRPr lang="fr-FR" dirty="0"/>
          </a:p>
        </p:txBody>
      </p:sp>
      <p:sp>
        <p:nvSpPr>
          <p:cNvPr id="4" name="Slide Number Placeholder 3">
            <a:extLst>
              <a:ext uri="{FF2B5EF4-FFF2-40B4-BE49-F238E27FC236}">
                <a16:creationId xmlns:a16="http://schemas.microsoft.com/office/drawing/2014/main" id="{71F561F0-8EF0-4FCF-ADF1-6A807D50BB57}"/>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89</a:t>
            </a:fld>
            <a:endParaRPr lang="fr-BE" dirty="0"/>
          </a:p>
        </p:txBody>
      </p:sp>
    </p:spTree>
    <p:extLst>
      <p:ext uri="{BB962C8B-B14F-4D97-AF65-F5344CB8AC3E}">
        <p14:creationId xmlns:p14="http://schemas.microsoft.com/office/powerpoint/2010/main" val="7242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5729808"/>
            <a:ext cx="7092280" cy="566738"/>
          </a:xfrm>
        </p:spPr>
        <p:txBody>
          <a:bodyPr>
            <a:noAutofit/>
          </a:bodyPr>
          <a:lstStyle/>
          <a:p>
            <a:r>
              <a:rPr lang="ja-JP" altLang="en-US" sz="2000" dirty="0">
                <a:latin typeface="ＭＳ Ｐゴシック" panose="020B0600070205080204" pitchFamily="50" charset="-128"/>
                <a:ea typeface="ＭＳ Ｐゴシック" panose="020B0600070205080204" pitchFamily="50" charset="-128"/>
              </a:rPr>
              <a:t>ニュープリモス　（ニュージーランド）</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レン・ライ・センター、建築家</a:t>
            </a:r>
            <a:r>
              <a:rPr lang="en-US" altLang="ja-JP" sz="2000" dirty="0">
                <a:latin typeface="ＭＳ Ｐゴシック" panose="020B0600070205080204" pitchFamily="50" charset="-128"/>
                <a:ea typeface="ＭＳ Ｐゴシック" panose="020B0600070205080204" pitchFamily="50" charset="-128"/>
              </a:rPr>
              <a:t>: </a:t>
            </a:r>
            <a:r>
              <a:rPr lang="fr-FR" sz="2000" dirty="0">
                <a:latin typeface="ＭＳ Ｐゴシック" panose="020B0600070205080204" pitchFamily="50" charset="-128"/>
                <a:ea typeface="ＭＳ Ｐゴシック" panose="020B0600070205080204" pitchFamily="50" charset="-128"/>
              </a:rPr>
              <a:t>A. Patterson</a:t>
            </a:r>
            <a:r>
              <a:rPr lang="fr-FR" sz="2000" baseline="50000" dirty="0">
                <a:latin typeface="ＭＳ Ｐゴシック" panose="020B0600070205080204" pitchFamily="50" charset="-128"/>
                <a:ea typeface="ＭＳ Ｐゴシック" panose="020B0600070205080204" pitchFamily="50" charset="-128"/>
              </a:rPr>
              <a:t>11</a:t>
            </a:r>
          </a:p>
        </p:txBody>
      </p:sp>
      <p:sp>
        <p:nvSpPr>
          <p:cNvPr id="6" name="Text Placeholder 5"/>
          <p:cNvSpPr>
            <a:spLocks noGrp="1"/>
          </p:cNvSpPr>
          <p:nvPr>
            <p:ph type="body" sz="half" idx="2"/>
          </p:nvPr>
        </p:nvSpPr>
        <p:spPr>
          <a:xfrm>
            <a:off x="899591" y="6327026"/>
            <a:ext cx="7082943" cy="300806"/>
          </a:xfrm>
        </p:spPr>
        <p:txBody>
          <a:bodyPr>
            <a:normAutofit lnSpcReduction="10000"/>
          </a:bodyPr>
          <a:lstStyle/>
          <a:p>
            <a:r>
              <a:rPr lang="ja-JP" altLang="en-US" sz="1400" dirty="0">
                <a:latin typeface="ＭＳ Ｐゴシック" panose="020B0600070205080204" pitchFamily="50" charset="-128"/>
                <a:ea typeface="ＭＳ Ｐゴシック" panose="020B0600070205080204" pitchFamily="50" charset="-128"/>
              </a:rPr>
              <a:t>高度研磨仕上げのステンレス</a:t>
            </a:r>
            <a:r>
              <a:rPr lang="en-US" altLang="ja-JP" sz="1400" dirty="0">
                <a:latin typeface="ＭＳ Ｐゴシック" panose="020B0600070205080204" pitchFamily="50" charset="-128"/>
                <a:ea typeface="ＭＳ Ｐゴシック" panose="020B0600070205080204" pitchFamily="50" charset="-128"/>
              </a:rPr>
              <a:t>316</a:t>
            </a:r>
            <a:r>
              <a:rPr lang="ja-JP" altLang="en-US" sz="1400" dirty="0">
                <a:latin typeface="ＭＳ Ｐゴシック" panose="020B0600070205080204" pitchFamily="50" charset="-128"/>
                <a:ea typeface="ＭＳ Ｐゴシック" panose="020B0600070205080204" pitchFamily="50" charset="-128"/>
              </a:rPr>
              <a:t>を</a:t>
            </a:r>
            <a:r>
              <a:rPr lang="en-US" altLang="ja-JP" sz="1400" dirty="0">
                <a:latin typeface="ＭＳ Ｐゴシック" panose="020B0600070205080204" pitchFamily="50" charset="-128"/>
                <a:ea typeface="ＭＳ Ｐゴシック" panose="020B0600070205080204" pitchFamily="50" charset="-128"/>
              </a:rPr>
              <a:t>32</a:t>
            </a:r>
            <a:r>
              <a:rPr lang="ja-JP" altLang="en-US" sz="1400" dirty="0">
                <a:latin typeface="ＭＳ Ｐゴシック" panose="020B0600070205080204" pitchFamily="50" charset="-128"/>
                <a:ea typeface="ＭＳ Ｐゴシック" panose="020B0600070205080204" pitchFamily="50" charset="-128"/>
              </a:rPr>
              <a:t>トン使用して作られた高さ</a:t>
            </a:r>
            <a:r>
              <a:rPr lang="en-US" altLang="ja-JP" sz="1400" dirty="0">
                <a:latin typeface="ＭＳ Ｐゴシック" panose="020B0600070205080204" pitchFamily="50" charset="-128"/>
                <a:ea typeface="ＭＳ Ｐゴシック" panose="020B0600070205080204" pitchFamily="50" charset="-128"/>
              </a:rPr>
              <a:t>14m</a:t>
            </a:r>
            <a:r>
              <a:rPr lang="ja-JP" altLang="en-US" sz="1400" dirty="0">
                <a:latin typeface="ＭＳ Ｐゴシック" panose="020B0600070205080204" pitchFamily="50" charset="-128"/>
                <a:ea typeface="ＭＳ Ｐゴシック" panose="020B0600070205080204" pitchFamily="50" charset="-128"/>
              </a:rPr>
              <a:t>のファサード</a:t>
            </a:r>
            <a:endParaRPr lang="fr-FR" sz="1400" dirty="0">
              <a:latin typeface="ＭＳ Ｐゴシック" panose="020B0600070205080204" pitchFamily="50" charset="-128"/>
              <a:ea typeface="ＭＳ Ｐゴシック" panose="020B0600070205080204" pitchFamily="50" charset="-128"/>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85725"/>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3">
            <a:extLst>
              <a:ext uri="{FF2B5EF4-FFF2-40B4-BE49-F238E27FC236}">
                <a16:creationId xmlns:a16="http://schemas.microsoft.com/office/drawing/2014/main" id="{8CE897DB-7ABA-4A50-BBDF-7AD51269C495}"/>
              </a:ext>
            </a:extLst>
          </p:cNvPr>
          <p:cNvSpPr>
            <a:spLocks noGrp="1"/>
          </p:cNvSpPr>
          <p:nvPr>
            <p:ph type="sldNum" sz="quarter" idx="4"/>
          </p:nvPr>
        </p:nvSpPr>
        <p:spPr>
          <a:xfrm>
            <a:off x="8703090" y="6453336"/>
            <a:ext cx="396000" cy="365125"/>
          </a:xfrm>
        </p:spPr>
        <p:txBody>
          <a:bodyPr lIns="0" tIns="0" rIns="0" bIns="0" anchor="b"/>
          <a:lstStyle/>
          <a:p>
            <a:pPr algn="r"/>
            <a:fld id="{5AF66AA0-E37C-4065-8BE7-D4086C065B53}" type="slidenum">
              <a:rPr lang="fr-BE" smtClean="0"/>
              <a:pPr algn="r"/>
              <a:t>9</a:t>
            </a:fld>
            <a:endParaRPr lang="fr-BE" dirty="0"/>
          </a:p>
        </p:txBody>
      </p:sp>
    </p:spTree>
    <p:extLst>
      <p:ext uri="{BB962C8B-B14F-4D97-AF65-F5344CB8AC3E}">
        <p14:creationId xmlns:p14="http://schemas.microsoft.com/office/powerpoint/2010/main" val="685252454"/>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8533</TotalTime>
  <Words>7836</Words>
  <Application>Microsoft Office PowerPoint</Application>
  <PresentationFormat>On-screen Show (4:3)</PresentationFormat>
  <Paragraphs>570</Paragraphs>
  <Slides>89</Slides>
  <Notes>45</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89</vt:i4>
      </vt:variant>
    </vt:vector>
  </HeadingPairs>
  <TitlesOfParts>
    <vt:vector size="109" baseType="lpstr">
      <vt:lpstr>MS Gothic</vt:lpstr>
      <vt:lpstr>ＭＳ Ｐゴシック</vt:lpstr>
      <vt:lpstr>ＭＳ Ｐゴシック</vt:lpstr>
      <vt:lpstr>Arial</vt:lpstr>
      <vt:lpstr>Calibri</vt:lpstr>
      <vt:lpstr>ＭＳ Ｐゴシック 本文</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建築・土木科 講師用補助教材</vt:lpstr>
      <vt:lpstr>目次</vt:lpstr>
      <vt:lpstr>1. 外装（ファサード）</vt:lpstr>
      <vt:lpstr>PowerPoint Presentation</vt:lpstr>
      <vt:lpstr>PowerPoint Presentation</vt:lpstr>
      <vt:lpstr>PowerPoint Presentation</vt:lpstr>
      <vt:lpstr>ミネアポリス　（USA） F. R. ワイズマン 美術館 (1993)　建築家: Frank Gehry9</vt:lpstr>
      <vt:lpstr>カンザス・シティ（USA） Kauffman芸能センター(2011)、建築家: Moshe Safdie; エンジニアリング: Arup10</vt:lpstr>
      <vt:lpstr>ニュープリモス　（ニュージーランド） レン・ライ・センター、建築家: A. Patterson11</vt:lpstr>
      <vt:lpstr>デリー　（インド） デリー地下鉄公団本社、建築家: Raj Rewal と協力者12</vt:lpstr>
      <vt:lpstr>トレノ　（イタリア） 地域暖房設備、建築家: JP Buffi13</vt:lpstr>
      <vt:lpstr>アブダビ　（アラブ首長国連邦） キャピタル・ゲート・タワー(2010) RMJM,　建築家14-16</vt:lpstr>
      <vt:lpstr>ガラス・ファサード17</vt:lpstr>
      <vt:lpstr>パリ　（フランス） ガラス・ファサード 18</vt:lpstr>
      <vt:lpstr>パリ　（フランス） ガラス・ファサード、パリ19</vt:lpstr>
      <vt:lpstr>ユトレヒト　（オランダ） オフィス・ビルのメッシュ・ファザード 20 建築家: Cepezed</vt:lpstr>
      <vt:lpstr>ナント　（フランス） 省エネビル　21　、建築家: FORMA 6 &amp; B. Dacher</vt:lpstr>
      <vt:lpstr>ワシントンDC　（USA） マックゴウワン・アカデミック・センター、  日よけメッシュ6</vt:lpstr>
      <vt:lpstr>（フランス）Chateau de Rentillyの改修　22-23</vt:lpstr>
      <vt:lpstr>ロンドン　（イギリス） セント・ガイ病院　24　、建築家: T. Heartherwick</vt:lpstr>
      <vt:lpstr>American Airlines Arena （アメリカン・エアライン・アリーナ）, Miami USA (マイアミ・米国)</vt:lpstr>
      <vt:lpstr>外装（ファサード） 参考サイト (1/2):</vt:lpstr>
      <vt:lpstr>PowerPoint Presentation</vt:lpstr>
      <vt:lpstr>2.  壁面緑化工法</vt:lpstr>
      <vt:lpstr>壁面緑化工法について</vt:lpstr>
      <vt:lpstr>壁面緑化工法　施工例　1</vt:lpstr>
      <vt:lpstr>壁面緑化工法　施工例　1</vt:lpstr>
      <vt:lpstr>壁面緑化工法　施工例（アパート用）　2 (場所を問わず手軽に施工可能)</vt:lpstr>
      <vt:lpstr>PowerPoint Presentation</vt:lpstr>
      <vt:lpstr>垂直造園</vt:lpstr>
      <vt:lpstr>壁面緑化工法　施工例　3</vt:lpstr>
      <vt:lpstr>PowerPoint Presentation</vt:lpstr>
      <vt:lpstr>アンカーとケーブル</vt:lpstr>
      <vt:lpstr>壁面緑化工法 参考サイト</vt:lpstr>
      <vt:lpstr>3. 屋根材</vt:lpstr>
      <vt:lpstr>ステンレス屋根材の一般的特徴　1-4</vt:lpstr>
      <vt:lpstr>懸念事項　：　雨水への金属流出5</vt:lpstr>
      <vt:lpstr>デリー国会図書館6-7　建築家: Raj Rewal Associates</vt:lpstr>
      <vt:lpstr>PowerPoint Presentation</vt:lpstr>
      <vt:lpstr>上海万博のアラブ首長国館8　建築家: Foster &amp; Partners</vt:lpstr>
      <vt:lpstr>新ドーハ空港, カタール9-10　建築家: HOK</vt:lpstr>
      <vt:lpstr>緑化屋根1-4, 11-12</vt:lpstr>
      <vt:lpstr>高反射の屋根 ハンツビル、テキサス州（ＵＳＡ） オースティン・ホール　サム・ヒューストン州立大学 (1851) 眩しさを押さえ*,反射率を高めたステンレスの屋根11-13</vt:lpstr>
      <vt:lpstr>サンブレーカー15 アリゾナ大学医学研究棟とトーマス・キーティング・バイオ研究棟</vt:lpstr>
      <vt:lpstr>屋根材 参考サイト</vt:lpstr>
      <vt:lpstr>4. 内装装飾</vt:lpstr>
      <vt:lpstr>PowerPoint Presentation</vt:lpstr>
      <vt:lpstr>フランス銀行 パリ（フランス） 4 建築家: Moati -Riviere</vt:lpstr>
      <vt:lpstr>地下鉄の駅 L5 El Carmel バルセロナ　（スペイン） 5</vt:lpstr>
      <vt:lpstr>バターリャ修道院　ポルトガル6</vt:lpstr>
      <vt:lpstr>ホーム・カーテン 安全用手すり　7</vt:lpstr>
      <vt:lpstr>現代美術展示館　（建設中） 深圳 （中国）8  建築家: CoopHimmelblau</vt:lpstr>
      <vt:lpstr>内装装飾 参考サイト</vt:lpstr>
      <vt:lpstr>5. 配管</vt:lpstr>
      <vt:lpstr>PowerPoint Presentation</vt:lpstr>
      <vt:lpstr>ステンレスパイプ配管システム</vt:lpstr>
      <vt:lpstr>ステンレス配管 参考サイト</vt:lpstr>
      <vt:lpstr>6. エスカレーターと エレベーター</vt:lpstr>
      <vt:lpstr>PowerPoint Presentation</vt:lpstr>
      <vt:lpstr>メッシュ・クラッド・エレベーター　3</vt:lpstr>
      <vt:lpstr>Kraaiennest 地下鉄駅入り口 アムステルダム　（オランダ）　4</vt:lpstr>
      <vt:lpstr>6. エスカレーターとエレベーター参考サイト</vt:lpstr>
      <vt:lpstr>7. 空港</vt:lpstr>
      <vt:lpstr>PowerPoint Presentation</vt:lpstr>
      <vt:lpstr>PowerPoint Presentation</vt:lpstr>
      <vt:lpstr>空港　参考情報</vt:lpstr>
      <vt:lpstr>8. 街路備品 アーバンファニチャー</vt:lpstr>
      <vt:lpstr>PowerPoint Presentation</vt:lpstr>
      <vt:lpstr>PowerPoint Presentation</vt:lpstr>
      <vt:lpstr>PowerPoint Presentation</vt:lpstr>
      <vt:lpstr>PowerPoint Presentation</vt:lpstr>
      <vt:lpstr>街路備品　参考サイト</vt:lpstr>
      <vt:lpstr>9. 修復</vt:lpstr>
      <vt:lpstr>PowerPoint Presentation</vt:lpstr>
      <vt:lpstr>野外オペラ劇場、ベローナ　（イタリア）</vt:lpstr>
      <vt:lpstr>ローマ劇場、　フレジュー（フランス）</vt:lpstr>
      <vt:lpstr>復元　参考サイト</vt:lpstr>
      <vt:lpstr>10. アリーナ</vt:lpstr>
      <vt:lpstr>PowerPoint Presentation</vt:lpstr>
      <vt:lpstr>Yamunaスタジアム デリー　（インド）4　建築家: Peddle Thorb</vt:lpstr>
      <vt:lpstr>Castelãoスタジアム フォルタレッサ　（ブラジル） 5,6　建築家: Vigliecca &amp; Associados</vt:lpstr>
      <vt:lpstr>Allianz Park Palmeirasスタジアム サンパウロ　（ブラジル）7　建築家: Edo Rocha Arquitetura  </vt:lpstr>
      <vt:lpstr>メディア・ファサード, 　 Lille stadiumスタジアム （フランス）8　建築家: Valode Pistre and Ferret</vt:lpstr>
      <vt:lpstr>アリーナ 参考サイト</vt:lpstr>
      <vt:lpstr>11. スイミングプール</vt:lpstr>
      <vt:lpstr>PowerPoint Presentation</vt:lpstr>
      <vt:lpstr>ステンレス製ウォータースライダー</vt:lpstr>
      <vt:lpstr>スイミング・プール 参考サイト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用途</dc:title>
  <dc:creator>Bernard</dc:creator>
  <cp:keywords>ステンレス鋼, 教育, 建築家, 技術者（エンジニア）</cp:keywords>
  <cp:lastModifiedBy>Jo Claes</cp:lastModifiedBy>
  <cp:revision>847</cp:revision>
  <cp:lastPrinted>2015-06-02T17:57:17Z</cp:lastPrinted>
  <dcterms:created xsi:type="dcterms:W3CDTF">2013-06-29T15:24:20Z</dcterms:created>
  <dcterms:modified xsi:type="dcterms:W3CDTF">2020-01-30T10:34:08Z</dcterms:modified>
</cp:coreProperties>
</file>