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 id="2147483696" r:id="rId3"/>
    <p:sldMasterId id="2147483708" r:id="rId4"/>
  </p:sldMasterIdLst>
  <p:notesMasterIdLst>
    <p:notesMasterId r:id="rId28"/>
  </p:notesMasterIdLst>
  <p:handoutMasterIdLst>
    <p:handoutMasterId r:id="rId29"/>
  </p:handoutMasterIdLst>
  <p:sldIdLst>
    <p:sldId id="313" r:id="rId5"/>
    <p:sldId id="314" r:id="rId6"/>
    <p:sldId id="315" r:id="rId7"/>
    <p:sldId id="316" r:id="rId8"/>
    <p:sldId id="317" r:id="rId9"/>
    <p:sldId id="318" r:id="rId10"/>
    <p:sldId id="319" r:id="rId11"/>
    <p:sldId id="320" r:id="rId12"/>
    <p:sldId id="321" r:id="rId13"/>
    <p:sldId id="322" r:id="rId14"/>
    <p:sldId id="334" r:id="rId15"/>
    <p:sldId id="323" r:id="rId16"/>
    <p:sldId id="324" r:id="rId17"/>
    <p:sldId id="325" r:id="rId18"/>
    <p:sldId id="326" r:id="rId19"/>
    <p:sldId id="335" r:id="rId20"/>
    <p:sldId id="328" r:id="rId21"/>
    <p:sldId id="329" r:id="rId22"/>
    <p:sldId id="330" r:id="rId23"/>
    <p:sldId id="331" r:id="rId24"/>
    <p:sldId id="332" r:id="rId25"/>
    <p:sldId id="333" r:id="rId26"/>
    <p:sldId id="284" r:id="rId27"/>
  </p:sldIdLst>
  <p:sldSz cx="9144000" cy="6858000" type="screen4x3"/>
  <p:notesSz cx="6796088" cy="9871075"/>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6">
          <p15:clr>
            <a:srgbClr val="A4A3A4"/>
          </p15:clr>
        </p15:guide>
        <p15:guide id="2" pos="2141">
          <p15:clr>
            <a:srgbClr val="A4A3A4"/>
          </p15:clr>
        </p15:guide>
        <p15:guide id="3" orient="horz" pos="3109">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rnard" initials="B"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60456DA-A958-4F78-91DB-112544E2BE38}" v="4" dt="2020-01-30T10:45:12.33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422" autoAdjust="0"/>
    <p:restoredTop sz="93250" autoAdjust="0"/>
  </p:normalViewPr>
  <p:slideViewPr>
    <p:cSldViewPr>
      <p:cViewPr varScale="1">
        <p:scale>
          <a:sx n="82" d="100"/>
          <a:sy n="82" d="100"/>
        </p:scale>
        <p:origin x="1502" y="82"/>
      </p:cViewPr>
      <p:guideLst>
        <p:guide orient="horz" pos="2160"/>
        <p:guide pos="2880"/>
      </p:guideLst>
    </p:cSldViewPr>
  </p:slideViewPr>
  <p:outlineViewPr>
    <p:cViewPr>
      <p:scale>
        <a:sx n="33" d="100"/>
        <a:sy n="33" d="100"/>
      </p:scale>
      <p:origin x="0" y="-235"/>
    </p:cViewPr>
  </p:outlineViewPr>
  <p:notesTextViewPr>
    <p:cViewPr>
      <p:scale>
        <a:sx n="1" d="1"/>
        <a:sy n="1" d="1"/>
      </p:scale>
      <p:origin x="0" y="0"/>
    </p:cViewPr>
  </p:notesTextViewPr>
  <p:sorterViewPr>
    <p:cViewPr>
      <p:scale>
        <a:sx n="144" d="100"/>
        <a:sy n="144" d="100"/>
      </p:scale>
      <p:origin x="0" y="0"/>
    </p:cViewPr>
  </p:sorterViewPr>
  <p:notesViewPr>
    <p:cSldViewPr>
      <p:cViewPr varScale="1">
        <p:scale>
          <a:sx n="73" d="100"/>
          <a:sy n="73" d="100"/>
        </p:scale>
        <p:origin x="-2184" y="-108"/>
      </p:cViewPr>
      <p:guideLst>
        <p:guide orient="horz" pos="3126"/>
        <p:guide pos="2141"/>
        <p:guide orient="horz" pos="3109"/>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commentAuthors" Target="commentAuthors.xml"/><Relationship Id="rId35" Type="http://schemas.microsoft.com/office/2016/11/relationships/changesInfo" Target="changesInfos/changesInfo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 Claes" userId="d64208f3-0076-4064-b6ac-7d8ee9dc279f" providerId="ADAL" clId="{958FCE86-4AD2-4DEE-BDFD-971887A38AF8}"/>
    <pc:docChg chg="custSel modSld">
      <pc:chgData name="Jo Claes" userId="d64208f3-0076-4064-b6ac-7d8ee9dc279f" providerId="ADAL" clId="{958FCE86-4AD2-4DEE-BDFD-971887A38AF8}" dt="2019-11-25T12:53:55.428" v="259" actId="732"/>
      <pc:docMkLst>
        <pc:docMk/>
      </pc:docMkLst>
      <pc:sldChg chg="modSp">
        <pc:chgData name="Jo Claes" userId="d64208f3-0076-4064-b6ac-7d8ee9dc279f" providerId="ADAL" clId="{958FCE86-4AD2-4DEE-BDFD-971887A38AF8}" dt="2019-11-25T12:08:33.492" v="214" actId="20577"/>
        <pc:sldMkLst>
          <pc:docMk/>
          <pc:sldMk cId="3307707477" sldId="315"/>
        </pc:sldMkLst>
        <pc:graphicFrameChg chg="mod modGraphic">
          <ac:chgData name="Jo Claes" userId="d64208f3-0076-4064-b6ac-7d8ee9dc279f" providerId="ADAL" clId="{958FCE86-4AD2-4DEE-BDFD-971887A38AF8}" dt="2019-11-25T12:08:33.492" v="214" actId="20577"/>
          <ac:graphicFrameMkLst>
            <pc:docMk/>
            <pc:sldMk cId="3307707477" sldId="315"/>
            <ac:graphicFrameMk id="5" creationId="{00000000-0000-0000-0000-000000000000}"/>
          </ac:graphicFrameMkLst>
        </pc:graphicFrameChg>
      </pc:sldChg>
      <pc:sldChg chg="modSp mod">
        <pc:chgData name="Jo Claes" userId="d64208f3-0076-4064-b6ac-7d8ee9dc279f" providerId="ADAL" clId="{958FCE86-4AD2-4DEE-BDFD-971887A38AF8}" dt="2019-11-25T12:10:08.922" v="229" actId="20577"/>
        <pc:sldMkLst>
          <pc:docMk/>
          <pc:sldMk cId="4112949861" sldId="316"/>
        </pc:sldMkLst>
        <pc:spChg chg="mod">
          <ac:chgData name="Jo Claes" userId="d64208f3-0076-4064-b6ac-7d8ee9dc279f" providerId="ADAL" clId="{958FCE86-4AD2-4DEE-BDFD-971887A38AF8}" dt="2019-11-25T12:10:08.922" v="229" actId="20577"/>
          <ac:spMkLst>
            <pc:docMk/>
            <pc:sldMk cId="4112949861" sldId="316"/>
            <ac:spMk id="3" creationId="{00000000-0000-0000-0000-000000000000}"/>
          </ac:spMkLst>
        </pc:spChg>
      </pc:sldChg>
      <pc:sldChg chg="addSp delSp modSp">
        <pc:chgData name="Jo Claes" userId="d64208f3-0076-4064-b6ac-7d8ee9dc279f" providerId="ADAL" clId="{958FCE86-4AD2-4DEE-BDFD-971887A38AF8}" dt="2019-11-25T12:45:02.997" v="240" actId="167"/>
        <pc:sldMkLst>
          <pc:docMk/>
          <pc:sldMk cId="3399241101" sldId="322"/>
        </pc:sldMkLst>
        <pc:spChg chg="mod">
          <ac:chgData name="Jo Claes" userId="d64208f3-0076-4064-b6ac-7d8ee9dc279f" providerId="ADAL" clId="{958FCE86-4AD2-4DEE-BDFD-971887A38AF8}" dt="2019-11-25T12:44:08.411" v="231" actId="20577"/>
          <ac:spMkLst>
            <pc:docMk/>
            <pc:sldMk cId="3399241101" sldId="322"/>
            <ac:spMk id="5" creationId="{00000000-0000-0000-0000-000000000000}"/>
          </ac:spMkLst>
        </pc:spChg>
        <pc:picChg chg="add mod ord modCrop">
          <ac:chgData name="Jo Claes" userId="d64208f3-0076-4064-b6ac-7d8ee9dc279f" providerId="ADAL" clId="{958FCE86-4AD2-4DEE-BDFD-971887A38AF8}" dt="2019-11-25T12:45:02.997" v="240" actId="167"/>
          <ac:picMkLst>
            <pc:docMk/>
            <pc:sldMk cId="3399241101" sldId="322"/>
            <ac:picMk id="4" creationId="{3A12C23A-2D70-4D10-BDBC-C632B729B59A}"/>
          </ac:picMkLst>
        </pc:picChg>
        <pc:picChg chg="del">
          <ac:chgData name="Jo Claes" userId="d64208f3-0076-4064-b6ac-7d8ee9dc279f" providerId="ADAL" clId="{958FCE86-4AD2-4DEE-BDFD-971887A38AF8}" dt="2019-11-25T12:44:11.147" v="232" actId="478"/>
          <ac:picMkLst>
            <pc:docMk/>
            <pc:sldMk cId="3399241101" sldId="322"/>
            <ac:picMk id="9" creationId="{C49FD6DE-A33C-469F-A11F-CC359C1EA5C2}"/>
          </ac:picMkLst>
        </pc:picChg>
      </pc:sldChg>
      <pc:sldChg chg="modSp">
        <pc:chgData name="Jo Claes" userId="d64208f3-0076-4064-b6ac-7d8ee9dc279f" providerId="ADAL" clId="{958FCE86-4AD2-4DEE-BDFD-971887A38AF8}" dt="2019-11-25T12:46:25.560" v="251" actId="2711"/>
        <pc:sldMkLst>
          <pc:docMk/>
          <pc:sldMk cId="873538249" sldId="332"/>
        </pc:sldMkLst>
        <pc:spChg chg="mod">
          <ac:chgData name="Jo Claes" userId="d64208f3-0076-4064-b6ac-7d8ee9dc279f" providerId="ADAL" clId="{958FCE86-4AD2-4DEE-BDFD-971887A38AF8}" dt="2019-11-25T12:46:25.560" v="251" actId="2711"/>
          <ac:spMkLst>
            <pc:docMk/>
            <pc:sldMk cId="873538249" sldId="332"/>
            <ac:spMk id="3" creationId="{00000000-0000-0000-0000-000000000000}"/>
          </ac:spMkLst>
        </pc:spChg>
      </pc:sldChg>
      <pc:sldChg chg="modSp">
        <pc:chgData name="Jo Claes" userId="d64208f3-0076-4064-b6ac-7d8ee9dc279f" providerId="ADAL" clId="{958FCE86-4AD2-4DEE-BDFD-971887A38AF8}" dt="2019-11-25T12:46:39.895" v="253" actId="2711"/>
        <pc:sldMkLst>
          <pc:docMk/>
          <pc:sldMk cId="1808616325" sldId="333"/>
        </pc:sldMkLst>
        <pc:spChg chg="mod">
          <ac:chgData name="Jo Claes" userId="d64208f3-0076-4064-b6ac-7d8ee9dc279f" providerId="ADAL" clId="{958FCE86-4AD2-4DEE-BDFD-971887A38AF8}" dt="2019-11-25T12:46:39.895" v="253" actId="2711"/>
          <ac:spMkLst>
            <pc:docMk/>
            <pc:sldMk cId="1808616325" sldId="333"/>
            <ac:spMk id="3" creationId="{00000000-0000-0000-0000-000000000000}"/>
          </ac:spMkLst>
        </pc:spChg>
      </pc:sldChg>
      <pc:sldChg chg="addSp delSp modSp">
        <pc:chgData name="Jo Claes" userId="d64208f3-0076-4064-b6ac-7d8ee9dc279f" providerId="ADAL" clId="{958FCE86-4AD2-4DEE-BDFD-971887A38AF8}" dt="2019-11-25T12:53:55.428" v="259" actId="732"/>
        <pc:sldMkLst>
          <pc:docMk/>
          <pc:sldMk cId="2560054543" sldId="334"/>
        </pc:sldMkLst>
        <pc:spChg chg="del">
          <ac:chgData name="Jo Claes" userId="d64208f3-0076-4064-b6ac-7d8ee9dc279f" providerId="ADAL" clId="{958FCE86-4AD2-4DEE-BDFD-971887A38AF8}" dt="2019-11-25T12:45:11.561" v="241" actId="478"/>
          <ac:spMkLst>
            <pc:docMk/>
            <pc:sldMk cId="2560054543" sldId="334"/>
            <ac:spMk id="5" creationId="{00000000-0000-0000-0000-000000000000}"/>
          </ac:spMkLst>
        </pc:spChg>
        <pc:spChg chg="add">
          <ac:chgData name="Jo Claes" userId="d64208f3-0076-4064-b6ac-7d8ee9dc279f" providerId="ADAL" clId="{958FCE86-4AD2-4DEE-BDFD-971887A38AF8}" dt="2019-11-25T12:45:18.105" v="242"/>
          <ac:spMkLst>
            <pc:docMk/>
            <pc:sldMk cId="2560054543" sldId="334"/>
            <ac:spMk id="6" creationId="{15EE40C5-B60A-4413-B8D6-81E2554A7676}"/>
          </ac:spMkLst>
        </pc:spChg>
        <pc:picChg chg="add mod modCrop">
          <ac:chgData name="Jo Claes" userId="d64208f3-0076-4064-b6ac-7d8ee9dc279f" providerId="ADAL" clId="{958FCE86-4AD2-4DEE-BDFD-971887A38AF8}" dt="2019-11-25T12:53:55.428" v="259" actId="732"/>
          <ac:picMkLst>
            <pc:docMk/>
            <pc:sldMk cId="2560054543" sldId="334"/>
            <ac:picMk id="5" creationId="{B3A52322-EDD0-4C22-B9DF-4B28BA4EC565}"/>
          </ac:picMkLst>
        </pc:picChg>
        <pc:picChg chg="del">
          <ac:chgData name="Jo Claes" userId="d64208f3-0076-4064-b6ac-7d8ee9dc279f" providerId="ADAL" clId="{958FCE86-4AD2-4DEE-BDFD-971887A38AF8}" dt="2019-11-25T12:45:20.430" v="243" actId="478"/>
          <ac:picMkLst>
            <pc:docMk/>
            <pc:sldMk cId="2560054543" sldId="334"/>
            <ac:picMk id="7" creationId="{0E3437B7-6001-45DA-976A-590CF39E1A8A}"/>
          </ac:picMkLst>
        </pc:picChg>
        <pc:picChg chg="add del mod modCrop">
          <ac:chgData name="Jo Claes" userId="d64208f3-0076-4064-b6ac-7d8ee9dc279f" providerId="ADAL" clId="{958FCE86-4AD2-4DEE-BDFD-971887A38AF8}" dt="2019-11-25T12:53:27.209" v="254" actId="478"/>
          <ac:picMkLst>
            <pc:docMk/>
            <pc:sldMk cId="2560054543" sldId="334"/>
            <ac:picMk id="8" creationId="{93502D69-EAFE-481B-A2DC-CFBFB499425B}"/>
          </ac:picMkLst>
        </pc:picChg>
      </pc:sldChg>
    </pc:docChg>
  </pc:docChgLst>
  <pc:docChgLst>
    <pc:chgData name="Jo Claes" userId="d64208f3-0076-4064-b6ac-7d8ee9dc279f" providerId="ADAL" clId="{B60456DA-A958-4F78-91DB-112544E2BE38}"/>
    <pc:docChg chg="modSld">
      <pc:chgData name="Jo Claes" userId="d64208f3-0076-4064-b6ac-7d8ee9dc279f" providerId="ADAL" clId="{B60456DA-A958-4F78-91DB-112544E2BE38}" dt="2020-01-30T10:45:28.834" v="5" actId="179"/>
      <pc:docMkLst>
        <pc:docMk/>
      </pc:docMkLst>
      <pc:sldChg chg="modSp">
        <pc:chgData name="Jo Claes" userId="d64208f3-0076-4064-b6ac-7d8ee9dc279f" providerId="ADAL" clId="{B60456DA-A958-4F78-91DB-112544E2BE38}" dt="2020-01-30T10:45:28.834" v="5" actId="179"/>
        <pc:sldMkLst>
          <pc:docMk/>
          <pc:sldMk cId="1808616325" sldId="333"/>
        </pc:sldMkLst>
        <pc:spChg chg="mod">
          <ac:chgData name="Jo Claes" userId="d64208f3-0076-4064-b6ac-7d8ee9dc279f" providerId="ADAL" clId="{B60456DA-A958-4F78-91DB-112544E2BE38}" dt="2020-01-30T10:45:28.834" v="5" actId="179"/>
          <ac:spMkLst>
            <pc:docMk/>
            <pc:sldMk cId="1808616325" sldId="333"/>
            <ac:spMk id="3" creationId="{00000000-0000-0000-0000-000000000000}"/>
          </ac:spMkLst>
        </pc:spChg>
      </pc:sldChg>
    </pc:docChg>
  </pc:docChgLst>
</pc:chgInfo>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501458151064457E-2"/>
          <c:y val="3.151359635373098E-2"/>
          <c:w val="0.89089360357733061"/>
          <c:h val="0.7681276154501353"/>
        </c:manualLayout>
      </c:layout>
      <c:barChart>
        <c:barDir val="col"/>
        <c:grouping val="clustered"/>
        <c:varyColors val="0"/>
        <c:ser>
          <c:idx val="0"/>
          <c:order val="0"/>
          <c:tx>
            <c:strRef>
              <c:f>Sheet1!$B$1</c:f>
              <c:strCache>
                <c:ptCount val="1"/>
                <c:pt idx="0">
                  <c:v>Column2</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Sheet1!$A$2:$A$9</c:f>
              <c:strCache>
                <c:ptCount val="8"/>
                <c:pt idx="0">
                  <c:v>煉瓦</c:v>
                </c:pt>
                <c:pt idx="1">
                  <c:v>セメント</c:v>
                </c:pt>
                <c:pt idx="2">
                  <c:v>鉄鋼</c:v>
                </c:pt>
                <c:pt idx="3">
                  <c:v>木材</c:v>
                </c:pt>
                <c:pt idx="4">
                  <c:v>人造ポリマー</c:v>
                </c:pt>
                <c:pt idx="5">
                  <c:v>人造ガラス</c:v>
                </c:pt>
                <c:pt idx="6">
                  <c:v>アルミニウム</c:v>
                </c:pt>
                <c:pt idx="7">
                  <c:v>ステンレス</c:v>
                </c:pt>
              </c:strCache>
            </c:strRef>
          </c:cat>
          <c:val>
            <c:numRef>
              <c:f>Sheet1!$B$2:$B$9</c:f>
              <c:numCache>
                <c:formatCode>General</c:formatCode>
                <c:ptCount val="8"/>
                <c:pt idx="0">
                  <c:v>4185</c:v>
                </c:pt>
                <c:pt idx="1">
                  <c:v>3545</c:v>
                </c:pt>
                <c:pt idx="2">
                  <c:v>1690</c:v>
                </c:pt>
                <c:pt idx="3">
                  <c:v>887</c:v>
                </c:pt>
                <c:pt idx="4">
                  <c:v>348</c:v>
                </c:pt>
                <c:pt idx="5">
                  <c:v>75</c:v>
                </c:pt>
                <c:pt idx="6">
                  <c:v>64</c:v>
                </c:pt>
                <c:pt idx="7">
                  <c:v>51</c:v>
                </c:pt>
              </c:numCache>
            </c:numRef>
          </c:val>
          <c:extLst>
            <c:ext xmlns:c16="http://schemas.microsoft.com/office/drawing/2014/chart" uri="{C3380CC4-5D6E-409C-BE32-E72D297353CC}">
              <c16:uniqueId val="{00000000-0A11-4B31-8F4B-D2C773959A98}"/>
            </c:ext>
          </c:extLst>
        </c:ser>
        <c:ser>
          <c:idx val="1"/>
          <c:order val="1"/>
          <c:tx>
            <c:strRef>
              <c:f>Sheet1!#REF!</c:f>
              <c:strCache>
                <c:ptCount val="1"/>
                <c:pt idx="0">
                  <c:v>#REF!</c:v>
                </c:pt>
              </c:strCache>
            </c:strRef>
          </c:tx>
          <c:invertIfNegative val="0"/>
          <c:cat>
            <c:strRef>
              <c:f>Sheet1!$A$2:$A$9</c:f>
              <c:strCache>
                <c:ptCount val="8"/>
                <c:pt idx="0">
                  <c:v>煉瓦</c:v>
                </c:pt>
                <c:pt idx="1">
                  <c:v>セメント</c:v>
                </c:pt>
                <c:pt idx="2">
                  <c:v>鉄鋼</c:v>
                </c:pt>
                <c:pt idx="3">
                  <c:v>木材</c:v>
                </c:pt>
                <c:pt idx="4">
                  <c:v>人造ポリマー</c:v>
                </c:pt>
                <c:pt idx="5">
                  <c:v>人造ガラス</c:v>
                </c:pt>
                <c:pt idx="6">
                  <c:v>アルミニウム</c:v>
                </c:pt>
                <c:pt idx="7">
                  <c:v>ステンレス</c:v>
                </c:pt>
              </c:strCache>
            </c:strRef>
          </c:cat>
          <c:val>
            <c:numRef>
              <c:f>Sheet1!#REF!</c:f>
              <c:numCache>
                <c:formatCode>General</c:formatCode>
                <c:ptCount val="1"/>
                <c:pt idx="0">
                  <c:v>1</c:v>
                </c:pt>
              </c:numCache>
            </c:numRef>
          </c:val>
          <c:extLst>
            <c:ext xmlns:c16="http://schemas.microsoft.com/office/drawing/2014/chart" uri="{C3380CC4-5D6E-409C-BE32-E72D297353CC}">
              <c16:uniqueId val="{00000001-0A11-4B31-8F4B-D2C773959A98}"/>
            </c:ext>
          </c:extLst>
        </c:ser>
        <c:dLbls>
          <c:showLegendKey val="0"/>
          <c:showVal val="0"/>
          <c:showCatName val="0"/>
          <c:showSerName val="0"/>
          <c:showPercent val="0"/>
          <c:showBubbleSize val="0"/>
        </c:dLbls>
        <c:gapWidth val="150"/>
        <c:axId val="127052800"/>
        <c:axId val="127071360"/>
      </c:barChart>
      <c:catAx>
        <c:axId val="127052800"/>
        <c:scaling>
          <c:orientation val="minMax"/>
        </c:scaling>
        <c:delete val="0"/>
        <c:axPos val="b"/>
        <c:title>
          <c:tx>
            <c:rich>
              <a:bodyPr/>
              <a:lstStyle/>
              <a:p>
                <a:pPr>
                  <a:defRPr lang="ja-JP"/>
                </a:pPr>
                <a:r>
                  <a:rPr lang="ja-JP" altLang="en-US" dirty="0"/>
                  <a:t>材料</a:t>
                </a:r>
                <a:endParaRPr lang="fr-FR" dirty="0"/>
              </a:p>
            </c:rich>
          </c:tx>
          <c:layout>
            <c:manualLayout>
              <c:xMode val="edge"/>
              <c:yMode val="edge"/>
              <c:x val="0.3988161725774213"/>
              <c:y val="0.92168351664629855"/>
            </c:manualLayout>
          </c:layout>
          <c:overlay val="0"/>
        </c:title>
        <c:numFmt formatCode="General" sourceLinked="0"/>
        <c:majorTickMark val="out"/>
        <c:minorTickMark val="none"/>
        <c:tickLblPos val="nextTo"/>
        <c:spPr>
          <a:noFill/>
          <a:ln w="9525" cap="flat" cmpd="sng" algn="ctr">
            <a:solidFill>
              <a:schemeClr val="accent2">
                <a:shade val="95000"/>
                <a:satMod val="105000"/>
              </a:schemeClr>
            </a:solidFill>
            <a:prstDash val="solid"/>
          </a:ln>
          <a:effectLst/>
        </c:spPr>
        <c:txPr>
          <a:bodyPr/>
          <a:lstStyle/>
          <a:p>
            <a:pPr>
              <a:defRPr lang="ja-JP" sz="1200">
                <a:solidFill>
                  <a:schemeClr val="tx1"/>
                </a:solidFill>
                <a:latin typeface="+mn-lt"/>
                <a:ea typeface="+mn-ea"/>
                <a:cs typeface="+mn-cs"/>
              </a:defRPr>
            </a:pPr>
            <a:endParaRPr lang="en-US"/>
          </a:p>
        </c:txPr>
        <c:crossAx val="127071360"/>
        <c:crosses val="autoZero"/>
        <c:auto val="1"/>
        <c:lblAlgn val="ctr"/>
        <c:lblOffset val="100"/>
        <c:noMultiLvlLbl val="0"/>
      </c:catAx>
      <c:valAx>
        <c:axId val="127071360"/>
        <c:scaling>
          <c:orientation val="minMax"/>
        </c:scaling>
        <c:delete val="0"/>
        <c:axPos val="l"/>
        <c:majorGridlines/>
        <c:numFmt formatCode="General" sourceLinked="1"/>
        <c:majorTickMark val="out"/>
        <c:minorTickMark val="none"/>
        <c:tickLblPos val="nextTo"/>
        <c:txPr>
          <a:bodyPr/>
          <a:lstStyle/>
          <a:p>
            <a:pPr>
              <a:defRPr lang="ja-JP"/>
            </a:pPr>
            <a:endParaRPr lang="en-US"/>
          </a:p>
        </c:txPr>
        <c:crossAx val="127052800"/>
        <c:crosses val="autoZero"/>
        <c:crossBetween val="between"/>
      </c:valAx>
      <c:spPr>
        <a:effectLst/>
      </c:spPr>
    </c:plotArea>
    <c:plotVisOnly val="1"/>
    <c:dispBlanksAs val="gap"/>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712" cy="494107"/>
          </a:xfrm>
          <a:prstGeom prst="rect">
            <a:avLst/>
          </a:prstGeom>
        </p:spPr>
        <p:txBody>
          <a:bodyPr vert="horz" lIns="91120" tIns="45560" rIns="91120" bIns="45560" rtlCol="0"/>
          <a:lstStyle>
            <a:lvl1pPr algn="l">
              <a:defRPr sz="1200"/>
            </a:lvl1pPr>
          </a:lstStyle>
          <a:p>
            <a:endParaRPr lang="en-GB"/>
          </a:p>
        </p:txBody>
      </p:sp>
      <p:sp>
        <p:nvSpPr>
          <p:cNvPr id="3" name="Date Placeholder 2"/>
          <p:cNvSpPr>
            <a:spLocks noGrp="1"/>
          </p:cNvSpPr>
          <p:nvPr>
            <p:ph type="dt" sz="quarter" idx="1"/>
          </p:nvPr>
        </p:nvSpPr>
        <p:spPr>
          <a:xfrm>
            <a:off x="3848789" y="0"/>
            <a:ext cx="2945712" cy="494107"/>
          </a:xfrm>
          <a:prstGeom prst="rect">
            <a:avLst/>
          </a:prstGeom>
        </p:spPr>
        <p:txBody>
          <a:bodyPr vert="horz" lIns="91120" tIns="45560" rIns="91120" bIns="45560" rtlCol="0"/>
          <a:lstStyle>
            <a:lvl1pPr algn="r">
              <a:defRPr sz="1200"/>
            </a:lvl1pPr>
          </a:lstStyle>
          <a:p>
            <a:fld id="{E0B30A55-8F2A-4CA2-A0D9-B6BCFC2E27EC}" type="datetimeFigureOut">
              <a:rPr lang="en-GB" smtClean="0"/>
              <a:t>30/01/2020</a:t>
            </a:fld>
            <a:endParaRPr lang="en-GB"/>
          </a:p>
        </p:txBody>
      </p:sp>
      <p:sp>
        <p:nvSpPr>
          <p:cNvPr id="4" name="Footer Placeholder 3"/>
          <p:cNvSpPr>
            <a:spLocks noGrp="1"/>
          </p:cNvSpPr>
          <p:nvPr>
            <p:ph type="ftr" sz="quarter" idx="2"/>
          </p:nvPr>
        </p:nvSpPr>
        <p:spPr>
          <a:xfrm>
            <a:off x="0" y="9375391"/>
            <a:ext cx="2945712" cy="494106"/>
          </a:xfrm>
          <a:prstGeom prst="rect">
            <a:avLst/>
          </a:prstGeom>
        </p:spPr>
        <p:txBody>
          <a:bodyPr vert="horz" lIns="91120" tIns="45560" rIns="91120" bIns="45560" rtlCol="0" anchor="b"/>
          <a:lstStyle>
            <a:lvl1pPr algn="l">
              <a:defRPr sz="1200"/>
            </a:lvl1pPr>
          </a:lstStyle>
          <a:p>
            <a:endParaRPr lang="en-GB"/>
          </a:p>
        </p:txBody>
      </p:sp>
      <p:sp>
        <p:nvSpPr>
          <p:cNvPr id="5" name="Slide Number Placeholder 4"/>
          <p:cNvSpPr>
            <a:spLocks noGrp="1"/>
          </p:cNvSpPr>
          <p:nvPr>
            <p:ph type="sldNum" sz="quarter" idx="3"/>
          </p:nvPr>
        </p:nvSpPr>
        <p:spPr>
          <a:xfrm>
            <a:off x="3848789" y="9375391"/>
            <a:ext cx="2945712" cy="494106"/>
          </a:xfrm>
          <a:prstGeom prst="rect">
            <a:avLst/>
          </a:prstGeom>
        </p:spPr>
        <p:txBody>
          <a:bodyPr vert="horz" lIns="91120" tIns="45560" rIns="91120" bIns="45560" rtlCol="0" anchor="b"/>
          <a:lstStyle>
            <a:lvl1pPr algn="r">
              <a:defRPr sz="1200"/>
            </a:lvl1pPr>
          </a:lstStyle>
          <a:p>
            <a:fld id="{E8EB4EC3-75C9-4FF7-B520-5296E9D3E910}" type="slidenum">
              <a:rPr lang="en-GB" smtClean="0"/>
              <a:t>‹#›</a:t>
            </a:fld>
            <a:endParaRPr lang="en-GB"/>
          </a:p>
        </p:txBody>
      </p:sp>
    </p:spTree>
    <p:extLst>
      <p:ext uri="{BB962C8B-B14F-4D97-AF65-F5344CB8AC3E}">
        <p14:creationId xmlns:p14="http://schemas.microsoft.com/office/powerpoint/2010/main" val="12798332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4971" cy="493554"/>
          </a:xfrm>
          <a:prstGeom prst="rect">
            <a:avLst/>
          </a:prstGeom>
        </p:spPr>
        <p:txBody>
          <a:bodyPr vert="horz" lIns="91120" tIns="45560" rIns="91120" bIns="45560" rtlCol="0"/>
          <a:lstStyle>
            <a:lvl1pPr algn="l">
              <a:defRPr sz="1200"/>
            </a:lvl1pPr>
          </a:lstStyle>
          <a:p>
            <a:endParaRPr lang="fr-FR"/>
          </a:p>
        </p:txBody>
      </p:sp>
      <p:sp>
        <p:nvSpPr>
          <p:cNvPr id="3" name="Date Placeholder 2"/>
          <p:cNvSpPr>
            <a:spLocks noGrp="1"/>
          </p:cNvSpPr>
          <p:nvPr>
            <p:ph type="dt" idx="1"/>
          </p:nvPr>
        </p:nvSpPr>
        <p:spPr>
          <a:xfrm>
            <a:off x="3849545" y="0"/>
            <a:ext cx="2944971" cy="493554"/>
          </a:xfrm>
          <a:prstGeom prst="rect">
            <a:avLst/>
          </a:prstGeom>
        </p:spPr>
        <p:txBody>
          <a:bodyPr vert="horz" lIns="91120" tIns="45560" rIns="91120" bIns="45560" rtlCol="0"/>
          <a:lstStyle>
            <a:lvl1pPr algn="r">
              <a:defRPr sz="1200"/>
            </a:lvl1pPr>
          </a:lstStyle>
          <a:p>
            <a:fld id="{61C3FC1B-1360-4953-A911-6C5EDFE56089}" type="datetimeFigureOut">
              <a:rPr lang="fr-FR" smtClean="0"/>
              <a:t>30/01/2020</a:t>
            </a:fld>
            <a:endParaRPr lang="fr-FR"/>
          </a:p>
        </p:txBody>
      </p:sp>
      <p:sp>
        <p:nvSpPr>
          <p:cNvPr id="4" name="Slide Image Placeholder 3"/>
          <p:cNvSpPr>
            <a:spLocks noGrp="1" noRot="1" noChangeAspect="1"/>
          </p:cNvSpPr>
          <p:nvPr>
            <p:ph type="sldImg" idx="2"/>
          </p:nvPr>
        </p:nvSpPr>
        <p:spPr>
          <a:xfrm>
            <a:off x="930275" y="739775"/>
            <a:ext cx="4935538" cy="3702050"/>
          </a:xfrm>
          <a:prstGeom prst="rect">
            <a:avLst/>
          </a:prstGeom>
          <a:noFill/>
          <a:ln w="12700">
            <a:solidFill>
              <a:prstClr val="black"/>
            </a:solidFill>
          </a:ln>
        </p:spPr>
        <p:txBody>
          <a:bodyPr vert="horz" lIns="91120" tIns="45560" rIns="91120" bIns="45560" rtlCol="0" anchor="ctr"/>
          <a:lstStyle/>
          <a:p>
            <a:endParaRPr lang="fr-FR"/>
          </a:p>
        </p:txBody>
      </p:sp>
      <p:sp>
        <p:nvSpPr>
          <p:cNvPr id="5" name="Notes Placeholder 4"/>
          <p:cNvSpPr>
            <a:spLocks noGrp="1"/>
          </p:cNvSpPr>
          <p:nvPr>
            <p:ph type="body" sz="quarter" idx="3"/>
          </p:nvPr>
        </p:nvSpPr>
        <p:spPr>
          <a:xfrm>
            <a:off x="679609" y="4688761"/>
            <a:ext cx="5436870" cy="4441984"/>
          </a:xfrm>
          <a:prstGeom prst="rect">
            <a:avLst/>
          </a:prstGeom>
        </p:spPr>
        <p:txBody>
          <a:bodyPr vert="horz" lIns="91120" tIns="45560" rIns="91120" bIns="4556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6" name="Footer Placeholder 5"/>
          <p:cNvSpPr>
            <a:spLocks noGrp="1"/>
          </p:cNvSpPr>
          <p:nvPr>
            <p:ph type="ftr" sz="quarter" idx="4"/>
          </p:nvPr>
        </p:nvSpPr>
        <p:spPr>
          <a:xfrm>
            <a:off x="1" y="9375808"/>
            <a:ext cx="2944971" cy="493554"/>
          </a:xfrm>
          <a:prstGeom prst="rect">
            <a:avLst/>
          </a:prstGeom>
        </p:spPr>
        <p:txBody>
          <a:bodyPr vert="horz" lIns="91120" tIns="45560" rIns="91120" bIns="45560" rtlCol="0" anchor="b"/>
          <a:lstStyle>
            <a:lvl1pPr algn="l">
              <a:defRPr sz="1200"/>
            </a:lvl1pPr>
          </a:lstStyle>
          <a:p>
            <a:endParaRPr lang="fr-FR"/>
          </a:p>
        </p:txBody>
      </p:sp>
      <p:sp>
        <p:nvSpPr>
          <p:cNvPr id="7" name="Slide Number Placeholder 6"/>
          <p:cNvSpPr>
            <a:spLocks noGrp="1"/>
          </p:cNvSpPr>
          <p:nvPr>
            <p:ph type="sldNum" sz="quarter" idx="5"/>
          </p:nvPr>
        </p:nvSpPr>
        <p:spPr>
          <a:xfrm>
            <a:off x="3849545" y="9375808"/>
            <a:ext cx="2944971" cy="493554"/>
          </a:xfrm>
          <a:prstGeom prst="rect">
            <a:avLst/>
          </a:prstGeom>
        </p:spPr>
        <p:txBody>
          <a:bodyPr vert="horz" lIns="91120" tIns="45560" rIns="91120" bIns="45560" rtlCol="0" anchor="b"/>
          <a:lstStyle>
            <a:lvl1pPr algn="r">
              <a:defRPr sz="1200"/>
            </a:lvl1pPr>
          </a:lstStyle>
          <a:p>
            <a:fld id="{FCAD31F2-D280-4941-9FB1-46DCA8BCB0E7}" type="slidenum">
              <a:rPr lang="fr-FR" smtClean="0"/>
              <a:t>‹#›</a:t>
            </a:fld>
            <a:endParaRPr lang="fr-FR"/>
          </a:p>
        </p:txBody>
      </p:sp>
    </p:spTree>
    <p:extLst>
      <p:ext uri="{BB962C8B-B14F-4D97-AF65-F5344CB8AC3E}">
        <p14:creationId xmlns:p14="http://schemas.microsoft.com/office/powerpoint/2010/main" val="31271347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126">
              <a:defRPr/>
            </a:pPr>
            <a:endParaRPr lang="fr-FR" i="1" dirty="0"/>
          </a:p>
        </p:txBody>
      </p:sp>
      <p:sp>
        <p:nvSpPr>
          <p:cNvPr id="4" name="Slide Number Placeholder 3"/>
          <p:cNvSpPr>
            <a:spLocks noGrp="1"/>
          </p:cNvSpPr>
          <p:nvPr>
            <p:ph type="sldNum" sz="quarter" idx="10"/>
          </p:nvPr>
        </p:nvSpPr>
        <p:spPr/>
        <p:txBody>
          <a:bodyPr/>
          <a:lstStyle/>
          <a:p>
            <a:fld id="{FCAD31F2-D280-4941-9FB1-46DCA8BCB0E7}" type="slidenum">
              <a:rPr lang="fr-FR" smtClean="0"/>
              <a:t>3</a:t>
            </a:fld>
            <a:endParaRPr lang="fr-FR"/>
          </a:p>
        </p:txBody>
      </p:sp>
    </p:spTree>
    <p:extLst>
      <p:ext uri="{BB962C8B-B14F-4D97-AF65-F5344CB8AC3E}">
        <p14:creationId xmlns:p14="http://schemas.microsoft.com/office/powerpoint/2010/main" val="4084869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CAD31F2-D280-4941-9FB1-46DCA8BCB0E7}" type="slidenum">
              <a:rPr lang="fr-FR" smtClean="0"/>
              <a:t>7</a:t>
            </a:fld>
            <a:endParaRPr lang="fr-FR"/>
          </a:p>
        </p:txBody>
      </p:sp>
    </p:spTree>
    <p:extLst>
      <p:ext uri="{BB962C8B-B14F-4D97-AF65-F5344CB8AC3E}">
        <p14:creationId xmlns:p14="http://schemas.microsoft.com/office/powerpoint/2010/main" val="36369515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err="1"/>
              <a:t>Stainless</a:t>
            </a:r>
            <a:r>
              <a:rPr lang="fr-FR" dirty="0"/>
              <a:t> </a:t>
            </a:r>
            <a:r>
              <a:rPr lang="fr-FR" dirty="0" err="1"/>
              <a:t>steel</a:t>
            </a:r>
            <a:r>
              <a:rPr lang="fr-FR" dirty="0"/>
              <a:t> </a:t>
            </a:r>
            <a:r>
              <a:rPr lang="fr-FR" dirty="0" err="1"/>
              <a:t>is</a:t>
            </a:r>
            <a:r>
              <a:rPr lang="fr-FR" dirty="0"/>
              <a:t> a « </a:t>
            </a:r>
            <a:r>
              <a:rPr lang="fr-FR" dirty="0" err="1"/>
              <a:t>recent</a:t>
            </a:r>
            <a:r>
              <a:rPr lang="fr-FR" dirty="0"/>
              <a:t> » </a:t>
            </a:r>
            <a:r>
              <a:rPr lang="fr-FR" dirty="0" err="1"/>
              <a:t>material</a:t>
            </a:r>
            <a:endParaRPr lang="fr-FR" dirty="0"/>
          </a:p>
        </p:txBody>
      </p:sp>
      <p:sp>
        <p:nvSpPr>
          <p:cNvPr id="4" name="Slide Number Placeholder 3"/>
          <p:cNvSpPr>
            <a:spLocks noGrp="1"/>
          </p:cNvSpPr>
          <p:nvPr>
            <p:ph type="sldNum" sz="quarter" idx="10"/>
          </p:nvPr>
        </p:nvSpPr>
        <p:spPr/>
        <p:txBody>
          <a:bodyPr/>
          <a:lstStyle/>
          <a:p>
            <a:fld id="{FCAD31F2-D280-4941-9FB1-46DCA8BCB0E7}" type="slidenum">
              <a:rPr lang="fr-FR" smtClean="0"/>
              <a:t>9</a:t>
            </a:fld>
            <a:endParaRPr lang="fr-FR"/>
          </a:p>
        </p:txBody>
      </p:sp>
    </p:spTree>
    <p:extLst>
      <p:ext uri="{BB962C8B-B14F-4D97-AF65-F5344CB8AC3E}">
        <p14:creationId xmlns:p14="http://schemas.microsoft.com/office/powerpoint/2010/main" val="26090816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78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36595" indent="-283306" eaLnBrk="0" hangingPunct="0">
              <a:defRPr>
                <a:solidFill>
                  <a:schemeClr val="tx1"/>
                </a:solidFill>
                <a:latin typeface="Arial" charset="0"/>
              </a:defRPr>
            </a:lvl2pPr>
            <a:lvl3pPr marL="1133224" indent="-226646" eaLnBrk="0" hangingPunct="0">
              <a:defRPr>
                <a:solidFill>
                  <a:schemeClr val="tx1"/>
                </a:solidFill>
                <a:latin typeface="Arial" charset="0"/>
              </a:defRPr>
            </a:lvl3pPr>
            <a:lvl4pPr marL="1586513" indent="-226646" eaLnBrk="0" hangingPunct="0">
              <a:defRPr>
                <a:solidFill>
                  <a:schemeClr val="tx1"/>
                </a:solidFill>
                <a:latin typeface="Arial" charset="0"/>
              </a:defRPr>
            </a:lvl4pPr>
            <a:lvl5pPr marL="2039803" indent="-226646" eaLnBrk="0" hangingPunct="0">
              <a:defRPr>
                <a:solidFill>
                  <a:schemeClr val="tx1"/>
                </a:solidFill>
                <a:latin typeface="Arial" charset="0"/>
              </a:defRPr>
            </a:lvl5pPr>
            <a:lvl6pPr marL="2493093" indent="-226646" eaLnBrk="0" fontAlgn="base" hangingPunct="0">
              <a:spcBef>
                <a:spcPct val="0"/>
              </a:spcBef>
              <a:spcAft>
                <a:spcPct val="0"/>
              </a:spcAft>
              <a:defRPr>
                <a:solidFill>
                  <a:schemeClr val="tx1"/>
                </a:solidFill>
                <a:latin typeface="Arial" charset="0"/>
              </a:defRPr>
            </a:lvl6pPr>
            <a:lvl7pPr marL="2946381" indent="-226646" eaLnBrk="0" fontAlgn="base" hangingPunct="0">
              <a:spcBef>
                <a:spcPct val="0"/>
              </a:spcBef>
              <a:spcAft>
                <a:spcPct val="0"/>
              </a:spcAft>
              <a:defRPr>
                <a:solidFill>
                  <a:schemeClr val="tx1"/>
                </a:solidFill>
                <a:latin typeface="Arial" charset="0"/>
              </a:defRPr>
            </a:lvl7pPr>
            <a:lvl8pPr marL="3399672" indent="-226646" eaLnBrk="0" fontAlgn="base" hangingPunct="0">
              <a:spcBef>
                <a:spcPct val="0"/>
              </a:spcBef>
              <a:spcAft>
                <a:spcPct val="0"/>
              </a:spcAft>
              <a:defRPr>
                <a:solidFill>
                  <a:schemeClr val="tx1"/>
                </a:solidFill>
                <a:latin typeface="Arial" charset="0"/>
              </a:defRPr>
            </a:lvl8pPr>
            <a:lvl9pPr marL="3852959" indent="-226646" eaLnBrk="0" fontAlgn="base" hangingPunct="0">
              <a:spcBef>
                <a:spcPct val="0"/>
              </a:spcBef>
              <a:spcAft>
                <a:spcPct val="0"/>
              </a:spcAft>
              <a:defRPr>
                <a:solidFill>
                  <a:schemeClr val="tx1"/>
                </a:solidFill>
                <a:latin typeface="Arial" charset="0"/>
              </a:defRPr>
            </a:lvl9pPr>
          </a:lstStyle>
          <a:p>
            <a:pPr eaLnBrk="1" hangingPunct="1"/>
            <a:fld id="{01808DFE-814D-448A-858D-393499C073AA}" type="slidenum">
              <a:rPr lang="en-US"/>
              <a:pPr eaLnBrk="1" hangingPunct="1"/>
              <a:t>10</a:t>
            </a:fld>
            <a:endParaRPr lang="en-US" dirty="0"/>
          </a:p>
        </p:txBody>
      </p:sp>
      <p:sp>
        <p:nvSpPr>
          <p:cNvPr id="374787" name="Rectangle 2"/>
          <p:cNvSpPr>
            <a:spLocks noGrp="1" noRot="1" noChangeAspect="1" noChangeArrowheads="1" noTextEdit="1"/>
          </p:cNvSpPr>
          <p:nvPr>
            <p:ph type="sldImg"/>
          </p:nvPr>
        </p:nvSpPr>
        <p:spPr>
          <a:ln/>
        </p:spPr>
      </p:sp>
      <p:sp>
        <p:nvSpPr>
          <p:cNvPr id="374788" name="Rectangle 3"/>
          <p:cNvSpPr>
            <a:spLocks noGrp="1" noChangeArrowheads="1"/>
          </p:cNvSpPr>
          <p:nvPr>
            <p:ph type="body" idx="1"/>
          </p:nvPr>
        </p:nvSpPr>
        <p:spPr>
          <a:noFill/>
        </p:spPr>
        <p:txBody>
          <a:bodyPr/>
          <a:lstStyle/>
          <a:p>
            <a:pPr eaLnBrk="1" hangingPunct="1"/>
            <a:endParaRPr lang="en-GB" dirty="0"/>
          </a:p>
        </p:txBody>
      </p:sp>
    </p:spTree>
    <p:extLst>
      <p:ext uri="{BB962C8B-B14F-4D97-AF65-F5344CB8AC3E}">
        <p14:creationId xmlns:p14="http://schemas.microsoft.com/office/powerpoint/2010/main" val="37958346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FCAD31F2-D280-4941-9FB1-46DCA8BCB0E7}" type="slidenum">
              <a:rPr lang="fr-FR" smtClean="0"/>
              <a:t>13</a:t>
            </a:fld>
            <a:endParaRPr lang="fr-FR"/>
          </a:p>
        </p:txBody>
      </p:sp>
    </p:spTree>
    <p:extLst>
      <p:ext uri="{BB962C8B-B14F-4D97-AF65-F5344CB8AC3E}">
        <p14:creationId xmlns:p14="http://schemas.microsoft.com/office/powerpoint/2010/main" val="42570935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FCAD31F2-D280-4941-9FB1-46DCA8BCB0E7}" type="slidenum">
              <a:rPr lang="fr-FR" smtClean="0"/>
              <a:t>14</a:t>
            </a:fld>
            <a:endParaRPr lang="fr-FR"/>
          </a:p>
        </p:txBody>
      </p:sp>
    </p:spTree>
    <p:extLst>
      <p:ext uri="{BB962C8B-B14F-4D97-AF65-F5344CB8AC3E}">
        <p14:creationId xmlns:p14="http://schemas.microsoft.com/office/powerpoint/2010/main" val="39267677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1200">
              <a:defRPr/>
            </a:pPr>
            <a:r>
              <a:rPr lang="de-DE" dirty="0">
                <a:latin typeface="Arial" pitchFamily="34" charset="0"/>
                <a:cs typeface="Arial" pitchFamily="34" charset="0"/>
              </a:rPr>
              <a:t>www.ssina.com </a:t>
            </a:r>
          </a:p>
          <a:p>
            <a:pPr defTabSz="911200">
              <a:defRPr/>
            </a:pPr>
            <a:r>
              <a:rPr lang="en-US" dirty="0">
                <a:cs typeface="Arial" pitchFamily="34" charset="0"/>
              </a:rPr>
              <a:t>Source : Specialty Steel Industry of North America, S</a:t>
            </a:r>
            <a:r>
              <a:rPr lang="de-DE" dirty="0">
                <a:cs typeface="Arial" pitchFamily="34" charset="0"/>
              </a:rPr>
              <a:t>tainless Steel Information Center (www.ssina.com)</a:t>
            </a:r>
          </a:p>
        </p:txBody>
      </p:sp>
      <p:sp>
        <p:nvSpPr>
          <p:cNvPr id="4" name="Slide Number Placeholder 3"/>
          <p:cNvSpPr>
            <a:spLocks noGrp="1"/>
          </p:cNvSpPr>
          <p:nvPr>
            <p:ph type="sldNum" sz="quarter" idx="10"/>
          </p:nvPr>
        </p:nvSpPr>
        <p:spPr/>
        <p:txBody>
          <a:bodyPr/>
          <a:lstStyle/>
          <a:p>
            <a:fld id="{FCAD31F2-D280-4941-9FB1-46DCA8BCB0E7}" type="slidenum">
              <a:rPr lang="fr-FR" smtClean="0"/>
              <a:pPr/>
              <a:t>16</a:t>
            </a:fld>
            <a:endParaRPr lang="fr-FR" dirty="0"/>
          </a:p>
        </p:txBody>
      </p:sp>
    </p:spTree>
    <p:extLst>
      <p:ext uri="{BB962C8B-B14F-4D97-AF65-F5344CB8AC3E}">
        <p14:creationId xmlns:p14="http://schemas.microsoft.com/office/powerpoint/2010/main" val="23260947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cs typeface="Arial" pitchFamily="34" charset="0"/>
            </a:endParaRPr>
          </a:p>
        </p:txBody>
      </p:sp>
      <p:sp>
        <p:nvSpPr>
          <p:cNvPr id="4" name="Slide Number Placeholder 3"/>
          <p:cNvSpPr>
            <a:spLocks noGrp="1"/>
          </p:cNvSpPr>
          <p:nvPr>
            <p:ph type="sldNum" sz="quarter" idx="10"/>
          </p:nvPr>
        </p:nvSpPr>
        <p:spPr/>
        <p:txBody>
          <a:bodyPr/>
          <a:lstStyle/>
          <a:p>
            <a:fld id="{FCAD31F2-D280-4941-9FB1-46DCA8BCB0E7}" type="slidenum">
              <a:rPr lang="fr-FR" smtClean="0"/>
              <a:t>17</a:t>
            </a:fld>
            <a:endParaRPr lang="fr-FR"/>
          </a:p>
        </p:txBody>
      </p:sp>
    </p:spTree>
    <p:extLst>
      <p:ext uri="{BB962C8B-B14F-4D97-AF65-F5344CB8AC3E}">
        <p14:creationId xmlns:p14="http://schemas.microsoft.com/office/powerpoint/2010/main" val="4693557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Sources:</a:t>
            </a:r>
          </a:p>
          <a:p>
            <a:r>
              <a:rPr lang="fr-FR" dirty="0"/>
              <a:t>http://en.wikipedia.org/wiki/Stonecutters_Bridge</a:t>
            </a:r>
          </a:p>
          <a:p>
            <a:r>
              <a:rPr lang="fr-FR" dirty="0"/>
              <a:t>http://www.menainfra.com/article/Nickel-containing-materials-contribute-towards-a-sustainable-society/ </a:t>
            </a:r>
          </a:p>
        </p:txBody>
      </p:sp>
      <p:sp>
        <p:nvSpPr>
          <p:cNvPr id="4" name="Slide Number Placeholder 3"/>
          <p:cNvSpPr>
            <a:spLocks noGrp="1"/>
          </p:cNvSpPr>
          <p:nvPr>
            <p:ph type="sldNum" sz="quarter" idx="10"/>
          </p:nvPr>
        </p:nvSpPr>
        <p:spPr/>
        <p:txBody>
          <a:bodyPr/>
          <a:lstStyle/>
          <a:p>
            <a:fld id="{FCAD31F2-D280-4941-9FB1-46DCA8BCB0E7}" type="slidenum">
              <a:rPr lang="fr-FR" smtClean="0"/>
              <a:t>20</a:t>
            </a:fld>
            <a:endParaRPr lang="fr-FR"/>
          </a:p>
        </p:txBody>
      </p:sp>
    </p:spTree>
    <p:extLst>
      <p:ext uri="{BB962C8B-B14F-4D97-AF65-F5344CB8AC3E}">
        <p14:creationId xmlns:p14="http://schemas.microsoft.com/office/powerpoint/2010/main" val="13307172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fr-B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r-BE"/>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fr-BE"/>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fr-BE"/>
          </a:p>
        </p:txBody>
      </p:sp>
      <p:sp>
        <p:nvSpPr>
          <p:cNvPr id="6" name="Slide Number Placeholder 5"/>
          <p:cNvSpPr>
            <a:spLocks noGrp="1"/>
          </p:cNvSpPr>
          <p:nvPr>
            <p:ph type="sldNum" sz="quarter" idx="12"/>
          </p:nvPr>
        </p:nvSpPr>
        <p:spPr/>
        <p:txBody>
          <a:bodyPr/>
          <a:lstStyle/>
          <a:p>
            <a:fld id="{1DC9DC11-BD25-480D-811A-D8D5A6A2F056}" type="slidenum">
              <a:rPr lang="fr-BE" smtClean="0"/>
              <a:t>‹#›</a:t>
            </a:fld>
            <a:endParaRPr lang="fr-BE"/>
          </a:p>
        </p:txBody>
      </p:sp>
    </p:spTree>
    <p:extLst>
      <p:ext uri="{BB962C8B-B14F-4D97-AF65-F5344CB8AC3E}">
        <p14:creationId xmlns:p14="http://schemas.microsoft.com/office/powerpoint/2010/main" val="25500601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fr-BE"/>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fr-BE"/>
          </a:p>
        </p:txBody>
      </p:sp>
      <p:sp>
        <p:nvSpPr>
          <p:cNvPr id="6" name="Slide Number Placeholder 5"/>
          <p:cNvSpPr>
            <a:spLocks noGrp="1"/>
          </p:cNvSpPr>
          <p:nvPr>
            <p:ph type="sldNum" sz="quarter" idx="12"/>
          </p:nvPr>
        </p:nvSpPr>
        <p:spPr/>
        <p:txBody>
          <a:bodyPr/>
          <a:lstStyle/>
          <a:p>
            <a:fld id="{1DC9DC11-BD25-480D-811A-D8D5A6A2F056}" type="slidenum">
              <a:rPr lang="fr-BE" smtClean="0"/>
              <a:t>‹#›</a:t>
            </a:fld>
            <a:endParaRPr lang="fr-BE"/>
          </a:p>
        </p:txBody>
      </p:sp>
    </p:spTree>
    <p:extLst>
      <p:ext uri="{BB962C8B-B14F-4D97-AF65-F5344CB8AC3E}">
        <p14:creationId xmlns:p14="http://schemas.microsoft.com/office/powerpoint/2010/main" val="4442155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fr-B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fr-BE"/>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fr-BE"/>
          </a:p>
        </p:txBody>
      </p:sp>
      <p:sp>
        <p:nvSpPr>
          <p:cNvPr id="6" name="Slide Number Placeholder 5"/>
          <p:cNvSpPr>
            <a:spLocks noGrp="1"/>
          </p:cNvSpPr>
          <p:nvPr>
            <p:ph type="sldNum" sz="quarter" idx="12"/>
          </p:nvPr>
        </p:nvSpPr>
        <p:spPr/>
        <p:txBody>
          <a:bodyPr/>
          <a:lstStyle/>
          <a:p>
            <a:fld id="{1DC9DC11-BD25-480D-811A-D8D5A6A2F056}" type="slidenum">
              <a:rPr lang="fr-BE" smtClean="0"/>
              <a:t>‹#›</a:t>
            </a:fld>
            <a:endParaRPr lang="fr-BE"/>
          </a:p>
        </p:txBody>
      </p:sp>
    </p:spTree>
    <p:extLst>
      <p:ext uri="{BB962C8B-B14F-4D97-AF65-F5344CB8AC3E}">
        <p14:creationId xmlns:p14="http://schemas.microsoft.com/office/powerpoint/2010/main" val="41405033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4" name="TextBox 3"/>
          <p:cNvSpPr txBox="1"/>
          <p:nvPr userDrawn="1"/>
        </p:nvSpPr>
        <p:spPr>
          <a:xfrm>
            <a:off x="358775" y="6525344"/>
            <a:ext cx="8426450" cy="246221"/>
          </a:xfrm>
          <a:prstGeom prst="rect">
            <a:avLst/>
          </a:prstGeom>
          <a:noFill/>
        </p:spPr>
        <p:txBody>
          <a:bodyPr wrap="square" rtlCol="0">
            <a:spAutoFit/>
          </a:bodyPr>
          <a:lstStyle/>
          <a:p>
            <a:pPr algn="ctr"/>
            <a:r>
              <a:rPr lang="en-US" sz="1000" noProof="0" dirty="0">
                <a:solidFill>
                  <a:schemeClr val="bg1">
                    <a:lumMod val="65000"/>
                  </a:schemeClr>
                </a:solidFill>
                <a:latin typeface="Arial" panose="020B0604020202020204" pitchFamily="34" charset="0"/>
                <a:cs typeface="Arial" panose="020B0604020202020204" pitchFamily="34" charset="0"/>
              </a:rPr>
              <a:t>ISSF ●  K. Hasenclever</a:t>
            </a:r>
            <a:r>
              <a:rPr lang="en-US" sz="1000" baseline="0" noProof="0" dirty="0">
                <a:solidFill>
                  <a:schemeClr val="bg1">
                    <a:lumMod val="65000"/>
                  </a:schemeClr>
                </a:solidFill>
                <a:latin typeface="Arial" panose="020B0604020202020204" pitchFamily="34" charset="0"/>
                <a:cs typeface="Arial" panose="020B0604020202020204" pitchFamily="34" charset="0"/>
              </a:rPr>
              <a:t> </a:t>
            </a:r>
            <a:r>
              <a:rPr lang="en-US" sz="1000" noProof="0" dirty="0">
                <a:solidFill>
                  <a:schemeClr val="bg1">
                    <a:lumMod val="65000"/>
                  </a:schemeClr>
                </a:solidFill>
                <a:latin typeface="Arial" panose="020B0604020202020204" pitchFamily="34" charset="0"/>
                <a:cs typeface="Arial" panose="020B0604020202020204" pitchFamily="34" charset="0"/>
              </a:rPr>
              <a:t>● </a:t>
            </a:r>
            <a:fld id="{1076F9C0-961C-4986-A479-894E54847DB0}" type="datetimeFigureOut">
              <a:rPr lang="en-US" sz="1000" noProof="0" smtClean="0">
                <a:solidFill>
                  <a:schemeClr val="bg1">
                    <a:lumMod val="65000"/>
                  </a:schemeClr>
                </a:solidFill>
                <a:latin typeface="Arial" panose="020B0604020202020204" pitchFamily="34" charset="0"/>
                <a:cs typeface="Arial" panose="020B0604020202020204" pitchFamily="34" charset="0"/>
              </a:rPr>
              <a:pPr algn="ctr"/>
              <a:t>1/30/2020</a:t>
            </a:fld>
            <a:endParaRPr lang="en-US" sz="1000" baseline="0" noProof="0" dirty="0">
              <a:solidFill>
                <a:schemeClr val="bg1">
                  <a:lumMod val="6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125401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fr-B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r-BE"/>
          </a:p>
        </p:txBody>
      </p:sp>
      <p:sp>
        <p:nvSpPr>
          <p:cNvPr id="4" name="Date Placeholder 3"/>
          <p:cNvSpPr>
            <a:spLocks noGrp="1"/>
          </p:cNvSpPr>
          <p:nvPr>
            <p:ph type="dt" sz="half" idx="10"/>
          </p:nvPr>
        </p:nvSpPr>
        <p:spPr/>
        <p:txBody>
          <a:bodyPr/>
          <a:lstStyle/>
          <a:p>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16EEAD88-7AB7-4352-89B4-BF917C658D05}" type="slidenum">
              <a:rPr lang="fr-BE" smtClean="0"/>
              <a:t>‹#›</a:t>
            </a:fld>
            <a:endParaRPr lang="fr-BE"/>
          </a:p>
        </p:txBody>
      </p:sp>
    </p:spTree>
    <p:extLst>
      <p:ext uri="{BB962C8B-B14F-4D97-AF65-F5344CB8AC3E}">
        <p14:creationId xmlns:p14="http://schemas.microsoft.com/office/powerpoint/2010/main" val="13679540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p:cNvSpPr>
            <a:spLocks noGrp="1"/>
          </p:cNvSpPr>
          <p:nvPr>
            <p:ph type="dt" sz="half" idx="10"/>
          </p:nvPr>
        </p:nvSpPr>
        <p:spPr/>
        <p:txBody>
          <a:bodyPr/>
          <a:lstStyle/>
          <a:p>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16EEAD88-7AB7-4352-89B4-BF917C658D05}" type="slidenum">
              <a:rPr lang="fr-BE" smtClean="0"/>
              <a:t>‹#›</a:t>
            </a:fld>
            <a:endParaRPr lang="fr-BE"/>
          </a:p>
        </p:txBody>
      </p:sp>
    </p:spTree>
    <p:extLst>
      <p:ext uri="{BB962C8B-B14F-4D97-AF65-F5344CB8AC3E}">
        <p14:creationId xmlns:p14="http://schemas.microsoft.com/office/powerpoint/2010/main" val="18679690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fr-B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16EEAD88-7AB7-4352-89B4-BF917C658D05}" type="slidenum">
              <a:rPr lang="fr-BE" smtClean="0"/>
              <a:t>‹#›</a:t>
            </a:fld>
            <a:endParaRPr lang="fr-BE"/>
          </a:p>
        </p:txBody>
      </p:sp>
    </p:spTree>
    <p:extLst>
      <p:ext uri="{BB962C8B-B14F-4D97-AF65-F5344CB8AC3E}">
        <p14:creationId xmlns:p14="http://schemas.microsoft.com/office/powerpoint/2010/main" val="11577662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5" name="Date Placeholder 4"/>
          <p:cNvSpPr>
            <a:spLocks noGrp="1"/>
          </p:cNvSpPr>
          <p:nvPr>
            <p:ph type="dt" sz="half" idx="10"/>
          </p:nvPr>
        </p:nvSpPr>
        <p:spPr/>
        <p:txBody>
          <a:bodyPr/>
          <a:lstStyle/>
          <a:p>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16EEAD88-7AB7-4352-89B4-BF917C658D05}" type="slidenum">
              <a:rPr lang="fr-BE" smtClean="0"/>
              <a:t>‹#›</a:t>
            </a:fld>
            <a:endParaRPr lang="fr-BE"/>
          </a:p>
        </p:txBody>
      </p:sp>
    </p:spTree>
    <p:extLst>
      <p:ext uri="{BB962C8B-B14F-4D97-AF65-F5344CB8AC3E}">
        <p14:creationId xmlns:p14="http://schemas.microsoft.com/office/powerpoint/2010/main" val="11056013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fr-B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7" name="Date Placeholder 6"/>
          <p:cNvSpPr>
            <a:spLocks noGrp="1"/>
          </p:cNvSpPr>
          <p:nvPr>
            <p:ph type="dt" sz="half" idx="10"/>
          </p:nvPr>
        </p:nvSpPr>
        <p:spPr/>
        <p:txBody>
          <a:bodyPr/>
          <a:lstStyle/>
          <a:p>
            <a:endParaRPr lang="fr-BE"/>
          </a:p>
        </p:txBody>
      </p:sp>
      <p:sp>
        <p:nvSpPr>
          <p:cNvPr id="8" name="Footer Placeholder 7"/>
          <p:cNvSpPr>
            <a:spLocks noGrp="1"/>
          </p:cNvSpPr>
          <p:nvPr>
            <p:ph type="ftr" sz="quarter" idx="11"/>
          </p:nvPr>
        </p:nvSpPr>
        <p:spPr/>
        <p:txBody>
          <a:bodyPr/>
          <a:lstStyle/>
          <a:p>
            <a:endParaRPr lang="fr-BE"/>
          </a:p>
        </p:txBody>
      </p:sp>
      <p:sp>
        <p:nvSpPr>
          <p:cNvPr id="9" name="Slide Number Placeholder 8"/>
          <p:cNvSpPr>
            <a:spLocks noGrp="1"/>
          </p:cNvSpPr>
          <p:nvPr>
            <p:ph type="sldNum" sz="quarter" idx="12"/>
          </p:nvPr>
        </p:nvSpPr>
        <p:spPr/>
        <p:txBody>
          <a:bodyPr/>
          <a:lstStyle/>
          <a:p>
            <a:fld id="{16EEAD88-7AB7-4352-89B4-BF917C658D05}" type="slidenum">
              <a:rPr lang="fr-BE" smtClean="0"/>
              <a:t>‹#›</a:t>
            </a:fld>
            <a:endParaRPr lang="fr-BE"/>
          </a:p>
        </p:txBody>
      </p:sp>
    </p:spTree>
    <p:extLst>
      <p:ext uri="{BB962C8B-B14F-4D97-AF65-F5344CB8AC3E}">
        <p14:creationId xmlns:p14="http://schemas.microsoft.com/office/powerpoint/2010/main" val="21195613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Date Placeholder 2"/>
          <p:cNvSpPr>
            <a:spLocks noGrp="1"/>
          </p:cNvSpPr>
          <p:nvPr>
            <p:ph type="dt" sz="half" idx="10"/>
          </p:nvPr>
        </p:nvSpPr>
        <p:spPr/>
        <p:txBody>
          <a:bodyPr/>
          <a:lstStyle/>
          <a:p>
            <a:endParaRPr lang="fr-BE"/>
          </a:p>
        </p:txBody>
      </p:sp>
      <p:sp>
        <p:nvSpPr>
          <p:cNvPr id="4" name="Footer Placeholder 3"/>
          <p:cNvSpPr>
            <a:spLocks noGrp="1"/>
          </p:cNvSpPr>
          <p:nvPr>
            <p:ph type="ftr" sz="quarter" idx="11"/>
          </p:nvPr>
        </p:nvSpPr>
        <p:spPr/>
        <p:txBody>
          <a:bodyPr/>
          <a:lstStyle/>
          <a:p>
            <a:endParaRPr lang="fr-BE"/>
          </a:p>
        </p:txBody>
      </p:sp>
      <p:sp>
        <p:nvSpPr>
          <p:cNvPr id="5" name="Slide Number Placeholder 4"/>
          <p:cNvSpPr>
            <a:spLocks noGrp="1"/>
          </p:cNvSpPr>
          <p:nvPr>
            <p:ph type="sldNum" sz="quarter" idx="12"/>
          </p:nvPr>
        </p:nvSpPr>
        <p:spPr/>
        <p:txBody>
          <a:bodyPr/>
          <a:lstStyle/>
          <a:p>
            <a:fld id="{16EEAD88-7AB7-4352-89B4-BF917C658D05}" type="slidenum">
              <a:rPr lang="fr-BE" smtClean="0"/>
              <a:t>‹#›</a:t>
            </a:fld>
            <a:endParaRPr lang="fr-BE"/>
          </a:p>
        </p:txBody>
      </p:sp>
    </p:spTree>
    <p:extLst>
      <p:ext uri="{BB962C8B-B14F-4D97-AF65-F5344CB8AC3E}">
        <p14:creationId xmlns:p14="http://schemas.microsoft.com/office/powerpoint/2010/main" val="10286131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fr-BE"/>
          </a:p>
        </p:txBody>
      </p:sp>
      <p:sp>
        <p:nvSpPr>
          <p:cNvPr id="3" name="Footer Placeholder 2"/>
          <p:cNvSpPr>
            <a:spLocks noGrp="1"/>
          </p:cNvSpPr>
          <p:nvPr>
            <p:ph type="ftr" sz="quarter" idx="11"/>
          </p:nvPr>
        </p:nvSpPr>
        <p:spPr/>
        <p:txBody>
          <a:bodyPr/>
          <a:lstStyle/>
          <a:p>
            <a:endParaRPr lang="fr-BE"/>
          </a:p>
        </p:txBody>
      </p:sp>
      <p:sp>
        <p:nvSpPr>
          <p:cNvPr id="4" name="Slide Number Placeholder 3"/>
          <p:cNvSpPr>
            <a:spLocks noGrp="1"/>
          </p:cNvSpPr>
          <p:nvPr>
            <p:ph type="sldNum" sz="quarter" idx="12"/>
          </p:nvPr>
        </p:nvSpPr>
        <p:spPr/>
        <p:txBody>
          <a:bodyPr/>
          <a:lstStyle/>
          <a:p>
            <a:fld id="{16EEAD88-7AB7-4352-89B4-BF917C658D05}" type="slidenum">
              <a:rPr lang="fr-BE" smtClean="0"/>
              <a:t>‹#›</a:t>
            </a:fld>
            <a:endParaRPr lang="fr-BE"/>
          </a:p>
        </p:txBody>
      </p:sp>
    </p:spTree>
    <p:extLst>
      <p:ext uri="{BB962C8B-B14F-4D97-AF65-F5344CB8AC3E}">
        <p14:creationId xmlns:p14="http://schemas.microsoft.com/office/powerpoint/2010/main" val="37430941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fr-BE"/>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fr-BE"/>
          </a:p>
        </p:txBody>
      </p:sp>
      <p:sp>
        <p:nvSpPr>
          <p:cNvPr id="6" name="Slide Number Placeholder 5"/>
          <p:cNvSpPr>
            <a:spLocks noGrp="1"/>
          </p:cNvSpPr>
          <p:nvPr>
            <p:ph type="sldNum" sz="quarter" idx="12"/>
          </p:nvPr>
        </p:nvSpPr>
        <p:spPr/>
        <p:txBody>
          <a:bodyPr/>
          <a:lstStyle/>
          <a:p>
            <a:fld id="{1DC9DC11-BD25-480D-811A-D8D5A6A2F056}" type="slidenum">
              <a:rPr lang="fr-BE" smtClean="0"/>
              <a:t>‹#›</a:t>
            </a:fld>
            <a:endParaRPr lang="fr-BE"/>
          </a:p>
        </p:txBody>
      </p:sp>
    </p:spTree>
    <p:extLst>
      <p:ext uri="{BB962C8B-B14F-4D97-AF65-F5344CB8AC3E}">
        <p14:creationId xmlns:p14="http://schemas.microsoft.com/office/powerpoint/2010/main" val="41864932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fr-B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16EEAD88-7AB7-4352-89B4-BF917C658D05}" type="slidenum">
              <a:rPr lang="fr-BE" smtClean="0"/>
              <a:t>‹#›</a:t>
            </a:fld>
            <a:endParaRPr lang="fr-BE"/>
          </a:p>
        </p:txBody>
      </p:sp>
    </p:spTree>
    <p:extLst>
      <p:ext uri="{BB962C8B-B14F-4D97-AF65-F5344CB8AC3E}">
        <p14:creationId xmlns:p14="http://schemas.microsoft.com/office/powerpoint/2010/main" val="27449198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fr-B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fr-BE"/>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16EEAD88-7AB7-4352-89B4-BF917C658D05}" type="slidenum">
              <a:rPr lang="fr-BE" smtClean="0"/>
              <a:t>‹#›</a:t>
            </a:fld>
            <a:endParaRPr lang="fr-BE"/>
          </a:p>
        </p:txBody>
      </p:sp>
    </p:spTree>
    <p:extLst>
      <p:ext uri="{BB962C8B-B14F-4D97-AF65-F5344CB8AC3E}">
        <p14:creationId xmlns:p14="http://schemas.microsoft.com/office/powerpoint/2010/main" val="20259001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p:cNvSpPr>
            <a:spLocks noGrp="1"/>
          </p:cNvSpPr>
          <p:nvPr>
            <p:ph type="dt" sz="half" idx="10"/>
          </p:nvPr>
        </p:nvSpPr>
        <p:spPr/>
        <p:txBody>
          <a:bodyPr/>
          <a:lstStyle/>
          <a:p>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16EEAD88-7AB7-4352-89B4-BF917C658D05}" type="slidenum">
              <a:rPr lang="fr-BE" smtClean="0"/>
              <a:t>‹#›</a:t>
            </a:fld>
            <a:endParaRPr lang="fr-BE"/>
          </a:p>
        </p:txBody>
      </p:sp>
    </p:spTree>
    <p:extLst>
      <p:ext uri="{BB962C8B-B14F-4D97-AF65-F5344CB8AC3E}">
        <p14:creationId xmlns:p14="http://schemas.microsoft.com/office/powerpoint/2010/main" val="270120616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fr-B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p:cNvSpPr>
            <a:spLocks noGrp="1"/>
          </p:cNvSpPr>
          <p:nvPr>
            <p:ph type="dt" sz="half" idx="10"/>
          </p:nvPr>
        </p:nvSpPr>
        <p:spPr/>
        <p:txBody>
          <a:bodyPr/>
          <a:lstStyle/>
          <a:p>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16EEAD88-7AB7-4352-89B4-BF917C658D05}" type="slidenum">
              <a:rPr lang="fr-BE" smtClean="0"/>
              <a:t>‹#›</a:t>
            </a:fld>
            <a:endParaRPr lang="fr-BE"/>
          </a:p>
        </p:txBody>
      </p:sp>
    </p:spTree>
    <p:extLst>
      <p:ext uri="{BB962C8B-B14F-4D97-AF65-F5344CB8AC3E}">
        <p14:creationId xmlns:p14="http://schemas.microsoft.com/office/powerpoint/2010/main" val="12059129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fr-B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r-BE"/>
          </a:p>
        </p:txBody>
      </p:sp>
      <p:sp>
        <p:nvSpPr>
          <p:cNvPr id="4" name="Date Placeholder 3"/>
          <p:cNvSpPr>
            <a:spLocks noGrp="1"/>
          </p:cNvSpPr>
          <p:nvPr>
            <p:ph type="dt" sz="half" idx="10"/>
          </p:nvPr>
        </p:nvSpPr>
        <p:spPr/>
        <p:txBody>
          <a:bodyPr/>
          <a:lstStyle/>
          <a:p>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BF73EC7F-79ED-4C17-9829-92AE53B2AB65}" type="slidenum">
              <a:rPr lang="fr-BE" smtClean="0"/>
              <a:t>‹#›</a:t>
            </a:fld>
            <a:endParaRPr lang="fr-BE"/>
          </a:p>
        </p:txBody>
      </p:sp>
    </p:spTree>
    <p:extLst>
      <p:ext uri="{BB962C8B-B14F-4D97-AF65-F5344CB8AC3E}">
        <p14:creationId xmlns:p14="http://schemas.microsoft.com/office/powerpoint/2010/main" val="284011327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p:cNvSpPr>
            <a:spLocks noGrp="1"/>
          </p:cNvSpPr>
          <p:nvPr>
            <p:ph type="dt" sz="half" idx="10"/>
          </p:nvPr>
        </p:nvSpPr>
        <p:spPr/>
        <p:txBody>
          <a:bodyPr/>
          <a:lstStyle/>
          <a:p>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BF73EC7F-79ED-4C17-9829-92AE53B2AB65}" type="slidenum">
              <a:rPr lang="fr-BE" smtClean="0"/>
              <a:t>‹#›</a:t>
            </a:fld>
            <a:endParaRPr lang="fr-BE"/>
          </a:p>
        </p:txBody>
      </p:sp>
    </p:spTree>
    <p:extLst>
      <p:ext uri="{BB962C8B-B14F-4D97-AF65-F5344CB8AC3E}">
        <p14:creationId xmlns:p14="http://schemas.microsoft.com/office/powerpoint/2010/main" val="327267199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fr-B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BF73EC7F-79ED-4C17-9829-92AE53B2AB65}" type="slidenum">
              <a:rPr lang="fr-BE" smtClean="0"/>
              <a:t>‹#›</a:t>
            </a:fld>
            <a:endParaRPr lang="fr-BE"/>
          </a:p>
        </p:txBody>
      </p:sp>
    </p:spTree>
    <p:extLst>
      <p:ext uri="{BB962C8B-B14F-4D97-AF65-F5344CB8AC3E}">
        <p14:creationId xmlns:p14="http://schemas.microsoft.com/office/powerpoint/2010/main" val="35992720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5" name="Date Placeholder 4"/>
          <p:cNvSpPr>
            <a:spLocks noGrp="1"/>
          </p:cNvSpPr>
          <p:nvPr>
            <p:ph type="dt" sz="half" idx="10"/>
          </p:nvPr>
        </p:nvSpPr>
        <p:spPr/>
        <p:txBody>
          <a:bodyPr/>
          <a:lstStyle/>
          <a:p>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BF73EC7F-79ED-4C17-9829-92AE53B2AB65}" type="slidenum">
              <a:rPr lang="fr-BE" smtClean="0"/>
              <a:t>‹#›</a:t>
            </a:fld>
            <a:endParaRPr lang="fr-BE"/>
          </a:p>
        </p:txBody>
      </p:sp>
    </p:spTree>
    <p:extLst>
      <p:ext uri="{BB962C8B-B14F-4D97-AF65-F5344CB8AC3E}">
        <p14:creationId xmlns:p14="http://schemas.microsoft.com/office/powerpoint/2010/main" val="265260897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fr-B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7" name="Date Placeholder 6"/>
          <p:cNvSpPr>
            <a:spLocks noGrp="1"/>
          </p:cNvSpPr>
          <p:nvPr>
            <p:ph type="dt" sz="half" idx="10"/>
          </p:nvPr>
        </p:nvSpPr>
        <p:spPr/>
        <p:txBody>
          <a:bodyPr/>
          <a:lstStyle/>
          <a:p>
            <a:endParaRPr lang="fr-BE"/>
          </a:p>
        </p:txBody>
      </p:sp>
      <p:sp>
        <p:nvSpPr>
          <p:cNvPr id="8" name="Footer Placeholder 7"/>
          <p:cNvSpPr>
            <a:spLocks noGrp="1"/>
          </p:cNvSpPr>
          <p:nvPr>
            <p:ph type="ftr" sz="quarter" idx="11"/>
          </p:nvPr>
        </p:nvSpPr>
        <p:spPr/>
        <p:txBody>
          <a:bodyPr/>
          <a:lstStyle/>
          <a:p>
            <a:endParaRPr lang="fr-BE"/>
          </a:p>
        </p:txBody>
      </p:sp>
      <p:sp>
        <p:nvSpPr>
          <p:cNvPr id="9" name="Slide Number Placeholder 8"/>
          <p:cNvSpPr>
            <a:spLocks noGrp="1"/>
          </p:cNvSpPr>
          <p:nvPr>
            <p:ph type="sldNum" sz="quarter" idx="12"/>
          </p:nvPr>
        </p:nvSpPr>
        <p:spPr/>
        <p:txBody>
          <a:bodyPr/>
          <a:lstStyle/>
          <a:p>
            <a:fld id="{BF73EC7F-79ED-4C17-9829-92AE53B2AB65}" type="slidenum">
              <a:rPr lang="fr-BE" smtClean="0"/>
              <a:t>‹#›</a:t>
            </a:fld>
            <a:endParaRPr lang="fr-BE"/>
          </a:p>
        </p:txBody>
      </p:sp>
    </p:spTree>
    <p:extLst>
      <p:ext uri="{BB962C8B-B14F-4D97-AF65-F5344CB8AC3E}">
        <p14:creationId xmlns:p14="http://schemas.microsoft.com/office/powerpoint/2010/main" val="81308890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Date Placeholder 2"/>
          <p:cNvSpPr>
            <a:spLocks noGrp="1"/>
          </p:cNvSpPr>
          <p:nvPr>
            <p:ph type="dt" sz="half" idx="10"/>
          </p:nvPr>
        </p:nvSpPr>
        <p:spPr/>
        <p:txBody>
          <a:bodyPr/>
          <a:lstStyle/>
          <a:p>
            <a:endParaRPr lang="fr-BE"/>
          </a:p>
        </p:txBody>
      </p:sp>
      <p:sp>
        <p:nvSpPr>
          <p:cNvPr id="4" name="Footer Placeholder 3"/>
          <p:cNvSpPr>
            <a:spLocks noGrp="1"/>
          </p:cNvSpPr>
          <p:nvPr>
            <p:ph type="ftr" sz="quarter" idx="11"/>
          </p:nvPr>
        </p:nvSpPr>
        <p:spPr/>
        <p:txBody>
          <a:bodyPr/>
          <a:lstStyle/>
          <a:p>
            <a:endParaRPr lang="fr-BE"/>
          </a:p>
        </p:txBody>
      </p:sp>
      <p:sp>
        <p:nvSpPr>
          <p:cNvPr id="5" name="Slide Number Placeholder 4"/>
          <p:cNvSpPr>
            <a:spLocks noGrp="1"/>
          </p:cNvSpPr>
          <p:nvPr>
            <p:ph type="sldNum" sz="quarter" idx="12"/>
          </p:nvPr>
        </p:nvSpPr>
        <p:spPr/>
        <p:txBody>
          <a:bodyPr/>
          <a:lstStyle/>
          <a:p>
            <a:fld id="{BF73EC7F-79ED-4C17-9829-92AE53B2AB65}" type="slidenum">
              <a:rPr lang="fr-BE" smtClean="0"/>
              <a:t>‹#›</a:t>
            </a:fld>
            <a:endParaRPr lang="fr-BE"/>
          </a:p>
        </p:txBody>
      </p:sp>
    </p:spTree>
    <p:extLst>
      <p:ext uri="{BB962C8B-B14F-4D97-AF65-F5344CB8AC3E}">
        <p14:creationId xmlns:p14="http://schemas.microsoft.com/office/powerpoint/2010/main" val="18870864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fr-B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fr-BE"/>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fr-BE"/>
          </a:p>
        </p:txBody>
      </p:sp>
      <p:sp>
        <p:nvSpPr>
          <p:cNvPr id="6" name="Slide Number Placeholder 5"/>
          <p:cNvSpPr>
            <a:spLocks noGrp="1"/>
          </p:cNvSpPr>
          <p:nvPr>
            <p:ph type="sldNum" sz="quarter" idx="12"/>
          </p:nvPr>
        </p:nvSpPr>
        <p:spPr/>
        <p:txBody>
          <a:bodyPr/>
          <a:lstStyle/>
          <a:p>
            <a:fld id="{1DC9DC11-BD25-480D-811A-D8D5A6A2F056}" type="slidenum">
              <a:rPr lang="fr-BE" smtClean="0"/>
              <a:t>‹#›</a:t>
            </a:fld>
            <a:endParaRPr lang="fr-BE"/>
          </a:p>
        </p:txBody>
      </p:sp>
    </p:spTree>
    <p:extLst>
      <p:ext uri="{BB962C8B-B14F-4D97-AF65-F5344CB8AC3E}">
        <p14:creationId xmlns:p14="http://schemas.microsoft.com/office/powerpoint/2010/main" val="99414476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fr-BE"/>
          </a:p>
        </p:txBody>
      </p:sp>
      <p:sp>
        <p:nvSpPr>
          <p:cNvPr id="3" name="Footer Placeholder 2"/>
          <p:cNvSpPr>
            <a:spLocks noGrp="1"/>
          </p:cNvSpPr>
          <p:nvPr>
            <p:ph type="ftr" sz="quarter" idx="11"/>
          </p:nvPr>
        </p:nvSpPr>
        <p:spPr/>
        <p:txBody>
          <a:bodyPr/>
          <a:lstStyle/>
          <a:p>
            <a:endParaRPr lang="fr-BE"/>
          </a:p>
        </p:txBody>
      </p:sp>
      <p:sp>
        <p:nvSpPr>
          <p:cNvPr id="4" name="Slide Number Placeholder 3"/>
          <p:cNvSpPr>
            <a:spLocks noGrp="1"/>
          </p:cNvSpPr>
          <p:nvPr>
            <p:ph type="sldNum" sz="quarter" idx="12"/>
          </p:nvPr>
        </p:nvSpPr>
        <p:spPr/>
        <p:txBody>
          <a:bodyPr/>
          <a:lstStyle/>
          <a:p>
            <a:fld id="{BF73EC7F-79ED-4C17-9829-92AE53B2AB65}" type="slidenum">
              <a:rPr lang="fr-BE" smtClean="0"/>
              <a:t>‹#›</a:t>
            </a:fld>
            <a:endParaRPr lang="fr-BE"/>
          </a:p>
        </p:txBody>
      </p:sp>
    </p:spTree>
    <p:extLst>
      <p:ext uri="{BB962C8B-B14F-4D97-AF65-F5344CB8AC3E}">
        <p14:creationId xmlns:p14="http://schemas.microsoft.com/office/powerpoint/2010/main" val="108317318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fr-B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BF73EC7F-79ED-4C17-9829-92AE53B2AB65}" type="slidenum">
              <a:rPr lang="fr-BE" smtClean="0"/>
              <a:t>‹#›</a:t>
            </a:fld>
            <a:endParaRPr lang="fr-BE"/>
          </a:p>
        </p:txBody>
      </p:sp>
    </p:spTree>
    <p:extLst>
      <p:ext uri="{BB962C8B-B14F-4D97-AF65-F5344CB8AC3E}">
        <p14:creationId xmlns:p14="http://schemas.microsoft.com/office/powerpoint/2010/main" val="6274884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fr-B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fr-BE"/>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BF73EC7F-79ED-4C17-9829-92AE53B2AB65}" type="slidenum">
              <a:rPr lang="fr-BE" smtClean="0"/>
              <a:t>‹#›</a:t>
            </a:fld>
            <a:endParaRPr lang="fr-BE"/>
          </a:p>
        </p:txBody>
      </p:sp>
    </p:spTree>
    <p:extLst>
      <p:ext uri="{BB962C8B-B14F-4D97-AF65-F5344CB8AC3E}">
        <p14:creationId xmlns:p14="http://schemas.microsoft.com/office/powerpoint/2010/main" val="191970815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p:cNvSpPr>
            <a:spLocks noGrp="1"/>
          </p:cNvSpPr>
          <p:nvPr>
            <p:ph type="dt" sz="half" idx="10"/>
          </p:nvPr>
        </p:nvSpPr>
        <p:spPr/>
        <p:txBody>
          <a:bodyPr/>
          <a:lstStyle/>
          <a:p>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BF73EC7F-79ED-4C17-9829-92AE53B2AB65}" type="slidenum">
              <a:rPr lang="fr-BE" smtClean="0"/>
              <a:t>‹#›</a:t>
            </a:fld>
            <a:endParaRPr lang="fr-BE"/>
          </a:p>
        </p:txBody>
      </p:sp>
    </p:spTree>
    <p:extLst>
      <p:ext uri="{BB962C8B-B14F-4D97-AF65-F5344CB8AC3E}">
        <p14:creationId xmlns:p14="http://schemas.microsoft.com/office/powerpoint/2010/main" val="362282605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fr-B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p:cNvSpPr>
            <a:spLocks noGrp="1"/>
          </p:cNvSpPr>
          <p:nvPr>
            <p:ph type="dt" sz="half" idx="10"/>
          </p:nvPr>
        </p:nvSpPr>
        <p:spPr/>
        <p:txBody>
          <a:bodyPr/>
          <a:lstStyle/>
          <a:p>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BF73EC7F-79ED-4C17-9829-92AE53B2AB65}" type="slidenum">
              <a:rPr lang="fr-BE" smtClean="0"/>
              <a:t>‹#›</a:t>
            </a:fld>
            <a:endParaRPr lang="fr-BE"/>
          </a:p>
        </p:txBody>
      </p:sp>
    </p:spTree>
    <p:extLst>
      <p:ext uri="{BB962C8B-B14F-4D97-AF65-F5344CB8AC3E}">
        <p14:creationId xmlns:p14="http://schemas.microsoft.com/office/powerpoint/2010/main" val="419510011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fr-B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r-BE"/>
          </a:p>
        </p:txBody>
      </p:sp>
      <p:sp>
        <p:nvSpPr>
          <p:cNvPr id="4" name="Date Placeholder 3"/>
          <p:cNvSpPr>
            <a:spLocks noGrp="1"/>
          </p:cNvSpPr>
          <p:nvPr>
            <p:ph type="dt" sz="half" idx="10"/>
          </p:nvPr>
        </p:nvSpPr>
        <p:spPr/>
        <p:txBody>
          <a:bodyPr/>
          <a:lstStyle/>
          <a:p>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5AF66AA0-E37C-4065-8BE7-D4086C065B53}" type="slidenum">
              <a:rPr lang="fr-BE" smtClean="0"/>
              <a:t>‹#›</a:t>
            </a:fld>
            <a:endParaRPr lang="fr-BE"/>
          </a:p>
        </p:txBody>
      </p:sp>
    </p:spTree>
    <p:extLst>
      <p:ext uri="{BB962C8B-B14F-4D97-AF65-F5344CB8AC3E}">
        <p14:creationId xmlns:p14="http://schemas.microsoft.com/office/powerpoint/2010/main" val="409474174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p:cNvSpPr>
            <a:spLocks noGrp="1"/>
          </p:cNvSpPr>
          <p:nvPr>
            <p:ph type="dt" sz="half" idx="10"/>
          </p:nvPr>
        </p:nvSpPr>
        <p:spPr/>
        <p:txBody>
          <a:bodyPr/>
          <a:lstStyle/>
          <a:p>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5AF66AA0-E37C-4065-8BE7-D4086C065B53}" type="slidenum">
              <a:rPr lang="fr-BE" smtClean="0"/>
              <a:t>‹#›</a:t>
            </a:fld>
            <a:endParaRPr lang="fr-BE"/>
          </a:p>
        </p:txBody>
      </p:sp>
    </p:spTree>
    <p:extLst>
      <p:ext uri="{BB962C8B-B14F-4D97-AF65-F5344CB8AC3E}">
        <p14:creationId xmlns:p14="http://schemas.microsoft.com/office/powerpoint/2010/main" val="336267672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fr-B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5AF66AA0-E37C-4065-8BE7-D4086C065B53}" type="slidenum">
              <a:rPr lang="fr-BE" smtClean="0"/>
              <a:t>‹#›</a:t>
            </a:fld>
            <a:endParaRPr lang="fr-BE"/>
          </a:p>
        </p:txBody>
      </p:sp>
    </p:spTree>
    <p:extLst>
      <p:ext uri="{BB962C8B-B14F-4D97-AF65-F5344CB8AC3E}">
        <p14:creationId xmlns:p14="http://schemas.microsoft.com/office/powerpoint/2010/main" val="28234978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5" name="Date Placeholder 4"/>
          <p:cNvSpPr>
            <a:spLocks noGrp="1"/>
          </p:cNvSpPr>
          <p:nvPr>
            <p:ph type="dt" sz="half" idx="10"/>
          </p:nvPr>
        </p:nvSpPr>
        <p:spPr/>
        <p:txBody>
          <a:bodyPr/>
          <a:lstStyle/>
          <a:p>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5AF66AA0-E37C-4065-8BE7-D4086C065B53}" type="slidenum">
              <a:rPr lang="fr-BE" smtClean="0"/>
              <a:t>‹#›</a:t>
            </a:fld>
            <a:endParaRPr lang="fr-BE"/>
          </a:p>
        </p:txBody>
      </p:sp>
    </p:spTree>
    <p:extLst>
      <p:ext uri="{BB962C8B-B14F-4D97-AF65-F5344CB8AC3E}">
        <p14:creationId xmlns:p14="http://schemas.microsoft.com/office/powerpoint/2010/main" val="176861887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fr-B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7" name="Date Placeholder 6"/>
          <p:cNvSpPr>
            <a:spLocks noGrp="1"/>
          </p:cNvSpPr>
          <p:nvPr>
            <p:ph type="dt" sz="half" idx="10"/>
          </p:nvPr>
        </p:nvSpPr>
        <p:spPr/>
        <p:txBody>
          <a:bodyPr/>
          <a:lstStyle/>
          <a:p>
            <a:endParaRPr lang="fr-BE"/>
          </a:p>
        </p:txBody>
      </p:sp>
      <p:sp>
        <p:nvSpPr>
          <p:cNvPr id="8" name="Footer Placeholder 7"/>
          <p:cNvSpPr>
            <a:spLocks noGrp="1"/>
          </p:cNvSpPr>
          <p:nvPr>
            <p:ph type="ftr" sz="quarter" idx="11"/>
          </p:nvPr>
        </p:nvSpPr>
        <p:spPr/>
        <p:txBody>
          <a:bodyPr/>
          <a:lstStyle/>
          <a:p>
            <a:endParaRPr lang="fr-BE"/>
          </a:p>
        </p:txBody>
      </p:sp>
      <p:sp>
        <p:nvSpPr>
          <p:cNvPr id="9" name="Slide Number Placeholder 8"/>
          <p:cNvSpPr>
            <a:spLocks noGrp="1"/>
          </p:cNvSpPr>
          <p:nvPr>
            <p:ph type="sldNum" sz="quarter" idx="12"/>
          </p:nvPr>
        </p:nvSpPr>
        <p:spPr/>
        <p:txBody>
          <a:bodyPr/>
          <a:lstStyle/>
          <a:p>
            <a:fld id="{5AF66AA0-E37C-4065-8BE7-D4086C065B53}" type="slidenum">
              <a:rPr lang="fr-BE" smtClean="0"/>
              <a:t>‹#›</a:t>
            </a:fld>
            <a:endParaRPr lang="fr-BE"/>
          </a:p>
        </p:txBody>
      </p:sp>
    </p:spTree>
    <p:extLst>
      <p:ext uri="{BB962C8B-B14F-4D97-AF65-F5344CB8AC3E}">
        <p14:creationId xmlns:p14="http://schemas.microsoft.com/office/powerpoint/2010/main" val="37090857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fr-BE"/>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fr-BE"/>
          </a:p>
        </p:txBody>
      </p:sp>
      <p:sp>
        <p:nvSpPr>
          <p:cNvPr id="7" name="Slide Number Placeholder 6"/>
          <p:cNvSpPr>
            <a:spLocks noGrp="1"/>
          </p:cNvSpPr>
          <p:nvPr>
            <p:ph type="sldNum" sz="quarter" idx="12"/>
          </p:nvPr>
        </p:nvSpPr>
        <p:spPr/>
        <p:txBody>
          <a:bodyPr/>
          <a:lstStyle/>
          <a:p>
            <a:fld id="{1DC9DC11-BD25-480D-811A-D8D5A6A2F056}" type="slidenum">
              <a:rPr lang="fr-BE" smtClean="0"/>
              <a:t>‹#›</a:t>
            </a:fld>
            <a:endParaRPr lang="fr-BE"/>
          </a:p>
        </p:txBody>
      </p:sp>
    </p:spTree>
    <p:extLst>
      <p:ext uri="{BB962C8B-B14F-4D97-AF65-F5344CB8AC3E}">
        <p14:creationId xmlns:p14="http://schemas.microsoft.com/office/powerpoint/2010/main" val="398742021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Date Placeholder 2"/>
          <p:cNvSpPr>
            <a:spLocks noGrp="1"/>
          </p:cNvSpPr>
          <p:nvPr>
            <p:ph type="dt" sz="half" idx="10"/>
          </p:nvPr>
        </p:nvSpPr>
        <p:spPr/>
        <p:txBody>
          <a:bodyPr/>
          <a:lstStyle/>
          <a:p>
            <a:endParaRPr lang="fr-BE"/>
          </a:p>
        </p:txBody>
      </p:sp>
      <p:sp>
        <p:nvSpPr>
          <p:cNvPr id="4" name="Footer Placeholder 3"/>
          <p:cNvSpPr>
            <a:spLocks noGrp="1"/>
          </p:cNvSpPr>
          <p:nvPr>
            <p:ph type="ftr" sz="quarter" idx="11"/>
          </p:nvPr>
        </p:nvSpPr>
        <p:spPr/>
        <p:txBody>
          <a:bodyPr/>
          <a:lstStyle/>
          <a:p>
            <a:endParaRPr lang="fr-BE"/>
          </a:p>
        </p:txBody>
      </p:sp>
      <p:sp>
        <p:nvSpPr>
          <p:cNvPr id="5" name="Slide Number Placeholder 4"/>
          <p:cNvSpPr>
            <a:spLocks noGrp="1"/>
          </p:cNvSpPr>
          <p:nvPr>
            <p:ph type="sldNum" sz="quarter" idx="12"/>
          </p:nvPr>
        </p:nvSpPr>
        <p:spPr/>
        <p:txBody>
          <a:bodyPr/>
          <a:lstStyle/>
          <a:p>
            <a:fld id="{5AF66AA0-E37C-4065-8BE7-D4086C065B53}" type="slidenum">
              <a:rPr lang="fr-BE" smtClean="0"/>
              <a:t>‹#›</a:t>
            </a:fld>
            <a:endParaRPr lang="fr-BE"/>
          </a:p>
        </p:txBody>
      </p:sp>
    </p:spTree>
    <p:extLst>
      <p:ext uri="{BB962C8B-B14F-4D97-AF65-F5344CB8AC3E}">
        <p14:creationId xmlns:p14="http://schemas.microsoft.com/office/powerpoint/2010/main" val="255541971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fr-BE"/>
          </a:p>
        </p:txBody>
      </p:sp>
      <p:sp>
        <p:nvSpPr>
          <p:cNvPr id="3" name="Footer Placeholder 2"/>
          <p:cNvSpPr>
            <a:spLocks noGrp="1"/>
          </p:cNvSpPr>
          <p:nvPr>
            <p:ph type="ftr" sz="quarter" idx="11"/>
          </p:nvPr>
        </p:nvSpPr>
        <p:spPr/>
        <p:txBody>
          <a:bodyPr/>
          <a:lstStyle/>
          <a:p>
            <a:endParaRPr lang="fr-BE"/>
          </a:p>
        </p:txBody>
      </p:sp>
      <p:sp>
        <p:nvSpPr>
          <p:cNvPr id="4" name="Slide Number Placeholder 3"/>
          <p:cNvSpPr>
            <a:spLocks noGrp="1"/>
          </p:cNvSpPr>
          <p:nvPr>
            <p:ph type="sldNum" sz="quarter" idx="12"/>
          </p:nvPr>
        </p:nvSpPr>
        <p:spPr/>
        <p:txBody>
          <a:bodyPr/>
          <a:lstStyle/>
          <a:p>
            <a:fld id="{5AF66AA0-E37C-4065-8BE7-D4086C065B53}" type="slidenum">
              <a:rPr lang="fr-BE" smtClean="0"/>
              <a:t>‹#›</a:t>
            </a:fld>
            <a:endParaRPr lang="fr-BE"/>
          </a:p>
        </p:txBody>
      </p:sp>
    </p:spTree>
    <p:extLst>
      <p:ext uri="{BB962C8B-B14F-4D97-AF65-F5344CB8AC3E}">
        <p14:creationId xmlns:p14="http://schemas.microsoft.com/office/powerpoint/2010/main" val="288872143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fr-B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5AF66AA0-E37C-4065-8BE7-D4086C065B53}" type="slidenum">
              <a:rPr lang="fr-BE" smtClean="0"/>
              <a:t>‹#›</a:t>
            </a:fld>
            <a:endParaRPr lang="fr-BE"/>
          </a:p>
        </p:txBody>
      </p:sp>
    </p:spTree>
    <p:extLst>
      <p:ext uri="{BB962C8B-B14F-4D97-AF65-F5344CB8AC3E}">
        <p14:creationId xmlns:p14="http://schemas.microsoft.com/office/powerpoint/2010/main" val="62384932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fr-B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fr-BE"/>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5AF66AA0-E37C-4065-8BE7-D4086C065B53}" type="slidenum">
              <a:rPr lang="fr-BE" smtClean="0"/>
              <a:t>‹#›</a:t>
            </a:fld>
            <a:endParaRPr lang="fr-BE"/>
          </a:p>
        </p:txBody>
      </p:sp>
    </p:spTree>
    <p:extLst>
      <p:ext uri="{BB962C8B-B14F-4D97-AF65-F5344CB8AC3E}">
        <p14:creationId xmlns:p14="http://schemas.microsoft.com/office/powerpoint/2010/main" val="400224122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p:cNvSpPr>
            <a:spLocks noGrp="1"/>
          </p:cNvSpPr>
          <p:nvPr>
            <p:ph type="dt" sz="half" idx="10"/>
          </p:nvPr>
        </p:nvSpPr>
        <p:spPr/>
        <p:txBody>
          <a:bodyPr/>
          <a:lstStyle/>
          <a:p>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5AF66AA0-E37C-4065-8BE7-D4086C065B53}" type="slidenum">
              <a:rPr lang="fr-BE" smtClean="0"/>
              <a:t>‹#›</a:t>
            </a:fld>
            <a:endParaRPr lang="fr-BE"/>
          </a:p>
        </p:txBody>
      </p:sp>
    </p:spTree>
    <p:extLst>
      <p:ext uri="{BB962C8B-B14F-4D97-AF65-F5344CB8AC3E}">
        <p14:creationId xmlns:p14="http://schemas.microsoft.com/office/powerpoint/2010/main" val="375977884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fr-B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p:cNvSpPr>
            <a:spLocks noGrp="1"/>
          </p:cNvSpPr>
          <p:nvPr>
            <p:ph type="dt" sz="half" idx="10"/>
          </p:nvPr>
        </p:nvSpPr>
        <p:spPr/>
        <p:txBody>
          <a:bodyPr/>
          <a:lstStyle/>
          <a:p>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5AF66AA0-E37C-4065-8BE7-D4086C065B53}" type="slidenum">
              <a:rPr lang="fr-BE" smtClean="0"/>
              <a:t>‹#›</a:t>
            </a:fld>
            <a:endParaRPr lang="fr-BE"/>
          </a:p>
        </p:txBody>
      </p:sp>
    </p:spTree>
    <p:extLst>
      <p:ext uri="{BB962C8B-B14F-4D97-AF65-F5344CB8AC3E}">
        <p14:creationId xmlns:p14="http://schemas.microsoft.com/office/powerpoint/2010/main" val="26104750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fr-B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7" name="Date Placeholder 6"/>
          <p:cNvSpPr>
            <a:spLocks noGrp="1"/>
          </p:cNvSpPr>
          <p:nvPr>
            <p:ph type="dt" sz="half" idx="10"/>
          </p:nvPr>
        </p:nvSpPr>
        <p:spPr>
          <a:xfrm>
            <a:off x="457200" y="6356350"/>
            <a:ext cx="2133600" cy="365125"/>
          </a:xfrm>
          <a:prstGeom prst="rect">
            <a:avLst/>
          </a:prstGeom>
        </p:spPr>
        <p:txBody>
          <a:bodyPr/>
          <a:lstStyle/>
          <a:p>
            <a:endParaRPr lang="fr-BE"/>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fr-BE"/>
          </a:p>
        </p:txBody>
      </p:sp>
      <p:sp>
        <p:nvSpPr>
          <p:cNvPr id="9" name="Slide Number Placeholder 8"/>
          <p:cNvSpPr>
            <a:spLocks noGrp="1"/>
          </p:cNvSpPr>
          <p:nvPr>
            <p:ph type="sldNum" sz="quarter" idx="12"/>
          </p:nvPr>
        </p:nvSpPr>
        <p:spPr/>
        <p:txBody>
          <a:bodyPr/>
          <a:lstStyle/>
          <a:p>
            <a:fld id="{1DC9DC11-BD25-480D-811A-D8D5A6A2F056}" type="slidenum">
              <a:rPr lang="fr-BE" smtClean="0"/>
              <a:t>‹#›</a:t>
            </a:fld>
            <a:endParaRPr lang="fr-BE"/>
          </a:p>
        </p:txBody>
      </p:sp>
    </p:spTree>
    <p:extLst>
      <p:ext uri="{BB962C8B-B14F-4D97-AF65-F5344CB8AC3E}">
        <p14:creationId xmlns:p14="http://schemas.microsoft.com/office/powerpoint/2010/main" val="5321353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Date Placeholder 2"/>
          <p:cNvSpPr>
            <a:spLocks noGrp="1"/>
          </p:cNvSpPr>
          <p:nvPr>
            <p:ph type="dt" sz="half" idx="10"/>
          </p:nvPr>
        </p:nvSpPr>
        <p:spPr>
          <a:xfrm>
            <a:off x="457200" y="6356350"/>
            <a:ext cx="2133600" cy="365125"/>
          </a:xfrm>
          <a:prstGeom prst="rect">
            <a:avLst/>
          </a:prstGeom>
        </p:spPr>
        <p:txBody>
          <a:bodyPr/>
          <a:lstStyle/>
          <a:p>
            <a:endParaRPr lang="fr-BE"/>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fr-BE"/>
          </a:p>
        </p:txBody>
      </p:sp>
      <p:sp>
        <p:nvSpPr>
          <p:cNvPr id="5" name="Slide Number Placeholder 4"/>
          <p:cNvSpPr>
            <a:spLocks noGrp="1"/>
          </p:cNvSpPr>
          <p:nvPr>
            <p:ph type="sldNum" sz="quarter" idx="12"/>
          </p:nvPr>
        </p:nvSpPr>
        <p:spPr/>
        <p:txBody>
          <a:bodyPr/>
          <a:lstStyle/>
          <a:p>
            <a:fld id="{1DC9DC11-BD25-480D-811A-D8D5A6A2F056}" type="slidenum">
              <a:rPr lang="fr-BE" smtClean="0"/>
              <a:t>‹#›</a:t>
            </a:fld>
            <a:endParaRPr lang="fr-BE"/>
          </a:p>
        </p:txBody>
      </p:sp>
    </p:spTree>
    <p:extLst>
      <p:ext uri="{BB962C8B-B14F-4D97-AF65-F5344CB8AC3E}">
        <p14:creationId xmlns:p14="http://schemas.microsoft.com/office/powerpoint/2010/main" val="35398598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endParaRPr lang="fr-BE"/>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fr-BE"/>
          </a:p>
        </p:txBody>
      </p:sp>
      <p:sp>
        <p:nvSpPr>
          <p:cNvPr id="4" name="Slide Number Placeholder 3"/>
          <p:cNvSpPr>
            <a:spLocks noGrp="1"/>
          </p:cNvSpPr>
          <p:nvPr>
            <p:ph type="sldNum" sz="quarter" idx="12"/>
          </p:nvPr>
        </p:nvSpPr>
        <p:spPr/>
        <p:txBody>
          <a:bodyPr/>
          <a:lstStyle/>
          <a:p>
            <a:fld id="{1DC9DC11-BD25-480D-811A-D8D5A6A2F056}" type="slidenum">
              <a:rPr lang="fr-BE" smtClean="0"/>
              <a:t>‹#›</a:t>
            </a:fld>
            <a:endParaRPr lang="fr-BE"/>
          </a:p>
        </p:txBody>
      </p:sp>
    </p:spTree>
    <p:extLst>
      <p:ext uri="{BB962C8B-B14F-4D97-AF65-F5344CB8AC3E}">
        <p14:creationId xmlns:p14="http://schemas.microsoft.com/office/powerpoint/2010/main" val="41331547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fr-B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fr-BE"/>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fr-BE"/>
          </a:p>
        </p:txBody>
      </p:sp>
      <p:sp>
        <p:nvSpPr>
          <p:cNvPr id="7" name="Slide Number Placeholder 6"/>
          <p:cNvSpPr>
            <a:spLocks noGrp="1"/>
          </p:cNvSpPr>
          <p:nvPr>
            <p:ph type="sldNum" sz="quarter" idx="12"/>
          </p:nvPr>
        </p:nvSpPr>
        <p:spPr/>
        <p:txBody>
          <a:bodyPr/>
          <a:lstStyle/>
          <a:p>
            <a:fld id="{1DC9DC11-BD25-480D-811A-D8D5A6A2F056}" type="slidenum">
              <a:rPr lang="fr-BE" smtClean="0"/>
              <a:t>‹#›</a:t>
            </a:fld>
            <a:endParaRPr lang="fr-BE"/>
          </a:p>
        </p:txBody>
      </p:sp>
    </p:spTree>
    <p:extLst>
      <p:ext uri="{BB962C8B-B14F-4D97-AF65-F5344CB8AC3E}">
        <p14:creationId xmlns:p14="http://schemas.microsoft.com/office/powerpoint/2010/main" val="28984584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fr-B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fr-BE"/>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fr-BE"/>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fr-BE"/>
          </a:p>
        </p:txBody>
      </p:sp>
      <p:sp>
        <p:nvSpPr>
          <p:cNvPr id="7" name="Slide Number Placeholder 6"/>
          <p:cNvSpPr>
            <a:spLocks noGrp="1"/>
          </p:cNvSpPr>
          <p:nvPr>
            <p:ph type="sldNum" sz="quarter" idx="12"/>
          </p:nvPr>
        </p:nvSpPr>
        <p:spPr/>
        <p:txBody>
          <a:bodyPr/>
          <a:lstStyle/>
          <a:p>
            <a:fld id="{1DC9DC11-BD25-480D-811A-D8D5A6A2F056}" type="slidenum">
              <a:rPr lang="fr-BE" smtClean="0"/>
              <a:t>‹#›</a:t>
            </a:fld>
            <a:endParaRPr lang="fr-BE"/>
          </a:p>
        </p:txBody>
      </p:sp>
    </p:spTree>
    <p:extLst>
      <p:ext uri="{BB962C8B-B14F-4D97-AF65-F5344CB8AC3E}">
        <p14:creationId xmlns:p14="http://schemas.microsoft.com/office/powerpoint/2010/main" val="16167191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fr-BE"/>
          </a:p>
        </p:txBody>
      </p:sp>
      <p:sp>
        <p:nvSpPr>
          <p:cNvPr id="3" name="Text Placeholder 2"/>
          <p:cNvSpPr>
            <a:spLocks noGrp="1"/>
          </p:cNvSpPr>
          <p:nvPr>
            <p:ph type="body" idx="1"/>
          </p:nvPr>
        </p:nvSpPr>
        <p:spPr>
          <a:xfrm>
            <a:off x="457200" y="1600200"/>
            <a:ext cx="8229600" cy="492514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BE" dirty="0"/>
          </a:p>
        </p:txBody>
      </p:sp>
      <p:sp>
        <p:nvSpPr>
          <p:cNvPr id="6" name="Slide Number Placeholder 5"/>
          <p:cNvSpPr>
            <a:spLocks noGrp="1"/>
          </p:cNvSpPr>
          <p:nvPr>
            <p:ph type="sldNum" sz="quarter" idx="4"/>
          </p:nvPr>
        </p:nvSpPr>
        <p:spPr>
          <a:xfrm>
            <a:off x="8820472" y="6597352"/>
            <a:ext cx="396000" cy="365125"/>
          </a:xfrm>
          <a:prstGeom prst="rect">
            <a:avLst/>
          </a:prstGeom>
        </p:spPr>
        <p:txBody>
          <a:bodyPr vert="horz" lIns="91440" tIns="45720" rIns="91440" bIns="45720" rtlCol="0" anchor="ctr"/>
          <a:lstStyle>
            <a:lvl1pPr algn="r">
              <a:defRPr sz="1200">
                <a:solidFill>
                  <a:schemeClr val="bg1"/>
                </a:solidFill>
              </a:defRPr>
            </a:lvl1pPr>
          </a:lstStyle>
          <a:p>
            <a:fld id="{1DC9DC11-BD25-480D-811A-D8D5A6A2F056}" type="slidenum">
              <a:rPr lang="fr-BE" smtClean="0"/>
              <a:pPr/>
              <a:t>‹#›</a:t>
            </a:fld>
            <a:endParaRPr lang="fr-BE" dirty="0"/>
          </a:p>
        </p:txBody>
      </p:sp>
      <p:sp>
        <p:nvSpPr>
          <p:cNvPr id="7" name="Rectangle 6"/>
          <p:cNvSpPr/>
          <p:nvPr/>
        </p:nvSpPr>
        <p:spPr>
          <a:xfrm>
            <a:off x="8928000" y="0"/>
            <a:ext cx="216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r"/>
            <a:r>
              <a:rPr lang="ja-JP" altLang="en-US" sz="1400" b="1" dirty="0">
                <a:latin typeface="+mn-ea"/>
                <a:ea typeface="+mn-ea"/>
              </a:rPr>
              <a:t>第</a:t>
            </a:r>
            <a:r>
              <a:rPr lang="en-US" altLang="ja-JP" sz="1400" b="1" dirty="0">
                <a:latin typeface="+mn-ea"/>
                <a:ea typeface="+mn-ea"/>
              </a:rPr>
              <a:t>3</a:t>
            </a:r>
            <a:r>
              <a:rPr lang="ja-JP" altLang="en-US" sz="1400" b="1" dirty="0">
                <a:latin typeface="+mn-ea"/>
                <a:ea typeface="+mn-ea"/>
              </a:rPr>
              <a:t>章　なぜステンレスを選ぶのか</a:t>
            </a:r>
            <a:endParaRPr lang="fr-BE" sz="1400" b="1" dirty="0">
              <a:latin typeface="+mn-ea"/>
              <a:ea typeface="+mn-ea"/>
            </a:endParaRPr>
          </a:p>
        </p:txBody>
      </p:sp>
    </p:spTree>
    <p:extLst>
      <p:ext uri="{BB962C8B-B14F-4D97-AF65-F5344CB8AC3E}">
        <p14:creationId xmlns:p14="http://schemas.microsoft.com/office/powerpoint/2010/main" val="422541889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720"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Clr>
          <a:srgbClr val="FF0000"/>
        </a:buClr>
        <a:buFont typeface="Wingdings" panose="05000000000000000000" pitchFamily="2"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FF0000"/>
        </a:buClr>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FF0000"/>
        </a:buClr>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fr-BE"/>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r-BE"/>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EEAD88-7AB7-4352-89B4-BF917C658D05}" type="slidenum">
              <a:rPr lang="fr-BE" smtClean="0"/>
              <a:t>‹#›</a:t>
            </a:fld>
            <a:endParaRPr lang="fr-BE"/>
          </a:p>
        </p:txBody>
      </p:sp>
      <p:sp>
        <p:nvSpPr>
          <p:cNvPr id="7" name="Rectangle 6"/>
          <p:cNvSpPr/>
          <p:nvPr/>
        </p:nvSpPr>
        <p:spPr>
          <a:xfrm>
            <a:off x="8964488" y="0"/>
            <a:ext cx="179512" cy="6858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26517282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fr-BE"/>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r-BE"/>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73EC7F-79ED-4C17-9829-92AE53B2AB65}" type="slidenum">
              <a:rPr lang="fr-BE" smtClean="0"/>
              <a:t>‹#›</a:t>
            </a:fld>
            <a:endParaRPr lang="fr-BE"/>
          </a:p>
        </p:txBody>
      </p:sp>
      <p:sp>
        <p:nvSpPr>
          <p:cNvPr id="7" name="Rectangle 6"/>
          <p:cNvSpPr/>
          <p:nvPr/>
        </p:nvSpPr>
        <p:spPr>
          <a:xfrm>
            <a:off x="8964488" y="0"/>
            <a:ext cx="179512" cy="6858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263820568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fr-BE"/>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r-BE"/>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F66AA0-E37C-4065-8BE7-D4086C065B53}" type="slidenum">
              <a:rPr lang="fr-BE" smtClean="0"/>
              <a:t>‹#›</a:t>
            </a:fld>
            <a:endParaRPr lang="fr-BE"/>
          </a:p>
        </p:txBody>
      </p:sp>
      <p:sp>
        <p:nvSpPr>
          <p:cNvPr id="7" name="Rectangle 6"/>
          <p:cNvSpPr/>
          <p:nvPr/>
        </p:nvSpPr>
        <p:spPr>
          <a:xfrm>
            <a:off x="8964488" y="0"/>
            <a:ext cx="179512" cy="68580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725280648"/>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www.nickelinstitute.org/~/media/Files/NickelUseInSociety/Architecture/Construction%20Case%20Studies/CS-1%20Stonecutters%20Bridge%20HK%20low%20res.ashx" TargetMode="External"/><Relationship Id="rId2" Type="http://schemas.openxmlformats.org/officeDocument/2006/relationships/notesSlide" Target="../notesSlides/notesSlide9.xml"/><Relationship Id="rId1" Type="http://schemas.openxmlformats.org/officeDocument/2006/relationships/slideLayout" Target="../slideLayouts/slideLayout9.xml"/><Relationship Id="rId4" Type="http://schemas.openxmlformats.org/officeDocument/2006/relationships/image" Target="../media/image12.jpeg"/></Relationships>
</file>

<file path=ppt/slides/_rels/slide21.xml.rels><?xml version="1.0" encoding="UTF-8" standalone="yes"?>
<Relationships xmlns="http://schemas.openxmlformats.org/package/2006/relationships"><Relationship Id="rId8" Type="http://schemas.openxmlformats.org/officeDocument/2006/relationships/hyperlink" Target="http://www.fao.org/faostat/en/#data/FO" TargetMode="External"/><Relationship Id="rId13" Type="http://schemas.openxmlformats.org/officeDocument/2006/relationships/hyperlink" Target="http://worldstainless.org/statistics/crude_steel_production" TargetMode="External"/><Relationship Id="rId18" Type="http://schemas.openxmlformats.org/officeDocument/2006/relationships/hyperlink" Target="http://www.nace.org/Publications/Cost-of-Corrosion-Study/" TargetMode="External"/><Relationship Id="rId3" Type="http://schemas.openxmlformats.org/officeDocument/2006/relationships/hyperlink" Target="http://www.hablakilns.com/the-brick-industry/the-brick-market/" TargetMode="External"/><Relationship Id="rId7" Type="http://schemas.openxmlformats.org/officeDocument/2006/relationships/hyperlink" Target="http://www.globalcastingmagazine.com/" TargetMode="External"/><Relationship Id="rId12" Type="http://schemas.openxmlformats.org/officeDocument/2006/relationships/hyperlink" Target="http://www.world-aluminium.org/statistics/primary-aluminium-production/" TargetMode="External"/><Relationship Id="rId17" Type="http://schemas.openxmlformats.org/officeDocument/2006/relationships/hyperlink" Target="http://www.nickelinstitute.org/~/Media/Files/TechnicalLiterature/CapabilitiesandLimitationsofArchitecturalMetalsandMetalsforCorrosionResistanceI_14057a_.pdf" TargetMode="External"/><Relationship Id="rId2" Type="http://schemas.openxmlformats.org/officeDocument/2006/relationships/hyperlink" Target="http://worldstainless.org/" TargetMode="External"/><Relationship Id="rId16" Type="http://schemas.openxmlformats.org/officeDocument/2006/relationships/hyperlink" Target="http://www-mdp.eng.cam.ac.uk/web/library/enginfo/cueddatabooks/materials.pdf" TargetMode="External"/><Relationship Id="rId1" Type="http://schemas.openxmlformats.org/officeDocument/2006/relationships/slideLayout" Target="../slideLayouts/slideLayout2.xml"/><Relationship Id="rId6" Type="http://schemas.openxmlformats.org/officeDocument/2006/relationships/hyperlink" Target="https://www.worldsteel.org/" TargetMode="External"/><Relationship Id="rId11" Type="http://schemas.openxmlformats.org/officeDocument/2006/relationships/hyperlink" Target="https://www.statista.com/statistics/609964/flat-glass-market-key-info-globally-projection/" TargetMode="External"/><Relationship Id="rId5" Type="http://schemas.openxmlformats.org/officeDocument/2006/relationships/hyperlink" Target="https://cembureau.eu/cement-101/key-facts-figures/" TargetMode="External"/><Relationship Id="rId15" Type="http://schemas.openxmlformats.org/officeDocument/2006/relationships/hyperlink" Target="http://www.ssina.com/overview/markets.html" TargetMode="External"/><Relationship Id="rId10" Type="http://schemas.openxmlformats.org/officeDocument/2006/relationships/hyperlink" Target="http://www.glassforeurope.com/en/industry/global-market-structure.php" TargetMode="External"/><Relationship Id="rId19" Type="http://schemas.openxmlformats.org/officeDocument/2006/relationships/hyperlink" Target="https://european-aluminium.eu/media/1310/en-metals-for-buildings-essential-fully-recyclable.pdf" TargetMode="External"/><Relationship Id="rId4" Type="http://schemas.openxmlformats.org/officeDocument/2006/relationships/hyperlink" Target="http://wiki.answers.com/Q/What_is_the_weight_of_a_red_clay_brick_in_Kilograms" TargetMode="External"/><Relationship Id="rId9" Type="http://schemas.openxmlformats.org/officeDocument/2006/relationships/hyperlink" Target="https://www.plasticseurope.org/en/resources/market-data" TargetMode="External"/><Relationship Id="rId14" Type="http://schemas.openxmlformats.org/officeDocument/2006/relationships/hyperlink" Target="http://www.withbotheyesopen.com/" TargetMode="External"/></Relationships>
</file>

<file path=ppt/slides/_rels/slide22.xml.rels><?xml version="1.0" encoding="UTF-8" standalone="yes"?>
<Relationships xmlns="http://schemas.openxmlformats.org/package/2006/relationships"><Relationship Id="rId8" Type="http://schemas.openxmlformats.org/officeDocument/2006/relationships/hyperlink" Target="ftp://issf@78.129.166.137/issf/non-image-files/PDF/Structural/Stonecutters_Bridge_Towers.pdf" TargetMode="External"/><Relationship Id="rId3" Type="http://schemas.openxmlformats.org/officeDocument/2006/relationships/hyperlink" Target="http://www.tour-eiffel.net/" TargetMode="External"/><Relationship Id="rId7" Type="http://schemas.openxmlformats.org/officeDocument/2006/relationships/hyperlink" Target="http://goldengatebridge.org/research/facts.php#IronworkersPainters" TargetMode="External"/><Relationship Id="rId2" Type="http://schemas.openxmlformats.org/officeDocument/2006/relationships/hyperlink" Target="http://www.corrosioncost.com/" TargetMode="External"/><Relationship Id="rId1" Type="http://schemas.openxmlformats.org/officeDocument/2006/relationships/slideLayout" Target="../slideLayouts/slideLayout2.xml"/><Relationship Id="rId6" Type="http://schemas.openxmlformats.org/officeDocument/2006/relationships/hyperlink" Target="https://www.nickelinstitute.org/library/?opt_perpage=20&amp;opt_layout=grid&amp;searchTerm=11023&amp;page=1" TargetMode="External"/><Relationship Id="rId5" Type="http://schemas.openxmlformats.org/officeDocument/2006/relationships/hyperlink" Target="http://en.wikipedia.org/wiki/Chrysler_Building" TargetMode="External"/><Relationship Id="rId4" Type="http://schemas.openxmlformats.org/officeDocument/2006/relationships/hyperlink" Target="http://corrosion-doctors.org/Landmarks/Eiffel.htm" TargetMode="External"/><Relationship Id="rId9" Type="http://schemas.openxmlformats.org/officeDocument/2006/relationships/hyperlink" Target="http://www.worldstainless.org/Files/issf/non-image-files/PDF/ISSF_Stainless_Steel_in_Figures_2019_English_public_version.pdf"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ja-JP" altLang="ja-JP" sz="5400" b="1" dirty="0">
                <a:latin typeface="ＭＳ Ｐゴシック" panose="020B0600070205080204" pitchFamily="50" charset="-128"/>
                <a:ea typeface="ＭＳ Ｐゴシック" panose="020B0600070205080204" pitchFamily="50" charset="-128"/>
              </a:rPr>
              <a:t>建築・土木科</a:t>
            </a:r>
            <a:br>
              <a:rPr lang="en-US" altLang="ja-JP" sz="5400" b="1" dirty="0">
                <a:latin typeface="ＭＳ Ｐゴシック" panose="020B0600070205080204" pitchFamily="50" charset="-128"/>
                <a:ea typeface="ＭＳ Ｐゴシック" panose="020B0600070205080204" pitchFamily="50" charset="-128"/>
              </a:rPr>
            </a:br>
            <a:r>
              <a:rPr lang="ja-JP" altLang="ja-JP" sz="5400" b="1" dirty="0">
                <a:latin typeface="ＭＳ Ｐゴシック" panose="020B0600070205080204" pitchFamily="50" charset="-128"/>
                <a:ea typeface="ＭＳ Ｐゴシック" panose="020B0600070205080204" pitchFamily="50" charset="-128"/>
              </a:rPr>
              <a:t>講師用補助教材</a:t>
            </a:r>
            <a:endParaRPr lang="fr-FR" sz="5400" dirty="0">
              <a:latin typeface="ＭＳ Ｐゴシック" panose="020B0600070205080204" pitchFamily="50" charset="-128"/>
              <a:ea typeface="ＭＳ Ｐゴシック" panose="020B0600070205080204" pitchFamily="50" charset="-128"/>
            </a:endParaRPr>
          </a:p>
        </p:txBody>
      </p:sp>
      <p:sp>
        <p:nvSpPr>
          <p:cNvPr id="3" name="Subtitle 2"/>
          <p:cNvSpPr>
            <a:spLocks noGrp="1"/>
          </p:cNvSpPr>
          <p:nvPr>
            <p:ph type="subTitle" idx="1"/>
          </p:nvPr>
        </p:nvSpPr>
        <p:spPr/>
        <p:txBody>
          <a:bodyPr>
            <a:normAutofit/>
          </a:bodyPr>
          <a:lstStyle/>
          <a:p>
            <a:r>
              <a:rPr lang="ja-JP" altLang="en-US" sz="4000" b="1" dirty="0">
                <a:solidFill>
                  <a:srgbClr val="FF0000"/>
                </a:solidFill>
                <a:latin typeface="ＭＳ Ｐゴシック" panose="020B0600070205080204" pitchFamily="50" charset="-128"/>
                <a:ea typeface="ＭＳ Ｐゴシック" panose="020B0600070205080204" pitchFamily="50" charset="-128"/>
              </a:rPr>
              <a:t>第</a:t>
            </a:r>
            <a:r>
              <a:rPr lang="en-US" altLang="ja-JP" sz="4000" b="1" dirty="0">
                <a:solidFill>
                  <a:srgbClr val="FF0000"/>
                </a:solidFill>
                <a:latin typeface="ＭＳ Ｐゴシック" panose="020B0600070205080204" pitchFamily="50" charset="-128"/>
                <a:ea typeface="ＭＳ Ｐゴシック" panose="020B0600070205080204" pitchFamily="50" charset="-128"/>
              </a:rPr>
              <a:t>3</a:t>
            </a:r>
            <a:r>
              <a:rPr lang="ja-JP" altLang="en-US" sz="4000" b="1" dirty="0">
                <a:solidFill>
                  <a:srgbClr val="FF0000"/>
                </a:solidFill>
                <a:latin typeface="ＭＳ Ｐゴシック" panose="020B0600070205080204" pitchFamily="50" charset="-128"/>
                <a:ea typeface="ＭＳ Ｐゴシック" panose="020B0600070205080204" pitchFamily="50" charset="-128"/>
              </a:rPr>
              <a:t>章</a:t>
            </a:r>
            <a:endParaRPr lang="en-US" altLang="ja-JP" sz="4000" b="1" dirty="0">
              <a:solidFill>
                <a:srgbClr val="FF0000"/>
              </a:solidFill>
              <a:latin typeface="ＭＳ Ｐゴシック" panose="020B0600070205080204" pitchFamily="50" charset="-128"/>
              <a:ea typeface="ＭＳ Ｐゴシック" panose="020B0600070205080204" pitchFamily="50" charset="-128"/>
            </a:endParaRPr>
          </a:p>
          <a:p>
            <a:r>
              <a:rPr lang="ja-JP" altLang="en-US" sz="4000" b="1" dirty="0">
                <a:solidFill>
                  <a:srgbClr val="FF0000"/>
                </a:solidFill>
                <a:latin typeface="ＭＳ Ｐゴシック" panose="020B0600070205080204" pitchFamily="50" charset="-128"/>
                <a:ea typeface="ＭＳ Ｐゴシック" panose="020B0600070205080204" pitchFamily="50" charset="-128"/>
              </a:rPr>
              <a:t>なぜステンレスを選ぶのか</a:t>
            </a:r>
            <a:endParaRPr lang="fr-FR" sz="4000" b="1" dirty="0">
              <a:solidFill>
                <a:srgbClr val="FF0000"/>
              </a:solidFill>
              <a:latin typeface="ＭＳ Ｐゴシック" panose="020B0600070205080204" pitchFamily="50" charset="-128"/>
              <a:ea typeface="ＭＳ Ｐゴシック" panose="020B0600070205080204" pitchFamily="50" charset="-128"/>
            </a:endParaRPr>
          </a:p>
        </p:txBody>
      </p:sp>
      <p:sp>
        <p:nvSpPr>
          <p:cNvPr id="5" name="Slide Number Placeholder 3">
            <a:extLst>
              <a:ext uri="{FF2B5EF4-FFF2-40B4-BE49-F238E27FC236}">
                <a16:creationId xmlns:a16="http://schemas.microsoft.com/office/drawing/2014/main" id="{36CCF100-1A34-4CA7-AB2E-50EDDA481C43}"/>
              </a:ext>
            </a:extLst>
          </p:cNvPr>
          <p:cNvSpPr>
            <a:spLocks noGrp="1"/>
          </p:cNvSpPr>
          <p:nvPr>
            <p:ph type="sldNum" sz="quarter" idx="12"/>
          </p:nvPr>
        </p:nvSpPr>
        <p:spPr>
          <a:xfrm>
            <a:off x="8702344" y="6438979"/>
            <a:ext cx="396000" cy="365125"/>
          </a:xfrm>
        </p:spPr>
        <p:txBody>
          <a:bodyPr lIns="0" tIns="0" rIns="0" bIns="0"/>
          <a:lstStyle/>
          <a:p>
            <a:fld id="{1DC9DC11-BD25-480D-811A-D8D5A6A2F056}" type="slidenum">
              <a:rPr lang="fr-BE" smtClean="0"/>
              <a:t>1</a:t>
            </a:fld>
            <a:endParaRPr lang="fr-BE" dirty="0"/>
          </a:p>
        </p:txBody>
      </p:sp>
    </p:spTree>
    <p:extLst>
      <p:ext uri="{BB962C8B-B14F-4D97-AF65-F5344CB8AC3E}">
        <p14:creationId xmlns:p14="http://schemas.microsoft.com/office/powerpoint/2010/main" val="34511852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A12C23A-2D70-4D10-BDBC-C632B729B59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331392" y="1298632"/>
            <a:ext cx="8568952" cy="5433241"/>
          </a:xfrm>
          <a:prstGeom prst="rect">
            <a:avLst/>
          </a:prstGeom>
        </p:spPr>
      </p:pic>
      <p:sp>
        <p:nvSpPr>
          <p:cNvPr id="2" name="Title 1"/>
          <p:cNvSpPr>
            <a:spLocks noGrp="1"/>
          </p:cNvSpPr>
          <p:nvPr>
            <p:ph type="title"/>
          </p:nvPr>
        </p:nvSpPr>
        <p:spPr/>
        <p:txBody>
          <a:bodyPr>
            <a:noAutofit/>
          </a:bodyPr>
          <a:lstStyle/>
          <a:p>
            <a:r>
              <a:rPr lang="ja-JP" altLang="en-US" sz="4000" dirty="0">
                <a:latin typeface="ＭＳ Ｐゴシック" panose="020B0600070205080204" pitchFamily="50" charset="-128"/>
                <a:ea typeface="ＭＳ Ｐゴシック" panose="020B0600070205080204" pitchFamily="50" charset="-128"/>
              </a:rPr>
              <a:t>地域別の世界ステンレス鋼生産量</a:t>
            </a:r>
            <a:r>
              <a:rPr lang="fr-FR" sz="4000" baseline="30000" dirty="0">
                <a:latin typeface="ＭＳ Ｐゴシック" panose="020B0600070205080204" pitchFamily="50" charset="-128"/>
                <a:ea typeface="ＭＳ Ｐゴシック" panose="020B0600070205080204" pitchFamily="50" charset="-128"/>
              </a:rPr>
              <a:t>1</a:t>
            </a:r>
            <a:endParaRPr lang="nl-BE" sz="4000" baseline="30000" dirty="0">
              <a:latin typeface="ＭＳ Ｐゴシック" panose="020B0600070205080204" pitchFamily="50" charset="-128"/>
              <a:ea typeface="ＭＳ Ｐゴシック" panose="020B0600070205080204" pitchFamily="50" charset="-128"/>
            </a:endParaRPr>
          </a:p>
        </p:txBody>
      </p:sp>
      <p:sp>
        <p:nvSpPr>
          <p:cNvPr id="5" name="TextBox 4"/>
          <p:cNvSpPr txBox="1"/>
          <p:nvPr/>
        </p:nvSpPr>
        <p:spPr>
          <a:xfrm rot="1948694">
            <a:off x="7643318" y="326150"/>
            <a:ext cx="1403017" cy="646331"/>
          </a:xfrm>
          <a:prstGeom prst="rect">
            <a:avLst/>
          </a:prstGeom>
          <a:noFill/>
          <a:ln>
            <a:solidFill>
              <a:srgbClr val="FF0000"/>
            </a:solidFill>
          </a:ln>
        </p:spPr>
        <p:txBody>
          <a:bodyPr wrap="square" rtlCol="0">
            <a:spAutoFit/>
          </a:bodyPr>
          <a:lstStyle/>
          <a:p>
            <a:pPr algn="ctr"/>
            <a:r>
              <a:rPr lang="fr-FR" b="1" dirty="0">
                <a:solidFill>
                  <a:srgbClr val="FF0000"/>
                </a:solidFill>
              </a:rPr>
              <a:t>UPDATED 2019 ! </a:t>
            </a:r>
          </a:p>
        </p:txBody>
      </p:sp>
      <p:sp>
        <p:nvSpPr>
          <p:cNvPr id="6" name="Oval 5"/>
          <p:cNvSpPr/>
          <p:nvPr/>
        </p:nvSpPr>
        <p:spPr>
          <a:xfrm>
            <a:off x="3660239" y="1171059"/>
            <a:ext cx="2592288" cy="756084"/>
          </a:xfrm>
          <a:prstGeom prst="ellipse">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dirty="0">
                <a:solidFill>
                  <a:srgbClr val="0070C0"/>
                </a:solidFill>
                <a:latin typeface="ＭＳ Ｐゴシック" panose="020B0600070205080204" pitchFamily="50" charset="-128"/>
                <a:ea typeface="ＭＳ Ｐゴシック" panose="020B0600070205080204" pitchFamily="50" charset="-128"/>
              </a:rPr>
              <a:t>需要は増加傾向</a:t>
            </a:r>
            <a:endParaRPr lang="fr-FR" dirty="0">
              <a:solidFill>
                <a:srgbClr val="0070C0"/>
              </a:solidFill>
              <a:latin typeface="ＭＳ Ｐゴシック" panose="020B0600070205080204" pitchFamily="50" charset="-128"/>
              <a:ea typeface="ＭＳ Ｐゴシック" panose="020B0600070205080204" pitchFamily="50" charset="-128"/>
            </a:endParaRPr>
          </a:p>
        </p:txBody>
      </p:sp>
      <p:sp>
        <p:nvSpPr>
          <p:cNvPr id="13" name="Slide Number Placeholder 3">
            <a:extLst>
              <a:ext uri="{FF2B5EF4-FFF2-40B4-BE49-F238E27FC236}">
                <a16:creationId xmlns:a16="http://schemas.microsoft.com/office/drawing/2014/main" id="{C4319FC5-5A6A-4BA1-8B1D-D29764354624}"/>
              </a:ext>
            </a:extLst>
          </p:cNvPr>
          <p:cNvSpPr>
            <a:spLocks noGrp="1"/>
          </p:cNvSpPr>
          <p:nvPr>
            <p:ph type="sldNum" sz="quarter" idx="12"/>
          </p:nvPr>
        </p:nvSpPr>
        <p:spPr>
          <a:xfrm>
            <a:off x="8702344" y="6438979"/>
            <a:ext cx="396000" cy="365125"/>
          </a:xfrm>
        </p:spPr>
        <p:txBody>
          <a:bodyPr lIns="0" tIns="0" rIns="0" bIns="0"/>
          <a:lstStyle/>
          <a:p>
            <a:fld id="{1DC9DC11-BD25-480D-811A-D8D5A6A2F056}" type="slidenum">
              <a:rPr lang="fr-BE" smtClean="0"/>
              <a:t>10</a:t>
            </a:fld>
            <a:endParaRPr lang="fr-BE" dirty="0"/>
          </a:p>
        </p:txBody>
      </p:sp>
    </p:spTree>
    <p:extLst>
      <p:ext uri="{BB962C8B-B14F-4D97-AF65-F5344CB8AC3E}">
        <p14:creationId xmlns:p14="http://schemas.microsoft.com/office/powerpoint/2010/main" val="33992411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ja-JP" altLang="en-US" sz="3600" dirty="0"/>
              <a:t>世界粗鋼生産量の年間成長 </a:t>
            </a:r>
            <a:r>
              <a:rPr lang="en-GB" altLang="ja-JP" sz="3600" baseline="30000" dirty="0"/>
              <a:t>22</a:t>
            </a:r>
            <a:br>
              <a:rPr lang="en-GB" sz="3600" dirty="0"/>
            </a:br>
            <a:r>
              <a:rPr lang="ja-JP" altLang="en-US" sz="3600" dirty="0"/>
              <a:t>（百万トン）</a:t>
            </a:r>
            <a:endParaRPr lang="en-GB" sz="3600" dirty="0"/>
          </a:p>
        </p:txBody>
      </p:sp>
      <p:sp>
        <p:nvSpPr>
          <p:cNvPr id="3" name="Espace réservé du numéro de diapositive 2"/>
          <p:cNvSpPr>
            <a:spLocks noGrp="1"/>
          </p:cNvSpPr>
          <p:nvPr>
            <p:ph type="sldNum" sz="quarter" idx="12"/>
          </p:nvPr>
        </p:nvSpPr>
        <p:spPr/>
        <p:txBody>
          <a:bodyPr/>
          <a:lstStyle/>
          <a:p>
            <a:fld id="{1DC9DC11-BD25-480D-811A-D8D5A6A2F056}" type="slidenum">
              <a:rPr lang="fr-BE" smtClean="0"/>
              <a:t>11</a:t>
            </a:fld>
            <a:endParaRPr lang="fr-BE"/>
          </a:p>
        </p:txBody>
      </p:sp>
      <p:sp>
        <p:nvSpPr>
          <p:cNvPr id="6" name="TextBox 5">
            <a:extLst>
              <a:ext uri="{FF2B5EF4-FFF2-40B4-BE49-F238E27FC236}">
                <a16:creationId xmlns:a16="http://schemas.microsoft.com/office/drawing/2014/main" id="{15EE40C5-B60A-4413-B8D6-81E2554A7676}"/>
              </a:ext>
            </a:extLst>
          </p:cNvPr>
          <p:cNvSpPr txBox="1"/>
          <p:nvPr/>
        </p:nvSpPr>
        <p:spPr>
          <a:xfrm rot="1948694">
            <a:off x="7643318" y="326150"/>
            <a:ext cx="1403017" cy="646331"/>
          </a:xfrm>
          <a:prstGeom prst="rect">
            <a:avLst/>
          </a:prstGeom>
          <a:noFill/>
          <a:ln>
            <a:solidFill>
              <a:srgbClr val="FF0000"/>
            </a:solidFill>
          </a:ln>
        </p:spPr>
        <p:txBody>
          <a:bodyPr wrap="square" rtlCol="0">
            <a:spAutoFit/>
          </a:bodyPr>
          <a:lstStyle/>
          <a:p>
            <a:pPr algn="ctr"/>
            <a:r>
              <a:rPr lang="fr-FR" b="1" dirty="0">
                <a:solidFill>
                  <a:srgbClr val="FF0000"/>
                </a:solidFill>
              </a:rPr>
              <a:t>UPDATED 2019 ! </a:t>
            </a:r>
          </a:p>
        </p:txBody>
      </p:sp>
      <p:pic>
        <p:nvPicPr>
          <p:cNvPr id="5" name="Picture 4">
            <a:extLst>
              <a:ext uri="{FF2B5EF4-FFF2-40B4-BE49-F238E27FC236}">
                <a16:creationId xmlns:a16="http://schemas.microsoft.com/office/drawing/2014/main" id="{B3A52322-EDD0-4C22-B9DF-4B28BA4EC56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457200" y="1573271"/>
            <a:ext cx="8229600" cy="4808057"/>
          </a:xfrm>
          <a:prstGeom prst="rect">
            <a:avLst/>
          </a:prstGeom>
        </p:spPr>
      </p:pic>
    </p:spTree>
    <p:extLst>
      <p:ext uri="{BB962C8B-B14F-4D97-AF65-F5344CB8AC3E}">
        <p14:creationId xmlns:p14="http://schemas.microsoft.com/office/powerpoint/2010/main" val="25600545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ja-JP" altLang="en-US" sz="5400" dirty="0">
                <a:latin typeface="ＭＳ Ｐゴシック" panose="020B0600070205080204" pitchFamily="50" charset="-128"/>
                <a:ea typeface="ＭＳ Ｐゴシック" panose="020B0600070205080204" pitchFamily="50" charset="-128"/>
              </a:rPr>
              <a:t>なぜステンレスを</a:t>
            </a:r>
            <a:br>
              <a:rPr lang="en-US" altLang="ja-JP" sz="5400" dirty="0">
                <a:latin typeface="ＭＳ Ｐゴシック" panose="020B0600070205080204" pitchFamily="50" charset="-128"/>
                <a:ea typeface="ＭＳ Ｐゴシック" panose="020B0600070205080204" pitchFamily="50" charset="-128"/>
              </a:rPr>
            </a:br>
            <a:r>
              <a:rPr lang="ja-JP" altLang="en-US" sz="5400" dirty="0">
                <a:latin typeface="ＭＳ Ｐゴシック" panose="020B0600070205080204" pitchFamily="50" charset="-128"/>
                <a:ea typeface="ＭＳ Ｐゴシック" panose="020B0600070205080204" pitchFamily="50" charset="-128"/>
              </a:rPr>
              <a:t>選ぶのか？</a:t>
            </a:r>
            <a:endParaRPr lang="fr-FR" sz="5400" dirty="0">
              <a:latin typeface="ＭＳ Ｐゴシック" panose="020B0600070205080204" pitchFamily="50" charset="-128"/>
              <a:ea typeface="ＭＳ Ｐゴシック" panose="020B0600070205080204" pitchFamily="50" charset="-128"/>
            </a:endParaRPr>
          </a:p>
        </p:txBody>
      </p:sp>
      <p:sp>
        <p:nvSpPr>
          <p:cNvPr id="5" name="Slide Number Placeholder 3">
            <a:extLst>
              <a:ext uri="{FF2B5EF4-FFF2-40B4-BE49-F238E27FC236}">
                <a16:creationId xmlns:a16="http://schemas.microsoft.com/office/drawing/2014/main" id="{935D718A-FA64-493F-9ACD-F135A7A85FB5}"/>
              </a:ext>
            </a:extLst>
          </p:cNvPr>
          <p:cNvSpPr>
            <a:spLocks noGrp="1"/>
          </p:cNvSpPr>
          <p:nvPr>
            <p:ph type="sldNum" sz="quarter" idx="12"/>
          </p:nvPr>
        </p:nvSpPr>
        <p:spPr>
          <a:xfrm>
            <a:off x="8702344" y="6438979"/>
            <a:ext cx="396000" cy="365125"/>
          </a:xfrm>
        </p:spPr>
        <p:txBody>
          <a:bodyPr lIns="0" tIns="0" rIns="0" bIns="0"/>
          <a:lstStyle/>
          <a:p>
            <a:fld id="{1DC9DC11-BD25-480D-811A-D8D5A6A2F056}" type="slidenum">
              <a:rPr lang="fr-BE" smtClean="0"/>
              <a:t>12</a:t>
            </a:fld>
            <a:endParaRPr lang="fr-BE" dirty="0"/>
          </a:p>
        </p:txBody>
      </p:sp>
    </p:spTree>
    <p:extLst>
      <p:ext uri="{BB962C8B-B14F-4D97-AF65-F5344CB8AC3E}">
        <p14:creationId xmlns:p14="http://schemas.microsoft.com/office/powerpoint/2010/main" val="17660045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Autofit/>
          </a:bodyPr>
          <a:lstStyle/>
          <a:p>
            <a:r>
              <a:rPr lang="ja-JP" altLang="en-US" sz="4000" dirty="0">
                <a:latin typeface="ＭＳ Ｐゴシック" panose="020B0600070205080204" pitchFamily="50" charset="-128"/>
                <a:ea typeface="ＭＳ Ｐゴシック" panose="020B0600070205080204" pitchFamily="50" charset="-128"/>
              </a:rPr>
              <a:t>なぜステンレスを選ぶのか？</a:t>
            </a:r>
            <a:br>
              <a:rPr lang="en-US" sz="4000" dirty="0">
                <a:latin typeface="ＭＳ Ｐゴシック" panose="020B0600070205080204" pitchFamily="50" charset="-128"/>
                <a:ea typeface="ＭＳ Ｐゴシック" panose="020B0600070205080204" pitchFamily="50" charset="-128"/>
              </a:rPr>
            </a:br>
            <a:r>
              <a:rPr lang="ja-JP" altLang="en-US" sz="4000" dirty="0">
                <a:latin typeface="ＭＳ Ｐゴシック" panose="020B0600070205080204" pitchFamily="50" charset="-128"/>
                <a:ea typeface="ＭＳ Ｐゴシック" panose="020B0600070205080204" pitchFamily="50" charset="-128"/>
              </a:rPr>
              <a:t>　→　優れた優位特性</a:t>
            </a:r>
            <a:endParaRPr lang="fr-FR" sz="4000" dirty="0">
              <a:latin typeface="ＭＳ Ｐゴシック" panose="020B0600070205080204" pitchFamily="50" charset="-128"/>
              <a:ea typeface="ＭＳ Ｐゴシック" panose="020B0600070205080204" pitchFamily="50" charset="-128"/>
            </a:endParaRPr>
          </a:p>
        </p:txBody>
      </p:sp>
      <p:sp>
        <p:nvSpPr>
          <p:cNvPr id="3" name="Content Placeholder 2"/>
          <p:cNvSpPr>
            <a:spLocks noGrp="1"/>
          </p:cNvSpPr>
          <p:nvPr>
            <p:ph idx="1"/>
          </p:nvPr>
        </p:nvSpPr>
        <p:spPr>
          <a:xfrm>
            <a:off x="628650" y="1690690"/>
            <a:ext cx="8180070" cy="5030786"/>
          </a:xfrm>
        </p:spPr>
        <p:txBody>
          <a:bodyPr>
            <a:normAutofit fontScale="92500" lnSpcReduction="10000"/>
          </a:bodyPr>
          <a:lstStyle/>
          <a:p>
            <a:pPr marL="514350" indent="-514350">
              <a:buFont typeface="+mj-lt"/>
              <a:buAutoNum type="arabicPeriod"/>
            </a:pPr>
            <a:r>
              <a:rPr lang="ja-JP" altLang="en-US" sz="1900" b="1" u="sng" dirty="0">
                <a:latin typeface="ＭＳ Ｐゴシック" panose="020B0600070205080204" pitchFamily="50" charset="-128"/>
                <a:ea typeface="ＭＳ Ｐゴシック" panose="020B0600070205080204" pitchFamily="50" charset="-128"/>
              </a:rPr>
              <a:t>耐食性</a:t>
            </a:r>
            <a:r>
              <a:rPr lang="en-US" sz="2000" b="1" u="sng" dirty="0">
                <a:latin typeface="ＭＳ Ｐゴシック" panose="020B0600070205080204" pitchFamily="50" charset="-128"/>
                <a:ea typeface="ＭＳ Ｐゴシック" panose="020B0600070205080204" pitchFamily="50" charset="-128"/>
              </a:rPr>
              <a:t> </a:t>
            </a:r>
            <a:r>
              <a:rPr lang="en-US" sz="2000" dirty="0">
                <a:latin typeface="ＭＳ Ｐゴシック" panose="020B0600070205080204" pitchFamily="50" charset="-128"/>
                <a:ea typeface="ＭＳ Ｐゴシック" panose="020B0600070205080204" pitchFamily="50" charset="-128"/>
              </a:rPr>
              <a:t>(</a:t>
            </a:r>
            <a:r>
              <a:rPr lang="ja-JP" altLang="en-US" sz="1900" dirty="0">
                <a:latin typeface="ＭＳ Ｐゴシック" panose="020B0600070205080204" pitchFamily="50" charset="-128"/>
                <a:ea typeface="ＭＳ Ｐゴシック" panose="020B0600070205080204" pitchFamily="50" charset="-128"/>
              </a:rPr>
              <a:t>第</a:t>
            </a:r>
            <a:r>
              <a:rPr lang="en-US" altLang="ja-JP" sz="1900" dirty="0">
                <a:latin typeface="ＭＳ Ｐゴシック" panose="020B0600070205080204" pitchFamily="50" charset="-128"/>
                <a:ea typeface="ＭＳ Ｐゴシック" panose="020B0600070205080204" pitchFamily="50" charset="-128"/>
              </a:rPr>
              <a:t>3</a:t>
            </a:r>
            <a:r>
              <a:rPr lang="ja-JP" altLang="en-US" sz="1900" dirty="0">
                <a:latin typeface="ＭＳ Ｐゴシック" panose="020B0600070205080204" pitchFamily="50" charset="-128"/>
                <a:ea typeface="ＭＳ Ｐゴシック" panose="020B0600070205080204" pitchFamily="50" charset="-128"/>
              </a:rPr>
              <a:t>章参照</a:t>
            </a:r>
            <a:r>
              <a:rPr lang="en-US" sz="1900" dirty="0">
                <a:latin typeface="ＭＳ Ｐゴシック" panose="020B0600070205080204" pitchFamily="50" charset="-128"/>
                <a:ea typeface="ＭＳ Ｐゴシック" panose="020B0600070205080204" pitchFamily="50" charset="-128"/>
              </a:rPr>
              <a:t> ) </a:t>
            </a:r>
            <a:endParaRPr lang="en-US" sz="2000" dirty="0">
              <a:latin typeface="ＭＳ Ｐゴシック" panose="020B0600070205080204" pitchFamily="50" charset="-128"/>
              <a:ea typeface="ＭＳ Ｐゴシック" panose="020B0600070205080204" pitchFamily="50" charset="-128"/>
            </a:endParaRPr>
          </a:p>
          <a:p>
            <a:pPr lvl="1"/>
            <a:r>
              <a:rPr lang="ja-JP" altLang="en-US" sz="1600" dirty="0">
                <a:latin typeface="ＭＳ Ｐゴシック" panose="020B0600070205080204" pitchFamily="50" charset="-128"/>
                <a:ea typeface="ＭＳ Ｐゴシック" panose="020B0600070205080204" pitchFamily="50" charset="-128"/>
              </a:rPr>
              <a:t>全環境に対応 </a:t>
            </a:r>
            <a:r>
              <a:rPr lang="en-US" sz="1600" dirty="0">
                <a:latin typeface="ＭＳ Ｐゴシック" panose="020B0600070205080204" pitchFamily="50" charset="-128"/>
                <a:ea typeface="ＭＳ Ｐゴシック" panose="020B0600070205080204" pitchFamily="50" charset="-128"/>
              </a:rPr>
              <a:t>:  </a:t>
            </a:r>
            <a:r>
              <a:rPr lang="ja-JP" altLang="en-US" sz="1600" dirty="0">
                <a:latin typeface="ＭＳ Ｐゴシック" panose="020B0600070205080204" pitchFamily="50" charset="-128"/>
                <a:ea typeface="ＭＳ Ｐゴシック" panose="020B0600070205080204" pitchFamily="50" charset="-128"/>
              </a:rPr>
              <a:t>熱帯から極地まで、海岸から砂漠まで、都市環境から田舎環境までなど</a:t>
            </a:r>
            <a:endParaRPr lang="en-US" sz="1600" dirty="0">
              <a:latin typeface="ＭＳ Ｐゴシック" panose="020B0600070205080204" pitchFamily="50" charset="-128"/>
              <a:ea typeface="ＭＳ Ｐゴシック" panose="020B0600070205080204" pitchFamily="50" charset="-128"/>
            </a:endParaRPr>
          </a:p>
          <a:p>
            <a:pPr lvl="1"/>
            <a:r>
              <a:rPr lang="ja-JP" altLang="en-US" sz="1600" dirty="0">
                <a:latin typeface="ＭＳ Ｐゴシック" panose="020B0600070205080204" pitchFamily="50" charset="-128"/>
                <a:ea typeface="ＭＳ Ｐゴシック" panose="020B0600070205080204" pitchFamily="50" charset="-128"/>
              </a:rPr>
              <a:t>塗装とは異なり、自己修復性を示す</a:t>
            </a:r>
            <a:endParaRPr lang="en-US" sz="1600" dirty="0">
              <a:latin typeface="ＭＳ Ｐゴシック" panose="020B0600070205080204" pitchFamily="50" charset="-128"/>
              <a:ea typeface="ＭＳ Ｐゴシック" panose="020B0600070205080204" pitchFamily="50" charset="-128"/>
            </a:endParaRPr>
          </a:p>
          <a:p>
            <a:pPr marL="514350" indent="-514350">
              <a:buFont typeface="+mj-lt"/>
              <a:buAutoNum type="arabicPeriod"/>
            </a:pPr>
            <a:r>
              <a:rPr lang="ja-JP" altLang="en-US" sz="1900" b="1" u="sng" dirty="0">
                <a:latin typeface="ＭＳ Ｐゴシック" panose="020B0600070205080204" pitchFamily="50" charset="-128"/>
                <a:ea typeface="ＭＳ Ｐゴシック" panose="020B0600070205080204" pitchFamily="50" charset="-128"/>
              </a:rPr>
              <a:t>永続性</a:t>
            </a:r>
            <a:r>
              <a:rPr lang="en-US" sz="1900" dirty="0">
                <a:latin typeface="ＭＳ Ｐゴシック" panose="020B0600070205080204" pitchFamily="50" charset="-128"/>
                <a:ea typeface="ＭＳ Ｐゴシック" panose="020B0600070205080204" pitchFamily="50" charset="-128"/>
              </a:rPr>
              <a:t> </a:t>
            </a:r>
            <a:r>
              <a:rPr lang="ja-JP" altLang="en-US" sz="1900" dirty="0">
                <a:latin typeface="ＭＳ Ｐゴシック" panose="020B0600070205080204" pitchFamily="50" charset="-128"/>
                <a:ea typeface="ＭＳ Ｐゴシック" panose="020B0600070205080204" pitchFamily="50" charset="-128"/>
              </a:rPr>
              <a:t>ほぼメンテナンス不要</a:t>
            </a:r>
            <a:endParaRPr lang="en-US" sz="1900" dirty="0">
              <a:latin typeface="ＭＳ Ｐゴシック" panose="020B0600070205080204" pitchFamily="50" charset="-128"/>
              <a:ea typeface="ＭＳ Ｐゴシック" panose="020B0600070205080204" pitchFamily="50" charset="-128"/>
            </a:endParaRPr>
          </a:p>
          <a:p>
            <a:pPr marL="514350" indent="-514350">
              <a:buFont typeface="+mj-lt"/>
              <a:buAutoNum type="arabicPeriod"/>
            </a:pPr>
            <a:r>
              <a:rPr lang="ja-JP" altLang="en-US" sz="1900" b="1" u="sng" dirty="0">
                <a:latin typeface="ＭＳ Ｐゴシック" panose="020B0600070205080204" pitchFamily="50" charset="-128"/>
                <a:ea typeface="ＭＳ Ｐゴシック" panose="020B0600070205080204" pitchFamily="50" charset="-128"/>
              </a:rPr>
              <a:t>幅広い機械的特性</a:t>
            </a:r>
            <a:r>
              <a:rPr lang="en-US" sz="1900" dirty="0">
                <a:latin typeface="ＭＳ Ｐゴシック" panose="020B0600070205080204" pitchFamily="50" charset="-128"/>
                <a:ea typeface="ＭＳ Ｐゴシック" panose="020B0600070205080204" pitchFamily="50" charset="-128"/>
              </a:rPr>
              <a:t> </a:t>
            </a:r>
            <a:r>
              <a:rPr lang="ja-JP" altLang="en-US" sz="1900" dirty="0">
                <a:latin typeface="ＭＳ Ｐゴシック" panose="020B0600070205080204" pitchFamily="50" charset="-128"/>
                <a:ea typeface="ＭＳ Ｐゴシック" panose="020B0600070205080204" pitchFamily="50" charset="-128"/>
              </a:rPr>
              <a:t>数種のステンレス鋼種系列より最適鋼種を選択可能</a:t>
            </a:r>
            <a:endParaRPr lang="en-US" altLang="ja-JP" sz="1900" dirty="0">
              <a:latin typeface="ＭＳ Ｐゴシック" panose="020B0600070205080204" pitchFamily="50" charset="-128"/>
              <a:ea typeface="ＭＳ Ｐゴシック" panose="020B0600070205080204" pitchFamily="50" charset="-128"/>
            </a:endParaRPr>
          </a:p>
          <a:p>
            <a:pPr marL="0" indent="0">
              <a:buNone/>
            </a:pPr>
            <a:r>
              <a:rPr lang="ja-JP" altLang="en-US" sz="1700" dirty="0">
                <a:latin typeface="ＭＳ Ｐゴシック" panose="020B0600070205080204" pitchFamily="50" charset="-128"/>
                <a:ea typeface="ＭＳ Ｐゴシック" panose="020B0600070205080204" pitchFamily="50" charset="-128"/>
              </a:rPr>
              <a:t>　　　　</a:t>
            </a:r>
            <a:r>
              <a:rPr lang="en-US" sz="1700" dirty="0">
                <a:latin typeface="ＭＳ Ｐゴシック" panose="020B0600070205080204" pitchFamily="50" charset="-128"/>
                <a:ea typeface="ＭＳ Ｐゴシック" panose="020B0600070205080204" pitchFamily="50" charset="-128"/>
              </a:rPr>
              <a:t>(Cr-Ni </a:t>
            </a:r>
            <a:r>
              <a:rPr lang="ja-JP" altLang="en-US" sz="1700" dirty="0">
                <a:latin typeface="ＭＳ Ｐゴシック" panose="020B0600070205080204" pitchFamily="50" charset="-128"/>
                <a:ea typeface="ＭＳ Ｐゴシック" panose="020B0600070205080204" pitchFamily="50" charset="-128"/>
              </a:rPr>
              <a:t>ｵｰｽﾃﾅｲﾄ系、</a:t>
            </a:r>
            <a:r>
              <a:rPr lang="en-US" altLang="ja-JP" sz="1700" dirty="0">
                <a:latin typeface="ＭＳ Ｐゴシック" panose="020B0600070205080204" pitchFamily="50" charset="-128"/>
                <a:ea typeface="ＭＳ Ｐゴシック" panose="020B0600070205080204" pitchFamily="50" charset="-128"/>
              </a:rPr>
              <a:t>C</a:t>
            </a:r>
            <a:r>
              <a:rPr lang="en-US" sz="1700" dirty="0">
                <a:latin typeface="ＭＳ Ｐゴシック" panose="020B0600070205080204" pitchFamily="50" charset="-128"/>
                <a:ea typeface="ＭＳ Ｐゴシック" panose="020B0600070205080204" pitchFamily="50" charset="-128"/>
              </a:rPr>
              <a:t>r-</a:t>
            </a:r>
            <a:r>
              <a:rPr lang="en-US" sz="1700" dirty="0" err="1">
                <a:latin typeface="ＭＳ Ｐゴシック" panose="020B0600070205080204" pitchFamily="50" charset="-128"/>
                <a:ea typeface="ＭＳ Ｐゴシック" panose="020B0600070205080204" pitchFamily="50" charset="-128"/>
              </a:rPr>
              <a:t>Mn</a:t>
            </a:r>
            <a:r>
              <a:rPr lang="en-US" sz="1700" dirty="0">
                <a:latin typeface="ＭＳ Ｐゴシック" panose="020B0600070205080204" pitchFamily="50" charset="-128"/>
                <a:ea typeface="ＭＳ Ｐゴシック" panose="020B0600070205080204" pitchFamily="50" charset="-128"/>
              </a:rPr>
              <a:t> </a:t>
            </a:r>
            <a:r>
              <a:rPr lang="ja-JP" altLang="en-US" sz="1700" dirty="0">
                <a:latin typeface="ＭＳ Ｐゴシック" panose="020B0600070205080204" pitchFamily="50" charset="-128"/>
                <a:ea typeface="ＭＳ Ｐゴシック" panose="020B0600070205080204" pitchFamily="50" charset="-128"/>
              </a:rPr>
              <a:t>ｵｰﾃｽﾃﾅｲﾄ系、</a:t>
            </a:r>
            <a:r>
              <a:rPr lang="en-US" sz="1700" dirty="0">
                <a:latin typeface="ＭＳ Ｐゴシック" panose="020B0600070205080204" pitchFamily="50" charset="-128"/>
                <a:ea typeface="ＭＳ Ｐゴシック" panose="020B0600070205080204" pitchFamily="50" charset="-128"/>
              </a:rPr>
              <a:t>Cr </a:t>
            </a:r>
            <a:r>
              <a:rPr lang="ja-JP" altLang="en-US" sz="1700" dirty="0">
                <a:latin typeface="ＭＳ Ｐゴシック" panose="020B0600070205080204" pitchFamily="50" charset="-128"/>
                <a:ea typeface="ＭＳ Ｐゴシック" panose="020B0600070205080204" pitchFamily="50" charset="-128"/>
              </a:rPr>
              <a:t>ﾌｪﾗｲﾄ系、二層系、</a:t>
            </a:r>
            <a:r>
              <a:rPr lang="en-US" sz="1700" dirty="0">
                <a:latin typeface="ＭＳ Ｐゴシック" panose="020B0600070205080204" pitchFamily="50" charset="-128"/>
                <a:ea typeface="ＭＳ Ｐゴシック" panose="020B0600070205080204" pitchFamily="50" charset="-128"/>
              </a:rPr>
              <a:t>Cr</a:t>
            </a:r>
            <a:r>
              <a:rPr lang="en-US" altLang="ja-JP" sz="1700" dirty="0">
                <a:latin typeface="ＭＳ Ｐゴシック" panose="020B0600070205080204" pitchFamily="50" charset="-128"/>
                <a:ea typeface="ＭＳ Ｐゴシック" panose="020B0600070205080204" pitchFamily="50" charset="-128"/>
              </a:rPr>
              <a:t>-</a:t>
            </a:r>
            <a:r>
              <a:rPr lang="en-US" sz="1700" dirty="0">
                <a:latin typeface="ＭＳ Ｐゴシック" panose="020B0600070205080204" pitchFamily="50" charset="-128"/>
                <a:ea typeface="ＭＳ Ｐゴシック" panose="020B0600070205080204" pitchFamily="50" charset="-128"/>
              </a:rPr>
              <a:t>C </a:t>
            </a:r>
            <a:r>
              <a:rPr lang="ja-JP" altLang="en-US" sz="1700" dirty="0">
                <a:latin typeface="ＭＳ Ｐゴシック" panose="020B0600070205080204" pitchFamily="50" charset="-128"/>
                <a:ea typeface="ＭＳ Ｐゴシック" panose="020B0600070205080204" pitchFamily="50" charset="-128"/>
              </a:rPr>
              <a:t>ﾏﾙﾃﾝｻｲﾄ系</a:t>
            </a:r>
            <a:r>
              <a:rPr lang="en-US" sz="1700" dirty="0">
                <a:latin typeface="ＭＳ Ｐゴシック" panose="020B0600070205080204" pitchFamily="50" charset="-128"/>
                <a:ea typeface="ＭＳ Ｐゴシック" panose="020B0600070205080204" pitchFamily="50" charset="-128"/>
              </a:rPr>
              <a:t>)</a:t>
            </a:r>
          </a:p>
          <a:p>
            <a:pPr marL="0" indent="0">
              <a:buNone/>
            </a:pPr>
            <a:r>
              <a:rPr lang="ja-JP" altLang="en-US" sz="1900" dirty="0">
                <a:latin typeface="ＭＳ Ｐゴシック" panose="020B0600070205080204" pitchFamily="50" charset="-128"/>
                <a:ea typeface="ＭＳ Ｐゴシック" panose="020B0600070205080204" pitchFamily="50" charset="-128"/>
              </a:rPr>
              <a:t>　　　　現在では主要な建築基準にも含まれている</a:t>
            </a:r>
            <a:endParaRPr lang="en-US" altLang="ja-JP" sz="1900" dirty="0">
              <a:latin typeface="ＭＳ Ｐゴシック" panose="020B0600070205080204" pitchFamily="50" charset="-128"/>
              <a:ea typeface="ＭＳ Ｐゴシック" panose="020B0600070205080204" pitchFamily="50" charset="-128"/>
            </a:endParaRPr>
          </a:p>
          <a:p>
            <a:pPr marL="0" indent="0">
              <a:buNone/>
            </a:pPr>
            <a:r>
              <a:rPr lang="ja-JP" altLang="en-US" sz="1900" dirty="0">
                <a:latin typeface="ＭＳ Ｐゴシック" panose="020B0600070205080204" pitchFamily="50" charset="-128"/>
                <a:ea typeface="ＭＳ Ｐゴシック" panose="020B0600070205080204" pitchFamily="50" charset="-128"/>
              </a:rPr>
              <a:t>　　　　さらに耐火性能にも優れる</a:t>
            </a:r>
            <a:r>
              <a:rPr lang="en-US" sz="1900" dirty="0">
                <a:latin typeface="ＭＳ Ｐゴシック" panose="020B0600070205080204" pitchFamily="50" charset="-128"/>
                <a:ea typeface="ＭＳ Ｐゴシック" panose="020B0600070205080204" pitchFamily="50" charset="-128"/>
              </a:rPr>
              <a:t> (</a:t>
            </a:r>
            <a:r>
              <a:rPr lang="ja-JP" altLang="en-US" sz="1900" dirty="0">
                <a:latin typeface="ＭＳ Ｐゴシック" panose="020B0600070205080204" pitchFamily="50" charset="-128"/>
                <a:ea typeface="ＭＳ Ｐゴシック" panose="020B0600070205080204" pitchFamily="50" charset="-128"/>
              </a:rPr>
              <a:t>第</a:t>
            </a:r>
            <a:r>
              <a:rPr lang="en-US" altLang="ja-JP" sz="1900" dirty="0">
                <a:latin typeface="ＭＳ Ｐゴシック" panose="020B0600070205080204" pitchFamily="50" charset="-128"/>
                <a:ea typeface="ＭＳ Ｐゴシック" panose="020B0600070205080204" pitchFamily="50" charset="-128"/>
              </a:rPr>
              <a:t>4</a:t>
            </a:r>
            <a:r>
              <a:rPr lang="ja-JP" altLang="en-US" sz="1900" dirty="0">
                <a:latin typeface="ＭＳ Ｐゴシック" panose="020B0600070205080204" pitchFamily="50" charset="-128"/>
                <a:ea typeface="ＭＳ Ｐゴシック" panose="020B0600070205080204" pitchFamily="50" charset="-128"/>
              </a:rPr>
              <a:t>章、</a:t>
            </a:r>
            <a:r>
              <a:rPr lang="en-US" altLang="ja-JP" sz="1900" dirty="0">
                <a:latin typeface="ＭＳ Ｐゴシック" panose="020B0600070205080204" pitchFamily="50" charset="-128"/>
                <a:ea typeface="ＭＳ Ｐゴシック" panose="020B0600070205080204" pitchFamily="50" charset="-128"/>
              </a:rPr>
              <a:t>5</a:t>
            </a:r>
            <a:r>
              <a:rPr lang="ja-JP" altLang="en-US" sz="1900" dirty="0">
                <a:latin typeface="ＭＳ Ｐゴシック" panose="020B0600070205080204" pitchFamily="50" charset="-128"/>
                <a:ea typeface="ＭＳ Ｐゴシック" panose="020B0600070205080204" pitchFamily="50" charset="-128"/>
              </a:rPr>
              <a:t>章参照</a:t>
            </a:r>
            <a:r>
              <a:rPr lang="en-US" sz="1900" dirty="0">
                <a:latin typeface="ＭＳ Ｐゴシック" panose="020B0600070205080204" pitchFamily="50" charset="-128"/>
                <a:ea typeface="ＭＳ Ｐゴシック" panose="020B0600070205080204" pitchFamily="50" charset="-128"/>
              </a:rPr>
              <a:t>)</a:t>
            </a:r>
          </a:p>
          <a:p>
            <a:pPr marL="514350" indent="-514350">
              <a:buFont typeface="+mj-lt"/>
              <a:buAutoNum type="arabicPeriod" startAt="4"/>
            </a:pPr>
            <a:r>
              <a:rPr lang="ja-JP" altLang="en-US" sz="1900" b="1" u="sng" dirty="0">
                <a:latin typeface="ＭＳ Ｐゴシック" panose="020B0600070205080204" pitchFamily="50" charset="-128"/>
                <a:ea typeface="ＭＳ Ｐゴシック" panose="020B0600070205080204" pitchFamily="50" charset="-128"/>
              </a:rPr>
              <a:t>多様性</a:t>
            </a:r>
            <a:r>
              <a:rPr lang="en-US" sz="1900" dirty="0">
                <a:latin typeface="ＭＳ Ｐゴシック" panose="020B0600070205080204" pitchFamily="50" charset="-128"/>
                <a:ea typeface="ＭＳ Ｐゴシック" panose="020B0600070205080204" pitchFamily="50" charset="-128"/>
              </a:rPr>
              <a:t>: </a:t>
            </a:r>
            <a:r>
              <a:rPr lang="ja-JP" altLang="en-US" sz="1900" dirty="0">
                <a:latin typeface="ＭＳ Ｐゴシック" panose="020B0600070205080204" pitchFamily="50" charset="-128"/>
                <a:ea typeface="ＭＳ Ｐゴシック" panose="020B0600070205080204" pitchFamily="50" charset="-128"/>
              </a:rPr>
              <a:t>幅広い表面仕上げ、色調の選択肢（第</a:t>
            </a:r>
            <a:r>
              <a:rPr lang="en-US" altLang="ja-JP" sz="1900" dirty="0">
                <a:latin typeface="ＭＳ Ｐゴシック" panose="020B0600070205080204" pitchFamily="50" charset="-128"/>
                <a:ea typeface="ＭＳ Ｐゴシック" panose="020B0600070205080204" pitchFamily="50" charset="-128"/>
              </a:rPr>
              <a:t>6</a:t>
            </a:r>
            <a:r>
              <a:rPr lang="ja-JP" altLang="en-US" sz="1900" dirty="0">
                <a:latin typeface="ＭＳ Ｐゴシック" panose="020B0600070205080204" pitchFamily="50" charset="-128"/>
                <a:ea typeface="ＭＳ Ｐゴシック" panose="020B0600070205080204" pitchFamily="50" charset="-128"/>
              </a:rPr>
              <a:t>章参照）</a:t>
            </a:r>
            <a:endParaRPr lang="en-US" altLang="ja-JP" sz="1900" dirty="0">
              <a:latin typeface="ＭＳ Ｐゴシック" panose="020B0600070205080204" pitchFamily="50" charset="-128"/>
              <a:ea typeface="ＭＳ Ｐゴシック" panose="020B0600070205080204" pitchFamily="50" charset="-128"/>
            </a:endParaRPr>
          </a:p>
          <a:p>
            <a:pPr marL="0" indent="0">
              <a:buNone/>
            </a:pPr>
            <a:r>
              <a:rPr lang="ja-JP" altLang="en-US" sz="1900" dirty="0">
                <a:latin typeface="ＭＳ Ｐゴシック" panose="020B0600070205080204" pitchFamily="50" charset="-128"/>
                <a:ea typeface="ＭＳ Ｐゴシック" panose="020B0600070205080204" pitchFamily="50" charset="-128"/>
              </a:rPr>
              <a:t>　　　　さらに、公共の場での利用における耐久性も期待できる</a:t>
            </a:r>
            <a:endParaRPr lang="en-US" altLang="ja-JP" sz="1900" dirty="0">
              <a:latin typeface="ＭＳ Ｐゴシック" panose="020B0600070205080204" pitchFamily="50" charset="-128"/>
              <a:ea typeface="ＭＳ Ｐゴシック" panose="020B0600070205080204" pitchFamily="50" charset="-128"/>
            </a:endParaRPr>
          </a:p>
          <a:p>
            <a:pPr marL="457200" indent="-457200">
              <a:buFont typeface="+mj-lt"/>
              <a:buAutoNum type="arabicPeriod" startAt="5"/>
            </a:pPr>
            <a:r>
              <a:rPr lang="ja-JP" altLang="en-US" sz="1900" b="1" dirty="0">
                <a:latin typeface="ＭＳ Ｐゴシック" panose="020B0600070205080204" pitchFamily="50" charset="-128"/>
                <a:ea typeface="ＭＳ Ｐゴシック" panose="020B0600070205080204" pitchFamily="50" charset="-128"/>
              </a:rPr>
              <a:t> </a:t>
            </a:r>
            <a:r>
              <a:rPr lang="ja-JP" altLang="en-US" sz="1900" b="1" u="sng" dirty="0">
                <a:latin typeface="ＭＳ Ｐゴシック" panose="020B0600070205080204" pitchFamily="50" charset="-128"/>
                <a:ea typeface="ＭＳ Ｐゴシック" panose="020B0600070205080204" pitchFamily="50" charset="-128"/>
              </a:rPr>
              <a:t>製造</a:t>
            </a:r>
            <a:r>
              <a:rPr lang="en-US" altLang="ja-JP" sz="1900" b="1" u="sng" dirty="0">
                <a:latin typeface="ＭＳ Ｐゴシック" panose="020B0600070205080204" pitchFamily="50" charset="-128"/>
                <a:ea typeface="ＭＳ Ｐゴシック" panose="020B0600070205080204" pitchFamily="50" charset="-128"/>
              </a:rPr>
              <a:t>/</a:t>
            </a:r>
            <a:r>
              <a:rPr lang="ja-JP" altLang="en-US" sz="1900" b="1" u="sng" dirty="0">
                <a:latin typeface="ＭＳ Ｐゴシック" panose="020B0600070205080204" pitchFamily="50" charset="-128"/>
                <a:ea typeface="ＭＳ Ｐゴシック" panose="020B0600070205080204" pitchFamily="50" charset="-128"/>
              </a:rPr>
              <a:t>接合が容易</a:t>
            </a:r>
            <a:r>
              <a:rPr lang="en-US" sz="1900" dirty="0">
                <a:latin typeface="ＭＳ Ｐゴシック" panose="020B0600070205080204" pitchFamily="50" charset="-128"/>
                <a:ea typeface="ＭＳ Ｐゴシック" panose="020B0600070205080204" pitchFamily="50" charset="-128"/>
              </a:rPr>
              <a:t> (</a:t>
            </a:r>
            <a:r>
              <a:rPr lang="ja-JP" altLang="en-US" sz="1900" dirty="0">
                <a:latin typeface="ＭＳ Ｐゴシック" panose="020B0600070205080204" pitchFamily="50" charset="-128"/>
                <a:ea typeface="ＭＳ Ｐゴシック" panose="020B0600070205080204" pitchFamily="50" charset="-128"/>
              </a:rPr>
              <a:t>第</a:t>
            </a:r>
            <a:r>
              <a:rPr lang="en-US" altLang="ja-JP" sz="1900" dirty="0">
                <a:latin typeface="ＭＳ Ｐゴシック" panose="020B0600070205080204" pitchFamily="50" charset="-128"/>
                <a:ea typeface="ＭＳ Ｐゴシック" panose="020B0600070205080204" pitchFamily="50" charset="-128"/>
              </a:rPr>
              <a:t>9</a:t>
            </a:r>
            <a:r>
              <a:rPr lang="ja-JP" altLang="en-US" sz="1900" dirty="0">
                <a:latin typeface="ＭＳ Ｐゴシック" panose="020B0600070205080204" pitchFamily="50" charset="-128"/>
                <a:ea typeface="ＭＳ Ｐゴシック" panose="020B0600070205080204" pitchFamily="50" charset="-128"/>
              </a:rPr>
              <a:t>章参照</a:t>
            </a:r>
            <a:r>
              <a:rPr lang="en-US" sz="1900" dirty="0">
                <a:latin typeface="ＭＳ Ｐゴシック" panose="020B0600070205080204" pitchFamily="50" charset="-128"/>
                <a:ea typeface="ＭＳ Ｐゴシック" panose="020B0600070205080204" pitchFamily="50" charset="-128"/>
              </a:rPr>
              <a:t>)</a:t>
            </a:r>
          </a:p>
          <a:p>
            <a:pPr marL="514350" indent="-514350">
              <a:buFont typeface="+mj-lt"/>
              <a:buAutoNum type="arabicPeriod" startAt="5"/>
            </a:pPr>
            <a:r>
              <a:rPr lang="ja-JP" altLang="en-US" sz="1900" b="1" u="sng" dirty="0">
                <a:latin typeface="ＭＳ Ｐゴシック" panose="020B0600070205080204" pitchFamily="50" charset="-128"/>
                <a:ea typeface="ＭＳ Ｐゴシック" panose="020B0600070205080204" pitchFamily="50" charset="-128"/>
              </a:rPr>
              <a:t>優れたサステナビリティ</a:t>
            </a:r>
            <a:r>
              <a:rPr lang="en-US" sz="1900" dirty="0">
                <a:latin typeface="ＭＳ Ｐゴシック" panose="020B0600070205080204" pitchFamily="50" charset="-128"/>
                <a:ea typeface="ＭＳ Ｐゴシック" panose="020B0600070205080204" pitchFamily="50" charset="-128"/>
              </a:rPr>
              <a:t> (</a:t>
            </a:r>
            <a:r>
              <a:rPr lang="ja-JP" altLang="en-US" sz="1900" dirty="0">
                <a:latin typeface="ＭＳ Ｐゴシック" panose="020B0600070205080204" pitchFamily="50" charset="-128"/>
                <a:ea typeface="ＭＳ Ｐゴシック" panose="020B0600070205080204" pitchFamily="50" charset="-128"/>
              </a:rPr>
              <a:t>第</a:t>
            </a:r>
            <a:r>
              <a:rPr lang="en-US" altLang="ja-JP" sz="1900" dirty="0">
                <a:latin typeface="ＭＳ Ｐゴシック" panose="020B0600070205080204" pitchFamily="50" charset="-128"/>
                <a:ea typeface="ＭＳ Ｐゴシック" panose="020B0600070205080204" pitchFamily="50" charset="-128"/>
              </a:rPr>
              <a:t>11</a:t>
            </a:r>
            <a:r>
              <a:rPr lang="ja-JP" altLang="en-US" sz="1900" dirty="0">
                <a:latin typeface="ＭＳ Ｐゴシック" panose="020B0600070205080204" pitchFamily="50" charset="-128"/>
                <a:ea typeface="ＭＳ Ｐゴシック" panose="020B0600070205080204" pitchFamily="50" charset="-128"/>
              </a:rPr>
              <a:t>章参照</a:t>
            </a:r>
            <a:r>
              <a:rPr lang="en-US" sz="1900" dirty="0">
                <a:latin typeface="ＭＳ Ｐゴシック" panose="020B0600070205080204" pitchFamily="50" charset="-128"/>
                <a:ea typeface="ＭＳ Ｐゴシック" panose="020B0600070205080204" pitchFamily="50" charset="-128"/>
              </a:rPr>
              <a:t>)</a:t>
            </a:r>
            <a:endParaRPr lang="fr-FR" sz="1900" dirty="0">
              <a:latin typeface="ＭＳ Ｐゴシック" panose="020B0600070205080204" pitchFamily="50" charset="-128"/>
              <a:ea typeface="ＭＳ Ｐゴシック" panose="020B0600070205080204" pitchFamily="50" charset="-128"/>
            </a:endParaRPr>
          </a:p>
          <a:p>
            <a:pPr lvl="1"/>
            <a:r>
              <a:rPr lang="ja-JP" altLang="en-US" sz="1600" dirty="0">
                <a:latin typeface="ＭＳ Ｐゴシック" panose="020B0600070205080204" pitchFamily="50" charset="-128"/>
                <a:ea typeface="ＭＳ Ｐゴシック" panose="020B0600070205080204" pitchFamily="50" charset="-128"/>
              </a:rPr>
              <a:t>メンテナンスをほぼ行わずに永続的に使用可能</a:t>
            </a:r>
            <a:endParaRPr lang="en-US" sz="1600" dirty="0">
              <a:latin typeface="ＭＳ Ｐゴシック" panose="020B0600070205080204" pitchFamily="50" charset="-128"/>
              <a:ea typeface="ＭＳ Ｐゴシック" panose="020B0600070205080204" pitchFamily="50" charset="-128"/>
            </a:endParaRPr>
          </a:p>
          <a:p>
            <a:pPr lvl="1"/>
            <a:r>
              <a:rPr lang="en-US" sz="1600" dirty="0">
                <a:latin typeface="ＭＳ Ｐゴシック" panose="020B0600070205080204" pitchFamily="50" charset="-128"/>
                <a:ea typeface="ＭＳ Ｐゴシック" panose="020B0600070205080204" pitchFamily="50" charset="-128"/>
              </a:rPr>
              <a:t>100% </a:t>
            </a:r>
            <a:r>
              <a:rPr lang="ja-JP" altLang="en-US" sz="1600" dirty="0">
                <a:latin typeface="ＭＳ Ｐゴシック" panose="020B0600070205080204" pitchFamily="50" charset="-128"/>
                <a:ea typeface="ＭＳ Ｐゴシック" panose="020B0600070205080204" pitchFamily="50" charset="-128"/>
              </a:rPr>
              <a:t>リサイクル可能</a:t>
            </a:r>
            <a:r>
              <a:rPr lang="en-US" sz="1600" dirty="0">
                <a:latin typeface="ＭＳ Ｐゴシック" panose="020B0600070205080204" pitchFamily="50" charset="-128"/>
                <a:ea typeface="ＭＳ Ｐゴシック" panose="020B0600070205080204" pitchFamily="50" charset="-128"/>
              </a:rPr>
              <a:t> (</a:t>
            </a:r>
            <a:r>
              <a:rPr lang="en-US" altLang="ja-JP" sz="1600" dirty="0">
                <a:latin typeface="ＭＳ Ｐゴシック" panose="020B0600070205080204" pitchFamily="50" charset="-128"/>
                <a:ea typeface="ＭＳ Ｐゴシック" panose="020B0600070205080204" pitchFamily="50" charset="-128"/>
              </a:rPr>
              <a:t>85</a:t>
            </a:r>
            <a:r>
              <a:rPr lang="ja-JP" altLang="en-US" sz="1600" dirty="0">
                <a:latin typeface="ＭＳ Ｐゴシック" panose="020B0600070205080204" pitchFamily="50" charset="-128"/>
                <a:ea typeface="ＭＳ Ｐゴシック" panose="020B0600070205080204" pitchFamily="50" charset="-128"/>
              </a:rPr>
              <a:t>％以上がリサイクルされている</a:t>
            </a:r>
            <a:r>
              <a:rPr lang="en-US" sz="1600" dirty="0">
                <a:latin typeface="ＭＳ Ｐゴシック" panose="020B0600070205080204" pitchFamily="50" charset="-128"/>
                <a:ea typeface="ＭＳ Ｐゴシック" panose="020B0600070205080204" pitchFamily="50" charset="-128"/>
              </a:rPr>
              <a:t>)</a:t>
            </a:r>
          </a:p>
          <a:p>
            <a:pPr lvl="1"/>
            <a:r>
              <a:rPr lang="ja-JP" altLang="en-US" sz="1600" dirty="0">
                <a:latin typeface="ＭＳ Ｐゴシック" panose="020B0600070205080204" pitchFamily="50" charset="-128"/>
                <a:ea typeface="ＭＳ Ｐゴシック" panose="020B0600070205080204" pitchFamily="50" charset="-128"/>
              </a:rPr>
              <a:t>廃却時においてもその特性を失わない</a:t>
            </a:r>
            <a:endParaRPr lang="en-US" sz="1600" dirty="0">
              <a:latin typeface="ＭＳ Ｐゴシック" panose="020B0600070205080204" pitchFamily="50" charset="-128"/>
              <a:ea typeface="ＭＳ Ｐゴシック" panose="020B0600070205080204" pitchFamily="50" charset="-128"/>
            </a:endParaRPr>
          </a:p>
          <a:p>
            <a:pPr marL="514350" indent="-514350">
              <a:buFont typeface="+mj-lt"/>
              <a:buAutoNum type="arabicPeriod" startAt="5"/>
            </a:pPr>
            <a:r>
              <a:rPr lang="ja-JP" altLang="en-US" sz="2000" b="1" u="sng" dirty="0">
                <a:latin typeface="ＭＳ Ｐゴシック" panose="020B0600070205080204" pitchFamily="50" charset="-128"/>
                <a:ea typeface="ＭＳ Ｐゴシック" panose="020B0600070205080204" pitchFamily="50" charset="-128"/>
              </a:rPr>
              <a:t>安全、衛生的</a:t>
            </a:r>
            <a:r>
              <a:rPr lang="en-US" sz="2000" dirty="0">
                <a:latin typeface="ＭＳ Ｐゴシック" panose="020B0600070205080204" pitchFamily="50" charset="-128"/>
                <a:ea typeface="ＭＳ Ｐゴシック" panose="020B0600070205080204" pitchFamily="50" charset="-128"/>
              </a:rPr>
              <a:t>: </a:t>
            </a:r>
            <a:r>
              <a:rPr lang="ja-JP" altLang="en-US" sz="2000" dirty="0">
                <a:latin typeface="ＭＳ Ｐゴシック" panose="020B0600070205080204" pitchFamily="50" charset="-128"/>
                <a:ea typeface="ＭＳ Ｐゴシック" panose="020B0600070205080204" pitchFamily="50" charset="-128"/>
              </a:rPr>
              <a:t>不活性、不純物を含まず、清掃・消毒が容易</a:t>
            </a:r>
            <a:endParaRPr lang="en-US" sz="2000" dirty="0">
              <a:latin typeface="ＭＳ Ｐゴシック" panose="020B0600070205080204" pitchFamily="50" charset="-128"/>
              <a:ea typeface="ＭＳ Ｐゴシック" panose="020B0600070205080204" pitchFamily="50" charset="-128"/>
            </a:endParaRPr>
          </a:p>
          <a:p>
            <a:pPr marL="514350" indent="-514350">
              <a:buFont typeface="+mj-lt"/>
              <a:buAutoNum type="arabicPeriod" startAt="5"/>
            </a:pPr>
            <a:r>
              <a:rPr lang="ja-JP" altLang="en-US" sz="2000" b="1" u="sng" dirty="0">
                <a:latin typeface="ＭＳ Ｐゴシック" panose="020B0600070205080204" pitchFamily="50" charset="-128"/>
                <a:ea typeface="ＭＳ Ｐゴシック" panose="020B0600070205080204" pitchFamily="50" charset="-128"/>
              </a:rPr>
              <a:t>その他特性</a:t>
            </a:r>
            <a:r>
              <a:rPr lang="en-US" sz="2000" dirty="0">
                <a:latin typeface="ＭＳ Ｐゴシック" panose="020B0600070205080204" pitchFamily="50" charset="-128"/>
                <a:ea typeface="ＭＳ Ｐゴシック" panose="020B0600070205080204" pitchFamily="50" charset="-128"/>
              </a:rPr>
              <a:t>: </a:t>
            </a:r>
            <a:r>
              <a:rPr lang="ja-JP" altLang="en-US" sz="2000" dirty="0">
                <a:latin typeface="ＭＳ Ｐゴシック" panose="020B0600070205080204" pitchFamily="50" charset="-128"/>
                <a:ea typeface="ＭＳ Ｐゴシック" panose="020B0600070205080204" pitchFamily="50" charset="-128"/>
              </a:rPr>
              <a:t>強磁性、非磁性など</a:t>
            </a:r>
            <a:r>
              <a:rPr lang="en-US" sz="2000" dirty="0">
                <a:latin typeface="ＭＳ Ｐゴシック" panose="020B0600070205080204" pitchFamily="50" charset="-128"/>
                <a:ea typeface="ＭＳ Ｐゴシック" panose="020B0600070205080204" pitchFamily="50" charset="-128"/>
              </a:rPr>
              <a:t> </a:t>
            </a:r>
          </a:p>
        </p:txBody>
      </p:sp>
      <p:sp>
        <p:nvSpPr>
          <p:cNvPr id="6" name="Slide Number Placeholder 3">
            <a:extLst>
              <a:ext uri="{FF2B5EF4-FFF2-40B4-BE49-F238E27FC236}">
                <a16:creationId xmlns:a16="http://schemas.microsoft.com/office/drawing/2014/main" id="{66EC59F3-E63C-452E-BAC7-23C08155C1E6}"/>
              </a:ext>
            </a:extLst>
          </p:cNvPr>
          <p:cNvSpPr>
            <a:spLocks noGrp="1"/>
          </p:cNvSpPr>
          <p:nvPr>
            <p:ph type="sldNum" sz="quarter" idx="12"/>
          </p:nvPr>
        </p:nvSpPr>
        <p:spPr>
          <a:xfrm>
            <a:off x="8702344" y="6438979"/>
            <a:ext cx="396000" cy="365125"/>
          </a:xfrm>
        </p:spPr>
        <p:txBody>
          <a:bodyPr lIns="0" tIns="0" rIns="0" bIns="0"/>
          <a:lstStyle/>
          <a:p>
            <a:fld id="{1DC9DC11-BD25-480D-811A-D8D5A6A2F056}" type="slidenum">
              <a:rPr lang="fr-BE" smtClean="0"/>
              <a:t>13</a:t>
            </a:fld>
            <a:endParaRPr lang="fr-BE" dirty="0"/>
          </a:p>
        </p:txBody>
      </p:sp>
    </p:spTree>
    <p:extLst>
      <p:ext uri="{BB962C8B-B14F-4D97-AF65-F5344CB8AC3E}">
        <p14:creationId xmlns:p14="http://schemas.microsoft.com/office/powerpoint/2010/main" val="1359892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Autofit/>
          </a:bodyPr>
          <a:lstStyle/>
          <a:p>
            <a:r>
              <a:rPr lang="ja-JP" altLang="en-US" sz="4000" dirty="0">
                <a:latin typeface="ＭＳ Ｐゴシック" panose="020B0600070205080204" pitchFamily="50" charset="-128"/>
                <a:ea typeface="ＭＳ Ｐゴシック" panose="020B0600070205080204" pitchFamily="50" charset="-128"/>
              </a:rPr>
              <a:t>ステンレスが採用されない理由</a:t>
            </a:r>
            <a:br>
              <a:rPr lang="en-US" sz="4000" dirty="0">
                <a:latin typeface="ＭＳ Ｐゴシック" panose="020B0600070205080204" pitchFamily="50" charset="-128"/>
                <a:ea typeface="ＭＳ Ｐゴシック" panose="020B0600070205080204" pitchFamily="50" charset="-128"/>
              </a:rPr>
            </a:br>
            <a:r>
              <a:rPr lang="ja-JP" altLang="en-US" sz="4000" dirty="0">
                <a:latin typeface="ＭＳ Ｐゴシック" panose="020B0600070205080204" pitchFamily="50" charset="-128"/>
                <a:ea typeface="ＭＳ Ｐゴシック" panose="020B0600070205080204" pitchFamily="50" charset="-128"/>
              </a:rPr>
              <a:t>　→　イニシャルコストが高い</a:t>
            </a:r>
            <a:endParaRPr lang="fr-FR" sz="4000" dirty="0">
              <a:latin typeface="ＭＳ Ｐゴシック" panose="020B0600070205080204" pitchFamily="50" charset="-128"/>
              <a:ea typeface="ＭＳ Ｐゴシック" panose="020B0600070205080204" pitchFamily="50" charset="-128"/>
            </a:endParaRPr>
          </a:p>
        </p:txBody>
      </p:sp>
      <p:sp>
        <p:nvSpPr>
          <p:cNvPr id="8" name="Subtitle 2">
            <a:extLst>
              <a:ext uri="{FF2B5EF4-FFF2-40B4-BE49-F238E27FC236}">
                <a16:creationId xmlns:a16="http://schemas.microsoft.com/office/drawing/2014/main" id="{66069484-C797-42A2-9CD9-3C75591566F2}"/>
              </a:ext>
            </a:extLst>
          </p:cNvPr>
          <p:cNvSpPr>
            <a:spLocks noGrp="1"/>
          </p:cNvSpPr>
          <p:nvPr>
            <p:ph idx="1"/>
          </p:nvPr>
        </p:nvSpPr>
        <p:spPr>
          <a:xfrm>
            <a:off x="416560" y="1690690"/>
            <a:ext cx="8331200" cy="4802184"/>
          </a:xfrm>
        </p:spPr>
        <p:txBody>
          <a:bodyPr>
            <a:normAutofit fontScale="40000" lnSpcReduction="20000"/>
          </a:bodyPr>
          <a:lstStyle/>
          <a:p>
            <a:pPr marL="0" indent="0">
              <a:buNone/>
            </a:pPr>
            <a:r>
              <a:rPr lang="en-US" altLang="ja-JP" sz="5000" dirty="0">
                <a:latin typeface="ＭＳ Ｐゴシック" panose="020B0600070205080204" pitchFamily="50" charset="-128"/>
                <a:ea typeface="ＭＳ Ｐゴシック" panose="020B0600070205080204" pitchFamily="50" charset="-128"/>
              </a:rPr>
              <a:t>【</a:t>
            </a:r>
            <a:r>
              <a:rPr lang="ja-JP" altLang="en-US" sz="5000" dirty="0">
                <a:latin typeface="ＭＳ Ｐゴシック" panose="020B0600070205080204" pitchFamily="50" charset="-128"/>
                <a:ea typeface="ＭＳ Ｐゴシック" panose="020B0600070205080204" pitchFamily="50" charset="-128"/>
              </a:rPr>
              <a:t>質問</a:t>
            </a:r>
            <a:r>
              <a:rPr lang="en-US" altLang="ja-JP" sz="5000" dirty="0">
                <a:latin typeface="ＭＳ Ｐゴシック" panose="020B0600070205080204" pitchFamily="50" charset="-128"/>
                <a:ea typeface="ＭＳ Ｐゴシック" panose="020B0600070205080204" pitchFamily="50" charset="-128"/>
              </a:rPr>
              <a:t>】</a:t>
            </a:r>
          </a:p>
          <a:p>
            <a:pPr marL="0" indent="0">
              <a:buNone/>
            </a:pPr>
            <a:r>
              <a:rPr lang="ja-JP" altLang="en-US" sz="5000" dirty="0">
                <a:latin typeface="ＭＳ Ｐゴシック" panose="020B0600070205080204" pitchFamily="50" charset="-128"/>
                <a:ea typeface="ＭＳ Ｐゴシック" panose="020B0600070205080204" pitchFamily="50" charset="-128"/>
              </a:rPr>
              <a:t>ステンレス鋼は高価であると思いますか？</a:t>
            </a:r>
            <a:endParaRPr lang="en-US" altLang="ja-JP" sz="5000" dirty="0">
              <a:latin typeface="ＭＳ Ｐゴシック" panose="020B0600070205080204" pitchFamily="50" charset="-128"/>
              <a:ea typeface="ＭＳ Ｐゴシック" panose="020B0600070205080204" pitchFamily="50" charset="-128"/>
            </a:endParaRPr>
          </a:p>
          <a:p>
            <a:pPr marL="0" indent="0">
              <a:buNone/>
            </a:pPr>
            <a:r>
              <a:rPr lang="en-US" altLang="ja-JP" sz="5000" dirty="0">
                <a:latin typeface="ＭＳ Ｐゴシック" panose="020B0600070205080204" pitchFamily="50" charset="-128"/>
                <a:ea typeface="ＭＳ Ｐゴシック" panose="020B0600070205080204" pitchFamily="50" charset="-128"/>
              </a:rPr>
              <a:t>【</a:t>
            </a:r>
            <a:r>
              <a:rPr lang="ja-JP" altLang="en-US" sz="5000" dirty="0">
                <a:latin typeface="ＭＳ Ｐゴシック" panose="020B0600070205080204" pitchFamily="50" charset="-128"/>
                <a:ea typeface="ＭＳ Ｐゴシック" panose="020B0600070205080204" pitchFamily="50" charset="-128"/>
              </a:rPr>
              <a:t>回答</a:t>
            </a:r>
            <a:r>
              <a:rPr lang="en-US" altLang="ja-JP" sz="5000" dirty="0">
                <a:latin typeface="ＭＳ Ｐゴシック" panose="020B0600070205080204" pitchFamily="50" charset="-128"/>
                <a:ea typeface="ＭＳ Ｐゴシック" panose="020B0600070205080204" pitchFamily="50" charset="-128"/>
              </a:rPr>
              <a:t>】</a:t>
            </a:r>
          </a:p>
          <a:p>
            <a:pPr marL="0" indent="0">
              <a:buNone/>
            </a:pPr>
            <a:r>
              <a:rPr lang="ja-JP" altLang="en-US" sz="5000" dirty="0">
                <a:latin typeface="ＭＳ Ｐゴシック" panose="020B0600070205080204" pitchFamily="50" charset="-128"/>
                <a:ea typeface="ＭＳ Ｐゴシック" panose="020B0600070205080204" pitchFamily="50" charset="-128"/>
              </a:rPr>
              <a:t>ステンレス鋼は“高価である”と同時に、“安価な材料”として扱うこともできる</a:t>
            </a:r>
            <a:endParaRPr lang="fr-BE" sz="5000" b="1" dirty="0">
              <a:solidFill>
                <a:schemeClr val="accent1"/>
              </a:solidFill>
              <a:latin typeface="ＭＳ Ｐゴシック" panose="020B0600070205080204" pitchFamily="50" charset="-128"/>
              <a:ea typeface="ＭＳ Ｐゴシック" panose="020B0600070205080204" pitchFamily="50" charset="-128"/>
            </a:endParaRPr>
          </a:p>
          <a:p>
            <a:pPr marL="0" indent="0">
              <a:buNone/>
            </a:pPr>
            <a:r>
              <a:rPr lang="en-US" altLang="ja-JP" sz="4500" b="1" dirty="0">
                <a:solidFill>
                  <a:schemeClr val="accent1"/>
                </a:solidFill>
                <a:latin typeface="ＭＳ Ｐゴシック" panose="020B0600070205080204" pitchFamily="50" charset="-128"/>
                <a:ea typeface="ＭＳ Ｐゴシック" panose="020B0600070205080204" pitchFamily="50" charset="-128"/>
              </a:rPr>
              <a:t>Yes</a:t>
            </a:r>
            <a:r>
              <a:rPr lang="fr-BE" sz="4500" b="1" dirty="0">
                <a:solidFill>
                  <a:schemeClr val="accent1"/>
                </a:solidFill>
                <a:latin typeface="ＭＳ Ｐゴシック" panose="020B0600070205080204" pitchFamily="50" charset="-128"/>
                <a:ea typeface="ＭＳ Ｐゴシック" panose="020B0600070205080204" pitchFamily="50" charset="-128"/>
              </a:rPr>
              <a:t>: </a:t>
            </a:r>
          </a:p>
          <a:p>
            <a:pPr marL="0" indent="0">
              <a:buNone/>
            </a:pPr>
            <a:r>
              <a:rPr lang="ja-JP" altLang="en-US" sz="4500" dirty="0">
                <a:solidFill>
                  <a:schemeClr val="accent1"/>
                </a:solidFill>
                <a:latin typeface="ＭＳ Ｐゴシック" panose="020B0600070205080204" pitchFamily="50" charset="-128"/>
                <a:ea typeface="ＭＳ Ｐゴシック" panose="020B0600070205080204" pitchFamily="50" charset="-128"/>
              </a:rPr>
              <a:t>材料のイニシャルコストの観点からは確かに高額となる　（とくに投資判断において）</a:t>
            </a:r>
            <a:endParaRPr lang="fr-BE" sz="4500" dirty="0">
              <a:solidFill>
                <a:schemeClr val="accent1"/>
              </a:solidFill>
              <a:latin typeface="ＭＳ Ｐゴシック" panose="020B0600070205080204" pitchFamily="50" charset="-128"/>
              <a:ea typeface="ＭＳ Ｐゴシック" panose="020B0600070205080204" pitchFamily="50" charset="-128"/>
            </a:endParaRPr>
          </a:p>
          <a:p>
            <a:pPr marL="0" indent="0">
              <a:buNone/>
            </a:pPr>
            <a:r>
              <a:rPr lang="ja-JP" altLang="en-US" sz="4500" dirty="0">
                <a:solidFill>
                  <a:schemeClr val="accent1"/>
                </a:solidFill>
                <a:latin typeface="ＭＳ Ｐゴシック" panose="020B0600070205080204" pitchFamily="50" charset="-128"/>
                <a:ea typeface="ＭＳ Ｐゴシック" panose="020B0600070205080204" pitchFamily="50" charset="-128"/>
              </a:rPr>
              <a:t>しかし、材料選択において、誤った選択をすると非常に高額となる</a:t>
            </a:r>
            <a:endParaRPr lang="en-US" altLang="ja-JP" sz="4500" dirty="0">
              <a:solidFill>
                <a:schemeClr val="accent1"/>
              </a:solidFill>
              <a:latin typeface="ＭＳ Ｐゴシック" panose="020B0600070205080204" pitchFamily="50" charset="-128"/>
              <a:ea typeface="ＭＳ Ｐゴシック" panose="020B0600070205080204" pitchFamily="50" charset="-128"/>
            </a:endParaRPr>
          </a:p>
          <a:p>
            <a:r>
              <a:rPr lang="ja-JP" altLang="en-US" sz="4500" dirty="0">
                <a:solidFill>
                  <a:schemeClr val="accent1"/>
                </a:solidFill>
                <a:latin typeface="ＭＳ Ｐゴシック" panose="020B0600070205080204" pitchFamily="50" charset="-128"/>
                <a:ea typeface="ＭＳ Ｐゴシック" panose="020B0600070205080204" pitchFamily="50" charset="-128"/>
              </a:rPr>
              <a:t>ステンレス鋼の使用料は物件トータルでみると少ないことが多い</a:t>
            </a:r>
            <a:endParaRPr lang="en-US" altLang="ja-JP" sz="4500" dirty="0">
              <a:solidFill>
                <a:schemeClr val="accent1"/>
              </a:solidFill>
              <a:latin typeface="ＭＳ Ｐゴシック" panose="020B0600070205080204" pitchFamily="50" charset="-128"/>
              <a:ea typeface="ＭＳ Ｐゴシック" panose="020B0600070205080204" pitchFamily="50" charset="-128"/>
            </a:endParaRPr>
          </a:p>
          <a:p>
            <a:r>
              <a:rPr lang="ja-JP" altLang="en-US" sz="4500" dirty="0">
                <a:solidFill>
                  <a:schemeClr val="accent1"/>
                </a:solidFill>
                <a:latin typeface="ＭＳ Ｐゴシック" panose="020B0600070205080204" pitchFamily="50" charset="-128"/>
                <a:ea typeface="ＭＳ Ｐゴシック" panose="020B0600070205080204" pitchFamily="50" charset="-128"/>
              </a:rPr>
              <a:t>早すぎる更新やメンテナンスは直接的、間接的に大きな費用発生を伴う</a:t>
            </a:r>
            <a:endParaRPr lang="en-US" altLang="ja-JP" sz="4500" dirty="0">
              <a:solidFill>
                <a:schemeClr val="accent1"/>
              </a:solidFill>
              <a:latin typeface="ＭＳ Ｐゴシック" panose="020B0600070205080204" pitchFamily="50" charset="-128"/>
              <a:ea typeface="ＭＳ Ｐゴシック" panose="020B0600070205080204" pitchFamily="50" charset="-128"/>
            </a:endParaRPr>
          </a:p>
          <a:p>
            <a:endParaRPr lang="fr-BE" sz="3800" b="1" dirty="0">
              <a:solidFill>
                <a:srgbClr val="00B050"/>
              </a:solidFill>
              <a:latin typeface="ＭＳ Ｐゴシック" panose="020B0600070205080204" pitchFamily="50" charset="-128"/>
              <a:ea typeface="ＭＳ Ｐゴシック" panose="020B0600070205080204" pitchFamily="50" charset="-128"/>
            </a:endParaRPr>
          </a:p>
          <a:p>
            <a:pPr marL="0" indent="0">
              <a:buNone/>
            </a:pPr>
            <a:r>
              <a:rPr lang="fr-BE" sz="4500" b="1" dirty="0">
                <a:solidFill>
                  <a:srgbClr val="00B050"/>
                </a:solidFill>
                <a:latin typeface="ＭＳ Ｐゴシック" panose="020B0600070205080204" pitchFamily="50" charset="-128"/>
                <a:ea typeface="ＭＳ Ｐゴシック" panose="020B0600070205080204" pitchFamily="50" charset="-128"/>
              </a:rPr>
              <a:t>N</a:t>
            </a:r>
            <a:r>
              <a:rPr lang="en-US" sz="4500" b="1" dirty="0">
                <a:solidFill>
                  <a:srgbClr val="00B050"/>
                </a:solidFill>
                <a:latin typeface="ＭＳ Ｐゴシック" panose="020B0600070205080204" pitchFamily="50" charset="-128"/>
                <a:ea typeface="ＭＳ Ｐゴシック" panose="020B0600070205080204" pitchFamily="50" charset="-128"/>
              </a:rPr>
              <a:t>o</a:t>
            </a:r>
            <a:r>
              <a:rPr lang="fr-BE" sz="4500" b="1" dirty="0">
                <a:solidFill>
                  <a:srgbClr val="00B050"/>
                </a:solidFill>
                <a:latin typeface="ＭＳ Ｐゴシック" panose="020B0600070205080204" pitchFamily="50" charset="-128"/>
                <a:ea typeface="ＭＳ Ｐゴシック" panose="020B0600070205080204" pitchFamily="50" charset="-128"/>
              </a:rPr>
              <a:t>:</a:t>
            </a:r>
          </a:p>
          <a:p>
            <a:pPr>
              <a:buClr>
                <a:srgbClr val="00B050"/>
              </a:buClr>
            </a:pPr>
            <a:r>
              <a:rPr lang="ja-JP" altLang="en-US" sz="4500" dirty="0">
                <a:solidFill>
                  <a:srgbClr val="00B050"/>
                </a:solidFill>
                <a:latin typeface="ＭＳ Ｐゴシック" panose="020B0600070205080204" pitchFamily="50" charset="-128"/>
                <a:ea typeface="ＭＳ Ｐゴシック" panose="020B0600070205080204" pitchFamily="50" charset="-128"/>
              </a:rPr>
              <a:t>ライフサイクルコスト</a:t>
            </a:r>
            <a:r>
              <a:rPr lang="ja-JP" altLang="en-US" sz="4500" baseline="30000" dirty="0">
                <a:solidFill>
                  <a:srgbClr val="00B050"/>
                </a:solidFill>
                <a:latin typeface="ＭＳ Ｐゴシック" panose="020B0600070205080204" pitchFamily="50" charset="-128"/>
                <a:ea typeface="ＭＳ Ｐゴシック" panose="020B0600070205080204" pitchFamily="50" charset="-128"/>
              </a:rPr>
              <a:t>*</a:t>
            </a:r>
            <a:r>
              <a:rPr lang="ja-JP" altLang="en-US" sz="4500" dirty="0">
                <a:solidFill>
                  <a:srgbClr val="00B050"/>
                </a:solidFill>
                <a:latin typeface="ＭＳ Ｐゴシック" panose="020B0600070205080204" pitchFamily="50" charset="-128"/>
                <a:ea typeface="ＭＳ Ｐゴシック" panose="020B0600070205080204" pitchFamily="50" charset="-128"/>
              </a:rPr>
              <a:t>の検討　；メンテナンス、劣化更新、リサイクルなど</a:t>
            </a:r>
            <a:endParaRPr lang="en-US" altLang="ja-JP" sz="4500" dirty="0">
              <a:solidFill>
                <a:srgbClr val="00B050"/>
              </a:solidFill>
              <a:latin typeface="ＭＳ Ｐゴシック" panose="020B0600070205080204" pitchFamily="50" charset="-128"/>
              <a:ea typeface="ＭＳ Ｐゴシック" panose="020B0600070205080204" pitchFamily="50" charset="-128"/>
            </a:endParaRPr>
          </a:p>
          <a:p>
            <a:pPr>
              <a:buClr>
                <a:srgbClr val="00B050"/>
              </a:buClr>
            </a:pPr>
            <a:r>
              <a:rPr lang="ja-JP" altLang="en-US" sz="4500" dirty="0">
                <a:solidFill>
                  <a:srgbClr val="00B050"/>
                </a:solidFill>
                <a:latin typeface="ＭＳ Ｐゴシック" panose="020B0600070205080204" pitchFamily="50" charset="-128"/>
                <a:ea typeface="ＭＳ Ｐゴシック" panose="020B0600070205080204" pitchFamily="50" charset="-128"/>
              </a:rPr>
              <a:t>最適な設計　；　断面形状を検討し材料の薄肉、軽量化を図る</a:t>
            </a:r>
            <a:endParaRPr lang="en-US" altLang="ja-JP" sz="4500" dirty="0">
              <a:solidFill>
                <a:srgbClr val="00B050"/>
              </a:solidFill>
              <a:latin typeface="ＭＳ Ｐゴシック" panose="020B0600070205080204" pitchFamily="50" charset="-128"/>
              <a:ea typeface="ＭＳ Ｐゴシック" panose="020B0600070205080204" pitchFamily="50" charset="-128"/>
            </a:endParaRPr>
          </a:p>
          <a:p>
            <a:pPr>
              <a:buClr>
                <a:srgbClr val="00B050"/>
              </a:buClr>
            </a:pPr>
            <a:endParaRPr lang="en-US" sz="4500" dirty="0">
              <a:solidFill>
                <a:srgbClr val="00B050"/>
              </a:solidFill>
              <a:latin typeface="ＭＳ Ｐゴシック" panose="020B0600070205080204" pitchFamily="50" charset="-128"/>
              <a:ea typeface="ＭＳ Ｐゴシック" panose="020B0600070205080204" pitchFamily="50" charset="-128"/>
            </a:endParaRPr>
          </a:p>
          <a:p>
            <a:pPr marL="0" indent="0">
              <a:buClr>
                <a:srgbClr val="00B050"/>
              </a:buClr>
              <a:buNone/>
            </a:pPr>
            <a:r>
              <a:rPr lang="fr-BE" sz="4000" dirty="0">
                <a:solidFill>
                  <a:srgbClr val="00B050"/>
                </a:solidFill>
                <a:latin typeface="ＭＳ Ｐゴシック" panose="020B0600070205080204" pitchFamily="50" charset="-128"/>
                <a:ea typeface="ＭＳ Ｐゴシック" panose="020B0600070205080204" pitchFamily="50" charset="-128"/>
              </a:rPr>
              <a:t>*</a:t>
            </a:r>
            <a:r>
              <a:rPr lang="ja-JP" altLang="en-US" sz="4000" dirty="0">
                <a:solidFill>
                  <a:srgbClr val="00B050"/>
                </a:solidFill>
                <a:latin typeface="ＭＳ Ｐゴシック" panose="020B0600070205080204" pitchFamily="50" charset="-128"/>
                <a:ea typeface="ＭＳ Ｐゴシック" panose="020B0600070205080204" pitchFamily="50" charset="-128"/>
              </a:rPr>
              <a:t> 管理者にとっては常にライフサイクルコストによる評価が成されるべきである</a:t>
            </a:r>
            <a:endParaRPr lang="fr-BE" sz="4000" dirty="0">
              <a:solidFill>
                <a:srgbClr val="00B050"/>
              </a:solidFill>
              <a:latin typeface="ＭＳ Ｐゴシック" panose="020B0600070205080204" pitchFamily="50" charset="-128"/>
              <a:ea typeface="ＭＳ Ｐゴシック" panose="020B0600070205080204" pitchFamily="50" charset="-128"/>
            </a:endParaRPr>
          </a:p>
        </p:txBody>
      </p:sp>
      <p:sp>
        <p:nvSpPr>
          <p:cNvPr id="6" name="Slide Number Placeholder 3">
            <a:extLst>
              <a:ext uri="{FF2B5EF4-FFF2-40B4-BE49-F238E27FC236}">
                <a16:creationId xmlns:a16="http://schemas.microsoft.com/office/drawing/2014/main" id="{BB9E9869-91FC-4DDF-B1D4-6ADA68227CE9}"/>
              </a:ext>
            </a:extLst>
          </p:cNvPr>
          <p:cNvSpPr>
            <a:spLocks noGrp="1"/>
          </p:cNvSpPr>
          <p:nvPr>
            <p:ph type="sldNum" sz="quarter" idx="12"/>
          </p:nvPr>
        </p:nvSpPr>
        <p:spPr>
          <a:xfrm>
            <a:off x="8702344" y="6438979"/>
            <a:ext cx="396000" cy="365125"/>
          </a:xfrm>
        </p:spPr>
        <p:txBody>
          <a:bodyPr lIns="0" tIns="0" rIns="0" bIns="0"/>
          <a:lstStyle/>
          <a:p>
            <a:fld id="{1DC9DC11-BD25-480D-811A-D8D5A6A2F056}" type="slidenum">
              <a:rPr lang="fr-BE" smtClean="0"/>
              <a:t>14</a:t>
            </a:fld>
            <a:endParaRPr lang="fr-BE" dirty="0"/>
          </a:p>
        </p:txBody>
      </p:sp>
    </p:spTree>
    <p:extLst>
      <p:ext uri="{BB962C8B-B14F-4D97-AF65-F5344CB8AC3E}">
        <p14:creationId xmlns:p14="http://schemas.microsoft.com/office/powerpoint/2010/main" val="14281686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742314"/>
          </a:xfrm>
        </p:spPr>
        <p:txBody>
          <a:bodyPr>
            <a:noAutofit/>
          </a:bodyPr>
          <a:lstStyle/>
          <a:p>
            <a:r>
              <a:rPr lang="ja-JP" altLang="en-US" sz="4000" dirty="0">
                <a:latin typeface="ＭＳ Ｐゴシック" panose="020B0600070205080204" pitchFamily="50" charset="-128"/>
                <a:ea typeface="ＭＳ Ｐゴシック" panose="020B0600070205080204" pitchFamily="50" charset="-128"/>
              </a:rPr>
              <a:t>ステンレス（又はその他金属材料）</a:t>
            </a:r>
            <a:br>
              <a:rPr lang="en-US" altLang="ja-JP" sz="4000" dirty="0">
                <a:latin typeface="ＭＳ Ｐゴシック" panose="020B0600070205080204" pitchFamily="50" charset="-128"/>
                <a:ea typeface="ＭＳ Ｐゴシック" panose="020B0600070205080204" pitchFamily="50" charset="-128"/>
              </a:rPr>
            </a:br>
            <a:r>
              <a:rPr lang="ja-JP" altLang="en-US" sz="4000" dirty="0">
                <a:latin typeface="ＭＳ Ｐゴシック" panose="020B0600070205080204" pitchFamily="50" charset="-128"/>
                <a:ea typeface="ＭＳ Ｐゴシック" panose="020B0600070205080204" pitchFamily="50" charset="-128"/>
              </a:rPr>
              <a:t>は材料の使用料が少ない　</a:t>
            </a:r>
            <a:r>
              <a:rPr lang="fr-FR" sz="4000" baseline="50000" dirty="0">
                <a:latin typeface="ＭＳ Ｐゴシック" panose="020B0600070205080204" pitchFamily="50" charset="-128"/>
                <a:ea typeface="ＭＳ Ｐゴシック" panose="020B0600070205080204" pitchFamily="50" charset="-128"/>
              </a:rPr>
              <a:t>16</a:t>
            </a:r>
          </a:p>
        </p:txBody>
      </p:sp>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395536" y="1407616"/>
            <a:ext cx="5457013" cy="52592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3">
            <a:extLst>
              <a:ext uri="{FF2B5EF4-FFF2-40B4-BE49-F238E27FC236}">
                <a16:creationId xmlns:a16="http://schemas.microsoft.com/office/drawing/2014/main" id="{80F0E6EC-17C6-4407-B9C1-A5572D444730}"/>
              </a:ext>
            </a:extLst>
          </p:cNvPr>
          <p:cNvSpPr txBox="1"/>
          <p:nvPr/>
        </p:nvSpPr>
        <p:spPr>
          <a:xfrm>
            <a:off x="1063292" y="4281102"/>
            <a:ext cx="1344628" cy="276999"/>
          </a:xfrm>
          <a:prstGeom prst="rect">
            <a:avLst/>
          </a:prstGeom>
          <a:solidFill>
            <a:schemeClr val="bg1"/>
          </a:solidFill>
        </p:spPr>
        <p:txBody>
          <a:bodyPr wrap="square" rtlCol="0" anchor="ctr">
            <a:spAutoFit/>
          </a:bodyPr>
          <a:lstStyle/>
          <a:p>
            <a:pPr algn="ctr"/>
            <a:r>
              <a:rPr lang="ja-JP" altLang="en-US" sz="1200" dirty="0">
                <a:latin typeface="ＭＳ Ｐゴシック" panose="020B0600070205080204" pitchFamily="50" charset="-128"/>
                <a:ea typeface="ＭＳ Ｐゴシック" panose="020B0600070205080204" pitchFamily="50" charset="-128"/>
              </a:rPr>
              <a:t>非金属材料</a:t>
            </a:r>
            <a:endParaRPr lang="fr-FR" sz="1200" dirty="0">
              <a:latin typeface="ＭＳ Ｐゴシック" panose="020B0600070205080204" pitchFamily="50" charset="-128"/>
              <a:ea typeface="ＭＳ Ｐゴシック" panose="020B0600070205080204" pitchFamily="50" charset="-128"/>
            </a:endParaRPr>
          </a:p>
        </p:txBody>
      </p:sp>
      <p:sp>
        <p:nvSpPr>
          <p:cNvPr id="7" name="TextBox 3">
            <a:extLst>
              <a:ext uri="{FF2B5EF4-FFF2-40B4-BE49-F238E27FC236}">
                <a16:creationId xmlns:a16="http://schemas.microsoft.com/office/drawing/2014/main" id="{50A134F3-A881-4DE1-879C-6DE83CB15C85}"/>
              </a:ext>
            </a:extLst>
          </p:cNvPr>
          <p:cNvSpPr txBox="1"/>
          <p:nvPr/>
        </p:nvSpPr>
        <p:spPr>
          <a:xfrm>
            <a:off x="3843405" y="4281102"/>
            <a:ext cx="1344628" cy="276999"/>
          </a:xfrm>
          <a:prstGeom prst="rect">
            <a:avLst/>
          </a:prstGeom>
          <a:solidFill>
            <a:schemeClr val="bg1"/>
          </a:solidFill>
        </p:spPr>
        <p:txBody>
          <a:bodyPr wrap="square" rtlCol="0" anchor="ctr">
            <a:spAutoFit/>
          </a:bodyPr>
          <a:lstStyle/>
          <a:p>
            <a:pPr algn="ctr"/>
            <a:r>
              <a:rPr lang="ja-JP" altLang="en-US" sz="1200" dirty="0">
                <a:latin typeface="ＭＳ Ｐゴシック" panose="020B0600070205080204" pitchFamily="50" charset="-128"/>
                <a:ea typeface="ＭＳ Ｐゴシック" panose="020B0600070205080204" pitchFamily="50" charset="-128"/>
              </a:rPr>
              <a:t>非金属材料</a:t>
            </a:r>
            <a:endParaRPr lang="fr-FR" sz="1200" dirty="0">
              <a:latin typeface="ＭＳ Ｐゴシック" panose="020B0600070205080204" pitchFamily="50" charset="-128"/>
              <a:ea typeface="ＭＳ Ｐゴシック" panose="020B0600070205080204" pitchFamily="50" charset="-128"/>
            </a:endParaRPr>
          </a:p>
        </p:txBody>
      </p:sp>
      <p:sp>
        <p:nvSpPr>
          <p:cNvPr id="8" name="TextBox 3">
            <a:extLst>
              <a:ext uri="{FF2B5EF4-FFF2-40B4-BE49-F238E27FC236}">
                <a16:creationId xmlns:a16="http://schemas.microsoft.com/office/drawing/2014/main" id="{67688091-37C3-43C1-A9B0-1331E3D20611}"/>
              </a:ext>
            </a:extLst>
          </p:cNvPr>
          <p:cNvSpPr txBox="1"/>
          <p:nvPr/>
        </p:nvSpPr>
        <p:spPr>
          <a:xfrm>
            <a:off x="1063292" y="6201975"/>
            <a:ext cx="1344628" cy="276999"/>
          </a:xfrm>
          <a:prstGeom prst="rect">
            <a:avLst/>
          </a:prstGeom>
          <a:solidFill>
            <a:schemeClr val="bg1"/>
          </a:solidFill>
        </p:spPr>
        <p:txBody>
          <a:bodyPr wrap="square" rtlCol="0" anchor="ctr">
            <a:spAutoFit/>
          </a:bodyPr>
          <a:lstStyle/>
          <a:p>
            <a:pPr algn="ctr"/>
            <a:r>
              <a:rPr lang="ja-JP" altLang="en-US" sz="1200" dirty="0">
                <a:latin typeface="ＭＳ Ｐゴシック" panose="020B0600070205080204" pitchFamily="50" charset="-128"/>
                <a:ea typeface="ＭＳ Ｐゴシック" panose="020B0600070205080204" pitchFamily="50" charset="-128"/>
              </a:rPr>
              <a:t>金属材料</a:t>
            </a:r>
            <a:endParaRPr lang="fr-FR" sz="1200" dirty="0">
              <a:latin typeface="ＭＳ Ｐゴシック" panose="020B0600070205080204" pitchFamily="50" charset="-128"/>
              <a:ea typeface="ＭＳ Ｐゴシック" panose="020B0600070205080204" pitchFamily="50" charset="-128"/>
            </a:endParaRPr>
          </a:p>
        </p:txBody>
      </p:sp>
      <p:sp>
        <p:nvSpPr>
          <p:cNvPr id="10" name="TextBox 3">
            <a:extLst>
              <a:ext uri="{FF2B5EF4-FFF2-40B4-BE49-F238E27FC236}">
                <a16:creationId xmlns:a16="http://schemas.microsoft.com/office/drawing/2014/main" id="{6E3625F5-0229-49B3-B6D3-5A0CB0A7D50F}"/>
              </a:ext>
            </a:extLst>
          </p:cNvPr>
          <p:cNvSpPr txBox="1"/>
          <p:nvPr/>
        </p:nvSpPr>
        <p:spPr>
          <a:xfrm>
            <a:off x="2062480" y="5700949"/>
            <a:ext cx="812800" cy="461665"/>
          </a:xfrm>
          <a:prstGeom prst="rect">
            <a:avLst/>
          </a:prstGeom>
          <a:solidFill>
            <a:schemeClr val="bg1"/>
          </a:solidFill>
        </p:spPr>
        <p:txBody>
          <a:bodyPr wrap="square" rtlCol="0" anchor="ctr">
            <a:spAutoFit/>
          </a:bodyPr>
          <a:lstStyle/>
          <a:p>
            <a:pPr algn="ctr"/>
            <a:r>
              <a:rPr lang="ja-JP" altLang="en-US" sz="1200" dirty="0">
                <a:latin typeface="ＭＳ Ｐゴシック" panose="020B0600070205080204" pitchFamily="50" charset="-128"/>
                <a:ea typeface="ＭＳ Ｐゴシック" panose="020B0600070205080204" pitchFamily="50" charset="-128"/>
              </a:rPr>
              <a:t>薄肉化</a:t>
            </a:r>
            <a:endParaRPr lang="en-US" altLang="ja-JP" sz="1200" dirty="0">
              <a:latin typeface="ＭＳ Ｐゴシック" panose="020B0600070205080204" pitchFamily="50" charset="-128"/>
              <a:ea typeface="ＭＳ Ｐゴシック" panose="020B0600070205080204" pitchFamily="50" charset="-128"/>
            </a:endParaRPr>
          </a:p>
          <a:p>
            <a:pPr algn="ctr"/>
            <a:r>
              <a:rPr lang="ja-JP" altLang="en-US" sz="1200" dirty="0">
                <a:latin typeface="ＭＳ Ｐゴシック" panose="020B0600070205080204" pitchFamily="50" charset="-128"/>
                <a:ea typeface="ＭＳ Ｐゴシック" panose="020B0600070205080204" pitchFamily="50" charset="-128"/>
              </a:rPr>
              <a:t>可能</a:t>
            </a:r>
            <a:endParaRPr lang="en-US" altLang="ja-JP" sz="1200" dirty="0">
              <a:latin typeface="ＭＳ Ｐゴシック" panose="020B0600070205080204" pitchFamily="50" charset="-128"/>
              <a:ea typeface="ＭＳ Ｐゴシック" panose="020B0600070205080204" pitchFamily="50" charset="-128"/>
            </a:endParaRPr>
          </a:p>
        </p:txBody>
      </p:sp>
      <p:sp>
        <p:nvSpPr>
          <p:cNvPr id="12" name="TextBox 3">
            <a:extLst>
              <a:ext uri="{FF2B5EF4-FFF2-40B4-BE49-F238E27FC236}">
                <a16:creationId xmlns:a16="http://schemas.microsoft.com/office/drawing/2014/main" id="{271B779D-6F43-4FA2-80DA-5A7406D41035}"/>
              </a:ext>
            </a:extLst>
          </p:cNvPr>
          <p:cNvSpPr txBox="1"/>
          <p:nvPr/>
        </p:nvSpPr>
        <p:spPr>
          <a:xfrm rot="19800000">
            <a:off x="4624022" y="5825953"/>
            <a:ext cx="1018474" cy="298757"/>
          </a:xfrm>
          <a:prstGeom prst="rect">
            <a:avLst/>
          </a:prstGeom>
          <a:solidFill>
            <a:schemeClr val="bg1"/>
          </a:solidFill>
        </p:spPr>
        <p:txBody>
          <a:bodyPr wrap="square" rtlCol="0" anchor="ctr">
            <a:spAutoFit/>
          </a:bodyPr>
          <a:lstStyle/>
          <a:p>
            <a:pPr algn="ctr"/>
            <a:endParaRPr lang="en-US" altLang="ja-JP" sz="1200" dirty="0"/>
          </a:p>
        </p:txBody>
      </p:sp>
      <p:sp>
        <p:nvSpPr>
          <p:cNvPr id="9" name="TextBox 3">
            <a:extLst>
              <a:ext uri="{FF2B5EF4-FFF2-40B4-BE49-F238E27FC236}">
                <a16:creationId xmlns:a16="http://schemas.microsoft.com/office/drawing/2014/main" id="{DF7CFA41-5F09-4DF8-B718-C7C02646669A}"/>
              </a:ext>
            </a:extLst>
          </p:cNvPr>
          <p:cNvSpPr txBox="1"/>
          <p:nvPr/>
        </p:nvSpPr>
        <p:spPr>
          <a:xfrm>
            <a:off x="3497404" y="6201975"/>
            <a:ext cx="1344628" cy="276999"/>
          </a:xfrm>
          <a:prstGeom prst="rect">
            <a:avLst/>
          </a:prstGeom>
          <a:solidFill>
            <a:schemeClr val="bg1"/>
          </a:solidFill>
        </p:spPr>
        <p:txBody>
          <a:bodyPr wrap="square" rtlCol="0" anchor="ctr">
            <a:spAutoFit/>
          </a:bodyPr>
          <a:lstStyle/>
          <a:p>
            <a:pPr algn="ctr"/>
            <a:r>
              <a:rPr lang="ja-JP" altLang="en-US" sz="1200" dirty="0">
                <a:latin typeface="ＭＳ Ｐゴシック" panose="020B0600070205080204" pitchFamily="50" charset="-128"/>
                <a:ea typeface="ＭＳ Ｐゴシック" panose="020B0600070205080204" pitchFamily="50" charset="-128"/>
              </a:rPr>
              <a:t>金属材料</a:t>
            </a:r>
            <a:endParaRPr lang="fr-FR" sz="1200" dirty="0">
              <a:latin typeface="ＭＳ Ｐゴシック" panose="020B0600070205080204" pitchFamily="50" charset="-128"/>
              <a:ea typeface="ＭＳ Ｐゴシック" panose="020B0600070205080204" pitchFamily="50" charset="-128"/>
            </a:endParaRPr>
          </a:p>
        </p:txBody>
      </p:sp>
      <p:sp>
        <p:nvSpPr>
          <p:cNvPr id="11" name="TextBox 3">
            <a:extLst>
              <a:ext uri="{FF2B5EF4-FFF2-40B4-BE49-F238E27FC236}">
                <a16:creationId xmlns:a16="http://schemas.microsoft.com/office/drawing/2014/main" id="{F575FC74-5362-4F28-BDAB-E05193E884EE}"/>
              </a:ext>
            </a:extLst>
          </p:cNvPr>
          <p:cNvSpPr txBox="1"/>
          <p:nvPr/>
        </p:nvSpPr>
        <p:spPr>
          <a:xfrm rot="19800000">
            <a:off x="4566100" y="5766540"/>
            <a:ext cx="1366531" cy="461665"/>
          </a:xfrm>
          <a:prstGeom prst="rect">
            <a:avLst/>
          </a:prstGeom>
          <a:noFill/>
        </p:spPr>
        <p:txBody>
          <a:bodyPr wrap="square" rtlCol="0" anchor="ctr">
            <a:spAutoFit/>
          </a:bodyPr>
          <a:lstStyle/>
          <a:p>
            <a:pPr algn="ctr"/>
            <a:r>
              <a:rPr lang="ja-JP" altLang="en-US" sz="1200" dirty="0">
                <a:latin typeface="ＭＳ Ｐゴシック" panose="020B0600070205080204" pitchFamily="50" charset="-128"/>
                <a:ea typeface="ＭＳ Ｐゴシック" panose="020B0600070205080204" pitchFamily="50" charset="-128"/>
              </a:rPr>
              <a:t>剛性が高く</a:t>
            </a:r>
            <a:endParaRPr lang="en-US" altLang="ja-JP" sz="1200" dirty="0">
              <a:latin typeface="ＭＳ Ｐゴシック" panose="020B0600070205080204" pitchFamily="50" charset="-128"/>
              <a:ea typeface="ＭＳ Ｐゴシック" panose="020B0600070205080204" pitchFamily="50" charset="-128"/>
            </a:endParaRPr>
          </a:p>
          <a:p>
            <a:pPr algn="ctr"/>
            <a:r>
              <a:rPr lang="ja-JP" altLang="en-US" sz="1200" dirty="0">
                <a:latin typeface="ＭＳ Ｐゴシック" panose="020B0600070205080204" pitchFamily="50" charset="-128"/>
                <a:ea typeface="ＭＳ Ｐゴシック" panose="020B0600070205080204" pitchFamily="50" charset="-128"/>
              </a:rPr>
              <a:t>設計自由度高い</a:t>
            </a:r>
            <a:endParaRPr lang="en-US" altLang="ja-JP" sz="1200" dirty="0">
              <a:latin typeface="ＭＳ Ｐゴシック" panose="020B0600070205080204" pitchFamily="50" charset="-128"/>
              <a:ea typeface="ＭＳ Ｐゴシック" panose="020B0600070205080204" pitchFamily="50" charset="-128"/>
            </a:endParaRPr>
          </a:p>
        </p:txBody>
      </p:sp>
      <p:sp>
        <p:nvSpPr>
          <p:cNvPr id="13" name="TextBox 3">
            <a:extLst>
              <a:ext uri="{FF2B5EF4-FFF2-40B4-BE49-F238E27FC236}">
                <a16:creationId xmlns:a16="http://schemas.microsoft.com/office/drawing/2014/main" id="{B6BCA3B0-BB6A-4D55-93A5-B6A675EA55A7}"/>
              </a:ext>
            </a:extLst>
          </p:cNvPr>
          <p:cNvSpPr txBox="1"/>
          <p:nvPr/>
        </p:nvSpPr>
        <p:spPr>
          <a:xfrm>
            <a:off x="628650" y="1546786"/>
            <a:ext cx="2378710" cy="276999"/>
          </a:xfrm>
          <a:prstGeom prst="rect">
            <a:avLst/>
          </a:prstGeom>
          <a:solidFill>
            <a:schemeClr val="bg1"/>
          </a:solidFill>
        </p:spPr>
        <p:txBody>
          <a:bodyPr wrap="square" rtlCol="0" anchor="ctr">
            <a:spAutoFit/>
          </a:bodyPr>
          <a:lstStyle/>
          <a:p>
            <a:pPr algn="ctr"/>
            <a:r>
              <a:rPr lang="en-US" altLang="ja-JP" sz="1200" dirty="0">
                <a:latin typeface="ＭＳ Ｐゴシック" panose="020B0600070205080204" pitchFamily="50" charset="-128"/>
                <a:ea typeface="ＭＳ Ｐゴシック" panose="020B0600070205080204" pitchFamily="50" charset="-128"/>
              </a:rPr>
              <a:t>【</a:t>
            </a:r>
            <a:r>
              <a:rPr lang="ja-JP" altLang="en-US" sz="1200" dirty="0">
                <a:latin typeface="ＭＳ Ｐゴシック" panose="020B0600070205080204" pitchFamily="50" charset="-128"/>
                <a:ea typeface="ＭＳ Ｐゴシック" panose="020B0600070205080204" pitchFamily="50" charset="-128"/>
              </a:rPr>
              <a:t>材料コストの削減</a:t>
            </a:r>
            <a:r>
              <a:rPr lang="en-US" altLang="ja-JP" sz="1200" dirty="0">
                <a:latin typeface="ＭＳ Ｐゴシック" panose="020B0600070205080204" pitchFamily="50" charset="-128"/>
                <a:ea typeface="ＭＳ Ｐゴシック" panose="020B0600070205080204" pitchFamily="50" charset="-128"/>
              </a:rPr>
              <a:t>】</a:t>
            </a:r>
            <a:endParaRPr lang="fr-FR" sz="1200" dirty="0">
              <a:latin typeface="ＭＳ Ｐゴシック" panose="020B0600070205080204" pitchFamily="50" charset="-128"/>
              <a:ea typeface="ＭＳ Ｐゴシック" panose="020B0600070205080204" pitchFamily="50" charset="-128"/>
            </a:endParaRPr>
          </a:p>
        </p:txBody>
      </p:sp>
      <p:sp>
        <p:nvSpPr>
          <p:cNvPr id="14" name="TextBox 3">
            <a:extLst>
              <a:ext uri="{FF2B5EF4-FFF2-40B4-BE49-F238E27FC236}">
                <a16:creationId xmlns:a16="http://schemas.microsoft.com/office/drawing/2014/main" id="{FC637682-08E7-4189-9BF4-A32676A78F99}"/>
              </a:ext>
            </a:extLst>
          </p:cNvPr>
          <p:cNvSpPr txBox="1"/>
          <p:nvPr/>
        </p:nvSpPr>
        <p:spPr>
          <a:xfrm>
            <a:off x="628650" y="1920601"/>
            <a:ext cx="2378710" cy="825487"/>
          </a:xfrm>
          <a:prstGeom prst="rect">
            <a:avLst/>
          </a:prstGeom>
          <a:solidFill>
            <a:schemeClr val="bg1"/>
          </a:solidFill>
        </p:spPr>
        <p:txBody>
          <a:bodyPr wrap="square" rtlCol="0" anchor="t">
            <a:normAutofit/>
          </a:bodyPr>
          <a:lstStyle/>
          <a:p>
            <a:r>
              <a:rPr lang="ja-JP" altLang="en-US" sz="1200" dirty="0">
                <a:latin typeface="ＭＳ Ｐゴシック" panose="020B0600070205080204" pitchFamily="50" charset="-128"/>
                <a:ea typeface="ＭＳ Ｐゴシック" panose="020B0600070205080204" pitchFamily="50" charset="-128"/>
              </a:rPr>
              <a:t>金属材料は剛性が高いため、非金属材料に対して薄肉化が可能となる。従って、より少ない材料にて必要な強度を得ることができる。</a:t>
            </a:r>
            <a:endParaRPr lang="fr-FR" sz="1200" dirty="0">
              <a:latin typeface="ＭＳ Ｐゴシック" panose="020B0600070205080204" pitchFamily="50" charset="-128"/>
              <a:ea typeface="ＭＳ Ｐゴシック" panose="020B0600070205080204" pitchFamily="50" charset="-128"/>
            </a:endParaRPr>
          </a:p>
        </p:txBody>
      </p:sp>
      <p:sp>
        <p:nvSpPr>
          <p:cNvPr id="15" name="TextBox 3">
            <a:extLst>
              <a:ext uri="{FF2B5EF4-FFF2-40B4-BE49-F238E27FC236}">
                <a16:creationId xmlns:a16="http://schemas.microsoft.com/office/drawing/2014/main" id="{E3B5780A-44B5-4CEE-A2B1-4AD05AA48283}"/>
              </a:ext>
            </a:extLst>
          </p:cNvPr>
          <p:cNvSpPr txBox="1"/>
          <p:nvPr/>
        </p:nvSpPr>
        <p:spPr>
          <a:xfrm>
            <a:off x="3270251" y="1546786"/>
            <a:ext cx="2378710" cy="276999"/>
          </a:xfrm>
          <a:prstGeom prst="rect">
            <a:avLst/>
          </a:prstGeom>
          <a:solidFill>
            <a:schemeClr val="bg1"/>
          </a:solidFill>
        </p:spPr>
        <p:txBody>
          <a:bodyPr wrap="square" rtlCol="0" anchor="ctr">
            <a:spAutoFit/>
          </a:bodyPr>
          <a:lstStyle/>
          <a:p>
            <a:pPr algn="ctr"/>
            <a:r>
              <a:rPr lang="en-US" altLang="ja-JP" sz="1200" dirty="0">
                <a:latin typeface="ＭＳ Ｐゴシック" panose="020B0600070205080204" pitchFamily="50" charset="-128"/>
                <a:ea typeface="ＭＳ Ｐゴシック" panose="020B0600070205080204" pitchFamily="50" charset="-128"/>
              </a:rPr>
              <a:t>【</a:t>
            </a:r>
            <a:r>
              <a:rPr lang="ja-JP" altLang="en-US" sz="1200" dirty="0">
                <a:latin typeface="ＭＳ Ｐゴシック" panose="020B0600070205080204" pitchFamily="50" charset="-128"/>
                <a:ea typeface="ＭＳ Ｐゴシック" panose="020B0600070205080204" pitchFamily="50" charset="-128"/>
              </a:rPr>
              <a:t>設計自由度が高い</a:t>
            </a:r>
            <a:r>
              <a:rPr lang="en-US" altLang="ja-JP" sz="1200" dirty="0">
                <a:latin typeface="ＭＳ Ｐゴシック" panose="020B0600070205080204" pitchFamily="50" charset="-128"/>
                <a:ea typeface="ＭＳ Ｐゴシック" panose="020B0600070205080204" pitchFamily="50" charset="-128"/>
              </a:rPr>
              <a:t>】</a:t>
            </a:r>
            <a:endParaRPr lang="fr-FR" sz="1200" dirty="0">
              <a:latin typeface="ＭＳ Ｐゴシック" panose="020B0600070205080204" pitchFamily="50" charset="-128"/>
              <a:ea typeface="ＭＳ Ｐゴシック" panose="020B0600070205080204" pitchFamily="50" charset="-128"/>
            </a:endParaRPr>
          </a:p>
        </p:txBody>
      </p:sp>
      <p:sp>
        <p:nvSpPr>
          <p:cNvPr id="16" name="TextBox 3">
            <a:extLst>
              <a:ext uri="{FF2B5EF4-FFF2-40B4-BE49-F238E27FC236}">
                <a16:creationId xmlns:a16="http://schemas.microsoft.com/office/drawing/2014/main" id="{D4C4E978-7F18-45E6-B999-76FDEC4CEBEF}"/>
              </a:ext>
            </a:extLst>
          </p:cNvPr>
          <p:cNvSpPr txBox="1"/>
          <p:nvPr/>
        </p:nvSpPr>
        <p:spPr>
          <a:xfrm>
            <a:off x="3270251" y="1920601"/>
            <a:ext cx="2378710" cy="825487"/>
          </a:xfrm>
          <a:prstGeom prst="rect">
            <a:avLst/>
          </a:prstGeom>
          <a:solidFill>
            <a:schemeClr val="bg1"/>
          </a:solidFill>
        </p:spPr>
        <p:txBody>
          <a:bodyPr wrap="square" rtlCol="0" anchor="t">
            <a:normAutofit/>
          </a:bodyPr>
          <a:lstStyle/>
          <a:p>
            <a:r>
              <a:rPr lang="ja-JP" altLang="en-US" sz="1200" dirty="0">
                <a:latin typeface="ＭＳ Ｐゴシック" panose="020B0600070205080204" pitchFamily="50" charset="-128"/>
                <a:ea typeface="ＭＳ Ｐゴシック" panose="020B0600070205080204" pitchFamily="50" charset="-128"/>
              </a:rPr>
              <a:t>金属材料は剛性が高いため、より少ない拘束、支持にて必要な強度を得ることが出来る。このため、より自由な設計が選択可能となる。</a:t>
            </a:r>
            <a:endParaRPr lang="en-US" altLang="ja-JP" sz="1200" dirty="0">
              <a:latin typeface="ＭＳ Ｐゴシック" panose="020B0600070205080204" pitchFamily="50" charset="-128"/>
              <a:ea typeface="ＭＳ Ｐゴシック" panose="020B0600070205080204" pitchFamily="50" charset="-128"/>
            </a:endParaRPr>
          </a:p>
        </p:txBody>
      </p:sp>
      <p:sp>
        <p:nvSpPr>
          <p:cNvPr id="17" name="TextBox 3">
            <a:extLst>
              <a:ext uri="{FF2B5EF4-FFF2-40B4-BE49-F238E27FC236}">
                <a16:creationId xmlns:a16="http://schemas.microsoft.com/office/drawing/2014/main" id="{D3643608-6688-42E3-AB69-F4043E0DA355}"/>
              </a:ext>
            </a:extLst>
          </p:cNvPr>
          <p:cNvSpPr txBox="1"/>
          <p:nvPr/>
        </p:nvSpPr>
        <p:spPr>
          <a:xfrm>
            <a:off x="5905200" y="1419425"/>
            <a:ext cx="2880320" cy="2397760"/>
          </a:xfrm>
          <a:prstGeom prst="rect">
            <a:avLst/>
          </a:prstGeom>
          <a:solidFill>
            <a:schemeClr val="bg1"/>
          </a:solidFill>
        </p:spPr>
        <p:txBody>
          <a:bodyPr wrap="square" rtlCol="0" anchor="t">
            <a:normAutofit/>
          </a:bodyPr>
          <a:lstStyle/>
          <a:p>
            <a:r>
              <a:rPr lang="ja-JP" altLang="en-US" sz="1600" dirty="0">
                <a:latin typeface="ＭＳ Ｐゴシック" panose="020B0600070205080204" pitchFamily="50" charset="-128"/>
                <a:ea typeface="ＭＳ Ｐゴシック" panose="020B0600070205080204" pitchFamily="50" charset="-128"/>
              </a:rPr>
              <a:t>厚さ</a:t>
            </a:r>
            <a:r>
              <a:rPr lang="en-US" altLang="ja-JP" sz="1600" dirty="0">
                <a:latin typeface="ＭＳ Ｐゴシック" panose="020B0600070205080204" pitchFamily="50" charset="-128"/>
                <a:ea typeface="ＭＳ Ｐゴシック" panose="020B0600070205080204" pitchFamily="50" charset="-128"/>
              </a:rPr>
              <a:t>0.4mm</a:t>
            </a:r>
            <a:r>
              <a:rPr lang="ja-JP" altLang="en-US" sz="1600" dirty="0" err="1">
                <a:latin typeface="ＭＳ Ｐゴシック" panose="020B0600070205080204" pitchFamily="50" charset="-128"/>
                <a:ea typeface="ＭＳ Ｐゴシック" panose="020B0600070205080204" pitchFamily="50" charset="-128"/>
              </a:rPr>
              <a:t>、</a:t>
            </a:r>
            <a:r>
              <a:rPr lang="en-US" altLang="ja-JP" sz="1600" dirty="0">
                <a:latin typeface="ＭＳ Ｐゴシック" panose="020B0600070205080204" pitchFamily="50" charset="-128"/>
                <a:ea typeface="ＭＳ Ｐゴシック" panose="020B0600070205080204" pitchFamily="50" charset="-128"/>
              </a:rPr>
              <a:t>0.6mm</a:t>
            </a:r>
            <a:r>
              <a:rPr lang="ja-JP" altLang="en-US" sz="1600" dirty="0">
                <a:latin typeface="ＭＳ Ｐゴシック" panose="020B0600070205080204" pitchFamily="50" charset="-128"/>
                <a:ea typeface="ＭＳ Ｐゴシック" panose="020B0600070205080204" pitchFamily="50" charset="-128"/>
              </a:rPr>
              <a:t>程度のステンレス薄板が主に使用されている</a:t>
            </a:r>
            <a:endParaRPr lang="en-US" altLang="ja-JP" sz="1600" dirty="0">
              <a:latin typeface="ＭＳ Ｐゴシック" panose="020B0600070205080204" pitchFamily="50" charset="-128"/>
              <a:ea typeface="ＭＳ Ｐゴシック" panose="020B0600070205080204" pitchFamily="50" charset="-128"/>
            </a:endParaRPr>
          </a:p>
          <a:p>
            <a:endParaRPr lang="en-US" altLang="ja-JP" sz="1600" dirty="0">
              <a:latin typeface="ＭＳ Ｐゴシック" panose="020B0600070205080204" pitchFamily="50" charset="-128"/>
              <a:ea typeface="ＭＳ Ｐゴシック" panose="020B0600070205080204" pitchFamily="50" charset="-128"/>
            </a:endParaRPr>
          </a:p>
          <a:p>
            <a:r>
              <a:rPr lang="ja-JP" altLang="en-US" sz="1600" dirty="0">
                <a:latin typeface="ＭＳ Ｐゴシック" panose="020B0600070205080204" pitchFamily="50" charset="-128"/>
                <a:ea typeface="ＭＳ Ｐゴシック" panose="020B0600070205080204" pitchFamily="50" charset="-128"/>
              </a:rPr>
              <a:t>重量　</a:t>
            </a:r>
            <a:r>
              <a:rPr lang="en-US" altLang="ja-JP" sz="1600" dirty="0">
                <a:latin typeface="ＭＳ Ｐゴシック" panose="020B0600070205080204" pitchFamily="50" charset="-128"/>
                <a:ea typeface="ＭＳ Ｐゴシック" panose="020B0600070205080204" pitchFamily="50" charset="-128"/>
              </a:rPr>
              <a:t>3.12kg/m2</a:t>
            </a:r>
            <a:r>
              <a:rPr lang="ja-JP" altLang="en-US" sz="1600" dirty="0">
                <a:latin typeface="ＭＳ Ｐゴシック" panose="020B0600070205080204" pitchFamily="50" charset="-128"/>
                <a:ea typeface="ＭＳ Ｐゴシック" panose="020B0600070205080204" pitchFamily="50" charset="-128"/>
              </a:rPr>
              <a:t>（</a:t>
            </a:r>
            <a:r>
              <a:rPr lang="en-US" altLang="ja-JP" sz="1600" dirty="0">
                <a:latin typeface="ＭＳ Ｐゴシック" panose="020B0600070205080204" pitchFamily="50" charset="-128"/>
                <a:ea typeface="ＭＳ Ｐゴシック" panose="020B0600070205080204" pitchFamily="50" charset="-128"/>
              </a:rPr>
              <a:t>t0.4mm</a:t>
            </a:r>
            <a:r>
              <a:rPr lang="ja-JP" altLang="en-US" sz="1600" dirty="0">
                <a:latin typeface="ＭＳ Ｐゴシック" panose="020B0600070205080204" pitchFamily="50" charset="-128"/>
                <a:ea typeface="ＭＳ Ｐゴシック" panose="020B0600070205080204" pitchFamily="50" charset="-128"/>
              </a:rPr>
              <a:t>）</a:t>
            </a:r>
            <a:endParaRPr lang="en-US" altLang="ja-JP" sz="1600" dirty="0">
              <a:latin typeface="ＭＳ Ｐゴシック" panose="020B0600070205080204" pitchFamily="50" charset="-128"/>
              <a:ea typeface="ＭＳ Ｐゴシック" panose="020B0600070205080204" pitchFamily="50" charset="-128"/>
            </a:endParaRPr>
          </a:p>
          <a:p>
            <a:r>
              <a:rPr lang="ja-JP" altLang="en-US" sz="1600" dirty="0">
                <a:latin typeface="ＭＳ Ｐゴシック" panose="020B0600070205080204" pitchFamily="50" charset="-128"/>
                <a:ea typeface="ＭＳ Ｐゴシック" panose="020B0600070205080204" pitchFamily="50" charset="-128"/>
              </a:rPr>
              <a:t>　　　　</a:t>
            </a:r>
            <a:r>
              <a:rPr lang="en-US" altLang="ja-JP" sz="1600" dirty="0">
                <a:latin typeface="ＭＳ Ｐゴシック" panose="020B0600070205080204" pitchFamily="50" charset="-128"/>
                <a:ea typeface="ＭＳ Ｐゴシック" panose="020B0600070205080204" pitchFamily="50" charset="-128"/>
              </a:rPr>
              <a:t>4.68kg/m2</a:t>
            </a:r>
            <a:r>
              <a:rPr lang="ja-JP" altLang="en-US" sz="1600" dirty="0">
                <a:latin typeface="ＭＳ Ｐゴシック" panose="020B0600070205080204" pitchFamily="50" charset="-128"/>
                <a:ea typeface="ＭＳ Ｐゴシック" panose="020B0600070205080204" pitchFamily="50" charset="-128"/>
              </a:rPr>
              <a:t>（</a:t>
            </a:r>
            <a:r>
              <a:rPr lang="ja-JP" altLang="en-US" sz="1600" dirty="0" err="1">
                <a:latin typeface="ＭＳ Ｐゴシック" panose="020B0600070205080204" pitchFamily="50" charset="-128"/>
                <a:ea typeface="ＭＳ Ｐゴシック" panose="020B0600070205080204" pitchFamily="50" charset="-128"/>
              </a:rPr>
              <a:t>ｔ</a:t>
            </a:r>
            <a:r>
              <a:rPr lang="en-US" altLang="ja-JP" sz="1600" dirty="0">
                <a:latin typeface="ＭＳ Ｐゴシック" panose="020B0600070205080204" pitchFamily="50" charset="-128"/>
                <a:ea typeface="ＭＳ Ｐゴシック" panose="020B0600070205080204" pitchFamily="50" charset="-128"/>
              </a:rPr>
              <a:t>0.6mm</a:t>
            </a:r>
            <a:r>
              <a:rPr lang="ja-JP" altLang="en-US" sz="1600" dirty="0">
                <a:latin typeface="ＭＳ Ｐゴシック" panose="020B0600070205080204" pitchFamily="50" charset="-128"/>
                <a:ea typeface="ＭＳ Ｐゴシック" panose="020B0600070205080204" pitchFamily="50" charset="-128"/>
              </a:rPr>
              <a:t>）</a:t>
            </a:r>
            <a:endParaRPr lang="en-US" altLang="ja-JP" sz="1600" dirty="0">
              <a:latin typeface="ＭＳ Ｐゴシック" panose="020B0600070205080204" pitchFamily="50" charset="-128"/>
              <a:ea typeface="ＭＳ Ｐゴシック" panose="020B0600070205080204" pitchFamily="50" charset="-128"/>
            </a:endParaRPr>
          </a:p>
          <a:p>
            <a:endParaRPr lang="en-US" altLang="ja-JP" sz="1600" dirty="0">
              <a:latin typeface="ＭＳ Ｐゴシック" panose="020B0600070205080204" pitchFamily="50" charset="-128"/>
              <a:ea typeface="ＭＳ Ｐゴシック" panose="020B0600070205080204" pitchFamily="50" charset="-128"/>
            </a:endParaRPr>
          </a:p>
          <a:p>
            <a:r>
              <a:rPr lang="en-US" altLang="ja-JP" sz="1600" dirty="0">
                <a:latin typeface="ＭＳ Ｐゴシック" panose="020B0600070205080204" pitchFamily="50" charset="-128"/>
                <a:ea typeface="ＭＳ Ｐゴシック" panose="020B0600070205080204" pitchFamily="50" charset="-128"/>
              </a:rPr>
              <a:t>※</a:t>
            </a:r>
            <a:r>
              <a:rPr lang="ja-JP" altLang="en-US" sz="1600" dirty="0">
                <a:latin typeface="ＭＳ Ｐゴシック" panose="020B0600070205080204" pitchFamily="50" charset="-128"/>
                <a:ea typeface="ＭＳ Ｐゴシック" panose="020B0600070205080204" pitchFamily="50" charset="-128"/>
              </a:rPr>
              <a:t>非常に軽量！</a:t>
            </a:r>
            <a:endParaRPr lang="en-US" altLang="ja-JP" sz="1600" dirty="0">
              <a:latin typeface="ＭＳ Ｐゴシック" panose="020B0600070205080204" pitchFamily="50" charset="-128"/>
              <a:ea typeface="ＭＳ Ｐゴシック" panose="020B0600070205080204" pitchFamily="50" charset="-128"/>
            </a:endParaRPr>
          </a:p>
        </p:txBody>
      </p:sp>
      <p:sp>
        <p:nvSpPr>
          <p:cNvPr id="18" name="Slide Number Placeholder 3">
            <a:extLst>
              <a:ext uri="{FF2B5EF4-FFF2-40B4-BE49-F238E27FC236}">
                <a16:creationId xmlns:a16="http://schemas.microsoft.com/office/drawing/2014/main" id="{C2F10848-D4DE-45DE-9E7A-97296CEE152D}"/>
              </a:ext>
            </a:extLst>
          </p:cNvPr>
          <p:cNvSpPr>
            <a:spLocks noGrp="1"/>
          </p:cNvSpPr>
          <p:nvPr>
            <p:ph type="sldNum" sz="quarter" idx="12"/>
          </p:nvPr>
        </p:nvSpPr>
        <p:spPr>
          <a:xfrm>
            <a:off x="8702344" y="6438979"/>
            <a:ext cx="396000" cy="365125"/>
          </a:xfrm>
        </p:spPr>
        <p:txBody>
          <a:bodyPr lIns="0" tIns="0" rIns="0" bIns="0"/>
          <a:lstStyle/>
          <a:p>
            <a:fld id="{1DC9DC11-BD25-480D-811A-D8D5A6A2F056}" type="slidenum">
              <a:rPr lang="fr-BE" smtClean="0"/>
              <a:t>15</a:t>
            </a:fld>
            <a:endParaRPr lang="fr-BE" dirty="0"/>
          </a:p>
        </p:txBody>
      </p:sp>
    </p:spTree>
    <p:extLst>
      <p:ext uri="{BB962C8B-B14F-4D97-AF65-F5344CB8AC3E}">
        <p14:creationId xmlns:p14="http://schemas.microsoft.com/office/powerpoint/2010/main" val="3164455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normAutofit fontScale="70000" lnSpcReduction="20000"/>
          </a:bodyPr>
          <a:lstStyle/>
          <a:p>
            <a:pPr marL="0" indent="0" algn="just">
              <a:buNone/>
            </a:pPr>
            <a:r>
              <a:rPr lang="ja-JP" altLang="en-US" dirty="0">
                <a:latin typeface="ＭＳ Ｐゴシック" panose="020B0600070205080204" pitchFamily="50" charset="-128"/>
                <a:ea typeface="ＭＳ Ｐゴシック" panose="020B0600070205080204" pitchFamily="50" charset="-128"/>
              </a:rPr>
              <a:t>他の材料で作られた建造物のコストは時間の経過とともに大幅に増加するがステンレスの建造物のコストは一般的に一定と言われている</a:t>
            </a:r>
            <a:endParaRPr lang="en-US" dirty="0">
              <a:latin typeface="ＭＳ Ｐゴシック" panose="020B0600070205080204" pitchFamily="50" charset="-128"/>
              <a:ea typeface="ＭＳ Ｐゴシック" panose="020B0600070205080204" pitchFamily="50" charset="-128"/>
            </a:endParaRPr>
          </a:p>
          <a:p>
            <a:pPr marL="0" indent="0" algn="just">
              <a:buNone/>
            </a:pPr>
            <a:endParaRPr lang="en-US" dirty="0">
              <a:latin typeface="ＭＳ Ｐゴシック" panose="020B0600070205080204" pitchFamily="50" charset="-128"/>
              <a:ea typeface="ＭＳ Ｐゴシック" panose="020B0600070205080204" pitchFamily="50" charset="-128"/>
            </a:endParaRPr>
          </a:p>
          <a:p>
            <a:pPr marL="0" indent="0" algn="just">
              <a:buNone/>
            </a:pPr>
            <a:endParaRPr lang="en-US" dirty="0">
              <a:latin typeface="ＭＳ Ｐゴシック" panose="020B0600070205080204" pitchFamily="50" charset="-128"/>
              <a:ea typeface="ＭＳ Ｐゴシック" panose="020B0600070205080204" pitchFamily="50" charset="-128"/>
            </a:endParaRPr>
          </a:p>
          <a:p>
            <a:pPr marL="0" indent="0" algn="just">
              <a:buNone/>
            </a:pPr>
            <a:endParaRPr lang="en-US" dirty="0">
              <a:latin typeface="ＭＳ Ｐゴシック" panose="020B0600070205080204" pitchFamily="50" charset="-128"/>
              <a:ea typeface="ＭＳ Ｐゴシック" panose="020B0600070205080204" pitchFamily="50" charset="-128"/>
            </a:endParaRPr>
          </a:p>
          <a:p>
            <a:pPr marL="0" indent="0" algn="just">
              <a:buNone/>
            </a:pPr>
            <a:endParaRPr lang="en-US" dirty="0">
              <a:latin typeface="ＭＳ Ｐゴシック" panose="020B0600070205080204" pitchFamily="50" charset="-128"/>
              <a:ea typeface="ＭＳ Ｐゴシック" panose="020B0600070205080204" pitchFamily="50" charset="-128"/>
            </a:endParaRPr>
          </a:p>
          <a:p>
            <a:pPr marL="0" indent="0" algn="just">
              <a:buNone/>
            </a:pPr>
            <a:endParaRPr lang="en-US" dirty="0">
              <a:latin typeface="ＭＳ Ｐゴシック" panose="020B0600070205080204" pitchFamily="50" charset="-128"/>
              <a:ea typeface="ＭＳ Ｐゴシック" panose="020B0600070205080204" pitchFamily="50" charset="-128"/>
            </a:endParaRPr>
          </a:p>
          <a:p>
            <a:pPr marL="0" indent="0" algn="just">
              <a:buNone/>
            </a:pPr>
            <a:endParaRPr lang="en-US" dirty="0">
              <a:latin typeface="ＭＳ Ｐゴシック" panose="020B0600070205080204" pitchFamily="50" charset="-128"/>
              <a:ea typeface="ＭＳ Ｐゴシック" panose="020B0600070205080204" pitchFamily="50" charset="-128"/>
            </a:endParaRPr>
          </a:p>
          <a:p>
            <a:pPr marL="0" indent="0" algn="just">
              <a:buNone/>
            </a:pPr>
            <a:endParaRPr lang="en-US" dirty="0">
              <a:latin typeface="ＭＳ Ｐゴシック" panose="020B0600070205080204" pitchFamily="50" charset="-128"/>
              <a:ea typeface="ＭＳ Ｐゴシック" panose="020B0600070205080204" pitchFamily="50" charset="-128"/>
            </a:endParaRPr>
          </a:p>
          <a:p>
            <a:pPr marL="0" indent="0" algn="just">
              <a:buNone/>
            </a:pPr>
            <a:endParaRPr lang="en-US" sz="2400" dirty="0">
              <a:latin typeface="ＭＳ Ｐゴシック" panose="020B0600070205080204" pitchFamily="50" charset="-128"/>
              <a:ea typeface="ＭＳ Ｐゴシック" panose="020B0600070205080204" pitchFamily="50" charset="-128"/>
            </a:endParaRPr>
          </a:p>
          <a:p>
            <a:pPr marL="0" indent="0" algn="just">
              <a:buNone/>
            </a:pPr>
            <a:endParaRPr lang="en-US" sz="2400" dirty="0">
              <a:latin typeface="ＭＳ Ｐゴシック" panose="020B0600070205080204" pitchFamily="50" charset="-128"/>
              <a:ea typeface="ＭＳ Ｐゴシック" panose="020B0600070205080204" pitchFamily="50" charset="-128"/>
            </a:endParaRPr>
          </a:p>
          <a:p>
            <a:pPr marL="0" indent="0" algn="just">
              <a:buNone/>
            </a:pPr>
            <a:endParaRPr lang="en-US" sz="2400" dirty="0">
              <a:latin typeface="ＭＳ Ｐゴシック" panose="020B0600070205080204" pitchFamily="50" charset="-128"/>
              <a:ea typeface="ＭＳ Ｐゴシック" panose="020B0600070205080204" pitchFamily="50" charset="-128"/>
            </a:endParaRPr>
          </a:p>
          <a:p>
            <a:pPr marL="0" indent="0" algn="just">
              <a:buNone/>
            </a:pPr>
            <a:endParaRPr lang="en-US" sz="2400" dirty="0">
              <a:latin typeface="ＭＳ Ｐゴシック" panose="020B0600070205080204" pitchFamily="50" charset="-128"/>
              <a:ea typeface="ＭＳ Ｐゴシック" panose="020B0600070205080204" pitchFamily="50" charset="-128"/>
            </a:endParaRPr>
          </a:p>
          <a:p>
            <a:pPr marL="0" indent="0" algn="just">
              <a:buNone/>
            </a:pPr>
            <a:r>
              <a:rPr lang="ja-JP" altLang="en-US" b="1" dirty="0">
                <a:latin typeface="ＭＳ Ｐゴシック" panose="020B0600070205080204" pitchFamily="50" charset="-128"/>
                <a:ea typeface="ＭＳ Ｐゴシック" panose="020B0600070205080204" pitchFamily="50" charset="-128"/>
              </a:rPr>
              <a:t>腐食のコストは米国だけで</a:t>
            </a:r>
            <a:r>
              <a:rPr lang="en-US" altLang="ja-JP" b="1" dirty="0">
                <a:latin typeface="ＭＳ Ｐゴシック" panose="020B0600070205080204" pitchFamily="50" charset="-128"/>
                <a:ea typeface="ＭＳ Ｐゴシック" panose="020B0600070205080204" pitchFamily="50" charset="-128"/>
              </a:rPr>
              <a:t>1,370</a:t>
            </a:r>
            <a:r>
              <a:rPr lang="ja-JP" altLang="en-US" b="1" dirty="0">
                <a:latin typeface="ＭＳ Ｐゴシック" panose="020B0600070205080204" pitchFamily="50" charset="-128"/>
                <a:ea typeface="ＭＳ Ｐゴシック" panose="020B0600070205080204" pitchFamily="50" charset="-128"/>
              </a:rPr>
              <a:t>億ドル超となっている</a:t>
            </a:r>
            <a:r>
              <a:rPr lang="en-US" b="1" dirty="0">
                <a:latin typeface="ＭＳ Ｐゴシック" panose="020B0600070205080204" pitchFamily="50" charset="-128"/>
                <a:ea typeface="ＭＳ Ｐゴシック" panose="020B0600070205080204" pitchFamily="50" charset="-128"/>
              </a:rPr>
              <a:t> </a:t>
            </a:r>
            <a:r>
              <a:rPr lang="en-US" b="1" baseline="30000" dirty="0">
                <a:latin typeface="ＭＳ Ｐゴシック" panose="020B0600070205080204" pitchFamily="50" charset="-128"/>
                <a:ea typeface="ＭＳ Ｐゴシック" panose="020B0600070205080204" pitchFamily="50" charset="-128"/>
              </a:rPr>
              <a:t>14</a:t>
            </a:r>
            <a:endParaRPr lang="fr-BE" b="1" baseline="30000" dirty="0">
              <a:latin typeface="ＭＳ Ｐゴシック" panose="020B0600070205080204" pitchFamily="50" charset="-128"/>
              <a:ea typeface="ＭＳ Ｐゴシック" panose="020B0600070205080204" pitchFamily="50" charset="-128"/>
            </a:endParaRPr>
          </a:p>
        </p:txBody>
      </p:sp>
      <p:sp>
        <p:nvSpPr>
          <p:cNvPr id="2" name="Title 1"/>
          <p:cNvSpPr>
            <a:spLocks noGrp="1"/>
          </p:cNvSpPr>
          <p:nvPr>
            <p:ph type="title"/>
          </p:nvPr>
        </p:nvSpPr>
        <p:spPr/>
        <p:txBody>
          <a:bodyPr>
            <a:noAutofit/>
          </a:bodyPr>
          <a:lstStyle/>
          <a:p>
            <a:r>
              <a:rPr lang="ja-JP" altLang="en-US" sz="2800" dirty="0">
                <a:latin typeface="ＭＳ Ｐゴシック" panose="020B0600070205080204" pitchFamily="50" charset="-128"/>
                <a:ea typeface="ＭＳ Ｐゴシック" panose="020B0600070205080204" pitchFamily="50" charset="-128"/>
              </a:rPr>
              <a:t>なぜ</a:t>
            </a:r>
            <a:r>
              <a:rPr lang="en-US" altLang="ja-JP" sz="2800" dirty="0">
                <a:latin typeface="ＭＳ Ｐゴシック" panose="020B0600070205080204" pitchFamily="50" charset="-128"/>
                <a:ea typeface="ＭＳ Ｐゴシック" panose="020B0600070205080204" pitchFamily="50" charset="-128"/>
              </a:rPr>
              <a:t>LCC</a:t>
            </a:r>
            <a:r>
              <a:rPr lang="ja-JP" altLang="en-US" sz="2800" dirty="0">
                <a:latin typeface="ＭＳ Ｐゴシック" panose="020B0600070205080204" pitchFamily="50" charset="-128"/>
                <a:ea typeface="ＭＳ Ｐゴシック" panose="020B0600070205080204" pitchFamily="50" charset="-128"/>
              </a:rPr>
              <a:t>を考慮すると</a:t>
            </a:r>
            <a:br>
              <a:rPr lang="en-US" altLang="ja-JP" sz="2800" dirty="0">
                <a:latin typeface="ＭＳ Ｐゴシック" panose="020B0600070205080204" pitchFamily="50" charset="-128"/>
                <a:ea typeface="ＭＳ Ｐゴシック" panose="020B0600070205080204" pitchFamily="50" charset="-128"/>
              </a:rPr>
            </a:br>
            <a:r>
              <a:rPr lang="ja-JP" altLang="en-US" sz="2800" dirty="0">
                <a:latin typeface="ＭＳ Ｐゴシック" panose="020B0600070205080204" pitchFamily="50" charset="-128"/>
                <a:ea typeface="ＭＳ Ｐゴシック" panose="020B0600070205080204" pitchFamily="50" charset="-128"/>
              </a:rPr>
              <a:t>ステンレスが高価でないのか</a:t>
            </a:r>
            <a:endParaRPr lang="fr-FR" sz="2800" noProof="0" dirty="0"/>
          </a:p>
        </p:txBody>
      </p:sp>
      <p:sp>
        <p:nvSpPr>
          <p:cNvPr id="4" name="Slide Number Placeholder 3"/>
          <p:cNvSpPr>
            <a:spLocks noGrp="1"/>
          </p:cNvSpPr>
          <p:nvPr>
            <p:ph type="sldNum" sz="quarter" idx="12"/>
          </p:nvPr>
        </p:nvSpPr>
        <p:spPr/>
        <p:txBody>
          <a:bodyPr/>
          <a:lstStyle/>
          <a:p>
            <a:fld id="{1DC9DC11-BD25-480D-811A-D8D5A6A2F056}" type="slidenum">
              <a:rPr lang="fr-BE" smtClean="0"/>
              <a:pPr/>
              <a:t>16</a:t>
            </a:fld>
            <a:endParaRPr lang="fr-BE" dirty="0"/>
          </a:p>
        </p:txBody>
      </p:sp>
      <p:grpSp>
        <p:nvGrpSpPr>
          <p:cNvPr id="33" name="Groupe 32"/>
          <p:cNvGrpSpPr/>
          <p:nvPr/>
        </p:nvGrpSpPr>
        <p:grpSpPr>
          <a:xfrm>
            <a:off x="576125" y="2642563"/>
            <a:ext cx="4524430" cy="1765374"/>
            <a:chOff x="576125" y="2631916"/>
            <a:chExt cx="4524430" cy="1765374"/>
          </a:xfrm>
        </p:grpSpPr>
        <p:pic>
          <p:nvPicPr>
            <p:cNvPr id="1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576125" y="2631916"/>
              <a:ext cx="4524430" cy="176537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9" name="Rectangle 8"/>
            <p:cNvSpPr/>
            <p:nvPr/>
          </p:nvSpPr>
          <p:spPr>
            <a:xfrm>
              <a:off x="1334530" y="3496962"/>
              <a:ext cx="1198606" cy="172995"/>
            </a:xfrm>
            <a:prstGeom prst="rect">
              <a:avLst/>
            </a:prstGeom>
            <a:solidFill>
              <a:srgbClr val="CECE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 name="Rectangle 9"/>
            <p:cNvSpPr/>
            <p:nvPr/>
          </p:nvSpPr>
          <p:spPr>
            <a:xfrm>
              <a:off x="1264504" y="3748218"/>
              <a:ext cx="1198606" cy="172995"/>
            </a:xfrm>
            <a:prstGeom prst="rect">
              <a:avLst/>
            </a:prstGeom>
            <a:solidFill>
              <a:srgbClr val="CECE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8" name="ZoneTexte 7"/>
            <p:cNvSpPr txBox="1"/>
            <p:nvPr/>
          </p:nvSpPr>
          <p:spPr>
            <a:xfrm>
              <a:off x="1305696" y="3492000"/>
              <a:ext cx="1182130" cy="215444"/>
            </a:xfrm>
            <a:prstGeom prst="rect">
              <a:avLst/>
            </a:prstGeom>
            <a:noFill/>
            <a:ln>
              <a:noFill/>
            </a:ln>
          </p:spPr>
          <p:txBody>
            <a:bodyPr wrap="square" lIns="0" tIns="0" rIns="0" bIns="0" rtlCol="0">
              <a:spAutoFit/>
            </a:bodyPr>
            <a:lstStyle/>
            <a:p>
              <a:pPr algn="ctr"/>
              <a:r>
                <a:rPr kumimoji="1" lang="ja-JP" altLang="en-US" sz="1400" dirty="0">
                  <a:latin typeface="ＭＳ Ｐゴシック" panose="020B0600070205080204" pitchFamily="50" charset="-128"/>
                  <a:ea typeface="ＭＳ Ｐゴシック" panose="020B0600070205080204" pitchFamily="50" charset="-128"/>
                </a:rPr>
                <a:t>他の材料　</a:t>
              </a:r>
              <a:r>
                <a:rPr kumimoji="1" lang="en-US" altLang="ja-JP" sz="1400" dirty="0">
                  <a:latin typeface="ＭＳ Ｐゴシック" panose="020B0600070205080204" pitchFamily="50" charset="-128"/>
                  <a:ea typeface="ＭＳ Ｐゴシック" panose="020B0600070205080204" pitchFamily="50" charset="-128"/>
                </a:rPr>
                <a:t>A</a:t>
              </a:r>
              <a:endParaRPr kumimoji="1" lang="ja-JP" altLang="en-US" sz="1400" dirty="0">
                <a:latin typeface="ＭＳ Ｐゴシック" panose="020B0600070205080204" pitchFamily="50" charset="-128"/>
                <a:ea typeface="ＭＳ Ｐゴシック" panose="020B0600070205080204" pitchFamily="50" charset="-128"/>
              </a:endParaRPr>
            </a:p>
          </p:txBody>
        </p:sp>
        <p:sp>
          <p:nvSpPr>
            <p:cNvPr id="11" name="ZoneTexte 10"/>
            <p:cNvSpPr txBox="1"/>
            <p:nvPr/>
          </p:nvSpPr>
          <p:spPr>
            <a:xfrm>
              <a:off x="1410728" y="3743256"/>
              <a:ext cx="972066" cy="215444"/>
            </a:xfrm>
            <a:prstGeom prst="rect">
              <a:avLst/>
            </a:prstGeom>
            <a:noFill/>
            <a:ln>
              <a:noFill/>
            </a:ln>
          </p:spPr>
          <p:txBody>
            <a:bodyPr wrap="square" lIns="0" tIns="0" rIns="0" bIns="0" rtlCol="0">
              <a:spAutoFit/>
            </a:bodyPr>
            <a:lstStyle/>
            <a:p>
              <a:pPr algn="ctr"/>
              <a:r>
                <a:rPr kumimoji="1" lang="ja-JP" altLang="en-US" sz="1400" dirty="0">
                  <a:latin typeface="ＭＳ Ｐゴシック" panose="020B0600070205080204" pitchFamily="50" charset="-128"/>
                  <a:ea typeface="ＭＳ Ｐゴシック" panose="020B0600070205080204" pitchFamily="50" charset="-128"/>
                </a:rPr>
                <a:t>他の材料　</a:t>
              </a:r>
              <a:r>
                <a:rPr kumimoji="1" lang="en-US" altLang="ja-JP" sz="1400" dirty="0">
                  <a:latin typeface="ＭＳ Ｐゴシック" panose="020B0600070205080204" pitchFamily="50" charset="-128"/>
                  <a:ea typeface="ＭＳ Ｐゴシック" panose="020B0600070205080204" pitchFamily="50" charset="-128"/>
                </a:rPr>
                <a:t>B</a:t>
              </a:r>
              <a:endParaRPr kumimoji="1" lang="ja-JP" altLang="en-US" sz="1400" b="1" dirty="0">
                <a:latin typeface="ＭＳ Ｐゴシック" panose="020B0600070205080204" pitchFamily="50" charset="-128"/>
                <a:ea typeface="ＭＳ Ｐゴシック" panose="020B0600070205080204" pitchFamily="50" charset="-128"/>
              </a:endParaRPr>
            </a:p>
          </p:txBody>
        </p:sp>
        <p:sp>
          <p:nvSpPr>
            <p:cNvPr id="14" name="Rectangle 13"/>
            <p:cNvSpPr/>
            <p:nvPr/>
          </p:nvSpPr>
          <p:spPr>
            <a:xfrm>
              <a:off x="1139620" y="3241591"/>
              <a:ext cx="1512000" cy="172995"/>
            </a:xfrm>
            <a:prstGeom prst="rect">
              <a:avLst/>
            </a:prstGeom>
            <a:solidFill>
              <a:srgbClr val="CECE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6" name="Rectangle 15"/>
            <p:cNvSpPr/>
            <p:nvPr/>
          </p:nvSpPr>
          <p:spPr>
            <a:xfrm>
              <a:off x="663148" y="2940910"/>
              <a:ext cx="263609" cy="811430"/>
            </a:xfrm>
            <a:prstGeom prst="rect">
              <a:avLst/>
            </a:prstGeom>
            <a:solidFill>
              <a:srgbClr val="CECE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ZoneTexte 6"/>
            <p:cNvSpPr txBox="1"/>
            <p:nvPr/>
          </p:nvSpPr>
          <p:spPr>
            <a:xfrm>
              <a:off x="1136821" y="3241590"/>
              <a:ext cx="1519881" cy="215444"/>
            </a:xfrm>
            <a:prstGeom prst="rect">
              <a:avLst/>
            </a:prstGeom>
            <a:noFill/>
            <a:ln>
              <a:noFill/>
            </a:ln>
          </p:spPr>
          <p:txBody>
            <a:bodyPr wrap="square" lIns="0" tIns="0" rIns="0" bIns="0" rtlCol="0">
              <a:spAutoFit/>
            </a:bodyPr>
            <a:lstStyle/>
            <a:p>
              <a:pPr algn="ctr"/>
              <a:r>
                <a:rPr kumimoji="1" lang="ja-JP" altLang="en-US" sz="1400" dirty="0">
                  <a:latin typeface="ＭＳ Ｐゴシック" panose="020B0600070205080204" pitchFamily="50" charset="-128"/>
                  <a:ea typeface="ＭＳ Ｐゴシック" panose="020B0600070205080204" pitchFamily="50" charset="-128"/>
                </a:rPr>
                <a:t>ステンレス</a:t>
              </a:r>
            </a:p>
          </p:txBody>
        </p:sp>
        <p:sp>
          <p:nvSpPr>
            <p:cNvPr id="17" name="Rectangle 16"/>
            <p:cNvSpPr/>
            <p:nvPr/>
          </p:nvSpPr>
          <p:spPr>
            <a:xfrm>
              <a:off x="2269527" y="4248000"/>
              <a:ext cx="1296000" cy="144000"/>
            </a:xfrm>
            <a:prstGeom prst="rect">
              <a:avLst/>
            </a:prstGeom>
            <a:solidFill>
              <a:srgbClr val="CECE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8" name="ZoneTexte 17"/>
            <p:cNvSpPr txBox="1"/>
            <p:nvPr/>
          </p:nvSpPr>
          <p:spPr>
            <a:xfrm rot="16200000">
              <a:off x="551810" y="2836100"/>
              <a:ext cx="612000" cy="215444"/>
            </a:xfrm>
            <a:prstGeom prst="rect">
              <a:avLst/>
            </a:prstGeom>
            <a:noFill/>
            <a:ln>
              <a:noFill/>
            </a:ln>
          </p:spPr>
          <p:txBody>
            <a:bodyPr wrap="square" lIns="0" tIns="0" rIns="0" bIns="0" rtlCol="0">
              <a:spAutoFit/>
            </a:bodyPr>
            <a:lstStyle/>
            <a:p>
              <a:pPr algn="ctr"/>
              <a:r>
                <a:rPr lang="ja-JP" altLang="en-US" sz="1400" b="1" dirty="0"/>
                <a:t>コスト</a:t>
              </a:r>
              <a:endParaRPr lang="fr-FR" sz="1400" b="1" dirty="0"/>
            </a:p>
          </p:txBody>
        </p:sp>
        <p:sp>
          <p:nvSpPr>
            <p:cNvPr id="19" name="ZoneTexte 18"/>
            <p:cNvSpPr txBox="1"/>
            <p:nvPr/>
          </p:nvSpPr>
          <p:spPr>
            <a:xfrm>
              <a:off x="3987124" y="4003590"/>
              <a:ext cx="881449" cy="215444"/>
            </a:xfrm>
            <a:prstGeom prst="rect">
              <a:avLst/>
            </a:prstGeom>
            <a:noFill/>
            <a:ln>
              <a:noFill/>
            </a:ln>
          </p:spPr>
          <p:txBody>
            <a:bodyPr wrap="square" lIns="0" tIns="0" rIns="0" bIns="0" rtlCol="0">
              <a:spAutoFit/>
            </a:bodyPr>
            <a:lstStyle/>
            <a:p>
              <a:pPr algn="ctr"/>
              <a:r>
                <a:rPr lang="ko-KR" altLang="en-US" sz="1400" b="1" dirty="0"/>
                <a:t>時間</a:t>
              </a:r>
              <a:endParaRPr lang="fr-FR" sz="1400" b="1" dirty="0"/>
            </a:p>
          </p:txBody>
        </p:sp>
      </p:grpSp>
      <p:grpSp>
        <p:nvGrpSpPr>
          <p:cNvPr id="40" name="Groupe 39"/>
          <p:cNvGrpSpPr/>
          <p:nvPr/>
        </p:nvGrpSpPr>
        <p:grpSpPr>
          <a:xfrm>
            <a:off x="5200398" y="2492896"/>
            <a:ext cx="3496399" cy="3304775"/>
            <a:chOff x="5200398" y="2620035"/>
            <a:chExt cx="3496399" cy="3304775"/>
          </a:xfrm>
        </p:grpSpPr>
        <p:pic>
          <p:nvPicPr>
            <p:cNvPr id="1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67364" y="2769702"/>
              <a:ext cx="3337084" cy="310134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1" name="ZoneTexte 20"/>
            <p:cNvSpPr txBox="1"/>
            <p:nvPr/>
          </p:nvSpPr>
          <p:spPr>
            <a:xfrm>
              <a:off x="5491578" y="3453516"/>
              <a:ext cx="864000" cy="138499"/>
            </a:xfrm>
            <a:prstGeom prst="rect">
              <a:avLst/>
            </a:prstGeom>
            <a:solidFill>
              <a:schemeClr val="bg1"/>
            </a:solidFill>
            <a:ln>
              <a:noFill/>
            </a:ln>
          </p:spPr>
          <p:txBody>
            <a:bodyPr wrap="square" lIns="0" tIns="0" rIns="0" bIns="0" rtlCol="0">
              <a:spAutoFit/>
            </a:bodyPr>
            <a:lstStyle/>
            <a:p>
              <a:pPr algn="ctr"/>
              <a:r>
                <a:rPr lang="ja-JP" altLang="ja-JP" sz="900" dirty="0">
                  <a:latin typeface="ＭＳ Ｐゴシック" panose="020B0600070205080204" pitchFamily="50" charset="-128"/>
                  <a:ea typeface="ＭＳ Ｐゴシック" panose="020B0600070205080204" pitchFamily="50" charset="-128"/>
                </a:rPr>
                <a:t>代替費用</a:t>
              </a:r>
              <a:endParaRPr kumimoji="1" lang="ja-JP" altLang="en-US" sz="900" dirty="0">
                <a:latin typeface="ＭＳ Ｐゴシック" panose="020B0600070205080204" pitchFamily="50" charset="-128"/>
                <a:ea typeface="ＭＳ Ｐゴシック" panose="020B0600070205080204" pitchFamily="50" charset="-128"/>
              </a:endParaRPr>
            </a:p>
          </p:txBody>
        </p:sp>
        <p:sp>
          <p:nvSpPr>
            <p:cNvPr id="22" name="ZoneTexte 21"/>
            <p:cNvSpPr txBox="1"/>
            <p:nvPr/>
          </p:nvSpPr>
          <p:spPr>
            <a:xfrm>
              <a:off x="5472000" y="4063116"/>
              <a:ext cx="900000" cy="138499"/>
            </a:xfrm>
            <a:prstGeom prst="rect">
              <a:avLst/>
            </a:prstGeom>
            <a:solidFill>
              <a:schemeClr val="bg1"/>
            </a:solidFill>
            <a:ln>
              <a:noFill/>
            </a:ln>
          </p:spPr>
          <p:txBody>
            <a:bodyPr wrap="square" lIns="0" tIns="0" rIns="0" bIns="0" rtlCol="0">
              <a:spAutoFit/>
            </a:bodyPr>
            <a:lstStyle/>
            <a:p>
              <a:pPr algn="ctr"/>
              <a:r>
                <a:rPr lang="ja-JP" altLang="ja-JP" sz="900" dirty="0">
                  <a:latin typeface="ＭＳ Ｐゴシック" panose="020B0600070205080204" pitchFamily="50" charset="-128"/>
                  <a:ea typeface="ＭＳ Ｐゴシック" panose="020B0600070205080204" pitchFamily="50" charset="-128"/>
                </a:rPr>
                <a:t>維持費</a:t>
              </a:r>
              <a:endParaRPr kumimoji="1" lang="ja-JP" altLang="en-US" sz="900" dirty="0">
                <a:latin typeface="ＭＳ Ｐゴシック" panose="020B0600070205080204" pitchFamily="50" charset="-128"/>
                <a:ea typeface="ＭＳ Ｐゴシック" panose="020B0600070205080204" pitchFamily="50" charset="-128"/>
              </a:endParaRPr>
            </a:p>
          </p:txBody>
        </p:sp>
        <p:sp>
          <p:nvSpPr>
            <p:cNvPr id="24" name="Rectangle 23"/>
            <p:cNvSpPr/>
            <p:nvPr/>
          </p:nvSpPr>
          <p:spPr>
            <a:xfrm>
              <a:off x="7068067" y="3968384"/>
              <a:ext cx="936000" cy="1116000"/>
            </a:xfrm>
            <a:prstGeom prst="rect">
              <a:avLst/>
            </a:prstGeom>
            <a:solidFill>
              <a:srgbClr val="3366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3" name="ZoneTexte 22"/>
            <p:cNvSpPr txBox="1"/>
            <p:nvPr/>
          </p:nvSpPr>
          <p:spPr>
            <a:xfrm>
              <a:off x="7076927" y="4074509"/>
              <a:ext cx="900000" cy="138499"/>
            </a:xfrm>
            <a:prstGeom prst="rect">
              <a:avLst/>
            </a:prstGeom>
            <a:noFill/>
            <a:ln>
              <a:noFill/>
            </a:ln>
          </p:spPr>
          <p:txBody>
            <a:bodyPr wrap="square" lIns="0" tIns="0" rIns="0" bIns="0" rtlCol="0">
              <a:spAutoFit/>
            </a:bodyPr>
            <a:lstStyle/>
            <a:p>
              <a:pPr algn="ctr"/>
              <a:r>
                <a:rPr kumimoji="1" lang="ja-JP" altLang="en-US" sz="900" dirty="0">
                  <a:solidFill>
                    <a:schemeClr val="bg1"/>
                  </a:solidFill>
                  <a:latin typeface="ＭＳ Ｐゴシック" panose="020B0600070205080204" pitchFamily="50" charset="-128"/>
                  <a:ea typeface="ＭＳ Ｐゴシック" panose="020B0600070205080204" pitchFamily="50" charset="-128"/>
                </a:rPr>
                <a:t>初期費用</a:t>
              </a:r>
            </a:p>
          </p:txBody>
        </p:sp>
        <p:sp>
          <p:nvSpPr>
            <p:cNvPr id="25" name="Rectangle 24"/>
            <p:cNvSpPr/>
            <p:nvPr/>
          </p:nvSpPr>
          <p:spPr>
            <a:xfrm>
              <a:off x="5539948" y="4407618"/>
              <a:ext cx="936000" cy="676800"/>
            </a:xfrm>
            <a:prstGeom prst="rect">
              <a:avLst/>
            </a:prstGeom>
            <a:solidFill>
              <a:srgbClr val="3366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6" name="ZoneTexte 25"/>
            <p:cNvSpPr txBox="1"/>
            <p:nvPr/>
          </p:nvSpPr>
          <p:spPr>
            <a:xfrm>
              <a:off x="5536714" y="4528466"/>
              <a:ext cx="900000" cy="138499"/>
            </a:xfrm>
            <a:prstGeom prst="rect">
              <a:avLst/>
            </a:prstGeom>
            <a:noFill/>
            <a:ln>
              <a:noFill/>
            </a:ln>
          </p:spPr>
          <p:txBody>
            <a:bodyPr wrap="square" lIns="0" tIns="0" rIns="0" bIns="0" rtlCol="0">
              <a:spAutoFit/>
            </a:bodyPr>
            <a:lstStyle/>
            <a:p>
              <a:pPr algn="ctr"/>
              <a:r>
                <a:rPr kumimoji="1" lang="ja-JP" altLang="en-US" sz="900" dirty="0">
                  <a:solidFill>
                    <a:schemeClr val="bg1"/>
                  </a:solidFill>
                  <a:latin typeface="ＭＳ Ｐゴシック" panose="020B0600070205080204" pitchFamily="50" charset="-128"/>
                  <a:ea typeface="ＭＳ Ｐゴシック" panose="020B0600070205080204" pitchFamily="50" charset="-128"/>
                </a:rPr>
                <a:t>初期費用</a:t>
              </a:r>
            </a:p>
          </p:txBody>
        </p:sp>
        <p:sp>
          <p:nvSpPr>
            <p:cNvPr id="27" name="Rectangle 26"/>
            <p:cNvSpPr/>
            <p:nvPr/>
          </p:nvSpPr>
          <p:spPr>
            <a:xfrm>
              <a:off x="5482283" y="5375565"/>
              <a:ext cx="3024000" cy="288000"/>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8" name="ZoneTexte 27"/>
            <p:cNvSpPr txBox="1"/>
            <p:nvPr/>
          </p:nvSpPr>
          <p:spPr>
            <a:xfrm>
              <a:off x="5433403" y="5393526"/>
              <a:ext cx="1044000" cy="184666"/>
            </a:xfrm>
            <a:prstGeom prst="rect">
              <a:avLst/>
            </a:prstGeom>
            <a:noFill/>
            <a:ln>
              <a:noFill/>
            </a:ln>
          </p:spPr>
          <p:txBody>
            <a:bodyPr wrap="square" lIns="0" tIns="0" rIns="0" bIns="0" rtlCol="0">
              <a:spAutoFit/>
            </a:bodyPr>
            <a:lstStyle/>
            <a:p>
              <a:pPr algn="ctr"/>
              <a:r>
                <a:rPr kumimoji="1" lang="ja-JP" altLang="en-US" sz="1200" dirty="0">
                  <a:latin typeface="ＭＳ Ｐゴシック" panose="020B0600070205080204" pitchFamily="50" charset="-128"/>
                  <a:ea typeface="ＭＳ Ｐゴシック" panose="020B0600070205080204" pitchFamily="50" charset="-128"/>
                </a:rPr>
                <a:t>他の材料</a:t>
              </a:r>
            </a:p>
          </p:txBody>
        </p:sp>
        <p:sp>
          <p:nvSpPr>
            <p:cNvPr id="29" name="ZoneTexte 28"/>
            <p:cNvSpPr txBox="1"/>
            <p:nvPr/>
          </p:nvSpPr>
          <p:spPr>
            <a:xfrm>
              <a:off x="6903857" y="5393526"/>
              <a:ext cx="1152000" cy="184666"/>
            </a:xfrm>
            <a:prstGeom prst="rect">
              <a:avLst/>
            </a:prstGeom>
            <a:noFill/>
            <a:ln>
              <a:noFill/>
            </a:ln>
          </p:spPr>
          <p:txBody>
            <a:bodyPr wrap="square" lIns="0" tIns="0" rIns="0" bIns="0" rtlCol="0">
              <a:spAutoFit/>
            </a:bodyPr>
            <a:lstStyle/>
            <a:p>
              <a:pPr algn="ctr"/>
              <a:r>
                <a:rPr kumimoji="1" lang="ja-JP" altLang="en-US" sz="1200" dirty="0">
                  <a:latin typeface="ＭＳ Ｐゴシック" panose="020B0600070205080204" pitchFamily="50" charset="-128"/>
                  <a:ea typeface="ＭＳ Ｐゴシック" panose="020B0600070205080204" pitchFamily="50" charset="-128"/>
                </a:rPr>
                <a:t>ステンレス</a:t>
              </a:r>
            </a:p>
          </p:txBody>
        </p:sp>
        <p:sp>
          <p:nvSpPr>
            <p:cNvPr id="30" name="ZoneTexte 29"/>
            <p:cNvSpPr txBox="1"/>
            <p:nvPr/>
          </p:nvSpPr>
          <p:spPr>
            <a:xfrm>
              <a:off x="5491578" y="2930413"/>
              <a:ext cx="864000" cy="276999"/>
            </a:xfrm>
            <a:prstGeom prst="rect">
              <a:avLst/>
            </a:prstGeom>
            <a:solidFill>
              <a:schemeClr val="bg1"/>
            </a:solidFill>
            <a:ln>
              <a:noFill/>
            </a:ln>
          </p:spPr>
          <p:txBody>
            <a:bodyPr wrap="square" lIns="0" tIns="0" rIns="0" bIns="0" rtlCol="0">
              <a:spAutoFit/>
            </a:bodyPr>
            <a:lstStyle/>
            <a:p>
              <a:pPr algn="ctr"/>
              <a:r>
                <a:rPr kumimoji="1" lang="ja-JP" altLang="en-US" sz="900" dirty="0">
                  <a:latin typeface="ＭＳ Ｐゴシック" panose="020B0600070205080204" pitchFamily="50" charset="-128"/>
                  <a:ea typeface="ＭＳ Ｐゴシック" panose="020B0600070205080204" pitchFamily="50" charset="-128"/>
                </a:rPr>
                <a:t>追加</a:t>
              </a:r>
              <a:endParaRPr kumimoji="1" lang="en-US" altLang="ja-JP" sz="900" dirty="0">
                <a:latin typeface="ＭＳ Ｐゴシック" panose="020B0600070205080204" pitchFamily="50" charset="-128"/>
                <a:ea typeface="ＭＳ Ｐゴシック" panose="020B0600070205080204" pitchFamily="50" charset="-128"/>
              </a:endParaRPr>
            </a:p>
            <a:p>
              <a:pPr algn="ctr"/>
              <a:r>
                <a:rPr kumimoji="1" lang="ja-JP" altLang="en-US" sz="900" dirty="0">
                  <a:latin typeface="ＭＳ Ｐゴシック" panose="020B0600070205080204" pitchFamily="50" charset="-128"/>
                  <a:ea typeface="ＭＳ Ｐゴシック" panose="020B0600070205080204" pitchFamily="50" charset="-128"/>
                </a:rPr>
                <a:t>運営費</a:t>
              </a:r>
            </a:p>
          </p:txBody>
        </p:sp>
        <p:sp>
          <p:nvSpPr>
            <p:cNvPr id="31" name="ZoneTexte 30"/>
            <p:cNvSpPr txBox="1"/>
            <p:nvPr/>
          </p:nvSpPr>
          <p:spPr>
            <a:xfrm rot="16200000">
              <a:off x="5915320" y="3889466"/>
              <a:ext cx="1620000" cy="121315"/>
            </a:xfrm>
            <a:prstGeom prst="rect">
              <a:avLst/>
            </a:prstGeom>
            <a:solidFill>
              <a:schemeClr val="tx1"/>
            </a:solidFill>
            <a:ln>
              <a:noFill/>
            </a:ln>
          </p:spPr>
          <p:txBody>
            <a:bodyPr wrap="square" lIns="0" tIns="0" rIns="0" bIns="0" rtlCol="0">
              <a:spAutoFit/>
            </a:bodyPr>
            <a:lstStyle/>
            <a:p>
              <a:pPr algn="ctr">
                <a:lnSpc>
                  <a:spcPts val="1000"/>
                </a:lnSpc>
              </a:pPr>
              <a:r>
                <a:rPr lang="ja-JP" altLang="en-US" sz="800" dirty="0">
                  <a:solidFill>
                    <a:schemeClr val="bg1"/>
                  </a:solidFill>
                </a:rPr>
                <a:t>生涯ライフサイクルコスト</a:t>
              </a:r>
              <a:endParaRPr lang="fr-FR" sz="200" b="1" dirty="0">
                <a:solidFill>
                  <a:schemeClr val="bg1"/>
                </a:solidFill>
              </a:endParaRPr>
            </a:p>
          </p:txBody>
        </p:sp>
        <p:sp>
          <p:nvSpPr>
            <p:cNvPr id="32" name="ZoneTexte 31"/>
            <p:cNvSpPr txBox="1"/>
            <p:nvPr/>
          </p:nvSpPr>
          <p:spPr>
            <a:xfrm rot="16200000">
              <a:off x="7826400" y="4415184"/>
              <a:ext cx="864000" cy="130677"/>
            </a:xfrm>
            <a:prstGeom prst="rect">
              <a:avLst/>
            </a:prstGeom>
            <a:solidFill>
              <a:schemeClr val="tx1"/>
            </a:solidFill>
            <a:ln>
              <a:noFill/>
            </a:ln>
          </p:spPr>
          <p:txBody>
            <a:bodyPr wrap="square" lIns="0" tIns="0" rIns="0" bIns="0" rtlCol="0">
              <a:spAutoFit/>
            </a:bodyPr>
            <a:lstStyle/>
            <a:p>
              <a:pPr algn="ctr">
                <a:lnSpc>
                  <a:spcPts val="1000"/>
                </a:lnSpc>
              </a:pPr>
              <a:r>
                <a:rPr lang="ja-JP" altLang="en-US" sz="900" dirty="0">
                  <a:solidFill>
                    <a:schemeClr val="bg1"/>
                  </a:solidFill>
                </a:rPr>
                <a:t>トータルコスト</a:t>
              </a:r>
              <a:endParaRPr lang="fr-FR" sz="100" b="1" dirty="0">
                <a:solidFill>
                  <a:schemeClr val="bg1"/>
                </a:solidFill>
              </a:endParaRPr>
            </a:p>
          </p:txBody>
        </p:sp>
        <p:sp>
          <p:nvSpPr>
            <p:cNvPr id="36" name="Triangle rectangle 35"/>
            <p:cNvSpPr/>
            <p:nvPr/>
          </p:nvSpPr>
          <p:spPr>
            <a:xfrm rot="16200000">
              <a:off x="8396172" y="5624185"/>
              <a:ext cx="313151" cy="288099"/>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7" name="Triangle rectangle 36"/>
            <p:cNvSpPr/>
            <p:nvPr/>
          </p:nvSpPr>
          <p:spPr>
            <a:xfrm rot="5400000">
              <a:off x="5188917" y="2631516"/>
              <a:ext cx="386215" cy="363254"/>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spTree>
    <p:extLst>
      <p:ext uri="{BB962C8B-B14F-4D97-AF65-F5344CB8AC3E}">
        <p14:creationId xmlns:p14="http://schemas.microsoft.com/office/powerpoint/2010/main" val="12084592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9597"/>
            <a:ext cx="8229600" cy="721117"/>
          </a:xfrm>
        </p:spPr>
        <p:txBody>
          <a:bodyPr>
            <a:normAutofit/>
          </a:bodyPr>
          <a:lstStyle/>
          <a:p>
            <a:r>
              <a:rPr lang="ja-JP" altLang="en-US" sz="4000" dirty="0">
                <a:latin typeface="ＭＳ Ｐゴシック" panose="020B0600070205080204" pitchFamily="50" charset="-128"/>
                <a:ea typeface="ＭＳ Ｐゴシック" panose="020B0600070205080204" pitchFamily="50" charset="-128"/>
              </a:rPr>
              <a:t>２つの古い建造物の</a:t>
            </a:r>
            <a:r>
              <a:rPr lang="en-US" altLang="ja-JP" sz="4000" dirty="0">
                <a:latin typeface="ＭＳ Ｐゴシック" panose="020B0600070205080204" pitchFamily="50" charset="-128"/>
                <a:ea typeface="ＭＳ Ｐゴシック" panose="020B0600070205080204" pitchFamily="50" charset="-128"/>
              </a:rPr>
              <a:t>LCC</a:t>
            </a:r>
            <a:r>
              <a:rPr lang="ja-JP" altLang="en-US" sz="4000" dirty="0">
                <a:latin typeface="ＭＳ Ｐゴシック" panose="020B0600070205080204" pitchFamily="50" charset="-128"/>
                <a:ea typeface="ＭＳ Ｐゴシック" panose="020B0600070205080204" pitchFamily="50" charset="-128"/>
              </a:rPr>
              <a:t>比較</a:t>
            </a:r>
            <a:endParaRPr lang="fr-BE" sz="4000" dirty="0">
              <a:latin typeface="ＭＳ Ｐゴシック" panose="020B0600070205080204" pitchFamily="50" charset="-128"/>
              <a:ea typeface="ＭＳ Ｐゴシック" panose="020B0600070205080204" pitchFamily="50" charset="-128"/>
            </a:endParaRPr>
          </a:p>
        </p:txBody>
      </p:sp>
      <p:graphicFrame>
        <p:nvGraphicFramePr>
          <p:cNvPr id="8" name="Content Placeholder 7"/>
          <p:cNvGraphicFramePr>
            <a:graphicFrameLocks noGrp="1"/>
          </p:cNvGraphicFramePr>
          <p:nvPr>
            <p:ph idx="1"/>
          </p:nvPr>
        </p:nvGraphicFramePr>
        <p:xfrm>
          <a:off x="179512" y="721472"/>
          <a:ext cx="8596752" cy="5481645"/>
        </p:xfrm>
        <a:graphic>
          <a:graphicData uri="http://schemas.openxmlformats.org/drawingml/2006/table">
            <a:tbl>
              <a:tblPr firstRow="1" bandRow="1">
                <a:tableStyleId>{9DCAF9ED-07DC-4A11-8D7F-57B35C25682E}</a:tableStyleId>
              </a:tblPr>
              <a:tblGrid>
                <a:gridCol w="2035368">
                  <a:extLst>
                    <a:ext uri="{9D8B030D-6E8A-4147-A177-3AD203B41FA5}">
                      <a16:colId xmlns:a16="http://schemas.microsoft.com/office/drawing/2014/main" val="20000"/>
                    </a:ext>
                  </a:extLst>
                </a:gridCol>
                <a:gridCol w="1134700">
                  <a:extLst>
                    <a:ext uri="{9D8B030D-6E8A-4147-A177-3AD203B41FA5}">
                      <a16:colId xmlns:a16="http://schemas.microsoft.com/office/drawing/2014/main" val="20001"/>
                    </a:ext>
                  </a:extLst>
                </a:gridCol>
                <a:gridCol w="1384980">
                  <a:extLst>
                    <a:ext uri="{9D8B030D-6E8A-4147-A177-3AD203B41FA5}">
                      <a16:colId xmlns:a16="http://schemas.microsoft.com/office/drawing/2014/main" val="20002"/>
                    </a:ext>
                  </a:extLst>
                </a:gridCol>
                <a:gridCol w="720281">
                  <a:extLst>
                    <a:ext uri="{9D8B030D-6E8A-4147-A177-3AD203B41FA5}">
                      <a16:colId xmlns:a16="http://schemas.microsoft.com/office/drawing/2014/main" val="20003"/>
                    </a:ext>
                  </a:extLst>
                </a:gridCol>
                <a:gridCol w="3321423">
                  <a:extLst>
                    <a:ext uri="{9D8B030D-6E8A-4147-A177-3AD203B41FA5}">
                      <a16:colId xmlns:a16="http://schemas.microsoft.com/office/drawing/2014/main" val="20004"/>
                    </a:ext>
                  </a:extLst>
                </a:gridCol>
              </a:tblGrid>
              <a:tr h="380947">
                <a:tc>
                  <a:txBody>
                    <a:bodyPr/>
                    <a:lstStyle/>
                    <a:p>
                      <a:r>
                        <a:rPr lang="ja-JP" altLang="en-US" dirty="0">
                          <a:latin typeface="ＭＳ Ｐゴシック" panose="020B0600070205080204" pitchFamily="50" charset="-128"/>
                          <a:ea typeface="ＭＳ Ｐゴシック" panose="020B0600070205080204" pitchFamily="50" charset="-128"/>
                        </a:rPr>
                        <a:t>建造物</a:t>
                      </a:r>
                      <a:endParaRPr lang="fr-BE" dirty="0">
                        <a:latin typeface="ＭＳ Ｐゴシック" panose="020B0600070205080204" pitchFamily="50" charset="-128"/>
                        <a:ea typeface="ＭＳ Ｐゴシック" panose="020B0600070205080204" pitchFamily="50" charset="-128"/>
                      </a:endParaRPr>
                    </a:p>
                  </a:txBody>
                  <a:tcPr/>
                </a:tc>
                <a:tc>
                  <a:txBody>
                    <a:bodyPr/>
                    <a:lstStyle/>
                    <a:p>
                      <a:r>
                        <a:rPr lang="ja-JP" altLang="en-US" dirty="0">
                          <a:latin typeface="ＭＳ Ｐゴシック" panose="020B0600070205080204" pitchFamily="50" charset="-128"/>
                          <a:ea typeface="ＭＳ Ｐゴシック" panose="020B0600070205080204" pitchFamily="50" charset="-128"/>
                        </a:rPr>
                        <a:t>完成年</a:t>
                      </a:r>
                      <a:endParaRPr lang="fr-BE" dirty="0">
                        <a:latin typeface="ＭＳ Ｐゴシック" panose="020B0600070205080204" pitchFamily="50" charset="-128"/>
                        <a:ea typeface="ＭＳ Ｐゴシック" panose="020B0600070205080204" pitchFamily="50" charset="-128"/>
                      </a:endParaRPr>
                    </a:p>
                  </a:txBody>
                  <a:tcPr/>
                </a:tc>
                <a:tc>
                  <a:txBody>
                    <a:bodyPr/>
                    <a:lstStyle/>
                    <a:p>
                      <a:r>
                        <a:rPr lang="ja-JP" altLang="en-US" dirty="0">
                          <a:latin typeface="ＭＳ Ｐゴシック" panose="020B0600070205080204" pitchFamily="50" charset="-128"/>
                          <a:ea typeface="ＭＳ Ｐゴシック" panose="020B0600070205080204" pitchFamily="50" charset="-128"/>
                        </a:rPr>
                        <a:t>材料</a:t>
                      </a:r>
                      <a:endParaRPr lang="fr-BE" dirty="0">
                        <a:latin typeface="ＭＳ Ｐゴシック" panose="020B0600070205080204" pitchFamily="50" charset="-128"/>
                        <a:ea typeface="ＭＳ Ｐゴシック" panose="020B0600070205080204" pitchFamily="50" charset="-128"/>
                      </a:endParaRPr>
                    </a:p>
                  </a:txBody>
                  <a:tcPr/>
                </a:tc>
                <a:tc>
                  <a:txBody>
                    <a:bodyPr/>
                    <a:lstStyle/>
                    <a:p>
                      <a:r>
                        <a:rPr lang="ja-JP" altLang="en-US" dirty="0">
                          <a:latin typeface="ＭＳ Ｐゴシック" panose="020B0600070205080204" pitchFamily="50" charset="-128"/>
                          <a:ea typeface="ＭＳ Ｐゴシック" panose="020B0600070205080204" pitchFamily="50" charset="-128"/>
                        </a:rPr>
                        <a:t>高さ</a:t>
                      </a:r>
                      <a:endParaRPr lang="fr-BE" dirty="0">
                        <a:latin typeface="ＭＳ Ｐゴシック" panose="020B0600070205080204" pitchFamily="50" charset="-128"/>
                        <a:ea typeface="ＭＳ Ｐゴシック" panose="020B0600070205080204" pitchFamily="50" charset="-128"/>
                      </a:endParaRPr>
                    </a:p>
                  </a:txBody>
                  <a:tcPr/>
                </a:tc>
                <a:tc>
                  <a:txBody>
                    <a:bodyPr/>
                    <a:lstStyle/>
                    <a:p>
                      <a:r>
                        <a:rPr lang="ja-JP" altLang="en-US" dirty="0">
                          <a:latin typeface="ＭＳ Ｐゴシック" panose="020B0600070205080204" pitchFamily="50" charset="-128"/>
                          <a:ea typeface="ＭＳ Ｐゴシック" panose="020B0600070205080204" pitchFamily="50" charset="-128"/>
                        </a:rPr>
                        <a:t>メンテナンス</a:t>
                      </a:r>
                      <a:endParaRPr lang="fr-BE" dirty="0">
                        <a:latin typeface="ＭＳ Ｐゴシック" panose="020B0600070205080204" pitchFamily="50" charset="-128"/>
                        <a:ea typeface="ＭＳ Ｐゴシック" panose="020B0600070205080204" pitchFamily="50" charset="-128"/>
                      </a:endParaRPr>
                    </a:p>
                  </a:txBody>
                  <a:tcPr/>
                </a:tc>
                <a:extLst>
                  <a:ext uri="{0D108BD9-81ED-4DB2-BD59-A6C34878D82A}">
                    <a16:rowId xmlns:a16="http://schemas.microsoft.com/office/drawing/2014/main" val="10000"/>
                  </a:ext>
                </a:extLst>
              </a:tr>
              <a:tr h="2182565">
                <a:tc>
                  <a:txBody>
                    <a:bodyPr/>
                    <a:lstStyle/>
                    <a:p>
                      <a:r>
                        <a:rPr lang="ja-JP" altLang="en-US" dirty="0">
                          <a:latin typeface="ＭＳ Ｐゴシック" panose="020B0600070205080204" pitchFamily="50" charset="-128"/>
                          <a:ea typeface="ＭＳ Ｐゴシック" panose="020B0600070205080204" pitchFamily="50" charset="-128"/>
                        </a:rPr>
                        <a:t>エッフェル搭</a:t>
                      </a:r>
                    </a:p>
                    <a:p>
                      <a:r>
                        <a:rPr lang="ja-JP" altLang="en-US" dirty="0">
                          <a:latin typeface="ＭＳ Ｐゴシック" panose="020B0600070205080204" pitchFamily="50" charset="-128"/>
                          <a:ea typeface="ＭＳ Ｐゴシック" panose="020B0600070205080204" pitchFamily="50" charset="-128"/>
                        </a:rPr>
                        <a:t>パリ</a:t>
                      </a:r>
                      <a:r>
                        <a:rPr lang="fr-BE" dirty="0">
                          <a:latin typeface="ＭＳ Ｐゴシック" panose="020B0600070205080204" pitchFamily="50" charset="-128"/>
                          <a:ea typeface="ＭＳ Ｐゴシック" panose="020B0600070205080204" pitchFamily="50" charset="-128"/>
                        </a:rPr>
                        <a:t> *</a:t>
                      </a:r>
                    </a:p>
                    <a:p>
                      <a:endParaRPr lang="fr-BE" dirty="0">
                        <a:latin typeface="ＭＳ Ｐゴシック" panose="020B0600070205080204" pitchFamily="50" charset="-128"/>
                        <a:ea typeface="ＭＳ Ｐゴシック" panose="020B0600070205080204" pitchFamily="50" charset="-128"/>
                      </a:endParaRPr>
                    </a:p>
                  </a:txBody>
                  <a:tcPr/>
                </a:tc>
                <a:tc>
                  <a:txBody>
                    <a:bodyPr/>
                    <a:lstStyle/>
                    <a:p>
                      <a:r>
                        <a:rPr lang="fr-BE" dirty="0">
                          <a:latin typeface="ＭＳ Ｐゴシック" panose="020B0600070205080204" pitchFamily="50" charset="-128"/>
                          <a:ea typeface="ＭＳ Ｐゴシック" panose="020B0600070205080204" pitchFamily="50" charset="-128"/>
                        </a:rPr>
                        <a:t>1889</a:t>
                      </a:r>
                    </a:p>
                    <a:p>
                      <a:endParaRPr lang="fr-BE" dirty="0">
                        <a:latin typeface="ＭＳ Ｐゴシック" panose="020B0600070205080204" pitchFamily="50" charset="-128"/>
                        <a:ea typeface="ＭＳ Ｐゴシック" panose="020B0600070205080204" pitchFamily="50" charset="-128"/>
                      </a:endParaRPr>
                    </a:p>
                    <a:p>
                      <a:endParaRPr lang="fr-BE" dirty="0">
                        <a:latin typeface="ＭＳ Ｐゴシック" panose="020B0600070205080204" pitchFamily="50" charset="-128"/>
                        <a:ea typeface="ＭＳ Ｐゴシック" panose="020B0600070205080204" pitchFamily="50" charset="-128"/>
                      </a:endParaRPr>
                    </a:p>
                  </a:txBody>
                  <a:tcPr/>
                </a:tc>
                <a:tc>
                  <a:txBody>
                    <a:bodyPr/>
                    <a:lstStyle/>
                    <a:p>
                      <a:r>
                        <a:rPr lang="ja-JP" altLang="en-US" dirty="0">
                          <a:latin typeface="ＭＳ Ｐゴシック" panose="020B0600070205080204" pitchFamily="50" charset="-128"/>
                          <a:ea typeface="ＭＳ Ｐゴシック" panose="020B0600070205080204" pitchFamily="50" charset="-128"/>
                        </a:rPr>
                        <a:t>錬鉄</a:t>
                      </a:r>
                      <a:endParaRPr lang="fr-BE" dirty="0">
                        <a:latin typeface="ＭＳ Ｐゴシック" panose="020B0600070205080204" pitchFamily="50" charset="-128"/>
                        <a:ea typeface="ＭＳ Ｐゴシック" panose="020B0600070205080204" pitchFamily="50" charset="-128"/>
                      </a:endParaRPr>
                    </a:p>
                  </a:txBody>
                  <a:tcPr/>
                </a:tc>
                <a:tc>
                  <a:txBody>
                    <a:bodyPr/>
                    <a:lstStyle/>
                    <a:p>
                      <a:r>
                        <a:rPr lang="fr-BE" dirty="0">
                          <a:latin typeface="ＭＳ Ｐゴシック" panose="020B0600070205080204" pitchFamily="50" charset="-128"/>
                          <a:ea typeface="ＭＳ Ｐゴシック" panose="020B0600070205080204" pitchFamily="50" charset="-128"/>
                        </a:rPr>
                        <a:t>324m</a:t>
                      </a:r>
                    </a:p>
                  </a:txBody>
                  <a:tcPr/>
                </a:tc>
                <a:tc>
                  <a:txBody>
                    <a:bodyPr/>
                    <a:lstStyle/>
                    <a:p>
                      <a:r>
                        <a:rPr lang="ja-JP" altLang="en-US" dirty="0">
                          <a:latin typeface="ＭＳ Ｐゴシック" panose="020B0600070205080204" pitchFamily="50" charset="-128"/>
                          <a:ea typeface="ＭＳ Ｐゴシック" panose="020B0600070205080204" pitchFamily="50" charset="-128"/>
                        </a:rPr>
                        <a:t>７年毎。塗装作業は毎回約</a:t>
                      </a:r>
                      <a:r>
                        <a:rPr lang="en-US" altLang="ja-JP" dirty="0">
                          <a:latin typeface="ＭＳ Ｐゴシック" panose="020B0600070205080204" pitchFamily="50" charset="-128"/>
                          <a:ea typeface="ＭＳ Ｐゴシック" panose="020B0600070205080204" pitchFamily="50" charset="-128"/>
                        </a:rPr>
                        <a:t>1.5</a:t>
                      </a:r>
                      <a:r>
                        <a:rPr lang="ja-JP" altLang="en-US" dirty="0">
                          <a:latin typeface="ＭＳ Ｐゴシック" panose="020B0600070205080204" pitchFamily="50" charset="-128"/>
                          <a:ea typeface="ＭＳ Ｐゴシック" panose="020B0600070205080204" pitchFamily="50" charset="-128"/>
                        </a:rPr>
                        <a:t>年（１５月）かかる。</a:t>
                      </a:r>
                    </a:p>
                    <a:p>
                      <a:r>
                        <a:rPr lang="ja-JP" altLang="en-US" dirty="0">
                          <a:latin typeface="ＭＳ Ｐゴシック" panose="020B0600070205080204" pitchFamily="50" charset="-128"/>
                          <a:ea typeface="ＭＳ Ｐゴシック" panose="020B0600070205080204" pitchFamily="50" charset="-128"/>
                        </a:rPr>
                        <a:t>塗料</a:t>
                      </a:r>
                      <a:r>
                        <a:rPr lang="en-US" altLang="ja-JP" dirty="0">
                          <a:latin typeface="ＭＳ Ｐゴシック" panose="020B0600070205080204" pitchFamily="50" charset="-128"/>
                          <a:ea typeface="ＭＳ Ｐゴシック" panose="020B0600070205080204" pitchFamily="50" charset="-128"/>
                        </a:rPr>
                        <a:t>50-60</a:t>
                      </a:r>
                      <a:r>
                        <a:rPr lang="ja-JP" altLang="en-US" dirty="0">
                          <a:latin typeface="ＭＳ Ｐゴシック" panose="020B0600070205080204" pitchFamily="50" charset="-128"/>
                          <a:ea typeface="ＭＳ Ｐゴシック" panose="020B0600070205080204" pitchFamily="50" charset="-128"/>
                        </a:rPr>
                        <a:t>ﾄﾝ、塗装作業者</a:t>
                      </a:r>
                      <a:r>
                        <a:rPr lang="en-US" altLang="ja-JP" dirty="0">
                          <a:latin typeface="ＭＳ Ｐゴシック" panose="020B0600070205080204" pitchFamily="50" charset="-128"/>
                          <a:ea typeface="ＭＳ Ｐゴシック" panose="020B0600070205080204" pitchFamily="50" charset="-128"/>
                        </a:rPr>
                        <a:t>25</a:t>
                      </a:r>
                      <a:r>
                        <a:rPr lang="ja-JP" altLang="en-US" dirty="0">
                          <a:latin typeface="ＭＳ Ｐゴシック" panose="020B0600070205080204" pitchFamily="50" charset="-128"/>
                          <a:ea typeface="ＭＳ Ｐゴシック" panose="020B0600070205080204" pitchFamily="50" charset="-128"/>
                        </a:rPr>
                        <a:t>名、ブラシ</a:t>
                      </a:r>
                      <a:r>
                        <a:rPr lang="en-US" altLang="ja-JP" dirty="0">
                          <a:latin typeface="ＭＳ Ｐゴシック" panose="020B0600070205080204" pitchFamily="50" charset="-128"/>
                          <a:ea typeface="ＭＳ Ｐゴシック" panose="020B0600070205080204" pitchFamily="50" charset="-128"/>
                        </a:rPr>
                        <a:t>1500</a:t>
                      </a:r>
                      <a:r>
                        <a:rPr lang="ja-JP" altLang="en-US" dirty="0">
                          <a:latin typeface="ＭＳ Ｐゴシック" panose="020B0600070205080204" pitchFamily="50" charset="-128"/>
                          <a:ea typeface="ＭＳ Ｐゴシック" panose="020B0600070205080204" pitchFamily="50" charset="-128"/>
                        </a:rPr>
                        <a:t>本、やすり盤</a:t>
                      </a:r>
                      <a:r>
                        <a:rPr lang="en-US" altLang="ja-JP" dirty="0">
                          <a:latin typeface="ＭＳ Ｐゴシック" panose="020B0600070205080204" pitchFamily="50" charset="-128"/>
                          <a:ea typeface="ＭＳ Ｐゴシック" panose="020B0600070205080204" pitchFamily="50" charset="-128"/>
                        </a:rPr>
                        <a:t>5000</a:t>
                      </a:r>
                      <a:r>
                        <a:rPr lang="ja-JP" altLang="en-US" dirty="0">
                          <a:latin typeface="ＭＳ Ｐゴシック" panose="020B0600070205080204" pitchFamily="50" charset="-128"/>
                          <a:ea typeface="ＭＳ Ｐゴシック" panose="020B0600070205080204" pitchFamily="50" charset="-128"/>
                        </a:rPr>
                        <a:t>個、作業着</a:t>
                      </a:r>
                      <a:r>
                        <a:rPr lang="en-US" altLang="ja-JP" dirty="0">
                          <a:latin typeface="ＭＳ Ｐゴシック" panose="020B0600070205080204" pitchFamily="50" charset="-128"/>
                          <a:ea typeface="ＭＳ Ｐゴシック" panose="020B0600070205080204" pitchFamily="50" charset="-128"/>
                        </a:rPr>
                        <a:t>1500</a:t>
                      </a:r>
                      <a:r>
                        <a:rPr lang="ja-JP" altLang="en-US" dirty="0">
                          <a:latin typeface="ＭＳ Ｐゴシック" panose="020B0600070205080204" pitchFamily="50" charset="-128"/>
                          <a:ea typeface="ＭＳ Ｐゴシック" panose="020B0600070205080204" pitchFamily="50" charset="-128"/>
                        </a:rPr>
                        <a:t>着。</a:t>
                      </a:r>
                      <a:endParaRPr lang="fr-BE" dirty="0">
                        <a:latin typeface="ＭＳ Ｐゴシック" panose="020B0600070205080204" pitchFamily="50" charset="-128"/>
                        <a:ea typeface="ＭＳ Ｐゴシック" panose="020B0600070205080204" pitchFamily="50" charset="-128"/>
                      </a:endParaRPr>
                    </a:p>
                  </a:txBody>
                  <a:tcPr/>
                </a:tc>
                <a:extLst>
                  <a:ext uri="{0D108BD9-81ED-4DB2-BD59-A6C34878D82A}">
                    <a16:rowId xmlns:a16="http://schemas.microsoft.com/office/drawing/2014/main" val="10001"/>
                  </a:ext>
                </a:extLst>
              </a:tr>
              <a:tr h="2918133">
                <a:tc>
                  <a:txBody>
                    <a:bodyPr/>
                    <a:lstStyle/>
                    <a:p>
                      <a:r>
                        <a:rPr lang="ja-JP" altLang="en-US" dirty="0">
                          <a:latin typeface="ＭＳ Ｐゴシック" panose="020B0600070205080204" pitchFamily="50" charset="-128"/>
                          <a:ea typeface="ＭＳ Ｐゴシック" panose="020B0600070205080204" pitchFamily="50" charset="-128"/>
                        </a:rPr>
                        <a:t>クライスラー・ビル（屋根と入口）</a:t>
                      </a:r>
                      <a:r>
                        <a:rPr lang="ja-JP" altLang="en-US" baseline="0" dirty="0">
                          <a:latin typeface="ＭＳ Ｐゴシック" panose="020B0600070205080204" pitchFamily="50" charset="-128"/>
                          <a:ea typeface="ＭＳ Ｐゴシック" panose="020B0600070205080204" pitchFamily="50" charset="-128"/>
                        </a:rPr>
                        <a:t>ニューヨーク</a:t>
                      </a:r>
                      <a:endParaRPr lang="fr-BE" baseline="0" dirty="0">
                        <a:latin typeface="ＭＳ Ｐゴシック" panose="020B0600070205080204" pitchFamily="50" charset="-128"/>
                        <a:ea typeface="ＭＳ Ｐゴシック" panose="020B0600070205080204" pitchFamily="50" charset="-128"/>
                      </a:endParaRPr>
                    </a:p>
                    <a:p>
                      <a:endParaRPr lang="fr-BE" baseline="0" dirty="0">
                        <a:latin typeface="ＭＳ Ｐゴシック" panose="020B0600070205080204" pitchFamily="50" charset="-128"/>
                        <a:ea typeface="ＭＳ Ｐゴシック" panose="020B0600070205080204" pitchFamily="50" charset="-128"/>
                      </a:endParaRPr>
                    </a:p>
                    <a:p>
                      <a:endParaRPr lang="fr-BE" baseline="0" dirty="0">
                        <a:latin typeface="ＭＳ Ｐゴシック" panose="020B0600070205080204" pitchFamily="50" charset="-128"/>
                        <a:ea typeface="ＭＳ Ｐゴシック" panose="020B0600070205080204" pitchFamily="50" charset="-128"/>
                      </a:endParaRPr>
                    </a:p>
                    <a:p>
                      <a:endParaRPr lang="fr-BE" baseline="0" dirty="0">
                        <a:latin typeface="ＭＳ Ｐゴシック" panose="020B0600070205080204" pitchFamily="50" charset="-128"/>
                        <a:ea typeface="ＭＳ Ｐゴシック" panose="020B0600070205080204" pitchFamily="50" charset="-128"/>
                      </a:endParaRPr>
                    </a:p>
                    <a:p>
                      <a:endParaRPr lang="fr-BE" baseline="0" dirty="0">
                        <a:latin typeface="ＭＳ Ｐゴシック" panose="020B0600070205080204" pitchFamily="50" charset="-128"/>
                        <a:ea typeface="ＭＳ Ｐゴシック" panose="020B0600070205080204" pitchFamily="50" charset="-128"/>
                      </a:endParaRPr>
                    </a:p>
                    <a:p>
                      <a:endParaRPr lang="fr-BE" dirty="0">
                        <a:latin typeface="ＭＳ Ｐゴシック" panose="020B0600070205080204" pitchFamily="50" charset="-128"/>
                        <a:ea typeface="ＭＳ Ｐゴシック" panose="020B0600070205080204" pitchFamily="50" charset="-128"/>
                      </a:endParaRPr>
                    </a:p>
                  </a:txBody>
                  <a:tcPr/>
                </a:tc>
                <a:tc>
                  <a:txBody>
                    <a:bodyPr/>
                    <a:lstStyle/>
                    <a:p>
                      <a:r>
                        <a:rPr lang="fr-BE" dirty="0">
                          <a:latin typeface="ＭＳ Ｐゴシック" panose="020B0600070205080204" pitchFamily="50" charset="-128"/>
                          <a:ea typeface="ＭＳ Ｐゴシック" panose="020B0600070205080204" pitchFamily="50" charset="-128"/>
                        </a:rPr>
                        <a:t>1930</a:t>
                      </a:r>
                    </a:p>
                    <a:p>
                      <a:r>
                        <a:rPr lang="fr-BE" sz="1600" dirty="0">
                          <a:latin typeface="ＭＳ Ｐゴシック" panose="020B0600070205080204" pitchFamily="50" charset="-128"/>
                          <a:ea typeface="ＭＳ Ｐゴシック" panose="020B0600070205080204" pitchFamily="50" charset="-128"/>
                        </a:rPr>
                        <a:t>(</a:t>
                      </a:r>
                      <a:r>
                        <a:rPr lang="ja-JP" altLang="en-US" sz="1600" dirty="0">
                          <a:latin typeface="ＭＳ Ｐゴシック" panose="020B0600070205080204" pitchFamily="50" charset="-128"/>
                          <a:ea typeface="ＭＳ Ｐゴシック" panose="020B0600070205080204" pitchFamily="50" charset="-128"/>
                        </a:rPr>
                        <a:t>屋根</a:t>
                      </a:r>
                      <a:r>
                        <a:rPr lang="fr-BE" sz="1600" baseline="0" dirty="0">
                          <a:latin typeface="ＭＳ Ｐゴシック" panose="020B0600070205080204" pitchFamily="50" charset="-128"/>
                          <a:ea typeface="ＭＳ Ｐゴシック" panose="020B0600070205080204" pitchFamily="50" charset="-128"/>
                        </a:rPr>
                        <a:t>1929)</a:t>
                      </a:r>
                      <a:endParaRPr lang="fr-BE" sz="1600" dirty="0">
                        <a:latin typeface="ＭＳ Ｐゴシック" panose="020B0600070205080204" pitchFamily="50" charset="-128"/>
                        <a:ea typeface="ＭＳ Ｐゴシック" panose="020B0600070205080204" pitchFamily="50" charset="-128"/>
                      </a:endParaRPr>
                    </a:p>
                  </a:txBody>
                  <a:tcPr/>
                </a:tc>
                <a:tc>
                  <a:txBody>
                    <a:bodyPr/>
                    <a:lstStyle/>
                    <a:p>
                      <a:pPr algn="l"/>
                      <a:r>
                        <a:rPr lang="ja-JP" altLang="en-US" dirty="0">
                          <a:latin typeface="ＭＳ Ｐゴシック" panose="020B0600070205080204" pitchFamily="50" charset="-128"/>
                          <a:ea typeface="ＭＳ Ｐゴシック" panose="020B0600070205080204" pitchFamily="50" charset="-128"/>
                        </a:rPr>
                        <a:t>ｵｰｽﾃﾅｲﾄ系　</a:t>
                      </a:r>
                      <a:r>
                        <a:rPr lang="es-ES" dirty="0">
                          <a:latin typeface="ＭＳ Ｐゴシック" panose="020B0600070205080204" pitchFamily="50" charset="-128"/>
                          <a:ea typeface="ＭＳ Ｐゴシック" panose="020B0600070205080204" pitchFamily="50" charset="-128"/>
                        </a:rPr>
                        <a:t>ｽﾃﾝﾚｽ</a:t>
                      </a:r>
                    </a:p>
                    <a:p>
                      <a:pPr algn="l"/>
                      <a:r>
                        <a:rPr lang="fr-BE" sz="1600" dirty="0">
                          <a:latin typeface="ＭＳ Ｐゴシック" panose="020B0600070205080204" pitchFamily="50" charset="-128"/>
                          <a:ea typeface="ＭＳ Ｐゴシック" panose="020B0600070205080204" pitchFamily="50" charset="-128"/>
                        </a:rPr>
                        <a:t>(</a:t>
                      </a:r>
                      <a:r>
                        <a:rPr lang="ja-JP" altLang="en-US" sz="1600" dirty="0">
                          <a:latin typeface="ＭＳ Ｐゴシック" panose="020B0600070205080204" pitchFamily="50" charset="-128"/>
                          <a:ea typeface="ＭＳ Ｐゴシック" panose="020B0600070205080204" pitchFamily="50" charset="-128"/>
                        </a:rPr>
                        <a:t>鋼種</a:t>
                      </a:r>
                      <a:r>
                        <a:rPr lang="fr-BE" sz="1600" dirty="0">
                          <a:latin typeface="ＭＳ Ｐゴシック" panose="020B0600070205080204" pitchFamily="50" charset="-128"/>
                          <a:ea typeface="ＭＳ Ｐゴシック" panose="020B0600070205080204" pitchFamily="50" charset="-128"/>
                        </a:rPr>
                        <a:t>: 302)</a:t>
                      </a:r>
                    </a:p>
                  </a:txBody>
                  <a:tcPr/>
                </a:tc>
                <a:tc>
                  <a:txBody>
                    <a:bodyPr/>
                    <a:lstStyle/>
                    <a:p>
                      <a:r>
                        <a:rPr lang="fr-BE" dirty="0">
                          <a:latin typeface="ＭＳ Ｐゴシック" panose="020B0600070205080204" pitchFamily="50" charset="-128"/>
                          <a:ea typeface="ＭＳ Ｐゴシック" panose="020B0600070205080204" pitchFamily="50" charset="-128"/>
                        </a:rPr>
                        <a:t>319m</a:t>
                      </a:r>
                    </a:p>
                  </a:txBody>
                  <a:tcPr/>
                </a:tc>
                <a:tc>
                  <a:txBody>
                    <a:bodyPr/>
                    <a:lstStyle/>
                    <a:p>
                      <a:r>
                        <a:rPr lang="en-US" altLang="ja-JP" dirty="0">
                          <a:latin typeface="ＭＳ Ｐゴシック" panose="020B0600070205080204" pitchFamily="50" charset="-128"/>
                          <a:ea typeface="ＭＳ Ｐゴシック" panose="020B0600070205080204" pitchFamily="50" charset="-128"/>
                        </a:rPr>
                        <a:t>1951</a:t>
                      </a:r>
                      <a:r>
                        <a:rPr lang="ja-JP" altLang="en-US" dirty="0">
                          <a:latin typeface="ＭＳ Ｐゴシック" panose="020B0600070205080204" pitchFamily="50" charset="-128"/>
                          <a:ea typeface="ＭＳ Ｐゴシック" panose="020B0600070205080204" pitchFamily="50" charset="-128"/>
                        </a:rPr>
                        <a:t>年と</a:t>
                      </a:r>
                      <a:r>
                        <a:rPr lang="en-US" altLang="ja-JP" dirty="0">
                          <a:latin typeface="ＭＳ Ｐゴシック" panose="020B0600070205080204" pitchFamily="50" charset="-128"/>
                          <a:ea typeface="ＭＳ Ｐゴシック" panose="020B0600070205080204" pitchFamily="50" charset="-128"/>
                        </a:rPr>
                        <a:t>1961</a:t>
                      </a:r>
                      <a:r>
                        <a:rPr lang="ja-JP" altLang="en-US" dirty="0">
                          <a:latin typeface="ＭＳ Ｐゴシック" panose="020B0600070205080204" pitchFamily="50" charset="-128"/>
                          <a:ea typeface="ＭＳ Ｐゴシック" panose="020B0600070205080204" pitchFamily="50" charset="-128"/>
                        </a:rPr>
                        <a:t>年の</a:t>
                      </a:r>
                      <a:r>
                        <a:rPr lang="en-US" altLang="ja-JP" dirty="0">
                          <a:latin typeface="ＭＳ Ｐゴシック" panose="020B0600070205080204" pitchFamily="50" charset="-128"/>
                          <a:ea typeface="ＭＳ Ｐゴシック" panose="020B0600070205080204" pitchFamily="50" charset="-128"/>
                        </a:rPr>
                        <a:t>2</a:t>
                      </a:r>
                      <a:r>
                        <a:rPr lang="ja-JP" altLang="en-US" dirty="0">
                          <a:latin typeface="ＭＳ Ｐゴシック" panose="020B0600070205080204" pitchFamily="50" charset="-128"/>
                          <a:ea typeface="ＭＳ Ｐゴシック" panose="020B0600070205080204" pitchFamily="50" charset="-128"/>
                        </a:rPr>
                        <a:t>回。</a:t>
                      </a:r>
                    </a:p>
                    <a:p>
                      <a:r>
                        <a:rPr lang="en-US" altLang="ja-JP" dirty="0">
                          <a:latin typeface="ＭＳ Ｐゴシック" panose="020B0600070205080204" pitchFamily="50" charset="-128"/>
                          <a:ea typeface="ＭＳ Ｐゴシック" panose="020B0600070205080204" pitchFamily="50" charset="-128"/>
                        </a:rPr>
                        <a:t>1961</a:t>
                      </a:r>
                      <a:r>
                        <a:rPr lang="ja-JP" altLang="en-US" dirty="0">
                          <a:latin typeface="ＭＳ Ｐゴシック" panose="020B0600070205080204" pitchFamily="50" charset="-128"/>
                          <a:ea typeface="ＭＳ Ｐゴシック" panose="020B0600070205080204" pitchFamily="50" charset="-128"/>
                        </a:rPr>
                        <a:t>年の洗剤は不明。</a:t>
                      </a:r>
                      <a:r>
                        <a:rPr lang="en-US" altLang="ja-JP" dirty="0">
                          <a:latin typeface="ＭＳ Ｐゴシック" panose="020B0600070205080204" pitchFamily="50" charset="-128"/>
                          <a:ea typeface="ＭＳ Ｐゴシック" panose="020B0600070205080204" pitchFamily="50" charset="-128"/>
                        </a:rPr>
                        <a:t>1995</a:t>
                      </a:r>
                      <a:r>
                        <a:rPr lang="ja-JP" altLang="en-US" dirty="0" err="1">
                          <a:latin typeface="ＭＳ Ｐゴシック" panose="020B0600070205080204" pitchFamily="50" charset="-128"/>
                          <a:ea typeface="ＭＳ Ｐゴシック" panose="020B0600070205080204" pitchFamily="50" charset="-128"/>
                        </a:rPr>
                        <a:t>には</a:t>
                      </a:r>
                      <a:r>
                        <a:rPr lang="ja-JP" altLang="en-US" dirty="0">
                          <a:latin typeface="ＭＳ Ｐゴシック" panose="020B0600070205080204" pitchFamily="50" charset="-128"/>
                          <a:ea typeface="ＭＳ Ｐゴシック" panose="020B0600070205080204" pitchFamily="50" charset="-128"/>
                        </a:rPr>
                        <a:t>中性洗剤、脱脂洗剤と研磨剤が使用された。</a:t>
                      </a:r>
                    </a:p>
                  </a:txBody>
                  <a:tcPr/>
                </a:tc>
                <a:extLst>
                  <a:ext uri="{0D108BD9-81ED-4DB2-BD59-A6C34878D82A}">
                    <a16:rowId xmlns:a16="http://schemas.microsoft.com/office/drawing/2014/main" val="10002"/>
                  </a:ext>
                </a:extLst>
              </a:tr>
            </a:tbl>
          </a:graphicData>
        </a:graphic>
      </p:graphicFrame>
      <p:pic>
        <p:nvPicPr>
          <p:cNvPr id="5" name="Picture 14" descr="http://t3.gstatic.com/images?q=tbn:ANd9GcSISTfpsN2fANpBCzIlIj3_scvXR6LDLkQ_ouuuh_UhPsoOJJkd"/>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309474" y="1685781"/>
            <a:ext cx="1094174" cy="152719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6" name="Grafik 9"/>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309474" y="4653136"/>
            <a:ext cx="1037212" cy="1440160"/>
          </a:xfrm>
          <a:prstGeom prst="rect">
            <a:avLst/>
          </a:prstGeom>
          <a:ln>
            <a:solidFill>
              <a:schemeClr val="tx1"/>
            </a:solidFill>
          </a:ln>
        </p:spPr>
      </p:pic>
      <p:pic>
        <p:nvPicPr>
          <p:cNvPr id="7" name="Picture 16" descr="http://www.tour-eiffel.net/wp-content/uploads/2012/12/peinture-tour-eiffel.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26051" y="2037518"/>
            <a:ext cx="1613440" cy="117545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9" name="Grafik 14"/>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1926050" y="4869160"/>
            <a:ext cx="1613441" cy="1224136"/>
          </a:xfrm>
          <a:prstGeom prst="rect">
            <a:avLst/>
          </a:prstGeom>
          <a:ln>
            <a:solidFill>
              <a:schemeClr val="tx1"/>
            </a:solidFill>
          </a:ln>
        </p:spPr>
      </p:pic>
      <p:sp>
        <p:nvSpPr>
          <p:cNvPr id="3" name="TextBox 2"/>
          <p:cNvSpPr txBox="1"/>
          <p:nvPr/>
        </p:nvSpPr>
        <p:spPr>
          <a:xfrm>
            <a:off x="323528" y="6200437"/>
            <a:ext cx="8452736" cy="584775"/>
          </a:xfrm>
          <a:prstGeom prst="rect">
            <a:avLst/>
          </a:prstGeom>
          <a:noFill/>
        </p:spPr>
        <p:txBody>
          <a:bodyPr wrap="square" rtlCol="0">
            <a:spAutoFit/>
          </a:bodyPr>
          <a:lstStyle/>
          <a:p>
            <a:r>
              <a:rPr lang="fr-FR" sz="1600" dirty="0"/>
              <a:t>*</a:t>
            </a:r>
            <a:r>
              <a:rPr lang="ja-JP" altLang="en-US" sz="1600" dirty="0"/>
              <a:t>エッフェル搭はステンレスが発明される前に建築され、当初は臨時の建造物だったが民衆に好評を博した。</a:t>
            </a:r>
            <a:endParaRPr lang="fr-FR" sz="1600" dirty="0"/>
          </a:p>
        </p:txBody>
      </p:sp>
      <p:sp>
        <p:nvSpPr>
          <p:cNvPr id="11" name="Slide Number Placeholder 3">
            <a:extLst>
              <a:ext uri="{FF2B5EF4-FFF2-40B4-BE49-F238E27FC236}">
                <a16:creationId xmlns:a16="http://schemas.microsoft.com/office/drawing/2014/main" id="{CBD426E7-296D-442F-9E9D-5DD3E98A4075}"/>
              </a:ext>
            </a:extLst>
          </p:cNvPr>
          <p:cNvSpPr>
            <a:spLocks noGrp="1"/>
          </p:cNvSpPr>
          <p:nvPr>
            <p:ph type="sldNum" sz="quarter" idx="12"/>
          </p:nvPr>
        </p:nvSpPr>
        <p:spPr>
          <a:xfrm>
            <a:off x="8702344" y="6438979"/>
            <a:ext cx="396000" cy="365125"/>
          </a:xfrm>
        </p:spPr>
        <p:txBody>
          <a:bodyPr lIns="0" tIns="0" rIns="0" bIns="0"/>
          <a:lstStyle/>
          <a:p>
            <a:fld id="{1DC9DC11-BD25-480D-811A-D8D5A6A2F056}" type="slidenum">
              <a:rPr lang="fr-BE" smtClean="0"/>
              <a:t>17</a:t>
            </a:fld>
            <a:endParaRPr lang="fr-BE" dirty="0"/>
          </a:p>
        </p:txBody>
      </p:sp>
    </p:spTree>
    <p:extLst>
      <p:ext uri="{BB962C8B-B14F-4D97-AF65-F5344CB8AC3E}">
        <p14:creationId xmlns:p14="http://schemas.microsoft.com/office/powerpoint/2010/main" val="42673524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a:bodyPr>
          <a:lstStyle/>
          <a:p>
            <a:r>
              <a:rPr lang="en-US" altLang="ja-JP" dirty="0">
                <a:latin typeface="ＭＳ Ｐゴシック" panose="020B0600070205080204" pitchFamily="50" charset="-128"/>
                <a:ea typeface="ＭＳ Ｐゴシック" panose="020B0600070205080204" pitchFamily="50" charset="-128"/>
              </a:rPr>
              <a:t>【</a:t>
            </a:r>
            <a:r>
              <a:rPr lang="ja-JP" altLang="en-US" dirty="0">
                <a:latin typeface="ＭＳ Ｐゴシック" panose="020B0600070205080204" pitchFamily="50" charset="-128"/>
                <a:ea typeface="ＭＳ Ｐゴシック" panose="020B0600070205080204" pitchFamily="50" charset="-128"/>
              </a:rPr>
              <a:t>事例</a:t>
            </a:r>
            <a:r>
              <a:rPr lang="en-US" altLang="ja-JP" dirty="0">
                <a:latin typeface="ＭＳ Ｐゴシック" panose="020B0600070205080204" pitchFamily="50" charset="-128"/>
                <a:ea typeface="ＭＳ Ｐゴシック" panose="020B0600070205080204" pitchFamily="50" charset="-128"/>
              </a:rPr>
              <a:t>】</a:t>
            </a:r>
            <a:r>
              <a:rPr lang="ja-JP" altLang="en-US" dirty="0">
                <a:latin typeface="ＭＳ Ｐゴシック" panose="020B0600070205080204" pitchFamily="50" charset="-128"/>
                <a:ea typeface="ＭＳ Ｐゴシック" panose="020B0600070205080204" pitchFamily="50" charset="-128"/>
              </a:rPr>
              <a:t>橋のメンテナンス比較</a:t>
            </a:r>
            <a:r>
              <a:rPr lang="en-US" altLang="ja-JP" baseline="30000" dirty="0">
                <a:latin typeface="ＭＳ Ｐゴシック" panose="020B0600070205080204" pitchFamily="50" charset="-128"/>
                <a:ea typeface="ＭＳ Ｐゴシック" panose="020B0600070205080204" pitchFamily="50" charset="-128"/>
              </a:rPr>
              <a:t>20,21</a:t>
            </a:r>
            <a:endParaRPr lang="fr-BE" baseline="30000" dirty="0">
              <a:latin typeface="ＭＳ Ｐゴシック" panose="020B0600070205080204" pitchFamily="50" charset="-128"/>
              <a:ea typeface="ＭＳ Ｐゴシック" panose="020B0600070205080204" pitchFamily="50" charset="-128"/>
            </a:endParaRPr>
          </a:p>
        </p:txBody>
      </p:sp>
      <p:sp>
        <p:nvSpPr>
          <p:cNvPr id="3" name="Content Placeholder 2"/>
          <p:cNvSpPr>
            <a:spLocks noGrp="1"/>
          </p:cNvSpPr>
          <p:nvPr>
            <p:ph idx="1"/>
          </p:nvPr>
        </p:nvSpPr>
        <p:spPr>
          <a:xfrm>
            <a:off x="323528" y="1600200"/>
            <a:ext cx="8496944" cy="4925144"/>
          </a:xfrm>
        </p:spPr>
        <p:txBody>
          <a:bodyPr>
            <a:normAutofit/>
          </a:bodyPr>
          <a:lstStyle/>
          <a:p>
            <a:endParaRPr lang="fr-FR" sz="3200" dirty="0">
              <a:latin typeface="ＭＳ Ｐゴシック" panose="020B0600070205080204" pitchFamily="50" charset="-128"/>
              <a:ea typeface="ＭＳ Ｐゴシック" panose="020B0600070205080204" pitchFamily="50" charset="-128"/>
            </a:endParaRPr>
          </a:p>
          <a:p>
            <a:pPr algn="just"/>
            <a:r>
              <a:rPr lang="ja-JP" altLang="en-US" sz="3200" dirty="0">
                <a:latin typeface="ＭＳ Ｐゴシック" panose="020B0600070205080204" pitchFamily="50" charset="-128"/>
                <a:ea typeface="ＭＳ Ｐゴシック" panose="020B0600070205080204" pitchFamily="50" charset="-128"/>
              </a:rPr>
              <a:t>ゴールデン・ゲート・ブリッジ</a:t>
            </a:r>
            <a:endParaRPr lang="en-US" altLang="ja-JP" sz="3200" dirty="0">
              <a:latin typeface="ＭＳ Ｐゴシック" panose="020B0600070205080204" pitchFamily="50" charset="-128"/>
              <a:ea typeface="ＭＳ Ｐゴシック" panose="020B0600070205080204" pitchFamily="50" charset="-128"/>
            </a:endParaRPr>
          </a:p>
          <a:p>
            <a:pPr marL="0" indent="0" algn="just">
              <a:buNone/>
            </a:pPr>
            <a:r>
              <a:rPr lang="ja-JP" altLang="en-US" sz="3200" dirty="0">
                <a:latin typeface="ＭＳ Ｐゴシック" panose="020B0600070205080204" pitchFamily="50" charset="-128"/>
                <a:ea typeface="ＭＳ Ｐゴシック" panose="020B0600070205080204" pitchFamily="50" charset="-128"/>
              </a:rPr>
              <a:t>　（サンフランシスコ、</a:t>
            </a:r>
            <a:r>
              <a:rPr lang="en-US" altLang="ja-JP" sz="3200" dirty="0">
                <a:latin typeface="ＭＳ Ｐゴシック" panose="020B0600070205080204" pitchFamily="50" charset="-128"/>
                <a:ea typeface="ＭＳ Ｐゴシック" panose="020B0600070205080204" pitchFamily="50" charset="-128"/>
              </a:rPr>
              <a:t>USA</a:t>
            </a:r>
            <a:r>
              <a:rPr lang="ja-JP" altLang="en-US" sz="3200" dirty="0">
                <a:latin typeface="ＭＳ Ｐゴシック" panose="020B0600070205080204" pitchFamily="50" charset="-128"/>
                <a:ea typeface="ＭＳ Ｐゴシック" panose="020B0600070205080204" pitchFamily="50" charset="-128"/>
              </a:rPr>
              <a:t>）</a:t>
            </a:r>
            <a:endParaRPr lang="en-US" altLang="ja-JP" sz="3200" dirty="0">
              <a:latin typeface="ＭＳ Ｐゴシック" panose="020B0600070205080204" pitchFamily="50" charset="-128"/>
              <a:ea typeface="ＭＳ Ｐゴシック" panose="020B0600070205080204" pitchFamily="50" charset="-128"/>
            </a:endParaRPr>
          </a:p>
          <a:p>
            <a:pPr marL="0" indent="0" algn="just">
              <a:buNone/>
            </a:pPr>
            <a:endParaRPr lang="fr-FR" sz="3200" dirty="0">
              <a:latin typeface="ＭＳ Ｐゴシック" panose="020B0600070205080204" pitchFamily="50" charset="-128"/>
              <a:ea typeface="ＭＳ Ｐゴシック" panose="020B0600070205080204" pitchFamily="50" charset="-128"/>
            </a:endParaRPr>
          </a:p>
          <a:p>
            <a:pPr algn="just"/>
            <a:r>
              <a:rPr lang="ja-JP" altLang="en-US" sz="3200" dirty="0">
                <a:latin typeface="ＭＳ Ｐゴシック" panose="020B0600070205080204" pitchFamily="50" charset="-128"/>
                <a:ea typeface="ＭＳ Ｐゴシック" panose="020B0600070205080204" pitchFamily="50" charset="-128"/>
              </a:rPr>
              <a:t>ストーンカッター・ブリッジ</a:t>
            </a:r>
            <a:endParaRPr lang="en-US" altLang="ja-JP" sz="3200" dirty="0">
              <a:latin typeface="ＭＳ Ｐゴシック" panose="020B0600070205080204" pitchFamily="50" charset="-128"/>
              <a:ea typeface="ＭＳ Ｐゴシック" panose="020B0600070205080204" pitchFamily="50" charset="-128"/>
            </a:endParaRPr>
          </a:p>
          <a:p>
            <a:pPr marL="0" indent="0" algn="just">
              <a:buNone/>
            </a:pPr>
            <a:r>
              <a:rPr lang="ja-JP" altLang="en-US" sz="3200" dirty="0">
                <a:latin typeface="ＭＳ Ｐゴシック" panose="020B0600070205080204" pitchFamily="50" charset="-128"/>
                <a:ea typeface="ＭＳ Ｐゴシック" panose="020B0600070205080204" pitchFamily="50" charset="-128"/>
              </a:rPr>
              <a:t>　（香港、中国）</a:t>
            </a:r>
            <a:endParaRPr lang="fr-FR" sz="3200" dirty="0">
              <a:latin typeface="ＭＳ Ｐゴシック" panose="020B0600070205080204" pitchFamily="50" charset="-128"/>
              <a:ea typeface="ＭＳ Ｐゴシック" panose="020B0600070205080204" pitchFamily="50" charset="-128"/>
            </a:endParaRPr>
          </a:p>
        </p:txBody>
      </p:sp>
      <p:sp>
        <p:nvSpPr>
          <p:cNvPr id="6" name="Slide Number Placeholder 3">
            <a:extLst>
              <a:ext uri="{FF2B5EF4-FFF2-40B4-BE49-F238E27FC236}">
                <a16:creationId xmlns:a16="http://schemas.microsoft.com/office/drawing/2014/main" id="{A82811EE-CADD-49D2-924F-1ED7DEFEAE7D}"/>
              </a:ext>
            </a:extLst>
          </p:cNvPr>
          <p:cNvSpPr>
            <a:spLocks noGrp="1"/>
          </p:cNvSpPr>
          <p:nvPr>
            <p:ph type="sldNum" sz="quarter" idx="12"/>
          </p:nvPr>
        </p:nvSpPr>
        <p:spPr>
          <a:xfrm>
            <a:off x="8702344" y="6438979"/>
            <a:ext cx="396000" cy="365125"/>
          </a:xfrm>
        </p:spPr>
        <p:txBody>
          <a:bodyPr lIns="0" tIns="0" rIns="0" bIns="0"/>
          <a:lstStyle/>
          <a:p>
            <a:fld id="{1DC9DC11-BD25-480D-811A-D8D5A6A2F056}" type="slidenum">
              <a:rPr lang="fr-BE" smtClean="0"/>
              <a:t>18</a:t>
            </a:fld>
            <a:endParaRPr lang="fr-BE" dirty="0"/>
          </a:p>
        </p:txBody>
      </p:sp>
    </p:spTree>
    <p:extLst>
      <p:ext uri="{BB962C8B-B14F-4D97-AF65-F5344CB8AC3E}">
        <p14:creationId xmlns:p14="http://schemas.microsoft.com/office/powerpoint/2010/main" val="20639688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5359" y="5424"/>
            <a:ext cx="8449399" cy="817535"/>
          </a:xfrm>
        </p:spPr>
        <p:txBody>
          <a:bodyPr>
            <a:normAutofit/>
          </a:bodyPr>
          <a:lstStyle/>
          <a:p>
            <a:r>
              <a:rPr lang="ja-JP" altLang="en-US" sz="4000" dirty="0">
                <a:latin typeface="ＭＳ Ｐゴシック" panose="020B0600070205080204" pitchFamily="50" charset="-128"/>
                <a:ea typeface="ＭＳ Ｐゴシック" panose="020B0600070205080204" pitchFamily="50" charset="-128"/>
              </a:rPr>
              <a:t>ゴールデン・ゲート・ブリッジ　</a:t>
            </a:r>
            <a:r>
              <a:rPr lang="en-US" altLang="ja-JP" sz="4000" baseline="30000" dirty="0">
                <a:latin typeface="ＭＳ Ｐゴシック" panose="020B0600070205080204" pitchFamily="50" charset="-128"/>
                <a:ea typeface="ＭＳ Ｐゴシック" panose="020B0600070205080204" pitchFamily="50" charset="-128"/>
              </a:rPr>
              <a:t>20</a:t>
            </a:r>
            <a:endParaRPr lang="fr-FR" sz="4000" baseline="30000" dirty="0">
              <a:latin typeface="ＭＳ Ｐゴシック" panose="020B0600070205080204" pitchFamily="50" charset="-128"/>
              <a:ea typeface="ＭＳ Ｐゴシック" panose="020B0600070205080204" pitchFamily="50" charset="-128"/>
            </a:endParaRPr>
          </a:p>
        </p:txBody>
      </p:sp>
      <p:sp>
        <p:nvSpPr>
          <p:cNvPr id="3" name="Content Placeholder 2"/>
          <p:cNvSpPr>
            <a:spLocks noGrp="1"/>
          </p:cNvSpPr>
          <p:nvPr>
            <p:ph idx="1"/>
          </p:nvPr>
        </p:nvSpPr>
        <p:spPr>
          <a:xfrm>
            <a:off x="251519" y="4965106"/>
            <a:ext cx="8449399" cy="1704254"/>
          </a:xfrm>
        </p:spPr>
        <p:txBody>
          <a:bodyPr>
            <a:noAutofit/>
          </a:bodyPr>
          <a:lstStyle/>
          <a:p>
            <a:pPr marL="0" indent="0" algn="just">
              <a:buNone/>
            </a:pPr>
            <a:r>
              <a:rPr lang="ja-JP" altLang="en-US" sz="1600" b="1" dirty="0">
                <a:latin typeface="ＭＳ Ｐゴシック" panose="020B0600070205080204" pitchFamily="50" charset="-128"/>
                <a:ea typeface="ＭＳ Ｐゴシック" panose="020B0600070205080204" pitchFamily="50" charset="-128"/>
              </a:rPr>
              <a:t>「鉄工員</a:t>
            </a:r>
            <a:r>
              <a:rPr lang="en-US" altLang="ja-JP" sz="1600" b="1" dirty="0">
                <a:latin typeface="ＭＳ Ｐゴシック" panose="020B0600070205080204" pitchFamily="50" charset="-128"/>
                <a:ea typeface="ＭＳ Ｐゴシック" panose="020B0600070205080204" pitchFamily="50" charset="-128"/>
              </a:rPr>
              <a:t>13</a:t>
            </a:r>
            <a:r>
              <a:rPr lang="ja-JP" altLang="en-US" sz="1600" b="1" dirty="0">
                <a:latin typeface="ＭＳ Ｐゴシック" panose="020B0600070205080204" pitchFamily="50" charset="-128"/>
                <a:ea typeface="ＭＳ Ｐゴシック" panose="020B0600070205080204" pitchFamily="50" charset="-128"/>
              </a:rPr>
              <a:t>人と鉄工員助手</a:t>
            </a:r>
            <a:r>
              <a:rPr lang="en-US" altLang="ja-JP" sz="1600" b="1" dirty="0">
                <a:latin typeface="ＭＳ Ｐゴシック" panose="020B0600070205080204" pitchFamily="50" charset="-128"/>
                <a:ea typeface="ＭＳ Ｐゴシック" panose="020B0600070205080204" pitchFamily="50" charset="-128"/>
              </a:rPr>
              <a:t>3</a:t>
            </a:r>
            <a:r>
              <a:rPr lang="ja-JP" altLang="en-US" sz="1600" b="1" dirty="0">
                <a:latin typeface="ＭＳ Ｐゴシック" panose="020B0600070205080204" pitchFamily="50" charset="-128"/>
                <a:ea typeface="ＭＳ Ｐゴシック" panose="020B0600070205080204" pitchFamily="50" charset="-128"/>
              </a:rPr>
              <a:t>人、塗装作業者</a:t>
            </a:r>
            <a:r>
              <a:rPr lang="en-US" altLang="ja-JP" sz="1600" b="1" dirty="0">
                <a:latin typeface="ＭＳ Ｐゴシック" panose="020B0600070205080204" pitchFamily="50" charset="-128"/>
                <a:ea typeface="ＭＳ Ｐゴシック" panose="020B0600070205080204" pitchFamily="50" charset="-128"/>
              </a:rPr>
              <a:t>28</a:t>
            </a:r>
            <a:r>
              <a:rPr lang="ja-JP" altLang="en-US" sz="1600" b="1" dirty="0">
                <a:latin typeface="ＭＳ Ｐゴシック" panose="020B0600070205080204" pitchFamily="50" charset="-128"/>
                <a:ea typeface="ＭＳ Ｐゴシック" panose="020B0600070205080204" pitchFamily="50" charset="-128"/>
              </a:rPr>
              <a:t>人と塗装助手</a:t>
            </a:r>
            <a:r>
              <a:rPr lang="en-US" altLang="ja-JP" sz="1600" b="1" dirty="0">
                <a:latin typeface="ＭＳ Ｐゴシック" panose="020B0600070205080204" pitchFamily="50" charset="-128"/>
                <a:ea typeface="ＭＳ Ｐゴシック" panose="020B0600070205080204" pitchFamily="50" charset="-128"/>
              </a:rPr>
              <a:t>5</a:t>
            </a:r>
            <a:r>
              <a:rPr lang="ja-JP" altLang="en-US" sz="1600" b="1" dirty="0">
                <a:latin typeface="ＭＳ Ｐゴシック" panose="020B0600070205080204" pitchFamily="50" charset="-128"/>
                <a:ea typeface="ＭＳ Ｐゴシック" panose="020B0600070205080204" pitchFamily="50" charset="-128"/>
              </a:rPr>
              <a:t>人および橋梁塗装主任というたくましいグループが腐食の進行している鉄橋材を補修するためにしばしばゲートの頂上近くに宙づりになり風、海気および霧と戦っている。鉄工員は腐食の進行している鉄橋材とリベットを高張力鋼のボルトに置き換え、橋で使用出来るよう軽度な加工を行い、塗装作業員の足場作りに協力する。さらに鉄工員は塗装作業員が橋を構成する橋脚や翼弦の内部まで入れるように厚板や棒材を撤去する。塗装作業員は橋全体の表面を整備し、腐食している部分すべてに再塗装を行う。」 </a:t>
            </a:r>
            <a:r>
              <a:rPr lang="en-US" altLang="ja-JP" sz="1600" b="1" baseline="30000" dirty="0">
                <a:latin typeface="ＭＳ Ｐゴシック" panose="020B0600070205080204" pitchFamily="50" charset="-128"/>
                <a:ea typeface="ＭＳ Ｐゴシック" panose="020B0600070205080204" pitchFamily="50" charset="-128"/>
              </a:rPr>
              <a:t>20</a:t>
            </a:r>
            <a:endParaRPr lang="en-US" sz="1600" b="1" baseline="30000" dirty="0">
              <a:latin typeface="ＭＳ Ｐゴシック" panose="020B0600070205080204" pitchFamily="50" charset="-128"/>
              <a:ea typeface="ＭＳ Ｐゴシック" panose="020B0600070205080204" pitchFamily="50" charset="-128"/>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5312" y="822958"/>
            <a:ext cx="6173375" cy="411397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7" name="Slide Number Placeholder 3">
            <a:extLst>
              <a:ext uri="{FF2B5EF4-FFF2-40B4-BE49-F238E27FC236}">
                <a16:creationId xmlns:a16="http://schemas.microsoft.com/office/drawing/2014/main" id="{2FBF5AC2-09F1-4773-AF46-FE6BEC001904}"/>
              </a:ext>
            </a:extLst>
          </p:cNvPr>
          <p:cNvSpPr>
            <a:spLocks noGrp="1"/>
          </p:cNvSpPr>
          <p:nvPr>
            <p:ph type="sldNum" sz="quarter" idx="12"/>
          </p:nvPr>
        </p:nvSpPr>
        <p:spPr>
          <a:xfrm>
            <a:off x="8702344" y="6438979"/>
            <a:ext cx="396000" cy="365125"/>
          </a:xfrm>
        </p:spPr>
        <p:txBody>
          <a:bodyPr lIns="0" tIns="0" rIns="0" bIns="0"/>
          <a:lstStyle/>
          <a:p>
            <a:fld id="{1DC9DC11-BD25-480D-811A-D8D5A6A2F056}" type="slidenum">
              <a:rPr lang="fr-BE" smtClean="0"/>
              <a:t>19</a:t>
            </a:fld>
            <a:endParaRPr lang="fr-BE" dirty="0"/>
          </a:p>
        </p:txBody>
      </p:sp>
    </p:spTree>
    <p:extLst>
      <p:ext uri="{BB962C8B-B14F-4D97-AF65-F5344CB8AC3E}">
        <p14:creationId xmlns:p14="http://schemas.microsoft.com/office/powerpoint/2010/main" val="19885534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ja-JP" altLang="ja-JP" sz="5400" b="1" dirty="0">
                <a:latin typeface="ＭＳ Ｐゴシック" panose="020B0600070205080204" pitchFamily="50" charset="-128"/>
                <a:ea typeface="ＭＳ Ｐゴシック" panose="020B0600070205080204" pitchFamily="50" charset="-128"/>
              </a:rPr>
              <a:t>序文</a:t>
            </a:r>
            <a:br>
              <a:rPr lang="fr-FR" sz="5400" dirty="0">
                <a:latin typeface="ＭＳ Ｐゴシック" panose="020B0600070205080204" pitchFamily="50" charset="-128"/>
                <a:ea typeface="ＭＳ Ｐゴシック" panose="020B0600070205080204" pitchFamily="50" charset="-128"/>
              </a:rPr>
            </a:br>
            <a:endParaRPr lang="fr-FR" sz="5400" dirty="0">
              <a:latin typeface="ＭＳ Ｐゴシック" panose="020B0600070205080204" pitchFamily="50" charset="-128"/>
              <a:ea typeface="ＭＳ Ｐゴシック" panose="020B0600070205080204" pitchFamily="50" charset="-128"/>
            </a:endParaRPr>
          </a:p>
        </p:txBody>
      </p:sp>
      <p:sp>
        <p:nvSpPr>
          <p:cNvPr id="3" name="Content Placeholder 2"/>
          <p:cNvSpPr>
            <a:spLocks noGrp="1"/>
          </p:cNvSpPr>
          <p:nvPr>
            <p:ph type="subTitle" idx="1"/>
          </p:nvPr>
        </p:nvSpPr>
        <p:spPr>
          <a:xfrm>
            <a:off x="1371600" y="3212976"/>
            <a:ext cx="6400800" cy="1152128"/>
          </a:xfrm>
        </p:spPr>
        <p:txBody>
          <a:bodyPr>
            <a:normAutofit/>
          </a:bodyPr>
          <a:lstStyle/>
          <a:p>
            <a:r>
              <a:rPr lang="ja-JP" altLang="ja-JP" sz="2800" b="1" dirty="0">
                <a:latin typeface="ＭＳ Ｐゴシック" panose="020B0600070205080204" pitchFamily="50" charset="-128"/>
                <a:ea typeface="ＭＳ Ｐゴシック" panose="020B0600070205080204" pitchFamily="50" charset="-128"/>
              </a:rPr>
              <a:t>現在、建築、ビルや建設に</a:t>
            </a:r>
            <a:endParaRPr lang="en-US" altLang="ja-JP" sz="2800" b="1" dirty="0">
              <a:latin typeface="ＭＳ Ｐゴシック" panose="020B0600070205080204" pitchFamily="50" charset="-128"/>
              <a:ea typeface="ＭＳ Ｐゴシック" panose="020B0600070205080204" pitchFamily="50" charset="-128"/>
            </a:endParaRPr>
          </a:p>
          <a:p>
            <a:r>
              <a:rPr lang="ja-JP" altLang="ja-JP" sz="2800" b="1" dirty="0">
                <a:latin typeface="ＭＳ Ｐゴシック" panose="020B0600070205080204" pitchFamily="50" charset="-128"/>
                <a:ea typeface="ＭＳ Ｐゴシック" panose="020B0600070205080204" pitchFamily="50" charset="-128"/>
              </a:rPr>
              <a:t>使用されている主要材料</a:t>
            </a:r>
            <a:endParaRPr lang="fr-FR" sz="2800" dirty="0">
              <a:latin typeface="ＭＳ Ｐゴシック" panose="020B0600070205080204" pitchFamily="50" charset="-128"/>
              <a:ea typeface="ＭＳ Ｐゴシック" panose="020B0600070205080204" pitchFamily="50" charset="-128"/>
            </a:endParaRPr>
          </a:p>
        </p:txBody>
      </p:sp>
      <p:sp>
        <p:nvSpPr>
          <p:cNvPr id="6" name="Slide Number Placeholder 3">
            <a:extLst>
              <a:ext uri="{FF2B5EF4-FFF2-40B4-BE49-F238E27FC236}">
                <a16:creationId xmlns:a16="http://schemas.microsoft.com/office/drawing/2014/main" id="{1AD58039-2D7D-43AF-9163-15387668E4E9}"/>
              </a:ext>
            </a:extLst>
          </p:cNvPr>
          <p:cNvSpPr>
            <a:spLocks noGrp="1"/>
          </p:cNvSpPr>
          <p:nvPr>
            <p:ph type="sldNum" sz="quarter" idx="12"/>
          </p:nvPr>
        </p:nvSpPr>
        <p:spPr>
          <a:xfrm>
            <a:off x="8702344" y="6438979"/>
            <a:ext cx="396000" cy="365125"/>
          </a:xfrm>
        </p:spPr>
        <p:txBody>
          <a:bodyPr lIns="0" tIns="0" rIns="0" bIns="0"/>
          <a:lstStyle/>
          <a:p>
            <a:fld id="{1DC9DC11-BD25-480D-811A-D8D5A6A2F056}" type="slidenum">
              <a:rPr lang="fr-BE" smtClean="0"/>
              <a:t>2</a:t>
            </a:fld>
            <a:endParaRPr lang="fr-BE" dirty="0"/>
          </a:p>
        </p:txBody>
      </p:sp>
    </p:spTree>
    <p:extLst>
      <p:ext uri="{BB962C8B-B14F-4D97-AF65-F5344CB8AC3E}">
        <p14:creationId xmlns:p14="http://schemas.microsoft.com/office/powerpoint/2010/main" val="35094382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half" idx="2"/>
          </p:nvPr>
        </p:nvSpPr>
        <p:spPr>
          <a:xfrm>
            <a:off x="251518" y="4941168"/>
            <a:ext cx="8568953" cy="1656184"/>
          </a:xfrm>
        </p:spPr>
        <p:txBody>
          <a:bodyPr>
            <a:noAutofit/>
          </a:bodyPr>
          <a:lstStyle/>
          <a:p>
            <a:pPr algn="just"/>
            <a:r>
              <a:rPr lang="ja-JP" altLang="en-US" sz="1600" b="1" dirty="0">
                <a:latin typeface="ＭＳ Ｐゴシック" panose="020B0600070205080204" pitchFamily="50" charset="-128"/>
                <a:ea typeface="ＭＳ Ｐゴシック" panose="020B0600070205080204" pitchFamily="50" charset="-128"/>
              </a:rPr>
              <a:t>プロジェクト詳細：</a:t>
            </a:r>
            <a:endParaRPr lang="en-US" altLang="ja-JP" sz="1600" b="1" dirty="0">
              <a:latin typeface="ＭＳ Ｐゴシック" panose="020B0600070205080204" pitchFamily="50" charset="-128"/>
              <a:ea typeface="ＭＳ Ｐゴシック" panose="020B0600070205080204" pitchFamily="50" charset="-128"/>
            </a:endParaRPr>
          </a:p>
          <a:p>
            <a:pPr algn="just"/>
            <a:r>
              <a:rPr lang="ja-JP" altLang="en-US" sz="1600" b="1" dirty="0">
                <a:latin typeface="ＭＳ Ｐゴシック" panose="020B0600070205080204" pitchFamily="50" charset="-128"/>
                <a:ea typeface="ＭＳ Ｐゴシック" panose="020B0600070205080204" pitchFamily="50" charset="-128"/>
              </a:rPr>
              <a:t>全長</a:t>
            </a:r>
            <a:r>
              <a:rPr lang="en-US" altLang="ja-JP" sz="1600" b="1" dirty="0">
                <a:latin typeface="ＭＳ Ｐゴシック" panose="020B0600070205080204" pitchFamily="50" charset="-128"/>
                <a:ea typeface="ＭＳ Ｐゴシック" panose="020B0600070205080204" pitchFamily="50" charset="-128"/>
              </a:rPr>
              <a:t>1,596m</a:t>
            </a:r>
            <a:r>
              <a:rPr lang="ja-JP" altLang="en-US" sz="1600" b="1" dirty="0" err="1">
                <a:latin typeface="ＭＳ Ｐゴシック" panose="020B0600070205080204" pitchFamily="50" charset="-128"/>
                <a:ea typeface="ＭＳ Ｐゴシック" panose="020B0600070205080204" pitchFamily="50" charset="-128"/>
              </a:rPr>
              <a:t>、</a:t>
            </a:r>
            <a:r>
              <a:rPr lang="ja-JP" altLang="en-US" sz="1600" b="1" dirty="0">
                <a:latin typeface="ＭＳ Ｐゴシック" panose="020B0600070205080204" pitchFamily="50" charset="-128"/>
                <a:ea typeface="ＭＳ Ｐゴシック" panose="020B0600070205080204" pitchFamily="50" charset="-128"/>
              </a:rPr>
              <a:t>片側</a:t>
            </a:r>
            <a:r>
              <a:rPr lang="en-US" altLang="ja-JP" sz="1600" b="1" dirty="0">
                <a:latin typeface="ＭＳ Ｐゴシック" panose="020B0600070205080204" pitchFamily="50" charset="-128"/>
                <a:ea typeface="ＭＳ Ｐゴシック" panose="020B0600070205080204" pitchFamily="50" charset="-128"/>
              </a:rPr>
              <a:t>3</a:t>
            </a:r>
            <a:r>
              <a:rPr lang="ja-JP" altLang="en-US" sz="1600" b="1" dirty="0">
                <a:latin typeface="ＭＳ Ｐゴシック" panose="020B0600070205080204" pitchFamily="50" charset="-128"/>
                <a:ea typeface="ＭＳ Ｐゴシック" panose="020B0600070205080204" pitchFamily="50" charset="-128"/>
              </a:rPr>
              <a:t>車線の高強度斜張橋、純径間</a:t>
            </a:r>
            <a:r>
              <a:rPr lang="en-US" altLang="ja-JP" sz="1600" b="1" dirty="0">
                <a:latin typeface="ＭＳ Ｐゴシック" panose="020B0600070205080204" pitchFamily="50" charset="-128"/>
                <a:ea typeface="ＭＳ Ｐゴシック" panose="020B0600070205080204" pitchFamily="50" charset="-128"/>
              </a:rPr>
              <a:t>1,018m</a:t>
            </a:r>
            <a:r>
              <a:rPr lang="ja-JP" altLang="en-US" sz="1600" b="1" dirty="0" err="1">
                <a:latin typeface="ＭＳ Ｐゴシック" panose="020B0600070205080204" pitchFamily="50" charset="-128"/>
                <a:ea typeface="ＭＳ Ｐゴシック" panose="020B0600070205080204" pitchFamily="50" charset="-128"/>
              </a:rPr>
              <a:t>、</a:t>
            </a:r>
            <a:r>
              <a:rPr lang="ja-JP" altLang="en-US" sz="1600" b="1" dirty="0">
                <a:latin typeface="ＭＳ Ｐゴシック" panose="020B0600070205080204" pitchFamily="50" charset="-128"/>
                <a:ea typeface="ＭＳ Ｐゴシック" panose="020B0600070205080204" pitchFamily="50" charset="-128"/>
              </a:rPr>
              <a:t>台風に耐えられる設計。</a:t>
            </a:r>
            <a:endParaRPr lang="en-US" altLang="ja-JP" sz="1600" b="1" dirty="0">
              <a:latin typeface="ＭＳ Ｐゴシック" panose="020B0600070205080204" pitchFamily="50" charset="-128"/>
              <a:ea typeface="ＭＳ Ｐゴシック" panose="020B0600070205080204" pitchFamily="50" charset="-128"/>
            </a:endParaRPr>
          </a:p>
          <a:p>
            <a:pPr algn="just"/>
            <a:r>
              <a:rPr lang="ja-JP" altLang="en-US" sz="1600" b="1" dirty="0">
                <a:latin typeface="ＭＳ Ｐゴシック" panose="020B0600070205080204" pitchFamily="50" charset="-128"/>
                <a:ea typeface="ＭＳ Ｐゴシック" panose="020B0600070205080204" pitchFamily="50" charset="-128"/>
              </a:rPr>
              <a:t>材料：ステンレス　</a:t>
            </a:r>
            <a:r>
              <a:rPr lang="en-US" altLang="ja-JP" sz="1600" b="1" dirty="0">
                <a:latin typeface="ＭＳ Ｐゴシック" panose="020B0600070205080204" pitchFamily="50" charset="-128"/>
                <a:ea typeface="ＭＳ Ｐゴシック" panose="020B0600070205080204" pitchFamily="50" charset="-128"/>
              </a:rPr>
              <a:t>EN1.4462</a:t>
            </a:r>
            <a:r>
              <a:rPr lang="ja-JP" altLang="en-US" sz="1600" b="1" dirty="0">
                <a:latin typeface="ＭＳ Ｐゴシック" panose="020B0600070205080204" pitchFamily="50" charset="-128"/>
                <a:ea typeface="ＭＳ Ｐゴシック" panose="020B0600070205080204" pitchFamily="50" charset="-128"/>
              </a:rPr>
              <a:t>（二相鋼）降伏応力</a:t>
            </a:r>
            <a:r>
              <a:rPr lang="en-US" altLang="ja-JP" sz="1600" b="1" dirty="0">
                <a:latin typeface="ＭＳ Ｐゴシック" panose="020B0600070205080204" pitchFamily="50" charset="-128"/>
                <a:ea typeface="ＭＳ Ｐゴシック" panose="020B0600070205080204" pitchFamily="50" charset="-128"/>
              </a:rPr>
              <a:t>450MPa</a:t>
            </a:r>
            <a:r>
              <a:rPr lang="ja-JP" altLang="en-US" sz="1600" b="1" dirty="0">
                <a:latin typeface="ＭＳ Ｐゴシック" panose="020B0600070205080204" pitchFamily="50" charset="-128"/>
                <a:ea typeface="ＭＳ Ｐゴシック" panose="020B0600070205080204" pitchFamily="50" charset="-128"/>
              </a:rPr>
              <a:t>の厚板が搭橋上部（</a:t>
            </a:r>
            <a:r>
              <a:rPr lang="en-US" altLang="ja-JP" sz="1600" b="1" dirty="0">
                <a:latin typeface="ＭＳ Ｐゴシック" panose="020B0600070205080204" pitchFamily="50" charset="-128"/>
                <a:ea typeface="ＭＳ Ｐゴシック" panose="020B0600070205080204" pitchFamily="50" charset="-128"/>
              </a:rPr>
              <a:t>175m</a:t>
            </a:r>
            <a:r>
              <a:rPr lang="ja-JP" altLang="en-US" sz="1600" b="1" dirty="0">
                <a:latin typeface="ＭＳ Ｐゴシック" panose="020B0600070205080204" pitchFamily="50" charset="-128"/>
                <a:ea typeface="ＭＳ Ｐゴシック" panose="020B0600070205080204" pitchFamily="50" charset="-128"/>
              </a:rPr>
              <a:t>から</a:t>
            </a:r>
            <a:r>
              <a:rPr lang="en-US" altLang="ja-JP" sz="1600" b="1" dirty="0">
                <a:latin typeface="ＭＳ Ｐゴシック" panose="020B0600070205080204" pitchFamily="50" charset="-128"/>
                <a:ea typeface="ＭＳ Ｐゴシック" panose="020B0600070205080204" pitchFamily="50" charset="-128"/>
              </a:rPr>
              <a:t>295m</a:t>
            </a:r>
            <a:r>
              <a:rPr lang="ja-JP" altLang="en-US" sz="1600" b="1" dirty="0">
                <a:latin typeface="ＭＳ Ｐゴシック" panose="020B0600070205080204" pitchFamily="50" charset="-128"/>
                <a:ea typeface="ＭＳ Ｐゴシック" panose="020B0600070205080204" pitchFamily="50" charset="-128"/>
              </a:rPr>
              <a:t>の頂上まで）と搭橋表面に使用されている。</a:t>
            </a:r>
            <a:endParaRPr lang="en-US" altLang="ja-JP" sz="1600" b="1" dirty="0">
              <a:latin typeface="ＭＳ Ｐゴシック" panose="020B0600070205080204" pitchFamily="50" charset="-128"/>
              <a:ea typeface="ＭＳ Ｐゴシック" panose="020B0600070205080204" pitchFamily="50" charset="-128"/>
            </a:endParaRPr>
          </a:p>
          <a:p>
            <a:pPr algn="just"/>
            <a:r>
              <a:rPr lang="ja-JP" altLang="en-US" sz="1600" b="1" dirty="0">
                <a:latin typeface="ＭＳ Ｐゴシック" panose="020B0600070205080204" pitchFamily="50" charset="-128"/>
                <a:ea typeface="ＭＳ Ｐゴシック" panose="020B0600070205080204" pitchFamily="50" charset="-128"/>
              </a:rPr>
              <a:t>ステンレス鋼の選定理由：暑く汚染された海水環境で橋梁耐用年数</a:t>
            </a:r>
            <a:r>
              <a:rPr lang="en-US" altLang="ja-JP" sz="1600" b="1" dirty="0">
                <a:latin typeface="ＭＳ Ｐゴシック" panose="020B0600070205080204" pitchFamily="50" charset="-128"/>
                <a:ea typeface="ＭＳ Ｐゴシック" panose="020B0600070205080204" pitchFamily="50" charset="-128"/>
              </a:rPr>
              <a:t>120</a:t>
            </a:r>
            <a:r>
              <a:rPr lang="ja-JP" altLang="en-US" sz="1600" b="1" dirty="0">
                <a:latin typeface="ＭＳ Ｐゴシック" panose="020B0600070205080204" pitchFamily="50" charset="-128"/>
                <a:ea typeface="ＭＳ Ｐゴシック" panose="020B0600070205080204" pitchFamily="50" charset="-128"/>
              </a:rPr>
              <a:t>年を目指した。メンテナンスフリーを志向した設計となっている。</a:t>
            </a:r>
            <a:r>
              <a:rPr lang="en-US" altLang="ja-JP" sz="1600" b="1" baseline="30000" dirty="0">
                <a:latin typeface="ＭＳ Ｐゴシック" panose="020B0600070205080204" pitchFamily="50" charset="-128"/>
                <a:ea typeface="ＭＳ Ｐゴシック" panose="020B0600070205080204" pitchFamily="50" charset="-128"/>
              </a:rPr>
              <a:t>21</a:t>
            </a:r>
            <a:endParaRPr lang="en-US" sz="1600" b="1" baseline="30000" dirty="0">
              <a:latin typeface="ＭＳ Ｐゴシック" panose="020B0600070205080204" pitchFamily="50" charset="-128"/>
              <a:ea typeface="ＭＳ Ｐゴシック" panose="020B0600070205080204" pitchFamily="50" charset="-128"/>
            </a:endParaRPr>
          </a:p>
          <a:p>
            <a:pPr algn="just"/>
            <a:endParaRPr lang="en-US" sz="1600" dirty="0">
              <a:latin typeface="ＭＳ Ｐゴシック" panose="020B0600070205080204" pitchFamily="50" charset="-128"/>
              <a:ea typeface="ＭＳ Ｐゴシック" panose="020B0600070205080204" pitchFamily="50" charset="-128"/>
              <a:hlinkClick r:id="rId3"/>
            </a:endParaRPr>
          </a:p>
        </p:txBody>
      </p:sp>
      <p:pic>
        <p:nvPicPr>
          <p:cNvPr id="7" name="Picture 4" descr="http://img.xcitefun.net/users/2011/10/265824,xcitefun-stonecutters-bridge-1.jpg"/>
          <p:cNvPicPr>
            <a:picLocks noGrp="1" noChangeAspect="1" noChangeArrowheads="1"/>
          </p:cNvPicPr>
          <p:nvPr>
            <p:ph type="pic" idx="1"/>
          </p:nvPr>
        </p:nvPicPr>
        <p:blipFill>
          <a:blip r:embed="rId4" cstate="print">
            <a:extLst>
              <a:ext uri="{28A0092B-C50C-407E-A947-70E740481C1C}">
                <a14:useLocalDpi xmlns:a14="http://schemas.microsoft.com/office/drawing/2010/main" val="0"/>
              </a:ext>
            </a:extLst>
          </a:blip>
          <a:srcRect/>
          <a:stretch>
            <a:fillRect/>
          </a:stretch>
        </p:blipFill>
        <p:spPr bwMode="auto">
          <a:xfrm>
            <a:off x="1619673" y="759965"/>
            <a:ext cx="5482168" cy="411162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467544" y="148272"/>
            <a:ext cx="8229600" cy="533376"/>
          </a:xfrm>
          <a:prstGeom prst="rect">
            <a:avLst/>
          </a:prstGeom>
        </p:spPr>
        <p:txBody>
          <a:bodyPr vert="horz" lIns="91440" tIns="45720" rIns="91440" bIns="45720" rtlCol="0" anchor="b">
            <a:noAutofit/>
          </a:bodyPr>
          <a:lstStyle>
            <a:lvl1pPr algn="l" defTabSz="914400" rtl="0" eaLnBrk="1" latinLnBrk="0" hangingPunct="1">
              <a:spcBef>
                <a:spcPct val="0"/>
              </a:spcBef>
              <a:buNone/>
              <a:defRPr sz="2000" b="1" kern="1200">
                <a:solidFill>
                  <a:schemeClr val="tx1"/>
                </a:solidFill>
                <a:latin typeface="+mj-lt"/>
                <a:ea typeface="+mj-ea"/>
                <a:cs typeface="+mj-cs"/>
              </a:defRPr>
            </a:lvl1pPr>
          </a:lstStyle>
          <a:p>
            <a:r>
              <a:rPr lang="ja-JP" altLang="en-US" sz="4000" b="0" dirty="0">
                <a:latin typeface="ＭＳ Ｐゴシック" panose="020B0600070205080204" pitchFamily="50" charset="-128"/>
                <a:ea typeface="ＭＳ Ｐゴシック" panose="020B0600070205080204" pitchFamily="50" charset="-128"/>
              </a:rPr>
              <a:t>ストーンカッター・ブリッジ</a:t>
            </a:r>
            <a:r>
              <a:rPr lang="fr-FR" sz="4000" b="0" dirty="0">
                <a:latin typeface="ＭＳ Ｐゴシック" panose="020B0600070205080204" pitchFamily="50" charset="-128"/>
                <a:ea typeface="ＭＳ Ｐゴシック" panose="020B0600070205080204" pitchFamily="50" charset="-128"/>
              </a:rPr>
              <a:t> (2009)</a:t>
            </a:r>
            <a:r>
              <a:rPr lang="ja-JP" altLang="en-US" sz="4000" b="0" dirty="0">
                <a:latin typeface="ＭＳ Ｐゴシック" panose="020B0600070205080204" pitchFamily="50" charset="-128"/>
                <a:ea typeface="ＭＳ Ｐゴシック" panose="020B0600070205080204" pitchFamily="50" charset="-128"/>
              </a:rPr>
              <a:t>　</a:t>
            </a:r>
            <a:r>
              <a:rPr lang="en-US" altLang="ja-JP" sz="4000" b="0" baseline="30000" dirty="0">
                <a:latin typeface="ＭＳ Ｐゴシック" panose="020B0600070205080204" pitchFamily="50" charset="-128"/>
                <a:ea typeface="ＭＳ Ｐゴシック" panose="020B0600070205080204" pitchFamily="50" charset="-128"/>
              </a:rPr>
              <a:t>21</a:t>
            </a:r>
            <a:endParaRPr lang="fr-FR" sz="4000" b="0" baseline="30000" dirty="0">
              <a:latin typeface="ＭＳ Ｐゴシック" panose="020B0600070205080204" pitchFamily="50" charset="-128"/>
              <a:ea typeface="ＭＳ Ｐゴシック" panose="020B0600070205080204" pitchFamily="50" charset="-128"/>
            </a:endParaRPr>
          </a:p>
        </p:txBody>
      </p:sp>
      <p:sp>
        <p:nvSpPr>
          <p:cNvPr id="6" name="Slide Number Placeholder 3">
            <a:extLst>
              <a:ext uri="{FF2B5EF4-FFF2-40B4-BE49-F238E27FC236}">
                <a16:creationId xmlns:a16="http://schemas.microsoft.com/office/drawing/2014/main" id="{A903B1B6-F1C4-4CB8-BCDB-36438066E077}"/>
              </a:ext>
            </a:extLst>
          </p:cNvPr>
          <p:cNvSpPr>
            <a:spLocks noGrp="1"/>
          </p:cNvSpPr>
          <p:nvPr>
            <p:ph type="sldNum" sz="quarter" idx="12"/>
          </p:nvPr>
        </p:nvSpPr>
        <p:spPr>
          <a:xfrm>
            <a:off x="8702344" y="6438979"/>
            <a:ext cx="396000" cy="365125"/>
          </a:xfrm>
        </p:spPr>
        <p:txBody>
          <a:bodyPr lIns="0" tIns="0" rIns="0" bIns="0"/>
          <a:lstStyle/>
          <a:p>
            <a:fld id="{1DC9DC11-BD25-480D-811A-D8D5A6A2F056}" type="slidenum">
              <a:rPr lang="fr-BE" smtClean="0"/>
              <a:t>20</a:t>
            </a:fld>
            <a:endParaRPr lang="fr-BE" dirty="0"/>
          </a:p>
        </p:txBody>
      </p:sp>
    </p:spTree>
    <p:extLst>
      <p:ext uri="{BB962C8B-B14F-4D97-AF65-F5344CB8AC3E}">
        <p14:creationId xmlns:p14="http://schemas.microsoft.com/office/powerpoint/2010/main" val="25046077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txBody>
          <a:bodyPr>
            <a:normAutofit fontScale="90000"/>
          </a:bodyPr>
          <a:lstStyle/>
          <a:p>
            <a:r>
              <a:rPr lang="ja-JP" altLang="ja-JP" b="1" dirty="0">
                <a:latin typeface="ＭＳ Ｐゴシック" panose="020B0600070205080204" pitchFamily="50" charset="-128"/>
                <a:ea typeface="ＭＳ Ｐゴシック" panose="020B0600070205080204" pitchFamily="50" charset="-128"/>
              </a:rPr>
              <a:t>主要参考サイト</a:t>
            </a:r>
            <a:endParaRPr lang="en-GB" dirty="0">
              <a:latin typeface="ＭＳ Ｐゴシック" panose="020B0600070205080204" pitchFamily="50" charset="-128"/>
              <a:ea typeface="ＭＳ Ｐゴシック" panose="020B0600070205080204" pitchFamily="50" charset="-128"/>
            </a:endParaRPr>
          </a:p>
        </p:txBody>
      </p:sp>
      <p:sp>
        <p:nvSpPr>
          <p:cNvPr id="3" name="Content Placeholder 2"/>
          <p:cNvSpPr>
            <a:spLocks noGrp="1"/>
          </p:cNvSpPr>
          <p:nvPr>
            <p:ph idx="1"/>
          </p:nvPr>
        </p:nvSpPr>
        <p:spPr>
          <a:xfrm>
            <a:off x="457200" y="1600200"/>
            <a:ext cx="8229600" cy="5257800"/>
          </a:xfrm>
        </p:spPr>
        <p:txBody>
          <a:bodyPr>
            <a:normAutofit fontScale="47500" lnSpcReduction="20000"/>
          </a:bodyPr>
          <a:lstStyle/>
          <a:p>
            <a:pPr marL="514350" indent="-514350">
              <a:buFont typeface="+mj-lt"/>
              <a:buAutoNum type="arabicPeriod"/>
            </a:pPr>
            <a:r>
              <a:rPr lang="fr-FR" dirty="0">
                <a:latin typeface="MS Gothic" panose="020B0609070205080204" pitchFamily="49" charset="-128"/>
                <a:ea typeface="MS Gothic" panose="020B0609070205080204" pitchFamily="49" charset="-128"/>
                <a:hlinkClick r:id="rId2"/>
              </a:rPr>
              <a:t>http://worldstainless.org/</a:t>
            </a:r>
            <a:r>
              <a:rPr lang="fr-FR" dirty="0">
                <a:latin typeface="MS Gothic" panose="020B0609070205080204" pitchFamily="49" charset="-128"/>
                <a:ea typeface="MS Gothic" panose="020B0609070205080204" pitchFamily="49" charset="-128"/>
              </a:rPr>
              <a:t> </a:t>
            </a:r>
          </a:p>
          <a:p>
            <a:pPr marL="514350" indent="-514350">
              <a:buFont typeface="+mj-lt"/>
              <a:buAutoNum type="arabicPeriod"/>
            </a:pPr>
            <a:r>
              <a:rPr lang="fr-FR" dirty="0">
                <a:latin typeface="MS Gothic" panose="020B0609070205080204" pitchFamily="49" charset="-128"/>
                <a:ea typeface="MS Gothic" panose="020B0609070205080204" pitchFamily="49" charset="-128"/>
              </a:rPr>
              <a:t>(a) </a:t>
            </a:r>
            <a:r>
              <a:rPr lang="fr-FR" dirty="0">
                <a:solidFill>
                  <a:srgbClr val="FF0000"/>
                </a:solidFill>
                <a:latin typeface="MS Gothic" panose="020B0609070205080204" pitchFamily="49" charset="-128"/>
                <a:ea typeface="MS Gothic" panose="020B0609070205080204" pitchFamily="49" charset="-128"/>
                <a:hlinkClick r:id="rId3"/>
              </a:rPr>
              <a:t>http://www.hablakilns.com/the-brick-industry/the-brick-market/</a:t>
            </a:r>
            <a:r>
              <a:rPr lang="fr-FR" dirty="0">
                <a:solidFill>
                  <a:srgbClr val="FF0000"/>
                </a:solidFill>
                <a:latin typeface="MS Gothic" panose="020B0609070205080204" pitchFamily="49" charset="-128"/>
                <a:ea typeface="MS Gothic" panose="020B0609070205080204" pitchFamily="49" charset="-128"/>
              </a:rPr>
              <a:t> </a:t>
            </a:r>
            <a:br>
              <a:rPr lang="fr-FR" dirty="0">
                <a:solidFill>
                  <a:srgbClr val="FF0000"/>
                </a:solidFill>
                <a:latin typeface="MS Gothic" panose="020B0609070205080204" pitchFamily="49" charset="-128"/>
                <a:ea typeface="MS Gothic" panose="020B0609070205080204" pitchFamily="49" charset="-128"/>
              </a:rPr>
            </a:br>
            <a:r>
              <a:rPr lang="fr-FR" dirty="0">
                <a:latin typeface="MS Gothic" panose="020B0609070205080204" pitchFamily="49" charset="-128"/>
                <a:ea typeface="MS Gothic" panose="020B0609070205080204" pitchFamily="49" charset="-128"/>
              </a:rPr>
              <a:t>(b)  </a:t>
            </a:r>
            <a:r>
              <a:rPr lang="fr-FR" dirty="0">
                <a:solidFill>
                  <a:srgbClr val="FF0000"/>
                </a:solidFill>
                <a:latin typeface="MS Gothic" panose="020B0609070205080204" pitchFamily="49" charset="-128"/>
                <a:ea typeface="MS Gothic" panose="020B0609070205080204" pitchFamily="49" charset="-128"/>
              </a:rPr>
              <a:t> </a:t>
            </a:r>
            <a:r>
              <a:rPr lang="fr-FR" dirty="0">
                <a:solidFill>
                  <a:srgbClr val="FF0000"/>
                </a:solidFill>
                <a:latin typeface="MS Gothic" panose="020B0609070205080204" pitchFamily="49" charset="-128"/>
                <a:ea typeface="MS Gothic" panose="020B0609070205080204" pitchFamily="49" charset="-128"/>
                <a:hlinkClick r:id="rId4"/>
              </a:rPr>
              <a:t>http://wiki.answers.com/Q/What_is_the_weight_of_a_red_clay_brick_in_Kilograms</a:t>
            </a:r>
            <a:r>
              <a:rPr lang="fr-FR" dirty="0">
                <a:solidFill>
                  <a:srgbClr val="FF0000"/>
                </a:solidFill>
                <a:latin typeface="MS Gothic" panose="020B0609070205080204" pitchFamily="49" charset="-128"/>
                <a:ea typeface="MS Gothic" panose="020B0609070205080204" pitchFamily="49" charset="-128"/>
              </a:rPr>
              <a:t> </a:t>
            </a:r>
          </a:p>
          <a:p>
            <a:pPr marL="514350" indent="-514350">
              <a:buFont typeface="+mj-lt"/>
              <a:buAutoNum type="arabicPeriod"/>
            </a:pPr>
            <a:r>
              <a:rPr lang="fr-FR" dirty="0">
                <a:latin typeface="MS Gothic" panose="020B0609070205080204" pitchFamily="49" charset="-128"/>
                <a:ea typeface="MS Gothic" panose="020B0609070205080204" pitchFamily="49" charset="-128"/>
              </a:rPr>
              <a:t>CEM bureau </a:t>
            </a:r>
            <a:r>
              <a:rPr lang="fr-FR" dirty="0">
                <a:solidFill>
                  <a:srgbClr val="FF0000"/>
                </a:solidFill>
                <a:latin typeface="MS Gothic" panose="020B0609070205080204" pitchFamily="49" charset="-128"/>
                <a:ea typeface="MS Gothic" panose="020B0609070205080204" pitchFamily="49" charset="-128"/>
                <a:hlinkClick r:id="rId5"/>
              </a:rPr>
              <a:t>https://cembureau.eu/cement-101/key-facts-figures/</a:t>
            </a:r>
            <a:r>
              <a:rPr lang="fr-FR" dirty="0">
                <a:solidFill>
                  <a:srgbClr val="FF0000"/>
                </a:solidFill>
                <a:latin typeface="MS Gothic" panose="020B0609070205080204" pitchFamily="49" charset="-128"/>
                <a:ea typeface="MS Gothic" panose="020B0609070205080204" pitchFamily="49" charset="-128"/>
              </a:rPr>
              <a:t> </a:t>
            </a:r>
          </a:p>
          <a:p>
            <a:pPr marL="514350" indent="-514350">
              <a:buFont typeface="+mj-lt"/>
              <a:buAutoNum type="arabicPeriod"/>
            </a:pPr>
            <a:r>
              <a:rPr lang="fr-FR" dirty="0">
                <a:latin typeface="MS Gothic" panose="020B0609070205080204" pitchFamily="49" charset="-128"/>
                <a:ea typeface="MS Gothic" panose="020B0609070205080204" pitchFamily="49" charset="-128"/>
              </a:rPr>
              <a:t>(a) </a:t>
            </a:r>
            <a:r>
              <a:rPr lang="en-US" u="sng" dirty="0">
                <a:latin typeface="MS Gothic" panose="020B0609070205080204" pitchFamily="49" charset="-128"/>
                <a:ea typeface="MS Gothic" panose="020B0609070205080204" pitchFamily="49" charset="-128"/>
                <a:hlinkClick r:id="rId6"/>
              </a:rPr>
              <a:t>https://www.worldsteel.org/</a:t>
            </a:r>
            <a:r>
              <a:rPr lang="en-US" u="sng" dirty="0">
                <a:latin typeface="MS Gothic" panose="020B0609070205080204" pitchFamily="49" charset="-128"/>
                <a:ea typeface="MS Gothic" panose="020B0609070205080204" pitchFamily="49" charset="-128"/>
              </a:rPr>
              <a:t> </a:t>
            </a:r>
            <a:r>
              <a:rPr lang="fr-FR" dirty="0">
                <a:latin typeface="MS Gothic" panose="020B0609070205080204" pitchFamily="49" charset="-128"/>
                <a:ea typeface="MS Gothic" panose="020B0609070205080204" pitchFamily="49" charset="-128"/>
              </a:rPr>
              <a:t>(b) </a:t>
            </a:r>
            <a:r>
              <a:rPr lang="en-US" u="sng" dirty="0">
                <a:latin typeface="MS Gothic" panose="020B0609070205080204" pitchFamily="49" charset="-128"/>
                <a:ea typeface="MS Gothic" panose="020B0609070205080204" pitchFamily="49" charset="-128"/>
                <a:hlinkClick r:id="rId7"/>
              </a:rPr>
              <a:t>www.globalcastingmagazine.com</a:t>
            </a:r>
            <a:endParaRPr lang="fr-FR" dirty="0">
              <a:latin typeface="MS Gothic" panose="020B0609070205080204" pitchFamily="49" charset="-128"/>
              <a:ea typeface="MS Gothic" panose="020B0609070205080204" pitchFamily="49" charset="-128"/>
            </a:endParaRPr>
          </a:p>
          <a:p>
            <a:pPr marL="514350" indent="-514350">
              <a:buFont typeface="+mj-lt"/>
              <a:buAutoNum type="arabicPeriod"/>
            </a:pPr>
            <a:r>
              <a:rPr lang="en-US" u="sng" dirty="0">
                <a:latin typeface="MS Gothic" panose="020B0609070205080204" pitchFamily="49" charset="-128"/>
                <a:ea typeface="MS Gothic" panose="020B0609070205080204" pitchFamily="49" charset="-128"/>
                <a:hlinkClick r:id="rId8"/>
              </a:rPr>
              <a:t>http://www.fao.org/faostat/en/#data/FO</a:t>
            </a:r>
            <a:r>
              <a:rPr lang="fr-FR" dirty="0">
                <a:latin typeface="MS Gothic" panose="020B0609070205080204" pitchFamily="49" charset="-128"/>
                <a:ea typeface="MS Gothic" panose="020B0609070205080204" pitchFamily="49" charset="-128"/>
              </a:rPr>
              <a:t> </a:t>
            </a:r>
          </a:p>
          <a:p>
            <a:pPr marL="514350" indent="-514350">
              <a:buFont typeface="+mj-lt"/>
              <a:buAutoNum type="arabicPeriod"/>
            </a:pPr>
            <a:r>
              <a:rPr lang="fr-FR" dirty="0">
                <a:latin typeface="MS Gothic" panose="020B0609070205080204" pitchFamily="49" charset="-128"/>
                <a:ea typeface="MS Gothic" panose="020B0609070205080204" pitchFamily="49" charset="-128"/>
                <a:hlinkClick r:id="rId9"/>
              </a:rPr>
              <a:t>https://www.plasticseurope.org/en/resources/market-data</a:t>
            </a:r>
            <a:endParaRPr lang="fr-FR" dirty="0">
              <a:latin typeface="MS Gothic" panose="020B0609070205080204" pitchFamily="49" charset="-128"/>
              <a:ea typeface="MS Gothic" panose="020B0609070205080204" pitchFamily="49" charset="-128"/>
            </a:endParaRPr>
          </a:p>
          <a:p>
            <a:pPr marL="514350" indent="-514350">
              <a:buFont typeface="+mj-lt"/>
              <a:buAutoNum type="arabicPeriod"/>
            </a:pPr>
            <a:r>
              <a:rPr lang="fr-FR" dirty="0">
                <a:latin typeface="MS Gothic" panose="020B0609070205080204" pitchFamily="49" charset="-128"/>
                <a:ea typeface="MS Gothic" panose="020B0609070205080204" pitchFamily="49" charset="-128"/>
              </a:rPr>
              <a:t>(a) </a:t>
            </a:r>
            <a:r>
              <a:rPr lang="fr-FR" dirty="0">
                <a:latin typeface="MS Gothic" panose="020B0609070205080204" pitchFamily="49" charset="-128"/>
                <a:ea typeface="MS Gothic" panose="020B0609070205080204" pitchFamily="49" charset="-128"/>
                <a:hlinkClick r:id="rId10"/>
              </a:rPr>
              <a:t> http://www.glassforeurope.com/en/industry/global-market-structure.php</a:t>
            </a:r>
            <a:r>
              <a:rPr lang="fr-FR" dirty="0">
                <a:latin typeface="MS Gothic" panose="020B0609070205080204" pitchFamily="49" charset="-128"/>
                <a:ea typeface="MS Gothic" panose="020B0609070205080204" pitchFamily="49" charset="-128"/>
              </a:rPr>
              <a:t>    (b) </a:t>
            </a:r>
            <a:r>
              <a:rPr lang="fr-FR" dirty="0">
                <a:latin typeface="MS Gothic" panose="020B0609070205080204" pitchFamily="49" charset="-128"/>
                <a:ea typeface="MS Gothic" panose="020B0609070205080204" pitchFamily="49" charset="-128"/>
                <a:hlinkClick r:id="rId11"/>
              </a:rPr>
              <a:t>https://www.statista.com/statistics/609964/flat-glass-market-key-info-globally-projection/</a:t>
            </a:r>
            <a:r>
              <a:rPr lang="fr-FR" dirty="0">
                <a:latin typeface="MS Gothic" panose="020B0609070205080204" pitchFamily="49" charset="-128"/>
                <a:ea typeface="MS Gothic" panose="020B0609070205080204" pitchFamily="49" charset="-128"/>
              </a:rPr>
              <a:t> </a:t>
            </a:r>
          </a:p>
          <a:p>
            <a:pPr marL="514350" indent="-514350">
              <a:buFont typeface="+mj-lt"/>
              <a:buAutoNum type="arabicPeriod"/>
            </a:pPr>
            <a:r>
              <a:rPr lang="fr-FR" dirty="0">
                <a:latin typeface="MS Gothic" panose="020B0609070205080204" pitchFamily="49" charset="-128"/>
                <a:ea typeface="MS Gothic" panose="020B0609070205080204" pitchFamily="49" charset="-128"/>
                <a:hlinkClick r:id="rId12"/>
              </a:rPr>
              <a:t>http://www.world-aluminium.org/statistics/primary-aluminium-production/</a:t>
            </a:r>
            <a:r>
              <a:rPr lang="fr-FR" dirty="0">
                <a:latin typeface="MS Gothic" panose="020B0609070205080204" pitchFamily="49" charset="-128"/>
                <a:ea typeface="MS Gothic" panose="020B0609070205080204" pitchFamily="49" charset="-128"/>
              </a:rPr>
              <a:t> </a:t>
            </a:r>
          </a:p>
          <a:p>
            <a:pPr marL="514350" indent="-514350">
              <a:buFont typeface="+mj-lt"/>
              <a:buAutoNum type="arabicPeriod"/>
            </a:pPr>
            <a:r>
              <a:rPr lang="fr-FR" dirty="0">
                <a:latin typeface="MS Gothic" panose="020B0609070205080204" pitchFamily="49" charset="-128"/>
                <a:ea typeface="MS Gothic" panose="020B0609070205080204" pitchFamily="49" charset="-128"/>
                <a:hlinkClick r:id="rId13"/>
              </a:rPr>
              <a:t>http://worldstainless.org/statistics/crude_steel_production</a:t>
            </a:r>
            <a:r>
              <a:rPr lang="fr-FR" dirty="0">
                <a:latin typeface="MS Gothic" panose="020B0609070205080204" pitchFamily="49" charset="-128"/>
                <a:ea typeface="MS Gothic" panose="020B0609070205080204" pitchFamily="49" charset="-128"/>
              </a:rPr>
              <a:t>   </a:t>
            </a:r>
          </a:p>
          <a:p>
            <a:pPr marL="514350" indent="-514350">
              <a:buFont typeface="+mj-lt"/>
              <a:buAutoNum type="arabicPeriod"/>
            </a:pPr>
            <a:r>
              <a:rPr lang="fr-FR" dirty="0">
                <a:latin typeface="MS Gothic" panose="020B0609070205080204" pitchFamily="49" charset="-128"/>
                <a:ea typeface="MS Gothic" panose="020B0609070205080204" pitchFamily="49" charset="-128"/>
                <a:hlinkClick r:id="rId14"/>
              </a:rPr>
              <a:t>http://www.withbotheyesopen.com/</a:t>
            </a:r>
            <a:r>
              <a:rPr lang="fr-FR" dirty="0">
                <a:latin typeface="MS Gothic" panose="020B0609070205080204" pitchFamily="49" charset="-128"/>
                <a:ea typeface="MS Gothic" panose="020B0609070205080204" pitchFamily="49" charset="-128"/>
              </a:rPr>
              <a:t>  </a:t>
            </a:r>
          </a:p>
          <a:p>
            <a:pPr marL="514350" indent="-514350">
              <a:buFont typeface="+mj-lt"/>
              <a:buAutoNum type="arabicPeriod"/>
            </a:pPr>
            <a:r>
              <a:rPr lang="de-DE" dirty="0">
                <a:latin typeface="MS Gothic" panose="020B0609070205080204" pitchFamily="49" charset="-128"/>
                <a:ea typeface="MS Gothic" panose="020B0609070205080204" pitchFamily="49" charset="-128"/>
                <a:hlinkClick r:id="rId15"/>
              </a:rPr>
              <a:t>http://www.ssina.com/overview/markets.html</a:t>
            </a:r>
            <a:r>
              <a:rPr lang="de-DE" dirty="0">
                <a:latin typeface="MS Gothic" panose="020B0609070205080204" pitchFamily="49" charset="-128"/>
                <a:ea typeface="MS Gothic" panose="020B0609070205080204" pitchFamily="49" charset="-128"/>
              </a:rPr>
              <a:t> </a:t>
            </a:r>
          </a:p>
          <a:p>
            <a:pPr marL="514350" indent="-514350">
              <a:buFont typeface="+mj-lt"/>
              <a:buAutoNum type="arabicPeriod"/>
            </a:pPr>
            <a:r>
              <a:rPr lang="en-US" dirty="0">
                <a:latin typeface="MS Gothic" panose="020B0609070205080204" pitchFamily="49" charset="-128"/>
                <a:ea typeface="MS Gothic" panose="020B0609070205080204" pitchFamily="49" charset="-128"/>
                <a:hlinkClick r:id="rId16"/>
              </a:rPr>
              <a:t>http://www-mdp.eng.cam.ac.uk/web/library/enginfo/cueddatabooks/materials.pdf</a:t>
            </a:r>
            <a:r>
              <a:rPr lang="en-US" dirty="0">
                <a:latin typeface="MS Gothic" panose="020B0609070205080204" pitchFamily="49" charset="-128"/>
                <a:ea typeface="MS Gothic" panose="020B0609070205080204" pitchFamily="49" charset="-128"/>
              </a:rPr>
              <a:t>  </a:t>
            </a:r>
            <a:endParaRPr lang="de-DE" dirty="0">
              <a:latin typeface="MS Gothic" panose="020B0609070205080204" pitchFamily="49" charset="-128"/>
              <a:ea typeface="MS Gothic" panose="020B0609070205080204" pitchFamily="49" charset="-128"/>
            </a:endParaRPr>
          </a:p>
          <a:p>
            <a:pPr marL="514350" indent="-514350">
              <a:buFont typeface="+mj-lt"/>
              <a:buAutoNum type="arabicPeriod"/>
            </a:pPr>
            <a:r>
              <a:rPr lang="en-US" dirty="0">
                <a:latin typeface="MS Gothic" panose="020B0609070205080204" pitchFamily="49" charset="-128"/>
                <a:ea typeface="MS Gothic" panose="020B0609070205080204" pitchFamily="49" charset="-128"/>
                <a:hlinkClick r:id="rId17"/>
              </a:rPr>
              <a:t>http://www.nickelinstitute.org/~/Media/Files/TechnicalLiterature/CapabilitiesandLimitationsofArchitecturalMetalsandMetalsforCorrosionResistanceI_14057a_.pdf</a:t>
            </a:r>
            <a:r>
              <a:rPr lang="en-US" dirty="0">
                <a:latin typeface="MS Gothic" panose="020B0609070205080204" pitchFamily="49" charset="-128"/>
                <a:ea typeface="MS Gothic" panose="020B0609070205080204" pitchFamily="49" charset="-128"/>
              </a:rPr>
              <a:t> </a:t>
            </a:r>
            <a:endParaRPr lang="de-DE" dirty="0">
              <a:latin typeface="MS Gothic" panose="020B0609070205080204" pitchFamily="49" charset="-128"/>
              <a:ea typeface="MS Gothic" panose="020B0609070205080204" pitchFamily="49" charset="-128"/>
              <a:hlinkClick r:id="rId18"/>
            </a:endParaRPr>
          </a:p>
          <a:p>
            <a:pPr marL="514350" indent="-514350">
              <a:buFont typeface="+mj-lt"/>
              <a:buAutoNum type="arabicPeriod"/>
            </a:pPr>
            <a:r>
              <a:rPr lang="de-DE" dirty="0">
                <a:latin typeface="MS Gothic" panose="020B0609070205080204" pitchFamily="49" charset="-128"/>
                <a:ea typeface="MS Gothic" panose="020B0609070205080204" pitchFamily="49" charset="-128"/>
                <a:hlinkClick r:id="rId18"/>
              </a:rPr>
              <a:t>http://www.aperam.com/</a:t>
            </a:r>
          </a:p>
          <a:p>
            <a:pPr marL="514350" indent="-514350">
              <a:buFont typeface="+mj-lt"/>
              <a:buAutoNum type="arabicPeriod"/>
            </a:pPr>
            <a:r>
              <a:rPr lang="de-DE" dirty="0">
                <a:latin typeface="MS Gothic" panose="020B0609070205080204" pitchFamily="49" charset="-128"/>
                <a:ea typeface="MS Gothic" panose="020B0609070205080204" pitchFamily="49" charset="-128"/>
                <a:hlinkClick r:id="rId18"/>
              </a:rPr>
              <a:t>Wikipedia</a:t>
            </a:r>
          </a:p>
          <a:p>
            <a:pPr marL="514350" indent="-514350">
              <a:buFont typeface="+mj-lt"/>
              <a:buAutoNum type="arabicPeriod"/>
            </a:pPr>
            <a:r>
              <a:rPr lang="en-US" dirty="0">
                <a:latin typeface="MS Gothic" panose="020B0609070205080204" pitchFamily="49" charset="-128"/>
                <a:ea typeface="MS Gothic" panose="020B0609070205080204" pitchFamily="49" charset="-128"/>
                <a:hlinkClick r:id="rId19"/>
              </a:rPr>
              <a:t>https://european-aluminium.eu/media/1310/en-metals-for-buildings-essential-fully-recyclable.pdf</a:t>
            </a:r>
            <a:r>
              <a:rPr lang="en-US" dirty="0">
                <a:latin typeface="MS Gothic" panose="020B0609070205080204" pitchFamily="49" charset="-128"/>
                <a:ea typeface="MS Gothic" panose="020B0609070205080204" pitchFamily="49" charset="-128"/>
              </a:rPr>
              <a:t> </a:t>
            </a:r>
            <a:endParaRPr lang="en-GB" dirty="0">
              <a:latin typeface="MS Gothic" panose="020B0609070205080204" pitchFamily="49" charset="-128"/>
              <a:ea typeface="MS Gothic" panose="020B0609070205080204" pitchFamily="49" charset="-128"/>
            </a:endParaRPr>
          </a:p>
        </p:txBody>
      </p:sp>
      <p:sp>
        <p:nvSpPr>
          <p:cNvPr id="6" name="Slide Number Placeholder 3">
            <a:extLst>
              <a:ext uri="{FF2B5EF4-FFF2-40B4-BE49-F238E27FC236}">
                <a16:creationId xmlns:a16="http://schemas.microsoft.com/office/drawing/2014/main" id="{8AD8C1BF-8194-4E1B-A966-61073CD097B3}"/>
              </a:ext>
            </a:extLst>
          </p:cNvPr>
          <p:cNvSpPr>
            <a:spLocks noGrp="1"/>
          </p:cNvSpPr>
          <p:nvPr>
            <p:ph type="sldNum" sz="quarter" idx="12"/>
          </p:nvPr>
        </p:nvSpPr>
        <p:spPr>
          <a:xfrm>
            <a:off x="8702344" y="6438979"/>
            <a:ext cx="396000" cy="365125"/>
          </a:xfrm>
        </p:spPr>
        <p:txBody>
          <a:bodyPr lIns="0" tIns="0" rIns="0" bIns="0"/>
          <a:lstStyle/>
          <a:p>
            <a:fld id="{1DC9DC11-BD25-480D-811A-D8D5A6A2F056}" type="slidenum">
              <a:rPr lang="fr-BE" smtClean="0"/>
              <a:t>21</a:t>
            </a:fld>
            <a:endParaRPr lang="fr-BE" dirty="0"/>
          </a:p>
        </p:txBody>
      </p:sp>
    </p:spTree>
    <p:extLst>
      <p:ext uri="{BB962C8B-B14F-4D97-AF65-F5344CB8AC3E}">
        <p14:creationId xmlns:p14="http://schemas.microsoft.com/office/powerpoint/2010/main" val="8735382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txBody>
          <a:bodyPr>
            <a:normAutofit fontScale="90000"/>
          </a:bodyPr>
          <a:lstStyle/>
          <a:p>
            <a:r>
              <a:rPr lang="ja-JP" altLang="ja-JP" b="1" dirty="0">
                <a:latin typeface="ＭＳ Ｐゴシック" panose="020B0600070205080204" pitchFamily="50" charset="-128"/>
                <a:ea typeface="ＭＳ Ｐゴシック" panose="020B0600070205080204" pitchFamily="50" charset="-128"/>
              </a:rPr>
              <a:t>主要参考サイト</a:t>
            </a:r>
            <a:r>
              <a:rPr lang="fr-BE" dirty="0">
                <a:latin typeface="ＭＳ Ｐゴシック" panose="020B0600070205080204" pitchFamily="50" charset="-128"/>
                <a:ea typeface="ＭＳ Ｐゴシック" panose="020B0600070205080204" pitchFamily="50" charset="-128"/>
              </a:rPr>
              <a:t>(</a:t>
            </a:r>
            <a:r>
              <a:rPr lang="ja-JP" altLang="en-US" dirty="0">
                <a:latin typeface="ＭＳ Ｐゴシック" panose="020B0600070205080204" pitchFamily="50" charset="-128"/>
                <a:ea typeface="ＭＳ Ｐゴシック" panose="020B0600070205080204" pitchFamily="50" charset="-128"/>
              </a:rPr>
              <a:t>続き</a:t>
            </a:r>
            <a:r>
              <a:rPr lang="fr-BE" dirty="0">
                <a:latin typeface="ＭＳ Ｐゴシック" panose="020B0600070205080204" pitchFamily="50" charset="-128"/>
                <a:ea typeface="ＭＳ Ｐゴシック" panose="020B0600070205080204" pitchFamily="50" charset="-128"/>
              </a:rPr>
              <a:t>)</a:t>
            </a:r>
            <a:endParaRPr lang="en-GB" dirty="0">
              <a:latin typeface="ＭＳ Ｐゴシック" panose="020B0600070205080204" pitchFamily="50" charset="-128"/>
              <a:ea typeface="ＭＳ Ｐゴシック" panose="020B0600070205080204" pitchFamily="50" charset="-128"/>
            </a:endParaRPr>
          </a:p>
        </p:txBody>
      </p:sp>
      <p:sp>
        <p:nvSpPr>
          <p:cNvPr id="3" name="Content Placeholder 2"/>
          <p:cNvSpPr>
            <a:spLocks noGrp="1"/>
          </p:cNvSpPr>
          <p:nvPr>
            <p:ph idx="1"/>
          </p:nvPr>
        </p:nvSpPr>
        <p:spPr>
          <a:xfrm>
            <a:off x="457200" y="1124744"/>
            <a:ext cx="8229600" cy="3960440"/>
          </a:xfrm>
        </p:spPr>
        <p:txBody>
          <a:bodyPr>
            <a:normAutofit/>
          </a:bodyPr>
          <a:lstStyle/>
          <a:p>
            <a:pPr marL="514350" indent="-514350">
              <a:buFont typeface="+mj-lt"/>
              <a:buAutoNum type="arabicPeriod" startAt="17"/>
            </a:pPr>
            <a:r>
              <a:rPr lang="de-DE" sz="1400" dirty="0">
                <a:latin typeface="MS Gothic" panose="020B0609070205080204" pitchFamily="49" charset="-128"/>
                <a:ea typeface="MS Gothic" panose="020B0609070205080204" pitchFamily="49" charset="-128"/>
              </a:rPr>
              <a:t>US Federal Highway administration reports FHWA-RD-01-156 and 157  </a:t>
            </a:r>
            <a:r>
              <a:rPr lang="de-DE" sz="1400" dirty="0">
                <a:latin typeface="MS Gothic" panose="020B0609070205080204" pitchFamily="49" charset="-128"/>
                <a:ea typeface="MS Gothic" panose="020B0609070205080204" pitchFamily="49" charset="-128"/>
                <a:hlinkClick r:id="rId2"/>
              </a:rPr>
              <a:t>www.corrosioncost.com</a:t>
            </a:r>
            <a:r>
              <a:rPr lang="de-DE" sz="1400" dirty="0">
                <a:latin typeface="MS Gothic" panose="020B0609070205080204" pitchFamily="49" charset="-128"/>
                <a:ea typeface="MS Gothic" panose="020B0609070205080204" pitchFamily="49" charset="-128"/>
              </a:rPr>
              <a:t> </a:t>
            </a:r>
          </a:p>
          <a:p>
            <a:pPr marL="514350" indent="-514350">
              <a:buFont typeface="+mj-lt"/>
              <a:buAutoNum type="arabicPeriod" startAt="17"/>
            </a:pPr>
            <a:r>
              <a:rPr lang="de-DE" sz="1400" dirty="0">
                <a:latin typeface="MS Gothic" panose="020B0609070205080204" pitchFamily="49" charset="-128"/>
                <a:ea typeface="MS Gothic" panose="020B0609070205080204" pitchFamily="49" charset="-128"/>
              </a:rPr>
              <a:t>a) </a:t>
            </a:r>
            <a:r>
              <a:rPr lang="de-DE" sz="1400" dirty="0">
                <a:latin typeface="MS Gothic" panose="020B0609070205080204" pitchFamily="49" charset="-128"/>
                <a:ea typeface="MS Gothic" panose="020B0609070205080204" pitchFamily="49" charset="-128"/>
                <a:hlinkClick r:id="rId3"/>
              </a:rPr>
              <a:t>https://www.toureiffel.paris/en </a:t>
            </a:r>
            <a:r>
              <a:rPr lang="de-DE" sz="1400" dirty="0">
                <a:latin typeface="MS Gothic" panose="020B0609070205080204" pitchFamily="49" charset="-128"/>
                <a:ea typeface="MS Gothic" panose="020B0609070205080204" pitchFamily="49" charset="-128"/>
              </a:rPr>
              <a:t>  b) </a:t>
            </a:r>
            <a:r>
              <a:rPr lang="de-DE" sz="1400" dirty="0">
                <a:latin typeface="MS Gothic" panose="020B0609070205080204" pitchFamily="49" charset="-128"/>
                <a:ea typeface="MS Gothic" panose="020B0609070205080204" pitchFamily="49" charset="-128"/>
                <a:hlinkClick r:id="rId4"/>
              </a:rPr>
              <a:t>http://corrosion-doctors.org/Landmarks/Eiffel.htm</a:t>
            </a:r>
            <a:r>
              <a:rPr lang="de-DE" sz="1400" dirty="0">
                <a:latin typeface="MS Gothic" panose="020B0609070205080204" pitchFamily="49" charset="-128"/>
                <a:ea typeface="MS Gothic" panose="020B0609070205080204" pitchFamily="49" charset="-128"/>
              </a:rPr>
              <a:t> </a:t>
            </a:r>
          </a:p>
          <a:p>
            <a:pPr marL="514350" indent="-514350">
              <a:buFont typeface="+mj-lt"/>
              <a:buAutoNum type="arabicPeriod" startAt="17"/>
            </a:pPr>
            <a:r>
              <a:rPr lang="de-DE" sz="1400" dirty="0">
                <a:latin typeface="MS Gothic" panose="020B0609070205080204" pitchFamily="49" charset="-128"/>
                <a:ea typeface="MS Gothic" panose="020B0609070205080204" pitchFamily="49" charset="-128"/>
              </a:rPr>
              <a:t>a)  </a:t>
            </a:r>
            <a:r>
              <a:rPr lang="de-DE" sz="1400" dirty="0">
                <a:latin typeface="MS Gothic" panose="020B0609070205080204" pitchFamily="49" charset="-128"/>
                <a:ea typeface="MS Gothic" panose="020B0609070205080204" pitchFamily="49" charset="-128"/>
                <a:hlinkClick r:id="rId5"/>
              </a:rPr>
              <a:t>http://en.wikipedia.org/wiki/Chrysler_Building</a:t>
            </a:r>
            <a:r>
              <a:rPr lang="de-DE" sz="1400" dirty="0">
                <a:latin typeface="MS Gothic" panose="020B0609070205080204" pitchFamily="49" charset="-128"/>
                <a:ea typeface="MS Gothic" panose="020B0609070205080204" pitchFamily="49" charset="-128"/>
              </a:rPr>
              <a:t>  b) </a:t>
            </a:r>
            <a:r>
              <a:rPr lang="en-US" sz="1400" dirty="0">
                <a:latin typeface="MS Gothic" panose="020B0609070205080204" pitchFamily="49" charset="-128"/>
                <a:ea typeface="MS Gothic" panose="020B0609070205080204" pitchFamily="49" charset="-128"/>
                <a:hlinkClick r:id="rId6"/>
              </a:rPr>
              <a:t>https://www.nickelinstitute.org/library/?opt_perpage=20&amp;opt_layout=grid&amp;searchTerm=11023&amp;page=1</a:t>
            </a:r>
            <a:r>
              <a:rPr lang="en-US" sz="1400" dirty="0">
                <a:latin typeface="MS Gothic" panose="020B0609070205080204" pitchFamily="49" charset="-128"/>
                <a:ea typeface="MS Gothic" panose="020B0609070205080204" pitchFamily="49" charset="-128"/>
              </a:rPr>
              <a:t>  </a:t>
            </a:r>
          </a:p>
          <a:p>
            <a:pPr marL="514350" indent="-514350">
              <a:buFont typeface="+mj-lt"/>
              <a:buAutoNum type="arabicPeriod" startAt="17"/>
            </a:pPr>
            <a:r>
              <a:rPr lang="fr-FR" sz="1400" dirty="0">
                <a:latin typeface="MS Gothic" panose="020B0609070205080204" pitchFamily="49" charset="-128"/>
                <a:ea typeface="MS Gothic" panose="020B0609070205080204" pitchFamily="49" charset="-128"/>
                <a:hlinkClick r:id="rId7"/>
              </a:rPr>
              <a:t>http://goldengatebridge.org/research/facts.php#IronworkersPainters</a:t>
            </a:r>
            <a:r>
              <a:rPr lang="fr-FR" sz="1400" dirty="0">
                <a:latin typeface="MS Gothic" panose="020B0609070205080204" pitchFamily="49" charset="-128"/>
                <a:ea typeface="MS Gothic" panose="020B0609070205080204" pitchFamily="49" charset="-128"/>
              </a:rPr>
              <a:t> </a:t>
            </a:r>
          </a:p>
          <a:p>
            <a:pPr marL="514350" indent="-514350">
              <a:spcBef>
                <a:spcPts val="600"/>
              </a:spcBef>
              <a:buFont typeface="+mj-lt"/>
              <a:buAutoNum type="arabicPeriod" startAt="17"/>
            </a:pPr>
            <a:r>
              <a:rPr lang="en-US" sz="1400" dirty="0">
                <a:latin typeface="MS Gothic" panose="020B0609070205080204" pitchFamily="49" charset="-128"/>
                <a:ea typeface="MS Gothic" panose="020B0609070205080204" pitchFamily="49" charset="-128"/>
                <a:hlinkClick r:id="rId8"/>
              </a:rPr>
              <a:t>https://www.worldstainless.org/files/issf/non-image-files/PDF/Structural/Stonecutters_Bridge_Towers.pdf</a:t>
            </a:r>
            <a:endParaRPr lang="en-US" sz="1400" dirty="0">
              <a:latin typeface="MS Gothic" panose="020B0609070205080204" pitchFamily="49" charset="-128"/>
              <a:ea typeface="MS Gothic" panose="020B0609070205080204" pitchFamily="49" charset="-128"/>
            </a:endParaRPr>
          </a:p>
          <a:p>
            <a:pPr marL="514350" indent="-514350">
              <a:spcBef>
                <a:spcPts val="600"/>
              </a:spcBef>
              <a:buFont typeface="+mj-lt"/>
              <a:buAutoNum type="arabicPeriod" startAt="17"/>
            </a:pPr>
            <a:r>
              <a:rPr lang="en-US" sz="1400" dirty="0">
                <a:latin typeface="MS Gothic" panose="020B0609070205080204" pitchFamily="49" charset="-128"/>
                <a:ea typeface="MS Gothic" panose="020B0609070205080204" pitchFamily="49" charset="-128"/>
                <a:hlinkClick r:id="rId9"/>
              </a:rPr>
              <a:t>http://www.worldstainless.org/Files/issf/non-image-files/PDF/ISSF_Stainless_Steel_in_Figures_2019_English_public_version.pdf</a:t>
            </a:r>
            <a:endParaRPr lang="en-US" sz="1400" dirty="0">
              <a:latin typeface="MS Gothic" panose="020B0609070205080204" pitchFamily="49" charset="-128"/>
              <a:ea typeface="MS Gothic" panose="020B0609070205080204" pitchFamily="49" charset="-128"/>
            </a:endParaRPr>
          </a:p>
        </p:txBody>
      </p:sp>
      <p:sp>
        <p:nvSpPr>
          <p:cNvPr id="6" name="Slide Number Placeholder 3">
            <a:extLst>
              <a:ext uri="{FF2B5EF4-FFF2-40B4-BE49-F238E27FC236}">
                <a16:creationId xmlns:a16="http://schemas.microsoft.com/office/drawing/2014/main" id="{AD4418DE-76D5-439F-A16F-778FF1716FE7}"/>
              </a:ext>
            </a:extLst>
          </p:cNvPr>
          <p:cNvSpPr>
            <a:spLocks noGrp="1"/>
          </p:cNvSpPr>
          <p:nvPr>
            <p:ph type="sldNum" sz="quarter" idx="12"/>
          </p:nvPr>
        </p:nvSpPr>
        <p:spPr>
          <a:xfrm>
            <a:off x="8702344" y="6438979"/>
            <a:ext cx="396000" cy="365125"/>
          </a:xfrm>
        </p:spPr>
        <p:txBody>
          <a:bodyPr lIns="0" tIns="0" rIns="0" bIns="0"/>
          <a:lstStyle/>
          <a:p>
            <a:fld id="{1DC9DC11-BD25-480D-811A-D8D5A6A2F056}" type="slidenum">
              <a:rPr lang="fr-BE" smtClean="0"/>
              <a:t>22</a:t>
            </a:fld>
            <a:endParaRPr lang="fr-BE" dirty="0"/>
          </a:p>
        </p:txBody>
      </p:sp>
    </p:spTree>
    <p:extLst>
      <p:ext uri="{BB962C8B-B14F-4D97-AF65-F5344CB8AC3E}">
        <p14:creationId xmlns:p14="http://schemas.microsoft.com/office/powerpoint/2010/main" val="18086163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r-FR"/>
              <a:t>Thank you</a:t>
            </a:r>
            <a:endParaRPr lang="fr-FR" dirty="0"/>
          </a:p>
        </p:txBody>
      </p:sp>
      <p:sp>
        <p:nvSpPr>
          <p:cNvPr id="4" name="Slide Number Placeholder 3">
            <a:extLst>
              <a:ext uri="{FF2B5EF4-FFF2-40B4-BE49-F238E27FC236}">
                <a16:creationId xmlns:a16="http://schemas.microsoft.com/office/drawing/2014/main" id="{C73672D1-64AB-4550-B202-E828E4AE8070}"/>
              </a:ext>
            </a:extLst>
          </p:cNvPr>
          <p:cNvSpPr>
            <a:spLocks noGrp="1"/>
          </p:cNvSpPr>
          <p:nvPr>
            <p:ph type="sldNum" sz="quarter" idx="12"/>
          </p:nvPr>
        </p:nvSpPr>
        <p:spPr>
          <a:xfrm>
            <a:off x="8702344" y="6438979"/>
            <a:ext cx="396000" cy="365125"/>
          </a:xfrm>
        </p:spPr>
        <p:txBody>
          <a:bodyPr lIns="0" tIns="0" rIns="0" bIns="0"/>
          <a:lstStyle/>
          <a:p>
            <a:fld id="{1DC9DC11-BD25-480D-811A-D8D5A6A2F056}" type="slidenum">
              <a:rPr lang="fr-BE" smtClean="0"/>
              <a:t>23</a:t>
            </a:fld>
            <a:endParaRPr lang="fr-BE" dirty="0"/>
          </a:p>
        </p:txBody>
      </p:sp>
    </p:spTree>
    <p:extLst>
      <p:ext uri="{BB962C8B-B14F-4D97-AF65-F5344CB8AC3E}">
        <p14:creationId xmlns:p14="http://schemas.microsoft.com/office/powerpoint/2010/main" val="11827748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88640"/>
            <a:ext cx="8229600" cy="749832"/>
          </a:xfrm>
        </p:spPr>
        <p:txBody>
          <a:bodyPr>
            <a:normAutofit/>
          </a:bodyPr>
          <a:lstStyle/>
          <a:p>
            <a:r>
              <a:rPr lang="ja-JP" altLang="en-US" sz="4000" dirty="0">
                <a:latin typeface="ＭＳ Ｐゴシック" panose="020B0600070205080204" pitchFamily="50" charset="-128"/>
                <a:ea typeface="ＭＳ Ｐゴシック" panose="020B0600070205080204" pitchFamily="50" charset="-128"/>
              </a:rPr>
              <a:t>今日の主な建築用材料</a:t>
            </a:r>
            <a:endParaRPr lang="fr-FR" sz="4000" dirty="0">
              <a:latin typeface="ＭＳ Ｐゴシック" panose="020B0600070205080204" pitchFamily="50" charset="-128"/>
              <a:ea typeface="ＭＳ Ｐゴシック" panose="020B0600070205080204" pitchFamily="50" charset="-128"/>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143351934"/>
              </p:ext>
            </p:extLst>
          </p:nvPr>
        </p:nvGraphicFramePr>
        <p:xfrm>
          <a:off x="467544" y="1052736"/>
          <a:ext cx="8229600" cy="5616622"/>
        </p:xfrm>
        <a:graphic>
          <a:graphicData uri="http://schemas.openxmlformats.org/drawingml/2006/table">
            <a:tbl>
              <a:tblPr firstRow="1" bandRow="1">
                <a:tableStyleId>{9DCAF9ED-07DC-4A11-8D7F-57B35C25682E}</a:tableStyleId>
              </a:tblPr>
              <a:tblGrid>
                <a:gridCol w="1810544">
                  <a:extLst>
                    <a:ext uri="{9D8B030D-6E8A-4147-A177-3AD203B41FA5}">
                      <a16:colId xmlns:a16="http://schemas.microsoft.com/office/drawing/2014/main" val="20000"/>
                    </a:ext>
                  </a:extLst>
                </a:gridCol>
                <a:gridCol w="1296144">
                  <a:extLst>
                    <a:ext uri="{9D8B030D-6E8A-4147-A177-3AD203B41FA5}">
                      <a16:colId xmlns:a16="http://schemas.microsoft.com/office/drawing/2014/main" val="20001"/>
                    </a:ext>
                  </a:extLst>
                </a:gridCol>
                <a:gridCol w="792088">
                  <a:extLst>
                    <a:ext uri="{9D8B030D-6E8A-4147-A177-3AD203B41FA5}">
                      <a16:colId xmlns:a16="http://schemas.microsoft.com/office/drawing/2014/main" val="20002"/>
                    </a:ext>
                  </a:extLst>
                </a:gridCol>
                <a:gridCol w="4330824">
                  <a:extLst>
                    <a:ext uri="{9D8B030D-6E8A-4147-A177-3AD203B41FA5}">
                      <a16:colId xmlns:a16="http://schemas.microsoft.com/office/drawing/2014/main" val="20003"/>
                    </a:ext>
                  </a:extLst>
                </a:gridCol>
              </a:tblGrid>
              <a:tr h="638386">
                <a:tc>
                  <a:txBody>
                    <a:bodyPr/>
                    <a:lstStyle/>
                    <a:p>
                      <a:pPr algn="ctr"/>
                      <a:r>
                        <a:rPr lang="ja-JP" altLang="en-US" sz="1600" dirty="0">
                          <a:latin typeface="MS Gothic" panose="020B0609070205080204" pitchFamily="49" charset="-128"/>
                          <a:ea typeface="MS Gothic" panose="020B0609070205080204" pitchFamily="49" charset="-128"/>
                        </a:rPr>
                        <a:t>材　　料</a:t>
                      </a:r>
                      <a:endParaRPr lang="fr-BE" sz="1600" dirty="0">
                        <a:latin typeface="MS Gothic" panose="020B0609070205080204" pitchFamily="49" charset="-128"/>
                        <a:ea typeface="MS Gothic" panose="020B0609070205080204" pitchFamily="49" charset="-128"/>
                      </a:endParaRPr>
                    </a:p>
                  </a:txBody>
                  <a:tcPr anchor="ctr"/>
                </a:tc>
                <a:tc>
                  <a:txBody>
                    <a:bodyPr/>
                    <a:lstStyle/>
                    <a:p>
                      <a:pPr algn="ctr"/>
                      <a:r>
                        <a:rPr lang="ja-JP" altLang="ja-JP" sz="1100" b="1" kern="1200" dirty="0">
                          <a:solidFill>
                            <a:schemeClr val="lt1"/>
                          </a:solidFill>
                          <a:effectLst/>
                          <a:latin typeface="MS Gothic" panose="020B0609070205080204" pitchFamily="49" charset="-128"/>
                          <a:ea typeface="MS Gothic" panose="020B0609070205080204" pitchFamily="49" charset="-128"/>
                          <a:cs typeface="+mn-cs"/>
                        </a:rPr>
                        <a:t>世界の生産量</a:t>
                      </a:r>
                    </a:p>
                    <a:p>
                      <a:pPr algn="ctr"/>
                      <a:r>
                        <a:rPr lang="ja-JP" altLang="ja-JP" sz="1100" b="1" kern="1200" dirty="0">
                          <a:solidFill>
                            <a:schemeClr val="lt1"/>
                          </a:solidFill>
                          <a:effectLst/>
                          <a:latin typeface="MS Gothic" panose="020B0609070205080204" pitchFamily="49" charset="-128"/>
                          <a:ea typeface="MS Gothic" panose="020B0609070205080204" pitchFamily="49" charset="-128"/>
                          <a:cs typeface="+mn-cs"/>
                        </a:rPr>
                        <a:t>＜百万</a:t>
                      </a:r>
                      <a:r>
                        <a:rPr lang="ja-JP" altLang="en-US" sz="1100" b="1" kern="1200" dirty="0">
                          <a:solidFill>
                            <a:schemeClr val="lt1"/>
                          </a:solidFill>
                          <a:effectLst/>
                          <a:latin typeface="MS Gothic" panose="020B0609070205080204" pitchFamily="49" charset="-128"/>
                          <a:ea typeface="MS Gothic" panose="020B0609070205080204" pitchFamily="49" charset="-128"/>
                          <a:cs typeface="+mn-cs"/>
                        </a:rPr>
                        <a:t>ﾄﾝ</a:t>
                      </a:r>
                      <a:r>
                        <a:rPr lang="en-US" altLang="ja-JP" sz="1100" b="1" kern="1200" dirty="0">
                          <a:solidFill>
                            <a:schemeClr val="lt1"/>
                          </a:solidFill>
                          <a:effectLst/>
                          <a:latin typeface="MS Gothic" panose="020B0609070205080204" pitchFamily="49" charset="-128"/>
                          <a:ea typeface="MS Gothic" panose="020B0609070205080204" pitchFamily="49" charset="-128"/>
                          <a:cs typeface="+mn-cs"/>
                        </a:rPr>
                        <a:t>/</a:t>
                      </a:r>
                      <a:r>
                        <a:rPr lang="ja-JP" altLang="ja-JP" sz="1100" b="1" kern="1200" dirty="0">
                          <a:solidFill>
                            <a:schemeClr val="lt1"/>
                          </a:solidFill>
                          <a:effectLst/>
                          <a:latin typeface="MS Gothic" panose="020B0609070205080204" pitchFamily="49" charset="-128"/>
                          <a:ea typeface="MS Gothic" panose="020B0609070205080204" pitchFamily="49" charset="-128"/>
                          <a:cs typeface="+mn-cs"/>
                        </a:rPr>
                        <a:t>年＞</a:t>
                      </a:r>
                    </a:p>
                    <a:p>
                      <a:pPr algn="ctr"/>
                      <a:r>
                        <a:rPr lang="en-US" altLang="ja-JP" sz="1100" b="1" kern="1200" dirty="0">
                          <a:solidFill>
                            <a:schemeClr val="lt1"/>
                          </a:solidFill>
                          <a:effectLst/>
                          <a:latin typeface="MS Gothic" panose="020B0609070205080204" pitchFamily="49" charset="-128"/>
                          <a:ea typeface="MS Gothic" panose="020B0609070205080204" pitchFamily="49" charset="-128"/>
                          <a:cs typeface="+mn-cs"/>
                        </a:rPr>
                        <a:t>201</a:t>
                      </a:r>
                      <a:r>
                        <a:rPr lang="ja-JP" altLang="ja-JP" sz="1100" b="1" kern="1200" dirty="0">
                          <a:solidFill>
                            <a:schemeClr val="lt1"/>
                          </a:solidFill>
                          <a:effectLst/>
                          <a:latin typeface="MS Gothic" panose="020B0609070205080204" pitchFamily="49" charset="-128"/>
                          <a:ea typeface="MS Gothic" panose="020B0609070205080204" pitchFamily="49" charset="-128"/>
                          <a:cs typeface="+mn-cs"/>
                        </a:rPr>
                        <a:t>年</a:t>
                      </a:r>
                      <a:endParaRPr lang="fr-BE" sz="1100" dirty="0">
                        <a:latin typeface="MS Gothic" panose="020B0609070205080204" pitchFamily="49" charset="-128"/>
                        <a:ea typeface="MS Gothic" panose="020B0609070205080204" pitchFamily="49" charset="-128"/>
                      </a:endParaRPr>
                    </a:p>
                  </a:txBody>
                  <a:tcPr anchor="ctr"/>
                </a:tc>
                <a:tc>
                  <a:txBody>
                    <a:bodyPr/>
                    <a:lstStyle/>
                    <a:p>
                      <a:pPr algn="ctr">
                        <a:lnSpc>
                          <a:spcPct val="115000"/>
                        </a:lnSpc>
                        <a:spcAft>
                          <a:spcPts val="0"/>
                        </a:spcAft>
                      </a:pPr>
                      <a:r>
                        <a:rPr lang="ja-JP" altLang="ja-JP" sz="1600" b="1" kern="1200" dirty="0">
                          <a:solidFill>
                            <a:schemeClr val="lt1"/>
                          </a:solidFill>
                          <a:effectLst/>
                          <a:latin typeface="MS Gothic" panose="020B0609070205080204" pitchFamily="49" charset="-128"/>
                          <a:ea typeface="MS Gothic" panose="020B0609070205080204" pitchFamily="49" charset="-128"/>
                          <a:cs typeface="+mn-cs"/>
                        </a:rPr>
                        <a:t>平均密度</a:t>
                      </a:r>
                      <a:endParaRPr lang="fr-BE" sz="1050" dirty="0">
                        <a:effectLst/>
                        <a:latin typeface="MS Gothic" panose="020B0609070205080204" pitchFamily="49" charset="-128"/>
                        <a:ea typeface="MS Gothic" panose="020B0609070205080204" pitchFamily="49" charset="-128"/>
                        <a:cs typeface="Times New Roman"/>
                      </a:endParaRPr>
                    </a:p>
                  </a:txBody>
                  <a:tcPr anchor="ctr"/>
                </a:tc>
                <a:tc>
                  <a:txBody>
                    <a:bodyPr/>
                    <a:lstStyle/>
                    <a:p>
                      <a:pPr algn="ctr"/>
                      <a:r>
                        <a:rPr lang="ja-JP" altLang="en-US" sz="1600" dirty="0">
                          <a:latin typeface="MS Gothic" panose="020B0609070205080204" pitchFamily="49" charset="-128"/>
                          <a:ea typeface="MS Gothic" panose="020B0609070205080204" pitchFamily="49" charset="-128"/>
                        </a:rPr>
                        <a:t>備　　考</a:t>
                      </a:r>
                      <a:endParaRPr lang="fr-BE" sz="1600" dirty="0">
                        <a:latin typeface="MS Gothic" panose="020B0609070205080204" pitchFamily="49" charset="-128"/>
                        <a:ea typeface="MS Gothic" panose="020B0609070205080204" pitchFamily="49" charset="-128"/>
                      </a:endParaRPr>
                    </a:p>
                  </a:txBody>
                  <a:tcPr anchor="ctr"/>
                </a:tc>
                <a:extLst>
                  <a:ext uri="{0D108BD9-81ED-4DB2-BD59-A6C34878D82A}">
                    <a16:rowId xmlns:a16="http://schemas.microsoft.com/office/drawing/2014/main" val="10000"/>
                  </a:ext>
                </a:extLst>
              </a:tr>
              <a:tr h="414233">
                <a:tc>
                  <a:txBody>
                    <a:bodyPr/>
                    <a:lstStyle/>
                    <a:p>
                      <a:pPr>
                        <a:lnSpc>
                          <a:spcPct val="115000"/>
                        </a:lnSpc>
                        <a:spcAft>
                          <a:spcPts val="0"/>
                        </a:spcAft>
                      </a:pPr>
                      <a:r>
                        <a:rPr lang="ja-JP" altLang="ja-JP" sz="1200" kern="1200" dirty="0">
                          <a:solidFill>
                            <a:schemeClr val="dk1"/>
                          </a:solidFill>
                          <a:effectLst/>
                          <a:latin typeface="MS Gothic" panose="020B0609070205080204" pitchFamily="49" charset="-128"/>
                          <a:ea typeface="MS Gothic" panose="020B0609070205080204" pitchFamily="49" charset="-128"/>
                          <a:cs typeface="+mn-cs"/>
                        </a:rPr>
                        <a:t>練土</a:t>
                      </a:r>
                      <a:endParaRPr lang="fr-BE" sz="1200" i="1" baseline="0" dirty="0">
                        <a:effectLst/>
                        <a:latin typeface="MS Gothic" panose="020B0609070205080204" pitchFamily="49" charset="-128"/>
                        <a:ea typeface="MS Gothic" panose="020B0609070205080204" pitchFamily="49" charset="-128"/>
                        <a:cs typeface="Times New Roman"/>
                      </a:endParaRPr>
                    </a:p>
                  </a:txBody>
                  <a:tcPr/>
                </a:tc>
                <a:tc>
                  <a:txBody>
                    <a:bodyPr/>
                    <a:lstStyle/>
                    <a:p>
                      <a:pPr algn="ctr">
                        <a:lnSpc>
                          <a:spcPct val="115000"/>
                        </a:lnSpc>
                        <a:spcAft>
                          <a:spcPts val="0"/>
                        </a:spcAft>
                      </a:pPr>
                      <a:r>
                        <a:rPr lang="fr-BE" sz="1050" dirty="0">
                          <a:effectLst/>
                          <a:latin typeface="MS Gothic" panose="020B0609070205080204" pitchFamily="49" charset="-128"/>
                          <a:ea typeface="MS Gothic" panose="020B0609070205080204" pitchFamily="49" charset="-128"/>
                          <a:cs typeface="Times New Roman"/>
                        </a:rPr>
                        <a:t>?</a:t>
                      </a:r>
                    </a:p>
                  </a:txBody>
                  <a:tcPr/>
                </a:tc>
                <a:tc>
                  <a:txBody>
                    <a:bodyPr/>
                    <a:lstStyle/>
                    <a:p>
                      <a:pPr>
                        <a:lnSpc>
                          <a:spcPct val="115000"/>
                        </a:lnSpc>
                        <a:spcAft>
                          <a:spcPts val="0"/>
                        </a:spcAft>
                      </a:pPr>
                      <a:endParaRPr lang="fr-BE" sz="1050" dirty="0">
                        <a:effectLst/>
                        <a:latin typeface="MS Gothic" panose="020B0609070205080204" pitchFamily="49" charset="-128"/>
                        <a:ea typeface="MS Gothic" panose="020B0609070205080204" pitchFamily="49" charset="-128"/>
                        <a:cs typeface="Times New Roman"/>
                      </a:endParaRPr>
                    </a:p>
                  </a:txBody>
                  <a:tcPr/>
                </a:tc>
                <a:tc>
                  <a:txBody>
                    <a:bodyPr/>
                    <a:lstStyle/>
                    <a:p>
                      <a:r>
                        <a:rPr lang="ja-JP" altLang="en-US" sz="1100" dirty="0">
                          <a:effectLst/>
                          <a:latin typeface="MS Gothic" panose="020B0609070205080204" pitchFamily="49" charset="-128"/>
                          <a:ea typeface="MS Gothic" panose="020B0609070205080204" pitchFamily="49" charset="-128"/>
                          <a:cs typeface="Times New Roman"/>
                        </a:rPr>
                        <a:t>土を強く突き固める工法。黄河地域などで古くより採用され、法隆寺の築地塀などの例も現存。</a:t>
                      </a:r>
                      <a:endParaRPr lang="fr-BE" sz="1100" dirty="0">
                        <a:effectLst/>
                        <a:latin typeface="MS Gothic" panose="020B0609070205080204" pitchFamily="49" charset="-128"/>
                        <a:ea typeface="MS Gothic" panose="020B0609070205080204" pitchFamily="49" charset="-128"/>
                        <a:cs typeface="Times New Roman"/>
                      </a:endParaRPr>
                    </a:p>
                  </a:txBody>
                  <a:tcPr marL="76809" marR="76809" marT="38404" marB="38404"/>
                </a:tc>
                <a:extLst>
                  <a:ext uri="{0D108BD9-81ED-4DB2-BD59-A6C34878D82A}">
                    <a16:rowId xmlns:a16="http://schemas.microsoft.com/office/drawing/2014/main" val="10001"/>
                  </a:ext>
                </a:extLst>
              </a:tr>
              <a:tr h="755056">
                <a:tc>
                  <a:txBody>
                    <a:bodyPr/>
                    <a:lstStyle/>
                    <a:p>
                      <a:pPr>
                        <a:lnSpc>
                          <a:spcPct val="115000"/>
                        </a:lnSpc>
                        <a:spcAft>
                          <a:spcPts val="0"/>
                        </a:spcAft>
                      </a:pPr>
                      <a:r>
                        <a:rPr lang="ja-JP" altLang="en-US" sz="1200" kern="1200" dirty="0">
                          <a:effectLst/>
                          <a:latin typeface="MS Gothic" panose="020B0609070205080204" pitchFamily="49" charset="-128"/>
                          <a:ea typeface="MS Gothic" panose="020B0609070205080204" pitchFamily="49" charset="-128"/>
                        </a:rPr>
                        <a:t>煉瓦</a:t>
                      </a:r>
                      <a:r>
                        <a:rPr lang="fr-FR" sz="1200" kern="1200" dirty="0">
                          <a:effectLst/>
                          <a:latin typeface="MS Gothic" panose="020B0609070205080204" pitchFamily="49" charset="-128"/>
                          <a:ea typeface="MS Gothic" panose="020B0609070205080204" pitchFamily="49" charset="-128"/>
                        </a:rPr>
                        <a:t> </a:t>
                      </a:r>
                      <a:r>
                        <a:rPr lang="fr-FR" sz="1200" kern="1200" baseline="50000" dirty="0">
                          <a:effectLst/>
                          <a:latin typeface="MS Gothic" panose="020B0609070205080204" pitchFamily="49" charset="-128"/>
                          <a:ea typeface="MS Gothic" panose="020B0609070205080204" pitchFamily="49" charset="-128"/>
                        </a:rPr>
                        <a:t>3</a:t>
                      </a:r>
                    </a:p>
                    <a:p>
                      <a:pPr>
                        <a:lnSpc>
                          <a:spcPct val="115000"/>
                        </a:lnSpc>
                        <a:spcAft>
                          <a:spcPts val="0"/>
                        </a:spcAft>
                      </a:pPr>
                      <a:r>
                        <a:rPr lang="fr-FR" sz="1200" kern="1200" baseline="50000" dirty="0" err="1">
                          <a:effectLst/>
                          <a:highlight>
                            <a:srgbClr val="FFFF00"/>
                          </a:highlight>
                          <a:latin typeface="MS Gothic" panose="020B0609070205080204" pitchFamily="49" charset="-128"/>
                          <a:ea typeface="MS Gothic" panose="020B0609070205080204" pitchFamily="49" charset="-128"/>
                          <a:cs typeface="Times New Roman"/>
                        </a:rPr>
                        <a:t>Traditional</a:t>
                      </a:r>
                      <a:r>
                        <a:rPr lang="fr-FR" sz="1200" kern="1200" baseline="50000" dirty="0">
                          <a:effectLst/>
                          <a:highlight>
                            <a:srgbClr val="FFFF00"/>
                          </a:highlight>
                          <a:latin typeface="MS Gothic" panose="020B0609070205080204" pitchFamily="49" charset="-128"/>
                          <a:ea typeface="MS Gothic" panose="020B0609070205080204" pitchFamily="49" charset="-128"/>
                          <a:cs typeface="Times New Roman"/>
                        </a:rPr>
                        <a:t> production </a:t>
                      </a:r>
                      <a:r>
                        <a:rPr lang="fr-FR" sz="1200" kern="1200" baseline="50000" dirty="0" err="1">
                          <a:effectLst/>
                          <a:highlight>
                            <a:srgbClr val="FFFF00"/>
                          </a:highlight>
                          <a:latin typeface="MS Gothic" panose="020B0609070205080204" pitchFamily="49" charset="-128"/>
                          <a:ea typeface="MS Gothic" panose="020B0609070205080204" pitchFamily="49" charset="-128"/>
                          <a:cs typeface="Times New Roman"/>
                        </a:rPr>
                        <a:t>is</a:t>
                      </a:r>
                      <a:r>
                        <a:rPr lang="fr-FR" sz="1200" kern="1200" baseline="50000" dirty="0">
                          <a:effectLst/>
                          <a:highlight>
                            <a:srgbClr val="FFFF00"/>
                          </a:highlight>
                          <a:latin typeface="MS Gothic" panose="020B0609070205080204" pitchFamily="49" charset="-128"/>
                          <a:ea typeface="MS Gothic" panose="020B0609070205080204" pitchFamily="49" charset="-128"/>
                          <a:cs typeface="Times New Roman"/>
                        </a:rPr>
                        <a:t> </a:t>
                      </a:r>
                      <a:r>
                        <a:rPr lang="fr-FR" sz="1200" kern="1200" baseline="50000" dirty="0" err="1">
                          <a:effectLst/>
                          <a:highlight>
                            <a:srgbClr val="FFFF00"/>
                          </a:highlight>
                          <a:latin typeface="MS Gothic" panose="020B0609070205080204" pitchFamily="49" charset="-128"/>
                          <a:ea typeface="MS Gothic" panose="020B0609070205080204" pitchFamily="49" charset="-128"/>
                          <a:cs typeface="Times New Roman"/>
                        </a:rPr>
                        <a:t>very</a:t>
                      </a:r>
                      <a:r>
                        <a:rPr lang="fr-FR" sz="1200" kern="1200" baseline="50000" dirty="0">
                          <a:effectLst/>
                          <a:highlight>
                            <a:srgbClr val="FFFF00"/>
                          </a:highlight>
                          <a:latin typeface="MS Gothic" panose="020B0609070205080204" pitchFamily="49" charset="-128"/>
                          <a:ea typeface="MS Gothic" panose="020B0609070205080204" pitchFamily="49" charset="-128"/>
                          <a:cs typeface="Times New Roman"/>
                        </a:rPr>
                        <a:t> </a:t>
                      </a:r>
                      <a:r>
                        <a:rPr lang="fr-FR" sz="1200" kern="1200" baseline="50000" dirty="0" err="1">
                          <a:effectLst/>
                          <a:highlight>
                            <a:srgbClr val="FFFF00"/>
                          </a:highlight>
                          <a:latin typeface="MS Gothic" panose="020B0609070205080204" pitchFamily="49" charset="-128"/>
                          <a:ea typeface="MS Gothic" panose="020B0609070205080204" pitchFamily="49" charset="-128"/>
                          <a:cs typeface="Times New Roman"/>
                        </a:rPr>
                        <a:t>polluting</a:t>
                      </a:r>
                      <a:r>
                        <a:rPr lang="fr-FR" sz="1200" kern="1200" baseline="50000" dirty="0">
                          <a:effectLst/>
                          <a:highlight>
                            <a:srgbClr val="FFFF00"/>
                          </a:highlight>
                          <a:latin typeface="MS Gothic" panose="020B0609070205080204" pitchFamily="49" charset="-128"/>
                          <a:ea typeface="MS Gothic" panose="020B0609070205080204" pitchFamily="49" charset="-128"/>
                          <a:cs typeface="Times New Roman"/>
                        </a:rPr>
                        <a:t> </a:t>
                      </a:r>
                      <a:r>
                        <a:rPr lang="fr-FR" sz="1200" kern="1200" baseline="50000" dirty="0">
                          <a:effectLst/>
                          <a:latin typeface="MS Gothic" panose="020B0609070205080204" pitchFamily="49" charset="-128"/>
                          <a:ea typeface="MS Gothic" panose="020B0609070205080204" pitchFamily="49" charset="-128"/>
                          <a:cs typeface="Times New Roman"/>
                        </a:rPr>
                        <a:t>and </a:t>
                      </a:r>
                      <a:r>
                        <a:rPr lang="fr-FR" sz="1200" kern="1200" baseline="50000" dirty="0" err="1">
                          <a:effectLst/>
                          <a:latin typeface="MS Gothic" panose="020B0609070205080204" pitchFamily="49" charset="-128"/>
                          <a:ea typeface="MS Gothic" panose="020B0609070205080204" pitchFamily="49" charset="-128"/>
                          <a:cs typeface="Times New Roman"/>
                        </a:rPr>
                        <a:t>unhealthy</a:t>
                      </a:r>
                      <a:endParaRPr lang="fr-BE" sz="1050" baseline="50000" dirty="0">
                        <a:effectLst/>
                        <a:latin typeface="MS Gothic" panose="020B0609070205080204" pitchFamily="49" charset="-128"/>
                        <a:ea typeface="MS Gothic" panose="020B0609070205080204" pitchFamily="49" charset="-128"/>
                        <a:cs typeface="Times New Roman"/>
                      </a:endParaRPr>
                    </a:p>
                  </a:txBody>
                  <a:tcPr/>
                </a:tc>
                <a:tc>
                  <a:txBody>
                    <a:bodyPr/>
                    <a:lstStyle/>
                    <a:p>
                      <a:pPr algn="ctr">
                        <a:lnSpc>
                          <a:spcPct val="115000"/>
                        </a:lnSpc>
                        <a:spcAft>
                          <a:spcPts val="0"/>
                        </a:spcAft>
                      </a:pPr>
                      <a:r>
                        <a:rPr lang="fr-BE" sz="1200" dirty="0">
                          <a:solidFill>
                            <a:schemeClr val="tx1"/>
                          </a:solidFill>
                          <a:effectLst/>
                          <a:latin typeface="MS Gothic" panose="020B0609070205080204" pitchFamily="49" charset="-128"/>
                          <a:ea typeface="MS Gothic" panose="020B0609070205080204" pitchFamily="49" charset="-128"/>
                          <a:cs typeface="Times New Roman"/>
                        </a:rPr>
                        <a:t>4185</a:t>
                      </a:r>
                    </a:p>
                  </a:txBody>
                  <a:tcPr/>
                </a:tc>
                <a:tc>
                  <a:txBody>
                    <a:bodyPr/>
                    <a:lstStyle/>
                    <a:p>
                      <a:pPr>
                        <a:lnSpc>
                          <a:spcPct val="115000"/>
                        </a:lnSpc>
                        <a:spcAft>
                          <a:spcPts val="0"/>
                        </a:spcAft>
                      </a:pPr>
                      <a:r>
                        <a:rPr lang="fr-FR" sz="1200" kern="1200" dirty="0">
                          <a:effectLst/>
                          <a:latin typeface="MS Gothic" panose="020B0609070205080204" pitchFamily="49" charset="-128"/>
                          <a:ea typeface="MS Gothic" panose="020B0609070205080204" pitchFamily="49" charset="-128"/>
                        </a:rPr>
                        <a:t>2,0</a:t>
                      </a:r>
                      <a:endParaRPr lang="fr-BE" sz="1050" dirty="0">
                        <a:effectLst/>
                        <a:latin typeface="MS Gothic" panose="020B0609070205080204" pitchFamily="49" charset="-128"/>
                        <a:ea typeface="MS Gothic" panose="020B0609070205080204" pitchFamily="49" charset="-128"/>
                        <a:cs typeface="Times New Roman"/>
                      </a:endParaRPr>
                    </a:p>
                  </a:txBody>
                  <a:tcPr/>
                </a:tc>
                <a:tc>
                  <a:txBody>
                    <a:bodyPr/>
                    <a:lstStyle/>
                    <a:p>
                      <a:pPr algn="just">
                        <a:spcAft>
                          <a:spcPts val="0"/>
                        </a:spcAft>
                      </a:pPr>
                      <a:r>
                        <a:rPr lang="ja-JP" altLang="en-US" sz="1100" kern="100" dirty="0">
                          <a:effectLst/>
                          <a:latin typeface="MS Gothic" panose="020B0609070205080204" pitchFamily="49" charset="-128"/>
                          <a:ea typeface="MS Gothic" panose="020B0609070205080204" pitchFamily="49" charset="-128"/>
                        </a:rPr>
                        <a:t>生産量は</a:t>
                      </a:r>
                      <a:r>
                        <a:rPr lang="en-US" altLang="ja-JP" sz="1100" kern="100" dirty="0">
                          <a:effectLst/>
                          <a:latin typeface="MS Gothic" panose="020B0609070205080204" pitchFamily="49" charset="-128"/>
                          <a:ea typeface="MS Gothic" panose="020B0609070205080204" pitchFamily="49" charset="-128"/>
                        </a:rPr>
                        <a:t>2017</a:t>
                      </a:r>
                      <a:r>
                        <a:rPr lang="ja-JP" altLang="en-US" sz="1100" kern="100" dirty="0">
                          <a:effectLst/>
                          <a:latin typeface="MS Gothic" panose="020B0609070205080204" pitchFamily="49" charset="-128"/>
                          <a:ea typeface="MS Gothic" panose="020B0609070205080204" pitchFamily="49" charset="-128"/>
                        </a:rPr>
                        <a:t>年のもの</a:t>
                      </a:r>
                      <a:endParaRPr lang="en-US" sz="1100" kern="100" dirty="0">
                        <a:effectLst/>
                        <a:latin typeface="MS Gothic" panose="020B0609070205080204" pitchFamily="49" charset="-128"/>
                        <a:ea typeface="MS Gothic" panose="020B0609070205080204" pitchFamily="49" charset="-128"/>
                      </a:endParaRPr>
                    </a:p>
                    <a:p>
                      <a:pPr algn="just">
                        <a:spcAft>
                          <a:spcPts val="0"/>
                        </a:spcAft>
                      </a:pPr>
                      <a:r>
                        <a:rPr lang="en-US" sz="1100" kern="100" dirty="0">
                          <a:effectLst/>
                          <a:latin typeface="MS Gothic" panose="020B0609070205080204" pitchFamily="49" charset="-128"/>
                          <a:ea typeface="MS Gothic" panose="020B0609070205080204" pitchFamily="49" charset="-128"/>
                        </a:rPr>
                        <a:t>87%</a:t>
                      </a:r>
                      <a:r>
                        <a:rPr lang="ja-JP" sz="1100" kern="100" dirty="0">
                          <a:effectLst/>
                          <a:latin typeface="MS Gothic" panose="020B0609070205080204" pitchFamily="49" charset="-128"/>
                          <a:ea typeface="MS Gothic" panose="020B0609070205080204" pitchFamily="49" charset="-128"/>
                        </a:rPr>
                        <a:t>がアジアで使用</a:t>
                      </a:r>
                      <a:r>
                        <a:rPr lang="ja-JP" altLang="en-US" sz="1100" kern="100" dirty="0">
                          <a:effectLst/>
                          <a:latin typeface="MS Gothic" panose="020B0609070205080204" pitchFamily="49" charset="-128"/>
                          <a:ea typeface="MS Gothic" panose="020B0609070205080204" pitchFamily="49" charset="-128"/>
                        </a:rPr>
                        <a:t>されている</a:t>
                      </a:r>
                      <a:endParaRPr lang="ja-JP" sz="1100" kern="100" dirty="0">
                        <a:effectLst/>
                        <a:latin typeface="MS Gothic" panose="020B0609070205080204" pitchFamily="49" charset="-128"/>
                        <a:ea typeface="MS Gothic" panose="020B0609070205080204" pitchFamily="49" charset="-128"/>
                      </a:endParaRPr>
                    </a:p>
                  </a:txBody>
                  <a:tcPr marL="57606" marR="57606" marT="0" marB="0" anchor="ctr"/>
                </a:tc>
                <a:extLst>
                  <a:ext uri="{0D108BD9-81ED-4DB2-BD59-A6C34878D82A}">
                    <a16:rowId xmlns:a16="http://schemas.microsoft.com/office/drawing/2014/main" val="10002"/>
                  </a:ext>
                </a:extLst>
              </a:tr>
              <a:tr h="637291">
                <a:tc>
                  <a:txBody>
                    <a:bodyPr/>
                    <a:lstStyle/>
                    <a:p>
                      <a:pPr>
                        <a:lnSpc>
                          <a:spcPct val="115000"/>
                        </a:lnSpc>
                        <a:spcAft>
                          <a:spcPts val="0"/>
                        </a:spcAft>
                      </a:pPr>
                      <a:r>
                        <a:rPr lang="ja-JP" altLang="en-US" sz="1200" kern="1200" dirty="0">
                          <a:effectLst/>
                          <a:latin typeface="MS Gothic" panose="020B0609070205080204" pitchFamily="49" charset="-128"/>
                          <a:ea typeface="MS Gothic" panose="020B0609070205080204" pitchFamily="49" charset="-128"/>
                        </a:rPr>
                        <a:t>セメント</a:t>
                      </a:r>
                      <a:r>
                        <a:rPr lang="fr-FR" sz="1200" kern="1200" dirty="0">
                          <a:effectLst/>
                          <a:latin typeface="MS Gothic" panose="020B0609070205080204" pitchFamily="49" charset="-128"/>
                          <a:ea typeface="MS Gothic" panose="020B0609070205080204" pitchFamily="49" charset="-128"/>
                        </a:rPr>
                        <a:t> </a:t>
                      </a:r>
                      <a:r>
                        <a:rPr lang="fr-FR" sz="1200" kern="1200" baseline="50000" dirty="0">
                          <a:effectLst/>
                          <a:latin typeface="MS Gothic" panose="020B0609070205080204" pitchFamily="49" charset="-128"/>
                          <a:ea typeface="MS Gothic" panose="020B0609070205080204" pitchFamily="49" charset="-128"/>
                        </a:rPr>
                        <a:t>4</a:t>
                      </a:r>
                      <a:endParaRPr lang="fr-BE" sz="1050" baseline="50000" dirty="0">
                        <a:effectLst/>
                        <a:latin typeface="MS Gothic" panose="020B0609070205080204" pitchFamily="49" charset="-128"/>
                        <a:ea typeface="MS Gothic" panose="020B0609070205080204" pitchFamily="49" charset="-128"/>
                        <a:cs typeface="Times New Roman"/>
                      </a:endParaRPr>
                    </a:p>
                  </a:txBody>
                  <a:tcPr/>
                </a:tc>
                <a:tc>
                  <a:txBody>
                    <a:bodyPr/>
                    <a:lstStyle/>
                    <a:p>
                      <a:pPr algn="ctr">
                        <a:lnSpc>
                          <a:spcPct val="115000"/>
                        </a:lnSpc>
                        <a:spcAft>
                          <a:spcPts val="0"/>
                        </a:spcAft>
                      </a:pPr>
                      <a:r>
                        <a:rPr lang="fr-BE" sz="1200" dirty="0">
                          <a:solidFill>
                            <a:schemeClr val="tx1"/>
                          </a:solidFill>
                          <a:effectLst/>
                          <a:latin typeface="MS Gothic" panose="020B0609070205080204" pitchFamily="49" charset="-128"/>
                          <a:ea typeface="MS Gothic" panose="020B0609070205080204" pitchFamily="49" charset="-128"/>
                          <a:cs typeface="Times New Roman"/>
                        </a:rPr>
                        <a:t>3545</a:t>
                      </a:r>
                    </a:p>
                  </a:txBody>
                  <a:tcPr/>
                </a:tc>
                <a:tc>
                  <a:txBody>
                    <a:bodyPr/>
                    <a:lstStyle/>
                    <a:p>
                      <a:pPr>
                        <a:lnSpc>
                          <a:spcPct val="115000"/>
                        </a:lnSpc>
                        <a:spcAft>
                          <a:spcPts val="0"/>
                        </a:spcAft>
                      </a:pPr>
                      <a:r>
                        <a:rPr lang="fr-FR" sz="1200" kern="1200" dirty="0">
                          <a:effectLst/>
                          <a:latin typeface="MS Gothic" panose="020B0609070205080204" pitchFamily="49" charset="-128"/>
                          <a:ea typeface="MS Gothic" panose="020B0609070205080204" pitchFamily="49" charset="-128"/>
                        </a:rPr>
                        <a:t>2,4**</a:t>
                      </a:r>
                      <a:endParaRPr lang="fr-BE" sz="1050" dirty="0">
                        <a:effectLst/>
                        <a:latin typeface="MS Gothic" panose="020B0609070205080204" pitchFamily="49" charset="-128"/>
                        <a:ea typeface="MS Gothic" panose="020B0609070205080204" pitchFamily="49" charset="-128"/>
                        <a:cs typeface="Times New Roman"/>
                      </a:endParaRPr>
                    </a:p>
                  </a:txBody>
                  <a:tcPr/>
                </a:tc>
                <a:tc>
                  <a:txBody>
                    <a:bodyPr/>
                    <a:lstStyle/>
                    <a:p>
                      <a:pPr>
                        <a:lnSpc>
                          <a:spcPct val="115000"/>
                        </a:lnSpc>
                        <a:spcAft>
                          <a:spcPts val="0"/>
                        </a:spcAft>
                      </a:pPr>
                      <a:r>
                        <a:rPr lang="ja-JP" altLang="en-US" sz="1100" kern="1200" dirty="0">
                          <a:effectLst/>
                          <a:latin typeface="MS Gothic" panose="020B0609070205080204" pitchFamily="49" charset="-128"/>
                          <a:ea typeface="MS Gothic" panose="020B0609070205080204" pitchFamily="49" charset="-128"/>
                        </a:rPr>
                        <a:t>生産量は</a:t>
                      </a:r>
                      <a:r>
                        <a:rPr lang="en-US" altLang="ja-JP" sz="1100" kern="1200" dirty="0">
                          <a:effectLst/>
                          <a:latin typeface="MS Gothic" panose="020B0609070205080204" pitchFamily="49" charset="-128"/>
                          <a:ea typeface="MS Gothic" panose="020B0609070205080204" pitchFamily="49" charset="-128"/>
                        </a:rPr>
                        <a:t>2018</a:t>
                      </a:r>
                      <a:r>
                        <a:rPr lang="ja-JP" altLang="en-US" sz="1100" kern="1200" dirty="0">
                          <a:effectLst/>
                          <a:latin typeface="MS Gothic" panose="020B0609070205080204" pitchFamily="49" charset="-128"/>
                          <a:ea typeface="MS Gothic" panose="020B0609070205080204" pitchFamily="49" charset="-128"/>
                        </a:rPr>
                        <a:t>年のもの</a:t>
                      </a:r>
                      <a:endParaRPr lang="en-US" altLang="ja-JP" sz="1100" kern="1200" dirty="0">
                        <a:effectLst/>
                        <a:latin typeface="MS Gothic" panose="020B0609070205080204" pitchFamily="49" charset="-128"/>
                        <a:ea typeface="MS Gothic" panose="020B0609070205080204" pitchFamily="49" charset="-128"/>
                      </a:endParaRPr>
                    </a:p>
                    <a:p>
                      <a:pPr>
                        <a:lnSpc>
                          <a:spcPct val="115000"/>
                        </a:lnSpc>
                        <a:spcAft>
                          <a:spcPts val="0"/>
                        </a:spcAft>
                      </a:pPr>
                      <a:r>
                        <a:rPr lang="en-US" altLang="ja-JP" sz="1100" kern="1200" dirty="0">
                          <a:effectLst/>
                          <a:latin typeface="MS Gothic" panose="020B0609070205080204" pitchFamily="49" charset="-128"/>
                          <a:ea typeface="MS Gothic" panose="020B0609070205080204" pitchFamily="49" charset="-128"/>
                        </a:rPr>
                        <a:t>(</a:t>
                      </a:r>
                      <a:r>
                        <a:rPr lang="ja-JP" altLang="en-US" sz="1100" kern="1200" dirty="0">
                          <a:effectLst/>
                          <a:latin typeface="MS Gothic" panose="020B0609070205080204" pitchFamily="49" charset="-128"/>
                          <a:ea typeface="MS Gothic" panose="020B0609070205080204" pitchFamily="49" charset="-128"/>
                        </a:rPr>
                        <a:t>コンクリートの数値を求めるには</a:t>
                      </a:r>
                      <a:r>
                        <a:rPr lang="en-US" altLang="ja-JP" sz="1100" kern="1200" dirty="0">
                          <a:effectLst/>
                          <a:latin typeface="MS Gothic" panose="020B0609070205080204" pitchFamily="49" charset="-128"/>
                          <a:ea typeface="MS Gothic" panose="020B0609070205080204" pitchFamily="49" charset="-128"/>
                        </a:rPr>
                        <a:t>3-4</a:t>
                      </a:r>
                      <a:r>
                        <a:rPr lang="ja-JP" altLang="en-US" sz="1100" kern="1200" dirty="0">
                          <a:effectLst/>
                          <a:latin typeface="MS Gothic" panose="020B0609070205080204" pitchFamily="49" charset="-128"/>
                          <a:ea typeface="MS Gothic" panose="020B0609070205080204" pitchFamily="49" charset="-128"/>
                        </a:rPr>
                        <a:t>倍する。）</a:t>
                      </a:r>
                    </a:p>
                    <a:p>
                      <a:pPr>
                        <a:lnSpc>
                          <a:spcPct val="115000"/>
                        </a:lnSpc>
                        <a:spcAft>
                          <a:spcPts val="0"/>
                        </a:spcAft>
                      </a:pPr>
                      <a:r>
                        <a:rPr lang="ja-JP" altLang="en-US" sz="1100" kern="1200" dirty="0">
                          <a:effectLst/>
                          <a:latin typeface="MS Gothic" panose="020B0609070205080204" pitchFamily="49" charset="-128"/>
                          <a:ea typeface="MS Gothic" panose="020B0609070205080204" pitchFamily="49" charset="-128"/>
                        </a:rPr>
                        <a:t>**コンクリート密度</a:t>
                      </a:r>
                    </a:p>
                  </a:txBody>
                  <a:tcPr marL="76809" marR="76809" marT="38404" marB="38404"/>
                </a:tc>
                <a:extLst>
                  <a:ext uri="{0D108BD9-81ED-4DB2-BD59-A6C34878D82A}">
                    <a16:rowId xmlns:a16="http://schemas.microsoft.com/office/drawing/2014/main" val="10003"/>
                  </a:ext>
                </a:extLst>
              </a:tr>
              <a:tr h="611080">
                <a:tc>
                  <a:txBody>
                    <a:bodyPr/>
                    <a:lstStyle/>
                    <a:p>
                      <a:pPr>
                        <a:lnSpc>
                          <a:spcPct val="115000"/>
                        </a:lnSpc>
                        <a:spcAft>
                          <a:spcPts val="0"/>
                        </a:spcAft>
                      </a:pPr>
                      <a:r>
                        <a:rPr lang="ja-JP" altLang="en-US" sz="1200" kern="1200" dirty="0">
                          <a:effectLst/>
                          <a:latin typeface="MS Gothic" panose="020B0609070205080204" pitchFamily="49" charset="-128"/>
                          <a:ea typeface="MS Gothic" panose="020B0609070205080204" pitchFamily="49" charset="-128"/>
                        </a:rPr>
                        <a:t>鉄鋼</a:t>
                      </a:r>
                      <a:r>
                        <a:rPr lang="fr-FR" sz="1200" kern="1200" dirty="0">
                          <a:effectLst/>
                          <a:latin typeface="MS Gothic" panose="020B0609070205080204" pitchFamily="49" charset="-128"/>
                          <a:ea typeface="MS Gothic" panose="020B0609070205080204" pitchFamily="49" charset="-128"/>
                        </a:rPr>
                        <a:t> </a:t>
                      </a:r>
                      <a:r>
                        <a:rPr lang="fr-FR" sz="1200" kern="1200" baseline="50000" dirty="0">
                          <a:effectLst/>
                          <a:latin typeface="MS Gothic" panose="020B0609070205080204" pitchFamily="49" charset="-128"/>
                          <a:ea typeface="MS Gothic" panose="020B0609070205080204" pitchFamily="49" charset="-128"/>
                        </a:rPr>
                        <a:t>5</a:t>
                      </a:r>
                      <a:endParaRPr lang="fr-BE" sz="1050" baseline="50000" dirty="0">
                        <a:effectLst/>
                        <a:latin typeface="MS Gothic" panose="020B0609070205080204" pitchFamily="49" charset="-128"/>
                        <a:ea typeface="MS Gothic" panose="020B0609070205080204" pitchFamily="49" charset="-128"/>
                        <a:cs typeface="Times New Roman"/>
                      </a:endParaRPr>
                    </a:p>
                  </a:txBody>
                  <a:tcPr/>
                </a:tc>
                <a:tc>
                  <a:txBody>
                    <a:bodyPr/>
                    <a:lstStyle/>
                    <a:p>
                      <a:pPr algn="ctr">
                        <a:lnSpc>
                          <a:spcPct val="115000"/>
                        </a:lnSpc>
                        <a:spcAft>
                          <a:spcPts val="0"/>
                        </a:spcAft>
                      </a:pPr>
                      <a:r>
                        <a:rPr lang="fr-BE" sz="1200" dirty="0">
                          <a:solidFill>
                            <a:schemeClr val="tx1"/>
                          </a:solidFill>
                          <a:effectLst/>
                          <a:latin typeface="MS Gothic" panose="020B0609070205080204" pitchFamily="49" charset="-128"/>
                          <a:ea typeface="MS Gothic" panose="020B0609070205080204" pitchFamily="49" charset="-128"/>
                          <a:cs typeface="Times New Roman"/>
                        </a:rPr>
                        <a:t>1690</a:t>
                      </a:r>
                    </a:p>
                  </a:txBody>
                  <a:tcPr/>
                </a:tc>
                <a:tc>
                  <a:txBody>
                    <a:bodyPr/>
                    <a:lstStyle/>
                    <a:p>
                      <a:pPr>
                        <a:lnSpc>
                          <a:spcPct val="115000"/>
                        </a:lnSpc>
                        <a:spcAft>
                          <a:spcPts val="0"/>
                        </a:spcAft>
                      </a:pPr>
                      <a:r>
                        <a:rPr lang="fr-FR" sz="1200" kern="1200">
                          <a:effectLst/>
                          <a:latin typeface="MS Gothic" panose="020B0609070205080204" pitchFamily="49" charset="-128"/>
                          <a:ea typeface="MS Gothic" panose="020B0609070205080204" pitchFamily="49" charset="-128"/>
                        </a:rPr>
                        <a:t>7,8</a:t>
                      </a:r>
                      <a:endParaRPr lang="fr-BE" sz="1050">
                        <a:effectLst/>
                        <a:latin typeface="MS Gothic" panose="020B0609070205080204" pitchFamily="49" charset="-128"/>
                        <a:ea typeface="MS Gothic" panose="020B0609070205080204" pitchFamily="49" charset="-128"/>
                        <a:cs typeface="Times New Roman"/>
                      </a:endParaRPr>
                    </a:p>
                  </a:txBody>
                  <a:tcPr/>
                </a:tc>
                <a:tc>
                  <a:txBody>
                    <a:bodyPr/>
                    <a:lstStyle/>
                    <a:p>
                      <a:pPr>
                        <a:lnSpc>
                          <a:spcPct val="115000"/>
                        </a:lnSpc>
                        <a:spcAft>
                          <a:spcPts val="0"/>
                        </a:spcAft>
                      </a:pPr>
                      <a:r>
                        <a:rPr lang="en-US" sz="1100" kern="1200" dirty="0">
                          <a:effectLst/>
                          <a:latin typeface="MS Gothic" panose="020B0609070205080204" pitchFamily="49" charset="-128"/>
                          <a:ea typeface="MS Gothic" panose="020B0609070205080204" pitchFamily="49" charset="-128"/>
                        </a:rPr>
                        <a:t>(</a:t>
                      </a:r>
                      <a:r>
                        <a:rPr lang="en-US" altLang="ja-JP" sz="1100" kern="1200" dirty="0">
                          <a:effectLst/>
                          <a:latin typeface="MS Gothic" panose="020B0609070205080204" pitchFamily="49" charset="-128"/>
                          <a:ea typeface="MS Gothic" panose="020B0609070205080204" pitchFamily="49" charset="-128"/>
                        </a:rPr>
                        <a:t>2018</a:t>
                      </a:r>
                      <a:r>
                        <a:rPr lang="ja-JP" altLang="en-US" sz="1100" kern="1200" dirty="0">
                          <a:effectLst/>
                          <a:latin typeface="MS Gothic" panose="020B0609070205080204" pitchFamily="49" charset="-128"/>
                          <a:ea typeface="MS Gothic" panose="020B0609070205080204" pitchFamily="49" charset="-128"/>
                        </a:rPr>
                        <a:t>年粗鋼生産</a:t>
                      </a:r>
                      <a:r>
                        <a:rPr lang="en-US" sz="1100" kern="1200" dirty="0">
                          <a:effectLst/>
                          <a:latin typeface="MS Gothic" panose="020B0609070205080204" pitchFamily="49" charset="-128"/>
                          <a:ea typeface="MS Gothic" panose="020B0609070205080204" pitchFamily="49" charset="-128"/>
                        </a:rPr>
                        <a:t>)</a:t>
                      </a:r>
                      <a:endParaRPr lang="fr-BE" sz="800" dirty="0">
                        <a:effectLst/>
                        <a:latin typeface="MS Gothic" panose="020B0609070205080204" pitchFamily="49" charset="-128"/>
                        <a:ea typeface="MS Gothic" panose="020B0609070205080204" pitchFamily="49"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100" kern="1200" dirty="0">
                          <a:solidFill>
                            <a:schemeClr val="dk1"/>
                          </a:solidFill>
                          <a:effectLst/>
                          <a:latin typeface="MS Gothic" panose="020B0609070205080204" pitchFamily="49" charset="-128"/>
                          <a:ea typeface="MS Gothic" panose="020B0609070205080204" pitchFamily="49" charset="-128"/>
                          <a:cs typeface="+mn-cs"/>
                        </a:rPr>
                        <a:t>14%</a:t>
                      </a:r>
                      <a:r>
                        <a:rPr lang="ja-JP" altLang="ja-JP" sz="1100" kern="1200" dirty="0">
                          <a:solidFill>
                            <a:schemeClr val="dk1"/>
                          </a:solidFill>
                          <a:effectLst/>
                          <a:latin typeface="MS Gothic" panose="020B0609070205080204" pitchFamily="49" charset="-128"/>
                          <a:ea typeface="MS Gothic" panose="020B0609070205080204" pitchFamily="49" charset="-128"/>
                          <a:cs typeface="+mn-cs"/>
                        </a:rPr>
                        <a:t>がインフラ向け、その半分が鉄筋</a:t>
                      </a:r>
                      <a:r>
                        <a:rPr lang="en-US" altLang="ja-JP" sz="1400" kern="1200" baseline="30000" dirty="0">
                          <a:effectLst/>
                          <a:latin typeface="MS Gothic" panose="020B0609070205080204" pitchFamily="49" charset="-128"/>
                          <a:ea typeface="MS Gothic" panose="020B0609070205080204" pitchFamily="49" charset="-128"/>
                        </a:rPr>
                        <a:t>10</a:t>
                      </a:r>
                      <a:endParaRPr lang="fr-BE" altLang="ja-JP" sz="1100" baseline="30000" dirty="0">
                        <a:effectLst/>
                        <a:latin typeface="MS Gothic" panose="020B0609070205080204" pitchFamily="49" charset="-128"/>
                        <a:ea typeface="MS Gothic" panose="020B0609070205080204" pitchFamily="49" charset="-128"/>
                      </a:endParaRPr>
                    </a:p>
                    <a:p>
                      <a:r>
                        <a:rPr lang="en-US" altLang="ja-JP" sz="1100" kern="1200" dirty="0">
                          <a:solidFill>
                            <a:schemeClr val="dk1"/>
                          </a:solidFill>
                          <a:effectLst/>
                          <a:latin typeface="MS Gothic" panose="020B0609070205080204" pitchFamily="49" charset="-128"/>
                          <a:ea typeface="MS Gothic" panose="020B0609070205080204" pitchFamily="49" charset="-128"/>
                          <a:cs typeface="+mn-cs"/>
                        </a:rPr>
                        <a:t>42%</a:t>
                      </a:r>
                      <a:r>
                        <a:rPr lang="ja-JP" altLang="ja-JP" sz="1100" kern="1200" dirty="0">
                          <a:solidFill>
                            <a:schemeClr val="dk1"/>
                          </a:solidFill>
                          <a:effectLst/>
                          <a:latin typeface="MS Gothic" panose="020B0609070205080204" pitchFamily="49" charset="-128"/>
                          <a:ea typeface="MS Gothic" panose="020B0609070205080204" pitchFamily="49" charset="-128"/>
                          <a:cs typeface="+mn-cs"/>
                        </a:rPr>
                        <a:t>が建材</a:t>
                      </a:r>
                      <a:r>
                        <a:rPr lang="fr-FR" sz="1100" kern="1200" dirty="0">
                          <a:effectLst/>
                          <a:latin typeface="MS Gothic" panose="020B0609070205080204" pitchFamily="49" charset="-128"/>
                          <a:ea typeface="MS Gothic" panose="020B0609070205080204" pitchFamily="49" charset="-128"/>
                        </a:rPr>
                        <a:t> </a:t>
                      </a:r>
                      <a:r>
                        <a:rPr lang="fr-FR" sz="1200" kern="1200" baseline="30000" dirty="0">
                          <a:effectLst/>
                          <a:latin typeface="MS Gothic" panose="020B0609070205080204" pitchFamily="49" charset="-128"/>
                          <a:ea typeface="MS Gothic" panose="020B0609070205080204" pitchFamily="49" charset="-128"/>
                        </a:rPr>
                        <a:t>12</a:t>
                      </a:r>
                      <a:endParaRPr lang="fr-BE" sz="900" baseline="30000" dirty="0">
                        <a:effectLst/>
                        <a:latin typeface="MS Gothic" panose="020B0609070205080204" pitchFamily="49" charset="-128"/>
                        <a:ea typeface="MS Gothic" panose="020B0609070205080204" pitchFamily="49" charset="-128"/>
                        <a:cs typeface="Times New Roman"/>
                      </a:endParaRPr>
                    </a:p>
                  </a:txBody>
                  <a:tcPr marL="76809" marR="76809" marT="38404" marB="38404"/>
                </a:tc>
                <a:extLst>
                  <a:ext uri="{0D108BD9-81ED-4DB2-BD59-A6C34878D82A}">
                    <a16:rowId xmlns:a16="http://schemas.microsoft.com/office/drawing/2014/main" val="10004"/>
                  </a:ext>
                </a:extLst>
              </a:tr>
              <a:tr h="601953">
                <a:tc>
                  <a:txBody>
                    <a:bodyPr/>
                    <a:lstStyle/>
                    <a:p>
                      <a:pPr>
                        <a:lnSpc>
                          <a:spcPct val="115000"/>
                        </a:lnSpc>
                        <a:spcAft>
                          <a:spcPts val="0"/>
                        </a:spcAft>
                      </a:pPr>
                      <a:r>
                        <a:rPr lang="ja-JP" altLang="en-US" sz="1200" kern="1200" dirty="0">
                          <a:effectLst/>
                          <a:latin typeface="MS Gothic" panose="020B0609070205080204" pitchFamily="49" charset="-128"/>
                          <a:ea typeface="MS Gothic" panose="020B0609070205080204" pitchFamily="49" charset="-128"/>
                        </a:rPr>
                        <a:t>木材</a:t>
                      </a:r>
                      <a:r>
                        <a:rPr lang="fr-FR" sz="1200" kern="1200" dirty="0">
                          <a:effectLst/>
                          <a:latin typeface="MS Gothic" panose="020B0609070205080204" pitchFamily="49" charset="-128"/>
                          <a:ea typeface="MS Gothic" panose="020B0609070205080204" pitchFamily="49" charset="-128"/>
                        </a:rPr>
                        <a:t> </a:t>
                      </a:r>
                      <a:r>
                        <a:rPr lang="fr-FR" sz="1200" kern="1200" baseline="50000" dirty="0">
                          <a:effectLst/>
                          <a:latin typeface="MS Gothic" panose="020B0609070205080204" pitchFamily="49" charset="-128"/>
                          <a:ea typeface="MS Gothic" panose="020B0609070205080204" pitchFamily="49" charset="-128"/>
                        </a:rPr>
                        <a:t>6 , 11</a:t>
                      </a:r>
                    </a:p>
                    <a:p>
                      <a:pPr>
                        <a:lnSpc>
                          <a:spcPct val="115000"/>
                        </a:lnSpc>
                        <a:spcAft>
                          <a:spcPts val="0"/>
                        </a:spcAft>
                      </a:pPr>
                      <a:r>
                        <a:rPr lang="fr-FR" sz="1200" kern="1200" baseline="50000" dirty="0" err="1">
                          <a:effectLst/>
                          <a:highlight>
                            <a:srgbClr val="FFFF00"/>
                          </a:highlight>
                          <a:latin typeface="MS Gothic" panose="020B0609070205080204" pitchFamily="49" charset="-128"/>
                          <a:ea typeface="MS Gothic" panose="020B0609070205080204" pitchFamily="49" charset="-128"/>
                          <a:cs typeface="Times New Roman"/>
                        </a:rPr>
                        <a:t>Deforestation</a:t>
                      </a:r>
                      <a:r>
                        <a:rPr lang="fr-FR" sz="1200" kern="1200" baseline="50000" dirty="0">
                          <a:effectLst/>
                          <a:highlight>
                            <a:srgbClr val="FFFF00"/>
                          </a:highlight>
                          <a:latin typeface="MS Gothic" panose="020B0609070205080204" pitchFamily="49" charset="-128"/>
                          <a:ea typeface="MS Gothic" panose="020B0609070205080204" pitchFamily="49" charset="-128"/>
                          <a:cs typeface="Times New Roman"/>
                        </a:rPr>
                        <a:t> </a:t>
                      </a:r>
                      <a:r>
                        <a:rPr lang="fr-FR" sz="1200" kern="1200" baseline="50000" dirty="0" err="1">
                          <a:effectLst/>
                          <a:highlight>
                            <a:srgbClr val="FFFF00"/>
                          </a:highlight>
                          <a:latin typeface="MS Gothic" panose="020B0609070205080204" pitchFamily="49" charset="-128"/>
                          <a:ea typeface="MS Gothic" panose="020B0609070205080204" pitchFamily="49" charset="-128"/>
                          <a:cs typeface="Times New Roman"/>
                        </a:rPr>
                        <a:t>keeps</a:t>
                      </a:r>
                      <a:r>
                        <a:rPr lang="fr-FR" sz="1200" kern="1200" baseline="50000" dirty="0">
                          <a:effectLst/>
                          <a:highlight>
                            <a:srgbClr val="FFFF00"/>
                          </a:highlight>
                          <a:latin typeface="MS Gothic" panose="020B0609070205080204" pitchFamily="49" charset="-128"/>
                          <a:ea typeface="MS Gothic" panose="020B0609070205080204" pitchFamily="49" charset="-128"/>
                          <a:cs typeface="Times New Roman"/>
                        </a:rPr>
                        <a:t> </a:t>
                      </a:r>
                      <a:r>
                        <a:rPr lang="fr-FR" sz="1200" kern="1200" baseline="50000" dirty="0" err="1">
                          <a:effectLst/>
                          <a:highlight>
                            <a:srgbClr val="FFFF00"/>
                          </a:highlight>
                          <a:latin typeface="MS Gothic" panose="020B0609070205080204" pitchFamily="49" charset="-128"/>
                          <a:ea typeface="MS Gothic" panose="020B0609070205080204" pitchFamily="49" charset="-128"/>
                          <a:cs typeface="Times New Roman"/>
                        </a:rPr>
                        <a:t>gaining</a:t>
                      </a:r>
                      <a:r>
                        <a:rPr lang="fr-FR" sz="1200" kern="1200" baseline="50000" dirty="0">
                          <a:effectLst/>
                          <a:highlight>
                            <a:srgbClr val="FFFF00"/>
                          </a:highlight>
                          <a:latin typeface="MS Gothic" panose="020B0609070205080204" pitchFamily="49" charset="-128"/>
                          <a:ea typeface="MS Gothic" panose="020B0609070205080204" pitchFamily="49" charset="-128"/>
                          <a:cs typeface="Times New Roman"/>
                        </a:rPr>
                        <a:t> </a:t>
                      </a:r>
                      <a:r>
                        <a:rPr lang="fr-FR" sz="1200" kern="1200" baseline="50000" dirty="0" err="1">
                          <a:effectLst/>
                          <a:highlight>
                            <a:srgbClr val="FFFF00"/>
                          </a:highlight>
                          <a:latin typeface="MS Gothic" panose="020B0609070205080204" pitchFamily="49" charset="-128"/>
                          <a:ea typeface="MS Gothic" panose="020B0609070205080204" pitchFamily="49" charset="-128"/>
                          <a:cs typeface="Times New Roman"/>
                        </a:rPr>
                        <a:t>ground</a:t>
                      </a:r>
                      <a:endParaRPr lang="fr-BE" sz="1050" baseline="50000" dirty="0">
                        <a:effectLst/>
                        <a:highlight>
                          <a:srgbClr val="FFFF00"/>
                        </a:highlight>
                        <a:latin typeface="MS Gothic" panose="020B0609070205080204" pitchFamily="49" charset="-128"/>
                        <a:ea typeface="MS Gothic" panose="020B0609070205080204" pitchFamily="49" charset="-128"/>
                        <a:cs typeface="Times New Roman"/>
                      </a:endParaRPr>
                    </a:p>
                  </a:txBody>
                  <a:tcPr/>
                </a:tc>
                <a:tc>
                  <a:txBody>
                    <a:bodyPr/>
                    <a:lstStyle/>
                    <a:p>
                      <a:pPr algn="ctr">
                        <a:lnSpc>
                          <a:spcPct val="115000"/>
                        </a:lnSpc>
                        <a:spcAft>
                          <a:spcPts val="0"/>
                        </a:spcAft>
                      </a:pPr>
                      <a:r>
                        <a:rPr lang="fr-BE" sz="1200" baseline="0" dirty="0">
                          <a:solidFill>
                            <a:schemeClr val="tx1"/>
                          </a:solidFill>
                          <a:effectLst/>
                          <a:latin typeface="MS Gothic" panose="020B0609070205080204" pitchFamily="49" charset="-128"/>
                          <a:ea typeface="MS Gothic" panose="020B0609070205080204" pitchFamily="49" charset="-128"/>
                          <a:cs typeface="Times New Roman"/>
                        </a:rPr>
                        <a:t>887</a:t>
                      </a:r>
                    </a:p>
                  </a:txBody>
                  <a:tcPr/>
                </a:tc>
                <a:tc>
                  <a:txBody>
                    <a:bodyPr/>
                    <a:lstStyle/>
                    <a:p>
                      <a:pPr>
                        <a:lnSpc>
                          <a:spcPct val="115000"/>
                        </a:lnSpc>
                        <a:spcAft>
                          <a:spcPts val="0"/>
                        </a:spcAft>
                      </a:pPr>
                      <a:r>
                        <a:rPr lang="fr-FR" sz="1200" kern="1200" dirty="0">
                          <a:effectLst/>
                          <a:latin typeface="MS Gothic" panose="020B0609070205080204" pitchFamily="49" charset="-128"/>
                          <a:ea typeface="MS Gothic" panose="020B0609070205080204" pitchFamily="49" charset="-128"/>
                        </a:rPr>
                        <a:t>0,5</a:t>
                      </a:r>
                      <a:endParaRPr lang="fr-BE" sz="1050" dirty="0">
                        <a:effectLst/>
                        <a:latin typeface="MS Gothic" panose="020B0609070205080204" pitchFamily="49" charset="-128"/>
                        <a:ea typeface="MS Gothic" panose="020B0609070205080204" pitchFamily="49" charset="-128"/>
                        <a:cs typeface="Times New Roman"/>
                      </a:endParaRPr>
                    </a:p>
                  </a:txBody>
                  <a:tcPr/>
                </a:tc>
                <a:tc>
                  <a:txBody>
                    <a:bodyPr/>
                    <a:lstStyle/>
                    <a:p>
                      <a:pPr algn="just">
                        <a:spcAft>
                          <a:spcPts val="0"/>
                        </a:spcAft>
                      </a:pPr>
                      <a:r>
                        <a:rPr lang="ja-JP" altLang="en-US" sz="1100" kern="100" dirty="0">
                          <a:effectLst/>
                          <a:latin typeface="MS Gothic" panose="020B0609070205080204" pitchFamily="49" charset="-128"/>
                          <a:ea typeface="MS Gothic" panose="020B0609070205080204" pitchFamily="49" charset="-128"/>
                        </a:rPr>
                        <a:t>生産量は</a:t>
                      </a:r>
                      <a:r>
                        <a:rPr lang="en-US" altLang="ja-JP" sz="1100" kern="100" dirty="0">
                          <a:effectLst/>
                          <a:latin typeface="MS Gothic" panose="020B0609070205080204" pitchFamily="49" charset="-128"/>
                          <a:ea typeface="MS Gothic" panose="020B0609070205080204" pitchFamily="49" charset="-128"/>
                        </a:rPr>
                        <a:t>2016</a:t>
                      </a:r>
                      <a:r>
                        <a:rPr lang="ja-JP" altLang="en-US" sz="1100" kern="100" dirty="0">
                          <a:effectLst/>
                          <a:latin typeface="MS Gothic" panose="020B0609070205080204" pitchFamily="49" charset="-128"/>
                          <a:ea typeface="MS Gothic" panose="020B0609070205080204" pitchFamily="49" charset="-128"/>
                        </a:rPr>
                        <a:t>年のもの</a:t>
                      </a:r>
                      <a:endParaRPr lang="en-US" sz="1100" kern="100" dirty="0">
                        <a:effectLst/>
                        <a:latin typeface="MS Gothic" panose="020B0609070205080204" pitchFamily="49" charset="-128"/>
                        <a:ea typeface="MS Gothic" panose="020B0609070205080204" pitchFamily="49" charset="-128"/>
                      </a:endParaRPr>
                    </a:p>
                  </a:txBody>
                  <a:tcPr marL="76809" marR="76809" marT="38404" marB="38404"/>
                </a:tc>
                <a:extLst>
                  <a:ext uri="{0D108BD9-81ED-4DB2-BD59-A6C34878D82A}">
                    <a16:rowId xmlns:a16="http://schemas.microsoft.com/office/drawing/2014/main" val="10005"/>
                  </a:ext>
                </a:extLst>
              </a:tr>
              <a:tr h="637291">
                <a:tc>
                  <a:txBody>
                    <a:bodyPr/>
                    <a:lstStyle/>
                    <a:p>
                      <a:pPr>
                        <a:lnSpc>
                          <a:spcPct val="115000"/>
                        </a:lnSpc>
                        <a:spcAft>
                          <a:spcPts val="0"/>
                        </a:spcAft>
                      </a:pPr>
                      <a:r>
                        <a:rPr lang="ja-JP" altLang="en-US" sz="1200" kern="1200" dirty="0">
                          <a:effectLst/>
                          <a:latin typeface="MS Gothic" panose="020B0609070205080204" pitchFamily="49" charset="-128"/>
                          <a:ea typeface="MS Gothic" panose="020B0609070205080204" pitchFamily="49" charset="-128"/>
                        </a:rPr>
                        <a:t>人造ポリマー</a:t>
                      </a:r>
                      <a:r>
                        <a:rPr lang="fr-FR" sz="1200" kern="1200" baseline="50000" dirty="0">
                          <a:effectLst/>
                          <a:latin typeface="MS Gothic" panose="020B0609070205080204" pitchFamily="49" charset="-128"/>
                          <a:ea typeface="MS Gothic" panose="020B0609070205080204" pitchFamily="49" charset="-128"/>
                        </a:rPr>
                        <a:t>7</a:t>
                      </a:r>
                      <a:endParaRPr lang="fr-BE" sz="1050" baseline="50000" dirty="0">
                        <a:effectLst/>
                        <a:latin typeface="MS Gothic" panose="020B0609070205080204" pitchFamily="49" charset="-128"/>
                        <a:ea typeface="MS Gothic" panose="020B0609070205080204" pitchFamily="49" charset="-128"/>
                        <a:cs typeface="Times New Roman"/>
                      </a:endParaRPr>
                    </a:p>
                  </a:txBody>
                  <a:tcPr/>
                </a:tc>
                <a:tc>
                  <a:txBody>
                    <a:bodyPr/>
                    <a:lstStyle/>
                    <a:p>
                      <a:pPr algn="ctr">
                        <a:lnSpc>
                          <a:spcPct val="115000"/>
                        </a:lnSpc>
                        <a:spcAft>
                          <a:spcPts val="0"/>
                        </a:spcAft>
                      </a:pPr>
                      <a:r>
                        <a:rPr lang="fr-BE" sz="1200" dirty="0">
                          <a:solidFill>
                            <a:schemeClr val="tx1"/>
                          </a:solidFill>
                          <a:effectLst/>
                          <a:latin typeface="MS Gothic" panose="020B0609070205080204" pitchFamily="49" charset="-128"/>
                          <a:ea typeface="MS Gothic" panose="020B0609070205080204" pitchFamily="49" charset="-128"/>
                          <a:cs typeface="Times New Roman"/>
                        </a:rPr>
                        <a:t>348</a:t>
                      </a:r>
                    </a:p>
                  </a:txBody>
                  <a:tcPr/>
                </a:tc>
                <a:tc>
                  <a:txBody>
                    <a:bodyPr/>
                    <a:lstStyle/>
                    <a:p>
                      <a:pPr>
                        <a:lnSpc>
                          <a:spcPct val="115000"/>
                        </a:lnSpc>
                        <a:spcAft>
                          <a:spcPts val="0"/>
                        </a:spcAft>
                      </a:pPr>
                      <a:r>
                        <a:rPr lang="fr-FR" sz="1200" kern="1200" dirty="0">
                          <a:effectLst/>
                          <a:latin typeface="MS Gothic" panose="020B0609070205080204" pitchFamily="49" charset="-128"/>
                          <a:ea typeface="MS Gothic" panose="020B0609070205080204" pitchFamily="49" charset="-128"/>
                        </a:rPr>
                        <a:t>1,1</a:t>
                      </a:r>
                      <a:endParaRPr lang="fr-BE" sz="1050" dirty="0">
                        <a:effectLst/>
                        <a:latin typeface="MS Gothic" panose="020B0609070205080204" pitchFamily="49" charset="-128"/>
                        <a:ea typeface="MS Gothic" panose="020B0609070205080204" pitchFamily="49" charset="-128"/>
                        <a:cs typeface="Times New Roman"/>
                      </a:endParaRPr>
                    </a:p>
                  </a:txBody>
                  <a:tcPr/>
                </a:tc>
                <a:tc>
                  <a:txBody>
                    <a:bodyPr/>
                    <a:lstStyle/>
                    <a:p>
                      <a:pPr>
                        <a:lnSpc>
                          <a:spcPct val="115000"/>
                        </a:lnSpc>
                        <a:spcAft>
                          <a:spcPts val="0"/>
                        </a:spcAft>
                      </a:pPr>
                      <a:r>
                        <a:rPr lang="ja-JP" altLang="en-US" sz="1100" kern="1200" dirty="0">
                          <a:effectLst/>
                          <a:latin typeface="MS Gothic" panose="020B0609070205080204" pitchFamily="49" charset="-128"/>
                          <a:ea typeface="MS Gothic" panose="020B0609070205080204" pitchFamily="49" charset="-128"/>
                        </a:rPr>
                        <a:t>伐採木材</a:t>
                      </a:r>
                      <a:r>
                        <a:rPr lang="en-US" altLang="ja-JP" sz="1100" kern="1200" dirty="0">
                          <a:effectLst/>
                          <a:latin typeface="MS Gothic" panose="020B0609070205080204" pitchFamily="49" charset="-128"/>
                          <a:ea typeface="MS Gothic" panose="020B0609070205080204" pitchFamily="49" charset="-128"/>
                        </a:rPr>
                        <a:t>+</a:t>
                      </a:r>
                      <a:r>
                        <a:rPr lang="ja-JP" altLang="en-US" sz="1100" kern="1200" dirty="0">
                          <a:effectLst/>
                          <a:latin typeface="MS Gothic" panose="020B0609070205080204" pitchFamily="49" charset="-128"/>
                          <a:ea typeface="MS Gothic" panose="020B0609070205080204" pitchFamily="49" charset="-128"/>
                        </a:rPr>
                        <a:t>木材</a:t>
                      </a:r>
                      <a:r>
                        <a:rPr lang="en-US" altLang="ja-JP" sz="1100" kern="1200" dirty="0">
                          <a:effectLst/>
                          <a:latin typeface="MS Gothic" panose="020B0609070205080204" pitchFamily="49" charset="-128"/>
                          <a:ea typeface="MS Gothic" panose="020B0609070205080204" pitchFamily="49" charset="-128"/>
                        </a:rPr>
                        <a:t>-</a:t>
                      </a:r>
                      <a:r>
                        <a:rPr lang="ja-JP" altLang="en-US" sz="1100" kern="1200" dirty="0">
                          <a:effectLst/>
                          <a:latin typeface="MS Gothic" panose="020B0609070205080204" pitchFamily="49" charset="-128"/>
                          <a:ea typeface="MS Gothic" panose="020B0609070205080204" pitchFamily="49" charset="-128"/>
                        </a:rPr>
                        <a:t>パネルベースのみ（</a:t>
                      </a:r>
                      <a:r>
                        <a:rPr lang="en-US" altLang="ja-JP" sz="1100" kern="1200" dirty="0">
                          <a:effectLst/>
                          <a:latin typeface="MS Gothic" panose="020B0609070205080204" pitchFamily="49" charset="-128"/>
                          <a:ea typeface="MS Gothic" panose="020B0609070205080204" pitchFamily="49" charset="-128"/>
                        </a:rPr>
                        <a:t>2016</a:t>
                      </a:r>
                      <a:r>
                        <a:rPr lang="ja-JP" altLang="en-US" sz="1100" kern="1200" dirty="0">
                          <a:effectLst/>
                          <a:latin typeface="MS Gothic" panose="020B0609070205080204" pitchFamily="49" charset="-128"/>
                          <a:ea typeface="MS Gothic" panose="020B0609070205080204" pitchFamily="49" charset="-128"/>
                        </a:rPr>
                        <a:t>年統計）</a:t>
                      </a:r>
                      <a:endParaRPr lang="en-GB" altLang="ja-JP" sz="1100" kern="1200" dirty="0">
                        <a:effectLst/>
                        <a:latin typeface="MS Gothic" panose="020B0609070205080204" pitchFamily="49" charset="-128"/>
                        <a:ea typeface="MS Gothic" panose="020B0609070205080204" pitchFamily="49" charset="-128"/>
                      </a:endParaRPr>
                    </a:p>
                    <a:p>
                      <a:pPr>
                        <a:lnSpc>
                          <a:spcPct val="115000"/>
                        </a:lnSpc>
                        <a:spcAft>
                          <a:spcPts val="0"/>
                        </a:spcAft>
                      </a:pPr>
                      <a:r>
                        <a:rPr lang="ja-JP" altLang="en-US" sz="1100" kern="1200" dirty="0">
                          <a:effectLst/>
                          <a:latin typeface="MS Gothic" panose="020B0609070205080204" pitchFamily="49" charset="-128"/>
                          <a:ea typeface="MS Gothic" panose="020B0609070205080204" pitchFamily="49" charset="-128"/>
                        </a:rPr>
                        <a:t>パルプ材を除く（約</a:t>
                      </a:r>
                      <a:r>
                        <a:rPr lang="en-US" altLang="ja-JP" sz="1100" kern="1200" dirty="0">
                          <a:effectLst/>
                          <a:latin typeface="MS Gothic" panose="020B0609070205080204" pitchFamily="49" charset="-128"/>
                          <a:ea typeface="MS Gothic" panose="020B0609070205080204" pitchFamily="49" charset="-128"/>
                        </a:rPr>
                        <a:t>656</a:t>
                      </a:r>
                      <a:r>
                        <a:rPr lang="ja-JP" altLang="en-US" sz="1100" kern="1200" dirty="0">
                          <a:effectLst/>
                          <a:latin typeface="MS Gothic" panose="020B0609070205080204" pitchFamily="49" charset="-128"/>
                          <a:ea typeface="MS Gothic" panose="020B0609070205080204" pitchFamily="49" charset="-128"/>
                        </a:rPr>
                        <a:t>百万㌧）</a:t>
                      </a:r>
                      <a:endParaRPr lang="en-GB" altLang="ja-JP" sz="1100" kern="1200" dirty="0">
                        <a:effectLst/>
                        <a:latin typeface="MS Gothic" panose="020B0609070205080204" pitchFamily="49" charset="-128"/>
                        <a:ea typeface="MS Gothic" panose="020B0609070205080204" pitchFamily="49" charset="-128"/>
                      </a:endParaRPr>
                    </a:p>
                    <a:p>
                      <a:pPr>
                        <a:lnSpc>
                          <a:spcPct val="115000"/>
                        </a:lnSpc>
                        <a:spcAft>
                          <a:spcPts val="0"/>
                        </a:spcAft>
                      </a:pPr>
                      <a:r>
                        <a:rPr lang="ja-JP" altLang="en-US" sz="1100" kern="1200" dirty="0">
                          <a:effectLst/>
                          <a:latin typeface="MS Gothic" panose="020B0609070205080204" pitchFamily="49" charset="-128"/>
                          <a:ea typeface="MS Gothic" panose="020B0609070205080204" pitchFamily="49" charset="-128"/>
                        </a:rPr>
                        <a:t>木炭（約</a:t>
                      </a:r>
                      <a:r>
                        <a:rPr lang="en-US" altLang="ja-JP" sz="1100" kern="1200" dirty="0">
                          <a:effectLst/>
                          <a:latin typeface="MS Gothic" panose="020B0609070205080204" pitchFamily="49" charset="-128"/>
                          <a:ea typeface="MS Gothic" panose="020B0609070205080204" pitchFamily="49" charset="-128"/>
                        </a:rPr>
                        <a:t>1860</a:t>
                      </a:r>
                      <a:r>
                        <a:rPr lang="ja-JP" altLang="en-US" sz="1100" kern="1200" dirty="0">
                          <a:effectLst/>
                          <a:latin typeface="MS Gothic" panose="020B0609070205080204" pitchFamily="49" charset="-128"/>
                          <a:ea typeface="MS Gothic" panose="020B0609070205080204" pitchFamily="49" charset="-128"/>
                        </a:rPr>
                        <a:t>百万㌧）＆その他木材製品を除く</a:t>
                      </a:r>
                      <a:endParaRPr lang="fr-BE" sz="800" dirty="0">
                        <a:effectLst/>
                        <a:latin typeface="MS Gothic" panose="020B0609070205080204" pitchFamily="49" charset="-128"/>
                        <a:ea typeface="MS Gothic" panose="020B0609070205080204" pitchFamily="49" charset="-128"/>
                        <a:cs typeface="Times New Roman"/>
                      </a:endParaRPr>
                    </a:p>
                  </a:txBody>
                  <a:tcPr marL="76809" marR="76809" marT="38404" marB="38404"/>
                </a:tc>
                <a:extLst>
                  <a:ext uri="{0D108BD9-81ED-4DB2-BD59-A6C34878D82A}">
                    <a16:rowId xmlns:a16="http://schemas.microsoft.com/office/drawing/2014/main" val="10006"/>
                  </a:ext>
                </a:extLst>
              </a:tr>
              <a:tr h="440444">
                <a:tc>
                  <a:txBody>
                    <a:bodyPr/>
                    <a:lstStyle/>
                    <a:p>
                      <a:pPr>
                        <a:lnSpc>
                          <a:spcPct val="115000"/>
                        </a:lnSpc>
                        <a:spcAft>
                          <a:spcPts val="0"/>
                        </a:spcAft>
                      </a:pPr>
                      <a:r>
                        <a:rPr lang="ja-JP" altLang="en-US" sz="1200" kern="1200" dirty="0">
                          <a:effectLst/>
                          <a:latin typeface="MS Gothic" panose="020B0609070205080204" pitchFamily="49" charset="-128"/>
                          <a:ea typeface="MS Gothic" panose="020B0609070205080204" pitchFamily="49" charset="-128"/>
                        </a:rPr>
                        <a:t>人造ガラス</a:t>
                      </a:r>
                      <a:r>
                        <a:rPr lang="fr-FR" sz="1200" kern="1200" dirty="0">
                          <a:effectLst/>
                          <a:latin typeface="MS Gothic" panose="020B0609070205080204" pitchFamily="49" charset="-128"/>
                          <a:ea typeface="MS Gothic" panose="020B0609070205080204" pitchFamily="49" charset="-128"/>
                        </a:rPr>
                        <a:t> </a:t>
                      </a:r>
                      <a:r>
                        <a:rPr lang="fr-FR" sz="1200" kern="1200" baseline="50000" dirty="0">
                          <a:effectLst/>
                          <a:latin typeface="MS Gothic" panose="020B0609070205080204" pitchFamily="49" charset="-128"/>
                          <a:ea typeface="MS Gothic" panose="020B0609070205080204" pitchFamily="49" charset="-128"/>
                        </a:rPr>
                        <a:t>8</a:t>
                      </a:r>
                      <a:endParaRPr lang="fr-BE" sz="1050" baseline="50000" dirty="0">
                        <a:effectLst/>
                        <a:latin typeface="MS Gothic" panose="020B0609070205080204" pitchFamily="49" charset="-128"/>
                        <a:ea typeface="MS Gothic" panose="020B0609070205080204" pitchFamily="49" charset="-128"/>
                        <a:cs typeface="Times New Roman"/>
                      </a:endParaRPr>
                    </a:p>
                  </a:txBody>
                  <a:tcPr/>
                </a:tc>
                <a:tc>
                  <a:txBody>
                    <a:bodyPr/>
                    <a:lstStyle/>
                    <a:p>
                      <a:pPr algn="ctr">
                        <a:lnSpc>
                          <a:spcPct val="115000"/>
                        </a:lnSpc>
                        <a:spcAft>
                          <a:spcPts val="0"/>
                        </a:spcAft>
                      </a:pPr>
                      <a:r>
                        <a:rPr lang="fr-BE" sz="1200" dirty="0">
                          <a:solidFill>
                            <a:schemeClr val="tx1"/>
                          </a:solidFill>
                          <a:effectLst/>
                          <a:latin typeface="MS Gothic" panose="020B0609070205080204" pitchFamily="49" charset="-128"/>
                          <a:ea typeface="MS Gothic" panose="020B0609070205080204" pitchFamily="49" charset="-128"/>
                          <a:cs typeface="Times New Roman"/>
                        </a:rPr>
                        <a:t>75</a:t>
                      </a:r>
                    </a:p>
                  </a:txBody>
                  <a:tcPr/>
                </a:tc>
                <a:tc>
                  <a:txBody>
                    <a:bodyPr/>
                    <a:lstStyle/>
                    <a:p>
                      <a:pPr>
                        <a:lnSpc>
                          <a:spcPct val="115000"/>
                        </a:lnSpc>
                        <a:spcAft>
                          <a:spcPts val="0"/>
                        </a:spcAft>
                      </a:pPr>
                      <a:r>
                        <a:rPr lang="fr-FR" sz="1200" kern="1200" dirty="0">
                          <a:effectLst/>
                          <a:latin typeface="MS Gothic" panose="020B0609070205080204" pitchFamily="49" charset="-128"/>
                          <a:ea typeface="MS Gothic" panose="020B0609070205080204" pitchFamily="49" charset="-128"/>
                        </a:rPr>
                        <a:t>2,6</a:t>
                      </a:r>
                      <a:endParaRPr lang="fr-BE" sz="1050" dirty="0">
                        <a:effectLst/>
                        <a:latin typeface="MS Gothic" panose="020B0609070205080204" pitchFamily="49" charset="-128"/>
                        <a:ea typeface="MS Gothic" panose="020B0609070205080204" pitchFamily="49" charset="-128"/>
                        <a:cs typeface="Times New Roman"/>
                      </a:endParaRPr>
                    </a:p>
                  </a:txBody>
                  <a:tcPr/>
                </a:tc>
                <a:tc>
                  <a:txBody>
                    <a:bodyPr/>
                    <a:lstStyle/>
                    <a:p>
                      <a:pPr>
                        <a:lnSpc>
                          <a:spcPct val="115000"/>
                        </a:lnSpc>
                        <a:spcAft>
                          <a:spcPts val="0"/>
                        </a:spcAft>
                      </a:pPr>
                      <a:r>
                        <a:rPr lang="ja-JP" altLang="en-US" sz="1100" kern="1200" dirty="0">
                          <a:effectLst/>
                          <a:latin typeface="MS Gothic" panose="020B0609070205080204" pitchFamily="49" charset="-128"/>
                          <a:ea typeface="MS Gothic" panose="020B0609070205080204" pitchFamily="49" charset="-128"/>
                        </a:rPr>
                        <a:t>一部自然由来ポリマー：セルロース、ゴム、絹、キチン質（甲殻類の殻）　数値は</a:t>
                      </a:r>
                      <a:r>
                        <a:rPr lang="en-US" altLang="ja-JP" sz="1100" kern="1200" dirty="0">
                          <a:effectLst/>
                          <a:latin typeface="MS Gothic" panose="020B0609070205080204" pitchFamily="49" charset="-128"/>
                          <a:ea typeface="MS Gothic" panose="020B0609070205080204" pitchFamily="49" charset="-128"/>
                        </a:rPr>
                        <a:t>2018</a:t>
                      </a:r>
                      <a:r>
                        <a:rPr lang="ja-JP" altLang="en-US" sz="1100" kern="1200" dirty="0">
                          <a:effectLst/>
                          <a:latin typeface="MS Gothic" panose="020B0609070205080204" pitchFamily="49" charset="-128"/>
                          <a:ea typeface="MS Gothic" panose="020B0609070205080204" pitchFamily="49" charset="-128"/>
                        </a:rPr>
                        <a:t>年</a:t>
                      </a:r>
                      <a:endParaRPr lang="fr-BE" sz="800" dirty="0">
                        <a:effectLst/>
                        <a:latin typeface="MS Gothic" panose="020B0609070205080204" pitchFamily="49" charset="-128"/>
                        <a:ea typeface="MS Gothic" panose="020B0609070205080204" pitchFamily="49" charset="-128"/>
                        <a:cs typeface="Times New Roman"/>
                      </a:endParaRPr>
                    </a:p>
                  </a:txBody>
                  <a:tcPr marL="76809" marR="76809" marT="38404" marB="38404"/>
                </a:tc>
                <a:extLst>
                  <a:ext uri="{0D108BD9-81ED-4DB2-BD59-A6C34878D82A}">
                    <a16:rowId xmlns:a16="http://schemas.microsoft.com/office/drawing/2014/main" val="10007"/>
                  </a:ext>
                </a:extLst>
              </a:tr>
              <a:tr h="440444">
                <a:tc>
                  <a:txBody>
                    <a:bodyPr/>
                    <a:lstStyle/>
                    <a:p>
                      <a:pPr>
                        <a:lnSpc>
                          <a:spcPct val="115000"/>
                        </a:lnSpc>
                        <a:spcAft>
                          <a:spcPts val="0"/>
                        </a:spcAft>
                      </a:pPr>
                      <a:r>
                        <a:rPr lang="ja-JP" altLang="en-US" sz="1200" kern="1200" dirty="0">
                          <a:effectLst/>
                          <a:latin typeface="MS Gothic" panose="020B0609070205080204" pitchFamily="49" charset="-128"/>
                          <a:ea typeface="MS Gothic" panose="020B0609070205080204" pitchFamily="49" charset="-128"/>
                        </a:rPr>
                        <a:t>アルミニウム</a:t>
                      </a:r>
                      <a:r>
                        <a:rPr lang="fr-FR" sz="1200" kern="1200" dirty="0">
                          <a:effectLst/>
                          <a:latin typeface="MS Gothic" panose="020B0609070205080204" pitchFamily="49" charset="-128"/>
                          <a:ea typeface="MS Gothic" panose="020B0609070205080204" pitchFamily="49" charset="-128"/>
                        </a:rPr>
                        <a:t> </a:t>
                      </a:r>
                      <a:r>
                        <a:rPr lang="fr-FR" sz="1200" kern="1200" baseline="50000" dirty="0">
                          <a:effectLst/>
                          <a:latin typeface="MS Gothic" panose="020B0609070205080204" pitchFamily="49" charset="-128"/>
                          <a:ea typeface="MS Gothic" panose="020B0609070205080204" pitchFamily="49" charset="-128"/>
                        </a:rPr>
                        <a:t>9</a:t>
                      </a:r>
                      <a:endParaRPr lang="fr-BE" sz="1050" baseline="50000" dirty="0">
                        <a:effectLst/>
                        <a:latin typeface="MS Gothic" panose="020B0609070205080204" pitchFamily="49" charset="-128"/>
                        <a:ea typeface="MS Gothic" panose="020B0609070205080204" pitchFamily="49" charset="-128"/>
                        <a:cs typeface="Times New Roman"/>
                      </a:endParaRPr>
                    </a:p>
                  </a:txBody>
                  <a:tcPr/>
                </a:tc>
                <a:tc>
                  <a:txBody>
                    <a:bodyPr/>
                    <a:lstStyle/>
                    <a:p>
                      <a:pPr algn="ctr">
                        <a:lnSpc>
                          <a:spcPct val="115000"/>
                        </a:lnSpc>
                        <a:spcAft>
                          <a:spcPts val="0"/>
                        </a:spcAft>
                      </a:pPr>
                      <a:r>
                        <a:rPr lang="fr-BE" sz="1200" b="0" dirty="0">
                          <a:solidFill>
                            <a:schemeClr val="tx1"/>
                          </a:solidFill>
                          <a:effectLst/>
                          <a:latin typeface="MS Gothic" panose="020B0609070205080204" pitchFamily="49" charset="-128"/>
                          <a:ea typeface="MS Gothic" panose="020B0609070205080204" pitchFamily="49" charset="-128"/>
                          <a:cs typeface="Times New Roman"/>
                        </a:rPr>
                        <a:t>64</a:t>
                      </a:r>
                    </a:p>
                  </a:txBody>
                  <a:tcPr/>
                </a:tc>
                <a:tc>
                  <a:txBody>
                    <a:bodyPr/>
                    <a:lstStyle/>
                    <a:p>
                      <a:pPr>
                        <a:lnSpc>
                          <a:spcPct val="115000"/>
                        </a:lnSpc>
                        <a:spcAft>
                          <a:spcPts val="0"/>
                        </a:spcAft>
                      </a:pPr>
                      <a:r>
                        <a:rPr lang="fr-FR" sz="1200" kern="1200" dirty="0">
                          <a:effectLst/>
                          <a:latin typeface="MS Gothic" panose="020B0609070205080204" pitchFamily="49" charset="-128"/>
                          <a:ea typeface="MS Gothic" panose="020B0609070205080204" pitchFamily="49" charset="-128"/>
                        </a:rPr>
                        <a:t>2,7</a:t>
                      </a:r>
                      <a:endParaRPr lang="fr-BE" sz="1050" dirty="0">
                        <a:effectLst/>
                        <a:latin typeface="MS Gothic" panose="020B0609070205080204" pitchFamily="49" charset="-128"/>
                        <a:ea typeface="MS Gothic" panose="020B0609070205080204" pitchFamily="49" charset="-128"/>
                        <a:cs typeface="Times New Roman"/>
                      </a:endParaRPr>
                    </a:p>
                  </a:txBody>
                  <a:tcPr/>
                </a:tc>
                <a:tc>
                  <a:txBody>
                    <a:bodyPr/>
                    <a:lstStyle/>
                    <a:p>
                      <a:pPr>
                        <a:lnSpc>
                          <a:spcPct val="115000"/>
                        </a:lnSpc>
                        <a:spcAft>
                          <a:spcPts val="0"/>
                        </a:spcAft>
                      </a:pPr>
                      <a:r>
                        <a:rPr lang="ja-JP" altLang="en-US" sz="1100" kern="1200" dirty="0">
                          <a:solidFill>
                            <a:schemeClr val="dk1"/>
                          </a:solidFill>
                          <a:effectLst/>
                          <a:latin typeface="MS Gothic" panose="020B0609070205080204" pitchFamily="49" charset="-128"/>
                          <a:ea typeface="MS Gothic" panose="020B0609070205080204" pitchFamily="49" charset="-128"/>
                          <a:cs typeface="+mn-cs"/>
                        </a:rPr>
                        <a:t>（</a:t>
                      </a:r>
                      <a:r>
                        <a:rPr lang="en-US" altLang="ja-JP" sz="1100" kern="1200" dirty="0">
                          <a:solidFill>
                            <a:schemeClr val="dk1"/>
                          </a:solidFill>
                          <a:effectLst/>
                          <a:latin typeface="MS Gothic" panose="020B0609070205080204" pitchFamily="49" charset="-128"/>
                          <a:ea typeface="MS Gothic" panose="020B0609070205080204" pitchFamily="49" charset="-128"/>
                          <a:cs typeface="+mn-cs"/>
                        </a:rPr>
                        <a:t>2018</a:t>
                      </a:r>
                      <a:r>
                        <a:rPr lang="ja-JP" altLang="en-US" sz="1100" kern="1200" dirty="0">
                          <a:solidFill>
                            <a:schemeClr val="dk1"/>
                          </a:solidFill>
                          <a:effectLst/>
                          <a:latin typeface="MS Gothic" panose="020B0609070205080204" pitchFamily="49" charset="-128"/>
                          <a:ea typeface="MS Gothic" panose="020B0609070205080204" pitchFamily="49" charset="-128"/>
                          <a:cs typeface="+mn-cs"/>
                        </a:rPr>
                        <a:t>年</a:t>
                      </a:r>
                      <a:r>
                        <a:rPr lang="ja-JP" altLang="ja-JP" sz="1100" kern="1200" dirty="0">
                          <a:solidFill>
                            <a:schemeClr val="dk1"/>
                          </a:solidFill>
                          <a:effectLst/>
                          <a:latin typeface="MS Gothic" panose="020B0609070205080204" pitchFamily="49" charset="-128"/>
                          <a:ea typeface="MS Gothic" panose="020B0609070205080204" pitchFamily="49" charset="-128"/>
                          <a:cs typeface="+mn-cs"/>
                        </a:rPr>
                        <a:t>一次アルミ生産量</a:t>
                      </a:r>
                      <a:r>
                        <a:rPr lang="nl-BE" altLang="ja-JP" sz="1100" kern="1200" dirty="0">
                          <a:solidFill>
                            <a:schemeClr val="dk1"/>
                          </a:solidFill>
                          <a:effectLst/>
                          <a:latin typeface="MS Gothic" panose="020B0609070205080204" pitchFamily="49" charset="-128"/>
                          <a:ea typeface="MS Gothic" panose="020B0609070205080204" pitchFamily="49" charset="-128"/>
                          <a:cs typeface="+mn-cs"/>
                        </a:rPr>
                        <a:t>)</a:t>
                      </a:r>
                      <a:endParaRPr lang="en-US" altLang="ja-JP" sz="1100" kern="1200" dirty="0">
                        <a:solidFill>
                          <a:schemeClr val="dk1"/>
                        </a:solidFill>
                        <a:effectLst/>
                        <a:latin typeface="MS Gothic" panose="020B0609070205080204" pitchFamily="49" charset="-128"/>
                        <a:ea typeface="MS Gothic" panose="020B0609070205080204" pitchFamily="49" charset="-128"/>
                        <a:cs typeface="+mn-cs"/>
                      </a:endParaRPr>
                    </a:p>
                    <a:p>
                      <a:pPr>
                        <a:lnSpc>
                          <a:spcPct val="115000"/>
                        </a:lnSpc>
                        <a:spcAft>
                          <a:spcPts val="0"/>
                        </a:spcAft>
                      </a:pPr>
                      <a:r>
                        <a:rPr lang="en-US" altLang="ja-JP" sz="1100" kern="1200" dirty="0">
                          <a:solidFill>
                            <a:schemeClr val="dk1"/>
                          </a:solidFill>
                          <a:effectLst/>
                          <a:latin typeface="MS Gothic" panose="020B0609070205080204" pitchFamily="49" charset="-128"/>
                          <a:ea typeface="MS Gothic" panose="020B0609070205080204" pitchFamily="49" charset="-128"/>
                          <a:cs typeface="+mn-cs"/>
                        </a:rPr>
                        <a:t>24%</a:t>
                      </a:r>
                      <a:r>
                        <a:rPr lang="ja-JP" altLang="ja-JP" sz="1100" kern="1200" dirty="0">
                          <a:solidFill>
                            <a:schemeClr val="dk1"/>
                          </a:solidFill>
                          <a:effectLst/>
                          <a:latin typeface="MS Gothic" panose="020B0609070205080204" pitchFamily="49" charset="-128"/>
                          <a:ea typeface="MS Gothic" panose="020B0609070205080204" pitchFamily="49" charset="-128"/>
                          <a:cs typeface="+mn-cs"/>
                        </a:rPr>
                        <a:t>が建材用途</a:t>
                      </a:r>
                      <a:r>
                        <a:rPr lang="en-US" sz="800" kern="1200" dirty="0">
                          <a:effectLst/>
                          <a:latin typeface="MS Gothic" panose="020B0609070205080204" pitchFamily="49" charset="-128"/>
                          <a:ea typeface="MS Gothic" panose="020B0609070205080204" pitchFamily="49" charset="-128"/>
                        </a:rPr>
                        <a:t> </a:t>
                      </a:r>
                      <a:endParaRPr lang="fr-BE" sz="800" dirty="0">
                        <a:effectLst/>
                        <a:latin typeface="MS Gothic" panose="020B0609070205080204" pitchFamily="49" charset="-128"/>
                        <a:ea typeface="MS Gothic" panose="020B0609070205080204" pitchFamily="49" charset="-128"/>
                        <a:cs typeface="Times New Roman"/>
                      </a:endParaRPr>
                    </a:p>
                  </a:txBody>
                  <a:tcPr marL="76809" marR="76809" marT="38404" marB="38404"/>
                </a:tc>
                <a:extLst>
                  <a:ext uri="{0D108BD9-81ED-4DB2-BD59-A6C34878D82A}">
                    <a16:rowId xmlns:a16="http://schemas.microsoft.com/office/drawing/2014/main" val="10008"/>
                  </a:ext>
                </a:extLst>
              </a:tr>
              <a:tr h="440444">
                <a:tc>
                  <a:txBody>
                    <a:bodyPr/>
                    <a:lstStyle/>
                    <a:p>
                      <a:pPr>
                        <a:lnSpc>
                          <a:spcPct val="115000"/>
                        </a:lnSpc>
                        <a:spcAft>
                          <a:spcPts val="0"/>
                        </a:spcAft>
                      </a:pPr>
                      <a:r>
                        <a:rPr lang="ja-JP" altLang="en-US" sz="1200" kern="1200" dirty="0">
                          <a:effectLst/>
                          <a:latin typeface="MS Gothic" panose="020B0609070205080204" pitchFamily="49" charset="-128"/>
                          <a:ea typeface="MS Gothic" panose="020B0609070205080204" pitchFamily="49" charset="-128"/>
                        </a:rPr>
                        <a:t>ステンレス</a:t>
                      </a:r>
                      <a:r>
                        <a:rPr lang="fr-FR" sz="1200" kern="1200" dirty="0">
                          <a:effectLst/>
                          <a:latin typeface="MS Gothic" panose="020B0609070205080204" pitchFamily="49" charset="-128"/>
                          <a:ea typeface="MS Gothic" panose="020B0609070205080204" pitchFamily="49" charset="-128"/>
                        </a:rPr>
                        <a:t> </a:t>
                      </a:r>
                      <a:r>
                        <a:rPr lang="fr-FR" sz="1200" kern="1200" baseline="50000" dirty="0">
                          <a:effectLst/>
                          <a:latin typeface="MS Gothic" panose="020B0609070205080204" pitchFamily="49" charset="-128"/>
                          <a:ea typeface="MS Gothic" panose="020B0609070205080204" pitchFamily="49" charset="-128"/>
                        </a:rPr>
                        <a:t>10</a:t>
                      </a:r>
                      <a:endParaRPr lang="fr-BE" sz="1050" baseline="50000" dirty="0">
                        <a:effectLst/>
                        <a:latin typeface="MS Gothic" panose="020B0609070205080204" pitchFamily="49" charset="-128"/>
                        <a:ea typeface="MS Gothic" panose="020B0609070205080204" pitchFamily="49" charset="-128"/>
                        <a:cs typeface="Times New Roman"/>
                      </a:endParaRPr>
                    </a:p>
                  </a:txBody>
                  <a:tcPr/>
                </a:tc>
                <a:tc>
                  <a:txBody>
                    <a:bodyPr/>
                    <a:lstStyle/>
                    <a:p>
                      <a:pPr algn="ctr">
                        <a:lnSpc>
                          <a:spcPct val="115000"/>
                        </a:lnSpc>
                        <a:spcAft>
                          <a:spcPts val="0"/>
                        </a:spcAft>
                      </a:pPr>
                      <a:r>
                        <a:rPr lang="fr-BE" sz="1200" dirty="0">
                          <a:solidFill>
                            <a:schemeClr val="tx1"/>
                          </a:solidFill>
                          <a:effectLst/>
                          <a:latin typeface="MS Gothic" panose="020B0609070205080204" pitchFamily="49" charset="-128"/>
                          <a:ea typeface="MS Gothic" panose="020B0609070205080204" pitchFamily="49" charset="-128"/>
                          <a:cs typeface="Times New Roman"/>
                        </a:rPr>
                        <a:t>51</a:t>
                      </a:r>
                    </a:p>
                  </a:txBody>
                  <a:tcPr/>
                </a:tc>
                <a:tc>
                  <a:txBody>
                    <a:bodyPr/>
                    <a:lstStyle/>
                    <a:p>
                      <a:pPr>
                        <a:lnSpc>
                          <a:spcPct val="115000"/>
                        </a:lnSpc>
                        <a:spcAft>
                          <a:spcPts val="0"/>
                        </a:spcAft>
                      </a:pPr>
                      <a:r>
                        <a:rPr lang="fr-FR" sz="1200" kern="1200" dirty="0">
                          <a:effectLst/>
                          <a:latin typeface="MS Gothic" panose="020B0609070205080204" pitchFamily="49" charset="-128"/>
                          <a:ea typeface="MS Gothic" panose="020B0609070205080204" pitchFamily="49" charset="-128"/>
                        </a:rPr>
                        <a:t>7,8</a:t>
                      </a:r>
                      <a:endParaRPr lang="fr-BE" sz="1050" dirty="0">
                        <a:effectLst/>
                        <a:latin typeface="MS Gothic" panose="020B0609070205080204" pitchFamily="49" charset="-128"/>
                        <a:ea typeface="MS Gothic" panose="020B0609070205080204" pitchFamily="49" charset="-128"/>
                        <a:cs typeface="Times New Roman"/>
                      </a:endParaRPr>
                    </a:p>
                  </a:txBody>
                  <a:tcPr/>
                </a:tc>
                <a:tc>
                  <a:txBody>
                    <a:bodyPr/>
                    <a:lstStyle/>
                    <a:p>
                      <a:pPr algn="just">
                        <a:spcAft>
                          <a:spcPts val="0"/>
                        </a:spcAft>
                      </a:pPr>
                      <a:r>
                        <a:rPr lang="ja-JP" altLang="en-US" sz="1100" kern="100" dirty="0">
                          <a:effectLst/>
                          <a:latin typeface="MS Gothic" panose="020B0609070205080204" pitchFamily="49" charset="-128"/>
                          <a:ea typeface="MS Gothic" panose="020B0609070205080204" pitchFamily="49" charset="-128"/>
                        </a:rPr>
                        <a:t>生産量は</a:t>
                      </a:r>
                      <a:r>
                        <a:rPr lang="en-US" altLang="ja-JP" sz="1100" kern="100" dirty="0">
                          <a:effectLst/>
                          <a:latin typeface="MS Gothic" panose="020B0609070205080204" pitchFamily="49" charset="-128"/>
                          <a:ea typeface="MS Gothic" panose="020B0609070205080204" pitchFamily="49" charset="-128"/>
                        </a:rPr>
                        <a:t>2018</a:t>
                      </a:r>
                      <a:r>
                        <a:rPr lang="ja-JP" altLang="en-US" sz="1100" kern="100" dirty="0">
                          <a:effectLst/>
                          <a:latin typeface="MS Gothic" panose="020B0609070205080204" pitchFamily="49" charset="-128"/>
                          <a:ea typeface="MS Gothic" panose="020B0609070205080204" pitchFamily="49" charset="-128"/>
                        </a:rPr>
                        <a:t>年のもの</a:t>
                      </a:r>
                      <a:endParaRPr lang="en-US" sz="1100" kern="100" dirty="0">
                        <a:effectLst/>
                        <a:latin typeface="MS Gothic" panose="020B0609070205080204" pitchFamily="49" charset="-128"/>
                        <a:ea typeface="MS Gothic" panose="020B0609070205080204" pitchFamily="49" charset="-128"/>
                      </a:endParaRPr>
                    </a:p>
                    <a:p>
                      <a:pPr>
                        <a:lnSpc>
                          <a:spcPct val="115000"/>
                        </a:lnSpc>
                        <a:spcAft>
                          <a:spcPts val="0"/>
                        </a:spcAft>
                      </a:pPr>
                      <a:r>
                        <a:rPr lang="en-US" altLang="ja-JP" sz="1100" kern="1200" dirty="0">
                          <a:solidFill>
                            <a:schemeClr val="dk1"/>
                          </a:solidFill>
                          <a:effectLst/>
                          <a:latin typeface="MS Gothic" panose="020B0609070205080204" pitchFamily="49" charset="-128"/>
                          <a:ea typeface="MS Gothic" panose="020B0609070205080204" pitchFamily="49" charset="-128"/>
                          <a:cs typeface="+mn-cs"/>
                        </a:rPr>
                        <a:t>17%</a:t>
                      </a:r>
                      <a:r>
                        <a:rPr lang="ja-JP" altLang="ja-JP" sz="1100" kern="1200" dirty="0">
                          <a:solidFill>
                            <a:schemeClr val="dk1"/>
                          </a:solidFill>
                          <a:effectLst/>
                          <a:latin typeface="MS Gothic" panose="020B0609070205080204" pitchFamily="49" charset="-128"/>
                          <a:ea typeface="MS Gothic" panose="020B0609070205080204" pitchFamily="49" charset="-128"/>
                          <a:cs typeface="+mn-cs"/>
                        </a:rPr>
                        <a:t>が建材用途</a:t>
                      </a:r>
                      <a:r>
                        <a:rPr lang="en-US" sz="1100" kern="1200" dirty="0">
                          <a:effectLst/>
                          <a:latin typeface="MS Gothic" panose="020B0609070205080204" pitchFamily="49" charset="-128"/>
                          <a:ea typeface="MS Gothic" panose="020B0609070205080204" pitchFamily="49" charset="-128"/>
                        </a:rPr>
                        <a:t> </a:t>
                      </a:r>
                      <a:r>
                        <a:rPr lang="fr-FR" sz="1100" kern="1200" baseline="30000" dirty="0">
                          <a:effectLst/>
                          <a:latin typeface="MS Gothic" panose="020B0609070205080204" pitchFamily="49" charset="-128"/>
                          <a:ea typeface="MS Gothic" panose="020B0609070205080204" pitchFamily="49" charset="-128"/>
                        </a:rPr>
                        <a:t>1</a:t>
                      </a:r>
                      <a:r>
                        <a:rPr lang="en-US" altLang="ja-JP" sz="1100" kern="1200" baseline="30000" dirty="0">
                          <a:effectLst/>
                          <a:latin typeface="MS Gothic" panose="020B0609070205080204" pitchFamily="49" charset="-128"/>
                          <a:ea typeface="MS Gothic" panose="020B0609070205080204" pitchFamily="49" charset="-128"/>
                        </a:rPr>
                        <a:t>0</a:t>
                      </a:r>
                      <a:endParaRPr lang="fr-BE" sz="800" baseline="30000" dirty="0">
                        <a:effectLst/>
                        <a:latin typeface="MS Gothic" panose="020B0609070205080204" pitchFamily="49" charset="-128"/>
                        <a:ea typeface="MS Gothic" panose="020B0609070205080204" pitchFamily="49" charset="-128"/>
                        <a:cs typeface="Times New Roman"/>
                      </a:endParaRPr>
                    </a:p>
                  </a:txBody>
                  <a:tcPr marL="76809" marR="76809" marT="38404" marB="38404"/>
                </a:tc>
                <a:extLst>
                  <a:ext uri="{0D108BD9-81ED-4DB2-BD59-A6C34878D82A}">
                    <a16:rowId xmlns:a16="http://schemas.microsoft.com/office/drawing/2014/main" val="10009"/>
                  </a:ext>
                </a:extLst>
              </a:tr>
            </a:tbl>
          </a:graphicData>
        </a:graphic>
      </p:graphicFrame>
      <p:sp>
        <p:nvSpPr>
          <p:cNvPr id="7" name="Slide Number Placeholder 3">
            <a:extLst>
              <a:ext uri="{FF2B5EF4-FFF2-40B4-BE49-F238E27FC236}">
                <a16:creationId xmlns:a16="http://schemas.microsoft.com/office/drawing/2014/main" id="{38789461-3FA5-4B64-B725-A62FABF2D64B}"/>
              </a:ext>
            </a:extLst>
          </p:cNvPr>
          <p:cNvSpPr>
            <a:spLocks noGrp="1"/>
          </p:cNvSpPr>
          <p:nvPr>
            <p:ph type="sldNum" sz="quarter" idx="12"/>
          </p:nvPr>
        </p:nvSpPr>
        <p:spPr>
          <a:xfrm>
            <a:off x="8702344" y="6438979"/>
            <a:ext cx="396000" cy="365125"/>
          </a:xfrm>
        </p:spPr>
        <p:txBody>
          <a:bodyPr lIns="0" tIns="0" rIns="0" bIns="0"/>
          <a:lstStyle/>
          <a:p>
            <a:fld id="{1DC9DC11-BD25-480D-811A-D8D5A6A2F056}" type="slidenum">
              <a:rPr lang="fr-BE" smtClean="0"/>
              <a:t>3</a:t>
            </a:fld>
            <a:endParaRPr lang="fr-BE" dirty="0"/>
          </a:p>
        </p:txBody>
      </p:sp>
    </p:spTree>
    <p:extLst>
      <p:ext uri="{BB962C8B-B14F-4D97-AF65-F5344CB8AC3E}">
        <p14:creationId xmlns:p14="http://schemas.microsoft.com/office/powerpoint/2010/main" val="33077074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518344070"/>
              </p:ext>
            </p:extLst>
          </p:nvPr>
        </p:nvGraphicFramePr>
        <p:xfrm>
          <a:off x="683568" y="1124744"/>
          <a:ext cx="7992888" cy="5400600"/>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rot="16200000">
            <a:off x="-1053606" y="3496362"/>
            <a:ext cx="2952328" cy="369332"/>
          </a:xfrm>
          <a:prstGeom prst="rect">
            <a:avLst/>
          </a:prstGeom>
          <a:noFill/>
        </p:spPr>
        <p:txBody>
          <a:bodyPr wrap="square" rtlCol="0">
            <a:spAutoFit/>
          </a:bodyPr>
          <a:lstStyle/>
          <a:p>
            <a:pPr algn="ctr"/>
            <a:r>
              <a:rPr lang="ja-JP" altLang="en-US" b="1" dirty="0">
                <a:latin typeface="ＭＳ Ｐゴシック" panose="020B0600070205080204" pitchFamily="50" charset="-128"/>
                <a:ea typeface="ＭＳ Ｐゴシック" panose="020B0600070205080204" pitchFamily="50" charset="-128"/>
              </a:rPr>
              <a:t>百万トン</a:t>
            </a:r>
            <a:r>
              <a:rPr lang="fr-FR" b="1" dirty="0">
                <a:latin typeface="ＭＳ Ｐゴシック" panose="020B0600070205080204" pitchFamily="50" charset="-128"/>
                <a:ea typeface="ＭＳ Ｐゴシック" panose="020B0600070205080204" pitchFamily="50" charset="-128"/>
              </a:rPr>
              <a:t> (2018</a:t>
            </a:r>
            <a:r>
              <a:rPr lang="ja-JP" altLang="en-US" b="1" dirty="0">
                <a:latin typeface="ＭＳ Ｐゴシック" panose="020B0600070205080204" pitchFamily="50" charset="-128"/>
                <a:ea typeface="ＭＳ Ｐゴシック" panose="020B0600070205080204" pitchFamily="50" charset="-128"/>
              </a:rPr>
              <a:t>年</a:t>
            </a:r>
            <a:r>
              <a:rPr lang="fr-FR" b="1" dirty="0">
                <a:latin typeface="ＭＳ Ｐゴシック" panose="020B0600070205080204" pitchFamily="50" charset="-128"/>
                <a:ea typeface="ＭＳ Ｐゴシック" panose="020B0600070205080204" pitchFamily="50" charset="-128"/>
              </a:rPr>
              <a:t>)</a:t>
            </a:r>
          </a:p>
        </p:txBody>
      </p:sp>
      <p:sp>
        <p:nvSpPr>
          <p:cNvPr id="6" name="Title 1"/>
          <p:cNvSpPr txBox="1">
            <a:spLocks/>
          </p:cNvSpPr>
          <p:nvPr/>
        </p:nvSpPr>
        <p:spPr>
          <a:xfrm>
            <a:off x="395536" y="127680"/>
            <a:ext cx="8229600" cy="79208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ja-JP" altLang="en-US" sz="4000" dirty="0">
                <a:latin typeface="ＭＳ Ｐゴシック" panose="020B0600070205080204" pitchFamily="50" charset="-128"/>
                <a:ea typeface="ＭＳ Ｐゴシック" panose="020B0600070205080204" pitchFamily="50" charset="-128"/>
              </a:rPr>
              <a:t>今日の主な建築用材料</a:t>
            </a:r>
            <a:endParaRPr lang="fr-FR" sz="4000" dirty="0">
              <a:latin typeface="ＭＳ Ｐゴシック" panose="020B0600070205080204" pitchFamily="50" charset="-128"/>
              <a:ea typeface="ＭＳ Ｐゴシック" panose="020B0600070205080204" pitchFamily="50" charset="-128"/>
            </a:endParaRPr>
          </a:p>
        </p:txBody>
      </p:sp>
      <p:sp>
        <p:nvSpPr>
          <p:cNvPr id="8" name="Slide Number Placeholder 3">
            <a:extLst>
              <a:ext uri="{FF2B5EF4-FFF2-40B4-BE49-F238E27FC236}">
                <a16:creationId xmlns:a16="http://schemas.microsoft.com/office/drawing/2014/main" id="{43E0E03F-782D-47EB-A11B-1D5671D0DB9E}"/>
              </a:ext>
            </a:extLst>
          </p:cNvPr>
          <p:cNvSpPr>
            <a:spLocks noGrp="1"/>
          </p:cNvSpPr>
          <p:nvPr>
            <p:ph type="sldNum" sz="quarter" idx="12"/>
          </p:nvPr>
        </p:nvSpPr>
        <p:spPr>
          <a:xfrm>
            <a:off x="8702344" y="6438979"/>
            <a:ext cx="396000" cy="365125"/>
          </a:xfrm>
        </p:spPr>
        <p:txBody>
          <a:bodyPr lIns="0" tIns="0" rIns="0" bIns="0"/>
          <a:lstStyle/>
          <a:p>
            <a:fld id="{1DC9DC11-BD25-480D-811A-D8D5A6A2F056}" type="slidenum">
              <a:rPr lang="fr-BE" smtClean="0"/>
              <a:t>4</a:t>
            </a:fld>
            <a:endParaRPr lang="fr-BE" dirty="0"/>
          </a:p>
        </p:txBody>
      </p:sp>
    </p:spTree>
    <p:extLst>
      <p:ext uri="{BB962C8B-B14F-4D97-AF65-F5344CB8AC3E}">
        <p14:creationId xmlns:p14="http://schemas.microsoft.com/office/powerpoint/2010/main" val="41129498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420"/>
            <a:ext cx="8436082" cy="1143000"/>
          </a:xfrm>
        </p:spPr>
        <p:txBody>
          <a:bodyPr>
            <a:noAutofit/>
          </a:bodyPr>
          <a:lstStyle/>
          <a:p>
            <a:r>
              <a:rPr lang="ja-JP" altLang="en-US" sz="4000" dirty="0">
                <a:latin typeface="ＭＳ Ｐゴシック" panose="020B0600070205080204" pitchFamily="50" charset="-128"/>
                <a:ea typeface="ＭＳ Ｐゴシック" panose="020B0600070205080204" pitchFamily="50" charset="-128"/>
              </a:rPr>
              <a:t>主要材料におけるヤング率</a:t>
            </a:r>
            <a:r>
              <a:rPr lang="en-US" altLang="ja-JP" sz="4000" dirty="0">
                <a:latin typeface="ＭＳ Ｐゴシック" panose="020B0600070205080204" pitchFamily="50" charset="-128"/>
                <a:ea typeface="ＭＳ Ｐゴシック" panose="020B0600070205080204" pitchFamily="50" charset="-128"/>
              </a:rPr>
              <a:t>E</a:t>
            </a:r>
            <a:r>
              <a:rPr lang="fr-FR" sz="4000" baseline="50000" dirty="0">
                <a:latin typeface="ＭＳ Ｐゴシック" panose="020B0600070205080204" pitchFamily="50" charset="-128"/>
                <a:ea typeface="ＭＳ Ｐゴシック" panose="020B0600070205080204" pitchFamily="50" charset="-128"/>
              </a:rPr>
              <a:t>12</a:t>
            </a:r>
            <a:r>
              <a:rPr lang="fr-FR" sz="4000" dirty="0">
                <a:latin typeface="ＭＳ Ｐゴシック" panose="020B0600070205080204" pitchFamily="50" charset="-128"/>
                <a:ea typeface="ＭＳ Ｐゴシック" panose="020B0600070205080204" pitchFamily="50" charset="-128"/>
              </a:rPr>
              <a:t> </a:t>
            </a:r>
            <a:r>
              <a:rPr lang="ja-JP" altLang="en-US" sz="4000" dirty="0">
                <a:latin typeface="ＭＳ Ｐゴシック" panose="020B0600070205080204" pitchFamily="50" charset="-128"/>
                <a:ea typeface="ＭＳ Ｐゴシック" panose="020B0600070205080204" pitchFamily="50" charset="-128"/>
              </a:rPr>
              <a:t>（剛性</a:t>
            </a:r>
            <a:r>
              <a:rPr lang="fr-FR" sz="4000" dirty="0">
                <a:latin typeface="ＭＳ Ｐゴシック" panose="020B0600070205080204" pitchFamily="50" charset="-128"/>
                <a:ea typeface="ＭＳ Ｐゴシック" panose="020B0600070205080204" pitchFamily="50" charset="-128"/>
              </a:rPr>
              <a:t>)</a:t>
            </a:r>
            <a:endParaRPr lang="nl-BE" sz="4000" dirty="0">
              <a:latin typeface="ＭＳ Ｐゴシック" panose="020B0600070205080204" pitchFamily="50" charset="-128"/>
              <a:ea typeface="ＭＳ Ｐゴシック" panose="020B0600070205080204" pitchFamily="50" charset="-128"/>
            </a:endParaRPr>
          </a:p>
        </p:txBody>
      </p:sp>
      <p:graphicFrame>
        <p:nvGraphicFramePr>
          <p:cNvPr id="10" name="Table 9"/>
          <p:cNvGraphicFramePr>
            <a:graphicFrameLocks noGrp="1"/>
          </p:cNvGraphicFramePr>
          <p:nvPr/>
        </p:nvGraphicFramePr>
        <p:xfrm>
          <a:off x="2663788" y="1556792"/>
          <a:ext cx="3816424" cy="4221787"/>
        </p:xfrm>
        <a:graphic>
          <a:graphicData uri="http://schemas.openxmlformats.org/drawingml/2006/table">
            <a:tbl>
              <a:tblPr firstRow="1" bandRow="1">
                <a:tableStyleId>{9DCAF9ED-07DC-4A11-8D7F-57B35C25682E}</a:tableStyleId>
              </a:tblPr>
              <a:tblGrid>
                <a:gridCol w="2304256">
                  <a:extLst>
                    <a:ext uri="{9D8B030D-6E8A-4147-A177-3AD203B41FA5}">
                      <a16:colId xmlns:a16="http://schemas.microsoft.com/office/drawing/2014/main" val="20000"/>
                    </a:ext>
                  </a:extLst>
                </a:gridCol>
                <a:gridCol w="1512168">
                  <a:extLst>
                    <a:ext uri="{9D8B030D-6E8A-4147-A177-3AD203B41FA5}">
                      <a16:colId xmlns:a16="http://schemas.microsoft.com/office/drawing/2014/main" val="20001"/>
                    </a:ext>
                  </a:extLst>
                </a:gridCol>
              </a:tblGrid>
              <a:tr h="1207699">
                <a:tc>
                  <a:txBody>
                    <a:bodyPr/>
                    <a:lstStyle/>
                    <a:p>
                      <a:pPr algn="ctr"/>
                      <a:r>
                        <a:rPr lang="ja-JP" altLang="en-US" sz="2400" dirty="0"/>
                        <a:t>材料</a:t>
                      </a:r>
                      <a:endParaRPr lang="fr-FR" sz="2400" b="0" dirty="0">
                        <a:solidFill>
                          <a:schemeClr val="tx1"/>
                        </a:solidFill>
                      </a:endParaRPr>
                    </a:p>
                  </a:txBody>
                  <a:tcPr anchor="ctr"/>
                </a:tc>
                <a:tc>
                  <a:txBody>
                    <a:bodyPr/>
                    <a:lstStyle/>
                    <a:p>
                      <a:pPr algn="ctr"/>
                      <a:r>
                        <a:rPr lang="ja-JP" altLang="en-US" sz="2400" dirty="0"/>
                        <a:t>ヤング率</a:t>
                      </a:r>
                      <a:r>
                        <a:rPr lang="fr-FR" sz="2400" dirty="0"/>
                        <a:t>E (GPa)</a:t>
                      </a:r>
                      <a:endParaRPr lang="fr-FR" sz="2400" b="0" dirty="0">
                        <a:solidFill>
                          <a:schemeClr val="tx1"/>
                        </a:solidFill>
                      </a:endParaRPr>
                    </a:p>
                  </a:txBody>
                  <a:tcPr anchor="ctr"/>
                </a:tc>
                <a:extLst>
                  <a:ext uri="{0D108BD9-81ED-4DB2-BD59-A6C34878D82A}">
                    <a16:rowId xmlns:a16="http://schemas.microsoft.com/office/drawing/2014/main" val="10000"/>
                  </a:ext>
                </a:extLst>
              </a:tr>
              <a:tr h="376761">
                <a:tc>
                  <a:txBody>
                    <a:bodyPr/>
                    <a:lstStyle/>
                    <a:p>
                      <a:pPr algn="ctr"/>
                      <a:r>
                        <a:rPr lang="ja-JP" altLang="en-US" dirty="0"/>
                        <a:t>鉄鋼材料</a:t>
                      </a:r>
                      <a:r>
                        <a:rPr lang="fr-FR" dirty="0"/>
                        <a:t> </a:t>
                      </a:r>
                    </a:p>
                  </a:txBody>
                  <a:tcPr/>
                </a:tc>
                <a:tc>
                  <a:txBody>
                    <a:bodyPr/>
                    <a:lstStyle/>
                    <a:p>
                      <a:pPr algn="ctr"/>
                      <a:r>
                        <a:rPr lang="fr-FR" dirty="0"/>
                        <a:t>~210</a:t>
                      </a:r>
                    </a:p>
                  </a:txBody>
                  <a:tcPr/>
                </a:tc>
                <a:extLst>
                  <a:ext uri="{0D108BD9-81ED-4DB2-BD59-A6C34878D82A}">
                    <a16:rowId xmlns:a16="http://schemas.microsoft.com/office/drawing/2014/main" val="10001"/>
                  </a:ext>
                </a:extLst>
              </a:tr>
              <a:tr h="376761">
                <a:tc>
                  <a:txBody>
                    <a:bodyPr/>
                    <a:lstStyle/>
                    <a:p>
                      <a:pPr algn="ctr"/>
                      <a:r>
                        <a:rPr lang="ja-JP" altLang="en-US" dirty="0"/>
                        <a:t>ステンレス鋼</a:t>
                      </a:r>
                      <a:endParaRPr lang="fr-FR" dirty="0"/>
                    </a:p>
                  </a:txBody>
                  <a:tcPr/>
                </a:tc>
                <a:tc>
                  <a:txBody>
                    <a:bodyPr/>
                    <a:lstStyle/>
                    <a:p>
                      <a:pPr algn="ctr"/>
                      <a:r>
                        <a:rPr lang="fr-FR" dirty="0"/>
                        <a:t>~210</a:t>
                      </a:r>
                    </a:p>
                  </a:txBody>
                  <a:tcPr/>
                </a:tc>
                <a:extLst>
                  <a:ext uri="{0D108BD9-81ED-4DB2-BD59-A6C34878D82A}">
                    <a16:rowId xmlns:a16="http://schemas.microsoft.com/office/drawing/2014/main" val="10002"/>
                  </a:ext>
                </a:extLst>
              </a:tr>
              <a:tr h="376761">
                <a:tc>
                  <a:txBody>
                    <a:bodyPr/>
                    <a:lstStyle/>
                    <a:p>
                      <a:pPr algn="ctr"/>
                      <a:r>
                        <a:rPr lang="ja-JP" altLang="en-US" dirty="0"/>
                        <a:t>銅</a:t>
                      </a:r>
                      <a:endParaRPr lang="fr-FR" dirty="0"/>
                    </a:p>
                  </a:txBody>
                  <a:tcPr/>
                </a:tc>
                <a:tc>
                  <a:txBody>
                    <a:bodyPr/>
                    <a:lstStyle/>
                    <a:p>
                      <a:pPr algn="ctr"/>
                      <a:r>
                        <a:rPr lang="fr-FR" dirty="0"/>
                        <a:t>~130</a:t>
                      </a:r>
                    </a:p>
                  </a:txBody>
                  <a:tcPr/>
                </a:tc>
                <a:extLst>
                  <a:ext uri="{0D108BD9-81ED-4DB2-BD59-A6C34878D82A}">
                    <a16:rowId xmlns:a16="http://schemas.microsoft.com/office/drawing/2014/main" val="10003"/>
                  </a:ext>
                </a:extLst>
              </a:tr>
              <a:tr h="376761">
                <a:tc>
                  <a:txBody>
                    <a:bodyPr/>
                    <a:lstStyle/>
                    <a:p>
                      <a:pPr algn="ctr"/>
                      <a:r>
                        <a:rPr lang="ja-JP" altLang="en-US" dirty="0"/>
                        <a:t>チタン</a:t>
                      </a:r>
                      <a:endParaRPr lang="fr-FR" dirty="0"/>
                    </a:p>
                  </a:txBody>
                  <a:tcPr/>
                </a:tc>
                <a:tc>
                  <a:txBody>
                    <a:bodyPr/>
                    <a:lstStyle/>
                    <a:p>
                      <a:pPr algn="ctr"/>
                      <a:r>
                        <a:rPr lang="fr-FR" dirty="0"/>
                        <a:t>~100</a:t>
                      </a:r>
                    </a:p>
                  </a:txBody>
                  <a:tcPr/>
                </a:tc>
                <a:extLst>
                  <a:ext uri="{0D108BD9-81ED-4DB2-BD59-A6C34878D82A}">
                    <a16:rowId xmlns:a16="http://schemas.microsoft.com/office/drawing/2014/main" val="10004"/>
                  </a:ext>
                </a:extLst>
              </a:tr>
              <a:tr h="376761">
                <a:tc>
                  <a:txBody>
                    <a:bodyPr/>
                    <a:lstStyle/>
                    <a:p>
                      <a:pPr algn="ctr"/>
                      <a:r>
                        <a:rPr lang="ja-JP" altLang="en-US" dirty="0"/>
                        <a:t>アルミニウム</a:t>
                      </a:r>
                      <a:endParaRPr lang="fr-FR" dirty="0"/>
                    </a:p>
                  </a:txBody>
                  <a:tcPr/>
                </a:tc>
                <a:tc>
                  <a:txBody>
                    <a:bodyPr/>
                    <a:lstStyle/>
                    <a:p>
                      <a:pPr algn="ctr"/>
                      <a:r>
                        <a:rPr lang="fr-FR" dirty="0"/>
                        <a:t>~70</a:t>
                      </a:r>
                    </a:p>
                  </a:txBody>
                  <a:tcPr/>
                </a:tc>
                <a:extLst>
                  <a:ext uri="{0D108BD9-81ED-4DB2-BD59-A6C34878D82A}">
                    <a16:rowId xmlns:a16="http://schemas.microsoft.com/office/drawing/2014/main" val="10005"/>
                  </a:ext>
                </a:extLst>
              </a:tr>
              <a:tr h="376761">
                <a:tc>
                  <a:txBody>
                    <a:bodyPr/>
                    <a:lstStyle/>
                    <a:p>
                      <a:pPr algn="ctr"/>
                      <a:r>
                        <a:rPr lang="ja-JP" altLang="en-US" dirty="0"/>
                        <a:t>コンクリート</a:t>
                      </a:r>
                      <a:endParaRPr lang="fr-FR" dirty="0"/>
                    </a:p>
                  </a:txBody>
                  <a:tcPr/>
                </a:tc>
                <a:tc>
                  <a:txBody>
                    <a:bodyPr/>
                    <a:lstStyle/>
                    <a:p>
                      <a:pPr algn="ctr"/>
                      <a:r>
                        <a:rPr lang="fr-FR" dirty="0"/>
                        <a:t>~40</a:t>
                      </a:r>
                    </a:p>
                  </a:txBody>
                  <a:tcPr/>
                </a:tc>
                <a:extLst>
                  <a:ext uri="{0D108BD9-81ED-4DB2-BD59-A6C34878D82A}">
                    <a16:rowId xmlns:a16="http://schemas.microsoft.com/office/drawing/2014/main" val="10006"/>
                  </a:ext>
                </a:extLst>
              </a:tr>
              <a:tr h="376761">
                <a:tc>
                  <a:txBody>
                    <a:bodyPr/>
                    <a:lstStyle/>
                    <a:p>
                      <a:pPr algn="ctr"/>
                      <a:r>
                        <a:rPr lang="ja-JP" altLang="en-US" dirty="0"/>
                        <a:t>木材</a:t>
                      </a:r>
                      <a:endParaRPr lang="fr-FR" dirty="0"/>
                    </a:p>
                  </a:txBody>
                  <a:tcPr/>
                </a:tc>
                <a:tc>
                  <a:txBody>
                    <a:bodyPr/>
                    <a:lstStyle/>
                    <a:p>
                      <a:pPr algn="ctr"/>
                      <a:r>
                        <a:rPr lang="fr-FR" dirty="0"/>
                        <a:t>~10</a:t>
                      </a:r>
                    </a:p>
                  </a:txBody>
                  <a:tcPr/>
                </a:tc>
                <a:extLst>
                  <a:ext uri="{0D108BD9-81ED-4DB2-BD59-A6C34878D82A}">
                    <a16:rowId xmlns:a16="http://schemas.microsoft.com/office/drawing/2014/main" val="10007"/>
                  </a:ext>
                </a:extLst>
              </a:tr>
              <a:tr h="376761">
                <a:tc>
                  <a:txBody>
                    <a:bodyPr/>
                    <a:lstStyle/>
                    <a:p>
                      <a:pPr algn="ctr"/>
                      <a:r>
                        <a:rPr lang="ja-JP" altLang="en-US" dirty="0"/>
                        <a:t>プラスチック</a:t>
                      </a:r>
                      <a:endParaRPr lang="fr-FR" dirty="0"/>
                    </a:p>
                  </a:txBody>
                  <a:tcPr/>
                </a:tc>
                <a:tc>
                  <a:txBody>
                    <a:bodyPr/>
                    <a:lstStyle/>
                    <a:p>
                      <a:pPr algn="ctr"/>
                      <a:r>
                        <a:rPr lang="fr-FR" dirty="0"/>
                        <a:t>~4</a:t>
                      </a:r>
                    </a:p>
                  </a:txBody>
                  <a:tcPr/>
                </a:tc>
                <a:extLst>
                  <a:ext uri="{0D108BD9-81ED-4DB2-BD59-A6C34878D82A}">
                    <a16:rowId xmlns:a16="http://schemas.microsoft.com/office/drawing/2014/main" val="10008"/>
                  </a:ext>
                </a:extLst>
              </a:tr>
            </a:tbl>
          </a:graphicData>
        </a:graphic>
      </p:graphicFrame>
      <p:pic>
        <p:nvPicPr>
          <p:cNvPr id="14" name="Picture 2" descr="http://hydrogen.physik.uni-wuppertal.de/hyperphysics/hyperphysics/hbase/images/ymod.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9792" y="5805264"/>
            <a:ext cx="3744416" cy="1049831"/>
          </a:xfrm>
          <a:prstGeom prst="rect">
            <a:avLst/>
          </a:prstGeom>
          <a:noFill/>
          <a:extLst>
            <a:ext uri="{909E8E84-426E-40DD-AFC4-6F175D3DCCD1}">
              <a14:hiddenFill xmlns:a14="http://schemas.microsoft.com/office/drawing/2010/main">
                <a:solidFill>
                  <a:srgbClr val="FFFFFF"/>
                </a:solidFill>
              </a14:hiddenFill>
            </a:ext>
          </a:extLst>
        </p:spPr>
      </p:pic>
      <p:sp>
        <p:nvSpPr>
          <p:cNvPr id="15" name="Oval 9"/>
          <p:cNvSpPr/>
          <p:nvPr/>
        </p:nvSpPr>
        <p:spPr>
          <a:xfrm>
            <a:off x="6664960" y="2440427"/>
            <a:ext cx="2228322" cy="1440693"/>
          </a:xfrm>
          <a:prstGeom prst="ellipse">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sz="1600" dirty="0">
                <a:solidFill>
                  <a:srgbClr val="0070C0"/>
                </a:solidFill>
                <a:latin typeface="ＭＳ Ｐゴシック" panose="020B0600070205080204" pitchFamily="50" charset="-128"/>
                <a:ea typeface="ＭＳ Ｐゴシック" panose="020B0600070205080204" pitchFamily="50" charset="-128"/>
              </a:rPr>
              <a:t>ステンレス鋼は</a:t>
            </a:r>
            <a:endParaRPr lang="en-US" altLang="ja-JP" sz="1600" dirty="0">
              <a:solidFill>
                <a:srgbClr val="0070C0"/>
              </a:solidFill>
              <a:latin typeface="ＭＳ Ｐゴシック" panose="020B0600070205080204" pitchFamily="50" charset="-128"/>
              <a:ea typeface="ＭＳ Ｐゴシック" panose="020B0600070205080204" pitchFamily="50" charset="-128"/>
            </a:endParaRPr>
          </a:p>
          <a:p>
            <a:pPr algn="ctr"/>
            <a:r>
              <a:rPr lang="ja-JP" altLang="en-US" sz="1600" dirty="0">
                <a:solidFill>
                  <a:srgbClr val="0070C0"/>
                </a:solidFill>
                <a:latin typeface="ＭＳ Ｐゴシック" panose="020B0600070205080204" pitchFamily="50" charset="-128"/>
                <a:ea typeface="ＭＳ Ｐゴシック" panose="020B0600070205080204" pitchFamily="50" charset="-128"/>
              </a:rPr>
              <a:t>鉄鋼材と同等の</a:t>
            </a:r>
            <a:endParaRPr lang="en-US" altLang="ja-JP" sz="1600" dirty="0">
              <a:solidFill>
                <a:srgbClr val="0070C0"/>
              </a:solidFill>
              <a:latin typeface="ＭＳ Ｐゴシック" panose="020B0600070205080204" pitchFamily="50" charset="-128"/>
              <a:ea typeface="ＭＳ Ｐゴシック" panose="020B0600070205080204" pitchFamily="50" charset="-128"/>
            </a:endParaRPr>
          </a:p>
          <a:p>
            <a:pPr algn="ctr"/>
            <a:r>
              <a:rPr lang="ja-JP" altLang="en-US" sz="1600" dirty="0">
                <a:solidFill>
                  <a:srgbClr val="0070C0"/>
                </a:solidFill>
                <a:latin typeface="ＭＳ Ｐゴシック" panose="020B0600070205080204" pitchFamily="50" charset="-128"/>
                <a:ea typeface="ＭＳ Ｐゴシック" panose="020B0600070205080204" pitchFamily="50" charset="-128"/>
              </a:rPr>
              <a:t>剛性を持つ</a:t>
            </a:r>
            <a:endParaRPr lang="fr-FR" sz="1600" dirty="0">
              <a:solidFill>
                <a:srgbClr val="0070C0"/>
              </a:solidFill>
              <a:latin typeface="ＭＳ Ｐゴシック" panose="020B0600070205080204" pitchFamily="50" charset="-128"/>
              <a:ea typeface="ＭＳ Ｐゴシック" panose="020B0600070205080204" pitchFamily="50" charset="-128"/>
            </a:endParaRPr>
          </a:p>
        </p:txBody>
      </p:sp>
      <p:sp>
        <p:nvSpPr>
          <p:cNvPr id="8" name="Content Placeholder 5">
            <a:extLst>
              <a:ext uri="{FF2B5EF4-FFF2-40B4-BE49-F238E27FC236}">
                <a16:creationId xmlns:a16="http://schemas.microsoft.com/office/drawing/2014/main" id="{0A2FBABA-2876-4B77-8195-A634840F02B6}"/>
              </a:ext>
            </a:extLst>
          </p:cNvPr>
          <p:cNvSpPr>
            <a:spLocks noGrp="1"/>
          </p:cNvSpPr>
          <p:nvPr>
            <p:ph idx="1"/>
          </p:nvPr>
        </p:nvSpPr>
        <p:spPr>
          <a:xfrm>
            <a:off x="1988148" y="5832832"/>
            <a:ext cx="1628812" cy="456208"/>
          </a:xfrm>
          <a:solidFill>
            <a:schemeClr val="bg1"/>
          </a:solidFill>
        </p:spPr>
        <p:txBody>
          <a:bodyPr anchor="ctr">
            <a:normAutofit/>
          </a:bodyPr>
          <a:lstStyle/>
          <a:p>
            <a:pPr marL="0" indent="0" algn="ctr">
              <a:buNone/>
            </a:pPr>
            <a:r>
              <a:rPr lang="ja-JP" altLang="en-US" sz="1400" dirty="0">
                <a:latin typeface="ＭＳ Ｐゴシック" panose="020B0600070205080204" pitchFamily="50" charset="-128"/>
                <a:ea typeface="ＭＳ Ｐゴシック" panose="020B0600070205080204" pitchFamily="50" charset="-128"/>
              </a:rPr>
              <a:t>ひずみ　△</a:t>
            </a:r>
            <a:r>
              <a:rPr lang="en-US" altLang="ja-JP" sz="1400" dirty="0">
                <a:latin typeface="ＭＳ Ｐゴシック" panose="020B0600070205080204" pitchFamily="50" charset="-128"/>
                <a:ea typeface="ＭＳ Ｐゴシック" panose="020B0600070205080204" pitchFamily="50" charset="-128"/>
              </a:rPr>
              <a:t>L/L</a:t>
            </a:r>
            <a:endParaRPr lang="fr-BE" sz="1400" b="1" baseline="30000" dirty="0">
              <a:latin typeface="ＭＳ Ｐゴシック" panose="020B0600070205080204" pitchFamily="50" charset="-128"/>
              <a:ea typeface="ＭＳ Ｐゴシック" panose="020B0600070205080204" pitchFamily="50" charset="-128"/>
            </a:endParaRPr>
          </a:p>
        </p:txBody>
      </p:sp>
      <p:sp>
        <p:nvSpPr>
          <p:cNvPr id="9" name="Content Placeholder 5">
            <a:extLst>
              <a:ext uri="{FF2B5EF4-FFF2-40B4-BE49-F238E27FC236}">
                <a16:creationId xmlns:a16="http://schemas.microsoft.com/office/drawing/2014/main" id="{1E9C839A-4FB9-4108-89C4-70610CF2CEA7}"/>
              </a:ext>
            </a:extLst>
          </p:cNvPr>
          <p:cNvSpPr txBox="1">
            <a:spLocks/>
          </p:cNvSpPr>
          <p:nvPr/>
        </p:nvSpPr>
        <p:spPr>
          <a:xfrm>
            <a:off x="1988148" y="6230351"/>
            <a:ext cx="1628812" cy="456208"/>
          </a:xfrm>
          <a:prstGeom prst="rect">
            <a:avLst/>
          </a:prstGeom>
          <a:solidFill>
            <a:schemeClr val="bg1"/>
          </a:solidFill>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buFont typeface="Arial" panose="020B0604020202020204" pitchFamily="34" charset="0"/>
              <a:buNone/>
            </a:pPr>
            <a:r>
              <a:rPr lang="ja-JP" altLang="en-US" sz="1400" dirty="0">
                <a:latin typeface="ＭＳ Ｐゴシック" panose="020B0600070205080204" pitchFamily="50" charset="-128"/>
                <a:ea typeface="ＭＳ Ｐゴシック" panose="020B0600070205080204" pitchFamily="50" charset="-128"/>
              </a:rPr>
              <a:t>応力　</a:t>
            </a:r>
            <a:r>
              <a:rPr lang="en-US" altLang="ja-JP" sz="1400" dirty="0">
                <a:latin typeface="ＭＳ Ｐゴシック" panose="020B0600070205080204" pitchFamily="50" charset="-128"/>
                <a:ea typeface="ＭＳ Ｐゴシック" panose="020B0600070205080204" pitchFamily="50" charset="-128"/>
              </a:rPr>
              <a:t>F/A</a:t>
            </a:r>
            <a:endParaRPr lang="fr-BE" sz="1400" b="1" baseline="30000" dirty="0">
              <a:latin typeface="ＭＳ Ｐゴシック" panose="020B0600070205080204" pitchFamily="50" charset="-128"/>
              <a:ea typeface="ＭＳ Ｐゴシック" panose="020B0600070205080204" pitchFamily="50" charset="-128"/>
            </a:endParaRPr>
          </a:p>
        </p:txBody>
      </p:sp>
      <p:sp>
        <p:nvSpPr>
          <p:cNvPr id="12" name="Content Placeholder 5">
            <a:extLst>
              <a:ext uri="{FF2B5EF4-FFF2-40B4-BE49-F238E27FC236}">
                <a16:creationId xmlns:a16="http://schemas.microsoft.com/office/drawing/2014/main" id="{A5D5C74A-351B-40B5-84B2-49E965C68509}"/>
              </a:ext>
            </a:extLst>
          </p:cNvPr>
          <p:cNvSpPr txBox="1">
            <a:spLocks/>
          </p:cNvSpPr>
          <p:nvPr/>
        </p:nvSpPr>
        <p:spPr>
          <a:xfrm>
            <a:off x="5107268" y="5832832"/>
            <a:ext cx="755052" cy="456208"/>
          </a:xfrm>
          <a:prstGeom prst="rect">
            <a:avLst/>
          </a:prstGeom>
          <a:solidFill>
            <a:schemeClr val="bg1"/>
          </a:solidFill>
        </p:spPr>
        <p:txBody>
          <a:bodyPr vert="horz" lIns="91440" tIns="45720" rIns="91440" bIns="45720" rtlCol="0" anchor="ct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buFont typeface="Arial" panose="020B0604020202020204" pitchFamily="34" charset="0"/>
              <a:buNone/>
            </a:pPr>
            <a:r>
              <a:rPr lang="ja-JP" altLang="en-US" sz="1400" dirty="0">
                <a:latin typeface="ＭＳ Ｐゴシック" panose="020B0600070205080204" pitchFamily="50" charset="-128"/>
                <a:ea typeface="ＭＳ Ｐゴシック" panose="020B0600070205080204" pitchFamily="50" charset="-128"/>
              </a:rPr>
              <a:t>ヤング率</a:t>
            </a:r>
            <a:r>
              <a:rPr lang="en-US" altLang="ja-JP" sz="1400" dirty="0">
                <a:latin typeface="ＭＳ Ｐゴシック" panose="020B0600070205080204" pitchFamily="50" charset="-128"/>
                <a:ea typeface="ＭＳ Ｐゴシック" panose="020B0600070205080204" pitchFamily="50" charset="-128"/>
              </a:rPr>
              <a:t>E</a:t>
            </a:r>
            <a:endParaRPr lang="fr-BE" sz="1400" b="1" baseline="30000" dirty="0">
              <a:latin typeface="ＭＳ Ｐゴシック" panose="020B0600070205080204" pitchFamily="50" charset="-128"/>
              <a:ea typeface="ＭＳ Ｐゴシック" panose="020B0600070205080204" pitchFamily="50" charset="-128"/>
            </a:endParaRPr>
          </a:p>
        </p:txBody>
      </p:sp>
      <p:sp>
        <p:nvSpPr>
          <p:cNvPr id="11" name="Slide Number Placeholder 3">
            <a:extLst>
              <a:ext uri="{FF2B5EF4-FFF2-40B4-BE49-F238E27FC236}">
                <a16:creationId xmlns:a16="http://schemas.microsoft.com/office/drawing/2014/main" id="{AF4F6D3B-816D-4177-A935-BCCFEB1D20D6}"/>
              </a:ext>
            </a:extLst>
          </p:cNvPr>
          <p:cNvSpPr>
            <a:spLocks noGrp="1"/>
          </p:cNvSpPr>
          <p:nvPr>
            <p:ph type="sldNum" sz="quarter" idx="12"/>
          </p:nvPr>
        </p:nvSpPr>
        <p:spPr>
          <a:xfrm>
            <a:off x="8702344" y="6438979"/>
            <a:ext cx="396000" cy="365125"/>
          </a:xfrm>
        </p:spPr>
        <p:txBody>
          <a:bodyPr lIns="0" tIns="0" rIns="0" bIns="0"/>
          <a:lstStyle/>
          <a:p>
            <a:fld id="{1DC9DC11-BD25-480D-811A-D8D5A6A2F056}" type="slidenum">
              <a:rPr lang="fr-BE" smtClean="0"/>
              <a:t>5</a:t>
            </a:fld>
            <a:endParaRPr lang="fr-BE" dirty="0"/>
          </a:p>
        </p:txBody>
      </p:sp>
    </p:spTree>
    <p:extLst>
      <p:ext uri="{BB962C8B-B14F-4D97-AF65-F5344CB8AC3E}">
        <p14:creationId xmlns:p14="http://schemas.microsoft.com/office/powerpoint/2010/main" val="1752081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223838"/>
            <a:ext cx="8058149" cy="808449"/>
          </a:xfrm>
        </p:spPr>
        <p:txBody>
          <a:bodyPr>
            <a:noAutofit/>
          </a:bodyPr>
          <a:lstStyle/>
          <a:p>
            <a:r>
              <a:rPr lang="ja-JP" altLang="en-US" sz="4000" dirty="0">
                <a:latin typeface="ＭＳ Ｐゴシック" panose="020B0600070205080204" pitchFamily="50" charset="-128"/>
                <a:ea typeface="ＭＳ Ｐゴシック" panose="020B0600070205080204" pitchFamily="50" charset="-128"/>
              </a:rPr>
              <a:t>建築材料における強度</a:t>
            </a:r>
            <a:r>
              <a:rPr lang="en-US" altLang="ja-JP" sz="4000" dirty="0">
                <a:latin typeface="ＭＳ Ｐゴシック" panose="020B0600070205080204" pitchFamily="50" charset="-128"/>
                <a:ea typeface="ＭＳ Ｐゴシック" panose="020B0600070205080204" pitchFamily="50" charset="-128"/>
              </a:rPr>
              <a:t>/</a:t>
            </a:r>
            <a:r>
              <a:rPr lang="ja-JP" altLang="en-US" sz="4000" dirty="0">
                <a:latin typeface="ＭＳ Ｐゴシック" panose="020B0600070205080204" pitchFamily="50" charset="-128"/>
                <a:ea typeface="ＭＳ Ｐゴシック" panose="020B0600070205080204" pitchFamily="50" charset="-128"/>
              </a:rPr>
              <a:t>重量比</a:t>
            </a:r>
            <a:r>
              <a:rPr lang="fr-FR" sz="4000" baseline="50000" dirty="0">
                <a:latin typeface="ＭＳ Ｐゴシック" panose="020B0600070205080204" pitchFamily="50" charset="-128"/>
                <a:ea typeface="ＭＳ Ｐゴシック" panose="020B0600070205080204" pitchFamily="50" charset="-128"/>
              </a:rPr>
              <a:t>13</a:t>
            </a:r>
            <a:endParaRPr lang="nl-BE" sz="4000" dirty="0">
              <a:latin typeface="ＭＳ Ｐゴシック" panose="020B0600070205080204" pitchFamily="50" charset="-128"/>
              <a:ea typeface="ＭＳ Ｐゴシック" panose="020B0600070205080204" pitchFamily="50" charset="-128"/>
            </a:endParaRPr>
          </a:p>
        </p:txBody>
      </p:sp>
      <p:sp>
        <p:nvSpPr>
          <p:cNvPr id="9" name="Oval 8"/>
          <p:cNvSpPr/>
          <p:nvPr/>
        </p:nvSpPr>
        <p:spPr>
          <a:xfrm>
            <a:off x="4998720" y="955040"/>
            <a:ext cx="3954720" cy="1232355"/>
          </a:xfrm>
          <a:prstGeom prst="ellipse">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dirty="0">
                <a:solidFill>
                  <a:srgbClr val="0070C0"/>
                </a:solidFill>
              </a:rPr>
              <a:t>ステンレス鋼は鉄鋼材料、</a:t>
            </a:r>
            <a:endParaRPr lang="en-US" altLang="ja-JP" dirty="0">
              <a:solidFill>
                <a:srgbClr val="0070C0"/>
              </a:solidFill>
            </a:endParaRPr>
          </a:p>
          <a:p>
            <a:pPr algn="ctr"/>
            <a:r>
              <a:rPr lang="ja-JP" altLang="en-US" dirty="0">
                <a:solidFill>
                  <a:srgbClr val="0070C0"/>
                </a:solidFill>
              </a:rPr>
              <a:t>アルミに匹敵する</a:t>
            </a:r>
            <a:endParaRPr lang="en-US" altLang="ja-JP" dirty="0">
              <a:solidFill>
                <a:srgbClr val="0070C0"/>
              </a:solidFill>
            </a:endParaRPr>
          </a:p>
          <a:p>
            <a:pPr algn="ctr"/>
            <a:r>
              <a:rPr lang="ja-JP" altLang="en-US" dirty="0">
                <a:solidFill>
                  <a:srgbClr val="0070C0"/>
                </a:solidFill>
              </a:rPr>
              <a:t>強度</a:t>
            </a:r>
            <a:r>
              <a:rPr lang="en-US" altLang="ja-JP" dirty="0">
                <a:solidFill>
                  <a:srgbClr val="0070C0"/>
                </a:solidFill>
              </a:rPr>
              <a:t>/</a:t>
            </a:r>
            <a:r>
              <a:rPr lang="ja-JP" altLang="en-US" dirty="0">
                <a:solidFill>
                  <a:srgbClr val="0070C0"/>
                </a:solidFill>
              </a:rPr>
              <a:t>重量比を有する</a:t>
            </a:r>
            <a:endParaRPr lang="fr-FR" dirty="0">
              <a:solidFill>
                <a:srgbClr val="0070C0"/>
              </a:solidFill>
            </a:endParaRPr>
          </a:p>
        </p:txBody>
      </p:sp>
      <p:graphicFrame>
        <p:nvGraphicFramePr>
          <p:cNvPr id="11" name="Table 10"/>
          <p:cNvGraphicFramePr>
            <a:graphicFrameLocks noGrp="1"/>
          </p:cNvGraphicFramePr>
          <p:nvPr/>
        </p:nvGraphicFramePr>
        <p:xfrm>
          <a:off x="539552" y="2396286"/>
          <a:ext cx="8112225" cy="4191480"/>
        </p:xfrm>
        <a:graphic>
          <a:graphicData uri="http://schemas.openxmlformats.org/drawingml/2006/table">
            <a:tbl>
              <a:tblPr firstRow="1" bandRow="1">
                <a:tableStyleId>{21E4AEA4-8DFA-4A89-87EB-49C32662AFE0}</a:tableStyleId>
              </a:tblPr>
              <a:tblGrid>
                <a:gridCol w="3024335">
                  <a:extLst>
                    <a:ext uri="{9D8B030D-6E8A-4147-A177-3AD203B41FA5}">
                      <a16:colId xmlns:a16="http://schemas.microsoft.com/office/drawing/2014/main" val="20000"/>
                    </a:ext>
                  </a:extLst>
                </a:gridCol>
                <a:gridCol w="1017578">
                  <a:extLst>
                    <a:ext uri="{9D8B030D-6E8A-4147-A177-3AD203B41FA5}">
                      <a16:colId xmlns:a16="http://schemas.microsoft.com/office/drawing/2014/main" val="20001"/>
                    </a:ext>
                  </a:extLst>
                </a:gridCol>
                <a:gridCol w="1017578">
                  <a:extLst>
                    <a:ext uri="{9D8B030D-6E8A-4147-A177-3AD203B41FA5}">
                      <a16:colId xmlns:a16="http://schemas.microsoft.com/office/drawing/2014/main" val="20002"/>
                    </a:ext>
                  </a:extLst>
                </a:gridCol>
                <a:gridCol w="1017578">
                  <a:extLst>
                    <a:ext uri="{9D8B030D-6E8A-4147-A177-3AD203B41FA5}">
                      <a16:colId xmlns:a16="http://schemas.microsoft.com/office/drawing/2014/main" val="20003"/>
                    </a:ext>
                  </a:extLst>
                </a:gridCol>
                <a:gridCol w="1017578">
                  <a:extLst>
                    <a:ext uri="{9D8B030D-6E8A-4147-A177-3AD203B41FA5}">
                      <a16:colId xmlns:a16="http://schemas.microsoft.com/office/drawing/2014/main" val="20004"/>
                    </a:ext>
                  </a:extLst>
                </a:gridCol>
                <a:gridCol w="1017578">
                  <a:extLst>
                    <a:ext uri="{9D8B030D-6E8A-4147-A177-3AD203B41FA5}">
                      <a16:colId xmlns:a16="http://schemas.microsoft.com/office/drawing/2014/main" val="20005"/>
                    </a:ext>
                  </a:extLst>
                </a:gridCol>
              </a:tblGrid>
              <a:tr h="370840">
                <a:tc>
                  <a:txBody>
                    <a:bodyPr/>
                    <a:lstStyle/>
                    <a:p>
                      <a:pPr algn="ctr"/>
                      <a:r>
                        <a:rPr lang="ja-JP" altLang="en-US" sz="1050" dirty="0">
                          <a:latin typeface="ＭＳ Ｐゴシック" panose="020B0600070205080204" pitchFamily="50" charset="-128"/>
                          <a:ea typeface="ＭＳ Ｐゴシック" panose="020B0600070205080204" pitchFamily="50" charset="-128"/>
                        </a:rPr>
                        <a:t>材料</a:t>
                      </a:r>
                      <a:endParaRPr lang="nl-BE" sz="1050" dirty="0">
                        <a:latin typeface="ＭＳ Ｐゴシック" panose="020B0600070205080204" pitchFamily="50" charset="-128"/>
                        <a:ea typeface="ＭＳ Ｐゴシック" panose="020B0600070205080204" pitchFamily="50" charset="-128"/>
                      </a:endParaRPr>
                    </a:p>
                  </a:txBody>
                  <a:tcPr anchor="ctr"/>
                </a:tc>
                <a:tc>
                  <a:txBody>
                    <a:bodyPr/>
                    <a:lstStyle/>
                    <a:p>
                      <a:pPr algn="ctr"/>
                      <a:r>
                        <a:rPr lang="ja-JP" altLang="en-US" sz="1050" dirty="0">
                          <a:latin typeface="ＭＳ Ｐゴシック" panose="020B0600070205080204" pitchFamily="50" charset="-128"/>
                          <a:ea typeface="ＭＳ Ｐゴシック" panose="020B0600070205080204" pitchFamily="50" charset="-128"/>
                        </a:rPr>
                        <a:t>耐力</a:t>
                      </a:r>
                      <a:r>
                        <a:rPr lang="nl-BE" sz="1050" dirty="0">
                          <a:latin typeface="ＭＳ Ｐゴシック" panose="020B0600070205080204" pitchFamily="50" charset="-128"/>
                          <a:ea typeface="ＭＳ Ｐゴシック" panose="020B0600070205080204" pitchFamily="50" charset="-128"/>
                        </a:rPr>
                        <a:t>(YS)/</a:t>
                      </a:r>
                      <a:r>
                        <a:rPr lang="ja-JP" altLang="en-US" sz="1050" dirty="0">
                          <a:latin typeface="ＭＳ Ｐゴシック" panose="020B0600070205080204" pitchFamily="50" charset="-128"/>
                          <a:ea typeface="ＭＳ Ｐゴシック" panose="020B0600070205080204" pitchFamily="50" charset="-128"/>
                        </a:rPr>
                        <a:t>比重</a:t>
                      </a:r>
                      <a:endParaRPr lang="nl-BE" sz="1050" dirty="0">
                        <a:latin typeface="ＭＳ Ｐゴシック" panose="020B0600070205080204" pitchFamily="50" charset="-128"/>
                        <a:ea typeface="ＭＳ Ｐゴシック" panose="020B0600070205080204" pitchFamily="50" charset="-128"/>
                      </a:endParaRPr>
                    </a:p>
                  </a:txBody>
                  <a:tcPr anchor="ctr"/>
                </a:tc>
                <a:tc>
                  <a:txBody>
                    <a:bodyPr/>
                    <a:lstStyle/>
                    <a:p>
                      <a:pPr algn="ctr"/>
                      <a:r>
                        <a:rPr lang="ja-JP" altLang="en-US" sz="1050" dirty="0">
                          <a:latin typeface="ＭＳ Ｐゴシック" panose="020B0600070205080204" pitchFamily="50" charset="-128"/>
                          <a:ea typeface="ＭＳ Ｐゴシック" panose="020B0600070205080204" pitchFamily="50" charset="-128"/>
                        </a:rPr>
                        <a:t>降伏応力</a:t>
                      </a:r>
                      <a:endParaRPr lang="en-US" altLang="ja-JP" sz="1050" dirty="0">
                        <a:latin typeface="ＭＳ Ｐゴシック" panose="020B0600070205080204" pitchFamily="50" charset="-128"/>
                        <a:ea typeface="ＭＳ Ｐゴシック" panose="020B0600070205080204" pitchFamily="50" charset="-128"/>
                      </a:endParaRPr>
                    </a:p>
                    <a:p>
                      <a:pPr algn="ctr"/>
                      <a:r>
                        <a:rPr lang="nl-BE" sz="1050" dirty="0">
                          <a:latin typeface="ＭＳ Ｐゴシック" panose="020B0600070205080204" pitchFamily="50" charset="-128"/>
                          <a:ea typeface="ＭＳ Ｐゴシック" panose="020B0600070205080204" pitchFamily="50" charset="-128"/>
                        </a:rPr>
                        <a:t>Mpa</a:t>
                      </a:r>
                    </a:p>
                  </a:txBody>
                  <a:tcPr anchor="ctr"/>
                </a:tc>
                <a:tc>
                  <a:txBody>
                    <a:bodyPr/>
                    <a:lstStyle/>
                    <a:p>
                      <a:pPr algn="ctr"/>
                      <a:r>
                        <a:rPr lang="ja-JP" altLang="en-US" sz="1050" baseline="0" dirty="0">
                          <a:latin typeface="ＭＳ Ｐゴシック" panose="020B0600070205080204" pitchFamily="50" charset="-128"/>
                          <a:ea typeface="ＭＳ Ｐゴシック" panose="020B0600070205080204" pitchFamily="50" charset="-128"/>
                        </a:rPr>
                        <a:t>限界引張強度</a:t>
                      </a:r>
                      <a:endParaRPr lang="nl-BE" sz="1050" baseline="0" dirty="0">
                        <a:latin typeface="ＭＳ Ｐゴシック" panose="020B0600070205080204" pitchFamily="50" charset="-128"/>
                        <a:ea typeface="ＭＳ Ｐゴシック" panose="020B0600070205080204" pitchFamily="50" charset="-128"/>
                      </a:endParaRPr>
                    </a:p>
                    <a:p>
                      <a:pPr algn="ctr"/>
                      <a:r>
                        <a:rPr lang="nl-BE" sz="1050" baseline="0" dirty="0">
                          <a:latin typeface="ＭＳ Ｐゴシック" panose="020B0600070205080204" pitchFamily="50" charset="-128"/>
                          <a:ea typeface="ＭＳ Ｐゴシック" panose="020B0600070205080204" pitchFamily="50" charset="-128"/>
                        </a:rPr>
                        <a:t>Mpa</a:t>
                      </a:r>
                      <a:endParaRPr lang="nl-BE" sz="1050" dirty="0">
                        <a:latin typeface="ＭＳ Ｐゴシック" panose="020B0600070205080204" pitchFamily="50" charset="-128"/>
                        <a:ea typeface="ＭＳ Ｐゴシック" panose="020B0600070205080204" pitchFamily="50" charset="-128"/>
                      </a:endParaRPr>
                    </a:p>
                  </a:txBody>
                  <a:tcPr anchor="ctr"/>
                </a:tc>
                <a:tc>
                  <a:txBody>
                    <a:bodyPr/>
                    <a:lstStyle/>
                    <a:p>
                      <a:pPr algn="ctr"/>
                      <a:r>
                        <a:rPr lang="ja-JP" altLang="en-US" sz="1050" dirty="0">
                          <a:latin typeface="ＭＳ Ｐゴシック" panose="020B0600070205080204" pitchFamily="50" charset="-128"/>
                          <a:ea typeface="ＭＳ Ｐゴシック" panose="020B0600070205080204" pitchFamily="50" charset="-128"/>
                        </a:rPr>
                        <a:t>比重</a:t>
                      </a:r>
                      <a:endParaRPr lang="en-US" altLang="ja-JP" sz="1050" dirty="0">
                        <a:latin typeface="ＭＳ Ｐゴシック" panose="020B0600070205080204" pitchFamily="50" charset="-128"/>
                        <a:ea typeface="ＭＳ Ｐゴシック" panose="020B0600070205080204" pitchFamily="50" charset="-128"/>
                      </a:endParaRPr>
                    </a:p>
                    <a:p>
                      <a:pPr algn="ctr"/>
                      <a:r>
                        <a:rPr lang="nl-BE" sz="1050" dirty="0">
                          <a:latin typeface="ＭＳ Ｐゴシック" panose="020B0600070205080204" pitchFamily="50" charset="-128"/>
                          <a:ea typeface="ＭＳ Ｐゴシック" panose="020B0600070205080204" pitchFamily="50" charset="-128"/>
                        </a:rPr>
                        <a:t>(Kg/dm³)</a:t>
                      </a:r>
                    </a:p>
                  </a:txBody>
                  <a:tcPr anchor="ctr"/>
                </a:tc>
                <a:tc>
                  <a:txBody>
                    <a:bodyPr/>
                    <a:lstStyle/>
                    <a:p>
                      <a:pPr algn="ctr"/>
                      <a:r>
                        <a:rPr lang="ja-JP" altLang="en-US" sz="1050" dirty="0">
                          <a:latin typeface="ＭＳ Ｐゴシック" panose="020B0600070205080204" pitchFamily="50" charset="-128"/>
                          <a:ea typeface="ＭＳ Ｐゴシック" panose="020B0600070205080204" pitchFamily="50" charset="-128"/>
                        </a:rPr>
                        <a:t>伸び</a:t>
                      </a:r>
                      <a:endParaRPr lang="en-US" altLang="ja-JP" sz="1050" dirty="0">
                        <a:latin typeface="ＭＳ Ｐゴシック" panose="020B0600070205080204" pitchFamily="50" charset="-128"/>
                        <a:ea typeface="ＭＳ Ｐゴシック" panose="020B0600070205080204" pitchFamily="50" charset="-128"/>
                      </a:endParaRPr>
                    </a:p>
                    <a:p>
                      <a:pPr algn="ctr"/>
                      <a:r>
                        <a:rPr lang="ja-JP" altLang="en-US" sz="1050" dirty="0">
                          <a:latin typeface="ＭＳ Ｐゴシック" panose="020B0600070205080204" pitchFamily="50" charset="-128"/>
                          <a:ea typeface="ＭＳ Ｐゴシック" panose="020B0600070205080204" pitchFamily="50" charset="-128"/>
                        </a:rPr>
                        <a:t>％</a:t>
                      </a:r>
                      <a:endParaRPr lang="nl-BE" sz="1050" dirty="0">
                        <a:latin typeface="ＭＳ Ｐゴシック" panose="020B0600070205080204" pitchFamily="50" charset="-128"/>
                        <a:ea typeface="ＭＳ Ｐゴシック" panose="020B0600070205080204" pitchFamily="50" charset="-128"/>
                      </a:endParaRPr>
                    </a:p>
                  </a:txBody>
                  <a:tcPr anchor="ctr"/>
                </a:tc>
                <a:extLst>
                  <a:ext uri="{0D108BD9-81ED-4DB2-BD59-A6C34878D82A}">
                    <a16:rowId xmlns:a16="http://schemas.microsoft.com/office/drawing/2014/main" val="10000"/>
                  </a:ext>
                </a:extLst>
              </a:tr>
              <a:tr h="252000">
                <a:tc>
                  <a:txBody>
                    <a:bodyPr/>
                    <a:lstStyle/>
                    <a:p>
                      <a:r>
                        <a:rPr lang="ja-JP" altLang="en-US" sz="1050" dirty="0">
                          <a:latin typeface="ＭＳ Ｐゴシック" panose="020B0600070205080204" pitchFamily="50" charset="-128"/>
                          <a:ea typeface="ＭＳ Ｐゴシック" panose="020B0600070205080204" pitchFamily="50" charset="-128"/>
                        </a:rPr>
                        <a:t>ステンレス </a:t>
                      </a:r>
                      <a:r>
                        <a:rPr lang="nl-BE" sz="1050" dirty="0">
                          <a:latin typeface="ＭＳ Ｐゴシック" panose="020B0600070205080204" pitchFamily="50" charset="-128"/>
                          <a:ea typeface="ＭＳ Ｐゴシック" panose="020B0600070205080204" pitchFamily="50" charset="-128"/>
                        </a:rPr>
                        <a:t>304 or 316, </a:t>
                      </a:r>
                      <a:r>
                        <a:rPr lang="ja-JP" altLang="en-US" sz="1050" dirty="0">
                          <a:latin typeface="ＭＳ Ｐゴシック" panose="020B0600070205080204" pitchFamily="50" charset="-128"/>
                          <a:ea typeface="ＭＳ Ｐゴシック" panose="020B0600070205080204" pitchFamily="50" charset="-128"/>
                        </a:rPr>
                        <a:t>焼鈍材</a:t>
                      </a:r>
                      <a:endParaRPr lang="nl-BE" sz="1050" dirty="0">
                        <a:latin typeface="ＭＳ Ｐゴシック" panose="020B0600070205080204" pitchFamily="50" charset="-128"/>
                        <a:ea typeface="ＭＳ Ｐゴシック" panose="020B0600070205080204" pitchFamily="50" charset="-128"/>
                      </a:endParaRPr>
                    </a:p>
                  </a:txBody>
                  <a:tcPr>
                    <a:solidFill>
                      <a:schemeClr val="accent6"/>
                    </a:solidFill>
                  </a:tcPr>
                </a:tc>
                <a:tc>
                  <a:txBody>
                    <a:bodyPr/>
                    <a:lstStyle/>
                    <a:p>
                      <a:pPr algn="ctr"/>
                      <a:r>
                        <a:rPr lang="nl-BE" sz="1050" dirty="0">
                          <a:latin typeface="ＭＳ Ｐゴシック" panose="020B0600070205080204" pitchFamily="50" charset="-128"/>
                          <a:ea typeface="ＭＳ Ｐゴシック" panose="020B0600070205080204" pitchFamily="50" charset="-128"/>
                        </a:rPr>
                        <a:t>26</a:t>
                      </a:r>
                    </a:p>
                  </a:txBody>
                  <a:tcPr>
                    <a:solidFill>
                      <a:schemeClr val="accent6"/>
                    </a:solidFill>
                  </a:tcPr>
                </a:tc>
                <a:tc>
                  <a:txBody>
                    <a:bodyPr/>
                    <a:lstStyle/>
                    <a:p>
                      <a:pPr algn="ctr"/>
                      <a:r>
                        <a:rPr lang="nl-BE" sz="1050" dirty="0">
                          <a:latin typeface="ＭＳ Ｐゴシック" panose="020B0600070205080204" pitchFamily="50" charset="-128"/>
                          <a:ea typeface="ＭＳ Ｐゴシック" panose="020B0600070205080204" pitchFamily="50" charset="-128"/>
                        </a:rPr>
                        <a:t>205</a:t>
                      </a:r>
                    </a:p>
                  </a:txBody>
                  <a:tcPr>
                    <a:solidFill>
                      <a:schemeClr val="accent6"/>
                    </a:solidFill>
                  </a:tcPr>
                </a:tc>
                <a:tc>
                  <a:txBody>
                    <a:bodyPr/>
                    <a:lstStyle/>
                    <a:p>
                      <a:pPr algn="ctr"/>
                      <a:r>
                        <a:rPr lang="nl-BE" sz="1050" dirty="0">
                          <a:latin typeface="ＭＳ Ｐゴシック" panose="020B0600070205080204" pitchFamily="50" charset="-128"/>
                          <a:ea typeface="ＭＳ Ｐゴシック" panose="020B0600070205080204" pitchFamily="50" charset="-128"/>
                        </a:rPr>
                        <a:t>515</a:t>
                      </a:r>
                    </a:p>
                  </a:txBody>
                  <a:tcPr>
                    <a:solidFill>
                      <a:schemeClr val="accent6"/>
                    </a:solidFill>
                  </a:tcPr>
                </a:tc>
                <a:tc>
                  <a:txBody>
                    <a:bodyPr/>
                    <a:lstStyle/>
                    <a:p>
                      <a:pPr algn="ctr"/>
                      <a:r>
                        <a:rPr lang="nl-BE" sz="1050" dirty="0">
                          <a:latin typeface="ＭＳ Ｐゴシック" panose="020B0600070205080204" pitchFamily="50" charset="-128"/>
                          <a:ea typeface="ＭＳ Ｐゴシック" panose="020B0600070205080204" pitchFamily="50" charset="-128"/>
                        </a:rPr>
                        <a:t>7,8</a:t>
                      </a:r>
                    </a:p>
                  </a:txBody>
                  <a:tcPr>
                    <a:solidFill>
                      <a:schemeClr val="accent6"/>
                    </a:solidFill>
                  </a:tcPr>
                </a:tc>
                <a:tc>
                  <a:txBody>
                    <a:bodyPr/>
                    <a:lstStyle/>
                    <a:p>
                      <a:pPr algn="ctr"/>
                      <a:r>
                        <a:rPr lang="nl-BE" sz="1050" dirty="0">
                          <a:latin typeface="ＭＳ Ｐゴシック" panose="020B0600070205080204" pitchFamily="50" charset="-128"/>
                          <a:ea typeface="ＭＳ Ｐゴシック" panose="020B0600070205080204" pitchFamily="50" charset="-128"/>
                        </a:rPr>
                        <a:t>35</a:t>
                      </a:r>
                    </a:p>
                  </a:txBody>
                  <a:tcPr>
                    <a:solidFill>
                      <a:schemeClr val="accent6"/>
                    </a:solidFill>
                  </a:tcPr>
                </a:tc>
                <a:extLst>
                  <a:ext uri="{0D108BD9-81ED-4DB2-BD59-A6C34878D82A}">
                    <a16:rowId xmlns:a16="http://schemas.microsoft.com/office/drawing/2014/main" val="10001"/>
                  </a:ext>
                </a:extLst>
              </a:tr>
              <a:tr h="252000">
                <a:tc>
                  <a:txBody>
                    <a:bodyPr/>
                    <a:lstStyle/>
                    <a:p>
                      <a:r>
                        <a:rPr lang="ja-JP" altLang="en-US" sz="1050" dirty="0">
                          <a:latin typeface="ＭＳ Ｐゴシック" panose="020B0600070205080204" pitchFamily="50" charset="-128"/>
                          <a:ea typeface="ＭＳ Ｐゴシック" panose="020B0600070205080204" pitchFamily="50" charset="-128"/>
                        </a:rPr>
                        <a:t>ステンレス</a:t>
                      </a:r>
                      <a:r>
                        <a:rPr lang="nl-BE" sz="1050" dirty="0">
                          <a:latin typeface="ＭＳ Ｐゴシック" panose="020B0600070205080204" pitchFamily="50" charset="-128"/>
                          <a:ea typeface="ＭＳ Ｐゴシック" panose="020B0600070205080204" pitchFamily="50" charset="-128"/>
                        </a:rPr>
                        <a:t> 304 or 316,</a:t>
                      </a:r>
                      <a:r>
                        <a:rPr lang="nl-BE" sz="1050" baseline="0" dirty="0">
                          <a:latin typeface="ＭＳ Ｐゴシック" panose="020B0600070205080204" pitchFamily="50" charset="-128"/>
                          <a:ea typeface="ＭＳ Ｐゴシック" panose="020B0600070205080204" pitchFamily="50" charset="-128"/>
                        </a:rPr>
                        <a:t> </a:t>
                      </a:r>
                      <a:r>
                        <a:rPr lang="ja-JP" altLang="en-US" sz="1050" baseline="0" dirty="0">
                          <a:latin typeface="ＭＳ Ｐゴシック" panose="020B0600070205080204" pitchFamily="50" charset="-128"/>
                          <a:ea typeface="ＭＳ Ｐゴシック" panose="020B0600070205080204" pitchFamily="50" charset="-128"/>
                        </a:rPr>
                        <a:t>硬化処理材　</a:t>
                      </a:r>
                      <a:r>
                        <a:rPr lang="nl-BE" sz="1050" baseline="0" dirty="0">
                          <a:latin typeface="ＭＳ Ｐゴシック" panose="020B0600070205080204" pitchFamily="50" charset="-128"/>
                          <a:ea typeface="ＭＳ Ｐゴシック" panose="020B0600070205080204" pitchFamily="50" charset="-128"/>
                        </a:rPr>
                        <a:t>CP 350</a:t>
                      </a:r>
                      <a:endParaRPr lang="nl-BE" sz="1050" dirty="0">
                        <a:latin typeface="ＭＳ Ｐゴシック" panose="020B0600070205080204" pitchFamily="50" charset="-128"/>
                        <a:ea typeface="ＭＳ Ｐゴシック" panose="020B0600070205080204" pitchFamily="50" charset="-128"/>
                      </a:endParaRPr>
                    </a:p>
                  </a:txBody>
                  <a:tcPr>
                    <a:solidFill>
                      <a:schemeClr val="accent6"/>
                    </a:solidFill>
                  </a:tcPr>
                </a:tc>
                <a:tc>
                  <a:txBody>
                    <a:bodyPr/>
                    <a:lstStyle/>
                    <a:p>
                      <a:pPr algn="ctr"/>
                      <a:r>
                        <a:rPr lang="nl-BE" sz="1050" dirty="0">
                          <a:latin typeface="ＭＳ Ｐゴシック" panose="020B0600070205080204" pitchFamily="50" charset="-128"/>
                          <a:ea typeface="ＭＳ Ｐゴシック" panose="020B0600070205080204" pitchFamily="50" charset="-128"/>
                        </a:rPr>
                        <a:t>45</a:t>
                      </a:r>
                    </a:p>
                  </a:txBody>
                  <a:tcPr>
                    <a:solidFill>
                      <a:schemeClr val="accent6"/>
                    </a:solidFill>
                  </a:tcPr>
                </a:tc>
                <a:tc>
                  <a:txBody>
                    <a:bodyPr/>
                    <a:lstStyle/>
                    <a:p>
                      <a:pPr algn="ctr"/>
                      <a:r>
                        <a:rPr lang="nl-BE" sz="1050" dirty="0">
                          <a:latin typeface="ＭＳ Ｐゴシック" panose="020B0600070205080204" pitchFamily="50" charset="-128"/>
                          <a:ea typeface="ＭＳ Ｐゴシック" panose="020B0600070205080204" pitchFamily="50" charset="-128"/>
                        </a:rPr>
                        <a:t>350</a:t>
                      </a:r>
                    </a:p>
                  </a:txBody>
                  <a:tcPr>
                    <a:solidFill>
                      <a:schemeClr val="accent6"/>
                    </a:solidFill>
                  </a:tcPr>
                </a:tc>
                <a:tc>
                  <a:txBody>
                    <a:bodyPr/>
                    <a:lstStyle/>
                    <a:p>
                      <a:pPr algn="ctr"/>
                      <a:r>
                        <a:rPr lang="nl-BE" sz="1050" dirty="0">
                          <a:latin typeface="ＭＳ Ｐゴシック" panose="020B0600070205080204" pitchFamily="50" charset="-128"/>
                          <a:ea typeface="ＭＳ Ｐゴシック" panose="020B0600070205080204" pitchFamily="50" charset="-128"/>
                        </a:rPr>
                        <a:t>-</a:t>
                      </a:r>
                    </a:p>
                  </a:txBody>
                  <a:tcPr>
                    <a:solidFill>
                      <a:schemeClr val="accent6"/>
                    </a:solidFill>
                  </a:tcPr>
                </a:tc>
                <a:tc>
                  <a:txBody>
                    <a:bodyPr/>
                    <a:lstStyle/>
                    <a:p>
                      <a:pPr algn="ctr"/>
                      <a:r>
                        <a:rPr lang="nl-BE" sz="1050">
                          <a:latin typeface="ＭＳ Ｐゴシック" panose="020B0600070205080204" pitchFamily="50" charset="-128"/>
                          <a:ea typeface="ＭＳ Ｐゴシック" panose="020B0600070205080204" pitchFamily="50" charset="-128"/>
                        </a:rPr>
                        <a:t>7,8</a:t>
                      </a:r>
                      <a:endParaRPr lang="nl-BE" sz="1050" dirty="0">
                        <a:latin typeface="ＭＳ Ｐゴシック" panose="020B0600070205080204" pitchFamily="50" charset="-128"/>
                        <a:ea typeface="ＭＳ Ｐゴシック" panose="020B0600070205080204" pitchFamily="50" charset="-128"/>
                      </a:endParaRPr>
                    </a:p>
                  </a:txBody>
                  <a:tcPr>
                    <a:solidFill>
                      <a:schemeClr val="accent6"/>
                    </a:solidFill>
                  </a:tcPr>
                </a:tc>
                <a:tc>
                  <a:txBody>
                    <a:bodyPr/>
                    <a:lstStyle/>
                    <a:p>
                      <a:pPr algn="ctr"/>
                      <a:r>
                        <a:rPr lang="nl-BE" sz="1050" dirty="0">
                          <a:latin typeface="ＭＳ Ｐゴシック" panose="020B0600070205080204" pitchFamily="50" charset="-128"/>
                          <a:ea typeface="ＭＳ Ｐゴシック" panose="020B0600070205080204" pitchFamily="50" charset="-128"/>
                        </a:rPr>
                        <a:t>-</a:t>
                      </a:r>
                    </a:p>
                  </a:txBody>
                  <a:tcPr>
                    <a:solidFill>
                      <a:schemeClr val="accent6"/>
                    </a:solidFill>
                  </a:tcPr>
                </a:tc>
                <a:extLst>
                  <a:ext uri="{0D108BD9-81ED-4DB2-BD59-A6C34878D82A}">
                    <a16:rowId xmlns:a16="http://schemas.microsoft.com/office/drawing/2014/main" val="10002"/>
                  </a:ext>
                </a:extLst>
              </a:tr>
              <a:tr h="252000">
                <a:tc>
                  <a:txBody>
                    <a:bodyPr/>
                    <a:lstStyle/>
                    <a:p>
                      <a:r>
                        <a:rPr lang="ja-JP" altLang="en-US" sz="1050" dirty="0">
                          <a:latin typeface="ＭＳ Ｐゴシック" panose="020B0600070205080204" pitchFamily="50" charset="-128"/>
                          <a:ea typeface="ＭＳ Ｐゴシック" panose="020B0600070205080204" pitchFamily="50" charset="-128"/>
                        </a:rPr>
                        <a:t>ステンレス</a:t>
                      </a:r>
                      <a:r>
                        <a:rPr lang="nl-BE" sz="1050" dirty="0">
                          <a:latin typeface="ＭＳ Ｐゴシック" panose="020B0600070205080204" pitchFamily="50" charset="-128"/>
                          <a:ea typeface="ＭＳ Ｐゴシック" panose="020B0600070205080204" pitchFamily="50" charset="-128"/>
                        </a:rPr>
                        <a:t> 304 or</a:t>
                      </a:r>
                      <a:r>
                        <a:rPr lang="nl-BE" sz="1050" baseline="0" dirty="0">
                          <a:latin typeface="ＭＳ Ｐゴシック" panose="020B0600070205080204" pitchFamily="50" charset="-128"/>
                          <a:ea typeface="ＭＳ Ｐゴシック" panose="020B0600070205080204" pitchFamily="50" charset="-128"/>
                        </a:rPr>
                        <a:t> 316, </a:t>
                      </a:r>
                      <a:r>
                        <a:rPr lang="ja-JP" altLang="en-US" sz="1050" baseline="0" dirty="0">
                          <a:latin typeface="ＭＳ Ｐゴシック" panose="020B0600070205080204" pitchFamily="50" charset="-128"/>
                          <a:ea typeface="ＭＳ Ｐゴシック" panose="020B0600070205080204" pitchFamily="50" charset="-128"/>
                        </a:rPr>
                        <a:t>硬化処理材　</a:t>
                      </a:r>
                      <a:r>
                        <a:rPr lang="nl-BE" sz="1050" baseline="0" dirty="0">
                          <a:latin typeface="ＭＳ Ｐゴシック" panose="020B0600070205080204" pitchFamily="50" charset="-128"/>
                          <a:ea typeface="ＭＳ Ｐゴシック" panose="020B0600070205080204" pitchFamily="50" charset="-128"/>
                        </a:rPr>
                        <a:t>CP 500</a:t>
                      </a:r>
                      <a:endParaRPr lang="nl-BE" sz="1050" dirty="0">
                        <a:latin typeface="ＭＳ Ｐゴシック" panose="020B0600070205080204" pitchFamily="50" charset="-128"/>
                        <a:ea typeface="ＭＳ Ｐゴシック" panose="020B0600070205080204" pitchFamily="50" charset="-128"/>
                      </a:endParaRPr>
                    </a:p>
                  </a:txBody>
                  <a:tcPr>
                    <a:solidFill>
                      <a:schemeClr val="accent6"/>
                    </a:solidFill>
                  </a:tcPr>
                </a:tc>
                <a:tc>
                  <a:txBody>
                    <a:bodyPr/>
                    <a:lstStyle/>
                    <a:p>
                      <a:pPr algn="ctr"/>
                      <a:r>
                        <a:rPr lang="nl-BE" sz="1050" dirty="0">
                          <a:latin typeface="ＭＳ Ｐゴシック" panose="020B0600070205080204" pitchFamily="50" charset="-128"/>
                          <a:ea typeface="ＭＳ Ｐゴシック" panose="020B0600070205080204" pitchFamily="50" charset="-128"/>
                        </a:rPr>
                        <a:t>62</a:t>
                      </a:r>
                    </a:p>
                  </a:txBody>
                  <a:tcPr>
                    <a:solidFill>
                      <a:schemeClr val="accent6"/>
                    </a:solidFill>
                  </a:tcPr>
                </a:tc>
                <a:tc>
                  <a:txBody>
                    <a:bodyPr/>
                    <a:lstStyle/>
                    <a:p>
                      <a:pPr algn="ctr"/>
                      <a:r>
                        <a:rPr lang="nl-BE" sz="1050" dirty="0">
                          <a:latin typeface="ＭＳ Ｐゴシック" panose="020B0600070205080204" pitchFamily="50" charset="-128"/>
                          <a:ea typeface="ＭＳ Ｐゴシック" panose="020B0600070205080204" pitchFamily="50" charset="-128"/>
                        </a:rPr>
                        <a:t>480</a:t>
                      </a:r>
                    </a:p>
                  </a:txBody>
                  <a:tcPr>
                    <a:solidFill>
                      <a:schemeClr val="accent6"/>
                    </a:solidFill>
                  </a:tcPr>
                </a:tc>
                <a:tc>
                  <a:txBody>
                    <a:bodyPr/>
                    <a:lstStyle/>
                    <a:p>
                      <a:pPr algn="ctr"/>
                      <a:r>
                        <a:rPr lang="nl-BE" sz="1050" dirty="0">
                          <a:latin typeface="ＭＳ Ｐゴシック" panose="020B0600070205080204" pitchFamily="50" charset="-128"/>
                          <a:ea typeface="ＭＳ Ｐゴシック" panose="020B0600070205080204" pitchFamily="50" charset="-128"/>
                        </a:rPr>
                        <a:t>-</a:t>
                      </a:r>
                    </a:p>
                  </a:txBody>
                  <a:tcPr>
                    <a:solidFill>
                      <a:schemeClr val="accent6"/>
                    </a:solidFill>
                  </a:tcPr>
                </a:tc>
                <a:tc>
                  <a:txBody>
                    <a:bodyPr/>
                    <a:lstStyle/>
                    <a:p>
                      <a:pPr algn="ctr"/>
                      <a:r>
                        <a:rPr lang="nl-BE" sz="1050">
                          <a:latin typeface="ＭＳ Ｐゴシック" panose="020B0600070205080204" pitchFamily="50" charset="-128"/>
                          <a:ea typeface="ＭＳ Ｐゴシック" panose="020B0600070205080204" pitchFamily="50" charset="-128"/>
                        </a:rPr>
                        <a:t>7,8</a:t>
                      </a:r>
                      <a:endParaRPr lang="nl-BE" sz="1050" dirty="0">
                        <a:latin typeface="ＭＳ Ｐゴシック" panose="020B0600070205080204" pitchFamily="50" charset="-128"/>
                        <a:ea typeface="ＭＳ Ｐゴシック" panose="020B0600070205080204" pitchFamily="50" charset="-128"/>
                      </a:endParaRPr>
                    </a:p>
                  </a:txBody>
                  <a:tcPr>
                    <a:solidFill>
                      <a:schemeClr val="accent6"/>
                    </a:solidFill>
                  </a:tcPr>
                </a:tc>
                <a:tc>
                  <a:txBody>
                    <a:bodyPr/>
                    <a:lstStyle/>
                    <a:p>
                      <a:pPr algn="ctr"/>
                      <a:r>
                        <a:rPr lang="nl-BE" sz="1050" dirty="0">
                          <a:latin typeface="ＭＳ Ｐゴシック" panose="020B0600070205080204" pitchFamily="50" charset="-128"/>
                          <a:ea typeface="ＭＳ Ｐゴシック" panose="020B0600070205080204" pitchFamily="50" charset="-128"/>
                        </a:rPr>
                        <a:t>-</a:t>
                      </a:r>
                    </a:p>
                  </a:txBody>
                  <a:tcPr>
                    <a:solidFill>
                      <a:schemeClr val="accent6"/>
                    </a:solidFill>
                  </a:tcPr>
                </a:tc>
                <a:extLst>
                  <a:ext uri="{0D108BD9-81ED-4DB2-BD59-A6C34878D82A}">
                    <a16:rowId xmlns:a16="http://schemas.microsoft.com/office/drawing/2014/main" val="10003"/>
                  </a:ext>
                </a:extLst>
              </a:tr>
              <a:tr h="252000">
                <a:tc>
                  <a:txBody>
                    <a:bodyPr/>
                    <a:lstStyle/>
                    <a:p>
                      <a:r>
                        <a:rPr lang="ja-JP" altLang="en-US" sz="1050" dirty="0">
                          <a:latin typeface="ＭＳ Ｐゴシック" panose="020B0600070205080204" pitchFamily="50" charset="-128"/>
                          <a:ea typeface="ＭＳ Ｐゴシック" panose="020B0600070205080204" pitchFamily="50" charset="-128"/>
                        </a:rPr>
                        <a:t>ステンレス　二層系　</a:t>
                      </a:r>
                      <a:r>
                        <a:rPr lang="nl-BE" sz="1050" dirty="0">
                          <a:latin typeface="ＭＳ Ｐゴシック" panose="020B0600070205080204" pitchFamily="50" charset="-128"/>
                          <a:ea typeface="ＭＳ Ｐゴシック" panose="020B0600070205080204" pitchFamily="50" charset="-128"/>
                        </a:rPr>
                        <a:t>2205</a:t>
                      </a:r>
                    </a:p>
                  </a:txBody>
                  <a:tcPr>
                    <a:solidFill>
                      <a:schemeClr val="accent6"/>
                    </a:solidFill>
                  </a:tcPr>
                </a:tc>
                <a:tc>
                  <a:txBody>
                    <a:bodyPr/>
                    <a:lstStyle/>
                    <a:p>
                      <a:pPr algn="ctr"/>
                      <a:r>
                        <a:rPr lang="nl-BE" sz="1050" dirty="0">
                          <a:latin typeface="ＭＳ Ｐゴシック" panose="020B0600070205080204" pitchFamily="50" charset="-128"/>
                          <a:ea typeface="ＭＳ Ｐゴシック" panose="020B0600070205080204" pitchFamily="50" charset="-128"/>
                        </a:rPr>
                        <a:t>64</a:t>
                      </a:r>
                    </a:p>
                  </a:txBody>
                  <a:tcPr>
                    <a:solidFill>
                      <a:schemeClr val="accent6"/>
                    </a:solidFill>
                  </a:tcPr>
                </a:tc>
                <a:tc>
                  <a:txBody>
                    <a:bodyPr/>
                    <a:lstStyle/>
                    <a:p>
                      <a:pPr algn="ctr"/>
                      <a:r>
                        <a:rPr lang="nl-BE" sz="1050" dirty="0">
                          <a:latin typeface="ＭＳ Ｐゴシック" panose="020B0600070205080204" pitchFamily="50" charset="-128"/>
                          <a:ea typeface="ＭＳ Ｐゴシック" panose="020B0600070205080204" pitchFamily="50" charset="-128"/>
                        </a:rPr>
                        <a:t>500</a:t>
                      </a:r>
                    </a:p>
                  </a:txBody>
                  <a:tcPr>
                    <a:solidFill>
                      <a:schemeClr val="accent6"/>
                    </a:solidFill>
                  </a:tcPr>
                </a:tc>
                <a:tc>
                  <a:txBody>
                    <a:bodyPr/>
                    <a:lstStyle/>
                    <a:p>
                      <a:pPr algn="ctr"/>
                      <a:r>
                        <a:rPr lang="nl-BE" sz="1050" dirty="0">
                          <a:latin typeface="ＭＳ Ｐゴシック" panose="020B0600070205080204" pitchFamily="50" charset="-128"/>
                          <a:ea typeface="ＭＳ Ｐゴシック" panose="020B0600070205080204" pitchFamily="50" charset="-128"/>
                        </a:rPr>
                        <a:t>700/950</a:t>
                      </a:r>
                    </a:p>
                  </a:txBody>
                  <a:tcPr>
                    <a:solidFill>
                      <a:schemeClr val="accent6"/>
                    </a:solidFill>
                  </a:tcPr>
                </a:tc>
                <a:tc>
                  <a:txBody>
                    <a:bodyPr/>
                    <a:lstStyle/>
                    <a:p>
                      <a:pPr algn="ctr"/>
                      <a:r>
                        <a:rPr lang="nl-BE" sz="1050">
                          <a:latin typeface="ＭＳ Ｐゴシック" panose="020B0600070205080204" pitchFamily="50" charset="-128"/>
                          <a:ea typeface="ＭＳ Ｐゴシック" panose="020B0600070205080204" pitchFamily="50" charset="-128"/>
                        </a:rPr>
                        <a:t>7,8</a:t>
                      </a:r>
                      <a:endParaRPr lang="nl-BE" sz="1050" dirty="0">
                        <a:latin typeface="ＭＳ Ｐゴシック" panose="020B0600070205080204" pitchFamily="50" charset="-128"/>
                        <a:ea typeface="ＭＳ Ｐゴシック" panose="020B0600070205080204" pitchFamily="50" charset="-128"/>
                      </a:endParaRPr>
                    </a:p>
                  </a:txBody>
                  <a:tcPr>
                    <a:solidFill>
                      <a:schemeClr val="accent6"/>
                    </a:solidFill>
                  </a:tcPr>
                </a:tc>
                <a:tc>
                  <a:txBody>
                    <a:bodyPr/>
                    <a:lstStyle/>
                    <a:p>
                      <a:pPr algn="ctr"/>
                      <a:r>
                        <a:rPr lang="nl-BE" sz="1050" dirty="0">
                          <a:latin typeface="ＭＳ Ｐゴシック" panose="020B0600070205080204" pitchFamily="50" charset="-128"/>
                          <a:ea typeface="ＭＳ Ｐゴシック" panose="020B0600070205080204" pitchFamily="50" charset="-128"/>
                        </a:rPr>
                        <a:t>20</a:t>
                      </a:r>
                    </a:p>
                  </a:txBody>
                  <a:tcPr>
                    <a:solidFill>
                      <a:schemeClr val="accent6"/>
                    </a:solidFill>
                  </a:tcPr>
                </a:tc>
                <a:extLst>
                  <a:ext uri="{0D108BD9-81ED-4DB2-BD59-A6C34878D82A}">
                    <a16:rowId xmlns:a16="http://schemas.microsoft.com/office/drawing/2014/main" val="10004"/>
                  </a:ext>
                </a:extLst>
              </a:tr>
              <a:tr h="252000">
                <a:tc>
                  <a:txBody>
                    <a:bodyPr/>
                    <a:lstStyle/>
                    <a:p>
                      <a:r>
                        <a:rPr lang="ja-JP" altLang="en-US" sz="1050" dirty="0">
                          <a:latin typeface="ＭＳ Ｐゴシック" panose="020B0600070205080204" pitchFamily="50" charset="-128"/>
                          <a:ea typeface="ＭＳ Ｐゴシック" panose="020B0600070205080204" pitchFamily="50" charset="-128"/>
                        </a:rPr>
                        <a:t>ステンレス</a:t>
                      </a:r>
                      <a:r>
                        <a:rPr lang="nl-BE" sz="1050" dirty="0">
                          <a:latin typeface="ＭＳ Ｐゴシック" panose="020B0600070205080204" pitchFamily="50" charset="-128"/>
                          <a:ea typeface="ＭＳ Ｐゴシック" panose="020B0600070205080204" pitchFamily="50" charset="-128"/>
                        </a:rPr>
                        <a:t> 630,</a:t>
                      </a:r>
                      <a:r>
                        <a:rPr lang="ja-JP" altLang="en-US" sz="1050" dirty="0">
                          <a:latin typeface="ＭＳ Ｐゴシック" panose="020B0600070205080204" pitchFamily="50" charset="-128"/>
                          <a:ea typeface="ＭＳ Ｐゴシック" panose="020B0600070205080204" pitchFamily="50" charset="-128"/>
                        </a:rPr>
                        <a:t>　時効処理材</a:t>
                      </a:r>
                      <a:endParaRPr lang="nl-BE" sz="1050" dirty="0">
                        <a:latin typeface="ＭＳ Ｐゴシック" panose="020B0600070205080204" pitchFamily="50" charset="-128"/>
                        <a:ea typeface="ＭＳ Ｐゴシック" panose="020B0600070205080204" pitchFamily="50" charset="-128"/>
                      </a:endParaRPr>
                    </a:p>
                  </a:txBody>
                  <a:tcPr>
                    <a:solidFill>
                      <a:schemeClr val="accent6"/>
                    </a:solidFill>
                  </a:tcPr>
                </a:tc>
                <a:tc>
                  <a:txBody>
                    <a:bodyPr/>
                    <a:lstStyle/>
                    <a:p>
                      <a:pPr algn="ctr"/>
                      <a:r>
                        <a:rPr lang="nl-BE" sz="1050" dirty="0">
                          <a:latin typeface="ＭＳ Ｐゴシック" panose="020B0600070205080204" pitchFamily="50" charset="-128"/>
                          <a:ea typeface="ＭＳ Ｐゴシック" panose="020B0600070205080204" pitchFamily="50" charset="-128"/>
                        </a:rPr>
                        <a:t>103</a:t>
                      </a:r>
                    </a:p>
                  </a:txBody>
                  <a:tcPr>
                    <a:solidFill>
                      <a:schemeClr val="accent6"/>
                    </a:solidFill>
                  </a:tcPr>
                </a:tc>
                <a:tc>
                  <a:txBody>
                    <a:bodyPr/>
                    <a:lstStyle/>
                    <a:p>
                      <a:pPr algn="ctr"/>
                      <a:r>
                        <a:rPr lang="nl-BE" sz="1050" dirty="0">
                          <a:latin typeface="ＭＳ Ｐゴシック" panose="020B0600070205080204" pitchFamily="50" charset="-128"/>
                          <a:ea typeface="ＭＳ Ｐゴシック" panose="020B0600070205080204" pitchFamily="50" charset="-128"/>
                        </a:rPr>
                        <a:t>800</a:t>
                      </a:r>
                    </a:p>
                  </a:txBody>
                  <a:tcPr>
                    <a:solidFill>
                      <a:schemeClr val="accent6"/>
                    </a:solidFill>
                  </a:tcPr>
                </a:tc>
                <a:tc>
                  <a:txBody>
                    <a:bodyPr/>
                    <a:lstStyle/>
                    <a:p>
                      <a:pPr algn="ctr"/>
                      <a:r>
                        <a:rPr lang="nl-BE" sz="1050" dirty="0">
                          <a:latin typeface="ＭＳ Ｐゴシック" panose="020B0600070205080204" pitchFamily="50" charset="-128"/>
                          <a:ea typeface="ＭＳ Ｐゴシック" panose="020B0600070205080204" pitchFamily="50" charset="-128"/>
                        </a:rPr>
                        <a:t>950/1150</a:t>
                      </a:r>
                    </a:p>
                  </a:txBody>
                  <a:tcPr>
                    <a:solidFill>
                      <a:schemeClr val="accent6"/>
                    </a:solidFill>
                  </a:tcPr>
                </a:tc>
                <a:tc>
                  <a:txBody>
                    <a:bodyPr/>
                    <a:lstStyle/>
                    <a:p>
                      <a:pPr algn="ctr"/>
                      <a:r>
                        <a:rPr lang="nl-BE" sz="1050">
                          <a:latin typeface="ＭＳ Ｐゴシック" panose="020B0600070205080204" pitchFamily="50" charset="-128"/>
                          <a:ea typeface="ＭＳ Ｐゴシック" panose="020B0600070205080204" pitchFamily="50" charset="-128"/>
                        </a:rPr>
                        <a:t>7,8</a:t>
                      </a:r>
                      <a:endParaRPr lang="nl-BE" sz="1050" dirty="0">
                        <a:latin typeface="ＭＳ Ｐゴシック" panose="020B0600070205080204" pitchFamily="50" charset="-128"/>
                        <a:ea typeface="ＭＳ Ｐゴシック" panose="020B0600070205080204" pitchFamily="50" charset="-128"/>
                      </a:endParaRPr>
                    </a:p>
                  </a:txBody>
                  <a:tcPr>
                    <a:solidFill>
                      <a:schemeClr val="accent6"/>
                    </a:solidFill>
                  </a:tcPr>
                </a:tc>
                <a:tc>
                  <a:txBody>
                    <a:bodyPr/>
                    <a:lstStyle/>
                    <a:p>
                      <a:pPr algn="ctr"/>
                      <a:r>
                        <a:rPr lang="nl-BE" sz="1050" dirty="0">
                          <a:latin typeface="ＭＳ Ｐゴシック" panose="020B0600070205080204" pitchFamily="50" charset="-128"/>
                          <a:ea typeface="ＭＳ Ｐゴシック" panose="020B0600070205080204" pitchFamily="50" charset="-128"/>
                        </a:rPr>
                        <a:t>10</a:t>
                      </a:r>
                    </a:p>
                  </a:txBody>
                  <a:tcPr>
                    <a:solidFill>
                      <a:schemeClr val="accent6"/>
                    </a:solidFill>
                  </a:tcPr>
                </a:tc>
                <a:extLst>
                  <a:ext uri="{0D108BD9-81ED-4DB2-BD59-A6C34878D82A}">
                    <a16:rowId xmlns:a16="http://schemas.microsoft.com/office/drawing/2014/main" val="10005"/>
                  </a:ext>
                </a:extLst>
              </a:tr>
              <a:tr h="252000">
                <a:tc>
                  <a:txBody>
                    <a:bodyPr/>
                    <a:lstStyle/>
                    <a:p>
                      <a:r>
                        <a:rPr lang="ja-JP" altLang="en-US" sz="1050" dirty="0">
                          <a:latin typeface="ＭＳ Ｐゴシック" panose="020B0600070205080204" pitchFamily="50" charset="-128"/>
                          <a:ea typeface="ＭＳ Ｐゴシック" panose="020B0600070205080204" pitchFamily="50" charset="-128"/>
                        </a:rPr>
                        <a:t>炭素鋼 熱延材</a:t>
                      </a:r>
                      <a:endParaRPr lang="nl-BE" sz="1050" dirty="0">
                        <a:latin typeface="ＭＳ Ｐゴシック" panose="020B0600070205080204" pitchFamily="50" charset="-128"/>
                        <a:ea typeface="ＭＳ Ｐゴシック" panose="020B0600070205080204" pitchFamily="50" charset="-128"/>
                      </a:endParaRPr>
                    </a:p>
                  </a:txBody>
                  <a:tcPr>
                    <a:solidFill>
                      <a:schemeClr val="tx2">
                        <a:lumMod val="60000"/>
                        <a:lumOff val="40000"/>
                      </a:schemeClr>
                    </a:solidFill>
                  </a:tcPr>
                </a:tc>
                <a:tc>
                  <a:txBody>
                    <a:bodyPr/>
                    <a:lstStyle/>
                    <a:p>
                      <a:pPr algn="ctr"/>
                      <a:r>
                        <a:rPr lang="nl-BE" sz="1050" dirty="0">
                          <a:latin typeface="ＭＳ Ｐゴシック" panose="020B0600070205080204" pitchFamily="50" charset="-128"/>
                          <a:ea typeface="ＭＳ Ｐゴシック" panose="020B0600070205080204" pitchFamily="50" charset="-128"/>
                        </a:rPr>
                        <a:t>30</a:t>
                      </a:r>
                    </a:p>
                  </a:txBody>
                  <a:tcPr>
                    <a:solidFill>
                      <a:schemeClr val="tx2">
                        <a:lumMod val="60000"/>
                        <a:lumOff val="40000"/>
                      </a:schemeClr>
                    </a:solidFill>
                  </a:tcPr>
                </a:tc>
                <a:tc>
                  <a:txBody>
                    <a:bodyPr/>
                    <a:lstStyle/>
                    <a:p>
                      <a:pPr algn="ctr"/>
                      <a:r>
                        <a:rPr lang="nl-BE" sz="1050" dirty="0">
                          <a:latin typeface="ＭＳ Ｐゴシック" panose="020B0600070205080204" pitchFamily="50" charset="-128"/>
                          <a:ea typeface="ＭＳ Ｐゴシック" panose="020B0600070205080204" pitchFamily="50" charset="-128"/>
                        </a:rPr>
                        <a:t>234</a:t>
                      </a:r>
                    </a:p>
                  </a:txBody>
                  <a:tcPr>
                    <a:solidFill>
                      <a:schemeClr val="tx2">
                        <a:lumMod val="60000"/>
                        <a:lumOff val="40000"/>
                      </a:schemeClr>
                    </a:solidFill>
                  </a:tcPr>
                </a:tc>
                <a:tc>
                  <a:txBody>
                    <a:bodyPr/>
                    <a:lstStyle/>
                    <a:p>
                      <a:pPr algn="ctr"/>
                      <a:r>
                        <a:rPr lang="nl-BE" sz="1050" dirty="0">
                          <a:latin typeface="ＭＳ Ｐゴシック" panose="020B0600070205080204" pitchFamily="50" charset="-128"/>
                          <a:ea typeface="ＭＳ Ｐゴシック" panose="020B0600070205080204" pitchFamily="50" charset="-128"/>
                        </a:rPr>
                        <a:t>317</a:t>
                      </a:r>
                    </a:p>
                  </a:txBody>
                  <a:tcPr>
                    <a:solidFill>
                      <a:schemeClr val="tx2">
                        <a:lumMod val="60000"/>
                        <a:lumOff val="40000"/>
                      </a:schemeClr>
                    </a:solidFill>
                  </a:tcPr>
                </a:tc>
                <a:tc>
                  <a:txBody>
                    <a:bodyPr/>
                    <a:lstStyle/>
                    <a:p>
                      <a:pPr algn="ctr"/>
                      <a:r>
                        <a:rPr lang="nl-BE" sz="1050">
                          <a:latin typeface="ＭＳ Ｐゴシック" panose="020B0600070205080204" pitchFamily="50" charset="-128"/>
                          <a:ea typeface="ＭＳ Ｐゴシック" panose="020B0600070205080204" pitchFamily="50" charset="-128"/>
                        </a:rPr>
                        <a:t>7,8</a:t>
                      </a:r>
                      <a:endParaRPr lang="nl-BE" sz="1050" dirty="0">
                        <a:latin typeface="ＭＳ Ｐゴシック" panose="020B0600070205080204" pitchFamily="50" charset="-128"/>
                        <a:ea typeface="ＭＳ Ｐゴシック" panose="020B0600070205080204" pitchFamily="50" charset="-128"/>
                      </a:endParaRPr>
                    </a:p>
                  </a:txBody>
                  <a:tcPr>
                    <a:solidFill>
                      <a:schemeClr val="tx2">
                        <a:lumMod val="60000"/>
                        <a:lumOff val="40000"/>
                      </a:schemeClr>
                    </a:solidFill>
                  </a:tcPr>
                </a:tc>
                <a:tc>
                  <a:txBody>
                    <a:bodyPr/>
                    <a:lstStyle/>
                    <a:p>
                      <a:pPr algn="ctr"/>
                      <a:r>
                        <a:rPr lang="nl-BE" sz="1050" dirty="0">
                          <a:latin typeface="ＭＳ Ｐゴシック" panose="020B0600070205080204" pitchFamily="50" charset="-128"/>
                          <a:ea typeface="ＭＳ Ｐゴシック" panose="020B0600070205080204" pitchFamily="50" charset="-128"/>
                        </a:rPr>
                        <a:t>35</a:t>
                      </a:r>
                    </a:p>
                  </a:txBody>
                  <a:tcPr>
                    <a:solidFill>
                      <a:schemeClr val="tx2">
                        <a:lumMod val="60000"/>
                        <a:lumOff val="40000"/>
                      </a:schemeClr>
                    </a:solidFill>
                  </a:tcPr>
                </a:tc>
                <a:extLst>
                  <a:ext uri="{0D108BD9-81ED-4DB2-BD59-A6C34878D82A}">
                    <a16:rowId xmlns:a16="http://schemas.microsoft.com/office/drawing/2014/main" val="10006"/>
                  </a:ext>
                </a:extLst>
              </a:tr>
              <a:tr h="252000">
                <a:tc>
                  <a:txBody>
                    <a:bodyPr/>
                    <a:lstStyle/>
                    <a:p>
                      <a:r>
                        <a:rPr lang="ja-JP" altLang="en-US" sz="1050" dirty="0">
                          <a:latin typeface="ＭＳ Ｐゴシック" panose="020B0600070205080204" pitchFamily="50" charset="-128"/>
                          <a:ea typeface="ＭＳ Ｐゴシック" panose="020B0600070205080204" pitchFamily="50" charset="-128"/>
                        </a:rPr>
                        <a:t>構造鋼</a:t>
                      </a:r>
                      <a:r>
                        <a:rPr lang="nl-BE" sz="1050" dirty="0">
                          <a:latin typeface="ＭＳ Ｐゴシック" panose="020B0600070205080204" pitchFamily="50" charset="-128"/>
                          <a:ea typeface="ＭＳ Ｐゴシック" panose="020B0600070205080204" pitchFamily="50" charset="-128"/>
                        </a:rPr>
                        <a:t> (</a:t>
                      </a:r>
                      <a:r>
                        <a:rPr lang="ja-JP" altLang="en-US" sz="1050" dirty="0">
                          <a:latin typeface="ＭＳ Ｐゴシック" panose="020B0600070205080204" pitchFamily="50" charset="-128"/>
                          <a:ea typeface="ＭＳ Ｐゴシック" panose="020B0600070205080204" pitchFamily="50" charset="-128"/>
                        </a:rPr>
                        <a:t>鋼板、棒鋼</a:t>
                      </a:r>
                      <a:r>
                        <a:rPr lang="nl-BE" sz="1050" baseline="0" dirty="0">
                          <a:latin typeface="ＭＳ Ｐゴシック" panose="020B0600070205080204" pitchFamily="50" charset="-128"/>
                          <a:ea typeface="ＭＳ Ｐゴシック" panose="020B0600070205080204" pitchFamily="50" charset="-128"/>
                        </a:rPr>
                        <a:t>)</a:t>
                      </a:r>
                      <a:endParaRPr lang="nl-BE" sz="1050" dirty="0">
                        <a:latin typeface="ＭＳ Ｐゴシック" panose="020B0600070205080204" pitchFamily="50" charset="-128"/>
                        <a:ea typeface="ＭＳ Ｐゴシック" panose="020B0600070205080204" pitchFamily="50" charset="-128"/>
                      </a:endParaRPr>
                    </a:p>
                  </a:txBody>
                  <a:tcPr>
                    <a:solidFill>
                      <a:schemeClr val="tx2">
                        <a:lumMod val="60000"/>
                        <a:lumOff val="40000"/>
                      </a:schemeClr>
                    </a:solidFill>
                  </a:tcPr>
                </a:tc>
                <a:tc>
                  <a:txBody>
                    <a:bodyPr/>
                    <a:lstStyle/>
                    <a:p>
                      <a:pPr algn="ctr"/>
                      <a:r>
                        <a:rPr lang="nl-BE" sz="1050" dirty="0">
                          <a:latin typeface="ＭＳ Ｐゴシック" panose="020B0600070205080204" pitchFamily="50" charset="-128"/>
                          <a:ea typeface="ＭＳ Ｐゴシック" panose="020B0600070205080204" pitchFamily="50" charset="-128"/>
                        </a:rPr>
                        <a:t>32</a:t>
                      </a:r>
                    </a:p>
                  </a:txBody>
                  <a:tcPr>
                    <a:solidFill>
                      <a:schemeClr val="tx2">
                        <a:lumMod val="60000"/>
                        <a:lumOff val="40000"/>
                      </a:schemeClr>
                    </a:solidFill>
                  </a:tcPr>
                </a:tc>
                <a:tc>
                  <a:txBody>
                    <a:bodyPr/>
                    <a:lstStyle/>
                    <a:p>
                      <a:pPr algn="ctr"/>
                      <a:r>
                        <a:rPr lang="nl-BE" sz="1050" dirty="0">
                          <a:latin typeface="ＭＳ Ｐゴシック" panose="020B0600070205080204" pitchFamily="50" charset="-128"/>
                          <a:ea typeface="ＭＳ Ｐゴシック" panose="020B0600070205080204" pitchFamily="50" charset="-128"/>
                        </a:rPr>
                        <a:t>250</a:t>
                      </a:r>
                    </a:p>
                  </a:txBody>
                  <a:tcPr>
                    <a:solidFill>
                      <a:schemeClr val="tx2">
                        <a:lumMod val="60000"/>
                        <a:lumOff val="40000"/>
                      </a:schemeClr>
                    </a:solidFill>
                  </a:tcPr>
                </a:tc>
                <a:tc>
                  <a:txBody>
                    <a:bodyPr/>
                    <a:lstStyle/>
                    <a:p>
                      <a:pPr algn="ctr"/>
                      <a:r>
                        <a:rPr lang="nl-BE" sz="1050" dirty="0">
                          <a:latin typeface="ＭＳ Ｐゴシック" panose="020B0600070205080204" pitchFamily="50" charset="-128"/>
                          <a:ea typeface="ＭＳ Ｐゴシック" panose="020B0600070205080204" pitchFamily="50" charset="-128"/>
                        </a:rPr>
                        <a:t>400/550</a:t>
                      </a:r>
                    </a:p>
                  </a:txBody>
                  <a:tcPr>
                    <a:solidFill>
                      <a:schemeClr val="tx2">
                        <a:lumMod val="60000"/>
                        <a:lumOff val="40000"/>
                      </a:schemeClr>
                    </a:solidFill>
                  </a:tcPr>
                </a:tc>
                <a:tc>
                  <a:txBody>
                    <a:bodyPr/>
                    <a:lstStyle/>
                    <a:p>
                      <a:pPr algn="ctr"/>
                      <a:r>
                        <a:rPr lang="nl-BE" sz="1050">
                          <a:latin typeface="ＭＳ Ｐゴシック" panose="020B0600070205080204" pitchFamily="50" charset="-128"/>
                          <a:ea typeface="ＭＳ Ｐゴシック" panose="020B0600070205080204" pitchFamily="50" charset="-128"/>
                        </a:rPr>
                        <a:t>7,8</a:t>
                      </a:r>
                      <a:endParaRPr lang="nl-BE" sz="1050" dirty="0">
                        <a:latin typeface="ＭＳ Ｐゴシック" panose="020B0600070205080204" pitchFamily="50" charset="-128"/>
                        <a:ea typeface="ＭＳ Ｐゴシック" panose="020B0600070205080204" pitchFamily="50" charset="-128"/>
                      </a:endParaRPr>
                    </a:p>
                  </a:txBody>
                  <a:tcPr>
                    <a:solidFill>
                      <a:schemeClr val="tx2">
                        <a:lumMod val="60000"/>
                        <a:lumOff val="40000"/>
                      </a:schemeClr>
                    </a:solidFill>
                  </a:tcPr>
                </a:tc>
                <a:tc>
                  <a:txBody>
                    <a:bodyPr/>
                    <a:lstStyle/>
                    <a:p>
                      <a:pPr algn="ctr"/>
                      <a:r>
                        <a:rPr lang="nl-BE" sz="1050" dirty="0">
                          <a:latin typeface="ＭＳ Ｐゴシック" panose="020B0600070205080204" pitchFamily="50" charset="-128"/>
                          <a:ea typeface="ＭＳ Ｐゴシック" panose="020B0600070205080204" pitchFamily="50" charset="-128"/>
                        </a:rPr>
                        <a:t>23</a:t>
                      </a:r>
                    </a:p>
                  </a:txBody>
                  <a:tcPr>
                    <a:solidFill>
                      <a:schemeClr val="tx2">
                        <a:lumMod val="60000"/>
                        <a:lumOff val="40000"/>
                      </a:schemeClr>
                    </a:solidFill>
                  </a:tcPr>
                </a:tc>
                <a:extLst>
                  <a:ext uri="{0D108BD9-81ED-4DB2-BD59-A6C34878D82A}">
                    <a16:rowId xmlns:a16="http://schemas.microsoft.com/office/drawing/2014/main" val="10007"/>
                  </a:ext>
                </a:extLst>
              </a:tr>
              <a:tr h="252000">
                <a:tc>
                  <a:txBody>
                    <a:bodyPr/>
                    <a:lstStyle/>
                    <a:p>
                      <a:r>
                        <a:rPr lang="nl-BE" sz="1050" dirty="0">
                          <a:latin typeface="ＭＳ Ｐゴシック" panose="020B0600070205080204" pitchFamily="50" charset="-128"/>
                          <a:ea typeface="ＭＳ Ｐゴシック" panose="020B0600070205080204" pitchFamily="50" charset="-128"/>
                        </a:rPr>
                        <a:t>HSLA </a:t>
                      </a:r>
                      <a:r>
                        <a:rPr lang="ja-JP" altLang="en-US" sz="1050" dirty="0">
                          <a:latin typeface="ＭＳ Ｐゴシック" panose="020B0600070205080204" pitchFamily="50" charset="-128"/>
                          <a:ea typeface="ＭＳ Ｐゴシック" panose="020B0600070205080204" pitchFamily="50" charset="-128"/>
                        </a:rPr>
                        <a:t>鋼</a:t>
                      </a:r>
                      <a:endParaRPr lang="nl-BE" sz="1050" dirty="0">
                        <a:latin typeface="ＭＳ Ｐゴシック" panose="020B0600070205080204" pitchFamily="50" charset="-128"/>
                        <a:ea typeface="ＭＳ Ｐゴシック" panose="020B0600070205080204" pitchFamily="50" charset="-128"/>
                      </a:endParaRPr>
                    </a:p>
                  </a:txBody>
                  <a:tcPr>
                    <a:solidFill>
                      <a:schemeClr val="tx2">
                        <a:lumMod val="60000"/>
                        <a:lumOff val="40000"/>
                      </a:schemeClr>
                    </a:solidFill>
                  </a:tcPr>
                </a:tc>
                <a:tc>
                  <a:txBody>
                    <a:bodyPr/>
                    <a:lstStyle/>
                    <a:p>
                      <a:pPr algn="ctr"/>
                      <a:r>
                        <a:rPr lang="nl-BE" sz="1050" dirty="0">
                          <a:latin typeface="ＭＳ Ｐゴシック" panose="020B0600070205080204" pitchFamily="50" charset="-128"/>
                          <a:ea typeface="ＭＳ Ｐゴシック" panose="020B0600070205080204" pitchFamily="50" charset="-128"/>
                        </a:rPr>
                        <a:t>49</a:t>
                      </a:r>
                    </a:p>
                  </a:txBody>
                  <a:tcPr>
                    <a:solidFill>
                      <a:schemeClr val="tx2">
                        <a:lumMod val="60000"/>
                        <a:lumOff val="40000"/>
                      </a:schemeClr>
                    </a:solidFill>
                  </a:tcPr>
                </a:tc>
                <a:tc>
                  <a:txBody>
                    <a:bodyPr/>
                    <a:lstStyle/>
                    <a:p>
                      <a:pPr algn="ctr"/>
                      <a:r>
                        <a:rPr lang="nl-BE" sz="1050" dirty="0">
                          <a:latin typeface="ＭＳ Ｐゴシック" panose="020B0600070205080204" pitchFamily="50" charset="-128"/>
                          <a:ea typeface="ＭＳ Ｐゴシック" panose="020B0600070205080204" pitchFamily="50" charset="-128"/>
                        </a:rPr>
                        <a:t>380</a:t>
                      </a:r>
                    </a:p>
                  </a:txBody>
                  <a:tcPr>
                    <a:solidFill>
                      <a:schemeClr val="tx2">
                        <a:lumMod val="60000"/>
                        <a:lumOff val="40000"/>
                      </a:schemeClr>
                    </a:solidFill>
                  </a:tcPr>
                </a:tc>
                <a:tc>
                  <a:txBody>
                    <a:bodyPr/>
                    <a:lstStyle/>
                    <a:p>
                      <a:pPr algn="ctr"/>
                      <a:r>
                        <a:rPr lang="nl-BE" sz="1050" dirty="0">
                          <a:latin typeface="ＭＳ Ｐゴシック" panose="020B0600070205080204" pitchFamily="50" charset="-128"/>
                          <a:ea typeface="ＭＳ Ｐゴシック" panose="020B0600070205080204" pitchFamily="50" charset="-128"/>
                        </a:rPr>
                        <a:t>460</a:t>
                      </a:r>
                    </a:p>
                  </a:txBody>
                  <a:tcPr>
                    <a:solidFill>
                      <a:schemeClr val="tx2">
                        <a:lumMod val="60000"/>
                        <a:lumOff val="40000"/>
                      </a:schemeClr>
                    </a:solidFill>
                  </a:tcPr>
                </a:tc>
                <a:tc>
                  <a:txBody>
                    <a:bodyPr/>
                    <a:lstStyle/>
                    <a:p>
                      <a:pPr algn="ctr"/>
                      <a:r>
                        <a:rPr lang="nl-BE" sz="1050">
                          <a:latin typeface="ＭＳ Ｐゴシック" panose="020B0600070205080204" pitchFamily="50" charset="-128"/>
                          <a:ea typeface="ＭＳ Ｐゴシック" panose="020B0600070205080204" pitchFamily="50" charset="-128"/>
                        </a:rPr>
                        <a:t>7,8</a:t>
                      </a:r>
                      <a:endParaRPr lang="nl-BE" sz="1050" dirty="0">
                        <a:latin typeface="ＭＳ Ｐゴシック" panose="020B0600070205080204" pitchFamily="50" charset="-128"/>
                        <a:ea typeface="ＭＳ Ｐゴシック" panose="020B0600070205080204" pitchFamily="50" charset="-128"/>
                      </a:endParaRPr>
                    </a:p>
                  </a:txBody>
                  <a:tcPr>
                    <a:solidFill>
                      <a:schemeClr val="tx2">
                        <a:lumMod val="60000"/>
                        <a:lumOff val="40000"/>
                      </a:schemeClr>
                    </a:solidFill>
                  </a:tcPr>
                </a:tc>
                <a:tc>
                  <a:txBody>
                    <a:bodyPr/>
                    <a:lstStyle/>
                    <a:p>
                      <a:pPr algn="ctr"/>
                      <a:r>
                        <a:rPr lang="nl-BE" sz="1050" dirty="0">
                          <a:latin typeface="ＭＳ Ｐゴシック" panose="020B0600070205080204" pitchFamily="50" charset="-128"/>
                          <a:ea typeface="ＭＳ Ｐゴシック" panose="020B0600070205080204" pitchFamily="50" charset="-128"/>
                        </a:rPr>
                        <a:t>25</a:t>
                      </a:r>
                    </a:p>
                  </a:txBody>
                  <a:tcPr>
                    <a:solidFill>
                      <a:schemeClr val="tx2">
                        <a:lumMod val="60000"/>
                        <a:lumOff val="40000"/>
                      </a:schemeClr>
                    </a:solidFill>
                  </a:tcPr>
                </a:tc>
                <a:extLst>
                  <a:ext uri="{0D108BD9-81ED-4DB2-BD59-A6C34878D82A}">
                    <a16:rowId xmlns:a16="http://schemas.microsoft.com/office/drawing/2014/main" val="10008"/>
                  </a:ext>
                </a:extLst>
              </a:tr>
              <a:tr h="252000">
                <a:tc>
                  <a:txBody>
                    <a:bodyPr/>
                    <a:lstStyle/>
                    <a:p>
                      <a:r>
                        <a:rPr lang="ja-JP" altLang="en-US" sz="1050" dirty="0">
                          <a:latin typeface="ＭＳ Ｐゴシック" panose="020B0600070205080204" pitchFamily="50" charset="-128"/>
                          <a:ea typeface="ＭＳ Ｐゴシック" panose="020B0600070205080204" pitchFamily="50" charset="-128"/>
                        </a:rPr>
                        <a:t>工具鋼</a:t>
                      </a:r>
                      <a:r>
                        <a:rPr lang="nl-BE" sz="1050" dirty="0">
                          <a:latin typeface="ＭＳ Ｐゴシック" panose="020B0600070205080204" pitchFamily="50" charset="-128"/>
                          <a:ea typeface="ＭＳ Ｐゴシック" panose="020B0600070205080204" pitchFamily="50" charset="-128"/>
                        </a:rPr>
                        <a:t> 4140 Q&amp;T</a:t>
                      </a:r>
                    </a:p>
                  </a:txBody>
                  <a:tcPr>
                    <a:solidFill>
                      <a:schemeClr val="tx2">
                        <a:lumMod val="60000"/>
                        <a:lumOff val="40000"/>
                      </a:schemeClr>
                    </a:solidFill>
                  </a:tcPr>
                </a:tc>
                <a:tc>
                  <a:txBody>
                    <a:bodyPr/>
                    <a:lstStyle/>
                    <a:p>
                      <a:pPr algn="ctr"/>
                      <a:r>
                        <a:rPr lang="nl-BE" sz="1050" dirty="0">
                          <a:latin typeface="ＭＳ Ｐゴシック" panose="020B0600070205080204" pitchFamily="50" charset="-128"/>
                          <a:ea typeface="ＭＳ Ｐゴシック" panose="020B0600070205080204" pitchFamily="50" charset="-128"/>
                        </a:rPr>
                        <a:t>96</a:t>
                      </a:r>
                    </a:p>
                  </a:txBody>
                  <a:tcPr>
                    <a:solidFill>
                      <a:schemeClr val="tx2">
                        <a:lumMod val="60000"/>
                        <a:lumOff val="40000"/>
                      </a:schemeClr>
                    </a:solidFill>
                  </a:tcPr>
                </a:tc>
                <a:tc>
                  <a:txBody>
                    <a:bodyPr/>
                    <a:lstStyle/>
                    <a:p>
                      <a:pPr algn="ctr"/>
                      <a:r>
                        <a:rPr lang="nl-BE" sz="1050" dirty="0">
                          <a:latin typeface="ＭＳ Ｐゴシック" panose="020B0600070205080204" pitchFamily="50" charset="-128"/>
                          <a:ea typeface="ＭＳ Ｐゴシック" panose="020B0600070205080204" pitchFamily="50" charset="-128"/>
                        </a:rPr>
                        <a:t>750</a:t>
                      </a:r>
                    </a:p>
                  </a:txBody>
                  <a:tcPr>
                    <a:solidFill>
                      <a:schemeClr val="tx2">
                        <a:lumMod val="60000"/>
                        <a:lumOff val="40000"/>
                      </a:schemeClr>
                    </a:solidFill>
                  </a:tcPr>
                </a:tc>
                <a:tc>
                  <a:txBody>
                    <a:bodyPr/>
                    <a:lstStyle/>
                    <a:p>
                      <a:pPr algn="ctr"/>
                      <a:r>
                        <a:rPr lang="nl-BE" sz="1050" dirty="0">
                          <a:latin typeface="ＭＳ Ｐゴシック" panose="020B0600070205080204" pitchFamily="50" charset="-128"/>
                          <a:ea typeface="ＭＳ Ｐゴシック" panose="020B0600070205080204" pitchFamily="50" charset="-128"/>
                        </a:rPr>
                        <a:t>930/1080</a:t>
                      </a:r>
                    </a:p>
                  </a:txBody>
                  <a:tcPr>
                    <a:solidFill>
                      <a:schemeClr val="tx2">
                        <a:lumMod val="60000"/>
                        <a:lumOff val="40000"/>
                      </a:schemeClr>
                    </a:solidFill>
                  </a:tcPr>
                </a:tc>
                <a:tc>
                  <a:txBody>
                    <a:bodyPr/>
                    <a:lstStyle/>
                    <a:p>
                      <a:pPr algn="ctr"/>
                      <a:r>
                        <a:rPr lang="nl-BE" sz="1050" dirty="0">
                          <a:latin typeface="ＭＳ Ｐゴシック" panose="020B0600070205080204" pitchFamily="50" charset="-128"/>
                          <a:ea typeface="ＭＳ Ｐゴシック" panose="020B0600070205080204" pitchFamily="50" charset="-128"/>
                        </a:rPr>
                        <a:t>7,8</a:t>
                      </a:r>
                    </a:p>
                  </a:txBody>
                  <a:tcPr>
                    <a:solidFill>
                      <a:schemeClr val="tx2">
                        <a:lumMod val="60000"/>
                        <a:lumOff val="40000"/>
                      </a:schemeClr>
                    </a:solidFill>
                  </a:tcPr>
                </a:tc>
                <a:tc>
                  <a:txBody>
                    <a:bodyPr/>
                    <a:lstStyle/>
                    <a:p>
                      <a:pPr algn="ctr"/>
                      <a:r>
                        <a:rPr lang="nl-BE" sz="1050" dirty="0">
                          <a:latin typeface="ＭＳ Ｐゴシック" panose="020B0600070205080204" pitchFamily="50" charset="-128"/>
                          <a:ea typeface="ＭＳ Ｐゴシック" panose="020B0600070205080204" pitchFamily="50" charset="-128"/>
                        </a:rPr>
                        <a:t>12</a:t>
                      </a:r>
                    </a:p>
                  </a:txBody>
                  <a:tcPr>
                    <a:solidFill>
                      <a:schemeClr val="tx2">
                        <a:lumMod val="60000"/>
                        <a:lumOff val="40000"/>
                      </a:schemeClr>
                    </a:solidFill>
                  </a:tcPr>
                </a:tc>
                <a:extLst>
                  <a:ext uri="{0D108BD9-81ED-4DB2-BD59-A6C34878D82A}">
                    <a16:rowId xmlns:a16="http://schemas.microsoft.com/office/drawing/2014/main" val="10009"/>
                  </a:ext>
                </a:extLst>
              </a:tr>
              <a:tr h="252000">
                <a:tc>
                  <a:txBody>
                    <a:bodyPr/>
                    <a:lstStyle/>
                    <a:p>
                      <a:r>
                        <a:rPr lang="ja-JP" altLang="en-US" sz="1050" dirty="0">
                          <a:latin typeface="ＭＳ Ｐゴシック" panose="020B0600070205080204" pitchFamily="50" charset="-128"/>
                          <a:ea typeface="ＭＳ Ｐゴシック" panose="020B0600070205080204" pitchFamily="50" charset="-128"/>
                        </a:rPr>
                        <a:t>アルミニウム合金</a:t>
                      </a:r>
                      <a:r>
                        <a:rPr lang="nl-BE" sz="1050" dirty="0">
                          <a:latin typeface="ＭＳ Ｐゴシック" panose="020B0600070205080204" pitchFamily="50" charset="-128"/>
                          <a:ea typeface="ＭＳ Ｐゴシック" panose="020B0600070205080204" pitchFamily="50" charset="-128"/>
                        </a:rPr>
                        <a:t> 3003- H14</a:t>
                      </a:r>
                    </a:p>
                  </a:txBody>
                  <a:tcPr>
                    <a:solidFill>
                      <a:schemeClr val="accent3">
                        <a:lumMod val="60000"/>
                        <a:lumOff val="40000"/>
                      </a:schemeClr>
                    </a:solidFill>
                  </a:tcPr>
                </a:tc>
                <a:tc>
                  <a:txBody>
                    <a:bodyPr/>
                    <a:lstStyle/>
                    <a:p>
                      <a:pPr algn="ctr"/>
                      <a:r>
                        <a:rPr lang="nl-BE" sz="1050" dirty="0">
                          <a:latin typeface="ＭＳ Ｐゴシック" panose="020B0600070205080204" pitchFamily="50" charset="-128"/>
                          <a:ea typeface="ＭＳ Ｐゴシック" panose="020B0600070205080204" pitchFamily="50" charset="-128"/>
                        </a:rPr>
                        <a:t>37</a:t>
                      </a:r>
                    </a:p>
                  </a:txBody>
                  <a:tcPr>
                    <a:solidFill>
                      <a:schemeClr val="accent3">
                        <a:lumMod val="60000"/>
                        <a:lumOff val="40000"/>
                      </a:schemeClr>
                    </a:solidFill>
                  </a:tcPr>
                </a:tc>
                <a:tc>
                  <a:txBody>
                    <a:bodyPr/>
                    <a:lstStyle/>
                    <a:p>
                      <a:pPr algn="ctr"/>
                      <a:r>
                        <a:rPr lang="nl-BE" sz="1050" dirty="0">
                          <a:latin typeface="ＭＳ Ｐゴシック" panose="020B0600070205080204" pitchFamily="50" charset="-128"/>
                          <a:ea typeface="ＭＳ Ｐゴシック" panose="020B0600070205080204" pitchFamily="50" charset="-128"/>
                        </a:rPr>
                        <a:t>145</a:t>
                      </a:r>
                    </a:p>
                  </a:txBody>
                  <a:tcPr>
                    <a:solidFill>
                      <a:schemeClr val="accent3">
                        <a:lumMod val="60000"/>
                        <a:lumOff val="40000"/>
                      </a:schemeClr>
                    </a:solidFill>
                  </a:tcPr>
                </a:tc>
                <a:tc>
                  <a:txBody>
                    <a:bodyPr/>
                    <a:lstStyle/>
                    <a:p>
                      <a:pPr algn="ctr"/>
                      <a:r>
                        <a:rPr lang="nl-BE" sz="1050" dirty="0">
                          <a:latin typeface="ＭＳ Ｐゴシック" panose="020B0600070205080204" pitchFamily="50" charset="-128"/>
                          <a:ea typeface="ＭＳ Ｐゴシック" panose="020B0600070205080204" pitchFamily="50" charset="-128"/>
                        </a:rPr>
                        <a:t>150</a:t>
                      </a:r>
                    </a:p>
                  </a:txBody>
                  <a:tcPr>
                    <a:solidFill>
                      <a:schemeClr val="accent3">
                        <a:lumMod val="60000"/>
                        <a:lumOff val="40000"/>
                      </a:schemeClr>
                    </a:solidFill>
                  </a:tcPr>
                </a:tc>
                <a:tc>
                  <a:txBody>
                    <a:bodyPr/>
                    <a:lstStyle/>
                    <a:p>
                      <a:pPr algn="ctr"/>
                      <a:r>
                        <a:rPr lang="nl-BE" sz="1050" dirty="0">
                          <a:solidFill>
                            <a:schemeClr val="tx1"/>
                          </a:solidFill>
                          <a:latin typeface="ＭＳ Ｐゴシック" panose="020B0600070205080204" pitchFamily="50" charset="-128"/>
                          <a:ea typeface="ＭＳ Ｐゴシック" panose="020B0600070205080204" pitchFamily="50" charset="-128"/>
                        </a:rPr>
                        <a:t>2,7</a:t>
                      </a:r>
                    </a:p>
                  </a:txBody>
                  <a:tcPr>
                    <a:solidFill>
                      <a:schemeClr val="accent3">
                        <a:lumMod val="60000"/>
                        <a:lumOff val="40000"/>
                      </a:schemeClr>
                    </a:solidFill>
                  </a:tcPr>
                </a:tc>
                <a:tc>
                  <a:txBody>
                    <a:bodyPr/>
                    <a:lstStyle/>
                    <a:p>
                      <a:pPr algn="ctr"/>
                      <a:r>
                        <a:rPr lang="nl-BE" sz="1050" dirty="0">
                          <a:latin typeface="ＭＳ Ｐゴシック" panose="020B0600070205080204" pitchFamily="50" charset="-128"/>
                          <a:ea typeface="ＭＳ Ｐゴシック" panose="020B0600070205080204" pitchFamily="50" charset="-128"/>
                        </a:rPr>
                        <a:t>40</a:t>
                      </a:r>
                    </a:p>
                  </a:txBody>
                  <a:tcPr>
                    <a:solidFill>
                      <a:schemeClr val="accent3">
                        <a:lumMod val="60000"/>
                        <a:lumOff val="40000"/>
                      </a:schemeClr>
                    </a:solidFill>
                  </a:tcPr>
                </a:tc>
                <a:extLst>
                  <a:ext uri="{0D108BD9-81ED-4DB2-BD59-A6C34878D82A}">
                    <a16:rowId xmlns:a16="http://schemas.microsoft.com/office/drawing/2014/main" val="10010"/>
                  </a:ext>
                </a:extLst>
              </a:tr>
              <a:tr h="252000">
                <a:tc>
                  <a:txBody>
                    <a:bodyPr/>
                    <a:lstStyle/>
                    <a:p>
                      <a:r>
                        <a:rPr lang="ja-JP" altLang="en-US" sz="1050" dirty="0">
                          <a:latin typeface="ＭＳ Ｐゴシック" panose="020B0600070205080204" pitchFamily="50" charset="-128"/>
                          <a:ea typeface="ＭＳ Ｐゴシック" panose="020B0600070205080204" pitchFamily="50" charset="-128"/>
                        </a:rPr>
                        <a:t>アルミニウム合金</a:t>
                      </a:r>
                      <a:r>
                        <a:rPr lang="nl-BE" sz="1050" baseline="0" dirty="0">
                          <a:latin typeface="ＭＳ Ｐゴシック" panose="020B0600070205080204" pitchFamily="50" charset="-128"/>
                          <a:ea typeface="ＭＳ Ｐゴシック" panose="020B0600070205080204" pitchFamily="50" charset="-128"/>
                        </a:rPr>
                        <a:t> 3105- H14</a:t>
                      </a:r>
                      <a:endParaRPr lang="nl-BE" sz="1050" dirty="0">
                        <a:latin typeface="ＭＳ Ｐゴシック" panose="020B0600070205080204" pitchFamily="50" charset="-128"/>
                        <a:ea typeface="ＭＳ Ｐゴシック" panose="020B0600070205080204" pitchFamily="50" charset="-128"/>
                      </a:endParaRPr>
                    </a:p>
                  </a:txBody>
                  <a:tcPr>
                    <a:solidFill>
                      <a:schemeClr val="accent3">
                        <a:lumMod val="60000"/>
                        <a:lumOff val="40000"/>
                      </a:schemeClr>
                    </a:solidFill>
                  </a:tcPr>
                </a:tc>
                <a:tc>
                  <a:txBody>
                    <a:bodyPr/>
                    <a:lstStyle/>
                    <a:p>
                      <a:pPr algn="ctr"/>
                      <a:r>
                        <a:rPr lang="nl-BE" sz="1050" dirty="0">
                          <a:latin typeface="ＭＳ Ｐゴシック" panose="020B0600070205080204" pitchFamily="50" charset="-128"/>
                          <a:ea typeface="ＭＳ Ｐゴシック" panose="020B0600070205080204" pitchFamily="50" charset="-128"/>
                        </a:rPr>
                        <a:t>38</a:t>
                      </a:r>
                    </a:p>
                  </a:txBody>
                  <a:tcPr>
                    <a:solidFill>
                      <a:schemeClr val="accent3">
                        <a:lumMod val="60000"/>
                        <a:lumOff val="40000"/>
                      </a:schemeClr>
                    </a:solidFill>
                  </a:tcPr>
                </a:tc>
                <a:tc>
                  <a:txBody>
                    <a:bodyPr/>
                    <a:lstStyle/>
                    <a:p>
                      <a:pPr algn="ctr"/>
                      <a:r>
                        <a:rPr lang="nl-BE" sz="1050" dirty="0">
                          <a:latin typeface="ＭＳ Ｐゴシック" panose="020B0600070205080204" pitchFamily="50" charset="-128"/>
                          <a:ea typeface="ＭＳ Ｐゴシック" panose="020B0600070205080204" pitchFamily="50" charset="-128"/>
                        </a:rPr>
                        <a:t>150</a:t>
                      </a:r>
                    </a:p>
                  </a:txBody>
                  <a:tcPr>
                    <a:solidFill>
                      <a:schemeClr val="accent3">
                        <a:lumMod val="60000"/>
                        <a:lumOff val="40000"/>
                      </a:schemeClr>
                    </a:solidFill>
                  </a:tcPr>
                </a:tc>
                <a:tc>
                  <a:txBody>
                    <a:bodyPr/>
                    <a:lstStyle/>
                    <a:p>
                      <a:pPr algn="ctr"/>
                      <a:r>
                        <a:rPr lang="nl-BE" sz="1050" dirty="0">
                          <a:latin typeface="ＭＳ Ｐゴシック" panose="020B0600070205080204" pitchFamily="50" charset="-128"/>
                          <a:ea typeface="ＭＳ Ｐゴシック" panose="020B0600070205080204" pitchFamily="50" charset="-128"/>
                        </a:rPr>
                        <a:t>170</a:t>
                      </a:r>
                    </a:p>
                  </a:txBody>
                  <a:tcPr>
                    <a:solidFill>
                      <a:schemeClr val="accent3">
                        <a:lumMod val="60000"/>
                        <a:lumOff val="40000"/>
                      </a:schemeClr>
                    </a:solidFill>
                  </a:tcPr>
                </a:tc>
                <a:tc>
                  <a:txBody>
                    <a:bodyPr/>
                    <a:lstStyle/>
                    <a:p>
                      <a:pPr algn="ctr"/>
                      <a:r>
                        <a:rPr lang="nl-BE" sz="1050" dirty="0">
                          <a:solidFill>
                            <a:schemeClr val="tx1"/>
                          </a:solidFill>
                          <a:latin typeface="ＭＳ Ｐゴシック" panose="020B0600070205080204" pitchFamily="50" charset="-128"/>
                          <a:ea typeface="ＭＳ Ｐゴシック" panose="020B0600070205080204" pitchFamily="50" charset="-128"/>
                        </a:rPr>
                        <a:t>2,7</a:t>
                      </a:r>
                    </a:p>
                  </a:txBody>
                  <a:tcPr>
                    <a:solidFill>
                      <a:schemeClr val="accent3">
                        <a:lumMod val="60000"/>
                        <a:lumOff val="40000"/>
                      </a:schemeClr>
                    </a:solidFill>
                  </a:tcPr>
                </a:tc>
                <a:tc>
                  <a:txBody>
                    <a:bodyPr/>
                    <a:lstStyle/>
                    <a:p>
                      <a:pPr algn="ctr"/>
                      <a:r>
                        <a:rPr lang="nl-BE" sz="1050" dirty="0">
                          <a:latin typeface="ＭＳ Ｐゴシック" panose="020B0600070205080204" pitchFamily="50" charset="-128"/>
                          <a:ea typeface="ＭＳ Ｐゴシック" panose="020B0600070205080204" pitchFamily="50" charset="-128"/>
                        </a:rPr>
                        <a:t>5</a:t>
                      </a:r>
                    </a:p>
                  </a:txBody>
                  <a:tcPr>
                    <a:solidFill>
                      <a:schemeClr val="accent3">
                        <a:lumMod val="60000"/>
                        <a:lumOff val="40000"/>
                      </a:schemeClr>
                    </a:solidFill>
                  </a:tcPr>
                </a:tc>
                <a:extLst>
                  <a:ext uri="{0D108BD9-81ED-4DB2-BD59-A6C34878D82A}">
                    <a16:rowId xmlns:a16="http://schemas.microsoft.com/office/drawing/2014/main" val="10011"/>
                  </a:ext>
                </a:extLst>
              </a:tr>
              <a:tr h="252000">
                <a:tc>
                  <a:txBody>
                    <a:bodyPr/>
                    <a:lstStyle/>
                    <a:p>
                      <a:r>
                        <a:rPr lang="ja-JP" altLang="en-US" sz="1050" dirty="0">
                          <a:latin typeface="ＭＳ Ｐゴシック" panose="020B0600070205080204" pitchFamily="50" charset="-128"/>
                          <a:ea typeface="ＭＳ Ｐゴシック" panose="020B0600070205080204" pitchFamily="50" charset="-128"/>
                        </a:rPr>
                        <a:t>アルミニウム合金</a:t>
                      </a:r>
                      <a:r>
                        <a:rPr lang="nl-BE" sz="1050" dirty="0">
                          <a:latin typeface="ＭＳ Ｐゴシック" panose="020B0600070205080204" pitchFamily="50" charset="-128"/>
                          <a:ea typeface="ＭＳ Ｐゴシック" panose="020B0600070205080204" pitchFamily="50" charset="-128"/>
                        </a:rPr>
                        <a:t> 5005- H16</a:t>
                      </a:r>
                    </a:p>
                  </a:txBody>
                  <a:tcPr>
                    <a:solidFill>
                      <a:schemeClr val="accent3">
                        <a:lumMod val="60000"/>
                        <a:lumOff val="40000"/>
                      </a:schemeClr>
                    </a:solidFill>
                  </a:tcPr>
                </a:tc>
                <a:tc>
                  <a:txBody>
                    <a:bodyPr/>
                    <a:lstStyle/>
                    <a:p>
                      <a:pPr algn="ctr"/>
                      <a:r>
                        <a:rPr lang="nl-BE" sz="1050" dirty="0">
                          <a:latin typeface="ＭＳ Ｐゴシック" panose="020B0600070205080204" pitchFamily="50" charset="-128"/>
                          <a:ea typeface="ＭＳ Ｐゴシック" panose="020B0600070205080204" pitchFamily="50" charset="-128"/>
                        </a:rPr>
                        <a:t>44</a:t>
                      </a:r>
                    </a:p>
                  </a:txBody>
                  <a:tcPr>
                    <a:solidFill>
                      <a:schemeClr val="accent3">
                        <a:lumMod val="60000"/>
                        <a:lumOff val="40000"/>
                      </a:schemeClr>
                    </a:solidFill>
                  </a:tcPr>
                </a:tc>
                <a:tc>
                  <a:txBody>
                    <a:bodyPr/>
                    <a:lstStyle/>
                    <a:p>
                      <a:pPr algn="ctr"/>
                      <a:r>
                        <a:rPr lang="nl-BE" sz="1050" dirty="0">
                          <a:latin typeface="ＭＳ Ｐゴシック" panose="020B0600070205080204" pitchFamily="50" charset="-128"/>
                          <a:ea typeface="ＭＳ Ｐゴシック" panose="020B0600070205080204" pitchFamily="50" charset="-128"/>
                        </a:rPr>
                        <a:t>170</a:t>
                      </a:r>
                    </a:p>
                  </a:txBody>
                  <a:tcPr>
                    <a:solidFill>
                      <a:schemeClr val="accent3">
                        <a:lumMod val="60000"/>
                        <a:lumOff val="40000"/>
                      </a:schemeClr>
                    </a:solidFill>
                  </a:tcPr>
                </a:tc>
                <a:tc>
                  <a:txBody>
                    <a:bodyPr/>
                    <a:lstStyle/>
                    <a:p>
                      <a:pPr algn="ctr"/>
                      <a:r>
                        <a:rPr lang="nl-BE" sz="1050" dirty="0">
                          <a:latin typeface="ＭＳ Ｐゴシック" panose="020B0600070205080204" pitchFamily="50" charset="-128"/>
                          <a:ea typeface="ＭＳ Ｐゴシック" panose="020B0600070205080204" pitchFamily="50" charset="-128"/>
                        </a:rPr>
                        <a:t>180</a:t>
                      </a:r>
                    </a:p>
                  </a:txBody>
                  <a:tcPr>
                    <a:solidFill>
                      <a:schemeClr val="accent3">
                        <a:lumMod val="60000"/>
                        <a:lumOff val="40000"/>
                      </a:schemeClr>
                    </a:solidFill>
                  </a:tcPr>
                </a:tc>
                <a:tc>
                  <a:txBody>
                    <a:bodyPr/>
                    <a:lstStyle/>
                    <a:p>
                      <a:pPr algn="ctr"/>
                      <a:r>
                        <a:rPr lang="nl-BE" sz="1050" dirty="0">
                          <a:solidFill>
                            <a:schemeClr val="tx1"/>
                          </a:solidFill>
                          <a:latin typeface="ＭＳ Ｐゴシック" panose="020B0600070205080204" pitchFamily="50" charset="-128"/>
                          <a:ea typeface="ＭＳ Ｐゴシック" panose="020B0600070205080204" pitchFamily="50" charset="-128"/>
                        </a:rPr>
                        <a:t>2,7</a:t>
                      </a:r>
                    </a:p>
                  </a:txBody>
                  <a:tcPr>
                    <a:solidFill>
                      <a:schemeClr val="accent3">
                        <a:lumMod val="60000"/>
                        <a:lumOff val="40000"/>
                      </a:schemeClr>
                    </a:solidFill>
                  </a:tcPr>
                </a:tc>
                <a:tc>
                  <a:txBody>
                    <a:bodyPr/>
                    <a:lstStyle/>
                    <a:p>
                      <a:pPr algn="ctr"/>
                      <a:r>
                        <a:rPr lang="nl-BE" sz="1050" dirty="0">
                          <a:latin typeface="ＭＳ Ｐゴシック" panose="020B0600070205080204" pitchFamily="50" charset="-128"/>
                          <a:ea typeface="ＭＳ Ｐゴシック" panose="020B0600070205080204" pitchFamily="50" charset="-128"/>
                        </a:rPr>
                        <a:t>5</a:t>
                      </a:r>
                    </a:p>
                  </a:txBody>
                  <a:tcPr>
                    <a:solidFill>
                      <a:schemeClr val="accent3">
                        <a:lumMod val="60000"/>
                        <a:lumOff val="40000"/>
                      </a:schemeClr>
                    </a:solidFill>
                  </a:tcPr>
                </a:tc>
                <a:extLst>
                  <a:ext uri="{0D108BD9-81ED-4DB2-BD59-A6C34878D82A}">
                    <a16:rowId xmlns:a16="http://schemas.microsoft.com/office/drawing/2014/main" val="10012"/>
                  </a:ext>
                </a:extLst>
              </a:tr>
              <a:tr h="252000">
                <a:tc>
                  <a:txBody>
                    <a:bodyPr/>
                    <a:lstStyle/>
                    <a:p>
                      <a:r>
                        <a:rPr lang="ja-JP" altLang="en-US" sz="1050" baseline="0" dirty="0">
                          <a:latin typeface="ＭＳ Ｐゴシック" panose="020B0600070205080204" pitchFamily="50" charset="-128"/>
                          <a:ea typeface="ＭＳ Ｐゴシック" panose="020B0600070205080204" pitchFamily="50" charset="-128"/>
                        </a:rPr>
                        <a:t>アルミニウム合金</a:t>
                      </a:r>
                      <a:r>
                        <a:rPr lang="nl-BE" sz="1050" baseline="0" dirty="0">
                          <a:latin typeface="ＭＳ Ｐゴシック" panose="020B0600070205080204" pitchFamily="50" charset="-128"/>
                          <a:ea typeface="ＭＳ Ｐゴシック" panose="020B0600070205080204" pitchFamily="50" charset="-128"/>
                        </a:rPr>
                        <a:t> 6061- T6</a:t>
                      </a:r>
                      <a:endParaRPr lang="nl-BE" sz="1050" dirty="0">
                        <a:latin typeface="ＭＳ Ｐゴシック" panose="020B0600070205080204" pitchFamily="50" charset="-128"/>
                        <a:ea typeface="ＭＳ Ｐゴシック" panose="020B0600070205080204" pitchFamily="50" charset="-128"/>
                      </a:endParaRPr>
                    </a:p>
                  </a:txBody>
                  <a:tcPr>
                    <a:solidFill>
                      <a:schemeClr val="accent3">
                        <a:lumMod val="60000"/>
                        <a:lumOff val="40000"/>
                      </a:schemeClr>
                    </a:solidFill>
                  </a:tcPr>
                </a:tc>
                <a:tc>
                  <a:txBody>
                    <a:bodyPr/>
                    <a:lstStyle/>
                    <a:p>
                      <a:pPr algn="ctr"/>
                      <a:r>
                        <a:rPr lang="nl-BE" sz="1050" dirty="0">
                          <a:latin typeface="ＭＳ Ｐゴシック" panose="020B0600070205080204" pitchFamily="50" charset="-128"/>
                          <a:ea typeface="ＭＳ Ｐゴシック" panose="020B0600070205080204" pitchFamily="50" charset="-128"/>
                        </a:rPr>
                        <a:t>71</a:t>
                      </a:r>
                    </a:p>
                  </a:txBody>
                  <a:tcPr>
                    <a:solidFill>
                      <a:schemeClr val="accent3">
                        <a:lumMod val="60000"/>
                        <a:lumOff val="40000"/>
                      </a:schemeClr>
                    </a:solidFill>
                  </a:tcPr>
                </a:tc>
                <a:tc>
                  <a:txBody>
                    <a:bodyPr/>
                    <a:lstStyle/>
                    <a:p>
                      <a:pPr algn="ctr"/>
                      <a:r>
                        <a:rPr lang="nl-BE" sz="1050" dirty="0">
                          <a:latin typeface="ＭＳ Ｐゴシック" panose="020B0600070205080204" pitchFamily="50" charset="-128"/>
                          <a:ea typeface="ＭＳ Ｐゴシック" panose="020B0600070205080204" pitchFamily="50" charset="-128"/>
                        </a:rPr>
                        <a:t>275</a:t>
                      </a:r>
                    </a:p>
                  </a:txBody>
                  <a:tcPr>
                    <a:solidFill>
                      <a:schemeClr val="accent3">
                        <a:lumMod val="60000"/>
                        <a:lumOff val="40000"/>
                      </a:schemeClr>
                    </a:solidFill>
                  </a:tcPr>
                </a:tc>
                <a:tc>
                  <a:txBody>
                    <a:bodyPr/>
                    <a:lstStyle/>
                    <a:p>
                      <a:pPr algn="ctr"/>
                      <a:r>
                        <a:rPr lang="nl-BE" sz="1050" dirty="0">
                          <a:latin typeface="ＭＳ Ｐゴシック" panose="020B0600070205080204" pitchFamily="50" charset="-128"/>
                          <a:ea typeface="ＭＳ Ｐゴシック" panose="020B0600070205080204" pitchFamily="50" charset="-128"/>
                        </a:rPr>
                        <a:t>310</a:t>
                      </a:r>
                    </a:p>
                  </a:txBody>
                  <a:tcPr>
                    <a:solidFill>
                      <a:schemeClr val="accent3">
                        <a:lumMod val="60000"/>
                        <a:lumOff val="40000"/>
                      </a:schemeClr>
                    </a:solidFill>
                  </a:tcPr>
                </a:tc>
                <a:tc>
                  <a:txBody>
                    <a:bodyPr/>
                    <a:lstStyle/>
                    <a:p>
                      <a:pPr algn="ctr"/>
                      <a:r>
                        <a:rPr lang="nl-BE" sz="1050" dirty="0">
                          <a:solidFill>
                            <a:schemeClr val="tx1"/>
                          </a:solidFill>
                          <a:latin typeface="ＭＳ Ｐゴシック" panose="020B0600070205080204" pitchFamily="50" charset="-128"/>
                          <a:ea typeface="ＭＳ Ｐゴシック" panose="020B0600070205080204" pitchFamily="50" charset="-128"/>
                        </a:rPr>
                        <a:t>2,7</a:t>
                      </a:r>
                    </a:p>
                  </a:txBody>
                  <a:tcPr>
                    <a:solidFill>
                      <a:schemeClr val="accent3">
                        <a:lumMod val="60000"/>
                        <a:lumOff val="40000"/>
                      </a:schemeClr>
                    </a:solidFill>
                  </a:tcPr>
                </a:tc>
                <a:tc>
                  <a:txBody>
                    <a:bodyPr/>
                    <a:lstStyle/>
                    <a:p>
                      <a:pPr algn="ctr"/>
                      <a:r>
                        <a:rPr lang="nl-BE" sz="1050" dirty="0">
                          <a:latin typeface="ＭＳ Ｐゴシック" panose="020B0600070205080204" pitchFamily="50" charset="-128"/>
                          <a:ea typeface="ＭＳ Ｐゴシック" panose="020B0600070205080204" pitchFamily="50" charset="-128"/>
                        </a:rPr>
                        <a:t>12</a:t>
                      </a:r>
                    </a:p>
                  </a:txBody>
                  <a:tcPr>
                    <a:solidFill>
                      <a:schemeClr val="accent3">
                        <a:lumMod val="60000"/>
                        <a:lumOff val="40000"/>
                      </a:schemeClr>
                    </a:solidFill>
                  </a:tcPr>
                </a:tc>
                <a:extLst>
                  <a:ext uri="{0D108BD9-81ED-4DB2-BD59-A6C34878D82A}">
                    <a16:rowId xmlns:a16="http://schemas.microsoft.com/office/drawing/2014/main" val="10013"/>
                  </a:ext>
                </a:extLst>
              </a:tr>
              <a:tr h="252000">
                <a:tc>
                  <a:txBody>
                    <a:bodyPr/>
                    <a:lstStyle/>
                    <a:p>
                      <a:r>
                        <a:rPr lang="ja-JP" altLang="en-US" sz="1050" dirty="0">
                          <a:latin typeface="ＭＳ Ｐゴシック" panose="020B0600070205080204" pitchFamily="50" charset="-128"/>
                          <a:ea typeface="ＭＳ Ｐゴシック" panose="020B0600070205080204" pitchFamily="50" charset="-128"/>
                        </a:rPr>
                        <a:t>アルミニウム合金</a:t>
                      </a:r>
                      <a:r>
                        <a:rPr lang="nl-BE" sz="1050" dirty="0">
                          <a:latin typeface="ＭＳ Ｐゴシック" panose="020B0600070205080204" pitchFamily="50" charset="-128"/>
                          <a:ea typeface="ＭＳ Ｐゴシック" panose="020B0600070205080204" pitchFamily="50" charset="-128"/>
                        </a:rPr>
                        <a:t> 6063- T5</a:t>
                      </a:r>
                    </a:p>
                  </a:txBody>
                  <a:tcPr>
                    <a:solidFill>
                      <a:schemeClr val="accent3">
                        <a:lumMod val="60000"/>
                        <a:lumOff val="40000"/>
                      </a:schemeClr>
                    </a:solidFill>
                  </a:tcPr>
                </a:tc>
                <a:tc>
                  <a:txBody>
                    <a:bodyPr/>
                    <a:lstStyle/>
                    <a:p>
                      <a:pPr algn="ctr"/>
                      <a:r>
                        <a:rPr lang="nl-BE" sz="1050" dirty="0">
                          <a:latin typeface="ＭＳ Ｐゴシック" panose="020B0600070205080204" pitchFamily="50" charset="-128"/>
                          <a:ea typeface="ＭＳ Ｐゴシック" panose="020B0600070205080204" pitchFamily="50" charset="-128"/>
                        </a:rPr>
                        <a:t>37</a:t>
                      </a:r>
                    </a:p>
                  </a:txBody>
                  <a:tcPr>
                    <a:solidFill>
                      <a:schemeClr val="accent3">
                        <a:lumMod val="60000"/>
                        <a:lumOff val="40000"/>
                      </a:schemeClr>
                    </a:solidFill>
                  </a:tcPr>
                </a:tc>
                <a:tc>
                  <a:txBody>
                    <a:bodyPr/>
                    <a:lstStyle/>
                    <a:p>
                      <a:pPr algn="ctr"/>
                      <a:r>
                        <a:rPr lang="nl-BE" sz="1050" dirty="0">
                          <a:latin typeface="ＭＳ Ｐゴシック" panose="020B0600070205080204" pitchFamily="50" charset="-128"/>
                          <a:ea typeface="ＭＳ Ｐゴシック" panose="020B0600070205080204" pitchFamily="50" charset="-128"/>
                        </a:rPr>
                        <a:t>145</a:t>
                      </a:r>
                    </a:p>
                  </a:txBody>
                  <a:tcPr>
                    <a:solidFill>
                      <a:schemeClr val="accent3">
                        <a:lumMod val="60000"/>
                        <a:lumOff val="40000"/>
                      </a:schemeClr>
                    </a:solidFill>
                  </a:tcPr>
                </a:tc>
                <a:tc>
                  <a:txBody>
                    <a:bodyPr/>
                    <a:lstStyle/>
                    <a:p>
                      <a:pPr algn="ctr"/>
                      <a:r>
                        <a:rPr lang="nl-BE" sz="1050" dirty="0">
                          <a:latin typeface="ＭＳ Ｐゴシック" panose="020B0600070205080204" pitchFamily="50" charset="-128"/>
                          <a:ea typeface="ＭＳ Ｐゴシック" panose="020B0600070205080204" pitchFamily="50" charset="-128"/>
                        </a:rPr>
                        <a:t>185</a:t>
                      </a:r>
                    </a:p>
                  </a:txBody>
                  <a:tcPr>
                    <a:solidFill>
                      <a:schemeClr val="accent3">
                        <a:lumMod val="60000"/>
                        <a:lumOff val="40000"/>
                      </a:schemeClr>
                    </a:solidFill>
                  </a:tcPr>
                </a:tc>
                <a:tc>
                  <a:txBody>
                    <a:bodyPr/>
                    <a:lstStyle/>
                    <a:p>
                      <a:pPr algn="ctr"/>
                      <a:r>
                        <a:rPr lang="nl-BE" sz="1050" dirty="0">
                          <a:solidFill>
                            <a:schemeClr val="tx1"/>
                          </a:solidFill>
                          <a:latin typeface="ＭＳ Ｐゴシック" panose="020B0600070205080204" pitchFamily="50" charset="-128"/>
                          <a:ea typeface="ＭＳ Ｐゴシック" panose="020B0600070205080204" pitchFamily="50" charset="-128"/>
                        </a:rPr>
                        <a:t>2,7</a:t>
                      </a:r>
                    </a:p>
                  </a:txBody>
                  <a:tcPr>
                    <a:solidFill>
                      <a:schemeClr val="accent3">
                        <a:lumMod val="60000"/>
                        <a:lumOff val="40000"/>
                      </a:schemeClr>
                    </a:solidFill>
                  </a:tcPr>
                </a:tc>
                <a:tc>
                  <a:txBody>
                    <a:bodyPr/>
                    <a:lstStyle/>
                    <a:p>
                      <a:pPr algn="ctr"/>
                      <a:r>
                        <a:rPr lang="nl-BE" sz="1050" dirty="0">
                          <a:latin typeface="ＭＳ Ｐゴシック" panose="020B0600070205080204" pitchFamily="50" charset="-128"/>
                          <a:ea typeface="ＭＳ Ｐゴシック" panose="020B0600070205080204" pitchFamily="50" charset="-128"/>
                        </a:rPr>
                        <a:t>12</a:t>
                      </a:r>
                    </a:p>
                  </a:txBody>
                  <a:tcPr>
                    <a:solidFill>
                      <a:schemeClr val="accent3">
                        <a:lumMod val="60000"/>
                        <a:lumOff val="40000"/>
                      </a:schemeClr>
                    </a:solidFill>
                  </a:tcPr>
                </a:tc>
                <a:extLst>
                  <a:ext uri="{0D108BD9-81ED-4DB2-BD59-A6C34878D82A}">
                    <a16:rowId xmlns:a16="http://schemas.microsoft.com/office/drawing/2014/main" val="10014"/>
                  </a:ext>
                </a:extLst>
              </a:tr>
              <a:tr h="252000">
                <a:tc>
                  <a:txBody>
                    <a:bodyPr/>
                    <a:lstStyle/>
                    <a:p>
                      <a:r>
                        <a:rPr lang="ja-JP" altLang="en-US" sz="1050" dirty="0">
                          <a:latin typeface="ＭＳ Ｐゴシック" panose="020B0600070205080204" pitchFamily="50" charset="-128"/>
                          <a:ea typeface="ＭＳ Ｐゴシック" panose="020B0600070205080204" pitchFamily="50" charset="-128"/>
                        </a:rPr>
                        <a:t>銅合金</a:t>
                      </a:r>
                      <a:endParaRPr lang="nl-BE" sz="1050" dirty="0">
                        <a:latin typeface="ＭＳ Ｐゴシック" panose="020B0600070205080204" pitchFamily="50" charset="-128"/>
                        <a:ea typeface="ＭＳ Ｐゴシック" panose="020B0600070205080204" pitchFamily="50" charset="-128"/>
                      </a:endParaRPr>
                    </a:p>
                  </a:txBody>
                  <a:tcPr>
                    <a:solidFill>
                      <a:schemeClr val="accent1">
                        <a:lumMod val="60000"/>
                        <a:lumOff val="40000"/>
                      </a:schemeClr>
                    </a:solidFill>
                  </a:tcPr>
                </a:tc>
                <a:tc>
                  <a:txBody>
                    <a:bodyPr/>
                    <a:lstStyle/>
                    <a:p>
                      <a:pPr algn="ctr"/>
                      <a:r>
                        <a:rPr lang="nl-BE" sz="1050" dirty="0">
                          <a:latin typeface="ＭＳ Ｐゴシック" panose="020B0600070205080204" pitchFamily="50" charset="-128"/>
                          <a:ea typeface="ＭＳ Ｐゴシック" panose="020B0600070205080204" pitchFamily="50" charset="-128"/>
                        </a:rPr>
                        <a:t>23</a:t>
                      </a:r>
                    </a:p>
                  </a:txBody>
                  <a:tcPr>
                    <a:solidFill>
                      <a:schemeClr val="accent1">
                        <a:lumMod val="60000"/>
                        <a:lumOff val="40000"/>
                      </a:schemeClr>
                    </a:solidFill>
                  </a:tcPr>
                </a:tc>
                <a:tc>
                  <a:txBody>
                    <a:bodyPr/>
                    <a:lstStyle/>
                    <a:p>
                      <a:pPr algn="ctr"/>
                      <a:r>
                        <a:rPr lang="nl-BE" sz="1050" dirty="0">
                          <a:latin typeface="ＭＳ Ｐゴシック" panose="020B0600070205080204" pitchFamily="50" charset="-128"/>
                          <a:ea typeface="ＭＳ Ｐゴシック" panose="020B0600070205080204" pitchFamily="50" charset="-128"/>
                        </a:rPr>
                        <a:t>195</a:t>
                      </a:r>
                    </a:p>
                  </a:txBody>
                  <a:tcPr>
                    <a:solidFill>
                      <a:schemeClr val="accent1">
                        <a:lumMod val="60000"/>
                        <a:lumOff val="40000"/>
                      </a:schemeClr>
                    </a:solidFill>
                  </a:tcPr>
                </a:tc>
                <a:tc>
                  <a:txBody>
                    <a:bodyPr/>
                    <a:lstStyle/>
                    <a:p>
                      <a:pPr algn="ctr"/>
                      <a:r>
                        <a:rPr lang="nl-BE" sz="1050" dirty="0">
                          <a:latin typeface="ＭＳ Ｐゴシック" panose="020B0600070205080204" pitchFamily="50" charset="-128"/>
                          <a:ea typeface="ＭＳ Ｐゴシック" panose="020B0600070205080204" pitchFamily="50" charset="-128"/>
                        </a:rPr>
                        <a:t>250</a:t>
                      </a:r>
                    </a:p>
                  </a:txBody>
                  <a:tcPr>
                    <a:solidFill>
                      <a:schemeClr val="accent1">
                        <a:lumMod val="60000"/>
                        <a:lumOff val="40000"/>
                      </a:schemeClr>
                    </a:solidFill>
                  </a:tcPr>
                </a:tc>
                <a:tc>
                  <a:txBody>
                    <a:bodyPr/>
                    <a:lstStyle/>
                    <a:p>
                      <a:pPr algn="ctr"/>
                      <a:r>
                        <a:rPr lang="nl-BE" sz="1050" dirty="0">
                          <a:latin typeface="ＭＳ Ｐゴシック" panose="020B0600070205080204" pitchFamily="50" charset="-128"/>
                          <a:ea typeface="ＭＳ Ｐゴシック" panose="020B0600070205080204" pitchFamily="50" charset="-128"/>
                        </a:rPr>
                        <a:t>8,3</a:t>
                      </a:r>
                    </a:p>
                  </a:txBody>
                  <a:tcPr>
                    <a:solidFill>
                      <a:schemeClr val="accent1">
                        <a:lumMod val="60000"/>
                        <a:lumOff val="40000"/>
                      </a:schemeClr>
                    </a:solidFill>
                  </a:tcPr>
                </a:tc>
                <a:tc>
                  <a:txBody>
                    <a:bodyPr/>
                    <a:lstStyle/>
                    <a:p>
                      <a:pPr algn="ctr"/>
                      <a:r>
                        <a:rPr lang="nl-BE" sz="1050" dirty="0">
                          <a:latin typeface="ＭＳ Ｐゴシック" panose="020B0600070205080204" pitchFamily="50" charset="-128"/>
                          <a:ea typeface="ＭＳ Ｐゴシック" panose="020B0600070205080204" pitchFamily="50" charset="-128"/>
                        </a:rPr>
                        <a:t>30</a:t>
                      </a:r>
                    </a:p>
                  </a:txBody>
                  <a:tcPr>
                    <a:solidFill>
                      <a:schemeClr val="accent1">
                        <a:lumMod val="60000"/>
                        <a:lumOff val="40000"/>
                      </a:schemeClr>
                    </a:solidFill>
                  </a:tcPr>
                </a:tc>
                <a:extLst>
                  <a:ext uri="{0D108BD9-81ED-4DB2-BD59-A6C34878D82A}">
                    <a16:rowId xmlns:a16="http://schemas.microsoft.com/office/drawing/2014/main" val="10015"/>
                  </a:ext>
                </a:extLst>
              </a:tr>
            </a:tbl>
          </a:graphicData>
        </a:graphic>
      </p:graphicFrame>
      <p:sp>
        <p:nvSpPr>
          <p:cNvPr id="6" name="Slide Number Placeholder 3">
            <a:extLst>
              <a:ext uri="{FF2B5EF4-FFF2-40B4-BE49-F238E27FC236}">
                <a16:creationId xmlns:a16="http://schemas.microsoft.com/office/drawing/2014/main" id="{8704E669-1BF5-4F60-99DB-C3E01237DCED}"/>
              </a:ext>
            </a:extLst>
          </p:cNvPr>
          <p:cNvSpPr>
            <a:spLocks noGrp="1"/>
          </p:cNvSpPr>
          <p:nvPr>
            <p:ph type="sldNum" sz="quarter" idx="12"/>
          </p:nvPr>
        </p:nvSpPr>
        <p:spPr>
          <a:xfrm>
            <a:off x="8702344" y="6438979"/>
            <a:ext cx="396000" cy="365125"/>
          </a:xfrm>
        </p:spPr>
        <p:txBody>
          <a:bodyPr lIns="0" tIns="0" rIns="0" bIns="0"/>
          <a:lstStyle/>
          <a:p>
            <a:fld id="{1DC9DC11-BD25-480D-811A-D8D5A6A2F056}" type="slidenum">
              <a:rPr lang="fr-BE" smtClean="0"/>
              <a:t>6</a:t>
            </a:fld>
            <a:endParaRPr lang="fr-BE" dirty="0"/>
          </a:p>
        </p:txBody>
      </p:sp>
    </p:spTree>
    <p:extLst>
      <p:ext uri="{BB962C8B-B14F-4D97-AF65-F5344CB8AC3E}">
        <p14:creationId xmlns:p14="http://schemas.microsoft.com/office/powerpoint/2010/main" val="5534215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5770" y="177164"/>
            <a:ext cx="7886700" cy="883029"/>
          </a:xfrm>
        </p:spPr>
        <p:txBody>
          <a:bodyPr>
            <a:noAutofit/>
          </a:bodyPr>
          <a:lstStyle/>
          <a:p>
            <a:r>
              <a:rPr lang="ja-JP" altLang="en-US" sz="4000" dirty="0">
                <a:latin typeface="ＭＳ Ｐゴシック" panose="020B0600070205080204" pitchFamily="50" charset="-128"/>
                <a:ea typeface="ＭＳ Ｐゴシック" panose="020B0600070205080204" pitchFamily="50" charset="-128"/>
              </a:rPr>
              <a:t>各種材料の簡易的比較</a:t>
            </a:r>
            <a:r>
              <a:rPr lang="fr-FR" sz="4000" baseline="50000" dirty="0">
                <a:latin typeface="ＭＳ Ｐゴシック" panose="020B0600070205080204" pitchFamily="50" charset="-128"/>
                <a:ea typeface="ＭＳ Ｐゴシック" panose="020B0600070205080204" pitchFamily="50" charset="-128"/>
              </a:rPr>
              <a:t>14</a:t>
            </a:r>
          </a:p>
        </p:txBody>
      </p:sp>
      <p:graphicFrame>
        <p:nvGraphicFramePr>
          <p:cNvPr id="5" name="Tableau 7"/>
          <p:cNvGraphicFramePr>
            <a:graphicFrameLocks noGrp="1"/>
          </p:cNvGraphicFramePr>
          <p:nvPr/>
        </p:nvGraphicFramePr>
        <p:xfrm>
          <a:off x="160957" y="1376138"/>
          <a:ext cx="8697000" cy="4776391"/>
        </p:xfrm>
        <a:graphic>
          <a:graphicData uri="http://schemas.openxmlformats.org/drawingml/2006/table">
            <a:tbl>
              <a:tblPr/>
              <a:tblGrid>
                <a:gridCol w="598419">
                  <a:extLst>
                    <a:ext uri="{9D8B030D-6E8A-4147-A177-3AD203B41FA5}">
                      <a16:colId xmlns:a16="http://schemas.microsoft.com/office/drawing/2014/main" val="20000"/>
                    </a:ext>
                  </a:extLst>
                </a:gridCol>
                <a:gridCol w="1741333">
                  <a:extLst>
                    <a:ext uri="{9D8B030D-6E8A-4147-A177-3AD203B41FA5}">
                      <a16:colId xmlns:a16="http://schemas.microsoft.com/office/drawing/2014/main" val="20001"/>
                    </a:ext>
                  </a:extLst>
                </a:gridCol>
                <a:gridCol w="1080120">
                  <a:extLst>
                    <a:ext uri="{9D8B030D-6E8A-4147-A177-3AD203B41FA5}">
                      <a16:colId xmlns:a16="http://schemas.microsoft.com/office/drawing/2014/main" val="20002"/>
                    </a:ext>
                  </a:extLst>
                </a:gridCol>
                <a:gridCol w="1008112">
                  <a:extLst>
                    <a:ext uri="{9D8B030D-6E8A-4147-A177-3AD203B41FA5}">
                      <a16:colId xmlns:a16="http://schemas.microsoft.com/office/drawing/2014/main" val="20003"/>
                    </a:ext>
                  </a:extLst>
                </a:gridCol>
                <a:gridCol w="1080120">
                  <a:extLst>
                    <a:ext uri="{9D8B030D-6E8A-4147-A177-3AD203B41FA5}">
                      <a16:colId xmlns:a16="http://schemas.microsoft.com/office/drawing/2014/main" val="20004"/>
                    </a:ext>
                  </a:extLst>
                </a:gridCol>
                <a:gridCol w="991025">
                  <a:extLst>
                    <a:ext uri="{9D8B030D-6E8A-4147-A177-3AD203B41FA5}">
                      <a16:colId xmlns:a16="http://schemas.microsoft.com/office/drawing/2014/main" val="20005"/>
                    </a:ext>
                  </a:extLst>
                </a:gridCol>
                <a:gridCol w="779407">
                  <a:extLst>
                    <a:ext uri="{9D8B030D-6E8A-4147-A177-3AD203B41FA5}">
                      <a16:colId xmlns:a16="http://schemas.microsoft.com/office/drawing/2014/main" val="20006"/>
                    </a:ext>
                  </a:extLst>
                </a:gridCol>
                <a:gridCol w="687712">
                  <a:extLst>
                    <a:ext uri="{9D8B030D-6E8A-4147-A177-3AD203B41FA5}">
                      <a16:colId xmlns:a16="http://schemas.microsoft.com/office/drawing/2014/main" val="20007"/>
                    </a:ext>
                  </a:extLst>
                </a:gridCol>
                <a:gridCol w="730752">
                  <a:extLst>
                    <a:ext uri="{9D8B030D-6E8A-4147-A177-3AD203B41FA5}">
                      <a16:colId xmlns:a16="http://schemas.microsoft.com/office/drawing/2014/main" val="20008"/>
                    </a:ext>
                  </a:extLst>
                </a:gridCol>
              </a:tblGrid>
              <a:tr h="309350">
                <a:tc>
                  <a:txBody>
                    <a:bodyPr/>
                    <a:lstStyle/>
                    <a:p>
                      <a:pPr algn="ctr" fontAlgn="ctr"/>
                      <a:r>
                        <a:rPr lang="fr-FR" sz="1200" b="0" i="0" u="none" strike="noStrike" noProof="0" dirty="0">
                          <a:latin typeface="Arial" pitchFamily="34" charset="0"/>
                          <a:cs typeface="Arial" pitchFamily="34" charset="0"/>
                        </a:rPr>
                        <a:t> </a:t>
                      </a:r>
                    </a:p>
                  </a:txBody>
                  <a:tcPr marL="11634" marR="11634" marT="1163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fontAlgn="ctr"/>
                      <a:r>
                        <a:rPr lang="fr-FR" sz="1200" b="0" i="0" u="none" strike="noStrike" noProof="0" dirty="0">
                          <a:latin typeface="Arial" pitchFamily="34" charset="0"/>
                          <a:cs typeface="Arial" pitchFamily="34" charset="0"/>
                        </a:rPr>
                        <a:t> </a:t>
                      </a:r>
                    </a:p>
                  </a:txBody>
                  <a:tcPr marL="11634" marR="11634" marT="1163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gridSpan="3">
                  <a:txBody>
                    <a:bodyPr/>
                    <a:lstStyle/>
                    <a:p>
                      <a:pPr algn="ctr" fontAlgn="ctr"/>
                      <a:r>
                        <a:rPr lang="ja-JP" altLang="en-US" sz="1200" b="1" i="0" u="none" strike="noStrike" noProof="0" dirty="0">
                          <a:solidFill>
                            <a:srgbClr val="FFFFFF"/>
                          </a:solidFill>
                          <a:latin typeface="Arial" pitchFamily="34" charset="0"/>
                          <a:cs typeface="Arial" pitchFamily="34" charset="0"/>
                        </a:rPr>
                        <a:t>ステンレス鋼</a:t>
                      </a:r>
                      <a:endParaRPr lang="fr-FR" sz="1200" b="1" i="0" u="none" strike="noStrike" noProof="0" dirty="0">
                        <a:solidFill>
                          <a:srgbClr val="FFFFFF"/>
                        </a:solidFill>
                        <a:latin typeface="Arial" pitchFamily="34" charset="0"/>
                        <a:cs typeface="Arial" pitchFamily="34" charset="0"/>
                      </a:endParaRPr>
                    </a:p>
                  </a:txBody>
                  <a:tcPr marL="11634" marR="11634" marT="1163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6600"/>
                    </a:solidFill>
                  </a:tcPr>
                </a:tc>
                <a:tc hMerge="1">
                  <a:txBody>
                    <a:bodyPr/>
                    <a:lstStyle/>
                    <a:p>
                      <a:endParaRPr lang="fr-FR"/>
                    </a:p>
                  </a:txBody>
                  <a:tcPr/>
                </a:tc>
                <a:tc hMerge="1">
                  <a:txBody>
                    <a:bodyPr/>
                    <a:lstStyle/>
                    <a:p>
                      <a:endParaRPr lang="en-US"/>
                    </a:p>
                  </a:txBody>
                  <a:tcPr/>
                </a:tc>
                <a:tc rowSpan="2">
                  <a:txBody>
                    <a:bodyPr/>
                    <a:lstStyle/>
                    <a:p>
                      <a:pPr algn="ctr" fontAlgn="ctr"/>
                      <a:r>
                        <a:rPr lang="ja-JP" altLang="en-US" sz="1200" b="1" i="0" u="none" strike="noStrike" noProof="0" dirty="0">
                          <a:solidFill>
                            <a:srgbClr val="FFFFFF"/>
                          </a:solidFill>
                          <a:latin typeface="Arial" pitchFamily="34" charset="0"/>
                          <a:cs typeface="Arial" pitchFamily="34" charset="0"/>
                        </a:rPr>
                        <a:t>銅合金</a:t>
                      </a:r>
                      <a:endParaRPr lang="fr-FR" sz="1200" b="1" i="0" u="none" strike="noStrike" noProof="0" dirty="0">
                        <a:solidFill>
                          <a:srgbClr val="FFFFFF"/>
                        </a:solidFill>
                        <a:latin typeface="Arial" pitchFamily="34" charset="0"/>
                        <a:cs typeface="Arial" pitchFamily="34" charset="0"/>
                      </a:endParaRPr>
                    </a:p>
                  </a:txBody>
                  <a:tcPr marL="11634" marR="11634" marT="1163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tx2"/>
                    </a:solidFill>
                  </a:tcPr>
                </a:tc>
                <a:tc rowSpan="2">
                  <a:txBody>
                    <a:bodyPr/>
                    <a:lstStyle/>
                    <a:p>
                      <a:pPr algn="ctr" fontAlgn="ctr"/>
                      <a:r>
                        <a:rPr lang="ja-JP" altLang="en-US" sz="1200" b="1" i="0" u="none" strike="noStrike" noProof="0" dirty="0">
                          <a:solidFill>
                            <a:srgbClr val="FFFFFF"/>
                          </a:solidFill>
                          <a:latin typeface="Arial" pitchFamily="34" charset="0"/>
                          <a:cs typeface="Arial" pitchFamily="34" charset="0"/>
                        </a:rPr>
                        <a:t>アルミ</a:t>
                      </a:r>
                      <a:endParaRPr lang="fr-FR" sz="1200" b="1" i="0" u="none" strike="noStrike" noProof="0" dirty="0">
                        <a:solidFill>
                          <a:srgbClr val="FFFFFF"/>
                        </a:solidFill>
                        <a:latin typeface="Arial" pitchFamily="34" charset="0"/>
                        <a:cs typeface="Arial" pitchFamily="34" charset="0"/>
                      </a:endParaRPr>
                    </a:p>
                  </a:txBody>
                  <a:tcPr marL="11634" marR="11634" marT="1163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tx2"/>
                    </a:solidFill>
                  </a:tcPr>
                </a:tc>
                <a:tc rowSpan="2">
                  <a:txBody>
                    <a:bodyPr/>
                    <a:lstStyle/>
                    <a:p>
                      <a:pPr algn="ctr" fontAlgn="ctr"/>
                      <a:r>
                        <a:rPr lang="ja-JP" altLang="en-US" sz="1200" b="1" i="0" u="none" strike="noStrike" noProof="0" dirty="0">
                          <a:solidFill>
                            <a:srgbClr val="FFFFFF"/>
                          </a:solidFill>
                          <a:latin typeface="Arial" pitchFamily="34" charset="0"/>
                          <a:cs typeface="Arial" pitchFamily="34" charset="0"/>
                        </a:rPr>
                        <a:t>炭素鋼</a:t>
                      </a:r>
                      <a:endParaRPr lang="fr-FR" sz="1200" b="1" i="0" u="none" strike="noStrike" noProof="0" dirty="0">
                        <a:solidFill>
                          <a:srgbClr val="FFFFFF"/>
                        </a:solidFill>
                        <a:latin typeface="Arial" pitchFamily="34" charset="0"/>
                        <a:cs typeface="Arial" pitchFamily="34" charset="0"/>
                      </a:endParaRPr>
                    </a:p>
                  </a:txBody>
                  <a:tcPr marL="11634" marR="11634" marT="1163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tx2"/>
                    </a:solidFill>
                  </a:tcPr>
                </a:tc>
                <a:tc rowSpan="2">
                  <a:txBody>
                    <a:bodyPr/>
                    <a:lstStyle/>
                    <a:p>
                      <a:pPr algn="ctr" fontAlgn="ctr"/>
                      <a:r>
                        <a:rPr lang="ja-JP" altLang="en-US" sz="1200" b="1" i="0" u="none" strike="noStrike" noProof="0" dirty="0">
                          <a:solidFill>
                            <a:srgbClr val="FFFFFF"/>
                          </a:solidFill>
                          <a:latin typeface="Arial" pitchFamily="34" charset="0"/>
                          <a:cs typeface="Arial" pitchFamily="34" charset="0"/>
                        </a:rPr>
                        <a:t>プラス</a:t>
                      </a:r>
                      <a:endParaRPr lang="en-US" altLang="ja-JP" sz="1200" b="1" i="0" u="none" strike="noStrike" noProof="0" dirty="0">
                        <a:solidFill>
                          <a:srgbClr val="FFFFFF"/>
                        </a:solidFill>
                        <a:latin typeface="Arial" pitchFamily="34" charset="0"/>
                        <a:cs typeface="Arial" pitchFamily="34" charset="0"/>
                      </a:endParaRPr>
                    </a:p>
                    <a:p>
                      <a:pPr algn="ctr" fontAlgn="ctr"/>
                      <a:r>
                        <a:rPr lang="ja-JP" altLang="en-US" sz="1200" b="1" i="0" u="none" strike="noStrike" noProof="0" dirty="0">
                          <a:solidFill>
                            <a:srgbClr val="FFFFFF"/>
                          </a:solidFill>
                          <a:latin typeface="Arial" pitchFamily="34" charset="0"/>
                          <a:cs typeface="Arial" pitchFamily="34" charset="0"/>
                        </a:rPr>
                        <a:t>チック</a:t>
                      </a:r>
                      <a:endParaRPr lang="fr-FR" sz="1200" b="1" i="0" u="none" strike="noStrike" noProof="0" dirty="0">
                        <a:solidFill>
                          <a:srgbClr val="FFFFFF"/>
                        </a:solidFill>
                        <a:latin typeface="Arial" pitchFamily="34" charset="0"/>
                        <a:cs typeface="Arial" pitchFamily="34" charset="0"/>
                      </a:endParaRPr>
                    </a:p>
                  </a:txBody>
                  <a:tcPr marL="11634" marR="11634" marT="1163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tx2"/>
                    </a:solidFill>
                  </a:tcPr>
                </a:tc>
                <a:extLst>
                  <a:ext uri="{0D108BD9-81ED-4DB2-BD59-A6C34878D82A}">
                    <a16:rowId xmlns:a16="http://schemas.microsoft.com/office/drawing/2014/main" val="10000"/>
                  </a:ext>
                </a:extLst>
              </a:tr>
              <a:tr h="309350">
                <a:tc>
                  <a:txBody>
                    <a:bodyPr/>
                    <a:lstStyle/>
                    <a:p>
                      <a:pPr algn="ctr" fontAlgn="ctr"/>
                      <a:r>
                        <a:rPr lang="fr-FR" sz="1200" b="0" i="0" u="none" strike="noStrike" noProof="0" dirty="0">
                          <a:latin typeface="Arial" pitchFamily="34" charset="0"/>
                          <a:cs typeface="Arial" pitchFamily="34" charset="0"/>
                        </a:rPr>
                        <a:t> </a:t>
                      </a:r>
                    </a:p>
                  </a:txBody>
                  <a:tcPr marL="11634" marR="11634" marT="1163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fontAlgn="ctr"/>
                      <a:r>
                        <a:rPr lang="ja-JP" altLang="en-US" sz="1200" b="1" i="0" u="none" strike="noStrike" noProof="0" dirty="0">
                          <a:solidFill>
                            <a:srgbClr val="FFFFFF"/>
                          </a:solidFill>
                          <a:latin typeface="Arial" pitchFamily="34" charset="0"/>
                          <a:cs typeface="Arial" pitchFamily="34" charset="0"/>
                        </a:rPr>
                        <a:t>特徴</a:t>
                      </a:r>
                      <a:endParaRPr lang="fr-FR" sz="1200" b="1" i="0" u="none" strike="noStrike" noProof="0" dirty="0">
                        <a:solidFill>
                          <a:srgbClr val="FFFFFF"/>
                        </a:solidFill>
                        <a:latin typeface="Arial" pitchFamily="34" charset="0"/>
                        <a:cs typeface="Arial" pitchFamily="34" charset="0"/>
                      </a:endParaRPr>
                    </a:p>
                  </a:txBody>
                  <a:tcPr marL="11634" marR="11634" marT="1163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F7F7F"/>
                    </a:solidFill>
                  </a:tcPr>
                </a:tc>
                <a:tc>
                  <a:txBody>
                    <a:bodyPr/>
                    <a:lstStyle/>
                    <a:p>
                      <a:pPr algn="ctr" fontAlgn="ctr"/>
                      <a:r>
                        <a:rPr lang="fr-FR" sz="1200" b="1" i="0" u="none" strike="noStrike" noProof="0" dirty="0">
                          <a:solidFill>
                            <a:srgbClr val="FFFFFF"/>
                          </a:solidFill>
                          <a:latin typeface="Arial" pitchFamily="34" charset="0"/>
                          <a:cs typeface="Arial" pitchFamily="34" charset="0"/>
                        </a:rPr>
                        <a:t>EN 1.4521</a:t>
                      </a:r>
                    </a:p>
                    <a:p>
                      <a:pPr algn="ctr" fontAlgn="ctr"/>
                      <a:r>
                        <a:rPr lang="fr-FR" sz="1200" b="1" i="0" u="none" strike="noStrike" noProof="0" dirty="0">
                          <a:solidFill>
                            <a:srgbClr val="FFFFFF"/>
                          </a:solidFill>
                          <a:latin typeface="Arial" pitchFamily="34" charset="0"/>
                          <a:cs typeface="Arial" pitchFamily="34" charset="0"/>
                        </a:rPr>
                        <a:t>AISI 444</a:t>
                      </a:r>
                    </a:p>
                  </a:txBody>
                  <a:tcPr marL="11634" marR="11634" marT="1163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6600"/>
                    </a:solidFill>
                  </a:tcPr>
                </a:tc>
                <a:tc>
                  <a:txBody>
                    <a:bodyPr/>
                    <a:lstStyle/>
                    <a:p>
                      <a:pPr algn="ctr" fontAlgn="ctr"/>
                      <a:r>
                        <a:rPr lang="fr-FR" sz="1200" b="1" i="0" u="none" strike="noStrike" noProof="0" dirty="0">
                          <a:solidFill>
                            <a:srgbClr val="FFFFFF"/>
                          </a:solidFill>
                          <a:latin typeface="Arial" pitchFamily="34" charset="0"/>
                          <a:cs typeface="Arial" pitchFamily="34" charset="0"/>
                        </a:rPr>
                        <a:t>EN 1.4301</a:t>
                      </a:r>
                    </a:p>
                    <a:p>
                      <a:pPr algn="ctr" fontAlgn="ctr"/>
                      <a:r>
                        <a:rPr lang="fr-FR" sz="1200" b="1" i="0" u="none" strike="noStrike" noProof="0" dirty="0">
                          <a:solidFill>
                            <a:srgbClr val="FFFFFF"/>
                          </a:solidFill>
                          <a:latin typeface="Arial" pitchFamily="34" charset="0"/>
                          <a:cs typeface="Arial" pitchFamily="34" charset="0"/>
                        </a:rPr>
                        <a:t>AISI 304</a:t>
                      </a:r>
                    </a:p>
                  </a:txBody>
                  <a:tcPr marL="11634" marR="11634" marT="1163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6600"/>
                    </a:solidFill>
                  </a:tcPr>
                </a:tc>
                <a:tc>
                  <a:txBody>
                    <a:bodyPr/>
                    <a:lstStyle/>
                    <a:p>
                      <a:pPr algn="ctr" fontAlgn="ctr"/>
                      <a:r>
                        <a:rPr lang="fr-FR" sz="1200" b="1" i="0" u="none" strike="noStrike" noProof="0" dirty="0">
                          <a:solidFill>
                            <a:srgbClr val="FFFFFF"/>
                          </a:solidFill>
                          <a:latin typeface="Arial" pitchFamily="34" charset="0"/>
                          <a:cs typeface="Arial" pitchFamily="34" charset="0"/>
                        </a:rPr>
                        <a:t>EN 1.44O1</a:t>
                      </a:r>
                    </a:p>
                    <a:p>
                      <a:pPr algn="ctr" fontAlgn="ctr"/>
                      <a:r>
                        <a:rPr lang="fr-FR" sz="1200" b="1" i="0" u="none" strike="noStrike" noProof="0" dirty="0">
                          <a:solidFill>
                            <a:srgbClr val="FFFFFF"/>
                          </a:solidFill>
                          <a:latin typeface="Arial" pitchFamily="34" charset="0"/>
                          <a:cs typeface="Arial" pitchFamily="34" charset="0"/>
                        </a:rPr>
                        <a:t>AISI</a:t>
                      </a:r>
                      <a:r>
                        <a:rPr lang="fr-FR" sz="1200" b="1" i="0" u="none" strike="noStrike" baseline="0" noProof="0" dirty="0">
                          <a:solidFill>
                            <a:srgbClr val="FFFFFF"/>
                          </a:solidFill>
                          <a:latin typeface="Arial" pitchFamily="34" charset="0"/>
                          <a:cs typeface="Arial" pitchFamily="34" charset="0"/>
                        </a:rPr>
                        <a:t> </a:t>
                      </a:r>
                      <a:r>
                        <a:rPr lang="fr-FR" sz="1200" b="1" i="0" u="none" strike="noStrike" noProof="0" dirty="0">
                          <a:solidFill>
                            <a:srgbClr val="FFFFFF"/>
                          </a:solidFill>
                          <a:latin typeface="Arial" pitchFamily="34" charset="0"/>
                          <a:cs typeface="Arial" pitchFamily="34" charset="0"/>
                        </a:rPr>
                        <a:t>316</a:t>
                      </a:r>
                    </a:p>
                  </a:txBody>
                  <a:tcPr marL="11634" marR="11634" marT="1163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6600"/>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1"/>
                  </a:ext>
                </a:extLst>
              </a:tr>
              <a:tr h="313277">
                <a:tc rowSpan="4">
                  <a:txBody>
                    <a:bodyPr/>
                    <a:lstStyle/>
                    <a:p>
                      <a:pPr algn="ctr" fontAlgn="ctr"/>
                      <a:r>
                        <a:rPr lang="ja-JP" altLang="en-US" sz="1200" b="1" i="0" u="none" strike="noStrike" noProof="0" dirty="0">
                          <a:solidFill>
                            <a:srgbClr val="FFFFFF"/>
                          </a:solidFill>
                          <a:latin typeface="Arial" pitchFamily="34" charset="0"/>
                          <a:cs typeface="Arial" pitchFamily="34" charset="0"/>
                        </a:rPr>
                        <a:t>物性</a:t>
                      </a:r>
                      <a:endParaRPr lang="fr-FR" sz="1200" b="1" i="0" u="none" strike="noStrike" noProof="0" dirty="0">
                        <a:solidFill>
                          <a:srgbClr val="FFFFFF"/>
                        </a:solidFill>
                        <a:latin typeface="Arial" pitchFamily="34" charset="0"/>
                        <a:cs typeface="Arial" pitchFamily="34" charset="0"/>
                      </a:endParaRPr>
                    </a:p>
                  </a:txBody>
                  <a:tcPr marL="11634" marR="11634" marT="11634"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F7F7F"/>
                    </a:solidFill>
                  </a:tcPr>
                </a:tc>
                <a:tc>
                  <a:txBody>
                    <a:bodyPr/>
                    <a:lstStyle/>
                    <a:p>
                      <a:pPr algn="ctr" fontAlgn="ctr"/>
                      <a:r>
                        <a:rPr lang="ja-JP" altLang="en-US" sz="1200" b="1" i="0" u="none" strike="noStrike" noProof="0" dirty="0">
                          <a:solidFill>
                            <a:srgbClr val="FFFFFF"/>
                          </a:solidFill>
                          <a:latin typeface="Arial" pitchFamily="34" charset="0"/>
                          <a:cs typeface="Arial" pitchFamily="34" charset="0"/>
                        </a:rPr>
                        <a:t>密度</a:t>
                      </a:r>
                      <a:endParaRPr lang="fr-FR" sz="1200" b="1" i="0" u="none" strike="noStrike" noProof="0" dirty="0">
                        <a:solidFill>
                          <a:srgbClr val="FFFFFF"/>
                        </a:solidFill>
                        <a:latin typeface="Arial" pitchFamily="34" charset="0"/>
                        <a:cs typeface="Arial" pitchFamily="34" charset="0"/>
                      </a:endParaRPr>
                    </a:p>
                  </a:txBody>
                  <a:tcPr marL="11634" marR="11634" marT="1163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5A5A5"/>
                    </a:solidFill>
                  </a:tcPr>
                </a:tc>
                <a:tc>
                  <a:txBody>
                    <a:bodyPr/>
                    <a:lstStyle/>
                    <a:p>
                      <a:pPr algn="ctr" fontAlgn="ctr"/>
                      <a:r>
                        <a:rPr lang="fr-FR" sz="1400" b="1" i="0" u="none" strike="noStrike" baseline="0" noProof="0" dirty="0">
                          <a:solidFill>
                            <a:srgbClr val="FF0000"/>
                          </a:solidFill>
                          <a:latin typeface="Arial" pitchFamily="34" charset="0"/>
                          <a:cs typeface="Arial" pitchFamily="34" charset="0"/>
                        </a:rPr>
                        <a:t>-</a:t>
                      </a:r>
                    </a:p>
                  </a:txBody>
                  <a:tcPr marL="11634" marR="11634" marT="1163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FC9"/>
                    </a:solidFill>
                  </a:tcPr>
                </a:tc>
                <a:tc>
                  <a:txBody>
                    <a:bodyPr/>
                    <a:lstStyle/>
                    <a:p>
                      <a:pPr algn="ctr" fontAlgn="ctr"/>
                      <a:r>
                        <a:rPr lang="fr-FR" sz="1400" b="1" i="0" u="none" strike="noStrike" baseline="0" noProof="0" dirty="0">
                          <a:solidFill>
                            <a:srgbClr val="FF0000"/>
                          </a:solidFill>
                          <a:latin typeface="Arial" pitchFamily="34" charset="0"/>
                          <a:cs typeface="Arial" pitchFamily="34" charset="0"/>
                        </a:rPr>
                        <a:t>-</a:t>
                      </a:r>
                    </a:p>
                  </a:txBody>
                  <a:tcPr marL="11634" marR="11634" marT="1163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FC9"/>
                    </a:solidFill>
                  </a:tcPr>
                </a:tc>
                <a:tc>
                  <a:txBody>
                    <a:bodyPr/>
                    <a:lstStyle/>
                    <a:p>
                      <a:pPr algn="ctr" fontAlgn="ctr"/>
                      <a:r>
                        <a:rPr lang="fr-FR" sz="1400" b="1" i="0" u="none" strike="noStrike" baseline="0" noProof="0" dirty="0">
                          <a:solidFill>
                            <a:srgbClr val="FF0000"/>
                          </a:solidFill>
                          <a:latin typeface="Arial" pitchFamily="34" charset="0"/>
                          <a:cs typeface="Arial" pitchFamily="34" charset="0"/>
                        </a:rPr>
                        <a:t>-</a:t>
                      </a:r>
                    </a:p>
                  </a:txBody>
                  <a:tcPr marL="11634" marR="11634" marT="1163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FC9"/>
                    </a:solidFill>
                  </a:tcPr>
                </a:tc>
                <a:tc>
                  <a:txBody>
                    <a:bodyPr/>
                    <a:lstStyle/>
                    <a:p>
                      <a:pPr algn="ctr" fontAlgn="ctr"/>
                      <a:r>
                        <a:rPr lang="fr-FR" sz="1400" b="1" i="0" u="none" strike="noStrike" baseline="0" noProof="0">
                          <a:solidFill>
                            <a:srgbClr val="FF0000"/>
                          </a:solidFill>
                          <a:latin typeface="Arial" pitchFamily="34" charset="0"/>
                          <a:cs typeface="Arial" pitchFamily="34" charset="0"/>
                        </a:rPr>
                        <a:t>- -</a:t>
                      </a:r>
                    </a:p>
                  </a:txBody>
                  <a:tcPr marL="11634" marR="11634" marT="1163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ctr" fontAlgn="ctr"/>
                      <a:r>
                        <a:rPr lang="fr-FR" sz="1400" b="1" i="0" u="none" strike="noStrike" baseline="0" noProof="0">
                          <a:solidFill>
                            <a:srgbClr val="00B050"/>
                          </a:solidFill>
                          <a:latin typeface="Arial" pitchFamily="34" charset="0"/>
                          <a:cs typeface="Arial" pitchFamily="34" charset="0"/>
                        </a:rPr>
                        <a:t>+</a:t>
                      </a:r>
                    </a:p>
                  </a:txBody>
                  <a:tcPr marL="11634" marR="11634" marT="1163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ctr" fontAlgn="ctr"/>
                      <a:r>
                        <a:rPr lang="fr-FR" sz="1400" b="1" i="0" u="none" strike="noStrike" baseline="0" noProof="0">
                          <a:solidFill>
                            <a:srgbClr val="FF0000"/>
                          </a:solidFill>
                          <a:latin typeface="Arial" pitchFamily="34" charset="0"/>
                          <a:cs typeface="Arial" pitchFamily="34" charset="0"/>
                        </a:rPr>
                        <a:t>-</a:t>
                      </a:r>
                    </a:p>
                  </a:txBody>
                  <a:tcPr marL="11634" marR="11634" marT="1163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ctr" fontAlgn="ctr"/>
                      <a:r>
                        <a:rPr lang="fr-FR" sz="1400" b="1" i="0" u="none" strike="noStrike" baseline="0" noProof="0">
                          <a:solidFill>
                            <a:srgbClr val="00B050"/>
                          </a:solidFill>
                          <a:latin typeface="Arial" pitchFamily="34" charset="0"/>
                          <a:cs typeface="Arial" pitchFamily="34" charset="0"/>
                        </a:rPr>
                        <a:t>+ +</a:t>
                      </a:r>
                    </a:p>
                  </a:txBody>
                  <a:tcPr marL="11634" marR="11634" marT="1163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0002"/>
                  </a:ext>
                </a:extLst>
              </a:tr>
              <a:tr h="313277">
                <a:tc vMerge="1">
                  <a:txBody>
                    <a:bodyPr/>
                    <a:lstStyle/>
                    <a:p>
                      <a:endParaRPr lang="en-US"/>
                    </a:p>
                  </a:txBody>
                  <a:tcPr/>
                </a:tc>
                <a:tc>
                  <a:txBody>
                    <a:bodyPr/>
                    <a:lstStyle/>
                    <a:p>
                      <a:pPr algn="ctr" fontAlgn="ctr"/>
                      <a:r>
                        <a:rPr lang="ja-JP" altLang="en-US" sz="1200" b="1" i="0" u="none" strike="noStrike" noProof="0" dirty="0">
                          <a:solidFill>
                            <a:srgbClr val="FFFFFF"/>
                          </a:solidFill>
                          <a:latin typeface="Arial" pitchFamily="34" charset="0"/>
                          <a:cs typeface="Arial" pitchFamily="34" charset="0"/>
                        </a:rPr>
                        <a:t>線膨張係数</a:t>
                      </a:r>
                      <a:endParaRPr lang="fr-FR" sz="1200" b="1" i="0" u="none" strike="noStrike" noProof="0" dirty="0">
                        <a:solidFill>
                          <a:srgbClr val="FFFFFF"/>
                        </a:solidFill>
                        <a:latin typeface="Arial" pitchFamily="34" charset="0"/>
                        <a:cs typeface="Arial" pitchFamily="34" charset="0"/>
                      </a:endParaRPr>
                    </a:p>
                  </a:txBody>
                  <a:tcPr marL="11634" marR="11634" marT="1163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5A5A5"/>
                    </a:solidFill>
                  </a:tcPr>
                </a:tc>
                <a:tc>
                  <a:txBody>
                    <a:bodyPr/>
                    <a:lstStyle/>
                    <a:p>
                      <a:pPr algn="ctr" fontAlgn="ctr"/>
                      <a:r>
                        <a:rPr lang="fr-FR" sz="1400" b="1" i="0" u="none" strike="noStrike" baseline="0" noProof="0" dirty="0">
                          <a:solidFill>
                            <a:srgbClr val="00B050"/>
                          </a:solidFill>
                          <a:latin typeface="Arial" pitchFamily="34" charset="0"/>
                          <a:cs typeface="Arial" pitchFamily="34" charset="0"/>
                        </a:rPr>
                        <a:t>+ +</a:t>
                      </a:r>
                    </a:p>
                  </a:txBody>
                  <a:tcPr marL="11634" marR="11634" marT="1163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FC9"/>
                    </a:solidFill>
                  </a:tcPr>
                </a:tc>
                <a:tc>
                  <a:txBody>
                    <a:bodyPr/>
                    <a:lstStyle/>
                    <a:p>
                      <a:pPr algn="ctr" fontAlgn="ctr"/>
                      <a:r>
                        <a:rPr lang="fr-FR" sz="1050" b="1" i="0" u="none" strike="noStrike" baseline="0" noProof="0" dirty="0">
                          <a:solidFill>
                            <a:srgbClr val="5A5A5A"/>
                          </a:solidFill>
                          <a:latin typeface="Arial" pitchFamily="34" charset="0"/>
                          <a:cs typeface="Arial" pitchFamily="34" charset="0"/>
                        </a:rPr>
                        <a:t>0</a:t>
                      </a:r>
                    </a:p>
                  </a:txBody>
                  <a:tcPr marL="11634" marR="11634" marT="1163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FC9"/>
                    </a:solidFill>
                  </a:tcPr>
                </a:tc>
                <a:tc>
                  <a:txBody>
                    <a:bodyPr/>
                    <a:lstStyle/>
                    <a:p>
                      <a:pPr algn="ctr" fontAlgn="ctr"/>
                      <a:r>
                        <a:rPr lang="fr-FR" sz="1050" b="1" i="0" u="none" strike="noStrike" baseline="0" noProof="0" dirty="0">
                          <a:solidFill>
                            <a:srgbClr val="5A5A5A"/>
                          </a:solidFill>
                          <a:latin typeface="Arial" pitchFamily="34" charset="0"/>
                          <a:cs typeface="Arial" pitchFamily="34" charset="0"/>
                        </a:rPr>
                        <a:t>0</a:t>
                      </a:r>
                    </a:p>
                  </a:txBody>
                  <a:tcPr marL="11634" marR="11634" marT="1163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FC9"/>
                    </a:solidFill>
                  </a:tcPr>
                </a:tc>
                <a:tc>
                  <a:txBody>
                    <a:bodyPr/>
                    <a:lstStyle/>
                    <a:p>
                      <a:pPr algn="ctr" fontAlgn="ctr"/>
                      <a:r>
                        <a:rPr lang="fr-FR" sz="1050" b="1" i="0" u="none" strike="noStrike" baseline="0" noProof="0" dirty="0">
                          <a:solidFill>
                            <a:srgbClr val="5A5A5A"/>
                          </a:solidFill>
                          <a:latin typeface="Arial" pitchFamily="34" charset="0"/>
                          <a:cs typeface="Arial" pitchFamily="34" charset="0"/>
                        </a:rPr>
                        <a:t>0</a:t>
                      </a:r>
                    </a:p>
                  </a:txBody>
                  <a:tcPr marL="11634" marR="11634" marT="1163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ctr" fontAlgn="ctr"/>
                      <a:r>
                        <a:rPr lang="fr-FR" sz="1400" b="1" i="0" u="none" strike="noStrike" baseline="0" noProof="0" dirty="0">
                          <a:solidFill>
                            <a:srgbClr val="FF0000"/>
                          </a:solidFill>
                          <a:latin typeface="Arial" pitchFamily="34" charset="0"/>
                          <a:cs typeface="Arial" pitchFamily="34" charset="0"/>
                        </a:rPr>
                        <a:t>-</a:t>
                      </a:r>
                    </a:p>
                  </a:txBody>
                  <a:tcPr marL="11634" marR="11634" marT="1163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ctr" fontAlgn="ctr"/>
                      <a:r>
                        <a:rPr lang="fr-FR" sz="1400" b="1" i="0" u="none" strike="noStrike" baseline="0" noProof="0" dirty="0">
                          <a:solidFill>
                            <a:srgbClr val="00B050"/>
                          </a:solidFill>
                          <a:latin typeface="Arial" pitchFamily="34" charset="0"/>
                          <a:cs typeface="Arial" pitchFamily="34" charset="0"/>
                        </a:rPr>
                        <a:t>+</a:t>
                      </a:r>
                    </a:p>
                  </a:txBody>
                  <a:tcPr marL="11634" marR="11634" marT="1163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ctr" fontAlgn="ctr"/>
                      <a:r>
                        <a:rPr lang="fr-FR" sz="1400" b="1" i="0" u="none" strike="noStrike" baseline="0" noProof="0" dirty="0">
                          <a:solidFill>
                            <a:srgbClr val="FF0000"/>
                          </a:solidFill>
                          <a:latin typeface="Arial" pitchFamily="34" charset="0"/>
                          <a:cs typeface="Arial" pitchFamily="34" charset="0"/>
                        </a:rPr>
                        <a:t>- -</a:t>
                      </a:r>
                    </a:p>
                  </a:txBody>
                  <a:tcPr marL="11634" marR="11634" marT="1163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0003"/>
                  </a:ext>
                </a:extLst>
              </a:tr>
              <a:tr h="486118">
                <a:tc vMerge="1">
                  <a:txBody>
                    <a:bodyPr/>
                    <a:lstStyle/>
                    <a:p>
                      <a:endParaRPr lang="en-US"/>
                    </a:p>
                  </a:txBody>
                  <a:tcPr/>
                </a:tc>
                <a:tc>
                  <a:txBody>
                    <a:bodyPr/>
                    <a:lstStyle/>
                    <a:p>
                      <a:pPr algn="ctr" fontAlgn="ctr"/>
                      <a:r>
                        <a:rPr lang="ja-JP" altLang="en-US" sz="1200" b="1" i="0" u="none" strike="noStrike" noProof="0" dirty="0">
                          <a:solidFill>
                            <a:srgbClr val="FFFFFF"/>
                          </a:solidFill>
                          <a:latin typeface="Arial" pitchFamily="34" charset="0"/>
                          <a:cs typeface="Arial" pitchFamily="34" charset="0"/>
                        </a:rPr>
                        <a:t>電気伝導率</a:t>
                      </a:r>
                      <a:endParaRPr lang="fr-FR" sz="1200" b="1" i="0" u="none" strike="noStrike" noProof="0" dirty="0">
                        <a:solidFill>
                          <a:srgbClr val="FFFFFF"/>
                        </a:solidFill>
                        <a:latin typeface="Arial" pitchFamily="34" charset="0"/>
                        <a:cs typeface="Arial" pitchFamily="34" charset="0"/>
                      </a:endParaRPr>
                    </a:p>
                  </a:txBody>
                  <a:tcPr marL="11634" marR="11634" marT="1163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5A5A5"/>
                    </a:solidFill>
                  </a:tcPr>
                </a:tc>
                <a:tc>
                  <a:txBody>
                    <a:bodyPr/>
                    <a:lstStyle/>
                    <a:p>
                      <a:pPr algn="ctr" fontAlgn="ctr"/>
                      <a:r>
                        <a:rPr lang="fr-FR" sz="1400" b="1" i="0" u="none" strike="noStrike" baseline="0" noProof="0">
                          <a:solidFill>
                            <a:srgbClr val="FF0000"/>
                          </a:solidFill>
                          <a:latin typeface="Arial" pitchFamily="34" charset="0"/>
                          <a:cs typeface="Arial" pitchFamily="34" charset="0"/>
                        </a:rPr>
                        <a:t>- -</a:t>
                      </a:r>
                    </a:p>
                  </a:txBody>
                  <a:tcPr marL="11634" marR="11634" marT="1163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FC9"/>
                    </a:solidFill>
                  </a:tcPr>
                </a:tc>
                <a:tc>
                  <a:txBody>
                    <a:bodyPr/>
                    <a:lstStyle/>
                    <a:p>
                      <a:pPr algn="ctr" fontAlgn="ctr"/>
                      <a:r>
                        <a:rPr lang="fr-FR" sz="1400" b="1" i="0" u="none" strike="noStrike" baseline="0" noProof="0" dirty="0">
                          <a:solidFill>
                            <a:srgbClr val="FF0000"/>
                          </a:solidFill>
                          <a:latin typeface="Arial" pitchFamily="34" charset="0"/>
                          <a:cs typeface="Arial" pitchFamily="34" charset="0"/>
                        </a:rPr>
                        <a:t>-</a:t>
                      </a:r>
                    </a:p>
                  </a:txBody>
                  <a:tcPr marL="11634" marR="11634" marT="1163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FC9"/>
                    </a:solidFill>
                  </a:tcPr>
                </a:tc>
                <a:tc>
                  <a:txBody>
                    <a:bodyPr/>
                    <a:lstStyle/>
                    <a:p>
                      <a:pPr algn="ctr" fontAlgn="ctr"/>
                      <a:r>
                        <a:rPr lang="fr-FR" sz="1400" b="1" i="0" u="none" strike="noStrike" baseline="0" noProof="0" dirty="0">
                          <a:solidFill>
                            <a:srgbClr val="FF0000"/>
                          </a:solidFill>
                          <a:latin typeface="Arial" pitchFamily="34" charset="0"/>
                          <a:cs typeface="Arial" pitchFamily="34" charset="0"/>
                        </a:rPr>
                        <a:t>-</a:t>
                      </a:r>
                    </a:p>
                  </a:txBody>
                  <a:tcPr marL="11634" marR="11634" marT="1163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FC9"/>
                    </a:solidFill>
                  </a:tcPr>
                </a:tc>
                <a:tc>
                  <a:txBody>
                    <a:bodyPr/>
                    <a:lstStyle/>
                    <a:p>
                      <a:pPr algn="ctr" fontAlgn="ctr"/>
                      <a:r>
                        <a:rPr lang="fr-FR" sz="1400" b="1" i="0" u="none" strike="noStrike" baseline="0" noProof="0" dirty="0">
                          <a:solidFill>
                            <a:srgbClr val="00B050"/>
                          </a:solidFill>
                          <a:latin typeface="Arial" pitchFamily="34" charset="0"/>
                          <a:cs typeface="Arial" pitchFamily="34" charset="0"/>
                        </a:rPr>
                        <a:t>+ + + </a:t>
                      </a:r>
                    </a:p>
                  </a:txBody>
                  <a:tcPr marL="11634" marR="11634" marT="1163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ctr" fontAlgn="ctr"/>
                      <a:r>
                        <a:rPr lang="fr-FR" sz="1400" b="1" i="0" u="none" strike="noStrike" baseline="0" noProof="0">
                          <a:solidFill>
                            <a:srgbClr val="00B050"/>
                          </a:solidFill>
                          <a:latin typeface="Arial" pitchFamily="34" charset="0"/>
                          <a:cs typeface="Arial" pitchFamily="34" charset="0"/>
                        </a:rPr>
                        <a:t>+ +</a:t>
                      </a:r>
                    </a:p>
                  </a:txBody>
                  <a:tcPr marL="11634" marR="11634" marT="1163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ctr" fontAlgn="ctr"/>
                      <a:r>
                        <a:rPr lang="fr-FR" sz="1050" b="1" i="0" u="none" strike="noStrike" baseline="0" noProof="0">
                          <a:solidFill>
                            <a:srgbClr val="5A5A5A"/>
                          </a:solidFill>
                          <a:latin typeface="Arial" pitchFamily="34" charset="0"/>
                          <a:cs typeface="Arial" pitchFamily="34" charset="0"/>
                        </a:rPr>
                        <a:t>0</a:t>
                      </a:r>
                    </a:p>
                  </a:txBody>
                  <a:tcPr marL="11634" marR="11634" marT="1163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ctr" fontAlgn="ctr"/>
                      <a:r>
                        <a:rPr lang="fr-FR" sz="1400" b="1" i="0" u="none" strike="noStrike" baseline="0" noProof="0">
                          <a:solidFill>
                            <a:srgbClr val="FF0000"/>
                          </a:solidFill>
                          <a:latin typeface="Arial" pitchFamily="34" charset="0"/>
                          <a:cs typeface="Arial" pitchFamily="34" charset="0"/>
                        </a:rPr>
                        <a:t>- - -</a:t>
                      </a:r>
                    </a:p>
                  </a:txBody>
                  <a:tcPr marL="11634" marR="11634" marT="1163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0004"/>
                  </a:ext>
                </a:extLst>
              </a:tr>
              <a:tr h="313277">
                <a:tc vMerge="1">
                  <a:txBody>
                    <a:bodyPr/>
                    <a:lstStyle/>
                    <a:p>
                      <a:endParaRPr lang="en-US"/>
                    </a:p>
                  </a:txBody>
                  <a:tcPr/>
                </a:tc>
                <a:tc>
                  <a:txBody>
                    <a:bodyPr/>
                    <a:lstStyle/>
                    <a:p>
                      <a:pPr algn="ctr" fontAlgn="ctr"/>
                      <a:r>
                        <a:rPr lang="ja-JP" altLang="en-US" sz="1200" b="1" i="0" u="none" strike="noStrike" noProof="0" dirty="0">
                          <a:solidFill>
                            <a:srgbClr val="FFFFFF"/>
                          </a:solidFill>
                          <a:latin typeface="Arial" pitchFamily="34" charset="0"/>
                          <a:cs typeface="Arial" pitchFamily="34" charset="0"/>
                        </a:rPr>
                        <a:t>強磁性</a:t>
                      </a:r>
                      <a:endParaRPr lang="fr-FR" sz="1200" b="1" i="0" u="none" strike="noStrike" noProof="0" dirty="0">
                        <a:solidFill>
                          <a:srgbClr val="FFFFFF"/>
                        </a:solidFill>
                        <a:latin typeface="Arial" pitchFamily="34" charset="0"/>
                        <a:cs typeface="Arial" pitchFamily="34" charset="0"/>
                      </a:endParaRPr>
                    </a:p>
                  </a:txBody>
                  <a:tcPr marL="11634" marR="11634" marT="1163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5A5A5"/>
                    </a:solidFill>
                  </a:tcPr>
                </a:tc>
                <a:tc>
                  <a:txBody>
                    <a:bodyPr/>
                    <a:lstStyle/>
                    <a:p>
                      <a:pPr algn="ctr" fontAlgn="ctr"/>
                      <a:r>
                        <a:rPr lang="fr-FR" sz="1050" b="1" i="0" u="none" strike="noStrike" baseline="0" noProof="0" dirty="0">
                          <a:solidFill>
                            <a:schemeClr val="tx1"/>
                          </a:solidFill>
                          <a:latin typeface="Arial" pitchFamily="34" charset="0"/>
                          <a:cs typeface="Arial" pitchFamily="34" charset="0"/>
                        </a:rPr>
                        <a:t>YES</a:t>
                      </a:r>
                    </a:p>
                  </a:txBody>
                  <a:tcPr marL="11634" marR="11634" marT="1163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FC9"/>
                    </a:solidFill>
                  </a:tcPr>
                </a:tc>
                <a:tc>
                  <a:txBody>
                    <a:bodyPr/>
                    <a:lstStyle/>
                    <a:p>
                      <a:pPr algn="ctr" fontAlgn="ctr"/>
                      <a:r>
                        <a:rPr lang="fr-FR" sz="1050" b="1" i="0" u="none" strike="noStrike" baseline="0" noProof="0" dirty="0">
                          <a:solidFill>
                            <a:schemeClr val="tx1"/>
                          </a:solidFill>
                          <a:latin typeface="Arial" pitchFamily="34" charset="0"/>
                          <a:cs typeface="Arial" pitchFamily="34" charset="0"/>
                        </a:rPr>
                        <a:t>NO</a:t>
                      </a:r>
                    </a:p>
                  </a:txBody>
                  <a:tcPr marL="11634" marR="11634" marT="1163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FC9"/>
                    </a:solidFill>
                  </a:tcPr>
                </a:tc>
                <a:tc>
                  <a:txBody>
                    <a:bodyPr/>
                    <a:lstStyle/>
                    <a:p>
                      <a:pPr algn="ctr" fontAlgn="ctr"/>
                      <a:r>
                        <a:rPr lang="fr-FR" sz="1050" b="1" i="0" u="none" strike="noStrike" baseline="0" noProof="0" dirty="0">
                          <a:solidFill>
                            <a:schemeClr val="tx1"/>
                          </a:solidFill>
                          <a:latin typeface="Arial" pitchFamily="34" charset="0"/>
                          <a:cs typeface="Arial" pitchFamily="34" charset="0"/>
                        </a:rPr>
                        <a:t>NO</a:t>
                      </a:r>
                    </a:p>
                  </a:txBody>
                  <a:tcPr marL="11634" marR="11634" marT="1163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FC9"/>
                    </a:solidFill>
                  </a:tcPr>
                </a:tc>
                <a:tc>
                  <a:txBody>
                    <a:bodyPr/>
                    <a:lstStyle/>
                    <a:p>
                      <a:pPr algn="ctr" fontAlgn="ctr"/>
                      <a:r>
                        <a:rPr lang="fr-FR" sz="1050" b="1" i="0" u="none" strike="noStrike" baseline="0" noProof="0" dirty="0">
                          <a:solidFill>
                            <a:schemeClr val="tx1"/>
                          </a:solidFill>
                          <a:latin typeface="Arial" pitchFamily="34" charset="0"/>
                          <a:cs typeface="Arial" pitchFamily="34" charset="0"/>
                        </a:rPr>
                        <a:t>NO</a:t>
                      </a:r>
                    </a:p>
                  </a:txBody>
                  <a:tcPr marL="11634" marR="11634" marT="1163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ctr" fontAlgn="ctr"/>
                      <a:r>
                        <a:rPr lang="fr-FR" sz="1050" b="1" i="0" u="none" strike="noStrike" baseline="0" noProof="0" dirty="0">
                          <a:solidFill>
                            <a:schemeClr val="tx1"/>
                          </a:solidFill>
                          <a:latin typeface="Arial" pitchFamily="34" charset="0"/>
                          <a:cs typeface="Arial" pitchFamily="34" charset="0"/>
                        </a:rPr>
                        <a:t>NO</a:t>
                      </a:r>
                    </a:p>
                  </a:txBody>
                  <a:tcPr marL="11634" marR="11634" marT="1163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ctr" fontAlgn="ctr"/>
                      <a:r>
                        <a:rPr lang="fr-FR" sz="1050" b="1" i="0" u="none" strike="noStrike" baseline="0" noProof="0" dirty="0">
                          <a:solidFill>
                            <a:schemeClr val="tx1"/>
                          </a:solidFill>
                          <a:latin typeface="Arial" pitchFamily="34" charset="0"/>
                          <a:cs typeface="Arial" pitchFamily="34" charset="0"/>
                        </a:rPr>
                        <a:t>YES</a:t>
                      </a:r>
                    </a:p>
                  </a:txBody>
                  <a:tcPr marL="11634" marR="11634" marT="1163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ctr" fontAlgn="ctr"/>
                      <a:r>
                        <a:rPr lang="fr-FR" sz="1050" b="1" i="0" u="none" strike="noStrike" baseline="0" noProof="0" dirty="0">
                          <a:solidFill>
                            <a:schemeClr val="tx1"/>
                          </a:solidFill>
                          <a:latin typeface="Arial" pitchFamily="34" charset="0"/>
                          <a:cs typeface="Arial" pitchFamily="34" charset="0"/>
                        </a:rPr>
                        <a:t>NO</a:t>
                      </a:r>
                    </a:p>
                  </a:txBody>
                  <a:tcPr marL="11634" marR="11634" marT="1163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0005"/>
                  </a:ext>
                </a:extLst>
              </a:tr>
              <a:tr h="313277">
                <a:tc rowSpan="3">
                  <a:txBody>
                    <a:bodyPr/>
                    <a:lstStyle/>
                    <a:p>
                      <a:pPr algn="ctr" fontAlgn="ctr"/>
                      <a:r>
                        <a:rPr lang="ja-JP" altLang="en-US" sz="1200" b="1" i="0" u="none" strike="noStrike" noProof="0" dirty="0">
                          <a:solidFill>
                            <a:srgbClr val="FFFFFF"/>
                          </a:solidFill>
                          <a:latin typeface="Arial" pitchFamily="34" charset="0"/>
                          <a:cs typeface="Arial" pitchFamily="34" charset="0"/>
                        </a:rPr>
                        <a:t>機械特性</a:t>
                      </a:r>
                      <a:endParaRPr lang="fr-FR" sz="1200" b="1" i="0" u="none" strike="noStrike" noProof="0" dirty="0">
                        <a:solidFill>
                          <a:srgbClr val="FFFFFF"/>
                        </a:solidFill>
                        <a:latin typeface="Arial" pitchFamily="34" charset="0"/>
                        <a:cs typeface="Arial" pitchFamily="34" charset="0"/>
                      </a:endParaRPr>
                    </a:p>
                  </a:txBody>
                  <a:tcPr marL="11634" marR="11634" marT="11634"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F7F7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200" b="1" i="0" u="none" strike="noStrike" noProof="0" dirty="0">
                          <a:solidFill>
                            <a:srgbClr val="FFFFFF"/>
                          </a:solidFill>
                          <a:latin typeface="Arial" pitchFamily="34" charset="0"/>
                          <a:cs typeface="Arial" pitchFamily="34" charset="0"/>
                        </a:rPr>
                        <a:t>剛性（ヤング率）</a:t>
                      </a:r>
                      <a:endParaRPr lang="fr-FR" sz="1200" b="1" i="0" u="none" strike="noStrike" noProof="0" dirty="0">
                        <a:solidFill>
                          <a:srgbClr val="FFFFFF"/>
                        </a:solidFill>
                        <a:latin typeface="Arial" pitchFamily="34" charset="0"/>
                        <a:cs typeface="Arial" pitchFamily="34" charset="0"/>
                      </a:endParaRPr>
                    </a:p>
                  </a:txBody>
                  <a:tcPr marL="11634" marR="11634" marT="1163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5A5A5"/>
                    </a:solidFill>
                  </a:tcPr>
                </a:tc>
                <a:tc>
                  <a:txBody>
                    <a:bodyPr/>
                    <a:lstStyle/>
                    <a:p>
                      <a:pPr algn="ctr" fontAlgn="ctr"/>
                      <a:r>
                        <a:rPr lang="fr-FR" sz="1400" b="1" i="0" u="none" strike="noStrike" baseline="0" noProof="0" dirty="0">
                          <a:solidFill>
                            <a:srgbClr val="00B050"/>
                          </a:solidFill>
                          <a:latin typeface="Arial" pitchFamily="34" charset="0"/>
                          <a:cs typeface="Arial" pitchFamily="34" charset="0"/>
                        </a:rPr>
                        <a:t> + + +</a:t>
                      </a:r>
                    </a:p>
                  </a:txBody>
                  <a:tcPr marL="11634" marR="11634" marT="1163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FC9"/>
                    </a:solidFill>
                  </a:tcPr>
                </a:tc>
                <a:tc>
                  <a:txBody>
                    <a:bodyPr/>
                    <a:lstStyle/>
                    <a:p>
                      <a:pPr algn="ctr" fontAlgn="ctr"/>
                      <a:r>
                        <a:rPr lang="fr-FR" sz="1400" b="1" i="0" u="none" strike="noStrike" baseline="0" noProof="0" dirty="0">
                          <a:solidFill>
                            <a:srgbClr val="00B050"/>
                          </a:solidFill>
                          <a:latin typeface="Arial" pitchFamily="34" charset="0"/>
                          <a:cs typeface="Arial" pitchFamily="34" charset="0"/>
                        </a:rPr>
                        <a:t>+ + +</a:t>
                      </a:r>
                    </a:p>
                  </a:txBody>
                  <a:tcPr marL="11634" marR="11634" marT="1163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FC9"/>
                    </a:solidFill>
                  </a:tcPr>
                </a:tc>
                <a:tc>
                  <a:txBody>
                    <a:bodyPr/>
                    <a:lstStyle/>
                    <a:p>
                      <a:pPr algn="ctr" fontAlgn="ctr"/>
                      <a:r>
                        <a:rPr lang="fr-FR" sz="1400" b="1" i="0" u="none" strike="noStrike" baseline="0" noProof="0" dirty="0">
                          <a:solidFill>
                            <a:srgbClr val="00B050"/>
                          </a:solidFill>
                          <a:latin typeface="Arial" pitchFamily="34" charset="0"/>
                          <a:cs typeface="Arial" pitchFamily="34" charset="0"/>
                        </a:rPr>
                        <a:t> + + +</a:t>
                      </a:r>
                    </a:p>
                  </a:txBody>
                  <a:tcPr marL="11634" marR="11634" marT="1163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FC9"/>
                    </a:solidFill>
                  </a:tcPr>
                </a:tc>
                <a:tc>
                  <a:txBody>
                    <a:bodyPr/>
                    <a:lstStyle/>
                    <a:p>
                      <a:pPr algn="ctr" fontAlgn="ctr"/>
                      <a:r>
                        <a:rPr lang="fr-FR" sz="1400" b="1" i="0" u="none" strike="noStrike" baseline="0" noProof="0" dirty="0">
                          <a:solidFill>
                            <a:srgbClr val="00B050"/>
                          </a:solidFill>
                          <a:latin typeface="Arial" pitchFamily="34" charset="0"/>
                          <a:cs typeface="Arial" pitchFamily="34" charset="0"/>
                        </a:rPr>
                        <a:t>+</a:t>
                      </a:r>
                    </a:p>
                  </a:txBody>
                  <a:tcPr marL="11634" marR="11634" marT="1163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ctr" fontAlgn="ctr"/>
                      <a:r>
                        <a:rPr lang="fr-FR" sz="1400" b="1" i="0" u="none" strike="noStrike" baseline="0" noProof="0" dirty="0">
                          <a:solidFill>
                            <a:srgbClr val="FF0000"/>
                          </a:solidFill>
                          <a:latin typeface="Arial" pitchFamily="34" charset="0"/>
                          <a:cs typeface="Arial" pitchFamily="34" charset="0"/>
                        </a:rPr>
                        <a:t>-</a:t>
                      </a:r>
                    </a:p>
                  </a:txBody>
                  <a:tcPr marL="11634" marR="11634" marT="1163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ctr" fontAlgn="ctr"/>
                      <a:r>
                        <a:rPr lang="fr-FR" sz="1400" b="1" i="0" u="none" strike="noStrike" baseline="0" noProof="0">
                          <a:solidFill>
                            <a:srgbClr val="00B050"/>
                          </a:solidFill>
                          <a:latin typeface="Arial" pitchFamily="34" charset="0"/>
                          <a:cs typeface="Arial" pitchFamily="34" charset="0"/>
                        </a:rPr>
                        <a:t> + + +</a:t>
                      </a:r>
                    </a:p>
                  </a:txBody>
                  <a:tcPr marL="11634" marR="11634" marT="1163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ctr" fontAlgn="ctr"/>
                      <a:r>
                        <a:rPr lang="fr-FR" sz="1400" b="1" i="0" u="none" strike="noStrike" baseline="0" noProof="0">
                          <a:solidFill>
                            <a:srgbClr val="FF0000"/>
                          </a:solidFill>
                          <a:latin typeface="Arial" pitchFamily="34" charset="0"/>
                          <a:cs typeface="Arial" pitchFamily="34" charset="0"/>
                        </a:rPr>
                        <a:t>- - -</a:t>
                      </a:r>
                    </a:p>
                  </a:txBody>
                  <a:tcPr marL="11634" marR="11634" marT="1163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0006"/>
                  </a:ext>
                </a:extLst>
              </a:tr>
              <a:tr h="313277">
                <a:tc vMerge="1">
                  <a:txBody>
                    <a:bodyPr/>
                    <a:lstStyle/>
                    <a:p>
                      <a:endParaRPr lang="en-US"/>
                    </a:p>
                  </a:txBody>
                  <a:tcPr/>
                </a:tc>
                <a:tc>
                  <a:txBody>
                    <a:bodyPr/>
                    <a:lstStyle/>
                    <a:p>
                      <a:pPr algn="ctr" fontAlgn="ctr"/>
                      <a:r>
                        <a:rPr lang="ja-JP" altLang="en-US" sz="1200" b="1" i="0" u="none" strike="noStrike" noProof="0" dirty="0">
                          <a:solidFill>
                            <a:srgbClr val="FFFFFF"/>
                          </a:solidFill>
                          <a:latin typeface="Arial" pitchFamily="34" charset="0"/>
                          <a:cs typeface="Arial" pitchFamily="34" charset="0"/>
                        </a:rPr>
                        <a:t>引張強さ</a:t>
                      </a:r>
                      <a:endParaRPr lang="fr-FR" sz="1200" b="1" i="0" u="none" strike="noStrike" noProof="0" dirty="0">
                        <a:solidFill>
                          <a:srgbClr val="FFFFFF"/>
                        </a:solidFill>
                        <a:latin typeface="Arial" pitchFamily="34" charset="0"/>
                        <a:cs typeface="Arial" pitchFamily="34" charset="0"/>
                      </a:endParaRPr>
                    </a:p>
                  </a:txBody>
                  <a:tcPr marL="11634" marR="11634" marT="1163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5A5A5"/>
                    </a:solidFill>
                  </a:tcPr>
                </a:tc>
                <a:tc>
                  <a:txBody>
                    <a:bodyPr/>
                    <a:lstStyle/>
                    <a:p>
                      <a:pPr algn="ctr" fontAlgn="ctr"/>
                      <a:r>
                        <a:rPr lang="fr-FR" sz="1400" b="1" i="0" u="none" strike="noStrike" baseline="0" noProof="0" dirty="0">
                          <a:solidFill>
                            <a:srgbClr val="00B050"/>
                          </a:solidFill>
                          <a:latin typeface="Arial" pitchFamily="34" charset="0"/>
                          <a:cs typeface="Arial" pitchFamily="34" charset="0"/>
                        </a:rPr>
                        <a:t>+</a:t>
                      </a:r>
                    </a:p>
                  </a:txBody>
                  <a:tcPr marL="11634" marR="11634" marT="1163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FC9"/>
                    </a:solidFill>
                  </a:tcPr>
                </a:tc>
                <a:tc>
                  <a:txBody>
                    <a:bodyPr/>
                    <a:lstStyle/>
                    <a:p>
                      <a:pPr algn="ctr" fontAlgn="ctr"/>
                      <a:r>
                        <a:rPr lang="fr-FR" sz="1400" b="1" i="0" u="none" strike="noStrike" baseline="0" noProof="0" dirty="0">
                          <a:solidFill>
                            <a:srgbClr val="00B050"/>
                          </a:solidFill>
                          <a:latin typeface="Arial" pitchFamily="34" charset="0"/>
                          <a:cs typeface="Arial" pitchFamily="34" charset="0"/>
                        </a:rPr>
                        <a:t>+ +</a:t>
                      </a:r>
                    </a:p>
                  </a:txBody>
                  <a:tcPr marL="11634" marR="11634" marT="1163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FC9"/>
                    </a:solidFill>
                  </a:tcPr>
                </a:tc>
                <a:tc>
                  <a:txBody>
                    <a:bodyPr/>
                    <a:lstStyle/>
                    <a:p>
                      <a:pPr algn="ctr" fontAlgn="ctr"/>
                      <a:r>
                        <a:rPr lang="fr-FR" sz="1400" b="1" i="0" u="none" strike="noStrike" baseline="0" noProof="0" dirty="0">
                          <a:solidFill>
                            <a:srgbClr val="00B050"/>
                          </a:solidFill>
                          <a:latin typeface="Arial" pitchFamily="34" charset="0"/>
                          <a:cs typeface="Arial" pitchFamily="34" charset="0"/>
                        </a:rPr>
                        <a:t>+ +</a:t>
                      </a:r>
                    </a:p>
                  </a:txBody>
                  <a:tcPr marL="11634" marR="11634" marT="1163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FC9"/>
                    </a:solidFill>
                  </a:tcPr>
                </a:tc>
                <a:tc>
                  <a:txBody>
                    <a:bodyPr/>
                    <a:lstStyle/>
                    <a:p>
                      <a:pPr algn="ctr" fontAlgn="ctr"/>
                      <a:r>
                        <a:rPr lang="fr-FR" sz="1050" b="1" i="0" u="none" strike="noStrike" baseline="0" noProof="0" dirty="0">
                          <a:solidFill>
                            <a:srgbClr val="5A5A5A"/>
                          </a:solidFill>
                          <a:latin typeface="Arial" pitchFamily="34" charset="0"/>
                          <a:cs typeface="Arial" pitchFamily="34" charset="0"/>
                        </a:rPr>
                        <a:t>0</a:t>
                      </a:r>
                    </a:p>
                  </a:txBody>
                  <a:tcPr marL="11634" marR="11634" marT="1163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ctr" fontAlgn="ctr"/>
                      <a:r>
                        <a:rPr lang="fr-FR" sz="1400" b="1" i="0" u="none" strike="noStrike" baseline="0" noProof="0">
                          <a:solidFill>
                            <a:srgbClr val="FF0000"/>
                          </a:solidFill>
                          <a:latin typeface="Arial" pitchFamily="34" charset="0"/>
                          <a:cs typeface="Arial" pitchFamily="34" charset="0"/>
                        </a:rPr>
                        <a:t>-</a:t>
                      </a:r>
                    </a:p>
                  </a:txBody>
                  <a:tcPr marL="11634" marR="11634" marT="1163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ctr" fontAlgn="ctr"/>
                      <a:r>
                        <a:rPr lang="fr-FR" sz="1400" b="1" i="0" u="none" strike="noStrike" baseline="0" noProof="0">
                          <a:solidFill>
                            <a:srgbClr val="00B050"/>
                          </a:solidFill>
                          <a:latin typeface="Arial" pitchFamily="34" charset="0"/>
                          <a:cs typeface="Arial" pitchFamily="34" charset="0"/>
                        </a:rPr>
                        <a:t>+ / + +</a:t>
                      </a:r>
                    </a:p>
                  </a:txBody>
                  <a:tcPr marL="11634" marR="11634" marT="1163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ctr" fontAlgn="ctr"/>
                      <a:r>
                        <a:rPr lang="fr-FR" sz="1400" b="1" i="0" u="none" strike="noStrike" baseline="0" noProof="0">
                          <a:solidFill>
                            <a:srgbClr val="FF0000"/>
                          </a:solidFill>
                          <a:latin typeface="Arial" pitchFamily="34" charset="0"/>
                          <a:cs typeface="Arial" pitchFamily="34" charset="0"/>
                        </a:rPr>
                        <a:t>- -</a:t>
                      </a:r>
                    </a:p>
                  </a:txBody>
                  <a:tcPr marL="11634" marR="11634" marT="1163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0007"/>
                  </a:ext>
                </a:extLst>
              </a:tr>
              <a:tr h="313277">
                <a:tc vMerge="1">
                  <a:txBody>
                    <a:bodyPr/>
                    <a:lstStyle/>
                    <a:p>
                      <a:endParaRPr lang="en-US"/>
                    </a:p>
                  </a:txBody>
                  <a:tcPr/>
                </a:tc>
                <a:tc>
                  <a:txBody>
                    <a:bodyPr/>
                    <a:lstStyle/>
                    <a:p>
                      <a:pPr algn="ctr" fontAlgn="ctr"/>
                      <a:r>
                        <a:rPr lang="ja-JP" altLang="en-US" sz="1200" b="1" i="0" u="none" strike="noStrike" noProof="0" dirty="0">
                          <a:solidFill>
                            <a:srgbClr val="FFFFFF"/>
                          </a:solidFill>
                          <a:latin typeface="Arial" pitchFamily="34" charset="0"/>
                          <a:cs typeface="Arial" pitchFamily="34" charset="0"/>
                        </a:rPr>
                        <a:t>延性</a:t>
                      </a:r>
                      <a:endParaRPr lang="fr-FR" sz="1200" b="1" i="0" u="none" strike="noStrike" noProof="0" dirty="0">
                        <a:solidFill>
                          <a:srgbClr val="FFFFFF"/>
                        </a:solidFill>
                        <a:latin typeface="Arial" pitchFamily="34" charset="0"/>
                        <a:cs typeface="Arial" pitchFamily="34" charset="0"/>
                      </a:endParaRPr>
                    </a:p>
                  </a:txBody>
                  <a:tcPr marL="11634" marR="11634" marT="1163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5A5A5"/>
                    </a:solidFill>
                  </a:tcPr>
                </a:tc>
                <a:tc>
                  <a:txBody>
                    <a:bodyPr/>
                    <a:lstStyle/>
                    <a:p>
                      <a:pPr algn="ctr" fontAlgn="ctr"/>
                      <a:r>
                        <a:rPr lang="fr-FR" sz="1400" b="1" i="0" u="none" strike="noStrike" baseline="0" noProof="0" dirty="0">
                          <a:solidFill>
                            <a:srgbClr val="00B050"/>
                          </a:solidFill>
                          <a:latin typeface="Arial" pitchFamily="34" charset="0"/>
                          <a:cs typeface="Arial" pitchFamily="34" charset="0"/>
                        </a:rPr>
                        <a:t>+</a:t>
                      </a:r>
                    </a:p>
                  </a:txBody>
                  <a:tcPr marL="11634" marR="11634" marT="1163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FC9"/>
                    </a:solidFill>
                  </a:tcPr>
                </a:tc>
                <a:tc>
                  <a:txBody>
                    <a:bodyPr/>
                    <a:lstStyle/>
                    <a:p>
                      <a:pPr algn="ctr" fontAlgn="ctr"/>
                      <a:r>
                        <a:rPr lang="fr-FR" sz="1400" b="1" i="0" u="none" strike="noStrike" baseline="0" noProof="0" dirty="0">
                          <a:solidFill>
                            <a:srgbClr val="00B050"/>
                          </a:solidFill>
                          <a:latin typeface="Arial" pitchFamily="34" charset="0"/>
                          <a:cs typeface="Arial" pitchFamily="34" charset="0"/>
                        </a:rPr>
                        <a:t>+ + +</a:t>
                      </a:r>
                    </a:p>
                  </a:txBody>
                  <a:tcPr marL="11634" marR="11634" marT="1163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FC9"/>
                    </a:solidFill>
                  </a:tcPr>
                </a:tc>
                <a:tc>
                  <a:txBody>
                    <a:bodyPr/>
                    <a:lstStyle/>
                    <a:p>
                      <a:pPr algn="ctr" fontAlgn="ctr"/>
                      <a:r>
                        <a:rPr lang="fr-FR" sz="1400" b="1" i="0" u="none" strike="noStrike" baseline="0" noProof="0" dirty="0">
                          <a:solidFill>
                            <a:srgbClr val="00B050"/>
                          </a:solidFill>
                          <a:latin typeface="Arial" pitchFamily="34" charset="0"/>
                          <a:cs typeface="Arial" pitchFamily="34" charset="0"/>
                        </a:rPr>
                        <a:t>+ + + </a:t>
                      </a:r>
                    </a:p>
                  </a:txBody>
                  <a:tcPr marL="11634" marR="11634" marT="1163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FC9"/>
                    </a:solidFill>
                  </a:tcPr>
                </a:tc>
                <a:tc>
                  <a:txBody>
                    <a:bodyPr/>
                    <a:lstStyle/>
                    <a:p>
                      <a:pPr algn="ctr" fontAlgn="ctr"/>
                      <a:r>
                        <a:rPr lang="fr-FR" sz="1400" b="1" i="0" u="none" strike="noStrike" baseline="0" noProof="0" dirty="0">
                          <a:solidFill>
                            <a:srgbClr val="00B050"/>
                          </a:solidFill>
                          <a:latin typeface="Arial" pitchFamily="34" charset="0"/>
                          <a:cs typeface="Arial" pitchFamily="34" charset="0"/>
                        </a:rPr>
                        <a:t>+ + + </a:t>
                      </a:r>
                    </a:p>
                  </a:txBody>
                  <a:tcPr marL="11634" marR="11634" marT="1163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ctr" fontAlgn="ctr"/>
                      <a:r>
                        <a:rPr lang="fr-FR" sz="1400" b="1" i="0" u="none" strike="noStrike" baseline="0" noProof="0" dirty="0">
                          <a:solidFill>
                            <a:srgbClr val="00B050"/>
                          </a:solidFill>
                          <a:latin typeface="Arial" pitchFamily="34" charset="0"/>
                          <a:cs typeface="Arial" pitchFamily="34" charset="0"/>
                        </a:rPr>
                        <a:t>+ +</a:t>
                      </a:r>
                    </a:p>
                  </a:txBody>
                  <a:tcPr marL="11634" marR="11634" marT="1163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ctr" fontAlgn="ctr"/>
                      <a:r>
                        <a:rPr lang="fr-FR" sz="1050" b="1" i="0" u="none" strike="noStrike" baseline="0" noProof="0" dirty="0">
                          <a:solidFill>
                            <a:srgbClr val="5A5A5A"/>
                          </a:solidFill>
                          <a:latin typeface="Arial" pitchFamily="34" charset="0"/>
                          <a:cs typeface="Arial" pitchFamily="34" charset="0"/>
                        </a:rPr>
                        <a:t>0</a:t>
                      </a:r>
                    </a:p>
                  </a:txBody>
                  <a:tcPr marL="11634" marR="11634" marT="1163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ctr" fontAlgn="ctr"/>
                      <a:r>
                        <a:rPr lang="fr-FR" sz="1400" b="1" i="0" u="none" strike="noStrike" baseline="0" noProof="0" dirty="0">
                          <a:solidFill>
                            <a:srgbClr val="FF0000"/>
                          </a:solidFill>
                          <a:latin typeface="Arial" pitchFamily="34" charset="0"/>
                          <a:cs typeface="Arial" pitchFamily="34" charset="0"/>
                        </a:rPr>
                        <a:t>- -  </a:t>
                      </a:r>
                      <a:r>
                        <a:rPr lang="fr-FR" sz="1400" b="1" i="0" u="none" strike="noStrike" baseline="0" noProof="0" dirty="0">
                          <a:solidFill>
                            <a:srgbClr val="808080"/>
                          </a:solidFill>
                          <a:latin typeface="Arial" pitchFamily="34" charset="0"/>
                          <a:cs typeface="Arial" pitchFamily="34" charset="0"/>
                        </a:rPr>
                        <a:t>/ </a:t>
                      </a:r>
                      <a:r>
                        <a:rPr lang="fr-FR" sz="1400" b="1" i="0" u="none" strike="noStrike" baseline="0" noProof="0" dirty="0">
                          <a:solidFill>
                            <a:srgbClr val="00B050"/>
                          </a:solidFill>
                          <a:latin typeface="Arial" pitchFamily="34" charset="0"/>
                          <a:cs typeface="Arial" pitchFamily="34" charset="0"/>
                        </a:rPr>
                        <a:t>+ + +</a:t>
                      </a:r>
                      <a:endParaRPr lang="fr-FR" sz="1400" b="1" i="0" u="none" strike="noStrike" baseline="0" noProof="0" dirty="0">
                        <a:solidFill>
                          <a:srgbClr val="FF0000"/>
                        </a:solidFill>
                        <a:latin typeface="Arial" pitchFamily="34" charset="0"/>
                        <a:cs typeface="Arial" pitchFamily="34" charset="0"/>
                      </a:endParaRPr>
                    </a:p>
                  </a:txBody>
                  <a:tcPr marL="11634" marR="11634" marT="1163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0008"/>
                  </a:ext>
                </a:extLst>
              </a:tr>
              <a:tr h="313277">
                <a:tc rowSpan="4">
                  <a:txBody>
                    <a:bodyPr/>
                    <a:lstStyle/>
                    <a:p>
                      <a:pPr algn="ctr" fontAlgn="ctr"/>
                      <a:r>
                        <a:rPr lang="ja-JP" altLang="en-US" sz="1200" b="1" i="0" u="none" strike="noStrike" noProof="0" dirty="0">
                          <a:solidFill>
                            <a:srgbClr val="FFFFFF"/>
                          </a:solidFill>
                          <a:latin typeface="Arial" pitchFamily="34" charset="0"/>
                          <a:cs typeface="Arial" pitchFamily="34" charset="0"/>
                        </a:rPr>
                        <a:t>その他</a:t>
                      </a:r>
                      <a:endParaRPr lang="fr-FR" sz="1200" b="1" i="0" u="none" strike="noStrike" noProof="0" dirty="0">
                        <a:solidFill>
                          <a:srgbClr val="FFFFFF"/>
                        </a:solidFill>
                        <a:latin typeface="Arial" pitchFamily="34" charset="0"/>
                        <a:cs typeface="Arial" pitchFamily="34" charset="0"/>
                      </a:endParaRPr>
                    </a:p>
                  </a:txBody>
                  <a:tcPr marL="11634" marR="11634" marT="11634"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F7F7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200" b="1" i="0" u="none" strike="noStrike" noProof="0" dirty="0">
                          <a:solidFill>
                            <a:srgbClr val="FFFFFF"/>
                          </a:solidFill>
                          <a:latin typeface="Arial" pitchFamily="34" charset="0"/>
                          <a:cs typeface="Arial" pitchFamily="34" charset="0"/>
                        </a:rPr>
                        <a:t>製造性</a:t>
                      </a:r>
                      <a:endParaRPr lang="fr-FR" sz="1200" b="1" i="0" u="none" strike="noStrike" noProof="0" dirty="0">
                        <a:solidFill>
                          <a:srgbClr val="FFFFFF"/>
                        </a:solidFill>
                        <a:latin typeface="Arial" pitchFamily="34" charset="0"/>
                        <a:cs typeface="Arial" pitchFamily="34" charset="0"/>
                      </a:endParaRPr>
                    </a:p>
                  </a:txBody>
                  <a:tcPr marL="11634" marR="11634" marT="1163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5A5A5"/>
                    </a:solidFill>
                  </a:tcPr>
                </a:tc>
                <a:tc>
                  <a:txBody>
                    <a:bodyPr/>
                    <a:lstStyle/>
                    <a:p>
                      <a:pPr algn="ctr" fontAlgn="ctr"/>
                      <a:r>
                        <a:rPr lang="fr-FR" sz="1400" b="1" i="0" u="none" strike="noStrike" baseline="0" noProof="0" dirty="0">
                          <a:solidFill>
                            <a:srgbClr val="00B050"/>
                          </a:solidFill>
                          <a:latin typeface="Arial" pitchFamily="34" charset="0"/>
                          <a:cs typeface="Arial" pitchFamily="34" charset="0"/>
                        </a:rPr>
                        <a:t>+ +</a:t>
                      </a:r>
                    </a:p>
                  </a:txBody>
                  <a:tcPr marL="11634" marR="11634" marT="1163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FC9"/>
                    </a:solidFill>
                  </a:tcPr>
                </a:tc>
                <a:tc>
                  <a:txBody>
                    <a:bodyPr/>
                    <a:lstStyle/>
                    <a:p>
                      <a:pPr algn="ctr" fontAlgn="ctr"/>
                      <a:r>
                        <a:rPr lang="fr-FR" sz="1400" b="1" i="0" u="none" strike="noStrike" baseline="0" noProof="0" dirty="0">
                          <a:solidFill>
                            <a:srgbClr val="00B050"/>
                          </a:solidFill>
                          <a:latin typeface="Arial" pitchFamily="34" charset="0"/>
                          <a:cs typeface="Arial" pitchFamily="34" charset="0"/>
                        </a:rPr>
                        <a:t>+ +</a:t>
                      </a:r>
                    </a:p>
                  </a:txBody>
                  <a:tcPr marL="11634" marR="11634" marT="1163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FC9"/>
                    </a:solidFill>
                  </a:tcPr>
                </a:tc>
                <a:tc>
                  <a:txBody>
                    <a:bodyPr/>
                    <a:lstStyle/>
                    <a:p>
                      <a:pPr algn="ctr" fontAlgn="ctr"/>
                      <a:r>
                        <a:rPr lang="fr-FR" sz="1400" b="1" i="0" u="none" strike="noStrike" baseline="0" noProof="0" dirty="0">
                          <a:solidFill>
                            <a:srgbClr val="00B050"/>
                          </a:solidFill>
                          <a:latin typeface="Arial" pitchFamily="34" charset="0"/>
                          <a:cs typeface="Arial" pitchFamily="34" charset="0"/>
                        </a:rPr>
                        <a:t>+ +</a:t>
                      </a:r>
                    </a:p>
                  </a:txBody>
                  <a:tcPr marL="11634" marR="11634" marT="1163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FC9"/>
                    </a:solidFill>
                  </a:tcPr>
                </a:tc>
                <a:tc>
                  <a:txBody>
                    <a:bodyPr/>
                    <a:lstStyle/>
                    <a:p>
                      <a:pPr algn="ctr" fontAlgn="ctr"/>
                      <a:r>
                        <a:rPr lang="fr-FR" sz="1400" b="1" i="0" u="none" strike="noStrike" baseline="0" noProof="0" dirty="0">
                          <a:solidFill>
                            <a:srgbClr val="00B050"/>
                          </a:solidFill>
                          <a:latin typeface="Arial" pitchFamily="34" charset="0"/>
                          <a:cs typeface="Arial" pitchFamily="34" charset="0"/>
                        </a:rPr>
                        <a:t>+</a:t>
                      </a:r>
                    </a:p>
                  </a:txBody>
                  <a:tcPr marL="11634" marR="11634" marT="1163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ctr" fontAlgn="ctr"/>
                      <a:r>
                        <a:rPr lang="fr-FR" sz="1050" b="1" i="0" u="none" strike="noStrike" baseline="0" noProof="0" dirty="0">
                          <a:solidFill>
                            <a:srgbClr val="5A5A5A"/>
                          </a:solidFill>
                          <a:latin typeface="Arial" pitchFamily="34" charset="0"/>
                          <a:cs typeface="Arial" pitchFamily="34" charset="0"/>
                        </a:rPr>
                        <a:t>0</a:t>
                      </a:r>
                    </a:p>
                  </a:txBody>
                  <a:tcPr marL="11634" marR="11634" marT="1163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ctr" fontAlgn="ctr"/>
                      <a:r>
                        <a:rPr lang="fr-FR" sz="1400" b="1" i="0" u="none" strike="noStrike" baseline="0" noProof="0" dirty="0">
                          <a:solidFill>
                            <a:srgbClr val="00B050"/>
                          </a:solidFill>
                          <a:latin typeface="Arial" pitchFamily="34" charset="0"/>
                          <a:cs typeface="Arial" pitchFamily="34" charset="0"/>
                        </a:rPr>
                        <a:t>+ +</a:t>
                      </a:r>
                    </a:p>
                  </a:txBody>
                  <a:tcPr marL="11634" marR="11634" marT="1163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ctr" fontAlgn="ctr"/>
                      <a:r>
                        <a:rPr lang="fr-FR" sz="1400" b="1" i="0" u="none" strike="noStrike" baseline="0" noProof="0">
                          <a:solidFill>
                            <a:srgbClr val="FF0000"/>
                          </a:solidFill>
                          <a:latin typeface="Arial" pitchFamily="34" charset="0"/>
                          <a:cs typeface="Arial" pitchFamily="34" charset="0"/>
                        </a:rPr>
                        <a:t>-</a:t>
                      </a:r>
                    </a:p>
                  </a:txBody>
                  <a:tcPr marL="11634" marR="11634" marT="1163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0009"/>
                  </a:ext>
                </a:extLst>
              </a:tr>
              <a:tr h="486118">
                <a:tc vMerge="1">
                  <a:txBody>
                    <a:bodyPr/>
                    <a:lstStyle/>
                    <a:p>
                      <a:endParaRPr lang="en-US" dirty="0"/>
                    </a:p>
                  </a:txBody>
                  <a:tcPr/>
                </a:tc>
                <a:tc>
                  <a:txBody>
                    <a:bodyPr/>
                    <a:lstStyle/>
                    <a:p>
                      <a:pPr algn="ctr" fontAlgn="ctr"/>
                      <a:r>
                        <a:rPr lang="ja-JP" altLang="en-US" sz="1200" b="1" i="0" u="none" strike="noStrike" noProof="0" dirty="0">
                          <a:solidFill>
                            <a:srgbClr val="FFFFFF"/>
                          </a:solidFill>
                          <a:latin typeface="Arial" pitchFamily="34" charset="0"/>
                          <a:cs typeface="Arial" pitchFamily="34" charset="0"/>
                        </a:rPr>
                        <a:t>高温特性</a:t>
                      </a:r>
                      <a:endParaRPr lang="fr-FR" sz="1200" b="1" i="0" u="none" strike="noStrike" noProof="0" dirty="0">
                        <a:solidFill>
                          <a:srgbClr val="FFFFFF"/>
                        </a:solidFill>
                        <a:latin typeface="Arial" pitchFamily="34" charset="0"/>
                        <a:cs typeface="Arial" pitchFamily="34" charset="0"/>
                      </a:endParaRPr>
                    </a:p>
                  </a:txBody>
                  <a:tcPr marL="11634" marR="11634" marT="1163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5A5A5"/>
                    </a:solidFill>
                  </a:tcPr>
                </a:tc>
                <a:tc>
                  <a:txBody>
                    <a:bodyPr/>
                    <a:lstStyle/>
                    <a:p>
                      <a:pPr algn="ctr" fontAlgn="ctr"/>
                      <a:r>
                        <a:rPr lang="fr-FR" sz="1400" b="1" i="0" u="none" strike="noStrike" baseline="0" noProof="0" dirty="0">
                          <a:solidFill>
                            <a:srgbClr val="00B050"/>
                          </a:solidFill>
                          <a:latin typeface="Arial" pitchFamily="34" charset="0"/>
                          <a:cs typeface="Arial" pitchFamily="34" charset="0"/>
                        </a:rPr>
                        <a:t>+ +  </a:t>
                      </a:r>
                    </a:p>
                  </a:txBody>
                  <a:tcPr marL="11634" marR="11634" marT="1163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FC9"/>
                    </a:solidFill>
                  </a:tcPr>
                </a:tc>
                <a:tc>
                  <a:txBody>
                    <a:bodyPr/>
                    <a:lstStyle/>
                    <a:p>
                      <a:pPr algn="ctr" fontAlgn="ctr"/>
                      <a:r>
                        <a:rPr lang="fr-FR" sz="1400" b="1" i="0" u="none" strike="noStrike" baseline="0" noProof="0" dirty="0">
                          <a:solidFill>
                            <a:srgbClr val="00B050"/>
                          </a:solidFill>
                          <a:latin typeface="Arial" pitchFamily="34" charset="0"/>
                          <a:cs typeface="Arial" pitchFamily="34" charset="0"/>
                        </a:rPr>
                        <a:t>+ +</a:t>
                      </a:r>
                    </a:p>
                  </a:txBody>
                  <a:tcPr marL="11634" marR="11634" marT="1163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FC9"/>
                    </a:solidFill>
                  </a:tcPr>
                </a:tc>
                <a:tc>
                  <a:txBody>
                    <a:bodyPr/>
                    <a:lstStyle/>
                    <a:p>
                      <a:pPr algn="ctr" fontAlgn="ctr"/>
                      <a:r>
                        <a:rPr lang="fr-FR" sz="1400" b="1" i="0" u="none" strike="noStrike" baseline="0" noProof="0" dirty="0">
                          <a:solidFill>
                            <a:srgbClr val="00B050"/>
                          </a:solidFill>
                          <a:latin typeface="Arial" pitchFamily="34" charset="0"/>
                          <a:cs typeface="Arial" pitchFamily="34" charset="0"/>
                        </a:rPr>
                        <a:t>+ + + </a:t>
                      </a:r>
                    </a:p>
                  </a:txBody>
                  <a:tcPr marL="11634" marR="11634" marT="1163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FC9"/>
                    </a:solidFill>
                  </a:tcPr>
                </a:tc>
                <a:tc>
                  <a:txBody>
                    <a:bodyPr/>
                    <a:lstStyle/>
                    <a:p>
                      <a:pPr algn="ctr" fontAlgn="b"/>
                      <a:r>
                        <a:rPr lang="fr-FR" sz="1050" b="1" i="0" u="none" strike="noStrike" baseline="0" noProof="0">
                          <a:solidFill>
                            <a:srgbClr val="5A5A5A"/>
                          </a:solidFill>
                          <a:latin typeface="Arial" pitchFamily="34" charset="0"/>
                          <a:cs typeface="Arial" pitchFamily="34" charset="0"/>
                        </a:rPr>
                        <a:t>0</a:t>
                      </a:r>
                    </a:p>
                  </a:txBody>
                  <a:tcPr marL="11634" marR="11634" marT="1163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ctr" fontAlgn="b"/>
                      <a:r>
                        <a:rPr lang="fr-FR" sz="1400" b="1" i="0" u="none" strike="noStrike" baseline="0" noProof="0" dirty="0">
                          <a:solidFill>
                            <a:srgbClr val="FF0000"/>
                          </a:solidFill>
                          <a:latin typeface="Arial" pitchFamily="34" charset="0"/>
                          <a:cs typeface="Arial" pitchFamily="34" charset="0"/>
                        </a:rPr>
                        <a:t>-</a:t>
                      </a:r>
                    </a:p>
                  </a:txBody>
                  <a:tcPr marL="11634" marR="11634" marT="1163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ctr" fontAlgn="ctr"/>
                      <a:r>
                        <a:rPr lang="fr-FR" sz="1400" b="1" i="0" u="none" strike="noStrike" baseline="0" noProof="0" dirty="0">
                          <a:solidFill>
                            <a:srgbClr val="00B050"/>
                          </a:solidFill>
                          <a:latin typeface="Arial" pitchFamily="34" charset="0"/>
                          <a:cs typeface="Arial" pitchFamily="34" charset="0"/>
                        </a:rPr>
                        <a:t>+</a:t>
                      </a:r>
                    </a:p>
                  </a:txBody>
                  <a:tcPr marL="11634" marR="11634" marT="1163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ctr" fontAlgn="ctr"/>
                      <a:r>
                        <a:rPr lang="fr-FR" sz="1400" b="1" i="0" u="none" strike="noStrike" baseline="0" noProof="0" dirty="0">
                          <a:solidFill>
                            <a:srgbClr val="FF0000"/>
                          </a:solidFill>
                          <a:latin typeface="Arial" pitchFamily="34" charset="0"/>
                          <a:cs typeface="Arial" pitchFamily="34" charset="0"/>
                        </a:rPr>
                        <a:t>- - -</a:t>
                      </a:r>
                    </a:p>
                  </a:txBody>
                  <a:tcPr marL="11634" marR="11634" marT="1163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0010"/>
                  </a:ext>
                </a:extLst>
              </a:tr>
              <a:tr h="486118">
                <a:tc vMerge="1">
                  <a:txBody>
                    <a:bodyPr/>
                    <a:lstStyle/>
                    <a:p>
                      <a:endParaRPr lang="en-US"/>
                    </a:p>
                  </a:txBody>
                  <a:tcPr/>
                </a:tc>
                <a:tc>
                  <a:txBody>
                    <a:bodyPr/>
                    <a:lstStyle/>
                    <a:p>
                      <a:pPr algn="ctr" fontAlgn="ctr"/>
                      <a:r>
                        <a:rPr lang="ja-JP" altLang="en-US" sz="1200" b="1" i="0" u="none" strike="noStrike" noProof="0" dirty="0">
                          <a:solidFill>
                            <a:srgbClr val="FFFFFF"/>
                          </a:solidFill>
                          <a:latin typeface="Arial" pitchFamily="34" charset="0"/>
                          <a:cs typeface="Arial" pitchFamily="34" charset="0"/>
                        </a:rPr>
                        <a:t>低温特性</a:t>
                      </a:r>
                      <a:endParaRPr lang="fr-FR" sz="1200" b="1" i="0" u="none" strike="noStrike" noProof="0" dirty="0">
                        <a:solidFill>
                          <a:srgbClr val="FFFFFF"/>
                        </a:solidFill>
                        <a:latin typeface="Arial" pitchFamily="34" charset="0"/>
                        <a:cs typeface="Arial" pitchFamily="34" charset="0"/>
                      </a:endParaRPr>
                    </a:p>
                  </a:txBody>
                  <a:tcPr marL="11634" marR="11634" marT="1163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5A5A5"/>
                    </a:solidFill>
                  </a:tcPr>
                </a:tc>
                <a:tc>
                  <a:txBody>
                    <a:bodyPr/>
                    <a:lstStyle/>
                    <a:p>
                      <a:pPr algn="ctr" fontAlgn="ctr"/>
                      <a:r>
                        <a:rPr lang="fr-FR" sz="1400" b="1" i="0" u="none" strike="noStrike" baseline="0" noProof="0" dirty="0">
                          <a:solidFill>
                            <a:srgbClr val="FF0000"/>
                          </a:solidFill>
                          <a:latin typeface="Arial" pitchFamily="34" charset="0"/>
                          <a:cs typeface="Arial" pitchFamily="34" charset="0"/>
                        </a:rPr>
                        <a:t>-</a:t>
                      </a:r>
                    </a:p>
                  </a:txBody>
                  <a:tcPr marL="11634" marR="11634" marT="1163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FC9"/>
                    </a:solidFill>
                  </a:tcPr>
                </a:tc>
                <a:tc>
                  <a:txBody>
                    <a:bodyPr/>
                    <a:lstStyle/>
                    <a:p>
                      <a:pPr algn="ctr" fontAlgn="ctr"/>
                      <a:r>
                        <a:rPr lang="fr-FR" sz="1400" b="1" i="0" u="none" strike="noStrike" baseline="0" noProof="0" dirty="0">
                          <a:solidFill>
                            <a:srgbClr val="00B050"/>
                          </a:solidFill>
                          <a:latin typeface="Arial" pitchFamily="34" charset="0"/>
                          <a:cs typeface="Arial" pitchFamily="34" charset="0"/>
                        </a:rPr>
                        <a:t>+ + +</a:t>
                      </a:r>
                    </a:p>
                  </a:txBody>
                  <a:tcPr marL="11634" marR="11634" marT="1163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FC9"/>
                    </a:solidFill>
                  </a:tcPr>
                </a:tc>
                <a:tc>
                  <a:txBody>
                    <a:bodyPr/>
                    <a:lstStyle/>
                    <a:p>
                      <a:pPr algn="ctr" fontAlgn="ctr"/>
                      <a:r>
                        <a:rPr lang="fr-FR" sz="1400" b="1" i="0" u="none" strike="noStrike" baseline="0" noProof="0" dirty="0">
                          <a:solidFill>
                            <a:srgbClr val="00B050"/>
                          </a:solidFill>
                          <a:latin typeface="Arial" pitchFamily="34" charset="0"/>
                          <a:cs typeface="Arial" pitchFamily="34" charset="0"/>
                        </a:rPr>
                        <a:t>+ + + </a:t>
                      </a:r>
                    </a:p>
                  </a:txBody>
                  <a:tcPr marL="11634" marR="11634" marT="1163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FC9"/>
                    </a:solidFill>
                  </a:tcPr>
                </a:tc>
                <a:tc>
                  <a:txBody>
                    <a:bodyPr/>
                    <a:lstStyle/>
                    <a:p>
                      <a:pPr algn="ctr" fontAlgn="ctr"/>
                      <a:r>
                        <a:rPr lang="fr-FR" sz="1400" b="1" i="0" u="none" strike="noStrike" baseline="0" noProof="0">
                          <a:solidFill>
                            <a:srgbClr val="00B050"/>
                          </a:solidFill>
                          <a:latin typeface="Arial" pitchFamily="34" charset="0"/>
                          <a:cs typeface="Arial" pitchFamily="34" charset="0"/>
                        </a:rPr>
                        <a:t>+</a:t>
                      </a:r>
                    </a:p>
                  </a:txBody>
                  <a:tcPr marL="11634" marR="11634" marT="1163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ctr" fontAlgn="b"/>
                      <a:r>
                        <a:rPr lang="fr-FR" sz="1050" b="1" i="0" u="none" strike="noStrike" baseline="0" noProof="0" dirty="0">
                          <a:solidFill>
                            <a:srgbClr val="5A5A5A"/>
                          </a:solidFill>
                          <a:latin typeface="Arial" pitchFamily="34" charset="0"/>
                          <a:cs typeface="Arial" pitchFamily="34" charset="0"/>
                        </a:rPr>
                        <a:t>0</a:t>
                      </a:r>
                    </a:p>
                  </a:txBody>
                  <a:tcPr marL="11634" marR="11634" marT="1163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ctr" fontAlgn="b"/>
                      <a:r>
                        <a:rPr lang="fr-FR" sz="1400" b="1" i="0" u="none" strike="noStrike" baseline="0" noProof="0" dirty="0">
                          <a:solidFill>
                            <a:srgbClr val="FF0000"/>
                          </a:solidFill>
                          <a:latin typeface="Arial" pitchFamily="34" charset="0"/>
                          <a:cs typeface="Arial" pitchFamily="34" charset="0"/>
                        </a:rPr>
                        <a:t>-</a:t>
                      </a:r>
                    </a:p>
                  </a:txBody>
                  <a:tcPr marL="11634" marR="11634" marT="1163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ctr" fontAlgn="b"/>
                      <a:r>
                        <a:rPr lang="fr-FR" sz="1400" b="1" i="0" u="none" strike="noStrike" baseline="0" noProof="0" dirty="0">
                          <a:solidFill>
                            <a:srgbClr val="FF0000"/>
                          </a:solidFill>
                          <a:latin typeface="Arial" pitchFamily="34" charset="0"/>
                          <a:cs typeface="Arial" pitchFamily="34" charset="0"/>
                        </a:rPr>
                        <a:t>-</a:t>
                      </a:r>
                    </a:p>
                  </a:txBody>
                  <a:tcPr marL="11634" marR="11634" marT="1163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0011"/>
                  </a:ext>
                </a:extLst>
              </a:tr>
              <a:tr h="313277">
                <a:tc vMerge="1">
                  <a:txBody>
                    <a:bodyPr/>
                    <a:lstStyle/>
                    <a:p>
                      <a:endParaRPr lang="en-US"/>
                    </a:p>
                  </a:txBody>
                  <a:tcPr/>
                </a:tc>
                <a:tc>
                  <a:txBody>
                    <a:bodyPr/>
                    <a:lstStyle/>
                    <a:p>
                      <a:pPr algn="ctr" fontAlgn="ctr"/>
                      <a:r>
                        <a:rPr lang="ja-JP" altLang="en-US" sz="1200" b="1" i="0" u="none" strike="noStrike" noProof="0" dirty="0">
                          <a:solidFill>
                            <a:srgbClr val="FFFFFF"/>
                          </a:solidFill>
                          <a:latin typeface="Arial" pitchFamily="34" charset="0"/>
                          <a:cs typeface="Arial" pitchFamily="34" charset="0"/>
                        </a:rPr>
                        <a:t>耐食性</a:t>
                      </a:r>
                      <a:endParaRPr lang="fr-FR" sz="1200" b="1" i="0" u="none" strike="noStrike" noProof="0" dirty="0">
                        <a:solidFill>
                          <a:srgbClr val="FFFFFF"/>
                        </a:solidFill>
                        <a:latin typeface="Arial" pitchFamily="34" charset="0"/>
                        <a:cs typeface="Arial" pitchFamily="34" charset="0"/>
                      </a:endParaRPr>
                    </a:p>
                  </a:txBody>
                  <a:tcPr marL="11634" marR="11634" marT="1163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5A5A5"/>
                    </a:solidFill>
                  </a:tcPr>
                </a:tc>
                <a:tc>
                  <a:txBody>
                    <a:bodyPr/>
                    <a:lstStyle/>
                    <a:p>
                      <a:pPr algn="ctr" fontAlgn="ctr"/>
                      <a:r>
                        <a:rPr lang="fr-FR" sz="1400" b="1" i="0" u="none" strike="noStrike" baseline="0" noProof="0" dirty="0">
                          <a:solidFill>
                            <a:srgbClr val="00B050"/>
                          </a:solidFill>
                          <a:latin typeface="Arial" pitchFamily="34" charset="0"/>
                          <a:cs typeface="Arial" pitchFamily="34" charset="0"/>
                        </a:rPr>
                        <a:t>+ + + </a:t>
                      </a:r>
                    </a:p>
                  </a:txBody>
                  <a:tcPr marL="11634" marR="11634" marT="1163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FC9"/>
                    </a:solidFill>
                  </a:tcPr>
                </a:tc>
                <a:tc>
                  <a:txBody>
                    <a:bodyPr/>
                    <a:lstStyle/>
                    <a:p>
                      <a:pPr algn="ctr" fontAlgn="ctr"/>
                      <a:r>
                        <a:rPr lang="fr-FR" sz="1400" b="1" i="0" u="none" strike="noStrike" baseline="0" noProof="0" dirty="0">
                          <a:solidFill>
                            <a:srgbClr val="00B050"/>
                          </a:solidFill>
                          <a:latin typeface="Arial" pitchFamily="34" charset="0"/>
                          <a:cs typeface="Arial" pitchFamily="34" charset="0"/>
                        </a:rPr>
                        <a:t>+ + +</a:t>
                      </a:r>
                    </a:p>
                  </a:txBody>
                  <a:tcPr marL="11634" marR="11634" marT="1163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FC9"/>
                    </a:solidFill>
                  </a:tcPr>
                </a:tc>
                <a:tc>
                  <a:txBody>
                    <a:bodyPr/>
                    <a:lstStyle/>
                    <a:p>
                      <a:pPr algn="ctr" fontAlgn="ctr"/>
                      <a:r>
                        <a:rPr lang="fr-FR" sz="1400" b="1" i="0" u="none" strike="noStrike" baseline="0" noProof="0" dirty="0">
                          <a:solidFill>
                            <a:srgbClr val="00B050"/>
                          </a:solidFill>
                          <a:latin typeface="Arial" pitchFamily="34" charset="0"/>
                          <a:cs typeface="Arial" pitchFamily="34" charset="0"/>
                        </a:rPr>
                        <a:t>+ + + +</a:t>
                      </a:r>
                    </a:p>
                  </a:txBody>
                  <a:tcPr marL="11634" marR="11634" marT="1163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DFC9"/>
                    </a:solidFill>
                  </a:tcPr>
                </a:tc>
                <a:tc>
                  <a:txBody>
                    <a:bodyPr/>
                    <a:lstStyle/>
                    <a:p>
                      <a:pPr algn="ctr" fontAlgn="ctr"/>
                      <a:r>
                        <a:rPr lang="fr-FR" sz="1400" b="1" i="0" u="none" strike="noStrike" baseline="0" noProof="0">
                          <a:solidFill>
                            <a:srgbClr val="00B050"/>
                          </a:solidFill>
                          <a:latin typeface="Arial" pitchFamily="34" charset="0"/>
                          <a:cs typeface="Arial" pitchFamily="34" charset="0"/>
                        </a:rPr>
                        <a:t>+ +</a:t>
                      </a:r>
                    </a:p>
                  </a:txBody>
                  <a:tcPr marL="11634" marR="11634" marT="1163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ctr" fontAlgn="ctr"/>
                      <a:r>
                        <a:rPr lang="fr-FR" sz="1400" b="1" i="0" u="none" strike="noStrike" baseline="0" noProof="0">
                          <a:solidFill>
                            <a:srgbClr val="00B050"/>
                          </a:solidFill>
                          <a:latin typeface="Arial" pitchFamily="34" charset="0"/>
                          <a:cs typeface="Arial" pitchFamily="34" charset="0"/>
                        </a:rPr>
                        <a:t>+</a:t>
                      </a:r>
                    </a:p>
                  </a:txBody>
                  <a:tcPr marL="11634" marR="11634" marT="1163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ctr" fontAlgn="ctr"/>
                      <a:r>
                        <a:rPr lang="fr-FR" sz="1400" b="1" i="0" u="none" strike="noStrike" baseline="0" noProof="0" dirty="0">
                          <a:solidFill>
                            <a:srgbClr val="FF0000"/>
                          </a:solidFill>
                          <a:latin typeface="Arial" pitchFamily="34" charset="0"/>
                          <a:cs typeface="Arial" pitchFamily="34" charset="0"/>
                        </a:rPr>
                        <a:t>- -</a:t>
                      </a:r>
                    </a:p>
                  </a:txBody>
                  <a:tcPr marL="11634" marR="11634" marT="1163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ctr" fontAlgn="ctr"/>
                      <a:r>
                        <a:rPr lang="fr-FR" sz="1400" b="1" i="0" u="none" strike="noStrike" baseline="0" noProof="0" dirty="0">
                          <a:solidFill>
                            <a:srgbClr val="00B050"/>
                          </a:solidFill>
                          <a:latin typeface="Arial" pitchFamily="34" charset="0"/>
                          <a:cs typeface="Arial" pitchFamily="34" charset="0"/>
                        </a:rPr>
                        <a:t>+</a:t>
                      </a:r>
                    </a:p>
                  </a:txBody>
                  <a:tcPr marL="11634" marR="11634" marT="1163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0012"/>
                  </a:ext>
                </a:extLst>
              </a:tr>
            </a:tbl>
          </a:graphicData>
        </a:graphic>
      </p:graphicFrame>
      <p:sp>
        <p:nvSpPr>
          <p:cNvPr id="6" name="TextBox 5"/>
          <p:cNvSpPr txBox="1"/>
          <p:nvPr/>
        </p:nvSpPr>
        <p:spPr>
          <a:xfrm>
            <a:off x="145589" y="6203899"/>
            <a:ext cx="8640960" cy="369332"/>
          </a:xfrm>
          <a:prstGeom prst="rect">
            <a:avLst/>
          </a:prstGeom>
          <a:noFill/>
        </p:spPr>
        <p:txBody>
          <a:bodyPr wrap="square" rtlCol="0">
            <a:spAutoFit/>
          </a:bodyPr>
          <a:lstStyle/>
          <a:p>
            <a:pPr algn="r"/>
            <a:r>
              <a:rPr lang="fr-FR" b="1" dirty="0">
                <a:solidFill>
                  <a:srgbClr val="00B050"/>
                </a:solidFill>
                <a:latin typeface="ＭＳ Ｐゴシック" panose="020B0600070205080204" pitchFamily="50" charset="-128"/>
                <a:ea typeface="ＭＳ Ｐゴシック" panose="020B0600070205080204" pitchFamily="50" charset="-128"/>
              </a:rPr>
              <a:t>+ </a:t>
            </a:r>
            <a:r>
              <a:rPr lang="ja-JP" altLang="en-US" dirty="0">
                <a:solidFill>
                  <a:srgbClr val="00B050"/>
                </a:solidFill>
                <a:latin typeface="ＭＳ Ｐゴシック" panose="020B0600070205080204" pitchFamily="50" charset="-128"/>
                <a:ea typeface="ＭＳ Ｐゴシック" panose="020B0600070205080204" pitchFamily="50" charset="-128"/>
              </a:rPr>
              <a:t>優位性</a:t>
            </a:r>
            <a:r>
              <a:rPr lang="fr-FR" dirty="0">
                <a:latin typeface="ＭＳ Ｐゴシック" panose="020B0600070205080204" pitchFamily="50" charset="-128"/>
                <a:ea typeface="ＭＳ Ｐゴシック" panose="020B0600070205080204" pitchFamily="50" charset="-128"/>
              </a:rPr>
              <a:t>     </a:t>
            </a:r>
            <a:r>
              <a:rPr lang="fr-FR" b="1" dirty="0">
                <a:solidFill>
                  <a:srgbClr val="FF0000"/>
                </a:solidFill>
                <a:latin typeface="ＭＳ Ｐゴシック" panose="020B0600070205080204" pitchFamily="50" charset="-128"/>
                <a:ea typeface="ＭＳ Ｐゴシック" panose="020B0600070205080204" pitchFamily="50" charset="-128"/>
              </a:rPr>
              <a:t>-</a:t>
            </a:r>
            <a:r>
              <a:rPr lang="fr-FR" dirty="0">
                <a:solidFill>
                  <a:srgbClr val="FF0000"/>
                </a:solidFill>
                <a:latin typeface="ＭＳ Ｐゴシック" panose="020B0600070205080204" pitchFamily="50" charset="-128"/>
                <a:ea typeface="ＭＳ Ｐゴシック" panose="020B0600070205080204" pitchFamily="50" charset="-128"/>
              </a:rPr>
              <a:t>  </a:t>
            </a:r>
            <a:r>
              <a:rPr lang="ja-JP" altLang="en-US" dirty="0">
                <a:solidFill>
                  <a:srgbClr val="FF0000"/>
                </a:solidFill>
                <a:latin typeface="ＭＳ Ｐゴシック" panose="020B0600070205080204" pitchFamily="50" charset="-128"/>
                <a:ea typeface="ＭＳ Ｐゴシック" panose="020B0600070205080204" pitchFamily="50" charset="-128"/>
              </a:rPr>
              <a:t>弱点特性</a:t>
            </a:r>
            <a:r>
              <a:rPr lang="fr-FR" dirty="0">
                <a:solidFill>
                  <a:srgbClr val="FF0000"/>
                </a:solidFill>
                <a:latin typeface="ＭＳ Ｐゴシック" panose="020B0600070205080204" pitchFamily="50" charset="-128"/>
                <a:ea typeface="ＭＳ Ｐゴシック" panose="020B0600070205080204" pitchFamily="50" charset="-128"/>
              </a:rPr>
              <a:t>   </a:t>
            </a:r>
            <a:r>
              <a:rPr lang="fr-FR" dirty="0">
                <a:latin typeface="ＭＳ Ｐゴシック" panose="020B0600070205080204" pitchFamily="50" charset="-128"/>
                <a:ea typeface="ＭＳ Ｐゴシック" panose="020B0600070205080204" pitchFamily="50" charset="-128"/>
              </a:rPr>
              <a:t>(</a:t>
            </a:r>
            <a:r>
              <a:rPr lang="ja-JP" altLang="en-US" dirty="0">
                <a:latin typeface="ＭＳ Ｐゴシック" panose="020B0600070205080204" pitchFamily="50" charset="-128"/>
                <a:ea typeface="ＭＳ Ｐゴシック" panose="020B0600070205080204" pitchFamily="50" charset="-128"/>
              </a:rPr>
              <a:t>他の材料との比較</a:t>
            </a:r>
            <a:r>
              <a:rPr lang="fr-FR" dirty="0">
                <a:latin typeface="ＭＳ Ｐゴシック" panose="020B0600070205080204" pitchFamily="50" charset="-128"/>
                <a:ea typeface="ＭＳ Ｐゴシック" panose="020B0600070205080204" pitchFamily="50" charset="-128"/>
              </a:rPr>
              <a:t>)  </a:t>
            </a:r>
          </a:p>
        </p:txBody>
      </p:sp>
      <p:sp>
        <p:nvSpPr>
          <p:cNvPr id="7" name="Slide Number Placeholder 3">
            <a:extLst>
              <a:ext uri="{FF2B5EF4-FFF2-40B4-BE49-F238E27FC236}">
                <a16:creationId xmlns:a16="http://schemas.microsoft.com/office/drawing/2014/main" id="{038169AD-B41D-4159-A849-1910FB034982}"/>
              </a:ext>
            </a:extLst>
          </p:cNvPr>
          <p:cNvSpPr>
            <a:spLocks noGrp="1"/>
          </p:cNvSpPr>
          <p:nvPr>
            <p:ph type="sldNum" sz="quarter" idx="12"/>
          </p:nvPr>
        </p:nvSpPr>
        <p:spPr>
          <a:xfrm>
            <a:off x="8702344" y="6438979"/>
            <a:ext cx="396000" cy="365125"/>
          </a:xfrm>
        </p:spPr>
        <p:txBody>
          <a:bodyPr lIns="0" tIns="0" rIns="0" bIns="0"/>
          <a:lstStyle/>
          <a:p>
            <a:fld id="{1DC9DC11-BD25-480D-811A-D8D5A6A2F056}" type="slidenum">
              <a:rPr lang="fr-BE" smtClean="0"/>
              <a:t>7</a:t>
            </a:fld>
            <a:endParaRPr lang="fr-BE" dirty="0"/>
          </a:p>
        </p:txBody>
      </p:sp>
    </p:spTree>
    <p:extLst>
      <p:ext uri="{BB962C8B-B14F-4D97-AF65-F5344CB8AC3E}">
        <p14:creationId xmlns:p14="http://schemas.microsoft.com/office/powerpoint/2010/main" val="29395120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ja-JP" altLang="en-US" sz="5400" dirty="0">
                <a:latin typeface="ＭＳ Ｐゴシック" panose="020B0600070205080204" pitchFamily="50" charset="-128"/>
                <a:ea typeface="ＭＳ Ｐゴシック" panose="020B0600070205080204" pitchFamily="50" charset="-128"/>
              </a:rPr>
              <a:t>ステンレス鋼は</a:t>
            </a:r>
            <a:br>
              <a:rPr lang="en-US" altLang="ja-JP" sz="5400" dirty="0">
                <a:latin typeface="ＭＳ Ｐゴシック" panose="020B0600070205080204" pitchFamily="50" charset="-128"/>
                <a:ea typeface="ＭＳ Ｐゴシック" panose="020B0600070205080204" pitchFamily="50" charset="-128"/>
              </a:rPr>
            </a:br>
            <a:r>
              <a:rPr lang="ja-JP" altLang="en-US" sz="5400" dirty="0">
                <a:latin typeface="ＭＳ Ｐゴシック" panose="020B0600070205080204" pitchFamily="50" charset="-128"/>
                <a:ea typeface="ＭＳ Ｐゴシック" panose="020B0600070205080204" pitchFamily="50" charset="-128"/>
              </a:rPr>
              <a:t>「若い」　材料</a:t>
            </a:r>
            <a:endParaRPr lang="fr-FR" sz="5400" dirty="0">
              <a:latin typeface="ＭＳ Ｐゴシック" panose="020B0600070205080204" pitchFamily="50" charset="-128"/>
              <a:ea typeface="ＭＳ Ｐゴシック" panose="020B0600070205080204" pitchFamily="50" charset="-128"/>
            </a:endParaRPr>
          </a:p>
        </p:txBody>
      </p:sp>
      <p:sp>
        <p:nvSpPr>
          <p:cNvPr id="5" name="Slide Number Placeholder 3">
            <a:extLst>
              <a:ext uri="{FF2B5EF4-FFF2-40B4-BE49-F238E27FC236}">
                <a16:creationId xmlns:a16="http://schemas.microsoft.com/office/drawing/2014/main" id="{9959643A-16CA-4377-93E5-BD3B8593C6CE}"/>
              </a:ext>
            </a:extLst>
          </p:cNvPr>
          <p:cNvSpPr>
            <a:spLocks noGrp="1"/>
          </p:cNvSpPr>
          <p:nvPr>
            <p:ph type="sldNum" sz="quarter" idx="12"/>
          </p:nvPr>
        </p:nvSpPr>
        <p:spPr>
          <a:xfrm>
            <a:off x="8702344" y="6438979"/>
            <a:ext cx="396000" cy="365125"/>
          </a:xfrm>
        </p:spPr>
        <p:txBody>
          <a:bodyPr lIns="0" tIns="0" rIns="0" bIns="0"/>
          <a:lstStyle/>
          <a:p>
            <a:fld id="{1DC9DC11-BD25-480D-811A-D8D5A6A2F056}" type="slidenum">
              <a:rPr lang="fr-BE" smtClean="0"/>
              <a:t>8</a:t>
            </a:fld>
            <a:endParaRPr lang="fr-BE" dirty="0"/>
          </a:p>
        </p:txBody>
      </p:sp>
    </p:spTree>
    <p:extLst>
      <p:ext uri="{BB962C8B-B14F-4D97-AF65-F5344CB8AC3E}">
        <p14:creationId xmlns:p14="http://schemas.microsoft.com/office/powerpoint/2010/main" val="37551300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a:normAutofit fontScale="90000"/>
          </a:bodyPr>
          <a:lstStyle/>
          <a:p>
            <a:r>
              <a:rPr lang="ja-JP" altLang="en-US" sz="2700" dirty="0">
                <a:latin typeface="ＭＳ Ｐゴシック" panose="020B0600070205080204" pitchFamily="50" charset="-128"/>
                <a:ea typeface="ＭＳ Ｐゴシック" panose="020B0600070205080204" pitchFamily="50" charset="-128"/>
              </a:rPr>
              <a:t>時代と共に新しい材料が出現</a:t>
            </a:r>
            <a:br>
              <a:rPr lang="en-US" altLang="ja-JP" sz="2700" dirty="0">
                <a:latin typeface="ＭＳ Ｐゴシック" panose="020B0600070205080204" pitchFamily="50" charset="-128"/>
                <a:ea typeface="ＭＳ Ｐゴシック" panose="020B0600070205080204" pitchFamily="50" charset="-128"/>
              </a:rPr>
            </a:br>
            <a:r>
              <a:rPr lang="ja-JP" altLang="en-US" sz="2700" dirty="0">
                <a:latin typeface="ＭＳ Ｐゴシック" panose="020B0600070205080204" pitchFamily="50" charset="-128"/>
                <a:ea typeface="ＭＳ Ｐゴシック" panose="020B0600070205080204" pitchFamily="50" charset="-128"/>
              </a:rPr>
              <a:t>ステンレスが最も新しい材料</a:t>
            </a:r>
            <a:r>
              <a:rPr lang="en-US" sz="2800" dirty="0">
                <a:latin typeface="ＭＳ Ｐゴシック" panose="020B0600070205080204" pitchFamily="50" charset="-128"/>
                <a:ea typeface="ＭＳ Ｐゴシック" panose="020B0600070205080204" pitchFamily="50" charset="-128"/>
              </a:rPr>
              <a:t>*</a:t>
            </a:r>
          </a:p>
        </p:txBody>
      </p:sp>
      <p:graphicFrame>
        <p:nvGraphicFramePr>
          <p:cNvPr id="3" name="Content Placeholder 2"/>
          <p:cNvGraphicFramePr>
            <a:graphicFrameLocks noGrp="1"/>
          </p:cNvGraphicFramePr>
          <p:nvPr>
            <p:ph idx="1"/>
          </p:nvPr>
        </p:nvGraphicFramePr>
        <p:xfrm>
          <a:off x="505380" y="1165670"/>
          <a:ext cx="8208912" cy="5359674"/>
        </p:xfrm>
        <a:graphic>
          <a:graphicData uri="http://schemas.openxmlformats.org/drawingml/2006/table">
            <a:tbl>
              <a:tblPr firstRow="1" bandRow="1">
                <a:tableStyleId>{9DCAF9ED-07DC-4A11-8D7F-57B35C25682E}</a:tableStyleId>
              </a:tblPr>
              <a:tblGrid>
                <a:gridCol w="2736304">
                  <a:extLst>
                    <a:ext uri="{9D8B030D-6E8A-4147-A177-3AD203B41FA5}">
                      <a16:colId xmlns:a16="http://schemas.microsoft.com/office/drawing/2014/main" val="20000"/>
                    </a:ext>
                  </a:extLst>
                </a:gridCol>
                <a:gridCol w="1439979">
                  <a:extLst>
                    <a:ext uri="{9D8B030D-6E8A-4147-A177-3AD203B41FA5}">
                      <a16:colId xmlns:a16="http://schemas.microsoft.com/office/drawing/2014/main" val="20001"/>
                    </a:ext>
                  </a:extLst>
                </a:gridCol>
                <a:gridCol w="4032629">
                  <a:extLst>
                    <a:ext uri="{9D8B030D-6E8A-4147-A177-3AD203B41FA5}">
                      <a16:colId xmlns:a16="http://schemas.microsoft.com/office/drawing/2014/main" val="20002"/>
                    </a:ext>
                  </a:extLst>
                </a:gridCol>
              </a:tblGrid>
              <a:tr h="379251">
                <a:tc>
                  <a:txBody>
                    <a:bodyPr/>
                    <a:lstStyle/>
                    <a:p>
                      <a:r>
                        <a:rPr lang="ja-JP" altLang="en-US" sz="1400" i="0" dirty="0"/>
                        <a:t>材　　料</a:t>
                      </a:r>
                      <a:endParaRPr lang="fr-BE" sz="1400" i="0" dirty="0"/>
                    </a:p>
                  </a:txBody>
                  <a:tcPr anchor="ctr"/>
                </a:tc>
                <a:tc>
                  <a:txBody>
                    <a:bodyPr/>
                    <a:lstStyle/>
                    <a:p>
                      <a:r>
                        <a:rPr lang="ja-JP" altLang="en-US" sz="1400" dirty="0"/>
                        <a:t>年　代</a:t>
                      </a:r>
                      <a:endParaRPr lang="fr-BE" sz="1400" dirty="0"/>
                    </a:p>
                  </a:txBody>
                  <a:tcPr anchor="ctr"/>
                </a:tc>
                <a:tc>
                  <a:txBody>
                    <a:bodyPr/>
                    <a:lstStyle/>
                    <a:p>
                      <a:endParaRPr lang="fr-BE" sz="1400" dirty="0"/>
                    </a:p>
                  </a:txBody>
                  <a:tcPr/>
                </a:tc>
                <a:extLst>
                  <a:ext uri="{0D108BD9-81ED-4DB2-BD59-A6C34878D82A}">
                    <a16:rowId xmlns:a16="http://schemas.microsoft.com/office/drawing/2014/main" val="10000"/>
                  </a:ext>
                </a:extLst>
              </a:tr>
              <a:tr h="351342">
                <a:tc>
                  <a:txBody>
                    <a:bodyPr/>
                    <a:lstStyle/>
                    <a:p>
                      <a:r>
                        <a:rPr lang="ja-JP" altLang="en-US" sz="1400" i="0" baseline="0" dirty="0"/>
                        <a:t>練土</a:t>
                      </a:r>
                      <a:endParaRPr lang="fr-BE" sz="1400" i="0" baseline="0" dirty="0"/>
                    </a:p>
                  </a:txBody>
                  <a:tcPr/>
                </a:tc>
                <a:tc>
                  <a:txBody>
                    <a:bodyPr/>
                    <a:lstStyle/>
                    <a:p>
                      <a:endParaRPr lang="fr-BE"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400" kern="1200" dirty="0">
                          <a:effectLst/>
                        </a:rPr>
                        <a:t>人類誕生以来使用されてきた！</a:t>
                      </a:r>
                      <a:endParaRPr lang="fr-BE" sz="1400" dirty="0"/>
                    </a:p>
                  </a:txBody>
                  <a:tcPr/>
                </a:tc>
                <a:extLst>
                  <a:ext uri="{0D108BD9-81ED-4DB2-BD59-A6C34878D82A}">
                    <a16:rowId xmlns:a16="http://schemas.microsoft.com/office/drawing/2014/main" val="10001"/>
                  </a:ext>
                </a:extLst>
              </a:tr>
              <a:tr h="361881">
                <a:tc>
                  <a:txBody>
                    <a:bodyPr/>
                    <a:lstStyle/>
                    <a:p>
                      <a:r>
                        <a:rPr lang="ja-JP" altLang="en-US" sz="1400" kern="1200" dirty="0">
                          <a:effectLst/>
                        </a:rPr>
                        <a:t>木材</a:t>
                      </a:r>
                      <a:r>
                        <a:rPr lang="fr-FR" sz="1400" kern="1200" dirty="0">
                          <a:effectLst/>
                        </a:rPr>
                        <a:t> </a:t>
                      </a:r>
                      <a:r>
                        <a:rPr lang="fr-FR" sz="1400" kern="1200" baseline="50000" dirty="0">
                          <a:effectLst/>
                        </a:rPr>
                        <a:t>1</a:t>
                      </a:r>
                      <a:endParaRPr lang="fr-BE" sz="1400" baseline="50000" dirty="0"/>
                    </a:p>
                  </a:txBody>
                  <a:tcPr/>
                </a:tc>
                <a:tc>
                  <a:txBody>
                    <a:bodyPr/>
                    <a:lstStyle/>
                    <a:p>
                      <a:endParaRPr lang="fr-BE"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400" kern="1200" dirty="0">
                          <a:effectLst/>
                        </a:rPr>
                        <a:t>人類誕生以来使用されてきた！</a:t>
                      </a:r>
                      <a:endParaRPr lang="fr-BE" altLang="ja-JP" sz="1400" dirty="0"/>
                    </a:p>
                  </a:txBody>
                  <a:tcPr/>
                </a:tc>
                <a:extLst>
                  <a:ext uri="{0D108BD9-81ED-4DB2-BD59-A6C34878D82A}">
                    <a16:rowId xmlns:a16="http://schemas.microsoft.com/office/drawing/2014/main" val="10002"/>
                  </a:ext>
                </a:extLst>
              </a:tr>
              <a:tr h="505642">
                <a:tc>
                  <a:txBody>
                    <a:bodyPr/>
                    <a:lstStyle/>
                    <a:p>
                      <a:r>
                        <a:rPr lang="ja-JP" altLang="en-US" sz="1400" kern="1200" baseline="0" dirty="0">
                          <a:effectLst/>
                        </a:rPr>
                        <a:t>煉瓦</a:t>
                      </a:r>
                      <a:r>
                        <a:rPr lang="fr-FR" sz="1400" kern="1200" baseline="0" dirty="0">
                          <a:effectLst/>
                        </a:rPr>
                        <a:t> </a:t>
                      </a:r>
                      <a:r>
                        <a:rPr lang="fr-FR" sz="1400" kern="1200" baseline="50000" dirty="0">
                          <a:effectLst/>
                        </a:rPr>
                        <a:t>1</a:t>
                      </a:r>
                      <a:endParaRPr lang="fr-BE" sz="1400" baseline="50000" dirty="0"/>
                    </a:p>
                  </a:txBody>
                  <a:tcPr/>
                </a:tc>
                <a:tc>
                  <a:txBody>
                    <a:bodyPr/>
                    <a:lstStyle/>
                    <a:p>
                      <a:r>
                        <a:rPr lang="fr-FR" sz="1400" kern="1200" dirty="0">
                          <a:effectLst/>
                        </a:rPr>
                        <a:t>7500 BC</a:t>
                      </a:r>
                      <a:endParaRPr lang="fr-BE" sz="1400" kern="1200" dirty="0">
                        <a:effectLst/>
                      </a:endParaRPr>
                    </a:p>
                    <a:p>
                      <a:r>
                        <a:rPr lang="fr-FR" sz="1400" kern="1200" dirty="0">
                          <a:effectLst/>
                        </a:rPr>
                        <a:t>4500 BC</a:t>
                      </a:r>
                      <a:endParaRPr lang="fr-BE" sz="1400" dirty="0"/>
                    </a:p>
                  </a:txBody>
                  <a:tcPr/>
                </a:tc>
                <a:tc>
                  <a:txBody>
                    <a:bodyPr/>
                    <a:lstStyle/>
                    <a:p>
                      <a:pPr>
                        <a:lnSpc>
                          <a:spcPct val="115000"/>
                        </a:lnSpc>
                        <a:spcAft>
                          <a:spcPts val="1000"/>
                        </a:spcAft>
                      </a:pPr>
                      <a:r>
                        <a:rPr lang="ja-JP" altLang="ja-JP" sz="1400" kern="1200" dirty="0">
                          <a:solidFill>
                            <a:schemeClr val="dk1"/>
                          </a:solidFill>
                          <a:effectLst/>
                          <a:latin typeface="+mn-lt"/>
                          <a:ea typeface="+mn-ea"/>
                          <a:cs typeface="+mn-cs"/>
                        </a:rPr>
                        <a:t>焼成煉瓦</a:t>
                      </a:r>
                      <a:r>
                        <a:rPr lang="ja-JP" altLang="en-US" sz="1400" kern="1200" dirty="0">
                          <a:solidFill>
                            <a:schemeClr val="dk1"/>
                          </a:solidFill>
                          <a:effectLst/>
                          <a:latin typeface="+mn-lt"/>
                          <a:ea typeface="+mn-ea"/>
                          <a:cs typeface="+mn-cs"/>
                        </a:rPr>
                        <a:t>／</a:t>
                      </a:r>
                      <a:r>
                        <a:rPr lang="ja-JP" altLang="ja-JP" sz="1400" kern="1200" dirty="0">
                          <a:solidFill>
                            <a:schemeClr val="dk1"/>
                          </a:solidFill>
                          <a:effectLst/>
                          <a:latin typeface="+mn-lt"/>
                          <a:ea typeface="+mn-ea"/>
                          <a:cs typeface="+mn-cs"/>
                        </a:rPr>
                        <a:t>陶器</a:t>
                      </a:r>
                      <a:endParaRPr lang="fr-BE" sz="1400" dirty="0">
                        <a:effectLst/>
                        <a:latin typeface="Calibri"/>
                        <a:ea typeface="Calibri"/>
                        <a:cs typeface="Times New Roman"/>
                      </a:endParaRPr>
                    </a:p>
                  </a:txBody>
                  <a:tcPr/>
                </a:tc>
                <a:extLst>
                  <a:ext uri="{0D108BD9-81ED-4DB2-BD59-A6C34878D82A}">
                    <a16:rowId xmlns:a16="http://schemas.microsoft.com/office/drawing/2014/main" val="10003"/>
                  </a:ext>
                </a:extLst>
              </a:tr>
              <a:tr h="505642">
                <a:tc>
                  <a:txBody>
                    <a:bodyPr/>
                    <a:lstStyle/>
                    <a:p>
                      <a:r>
                        <a:rPr lang="ja-JP" altLang="en-US" sz="1400" kern="1200" dirty="0">
                          <a:effectLst/>
                        </a:rPr>
                        <a:t>鉄鋼</a:t>
                      </a:r>
                      <a:r>
                        <a:rPr lang="fr-FR" sz="1400" kern="1200" dirty="0">
                          <a:effectLst/>
                        </a:rPr>
                        <a:t> </a:t>
                      </a:r>
                      <a:r>
                        <a:rPr lang="fr-FR" sz="1400" kern="1200" baseline="50000" dirty="0">
                          <a:effectLst/>
                        </a:rPr>
                        <a:t>1</a:t>
                      </a:r>
                      <a:endParaRPr lang="fr-BE" sz="1400" baseline="50000" dirty="0"/>
                    </a:p>
                  </a:txBody>
                  <a:tcPr/>
                </a:tc>
                <a:tc>
                  <a:txBody>
                    <a:bodyPr/>
                    <a:lstStyle/>
                    <a:p>
                      <a:r>
                        <a:rPr lang="fr-FR" sz="1400" kern="1200" dirty="0">
                          <a:effectLst/>
                        </a:rPr>
                        <a:t>4000 BC</a:t>
                      </a:r>
                      <a:endParaRPr lang="fr-BE" sz="1400" kern="1200" dirty="0">
                        <a:effectLst/>
                      </a:endParaRPr>
                    </a:p>
                    <a:p>
                      <a:r>
                        <a:rPr lang="fr-FR" sz="1400" kern="1200" dirty="0">
                          <a:effectLst/>
                        </a:rPr>
                        <a:t>1858</a:t>
                      </a:r>
                      <a:endParaRPr lang="fr-BE" sz="1400" dirty="0"/>
                    </a:p>
                  </a:txBody>
                  <a:tcPr/>
                </a:tc>
                <a:tc>
                  <a:txBody>
                    <a:bodyPr/>
                    <a:lstStyle/>
                    <a:p>
                      <a:r>
                        <a:rPr lang="ja-JP" altLang="ja-JP" sz="1400" kern="1200" dirty="0">
                          <a:solidFill>
                            <a:schemeClr val="dk1"/>
                          </a:solidFill>
                          <a:effectLst/>
                          <a:latin typeface="+mn-lt"/>
                          <a:ea typeface="+mn-ea"/>
                          <a:cs typeface="+mn-cs"/>
                        </a:rPr>
                        <a:t>鍛冶屋</a:t>
                      </a:r>
                      <a:endParaRPr lang="en-US" altLang="ja-JP" sz="1400" kern="1200" dirty="0">
                        <a:solidFill>
                          <a:schemeClr val="dk1"/>
                        </a:solidFill>
                        <a:effectLst/>
                        <a:latin typeface="+mn-lt"/>
                        <a:ea typeface="+mn-ea"/>
                        <a:cs typeface="+mn-cs"/>
                      </a:endParaRPr>
                    </a:p>
                    <a:p>
                      <a:r>
                        <a:rPr lang="ja-JP" altLang="ja-JP" sz="1400" kern="1200" dirty="0">
                          <a:solidFill>
                            <a:schemeClr val="dk1"/>
                          </a:solidFill>
                          <a:effectLst/>
                          <a:latin typeface="+mn-lt"/>
                          <a:ea typeface="+mn-ea"/>
                          <a:cs typeface="+mn-cs"/>
                        </a:rPr>
                        <a:t>ベッセマー・プロセス</a:t>
                      </a:r>
                      <a:endParaRPr lang="fr-BE" sz="1400" dirty="0"/>
                    </a:p>
                  </a:txBody>
                  <a:tcPr/>
                </a:tc>
                <a:extLst>
                  <a:ext uri="{0D108BD9-81ED-4DB2-BD59-A6C34878D82A}">
                    <a16:rowId xmlns:a16="http://schemas.microsoft.com/office/drawing/2014/main" val="10004"/>
                  </a:ext>
                </a:extLst>
              </a:tr>
              <a:tr h="713847">
                <a:tc>
                  <a:txBody>
                    <a:bodyPr/>
                    <a:lstStyle/>
                    <a:p>
                      <a:r>
                        <a:rPr lang="ja-JP" altLang="en-US" sz="1400" kern="1200" dirty="0">
                          <a:effectLst/>
                        </a:rPr>
                        <a:t>人造ガラス</a:t>
                      </a:r>
                      <a:r>
                        <a:rPr lang="fr-FR" sz="1400" kern="1200" baseline="0" dirty="0">
                          <a:effectLst/>
                        </a:rPr>
                        <a:t> </a:t>
                      </a:r>
                      <a:r>
                        <a:rPr lang="fr-FR" sz="1400" kern="1200" baseline="50000" dirty="0">
                          <a:effectLst/>
                        </a:rPr>
                        <a:t>1</a:t>
                      </a:r>
                      <a:endParaRPr lang="fr-BE" sz="1400" baseline="50000" dirty="0"/>
                    </a:p>
                  </a:txBody>
                  <a:tcPr/>
                </a:tc>
                <a:tc>
                  <a:txBody>
                    <a:bodyPr/>
                    <a:lstStyle/>
                    <a:p>
                      <a:r>
                        <a:rPr lang="fr-FR" sz="1400" kern="1200" dirty="0">
                          <a:effectLst/>
                        </a:rPr>
                        <a:t>3500 BC</a:t>
                      </a:r>
                      <a:endParaRPr lang="fr-BE" sz="1400" kern="1200" dirty="0">
                        <a:effectLst/>
                      </a:endParaRPr>
                    </a:p>
                    <a:p>
                      <a:r>
                        <a:rPr lang="fr-FR" sz="1400" kern="1200" dirty="0">
                          <a:effectLst/>
                        </a:rPr>
                        <a:t>  100 BC</a:t>
                      </a:r>
                      <a:endParaRPr lang="fr-BE" sz="1400" kern="1200" dirty="0">
                        <a:effectLst/>
                      </a:endParaRPr>
                    </a:p>
                    <a:p>
                      <a:r>
                        <a:rPr lang="fr-FR" sz="1400" kern="1200" dirty="0">
                          <a:effectLst/>
                        </a:rPr>
                        <a:t>1950</a:t>
                      </a:r>
                      <a:endParaRPr lang="fr-BE" sz="1400" dirty="0"/>
                    </a:p>
                  </a:txBody>
                  <a:tcPr/>
                </a:tc>
                <a:tc>
                  <a:txBody>
                    <a:bodyPr/>
                    <a:lstStyle/>
                    <a:p>
                      <a:r>
                        <a:rPr lang="ja-JP" altLang="en-US" sz="1400" kern="1200" dirty="0">
                          <a:effectLst/>
                        </a:rPr>
                        <a:t>ガラス製造の始まり</a:t>
                      </a:r>
                      <a:endParaRPr lang="en-US" altLang="ja-JP" sz="1400" kern="1200" dirty="0">
                        <a:effectLst/>
                      </a:endParaRPr>
                    </a:p>
                    <a:p>
                      <a:r>
                        <a:rPr lang="ja-JP" altLang="en-US" sz="1400" kern="1200" dirty="0">
                          <a:effectLst/>
                        </a:rPr>
                        <a:t>透明ガラス</a:t>
                      </a:r>
                      <a:endParaRPr lang="en-US" altLang="ja-JP" sz="1400" kern="1200" dirty="0">
                        <a:effectLst/>
                      </a:endParaRPr>
                    </a:p>
                    <a:p>
                      <a:r>
                        <a:rPr lang="ja-JP" altLang="en-US" sz="1400" kern="1200" dirty="0">
                          <a:effectLst/>
                        </a:rPr>
                        <a:t>フロート・ガラス・プロセス</a:t>
                      </a:r>
                      <a:endParaRPr lang="fr-BE" sz="1400" dirty="0"/>
                    </a:p>
                  </a:txBody>
                  <a:tcPr/>
                </a:tc>
                <a:extLst>
                  <a:ext uri="{0D108BD9-81ED-4DB2-BD59-A6C34878D82A}">
                    <a16:rowId xmlns:a16="http://schemas.microsoft.com/office/drawing/2014/main" val="10005"/>
                  </a:ext>
                </a:extLst>
              </a:tr>
              <a:tr h="505642">
                <a:tc>
                  <a:txBody>
                    <a:bodyPr/>
                    <a:lstStyle/>
                    <a:p>
                      <a:r>
                        <a:rPr lang="ja-JP" altLang="en-US" sz="1400" kern="1200" dirty="0">
                          <a:effectLst/>
                        </a:rPr>
                        <a:t>アルミニウム</a:t>
                      </a:r>
                      <a:r>
                        <a:rPr lang="fr-FR" sz="1400" kern="1200" baseline="0" dirty="0">
                          <a:effectLst/>
                        </a:rPr>
                        <a:t> </a:t>
                      </a:r>
                      <a:r>
                        <a:rPr lang="fr-FR" sz="1400" kern="1200" baseline="50000" dirty="0">
                          <a:effectLst/>
                        </a:rPr>
                        <a:t>1</a:t>
                      </a:r>
                      <a:endParaRPr lang="fr-BE" sz="1400" baseline="50000" dirty="0"/>
                    </a:p>
                  </a:txBody>
                  <a:tcPr/>
                </a:tc>
                <a:tc>
                  <a:txBody>
                    <a:bodyPr/>
                    <a:lstStyle/>
                    <a:p>
                      <a:r>
                        <a:rPr lang="fr-FR" sz="1400" kern="1200" dirty="0">
                          <a:effectLst/>
                        </a:rPr>
                        <a:t>1825</a:t>
                      </a:r>
                      <a:endParaRPr lang="fr-BE" sz="1400" kern="1200" dirty="0">
                        <a:effectLst/>
                      </a:endParaRPr>
                    </a:p>
                    <a:p>
                      <a:r>
                        <a:rPr lang="fr-FR" sz="1400" kern="1200" dirty="0">
                          <a:effectLst/>
                        </a:rPr>
                        <a:t>1886</a:t>
                      </a:r>
                      <a:endParaRPr lang="fr-BE" sz="1400" dirty="0"/>
                    </a:p>
                  </a:txBody>
                  <a:tcPr/>
                </a:tc>
                <a:tc>
                  <a:txBody>
                    <a:bodyPr/>
                    <a:lstStyle/>
                    <a:p>
                      <a:r>
                        <a:rPr lang="ja-JP" altLang="en-US" sz="1400" kern="1200" dirty="0">
                          <a:effectLst/>
                        </a:rPr>
                        <a:t>エルステッドがアルミを発見</a:t>
                      </a:r>
                      <a:endParaRPr lang="en-US" altLang="ja-JP" sz="1400" kern="1200" dirty="0">
                        <a:effectLst/>
                      </a:endParaRPr>
                    </a:p>
                    <a:p>
                      <a:r>
                        <a:rPr lang="ja-JP" altLang="en-US" sz="1400" kern="1200" dirty="0">
                          <a:effectLst/>
                        </a:rPr>
                        <a:t>ホール・エルー・プロセス</a:t>
                      </a:r>
                      <a:endParaRPr lang="fr-BE" sz="1400" dirty="0"/>
                    </a:p>
                  </a:txBody>
                  <a:tcPr/>
                </a:tc>
                <a:extLst>
                  <a:ext uri="{0D108BD9-81ED-4DB2-BD59-A6C34878D82A}">
                    <a16:rowId xmlns:a16="http://schemas.microsoft.com/office/drawing/2014/main" val="10006"/>
                  </a:ext>
                </a:extLst>
              </a:tr>
              <a:tr h="505642">
                <a:tc>
                  <a:txBody>
                    <a:bodyPr/>
                    <a:lstStyle/>
                    <a:p>
                      <a:pPr>
                        <a:lnSpc>
                          <a:spcPct val="115000"/>
                        </a:lnSpc>
                        <a:spcAft>
                          <a:spcPts val="1000"/>
                        </a:spcAft>
                      </a:pPr>
                      <a:r>
                        <a:rPr lang="ja-JP" altLang="en-US" sz="1400" dirty="0">
                          <a:effectLst/>
                        </a:rPr>
                        <a:t>鉄筋コンクリート</a:t>
                      </a:r>
                      <a:r>
                        <a:rPr lang="fr-FR" sz="1400" baseline="0" dirty="0">
                          <a:effectLst/>
                        </a:rPr>
                        <a:t> </a:t>
                      </a:r>
                      <a:r>
                        <a:rPr lang="fr-FR" sz="1400" baseline="50000" dirty="0">
                          <a:effectLst/>
                        </a:rPr>
                        <a:t>1</a:t>
                      </a:r>
                      <a:endParaRPr lang="fr-BE" sz="1400" baseline="50000" dirty="0">
                        <a:effectLst/>
                        <a:latin typeface="Calibri"/>
                        <a:ea typeface="Calibri"/>
                        <a:cs typeface="Times New Roman"/>
                      </a:endParaRPr>
                    </a:p>
                  </a:txBody>
                  <a:tcPr/>
                </a:tc>
                <a:tc>
                  <a:txBody>
                    <a:bodyPr/>
                    <a:lstStyle/>
                    <a:p>
                      <a:r>
                        <a:rPr lang="fr-FR" sz="1400" kern="1200" dirty="0">
                          <a:effectLst/>
                        </a:rPr>
                        <a:t>1850</a:t>
                      </a:r>
                      <a:endParaRPr lang="fr-BE" sz="1400" kern="1200" dirty="0">
                        <a:effectLst/>
                      </a:endParaRPr>
                    </a:p>
                    <a:p>
                      <a:r>
                        <a:rPr lang="fr-FR" sz="1400" kern="1200" dirty="0">
                          <a:effectLst/>
                        </a:rPr>
                        <a:t>1885</a:t>
                      </a:r>
                      <a:endParaRPr lang="fr-BE" sz="1400" dirty="0"/>
                    </a:p>
                  </a:txBody>
                  <a:tcPr/>
                </a:tc>
                <a:tc>
                  <a:txBody>
                    <a:bodyPr/>
                    <a:lstStyle/>
                    <a:p>
                      <a:r>
                        <a:rPr lang="ja-JP" altLang="en-US" sz="1400" kern="1200" dirty="0">
                          <a:effectLst/>
                        </a:rPr>
                        <a:t>セメントの方がはるかに歴史が古い</a:t>
                      </a:r>
                      <a:endParaRPr lang="fr-BE" sz="1400" kern="1200" dirty="0">
                        <a:effectLst/>
                      </a:endParaRPr>
                    </a:p>
                    <a:p>
                      <a:r>
                        <a:rPr lang="ja-JP" altLang="en-US" sz="1400" kern="1200" dirty="0">
                          <a:effectLst/>
                        </a:rPr>
                        <a:t>回転炉プロセス</a:t>
                      </a:r>
                      <a:endParaRPr lang="fr-BE" sz="1400" dirty="0"/>
                    </a:p>
                  </a:txBody>
                  <a:tcPr/>
                </a:tc>
                <a:extLst>
                  <a:ext uri="{0D108BD9-81ED-4DB2-BD59-A6C34878D82A}">
                    <a16:rowId xmlns:a16="http://schemas.microsoft.com/office/drawing/2014/main" val="10007"/>
                  </a:ext>
                </a:extLst>
              </a:tr>
              <a:tr h="713847">
                <a:tc>
                  <a:txBody>
                    <a:bodyPr/>
                    <a:lstStyle/>
                    <a:p>
                      <a:pPr>
                        <a:lnSpc>
                          <a:spcPct val="115000"/>
                        </a:lnSpc>
                        <a:spcAft>
                          <a:spcPts val="1000"/>
                        </a:spcAft>
                      </a:pPr>
                      <a:r>
                        <a:rPr lang="ja-JP" altLang="en-US" sz="1400" dirty="0">
                          <a:effectLst/>
                        </a:rPr>
                        <a:t>人造ポリマー</a:t>
                      </a:r>
                      <a:r>
                        <a:rPr lang="fr-FR" sz="1400" baseline="0" dirty="0">
                          <a:effectLst/>
                        </a:rPr>
                        <a:t> </a:t>
                      </a:r>
                      <a:r>
                        <a:rPr lang="fr-FR" sz="1400" baseline="50000" dirty="0">
                          <a:effectLst/>
                        </a:rPr>
                        <a:t>1</a:t>
                      </a:r>
                      <a:endParaRPr lang="fr-BE" sz="1400" baseline="50000" dirty="0">
                        <a:effectLst/>
                        <a:latin typeface="Calibri"/>
                        <a:ea typeface="Calibri"/>
                        <a:cs typeface="Times New Roman"/>
                      </a:endParaRPr>
                    </a:p>
                  </a:txBody>
                  <a:tcPr/>
                </a:tc>
                <a:tc>
                  <a:txBody>
                    <a:bodyPr/>
                    <a:lstStyle/>
                    <a:p>
                      <a:r>
                        <a:rPr lang="fr-FR" sz="1400" kern="1200" dirty="0">
                          <a:effectLst/>
                        </a:rPr>
                        <a:t>1846</a:t>
                      </a:r>
                      <a:endParaRPr lang="fr-BE" sz="1400" kern="1200" dirty="0">
                        <a:effectLst/>
                      </a:endParaRPr>
                    </a:p>
                    <a:p>
                      <a:r>
                        <a:rPr lang="fr-FR" sz="1400" kern="1200" dirty="0">
                          <a:effectLst/>
                        </a:rPr>
                        <a:t>1907</a:t>
                      </a:r>
                      <a:endParaRPr lang="fr-BE" sz="1400" kern="1200" dirty="0">
                        <a:effectLst/>
                      </a:endParaRPr>
                    </a:p>
                    <a:p>
                      <a:r>
                        <a:rPr lang="fr-FR" sz="1400" kern="1200" dirty="0">
                          <a:effectLst/>
                        </a:rPr>
                        <a:t>1939</a:t>
                      </a:r>
                      <a:endParaRPr lang="fr-BE" sz="1400" dirty="0"/>
                    </a:p>
                  </a:txBody>
                  <a:tcPr/>
                </a:tc>
                <a:tc>
                  <a:txBody>
                    <a:bodyPr/>
                    <a:lstStyle/>
                    <a:p>
                      <a:r>
                        <a:rPr lang="ja-JP" altLang="en-US" sz="1400" kern="1200" dirty="0">
                          <a:effectLst/>
                        </a:rPr>
                        <a:t>セルロイド</a:t>
                      </a:r>
                      <a:endParaRPr lang="fr-BE" sz="1400" kern="1200" dirty="0">
                        <a:effectLst/>
                      </a:endParaRPr>
                    </a:p>
                    <a:p>
                      <a:r>
                        <a:rPr lang="ja-JP" altLang="en-US" sz="1400" kern="1200" dirty="0">
                          <a:effectLst/>
                        </a:rPr>
                        <a:t>ベークライト</a:t>
                      </a:r>
                      <a:endParaRPr lang="fr-BE" sz="1400" kern="1200" dirty="0">
                        <a:effectLst/>
                      </a:endParaRPr>
                    </a:p>
                    <a:p>
                      <a:r>
                        <a:rPr lang="ja-JP" altLang="en-US" sz="1400" kern="1200" dirty="0">
                          <a:effectLst/>
                        </a:rPr>
                        <a:t>ナイロン</a:t>
                      </a:r>
                      <a:endParaRPr lang="fr-BE" sz="1400" dirty="0"/>
                    </a:p>
                  </a:txBody>
                  <a:tcPr/>
                </a:tc>
                <a:extLst>
                  <a:ext uri="{0D108BD9-81ED-4DB2-BD59-A6C34878D82A}">
                    <a16:rowId xmlns:a16="http://schemas.microsoft.com/office/drawing/2014/main" val="10008"/>
                  </a:ext>
                </a:extLst>
              </a:tr>
              <a:tr h="713847">
                <a:tc>
                  <a:txBody>
                    <a:bodyPr/>
                    <a:lstStyle/>
                    <a:p>
                      <a:r>
                        <a:rPr lang="ja-JP" altLang="en-US" sz="1400" kern="1200" dirty="0">
                          <a:effectLst/>
                        </a:rPr>
                        <a:t>ステンレス</a:t>
                      </a:r>
                      <a:r>
                        <a:rPr lang="fr-FR" sz="1400" kern="1200" baseline="0" dirty="0">
                          <a:effectLst/>
                        </a:rPr>
                        <a:t> </a:t>
                      </a:r>
                      <a:r>
                        <a:rPr lang="fr-FR" sz="1400" kern="1200" baseline="50000" dirty="0">
                          <a:effectLst/>
                        </a:rPr>
                        <a:t>2</a:t>
                      </a:r>
                      <a:endParaRPr lang="fr-BE" sz="1400" baseline="50000" dirty="0"/>
                    </a:p>
                  </a:txBody>
                  <a:tcPr/>
                </a:tc>
                <a:tc>
                  <a:txBody>
                    <a:bodyPr/>
                    <a:lstStyle/>
                    <a:p>
                      <a:r>
                        <a:rPr lang="fr-FR" sz="1400" kern="1200" dirty="0">
                          <a:effectLst/>
                        </a:rPr>
                        <a:t>1912-1913</a:t>
                      </a:r>
                      <a:endParaRPr lang="fr-BE" sz="1400" kern="1200" dirty="0">
                        <a:effectLst/>
                      </a:endParaRPr>
                    </a:p>
                    <a:p>
                      <a:r>
                        <a:rPr lang="fr-FR" sz="1400" kern="1200" dirty="0">
                          <a:effectLst/>
                        </a:rPr>
                        <a:t>1954</a:t>
                      </a:r>
                    </a:p>
                    <a:p>
                      <a:r>
                        <a:rPr lang="fr-FR" sz="1400" kern="1200" dirty="0">
                          <a:effectLst/>
                        </a:rPr>
                        <a:t>1955</a:t>
                      </a:r>
                      <a:endParaRPr lang="fr-BE" sz="1400" dirty="0"/>
                    </a:p>
                  </a:txBody>
                  <a:tcPr/>
                </a:tc>
                <a:tc>
                  <a:txBody>
                    <a:bodyPr/>
                    <a:lstStyle/>
                    <a:p>
                      <a:r>
                        <a:rPr lang="ja-JP" altLang="en-US" sz="1400" kern="1200" dirty="0">
                          <a:effectLst/>
                        </a:rPr>
                        <a:t>初期の合金</a:t>
                      </a:r>
                      <a:endParaRPr lang="en-US" altLang="ja-JP" sz="1400" kern="1200" dirty="0">
                        <a:effectLst/>
                      </a:endParaRPr>
                    </a:p>
                    <a:p>
                      <a:r>
                        <a:rPr lang="fr-FR" sz="1400" kern="1200" dirty="0">
                          <a:effectLst/>
                        </a:rPr>
                        <a:t>AOD</a:t>
                      </a:r>
                      <a:r>
                        <a:rPr lang="ja-JP" altLang="en-US" sz="1400" kern="1200" dirty="0">
                          <a:effectLst/>
                        </a:rPr>
                        <a:t>プロセス</a:t>
                      </a:r>
                      <a:endParaRPr lang="fr-FR" sz="1400" kern="1200" dirty="0">
                        <a:effectLst/>
                      </a:endParaRPr>
                    </a:p>
                    <a:p>
                      <a:r>
                        <a:rPr lang="ja-JP" altLang="en-US" sz="1400" kern="1200" dirty="0">
                          <a:effectLst/>
                        </a:rPr>
                        <a:t>熱延鋼帯</a:t>
                      </a:r>
                      <a:endParaRPr lang="fr-BE" sz="1400" dirty="0"/>
                    </a:p>
                  </a:txBody>
                  <a:tcPr/>
                </a:tc>
                <a:extLst>
                  <a:ext uri="{0D108BD9-81ED-4DB2-BD59-A6C34878D82A}">
                    <a16:rowId xmlns:a16="http://schemas.microsoft.com/office/drawing/2014/main" val="10009"/>
                  </a:ext>
                </a:extLst>
              </a:tr>
            </a:tbl>
          </a:graphicData>
        </a:graphic>
      </p:graphicFrame>
      <p:sp>
        <p:nvSpPr>
          <p:cNvPr id="4" name="TextBox 3"/>
          <p:cNvSpPr txBox="1"/>
          <p:nvPr/>
        </p:nvSpPr>
        <p:spPr>
          <a:xfrm>
            <a:off x="433372" y="6525344"/>
            <a:ext cx="8352928" cy="307777"/>
          </a:xfrm>
          <a:prstGeom prst="rect">
            <a:avLst/>
          </a:prstGeom>
          <a:noFill/>
        </p:spPr>
        <p:txBody>
          <a:bodyPr wrap="square" rtlCol="0">
            <a:spAutoFit/>
          </a:bodyPr>
          <a:lstStyle/>
          <a:p>
            <a:r>
              <a:rPr lang="fr-FR" sz="1400" dirty="0"/>
              <a:t>*</a:t>
            </a:r>
            <a:r>
              <a:rPr lang="ja-JP" altLang="en-US" sz="1200" dirty="0"/>
              <a:t>より新しい材料もあるがまだ有意な使用量に至っていない。</a:t>
            </a:r>
            <a:endParaRPr lang="fr-FR" sz="1200" dirty="0"/>
          </a:p>
        </p:txBody>
      </p:sp>
      <p:sp>
        <p:nvSpPr>
          <p:cNvPr id="7" name="Slide Number Placeholder 3">
            <a:extLst>
              <a:ext uri="{FF2B5EF4-FFF2-40B4-BE49-F238E27FC236}">
                <a16:creationId xmlns:a16="http://schemas.microsoft.com/office/drawing/2014/main" id="{FD173646-30A8-4735-B780-65817CE6990B}"/>
              </a:ext>
            </a:extLst>
          </p:cNvPr>
          <p:cNvSpPr>
            <a:spLocks noGrp="1"/>
          </p:cNvSpPr>
          <p:nvPr>
            <p:ph type="sldNum" sz="quarter" idx="12"/>
          </p:nvPr>
        </p:nvSpPr>
        <p:spPr>
          <a:xfrm>
            <a:off x="8702344" y="6438979"/>
            <a:ext cx="396000" cy="365125"/>
          </a:xfrm>
        </p:spPr>
        <p:txBody>
          <a:bodyPr lIns="0" tIns="0" rIns="0" bIns="0"/>
          <a:lstStyle/>
          <a:p>
            <a:fld id="{1DC9DC11-BD25-480D-811A-D8D5A6A2F056}" type="slidenum">
              <a:rPr lang="fr-BE" smtClean="0"/>
              <a:t>9</a:t>
            </a:fld>
            <a:endParaRPr lang="fr-BE" dirty="0"/>
          </a:p>
        </p:txBody>
      </p:sp>
    </p:spTree>
    <p:extLst>
      <p:ext uri="{BB962C8B-B14F-4D97-AF65-F5344CB8AC3E}">
        <p14:creationId xmlns:p14="http://schemas.microsoft.com/office/powerpoint/2010/main" val="3717605446"/>
      </p:ext>
    </p:extLst>
  </p:cSld>
  <p:clrMapOvr>
    <a:masterClrMapping/>
  </p:clrMapOvr>
</p:sld>
</file>

<file path=ppt/theme/theme1.xml><?xml version="1.0" encoding="utf-8"?>
<a:theme xmlns:a="http://schemas.openxmlformats.org/drawingml/2006/main" name="Custom Design">
  <a:themeElements>
    <a:clrScheme name="University Lectures">
      <a:dk1>
        <a:sysClr val="windowText" lastClr="000000"/>
      </a:dk1>
      <a:lt1>
        <a:srgbClr val="FFFFFF"/>
      </a:lt1>
      <a:dk2>
        <a:srgbClr val="0070C0"/>
      </a:dk2>
      <a:lt2>
        <a:srgbClr val="FFFFFF"/>
      </a:lt2>
      <a:accent1>
        <a:srgbClr val="FF0000"/>
      </a:accent1>
      <a:accent2>
        <a:srgbClr val="0070C0"/>
      </a:accent2>
      <a:accent3>
        <a:srgbClr val="FFFF00"/>
      </a:accent3>
      <a:accent4>
        <a:srgbClr val="2BE422"/>
      </a:accent4>
      <a:accent5>
        <a:srgbClr val="4BACC6"/>
      </a:accent5>
      <a:accent6>
        <a:srgbClr val="92D05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University lectures</Template>
  <TotalTime>7072</TotalTime>
  <Words>2896</Words>
  <Application>Microsoft Office PowerPoint</Application>
  <PresentationFormat>On-screen Show (4:3)</PresentationFormat>
  <Paragraphs>539</Paragraphs>
  <Slides>23</Slides>
  <Notes>9</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23</vt:i4>
      </vt:variant>
    </vt:vector>
  </HeadingPairs>
  <TitlesOfParts>
    <vt:vector size="32" baseType="lpstr">
      <vt:lpstr>MS Gothic</vt:lpstr>
      <vt:lpstr>ＭＳ Ｐゴシック</vt:lpstr>
      <vt:lpstr>Arial</vt:lpstr>
      <vt:lpstr>Calibri</vt:lpstr>
      <vt:lpstr>Wingdings</vt:lpstr>
      <vt:lpstr>Custom Design</vt:lpstr>
      <vt:lpstr>1_Custom Design</vt:lpstr>
      <vt:lpstr>2_Custom Design</vt:lpstr>
      <vt:lpstr>3_Custom Design</vt:lpstr>
      <vt:lpstr>建築・土木科 講師用補助教材</vt:lpstr>
      <vt:lpstr>序文 </vt:lpstr>
      <vt:lpstr>今日の主な建築用材料</vt:lpstr>
      <vt:lpstr>PowerPoint Presentation</vt:lpstr>
      <vt:lpstr>主要材料におけるヤング率E12 （剛性)</vt:lpstr>
      <vt:lpstr>建築材料における強度/重量比13</vt:lpstr>
      <vt:lpstr>各種材料の簡易的比較14</vt:lpstr>
      <vt:lpstr>ステンレス鋼は 「若い」　材料</vt:lpstr>
      <vt:lpstr>時代と共に新しい材料が出現 ステンレスが最も新しい材料*</vt:lpstr>
      <vt:lpstr>地域別の世界ステンレス鋼生産量1</vt:lpstr>
      <vt:lpstr>世界粗鋼生産量の年間成長 22 （百万トン）</vt:lpstr>
      <vt:lpstr>なぜステンレスを 選ぶのか？</vt:lpstr>
      <vt:lpstr>なぜステンレスを選ぶのか？ 　→　優れた優位特性</vt:lpstr>
      <vt:lpstr>ステンレスが採用されない理由 　→　イニシャルコストが高い</vt:lpstr>
      <vt:lpstr>ステンレス（又はその他金属材料） は材料の使用料が少ない　16</vt:lpstr>
      <vt:lpstr>なぜLCCを考慮すると ステンレスが高価でないのか</vt:lpstr>
      <vt:lpstr>２つの古い建造物のLCC比較</vt:lpstr>
      <vt:lpstr>【事例】橋のメンテナンス比較20,21</vt:lpstr>
      <vt:lpstr>ゴールデン・ゲート・ブリッジ　20</vt:lpstr>
      <vt:lpstr>PowerPoint Presentation</vt:lpstr>
      <vt:lpstr>主要参考サイト</vt:lpstr>
      <vt:lpstr>主要参考サイト(続き)</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なぜステンレスを選ぶのか</dc:title>
  <dc:creator>Bernard</dc:creator>
  <cp:keywords>ステンレス鋼, 教育, 建築家, 技術者（エンジニア）</cp:keywords>
  <cp:lastModifiedBy>Jo Claes</cp:lastModifiedBy>
  <cp:revision>339</cp:revision>
  <cp:lastPrinted>2015-04-07T12:33:23Z</cp:lastPrinted>
  <dcterms:created xsi:type="dcterms:W3CDTF">2013-06-29T15:24:20Z</dcterms:created>
  <dcterms:modified xsi:type="dcterms:W3CDTF">2020-01-30T10:45:38Z</dcterms:modified>
</cp:coreProperties>
</file>