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34" r:id="rId2"/>
    <p:sldId id="335" r:id="rId3"/>
    <p:sldId id="336" r:id="rId4"/>
    <p:sldId id="337" r:id="rId5"/>
    <p:sldId id="340" r:id="rId6"/>
    <p:sldId id="341" r:id="rId7"/>
    <p:sldId id="342" r:id="rId8"/>
    <p:sldId id="343" r:id="rId9"/>
    <p:sldId id="344" r:id="rId10"/>
    <p:sldId id="345" r:id="rId11"/>
    <p:sldId id="346" r:id="rId12"/>
    <p:sldId id="347" r:id="rId13"/>
    <p:sldId id="338" r:id="rId14"/>
    <p:sldId id="327" r:id="rId15"/>
    <p:sldId id="348" r:id="rId16"/>
    <p:sldId id="349" r:id="rId17"/>
    <p:sldId id="350" r:id="rId18"/>
    <p:sldId id="317" r:id="rId19"/>
    <p:sldId id="326" r:id="rId20"/>
    <p:sldId id="318" r:id="rId21"/>
  </p:sldIdLst>
  <p:sldSz cx="9144000" cy="6858000" type="screen4x3"/>
  <p:notesSz cx="6669088"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1E9C"/>
    <a:srgbClr val="3333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3A799-B0A4-42AD-B323-7DA05C6DB7A2}" v="16" dt="2020-01-30T14:14:44.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2" autoAdjust="0"/>
    <p:restoredTop sz="90232" autoAdjust="0"/>
  </p:normalViewPr>
  <p:slideViewPr>
    <p:cSldViewPr>
      <p:cViewPr varScale="1">
        <p:scale>
          <a:sx n="82" d="100"/>
          <a:sy n="82" d="100"/>
        </p:scale>
        <p:origin x="1738" y="82"/>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2663A799-B0A4-42AD-B323-7DA05C6DB7A2}"/>
    <pc:docChg chg="modSld">
      <pc:chgData name="Jo Claes" userId="d64208f3-0076-4064-b6ac-7d8ee9dc279f" providerId="ADAL" clId="{2663A799-B0A4-42AD-B323-7DA05C6DB7A2}" dt="2020-01-30T14:14:45.253" v="32" actId="6549"/>
      <pc:docMkLst>
        <pc:docMk/>
      </pc:docMkLst>
      <pc:sldChg chg="modSp">
        <pc:chgData name="Jo Claes" userId="d64208f3-0076-4064-b6ac-7d8ee9dc279f" providerId="ADAL" clId="{2663A799-B0A4-42AD-B323-7DA05C6DB7A2}" dt="2020-01-30T11:55:18.402" v="15" actId="1035"/>
        <pc:sldMkLst>
          <pc:docMk/>
          <pc:sldMk cId="3827688903" sldId="317"/>
        </pc:sldMkLst>
        <pc:spChg chg="mod">
          <ac:chgData name="Jo Claes" userId="d64208f3-0076-4064-b6ac-7d8ee9dc279f" providerId="ADAL" clId="{2663A799-B0A4-42AD-B323-7DA05C6DB7A2}" dt="2020-01-30T11:55:18.402" v="15" actId="1035"/>
          <ac:spMkLst>
            <pc:docMk/>
            <pc:sldMk cId="3827688903" sldId="317"/>
            <ac:spMk id="3" creationId="{00000000-0000-0000-0000-000000000000}"/>
          </ac:spMkLst>
        </pc:spChg>
      </pc:sldChg>
      <pc:sldChg chg="modSp">
        <pc:chgData name="Jo Claes" userId="d64208f3-0076-4064-b6ac-7d8ee9dc279f" providerId="ADAL" clId="{2663A799-B0A4-42AD-B323-7DA05C6DB7A2}" dt="2020-01-30T11:56:50.366" v="23" actId="20577"/>
        <pc:sldMkLst>
          <pc:docMk/>
          <pc:sldMk cId="845938768" sldId="326"/>
        </pc:sldMkLst>
        <pc:spChg chg="mod">
          <ac:chgData name="Jo Claes" userId="d64208f3-0076-4064-b6ac-7d8ee9dc279f" providerId="ADAL" clId="{2663A799-B0A4-42AD-B323-7DA05C6DB7A2}" dt="2020-01-30T11:56:50.366" v="23" actId="20577"/>
          <ac:spMkLst>
            <pc:docMk/>
            <pc:sldMk cId="845938768" sldId="326"/>
            <ac:spMk id="3" creationId="{00000000-0000-0000-0000-000000000000}"/>
          </ac:spMkLst>
        </pc:spChg>
      </pc:sldChg>
      <pc:sldChg chg="modSp">
        <pc:chgData name="Jo Claes" userId="d64208f3-0076-4064-b6ac-7d8ee9dc279f" providerId="ADAL" clId="{2663A799-B0A4-42AD-B323-7DA05C6DB7A2}" dt="2020-01-30T14:14:45.253" v="32" actId="6549"/>
        <pc:sldMkLst>
          <pc:docMk/>
          <pc:sldMk cId="2433759750" sldId="335"/>
        </pc:sldMkLst>
        <pc:graphicFrameChg chg="mod modGraphic">
          <ac:chgData name="Jo Claes" userId="d64208f3-0076-4064-b6ac-7d8ee9dc279f" providerId="ADAL" clId="{2663A799-B0A4-42AD-B323-7DA05C6DB7A2}" dt="2020-01-30T14:14:45.253" v="32" actId="6549"/>
          <ac:graphicFrameMkLst>
            <pc:docMk/>
            <pc:sldMk cId="2433759750" sldId="335"/>
            <ac:graphicFrameMk id="4" creationId="{00000000-0000-0000-0000-000000000000}"/>
          </ac:graphicFrameMkLst>
        </pc:graphicFrameChg>
      </pc:sldChg>
    </pc:docChg>
  </pc:docChgLst>
  <pc:docChgLst>
    <pc:chgData name="Jo Claes" userId="d64208f3-0076-4064-b6ac-7d8ee9dc279f" providerId="ADAL" clId="{53683D68-0D47-46E6-9E25-58078D0ACC4F}"/>
    <pc:docChg chg="custSel modSld">
      <pc:chgData name="Jo Claes" userId="d64208f3-0076-4064-b6ac-7d8ee9dc279f" providerId="ADAL" clId="{53683D68-0D47-46E6-9E25-58078D0ACC4F}" dt="2019-11-25T12:52:52.948" v="48" actId="478"/>
      <pc:docMkLst>
        <pc:docMk/>
      </pc:docMkLst>
      <pc:sldChg chg="delSp modSp">
        <pc:chgData name="Jo Claes" userId="d64208f3-0076-4064-b6ac-7d8ee9dc279f" providerId="ADAL" clId="{53683D68-0D47-46E6-9E25-58078D0ACC4F}" dt="2019-11-25T12:52:49.492" v="47" actId="478"/>
        <pc:sldMkLst>
          <pc:docMk/>
          <pc:sldMk cId="3827688903" sldId="317"/>
        </pc:sldMkLst>
        <pc:spChg chg="del mod">
          <ac:chgData name="Jo Claes" userId="d64208f3-0076-4064-b6ac-7d8ee9dc279f" providerId="ADAL" clId="{53683D68-0D47-46E6-9E25-58078D0ACC4F}" dt="2019-11-25T12:52:49.492" v="47" actId="478"/>
          <ac:spMkLst>
            <pc:docMk/>
            <pc:sldMk cId="3827688903" sldId="317"/>
            <ac:spMk id="5" creationId="{00000000-0000-0000-0000-000000000000}"/>
          </ac:spMkLst>
        </pc:spChg>
      </pc:sldChg>
      <pc:sldChg chg="delSp">
        <pc:chgData name="Jo Claes" userId="d64208f3-0076-4064-b6ac-7d8ee9dc279f" providerId="ADAL" clId="{53683D68-0D47-46E6-9E25-58078D0ACC4F}" dt="2019-11-25T12:52:52.948" v="48" actId="478"/>
        <pc:sldMkLst>
          <pc:docMk/>
          <pc:sldMk cId="845938768" sldId="326"/>
        </pc:sldMkLst>
        <pc:spChg chg="del">
          <ac:chgData name="Jo Claes" userId="d64208f3-0076-4064-b6ac-7d8ee9dc279f" providerId="ADAL" clId="{53683D68-0D47-46E6-9E25-58078D0ACC4F}" dt="2019-11-25T12:52:52.948" v="48" actId="478"/>
          <ac:spMkLst>
            <pc:docMk/>
            <pc:sldMk cId="845938768" sldId="326"/>
            <ac:spMk id="5" creationId="{00000000-0000-0000-0000-000000000000}"/>
          </ac:spMkLst>
        </pc:spChg>
      </pc:sldChg>
      <pc:sldChg chg="addSp delSp modSp">
        <pc:chgData name="Jo Claes" userId="d64208f3-0076-4064-b6ac-7d8ee9dc279f" providerId="ADAL" clId="{53683D68-0D47-46E6-9E25-58078D0ACC4F}" dt="2019-11-25T12:49:29.381" v="9" actId="167"/>
        <pc:sldMkLst>
          <pc:docMk/>
          <pc:sldMk cId="3946674743" sldId="327"/>
        </pc:sldMkLst>
        <pc:spChg chg="mod">
          <ac:chgData name="Jo Claes" userId="d64208f3-0076-4064-b6ac-7d8ee9dc279f" providerId="ADAL" clId="{53683D68-0D47-46E6-9E25-58078D0ACC4F}" dt="2019-11-25T12:48:56.497" v="1" actId="20577"/>
          <ac:spMkLst>
            <pc:docMk/>
            <pc:sldMk cId="3946674743" sldId="327"/>
            <ac:spMk id="5" creationId="{00000000-0000-0000-0000-000000000000}"/>
          </ac:spMkLst>
        </pc:spChg>
        <pc:picChg chg="add mod ord modCrop">
          <ac:chgData name="Jo Claes" userId="d64208f3-0076-4064-b6ac-7d8ee9dc279f" providerId="ADAL" clId="{53683D68-0D47-46E6-9E25-58078D0ACC4F}" dt="2019-11-25T12:49:29.381" v="9" actId="167"/>
          <ac:picMkLst>
            <pc:docMk/>
            <pc:sldMk cId="3946674743" sldId="327"/>
            <ac:picMk id="3" creationId="{764F80DC-DB9F-4296-80FD-2E1F160DF0D1}"/>
          </ac:picMkLst>
        </pc:picChg>
        <pc:picChg chg="del">
          <ac:chgData name="Jo Claes" userId="d64208f3-0076-4064-b6ac-7d8ee9dc279f" providerId="ADAL" clId="{53683D68-0D47-46E6-9E25-58078D0ACC4F}" dt="2019-11-25T12:49:00.527" v="2" actId="478"/>
          <ac:picMkLst>
            <pc:docMk/>
            <pc:sldMk cId="3946674743" sldId="327"/>
            <ac:picMk id="9" creationId="{40C5BCBE-F5DB-4625-A2D6-39290CE8AA5D}"/>
          </ac:picMkLst>
        </pc:picChg>
      </pc:sldChg>
      <pc:sldChg chg="addSp delSp modSp">
        <pc:chgData name="Jo Claes" userId="d64208f3-0076-4064-b6ac-7d8ee9dc279f" providerId="ADAL" clId="{53683D68-0D47-46E6-9E25-58078D0ACC4F}" dt="2019-11-25T12:50:20.372" v="21" actId="1076"/>
        <pc:sldMkLst>
          <pc:docMk/>
          <pc:sldMk cId="1128459316" sldId="348"/>
        </pc:sldMkLst>
        <pc:spChg chg="mod">
          <ac:chgData name="Jo Claes" userId="d64208f3-0076-4064-b6ac-7d8ee9dc279f" providerId="ADAL" clId="{53683D68-0D47-46E6-9E25-58078D0ACC4F}" dt="2019-11-25T12:50:20.372" v="21" actId="1076"/>
          <ac:spMkLst>
            <pc:docMk/>
            <pc:sldMk cId="1128459316" sldId="348"/>
            <ac:spMk id="4" creationId="{00000000-0000-0000-0000-000000000000}"/>
          </ac:spMkLst>
        </pc:spChg>
        <pc:picChg chg="del">
          <ac:chgData name="Jo Claes" userId="d64208f3-0076-4064-b6ac-7d8ee9dc279f" providerId="ADAL" clId="{53683D68-0D47-46E6-9E25-58078D0ACC4F}" dt="2019-11-25T12:49:42.293" v="12" actId="478"/>
          <ac:picMkLst>
            <pc:docMk/>
            <pc:sldMk cId="1128459316" sldId="348"/>
            <ac:picMk id="5" creationId="{A55E1E00-F709-4D10-9C9D-AD27938D1E0E}"/>
          </ac:picMkLst>
        </pc:picChg>
        <pc:picChg chg="add mod ord modCrop">
          <ac:chgData name="Jo Claes" userId="d64208f3-0076-4064-b6ac-7d8ee9dc279f" providerId="ADAL" clId="{53683D68-0D47-46E6-9E25-58078D0ACC4F}" dt="2019-11-25T12:50:15.605" v="20" actId="167"/>
          <ac:picMkLst>
            <pc:docMk/>
            <pc:sldMk cId="1128459316" sldId="348"/>
            <ac:picMk id="6" creationId="{BB50DA9E-3E6B-442C-9A25-7478238190A9}"/>
          </ac:picMkLst>
        </pc:picChg>
      </pc:sldChg>
      <pc:sldChg chg="addSp delSp modSp">
        <pc:chgData name="Jo Claes" userId="d64208f3-0076-4064-b6ac-7d8ee9dc279f" providerId="ADAL" clId="{53683D68-0D47-46E6-9E25-58078D0ACC4F}" dt="2019-11-25T12:52:04.867" v="38" actId="1076"/>
        <pc:sldMkLst>
          <pc:docMk/>
          <pc:sldMk cId="2656190904" sldId="349"/>
        </pc:sldMkLst>
        <pc:spChg chg="mod">
          <ac:chgData name="Jo Claes" userId="d64208f3-0076-4064-b6ac-7d8ee9dc279f" providerId="ADAL" clId="{53683D68-0D47-46E6-9E25-58078D0ACC4F}" dt="2019-11-25T12:50:28.053" v="23" actId="20577"/>
          <ac:spMkLst>
            <pc:docMk/>
            <pc:sldMk cId="2656190904" sldId="349"/>
            <ac:spMk id="5" creationId="{00000000-0000-0000-0000-000000000000}"/>
          </ac:spMkLst>
        </pc:spChg>
        <pc:picChg chg="add del mod modCrop">
          <ac:chgData name="Jo Claes" userId="d64208f3-0076-4064-b6ac-7d8ee9dc279f" providerId="ADAL" clId="{53683D68-0D47-46E6-9E25-58078D0ACC4F}" dt="2019-11-25T12:51:41.356" v="32" actId="478"/>
          <ac:picMkLst>
            <pc:docMk/>
            <pc:sldMk cId="2656190904" sldId="349"/>
            <ac:picMk id="4" creationId="{9DFE9ABF-60A7-4DD9-9AF4-A87AC591C881}"/>
          </ac:picMkLst>
        </pc:picChg>
        <pc:picChg chg="del">
          <ac:chgData name="Jo Claes" userId="d64208f3-0076-4064-b6ac-7d8ee9dc279f" providerId="ADAL" clId="{53683D68-0D47-46E6-9E25-58078D0ACC4F}" dt="2019-11-25T12:50:32.126" v="24" actId="478"/>
          <ac:picMkLst>
            <pc:docMk/>
            <pc:sldMk cId="2656190904" sldId="349"/>
            <ac:picMk id="6" creationId="{75E2BB75-A475-4768-9433-9E385D1F15A8}"/>
          </ac:picMkLst>
        </pc:picChg>
        <pc:picChg chg="add mod modCrop">
          <ac:chgData name="Jo Claes" userId="d64208f3-0076-4064-b6ac-7d8ee9dc279f" providerId="ADAL" clId="{53683D68-0D47-46E6-9E25-58078D0ACC4F}" dt="2019-11-25T12:52:04.867" v="38" actId="1076"/>
          <ac:picMkLst>
            <pc:docMk/>
            <pc:sldMk cId="2656190904" sldId="349"/>
            <ac:picMk id="8" creationId="{24F46E92-A27C-41D2-A9B7-E327EFB6A911}"/>
          </ac:picMkLst>
        </pc:picChg>
      </pc:sldChg>
      <pc:sldChg chg="addSp delSp modSp">
        <pc:chgData name="Jo Claes" userId="d64208f3-0076-4064-b6ac-7d8ee9dc279f" providerId="ADAL" clId="{53683D68-0D47-46E6-9E25-58078D0ACC4F}" dt="2019-11-25T12:52:34.307" v="45" actId="732"/>
        <pc:sldMkLst>
          <pc:docMk/>
          <pc:sldMk cId="2105672879" sldId="350"/>
        </pc:sldMkLst>
        <pc:spChg chg="mod">
          <ac:chgData name="Jo Claes" userId="d64208f3-0076-4064-b6ac-7d8ee9dc279f" providerId="ADAL" clId="{53683D68-0D47-46E6-9E25-58078D0ACC4F}" dt="2019-11-25T12:52:16.430" v="41" actId="20577"/>
          <ac:spMkLst>
            <pc:docMk/>
            <pc:sldMk cId="2105672879" sldId="350"/>
            <ac:spMk id="5" creationId="{00000000-0000-0000-0000-000000000000}"/>
          </ac:spMkLst>
        </pc:spChg>
        <pc:picChg chg="del">
          <ac:chgData name="Jo Claes" userId="d64208f3-0076-4064-b6ac-7d8ee9dc279f" providerId="ADAL" clId="{53683D68-0D47-46E6-9E25-58078D0ACC4F}" dt="2019-11-25T12:52:13.500" v="39" actId="478"/>
          <ac:picMkLst>
            <pc:docMk/>
            <pc:sldMk cId="2105672879" sldId="350"/>
            <ac:picMk id="4" creationId="{8F64DCA1-91D5-4455-9384-282EB67BF85C}"/>
          </ac:picMkLst>
        </pc:picChg>
        <pc:picChg chg="add mod modCrop">
          <ac:chgData name="Jo Claes" userId="d64208f3-0076-4064-b6ac-7d8ee9dc279f" providerId="ADAL" clId="{53683D68-0D47-46E6-9E25-58078D0ACC4F}" dt="2019-11-25T12:52:34.307" v="45" actId="732"/>
          <ac:picMkLst>
            <pc:docMk/>
            <pc:sldMk cId="2105672879" sldId="350"/>
            <ac:picMk id="6" creationId="{FE99888A-3407-4BC1-8293-8274BD014F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34" tIns="45217" rIns="90434" bIns="45217" rtlCol="0"/>
          <a:lstStyle>
            <a:lvl1pPr algn="l">
              <a:defRPr sz="1200"/>
            </a:lvl1pPr>
          </a:lstStyle>
          <a:p>
            <a:endParaRPr lang="nl-BE"/>
          </a:p>
        </p:txBody>
      </p:sp>
      <p:sp>
        <p:nvSpPr>
          <p:cNvPr id="3" name="Date Placeholder 2"/>
          <p:cNvSpPr>
            <a:spLocks noGrp="1"/>
          </p:cNvSpPr>
          <p:nvPr>
            <p:ph type="dt" sz="quarter" idx="1"/>
          </p:nvPr>
        </p:nvSpPr>
        <p:spPr>
          <a:xfrm>
            <a:off x="3777607" y="0"/>
            <a:ext cx="2889938" cy="493633"/>
          </a:xfrm>
          <a:prstGeom prst="rect">
            <a:avLst/>
          </a:prstGeom>
        </p:spPr>
        <p:txBody>
          <a:bodyPr vert="horz" lIns="90434" tIns="45217" rIns="90434" bIns="45217" rtlCol="0"/>
          <a:lstStyle>
            <a:lvl1pPr algn="r">
              <a:defRPr sz="1200"/>
            </a:lvl1pPr>
          </a:lstStyle>
          <a:p>
            <a:fld id="{DD77F9B1-7340-4271-AED9-6BCFD0B197A3}" type="datetimeFigureOut">
              <a:rPr lang="nl-BE" smtClean="0"/>
              <a:t>30/01/2020</a:t>
            </a:fld>
            <a:endParaRPr lang="nl-BE"/>
          </a:p>
        </p:txBody>
      </p:sp>
      <p:sp>
        <p:nvSpPr>
          <p:cNvPr id="4" name="Footer Placeholder 3"/>
          <p:cNvSpPr>
            <a:spLocks noGrp="1"/>
          </p:cNvSpPr>
          <p:nvPr>
            <p:ph type="ftr" sz="quarter" idx="2"/>
          </p:nvPr>
        </p:nvSpPr>
        <p:spPr>
          <a:xfrm>
            <a:off x="0" y="9377316"/>
            <a:ext cx="2889938" cy="493633"/>
          </a:xfrm>
          <a:prstGeom prst="rect">
            <a:avLst/>
          </a:prstGeom>
        </p:spPr>
        <p:txBody>
          <a:bodyPr vert="horz" lIns="90434" tIns="45217" rIns="90434" bIns="45217" rtlCol="0" anchor="b"/>
          <a:lstStyle>
            <a:lvl1pPr algn="l">
              <a:defRPr sz="1200"/>
            </a:lvl1pPr>
          </a:lstStyle>
          <a:p>
            <a:endParaRPr lang="nl-BE"/>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0434" tIns="45217" rIns="90434" bIns="45217" rtlCol="0" anchor="b"/>
          <a:lstStyle>
            <a:lvl1pPr algn="r">
              <a:defRPr sz="1200"/>
            </a:lvl1pPr>
          </a:lstStyle>
          <a:p>
            <a:fld id="{042D8382-0357-49B8-9F71-87DF31DEF198}" type="slidenum">
              <a:rPr lang="nl-BE" smtClean="0"/>
              <a:t>‹#›</a:t>
            </a:fld>
            <a:endParaRPr lang="nl-BE"/>
          </a:p>
        </p:txBody>
      </p:sp>
    </p:spTree>
    <p:extLst>
      <p:ext uri="{BB962C8B-B14F-4D97-AF65-F5344CB8AC3E}">
        <p14:creationId xmlns:p14="http://schemas.microsoft.com/office/powerpoint/2010/main" val="3353393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0434" tIns="45217" rIns="90434" bIns="45217" rtlCol="0"/>
          <a:lstStyle>
            <a:lvl1pPr algn="l">
              <a:defRPr sz="1200"/>
            </a:lvl1pPr>
          </a:lstStyle>
          <a:p>
            <a:endParaRPr lang="fr-FR"/>
          </a:p>
        </p:txBody>
      </p:sp>
      <p:sp>
        <p:nvSpPr>
          <p:cNvPr id="3" name="Date Placeholder 2"/>
          <p:cNvSpPr>
            <a:spLocks noGrp="1"/>
          </p:cNvSpPr>
          <p:nvPr>
            <p:ph type="dt" idx="1"/>
          </p:nvPr>
        </p:nvSpPr>
        <p:spPr>
          <a:xfrm>
            <a:off x="3777607" y="0"/>
            <a:ext cx="2889938" cy="493633"/>
          </a:xfrm>
          <a:prstGeom prst="rect">
            <a:avLst/>
          </a:prstGeom>
        </p:spPr>
        <p:txBody>
          <a:bodyPr vert="horz" lIns="90434" tIns="45217" rIns="90434" bIns="45217" rtlCol="0"/>
          <a:lstStyle>
            <a:lvl1pPr algn="r">
              <a:defRPr sz="1200"/>
            </a:lvl1pPr>
          </a:lstStyle>
          <a:p>
            <a:fld id="{61C3FC1B-1360-4953-A911-6C5EDFE56089}" type="datetimeFigureOut">
              <a:rPr lang="fr-FR" smtClean="0"/>
              <a:t>30/01/2020</a:t>
            </a:fld>
            <a:endParaRPr lang="fr-FR"/>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0434" tIns="45217" rIns="90434" bIns="45217" rtlCol="0" anchor="ctr"/>
          <a:lstStyle/>
          <a:p>
            <a:endParaRPr lang="fr-FR"/>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0434" tIns="45217" rIns="90434" bIns="452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377316"/>
            <a:ext cx="2889938" cy="493633"/>
          </a:xfrm>
          <a:prstGeom prst="rect">
            <a:avLst/>
          </a:prstGeom>
        </p:spPr>
        <p:txBody>
          <a:bodyPr vert="horz" lIns="90434" tIns="45217" rIns="90434" bIns="45217" rtlCol="0" anchor="b"/>
          <a:lstStyle>
            <a:lvl1pPr algn="l">
              <a:defRPr sz="1200"/>
            </a:lvl1pPr>
          </a:lstStyle>
          <a:p>
            <a:endParaRPr lang="fr-FR"/>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0434" tIns="45217" rIns="90434" bIns="45217"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D31F2-D280-4941-9FB1-46DCA8BCB0E7}" type="slidenum">
              <a:rPr lang="fr-FR" smtClean="0"/>
              <a:t>4</a:t>
            </a:fld>
            <a:endParaRPr lang="fr-FR"/>
          </a:p>
        </p:txBody>
      </p:sp>
    </p:spTree>
    <p:extLst>
      <p:ext uri="{BB962C8B-B14F-4D97-AF65-F5344CB8AC3E}">
        <p14:creationId xmlns:p14="http://schemas.microsoft.com/office/powerpoint/2010/main" val="312253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11</a:t>
            </a:fld>
            <a:endParaRPr lang="fr-FR"/>
          </a:p>
        </p:txBody>
      </p:sp>
    </p:spTree>
    <p:extLst>
      <p:ext uri="{BB962C8B-B14F-4D97-AF65-F5344CB8AC3E}">
        <p14:creationId xmlns:p14="http://schemas.microsoft.com/office/powerpoint/2010/main" val="379808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12</a:t>
            </a:fld>
            <a:endParaRPr lang="fr-FR"/>
          </a:p>
        </p:txBody>
      </p:sp>
    </p:spTree>
    <p:extLst>
      <p:ext uri="{BB962C8B-B14F-4D97-AF65-F5344CB8AC3E}">
        <p14:creationId xmlns:p14="http://schemas.microsoft.com/office/powerpoint/2010/main" val="396749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13</a:t>
            </a:fld>
            <a:endParaRPr lang="fr-FR"/>
          </a:p>
        </p:txBody>
      </p:sp>
    </p:spTree>
    <p:extLst>
      <p:ext uri="{BB962C8B-B14F-4D97-AF65-F5344CB8AC3E}">
        <p14:creationId xmlns:p14="http://schemas.microsoft.com/office/powerpoint/2010/main" val="376265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699449" indent="-269020" eaLnBrk="0" hangingPunct="0">
              <a:defRPr>
                <a:solidFill>
                  <a:schemeClr val="tx1"/>
                </a:solidFill>
                <a:latin typeface="Arial" charset="0"/>
              </a:defRPr>
            </a:lvl2pPr>
            <a:lvl3pPr marL="1076077" indent="-215216" eaLnBrk="0" hangingPunct="0">
              <a:defRPr>
                <a:solidFill>
                  <a:schemeClr val="tx1"/>
                </a:solidFill>
                <a:latin typeface="Arial" charset="0"/>
              </a:defRPr>
            </a:lvl3pPr>
            <a:lvl4pPr marL="1506509" indent="-215216" eaLnBrk="0" hangingPunct="0">
              <a:defRPr>
                <a:solidFill>
                  <a:schemeClr val="tx1"/>
                </a:solidFill>
                <a:latin typeface="Arial" charset="0"/>
              </a:defRPr>
            </a:lvl4pPr>
            <a:lvl5pPr marL="1936940" indent="-215216" eaLnBrk="0" hangingPunct="0">
              <a:defRPr>
                <a:solidFill>
                  <a:schemeClr val="tx1"/>
                </a:solidFill>
                <a:latin typeface="Arial" charset="0"/>
              </a:defRPr>
            </a:lvl5pPr>
            <a:lvl6pPr marL="2367371" indent="-215216" eaLnBrk="0" fontAlgn="base" hangingPunct="0">
              <a:spcBef>
                <a:spcPct val="0"/>
              </a:spcBef>
              <a:spcAft>
                <a:spcPct val="0"/>
              </a:spcAft>
              <a:defRPr>
                <a:solidFill>
                  <a:schemeClr val="tx1"/>
                </a:solidFill>
                <a:latin typeface="Arial" charset="0"/>
              </a:defRPr>
            </a:lvl6pPr>
            <a:lvl7pPr marL="2797801" indent="-215216" eaLnBrk="0" fontAlgn="base" hangingPunct="0">
              <a:spcBef>
                <a:spcPct val="0"/>
              </a:spcBef>
              <a:spcAft>
                <a:spcPct val="0"/>
              </a:spcAft>
              <a:defRPr>
                <a:solidFill>
                  <a:schemeClr val="tx1"/>
                </a:solidFill>
                <a:latin typeface="Arial" charset="0"/>
              </a:defRPr>
            </a:lvl7pPr>
            <a:lvl8pPr marL="3228233" indent="-215216" eaLnBrk="0" fontAlgn="base" hangingPunct="0">
              <a:spcBef>
                <a:spcPct val="0"/>
              </a:spcBef>
              <a:spcAft>
                <a:spcPct val="0"/>
              </a:spcAft>
              <a:defRPr>
                <a:solidFill>
                  <a:schemeClr val="tx1"/>
                </a:solidFill>
                <a:latin typeface="Arial" charset="0"/>
              </a:defRPr>
            </a:lvl8pPr>
            <a:lvl9pPr marL="3658663" indent="-215216" eaLnBrk="0" fontAlgn="base" hangingPunct="0">
              <a:spcBef>
                <a:spcPct val="0"/>
              </a:spcBef>
              <a:spcAft>
                <a:spcPct val="0"/>
              </a:spcAft>
              <a:defRPr>
                <a:solidFill>
                  <a:schemeClr val="tx1"/>
                </a:solidFill>
                <a:latin typeface="Arial" charset="0"/>
              </a:defRPr>
            </a:lvl9pPr>
          </a:lstStyle>
          <a:p>
            <a:pPr eaLnBrk="1" hangingPunct="1"/>
            <a:fld id="{01808DFE-814D-448A-858D-393499C073AA}" type="slidenum">
              <a:rPr lang="en-US"/>
              <a:pPr eaLnBrk="1" hangingPunct="1"/>
              <a:t>14</a:t>
            </a:fld>
            <a:endParaRPr lang="en-US"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199968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AD31F2-D280-4941-9FB1-46DCA8BCB0E7}" type="slidenum">
              <a:rPr lang="fr-FR" smtClean="0"/>
              <a:t>20</a:t>
            </a:fld>
            <a:endParaRPr lang="fr-FR"/>
          </a:p>
        </p:txBody>
      </p:sp>
    </p:spTree>
    <p:extLst>
      <p:ext uri="{BB962C8B-B14F-4D97-AF65-F5344CB8AC3E}">
        <p14:creationId xmlns:p14="http://schemas.microsoft.com/office/powerpoint/2010/main" val="406618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26104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54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F38D9797-9C41-4F10-B9F7-025055FFE561}" type="slidenum">
              <a:rPr lang="fr-FR" smtClean="0"/>
              <a:t>‹#›</a:t>
            </a:fld>
            <a:endParaRPr lang="fr-FR"/>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F38D9797-9C41-4F10-B9F7-025055FFE561}" type="slidenum">
              <a:rPr lang="fr-FR" smtClean="0"/>
              <a:pPr/>
              <a:t>‹#›</a:t>
            </a:fld>
            <a:endParaRPr lang="fr-FR"/>
          </a:p>
        </p:txBody>
      </p:sp>
      <p:sp>
        <p:nvSpPr>
          <p:cNvPr id="7" name="Rectangle 6"/>
          <p:cNvSpPr/>
          <p:nvPr/>
        </p:nvSpPr>
        <p:spPr>
          <a:xfrm>
            <a:off x="8928000" y="0"/>
            <a:ext cx="216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ＭＳ Ｐゴシック" panose="020B0600070205080204" pitchFamily="50" charset="-128"/>
                <a:ea typeface="ＭＳ Ｐゴシック" panose="020B0600070205080204" pitchFamily="50" charset="-128"/>
              </a:rPr>
              <a:t>第</a:t>
            </a:r>
            <a:r>
              <a:rPr lang="en-US" altLang="ja-JP" sz="1400" b="1" dirty="0">
                <a:latin typeface="ＭＳ Ｐゴシック" panose="020B0600070205080204" pitchFamily="50" charset="-128"/>
                <a:ea typeface="ＭＳ Ｐゴシック" panose="020B0600070205080204" pitchFamily="50" charset="-128"/>
              </a:rPr>
              <a:t>4</a:t>
            </a:r>
            <a:r>
              <a:rPr lang="ja-JP" altLang="en-US" sz="1400" b="1" dirty="0">
                <a:latin typeface="ＭＳ Ｐゴシック" panose="020B0600070205080204" pitchFamily="50" charset="-128"/>
                <a:ea typeface="ＭＳ Ｐゴシック" panose="020B0600070205080204" pitchFamily="50" charset="-128"/>
              </a:rPr>
              <a:t>章　ステンレスの特性</a:t>
            </a:r>
            <a:endParaRPr lang="fr-BE" sz="1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A21E9C"/>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21E9C"/>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21E9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nickelinstitute.org/~/Media/Files/TechnicalLiterature/CapabilitiesandLimitationsofArchitecturalMetalsandMetalsforCorrosionResistanceI_14057a_.pdf" TargetMode="External"/><Relationship Id="rId3" Type="http://schemas.openxmlformats.org/officeDocument/2006/relationships/hyperlink" Target="http://www.imoa.info/download_files/stainless-steel/Austenitics.pdf" TargetMode="External"/><Relationship Id="rId7" Type="http://schemas.openxmlformats.org/officeDocument/2006/relationships/hyperlink" Target="https://www.imoa.info/molybdenum-uses/molybdenum-grade-stainless-steels/architecture/structural-duplex-stainless.php?d=1" TargetMode="External"/><Relationship Id="rId12" Type="http://schemas.openxmlformats.org/officeDocument/2006/relationships/hyperlink" Target="http://www.worldstainless.org/what_is_stainless_steel/standards" TargetMode="External"/><Relationship Id="rId2" Type="http://schemas.openxmlformats.org/officeDocument/2006/relationships/hyperlink" Target="http://www.amazon.com/s/ref=dp_byline_sr_book_1?ie=UTF8&amp;field-author=D.+Peckner&amp;search-alias=books&amp;text=D.+Peckner&amp;sort=relevancerank" TargetMode="External"/><Relationship Id="rId1" Type="http://schemas.openxmlformats.org/officeDocument/2006/relationships/slideLayout" Target="../slideLayouts/slideLayout2.xml"/><Relationship Id="rId6" Type="http://schemas.openxmlformats.org/officeDocument/2006/relationships/hyperlink" Target="http://www.worldstainless.org/Files/issf/non-image-files/PDF/ISSF_Martensitic_Stainless_Steels.pdf" TargetMode="External"/><Relationship Id="rId11" Type="http://schemas.openxmlformats.org/officeDocument/2006/relationships/hyperlink" Target="http://www.bssa.org.uk/topics.php?article=370&amp;featured=1" TargetMode="External"/><Relationship Id="rId5" Type="http://schemas.openxmlformats.org/officeDocument/2006/relationships/hyperlink" Target="http://www.worldstainless.org/Files/issf/non-image-files/PDF/ISSF_The_Ferritic_Solution_Japanese.pdf" TargetMode="External"/><Relationship Id="rId10" Type="http://schemas.openxmlformats.org/officeDocument/2006/relationships/hyperlink" Target="http://www.imoa.info/download_files/stainless-steel/2014-8-Specification-and-Guideline-list.pdf" TargetMode="External"/><Relationship Id="rId4" Type="http://schemas.openxmlformats.org/officeDocument/2006/relationships/hyperlink" Target="http://www.worldstainless.org/Files/issf/non-image-files/PDF/ISSFNew200seriessteelsAnopportunityorathreat_EN.pdf" TargetMode="External"/><Relationship Id="rId9" Type="http://schemas.openxmlformats.org/officeDocument/2006/relationships/hyperlink" Target="http://www.worldstainless.org/Files/issf/non-image-files/PDF/Euro_Inox/Tables_TechnicalProperties_EN.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bssa.org.uk/topics.php?article=46" TargetMode="External"/><Relationship Id="rId2" Type="http://schemas.openxmlformats.org/officeDocument/2006/relationships/hyperlink" Target="http://www.bssa.org.uk/topics.php?article=44" TargetMode="External"/><Relationship Id="rId1" Type="http://schemas.openxmlformats.org/officeDocument/2006/relationships/slideLayout" Target="../slideLayouts/slideLayout2.xml"/><Relationship Id="rId5" Type="http://schemas.openxmlformats.org/officeDocument/2006/relationships/hyperlink" Target="http://www.worldstainless.org/Files/issf/non-image-files/PDF/ISSF_Stainless_Steel_in_Figures_2019_English_public_version.pdf" TargetMode="External"/><Relationship Id="rId4" Type="http://schemas.openxmlformats.org/officeDocument/2006/relationships/hyperlink" Target="http://www.worldstainless.org/Files/issf/non-image-files/PDF/Euro_Inox/EN10088-4_EN.pdf"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youtu.be/l4Z1UVWm3DE" TargetMode="External"/><Relationship Id="rId3" Type="http://schemas.openxmlformats.org/officeDocument/2006/relationships/hyperlink" Target="https://youtu.be/rKCp7XmJftQ" TargetMode="External"/><Relationship Id="rId7" Type="http://schemas.openxmlformats.org/officeDocument/2006/relationships/image" Target="../media/image2.png"/><Relationship Id="rId2" Type="http://schemas.openxmlformats.org/officeDocument/2006/relationships/hyperlink" Target="https://youtu.be/E-GcuxtWcnc" TargetMode="External"/><Relationship Id="rId1" Type="http://schemas.openxmlformats.org/officeDocument/2006/relationships/slideLayout" Target="../slideLayouts/slideLayout2.xml"/><Relationship Id="rId6" Type="http://schemas.openxmlformats.org/officeDocument/2006/relationships/hyperlink" Target="http://youtu.be/ngnT6dYo-M0" TargetMode="External"/><Relationship Id="rId5" Type="http://schemas.openxmlformats.org/officeDocument/2006/relationships/image" Target="../media/image1.jpeg"/><Relationship Id="rId4" Type="http://schemas.openxmlformats.org/officeDocument/2006/relationships/hyperlink" Target="https://youtu.be/gYgZjfwSMkU" TargetMode="Externa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en-US" sz="5400" dirty="0">
                <a:latin typeface="ＭＳ Ｐゴシック" panose="020B0600070205080204" pitchFamily="50" charset="-128"/>
                <a:ea typeface="ＭＳ Ｐゴシック" panose="020B0600070205080204" pitchFamily="50" charset="-128"/>
              </a:rPr>
              <a:t>建築・土木科</a:t>
            </a:r>
            <a:br>
              <a:rPr lang="en-US" altLang="ja-JP" sz="5400" dirty="0">
                <a:latin typeface="ＭＳ Ｐゴシック" panose="020B0600070205080204" pitchFamily="50" charset="-128"/>
                <a:ea typeface="ＭＳ Ｐゴシック" panose="020B0600070205080204" pitchFamily="50" charset="-128"/>
              </a:rPr>
            </a:br>
            <a:r>
              <a:rPr lang="ja-JP" altLang="en-US" sz="5400" dirty="0">
                <a:latin typeface="ＭＳ Ｐゴシック" panose="020B0600070205080204" pitchFamily="50" charset="-128"/>
                <a:ea typeface="ＭＳ Ｐゴシック" panose="020B0600070205080204" pitchFamily="50" charset="-128"/>
              </a:rPr>
              <a:t>講師用補助教材</a:t>
            </a:r>
            <a:endParaRPr lang="fr-FR" sz="5400" dirty="0">
              <a:latin typeface="ＭＳ Ｐゴシック" panose="020B0600070205080204" pitchFamily="50" charset="-128"/>
              <a:ea typeface="ＭＳ Ｐゴシック" panose="020B0600070205080204" pitchFamily="50" charset="-128"/>
            </a:endParaRPr>
          </a:p>
        </p:txBody>
      </p:sp>
      <p:sp>
        <p:nvSpPr>
          <p:cNvPr id="3" name="Subtitle 2"/>
          <p:cNvSpPr>
            <a:spLocks noGrp="1"/>
          </p:cNvSpPr>
          <p:nvPr>
            <p:ph type="subTitle" idx="1"/>
          </p:nvPr>
        </p:nvSpPr>
        <p:spPr/>
        <p:txBody>
          <a:bodyPr>
            <a:normAutofit/>
          </a:bodyPr>
          <a:lstStyle/>
          <a:p>
            <a:r>
              <a:rPr lang="ja-JP" altLang="en-US" sz="4000" b="1" dirty="0">
                <a:solidFill>
                  <a:srgbClr val="A21E9C"/>
                </a:solidFill>
                <a:latin typeface="ＭＳ Ｐゴシック" panose="020B0600070205080204" pitchFamily="50" charset="-128"/>
                <a:ea typeface="ＭＳ Ｐゴシック" panose="020B0600070205080204" pitchFamily="50" charset="-128"/>
              </a:rPr>
              <a:t>第</a:t>
            </a:r>
            <a:r>
              <a:rPr lang="en-US" altLang="ja-JP" sz="4000" b="1" dirty="0">
                <a:solidFill>
                  <a:srgbClr val="A21E9C"/>
                </a:solidFill>
                <a:latin typeface="ＭＳ Ｐゴシック" panose="020B0600070205080204" pitchFamily="50" charset="-128"/>
                <a:ea typeface="ＭＳ Ｐゴシック" panose="020B0600070205080204" pitchFamily="50" charset="-128"/>
              </a:rPr>
              <a:t>4</a:t>
            </a:r>
            <a:r>
              <a:rPr lang="ja-JP" altLang="en-US" sz="4000" b="1" dirty="0">
                <a:solidFill>
                  <a:srgbClr val="A21E9C"/>
                </a:solidFill>
                <a:latin typeface="ＭＳ Ｐゴシック" panose="020B0600070205080204" pitchFamily="50" charset="-128"/>
                <a:ea typeface="ＭＳ Ｐゴシック" panose="020B0600070205080204" pitchFamily="50" charset="-128"/>
              </a:rPr>
              <a:t>章　</a:t>
            </a:r>
            <a:endParaRPr lang="en-US" altLang="ja-JP" sz="4000" b="1" dirty="0">
              <a:solidFill>
                <a:srgbClr val="A21E9C"/>
              </a:solidFill>
              <a:latin typeface="ＭＳ Ｐゴシック" panose="020B0600070205080204" pitchFamily="50" charset="-128"/>
              <a:ea typeface="ＭＳ Ｐゴシック" panose="020B0600070205080204" pitchFamily="50" charset="-128"/>
            </a:endParaRPr>
          </a:p>
          <a:p>
            <a:r>
              <a:rPr lang="ja-JP" altLang="en-US" sz="4000" b="1" dirty="0">
                <a:solidFill>
                  <a:srgbClr val="A21E9C"/>
                </a:solidFill>
                <a:latin typeface="ＭＳ Ｐゴシック" panose="020B0600070205080204" pitchFamily="50" charset="-128"/>
                <a:ea typeface="ＭＳ Ｐゴシック" panose="020B0600070205080204" pitchFamily="50" charset="-128"/>
              </a:rPr>
              <a:t>ステンレスの特性</a:t>
            </a:r>
            <a:endParaRPr lang="fr-FR" sz="4000" b="1" dirty="0">
              <a:solidFill>
                <a:srgbClr val="A21E9C"/>
              </a:solidFill>
              <a:latin typeface="ＭＳ Ｐゴシック" panose="020B0600070205080204" pitchFamily="50" charset="-128"/>
              <a:ea typeface="ＭＳ Ｐゴシック" panose="020B0600070205080204" pitchFamily="50" charset="-128"/>
            </a:endParaRPr>
          </a:p>
        </p:txBody>
      </p:sp>
      <p:sp>
        <p:nvSpPr>
          <p:cNvPr id="4" name="Slide Number Placeholder 3"/>
          <p:cNvSpPr>
            <a:spLocks noGrp="1"/>
          </p:cNvSpPr>
          <p:nvPr>
            <p:ph type="sldNum" sz="quarter" idx="4294967295"/>
          </p:nvPr>
        </p:nvSpPr>
        <p:spPr>
          <a:xfrm>
            <a:off x="8567936" y="6492875"/>
            <a:ext cx="576064" cy="365125"/>
          </a:xfrm>
          <a:prstGeom prst="rect">
            <a:avLst/>
          </a:prstGeom>
        </p:spPr>
        <p:txBody>
          <a:bodyPr/>
          <a:lstStyle/>
          <a:p>
            <a:fld id="{F38D9797-9C41-4F10-B9F7-025055FFE561}" type="slidenum">
              <a:rPr lang="fr-FR" smtClean="0"/>
              <a:t>1</a:t>
            </a:fld>
            <a:endParaRPr lang="fr-FR" dirty="0"/>
          </a:p>
        </p:txBody>
      </p:sp>
    </p:spTree>
    <p:extLst>
      <p:ext uri="{BB962C8B-B14F-4D97-AF65-F5344CB8AC3E}">
        <p14:creationId xmlns:p14="http://schemas.microsoft.com/office/powerpoint/2010/main" val="3038716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ステンレスの化学成分</a:t>
            </a:r>
            <a:endParaRPr lang="en-GB" sz="3600" dirty="0">
              <a:latin typeface="ＭＳ Ｐゴシック" panose="020B0600070205080204" pitchFamily="50" charset="-128"/>
              <a:ea typeface="ＭＳ Ｐゴシック" panose="020B0600070205080204" pitchFamily="50"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9787546"/>
              </p:ext>
            </p:extLst>
          </p:nvPr>
        </p:nvGraphicFramePr>
        <p:xfrm>
          <a:off x="457200" y="1600200"/>
          <a:ext cx="8229600" cy="387604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a:latin typeface="ＭＳ Ｐゴシック" panose="020B0600070205080204" pitchFamily="50" charset="-128"/>
                          <a:ea typeface="ＭＳ Ｐゴシック" panose="020B0600070205080204" pitchFamily="50" charset="-128"/>
                        </a:rPr>
                        <a:t>世界の主要規格</a:t>
                      </a:r>
                      <a:r>
                        <a:rPr lang="fr-FR" sz="2400" dirty="0">
                          <a:latin typeface="ＭＳ Ｐゴシック" panose="020B0600070205080204" pitchFamily="50" charset="-128"/>
                          <a:ea typeface="ＭＳ Ｐゴシック" panose="020B0600070205080204" pitchFamily="50" charset="-128"/>
                        </a:rPr>
                        <a:t>:</a:t>
                      </a:r>
                      <a:endParaRPr lang="fr-FR" sz="2400" dirty="0">
                        <a:solidFill>
                          <a:srgbClr val="0070C0"/>
                        </a:solidFill>
                        <a:latin typeface="ＭＳ Ｐゴシック" panose="020B0600070205080204" pitchFamily="50" charset="-128"/>
                        <a:ea typeface="ＭＳ Ｐゴシック" panose="020B0600070205080204" pitchFamily="50" charset="-128"/>
                      </a:endParaRPr>
                    </a:p>
                  </a:txBody>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fr-FR" sz="1800" dirty="0">
                          <a:latin typeface="ＭＳ Ｐゴシック" panose="020B0600070205080204" pitchFamily="50" charset="-128"/>
                          <a:ea typeface="ＭＳ Ｐゴシック" panose="020B0600070205080204" pitchFamily="50" charset="-128"/>
                        </a:rPr>
                        <a:t>ISO</a:t>
                      </a:r>
                      <a:endParaRPr lang="en-GB" dirty="0">
                        <a:latin typeface="ＭＳ Ｐゴシック" panose="020B0600070205080204" pitchFamily="50" charset="-128"/>
                        <a:ea typeface="ＭＳ Ｐゴシック" panose="020B0600070205080204" pitchFamily="50" charset="-128"/>
                      </a:endParaRPr>
                    </a:p>
                  </a:txBody>
                  <a:tcPr/>
                </a:tc>
                <a:tc>
                  <a:txBody>
                    <a:bodyPr/>
                    <a:lstStyle/>
                    <a:p>
                      <a:pPr algn="ctr"/>
                      <a:r>
                        <a:rPr lang="fr-FR" sz="1800" dirty="0">
                          <a:latin typeface="ＭＳ Ｐゴシック" panose="020B0600070205080204" pitchFamily="50" charset="-128"/>
                          <a:ea typeface="ＭＳ Ｐゴシック" panose="020B0600070205080204" pitchFamily="50" charset="-128"/>
                        </a:rPr>
                        <a:t>EN</a:t>
                      </a:r>
                      <a:endParaRPr lang="en-GB" dirty="0">
                        <a:latin typeface="ＭＳ Ｐゴシック" panose="020B0600070205080204" pitchFamily="50" charset="-128"/>
                        <a:ea typeface="ＭＳ Ｐゴシック" panose="020B060007020508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a:latin typeface="ＭＳ Ｐゴシック" panose="020B0600070205080204" pitchFamily="50" charset="-128"/>
                          <a:ea typeface="ＭＳ Ｐゴシック" panose="020B0600070205080204" pitchFamily="50" charset="-128"/>
                        </a:rPr>
                        <a:t>ASTM/AISI</a:t>
                      </a:r>
                      <a:endParaRPr lang="en-GB" dirty="0">
                        <a:latin typeface="ＭＳ Ｐゴシック" panose="020B0600070205080204" pitchFamily="50" charset="-128"/>
                        <a:ea typeface="ＭＳ Ｐゴシック" panose="020B0600070205080204" pitchFamily="50" charset="-128"/>
                      </a:endParaRPr>
                    </a:p>
                  </a:txBody>
                  <a:tcPr/>
                </a:tc>
                <a:tc>
                  <a:txBody>
                    <a:bodyPr/>
                    <a:lstStyle/>
                    <a:p>
                      <a:pPr algn="ctr"/>
                      <a:r>
                        <a:rPr lang="fr-FR" sz="1800" dirty="0">
                          <a:latin typeface="ＭＳ Ｐゴシック" panose="020B0600070205080204" pitchFamily="50" charset="-128"/>
                          <a:ea typeface="ＭＳ Ｐゴシック" panose="020B0600070205080204" pitchFamily="50" charset="-128"/>
                        </a:rPr>
                        <a:t>UNS</a:t>
                      </a:r>
                      <a:endParaRPr lang="en-GB" dirty="0">
                        <a:latin typeface="ＭＳ Ｐゴシック" panose="020B0600070205080204" pitchFamily="50" charset="-128"/>
                        <a:ea typeface="ＭＳ Ｐゴシック" panose="020B0600070205080204" pitchFamily="50" charset="-128"/>
                      </a:endParaRPr>
                    </a:p>
                  </a:txBody>
                  <a:tcPr/>
                </a:tc>
                <a:tc>
                  <a:txBody>
                    <a:bodyPr/>
                    <a:lstStyle/>
                    <a:p>
                      <a:pPr marL="0" indent="0" algn="ctr">
                        <a:buFont typeface="Arial" pitchFamily="34" charset="0"/>
                        <a:buNone/>
                      </a:pPr>
                      <a:r>
                        <a:rPr lang="fr-FR" sz="1800" dirty="0">
                          <a:latin typeface="ＭＳ Ｐゴシック" panose="020B0600070205080204" pitchFamily="50" charset="-128"/>
                          <a:ea typeface="ＭＳ Ｐゴシック" panose="020B0600070205080204" pitchFamily="50" charset="-128"/>
                        </a:rPr>
                        <a:t>JIS</a:t>
                      </a:r>
                      <a:endParaRPr lang="fr-FR" sz="1800" dirty="0">
                        <a:solidFill>
                          <a:srgbClr val="0070C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r h="370840">
                <a:tc>
                  <a:txBody>
                    <a:bodyPr/>
                    <a:lstStyle/>
                    <a:p>
                      <a:pPr algn="ctr"/>
                      <a:endParaRPr lang="fr-BE" dirty="0">
                        <a:latin typeface="ＭＳ Ｐゴシック" panose="020B0600070205080204" pitchFamily="50" charset="-128"/>
                        <a:ea typeface="ＭＳ Ｐゴシック" panose="020B0600070205080204" pitchFamily="50" charset="-128"/>
                      </a:endParaRPr>
                    </a:p>
                    <a:p>
                      <a:pPr algn="ctr"/>
                      <a:endParaRPr lang="fr-BE" dirty="0">
                        <a:latin typeface="ＭＳ Ｐゴシック" panose="020B0600070205080204" pitchFamily="50" charset="-128"/>
                        <a:ea typeface="ＭＳ Ｐゴシック" panose="020B0600070205080204" pitchFamily="50" charset="-128"/>
                      </a:endParaRPr>
                    </a:p>
                    <a:p>
                      <a:pPr algn="ctr"/>
                      <a:endParaRPr lang="en-GB" dirty="0">
                        <a:latin typeface="ＭＳ Ｐゴシック" panose="020B0600070205080204" pitchFamily="50" charset="-128"/>
                        <a:ea typeface="ＭＳ Ｐゴシック" panose="020B0600070205080204" pitchFamily="50" charset="-128"/>
                      </a:endParaRPr>
                    </a:p>
                  </a:txBody>
                  <a:tcPr/>
                </a:tc>
                <a:tc>
                  <a:txBody>
                    <a:bodyPr/>
                    <a:lstStyle/>
                    <a:p>
                      <a:pPr algn="ctr"/>
                      <a:endParaRPr lang="en-GB" dirty="0">
                        <a:latin typeface="ＭＳ Ｐゴシック" panose="020B0600070205080204" pitchFamily="50" charset="-128"/>
                        <a:ea typeface="ＭＳ Ｐゴシック" panose="020B0600070205080204" pitchFamily="50" charset="-128"/>
                      </a:endParaRPr>
                    </a:p>
                  </a:txBody>
                  <a:tcPr/>
                </a:tc>
                <a:tc>
                  <a:txBody>
                    <a:bodyPr/>
                    <a:lstStyle/>
                    <a:p>
                      <a:pPr algn="ctr"/>
                      <a:endParaRPr lang="en-GB" dirty="0">
                        <a:latin typeface="ＭＳ Ｐゴシック" panose="020B0600070205080204" pitchFamily="50" charset="-128"/>
                        <a:ea typeface="ＭＳ Ｐゴシック" panose="020B0600070205080204" pitchFamily="50" charset="-128"/>
                      </a:endParaRPr>
                    </a:p>
                  </a:txBody>
                  <a:tcPr/>
                </a:tc>
                <a:tc>
                  <a:txBody>
                    <a:bodyPr/>
                    <a:lstStyle/>
                    <a:p>
                      <a:pPr algn="ctr"/>
                      <a:endParaRPr lang="en-GB" dirty="0">
                        <a:latin typeface="ＭＳ Ｐゴシック" panose="020B0600070205080204" pitchFamily="50" charset="-128"/>
                        <a:ea typeface="ＭＳ Ｐゴシック" panose="020B0600070205080204" pitchFamily="50" charset="-128"/>
                      </a:endParaRPr>
                    </a:p>
                  </a:txBody>
                  <a:tcPr/>
                </a:tc>
                <a:tc>
                  <a:txBody>
                    <a:bodyPr/>
                    <a:lstStyle/>
                    <a:p>
                      <a:pPr marL="0" indent="0" algn="ctr">
                        <a:buFont typeface="Arial" pitchFamily="34" charset="0"/>
                        <a:buNone/>
                      </a:pPr>
                      <a:endParaRPr lang="fr-FR" sz="1800" dirty="0">
                        <a:solidFill>
                          <a:srgbClr val="0070C0"/>
                        </a:solidFill>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2"/>
                  </a:ext>
                </a:extLst>
              </a:tr>
              <a:tr h="370840">
                <a:tc gridSpan="5">
                  <a:txBody>
                    <a:bodyPr/>
                    <a:lstStyle/>
                    <a:p>
                      <a:pPr marL="0" indent="0">
                        <a:buNone/>
                      </a:pPr>
                      <a:r>
                        <a:rPr lang="ja-JP" altLang="en-US" sz="1600" b="1" u="none" dirty="0">
                          <a:latin typeface="ＭＳ Ｐゴシック" panose="020B0600070205080204" pitchFamily="50" charset="-128"/>
                          <a:ea typeface="ＭＳ Ｐゴシック" panose="020B0600070205080204" pitchFamily="50" charset="-128"/>
                        </a:rPr>
                        <a:t>注：</a:t>
                      </a:r>
                    </a:p>
                    <a:p>
                      <a:pPr marL="0" indent="0">
                        <a:buNone/>
                      </a:pPr>
                      <a:r>
                        <a:rPr lang="ja-JP" altLang="en-US" sz="1600" b="1" u="none" dirty="0">
                          <a:latin typeface="ＭＳ Ｐゴシック" panose="020B0600070205080204" pitchFamily="50" charset="-128"/>
                          <a:ea typeface="ＭＳ Ｐゴシック" panose="020B0600070205080204" pitchFamily="50" charset="-128"/>
                        </a:rPr>
                        <a:t>上記規格は広く受け入れられており、多くの国で使用されている。</a:t>
                      </a:r>
                    </a:p>
                    <a:p>
                      <a:pPr marL="0" indent="0">
                        <a:buNone/>
                      </a:pPr>
                      <a:r>
                        <a:rPr lang="ja-JP" altLang="en-US" sz="1600" b="1" u="none" dirty="0">
                          <a:latin typeface="ＭＳ Ｐゴシック" panose="020B0600070205080204" pitchFamily="50" charset="-128"/>
                          <a:ea typeface="ＭＳ Ｐゴシック" panose="020B0600070205080204" pitchFamily="50" charset="-128"/>
                        </a:rPr>
                        <a:t>上記規格すべてにおいて多数の鋼種が非常に近似している。</a:t>
                      </a:r>
                    </a:p>
                    <a:p>
                      <a:pPr marL="0" indent="0">
                        <a:buNone/>
                      </a:pPr>
                      <a:r>
                        <a:rPr lang="ja-JP" altLang="en-US" sz="1600" b="1" u="none" dirty="0">
                          <a:latin typeface="ＭＳ Ｐゴシック" panose="020B0600070205080204" pitchFamily="50" charset="-128"/>
                          <a:ea typeface="ＭＳ Ｐゴシック" panose="020B0600070205080204" pitchFamily="50" charset="-128"/>
                        </a:rPr>
                        <a:t>対応表は下記より入手できる。</a:t>
                      </a:r>
                      <a:endParaRPr lang="en-US" altLang="ja-JP" sz="1600" b="1" u="none" dirty="0">
                        <a:latin typeface="ＭＳ Ｐゴシック" panose="020B0600070205080204" pitchFamily="50" charset="-128"/>
                        <a:ea typeface="ＭＳ Ｐゴシック" panose="020B0600070205080204" pitchFamily="50" charset="-128"/>
                      </a:endParaRPr>
                    </a:p>
                    <a:p>
                      <a:pPr marL="0" indent="0">
                        <a:buNone/>
                      </a:pPr>
                      <a:endParaRPr lang="en-US" sz="1600" b="1" u="none" dirty="0">
                        <a:latin typeface="ＭＳ Ｐゴシック" panose="020B0600070205080204" pitchFamily="50" charset="-128"/>
                        <a:ea typeface="ＭＳ Ｐゴシック" panose="020B0600070205080204" pitchFamily="50" charset="-128"/>
                      </a:endParaRPr>
                    </a:p>
                    <a:p>
                      <a:pPr marL="0" indent="0">
                        <a:buNone/>
                      </a:pPr>
                      <a:r>
                        <a:rPr lang="ja-JP" altLang="en-US" dirty="0">
                          <a:latin typeface="ＭＳ Ｐゴシック" panose="020B0600070205080204" pitchFamily="50" charset="-128"/>
                          <a:ea typeface="ＭＳ Ｐゴシック" panose="020B0600070205080204" pitchFamily="50" charset="-128"/>
                        </a:rPr>
                        <a:t>米国規格　：　参考サイト　</a:t>
                      </a:r>
                      <a:r>
                        <a:rPr lang="en-US" altLang="ja-JP" dirty="0">
                          <a:latin typeface="ＭＳ Ｐゴシック" panose="020B0600070205080204" pitchFamily="50" charset="-128"/>
                          <a:ea typeface="ＭＳ Ｐゴシック" panose="020B0600070205080204" pitchFamily="50" charset="-128"/>
                        </a:rPr>
                        <a:t>11</a:t>
                      </a:r>
                    </a:p>
                    <a:p>
                      <a:pPr marL="0" indent="0">
                        <a:buNone/>
                      </a:pPr>
                      <a:r>
                        <a:rPr lang="ja-JP" altLang="en-US" dirty="0">
                          <a:latin typeface="ＭＳ Ｐゴシック" panose="020B0600070205080204" pitchFamily="50" charset="-128"/>
                          <a:ea typeface="ＭＳ Ｐゴシック" panose="020B0600070205080204" pitchFamily="50" charset="-128"/>
                        </a:rPr>
                        <a:t>欧州規格　：　参考サイト　</a:t>
                      </a:r>
                      <a:r>
                        <a:rPr lang="en-US" altLang="ja-JP" dirty="0">
                          <a:latin typeface="ＭＳ Ｐゴシック" panose="020B0600070205080204" pitchFamily="50" charset="-128"/>
                          <a:ea typeface="ＭＳ Ｐゴシック" panose="020B0600070205080204" pitchFamily="50" charset="-128"/>
                        </a:rPr>
                        <a:t>12</a:t>
                      </a:r>
                    </a:p>
                    <a:p>
                      <a:pPr marL="0" indent="0">
                        <a:buNone/>
                      </a:pPr>
                      <a:r>
                        <a:rPr lang="ja-JP" altLang="en-US" dirty="0">
                          <a:latin typeface="ＭＳ Ｐゴシック" panose="020B0600070205080204" pitchFamily="50" charset="-128"/>
                          <a:ea typeface="ＭＳ Ｐゴシック" panose="020B0600070205080204" pitchFamily="50" charset="-128"/>
                        </a:rPr>
                        <a:t>規格対応表：　参考サイト　</a:t>
                      </a:r>
                      <a:r>
                        <a:rPr lang="en-US" altLang="ja-JP" dirty="0">
                          <a:latin typeface="ＭＳ Ｐゴシック" panose="020B0600070205080204" pitchFamily="50" charset="-128"/>
                          <a:ea typeface="ＭＳ Ｐゴシック" panose="020B0600070205080204" pitchFamily="50" charset="-128"/>
                        </a:rPr>
                        <a:t>13</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15</a:t>
                      </a:r>
                      <a:endParaRPr lang="fr-FR" dirty="0">
                        <a:latin typeface="ＭＳ Ｐゴシック" panose="020B0600070205080204" pitchFamily="50" charset="-128"/>
                        <a:ea typeface="ＭＳ Ｐゴシック" panose="020B0600070205080204" pitchFamily="50" charset="-128"/>
                      </a:endParaRPr>
                    </a:p>
                  </a:txBody>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ctr">
                        <a:buFont typeface="Arial" pitchFamily="34" charset="0"/>
                        <a:buNone/>
                      </a:pPr>
                      <a:endParaRPr lang="fr-FR" sz="1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2" descr="http://www.greenseal.org/Portals/0/Images/iso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420888"/>
            <a:ext cx="648072" cy="582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memcachier.com/wp-content/uploads/2013/04/EU_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3286" y="2456786"/>
            <a:ext cx="722569" cy="490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europairservices.com/wp-content/uploads/2009/09/usa-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4208440" y="2532352"/>
            <a:ext cx="723600" cy="392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europairservices.com/wp-content/uploads/2009/09/usa-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868144" y="2492896"/>
            <a:ext cx="723600" cy="392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ocial.eli.ubc.ca/files/2011/08/japa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2469412"/>
            <a:ext cx="683298" cy="455532"/>
          </a:xfrm>
          <a:prstGeom prst="rect">
            <a:avLst/>
          </a:prstGeom>
          <a:noFill/>
          <a:ln>
            <a:solidFill>
              <a:srgbClr val="333333"/>
            </a:solidFill>
          </a:ln>
          <a:extLst>
            <a:ext uri="{909E8E84-426E-40DD-AFC4-6F175D3DCCD1}">
              <a14:hiddenFill xmlns:a14="http://schemas.microsoft.com/office/drawing/2010/main">
                <a:solidFill>
                  <a:srgbClr val="FFFFFF"/>
                </a:solidFill>
              </a14:hiddenFill>
            </a:ext>
          </a:extLst>
        </p:spPr>
      </p:pic>
      <p:sp>
        <p:nvSpPr>
          <p:cNvPr id="13" name="Slide Number Placeholder 3">
            <a:extLst>
              <a:ext uri="{FF2B5EF4-FFF2-40B4-BE49-F238E27FC236}">
                <a16:creationId xmlns:a16="http://schemas.microsoft.com/office/drawing/2014/main" id="{D0D5EAC2-B315-4A28-A8BB-04C03BB2A22E}"/>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10</a:t>
            </a:fld>
            <a:endParaRPr lang="fr-FR" dirty="0">
              <a:solidFill>
                <a:schemeClr val="bg1"/>
              </a:solidFill>
            </a:endParaRPr>
          </a:p>
        </p:txBody>
      </p:sp>
    </p:spTree>
    <p:extLst>
      <p:ext uri="{BB962C8B-B14F-4D97-AF65-F5344CB8AC3E}">
        <p14:creationId xmlns:p14="http://schemas.microsoft.com/office/powerpoint/2010/main" val="399987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z="3600" dirty="0">
                <a:latin typeface="ＭＳ Ｐゴシック" panose="020B0600070205080204" pitchFamily="50" charset="-128"/>
                <a:ea typeface="ＭＳ Ｐゴシック" panose="020B0600070205080204" pitchFamily="50" charset="-128"/>
              </a:rPr>
              <a:t>建材用の主要鋼種</a:t>
            </a:r>
            <a:r>
              <a:rPr lang="fr-FR" sz="3600" dirty="0">
                <a:latin typeface="ＭＳ Ｐゴシック" panose="020B0600070205080204" pitchFamily="50" charset="-128"/>
                <a:ea typeface="ＭＳ Ｐゴシック" panose="020B0600070205080204" pitchFamily="50" charset="-128"/>
              </a:rPr>
              <a:t>:</a:t>
            </a:r>
            <a:br>
              <a:rPr lang="fr-FR" sz="3600" dirty="0">
                <a:latin typeface="ＭＳ Ｐゴシック" panose="020B0600070205080204" pitchFamily="50" charset="-128"/>
                <a:ea typeface="ＭＳ Ｐゴシック" panose="020B0600070205080204" pitchFamily="50" charset="-128"/>
              </a:rPr>
            </a:br>
            <a:r>
              <a:rPr lang="fr-FR" sz="3600" dirty="0">
                <a:latin typeface="ＭＳ Ｐゴシック" panose="020B0600070205080204" pitchFamily="50" charset="-128"/>
                <a:ea typeface="ＭＳ Ｐゴシック" panose="020B0600070205080204" pitchFamily="50" charset="-128"/>
              </a:rPr>
              <a:t>EN 10088-4（</a:t>
            </a:r>
            <a:r>
              <a:rPr lang="ja-JP" altLang="en-US" sz="3600" dirty="0">
                <a:latin typeface="ＭＳ Ｐゴシック" panose="020B0600070205080204" pitchFamily="50" charset="-128"/>
                <a:ea typeface="ＭＳ Ｐゴシック" panose="020B0600070205080204" pitchFamily="50" charset="-128"/>
              </a:rPr>
              <a:t>鋼板／厚板／鋼帯）</a:t>
            </a:r>
            <a:endParaRPr lang="fr-FR" sz="3600" dirty="0">
              <a:latin typeface="ＭＳ Ｐゴシック" panose="020B0600070205080204" pitchFamily="50" charset="-128"/>
              <a:ea typeface="ＭＳ Ｐゴシック" panose="020B0600070205080204" pitchFamily="50" charset="-128"/>
            </a:endParaRPr>
          </a:p>
        </p:txBody>
      </p:sp>
      <p:graphicFrame>
        <p:nvGraphicFramePr>
          <p:cNvPr id="5" name="Content Placeholder 4"/>
          <p:cNvGraphicFramePr>
            <a:graphicFrameLocks noGrp="1"/>
          </p:cNvGraphicFramePr>
          <p:nvPr>
            <p:ph idx="1"/>
          </p:nvPr>
        </p:nvGraphicFramePr>
        <p:xfrm>
          <a:off x="107504" y="1600200"/>
          <a:ext cx="8712968" cy="4875330"/>
        </p:xfrm>
        <a:graphic>
          <a:graphicData uri="http://schemas.openxmlformats.org/drawingml/2006/table">
            <a:tbl>
              <a:tblPr firstRow="1" bandRow="1">
                <a:tableStyleId>{5C22544A-7EE6-4342-B048-85BDC9FD1C3A}</a:tableStyleId>
              </a:tblPr>
              <a:tblGrid>
                <a:gridCol w="708371">
                  <a:extLst>
                    <a:ext uri="{9D8B030D-6E8A-4147-A177-3AD203B41FA5}">
                      <a16:colId xmlns:a16="http://schemas.microsoft.com/office/drawing/2014/main" val="20000"/>
                    </a:ext>
                  </a:extLst>
                </a:gridCol>
                <a:gridCol w="875805">
                  <a:extLst>
                    <a:ext uri="{9D8B030D-6E8A-4147-A177-3AD203B41FA5}">
                      <a16:colId xmlns:a16="http://schemas.microsoft.com/office/drawing/2014/main" val="20001"/>
                    </a:ext>
                  </a:extLst>
                </a:gridCol>
                <a:gridCol w="590466">
                  <a:extLst>
                    <a:ext uri="{9D8B030D-6E8A-4147-A177-3AD203B41FA5}">
                      <a16:colId xmlns:a16="http://schemas.microsoft.com/office/drawing/2014/main" val="20002"/>
                    </a:ext>
                  </a:extLst>
                </a:gridCol>
                <a:gridCol w="590466">
                  <a:extLst>
                    <a:ext uri="{9D8B030D-6E8A-4147-A177-3AD203B41FA5}">
                      <a16:colId xmlns:a16="http://schemas.microsoft.com/office/drawing/2014/main" val="20003"/>
                    </a:ext>
                  </a:extLst>
                </a:gridCol>
                <a:gridCol w="590466">
                  <a:extLst>
                    <a:ext uri="{9D8B030D-6E8A-4147-A177-3AD203B41FA5}">
                      <a16:colId xmlns:a16="http://schemas.microsoft.com/office/drawing/2014/main" val="20004"/>
                    </a:ext>
                  </a:extLst>
                </a:gridCol>
                <a:gridCol w="590466">
                  <a:extLst>
                    <a:ext uri="{9D8B030D-6E8A-4147-A177-3AD203B41FA5}">
                      <a16:colId xmlns:a16="http://schemas.microsoft.com/office/drawing/2014/main" val="20005"/>
                    </a:ext>
                  </a:extLst>
                </a:gridCol>
                <a:gridCol w="734480">
                  <a:extLst>
                    <a:ext uri="{9D8B030D-6E8A-4147-A177-3AD203B41FA5}">
                      <a16:colId xmlns:a16="http://schemas.microsoft.com/office/drawing/2014/main" val="20006"/>
                    </a:ext>
                  </a:extLst>
                </a:gridCol>
                <a:gridCol w="4032448">
                  <a:extLst>
                    <a:ext uri="{9D8B030D-6E8A-4147-A177-3AD203B41FA5}">
                      <a16:colId xmlns:a16="http://schemas.microsoft.com/office/drawing/2014/main" val="20007"/>
                    </a:ext>
                  </a:extLst>
                </a:gridCol>
              </a:tblGrid>
              <a:tr h="569473">
                <a:tc>
                  <a:txBody>
                    <a:bodyPr/>
                    <a:lstStyle/>
                    <a:p>
                      <a:r>
                        <a:rPr lang="ja-JP" altLang="en-US" sz="1600" dirty="0"/>
                        <a:t>鋼種</a:t>
                      </a:r>
                      <a:endParaRPr lang="fr-FR" sz="1600" dirty="0"/>
                    </a:p>
                  </a:txBody>
                  <a:tcPr/>
                </a:tc>
                <a:tc>
                  <a:txBody>
                    <a:bodyPr/>
                    <a:lstStyle/>
                    <a:p>
                      <a:r>
                        <a:rPr lang="fr-FR" sz="1400" dirty="0"/>
                        <a:t>ASTM</a:t>
                      </a:r>
                    </a:p>
                    <a:p>
                      <a:r>
                        <a:rPr lang="fr-FR" sz="1400" dirty="0"/>
                        <a:t>UNS</a:t>
                      </a:r>
                    </a:p>
                  </a:txBody>
                  <a:tcPr/>
                </a:tc>
                <a:tc>
                  <a:txBody>
                    <a:bodyPr/>
                    <a:lstStyle/>
                    <a:p>
                      <a:r>
                        <a:rPr lang="fr-FR" sz="1600" dirty="0"/>
                        <a:t>C</a:t>
                      </a:r>
                    </a:p>
                    <a:p>
                      <a:r>
                        <a:rPr lang="fr-FR" sz="1400" dirty="0" err="1"/>
                        <a:t>Wt</a:t>
                      </a:r>
                      <a:r>
                        <a:rPr lang="fr-FR" sz="1400" dirty="0"/>
                        <a:t>%</a:t>
                      </a:r>
                    </a:p>
                  </a:txBody>
                  <a:tcPr/>
                </a:tc>
                <a:tc>
                  <a:txBody>
                    <a:bodyPr/>
                    <a:lstStyle/>
                    <a:p>
                      <a:r>
                        <a:rPr lang="fr-FR" sz="1600" dirty="0"/>
                        <a:t>Cr</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err="1"/>
                        <a:t>Wt</a:t>
                      </a:r>
                      <a:r>
                        <a:rPr lang="fr-FR" sz="1400" b="1" dirty="0"/>
                        <a:t>%</a:t>
                      </a:r>
                    </a:p>
                  </a:txBody>
                  <a:tcPr/>
                </a:tc>
                <a:tc>
                  <a:txBody>
                    <a:bodyPr/>
                    <a:lstStyle/>
                    <a:p>
                      <a:r>
                        <a:rPr lang="fr-FR" sz="1600" dirty="0"/>
                        <a:t>Ni</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a:t>Wt</a:t>
                      </a:r>
                      <a:r>
                        <a:rPr lang="fr-FR" sz="1400" dirty="0"/>
                        <a:t>%</a:t>
                      </a:r>
                    </a:p>
                  </a:txBody>
                  <a:tcPr/>
                </a:tc>
                <a:tc>
                  <a:txBody>
                    <a:bodyPr/>
                    <a:lstStyle/>
                    <a:p>
                      <a:r>
                        <a:rPr lang="fr-FR" sz="1600" dirty="0"/>
                        <a:t>Mo</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a:t>Wt</a:t>
                      </a:r>
                      <a:r>
                        <a:rPr lang="fr-FR" sz="1400" dirty="0"/>
                        <a:t>%</a:t>
                      </a:r>
                    </a:p>
                  </a:txBody>
                  <a:tcPr/>
                </a:tc>
                <a:tc>
                  <a:txBody>
                    <a:bodyPr/>
                    <a:lstStyle/>
                    <a:p>
                      <a:r>
                        <a:rPr lang="fr-FR" sz="1600" dirty="0" err="1"/>
                        <a:t>Other</a:t>
                      </a:r>
                      <a:endParaRPr 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a:t>Wt</a:t>
                      </a:r>
                      <a:r>
                        <a:rPr lang="fr-FR" sz="1400" dirty="0"/>
                        <a:t>%</a:t>
                      </a:r>
                    </a:p>
                  </a:txBody>
                  <a:tcPr/>
                </a:tc>
                <a:tc>
                  <a:txBody>
                    <a:bodyPr/>
                    <a:lstStyle/>
                    <a:p>
                      <a:r>
                        <a:rPr lang="ja-JP" altLang="en-US" sz="1600" dirty="0"/>
                        <a:t>代表的用途</a:t>
                      </a:r>
                      <a:r>
                        <a:rPr lang="fr-FR" sz="1600" dirty="0"/>
                        <a:t> </a:t>
                      </a:r>
                      <a:r>
                        <a:rPr lang="fr-FR" sz="1600" baseline="50000" dirty="0"/>
                        <a:t>3,4</a:t>
                      </a:r>
                    </a:p>
                  </a:txBody>
                  <a:tcPr/>
                </a:tc>
                <a:extLst>
                  <a:ext uri="{0D108BD9-81ED-4DB2-BD59-A6C34878D82A}">
                    <a16:rowId xmlns:a16="http://schemas.microsoft.com/office/drawing/2014/main" val="10000"/>
                  </a:ext>
                </a:extLst>
              </a:tr>
              <a:tr h="342066">
                <a:tc>
                  <a:txBody>
                    <a:bodyPr/>
                    <a:lstStyle/>
                    <a:p>
                      <a:r>
                        <a:rPr lang="fr-FR" sz="1600" dirty="0"/>
                        <a:t>4003</a:t>
                      </a:r>
                    </a:p>
                  </a:txBody>
                  <a:tcPr>
                    <a:solidFill>
                      <a:schemeClr val="bg2"/>
                    </a:solidFill>
                  </a:tcPr>
                </a:tc>
                <a:tc>
                  <a:txBody>
                    <a:bodyPr/>
                    <a:lstStyle/>
                    <a:p>
                      <a:r>
                        <a:rPr lang="fr-FR" sz="1600" dirty="0"/>
                        <a:t>S40977</a:t>
                      </a:r>
                    </a:p>
                  </a:txBody>
                  <a:tcPr>
                    <a:solidFill>
                      <a:schemeClr val="bg2"/>
                    </a:solidFill>
                  </a:tcPr>
                </a:tc>
                <a:tc>
                  <a:txBody>
                    <a:bodyPr/>
                    <a:lstStyle/>
                    <a:p>
                      <a:r>
                        <a:rPr lang="fr-FR" sz="1600" dirty="0"/>
                        <a:t>0,02</a:t>
                      </a:r>
                    </a:p>
                  </a:txBody>
                  <a:tcPr>
                    <a:solidFill>
                      <a:schemeClr val="bg2"/>
                    </a:solidFill>
                  </a:tcPr>
                </a:tc>
                <a:tc>
                  <a:txBody>
                    <a:bodyPr/>
                    <a:lstStyle/>
                    <a:p>
                      <a:r>
                        <a:rPr lang="fr-FR" sz="1600" dirty="0"/>
                        <a:t>11,5</a:t>
                      </a:r>
                    </a:p>
                  </a:txBody>
                  <a:tcPr>
                    <a:solidFill>
                      <a:schemeClr val="bg2"/>
                    </a:solidFill>
                  </a:tcPr>
                </a:tc>
                <a:tc>
                  <a:txBody>
                    <a:bodyPr/>
                    <a:lstStyle/>
                    <a:p>
                      <a:r>
                        <a:rPr lang="fr-FR" sz="1600" dirty="0"/>
                        <a:t>0,5</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pPr algn="l">
                        <a:spcAft>
                          <a:spcPts val="0"/>
                        </a:spcAft>
                      </a:pPr>
                      <a:r>
                        <a:rPr lang="ja-JP" sz="1400" b="1" kern="0" dirty="0">
                          <a:solidFill>
                            <a:srgbClr val="000000"/>
                          </a:solidFill>
                          <a:effectLst/>
                          <a:latin typeface="+mn-ea"/>
                          <a:ea typeface="+mn-ea"/>
                          <a:cs typeface="Calibri"/>
                        </a:rPr>
                        <a:t>暖房・非暖房の内装</a:t>
                      </a:r>
                      <a:endParaRPr lang="ja-JP" sz="1400" b="1" kern="100" dirty="0">
                        <a:effectLst/>
                        <a:latin typeface="+mn-ea"/>
                        <a:ea typeface="+mn-ea"/>
                      </a:endParaRPr>
                    </a:p>
                  </a:txBody>
                  <a:tcPr marL="68580" marR="68580" marT="0" marB="0">
                    <a:solidFill>
                      <a:schemeClr val="bg2"/>
                    </a:solidFill>
                  </a:tcPr>
                </a:tc>
                <a:extLst>
                  <a:ext uri="{0D108BD9-81ED-4DB2-BD59-A6C34878D82A}">
                    <a16:rowId xmlns:a16="http://schemas.microsoft.com/office/drawing/2014/main" val="10001"/>
                  </a:ext>
                </a:extLst>
              </a:tr>
              <a:tr h="333539">
                <a:tc>
                  <a:txBody>
                    <a:bodyPr/>
                    <a:lstStyle/>
                    <a:p>
                      <a:r>
                        <a:rPr lang="fr-FR" sz="1600" dirty="0"/>
                        <a:t>4016</a:t>
                      </a:r>
                    </a:p>
                  </a:txBody>
                  <a:tcPr>
                    <a:solidFill>
                      <a:schemeClr val="bg2"/>
                    </a:solidFill>
                  </a:tcPr>
                </a:tc>
                <a:tc>
                  <a:txBody>
                    <a:bodyPr/>
                    <a:lstStyle/>
                    <a:p>
                      <a:r>
                        <a:rPr lang="fr-FR" sz="1600" dirty="0"/>
                        <a:t>430</a:t>
                      </a:r>
                    </a:p>
                  </a:txBody>
                  <a:tcPr>
                    <a:solidFill>
                      <a:schemeClr val="bg2"/>
                    </a:solidFill>
                  </a:tcPr>
                </a:tc>
                <a:tc>
                  <a:txBody>
                    <a:bodyPr/>
                    <a:lstStyle/>
                    <a:p>
                      <a:r>
                        <a:rPr lang="fr-FR" sz="1600" dirty="0"/>
                        <a:t>0,04</a:t>
                      </a:r>
                    </a:p>
                  </a:txBody>
                  <a:tcPr>
                    <a:solidFill>
                      <a:schemeClr val="bg2"/>
                    </a:solidFill>
                  </a:tcPr>
                </a:tc>
                <a:tc>
                  <a:txBody>
                    <a:bodyPr/>
                    <a:lstStyle/>
                    <a:p>
                      <a:r>
                        <a:rPr lang="fr-FR" sz="1600" dirty="0"/>
                        <a:t>16,5</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pPr algn="l">
                        <a:spcAft>
                          <a:spcPts val="0"/>
                        </a:spcAft>
                      </a:pPr>
                      <a:r>
                        <a:rPr lang="ja-JP" sz="1400" b="1" kern="0" dirty="0">
                          <a:solidFill>
                            <a:srgbClr val="000000"/>
                          </a:solidFill>
                          <a:effectLst/>
                          <a:latin typeface="+mn-ea"/>
                          <a:ea typeface="+mn-ea"/>
                          <a:cs typeface="Calibri"/>
                        </a:rPr>
                        <a:t>装飾内装被覆</a:t>
                      </a:r>
                      <a:endParaRPr lang="ja-JP" sz="1400" b="1" kern="100" dirty="0">
                        <a:effectLst/>
                        <a:latin typeface="+mn-ea"/>
                        <a:ea typeface="+mn-ea"/>
                      </a:endParaRPr>
                    </a:p>
                  </a:txBody>
                  <a:tcPr marL="68580" marR="68580" marT="0" marB="0">
                    <a:solidFill>
                      <a:schemeClr val="bg2"/>
                    </a:solidFill>
                  </a:tcPr>
                </a:tc>
                <a:extLst>
                  <a:ext uri="{0D108BD9-81ED-4DB2-BD59-A6C34878D82A}">
                    <a16:rowId xmlns:a16="http://schemas.microsoft.com/office/drawing/2014/main" val="10002"/>
                  </a:ext>
                </a:extLst>
              </a:tr>
              <a:tr h="563921">
                <a:tc>
                  <a:txBody>
                    <a:bodyPr/>
                    <a:lstStyle/>
                    <a:p>
                      <a:r>
                        <a:rPr lang="fr-FR" sz="1600" dirty="0"/>
                        <a:t>4509</a:t>
                      </a:r>
                    </a:p>
                    <a:p>
                      <a:r>
                        <a:rPr lang="fr-FR" sz="1600" dirty="0"/>
                        <a:t>4510</a:t>
                      </a:r>
                    </a:p>
                  </a:txBody>
                  <a:tcPr>
                    <a:solidFill>
                      <a:schemeClr val="bg2"/>
                    </a:solidFill>
                  </a:tcPr>
                </a:tc>
                <a:tc>
                  <a:txBody>
                    <a:bodyPr/>
                    <a:lstStyle/>
                    <a:p>
                      <a:r>
                        <a:rPr lang="fr-FR" sz="1600" dirty="0"/>
                        <a:t>S43932</a:t>
                      </a:r>
                    </a:p>
                    <a:p>
                      <a:r>
                        <a:rPr lang="fr-FR" sz="1600" dirty="0"/>
                        <a:t>439</a:t>
                      </a:r>
                    </a:p>
                  </a:txBody>
                  <a:tcPr>
                    <a:solidFill>
                      <a:schemeClr val="bg2"/>
                    </a:solidFill>
                  </a:tcPr>
                </a:tc>
                <a:tc>
                  <a:txBody>
                    <a:bodyPr/>
                    <a:lstStyle/>
                    <a:p>
                      <a:r>
                        <a:rPr lang="fr-FR" sz="1600" dirty="0"/>
                        <a:t>0,02</a:t>
                      </a:r>
                    </a:p>
                    <a:p>
                      <a:r>
                        <a:rPr lang="fr-FR" sz="1600" dirty="0"/>
                        <a:t>0,02</a:t>
                      </a:r>
                    </a:p>
                  </a:txBody>
                  <a:tcPr>
                    <a:solidFill>
                      <a:schemeClr val="bg2"/>
                    </a:solidFill>
                  </a:tcPr>
                </a:tc>
                <a:tc>
                  <a:txBody>
                    <a:bodyPr/>
                    <a:lstStyle/>
                    <a:p>
                      <a:r>
                        <a:rPr lang="fr-FR" sz="1600" dirty="0"/>
                        <a:t>18</a:t>
                      </a:r>
                    </a:p>
                    <a:p>
                      <a:r>
                        <a:rPr lang="fr-FR" sz="1600" dirty="0"/>
                        <a:t>17</a:t>
                      </a:r>
                    </a:p>
                  </a:txBody>
                  <a:tcPr>
                    <a:solidFill>
                      <a:schemeClr val="bg2"/>
                    </a:solidFill>
                  </a:tcPr>
                </a:tc>
                <a:tc>
                  <a:txBody>
                    <a:bodyPr/>
                    <a:lstStyle/>
                    <a:p>
                      <a:r>
                        <a:rPr lang="fr-FR" sz="1600" dirty="0"/>
                        <a:t>-</a:t>
                      </a:r>
                    </a:p>
                    <a:p>
                      <a:r>
                        <a:rPr lang="fr-FR" sz="1600" dirty="0"/>
                        <a:t>-</a:t>
                      </a:r>
                    </a:p>
                  </a:txBody>
                  <a:tcPr>
                    <a:solidFill>
                      <a:schemeClr val="bg2"/>
                    </a:solidFill>
                  </a:tcPr>
                </a:tc>
                <a:tc>
                  <a:txBody>
                    <a:bodyPr/>
                    <a:lstStyle/>
                    <a:p>
                      <a:r>
                        <a:rPr lang="fr-FR" sz="1600" dirty="0"/>
                        <a:t>-</a:t>
                      </a:r>
                    </a:p>
                    <a:p>
                      <a:r>
                        <a:rPr lang="fr-FR" sz="1600" dirty="0"/>
                        <a:t>-</a:t>
                      </a:r>
                    </a:p>
                  </a:txBody>
                  <a:tcPr>
                    <a:solidFill>
                      <a:schemeClr val="bg2"/>
                    </a:solidFill>
                  </a:tcPr>
                </a:tc>
                <a:tc>
                  <a:txBody>
                    <a:bodyPr/>
                    <a:lstStyle/>
                    <a:p>
                      <a:r>
                        <a:rPr lang="fr-FR" sz="1600" dirty="0"/>
                        <a:t>Nb Ti</a:t>
                      </a:r>
                    </a:p>
                    <a:p>
                      <a:r>
                        <a:rPr lang="fr-FR" sz="1600" dirty="0"/>
                        <a:t>Ti</a:t>
                      </a:r>
                    </a:p>
                  </a:txBody>
                  <a:tcPr>
                    <a:solidFill>
                      <a:schemeClr val="bg2"/>
                    </a:solidFill>
                  </a:tcPr>
                </a:tc>
                <a:tc>
                  <a:txBody>
                    <a:bodyPr/>
                    <a:lstStyle/>
                    <a:p>
                      <a:pPr algn="l">
                        <a:spcAft>
                          <a:spcPts val="0"/>
                        </a:spcAft>
                      </a:pPr>
                      <a:r>
                        <a:rPr lang="ja-JP" sz="1400" b="1" kern="0" dirty="0">
                          <a:solidFill>
                            <a:srgbClr val="000000"/>
                          </a:solidFill>
                          <a:effectLst/>
                          <a:latin typeface="+mn-ea"/>
                          <a:ea typeface="+mn-ea"/>
                          <a:cs typeface="Calibri"/>
                        </a:rPr>
                        <a:t>内陸の屋根と雨水関連製品―しばしば艶出しに錫でメッキ</a:t>
                      </a:r>
                      <a:endParaRPr lang="ja-JP" sz="1400" b="1" kern="100" dirty="0">
                        <a:effectLst/>
                        <a:latin typeface="+mn-ea"/>
                        <a:ea typeface="+mn-ea"/>
                      </a:endParaRPr>
                    </a:p>
                  </a:txBody>
                  <a:tcPr marL="68580" marR="68580" marT="0" marB="0">
                    <a:solidFill>
                      <a:schemeClr val="bg2"/>
                    </a:solidFill>
                  </a:tcPr>
                </a:tc>
                <a:extLst>
                  <a:ext uri="{0D108BD9-81ED-4DB2-BD59-A6C34878D82A}">
                    <a16:rowId xmlns:a16="http://schemas.microsoft.com/office/drawing/2014/main" val="10003"/>
                  </a:ext>
                </a:extLst>
              </a:tr>
              <a:tr h="364668">
                <a:tc>
                  <a:txBody>
                    <a:bodyPr/>
                    <a:lstStyle/>
                    <a:p>
                      <a:r>
                        <a:rPr lang="fr-FR" sz="1600" dirty="0"/>
                        <a:t>4521</a:t>
                      </a:r>
                    </a:p>
                  </a:txBody>
                  <a:tcPr>
                    <a:solidFill>
                      <a:schemeClr val="bg2"/>
                    </a:solidFill>
                  </a:tcPr>
                </a:tc>
                <a:tc>
                  <a:txBody>
                    <a:bodyPr/>
                    <a:lstStyle/>
                    <a:p>
                      <a:r>
                        <a:rPr lang="fr-FR" sz="1600" dirty="0"/>
                        <a:t>444</a:t>
                      </a:r>
                    </a:p>
                  </a:txBody>
                  <a:tcPr>
                    <a:solidFill>
                      <a:schemeClr val="bg2"/>
                    </a:solidFill>
                  </a:tcPr>
                </a:tc>
                <a:tc>
                  <a:txBody>
                    <a:bodyPr/>
                    <a:lstStyle/>
                    <a:p>
                      <a:r>
                        <a:rPr lang="fr-FR" sz="1600" dirty="0"/>
                        <a:t>0,02</a:t>
                      </a:r>
                    </a:p>
                  </a:txBody>
                  <a:tcPr>
                    <a:solidFill>
                      <a:schemeClr val="bg2"/>
                    </a:solidFill>
                  </a:tcPr>
                </a:tc>
                <a:tc>
                  <a:txBody>
                    <a:bodyPr/>
                    <a:lstStyle/>
                    <a:p>
                      <a:r>
                        <a:rPr lang="fr-FR" sz="1600" dirty="0"/>
                        <a:t>17,8</a:t>
                      </a:r>
                    </a:p>
                  </a:txBody>
                  <a:tcPr>
                    <a:solidFill>
                      <a:schemeClr val="bg2"/>
                    </a:solidFill>
                  </a:tcPr>
                </a:tc>
                <a:tc>
                  <a:txBody>
                    <a:bodyPr/>
                    <a:lstStyle/>
                    <a:p>
                      <a:r>
                        <a:rPr lang="fr-FR" sz="1600" dirty="0"/>
                        <a:t>-</a:t>
                      </a:r>
                    </a:p>
                  </a:txBody>
                  <a:tcPr>
                    <a:solidFill>
                      <a:schemeClr val="bg2"/>
                    </a:solidFill>
                  </a:tcPr>
                </a:tc>
                <a:tc>
                  <a:txBody>
                    <a:bodyPr/>
                    <a:lstStyle/>
                    <a:p>
                      <a:r>
                        <a:rPr lang="fr-FR" sz="1600" dirty="0"/>
                        <a:t>2,1</a:t>
                      </a:r>
                    </a:p>
                  </a:txBody>
                  <a:tcPr>
                    <a:solidFill>
                      <a:schemeClr val="bg2"/>
                    </a:solidFill>
                  </a:tcPr>
                </a:tc>
                <a:tc>
                  <a:txBody>
                    <a:bodyPr/>
                    <a:lstStyle/>
                    <a:p>
                      <a:r>
                        <a:rPr lang="fr-FR" sz="1600" dirty="0"/>
                        <a:t>Ti</a:t>
                      </a: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chemeClr val="dk1"/>
                          </a:solidFill>
                          <a:effectLst/>
                          <a:latin typeface="ＭＳ Ｐゴシック" panose="020B0600070205080204" pitchFamily="50" charset="-128"/>
                          <a:ea typeface="ＭＳ Ｐゴシック" panose="020B0600070205080204" pitchFamily="50" charset="-128"/>
                          <a:cs typeface="+mn-cs"/>
                        </a:rPr>
                        <a:t>国内配管市場</a:t>
                      </a:r>
                      <a:endParaRPr lang="fr-FR" sz="1400" b="1" kern="1200" dirty="0">
                        <a:solidFill>
                          <a:schemeClr val="dk1"/>
                        </a:solidFill>
                        <a:effectLst/>
                        <a:latin typeface="ＭＳ Ｐゴシック" panose="020B0600070205080204" pitchFamily="50" charset="-128"/>
                        <a:ea typeface="ＭＳ Ｐゴシック" panose="020B0600070205080204" pitchFamily="50" charset="-128"/>
                        <a:cs typeface="+mn-cs"/>
                      </a:endParaRPr>
                    </a:p>
                  </a:txBody>
                  <a:tcPr>
                    <a:solidFill>
                      <a:schemeClr val="bg2"/>
                    </a:solidFill>
                  </a:tcPr>
                </a:tc>
                <a:extLst>
                  <a:ext uri="{0D108BD9-81ED-4DB2-BD59-A6C34878D82A}">
                    <a16:rowId xmlns:a16="http://schemas.microsoft.com/office/drawing/2014/main" val="10004"/>
                  </a:ext>
                </a:extLst>
              </a:tr>
              <a:tr h="801362">
                <a:tc>
                  <a:txBody>
                    <a:bodyPr/>
                    <a:lstStyle/>
                    <a:p>
                      <a:r>
                        <a:rPr lang="fr-FR" sz="1600" dirty="0"/>
                        <a:t>4301</a:t>
                      </a:r>
                    </a:p>
                    <a:p>
                      <a:r>
                        <a:rPr lang="fr-FR" sz="1600" dirty="0"/>
                        <a:t>4307</a:t>
                      </a:r>
                    </a:p>
                    <a:p>
                      <a:r>
                        <a:rPr lang="fr-FR" sz="1600" dirty="0"/>
                        <a:t>4306</a:t>
                      </a:r>
                    </a:p>
                  </a:txBody>
                  <a:tcPr/>
                </a:tc>
                <a:tc>
                  <a:txBody>
                    <a:bodyPr/>
                    <a:lstStyle/>
                    <a:p>
                      <a:r>
                        <a:rPr lang="fr-FR" sz="1600" dirty="0"/>
                        <a:t>304</a:t>
                      </a:r>
                    </a:p>
                    <a:p>
                      <a:r>
                        <a:rPr lang="fr-FR" sz="1600" dirty="0"/>
                        <a:t>304L</a:t>
                      </a:r>
                    </a:p>
                    <a:p>
                      <a:r>
                        <a:rPr lang="fr-FR" sz="1600" dirty="0"/>
                        <a:t>304L</a:t>
                      </a:r>
                    </a:p>
                  </a:txBody>
                  <a:tcPr/>
                </a:tc>
                <a:tc>
                  <a:txBody>
                    <a:bodyPr/>
                    <a:lstStyle/>
                    <a:p>
                      <a:r>
                        <a:rPr lang="fr-FR" sz="1600" dirty="0"/>
                        <a:t>0,04</a:t>
                      </a:r>
                    </a:p>
                    <a:p>
                      <a:r>
                        <a:rPr lang="fr-FR" sz="1600" dirty="0"/>
                        <a:t>0,02</a:t>
                      </a:r>
                    </a:p>
                    <a:p>
                      <a:r>
                        <a:rPr lang="fr-FR" sz="1600" dirty="0"/>
                        <a:t>0,02</a:t>
                      </a:r>
                    </a:p>
                  </a:txBody>
                  <a:tcPr/>
                </a:tc>
                <a:tc>
                  <a:txBody>
                    <a:bodyPr/>
                    <a:lstStyle/>
                    <a:p>
                      <a:r>
                        <a:rPr lang="fr-FR" sz="1600" dirty="0"/>
                        <a:t>18,118,118,2</a:t>
                      </a:r>
                    </a:p>
                  </a:txBody>
                  <a:tcPr/>
                </a:tc>
                <a:tc>
                  <a:txBody>
                    <a:bodyPr/>
                    <a:lstStyle/>
                    <a:p>
                      <a:r>
                        <a:rPr lang="fr-FR" sz="1600" dirty="0"/>
                        <a:t>8,1</a:t>
                      </a:r>
                    </a:p>
                    <a:p>
                      <a:r>
                        <a:rPr lang="fr-FR" sz="1600" dirty="0"/>
                        <a:t>8,1</a:t>
                      </a:r>
                    </a:p>
                    <a:p>
                      <a:r>
                        <a:rPr lang="fr-FR" sz="1600" dirty="0"/>
                        <a:t>10,1</a:t>
                      </a:r>
                    </a:p>
                  </a:txBody>
                  <a:tcPr/>
                </a:tc>
                <a:tc>
                  <a:txBody>
                    <a:bodyPr/>
                    <a:lstStyle/>
                    <a:p>
                      <a:r>
                        <a:rPr lang="fr-FR" sz="1600" dirty="0"/>
                        <a:t>-</a:t>
                      </a:r>
                    </a:p>
                    <a:p>
                      <a:r>
                        <a:rPr lang="fr-FR" sz="1600" dirty="0"/>
                        <a:t>-</a:t>
                      </a:r>
                    </a:p>
                    <a:p>
                      <a:r>
                        <a:rPr lang="fr-FR" sz="1600" dirty="0"/>
                        <a:t>-</a:t>
                      </a:r>
                    </a:p>
                  </a:txBody>
                  <a:tcPr/>
                </a:tc>
                <a:tc>
                  <a:txBody>
                    <a:bodyPr/>
                    <a:lstStyle/>
                    <a:p>
                      <a:r>
                        <a:rPr lang="fr-FR" sz="1600" dirty="0"/>
                        <a:t>-</a:t>
                      </a:r>
                    </a:p>
                    <a:p>
                      <a:r>
                        <a:rPr lang="fr-FR" sz="1600" dirty="0"/>
                        <a:t>-</a:t>
                      </a:r>
                    </a:p>
                    <a:p>
                      <a:r>
                        <a:rPr lang="fr-FR" sz="1600" dirty="0"/>
                        <a:t>-</a:t>
                      </a:r>
                    </a:p>
                  </a:txBody>
                  <a:tcPr/>
                </a:tc>
                <a:tc>
                  <a:txBody>
                    <a:bodyPr/>
                    <a:lstStyle/>
                    <a:p>
                      <a:pPr rtl="0"/>
                      <a:r>
                        <a:rPr lang="ja-JP" altLang="en-US" sz="1400" b="1" kern="1200" dirty="0">
                          <a:solidFill>
                            <a:schemeClr val="dk1"/>
                          </a:solidFill>
                          <a:effectLst/>
                          <a:latin typeface="+mn-ea"/>
                          <a:ea typeface="+mn-ea"/>
                          <a:cs typeface="+mn-cs"/>
                        </a:rPr>
                        <a:t>海岸から離れた通常の工業地帯の建物の内・外装</a:t>
                      </a:r>
                      <a:endParaRPr lang="fr-FR" sz="1400" b="1" dirty="0">
                        <a:latin typeface="+mn-ea"/>
                        <a:ea typeface="+mn-ea"/>
                      </a:endParaRPr>
                    </a:p>
                  </a:txBody>
                  <a:tcPr/>
                </a:tc>
                <a:extLst>
                  <a:ext uri="{0D108BD9-81ED-4DB2-BD59-A6C34878D82A}">
                    <a16:rowId xmlns:a16="http://schemas.microsoft.com/office/drawing/2014/main" val="10005"/>
                  </a:ext>
                </a:extLst>
              </a:tr>
              <a:tr h="1038803">
                <a:tc>
                  <a:txBody>
                    <a:bodyPr/>
                    <a:lstStyle/>
                    <a:p>
                      <a:r>
                        <a:rPr lang="fr-FR" sz="1600" dirty="0"/>
                        <a:t>4401</a:t>
                      </a:r>
                    </a:p>
                    <a:p>
                      <a:r>
                        <a:rPr lang="fr-FR" sz="1600" dirty="0"/>
                        <a:t>4404</a:t>
                      </a:r>
                    </a:p>
                    <a:p>
                      <a:r>
                        <a:rPr lang="fr-FR" sz="1600" dirty="0"/>
                        <a:t>4571</a:t>
                      </a:r>
                    </a:p>
                  </a:txBody>
                  <a:tcPr/>
                </a:tc>
                <a:tc>
                  <a:txBody>
                    <a:bodyPr/>
                    <a:lstStyle/>
                    <a:p>
                      <a:r>
                        <a:rPr lang="fr-FR" sz="1600" dirty="0"/>
                        <a:t>316</a:t>
                      </a:r>
                    </a:p>
                    <a:p>
                      <a:r>
                        <a:rPr lang="fr-FR" sz="1600" dirty="0"/>
                        <a:t>316L</a:t>
                      </a:r>
                    </a:p>
                    <a:p>
                      <a:r>
                        <a:rPr lang="fr-FR" sz="1600" dirty="0"/>
                        <a:t>316Ti</a:t>
                      </a:r>
                    </a:p>
                  </a:txBody>
                  <a:tcPr/>
                </a:tc>
                <a:tc>
                  <a:txBody>
                    <a:bodyPr/>
                    <a:lstStyle/>
                    <a:p>
                      <a:r>
                        <a:rPr lang="fr-FR" sz="1600" dirty="0"/>
                        <a:t>0,04</a:t>
                      </a:r>
                    </a:p>
                    <a:p>
                      <a:r>
                        <a:rPr lang="fr-FR" sz="1600" dirty="0"/>
                        <a:t>0,02</a:t>
                      </a:r>
                    </a:p>
                    <a:p>
                      <a:r>
                        <a:rPr lang="fr-FR" sz="1600" dirty="0"/>
                        <a:t>0,04</a:t>
                      </a:r>
                    </a:p>
                  </a:txBody>
                  <a:tcPr/>
                </a:tc>
                <a:tc>
                  <a:txBody>
                    <a:bodyPr/>
                    <a:lstStyle/>
                    <a:p>
                      <a:r>
                        <a:rPr lang="fr-FR" sz="1600" dirty="0"/>
                        <a:t>17,2</a:t>
                      </a:r>
                    </a:p>
                    <a:p>
                      <a:r>
                        <a:rPr lang="fr-FR" sz="1600" dirty="0"/>
                        <a:t>17,2</a:t>
                      </a:r>
                    </a:p>
                    <a:p>
                      <a:r>
                        <a:rPr lang="fr-FR" sz="1600" dirty="0"/>
                        <a:t>16,8</a:t>
                      </a:r>
                    </a:p>
                  </a:txBody>
                  <a:tcPr/>
                </a:tc>
                <a:tc>
                  <a:txBody>
                    <a:bodyPr/>
                    <a:lstStyle/>
                    <a:p>
                      <a:r>
                        <a:rPr lang="fr-FR" sz="1600" dirty="0"/>
                        <a:t>10,1</a:t>
                      </a:r>
                    </a:p>
                    <a:p>
                      <a:r>
                        <a:rPr lang="fr-FR" sz="1600" dirty="0"/>
                        <a:t>10,1</a:t>
                      </a:r>
                    </a:p>
                    <a:p>
                      <a:r>
                        <a:rPr lang="fr-FR" sz="1600" dirty="0"/>
                        <a:t>10,9</a:t>
                      </a:r>
                    </a:p>
                  </a:txBody>
                  <a:tcPr/>
                </a:tc>
                <a:tc>
                  <a:txBody>
                    <a:bodyPr/>
                    <a:lstStyle/>
                    <a:p>
                      <a:r>
                        <a:rPr lang="fr-FR" sz="1600" dirty="0"/>
                        <a:t>2,1</a:t>
                      </a:r>
                    </a:p>
                    <a:p>
                      <a:r>
                        <a:rPr lang="fr-FR" sz="1600" dirty="0"/>
                        <a:t>2,1</a:t>
                      </a:r>
                    </a:p>
                    <a:p>
                      <a:r>
                        <a:rPr lang="fr-FR" sz="1600" dirty="0"/>
                        <a:t>2,1</a:t>
                      </a:r>
                    </a:p>
                  </a:txBody>
                  <a:tcPr/>
                </a:tc>
                <a:tc>
                  <a:txBody>
                    <a:bodyPr/>
                    <a:lstStyle/>
                    <a:p>
                      <a:r>
                        <a:rPr lang="fr-FR" sz="1600" dirty="0"/>
                        <a:t>-</a:t>
                      </a:r>
                    </a:p>
                    <a:p>
                      <a:r>
                        <a:rPr lang="fr-FR" sz="1600" dirty="0"/>
                        <a:t>-</a:t>
                      </a:r>
                    </a:p>
                    <a:p>
                      <a:r>
                        <a:rPr lang="fr-FR" sz="1600" dirty="0"/>
                        <a:t>Ti</a:t>
                      </a:r>
                    </a:p>
                  </a:txBody>
                  <a:tcPr/>
                </a:tc>
                <a:tc>
                  <a:txBody>
                    <a:bodyPr/>
                    <a:lstStyle/>
                    <a:p>
                      <a:pPr rtl="0"/>
                      <a:r>
                        <a:rPr lang="ja-JP" altLang="en-US" sz="1400" b="1" kern="1200" dirty="0">
                          <a:solidFill>
                            <a:schemeClr val="dk1"/>
                          </a:solidFill>
                          <a:effectLst/>
                          <a:latin typeface="+mn-ea"/>
                          <a:ea typeface="+mn-ea"/>
                          <a:cs typeface="+mn-cs"/>
                        </a:rPr>
                        <a:t>常に湿気がある箇所の用途、海岸地域、汚染された工業地帯の環境、または融雪岩塩が問題となる道路脇で使用</a:t>
                      </a:r>
                      <a:endParaRPr lang="en-US" sz="1400" b="1" kern="1200" dirty="0">
                        <a:solidFill>
                          <a:schemeClr val="dk1"/>
                        </a:solidFill>
                        <a:effectLst/>
                        <a:latin typeface="+mn-ea"/>
                        <a:ea typeface="+mn-ea"/>
                        <a:cs typeface="+mn-cs"/>
                      </a:endParaRPr>
                    </a:p>
                  </a:txBody>
                  <a:tcPr/>
                </a:tc>
                <a:extLst>
                  <a:ext uri="{0D108BD9-81ED-4DB2-BD59-A6C34878D82A}">
                    <a16:rowId xmlns:a16="http://schemas.microsoft.com/office/drawing/2014/main" val="10006"/>
                  </a:ext>
                </a:extLst>
              </a:tr>
              <a:tr h="623282">
                <a:tc>
                  <a:txBody>
                    <a:bodyPr/>
                    <a:lstStyle/>
                    <a:p>
                      <a:r>
                        <a:rPr lang="fr-FR" sz="1600" dirty="0"/>
                        <a:t>4529</a:t>
                      </a:r>
                    </a:p>
                    <a:p>
                      <a:r>
                        <a:rPr lang="fr-FR" sz="1600" dirty="0"/>
                        <a:t>4547</a:t>
                      </a:r>
                    </a:p>
                  </a:txBody>
                  <a:tcPr/>
                </a:tc>
                <a:tc>
                  <a:txBody>
                    <a:bodyPr/>
                    <a:lstStyle/>
                    <a:p>
                      <a:r>
                        <a:rPr lang="fr-FR" sz="1600" dirty="0"/>
                        <a:t>N08926</a:t>
                      </a:r>
                    </a:p>
                    <a:p>
                      <a:endParaRPr lang="fr-FR" sz="1600" dirty="0"/>
                    </a:p>
                    <a:p>
                      <a:r>
                        <a:rPr lang="fr-FR" sz="1600" dirty="0"/>
                        <a:t>S31254</a:t>
                      </a:r>
                    </a:p>
                  </a:txBody>
                  <a:tcPr/>
                </a:tc>
                <a:tc>
                  <a:txBody>
                    <a:bodyPr/>
                    <a:lstStyle/>
                    <a:p>
                      <a:r>
                        <a:rPr lang="fr-FR" sz="1600" dirty="0"/>
                        <a:t>0,01</a:t>
                      </a:r>
                    </a:p>
                    <a:p>
                      <a:r>
                        <a:rPr lang="fr-FR" sz="1600" dirty="0"/>
                        <a:t>0,01</a:t>
                      </a:r>
                    </a:p>
                  </a:txBody>
                  <a:tcPr/>
                </a:tc>
                <a:tc>
                  <a:txBody>
                    <a:bodyPr/>
                    <a:lstStyle/>
                    <a:p>
                      <a:r>
                        <a:rPr lang="fr-FR" sz="1600" dirty="0"/>
                        <a:t>20,5</a:t>
                      </a:r>
                    </a:p>
                    <a:p>
                      <a:r>
                        <a:rPr lang="fr-FR" sz="1600" dirty="0"/>
                        <a:t>20,0</a:t>
                      </a:r>
                    </a:p>
                  </a:txBody>
                  <a:tcPr/>
                </a:tc>
                <a:tc>
                  <a:txBody>
                    <a:bodyPr/>
                    <a:lstStyle/>
                    <a:p>
                      <a:r>
                        <a:rPr lang="fr-FR" sz="1600" dirty="0"/>
                        <a:t>24,8</a:t>
                      </a:r>
                    </a:p>
                    <a:p>
                      <a:r>
                        <a:rPr lang="fr-FR" sz="1600" dirty="0"/>
                        <a:t>18,0</a:t>
                      </a:r>
                    </a:p>
                  </a:txBody>
                  <a:tcPr/>
                </a:tc>
                <a:tc>
                  <a:txBody>
                    <a:bodyPr/>
                    <a:lstStyle/>
                    <a:p>
                      <a:r>
                        <a:rPr lang="fr-FR" sz="1600" dirty="0"/>
                        <a:t>6,5</a:t>
                      </a:r>
                    </a:p>
                    <a:p>
                      <a:r>
                        <a:rPr lang="fr-FR" sz="1600" dirty="0"/>
                        <a:t>6,1</a:t>
                      </a:r>
                    </a:p>
                  </a:txBody>
                  <a:tcPr/>
                </a:tc>
                <a:tc>
                  <a:txBody>
                    <a:bodyPr/>
                    <a:lstStyle/>
                    <a:p>
                      <a:r>
                        <a:rPr lang="fr-FR" sz="1600" dirty="0"/>
                        <a:t>N, Cu</a:t>
                      </a:r>
                    </a:p>
                    <a:p>
                      <a:r>
                        <a:rPr lang="fr-FR" sz="1600" dirty="0"/>
                        <a:t>N, Cu</a:t>
                      </a:r>
                    </a:p>
                  </a:txBody>
                  <a:tcPr/>
                </a:tc>
                <a:tc>
                  <a:txBody>
                    <a:bodyPr/>
                    <a:lstStyle/>
                    <a:p>
                      <a:r>
                        <a:rPr lang="ja-JP" altLang="en-US" sz="1400" b="1" dirty="0">
                          <a:latin typeface="+mn-ea"/>
                          <a:ea typeface="+mn-ea"/>
                        </a:rPr>
                        <a:t>トンネルや室内プール</a:t>
                      </a:r>
                      <a:endParaRPr lang="fr-FR" sz="1400" b="1" dirty="0">
                        <a:latin typeface="+mn-ea"/>
                        <a:ea typeface="+mn-ea"/>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107504" y="6525344"/>
            <a:ext cx="8712968" cy="307777"/>
          </a:xfrm>
          <a:prstGeom prst="rect">
            <a:avLst/>
          </a:prstGeom>
          <a:noFill/>
        </p:spPr>
        <p:txBody>
          <a:bodyPr wrap="square" rtlCol="0">
            <a:spAutoFit/>
          </a:bodyPr>
          <a:lstStyle/>
          <a:p>
            <a:r>
              <a:rPr lang="fr-BE" sz="1400" dirty="0"/>
              <a:t>ABC =  Architecture（</a:t>
            </a:r>
            <a:r>
              <a:rPr lang="ja-JP" altLang="en-US" sz="1400" dirty="0"/>
              <a:t>建築）</a:t>
            </a:r>
            <a:r>
              <a:rPr lang="en-US" altLang="ja-JP" sz="1400" dirty="0"/>
              <a:t>, </a:t>
            </a:r>
            <a:r>
              <a:rPr lang="fr-BE" sz="1400" dirty="0"/>
              <a:t>Building（</a:t>
            </a:r>
            <a:r>
              <a:rPr lang="ja-JP" altLang="en-US" sz="1400" dirty="0"/>
              <a:t>建物）</a:t>
            </a:r>
            <a:r>
              <a:rPr lang="fr-BE" sz="1400" dirty="0"/>
              <a:t>and Construction （</a:t>
            </a:r>
            <a:r>
              <a:rPr lang="ja-JP" altLang="en-US" sz="1400" dirty="0"/>
              <a:t>建設）＝建材一般</a:t>
            </a:r>
            <a:endParaRPr lang="en-GB" sz="1400" dirty="0"/>
          </a:p>
        </p:txBody>
      </p:sp>
      <p:sp>
        <p:nvSpPr>
          <p:cNvPr id="7" name="Slide Number Placeholder 3">
            <a:extLst>
              <a:ext uri="{FF2B5EF4-FFF2-40B4-BE49-F238E27FC236}">
                <a16:creationId xmlns:a16="http://schemas.microsoft.com/office/drawing/2014/main" id="{6C05997C-F70F-411C-A0D3-A2C8BE991056}"/>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11</a:t>
            </a:fld>
            <a:endParaRPr lang="fr-FR" dirty="0">
              <a:solidFill>
                <a:schemeClr val="bg1"/>
              </a:solidFill>
            </a:endParaRPr>
          </a:p>
        </p:txBody>
      </p:sp>
    </p:spTree>
    <p:extLst>
      <p:ext uri="{BB962C8B-B14F-4D97-AF65-F5344CB8AC3E}">
        <p14:creationId xmlns:p14="http://schemas.microsoft.com/office/powerpoint/2010/main" val="208498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altLang="ja-JP" sz="3600" dirty="0">
                <a:latin typeface="ＭＳ Ｐゴシック" panose="020B0600070205080204" pitchFamily="50" charset="-128"/>
                <a:ea typeface="ＭＳ Ｐゴシック" panose="020B0600070205080204" pitchFamily="50" charset="-128"/>
              </a:rPr>
            </a:br>
            <a:r>
              <a:rPr lang="ja-JP" altLang="en-US" sz="3600" dirty="0">
                <a:latin typeface="ＭＳ Ｐゴシック" panose="020B0600070205080204" pitchFamily="50" charset="-128"/>
                <a:ea typeface="ＭＳ Ｐゴシック" panose="020B0600070205080204" pitchFamily="50" charset="-128"/>
              </a:rPr>
              <a:t>建材用の主要鋼種</a:t>
            </a:r>
            <a:br>
              <a:rPr lang="ja-JP" altLang="en-US" sz="3600" dirty="0">
                <a:latin typeface="ＭＳ Ｐゴシック" panose="020B0600070205080204" pitchFamily="50" charset="-128"/>
                <a:ea typeface="ＭＳ Ｐゴシック" panose="020B0600070205080204" pitchFamily="50" charset="-128"/>
              </a:rPr>
            </a:br>
            <a:r>
              <a:rPr lang="fr-FR" sz="3600" dirty="0">
                <a:latin typeface="ＭＳ Ｐゴシック" panose="020B0600070205080204" pitchFamily="50" charset="-128"/>
                <a:ea typeface="ＭＳ Ｐゴシック" panose="020B0600070205080204" pitchFamily="50" charset="-128"/>
              </a:rPr>
              <a:t>EN10088-5　（</a:t>
            </a:r>
            <a:r>
              <a:rPr lang="ja-JP" altLang="en-US" sz="3600" dirty="0">
                <a:latin typeface="ＭＳ Ｐゴシック" panose="020B0600070205080204" pitchFamily="50" charset="-128"/>
                <a:ea typeface="ＭＳ Ｐゴシック" panose="020B0600070205080204" pitchFamily="50" charset="-128"/>
              </a:rPr>
              <a:t>棒鋼／線材／形鋼）</a:t>
            </a:r>
            <a:br>
              <a:rPr lang="ja-JP" altLang="en-US" sz="3600" dirty="0">
                <a:latin typeface="ＭＳ Ｐゴシック" panose="020B0600070205080204" pitchFamily="50" charset="-128"/>
                <a:ea typeface="ＭＳ Ｐゴシック" panose="020B0600070205080204" pitchFamily="50" charset="-128"/>
              </a:rPr>
            </a:br>
            <a:endParaRPr lang="fr-FR" sz="3600" dirty="0">
              <a:latin typeface="ＭＳ Ｐゴシック" panose="020B0600070205080204" pitchFamily="50" charset="-128"/>
              <a:ea typeface="ＭＳ Ｐゴシック" panose="020B0600070205080204" pitchFamily="50" charset="-128"/>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999762470"/>
              </p:ext>
            </p:extLst>
          </p:nvPr>
        </p:nvGraphicFramePr>
        <p:xfrm>
          <a:off x="179512" y="1484784"/>
          <a:ext cx="8568949" cy="5136797"/>
        </p:xfrm>
        <a:graphic>
          <a:graphicData uri="http://schemas.openxmlformats.org/drawingml/2006/table">
            <a:tbl>
              <a:tblPr firstRow="1" bandRow="1">
                <a:tableStyleId>{5C22544A-7EE6-4342-B048-85BDC9FD1C3A}</a:tableStyleId>
              </a:tblPr>
              <a:tblGrid>
                <a:gridCol w="696662">
                  <a:extLst>
                    <a:ext uri="{9D8B030D-6E8A-4147-A177-3AD203B41FA5}">
                      <a16:colId xmlns:a16="http://schemas.microsoft.com/office/drawing/2014/main" val="20000"/>
                    </a:ext>
                  </a:extLst>
                </a:gridCol>
                <a:gridCol w="1031530">
                  <a:extLst>
                    <a:ext uri="{9D8B030D-6E8A-4147-A177-3AD203B41FA5}">
                      <a16:colId xmlns:a16="http://schemas.microsoft.com/office/drawing/2014/main" val="20001"/>
                    </a:ext>
                  </a:extLst>
                </a:gridCol>
                <a:gridCol w="676875">
                  <a:extLst>
                    <a:ext uri="{9D8B030D-6E8A-4147-A177-3AD203B41FA5}">
                      <a16:colId xmlns:a16="http://schemas.microsoft.com/office/drawing/2014/main" val="20002"/>
                    </a:ext>
                  </a:extLst>
                </a:gridCol>
                <a:gridCol w="676875">
                  <a:extLst>
                    <a:ext uri="{9D8B030D-6E8A-4147-A177-3AD203B41FA5}">
                      <a16:colId xmlns:a16="http://schemas.microsoft.com/office/drawing/2014/main" val="20003"/>
                    </a:ext>
                  </a:extLst>
                </a:gridCol>
                <a:gridCol w="676875">
                  <a:extLst>
                    <a:ext uri="{9D8B030D-6E8A-4147-A177-3AD203B41FA5}">
                      <a16:colId xmlns:a16="http://schemas.microsoft.com/office/drawing/2014/main" val="20004"/>
                    </a:ext>
                  </a:extLst>
                </a:gridCol>
                <a:gridCol w="676875">
                  <a:extLst>
                    <a:ext uri="{9D8B030D-6E8A-4147-A177-3AD203B41FA5}">
                      <a16:colId xmlns:a16="http://schemas.microsoft.com/office/drawing/2014/main" val="20005"/>
                    </a:ext>
                  </a:extLst>
                </a:gridCol>
                <a:gridCol w="748884">
                  <a:extLst>
                    <a:ext uri="{9D8B030D-6E8A-4147-A177-3AD203B41FA5}">
                      <a16:colId xmlns:a16="http://schemas.microsoft.com/office/drawing/2014/main" val="20006"/>
                    </a:ext>
                  </a:extLst>
                </a:gridCol>
                <a:gridCol w="3384373">
                  <a:extLst>
                    <a:ext uri="{9D8B030D-6E8A-4147-A177-3AD203B41FA5}">
                      <a16:colId xmlns:a16="http://schemas.microsoft.com/office/drawing/2014/main" val="20007"/>
                    </a:ext>
                  </a:extLst>
                </a:gridCol>
              </a:tblGrid>
              <a:tr h="516947">
                <a:tc>
                  <a:txBody>
                    <a:bodyPr/>
                    <a:lstStyle/>
                    <a:p>
                      <a:r>
                        <a:rPr lang="ja-JP" altLang="en-US" sz="1600" dirty="0"/>
                        <a:t>鋼種</a:t>
                      </a:r>
                      <a:endParaRPr lang="fr-FR" sz="1600" dirty="0"/>
                    </a:p>
                  </a:txBody>
                  <a:tcPr/>
                </a:tc>
                <a:tc>
                  <a:txBody>
                    <a:bodyPr/>
                    <a:lstStyle/>
                    <a:p>
                      <a:r>
                        <a:rPr lang="fr-FR" sz="1600" dirty="0"/>
                        <a:t>ASTM</a:t>
                      </a:r>
                    </a:p>
                    <a:p>
                      <a:r>
                        <a:rPr lang="fr-FR" sz="1600" dirty="0"/>
                        <a:t>UNS</a:t>
                      </a:r>
                    </a:p>
                  </a:txBody>
                  <a:tcPr/>
                </a:tc>
                <a:tc>
                  <a:txBody>
                    <a:bodyPr/>
                    <a:lstStyle/>
                    <a:p>
                      <a:r>
                        <a:rPr lang="fr-FR" sz="1600" dirty="0"/>
                        <a:t>C</a:t>
                      </a:r>
                    </a:p>
                    <a:p>
                      <a:r>
                        <a:rPr lang="fr-FR" sz="1600" dirty="0" err="1"/>
                        <a:t>Wt</a:t>
                      </a:r>
                      <a:r>
                        <a:rPr lang="fr-FR" sz="1600" dirty="0"/>
                        <a:t>%</a:t>
                      </a:r>
                    </a:p>
                  </a:txBody>
                  <a:tcPr/>
                </a:tc>
                <a:tc>
                  <a:txBody>
                    <a:bodyPr/>
                    <a:lstStyle/>
                    <a:p>
                      <a:r>
                        <a:rPr lang="fr-FR" sz="1600" dirty="0"/>
                        <a:t>Cr</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err="1"/>
                        <a:t>Wt</a:t>
                      </a:r>
                      <a:r>
                        <a:rPr lang="fr-FR" sz="1600" b="1" dirty="0"/>
                        <a:t>%</a:t>
                      </a:r>
                    </a:p>
                  </a:txBody>
                  <a:tcPr/>
                </a:tc>
                <a:tc>
                  <a:txBody>
                    <a:bodyPr/>
                    <a:lstStyle/>
                    <a:p>
                      <a:r>
                        <a:rPr lang="fr-FR" sz="1600" dirty="0"/>
                        <a:t>Ni</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err="1"/>
                        <a:t>Wt</a:t>
                      </a:r>
                      <a:r>
                        <a:rPr lang="fr-FR" sz="1600" dirty="0"/>
                        <a:t>%</a:t>
                      </a:r>
                    </a:p>
                  </a:txBody>
                  <a:tcPr/>
                </a:tc>
                <a:tc>
                  <a:txBody>
                    <a:bodyPr/>
                    <a:lstStyle/>
                    <a:p>
                      <a:r>
                        <a:rPr lang="fr-FR" sz="1600" dirty="0"/>
                        <a:t>Mo</a:t>
                      </a:r>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err="1"/>
                        <a:t>Wt</a:t>
                      </a:r>
                      <a:r>
                        <a:rPr lang="fr-FR" sz="1600" dirty="0"/>
                        <a:t>%</a:t>
                      </a:r>
                    </a:p>
                  </a:txBody>
                  <a:tcPr/>
                </a:tc>
                <a:tc>
                  <a:txBody>
                    <a:bodyPr/>
                    <a:lstStyle/>
                    <a:p>
                      <a:r>
                        <a:rPr lang="fr-FR" sz="1600" dirty="0" err="1"/>
                        <a:t>Other</a:t>
                      </a:r>
                      <a:endParaRPr lang="fr-FR" sz="16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err="1"/>
                        <a:t>Wt</a:t>
                      </a:r>
                      <a:r>
                        <a:rPr lang="fr-FR" sz="1600" dirty="0"/>
                        <a:t>%</a:t>
                      </a:r>
                    </a:p>
                  </a:txBody>
                  <a:tcPr/>
                </a:tc>
                <a:tc>
                  <a:txBody>
                    <a:bodyPr/>
                    <a:lstStyle/>
                    <a:p>
                      <a:r>
                        <a:rPr lang="ja-JP" altLang="en-US" sz="1600" dirty="0"/>
                        <a:t>代表的用途 </a:t>
                      </a:r>
                      <a:r>
                        <a:rPr lang="fr-FR" sz="1600" dirty="0"/>
                        <a:t> </a:t>
                      </a:r>
                      <a:r>
                        <a:rPr lang="fr-FR" sz="1600" baseline="50000" dirty="0"/>
                        <a:t>6</a:t>
                      </a:r>
                    </a:p>
                  </a:txBody>
                  <a:tcPr/>
                </a:tc>
                <a:extLst>
                  <a:ext uri="{0D108BD9-81ED-4DB2-BD59-A6C34878D82A}">
                    <a16:rowId xmlns:a16="http://schemas.microsoft.com/office/drawing/2014/main" val="10000"/>
                  </a:ext>
                </a:extLst>
              </a:tr>
              <a:tr h="488227">
                <a:tc>
                  <a:txBody>
                    <a:bodyPr/>
                    <a:lstStyle/>
                    <a:p>
                      <a:r>
                        <a:rPr lang="fr-FR" sz="1600" dirty="0"/>
                        <a:t>4003</a:t>
                      </a:r>
                    </a:p>
                  </a:txBody>
                  <a:tcPr>
                    <a:solidFill>
                      <a:schemeClr val="bg2"/>
                    </a:solidFill>
                  </a:tcPr>
                </a:tc>
                <a:tc>
                  <a:txBody>
                    <a:bodyPr/>
                    <a:lstStyle/>
                    <a:p>
                      <a:r>
                        <a:rPr lang="fr-FR" sz="1600" dirty="0"/>
                        <a:t>S40977</a:t>
                      </a:r>
                    </a:p>
                  </a:txBody>
                  <a:tcPr>
                    <a:solidFill>
                      <a:schemeClr val="bg2"/>
                    </a:solidFill>
                  </a:tcPr>
                </a:tc>
                <a:tc>
                  <a:txBody>
                    <a:bodyPr/>
                    <a:lstStyle/>
                    <a:p>
                      <a:r>
                        <a:rPr lang="fr-FR" sz="1600" dirty="0"/>
                        <a:t>0,02</a:t>
                      </a:r>
                    </a:p>
                  </a:txBody>
                  <a:tcPr>
                    <a:solidFill>
                      <a:schemeClr val="bg2"/>
                    </a:solidFill>
                  </a:tcPr>
                </a:tc>
                <a:tc>
                  <a:txBody>
                    <a:bodyPr/>
                    <a:lstStyle/>
                    <a:p>
                      <a:r>
                        <a:rPr lang="fr-FR" sz="1600" dirty="0"/>
                        <a:t>11,5</a:t>
                      </a:r>
                    </a:p>
                  </a:txBody>
                  <a:tcPr>
                    <a:solidFill>
                      <a:schemeClr val="bg2"/>
                    </a:solidFill>
                  </a:tcPr>
                </a:tc>
                <a:tc>
                  <a:txBody>
                    <a:bodyPr/>
                    <a:lstStyle/>
                    <a:p>
                      <a:r>
                        <a:rPr lang="fr-FR" sz="1600" dirty="0"/>
                        <a:t>0,5</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pPr rtl="0"/>
                      <a:endParaRPr lang="fr-FR" sz="1600" kern="1200" dirty="0">
                        <a:solidFill>
                          <a:schemeClr val="dk1"/>
                        </a:solidFill>
                        <a:effectLst/>
                        <a:latin typeface="+mn-lt"/>
                        <a:ea typeface="+mn-ea"/>
                        <a:cs typeface="+mn-cs"/>
                      </a:endParaRPr>
                    </a:p>
                  </a:txBody>
                  <a:tcPr>
                    <a:solidFill>
                      <a:schemeClr val="bg2"/>
                    </a:solidFill>
                  </a:tcPr>
                </a:tc>
                <a:extLst>
                  <a:ext uri="{0D108BD9-81ED-4DB2-BD59-A6C34878D82A}">
                    <a16:rowId xmlns:a16="http://schemas.microsoft.com/office/drawing/2014/main" val="10001"/>
                  </a:ext>
                </a:extLst>
              </a:tr>
              <a:tr h="315912">
                <a:tc>
                  <a:txBody>
                    <a:bodyPr/>
                    <a:lstStyle/>
                    <a:p>
                      <a:r>
                        <a:rPr lang="fr-FR" sz="1600" dirty="0"/>
                        <a:t>4016</a:t>
                      </a:r>
                    </a:p>
                  </a:txBody>
                  <a:tcPr>
                    <a:solidFill>
                      <a:schemeClr val="bg2"/>
                    </a:solidFill>
                  </a:tcPr>
                </a:tc>
                <a:tc>
                  <a:txBody>
                    <a:bodyPr/>
                    <a:lstStyle/>
                    <a:p>
                      <a:r>
                        <a:rPr lang="fr-FR" sz="1600" dirty="0"/>
                        <a:t>430</a:t>
                      </a:r>
                    </a:p>
                  </a:txBody>
                  <a:tcPr>
                    <a:solidFill>
                      <a:schemeClr val="bg2"/>
                    </a:solidFill>
                  </a:tcPr>
                </a:tc>
                <a:tc>
                  <a:txBody>
                    <a:bodyPr/>
                    <a:lstStyle/>
                    <a:p>
                      <a:r>
                        <a:rPr lang="fr-FR" sz="1600" dirty="0"/>
                        <a:t>0,04</a:t>
                      </a:r>
                    </a:p>
                  </a:txBody>
                  <a:tcPr>
                    <a:solidFill>
                      <a:schemeClr val="bg2"/>
                    </a:solidFill>
                  </a:tcPr>
                </a:tc>
                <a:tc>
                  <a:txBody>
                    <a:bodyPr/>
                    <a:lstStyle/>
                    <a:p>
                      <a:r>
                        <a:rPr lang="fr-FR" sz="1600" dirty="0"/>
                        <a:t>16,5</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r>
                        <a:rPr lang="fr-FR" sz="1600" dirty="0"/>
                        <a:t>-</a:t>
                      </a:r>
                    </a:p>
                  </a:txBody>
                  <a:tcPr>
                    <a:solidFill>
                      <a:schemeClr val="bg2"/>
                    </a:solidFill>
                  </a:tcPr>
                </a:tc>
                <a:tc>
                  <a:txBody>
                    <a:bodyPr/>
                    <a:lstStyle/>
                    <a:p>
                      <a:r>
                        <a:rPr lang="ja-JP" altLang="en-US" sz="1400" b="1" dirty="0">
                          <a:latin typeface="+mn-ea"/>
                          <a:ea typeface="+mn-ea"/>
                        </a:rPr>
                        <a:t>スレート・フック</a:t>
                      </a:r>
                      <a:endParaRPr lang="fr-FR" sz="1400" b="1" dirty="0">
                        <a:latin typeface="+mn-ea"/>
                        <a:ea typeface="+mn-ea"/>
                      </a:endParaRPr>
                    </a:p>
                  </a:txBody>
                  <a:tcPr>
                    <a:solidFill>
                      <a:schemeClr val="bg2"/>
                    </a:solidFill>
                  </a:tcPr>
                </a:tc>
                <a:extLst>
                  <a:ext uri="{0D108BD9-81ED-4DB2-BD59-A6C34878D82A}">
                    <a16:rowId xmlns:a16="http://schemas.microsoft.com/office/drawing/2014/main" val="10002"/>
                  </a:ext>
                </a:extLst>
              </a:tr>
              <a:tr h="315912">
                <a:tc>
                  <a:txBody>
                    <a:bodyPr/>
                    <a:lstStyle/>
                    <a:p>
                      <a:r>
                        <a:rPr lang="fr-FR" sz="1600" dirty="0"/>
                        <a:t>4542</a:t>
                      </a:r>
                    </a:p>
                  </a:txBody>
                  <a:tcPr>
                    <a:solidFill>
                      <a:schemeClr val="bg2"/>
                    </a:solidFill>
                  </a:tcPr>
                </a:tc>
                <a:tc>
                  <a:txBody>
                    <a:bodyPr/>
                    <a:lstStyle/>
                    <a:p>
                      <a:r>
                        <a:rPr lang="fr-FR" sz="1600" dirty="0"/>
                        <a:t>630</a:t>
                      </a:r>
                    </a:p>
                  </a:txBody>
                  <a:tcPr>
                    <a:solidFill>
                      <a:schemeClr val="bg2"/>
                    </a:solidFill>
                  </a:tcPr>
                </a:tc>
                <a:tc>
                  <a:txBody>
                    <a:bodyPr/>
                    <a:lstStyle/>
                    <a:p>
                      <a:r>
                        <a:rPr lang="fr-FR" sz="1600" dirty="0"/>
                        <a:t>0,04</a:t>
                      </a:r>
                    </a:p>
                  </a:txBody>
                  <a:tcPr>
                    <a:solidFill>
                      <a:schemeClr val="bg2"/>
                    </a:solidFill>
                  </a:tcPr>
                </a:tc>
                <a:tc>
                  <a:txBody>
                    <a:bodyPr/>
                    <a:lstStyle/>
                    <a:p>
                      <a:r>
                        <a:rPr lang="fr-FR" sz="1600" dirty="0"/>
                        <a:t>16,0</a:t>
                      </a:r>
                    </a:p>
                  </a:txBody>
                  <a:tcPr>
                    <a:solidFill>
                      <a:schemeClr val="bg2"/>
                    </a:solidFill>
                  </a:tcPr>
                </a:tc>
                <a:tc>
                  <a:txBody>
                    <a:bodyPr/>
                    <a:lstStyle/>
                    <a:p>
                      <a:r>
                        <a:rPr lang="fr-FR" sz="1600" dirty="0"/>
                        <a:t>4,0</a:t>
                      </a:r>
                    </a:p>
                  </a:txBody>
                  <a:tcPr>
                    <a:solidFill>
                      <a:schemeClr val="bg2"/>
                    </a:solidFill>
                  </a:tcPr>
                </a:tc>
                <a:tc>
                  <a:txBody>
                    <a:bodyPr/>
                    <a:lstStyle/>
                    <a:p>
                      <a:endParaRPr lang="fr-FR" sz="1600" dirty="0"/>
                    </a:p>
                  </a:txBody>
                  <a:tcPr>
                    <a:solidFill>
                      <a:schemeClr val="bg2"/>
                    </a:solidFill>
                  </a:tcPr>
                </a:tc>
                <a:tc>
                  <a:txBody>
                    <a:bodyPr/>
                    <a:lstStyle/>
                    <a:p>
                      <a:r>
                        <a:rPr lang="fr-FR" sz="1600" dirty="0" err="1"/>
                        <a:t>Cu,Nb</a:t>
                      </a:r>
                      <a:endParaRPr lang="fr-FR" sz="1600" dirty="0"/>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n-ea"/>
                          <a:ea typeface="+mn-ea"/>
                        </a:rPr>
                        <a:t>タイバー</a:t>
                      </a:r>
                      <a:endParaRPr lang="fr-FR" sz="1400" b="1" dirty="0">
                        <a:latin typeface="+mn-ea"/>
                        <a:ea typeface="+mn-ea"/>
                      </a:endParaRPr>
                    </a:p>
                  </a:txBody>
                  <a:tcPr>
                    <a:solidFill>
                      <a:schemeClr val="bg2"/>
                    </a:solidFill>
                  </a:tcPr>
                </a:tc>
                <a:extLst>
                  <a:ext uri="{0D108BD9-81ED-4DB2-BD59-A6C34878D82A}">
                    <a16:rowId xmlns:a16="http://schemas.microsoft.com/office/drawing/2014/main" val="10003"/>
                  </a:ext>
                </a:extLst>
              </a:tr>
              <a:tr h="1234928">
                <a:tc>
                  <a:txBody>
                    <a:bodyPr/>
                    <a:lstStyle/>
                    <a:p>
                      <a:r>
                        <a:rPr lang="fr-FR" sz="1600" dirty="0"/>
                        <a:t>4301</a:t>
                      </a:r>
                    </a:p>
                    <a:p>
                      <a:r>
                        <a:rPr lang="fr-FR" sz="1600" dirty="0"/>
                        <a:t>4307</a:t>
                      </a:r>
                    </a:p>
                    <a:p>
                      <a:r>
                        <a:rPr lang="fr-FR" sz="1600" dirty="0"/>
                        <a:t>4311</a:t>
                      </a:r>
                    </a:p>
                    <a:p>
                      <a:r>
                        <a:rPr lang="fr-FR" sz="1600" dirty="0"/>
                        <a:t>4567</a:t>
                      </a:r>
                    </a:p>
                  </a:txBody>
                  <a:tcPr/>
                </a:tc>
                <a:tc>
                  <a:txBody>
                    <a:bodyPr/>
                    <a:lstStyle/>
                    <a:p>
                      <a:r>
                        <a:rPr lang="fr-FR" sz="1600" dirty="0"/>
                        <a:t>304</a:t>
                      </a:r>
                    </a:p>
                    <a:p>
                      <a:r>
                        <a:rPr lang="fr-FR" sz="1600" dirty="0"/>
                        <a:t>304L</a:t>
                      </a:r>
                    </a:p>
                    <a:p>
                      <a:r>
                        <a:rPr lang="fr-FR" sz="1600" dirty="0"/>
                        <a:t>304N</a:t>
                      </a:r>
                    </a:p>
                    <a:p>
                      <a:r>
                        <a:rPr lang="fr-FR" sz="1600" dirty="0"/>
                        <a:t>304Cu</a:t>
                      </a:r>
                    </a:p>
                  </a:txBody>
                  <a:tcPr/>
                </a:tc>
                <a:tc>
                  <a:txBody>
                    <a:bodyPr/>
                    <a:lstStyle/>
                    <a:p>
                      <a:r>
                        <a:rPr lang="fr-FR" sz="1600" dirty="0"/>
                        <a:t>0,04</a:t>
                      </a:r>
                    </a:p>
                    <a:p>
                      <a:r>
                        <a:rPr lang="fr-FR" sz="1600" dirty="0"/>
                        <a:t>0,02</a:t>
                      </a:r>
                    </a:p>
                    <a:p>
                      <a:r>
                        <a:rPr lang="fr-FR" sz="1600" dirty="0"/>
                        <a:t>0,02</a:t>
                      </a:r>
                    </a:p>
                    <a:p>
                      <a:r>
                        <a:rPr lang="fr-FR" sz="1600" dirty="0"/>
                        <a:t>0,02</a:t>
                      </a:r>
                    </a:p>
                  </a:txBody>
                  <a:tcPr/>
                </a:tc>
                <a:tc>
                  <a:txBody>
                    <a:bodyPr/>
                    <a:lstStyle/>
                    <a:p>
                      <a:r>
                        <a:rPr lang="fr-FR" sz="1600" dirty="0"/>
                        <a:t>18,1</a:t>
                      </a:r>
                    </a:p>
                    <a:p>
                      <a:r>
                        <a:rPr lang="fr-FR" sz="1600" dirty="0"/>
                        <a:t>18,1</a:t>
                      </a:r>
                    </a:p>
                    <a:p>
                      <a:r>
                        <a:rPr lang="fr-FR" sz="1600" dirty="0"/>
                        <a:t>18,1</a:t>
                      </a:r>
                    </a:p>
                    <a:p>
                      <a:r>
                        <a:rPr lang="fr-FR" sz="1600" dirty="0"/>
                        <a:t>17,1</a:t>
                      </a:r>
                    </a:p>
                  </a:txBody>
                  <a:tcPr/>
                </a:tc>
                <a:tc>
                  <a:txBody>
                    <a:bodyPr/>
                    <a:lstStyle/>
                    <a:p>
                      <a:r>
                        <a:rPr lang="fr-FR" sz="1600" dirty="0"/>
                        <a:t>8,1</a:t>
                      </a:r>
                    </a:p>
                    <a:p>
                      <a:r>
                        <a:rPr lang="fr-FR" sz="1600" dirty="0"/>
                        <a:t>8,1</a:t>
                      </a:r>
                    </a:p>
                    <a:p>
                      <a:r>
                        <a:rPr lang="fr-FR" sz="1600"/>
                        <a:t>8,6</a:t>
                      </a:r>
                    </a:p>
                    <a:p>
                      <a:r>
                        <a:rPr lang="fr-FR" sz="1600"/>
                        <a:t>8,6</a:t>
                      </a:r>
                      <a:endParaRPr lang="fr-FR" sz="1600" dirty="0"/>
                    </a:p>
                  </a:txBody>
                  <a:tcPr/>
                </a:tc>
                <a:tc>
                  <a:txBody>
                    <a:bodyPr/>
                    <a:lstStyle/>
                    <a:p>
                      <a:r>
                        <a:rPr lang="fr-FR" sz="1600" dirty="0"/>
                        <a:t>-</a:t>
                      </a:r>
                    </a:p>
                    <a:p>
                      <a:r>
                        <a:rPr lang="fr-FR" sz="1600" dirty="0"/>
                        <a:t>-</a:t>
                      </a:r>
                    </a:p>
                    <a:p>
                      <a:r>
                        <a:rPr lang="fr-FR" sz="1600" dirty="0"/>
                        <a:t>-</a:t>
                      </a:r>
                    </a:p>
                    <a:p>
                      <a:r>
                        <a:rPr lang="fr-FR" sz="1600" dirty="0"/>
                        <a:t>- </a:t>
                      </a:r>
                    </a:p>
                  </a:txBody>
                  <a:tcPr/>
                </a:tc>
                <a:tc>
                  <a:txBody>
                    <a:bodyPr/>
                    <a:lstStyle/>
                    <a:p>
                      <a:r>
                        <a:rPr lang="fr-FR" sz="1600" dirty="0"/>
                        <a:t>-</a:t>
                      </a:r>
                    </a:p>
                    <a:p>
                      <a:r>
                        <a:rPr lang="fr-FR" sz="1600" dirty="0"/>
                        <a:t>-</a:t>
                      </a:r>
                    </a:p>
                    <a:p>
                      <a:r>
                        <a:rPr lang="fr-FR" sz="1600" dirty="0"/>
                        <a:t>N</a:t>
                      </a:r>
                    </a:p>
                    <a:p>
                      <a:r>
                        <a:rPr lang="fr-FR" sz="1600" dirty="0"/>
                        <a:t>Cu</a:t>
                      </a:r>
                    </a:p>
                  </a:txBody>
                  <a:tcPr/>
                </a:tc>
                <a:tc>
                  <a:txBody>
                    <a:bodyPr/>
                    <a:lstStyle/>
                    <a:p>
                      <a:endParaRPr lang="fr-FR" sz="1400" b="1" dirty="0">
                        <a:latin typeface="+mn-ea"/>
                        <a:ea typeface="+mn-ea"/>
                      </a:endParaRPr>
                    </a:p>
                    <a:p>
                      <a:endParaRPr lang="fr-FR" sz="1400" b="1" dirty="0">
                        <a:latin typeface="+mn-ea"/>
                        <a:ea typeface="+mn-ea"/>
                      </a:endParaRPr>
                    </a:p>
                    <a:p>
                      <a:r>
                        <a:rPr lang="ja-JP" altLang="en-US" sz="1400" b="1" dirty="0">
                          <a:latin typeface="+mn-ea"/>
                          <a:ea typeface="+mn-ea"/>
                        </a:rPr>
                        <a:t>鉄筋棒鋼</a:t>
                      </a:r>
                      <a:endParaRPr lang="fr-FR" sz="1400" b="1" dirty="0">
                        <a:latin typeface="+mn-ea"/>
                        <a:ea typeface="+mn-ea"/>
                      </a:endParaRPr>
                    </a:p>
                    <a:p>
                      <a:r>
                        <a:rPr lang="fr-FR" sz="1400" b="1" dirty="0">
                          <a:latin typeface="+mn-ea"/>
                          <a:ea typeface="+mn-ea"/>
                        </a:rPr>
                        <a:t>A2</a:t>
                      </a:r>
                      <a:r>
                        <a:rPr lang="ja-JP" altLang="en-US" sz="1400" b="1" dirty="0">
                          <a:latin typeface="+mn-ea"/>
                          <a:ea typeface="+mn-ea"/>
                        </a:rPr>
                        <a:t>ファスナー</a:t>
                      </a:r>
                      <a:endParaRPr lang="fr-FR" sz="1400" b="1" dirty="0">
                        <a:latin typeface="+mn-ea"/>
                        <a:ea typeface="+mn-ea"/>
                      </a:endParaRPr>
                    </a:p>
                  </a:txBody>
                  <a:tcPr/>
                </a:tc>
                <a:extLst>
                  <a:ext uri="{0D108BD9-81ED-4DB2-BD59-A6C34878D82A}">
                    <a16:rowId xmlns:a16="http://schemas.microsoft.com/office/drawing/2014/main" val="10004"/>
                  </a:ext>
                </a:extLst>
              </a:tr>
              <a:tr h="832859">
                <a:tc>
                  <a:txBody>
                    <a:bodyPr/>
                    <a:lstStyle/>
                    <a:p>
                      <a:r>
                        <a:rPr lang="fr-FR" sz="1600" dirty="0"/>
                        <a:t>4401</a:t>
                      </a:r>
                    </a:p>
                    <a:p>
                      <a:r>
                        <a:rPr lang="fr-FR" sz="1600" dirty="0"/>
                        <a:t>4404</a:t>
                      </a:r>
                    </a:p>
                    <a:p>
                      <a:r>
                        <a:rPr lang="fr-FR" sz="1600" dirty="0"/>
                        <a:t>4429</a:t>
                      </a:r>
                    </a:p>
                  </a:txBody>
                  <a:tcPr/>
                </a:tc>
                <a:tc>
                  <a:txBody>
                    <a:bodyPr/>
                    <a:lstStyle/>
                    <a:p>
                      <a:r>
                        <a:rPr lang="fr-FR" sz="1600" dirty="0"/>
                        <a:t>316</a:t>
                      </a:r>
                    </a:p>
                    <a:p>
                      <a:r>
                        <a:rPr lang="fr-FR" sz="1600" dirty="0"/>
                        <a:t>316L</a:t>
                      </a:r>
                    </a:p>
                    <a:p>
                      <a:r>
                        <a:rPr lang="fr-FR" sz="1600" dirty="0"/>
                        <a:t>« 316LN »</a:t>
                      </a:r>
                    </a:p>
                  </a:txBody>
                  <a:tcPr/>
                </a:tc>
                <a:tc>
                  <a:txBody>
                    <a:bodyPr/>
                    <a:lstStyle/>
                    <a:p>
                      <a:r>
                        <a:rPr lang="fr-FR" sz="1600" dirty="0"/>
                        <a:t>0,05</a:t>
                      </a:r>
                    </a:p>
                    <a:p>
                      <a:r>
                        <a:rPr lang="fr-FR" sz="1600" dirty="0"/>
                        <a:t>0,02</a:t>
                      </a:r>
                    </a:p>
                    <a:p>
                      <a:r>
                        <a:rPr lang="fr-FR" sz="1600" dirty="0"/>
                        <a:t>0,02</a:t>
                      </a:r>
                    </a:p>
                  </a:txBody>
                  <a:tcPr/>
                </a:tc>
                <a:tc>
                  <a:txBody>
                    <a:bodyPr/>
                    <a:lstStyle/>
                    <a:p>
                      <a:r>
                        <a:rPr lang="fr-FR" sz="1600" dirty="0"/>
                        <a:t>16,6</a:t>
                      </a:r>
                    </a:p>
                    <a:p>
                      <a:r>
                        <a:rPr lang="fr-FR" sz="1600" dirty="0"/>
                        <a:t>16,6</a:t>
                      </a:r>
                    </a:p>
                    <a:p>
                      <a:r>
                        <a:rPr lang="fr-FR" sz="1600" dirty="0"/>
                        <a:t>16,6</a:t>
                      </a:r>
                    </a:p>
                  </a:txBody>
                  <a:tcPr/>
                </a:tc>
                <a:tc>
                  <a:txBody>
                    <a:bodyPr/>
                    <a:lstStyle/>
                    <a:p>
                      <a:r>
                        <a:rPr lang="fr-FR" sz="1600" dirty="0"/>
                        <a:t>10,1</a:t>
                      </a:r>
                    </a:p>
                    <a:p>
                      <a:r>
                        <a:rPr lang="fr-FR" sz="1600" dirty="0"/>
                        <a:t>10,1</a:t>
                      </a:r>
                    </a:p>
                    <a:p>
                      <a:r>
                        <a:rPr lang="fr-FR" sz="1600" dirty="0"/>
                        <a:t>11,1</a:t>
                      </a:r>
                    </a:p>
                  </a:txBody>
                  <a:tcPr/>
                </a:tc>
                <a:tc>
                  <a:txBody>
                    <a:bodyPr/>
                    <a:lstStyle/>
                    <a:p>
                      <a:r>
                        <a:rPr lang="fr-FR" sz="1600" dirty="0"/>
                        <a:t>2,1</a:t>
                      </a:r>
                    </a:p>
                    <a:p>
                      <a:r>
                        <a:rPr lang="fr-FR" sz="1600" dirty="0"/>
                        <a:t>2,1</a:t>
                      </a:r>
                    </a:p>
                    <a:p>
                      <a:r>
                        <a:rPr lang="fr-FR" sz="1600" dirty="0"/>
                        <a:t>2,6</a:t>
                      </a:r>
                    </a:p>
                  </a:txBody>
                  <a:tcPr/>
                </a:tc>
                <a:tc>
                  <a:txBody>
                    <a:bodyPr/>
                    <a:lstStyle/>
                    <a:p>
                      <a:r>
                        <a:rPr lang="fr-FR" sz="1600" dirty="0"/>
                        <a:t>-</a:t>
                      </a:r>
                    </a:p>
                    <a:p>
                      <a:r>
                        <a:rPr lang="fr-FR" sz="1600" dirty="0"/>
                        <a:t>-</a:t>
                      </a:r>
                    </a:p>
                    <a:p>
                      <a:r>
                        <a:rPr lang="fr-FR" sz="1600" dirty="0"/>
                        <a: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kern="1200" dirty="0">
                          <a:solidFill>
                            <a:schemeClr val="dk1"/>
                          </a:solidFill>
                          <a:effectLst/>
                          <a:latin typeface="+mn-ea"/>
                          <a:ea typeface="+mn-ea"/>
                          <a:cs typeface="+mn-cs"/>
                        </a:rPr>
                        <a:t>海岸から離れた通常の工業地帯の建物の内・外装</a:t>
                      </a:r>
                      <a:r>
                        <a:rPr lang="en-US" sz="1400" b="1" kern="1200" dirty="0">
                          <a:solidFill>
                            <a:schemeClr val="dk1"/>
                          </a:solidFill>
                          <a:effectLst/>
                          <a:latin typeface="+mn-ea"/>
                          <a:ea typeface="+mn-ea"/>
                          <a:cs typeface="+mn-cs"/>
                        </a:rPr>
                        <a:t>,</a:t>
                      </a:r>
                      <a:r>
                        <a:rPr lang="en-US" sz="1400" b="1" kern="1200" baseline="0" dirty="0">
                          <a:solidFill>
                            <a:schemeClr val="dk1"/>
                          </a:solidFill>
                          <a:effectLst/>
                          <a:latin typeface="+mn-ea"/>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kern="1200" baseline="0" dirty="0">
                          <a:solidFill>
                            <a:schemeClr val="dk1"/>
                          </a:solidFill>
                          <a:effectLst/>
                          <a:latin typeface="+mn-ea"/>
                          <a:ea typeface="+mn-ea"/>
                          <a:cs typeface="+mn-cs"/>
                        </a:rPr>
                        <a:t>鉄筋棒鋼</a:t>
                      </a:r>
                      <a:endParaRPr lang="en-US" sz="1400" b="1" kern="1200" dirty="0">
                        <a:solidFill>
                          <a:schemeClr val="dk1"/>
                        </a:solidFill>
                        <a:effectLst/>
                        <a:latin typeface="+mn-ea"/>
                        <a:ea typeface="+mn-ea"/>
                        <a:cs typeface="+mn-cs"/>
                      </a:endParaRPr>
                    </a:p>
                  </a:txBody>
                  <a:tcPr/>
                </a:tc>
                <a:extLst>
                  <a:ext uri="{0D108BD9-81ED-4DB2-BD59-A6C34878D82A}">
                    <a16:rowId xmlns:a16="http://schemas.microsoft.com/office/drawing/2014/main" val="10005"/>
                  </a:ext>
                </a:extLst>
              </a:tr>
              <a:tr h="660543">
                <a:tc>
                  <a:txBody>
                    <a:bodyPr/>
                    <a:lstStyle/>
                    <a:p>
                      <a:r>
                        <a:rPr lang="fr-FR" sz="1600" dirty="0"/>
                        <a:t>4529</a:t>
                      </a:r>
                    </a:p>
                    <a:p>
                      <a:r>
                        <a:rPr lang="fr-FR" sz="1600" dirty="0"/>
                        <a:t>4547</a:t>
                      </a:r>
                    </a:p>
                  </a:txBody>
                  <a:tcPr/>
                </a:tc>
                <a:tc>
                  <a:txBody>
                    <a:bodyPr/>
                    <a:lstStyle/>
                    <a:p>
                      <a:r>
                        <a:rPr lang="fr-FR" sz="1600" dirty="0"/>
                        <a:t>« 926 »</a:t>
                      </a:r>
                    </a:p>
                    <a:p>
                      <a:r>
                        <a:rPr lang="fr-FR" sz="1600" dirty="0"/>
                        <a:t>S31254</a:t>
                      </a:r>
                    </a:p>
                  </a:txBody>
                  <a:tcPr/>
                </a:tc>
                <a:tc>
                  <a:txBody>
                    <a:bodyPr/>
                    <a:lstStyle/>
                    <a:p>
                      <a:r>
                        <a:rPr lang="fr-FR" sz="1600" dirty="0"/>
                        <a:t>0,01</a:t>
                      </a:r>
                    </a:p>
                    <a:p>
                      <a:r>
                        <a:rPr lang="fr-FR" sz="1600" dirty="0"/>
                        <a:t>0,01</a:t>
                      </a:r>
                    </a:p>
                  </a:txBody>
                  <a:tcPr/>
                </a:tc>
                <a:tc>
                  <a:txBody>
                    <a:bodyPr/>
                    <a:lstStyle/>
                    <a:p>
                      <a:r>
                        <a:rPr lang="fr-FR" sz="1600" dirty="0"/>
                        <a:t>20,5</a:t>
                      </a:r>
                    </a:p>
                    <a:p>
                      <a:r>
                        <a:rPr lang="fr-FR" sz="1600" dirty="0"/>
                        <a:t>20,0</a:t>
                      </a:r>
                    </a:p>
                  </a:txBody>
                  <a:tcPr/>
                </a:tc>
                <a:tc>
                  <a:txBody>
                    <a:bodyPr/>
                    <a:lstStyle/>
                    <a:p>
                      <a:r>
                        <a:rPr lang="fr-FR" sz="1600" dirty="0"/>
                        <a:t>24,8</a:t>
                      </a:r>
                    </a:p>
                    <a:p>
                      <a:r>
                        <a:rPr lang="fr-FR" sz="1600" dirty="0"/>
                        <a:t>18,0</a:t>
                      </a:r>
                    </a:p>
                  </a:txBody>
                  <a:tcPr/>
                </a:tc>
                <a:tc>
                  <a:txBody>
                    <a:bodyPr/>
                    <a:lstStyle/>
                    <a:p>
                      <a:r>
                        <a:rPr lang="fr-FR" sz="1600" dirty="0"/>
                        <a:t>6,5</a:t>
                      </a:r>
                    </a:p>
                    <a:p>
                      <a:r>
                        <a:rPr lang="fr-FR" sz="1600" dirty="0"/>
                        <a:t>6,1</a:t>
                      </a:r>
                    </a:p>
                  </a:txBody>
                  <a:tcPr/>
                </a:tc>
                <a:tc>
                  <a:txBody>
                    <a:bodyPr/>
                    <a:lstStyle/>
                    <a:p>
                      <a:r>
                        <a:rPr lang="fr-FR" sz="1600" dirty="0"/>
                        <a:t>N, Cu</a:t>
                      </a:r>
                    </a:p>
                    <a:p>
                      <a:r>
                        <a:rPr lang="fr-FR" sz="1600" dirty="0"/>
                        <a:t>N, Cu</a:t>
                      </a:r>
                    </a:p>
                  </a:txBody>
                  <a:tcPr/>
                </a:tc>
                <a:tc>
                  <a:txBody>
                    <a:bodyPr/>
                    <a:lstStyle/>
                    <a:p>
                      <a:r>
                        <a:rPr lang="ja-JP" altLang="en-US" sz="1400" b="1" dirty="0">
                          <a:latin typeface="+mn-ea"/>
                          <a:ea typeface="+mn-ea"/>
                        </a:rPr>
                        <a:t>トンネルや室内プール</a:t>
                      </a:r>
                      <a:endParaRPr lang="fr-FR" sz="1400" b="1" dirty="0">
                        <a:latin typeface="+mn-ea"/>
                        <a:ea typeface="+mn-ea"/>
                      </a:endParaRPr>
                    </a:p>
                  </a:txBody>
                  <a:tcPr/>
                </a:tc>
                <a:extLst>
                  <a:ext uri="{0D108BD9-81ED-4DB2-BD59-A6C34878D82A}">
                    <a16:rowId xmlns:a16="http://schemas.microsoft.com/office/drawing/2014/main" val="10006"/>
                  </a:ext>
                </a:extLst>
              </a:tr>
              <a:tr h="315912">
                <a:tc>
                  <a:txBody>
                    <a:bodyPr/>
                    <a:lstStyle/>
                    <a:p>
                      <a:r>
                        <a:rPr lang="fr-FR" sz="1600" dirty="0"/>
                        <a:t>4362</a:t>
                      </a:r>
                    </a:p>
                  </a:txBody>
                  <a:tcPr/>
                </a:tc>
                <a:tc>
                  <a:txBody>
                    <a:bodyPr/>
                    <a:lstStyle/>
                    <a:p>
                      <a:r>
                        <a:rPr lang="fr-FR" sz="1600" dirty="0"/>
                        <a:t>S32304</a:t>
                      </a:r>
                    </a:p>
                  </a:txBody>
                  <a:tcPr/>
                </a:tc>
                <a:tc>
                  <a:txBody>
                    <a:bodyPr/>
                    <a:lstStyle/>
                    <a:p>
                      <a:r>
                        <a:rPr lang="fr-FR" sz="1600" dirty="0"/>
                        <a:t>0,02</a:t>
                      </a:r>
                    </a:p>
                  </a:txBody>
                  <a:tcPr/>
                </a:tc>
                <a:tc>
                  <a:txBody>
                    <a:bodyPr/>
                    <a:lstStyle/>
                    <a:p>
                      <a:r>
                        <a:rPr lang="fr-FR" sz="1600" dirty="0"/>
                        <a:t>22,5</a:t>
                      </a:r>
                    </a:p>
                  </a:txBody>
                  <a:tcPr/>
                </a:tc>
                <a:tc>
                  <a:txBody>
                    <a:bodyPr/>
                    <a:lstStyle/>
                    <a:p>
                      <a:r>
                        <a:rPr lang="fr-FR" sz="1600" dirty="0"/>
                        <a:t>3,6</a:t>
                      </a:r>
                    </a:p>
                  </a:txBody>
                  <a:tcPr/>
                </a:tc>
                <a:tc>
                  <a:txBody>
                    <a:bodyPr/>
                    <a:lstStyle/>
                    <a:p>
                      <a:r>
                        <a:rPr lang="fr-FR" sz="1600" dirty="0"/>
                        <a:t>0,3</a:t>
                      </a:r>
                    </a:p>
                  </a:txBody>
                  <a:tcPr/>
                </a:tc>
                <a:tc>
                  <a:txBody>
                    <a:bodyPr/>
                    <a:lstStyle/>
                    <a:p>
                      <a:r>
                        <a:rPr lang="fr-FR" sz="1600" dirty="0"/>
                        <a:t>N, Cu</a:t>
                      </a:r>
                    </a:p>
                  </a:txBody>
                  <a:tcPr/>
                </a:tc>
                <a:tc>
                  <a:txBody>
                    <a:bodyPr/>
                    <a:lstStyle/>
                    <a:p>
                      <a:r>
                        <a:rPr lang="ja-JP" altLang="en-US" sz="1400" b="1" dirty="0">
                          <a:latin typeface="+mn-ea"/>
                          <a:ea typeface="+mn-ea"/>
                        </a:rPr>
                        <a:t>鉄筋棒鋼と機械部品</a:t>
                      </a:r>
                      <a:endParaRPr lang="fr-FR" sz="1400" b="1" dirty="0">
                        <a:latin typeface="+mn-ea"/>
                        <a:ea typeface="+mn-ea"/>
                      </a:endParaRPr>
                    </a:p>
                  </a:txBody>
                  <a:tcPr/>
                </a:tc>
                <a:extLst>
                  <a:ext uri="{0D108BD9-81ED-4DB2-BD59-A6C34878D82A}">
                    <a16:rowId xmlns:a16="http://schemas.microsoft.com/office/drawing/2014/main" val="10007"/>
                  </a:ext>
                </a:extLst>
              </a:tr>
              <a:tr h="315912">
                <a:tc>
                  <a:txBody>
                    <a:bodyPr/>
                    <a:lstStyle/>
                    <a:p>
                      <a:r>
                        <a:rPr lang="fr-FR" sz="1600" dirty="0"/>
                        <a:t>4462</a:t>
                      </a:r>
                    </a:p>
                  </a:txBody>
                  <a:tcPr/>
                </a:tc>
                <a:tc>
                  <a:txBody>
                    <a:bodyPr/>
                    <a:lstStyle/>
                    <a:p>
                      <a:r>
                        <a:rPr lang="fr-FR" sz="1600" dirty="0"/>
                        <a:t>S32205</a:t>
                      </a:r>
                    </a:p>
                  </a:txBody>
                  <a:tcPr/>
                </a:tc>
                <a:tc>
                  <a:txBody>
                    <a:bodyPr/>
                    <a:lstStyle/>
                    <a:p>
                      <a:r>
                        <a:rPr lang="fr-FR" sz="1600" dirty="0"/>
                        <a:t>0,02</a:t>
                      </a:r>
                    </a:p>
                  </a:txBody>
                  <a:tcPr/>
                </a:tc>
                <a:tc>
                  <a:txBody>
                    <a:bodyPr/>
                    <a:lstStyle/>
                    <a:p>
                      <a:r>
                        <a:rPr lang="fr-FR" sz="1600" dirty="0"/>
                        <a:t>21,5</a:t>
                      </a:r>
                    </a:p>
                  </a:txBody>
                  <a:tcPr/>
                </a:tc>
                <a:tc>
                  <a:txBody>
                    <a:bodyPr/>
                    <a:lstStyle/>
                    <a:p>
                      <a:r>
                        <a:rPr lang="fr-FR" sz="1600" dirty="0"/>
                        <a:t>4,6</a:t>
                      </a:r>
                    </a:p>
                  </a:txBody>
                  <a:tcPr/>
                </a:tc>
                <a:tc>
                  <a:txBody>
                    <a:bodyPr/>
                    <a:lstStyle/>
                    <a:p>
                      <a:r>
                        <a:rPr lang="fr-FR" sz="1600" dirty="0"/>
                        <a:t>2,8</a:t>
                      </a:r>
                    </a:p>
                  </a:txBody>
                  <a:tcPr/>
                </a:tc>
                <a:tc>
                  <a:txBody>
                    <a:bodyPr/>
                    <a:lstStyle/>
                    <a:p>
                      <a:r>
                        <a:rPr lang="fr-FR" sz="1600" dirty="0"/>
                        <a: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mn-ea"/>
                          <a:ea typeface="+mn-ea"/>
                        </a:rPr>
                        <a:t>鉄筋棒鋼と機械部品</a:t>
                      </a:r>
                      <a:r>
                        <a:rPr lang="fr-FR" sz="1400" b="1" baseline="0" dirty="0">
                          <a:latin typeface="+mn-ea"/>
                          <a:ea typeface="+mn-ea"/>
                        </a:rPr>
                        <a:t> </a:t>
                      </a:r>
                      <a:endParaRPr lang="fr-FR" sz="1400" b="1" dirty="0">
                        <a:latin typeface="+mn-ea"/>
                        <a:ea typeface="+mn-ea"/>
                      </a:endParaRPr>
                    </a:p>
                  </a:txBody>
                  <a:tcPr/>
                </a:tc>
                <a:extLst>
                  <a:ext uri="{0D108BD9-81ED-4DB2-BD59-A6C34878D82A}">
                    <a16:rowId xmlns:a16="http://schemas.microsoft.com/office/drawing/2014/main" val="10008"/>
                  </a:ext>
                </a:extLst>
              </a:tr>
            </a:tbl>
          </a:graphicData>
        </a:graphic>
      </p:graphicFrame>
      <p:sp>
        <p:nvSpPr>
          <p:cNvPr id="7" name="Slide Number Placeholder 3">
            <a:extLst>
              <a:ext uri="{FF2B5EF4-FFF2-40B4-BE49-F238E27FC236}">
                <a16:creationId xmlns:a16="http://schemas.microsoft.com/office/drawing/2014/main" id="{20B1AB40-7701-42CA-96CB-3E60F853716A}"/>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12</a:t>
            </a:fld>
            <a:endParaRPr lang="fr-FR" dirty="0">
              <a:solidFill>
                <a:schemeClr val="bg1"/>
              </a:solidFill>
            </a:endParaRPr>
          </a:p>
        </p:txBody>
      </p:sp>
    </p:spTree>
    <p:extLst>
      <p:ext uri="{BB962C8B-B14F-4D97-AF65-F5344CB8AC3E}">
        <p14:creationId xmlns:p14="http://schemas.microsoft.com/office/powerpoint/2010/main" val="3111878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1890" y="764704"/>
            <a:ext cx="6980219" cy="6093297"/>
          </a:xfrm>
          <a:prstGeom prst="rect">
            <a:avLst/>
          </a:prstGeom>
        </p:spPr>
      </p:pic>
      <p:sp>
        <p:nvSpPr>
          <p:cNvPr id="7" name="Slide Number Placeholder 3">
            <a:extLst>
              <a:ext uri="{FF2B5EF4-FFF2-40B4-BE49-F238E27FC236}">
                <a16:creationId xmlns:a16="http://schemas.microsoft.com/office/drawing/2014/main" id="{E1A92D10-DA5B-4D90-843F-69E5DD956B58}"/>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13</a:t>
            </a:fld>
            <a:endParaRPr lang="fr-FR" dirty="0">
              <a:solidFill>
                <a:schemeClr val="bg1"/>
              </a:solidFill>
            </a:endParaRPr>
          </a:p>
        </p:txBody>
      </p:sp>
      <p:sp>
        <p:nvSpPr>
          <p:cNvPr id="4" name="タイトル 3">
            <a:extLst>
              <a:ext uri="{FF2B5EF4-FFF2-40B4-BE49-F238E27FC236}">
                <a16:creationId xmlns:a16="http://schemas.microsoft.com/office/drawing/2014/main" id="{A9E9A72B-0695-4A0F-86AD-854E17D40067}"/>
              </a:ext>
            </a:extLst>
          </p:cNvPr>
          <p:cNvSpPr>
            <a:spLocks noGrp="1"/>
          </p:cNvSpPr>
          <p:nvPr>
            <p:ph type="title"/>
          </p:nvPr>
        </p:nvSpPr>
        <p:spPr>
          <a:xfrm>
            <a:off x="338336" y="58614"/>
            <a:ext cx="8229600" cy="850106"/>
          </a:xfrm>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ステンレス鋼の鋼種系統別による分類</a:t>
            </a:r>
          </a:p>
        </p:txBody>
      </p:sp>
    </p:spTree>
    <p:extLst>
      <p:ext uri="{BB962C8B-B14F-4D97-AF65-F5344CB8AC3E}">
        <p14:creationId xmlns:p14="http://schemas.microsoft.com/office/powerpoint/2010/main" val="29228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F80DC-DB9F-4296-80FD-2E1F160DF0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3042" y="1033837"/>
            <a:ext cx="8358246" cy="5008091"/>
          </a:xfrm>
          <a:prstGeom prst="rect">
            <a:avLst/>
          </a:prstGeom>
        </p:spPr>
      </p:pic>
      <p:sp>
        <p:nvSpPr>
          <p:cNvPr id="19" name="TextBox 18"/>
          <p:cNvSpPr txBox="1"/>
          <p:nvPr/>
        </p:nvSpPr>
        <p:spPr>
          <a:xfrm>
            <a:off x="358775" y="296653"/>
            <a:ext cx="6661497" cy="612068"/>
          </a:xfrm>
          <a:prstGeom prst="rect">
            <a:avLst/>
          </a:prstGeom>
          <a:noFill/>
        </p:spPr>
        <p:txBody>
          <a:bodyPr wrap="square" lIns="0" tIns="0" rIns="0" bIns="0" rtlCol="0">
            <a:noAutofit/>
          </a:bodyPr>
          <a:lstStyle/>
          <a:p>
            <a:r>
              <a:rPr lang="ja-JP" altLang="en-US" sz="3200" dirty="0">
                <a:latin typeface="ＭＳ Ｐゴシック" panose="020B0600070205080204" pitchFamily="50" charset="-128"/>
                <a:ea typeface="ＭＳ Ｐゴシック" panose="020B0600070205080204" pitchFamily="50" charset="-128"/>
              </a:rPr>
              <a:t>鋼種別　全世界ステンレス生産量</a:t>
            </a:r>
            <a:r>
              <a:rPr lang="fr-FR" sz="3200" baseline="50000" dirty="0">
                <a:latin typeface="ＭＳ Ｐゴシック" panose="020B0600070205080204" pitchFamily="50" charset="-128"/>
                <a:ea typeface="ＭＳ Ｐゴシック" panose="020B0600070205080204" pitchFamily="50" charset="-128"/>
              </a:rPr>
              <a:t>19</a:t>
            </a:r>
            <a:endParaRPr lang="en-US" sz="3200" baseline="50000" dirty="0">
              <a:latin typeface="ＭＳ Ｐゴシック" panose="020B0600070205080204" pitchFamily="50" charset="-128"/>
              <a:ea typeface="ＭＳ Ｐゴシック" panose="020B0600070205080204" pitchFamily="50" charset="-128"/>
            </a:endParaRPr>
          </a:p>
        </p:txBody>
      </p:sp>
      <p:sp>
        <p:nvSpPr>
          <p:cNvPr id="6" name="TextBox 5"/>
          <p:cNvSpPr txBox="1"/>
          <p:nvPr/>
        </p:nvSpPr>
        <p:spPr>
          <a:xfrm>
            <a:off x="318210" y="6167045"/>
            <a:ext cx="8358246" cy="646331"/>
          </a:xfrm>
          <a:prstGeom prst="rect">
            <a:avLst/>
          </a:prstGeom>
          <a:noFill/>
        </p:spPr>
        <p:txBody>
          <a:bodyPr wrap="square" rtlCol="0">
            <a:spAutoFit/>
          </a:bodyPr>
          <a:lstStyle/>
          <a:p>
            <a:r>
              <a:rPr lang="en-US" altLang="ja-JP" dirty="0"/>
              <a:t>Ni</a:t>
            </a:r>
            <a:r>
              <a:rPr lang="ja-JP" altLang="en-US" dirty="0"/>
              <a:t>価格の高騰に起因した</a:t>
            </a:r>
            <a:r>
              <a:rPr lang="en-US" altLang="ja-JP" dirty="0"/>
              <a:t>Cr-Ni</a:t>
            </a:r>
            <a:r>
              <a:rPr lang="ja-JP" altLang="en-US" dirty="0"/>
              <a:t>系オーステナイト鋼から、</a:t>
            </a:r>
            <a:r>
              <a:rPr lang="en-US" altLang="ja-JP" dirty="0"/>
              <a:t>Cr-</a:t>
            </a:r>
            <a:r>
              <a:rPr lang="en-US" altLang="ja-JP" dirty="0" err="1"/>
              <a:t>Mn</a:t>
            </a:r>
            <a:r>
              <a:rPr lang="ja-JP" altLang="en-US" dirty="0"/>
              <a:t>系、</a:t>
            </a:r>
            <a:r>
              <a:rPr lang="en-US" altLang="ja-JP" dirty="0"/>
              <a:t>Cr</a:t>
            </a:r>
            <a:r>
              <a:rPr lang="ja-JP" altLang="en-US" dirty="0"/>
              <a:t>系フェライト鋼および二相鋼などへの切替は今後続くと予想される</a:t>
            </a:r>
            <a:endParaRPr lang="fr-FR" dirty="0"/>
          </a:p>
        </p:txBody>
      </p:sp>
      <p:sp>
        <p:nvSpPr>
          <p:cNvPr id="5" name="TextBox 4"/>
          <p:cNvSpPr txBox="1"/>
          <p:nvPr/>
        </p:nvSpPr>
        <p:spPr>
          <a:xfrm rot="1948694">
            <a:off x="7444126" y="307003"/>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sp>
        <p:nvSpPr>
          <p:cNvPr id="7" name="Slide Number Placeholder 3">
            <a:extLst>
              <a:ext uri="{FF2B5EF4-FFF2-40B4-BE49-F238E27FC236}">
                <a16:creationId xmlns:a16="http://schemas.microsoft.com/office/drawing/2014/main" id="{EC92057B-A150-4C21-AC81-87654B2336CB}"/>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14</a:t>
            </a:fld>
            <a:endParaRPr lang="fr-FR" dirty="0">
              <a:solidFill>
                <a:schemeClr val="bg1"/>
              </a:solidFill>
            </a:endParaRPr>
          </a:p>
        </p:txBody>
      </p:sp>
    </p:spTree>
    <p:extLst>
      <p:ext uri="{BB962C8B-B14F-4D97-AF65-F5344CB8AC3E}">
        <p14:creationId xmlns:p14="http://schemas.microsoft.com/office/powerpoint/2010/main" val="394667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0DA9E-3E6B-442C-9A25-7478238190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4800" y="1288737"/>
            <a:ext cx="8614400" cy="5400600"/>
          </a:xfrm>
          <a:prstGeom prst="rect">
            <a:avLst/>
          </a:prstGeom>
        </p:spPr>
      </p:pic>
      <p:sp>
        <p:nvSpPr>
          <p:cNvPr id="3" name="Titre 2"/>
          <p:cNvSpPr>
            <a:spLocks noGrp="1"/>
          </p:cNvSpPr>
          <p:nvPr>
            <p:ph type="title"/>
          </p:nvPr>
        </p:nvSpPr>
        <p:spPr>
          <a:xfrm>
            <a:off x="457200" y="274638"/>
            <a:ext cx="8422000" cy="1143000"/>
          </a:xfrm>
        </p:spPr>
        <p:txBody>
          <a:bodyPr>
            <a:noAutofit/>
          </a:bodyPr>
          <a:lstStyle/>
          <a:p>
            <a:r>
              <a:rPr lang="ja-JP" altLang="en-US" sz="2800" dirty="0">
                <a:latin typeface="MS PGothic" panose="020B0600070205080204" pitchFamily="34" charset="-128"/>
                <a:ea typeface="MS PGothic" panose="020B0600070205080204" pitchFamily="34" charset="-128"/>
              </a:rPr>
              <a:t>地域別製鋼ベース生産量</a:t>
            </a:r>
            <a:r>
              <a:rPr lang="en-GB" sz="2800" dirty="0">
                <a:latin typeface="MS PGothic" panose="020B0600070205080204" pitchFamily="34" charset="-128"/>
                <a:ea typeface="MS PGothic" panose="020B0600070205080204" pitchFamily="34" charset="-128"/>
              </a:rPr>
              <a:t>,</a:t>
            </a:r>
            <a:r>
              <a:rPr lang="ja-JP" altLang="en-US" sz="2800" dirty="0">
                <a:latin typeface="MS PGothic" panose="020B0600070205080204" pitchFamily="34" charset="-128"/>
                <a:ea typeface="MS PGothic" panose="020B0600070205080204" pitchFamily="34" charset="-128"/>
              </a:rPr>
              <a:t>千トン（スラブ</a:t>
            </a:r>
            <a:r>
              <a:rPr lang="en-GB" sz="2800" dirty="0">
                <a:latin typeface="MS PGothic" panose="020B0600070205080204" pitchFamily="34" charset="-128"/>
                <a:ea typeface="MS PGothic" panose="020B0600070205080204" pitchFamily="34" charset="-128"/>
              </a:rPr>
              <a:t>/</a:t>
            </a:r>
            <a:r>
              <a:rPr lang="ja-JP" altLang="en-US" sz="2800" dirty="0">
                <a:latin typeface="MS PGothic" panose="020B0600070205080204" pitchFamily="34" charset="-128"/>
                <a:ea typeface="MS PGothic" panose="020B0600070205080204" pitchFamily="34" charset="-128"/>
              </a:rPr>
              <a:t>インゴット含）</a:t>
            </a:r>
            <a:br>
              <a:rPr lang="en-GB" sz="2800" dirty="0">
                <a:latin typeface="MS PGothic" panose="020B0600070205080204" pitchFamily="34" charset="-128"/>
                <a:ea typeface="MS PGothic" panose="020B0600070205080204" pitchFamily="34" charset="-128"/>
              </a:rPr>
            </a:br>
            <a:r>
              <a:rPr lang="ja-JP" altLang="en-US" sz="2000" dirty="0">
                <a:latin typeface="MS PGothic" panose="020B0600070205080204" pitchFamily="34" charset="-128"/>
                <a:ea typeface="MS PGothic" panose="020B0600070205080204" pitchFamily="34" charset="-128"/>
              </a:rPr>
              <a:t>その他地域：ブラジル、ロシア、南アフリカ、韓国、インドネシア</a:t>
            </a:r>
            <a:endParaRPr lang="en-US" sz="1800" dirty="0">
              <a:latin typeface="MS PGothic" panose="020B0600070205080204" pitchFamily="34" charset="-128"/>
              <a:ea typeface="MS PGothic" panose="020B0600070205080204" pitchFamily="34" charset="-128"/>
            </a:endParaRPr>
          </a:p>
        </p:txBody>
      </p:sp>
      <p:sp>
        <p:nvSpPr>
          <p:cNvPr id="4" name="TextBox 4"/>
          <p:cNvSpPr txBox="1"/>
          <p:nvPr/>
        </p:nvSpPr>
        <p:spPr>
          <a:xfrm rot="744490">
            <a:off x="7505374" y="1267931"/>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spTree>
    <p:extLst>
      <p:ext uri="{BB962C8B-B14F-4D97-AF65-F5344CB8AC3E}">
        <p14:creationId xmlns:p14="http://schemas.microsoft.com/office/powerpoint/2010/main" val="112845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8944" y="180120"/>
            <a:ext cx="8229600" cy="1143000"/>
          </a:xfrm>
        </p:spPr>
        <p:txBody>
          <a:bodyPr>
            <a:noAutofit/>
          </a:bodyPr>
          <a:lstStyle/>
          <a:p>
            <a:r>
              <a:rPr lang="ja-JP" altLang="en-US" sz="3600" dirty="0">
                <a:latin typeface="MS PGothic" panose="020B0600070205080204" pitchFamily="34" charset="-128"/>
                <a:ea typeface="MS PGothic" panose="020B0600070205080204" pitchFamily="34" charset="-128"/>
              </a:rPr>
              <a:t>世界粗鋼生産量の年間成長</a:t>
            </a:r>
            <a:br>
              <a:rPr lang="en-GB" sz="3600" dirty="0">
                <a:latin typeface="MS PGothic" panose="020B0600070205080204" pitchFamily="34" charset="-128"/>
                <a:ea typeface="MS PGothic" panose="020B0600070205080204" pitchFamily="34" charset="-128"/>
              </a:rPr>
            </a:br>
            <a:r>
              <a:rPr lang="ja-JP" altLang="en-US" sz="3600" dirty="0">
                <a:latin typeface="MS PGothic" panose="020B0600070205080204" pitchFamily="34" charset="-128"/>
                <a:ea typeface="MS PGothic" panose="020B0600070205080204" pitchFamily="34" charset="-128"/>
              </a:rPr>
              <a:t>（百万トン）</a:t>
            </a:r>
            <a:endParaRPr lang="en-GB" sz="3600" dirty="0">
              <a:latin typeface="MS PGothic" panose="020B0600070205080204" pitchFamily="34" charset="-128"/>
              <a:ea typeface="MS PGothic" panose="020B0600070205080204" pitchFamily="34" charset="-128"/>
            </a:endParaRPr>
          </a:p>
        </p:txBody>
      </p:sp>
      <p:sp>
        <p:nvSpPr>
          <p:cNvPr id="5" name="TextBox 4"/>
          <p:cNvSpPr txBox="1"/>
          <p:nvPr/>
        </p:nvSpPr>
        <p:spPr>
          <a:xfrm rot="744490">
            <a:off x="7073324" y="915903"/>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pic>
        <p:nvPicPr>
          <p:cNvPr id="8" name="Picture 7">
            <a:extLst>
              <a:ext uri="{FF2B5EF4-FFF2-40B4-BE49-F238E27FC236}">
                <a16:creationId xmlns:a16="http://schemas.microsoft.com/office/drawing/2014/main" id="{24F46E92-A27C-41D2-A9B7-E327EFB6A9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0403" y="1735263"/>
            <a:ext cx="8128992" cy="4824536"/>
          </a:xfrm>
          <a:prstGeom prst="rect">
            <a:avLst/>
          </a:prstGeom>
        </p:spPr>
      </p:pic>
    </p:spTree>
    <p:extLst>
      <p:ext uri="{BB962C8B-B14F-4D97-AF65-F5344CB8AC3E}">
        <p14:creationId xmlns:p14="http://schemas.microsoft.com/office/powerpoint/2010/main" val="2656190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38944" y="180120"/>
            <a:ext cx="8229600" cy="1143000"/>
          </a:xfrm>
        </p:spPr>
        <p:txBody>
          <a:bodyPr>
            <a:noAutofit/>
          </a:bodyPr>
          <a:lstStyle/>
          <a:p>
            <a:r>
              <a:rPr lang="ja-JP" altLang="en-US" dirty="0">
                <a:latin typeface="MS PGothic" panose="020B0600070205080204" pitchFamily="34" charset="-128"/>
                <a:ea typeface="MS PGothic" panose="020B0600070205080204" pitchFamily="34" charset="-128"/>
              </a:rPr>
              <a:t>各地でのみかけ消費量</a:t>
            </a:r>
            <a:endParaRPr lang="en-US" sz="3200" dirty="0">
              <a:latin typeface="MS PGothic" panose="020B0600070205080204" pitchFamily="34" charset="-128"/>
              <a:ea typeface="MS PGothic" panose="020B0600070205080204" pitchFamily="34" charset="-128"/>
            </a:endParaRPr>
          </a:p>
        </p:txBody>
      </p:sp>
      <p:sp>
        <p:nvSpPr>
          <p:cNvPr id="5" name="TextBox 4"/>
          <p:cNvSpPr txBox="1"/>
          <p:nvPr/>
        </p:nvSpPr>
        <p:spPr>
          <a:xfrm rot="744490">
            <a:off x="7328413" y="143187"/>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pic>
        <p:nvPicPr>
          <p:cNvPr id="6" name="Picture 5">
            <a:extLst>
              <a:ext uri="{FF2B5EF4-FFF2-40B4-BE49-F238E27FC236}">
                <a16:creationId xmlns:a16="http://schemas.microsoft.com/office/drawing/2014/main" id="{FE99888A-3407-4BC1-8293-8274BD014F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8944" y="1503241"/>
            <a:ext cx="8345540" cy="5156566"/>
          </a:xfrm>
          <a:prstGeom prst="rect">
            <a:avLst/>
          </a:prstGeom>
        </p:spPr>
      </p:pic>
    </p:spTree>
    <p:extLst>
      <p:ext uri="{BB962C8B-B14F-4D97-AF65-F5344CB8AC3E}">
        <p14:creationId xmlns:p14="http://schemas.microsoft.com/office/powerpoint/2010/main" val="210567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参考サイト</a:t>
            </a:r>
            <a:r>
              <a:rPr lang="fr-BE" dirty="0">
                <a:latin typeface="ＭＳ Ｐゴシック" panose="020B0600070205080204" pitchFamily="50" charset="-128"/>
                <a:ea typeface="ＭＳ Ｐゴシック" panose="020B0600070205080204" pitchFamily="50" charset="-128"/>
              </a:rPr>
              <a:t> (1/2)</a:t>
            </a:r>
            <a:endParaRPr lang="en-GB"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457200" y="1340768"/>
            <a:ext cx="8229600" cy="4925144"/>
          </a:xfrm>
        </p:spPr>
        <p:txBody>
          <a:bodyPr>
            <a:noAutofit/>
          </a:bodyPr>
          <a:lstStyle/>
          <a:p>
            <a:pPr marL="514350" indent="-514350">
              <a:buFont typeface="+mj-lt"/>
              <a:buAutoNum type="arabicPeriod"/>
            </a:pPr>
            <a:r>
              <a:rPr lang="en-US" sz="1400" dirty="0">
                <a:latin typeface="MS PGothic" panose="020B0600070205080204" pitchFamily="34" charset="-128"/>
                <a:ea typeface="MS PGothic" panose="020B0600070205080204" pitchFamily="34" charset="-128"/>
                <a:hlinkClick r:id="rId2"/>
              </a:rPr>
              <a:t>https://www.worldstainless.org/Files/issf/non-image-files/PDF/TheStainlessSteelFamily.pdf</a:t>
            </a:r>
          </a:p>
          <a:p>
            <a:pPr marL="514350" indent="-514350">
              <a:buFont typeface="+mj-lt"/>
              <a:buAutoNum type="arabicPeriod"/>
            </a:pPr>
            <a:r>
              <a:rPr lang="en-US" sz="1400" dirty="0">
                <a:latin typeface="MS PGothic" panose="020B0600070205080204" pitchFamily="34" charset="-128"/>
                <a:ea typeface="MS PGothic" panose="020B0600070205080204" pitchFamily="34" charset="-128"/>
                <a:hlinkClick r:id="rId2"/>
              </a:rPr>
              <a:t>http://www.outokumpu.com/en/stainless-steel/about-stainless-steel/stainless-steel-types/pages/default.aspx </a:t>
            </a:r>
          </a:p>
          <a:p>
            <a:pPr marL="514350" indent="-514350">
              <a:buFont typeface="+mj-lt"/>
              <a:buAutoNum type="arabicPeriod"/>
            </a:pPr>
            <a:r>
              <a:rPr lang="en-US" sz="1400" dirty="0">
                <a:latin typeface="MS PGothic" panose="020B0600070205080204" pitchFamily="34" charset="-128"/>
                <a:ea typeface="MS PGothic" panose="020B0600070205080204" pitchFamily="34" charset="-128"/>
              </a:rPr>
              <a:t>D. </a:t>
            </a:r>
            <a:r>
              <a:rPr lang="en-US" sz="1400" dirty="0" err="1">
                <a:latin typeface="MS PGothic" panose="020B0600070205080204" pitchFamily="34" charset="-128"/>
                <a:ea typeface="MS PGothic" panose="020B0600070205080204" pitchFamily="34" charset="-128"/>
              </a:rPr>
              <a:t>Peckner</a:t>
            </a:r>
            <a:r>
              <a:rPr lang="en-US" sz="1400" dirty="0">
                <a:latin typeface="MS PGothic" panose="020B0600070205080204" pitchFamily="34" charset="-128"/>
                <a:ea typeface="MS PGothic" panose="020B0600070205080204" pitchFamily="34" charset="-128"/>
              </a:rPr>
              <a:t> Handbook of Stainless Steels Hardcover – June, 1977 ISBN-13: 978-0070491472 ISBN-10: 007049147X </a:t>
            </a:r>
          </a:p>
          <a:p>
            <a:pPr marL="514350" indent="-514350">
              <a:buFont typeface="+mj-lt"/>
              <a:buAutoNum type="arabicPeriod"/>
            </a:pPr>
            <a:r>
              <a:rPr lang="fr-FR" sz="1400" dirty="0">
                <a:latin typeface="MS PGothic" panose="020B0600070205080204" pitchFamily="34" charset="-128"/>
                <a:ea typeface="MS PGothic" panose="020B0600070205080204" pitchFamily="34" charset="-128"/>
                <a:hlinkClick r:id="rId3"/>
              </a:rPr>
              <a:t>http://www.imoa.info/download_files/stainless-steel/Austenitics.pdf</a:t>
            </a:r>
            <a:r>
              <a:rPr lang="fr-FR" sz="1400" dirty="0">
                <a:latin typeface="MS PGothic" panose="020B0600070205080204" pitchFamily="34" charset="-128"/>
                <a:ea typeface="MS PGothic" panose="020B0600070205080204" pitchFamily="34" charset="-128"/>
              </a:rPr>
              <a:t> </a:t>
            </a:r>
          </a:p>
          <a:p>
            <a:pPr marL="514350" indent="-514350">
              <a:buFont typeface="+mj-lt"/>
              <a:buAutoNum type="arabicPeriod"/>
            </a:pPr>
            <a:r>
              <a:rPr lang="fr-FR" sz="1400" dirty="0">
                <a:latin typeface="MS PGothic" panose="020B0600070205080204" pitchFamily="34" charset="-128"/>
                <a:ea typeface="MS PGothic" panose="020B0600070205080204" pitchFamily="34" charset="-128"/>
              </a:rPr>
              <a:t>New « 200 </a:t>
            </a:r>
            <a:r>
              <a:rPr lang="fr-FR" sz="1400" dirty="0" err="1">
                <a:latin typeface="MS PGothic" panose="020B0600070205080204" pitchFamily="34" charset="-128"/>
                <a:ea typeface="MS PGothic" panose="020B0600070205080204" pitchFamily="34" charset="-128"/>
              </a:rPr>
              <a:t>series</a:t>
            </a:r>
            <a:r>
              <a:rPr lang="fr-FR" sz="1400" dirty="0">
                <a:latin typeface="MS PGothic" panose="020B0600070205080204" pitchFamily="34" charset="-128"/>
                <a:ea typeface="MS PGothic" panose="020B0600070205080204" pitchFamily="34" charset="-128"/>
              </a:rPr>
              <a:t> </a:t>
            </a:r>
            <a:r>
              <a:rPr lang="fr-FR" sz="1400" dirty="0" err="1">
                <a:latin typeface="MS PGothic" panose="020B0600070205080204" pitchFamily="34" charset="-128"/>
                <a:ea typeface="MS PGothic" panose="020B0600070205080204" pitchFamily="34" charset="-128"/>
              </a:rPr>
              <a:t>steels</a:t>
            </a:r>
            <a:r>
              <a:rPr lang="fr-FR" sz="1400" dirty="0">
                <a:latin typeface="MS PGothic" panose="020B0600070205080204" pitchFamily="34" charset="-128"/>
                <a:ea typeface="MS PGothic" panose="020B0600070205080204" pitchFamily="34" charset="-128"/>
              </a:rPr>
              <a:t> »: An </a:t>
            </a:r>
            <a:r>
              <a:rPr lang="fr-FR" sz="1400" dirty="0" err="1">
                <a:latin typeface="MS PGothic" panose="020B0600070205080204" pitchFamily="34" charset="-128"/>
                <a:ea typeface="MS PGothic" panose="020B0600070205080204" pitchFamily="34" charset="-128"/>
              </a:rPr>
              <a:t>opportunity</a:t>
            </a:r>
            <a:r>
              <a:rPr lang="fr-FR" sz="1400" dirty="0">
                <a:latin typeface="MS PGothic" panose="020B0600070205080204" pitchFamily="34" charset="-128"/>
                <a:ea typeface="MS PGothic" panose="020B0600070205080204" pitchFamily="34" charset="-128"/>
              </a:rPr>
              <a:t> or a </a:t>
            </a:r>
            <a:r>
              <a:rPr lang="fr-FR" sz="1400" dirty="0" err="1">
                <a:latin typeface="MS PGothic" panose="020B0600070205080204" pitchFamily="34" charset="-128"/>
                <a:ea typeface="MS PGothic" panose="020B0600070205080204" pitchFamily="34" charset="-128"/>
              </a:rPr>
              <a:t>threat</a:t>
            </a:r>
            <a:r>
              <a:rPr lang="fr-FR" sz="1400" dirty="0">
                <a:latin typeface="MS PGothic" panose="020B0600070205080204" pitchFamily="34" charset="-128"/>
                <a:ea typeface="MS PGothic" panose="020B0600070205080204" pitchFamily="34" charset="-128"/>
              </a:rPr>
              <a:t> to the image of </a:t>
            </a:r>
            <a:r>
              <a:rPr lang="fr-FR" sz="1400" dirty="0" err="1">
                <a:latin typeface="MS PGothic" panose="020B0600070205080204" pitchFamily="34" charset="-128"/>
                <a:ea typeface="MS PGothic" panose="020B0600070205080204" pitchFamily="34" charset="-128"/>
              </a:rPr>
              <a:t>stainless</a:t>
            </a:r>
            <a:r>
              <a:rPr lang="fr-FR" sz="1400" dirty="0">
                <a:latin typeface="MS PGothic" panose="020B0600070205080204" pitchFamily="34" charset="-128"/>
                <a:ea typeface="MS PGothic" panose="020B0600070205080204" pitchFamily="34" charset="-128"/>
              </a:rPr>
              <a:t> </a:t>
            </a:r>
            <a:r>
              <a:rPr lang="fr-FR" sz="1400" dirty="0" err="1">
                <a:latin typeface="MS PGothic" panose="020B0600070205080204" pitchFamily="34" charset="-128"/>
                <a:ea typeface="MS PGothic" panose="020B0600070205080204" pitchFamily="34" charset="-128"/>
              </a:rPr>
              <a:t>steel</a:t>
            </a:r>
            <a:r>
              <a:rPr lang="fr-FR" sz="1400" dirty="0">
                <a:latin typeface="MS PGothic" panose="020B0600070205080204" pitchFamily="34" charset="-128"/>
                <a:ea typeface="MS PGothic" panose="020B0600070205080204" pitchFamily="34" charset="-128"/>
              </a:rPr>
              <a:t>? </a:t>
            </a:r>
            <a:r>
              <a:rPr lang="fr-FR" sz="1400" dirty="0">
                <a:latin typeface="MS PGothic" panose="020B0600070205080204" pitchFamily="34" charset="-128"/>
                <a:ea typeface="MS PGothic" panose="020B0600070205080204" pitchFamily="34" charset="-128"/>
                <a:hlinkClick r:id="rId4"/>
              </a:rPr>
              <a:t>https://www.worldstainless.org/Files/issf/non-image-files/PDF/ISSFNew200seriessteelsAnopportunityorathreat_EN.pdf</a:t>
            </a:r>
            <a:endParaRPr lang="fr-FR" sz="1400" dirty="0">
              <a:latin typeface="MS PGothic" panose="020B0600070205080204" pitchFamily="34" charset="-128"/>
              <a:ea typeface="MS PGothic" panose="020B0600070205080204" pitchFamily="34" charset="-128"/>
            </a:endParaRPr>
          </a:p>
          <a:p>
            <a:pPr marL="514350" indent="-514350">
              <a:buFont typeface="+mj-lt"/>
              <a:buAutoNum type="arabicPeriod"/>
            </a:pPr>
            <a:r>
              <a:rPr lang="fr-FR" sz="1400" dirty="0">
                <a:latin typeface="MS PGothic" panose="020B0600070205080204" pitchFamily="34" charset="-128"/>
                <a:ea typeface="MS PGothic" panose="020B0600070205080204" pitchFamily="34" charset="-128"/>
              </a:rPr>
              <a:t>The </a:t>
            </a:r>
            <a:r>
              <a:rPr lang="fr-FR" sz="1400" dirty="0" err="1">
                <a:latin typeface="MS PGothic" panose="020B0600070205080204" pitchFamily="34" charset="-128"/>
                <a:ea typeface="MS PGothic" panose="020B0600070205080204" pitchFamily="34" charset="-128"/>
              </a:rPr>
              <a:t>ferritic</a:t>
            </a:r>
            <a:r>
              <a:rPr lang="fr-FR" sz="1400" dirty="0">
                <a:latin typeface="MS PGothic" panose="020B0600070205080204" pitchFamily="34" charset="-128"/>
                <a:ea typeface="MS PGothic" panose="020B0600070205080204" pitchFamily="34" charset="-128"/>
              </a:rPr>
              <a:t> solution </a:t>
            </a:r>
            <a:r>
              <a:rPr lang="fr-FR" sz="1400" dirty="0">
                <a:latin typeface="MS PGothic" panose="020B0600070205080204" pitchFamily="34" charset="-128"/>
                <a:ea typeface="MS PGothic" panose="020B0600070205080204" pitchFamily="34" charset="-128"/>
                <a:hlinkClick r:id="rId5"/>
              </a:rPr>
              <a:t>https://www.worldstainless.org/Files/issf/non-image-files/PDF/ISSF_The_Ferritic_Solution_Japanese.pdf</a:t>
            </a:r>
            <a:endParaRPr lang="fr-FR" sz="1400" dirty="0">
              <a:latin typeface="MS PGothic" panose="020B0600070205080204" pitchFamily="34" charset="-128"/>
              <a:ea typeface="MS PGothic" panose="020B0600070205080204" pitchFamily="34" charset="-128"/>
            </a:endParaRPr>
          </a:p>
          <a:p>
            <a:pPr marL="514350" indent="-514350">
              <a:buFont typeface="+mj-lt"/>
              <a:buAutoNum type="arabicPeriod"/>
            </a:pPr>
            <a:r>
              <a:rPr lang="fr-FR" sz="1400" dirty="0" err="1">
                <a:latin typeface="MS PGothic" panose="020B0600070205080204" pitchFamily="34" charset="-128"/>
                <a:ea typeface="MS PGothic" panose="020B0600070205080204" pitchFamily="34" charset="-128"/>
              </a:rPr>
              <a:t>Martensitic</a:t>
            </a:r>
            <a:r>
              <a:rPr lang="fr-FR" sz="1400" dirty="0">
                <a:latin typeface="MS PGothic" panose="020B0600070205080204" pitchFamily="34" charset="-128"/>
                <a:ea typeface="MS PGothic" panose="020B0600070205080204" pitchFamily="34" charset="-128"/>
              </a:rPr>
              <a:t> </a:t>
            </a:r>
            <a:r>
              <a:rPr lang="fr-FR" sz="1400" dirty="0" err="1">
                <a:latin typeface="MS PGothic" panose="020B0600070205080204" pitchFamily="34" charset="-128"/>
                <a:ea typeface="MS PGothic" panose="020B0600070205080204" pitchFamily="34" charset="-128"/>
              </a:rPr>
              <a:t>stainless</a:t>
            </a:r>
            <a:r>
              <a:rPr lang="fr-FR" sz="1400" dirty="0">
                <a:latin typeface="MS PGothic" panose="020B0600070205080204" pitchFamily="34" charset="-128"/>
                <a:ea typeface="MS PGothic" panose="020B0600070205080204" pitchFamily="34" charset="-128"/>
              </a:rPr>
              <a:t> </a:t>
            </a:r>
            <a:r>
              <a:rPr lang="fr-FR" sz="1400" dirty="0" err="1">
                <a:latin typeface="MS PGothic" panose="020B0600070205080204" pitchFamily="34" charset="-128"/>
                <a:ea typeface="MS PGothic" panose="020B0600070205080204" pitchFamily="34" charset="-128"/>
              </a:rPr>
              <a:t>steels</a:t>
            </a:r>
            <a:r>
              <a:rPr lang="fr-FR" sz="1400" dirty="0">
                <a:latin typeface="MS PGothic" panose="020B0600070205080204" pitchFamily="34" charset="-128"/>
                <a:ea typeface="MS PGothic" panose="020B0600070205080204" pitchFamily="34" charset="-128"/>
              </a:rPr>
              <a:t> </a:t>
            </a:r>
            <a:r>
              <a:rPr lang="fr-FR" sz="1400" dirty="0">
                <a:latin typeface="MS PGothic" panose="020B0600070205080204" pitchFamily="34" charset="-128"/>
                <a:ea typeface="MS PGothic" panose="020B0600070205080204" pitchFamily="34" charset="-128"/>
                <a:hlinkClick r:id="rId6"/>
              </a:rPr>
              <a:t>https://www.worldstainless.org/Files/issf/non-image-files/PDF/ISSF_Martensitic_Stainless_Steels.pdf</a:t>
            </a:r>
            <a:endParaRPr lang="fr-FR" sz="1400" dirty="0">
              <a:latin typeface="MS PGothic" panose="020B0600070205080204" pitchFamily="34" charset="-128"/>
              <a:ea typeface="MS PGothic" panose="020B0600070205080204" pitchFamily="34" charset="-128"/>
            </a:endParaRPr>
          </a:p>
          <a:p>
            <a:pPr marL="514350" indent="-514350">
              <a:buFont typeface="+mj-lt"/>
              <a:buAutoNum type="arabicPeriod"/>
            </a:pPr>
            <a:r>
              <a:rPr lang="fr-FR" sz="1400" dirty="0">
                <a:latin typeface="MS PGothic" panose="020B0600070205080204" pitchFamily="34" charset="-128"/>
                <a:ea typeface="MS PGothic" panose="020B0600070205080204" pitchFamily="34" charset="-128"/>
              </a:rPr>
              <a:t>Duplex </a:t>
            </a:r>
            <a:r>
              <a:rPr lang="fr-FR" sz="1400" dirty="0" err="1">
                <a:latin typeface="MS PGothic" panose="020B0600070205080204" pitchFamily="34" charset="-128"/>
                <a:ea typeface="MS PGothic" panose="020B0600070205080204" pitchFamily="34" charset="-128"/>
              </a:rPr>
              <a:t>stainless</a:t>
            </a:r>
            <a:r>
              <a:rPr lang="fr-FR" sz="1400" dirty="0">
                <a:latin typeface="MS PGothic" panose="020B0600070205080204" pitchFamily="34" charset="-128"/>
                <a:ea typeface="MS PGothic" panose="020B0600070205080204" pitchFamily="34" charset="-128"/>
              </a:rPr>
              <a:t> </a:t>
            </a:r>
            <a:r>
              <a:rPr lang="fr-FR" sz="1400" dirty="0" err="1">
                <a:latin typeface="MS PGothic" panose="020B0600070205080204" pitchFamily="34" charset="-128"/>
                <a:ea typeface="MS PGothic" panose="020B0600070205080204" pitchFamily="34" charset="-128"/>
              </a:rPr>
              <a:t>steels</a:t>
            </a:r>
            <a:r>
              <a:rPr lang="fr-FR" sz="1400" dirty="0">
                <a:latin typeface="MS PGothic" panose="020B0600070205080204" pitchFamily="34" charset="-128"/>
                <a:ea typeface="MS PGothic" panose="020B0600070205080204" pitchFamily="34" charset="-128"/>
              </a:rPr>
              <a:t>: </a:t>
            </a:r>
            <a:r>
              <a:rPr lang="fr-FR" sz="1400" dirty="0">
                <a:latin typeface="MS PGothic" panose="020B0600070205080204" pitchFamily="34" charset="-128"/>
                <a:ea typeface="MS PGothic" panose="020B0600070205080204" pitchFamily="34" charset="-128"/>
                <a:hlinkClick r:id="rId7"/>
              </a:rPr>
              <a:t>https://www.imoa.info/molybdenum-uses/molybdenum-grade-stainless-steels/architecture/structural-duplex-stainless.php?d=1</a:t>
            </a:r>
            <a:endParaRPr lang="fr-FR" sz="1400" dirty="0">
              <a:latin typeface="MS PGothic" panose="020B0600070205080204" pitchFamily="34" charset="-128"/>
              <a:ea typeface="MS PGothic" panose="020B0600070205080204" pitchFamily="34" charset="-128"/>
            </a:endParaRPr>
          </a:p>
          <a:p>
            <a:pPr marL="514350" indent="-514350">
              <a:buFont typeface="+mj-lt"/>
              <a:buAutoNum type="arabicPeriod"/>
            </a:pPr>
            <a:r>
              <a:rPr lang="fr-FR" sz="1400" dirty="0">
                <a:latin typeface="MS PGothic" panose="020B0600070205080204" pitchFamily="34" charset="-128"/>
                <a:ea typeface="MS PGothic" panose="020B0600070205080204" pitchFamily="34" charset="-128"/>
                <a:hlinkClick r:id="rId8"/>
              </a:rPr>
              <a:t>https://www.nickelinstitute.org/~/Media/Files/TechnicalLiterature/CapabilitiesandLimitationsofArchitecturalMetalsandMetalsforCorrosionResistanceI_14057a_.pdf</a:t>
            </a:r>
            <a:r>
              <a:rPr lang="fr-FR" sz="1400" dirty="0">
                <a:latin typeface="MS PGothic" panose="020B0600070205080204" pitchFamily="34" charset="-128"/>
                <a:ea typeface="MS PGothic" panose="020B0600070205080204" pitchFamily="34" charset="-128"/>
              </a:rPr>
              <a:t> </a:t>
            </a:r>
          </a:p>
          <a:p>
            <a:pPr marL="514350" indent="-514350">
              <a:buFont typeface="+mj-lt"/>
              <a:buAutoNum type="arabicPeriod"/>
            </a:pPr>
            <a:r>
              <a:rPr lang="fr-FR" sz="1400" dirty="0">
                <a:latin typeface="MS PGothic" panose="020B0600070205080204" pitchFamily="34" charset="-128"/>
                <a:ea typeface="MS PGothic" panose="020B0600070205080204" pitchFamily="34" charset="-128"/>
                <a:hlinkClick r:id="rId9"/>
              </a:rPr>
              <a:t>http://www.worldstainless.org/Files/issf/non-image-files/PDF/Euro_Inox/Tables_TechnicalProperties_EN.pdf</a:t>
            </a:r>
            <a:r>
              <a:rPr lang="fr-FR" sz="1400" dirty="0">
                <a:latin typeface="MS PGothic" panose="020B0600070205080204" pitchFamily="34" charset="-128"/>
                <a:ea typeface="MS PGothic" panose="020B0600070205080204" pitchFamily="34" charset="-128"/>
              </a:rPr>
              <a:t> </a:t>
            </a:r>
            <a:endParaRPr lang="fr-FR" sz="1400" b="1" dirty="0">
              <a:solidFill>
                <a:srgbClr val="FF0000"/>
              </a:solidFill>
              <a:latin typeface="MS PGothic" panose="020B0600070205080204" pitchFamily="34" charset="-128"/>
              <a:ea typeface="MS PGothic" panose="020B0600070205080204" pitchFamily="34" charset="-128"/>
            </a:endParaRPr>
          </a:p>
          <a:p>
            <a:pPr marL="514350" indent="-514350">
              <a:buFont typeface="+mj-lt"/>
              <a:buAutoNum type="arabicPeriod"/>
            </a:pPr>
            <a:r>
              <a:rPr lang="fr-FR" sz="1400" dirty="0">
                <a:latin typeface="MS PGothic" panose="020B0600070205080204" pitchFamily="34" charset="-128"/>
                <a:ea typeface="MS PGothic" panose="020B0600070205080204" pitchFamily="34" charset="-128"/>
                <a:hlinkClick r:id="rId10"/>
              </a:rPr>
              <a:t>http://www.imoa.info/download_files/stainless-steel/2014-8-Specification-and-Guideline-list.pdf</a:t>
            </a:r>
            <a:r>
              <a:rPr lang="fr-FR" sz="1400" dirty="0">
                <a:latin typeface="MS PGothic" panose="020B0600070205080204" pitchFamily="34" charset="-128"/>
                <a:ea typeface="MS PGothic" panose="020B0600070205080204" pitchFamily="34" charset="-128"/>
              </a:rPr>
              <a:t> </a:t>
            </a:r>
          </a:p>
          <a:p>
            <a:pPr marL="514350" indent="-514350">
              <a:buFont typeface="+mj-lt"/>
              <a:buAutoNum type="arabicPeriod"/>
            </a:pPr>
            <a:r>
              <a:rPr lang="fr-FR" sz="1400" dirty="0">
                <a:latin typeface="MS PGothic" panose="020B0600070205080204" pitchFamily="34" charset="-128"/>
                <a:ea typeface="MS PGothic" panose="020B0600070205080204" pitchFamily="34" charset="-128"/>
                <a:hlinkClick r:id="rId11"/>
              </a:rPr>
              <a:t>http://www.bssa.org.uk/topics.php?article=370&amp;featured=1</a:t>
            </a:r>
            <a:r>
              <a:rPr lang="fr-FR" sz="1400" dirty="0">
                <a:latin typeface="MS PGothic" panose="020B0600070205080204" pitchFamily="34" charset="-128"/>
                <a:ea typeface="MS PGothic" panose="020B0600070205080204" pitchFamily="34" charset="-128"/>
              </a:rPr>
              <a:t> </a:t>
            </a:r>
          </a:p>
          <a:p>
            <a:pPr marL="514350" indent="-514350">
              <a:buFont typeface="+mj-lt"/>
              <a:buAutoNum type="arabicPeriod"/>
            </a:pPr>
            <a:r>
              <a:rPr lang="en-US" sz="1400" dirty="0">
                <a:latin typeface="MS PGothic" panose="020B0600070205080204" pitchFamily="34" charset="-128"/>
                <a:ea typeface="MS PGothic" panose="020B0600070205080204" pitchFamily="34" charset="-128"/>
                <a:hlinkClick r:id="rId12"/>
              </a:rPr>
              <a:t>http://www.worldstainless.org/what_is_stainless_steel/standards</a:t>
            </a:r>
            <a:endParaRPr lang="en-GB" sz="1400" dirty="0">
              <a:latin typeface="MS PGothic" panose="020B0600070205080204" pitchFamily="34" charset="-128"/>
              <a:ea typeface="MS PGothic" panose="020B0600070205080204" pitchFamily="34" charset="-128"/>
            </a:endParaRPr>
          </a:p>
        </p:txBody>
      </p:sp>
      <p:sp>
        <p:nvSpPr>
          <p:cNvPr id="6" name="Slide Number Placeholder 3">
            <a:extLst>
              <a:ext uri="{FF2B5EF4-FFF2-40B4-BE49-F238E27FC236}">
                <a16:creationId xmlns:a16="http://schemas.microsoft.com/office/drawing/2014/main" id="{EB1F07FD-32EA-4301-BCBC-0DAE1932CDD5}"/>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18</a:t>
            </a:fld>
            <a:endParaRPr lang="fr-FR" dirty="0">
              <a:solidFill>
                <a:schemeClr val="bg1"/>
              </a:solidFill>
            </a:endParaRPr>
          </a:p>
        </p:txBody>
      </p:sp>
    </p:spTree>
    <p:extLst>
      <p:ext uri="{BB962C8B-B14F-4D97-AF65-F5344CB8AC3E}">
        <p14:creationId xmlns:p14="http://schemas.microsoft.com/office/powerpoint/2010/main" val="3827688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参考サイト</a:t>
            </a:r>
            <a:r>
              <a:rPr lang="fr-FR" dirty="0"/>
              <a:t> (2/2)</a:t>
            </a:r>
          </a:p>
        </p:txBody>
      </p:sp>
      <p:sp>
        <p:nvSpPr>
          <p:cNvPr id="3" name="Espace réservé du contenu 2"/>
          <p:cNvSpPr>
            <a:spLocks noGrp="1"/>
          </p:cNvSpPr>
          <p:nvPr>
            <p:ph idx="1"/>
          </p:nvPr>
        </p:nvSpPr>
        <p:spPr>
          <a:xfrm>
            <a:off x="309777" y="1319379"/>
            <a:ext cx="8229600" cy="4925144"/>
          </a:xfrm>
        </p:spPr>
        <p:txBody>
          <a:bodyPr>
            <a:normAutofit/>
          </a:bodyPr>
          <a:lstStyle/>
          <a:p>
            <a:pPr marL="514350" indent="-514350">
              <a:buFont typeface="+mj-lt"/>
              <a:buAutoNum type="arabicPeriod" startAt="14"/>
            </a:pPr>
            <a:r>
              <a:rPr lang="en-GB" sz="1400" dirty="0">
                <a:latin typeface="MS PGothic" panose="020B0600070205080204" pitchFamily="34" charset="-128"/>
                <a:ea typeface="MS PGothic" panose="020B0600070205080204" pitchFamily="34" charset="-128"/>
              </a:rPr>
              <a:t>Chemical composition of stainless steel flat products for general purposes to EN 10088-2: </a:t>
            </a:r>
            <a:r>
              <a:rPr lang="fr-FR" sz="1400" dirty="0">
                <a:latin typeface="MS PGothic" panose="020B0600070205080204" pitchFamily="34" charset="-128"/>
                <a:ea typeface="MS PGothic" panose="020B0600070205080204" pitchFamily="34" charset="-128"/>
                <a:hlinkClick r:id="rId2"/>
              </a:rPr>
              <a:t>http://www.bssa.org.uk/topics.php?article=44</a:t>
            </a:r>
            <a:r>
              <a:rPr lang="fr-FR" sz="1400" dirty="0">
                <a:latin typeface="MS PGothic" panose="020B0600070205080204" pitchFamily="34" charset="-128"/>
                <a:ea typeface="MS PGothic" panose="020B0600070205080204" pitchFamily="34" charset="-128"/>
              </a:rPr>
              <a:t> </a:t>
            </a:r>
            <a:endParaRPr lang="en-GB" sz="1400" dirty="0">
              <a:latin typeface="MS PGothic" panose="020B0600070205080204" pitchFamily="34" charset="-128"/>
              <a:ea typeface="MS PGothic" panose="020B0600070205080204" pitchFamily="34" charset="-128"/>
            </a:endParaRPr>
          </a:p>
          <a:p>
            <a:pPr marL="514350" indent="-514350">
              <a:buFont typeface="+mj-lt"/>
              <a:buAutoNum type="arabicPeriod" startAt="14"/>
            </a:pPr>
            <a:r>
              <a:rPr lang="en-GB" sz="1400" dirty="0">
                <a:latin typeface="MS PGothic" panose="020B0600070205080204" pitchFamily="34" charset="-128"/>
                <a:ea typeface="MS PGothic" panose="020B0600070205080204" pitchFamily="34" charset="-128"/>
              </a:rPr>
              <a:t>Chemical composition of stainless steel long products for general purposes to EN 10088-3: </a:t>
            </a:r>
            <a:r>
              <a:rPr lang="fr-FR" sz="1400" dirty="0">
                <a:latin typeface="MS PGothic" panose="020B0600070205080204" pitchFamily="34" charset="-128"/>
                <a:ea typeface="MS PGothic" panose="020B0600070205080204" pitchFamily="34" charset="-128"/>
                <a:hlinkClick r:id="rId3"/>
              </a:rPr>
              <a:t>http://www.bssa.org.uk/topics.php?article=46</a:t>
            </a:r>
            <a:r>
              <a:rPr lang="fr-FR" sz="1400" dirty="0">
                <a:latin typeface="MS PGothic" panose="020B0600070205080204" pitchFamily="34" charset="-128"/>
                <a:ea typeface="MS PGothic" panose="020B0600070205080204" pitchFamily="34" charset="-128"/>
              </a:rPr>
              <a:t> </a:t>
            </a:r>
          </a:p>
          <a:p>
            <a:pPr marL="514350" indent="-514350">
              <a:buFont typeface="+mj-lt"/>
              <a:buAutoNum type="arabicPeriod" startAt="14"/>
            </a:pPr>
            <a:r>
              <a:rPr lang="en-US" sz="1400" dirty="0">
                <a:latin typeface="MS PGothic" panose="020B0600070205080204" pitchFamily="34" charset="-128"/>
                <a:ea typeface="MS PGothic" panose="020B0600070205080204" pitchFamily="34" charset="-128"/>
              </a:rPr>
              <a:t>EN 10088-4:2009 Stainless steels. Technical delivery conditions for sheet/plate and strip of corrosion resisting steels for construction purposes  </a:t>
            </a:r>
            <a:r>
              <a:rPr lang="en-US" sz="1400" dirty="0">
                <a:latin typeface="MS PGothic" panose="020B0600070205080204" pitchFamily="34" charset="-128"/>
                <a:ea typeface="MS PGothic" panose="020B0600070205080204" pitchFamily="34" charset="-128"/>
                <a:hlinkClick r:id="rId4"/>
              </a:rPr>
              <a:t>www.worldstainless.org/Files/issf/non-image-files/PDF/Euro_Inox/EN10088-4_EN.pdf</a:t>
            </a:r>
            <a:r>
              <a:rPr lang="en-US" sz="1400" dirty="0">
                <a:latin typeface="MS PGothic" panose="020B0600070205080204" pitchFamily="34" charset="-128"/>
                <a:ea typeface="MS PGothic" panose="020B0600070205080204" pitchFamily="34" charset="-128"/>
              </a:rPr>
              <a:t> </a:t>
            </a:r>
          </a:p>
          <a:p>
            <a:pPr marL="514350" indent="-514350">
              <a:buFont typeface="+mj-lt"/>
              <a:buAutoNum type="arabicPeriod" startAt="14"/>
            </a:pPr>
            <a:r>
              <a:rPr lang="fr-FR" sz="1400" dirty="0">
                <a:latin typeface="MS PGothic" panose="020B0600070205080204" pitchFamily="34" charset="-128"/>
                <a:ea typeface="MS PGothic" panose="020B0600070205080204" pitchFamily="34" charset="-128"/>
              </a:rPr>
              <a:t>Stainless </a:t>
            </a:r>
            <a:r>
              <a:rPr lang="fr-FR" sz="1400" dirty="0" err="1">
                <a:latin typeface="MS PGothic" panose="020B0600070205080204" pitchFamily="34" charset="-128"/>
                <a:ea typeface="MS PGothic" panose="020B0600070205080204" pitchFamily="34" charset="-128"/>
              </a:rPr>
              <a:t>steel</a:t>
            </a:r>
            <a:r>
              <a:rPr lang="fr-FR" sz="1400" dirty="0">
                <a:latin typeface="MS PGothic" panose="020B0600070205080204" pitchFamily="34" charset="-128"/>
                <a:ea typeface="MS PGothic" panose="020B0600070205080204" pitchFamily="34" charset="-128"/>
              </a:rPr>
              <a:t> flat </a:t>
            </a:r>
            <a:r>
              <a:rPr lang="fr-FR" sz="1400" dirty="0" err="1">
                <a:latin typeface="MS PGothic" panose="020B0600070205080204" pitchFamily="34" charset="-128"/>
                <a:ea typeface="MS PGothic" panose="020B0600070205080204" pitchFamily="34" charset="-128"/>
              </a:rPr>
              <a:t>products</a:t>
            </a:r>
            <a:r>
              <a:rPr lang="fr-FR" sz="1400" dirty="0">
                <a:latin typeface="MS PGothic" panose="020B0600070205080204" pitchFamily="34" charset="-128"/>
                <a:ea typeface="MS PGothic" panose="020B0600070205080204" pitchFamily="34" charset="-128"/>
              </a:rPr>
              <a:t> for building – the grades in EN 10088-4 </a:t>
            </a:r>
            <a:r>
              <a:rPr lang="fr-FR" sz="1400" dirty="0" err="1">
                <a:latin typeface="MS PGothic" panose="020B0600070205080204" pitchFamily="34" charset="-128"/>
                <a:ea typeface="MS PGothic" panose="020B0600070205080204" pitchFamily="34" charset="-128"/>
              </a:rPr>
              <a:t>explained</a:t>
            </a:r>
            <a:r>
              <a:rPr lang="fr-FR" sz="1400" dirty="0">
                <a:latin typeface="MS PGothic" panose="020B0600070205080204" pitchFamily="34" charset="-128"/>
                <a:ea typeface="MS PGothic" panose="020B0600070205080204" pitchFamily="34" charset="-128"/>
              </a:rPr>
              <a:t>: </a:t>
            </a:r>
            <a:r>
              <a:rPr lang="fr-FR" sz="1400" dirty="0">
                <a:latin typeface="MS PGothic" panose="020B0600070205080204" pitchFamily="34" charset="-128"/>
                <a:ea typeface="MS PGothic" panose="020B0600070205080204" pitchFamily="34" charset="-128"/>
                <a:hlinkClick r:id="rId4"/>
              </a:rPr>
              <a:t>httpq://www.worldstainless.org/Files/issf/non-image-files/PDF/Euro_Inox/EN10088-4_EN.pdf</a:t>
            </a:r>
            <a:endParaRPr lang="fr-FR" sz="1400" dirty="0">
              <a:latin typeface="MS PGothic" panose="020B0600070205080204" pitchFamily="34" charset="-128"/>
              <a:ea typeface="MS PGothic" panose="020B0600070205080204" pitchFamily="34" charset="-128"/>
            </a:endParaRPr>
          </a:p>
          <a:p>
            <a:pPr marL="514350" indent="-514350">
              <a:buFont typeface="+mj-lt"/>
              <a:buAutoNum type="arabicPeriod" startAt="14"/>
            </a:pPr>
            <a:r>
              <a:rPr lang="en-US" sz="1400" dirty="0">
                <a:latin typeface="MS PGothic" panose="020B0600070205080204" pitchFamily="34" charset="-128"/>
                <a:ea typeface="MS PGothic" panose="020B0600070205080204" pitchFamily="34" charset="-128"/>
              </a:rPr>
              <a:t>EN 10088-5: 2009 Stainless steels. Technical delivery conditions for bars, rods, wire, sections and bright products of corrosion resisting steels for construction purposes. </a:t>
            </a:r>
          </a:p>
          <a:p>
            <a:pPr marL="514350" indent="-514350">
              <a:buFont typeface="+mj-lt"/>
              <a:buAutoNum type="arabicPeriod" startAt="14"/>
            </a:pPr>
            <a:r>
              <a:rPr lang="fr-FR" sz="1400" dirty="0">
                <a:latin typeface="MS PGothic" panose="020B0600070205080204" pitchFamily="34" charset="-128"/>
                <a:ea typeface="MS PGothic" panose="020B0600070205080204" pitchFamily="34" charset="-128"/>
              </a:rPr>
              <a:t>ISSF publication « Stainless </a:t>
            </a:r>
            <a:r>
              <a:rPr lang="fr-FR" sz="1400" dirty="0" err="1">
                <a:latin typeface="MS PGothic" panose="020B0600070205080204" pitchFamily="34" charset="-128"/>
                <a:ea typeface="MS PGothic" panose="020B0600070205080204" pitchFamily="34" charset="-128"/>
              </a:rPr>
              <a:t>steel</a:t>
            </a:r>
            <a:r>
              <a:rPr lang="fr-FR" sz="1400" dirty="0">
                <a:latin typeface="MS PGothic" panose="020B0600070205080204" pitchFamily="34" charset="-128"/>
                <a:ea typeface="MS PGothic" panose="020B0600070205080204" pitchFamily="34" charset="-128"/>
              </a:rPr>
              <a:t> in Figures »: </a:t>
            </a:r>
            <a:r>
              <a:rPr lang="fr-FR" sz="1400" dirty="0">
                <a:latin typeface="MS PGothic" panose="020B0600070205080204" pitchFamily="34" charset="-128"/>
                <a:ea typeface="MS PGothic" panose="020B0600070205080204" pitchFamily="34" charset="-128"/>
                <a:hlinkClick r:id="rId5"/>
              </a:rPr>
              <a:t>https://www.worldstainless.org/Files/issf/non-image-files/PDF/ISSF_Stainless_Steel_in_Figures_2019_English_public_version.pdf</a:t>
            </a:r>
            <a:endParaRPr lang="fr-FR" sz="1400" dirty="0">
              <a:latin typeface="MS PGothic" panose="020B0600070205080204" pitchFamily="34" charset="-128"/>
              <a:ea typeface="MS PGothic" panose="020B0600070205080204" pitchFamily="34" charset="-128"/>
            </a:endParaRPr>
          </a:p>
        </p:txBody>
      </p:sp>
      <p:sp>
        <p:nvSpPr>
          <p:cNvPr id="6" name="Slide Number Placeholder 3">
            <a:extLst>
              <a:ext uri="{FF2B5EF4-FFF2-40B4-BE49-F238E27FC236}">
                <a16:creationId xmlns:a16="http://schemas.microsoft.com/office/drawing/2014/main" id="{538FDA78-6FB5-46A1-B742-2E8E6AB193F1}"/>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19</a:t>
            </a:fld>
            <a:endParaRPr lang="fr-FR" dirty="0">
              <a:solidFill>
                <a:schemeClr val="bg1"/>
              </a:solidFill>
            </a:endParaRPr>
          </a:p>
        </p:txBody>
      </p:sp>
    </p:spTree>
    <p:extLst>
      <p:ext uri="{BB962C8B-B14F-4D97-AF65-F5344CB8AC3E}">
        <p14:creationId xmlns:p14="http://schemas.microsoft.com/office/powerpoint/2010/main" val="84593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ビデオ</a:t>
            </a:r>
            <a:endParaRPr lang="en-GB" dirty="0">
              <a:latin typeface="ＭＳ Ｐゴシック" panose="020B0600070205080204" pitchFamily="50" charset="-128"/>
              <a:ea typeface="ＭＳ Ｐゴシック" panose="020B0600070205080204" pitchFamily="50" charset="-12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2100618"/>
              </p:ext>
            </p:extLst>
          </p:nvPr>
        </p:nvGraphicFramePr>
        <p:xfrm>
          <a:off x="457200" y="1600200"/>
          <a:ext cx="8229600" cy="4709121"/>
        </p:xfrm>
        <a:graphic>
          <a:graphicData uri="http://schemas.openxmlformats.org/drawingml/2006/table">
            <a:tbl>
              <a:tblPr firstRow="1" bandRow="1">
                <a:tableStyleId>{2D5ABB26-0587-4C30-8999-92F81FD0307C}</a:tableStyleId>
              </a:tblPr>
              <a:tblGrid>
                <a:gridCol w="2674640">
                  <a:extLst>
                    <a:ext uri="{9D8B030D-6E8A-4147-A177-3AD203B41FA5}">
                      <a16:colId xmlns:a16="http://schemas.microsoft.com/office/drawing/2014/main" val="20000"/>
                    </a:ext>
                  </a:extLst>
                </a:gridCol>
                <a:gridCol w="5554960">
                  <a:extLst>
                    <a:ext uri="{9D8B030D-6E8A-4147-A177-3AD203B41FA5}">
                      <a16:colId xmlns:a16="http://schemas.microsoft.com/office/drawing/2014/main" val="20001"/>
                    </a:ext>
                  </a:extLst>
                </a:gridCol>
              </a:tblGrid>
              <a:tr h="1569707">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a:t>ステンレス</a:t>
                      </a:r>
                      <a:r>
                        <a:rPr lang="en-US" altLang="ja-JP" dirty="0"/>
                        <a:t>100</a:t>
                      </a:r>
                      <a:r>
                        <a:rPr lang="ja-JP" altLang="en-US" dirty="0"/>
                        <a:t>年の歩み</a:t>
                      </a:r>
                      <a:endParaRPr lang="fr-BE" baseline="0" dirty="0"/>
                    </a:p>
                    <a:p>
                      <a:r>
                        <a:rPr lang="en-GB" strike="noStrike" dirty="0">
                          <a:hlinkClick r:id="rId2"/>
                        </a:rPr>
                        <a:t>https://youtu.be/E-GcuxtWcnc</a:t>
                      </a:r>
                      <a:endParaRPr lang="en-GB" strike="noStri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69707">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a:t>価値を持続するための合金化</a:t>
                      </a:r>
                      <a:endParaRPr lang="fr-BE" baseline="0" dirty="0"/>
                    </a:p>
                    <a:p>
                      <a:r>
                        <a:rPr lang="en-GB" strike="noStrike" dirty="0">
                          <a:hlinkClick r:id="rId3"/>
                        </a:rPr>
                        <a:t>https://youtu.be/rKCp7XmJftQ</a:t>
                      </a:r>
                      <a:endParaRPr lang="en-GB" strike="noStri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9707">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a:t>価値を持続するため自己修復</a:t>
                      </a:r>
                      <a:endParaRPr lang="fr-BE" baseline="0" dirty="0"/>
                    </a:p>
                    <a:p>
                      <a:r>
                        <a:rPr lang="en-GB" strike="noStrike" dirty="0">
                          <a:hlinkClick r:id="rId4"/>
                        </a:rPr>
                        <a:t>https://youtu.be/gYgZjfwSMkU</a:t>
                      </a:r>
                      <a:endParaRPr lang="en-GB" strike="noStrik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1700826"/>
            <a:ext cx="2088000" cy="1375615"/>
          </a:xfrm>
          <a:prstGeom prst="rect">
            <a:avLst/>
          </a:prstGeom>
        </p:spPr>
      </p:pic>
      <p:pic>
        <p:nvPicPr>
          <p:cNvPr id="8" name="Picture 2">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1560" y="4869160"/>
            <a:ext cx="1800000" cy="98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11560" y="3415619"/>
            <a:ext cx="1800000" cy="9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a:extLst>
              <a:ext uri="{FF2B5EF4-FFF2-40B4-BE49-F238E27FC236}">
                <a16:creationId xmlns:a16="http://schemas.microsoft.com/office/drawing/2014/main" id="{279C575F-5784-434C-B884-56CD0D324150}"/>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2</a:t>
            </a:fld>
            <a:endParaRPr lang="fr-FR" dirty="0">
              <a:solidFill>
                <a:schemeClr val="bg1"/>
              </a:solidFill>
            </a:endParaRPr>
          </a:p>
        </p:txBody>
      </p:sp>
    </p:spTree>
    <p:extLst>
      <p:ext uri="{BB962C8B-B14F-4D97-AF65-F5344CB8AC3E}">
        <p14:creationId xmlns:p14="http://schemas.microsoft.com/office/powerpoint/2010/main" val="243375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Thank you!</a:t>
            </a:r>
            <a:endParaRPr lang="fr-FR" dirty="0"/>
          </a:p>
        </p:txBody>
      </p:sp>
      <p:sp>
        <p:nvSpPr>
          <p:cNvPr id="4" name="Slide Number Placeholder 3">
            <a:extLst>
              <a:ext uri="{FF2B5EF4-FFF2-40B4-BE49-F238E27FC236}">
                <a16:creationId xmlns:a16="http://schemas.microsoft.com/office/drawing/2014/main" id="{DD05245D-4329-4A93-B062-0F6FDE5A3F64}"/>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20</a:t>
            </a:fld>
            <a:endParaRPr lang="fr-FR" dirty="0">
              <a:solidFill>
                <a:schemeClr val="bg1"/>
              </a:solidFill>
            </a:endParaRPr>
          </a:p>
        </p:txBody>
      </p:sp>
    </p:spTree>
    <p:extLst>
      <p:ext uri="{BB962C8B-B14F-4D97-AF65-F5344CB8AC3E}">
        <p14:creationId xmlns:p14="http://schemas.microsoft.com/office/powerpoint/2010/main" val="367720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983" y="365126"/>
            <a:ext cx="8591729" cy="1325563"/>
          </a:xfrm>
        </p:spPr>
        <p:txBody>
          <a:bodyPr>
            <a:noAutofit/>
          </a:bodyPr>
          <a:lstStyle/>
          <a:p>
            <a:r>
              <a:rPr lang="ja-JP" altLang="en-US" sz="3200" dirty="0">
                <a:latin typeface="ＭＳ Ｐゴシック" panose="020B0600070205080204" pitchFamily="50" charset="-128"/>
                <a:ea typeface="ＭＳ Ｐゴシック" panose="020B0600070205080204" pitchFamily="50" charset="-128"/>
              </a:rPr>
              <a:t>ステンレスとは</a:t>
            </a:r>
            <a:br>
              <a:rPr lang="en-US" altLang="ja-JP" sz="3200" dirty="0">
                <a:latin typeface="ＭＳ Ｐゴシック" panose="020B0600070205080204" pitchFamily="50" charset="-128"/>
                <a:ea typeface="ＭＳ Ｐゴシック" panose="020B0600070205080204" pitchFamily="50" charset="-128"/>
              </a:rPr>
            </a:br>
            <a:r>
              <a:rPr lang="en-US" altLang="ja-JP" sz="3200" dirty="0">
                <a:latin typeface="ＭＳ Ｐゴシック" panose="020B0600070205080204" pitchFamily="50" charset="-128"/>
                <a:ea typeface="ＭＳ Ｐゴシック" panose="020B0600070205080204" pitchFamily="50" charset="-128"/>
              </a:rPr>
              <a:t>Cr</a:t>
            </a:r>
            <a:r>
              <a:rPr lang="ja-JP" altLang="en-US" sz="3200" dirty="0">
                <a:latin typeface="ＭＳ Ｐゴシック" panose="020B0600070205080204" pitchFamily="50" charset="-128"/>
                <a:ea typeface="ＭＳ Ｐゴシック" panose="020B0600070205080204" pitchFamily="50" charset="-128"/>
              </a:rPr>
              <a:t>含有量</a:t>
            </a:r>
            <a:r>
              <a:rPr lang="en-US" altLang="ja-JP" sz="3200" dirty="0">
                <a:latin typeface="ＭＳ Ｐゴシック" panose="020B0600070205080204" pitchFamily="50" charset="-128"/>
                <a:ea typeface="ＭＳ Ｐゴシック" panose="020B0600070205080204" pitchFamily="50" charset="-128"/>
              </a:rPr>
              <a:t>10.5%</a:t>
            </a:r>
            <a:r>
              <a:rPr lang="ja-JP" altLang="en-US" sz="3200" dirty="0">
                <a:latin typeface="ＭＳ Ｐゴシック" panose="020B0600070205080204" pitchFamily="50" charset="-128"/>
                <a:ea typeface="ＭＳ Ｐゴシック" panose="020B0600070205080204" pitchFamily="50" charset="-128"/>
              </a:rPr>
              <a:t>以上の鉄をベースとした合金鋼</a:t>
            </a:r>
            <a:endParaRPr lang="en-GB" sz="3200" dirty="0">
              <a:latin typeface="ＭＳ Ｐゴシック" panose="020B0600070205080204" pitchFamily="50" charset="-128"/>
              <a:ea typeface="ＭＳ Ｐゴシック" panose="020B0600070205080204" pitchFamily="50" charset="-128"/>
            </a:endParaRPr>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40152" y="4509120"/>
            <a:ext cx="2956561" cy="2092960"/>
          </a:xfrm>
          <a:prstGeom prst="rect">
            <a:avLst/>
          </a:prstGeom>
          <a:noFill/>
          <a:ln w="9525">
            <a:solidFill>
              <a:schemeClr val="tx1"/>
            </a:solidFill>
            <a:miter lim="800000"/>
            <a:headEnd/>
            <a:tailEnd/>
          </a:ln>
        </p:spPr>
      </p:pic>
      <p:sp>
        <p:nvSpPr>
          <p:cNvPr id="10" name="Rechteck 5"/>
          <p:cNvSpPr>
            <a:spLocks noChangeArrowheads="1"/>
          </p:cNvSpPr>
          <p:nvPr/>
        </p:nvSpPr>
        <p:spPr bwMode="auto">
          <a:xfrm>
            <a:off x="251521" y="5356116"/>
            <a:ext cx="5328592" cy="923330"/>
          </a:xfrm>
          <a:prstGeom prst="rect">
            <a:avLst/>
          </a:prstGeom>
          <a:noFill/>
          <a:ln w="9525">
            <a:noFill/>
            <a:miter lim="800000"/>
            <a:headEnd/>
            <a:tailEnd/>
          </a:ln>
        </p:spPr>
        <p:txBody>
          <a:bodyPr wrap="square" lIns="0" tIns="0" rIns="0" bIns="0">
            <a:spAutoFit/>
          </a:bodyPr>
          <a:lstStyle/>
          <a:p>
            <a:pPr fontAlgn="base">
              <a:spcBef>
                <a:spcPct val="0"/>
              </a:spcBef>
              <a:spcAft>
                <a:spcPct val="0"/>
              </a:spcAft>
            </a:pPr>
            <a:r>
              <a:rPr lang="ja-JP" altLang="en-US" sz="2000" dirty="0">
                <a:latin typeface="ＭＳ Ｐゴシック" panose="020B0600070205080204" pitchFamily="50" charset="-128"/>
                <a:ea typeface="ＭＳ Ｐゴシック" panose="020B0600070205080204" pitchFamily="50" charset="-128"/>
                <a:cs typeface="Times New Roman" pitchFamily="18" charset="0"/>
              </a:rPr>
              <a:t> </a:t>
            </a:r>
            <a:r>
              <a:rPr lang="en-US" altLang="ja-JP" sz="2000" dirty="0">
                <a:latin typeface="ＭＳ Ｐゴシック" panose="020B0600070205080204" pitchFamily="50" charset="-128"/>
                <a:ea typeface="ＭＳ Ｐゴシック" panose="020B0600070205080204" pitchFamily="50" charset="-128"/>
                <a:cs typeface="Times New Roman" pitchFamily="18" charset="0"/>
              </a:rPr>
              <a:t>Cr</a:t>
            </a:r>
            <a:r>
              <a:rPr lang="ja-JP" altLang="en-US" sz="2000" dirty="0">
                <a:latin typeface="ＭＳ Ｐゴシック" panose="020B0600070205080204" pitchFamily="50" charset="-128"/>
                <a:ea typeface="ＭＳ Ｐゴシック" panose="020B0600070205080204" pitchFamily="50" charset="-128"/>
                <a:cs typeface="Times New Roman" pitchFamily="18" charset="0"/>
              </a:rPr>
              <a:t>含有量を増やすと不動態皮膜の有効性が増加するが、他にも耐食性に影響を与える重要な要因がある。　（第</a:t>
            </a:r>
            <a:r>
              <a:rPr lang="en-GB" altLang="ja-JP" sz="2000" dirty="0">
                <a:latin typeface="ＭＳ Ｐゴシック" panose="020B0600070205080204" pitchFamily="50" charset="-128"/>
                <a:ea typeface="ＭＳ Ｐゴシック" panose="020B0600070205080204" pitchFamily="50" charset="-128"/>
                <a:cs typeface="Times New Roman" pitchFamily="18" charset="0"/>
              </a:rPr>
              <a:t>5</a:t>
            </a:r>
            <a:r>
              <a:rPr lang="ja-JP" altLang="en-US" sz="2000" dirty="0">
                <a:latin typeface="ＭＳ Ｐゴシック" panose="020B0600070205080204" pitchFamily="50" charset="-128"/>
                <a:ea typeface="ＭＳ Ｐゴシック" panose="020B0600070205080204" pitchFamily="50" charset="-128"/>
                <a:cs typeface="Times New Roman" pitchFamily="18" charset="0"/>
              </a:rPr>
              <a:t>章参照）</a:t>
            </a:r>
            <a:endParaRPr lang="de-DE" sz="2000" dirty="0">
              <a:latin typeface="ＭＳ Ｐゴシック" panose="020B0600070205080204" pitchFamily="50" charset="-128"/>
              <a:ea typeface="ＭＳ Ｐゴシック" panose="020B0600070205080204" pitchFamily="50" charset="-128"/>
              <a:cs typeface="Times New Roman" pitchFamily="18" charset="0"/>
            </a:endParaRPr>
          </a:p>
        </p:txBody>
      </p:sp>
      <p:grpSp>
        <p:nvGrpSpPr>
          <p:cNvPr id="13" name="Group 12"/>
          <p:cNvGrpSpPr/>
          <p:nvPr/>
        </p:nvGrpSpPr>
        <p:grpSpPr>
          <a:xfrm>
            <a:off x="160968" y="1784241"/>
            <a:ext cx="7162113" cy="3571875"/>
            <a:chOff x="323528" y="1340768"/>
            <a:chExt cx="7162113" cy="3571875"/>
          </a:xfrm>
        </p:grpSpPr>
        <p:grpSp>
          <p:nvGrpSpPr>
            <p:cNvPr id="4" name="Gruppieren 12"/>
            <p:cNvGrpSpPr>
              <a:grpSpLocks/>
            </p:cNvGrpSpPr>
            <p:nvPr/>
          </p:nvGrpSpPr>
          <p:grpSpPr bwMode="auto">
            <a:xfrm>
              <a:off x="323528" y="1340768"/>
              <a:ext cx="6881974" cy="3571875"/>
              <a:chOff x="142844" y="714356"/>
              <a:chExt cx="6117353" cy="312420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000" r="7001"/>
              <a:stretch>
                <a:fillRect/>
              </a:stretch>
            </p:blipFill>
            <p:spPr bwMode="auto">
              <a:xfrm>
                <a:off x="142844" y="714356"/>
                <a:ext cx="4143404" cy="3124200"/>
              </a:xfrm>
              <a:prstGeom prst="rect">
                <a:avLst/>
              </a:prstGeom>
              <a:noFill/>
              <a:ln w="9525">
                <a:noFill/>
                <a:miter lim="800000"/>
                <a:headEnd/>
                <a:tailEnd/>
              </a:ln>
            </p:spPr>
          </p:pic>
          <p:sp>
            <p:nvSpPr>
              <p:cNvPr id="6" name="Rechteck 5"/>
              <p:cNvSpPr>
                <a:spLocks noChangeArrowheads="1"/>
              </p:cNvSpPr>
              <p:nvPr/>
            </p:nvSpPr>
            <p:spPr bwMode="auto">
              <a:xfrm>
                <a:off x="4303806" y="1335963"/>
                <a:ext cx="1956391" cy="26920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de-DE" sz="2000" b="1" dirty="0">
                    <a:latin typeface="ＭＳ Ｐゴシック" panose="020B0600070205080204" pitchFamily="50" charset="-128"/>
                    <a:ea typeface="ＭＳ Ｐゴシック" panose="020B0600070205080204" pitchFamily="50" charset="-128"/>
                    <a:cs typeface="Times New Roman" pitchFamily="18" charset="0"/>
                  </a:rPr>
                  <a:t>corrosion resistance</a:t>
                </a:r>
              </a:p>
            </p:txBody>
          </p:sp>
          <p:sp>
            <p:nvSpPr>
              <p:cNvPr id="7" name="Pfeil nach rechts 6"/>
              <p:cNvSpPr/>
              <p:nvPr/>
            </p:nvSpPr>
            <p:spPr>
              <a:xfrm flipV="1">
                <a:off x="3858325" y="1408623"/>
                <a:ext cx="357014" cy="1624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de-DE">
                  <a:solidFill>
                    <a:schemeClr val="tx1"/>
                  </a:solidFill>
                  <a:latin typeface="ＭＳ Ｐゴシック" panose="020B0600070205080204" pitchFamily="50" charset="-128"/>
                  <a:ea typeface="ＭＳ Ｐゴシック" panose="020B0600070205080204" pitchFamily="50" charset="-128"/>
                </a:endParaRPr>
              </a:p>
            </p:txBody>
          </p:sp>
        </p:grpSp>
        <p:grpSp>
          <p:nvGrpSpPr>
            <p:cNvPr id="3" name="Group 2"/>
            <p:cNvGrpSpPr/>
            <p:nvPr/>
          </p:nvGrpSpPr>
          <p:grpSpPr>
            <a:xfrm>
              <a:off x="323528" y="2276872"/>
              <a:ext cx="7162113" cy="1601082"/>
              <a:chOff x="323528" y="2276872"/>
              <a:chExt cx="7162113" cy="1601082"/>
            </a:xfrm>
          </p:grpSpPr>
          <p:sp>
            <p:nvSpPr>
              <p:cNvPr id="9" name="TextBox 8"/>
              <p:cNvSpPr txBox="1"/>
              <p:nvPr/>
            </p:nvSpPr>
            <p:spPr>
              <a:xfrm>
                <a:off x="3059832" y="2276872"/>
                <a:ext cx="2079888" cy="369332"/>
              </a:xfrm>
              <a:prstGeom prst="rect">
                <a:avLst/>
              </a:prstGeom>
              <a:noFill/>
            </p:spPr>
            <p:txBody>
              <a:bodyPr wrap="square" rtlCol="0">
                <a:spAutoFit/>
              </a:bodyPr>
              <a:lstStyle/>
              <a:p>
                <a:r>
                  <a:rPr lang="fr-FR" dirty="0">
                    <a:latin typeface="ＭＳ Ｐゴシック" panose="020B0600070205080204" pitchFamily="50" charset="-128"/>
                    <a:ea typeface="ＭＳ Ｐゴシック" panose="020B0600070205080204" pitchFamily="50" charset="-128"/>
                  </a:rPr>
                  <a:t>~ 2nm </a:t>
                </a:r>
                <a:r>
                  <a:rPr lang="fr-FR" dirty="0" err="1">
                    <a:latin typeface="ＭＳ Ｐゴシック" panose="020B0600070205080204" pitchFamily="50" charset="-128"/>
                    <a:ea typeface="ＭＳ Ｐゴシック" panose="020B0600070205080204" pitchFamily="50" charset="-128"/>
                  </a:rPr>
                  <a:t>thick</a:t>
                </a:r>
                <a:endParaRPr lang="fr-FR" dirty="0">
                  <a:latin typeface="ＭＳ Ｐゴシック" panose="020B0600070205080204" pitchFamily="50" charset="-128"/>
                  <a:ea typeface="ＭＳ Ｐゴシック" panose="020B0600070205080204" pitchFamily="50" charset="-128"/>
                </a:endParaRPr>
              </a:p>
            </p:txBody>
          </p:sp>
          <p:sp>
            <p:nvSpPr>
              <p:cNvPr id="11" name="TextBox 10"/>
              <p:cNvSpPr txBox="1"/>
              <p:nvPr/>
            </p:nvSpPr>
            <p:spPr>
              <a:xfrm>
                <a:off x="323528" y="2276872"/>
                <a:ext cx="2079888" cy="369332"/>
              </a:xfrm>
              <a:prstGeom prst="rect">
                <a:avLst/>
              </a:prstGeom>
              <a:noFill/>
            </p:spPr>
            <p:txBody>
              <a:bodyPr wrap="square" rtlCol="0">
                <a:spAutoFit/>
              </a:bodyPr>
              <a:lstStyle/>
              <a:p>
                <a:r>
                  <a:rPr lang="fr-FR" dirty="0">
                    <a:latin typeface="ＭＳ Ｐゴシック" panose="020B0600070205080204" pitchFamily="50" charset="-128"/>
                    <a:ea typeface="ＭＳ Ｐゴシック" panose="020B0600070205080204" pitchFamily="50" charset="-128"/>
                  </a:rPr>
                  <a:t> &gt; 20</a:t>
                </a:r>
                <a:r>
                  <a:rPr lang="el-GR" dirty="0">
                    <a:latin typeface="ＭＳ Ｐゴシック" panose="020B0600070205080204" pitchFamily="50" charset="-128"/>
                    <a:ea typeface="ＭＳ Ｐゴシック" panose="020B0600070205080204" pitchFamily="50" charset="-128"/>
                  </a:rPr>
                  <a:t>μ</a:t>
                </a:r>
                <a:r>
                  <a:rPr lang="fr-FR" dirty="0">
                    <a:latin typeface="ＭＳ Ｐゴシック" panose="020B0600070205080204" pitchFamily="50" charset="-128"/>
                    <a:ea typeface="ＭＳ Ｐゴシック" panose="020B0600070205080204" pitchFamily="50" charset="-128"/>
                  </a:rPr>
                  <a:t>m  </a:t>
                </a:r>
                <a:r>
                  <a:rPr lang="fr-FR" dirty="0" err="1">
                    <a:latin typeface="ＭＳ Ｐゴシック" panose="020B0600070205080204" pitchFamily="50" charset="-128"/>
                    <a:ea typeface="ＭＳ Ｐゴシック" panose="020B0600070205080204" pitchFamily="50" charset="-128"/>
                  </a:rPr>
                  <a:t>thick</a:t>
                </a:r>
                <a:endParaRPr lang="fr-FR" dirty="0">
                  <a:latin typeface="ＭＳ Ｐゴシック" panose="020B0600070205080204" pitchFamily="50" charset="-128"/>
                  <a:ea typeface="ＭＳ Ｐゴシック" panose="020B0600070205080204" pitchFamily="50" charset="-128"/>
                </a:endParaRPr>
              </a:p>
            </p:txBody>
          </p:sp>
          <p:sp>
            <p:nvSpPr>
              <p:cNvPr id="12" name="Rechteck 5"/>
              <p:cNvSpPr>
                <a:spLocks noChangeArrowheads="1"/>
              </p:cNvSpPr>
              <p:nvPr/>
            </p:nvSpPr>
            <p:spPr bwMode="auto">
              <a:xfrm>
                <a:off x="5004577" y="3262401"/>
                <a:ext cx="2481064" cy="615553"/>
              </a:xfrm>
              <a:prstGeom prst="rect">
                <a:avLst/>
              </a:prstGeom>
              <a:noFill/>
              <a:ln w="9525">
                <a:noFill/>
                <a:miter lim="800000"/>
                <a:headEnd/>
                <a:tailEnd/>
              </a:ln>
            </p:spPr>
            <p:txBody>
              <a:bodyPr wrap="square" lIns="0" tIns="0" rIns="0" bIns="0">
                <a:spAutoFit/>
              </a:bodyPr>
              <a:lstStyle/>
              <a:p>
                <a:pPr fontAlgn="base">
                  <a:spcBef>
                    <a:spcPct val="0"/>
                  </a:spcBef>
                  <a:spcAft>
                    <a:spcPct val="0"/>
                  </a:spcAft>
                </a:pPr>
                <a:r>
                  <a:rPr lang="de-DE" sz="2000" b="1" dirty="0">
                    <a:latin typeface="ＭＳ Ｐゴシック" panose="020B0600070205080204" pitchFamily="50" charset="-128"/>
                    <a:ea typeface="ＭＳ Ｐゴシック" panose="020B0600070205080204" pitchFamily="50" charset="-128"/>
                    <a:cs typeface="Times New Roman" pitchFamily="18" charset="0"/>
                  </a:rPr>
                  <a:t>Passive film forms in a few minutes</a:t>
                </a:r>
              </a:p>
            </p:txBody>
          </p:sp>
        </p:grpSp>
      </p:grpSp>
      <p:sp>
        <p:nvSpPr>
          <p:cNvPr id="15" name="テキスト ボックス 14"/>
          <p:cNvSpPr txBox="1"/>
          <p:nvPr/>
        </p:nvSpPr>
        <p:spPr>
          <a:xfrm>
            <a:off x="2240856" y="1784241"/>
            <a:ext cx="656416" cy="338554"/>
          </a:xfrm>
          <a:prstGeom prst="rect">
            <a:avLst/>
          </a:prstGeom>
          <a:solidFill>
            <a:schemeClr val="bg1"/>
          </a:solidFill>
        </p:spPr>
        <p:txBody>
          <a:bodyPr wrap="square" rtlCol="0">
            <a:spAutoFit/>
          </a:bodyPr>
          <a:lstStyle/>
          <a:p>
            <a:r>
              <a:rPr kumimoji="1" lang="ja-JP" altLang="en-US" sz="1600" b="1" dirty="0">
                <a:solidFill>
                  <a:srgbClr val="3333FF"/>
                </a:solidFill>
                <a:latin typeface="ＭＳ Ｐゴシック" panose="020B0600070205080204" pitchFamily="50" charset="-128"/>
                <a:ea typeface="ＭＳ Ｐゴシック" panose="020B0600070205080204" pitchFamily="50" charset="-128"/>
              </a:rPr>
              <a:t>酸素</a:t>
            </a:r>
          </a:p>
        </p:txBody>
      </p:sp>
      <p:sp>
        <p:nvSpPr>
          <p:cNvPr id="17" name="テキスト ボックス 16"/>
          <p:cNvSpPr txBox="1"/>
          <p:nvPr/>
        </p:nvSpPr>
        <p:spPr>
          <a:xfrm>
            <a:off x="304984" y="2719438"/>
            <a:ext cx="1440160" cy="307777"/>
          </a:xfrm>
          <a:prstGeom prst="rect">
            <a:avLst/>
          </a:prstGeom>
          <a:solidFill>
            <a:schemeClr val="bg1"/>
          </a:solidFill>
        </p:spPr>
        <p:txBody>
          <a:bodyPr wrap="square" rtlCol="0">
            <a:spAutoFit/>
          </a:bodyPr>
          <a:lstStyle/>
          <a:p>
            <a:pPr algn="ctr"/>
            <a:r>
              <a:rPr kumimoji="1" lang="ja-JP" altLang="en-US" sz="1400" b="1" dirty="0">
                <a:latin typeface="ＭＳ Ｐゴシック" panose="020B0600070205080204" pitchFamily="50" charset="-128"/>
                <a:ea typeface="ＭＳ Ｐゴシック" panose="020B0600070205080204" pitchFamily="50" charset="-128"/>
              </a:rPr>
              <a:t>厚さ</a:t>
            </a:r>
            <a:r>
              <a:rPr kumimoji="1" lang="en-US" altLang="ja-JP" sz="1400" b="1" dirty="0">
                <a:latin typeface="ＭＳ Ｐゴシック" panose="020B0600070205080204" pitchFamily="50" charset="-128"/>
                <a:ea typeface="ＭＳ Ｐゴシック" panose="020B0600070205080204" pitchFamily="50" charset="-128"/>
              </a:rPr>
              <a:t>20</a:t>
            </a:r>
            <a:r>
              <a:rPr kumimoji="1" lang="el-GR" altLang="ja-JP" sz="1400" b="1" dirty="0">
                <a:latin typeface="ＭＳ Ｐゴシック" panose="020B0600070205080204" pitchFamily="50" charset="-128"/>
                <a:ea typeface="ＭＳ Ｐゴシック" panose="020B0600070205080204" pitchFamily="50" charset="-128"/>
              </a:rPr>
              <a:t>μ</a:t>
            </a:r>
            <a:r>
              <a:rPr kumimoji="1" lang="en-US" altLang="ja-JP" sz="1400" b="1" dirty="0">
                <a:latin typeface="ＭＳ Ｐゴシック" panose="020B0600070205080204" pitchFamily="50" charset="-128"/>
                <a:ea typeface="ＭＳ Ｐゴシック" panose="020B0600070205080204" pitchFamily="50" charset="-128"/>
              </a:rPr>
              <a:t>m</a:t>
            </a:r>
            <a:r>
              <a:rPr kumimoji="1" lang="ja-JP" altLang="en-US" sz="1400" b="1" dirty="0">
                <a:latin typeface="ＭＳ Ｐゴシック" panose="020B0600070205080204" pitchFamily="50" charset="-128"/>
                <a:ea typeface="ＭＳ Ｐゴシック" panose="020B0600070205080204" pitchFamily="50" charset="-128"/>
              </a:rPr>
              <a:t>未満</a:t>
            </a:r>
            <a:r>
              <a:rPr kumimoji="1" lang="en-US" altLang="ja-JP" sz="1400" b="1" dirty="0">
                <a:latin typeface="ＭＳ Ｐゴシック" panose="020B0600070205080204" pitchFamily="50" charset="-128"/>
                <a:ea typeface="ＭＳ Ｐゴシック" panose="020B0600070205080204" pitchFamily="50" charset="-128"/>
              </a:rPr>
              <a:t> </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881048" y="2393325"/>
            <a:ext cx="432048" cy="369332"/>
          </a:xfrm>
          <a:prstGeom prst="rect">
            <a:avLst/>
          </a:prstGeom>
          <a:solidFill>
            <a:schemeClr val="bg1"/>
          </a:solidFill>
        </p:spPr>
        <p:txBody>
          <a:bodyPr wrap="square" rtlCol="0">
            <a:spAutoFit/>
          </a:bodyPr>
          <a:lstStyle/>
          <a:p>
            <a:r>
              <a:rPr kumimoji="1" lang="ja-JP" altLang="en-US" sz="1400" b="1" dirty="0">
                <a:latin typeface="ＭＳ Ｐゴシック" panose="020B0600070205080204" pitchFamily="50" charset="-128"/>
                <a:ea typeface="ＭＳ Ｐゴシック" panose="020B0600070205080204" pitchFamily="50" charset="-128"/>
              </a:rPr>
              <a:t>錆</a:t>
            </a:r>
            <a:r>
              <a:rPr kumimoji="1" lang="ja-JP" altLang="en-US" dirty="0">
                <a:latin typeface="ＭＳ Ｐゴシック" panose="020B0600070205080204" pitchFamily="50" charset="-128"/>
                <a:ea typeface="ＭＳ Ｐゴシック" panose="020B0600070205080204" pitchFamily="50" charset="-128"/>
              </a:rPr>
              <a:t>　</a:t>
            </a:r>
          </a:p>
        </p:txBody>
      </p:sp>
      <p:sp>
        <p:nvSpPr>
          <p:cNvPr id="18" name="テキスト ボックス 17"/>
          <p:cNvSpPr txBox="1"/>
          <p:nvPr/>
        </p:nvSpPr>
        <p:spPr>
          <a:xfrm>
            <a:off x="2897273" y="2719438"/>
            <a:ext cx="1368152" cy="276999"/>
          </a:xfrm>
          <a:prstGeom prst="rect">
            <a:avLst/>
          </a:prstGeom>
          <a:solidFill>
            <a:schemeClr val="bg1"/>
          </a:solidFill>
        </p:spPr>
        <p:txBody>
          <a:bodyPr wrap="square" rtlCol="0">
            <a:spAutoFit/>
          </a:bodyPr>
          <a:lstStyle/>
          <a:p>
            <a:pPr algn="ctr"/>
            <a:r>
              <a:rPr kumimoji="1" lang="ja-JP" altLang="en-US" sz="1200" b="1" dirty="0">
                <a:latin typeface="ＭＳ Ｐゴシック" panose="020B0600070205080204" pitchFamily="50" charset="-128"/>
                <a:ea typeface="ＭＳ Ｐゴシック" panose="020B0600070205080204" pitchFamily="50" charset="-128"/>
              </a:rPr>
              <a:t>厚さ</a:t>
            </a:r>
            <a:r>
              <a:rPr kumimoji="1" lang="en-US" altLang="ja-JP" sz="1200" b="1" dirty="0">
                <a:latin typeface="ＭＳ Ｐゴシック" panose="020B0600070205080204" pitchFamily="50" charset="-128"/>
                <a:ea typeface="ＭＳ Ｐゴシック" panose="020B0600070205080204" pitchFamily="50" charset="-128"/>
              </a:rPr>
              <a:t>~ 2nm </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3257312" y="2464337"/>
            <a:ext cx="1083543" cy="276999"/>
          </a:xfrm>
          <a:prstGeom prst="rect">
            <a:avLst/>
          </a:prstGeom>
          <a:solidFill>
            <a:schemeClr val="bg1"/>
          </a:solid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不動態皮膜</a:t>
            </a:r>
            <a:r>
              <a:rPr kumimoji="1" lang="en-US" altLang="ja-JP" sz="1200" dirty="0">
                <a:latin typeface="ＭＳ Ｐゴシック" panose="020B0600070205080204" pitchFamily="50" charset="-128"/>
                <a:ea typeface="ＭＳ Ｐゴシック" panose="020B0600070205080204" pitchFamily="50" charset="-128"/>
              </a:rPr>
              <a:t> </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4833004" y="2562272"/>
            <a:ext cx="2240731" cy="276999"/>
          </a:xfrm>
          <a:prstGeom prst="rect">
            <a:avLst/>
          </a:prstGeom>
          <a:solidFill>
            <a:schemeClr val="bg1"/>
          </a:solidFill>
        </p:spPr>
        <p:txBody>
          <a:bodyPr wrap="squar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耐食性</a:t>
            </a:r>
            <a:r>
              <a:rPr kumimoji="1" lang="en-US" altLang="ja-JP" sz="1200" b="1" dirty="0">
                <a:latin typeface="ＭＳ Ｐゴシック" panose="020B0600070205080204" pitchFamily="50" charset="-128"/>
                <a:ea typeface="ＭＳ Ｐゴシック" panose="020B0600070205080204" pitchFamily="50" charset="-128"/>
              </a:rPr>
              <a:t> </a:t>
            </a:r>
            <a:endParaRPr kumimoji="1" lang="ja-JP" altLang="en-US" sz="1200" b="1"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665024" y="3844373"/>
            <a:ext cx="1048288" cy="374571"/>
          </a:xfrm>
          <a:prstGeom prst="roundRect">
            <a:avLst/>
          </a:prstGeom>
          <a:solidFill>
            <a:schemeClr val="bg1">
              <a:lumMod val="85000"/>
            </a:schemeClr>
          </a:solidFill>
        </p:spPr>
        <p:txBody>
          <a:bodyPr wrap="square" rtlCol="0">
            <a:spAutoFit/>
          </a:bodyPr>
          <a:lstStyle/>
          <a:p>
            <a:pPr algn="ctr"/>
            <a:r>
              <a:rPr kumimoji="1" lang="ja-JP" altLang="en-US" sz="1600" b="1" dirty="0">
                <a:latin typeface="ＭＳ Ｐゴシック" panose="020B0600070205080204" pitchFamily="50" charset="-128"/>
                <a:ea typeface="ＭＳ Ｐゴシック" panose="020B0600070205080204" pitchFamily="50" charset="-128"/>
              </a:rPr>
              <a:t>炭素鋼</a:t>
            </a:r>
          </a:p>
        </p:txBody>
      </p:sp>
      <p:sp>
        <p:nvSpPr>
          <p:cNvPr id="22" name="テキスト ボックス 21"/>
          <p:cNvSpPr txBox="1"/>
          <p:nvPr/>
        </p:nvSpPr>
        <p:spPr>
          <a:xfrm>
            <a:off x="3185304" y="3872473"/>
            <a:ext cx="1284362" cy="374571"/>
          </a:xfrm>
          <a:prstGeom prst="roundRect">
            <a:avLst/>
          </a:prstGeom>
          <a:gradFill flip="none" rotWithShape="1">
            <a:gsLst>
              <a:gs pos="0">
                <a:schemeClr val="bg1">
                  <a:lumMod val="85000"/>
                </a:schemeClr>
              </a:gs>
              <a:gs pos="1000">
                <a:schemeClr val="bg1">
                  <a:lumMod val="65000"/>
                </a:schemeClr>
              </a:gs>
              <a:gs pos="44000">
                <a:schemeClr val="bg1">
                  <a:lumMod val="85000"/>
                </a:schemeClr>
              </a:gs>
              <a:gs pos="10000">
                <a:schemeClr val="bg1">
                  <a:lumMod val="65000"/>
                </a:schemeClr>
              </a:gs>
              <a:gs pos="86000">
                <a:schemeClr val="bg1">
                  <a:lumMod val="95000"/>
                </a:schemeClr>
              </a:gs>
            </a:gsLst>
            <a:lin ang="12900000" scaled="0"/>
            <a:tileRect/>
          </a:gradFill>
        </p:spPr>
        <p:txBody>
          <a:bodyPr wrap="square" rtlCol="0">
            <a:spAutoFit/>
          </a:bodyPr>
          <a:lstStyle/>
          <a:p>
            <a:pPr algn="ctr"/>
            <a:r>
              <a:rPr kumimoji="1" lang="ja-JP" altLang="en-US" sz="1600" b="1" dirty="0">
                <a:latin typeface="ＭＳ Ｐゴシック" panose="020B0600070205080204" pitchFamily="50" charset="-128"/>
                <a:ea typeface="ＭＳ Ｐゴシック" panose="020B0600070205080204" pitchFamily="50" charset="-128"/>
              </a:rPr>
              <a:t>ステンレス</a:t>
            </a:r>
          </a:p>
        </p:txBody>
      </p:sp>
      <p:sp>
        <p:nvSpPr>
          <p:cNvPr id="23" name="テキスト ボックス 22"/>
          <p:cNvSpPr txBox="1"/>
          <p:nvPr/>
        </p:nvSpPr>
        <p:spPr>
          <a:xfrm>
            <a:off x="4798186" y="3734309"/>
            <a:ext cx="2779605" cy="584775"/>
          </a:xfrm>
          <a:prstGeom prst="rect">
            <a:avLst/>
          </a:prstGeom>
          <a:solidFill>
            <a:schemeClr val="bg1"/>
          </a:solidFill>
        </p:spPr>
        <p:txBody>
          <a:bodyPr wrap="square" rtlCol="0">
            <a:spAutoFit/>
          </a:bodyPr>
          <a:lstStyle/>
          <a:p>
            <a:r>
              <a:rPr kumimoji="1" lang="ja-JP" altLang="en-US" sz="1600" b="1" dirty="0">
                <a:latin typeface="ＭＳ Ｐゴシック" panose="020B0600070205080204" pitchFamily="50" charset="-128"/>
                <a:ea typeface="ＭＳ Ｐゴシック" panose="020B0600070205080204" pitchFamily="50" charset="-128"/>
              </a:rPr>
              <a:t>不動態皮膜は数分間で生成</a:t>
            </a:r>
            <a:endParaRPr kumimoji="1" lang="en-US" altLang="ja-JP" sz="1600" b="1" dirty="0">
              <a:latin typeface="ＭＳ Ｐゴシック" panose="020B0600070205080204" pitchFamily="50" charset="-128"/>
              <a:ea typeface="ＭＳ Ｐゴシック" panose="020B0600070205080204" pitchFamily="50" charset="-128"/>
            </a:endParaRPr>
          </a:p>
          <a:p>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6012160" y="4571256"/>
            <a:ext cx="1080120" cy="153888"/>
          </a:xfrm>
          <a:prstGeom prst="rect">
            <a:avLst/>
          </a:prstGeom>
          <a:solidFill>
            <a:schemeClr val="bg1">
              <a:lumMod val="85000"/>
            </a:schemeClr>
          </a:solidFill>
        </p:spPr>
        <p:txBody>
          <a:bodyPr wrap="square" lIns="0" tIns="0" rIns="0" bIns="0" rtlCol="0">
            <a:spAutoFit/>
          </a:bodyPr>
          <a:lstStyle/>
          <a:p>
            <a:r>
              <a:rPr kumimoji="1" lang="ja-JP" altLang="en-US" sz="1000" b="1" dirty="0">
                <a:latin typeface="ＭＳ Ｐゴシック" panose="020B0600070205080204" pitchFamily="50" charset="-128"/>
                <a:ea typeface="ＭＳ Ｐゴシック" panose="020B0600070205080204" pitchFamily="50" charset="-128"/>
              </a:rPr>
              <a:t>化学抵抗</a:t>
            </a:r>
          </a:p>
        </p:txBody>
      </p:sp>
      <p:sp>
        <p:nvSpPr>
          <p:cNvPr id="25" name="テキスト ボックス 24"/>
          <p:cNvSpPr txBox="1"/>
          <p:nvPr/>
        </p:nvSpPr>
        <p:spPr>
          <a:xfrm>
            <a:off x="6984236" y="4689615"/>
            <a:ext cx="1080120" cy="246221"/>
          </a:xfrm>
          <a:prstGeom prst="rect">
            <a:avLst/>
          </a:prstGeom>
          <a:solidFill>
            <a:schemeClr val="bg1">
              <a:lumMod val="85000"/>
            </a:schemeClr>
          </a:solidFill>
        </p:spPr>
        <p:txBody>
          <a:bodyPr wrap="square" rtlCol="0">
            <a:spAutoFit/>
          </a:bodyPr>
          <a:lstStyle/>
          <a:p>
            <a:r>
              <a:rPr kumimoji="1" lang="ja-JP" altLang="en-US" sz="1000" b="1" dirty="0">
                <a:latin typeface="ＭＳ Ｐゴシック" panose="020B0600070205080204" pitchFamily="50" charset="-128"/>
                <a:ea typeface="ＭＳ Ｐゴシック" panose="020B0600070205080204" pitchFamily="50" charset="-128"/>
              </a:rPr>
              <a:t>抵抗限界</a:t>
            </a:r>
          </a:p>
        </p:txBody>
      </p:sp>
      <p:sp>
        <p:nvSpPr>
          <p:cNvPr id="26" name="テキスト ボックス 25"/>
          <p:cNvSpPr txBox="1"/>
          <p:nvPr/>
        </p:nvSpPr>
        <p:spPr>
          <a:xfrm>
            <a:off x="7662578" y="6288715"/>
            <a:ext cx="1157893" cy="246221"/>
          </a:xfrm>
          <a:prstGeom prst="rect">
            <a:avLst/>
          </a:prstGeom>
          <a:solidFill>
            <a:schemeClr val="bg1">
              <a:lumMod val="75000"/>
            </a:schemeClr>
          </a:solidFill>
        </p:spPr>
        <p:txBody>
          <a:bodyPr wrap="square" rtlCol="0">
            <a:spAutoFit/>
          </a:bodyPr>
          <a:lstStyle/>
          <a:p>
            <a:r>
              <a:rPr kumimoji="1" lang="en-US" altLang="ja-JP" sz="1000" b="1" dirty="0">
                <a:latin typeface="ＭＳ Ｐゴシック" panose="020B0600070205080204" pitchFamily="50" charset="-128"/>
                <a:ea typeface="ＭＳ Ｐゴシック" panose="020B0600070205080204" pitchFamily="50" charset="-128"/>
              </a:rPr>
              <a:t>Cr</a:t>
            </a:r>
            <a:r>
              <a:rPr kumimoji="1" lang="ja-JP" altLang="en-US" sz="1000" b="1" dirty="0">
                <a:latin typeface="ＭＳ Ｐゴシック" panose="020B0600070205080204" pitchFamily="50" charset="-128"/>
                <a:ea typeface="ＭＳ Ｐゴシック" panose="020B0600070205080204" pitchFamily="50" charset="-128"/>
              </a:rPr>
              <a:t>含有量</a:t>
            </a:r>
            <a:r>
              <a:rPr kumimoji="1" lang="en-US" altLang="ja-JP" sz="1000" b="1" dirty="0">
                <a:latin typeface="ＭＳ Ｐゴシック" panose="020B0600070205080204" pitchFamily="50" charset="-128"/>
                <a:ea typeface="ＭＳ Ｐゴシック" panose="020B0600070205080204" pitchFamily="50" charset="-128"/>
              </a:rPr>
              <a:t>(</a:t>
            </a:r>
            <a:r>
              <a:rPr kumimoji="1" lang="ja-JP" altLang="en-US" sz="1000" b="1" dirty="0">
                <a:latin typeface="ＭＳ Ｐゴシック" panose="020B0600070205080204" pitchFamily="50" charset="-128"/>
                <a:ea typeface="ＭＳ Ｐゴシック" panose="020B0600070205080204" pitchFamily="50" charset="-128"/>
              </a:rPr>
              <a:t>％）</a:t>
            </a:r>
          </a:p>
        </p:txBody>
      </p:sp>
      <p:sp>
        <p:nvSpPr>
          <p:cNvPr id="27" name="テキスト ボックス 26"/>
          <p:cNvSpPr txBox="1"/>
          <p:nvPr/>
        </p:nvSpPr>
        <p:spPr>
          <a:xfrm>
            <a:off x="572928" y="4926089"/>
            <a:ext cx="1316232" cy="338554"/>
          </a:xfrm>
          <a:prstGeom prst="rect">
            <a:avLst/>
          </a:prstGeom>
          <a:solidFill>
            <a:schemeClr val="bg1"/>
          </a:solidFill>
        </p:spPr>
        <p:txBody>
          <a:bodyPr wrap="square" rtlCol="0">
            <a:spAutoFit/>
          </a:bodyPr>
          <a:lstStyle/>
          <a:p>
            <a:r>
              <a:rPr kumimoji="1" lang="ja-JP" altLang="en-US" sz="1600" b="1" dirty="0">
                <a:latin typeface="ＭＳ Ｐゴシック" panose="020B0600070205080204" pitchFamily="50" charset="-128"/>
                <a:ea typeface="ＭＳ Ｐゴシック" panose="020B0600070205080204" pitchFamily="50" charset="-128"/>
              </a:rPr>
              <a:t>＜</a:t>
            </a:r>
            <a:r>
              <a:rPr kumimoji="1" lang="en-US" altLang="ja-JP" sz="1600" b="1" dirty="0">
                <a:latin typeface="ＭＳ Ｐゴシック" panose="020B0600070205080204" pitchFamily="50" charset="-128"/>
                <a:ea typeface="ＭＳ Ｐゴシック" panose="020B0600070205080204" pitchFamily="50" charset="-128"/>
              </a:rPr>
              <a:t>11%</a:t>
            </a:r>
            <a:r>
              <a:rPr kumimoji="1" lang="ja-JP" altLang="en-US" sz="1600" b="1" dirty="0">
                <a:latin typeface="ＭＳ Ｐゴシック" panose="020B0600070205080204" pitchFamily="50" charset="-128"/>
                <a:ea typeface="ＭＳ Ｐゴシック" panose="020B0600070205080204" pitchFamily="50" charset="-128"/>
              </a:rPr>
              <a:t>　</a:t>
            </a:r>
            <a:r>
              <a:rPr kumimoji="1" lang="en-US" altLang="ja-JP" sz="1600" b="1" dirty="0">
                <a:latin typeface="ＭＳ Ｐゴシック" panose="020B0600070205080204" pitchFamily="50" charset="-128"/>
                <a:ea typeface="ＭＳ Ｐゴシック" panose="020B0600070205080204" pitchFamily="50" charset="-128"/>
              </a:rPr>
              <a:t>Cr</a:t>
            </a:r>
            <a:r>
              <a:rPr kumimoji="1" lang="ja-JP" altLang="en-US" sz="1600" b="1" dirty="0">
                <a:latin typeface="ＭＳ Ｐゴシック" panose="020B0600070205080204" pitchFamily="50" charset="-128"/>
                <a:ea typeface="ＭＳ Ｐゴシック" panose="020B0600070205080204" pitchFamily="50" charset="-128"/>
              </a:rPr>
              <a:t>　</a:t>
            </a:r>
          </a:p>
        </p:txBody>
      </p:sp>
      <p:sp>
        <p:nvSpPr>
          <p:cNvPr id="28" name="テキスト ボックス 27"/>
          <p:cNvSpPr txBox="1"/>
          <p:nvPr/>
        </p:nvSpPr>
        <p:spPr>
          <a:xfrm>
            <a:off x="3171650" y="4909326"/>
            <a:ext cx="1774259" cy="338554"/>
          </a:xfrm>
          <a:prstGeom prst="rect">
            <a:avLst/>
          </a:prstGeom>
          <a:solidFill>
            <a:schemeClr val="bg1"/>
          </a:solidFill>
        </p:spPr>
        <p:txBody>
          <a:bodyPr wrap="square" rtlCol="0">
            <a:spAutoFit/>
          </a:bodyPr>
          <a:lstStyle/>
          <a:p>
            <a:r>
              <a:rPr kumimoji="1" lang="ja-JP" altLang="en-US" sz="1600" b="1" dirty="0">
                <a:latin typeface="ＭＳ Ｐゴシック" panose="020B0600070205080204" pitchFamily="50" charset="-128"/>
                <a:ea typeface="ＭＳ Ｐゴシック" panose="020B0600070205080204" pitchFamily="50" charset="-128"/>
              </a:rPr>
              <a:t>＞</a:t>
            </a:r>
            <a:r>
              <a:rPr kumimoji="1" lang="en-US" altLang="ja-JP" sz="1600" b="1" dirty="0">
                <a:latin typeface="ＭＳ Ｐゴシック" panose="020B0600070205080204" pitchFamily="50" charset="-128"/>
                <a:ea typeface="ＭＳ Ｐゴシック" panose="020B0600070205080204" pitchFamily="50" charset="-128"/>
              </a:rPr>
              <a:t>11%</a:t>
            </a:r>
            <a:r>
              <a:rPr kumimoji="1" lang="ja-JP" altLang="en-US" sz="1600" b="1" dirty="0">
                <a:latin typeface="ＭＳ Ｐゴシック" panose="020B0600070205080204" pitchFamily="50" charset="-128"/>
                <a:ea typeface="ＭＳ Ｐゴシック" panose="020B0600070205080204" pitchFamily="50" charset="-128"/>
              </a:rPr>
              <a:t>　</a:t>
            </a:r>
            <a:r>
              <a:rPr kumimoji="1" lang="en-US" altLang="ja-JP" sz="1600" b="1" dirty="0">
                <a:latin typeface="ＭＳ Ｐゴシック" panose="020B0600070205080204" pitchFamily="50" charset="-128"/>
                <a:ea typeface="ＭＳ Ｐゴシック" panose="020B0600070205080204" pitchFamily="50" charset="-128"/>
              </a:rPr>
              <a:t>Cr</a:t>
            </a:r>
            <a:endParaRPr kumimoji="1" lang="ja-JP" altLang="en-US" sz="1600" b="1" dirty="0">
              <a:latin typeface="ＭＳ Ｐゴシック" panose="020B0600070205080204" pitchFamily="50" charset="-128"/>
              <a:ea typeface="ＭＳ Ｐゴシック" panose="020B0600070205080204" pitchFamily="50" charset="-128"/>
            </a:endParaRPr>
          </a:p>
        </p:txBody>
      </p:sp>
      <p:sp>
        <p:nvSpPr>
          <p:cNvPr id="29" name="Slide Number Placeholder 3">
            <a:extLst>
              <a:ext uri="{FF2B5EF4-FFF2-40B4-BE49-F238E27FC236}">
                <a16:creationId xmlns:a16="http://schemas.microsoft.com/office/drawing/2014/main" id="{3FB923D5-7DED-4384-9402-94A1EB5C3B52}"/>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latin typeface="ＭＳ Ｐゴシック" panose="020B0600070205080204" pitchFamily="50" charset="-128"/>
                <a:ea typeface="ＭＳ Ｐゴシック" panose="020B0600070205080204" pitchFamily="50" charset="-128"/>
              </a:rPr>
              <a:pPr/>
              <a:t>3</a:t>
            </a:fld>
            <a:endParaRPr lang="fr-FR"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6674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54" y="47958"/>
            <a:ext cx="8515821" cy="6333370"/>
          </a:xfrm>
          <a:prstGeom prst="rect">
            <a:avLst/>
          </a:prstGeom>
          <a:noFill/>
          <a:ln w="9525">
            <a:noFill/>
            <a:miter lim="800000"/>
            <a:headEnd/>
            <a:tailEnd/>
          </a:ln>
          <a:effec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875"/>
          <a:stretch/>
        </p:blipFill>
        <p:spPr bwMode="auto">
          <a:xfrm>
            <a:off x="560115" y="914400"/>
            <a:ext cx="771525" cy="63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82" y="1532036"/>
            <a:ext cx="773484" cy="74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111104" y="73338"/>
            <a:ext cx="1080120"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ステンレス鋼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425557" y="2412382"/>
            <a:ext cx="2354355" cy="507831"/>
          </a:xfrm>
          <a:prstGeom prst="rect">
            <a:avLst/>
          </a:prstGeom>
          <a:solidFill>
            <a:srgbClr val="D8EDF4"/>
          </a:solidFill>
        </p:spPr>
        <p:txBody>
          <a:bodyPr wrap="square" rtlCol="0">
            <a:spAutoFit/>
          </a:bodyPr>
          <a:lstStyle/>
          <a:p>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系ステンレス、低炭素なため熱処理で強化できないステンレス鋼</a:t>
            </a:r>
            <a:r>
              <a:rPr kumimoji="1" lang="en-US" altLang="ja-JP" sz="900" b="1" dirty="0">
                <a:latin typeface="ＭＳ Ｐゴシック" panose="020B0600070205080204" pitchFamily="50" charset="-128"/>
                <a:ea typeface="ＭＳ Ｐゴシック" panose="020B0600070205080204" pitchFamily="50" charset="-128"/>
              </a:rPr>
              <a:t> </a:t>
            </a:r>
          </a:p>
          <a:p>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1404464" y="2888236"/>
            <a:ext cx="2354355" cy="369332"/>
          </a:xfrm>
          <a:prstGeom prst="rect">
            <a:avLst/>
          </a:prstGeom>
          <a:solidFill>
            <a:srgbClr val="D8EDF4"/>
          </a:solidFill>
        </p:spPr>
        <p:txBody>
          <a:bodyPr wrap="square" rtlCol="0">
            <a:spAutoFit/>
          </a:bodyPr>
          <a:lstStyle/>
          <a:p>
            <a:r>
              <a:rPr kumimoji="1" lang="ja-JP" altLang="en-US" sz="900" b="1" dirty="0">
                <a:latin typeface="ＭＳ Ｐゴシック" panose="020B0600070205080204" pitchFamily="50" charset="-128"/>
                <a:ea typeface="ＭＳ Ｐゴシック" panose="020B0600070205080204" pitchFamily="50" charset="-128"/>
              </a:rPr>
              <a:t>一般的にユーティリティ・フェライト以外は溶接性が良くないと考えられている。</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83199" y="2401229"/>
            <a:ext cx="763200" cy="646331"/>
          </a:xfrm>
          <a:prstGeom prst="rect">
            <a:avLst/>
          </a:prstGeom>
          <a:solidFill>
            <a:srgbClr val="EDF6F9"/>
          </a:solidFill>
        </p:spPr>
        <p:txBody>
          <a:bodyPr wrap="square" rtlCol="0">
            <a:spAutoFit/>
          </a:bodyPr>
          <a:lstStyle/>
          <a:p>
            <a:r>
              <a:rPr kumimoji="1" lang="ja-JP" altLang="en-US" sz="900" b="1" dirty="0">
                <a:latin typeface="ＭＳ Ｐゴシック" panose="020B0600070205080204" pitchFamily="50" charset="-128"/>
                <a:ea typeface="ＭＳ Ｐゴシック" panose="020B0600070205080204" pitchFamily="50" charset="-128"/>
              </a:rPr>
              <a:t>熱処理で強化可能な</a:t>
            </a:r>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系ステンレス。</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1" name="テキスト ボックス 10"/>
          <p:cNvSpPr txBox="1"/>
          <p:nvPr/>
        </p:nvSpPr>
        <p:spPr>
          <a:xfrm>
            <a:off x="574882" y="3034078"/>
            <a:ext cx="746557" cy="646331"/>
          </a:xfrm>
          <a:prstGeom prst="rect">
            <a:avLst/>
          </a:prstGeom>
          <a:solidFill>
            <a:srgbClr val="EDF6F9"/>
          </a:solidFill>
        </p:spPr>
        <p:txBody>
          <a:bodyPr wrap="square" rtlCol="0">
            <a:spAutoFit/>
          </a:bodyPr>
          <a:lstStyle/>
          <a:p>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含有量</a:t>
            </a:r>
            <a:r>
              <a:rPr kumimoji="1" lang="en-US" altLang="ja-JP" sz="900" b="1" dirty="0">
                <a:latin typeface="ＭＳ Ｐゴシック" panose="020B0600070205080204" pitchFamily="50" charset="-128"/>
                <a:ea typeface="ＭＳ Ｐゴシック" panose="020B0600070205080204" pitchFamily="50" charset="-128"/>
              </a:rPr>
              <a:t>1.2-1.8%</a:t>
            </a:r>
          </a:p>
          <a:p>
            <a:r>
              <a:rPr kumimoji="1" lang="ja-JP" altLang="en-US" sz="900" b="1" dirty="0">
                <a:latin typeface="ＭＳ Ｐゴシック" panose="020B0600070205080204" pitchFamily="50" charset="-128"/>
                <a:ea typeface="ＭＳ Ｐゴシック" panose="020B0600070205080204" pitchFamily="50" charset="-128"/>
              </a:rPr>
              <a:t>高炭素鋼</a:t>
            </a:r>
            <a:r>
              <a:rPr kumimoji="1" lang="en-US" altLang="ja-JP" sz="900" b="1" dirty="0">
                <a:latin typeface="ＭＳ Ｐゴシック" panose="020B0600070205080204" pitchFamily="50" charset="-128"/>
                <a:ea typeface="ＭＳ Ｐゴシック" panose="020B0600070205080204" pitchFamily="50" charset="-128"/>
              </a:rPr>
              <a:t>0.2-1.2%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3889821" y="2412382"/>
            <a:ext cx="2354355" cy="923330"/>
          </a:xfrm>
          <a:prstGeom prst="rect">
            <a:avLst/>
          </a:prstGeom>
          <a:solidFill>
            <a:srgbClr val="B7DEEF"/>
          </a:solidFill>
        </p:spPr>
        <p:txBody>
          <a:bodyPr wrap="square" rtlCol="0">
            <a:spAutoFit/>
          </a:bodyPr>
          <a:lstStyle/>
          <a:p>
            <a:r>
              <a:rPr kumimoji="1" lang="ja-JP" altLang="en-US" sz="900" b="1" dirty="0">
                <a:latin typeface="ＭＳ Ｐゴシック" panose="020B0600070205080204" pitchFamily="50" charset="-128"/>
                <a:ea typeface="ＭＳ Ｐゴシック" panose="020B0600070205080204" pitchFamily="50" charset="-128"/>
              </a:rPr>
              <a:t>フェライトーオーステナイト結晶構造（二相）で、オーステナイト鋼に比べ</a:t>
            </a:r>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含有量が高く、</a:t>
            </a:r>
            <a:r>
              <a:rPr kumimoji="1" lang="en-US" altLang="ja-JP" sz="900" b="1" dirty="0">
                <a:latin typeface="ＭＳ Ｐゴシック" panose="020B0600070205080204" pitchFamily="50" charset="-128"/>
                <a:ea typeface="ＭＳ Ｐゴシック" panose="020B0600070205080204" pitchFamily="50" charset="-128"/>
              </a:rPr>
              <a:t>Ni</a:t>
            </a:r>
            <a:r>
              <a:rPr kumimoji="1" lang="ja-JP" altLang="en-US" sz="900" b="1" dirty="0">
                <a:latin typeface="ＭＳ Ｐゴシック" panose="020B0600070205080204" pitchFamily="50" charset="-128"/>
                <a:ea typeface="ＭＳ Ｐゴシック" panose="020B0600070205080204" pitchFamily="50" charset="-128"/>
              </a:rPr>
              <a:t>含有量は低い。窒素を含有している。</a:t>
            </a:r>
            <a:endParaRPr kumimoji="1" lang="en-US" altLang="ja-JP" sz="900" b="1" dirty="0">
              <a:latin typeface="ＭＳ Ｐゴシック" panose="020B0600070205080204" pitchFamily="50" charset="-128"/>
              <a:ea typeface="ＭＳ Ｐゴシック" panose="020B0600070205080204" pitchFamily="50" charset="-128"/>
            </a:endParaRPr>
          </a:p>
          <a:p>
            <a:endParaRPr kumimoji="1" lang="en-US" altLang="ja-JP" sz="900" b="1" dirty="0">
              <a:latin typeface="ＭＳ Ｐゴシック" panose="020B0600070205080204" pitchFamily="50" charset="-128"/>
              <a:ea typeface="ＭＳ Ｐゴシック" panose="020B0600070205080204" pitchFamily="50" charset="-128"/>
            </a:endParaRPr>
          </a:p>
          <a:p>
            <a:r>
              <a:rPr kumimoji="1" lang="ja-JP" altLang="en-US" sz="900" b="1" dirty="0">
                <a:latin typeface="ＭＳ Ｐゴシック" panose="020B0600070205080204" pitchFamily="50" charset="-128"/>
                <a:ea typeface="ＭＳ Ｐゴシック" panose="020B0600070205080204" pitchFamily="50" charset="-128"/>
              </a:rPr>
              <a:t>高強度で耐食性にも優れている。溶接可能</a:t>
            </a:r>
            <a:r>
              <a:rPr kumimoji="1" lang="en-US" altLang="ja-JP" sz="900" b="1" dirty="0">
                <a:latin typeface="ＭＳ Ｐゴシック" panose="020B0600070205080204" pitchFamily="50" charset="-128"/>
                <a:ea typeface="ＭＳ Ｐゴシック" panose="020B0600070205080204" pitchFamily="50" charset="-128"/>
              </a:rPr>
              <a:t> </a:t>
            </a:r>
            <a:r>
              <a:rPr kumimoji="1" lang="ja-JP" altLang="en-US" sz="900" b="1" dirty="0" err="1">
                <a:latin typeface="ＭＳ Ｐゴシック" panose="020B0600070205080204" pitchFamily="50" charset="-128"/>
                <a:ea typeface="ＭＳ Ｐゴシック" panose="020B0600070205080204" pitchFamily="50" charset="-128"/>
              </a:rPr>
              <a:t>。</a:t>
            </a:r>
            <a:endParaRPr kumimoji="1" lang="en-US" altLang="ja-JP" sz="900" b="1" dirty="0">
              <a:latin typeface="ＭＳ Ｐゴシック" panose="020B0600070205080204" pitchFamily="50" charset="-128"/>
              <a:ea typeface="ＭＳ Ｐゴシック" panose="020B0600070205080204" pitchFamily="50" charset="-128"/>
            </a:endParaRPr>
          </a:p>
          <a:p>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6372201" y="2393973"/>
            <a:ext cx="2304256" cy="1061829"/>
          </a:xfrm>
          <a:prstGeom prst="rect">
            <a:avLst/>
          </a:prstGeom>
          <a:solidFill>
            <a:srgbClr val="8CCFF4"/>
          </a:solidFill>
        </p:spPr>
        <p:txBody>
          <a:bodyPr wrap="square" rtlCol="0">
            <a:spAutoFit/>
          </a:bodyPr>
          <a:lstStyle/>
          <a:p>
            <a:r>
              <a:rPr kumimoji="1" lang="en-US" altLang="ja-JP" sz="900" b="1" dirty="0">
                <a:latin typeface="ＭＳ Ｐゴシック" panose="020B0600070205080204" pitchFamily="50" charset="-128"/>
                <a:ea typeface="ＭＳ Ｐゴシック" panose="020B0600070205080204" pitchFamily="50" charset="-128"/>
              </a:rPr>
              <a:t>Ni</a:t>
            </a:r>
            <a:r>
              <a:rPr kumimoji="1" lang="ja-JP" altLang="en-US" sz="900" b="1" dirty="0" err="1">
                <a:latin typeface="ＭＳ Ｐゴシック" panose="020B0600070205080204" pitchFamily="50" charset="-128"/>
                <a:ea typeface="ＭＳ Ｐゴシック" panose="020B0600070205080204" pitchFamily="50" charset="-128"/>
              </a:rPr>
              <a:t>を含</a:t>
            </a:r>
            <a:r>
              <a:rPr kumimoji="1" lang="ja-JP" altLang="en-US" sz="900" b="1" dirty="0">
                <a:latin typeface="ＭＳ Ｐゴシック" panose="020B0600070205080204" pitchFamily="50" charset="-128"/>
                <a:ea typeface="ＭＳ Ｐゴシック" panose="020B0600070205080204" pitchFamily="50" charset="-128"/>
              </a:rPr>
              <a:t>有するステンレス。最も一般的で全ステンレス消費量の</a:t>
            </a:r>
            <a:r>
              <a:rPr kumimoji="1" lang="en-US" altLang="ja-JP" sz="900" b="1" dirty="0">
                <a:latin typeface="ＭＳ Ｐゴシック" panose="020B0600070205080204" pitchFamily="50" charset="-128"/>
                <a:ea typeface="ＭＳ Ｐゴシック" panose="020B0600070205080204" pitchFamily="50" charset="-128"/>
              </a:rPr>
              <a:t>70</a:t>
            </a:r>
            <a:r>
              <a:rPr kumimoji="1" lang="ja-JP" altLang="en-US" sz="900" b="1" dirty="0">
                <a:latin typeface="ＭＳ Ｐゴシック" panose="020B0600070205080204" pitchFamily="50" charset="-128"/>
                <a:ea typeface="ＭＳ Ｐゴシック" panose="020B0600070205080204" pitchFamily="50" charset="-128"/>
              </a:rPr>
              <a:t>％を占める。</a:t>
            </a:r>
          </a:p>
          <a:p>
            <a:endParaRPr kumimoji="1" lang="ja-JP" altLang="en-US" sz="900" b="1" dirty="0">
              <a:latin typeface="ＭＳ Ｐゴシック" panose="020B0600070205080204" pitchFamily="50" charset="-128"/>
              <a:ea typeface="ＭＳ Ｐゴシック" panose="020B0600070205080204" pitchFamily="50" charset="-128"/>
            </a:endParaRPr>
          </a:p>
          <a:p>
            <a:r>
              <a:rPr kumimoji="1" lang="ja-JP" altLang="en-US" sz="900" b="1" dirty="0">
                <a:latin typeface="ＭＳ Ｐゴシック" panose="020B0600070205080204" pitchFamily="50" charset="-128"/>
                <a:ea typeface="ＭＳ Ｐゴシック" panose="020B0600070205080204" pitchFamily="50" charset="-128"/>
              </a:rPr>
              <a:t>耐食性に優れ、それに関連した特性を有している。多様な用途に適している。</a:t>
            </a:r>
          </a:p>
          <a:p>
            <a:endParaRPr kumimoji="1" lang="ja-JP" altLang="en-US" sz="900" b="1" dirty="0">
              <a:latin typeface="ＭＳ Ｐゴシック" panose="020B0600070205080204" pitchFamily="50" charset="-128"/>
              <a:ea typeface="ＭＳ Ｐゴシック" panose="020B0600070205080204" pitchFamily="50" charset="-128"/>
            </a:endParaRPr>
          </a:p>
          <a:p>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3203848" y="3985386"/>
            <a:ext cx="757981" cy="215444"/>
          </a:xfrm>
          <a:prstGeom prst="rect">
            <a:avLst/>
          </a:prstGeom>
          <a:solidFill>
            <a:schemeClr val="bg1">
              <a:lumMod val="75000"/>
            </a:schemeClr>
          </a:solidFill>
        </p:spPr>
        <p:txBody>
          <a:bodyPr wrap="square" rtlCol="0">
            <a:spAutoFit/>
          </a:bodyPr>
          <a:lstStyle/>
          <a:p>
            <a:r>
              <a:rPr kumimoji="1" lang="ja-JP" altLang="en-US" sz="800" b="1" dirty="0">
                <a:latin typeface="ＭＳ Ｐゴシック" panose="020B0600070205080204" pitchFamily="50" charset="-128"/>
                <a:ea typeface="ＭＳ Ｐゴシック" panose="020B0600070205080204" pitchFamily="50" charset="-128"/>
              </a:rPr>
              <a:t>磁性あり　</a:t>
            </a:r>
            <a:r>
              <a:rPr kumimoji="1" lang="en-US" altLang="ja-JP" sz="800" b="1" dirty="0">
                <a:latin typeface="ＭＳ Ｐゴシック" panose="020B0600070205080204" pitchFamily="50" charset="-128"/>
                <a:ea typeface="ＭＳ Ｐゴシック" panose="020B0600070205080204" pitchFamily="50" charset="-128"/>
              </a:rPr>
              <a:t> </a:t>
            </a:r>
            <a:endParaRPr kumimoji="1" lang="ja-JP" altLang="en-US" sz="800" b="1" dirty="0">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6604000" y="3974435"/>
            <a:ext cx="1215832" cy="195915"/>
          </a:xfrm>
          <a:prstGeom prst="rect">
            <a:avLst/>
          </a:prstGeom>
          <a:solidFill>
            <a:schemeClr val="bg1"/>
          </a:solidFill>
        </p:spPr>
        <p:txBody>
          <a:bodyPr wrap="square" lIns="0" tIns="0" rIns="0" bIns="0" rtlCol="0" anchor="ctr">
            <a:normAutofit/>
          </a:bodyPr>
          <a:lstStyle/>
          <a:p>
            <a:pPr algn="ctr"/>
            <a:r>
              <a:rPr kumimoji="1" lang="ja-JP" altLang="en-US" sz="800" b="1" dirty="0">
                <a:latin typeface="ＭＳ Ｐゴシック" panose="020B0600070205080204" pitchFamily="50" charset="-128"/>
                <a:ea typeface="ＭＳ Ｐゴシック" panose="020B0600070205080204" pitchFamily="50" charset="-128"/>
              </a:rPr>
              <a:t>磁性なし　</a:t>
            </a:r>
            <a:r>
              <a:rPr kumimoji="1" lang="en-US" altLang="ja-JP" sz="800" b="1" dirty="0">
                <a:latin typeface="ＭＳ Ｐゴシック" panose="020B0600070205080204" pitchFamily="50" charset="-128"/>
                <a:ea typeface="ＭＳ Ｐゴシック" panose="020B0600070205080204" pitchFamily="50" charset="-128"/>
              </a:rPr>
              <a:t> </a:t>
            </a:r>
            <a:endParaRPr kumimoji="1" lang="ja-JP" altLang="en-US" sz="800" b="1" dirty="0">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340480" y="913893"/>
            <a:ext cx="1024839"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マルテンサイト鋼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041581" y="978826"/>
            <a:ext cx="1080120"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フェライト鋼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4526938" y="978825"/>
            <a:ext cx="1080120"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二相鋼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6948264" y="974442"/>
            <a:ext cx="1008112"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オーステナイト鋼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425557" y="1769041"/>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スパー・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フェライト</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217644" y="1762688"/>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コマー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シャル・</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フェライト</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3009733" y="1762686"/>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ユーティ</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リティ・</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フェライト</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3880985" y="1756333"/>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リーン・</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二相鋼</a:t>
            </a:r>
            <a:endParaRPr kumimoji="1" lang="en-US" altLang="ja-JP" sz="900" b="1" dirty="0">
              <a:latin typeface="ＭＳ Ｐゴシック" panose="020B0600070205080204" pitchFamily="50" charset="-128"/>
              <a:ea typeface="ＭＳ Ｐゴシック" panose="020B0600070205080204" pitchFamily="50" charset="-128"/>
            </a:endParaRPr>
          </a:p>
          <a:p>
            <a:pPr algn="ct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4681908" y="1769745"/>
            <a:ext cx="770179" cy="507831"/>
          </a:xfrm>
          <a:prstGeom prst="rect">
            <a:avLst/>
          </a:prstGeom>
          <a:solidFill>
            <a:schemeClr val="bg1"/>
          </a:solidFill>
          <a:ln>
            <a:solidFill>
              <a:schemeClr val="tx1"/>
            </a:solidFill>
          </a:ln>
        </p:spPr>
        <p:txBody>
          <a:bodyPr wrap="square" rtlCol="0">
            <a:spAutoFit/>
          </a:bodyPr>
          <a:lstStyle/>
          <a:p>
            <a:pPr algn="ct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二相鋼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5473997" y="1784480"/>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スーパー・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二相鋼</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6303675" y="1756332"/>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従来型オーステナイト </a:t>
            </a:r>
            <a:r>
              <a:rPr kumimoji="1" lang="en-US" altLang="ja-JP" sz="900" b="1" dirty="0">
                <a:latin typeface="ＭＳ Ｐゴシック" panose="020B0600070205080204" pitchFamily="50" charset="-128"/>
                <a:ea typeface="ＭＳ Ｐゴシック" panose="020B0600070205080204" pitchFamily="50" charset="-128"/>
              </a:rPr>
              <a:t>Cr Ni (Mo)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131526" y="1750652"/>
            <a:ext cx="770179" cy="507831"/>
          </a:xfrm>
          <a:prstGeom prst="rect">
            <a:avLst/>
          </a:prstGeom>
          <a:solidFill>
            <a:schemeClr val="bg1"/>
          </a:solidFill>
          <a:ln>
            <a:solidFill>
              <a:schemeClr val="tx1"/>
            </a:solidFill>
          </a:ln>
        </p:spPr>
        <p:txBody>
          <a:bodyPr wrap="square" rtlCol="0">
            <a:spAutoFit/>
          </a:bodyPr>
          <a:lstStyle/>
          <a:p>
            <a:pPr algn="ctr"/>
            <a:r>
              <a:rPr kumimoji="1" lang="en-US" altLang="ja-JP" sz="900" b="1" dirty="0" err="1">
                <a:latin typeface="ＭＳ Ｐゴシック" panose="020B0600070205080204" pitchFamily="50" charset="-128"/>
                <a:ea typeface="ＭＳ Ｐゴシック" panose="020B0600070205080204" pitchFamily="50" charset="-128"/>
              </a:rPr>
              <a:t>Mn</a:t>
            </a:r>
            <a:r>
              <a:rPr kumimoji="1" lang="en-US" altLang="ja-JP" sz="900" b="1" dirty="0">
                <a:latin typeface="ＭＳ Ｐゴシック" panose="020B0600070205080204" pitchFamily="50" charset="-128"/>
                <a:ea typeface="ＭＳ Ｐゴシック" panose="020B0600070205080204" pitchFamily="50" charset="-128"/>
              </a:rPr>
              <a:t> N Cr Ni</a:t>
            </a:r>
            <a:r>
              <a:rPr kumimoji="1" lang="ja-JP" altLang="en-US" sz="900" b="1" dirty="0">
                <a:latin typeface="ＭＳ Ｐゴシック" panose="020B0600070205080204" pitchFamily="50" charset="-128"/>
                <a:ea typeface="ＭＳ Ｐゴシック" panose="020B0600070205080204" pitchFamily="50" charset="-128"/>
              </a:rPr>
              <a:t>オーステナイト</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7945155" y="1754160"/>
            <a:ext cx="770179" cy="507831"/>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耐熱</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ja-JP" altLang="en-US" sz="900" b="1" dirty="0">
                <a:latin typeface="ＭＳ Ｐゴシック" panose="020B0600070205080204" pitchFamily="50" charset="-128"/>
                <a:ea typeface="ＭＳ Ｐゴシック" panose="020B0600070205080204" pitchFamily="50" charset="-128"/>
              </a:rPr>
              <a:t>オーステナイト</a:t>
            </a:r>
          </a:p>
        </p:txBody>
      </p:sp>
      <p:sp>
        <p:nvSpPr>
          <p:cNvPr id="29" name="テキスト ボックス 28"/>
          <p:cNvSpPr txBox="1"/>
          <p:nvPr/>
        </p:nvSpPr>
        <p:spPr>
          <a:xfrm>
            <a:off x="631267" y="4509120"/>
            <a:ext cx="701617" cy="369332"/>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マルテンサイト組織</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2286206" y="4503087"/>
            <a:ext cx="701617" cy="369332"/>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フェライト組織</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4687437" y="4483422"/>
            <a:ext cx="701617" cy="369332"/>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二相組織</a:t>
            </a:r>
            <a:endParaRPr kumimoji="1" lang="en-US" altLang="ja-JP" sz="900" b="1" dirty="0">
              <a:latin typeface="ＭＳ Ｐゴシック" panose="020B0600070205080204" pitchFamily="50" charset="-128"/>
              <a:ea typeface="ＭＳ Ｐゴシック" panose="020B0600070205080204" pitchFamily="50" charset="-128"/>
            </a:endParaRPr>
          </a:p>
          <a:p>
            <a:pPr algn="ct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2" name="テキスト ボックス 31"/>
          <p:cNvSpPr txBox="1"/>
          <p:nvPr/>
        </p:nvSpPr>
        <p:spPr>
          <a:xfrm>
            <a:off x="7131526" y="4509120"/>
            <a:ext cx="701617" cy="369332"/>
          </a:xfrm>
          <a:prstGeom prst="rect">
            <a:avLst/>
          </a:prstGeom>
          <a:solidFill>
            <a:schemeClr val="bg1"/>
          </a:solidFill>
          <a:ln>
            <a:solidFill>
              <a:schemeClr val="tx1"/>
            </a:solid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オーステナイト組織</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1379556" y="4809202"/>
            <a:ext cx="810691" cy="230832"/>
          </a:xfrm>
          <a:prstGeom prst="rect">
            <a:avLst/>
          </a:prstGeom>
          <a:solidFill>
            <a:schemeClr val="bg1"/>
          </a:solidFill>
          <a:ln>
            <a:no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炭素を添加</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4" name="テキスト ボックス 33"/>
          <p:cNvSpPr txBox="1"/>
          <p:nvPr/>
        </p:nvSpPr>
        <p:spPr>
          <a:xfrm>
            <a:off x="3838126" y="4852754"/>
            <a:ext cx="810691" cy="230832"/>
          </a:xfrm>
          <a:prstGeom prst="rect">
            <a:avLst/>
          </a:prstGeom>
          <a:solidFill>
            <a:schemeClr val="bg1"/>
          </a:solidFill>
          <a:ln>
            <a:noFill/>
          </a:ln>
        </p:spPr>
        <p:txBody>
          <a:bodyPr wrap="square" rtlCol="0">
            <a:spAutoFit/>
          </a:bodyPr>
          <a:lstStyle/>
          <a:p>
            <a:pPr algn="ctr"/>
            <a:r>
              <a:rPr kumimoji="1" lang="en-US" altLang="ja-JP" sz="900" b="1" dirty="0">
                <a:latin typeface="ＭＳ Ｐゴシック" panose="020B0600070205080204" pitchFamily="50" charset="-128"/>
                <a:ea typeface="ＭＳ Ｐゴシック" panose="020B0600070205080204" pitchFamily="50" charset="-128"/>
              </a:rPr>
              <a:t>Ni</a:t>
            </a:r>
            <a:r>
              <a:rPr kumimoji="1" lang="ja-JP" altLang="en-US" sz="900" b="1" dirty="0">
                <a:latin typeface="ＭＳ Ｐゴシック" panose="020B0600070205080204" pitchFamily="50" charset="-128"/>
                <a:ea typeface="ＭＳ Ｐゴシック" panose="020B0600070205080204" pitchFamily="50" charset="-128"/>
              </a:rPr>
              <a:t>を添加</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5" name="テキスト ボックス 34"/>
          <p:cNvSpPr txBox="1"/>
          <p:nvPr/>
        </p:nvSpPr>
        <p:spPr>
          <a:xfrm>
            <a:off x="6156176" y="4872419"/>
            <a:ext cx="958191" cy="230832"/>
          </a:xfrm>
          <a:prstGeom prst="rect">
            <a:avLst/>
          </a:prstGeom>
          <a:solidFill>
            <a:schemeClr val="bg1"/>
          </a:solidFill>
          <a:ln>
            <a:no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更に</a:t>
            </a:r>
            <a:r>
              <a:rPr kumimoji="1" lang="en-US" altLang="ja-JP" sz="900" b="1" dirty="0">
                <a:latin typeface="ＭＳ Ｐゴシック" panose="020B0600070205080204" pitchFamily="50" charset="-128"/>
                <a:ea typeface="ＭＳ Ｐゴシック" panose="020B0600070205080204" pitchFamily="50" charset="-128"/>
              </a:rPr>
              <a:t>Ni</a:t>
            </a:r>
            <a:r>
              <a:rPr kumimoji="1" lang="ja-JP" altLang="en-US" sz="900" b="1" dirty="0">
                <a:latin typeface="ＭＳ Ｐゴシック" panose="020B0600070205080204" pitchFamily="50" charset="-128"/>
                <a:ea typeface="ＭＳ Ｐゴシック" panose="020B0600070205080204" pitchFamily="50" charset="-128"/>
              </a:rPr>
              <a:t>添加</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2604387" y="5733256"/>
            <a:ext cx="1154432" cy="230832"/>
          </a:xfrm>
          <a:prstGeom prst="rect">
            <a:avLst/>
          </a:prstGeom>
          <a:solidFill>
            <a:schemeClr val="bg1"/>
          </a:solidFill>
          <a:ln>
            <a:no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クロム（</a:t>
            </a:r>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）のみ</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3912566" y="5733256"/>
            <a:ext cx="1154432" cy="230832"/>
          </a:xfrm>
          <a:prstGeom prst="rect">
            <a:avLst/>
          </a:prstGeom>
          <a:solidFill>
            <a:schemeClr val="bg1"/>
          </a:solidFill>
          <a:ln>
            <a:noFill/>
          </a:ln>
        </p:spPr>
        <p:txBody>
          <a:bodyPr wrap="square" rtlCol="0">
            <a:spAutoFit/>
          </a:bodyPr>
          <a:lstStyle/>
          <a:p>
            <a:pPr algn="ctr"/>
            <a:r>
              <a:rPr kumimoji="1" lang="ja-JP" altLang="en-US" sz="900" b="1" dirty="0">
                <a:latin typeface="ＭＳ Ｐゴシック" panose="020B0600070205080204" pitchFamily="50" charset="-128"/>
                <a:ea typeface="ＭＳ Ｐゴシック" panose="020B0600070205080204" pitchFamily="50" charset="-128"/>
              </a:rPr>
              <a:t>ニッケル（</a:t>
            </a:r>
            <a:r>
              <a:rPr kumimoji="1" lang="en-US" altLang="ja-JP" sz="900" b="1" dirty="0">
                <a:latin typeface="ＭＳ Ｐゴシック" panose="020B0600070205080204" pitchFamily="50" charset="-128"/>
                <a:ea typeface="ＭＳ Ｐゴシック" panose="020B0600070205080204" pitchFamily="50" charset="-128"/>
              </a:rPr>
              <a:t>Ni</a:t>
            </a:r>
            <a:r>
              <a:rPr kumimoji="1" lang="ja-JP" altLang="en-US" sz="900" b="1" dirty="0">
                <a:latin typeface="ＭＳ Ｐゴシック" panose="020B0600070205080204" pitchFamily="50" charset="-128"/>
                <a:ea typeface="ＭＳ Ｐゴシック" panose="020B0600070205080204" pitchFamily="50" charset="-128"/>
              </a:rPr>
              <a:t>）を添加</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3260909" y="6136976"/>
            <a:ext cx="1426527" cy="230832"/>
          </a:xfrm>
          <a:prstGeom prst="rect">
            <a:avLst/>
          </a:prstGeom>
          <a:solidFill>
            <a:schemeClr val="bg1"/>
          </a:solidFill>
          <a:ln>
            <a:noFill/>
          </a:ln>
        </p:spPr>
        <p:txBody>
          <a:bodyPr wrap="square" rtlCol="0">
            <a:spAutoFit/>
          </a:bodyPr>
          <a:lstStyle/>
          <a:p>
            <a:pPr algn="ctr"/>
            <a:r>
              <a:rPr kumimoji="1" lang="en-US" altLang="ja-JP" sz="900" b="1" dirty="0">
                <a:latin typeface="ＭＳ Ｐゴシック" panose="020B0600070205080204" pitchFamily="50" charset="-128"/>
                <a:ea typeface="ＭＳ Ｐゴシック" panose="020B0600070205080204" pitchFamily="50" charset="-128"/>
              </a:rPr>
              <a:t>Fe</a:t>
            </a:r>
            <a:r>
              <a:rPr kumimoji="1" lang="ja-JP" altLang="en-US" sz="900" b="1" dirty="0">
                <a:latin typeface="ＭＳ Ｐゴシック" panose="020B0600070205080204" pitchFamily="50" charset="-128"/>
                <a:ea typeface="ＭＳ Ｐゴシック" panose="020B0600070205080204" pitchFamily="50" charset="-128"/>
              </a:rPr>
              <a:t>＋</a:t>
            </a:r>
            <a:r>
              <a:rPr kumimoji="1" lang="en-US" altLang="ja-JP" sz="900" b="1" dirty="0">
                <a:latin typeface="ＭＳ Ｐゴシック" panose="020B0600070205080204" pitchFamily="50" charset="-128"/>
                <a:ea typeface="ＭＳ Ｐゴシック" panose="020B0600070205080204" pitchFamily="50" charset="-128"/>
              </a:rPr>
              <a:t>Cr</a:t>
            </a:r>
            <a:r>
              <a:rPr kumimoji="1" lang="ja-JP" altLang="en-US" sz="900" b="1" dirty="0">
                <a:latin typeface="ＭＳ Ｐゴシック" panose="020B0600070205080204" pitchFamily="50" charset="-128"/>
                <a:ea typeface="ＭＳ Ｐゴシック" panose="020B0600070205080204" pitchFamily="50" charset="-128"/>
              </a:rPr>
              <a:t>の合金</a:t>
            </a:r>
            <a:r>
              <a:rPr kumimoji="1" lang="en-US" altLang="ja-JP" sz="900" b="1" dirty="0">
                <a:latin typeface="ＭＳ Ｐゴシック" panose="020B0600070205080204" pitchFamily="50" charset="-128"/>
                <a:ea typeface="ＭＳ Ｐゴシック" panose="020B0600070205080204" pitchFamily="50" charset="-128"/>
              </a:rPr>
              <a:t> </a:t>
            </a:r>
            <a:endParaRPr kumimoji="1" lang="ja-JP" altLang="en-US" sz="900" b="1" dirty="0">
              <a:latin typeface="ＭＳ Ｐゴシック" panose="020B0600070205080204" pitchFamily="50" charset="-128"/>
              <a:ea typeface="ＭＳ Ｐゴシック" panose="020B0600070205080204" pitchFamily="50" charset="-128"/>
            </a:endParaRPr>
          </a:p>
        </p:txBody>
      </p:sp>
      <p:sp>
        <p:nvSpPr>
          <p:cNvPr id="39" name="Slide Number Placeholder 3">
            <a:extLst>
              <a:ext uri="{FF2B5EF4-FFF2-40B4-BE49-F238E27FC236}">
                <a16:creationId xmlns:a16="http://schemas.microsoft.com/office/drawing/2014/main" id="{8AAD0652-8406-47BC-8FD5-3CA17074BF41}"/>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latin typeface="ＭＳ Ｐゴシック" panose="020B0600070205080204" pitchFamily="50" charset="-128"/>
                <a:ea typeface="ＭＳ Ｐゴシック" panose="020B0600070205080204" pitchFamily="50" charset="-128"/>
              </a:rPr>
              <a:pPr/>
              <a:t>4</a:t>
            </a:fld>
            <a:endParaRPr lang="fr-FR"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8370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6" y="63246"/>
            <a:ext cx="5201789" cy="1143000"/>
          </a:xfrm>
        </p:spPr>
        <p:txBody>
          <a:bodyPr>
            <a:normAutofit/>
          </a:bodyPr>
          <a:lstStyle/>
          <a:p>
            <a:pPr algn="l"/>
            <a:r>
              <a:rPr lang="en-US" altLang="ja-JP" sz="3200" dirty="0">
                <a:latin typeface="ＭＳ Ｐゴシック" panose="020B0600070205080204" pitchFamily="50" charset="-128"/>
                <a:ea typeface="ＭＳ Ｐゴシック" panose="020B0600070205080204" pitchFamily="50" charset="-128"/>
              </a:rPr>
              <a:t>Cr-Ni(Mo)</a:t>
            </a:r>
            <a:r>
              <a:rPr lang="ja-JP" altLang="en-US" sz="3200" dirty="0">
                <a:latin typeface="ＭＳ Ｐゴシック" panose="020B0600070205080204" pitchFamily="50" charset="-128"/>
                <a:ea typeface="ＭＳ Ｐゴシック" panose="020B0600070205080204" pitchFamily="50" charset="-128"/>
              </a:rPr>
              <a:t>系</a:t>
            </a:r>
            <a:br>
              <a:rPr lang="en-US" altLang="ja-JP" sz="3200" dirty="0">
                <a:latin typeface="ＭＳ Ｐゴシック" panose="020B0600070205080204" pitchFamily="50" charset="-128"/>
                <a:ea typeface="ＭＳ Ｐゴシック" panose="020B0600070205080204" pitchFamily="50" charset="-128"/>
              </a:rPr>
            </a:br>
            <a:r>
              <a:rPr lang="ja-JP" altLang="en-US" sz="3200" dirty="0">
                <a:latin typeface="ＭＳ Ｐゴシック" panose="020B0600070205080204" pitchFamily="50" charset="-128"/>
                <a:ea typeface="ＭＳ Ｐゴシック" panose="020B0600070205080204" pitchFamily="50" charset="-128"/>
              </a:rPr>
              <a:t>オーステナイト鋼</a:t>
            </a:r>
            <a:endParaRPr lang="fr-FR" sz="3200" dirty="0">
              <a:latin typeface="ＭＳ Ｐゴシック" panose="020B0600070205080204" pitchFamily="50" charset="-128"/>
              <a:ea typeface="ＭＳ Ｐゴシック" panose="020B0600070205080204" pitchFamily="50" charset="-128"/>
            </a:endParaRPr>
          </a:p>
        </p:txBody>
      </p:sp>
      <p:sp>
        <p:nvSpPr>
          <p:cNvPr id="4" name="Text Box 8"/>
          <p:cNvSpPr txBox="1">
            <a:spLocks noGrp="1" noChangeArrowheads="1"/>
          </p:cNvSpPr>
          <p:nvPr>
            <p:ph idx="1"/>
          </p:nvPr>
        </p:nvSpPr>
        <p:spPr>
          <a:xfrm>
            <a:off x="169456" y="1199598"/>
            <a:ext cx="5626968" cy="4525963"/>
          </a:xfrm>
        </p:spPr>
        <p:txBody>
          <a:bodyPr>
            <a:no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marL="0" indent="0">
              <a:spcBef>
                <a:spcPts val="0"/>
              </a:spcBef>
              <a:buNone/>
            </a:pPr>
            <a:r>
              <a:rPr lang="ja-JP" altLang="en-US" sz="1800" u="sng" dirty="0">
                <a:solidFill>
                  <a:srgbClr val="0070C0"/>
                </a:solidFill>
                <a:latin typeface="ＭＳ Ｐゴシック" panose="020B0600070205080204" pitchFamily="50" charset="-128"/>
                <a:ea typeface="ＭＳ Ｐゴシック" panose="020B0600070205080204" pitchFamily="50" charset="-128"/>
              </a:rPr>
              <a:t>一般的特性：</a:t>
            </a:r>
          </a:p>
          <a:p>
            <a:pPr marL="0" indent="0">
              <a:spcBef>
                <a:spcPts val="0"/>
              </a:spcBef>
              <a:buNone/>
            </a:pPr>
            <a:r>
              <a:rPr lang="ja-JP" altLang="en-US" sz="1800" dirty="0">
                <a:solidFill>
                  <a:srgbClr val="0070C0"/>
                </a:solidFill>
                <a:latin typeface="ＭＳ Ｐゴシック" panose="020B0600070205080204" pitchFamily="50" charset="-128"/>
                <a:ea typeface="ＭＳ Ｐゴシック" panose="020B0600070205080204" pitchFamily="50" charset="-128"/>
              </a:rPr>
              <a:t>　</a:t>
            </a:r>
            <a:r>
              <a:rPr lang="ja-JP" altLang="en-US" sz="1800" dirty="0">
                <a:solidFill>
                  <a:srgbClr val="00B050"/>
                </a:solidFill>
                <a:latin typeface="ＭＳ Ｐゴシック" panose="020B0600070205080204" pitchFamily="50" charset="-128"/>
                <a:ea typeface="ＭＳ Ｐゴシック" panose="020B0600070205080204" pitchFamily="50" charset="-128"/>
              </a:rPr>
              <a:t>・非磁性</a:t>
            </a:r>
          </a:p>
          <a:p>
            <a:pPr marL="0" indent="0">
              <a:spcBef>
                <a:spcPts val="0"/>
              </a:spcBef>
              <a:buNone/>
            </a:pPr>
            <a:r>
              <a:rPr lang="ja-JP" altLang="en-US" sz="1800" dirty="0">
                <a:solidFill>
                  <a:srgbClr val="00B050"/>
                </a:solidFill>
                <a:latin typeface="ＭＳ Ｐゴシック" panose="020B0600070205080204" pitchFamily="50" charset="-128"/>
                <a:ea typeface="ＭＳ Ｐゴシック" panose="020B0600070205080204" pitchFamily="50" charset="-128"/>
              </a:rPr>
              <a:t>　・高膨張係数（炭素鋼と比較して）</a:t>
            </a:r>
          </a:p>
          <a:p>
            <a:pPr marL="0" indent="0">
              <a:spcBef>
                <a:spcPts val="0"/>
              </a:spcBef>
              <a:buNone/>
            </a:pPr>
            <a:r>
              <a:rPr lang="ja-JP" altLang="en-US" sz="1800" dirty="0">
                <a:solidFill>
                  <a:srgbClr val="00B050"/>
                </a:solidFill>
                <a:latin typeface="ＭＳ Ｐゴシック" panose="020B0600070205080204" pitchFamily="50" charset="-128"/>
                <a:ea typeface="ＭＳ Ｐゴシック" panose="020B0600070205080204" pitchFamily="50" charset="-128"/>
              </a:rPr>
              <a:t>　・低熱伝導率</a:t>
            </a:r>
          </a:p>
          <a:p>
            <a:pPr marL="0" indent="0">
              <a:spcBef>
                <a:spcPts val="0"/>
              </a:spcBef>
              <a:buNone/>
            </a:pPr>
            <a:r>
              <a:rPr lang="ja-JP" altLang="en-US" sz="1800" dirty="0">
                <a:solidFill>
                  <a:srgbClr val="0070C0"/>
                </a:solidFill>
                <a:latin typeface="ＭＳ Ｐゴシック" panose="020B0600070205080204" pitchFamily="50" charset="-128"/>
                <a:ea typeface="ＭＳ Ｐゴシック" panose="020B0600070205080204" pitchFamily="50" charset="-128"/>
              </a:rPr>
              <a:t>　</a:t>
            </a:r>
            <a:r>
              <a:rPr lang="ja-JP" altLang="en-US" sz="1800" dirty="0">
                <a:solidFill>
                  <a:srgbClr val="FF0000"/>
                </a:solidFill>
                <a:latin typeface="ＭＳ Ｐゴシック" panose="020B0600070205080204" pitchFamily="50" charset="-128"/>
                <a:ea typeface="ＭＳ Ｐゴシック" panose="020B0600070205080204" pitchFamily="50" charset="-128"/>
              </a:rPr>
              <a:t>・優れた耐食性、合金含有率と共に上昇</a:t>
            </a:r>
          </a:p>
          <a:p>
            <a:pPr marL="0" indent="0">
              <a:spcBef>
                <a:spcPts val="0"/>
              </a:spcBef>
              <a:buNone/>
            </a:pPr>
            <a:r>
              <a:rPr lang="ja-JP" altLang="en-US" sz="1800" dirty="0">
                <a:solidFill>
                  <a:srgbClr val="FF0000"/>
                </a:solidFill>
                <a:latin typeface="ＭＳ Ｐゴシック" panose="020B0600070205080204" pitchFamily="50" charset="-128"/>
                <a:ea typeface="ＭＳ Ｐゴシック" panose="020B0600070205080204" pitchFamily="50" charset="-128"/>
              </a:rPr>
              <a:t>　・但し、温塩素環境では</a:t>
            </a:r>
            <a:r>
              <a:rPr lang="en-US" altLang="ja-JP" sz="1800" dirty="0">
                <a:solidFill>
                  <a:srgbClr val="FF0000"/>
                </a:solidFill>
                <a:latin typeface="ＭＳ Ｐゴシック" panose="020B0600070205080204" pitchFamily="50" charset="-128"/>
                <a:ea typeface="ＭＳ Ｐゴシック" panose="020B0600070205080204" pitchFamily="50" charset="-128"/>
              </a:rPr>
              <a:t>SCC</a:t>
            </a:r>
            <a:r>
              <a:rPr lang="ja-JP" altLang="en-US" sz="1800" dirty="0">
                <a:solidFill>
                  <a:srgbClr val="FF0000"/>
                </a:solidFill>
                <a:latin typeface="ＭＳ Ｐゴシック" panose="020B0600070205080204" pitchFamily="50" charset="-128"/>
                <a:ea typeface="ＭＳ Ｐゴシック" panose="020B0600070205080204" pitchFamily="50" charset="-128"/>
              </a:rPr>
              <a:t>（応力腐食割れ）を起こす</a:t>
            </a:r>
            <a:endParaRPr lang="en-US" altLang="ja-JP" sz="1800" dirty="0">
              <a:solidFill>
                <a:srgbClr val="FF000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dirty="0">
                <a:solidFill>
                  <a:srgbClr val="FF0000"/>
                </a:solidFill>
                <a:latin typeface="ＭＳ Ｐゴシック" panose="020B0600070205080204" pitchFamily="50" charset="-128"/>
                <a:ea typeface="ＭＳ Ｐゴシック" panose="020B0600070205080204" pitchFamily="50" charset="-128"/>
              </a:rPr>
              <a:t>　　可能性がある（スイミング・プールなど）</a:t>
            </a:r>
          </a:p>
          <a:p>
            <a:pPr marL="0" indent="0">
              <a:spcBef>
                <a:spcPts val="0"/>
              </a:spcBef>
              <a:buNone/>
            </a:pPr>
            <a:r>
              <a:rPr lang="ja-JP" altLang="en-US" sz="1800" dirty="0">
                <a:solidFill>
                  <a:srgbClr val="0070C0"/>
                </a:solidFill>
                <a:latin typeface="ＭＳ Ｐゴシック" panose="020B0600070205080204" pitchFamily="50" charset="-128"/>
                <a:ea typeface="ＭＳ Ｐゴシック" panose="020B0600070205080204" pitchFamily="50" charset="-128"/>
              </a:rPr>
              <a:t>　</a:t>
            </a:r>
            <a:r>
              <a:rPr lang="ja-JP" altLang="en-US" sz="1800" dirty="0">
                <a:solidFill>
                  <a:schemeClr val="accent4">
                    <a:lumMod val="75000"/>
                  </a:schemeClr>
                </a:solidFill>
                <a:latin typeface="ＭＳ Ｐゴシック" panose="020B0600070205080204" pitchFamily="50" charset="-128"/>
                <a:ea typeface="ＭＳ Ｐゴシック" panose="020B0600070205080204" pitchFamily="50" charset="-128"/>
              </a:rPr>
              <a:t>・全温度帯（超低温も含め）での高い延性と耐衝撃性</a:t>
            </a:r>
          </a:p>
          <a:p>
            <a:pPr marL="0" indent="0">
              <a:spcBef>
                <a:spcPts val="0"/>
              </a:spcBef>
              <a:buNone/>
            </a:pPr>
            <a:r>
              <a:rPr lang="ja-JP" altLang="en-US" sz="1800" dirty="0">
                <a:solidFill>
                  <a:schemeClr val="accent4">
                    <a:lumMod val="75000"/>
                  </a:schemeClr>
                </a:solidFill>
                <a:latin typeface="ＭＳ Ｐゴシック" panose="020B0600070205080204" pitchFamily="50" charset="-128"/>
                <a:ea typeface="ＭＳ Ｐゴシック" panose="020B0600070205080204" pitchFamily="50" charset="-128"/>
              </a:rPr>
              <a:t>　・冷間加工により強度が上がる（但し熱処理では</a:t>
            </a:r>
            <a:endParaRPr lang="en-US" altLang="ja-JP" sz="1800" dirty="0">
              <a:solidFill>
                <a:schemeClr val="accent4">
                  <a:lumMod val="75000"/>
                </a:schemeClr>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dirty="0">
                <a:solidFill>
                  <a:schemeClr val="accent4">
                    <a:lumMod val="75000"/>
                  </a:schemeClr>
                </a:solidFill>
                <a:latin typeface="ＭＳ Ｐゴシック" panose="020B0600070205080204" pitchFamily="50" charset="-128"/>
                <a:ea typeface="ＭＳ Ｐゴシック" panose="020B0600070205080204" pitchFamily="50" charset="-128"/>
              </a:rPr>
              <a:t>　　上がらない）</a:t>
            </a:r>
          </a:p>
          <a:p>
            <a:pPr marL="0" indent="0">
              <a:spcBef>
                <a:spcPts val="0"/>
              </a:spcBef>
              <a:buNone/>
            </a:pPr>
            <a:r>
              <a:rPr lang="ja-JP" altLang="en-US" sz="1800" dirty="0">
                <a:solidFill>
                  <a:schemeClr val="accent4">
                    <a:lumMod val="75000"/>
                  </a:schemeClr>
                </a:solidFill>
                <a:latin typeface="ＭＳ Ｐゴシック" panose="020B0600070205080204" pitchFamily="50" charset="-128"/>
                <a:ea typeface="ＭＳ Ｐゴシック" panose="020B0600070205080204" pitchFamily="50" charset="-128"/>
              </a:rPr>
              <a:t>　・非常に優れた耐火性</a:t>
            </a:r>
          </a:p>
          <a:p>
            <a:pPr marL="0" indent="0">
              <a:spcBef>
                <a:spcPts val="0"/>
              </a:spcBef>
              <a:buNone/>
            </a:pPr>
            <a:r>
              <a:rPr lang="ja-JP" altLang="en-US" sz="1800" dirty="0">
                <a:solidFill>
                  <a:srgbClr val="0070C0"/>
                </a:solidFill>
                <a:latin typeface="ＭＳ Ｐゴシック" panose="020B0600070205080204" pitchFamily="50" charset="-128"/>
                <a:ea typeface="ＭＳ Ｐゴシック" panose="020B0600070205080204" pitchFamily="50" charset="-128"/>
              </a:rPr>
              <a:t>　</a:t>
            </a: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・非常に優れた冷間および熱間加工性　（延性、</a:t>
            </a:r>
            <a:endPar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　　伸び率）</a:t>
            </a:r>
          </a:p>
          <a:p>
            <a:pPr marL="0" indent="0">
              <a:spcBef>
                <a:spcPts val="0"/>
              </a:spcBef>
              <a:buNone/>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　・溶接が容易　（</a:t>
            </a:r>
            <a:r>
              <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rPr>
              <a:t>TIG,</a:t>
            </a: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　</a:t>
            </a:r>
            <a:r>
              <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rPr>
              <a:t>MIG</a:t>
            </a: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a:t>
            </a:r>
          </a:p>
          <a:p>
            <a:pPr marL="360000" indent="0">
              <a:spcBef>
                <a:spcPts val="0"/>
              </a:spcBef>
              <a:buNone/>
            </a:pPr>
            <a:endParaRPr lang="en-US" sz="1400" b="1" u="sng" dirty="0">
              <a:solidFill>
                <a:srgbClr val="0070C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サブ・グループ：</a:t>
            </a:r>
          </a:p>
          <a:p>
            <a:pPr>
              <a:spcBef>
                <a:spcPts val="0"/>
              </a:spcBef>
            </a:pPr>
            <a:r>
              <a:rPr lang="ja-JP" altLang="en-US" sz="1800" b="1" dirty="0">
                <a:solidFill>
                  <a:srgbClr val="0070C0"/>
                </a:solidFill>
                <a:latin typeface="ＭＳ Ｐゴシック" panose="020B0600070205080204" pitchFamily="50" charset="-128"/>
                <a:ea typeface="ＭＳ Ｐゴシック" panose="020B0600070205080204" pitchFamily="50" charset="-128"/>
              </a:rPr>
              <a:t> </a:t>
            </a:r>
            <a:r>
              <a:rPr lang="en-US" sz="1800" b="1" dirty="0">
                <a:solidFill>
                  <a:srgbClr val="0070C0"/>
                </a:solidFill>
                <a:latin typeface="ＭＳ Ｐゴシック" panose="020B0600070205080204" pitchFamily="50" charset="-128"/>
                <a:ea typeface="ＭＳ Ｐゴシック" panose="020B0600070205080204" pitchFamily="50" charset="-128"/>
              </a:rPr>
              <a:t>Cr‐Ni (</a:t>
            </a:r>
            <a:r>
              <a:rPr lang="ja-JP" altLang="en-US" sz="1800" b="1" dirty="0">
                <a:solidFill>
                  <a:srgbClr val="0070C0"/>
                </a:solidFill>
                <a:latin typeface="ＭＳ Ｐゴシック" panose="020B0600070205080204" pitchFamily="50" charset="-128"/>
                <a:ea typeface="ＭＳ Ｐゴシック" panose="020B0600070205080204" pitchFamily="50" charset="-128"/>
              </a:rPr>
              <a:t>代表鋼種</a:t>
            </a:r>
            <a:r>
              <a:rPr lang="en-US" altLang="ja-JP" sz="1800" b="1" dirty="0">
                <a:solidFill>
                  <a:srgbClr val="0070C0"/>
                </a:solidFill>
                <a:latin typeface="ＭＳ Ｐゴシック" panose="020B0600070205080204" pitchFamily="50" charset="-128"/>
                <a:ea typeface="ＭＳ Ｐゴシック" panose="020B0600070205080204" pitchFamily="50" charset="-128"/>
              </a:rPr>
              <a:t>304 /EN 1.4301)</a:t>
            </a:r>
          </a:p>
          <a:p>
            <a:pPr>
              <a:spcBef>
                <a:spcPts val="0"/>
              </a:spcBef>
            </a:pPr>
            <a:r>
              <a:rPr lang="en-US" altLang="ja-JP" sz="1800" b="1" dirty="0">
                <a:solidFill>
                  <a:srgbClr val="0070C0"/>
                </a:solidFill>
                <a:latin typeface="ＭＳ Ｐゴシック" panose="020B0600070205080204" pitchFamily="50" charset="-128"/>
                <a:ea typeface="ＭＳ Ｐゴシック" panose="020B0600070205080204" pitchFamily="50" charset="-128"/>
              </a:rPr>
              <a:t> </a:t>
            </a:r>
            <a:r>
              <a:rPr lang="en-US" sz="1800" b="1" dirty="0">
                <a:solidFill>
                  <a:srgbClr val="0070C0"/>
                </a:solidFill>
                <a:latin typeface="ＭＳ Ｐゴシック" panose="020B0600070205080204" pitchFamily="50" charset="-128"/>
                <a:ea typeface="ＭＳ Ｐゴシック" panose="020B0600070205080204" pitchFamily="50" charset="-128"/>
              </a:rPr>
              <a:t>Cr – Ni – Mo (</a:t>
            </a:r>
            <a:r>
              <a:rPr lang="ja-JP" altLang="en-US" sz="1800" b="1" dirty="0">
                <a:solidFill>
                  <a:srgbClr val="0070C0"/>
                </a:solidFill>
                <a:latin typeface="ＭＳ Ｐゴシック" panose="020B0600070205080204" pitchFamily="50" charset="-128"/>
                <a:ea typeface="ＭＳ Ｐゴシック" panose="020B0600070205080204" pitchFamily="50" charset="-128"/>
              </a:rPr>
              <a:t>代表鋼種 </a:t>
            </a:r>
            <a:r>
              <a:rPr lang="en-US" altLang="ja-JP" sz="1800" b="1" dirty="0">
                <a:solidFill>
                  <a:srgbClr val="0070C0"/>
                </a:solidFill>
                <a:latin typeface="ＭＳ Ｐゴシック" panose="020B0600070205080204" pitchFamily="50" charset="-128"/>
                <a:ea typeface="ＭＳ Ｐゴシック" panose="020B0600070205080204" pitchFamily="50" charset="-128"/>
              </a:rPr>
              <a:t>316/EN 1.4401)</a:t>
            </a:r>
          </a:p>
        </p:txBody>
      </p:sp>
      <p:sp>
        <p:nvSpPr>
          <p:cNvPr id="3" name="Oval 2"/>
          <p:cNvSpPr/>
          <p:nvPr/>
        </p:nvSpPr>
        <p:spPr>
          <a:xfrm>
            <a:off x="4679504" y="5725561"/>
            <a:ext cx="4176464" cy="9361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最も良く知られ</a:t>
            </a:r>
            <a:endParaRPr lang="en-US" altLang="ja-JP" dirty="0">
              <a:solidFill>
                <a:srgbClr val="0070C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0070C0"/>
                </a:solidFill>
                <a:latin typeface="ＭＳ Ｐゴシック" panose="020B0600070205080204" pitchFamily="50" charset="-128"/>
                <a:ea typeface="ＭＳ Ｐゴシック" panose="020B0600070205080204" pitchFamily="50" charset="-128"/>
              </a:rPr>
              <a:t>最も多く使用されている</a:t>
            </a:r>
            <a:endParaRPr lang="fr-FR" dirty="0">
              <a:solidFill>
                <a:srgbClr val="0070C0"/>
              </a:solidFill>
              <a:latin typeface="ＭＳ Ｐゴシック" panose="020B0600070205080204" pitchFamily="50" charset="-128"/>
              <a:ea typeface="ＭＳ Ｐゴシック" panose="020B0600070205080204" pitchFamily="50"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2678609" cy="230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19992" y="3036502"/>
            <a:ext cx="1727800" cy="1015663"/>
          </a:xfrm>
          <a:prstGeom prst="rect">
            <a:avLst/>
          </a:prstGeom>
          <a:noFill/>
        </p:spPr>
        <p:txBody>
          <a:bodyPr wrap="square" rtlCol="0">
            <a:spAutoFit/>
          </a:bodyPr>
          <a:lstStyle/>
          <a:p>
            <a:r>
              <a:rPr lang="ja-JP" altLang="ja-JP" sz="1200" kern="0" dirty="0">
                <a:solidFill>
                  <a:srgbClr val="0070C1"/>
                </a:solidFill>
                <a:latin typeface="ＭＳ Ｐゴシック" panose="020B0600070205080204" pitchFamily="50" charset="-128"/>
                <a:ea typeface="ＭＳ Ｐゴシック" panose="020B0600070205080204" pitchFamily="50" charset="-128"/>
                <a:cs typeface="Calibri"/>
              </a:rPr>
              <a:t>色による特性区分</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00B15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00B150"/>
                </a:solidFill>
                <a:latin typeface="ＭＳ Ｐゴシック" panose="020B0600070205080204" pitchFamily="50" charset="-128"/>
                <a:ea typeface="ＭＳ Ｐゴシック" panose="020B0600070205080204" pitchFamily="50" charset="-128"/>
                <a:cs typeface="Arial"/>
              </a:rPr>
              <a:t>物理的性質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C1000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C10000"/>
                </a:solidFill>
                <a:latin typeface="ＭＳ Ｐゴシック" panose="020B0600070205080204" pitchFamily="50" charset="-128"/>
                <a:ea typeface="ＭＳ Ｐゴシック" panose="020B0600070205080204" pitchFamily="50" charset="-128"/>
                <a:cs typeface="Arial"/>
              </a:rPr>
              <a:t>耐食性</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7030A1"/>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7030A1"/>
                </a:solidFill>
                <a:latin typeface="ＭＳ Ｐゴシック" panose="020B0600070205080204" pitchFamily="50" charset="-128"/>
                <a:ea typeface="ＭＳ Ｐゴシック" panose="020B0600070205080204" pitchFamily="50" charset="-128"/>
                <a:cs typeface="Arial"/>
              </a:rPr>
              <a:t>機械的性質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E56C0A"/>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E56C0A"/>
                </a:solidFill>
                <a:latin typeface="ＭＳ Ｐゴシック" panose="020B0600070205080204" pitchFamily="50" charset="-128"/>
                <a:ea typeface="ＭＳ Ｐゴシック" panose="020B0600070205080204" pitchFamily="50" charset="-128"/>
                <a:cs typeface="Arial"/>
              </a:rPr>
              <a:t>加工性</a:t>
            </a:r>
            <a:endParaRPr lang="ja-JP" altLang="ja-JP" sz="1200" kern="100" dirty="0">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nvGraphicFramePr>
        <p:xfrm>
          <a:off x="5652121" y="136125"/>
          <a:ext cx="3103500" cy="2644807"/>
        </p:xfrm>
        <a:graphic>
          <a:graphicData uri="http://schemas.openxmlformats.org/drawingml/2006/table">
            <a:tbl>
              <a:tblPr firstRow="1" firstCol="1" bandRow="1">
                <a:tableStyleId>{5C22544A-7EE6-4342-B048-85BDC9FD1C3A}</a:tableStyleId>
              </a:tblPr>
              <a:tblGrid>
                <a:gridCol w="1388912">
                  <a:extLst>
                    <a:ext uri="{9D8B030D-6E8A-4147-A177-3AD203B41FA5}">
                      <a16:colId xmlns:a16="http://schemas.microsoft.com/office/drawing/2014/main" val="20000"/>
                    </a:ext>
                  </a:extLst>
                </a:gridCol>
                <a:gridCol w="866873">
                  <a:extLst>
                    <a:ext uri="{9D8B030D-6E8A-4147-A177-3AD203B41FA5}">
                      <a16:colId xmlns:a16="http://schemas.microsoft.com/office/drawing/2014/main" val="20001"/>
                    </a:ext>
                  </a:extLst>
                </a:gridCol>
                <a:gridCol w="847715">
                  <a:extLst>
                    <a:ext uri="{9D8B030D-6E8A-4147-A177-3AD203B41FA5}">
                      <a16:colId xmlns:a16="http://schemas.microsoft.com/office/drawing/2014/main" val="20002"/>
                    </a:ext>
                  </a:extLst>
                </a:gridCol>
              </a:tblGrid>
              <a:tr h="488535">
                <a:tc>
                  <a:txBody>
                    <a:bodyPr/>
                    <a:lstStyle/>
                    <a:p>
                      <a:pPr indent="279400" algn="just">
                        <a:spcAft>
                          <a:spcPts val="0"/>
                        </a:spcAft>
                      </a:pPr>
                      <a:r>
                        <a:rPr lang="ja-JP" sz="1100" kern="100" dirty="0">
                          <a:effectLst/>
                        </a:rPr>
                        <a:t>材料</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熱膨張係数</a:t>
                      </a:r>
                      <a:endParaRPr lang="en-US" altLang="ja-JP" sz="1100" kern="100" dirty="0">
                        <a:effectLst/>
                      </a:endParaRPr>
                    </a:p>
                    <a:p>
                      <a:pPr algn="just">
                        <a:spcAft>
                          <a:spcPts val="0"/>
                        </a:spcAft>
                      </a:pPr>
                      <a:r>
                        <a:rPr lang="en-US" altLang="ja-JP" sz="1100" kern="100" dirty="0">
                          <a:effectLst/>
                        </a:rPr>
                        <a:t>10</a:t>
                      </a:r>
                      <a:r>
                        <a:rPr lang="ja-JP" altLang="en-US" sz="1100" kern="100" dirty="0">
                          <a:effectLst/>
                        </a:rPr>
                        <a:t>⁻</a:t>
                      </a:r>
                      <a:r>
                        <a:rPr lang="en-US" altLang="ja-JP" sz="1100" kern="100" dirty="0">
                          <a:effectLst/>
                        </a:rPr>
                        <a:t>6</a:t>
                      </a:r>
                      <a:r>
                        <a:rPr lang="ja-JP" altLang="en-US" sz="1100" kern="100" dirty="0">
                          <a:effectLst/>
                        </a:rPr>
                        <a:t>⁰</a:t>
                      </a:r>
                      <a:r>
                        <a:rPr lang="en-US" altLang="ja-JP" sz="1100" kern="100" dirty="0">
                          <a:effectLst/>
                        </a:rPr>
                        <a:t>K</a:t>
                      </a:r>
                      <a:r>
                        <a:rPr lang="ja-JP" altLang="en-US" sz="1100" kern="100" dirty="0">
                          <a:effectLst/>
                        </a:rPr>
                        <a:t>⁻</a:t>
                      </a:r>
                      <a:r>
                        <a:rPr lang="en-US" altLang="ja-JP" sz="1100" kern="100" dirty="0">
                          <a:effectLst/>
                        </a:rPr>
                        <a:t>¹</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熱伝導率</a:t>
                      </a:r>
                      <a:endParaRPr lang="en-US" altLang="ja-JP" sz="1100" kern="100" dirty="0">
                        <a:effectLst/>
                      </a:endParaRPr>
                    </a:p>
                    <a:p>
                      <a:pPr algn="just">
                        <a:spcAft>
                          <a:spcPts val="0"/>
                        </a:spcAft>
                      </a:pPr>
                      <a:r>
                        <a:rPr lang="en-US" altLang="ja-JP" sz="1000" kern="100" dirty="0">
                          <a:effectLst/>
                          <a:latin typeface="Times New Roman"/>
                          <a:ea typeface="ＭＳ ゴシック"/>
                        </a:rPr>
                        <a:t>W</a:t>
                      </a:r>
                      <a:r>
                        <a:rPr lang="ja-JP" altLang="en-US" sz="1000" kern="100" dirty="0">
                          <a:effectLst/>
                          <a:latin typeface="Times New Roman"/>
                          <a:ea typeface="ＭＳ ゴシック"/>
                        </a:rPr>
                        <a:t>⁰ｍ⁻</a:t>
                      </a:r>
                      <a:r>
                        <a:rPr lang="en-US" altLang="ja-JP" sz="1000" kern="100" dirty="0">
                          <a:effectLst/>
                          <a:latin typeface="Times New Roman"/>
                          <a:ea typeface="ＭＳ ゴシック"/>
                        </a:rPr>
                        <a:t>¹</a:t>
                      </a:r>
                      <a:r>
                        <a:rPr lang="ja-JP" altLang="en-US" sz="1000" kern="100" dirty="0">
                          <a:effectLst/>
                          <a:latin typeface="Times New Roman"/>
                          <a:ea typeface="ＭＳ ゴシック"/>
                        </a:rPr>
                        <a:t>⁰</a:t>
                      </a:r>
                      <a:r>
                        <a:rPr lang="en-US" altLang="ja-JP" sz="1000" kern="100" dirty="0">
                          <a:effectLst/>
                          <a:latin typeface="Times New Roman"/>
                          <a:ea typeface="ＭＳ ゴシック"/>
                        </a:rPr>
                        <a:t>K⁻¹</a:t>
                      </a:r>
                      <a:endParaRPr lang="ja-JP" sz="1000" kern="100" dirty="0">
                        <a:effectLst/>
                        <a:latin typeface="Times New Roman"/>
                        <a:ea typeface="ＭＳ ゴシック"/>
                      </a:endParaRPr>
                    </a:p>
                  </a:txBody>
                  <a:tcPr marL="68580" marR="68580" marT="0" marB="0"/>
                </a:tc>
                <a:extLst>
                  <a:ext uri="{0D108BD9-81ED-4DB2-BD59-A6C34878D82A}">
                    <a16:rowId xmlns:a16="http://schemas.microsoft.com/office/drawing/2014/main" val="10000"/>
                  </a:ext>
                </a:extLst>
              </a:tr>
              <a:tr h="269534">
                <a:tc>
                  <a:txBody>
                    <a:bodyPr/>
                    <a:lstStyle/>
                    <a:p>
                      <a:pPr algn="just">
                        <a:spcAft>
                          <a:spcPts val="0"/>
                        </a:spcAft>
                      </a:pPr>
                      <a:r>
                        <a:rPr lang="ja-JP" sz="1100" kern="100">
                          <a:effectLst/>
                        </a:rPr>
                        <a:t>オーステナイト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1"/>
                  </a:ext>
                </a:extLst>
              </a:tr>
              <a:tr h="269534">
                <a:tc>
                  <a:txBody>
                    <a:bodyPr/>
                    <a:lstStyle/>
                    <a:p>
                      <a:pPr algn="just">
                        <a:spcAft>
                          <a:spcPts val="0"/>
                        </a:spcAft>
                      </a:pPr>
                      <a:r>
                        <a:rPr lang="ja-JP" sz="1100" kern="100">
                          <a:effectLst/>
                        </a:rPr>
                        <a:t>フェライト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2"/>
                  </a:ext>
                </a:extLst>
              </a:tr>
              <a:tr h="269534">
                <a:tc>
                  <a:txBody>
                    <a:bodyPr/>
                    <a:lstStyle/>
                    <a:p>
                      <a:pPr algn="just">
                        <a:spcAft>
                          <a:spcPts val="0"/>
                        </a:spcAft>
                      </a:pPr>
                      <a:r>
                        <a:rPr lang="ja-JP" sz="1100" kern="100">
                          <a:effectLst/>
                        </a:rPr>
                        <a:t>二相鋼</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14</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3"/>
                  </a:ext>
                </a:extLst>
              </a:tr>
              <a:tr h="269534">
                <a:tc>
                  <a:txBody>
                    <a:bodyPr/>
                    <a:lstStyle/>
                    <a:p>
                      <a:pPr algn="just">
                        <a:spcAft>
                          <a:spcPts val="0"/>
                        </a:spcAft>
                      </a:pPr>
                      <a:r>
                        <a:rPr lang="ja-JP" sz="1100" kern="100" dirty="0">
                          <a:effectLst/>
                        </a:rPr>
                        <a:t>マルテンサイト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24</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4"/>
                  </a:ext>
                </a:extLst>
              </a:tr>
              <a:tr h="269534">
                <a:tc>
                  <a:txBody>
                    <a:bodyPr/>
                    <a:lstStyle/>
                    <a:p>
                      <a:pPr algn="just">
                        <a:spcAft>
                          <a:spcPts val="0"/>
                        </a:spcAft>
                      </a:pPr>
                      <a:r>
                        <a:rPr lang="ja-JP" altLang="en-US" sz="1100" kern="100" dirty="0">
                          <a:effectLst/>
                        </a:rPr>
                        <a:t>炭素鋼</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5"/>
                  </a:ext>
                </a:extLst>
              </a:tr>
              <a:tr h="269534">
                <a:tc>
                  <a:txBody>
                    <a:bodyPr/>
                    <a:lstStyle/>
                    <a:p>
                      <a:pPr algn="just">
                        <a:spcAft>
                          <a:spcPts val="0"/>
                        </a:spcAft>
                      </a:pPr>
                      <a:r>
                        <a:rPr lang="ja-JP" sz="1100" kern="100">
                          <a:effectLst/>
                        </a:rPr>
                        <a:t>アルミ</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230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6"/>
                  </a:ext>
                </a:extLst>
              </a:tr>
              <a:tr h="269534">
                <a:tc>
                  <a:txBody>
                    <a:bodyPr/>
                    <a:lstStyle/>
                    <a:p>
                      <a:pPr algn="just">
                        <a:spcAft>
                          <a:spcPts val="0"/>
                        </a:spcAft>
                      </a:pPr>
                      <a:r>
                        <a:rPr lang="ja-JP" sz="1100" kern="100">
                          <a:effectLst/>
                        </a:rPr>
                        <a:t>銅</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17</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380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7"/>
                  </a:ext>
                </a:extLst>
              </a:tr>
              <a:tr h="269534">
                <a:tc>
                  <a:txBody>
                    <a:bodyPr/>
                    <a:lstStyle/>
                    <a:p>
                      <a:pPr algn="just">
                        <a:spcAft>
                          <a:spcPts val="0"/>
                        </a:spcAft>
                      </a:pPr>
                      <a:r>
                        <a:rPr lang="ja-JP" sz="1100" kern="100" dirty="0">
                          <a:effectLst/>
                        </a:rPr>
                        <a:t>コンクリート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8"/>
                  </a:ext>
                </a:extLst>
              </a:tr>
            </a:tbl>
          </a:graphicData>
        </a:graphic>
      </p:graphicFrame>
      <p:sp>
        <p:nvSpPr>
          <p:cNvPr id="9" name="Slide Number Placeholder 3">
            <a:extLst>
              <a:ext uri="{FF2B5EF4-FFF2-40B4-BE49-F238E27FC236}">
                <a16:creationId xmlns:a16="http://schemas.microsoft.com/office/drawing/2014/main" id="{C3F56091-9C34-455A-B97E-2A7A766A8254}"/>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5</a:t>
            </a:fld>
            <a:endParaRPr lang="fr-FR" dirty="0">
              <a:solidFill>
                <a:schemeClr val="bg1"/>
              </a:solidFill>
            </a:endParaRPr>
          </a:p>
        </p:txBody>
      </p:sp>
    </p:spTree>
    <p:extLst>
      <p:ext uri="{BB962C8B-B14F-4D97-AF65-F5344CB8AC3E}">
        <p14:creationId xmlns:p14="http://schemas.microsoft.com/office/powerpoint/2010/main" val="411395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ja-JP" sz="3200" dirty="0">
                <a:latin typeface="ＭＳ Ｐゴシック" panose="020B0600070205080204" pitchFamily="50" charset="-128"/>
                <a:ea typeface="ＭＳ Ｐゴシック" panose="020B0600070205080204" pitchFamily="50" charset="-128"/>
              </a:rPr>
              <a:t>Cr-</a:t>
            </a:r>
            <a:r>
              <a:rPr lang="en-US" altLang="ja-JP" sz="3200" dirty="0" err="1">
                <a:latin typeface="ＭＳ Ｐゴシック" panose="020B0600070205080204" pitchFamily="50" charset="-128"/>
                <a:ea typeface="ＭＳ Ｐゴシック" panose="020B0600070205080204" pitchFamily="50" charset="-128"/>
              </a:rPr>
              <a:t>Mn</a:t>
            </a:r>
            <a:r>
              <a:rPr lang="ja-JP" altLang="en-US" sz="3200" dirty="0">
                <a:latin typeface="ＭＳ Ｐゴシック" panose="020B0600070205080204" pitchFamily="50" charset="-128"/>
                <a:ea typeface="ＭＳ Ｐゴシック" panose="020B0600070205080204" pitchFamily="50" charset="-128"/>
              </a:rPr>
              <a:t>系</a:t>
            </a:r>
            <a:br>
              <a:rPr lang="en-US" altLang="ja-JP" sz="3200" dirty="0">
                <a:latin typeface="ＭＳ Ｐゴシック" panose="020B0600070205080204" pitchFamily="50" charset="-128"/>
                <a:ea typeface="ＭＳ Ｐゴシック" panose="020B0600070205080204" pitchFamily="50" charset="-128"/>
              </a:rPr>
            </a:br>
            <a:r>
              <a:rPr lang="ja-JP" altLang="en-US" sz="3200" dirty="0">
                <a:latin typeface="ＭＳ Ｐゴシック" panose="020B0600070205080204" pitchFamily="50" charset="-128"/>
                <a:ea typeface="ＭＳ Ｐゴシック" panose="020B0600070205080204" pitchFamily="50" charset="-128"/>
              </a:rPr>
              <a:t>オーステナイト鋼</a:t>
            </a:r>
            <a:endParaRPr lang="fr-FR" sz="3200" dirty="0">
              <a:latin typeface="ＭＳ Ｐゴシック" panose="020B0600070205080204" pitchFamily="50" charset="-128"/>
              <a:ea typeface="ＭＳ Ｐゴシック" panose="020B0600070205080204" pitchFamily="50" charset="-128"/>
            </a:endParaRPr>
          </a:p>
        </p:txBody>
      </p:sp>
      <p:sp>
        <p:nvSpPr>
          <p:cNvPr id="4" name="Text Box 8"/>
          <p:cNvSpPr txBox="1">
            <a:spLocks noGrp="1" noChangeArrowheads="1"/>
          </p:cNvSpPr>
          <p:nvPr>
            <p:ph idx="1"/>
          </p:nvPr>
        </p:nvSpPr>
        <p:spPr>
          <a:xfrm>
            <a:off x="457200" y="1600200"/>
            <a:ext cx="5626968" cy="4525963"/>
          </a:xfrm>
        </p:spPr>
        <p:txBody>
          <a:bodyPr>
            <a:norm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marL="0" indent="0">
              <a:spcBef>
                <a:spcPts val="0"/>
              </a:spcBef>
              <a:buNone/>
            </a:pPr>
            <a:r>
              <a:rPr lang="en-US" altLang="ja-JP" sz="1800" b="1" u="sng" dirty="0">
                <a:solidFill>
                  <a:srgbClr val="0070C0"/>
                </a:solidFill>
                <a:latin typeface="ＭＳ Ｐゴシック" panose="020B0600070205080204" pitchFamily="50" charset="-128"/>
                <a:ea typeface="ＭＳ Ｐゴシック" panose="020B0600070205080204" pitchFamily="50" charset="-128"/>
              </a:rPr>
              <a:t>Cr-Ni </a:t>
            </a:r>
            <a:r>
              <a:rPr lang="ja-JP" altLang="en-US" sz="1800" b="1" u="sng" dirty="0">
                <a:solidFill>
                  <a:srgbClr val="0070C0"/>
                </a:solidFill>
                <a:latin typeface="ＭＳ Ｐゴシック" panose="020B0600070205080204" pitchFamily="50" charset="-128"/>
                <a:ea typeface="ＭＳ Ｐゴシック" panose="020B0600070205080204" pitchFamily="50" charset="-128"/>
              </a:rPr>
              <a:t>オーステナイト鋼との主な相違</a:t>
            </a:r>
            <a:endParaRPr lang="de-DE" altLang="fr-FR" sz="1800" b="1" u="sng" dirty="0">
              <a:solidFill>
                <a:srgbClr val="C0000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C00000"/>
                </a:solidFill>
                <a:latin typeface="ＭＳ Ｐゴシック" panose="020B0600070205080204" pitchFamily="50" charset="-128"/>
                <a:ea typeface="ＭＳ Ｐゴシック" panose="020B0600070205080204" pitchFamily="50" charset="-128"/>
              </a:rPr>
              <a:t>一定の耐食性</a:t>
            </a:r>
            <a:endParaRPr lang="de-DE" altLang="fr-FR" sz="1800" dirty="0">
              <a:solidFill>
                <a:srgbClr val="C0000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C00000"/>
                </a:solidFill>
                <a:latin typeface="ＭＳ Ｐゴシック" panose="020B0600070205080204" pitchFamily="50" charset="-128"/>
                <a:ea typeface="ＭＳ Ｐゴシック" panose="020B0600070205080204" pitchFamily="50" charset="-128"/>
              </a:rPr>
              <a:t>特に</a:t>
            </a:r>
            <a:r>
              <a:rPr lang="en-US" altLang="ja-JP" sz="1800" dirty="0">
                <a:solidFill>
                  <a:srgbClr val="C00000"/>
                </a:solidFill>
                <a:latin typeface="ＭＳ Ｐゴシック" panose="020B0600070205080204" pitchFamily="50" charset="-128"/>
                <a:ea typeface="ＭＳ Ｐゴシック" panose="020B0600070205080204" pitchFamily="50" charset="-128"/>
              </a:rPr>
              <a:t>Ni</a:t>
            </a:r>
            <a:r>
              <a:rPr lang="ja-JP" altLang="en-US" sz="1800" dirty="0">
                <a:solidFill>
                  <a:srgbClr val="C00000"/>
                </a:solidFill>
                <a:latin typeface="ＭＳ Ｐゴシック" panose="020B0600070205080204" pitchFamily="50" charset="-128"/>
                <a:ea typeface="ＭＳ Ｐゴシック" panose="020B0600070205080204" pitchFamily="50" charset="-128"/>
              </a:rPr>
              <a:t>と</a:t>
            </a:r>
            <a:r>
              <a:rPr lang="en-US" altLang="ja-JP" sz="1800" dirty="0">
                <a:solidFill>
                  <a:srgbClr val="C00000"/>
                </a:solidFill>
                <a:latin typeface="ＭＳ Ｐゴシック" panose="020B0600070205080204" pitchFamily="50" charset="-128"/>
                <a:ea typeface="ＭＳ Ｐゴシック" panose="020B0600070205080204" pitchFamily="50" charset="-128"/>
              </a:rPr>
              <a:t>Cr</a:t>
            </a:r>
            <a:r>
              <a:rPr lang="ja-JP" altLang="en-US" sz="1800" dirty="0">
                <a:solidFill>
                  <a:srgbClr val="C00000"/>
                </a:solidFill>
                <a:latin typeface="ＭＳ Ｐゴシック" panose="020B0600070205080204" pitchFamily="50" charset="-128"/>
                <a:ea typeface="ＭＳ Ｐゴシック" panose="020B0600070205080204" pitchFamily="50" charset="-128"/>
              </a:rPr>
              <a:t>の含有量が低い鋼種では</a:t>
            </a:r>
            <a:endParaRPr lang="en-US" altLang="ja-JP" sz="1800" dirty="0">
              <a:solidFill>
                <a:srgbClr val="C00000"/>
              </a:solidFill>
              <a:latin typeface="ＭＳ Ｐゴシック" panose="020B0600070205080204" pitchFamily="50" charset="-128"/>
              <a:ea typeface="ＭＳ Ｐゴシック" panose="020B0600070205080204" pitchFamily="50" charset="-128"/>
            </a:endParaRPr>
          </a:p>
          <a:p>
            <a:pPr marL="17100" indent="0">
              <a:spcBef>
                <a:spcPts val="0"/>
              </a:spcBef>
              <a:buNone/>
            </a:pPr>
            <a:r>
              <a:rPr lang="ja-JP" altLang="en-US" sz="1800" dirty="0">
                <a:solidFill>
                  <a:srgbClr val="C00000"/>
                </a:solidFill>
                <a:latin typeface="ＭＳ Ｐゴシック" panose="020B0600070205080204" pitchFamily="50" charset="-128"/>
                <a:ea typeface="ＭＳ Ｐゴシック" panose="020B0600070205080204" pitchFamily="50" charset="-128"/>
              </a:rPr>
              <a:t>　　はるかに</a:t>
            </a:r>
            <a:r>
              <a:rPr lang="en-US" altLang="ja-JP" sz="1800" dirty="0">
                <a:solidFill>
                  <a:srgbClr val="C00000"/>
                </a:solidFill>
                <a:latin typeface="ＭＳ Ｐゴシック" panose="020B0600070205080204" pitchFamily="50" charset="-128"/>
                <a:ea typeface="ＭＳ Ｐゴシック" panose="020B0600070205080204" pitchFamily="50" charset="-128"/>
              </a:rPr>
              <a:t>SCC</a:t>
            </a:r>
            <a:r>
              <a:rPr lang="ja-JP" altLang="en-US" sz="1800" dirty="0">
                <a:solidFill>
                  <a:srgbClr val="C00000"/>
                </a:solidFill>
                <a:latin typeface="ＭＳ Ｐゴシック" panose="020B0600070205080204" pitchFamily="50" charset="-128"/>
                <a:ea typeface="ＭＳ Ｐゴシック" panose="020B0600070205080204" pitchFamily="50" charset="-128"/>
              </a:rPr>
              <a:t>や孔食を起こしやすい</a:t>
            </a:r>
            <a:endParaRPr lang="de-DE" altLang="fr-FR" sz="1800" dirty="0">
              <a:solidFill>
                <a:srgbClr val="C0000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強度が高い</a:t>
            </a:r>
            <a:endParaRPr lang="de-DE" altLang="fr-FR" sz="1800" dirty="0">
              <a:solidFill>
                <a:srgbClr val="A21E9C"/>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高い加工硬化により冷間加工性が劣る</a:t>
            </a:r>
            <a:r>
              <a:rPr lang="de-DE" altLang="fr-FR" sz="1800" dirty="0">
                <a:solidFill>
                  <a:schemeClr val="accent6">
                    <a:lumMod val="75000"/>
                  </a:schemeClr>
                </a:solidFill>
                <a:latin typeface="ＭＳ Ｐゴシック" panose="020B0600070205080204" pitchFamily="50" charset="-128"/>
                <a:ea typeface="ＭＳ Ｐゴシック" panose="020B0600070205080204" pitchFamily="50" charset="-128"/>
              </a:rPr>
              <a:t> </a:t>
            </a:r>
          </a:p>
          <a:p>
            <a:pPr marL="36000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機械加工性が劣る</a:t>
            </a:r>
            <a:endParaRPr lang="de-DE" altLang="fr-FR" sz="1800" dirty="0">
              <a:solidFill>
                <a:schemeClr val="accent6">
                  <a:lumMod val="75000"/>
                </a:schemeClr>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溶接がより難しい</a:t>
            </a:r>
            <a:endParaRPr lang="de-DE" altLang="fr-FR" sz="1800" dirty="0">
              <a:solidFill>
                <a:schemeClr val="accent6">
                  <a:lumMod val="75000"/>
                </a:schemeClr>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0070C0"/>
                </a:solidFill>
                <a:latin typeface="ＭＳ Ｐゴシック" panose="020B0600070205080204" pitchFamily="50" charset="-128"/>
                <a:ea typeface="ＭＳ Ｐゴシック" panose="020B0600070205080204" pitchFamily="50" charset="-128"/>
              </a:rPr>
              <a:t>コストは安い</a:t>
            </a:r>
            <a:endParaRPr lang="de-DE" altLang="fr-FR" sz="1800" dirty="0">
              <a:solidFill>
                <a:srgbClr val="0070C0"/>
              </a:solidFill>
              <a:latin typeface="ＭＳ Ｐゴシック" panose="020B0600070205080204" pitchFamily="50" charset="-128"/>
              <a:ea typeface="ＭＳ Ｐゴシック" panose="020B0600070205080204" pitchFamily="50" charset="-128"/>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44624"/>
            <a:ext cx="2592288" cy="230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4957976" y="5820965"/>
            <a:ext cx="3888432" cy="8640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主にインドと中国</a:t>
            </a:r>
            <a:endParaRPr lang="en-US" altLang="ja-JP" dirty="0">
              <a:solidFill>
                <a:srgbClr val="0070C0"/>
              </a:solidFill>
              <a:latin typeface="ＭＳ Ｐゴシック" panose="020B0600070205080204" pitchFamily="50" charset="-128"/>
              <a:ea typeface="ＭＳ Ｐゴシック" panose="020B0600070205080204" pitchFamily="50" charset="-128"/>
            </a:endParaRPr>
          </a:p>
          <a:p>
            <a:pPr algn="ctr"/>
            <a:r>
              <a:rPr lang="ja-JP" altLang="en-US" dirty="0">
                <a:solidFill>
                  <a:srgbClr val="0070C0"/>
                </a:solidFill>
                <a:latin typeface="ＭＳ Ｐゴシック" panose="020B0600070205080204" pitchFamily="50" charset="-128"/>
                <a:ea typeface="ＭＳ Ｐゴシック" panose="020B0600070205080204" pitchFamily="50" charset="-128"/>
              </a:rPr>
              <a:t>で使用される</a:t>
            </a:r>
            <a:endParaRPr lang="fr-FR" dirty="0">
              <a:solidFill>
                <a:srgbClr val="0070C0"/>
              </a:solidFill>
              <a:latin typeface="ＭＳ Ｐゴシック" panose="020B0600070205080204" pitchFamily="50" charset="-128"/>
              <a:ea typeface="ＭＳ Ｐゴシック" panose="020B0600070205080204" pitchFamily="50" charset="-128"/>
            </a:endParaRPr>
          </a:p>
        </p:txBody>
      </p:sp>
      <p:graphicFrame>
        <p:nvGraphicFramePr>
          <p:cNvPr id="9" name="表 8"/>
          <p:cNvGraphicFramePr>
            <a:graphicFrameLocks noGrp="1"/>
          </p:cNvGraphicFramePr>
          <p:nvPr/>
        </p:nvGraphicFramePr>
        <p:xfrm>
          <a:off x="5796136" y="44624"/>
          <a:ext cx="3024337" cy="2644807"/>
        </p:xfrm>
        <a:graphic>
          <a:graphicData uri="http://schemas.openxmlformats.org/drawingml/2006/table">
            <a:tbl>
              <a:tblPr firstRow="1" firstCol="1" bandRow="1">
                <a:tableStyleId>{5C22544A-7EE6-4342-B048-85BDC9FD1C3A}</a:tableStyleId>
              </a:tblPr>
              <a:tblGrid>
                <a:gridCol w="1353484">
                  <a:extLst>
                    <a:ext uri="{9D8B030D-6E8A-4147-A177-3AD203B41FA5}">
                      <a16:colId xmlns:a16="http://schemas.microsoft.com/office/drawing/2014/main" val="20000"/>
                    </a:ext>
                  </a:extLst>
                </a:gridCol>
                <a:gridCol w="844761">
                  <a:extLst>
                    <a:ext uri="{9D8B030D-6E8A-4147-A177-3AD203B41FA5}">
                      <a16:colId xmlns:a16="http://schemas.microsoft.com/office/drawing/2014/main" val="20001"/>
                    </a:ext>
                  </a:extLst>
                </a:gridCol>
                <a:gridCol w="826092">
                  <a:extLst>
                    <a:ext uri="{9D8B030D-6E8A-4147-A177-3AD203B41FA5}">
                      <a16:colId xmlns:a16="http://schemas.microsoft.com/office/drawing/2014/main" val="20002"/>
                    </a:ext>
                  </a:extLst>
                </a:gridCol>
              </a:tblGrid>
              <a:tr h="488535">
                <a:tc>
                  <a:txBody>
                    <a:bodyPr/>
                    <a:lstStyle/>
                    <a:p>
                      <a:pPr indent="279400" algn="just">
                        <a:spcAft>
                          <a:spcPts val="0"/>
                        </a:spcAft>
                      </a:pPr>
                      <a:r>
                        <a:rPr lang="ja-JP" sz="1100" kern="100" dirty="0">
                          <a:effectLst/>
                        </a:rPr>
                        <a:t>材料</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熱膨張係数</a:t>
                      </a:r>
                      <a:endParaRPr lang="en-US" altLang="ja-JP" sz="1100" kern="100" dirty="0">
                        <a:effectLst/>
                      </a:endParaRPr>
                    </a:p>
                    <a:p>
                      <a:pPr algn="just">
                        <a:spcAft>
                          <a:spcPts val="0"/>
                        </a:spcAft>
                      </a:pPr>
                      <a:r>
                        <a:rPr lang="en-US" altLang="ja-JP" sz="1100" kern="100" dirty="0">
                          <a:effectLst/>
                        </a:rPr>
                        <a:t>10</a:t>
                      </a:r>
                      <a:r>
                        <a:rPr lang="ja-JP" altLang="en-US" sz="1100" kern="100" dirty="0">
                          <a:effectLst/>
                        </a:rPr>
                        <a:t>⁻</a:t>
                      </a:r>
                      <a:r>
                        <a:rPr lang="en-US" altLang="ja-JP" sz="1100" kern="100" dirty="0">
                          <a:effectLst/>
                        </a:rPr>
                        <a:t>6</a:t>
                      </a:r>
                      <a:r>
                        <a:rPr lang="ja-JP" altLang="en-US" sz="1100" kern="100" dirty="0">
                          <a:effectLst/>
                        </a:rPr>
                        <a:t>⁰</a:t>
                      </a:r>
                      <a:r>
                        <a:rPr lang="en-US" altLang="ja-JP" sz="1100" kern="100" dirty="0">
                          <a:effectLst/>
                        </a:rPr>
                        <a:t>K</a:t>
                      </a:r>
                      <a:r>
                        <a:rPr lang="ja-JP" altLang="en-US" sz="1100" kern="100" dirty="0">
                          <a:effectLst/>
                        </a:rPr>
                        <a:t>⁻</a:t>
                      </a:r>
                      <a:r>
                        <a:rPr lang="en-US" altLang="ja-JP" sz="1100" kern="100" dirty="0">
                          <a:effectLst/>
                        </a:rPr>
                        <a:t>¹</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熱伝導率</a:t>
                      </a:r>
                      <a:endParaRPr lang="en-US" altLang="ja-JP" sz="1100" kern="100" dirty="0">
                        <a:effectLst/>
                      </a:endParaRPr>
                    </a:p>
                    <a:p>
                      <a:pPr algn="just">
                        <a:spcAft>
                          <a:spcPts val="0"/>
                        </a:spcAft>
                      </a:pPr>
                      <a:r>
                        <a:rPr lang="en-US" altLang="ja-JP" sz="1000" kern="100" dirty="0">
                          <a:effectLst/>
                          <a:latin typeface="Times New Roman"/>
                          <a:ea typeface="ＭＳ ゴシック"/>
                        </a:rPr>
                        <a:t>W</a:t>
                      </a:r>
                      <a:r>
                        <a:rPr lang="ja-JP" altLang="en-US" sz="1000" kern="100" dirty="0">
                          <a:effectLst/>
                          <a:latin typeface="Times New Roman"/>
                          <a:ea typeface="ＭＳ ゴシック"/>
                        </a:rPr>
                        <a:t>⁰ｍ⁻</a:t>
                      </a:r>
                      <a:r>
                        <a:rPr lang="en-US" altLang="ja-JP" sz="1000" kern="100" dirty="0">
                          <a:effectLst/>
                          <a:latin typeface="Times New Roman"/>
                          <a:ea typeface="ＭＳ ゴシック"/>
                        </a:rPr>
                        <a:t>¹</a:t>
                      </a:r>
                      <a:r>
                        <a:rPr lang="ja-JP" altLang="en-US" sz="1000" kern="100" dirty="0">
                          <a:effectLst/>
                          <a:latin typeface="Times New Roman"/>
                          <a:ea typeface="ＭＳ ゴシック"/>
                        </a:rPr>
                        <a:t>⁰</a:t>
                      </a:r>
                      <a:r>
                        <a:rPr lang="en-US" altLang="ja-JP" sz="1000" kern="100" dirty="0">
                          <a:effectLst/>
                          <a:latin typeface="Times New Roman"/>
                          <a:ea typeface="ＭＳ ゴシック"/>
                        </a:rPr>
                        <a:t>K⁻¹</a:t>
                      </a:r>
                      <a:endParaRPr lang="ja-JP" sz="1000" kern="100" dirty="0">
                        <a:effectLst/>
                        <a:latin typeface="Times New Roman"/>
                        <a:ea typeface="ＭＳ ゴシック"/>
                      </a:endParaRPr>
                    </a:p>
                  </a:txBody>
                  <a:tcPr marL="68580" marR="68580" marT="0" marB="0"/>
                </a:tc>
                <a:extLst>
                  <a:ext uri="{0D108BD9-81ED-4DB2-BD59-A6C34878D82A}">
                    <a16:rowId xmlns:a16="http://schemas.microsoft.com/office/drawing/2014/main" val="10000"/>
                  </a:ext>
                </a:extLst>
              </a:tr>
              <a:tr h="269534">
                <a:tc>
                  <a:txBody>
                    <a:bodyPr/>
                    <a:lstStyle/>
                    <a:p>
                      <a:pPr algn="just">
                        <a:spcAft>
                          <a:spcPts val="0"/>
                        </a:spcAft>
                      </a:pPr>
                      <a:r>
                        <a:rPr lang="ja-JP" sz="1100" kern="100">
                          <a:effectLst/>
                        </a:rPr>
                        <a:t>オーステナイト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1"/>
                  </a:ext>
                </a:extLst>
              </a:tr>
              <a:tr h="269534">
                <a:tc>
                  <a:txBody>
                    <a:bodyPr/>
                    <a:lstStyle/>
                    <a:p>
                      <a:pPr algn="just">
                        <a:spcAft>
                          <a:spcPts val="0"/>
                        </a:spcAft>
                      </a:pPr>
                      <a:r>
                        <a:rPr lang="ja-JP" sz="1100" kern="100">
                          <a:effectLst/>
                        </a:rPr>
                        <a:t>フェライト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2"/>
                  </a:ext>
                </a:extLst>
              </a:tr>
              <a:tr h="269534">
                <a:tc>
                  <a:txBody>
                    <a:bodyPr/>
                    <a:lstStyle/>
                    <a:p>
                      <a:pPr algn="just">
                        <a:spcAft>
                          <a:spcPts val="0"/>
                        </a:spcAft>
                      </a:pPr>
                      <a:r>
                        <a:rPr lang="ja-JP" sz="1100" kern="100">
                          <a:effectLst/>
                        </a:rPr>
                        <a:t>二相鋼</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14</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3"/>
                  </a:ext>
                </a:extLst>
              </a:tr>
              <a:tr h="269534">
                <a:tc>
                  <a:txBody>
                    <a:bodyPr/>
                    <a:lstStyle/>
                    <a:p>
                      <a:pPr algn="just">
                        <a:spcAft>
                          <a:spcPts val="0"/>
                        </a:spcAft>
                      </a:pPr>
                      <a:r>
                        <a:rPr lang="ja-JP" sz="1100" kern="100" dirty="0">
                          <a:effectLst/>
                        </a:rPr>
                        <a:t>マルテンサイト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24</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4"/>
                  </a:ext>
                </a:extLst>
              </a:tr>
              <a:tr h="269534">
                <a:tc>
                  <a:txBody>
                    <a:bodyPr/>
                    <a:lstStyle/>
                    <a:p>
                      <a:pPr algn="just">
                        <a:spcAft>
                          <a:spcPts val="0"/>
                        </a:spcAft>
                      </a:pPr>
                      <a:r>
                        <a:rPr lang="ja-JP" altLang="en-US" sz="1100" kern="100" dirty="0">
                          <a:effectLst/>
                        </a:rPr>
                        <a:t>炭素鋼</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5"/>
                  </a:ext>
                </a:extLst>
              </a:tr>
              <a:tr h="269534">
                <a:tc>
                  <a:txBody>
                    <a:bodyPr/>
                    <a:lstStyle/>
                    <a:p>
                      <a:pPr algn="just">
                        <a:spcAft>
                          <a:spcPts val="0"/>
                        </a:spcAft>
                      </a:pPr>
                      <a:r>
                        <a:rPr lang="ja-JP" sz="1100" kern="100">
                          <a:effectLst/>
                        </a:rPr>
                        <a:t>アルミ</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230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6"/>
                  </a:ext>
                </a:extLst>
              </a:tr>
              <a:tr h="269534">
                <a:tc>
                  <a:txBody>
                    <a:bodyPr/>
                    <a:lstStyle/>
                    <a:p>
                      <a:pPr algn="just">
                        <a:spcAft>
                          <a:spcPts val="0"/>
                        </a:spcAft>
                      </a:pPr>
                      <a:r>
                        <a:rPr lang="ja-JP" sz="1100" kern="100">
                          <a:effectLst/>
                        </a:rPr>
                        <a:t>銅</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17</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380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7"/>
                  </a:ext>
                </a:extLst>
              </a:tr>
              <a:tr h="269534">
                <a:tc>
                  <a:txBody>
                    <a:bodyPr/>
                    <a:lstStyle/>
                    <a:p>
                      <a:pPr algn="just">
                        <a:spcAft>
                          <a:spcPts val="0"/>
                        </a:spcAft>
                      </a:pPr>
                      <a:r>
                        <a:rPr lang="ja-JP" sz="1100" kern="100" dirty="0">
                          <a:effectLst/>
                        </a:rPr>
                        <a:t>コンクリート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8"/>
                  </a:ext>
                </a:extLst>
              </a:tr>
            </a:tbl>
          </a:graphicData>
        </a:graphic>
      </p:graphicFrame>
      <p:sp>
        <p:nvSpPr>
          <p:cNvPr id="10" name="Slide Number Placeholder 3">
            <a:extLst>
              <a:ext uri="{FF2B5EF4-FFF2-40B4-BE49-F238E27FC236}">
                <a16:creationId xmlns:a16="http://schemas.microsoft.com/office/drawing/2014/main" id="{209E666C-B316-44F9-9B09-449DA5D8DFB7}"/>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6</a:t>
            </a:fld>
            <a:endParaRPr lang="fr-FR" dirty="0">
              <a:solidFill>
                <a:schemeClr val="bg1"/>
              </a:solidFill>
            </a:endParaRPr>
          </a:p>
        </p:txBody>
      </p:sp>
      <p:sp>
        <p:nvSpPr>
          <p:cNvPr id="11" name="TextBox 4">
            <a:extLst>
              <a:ext uri="{FF2B5EF4-FFF2-40B4-BE49-F238E27FC236}">
                <a16:creationId xmlns:a16="http://schemas.microsoft.com/office/drawing/2014/main" id="{7EEE374E-B80E-45F6-A4B1-60F4C4C74EE7}"/>
              </a:ext>
            </a:extLst>
          </p:cNvPr>
          <p:cNvSpPr txBox="1"/>
          <p:nvPr/>
        </p:nvSpPr>
        <p:spPr>
          <a:xfrm>
            <a:off x="7119992" y="3036502"/>
            <a:ext cx="1727800" cy="1015663"/>
          </a:xfrm>
          <a:prstGeom prst="rect">
            <a:avLst/>
          </a:prstGeom>
          <a:noFill/>
        </p:spPr>
        <p:txBody>
          <a:bodyPr wrap="square" rtlCol="0">
            <a:spAutoFit/>
          </a:bodyPr>
          <a:lstStyle/>
          <a:p>
            <a:r>
              <a:rPr lang="ja-JP" altLang="ja-JP" sz="1200" kern="0" dirty="0">
                <a:solidFill>
                  <a:srgbClr val="0070C1"/>
                </a:solidFill>
                <a:latin typeface="ＭＳ Ｐゴシック" panose="020B0600070205080204" pitchFamily="50" charset="-128"/>
                <a:ea typeface="ＭＳ Ｐゴシック" panose="020B0600070205080204" pitchFamily="50" charset="-128"/>
                <a:cs typeface="Calibri"/>
              </a:rPr>
              <a:t>色による特性区分</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00B15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00B150"/>
                </a:solidFill>
                <a:latin typeface="ＭＳ Ｐゴシック" panose="020B0600070205080204" pitchFamily="50" charset="-128"/>
                <a:ea typeface="ＭＳ Ｐゴシック" panose="020B0600070205080204" pitchFamily="50" charset="-128"/>
                <a:cs typeface="Arial"/>
              </a:rPr>
              <a:t>物理的性質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C1000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C10000"/>
                </a:solidFill>
                <a:latin typeface="ＭＳ Ｐゴシック" panose="020B0600070205080204" pitchFamily="50" charset="-128"/>
                <a:ea typeface="ＭＳ Ｐゴシック" panose="020B0600070205080204" pitchFamily="50" charset="-128"/>
                <a:cs typeface="Arial"/>
              </a:rPr>
              <a:t>耐食性</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7030A1"/>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7030A1"/>
                </a:solidFill>
                <a:latin typeface="ＭＳ Ｐゴシック" panose="020B0600070205080204" pitchFamily="50" charset="-128"/>
                <a:ea typeface="ＭＳ Ｐゴシック" panose="020B0600070205080204" pitchFamily="50" charset="-128"/>
                <a:cs typeface="Arial"/>
              </a:rPr>
              <a:t>機械的性質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E56C0A"/>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E56C0A"/>
                </a:solidFill>
                <a:latin typeface="ＭＳ Ｐゴシック" panose="020B0600070205080204" pitchFamily="50" charset="-128"/>
                <a:ea typeface="ＭＳ Ｐゴシック" panose="020B0600070205080204" pitchFamily="50" charset="-128"/>
                <a:cs typeface="Arial"/>
              </a:rPr>
              <a:t>加工性</a:t>
            </a:r>
            <a:endParaRPr lang="ja-JP" altLang="ja-JP" sz="1200" kern="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69170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1143000"/>
          </a:xfrm>
        </p:spPr>
        <p:txBody>
          <a:bodyPr>
            <a:normAutofit/>
          </a:bodyPr>
          <a:lstStyle/>
          <a:p>
            <a:pPr algn="l"/>
            <a:r>
              <a:rPr lang="ja-JP" altLang="en-US" sz="3200" dirty="0">
                <a:latin typeface="ＭＳ Ｐゴシック" panose="020B0600070205080204" pitchFamily="50" charset="-128"/>
                <a:ea typeface="ＭＳ Ｐゴシック" panose="020B0600070205080204" pitchFamily="50" charset="-128"/>
              </a:rPr>
              <a:t>フェライト鋼</a:t>
            </a:r>
            <a:endParaRPr lang="fr-FR" sz="3200" dirty="0">
              <a:latin typeface="ＭＳ Ｐゴシック" panose="020B0600070205080204" pitchFamily="50" charset="-128"/>
              <a:ea typeface="ＭＳ Ｐゴシック" panose="020B0600070205080204" pitchFamily="50" charset="-128"/>
            </a:endParaRPr>
          </a:p>
        </p:txBody>
      </p:sp>
      <p:sp>
        <p:nvSpPr>
          <p:cNvPr id="4" name="Text Box 8"/>
          <p:cNvSpPr txBox="1">
            <a:spLocks noGrp="1" noChangeArrowheads="1"/>
          </p:cNvSpPr>
          <p:nvPr>
            <p:ph idx="1"/>
          </p:nvPr>
        </p:nvSpPr>
        <p:spPr>
          <a:xfrm>
            <a:off x="467544" y="1412776"/>
            <a:ext cx="5554960" cy="4525963"/>
          </a:xfrm>
        </p:spPr>
        <p:txBody>
          <a:bodyPr>
            <a:no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一般的特性</a:t>
            </a:r>
            <a:endParaRPr lang="en-US" sz="1800" b="1" u="sng" dirty="0">
              <a:solidFill>
                <a:srgbClr val="0070C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u="sng" dirty="0">
                <a:solidFill>
                  <a:srgbClr val="00B050"/>
                </a:solidFill>
                <a:latin typeface="ＭＳ Ｐゴシック" panose="020B0600070205080204" pitchFamily="50" charset="-128"/>
                <a:ea typeface="ＭＳ Ｐゴシック" panose="020B0600070205080204" pitchFamily="50" charset="-128"/>
              </a:rPr>
              <a:t>磁性</a:t>
            </a:r>
            <a:endParaRPr lang="de-DE" altLang="fr-FR" sz="1800" u="sng" dirty="0">
              <a:solidFill>
                <a:srgbClr val="00B05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炭素鋼に近い低熱膨張係数</a:t>
            </a:r>
            <a:endParaRPr lang="de-DE" altLang="fr-FR" sz="1800" dirty="0">
              <a:solidFill>
                <a:srgbClr val="00B05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高い熱伝導率</a:t>
            </a:r>
            <a:r>
              <a:rPr lang="de-DE" altLang="fr-FR" sz="1800" dirty="0">
                <a:solidFill>
                  <a:srgbClr val="00B050"/>
                </a:solidFill>
                <a:latin typeface="ＭＳ Ｐゴシック" panose="020B0600070205080204" pitchFamily="50" charset="-128"/>
                <a:ea typeface="ＭＳ Ｐゴシック" panose="020B0600070205080204" pitchFamily="50" charset="-128"/>
              </a:rPr>
              <a:t> </a:t>
            </a:r>
          </a:p>
          <a:p>
            <a:pPr marL="360000">
              <a:spcBef>
                <a:spcPts val="0"/>
              </a:spcBef>
            </a:pPr>
            <a:r>
              <a:rPr lang="en-US" altLang="ja-JP" sz="1800" u="sng" dirty="0">
                <a:solidFill>
                  <a:srgbClr val="C00000"/>
                </a:solidFill>
                <a:latin typeface="ＭＳ Ｐゴシック" panose="020B0600070205080204" pitchFamily="50" charset="-128"/>
                <a:ea typeface="ＭＳ Ｐゴシック" panose="020B0600070205080204" pitchFamily="50" charset="-128"/>
              </a:rPr>
              <a:t>SCC</a:t>
            </a:r>
            <a:r>
              <a:rPr lang="ja-JP" altLang="en-US" sz="1800" u="sng" dirty="0">
                <a:solidFill>
                  <a:srgbClr val="C00000"/>
                </a:solidFill>
                <a:latin typeface="ＭＳ Ｐゴシック" panose="020B0600070205080204" pitchFamily="50" charset="-128"/>
                <a:ea typeface="ＭＳ Ｐゴシック" panose="020B0600070205080204" pitchFamily="50" charset="-128"/>
              </a:rPr>
              <a:t>を起こさない</a:t>
            </a:r>
            <a:endParaRPr lang="de-DE" altLang="fr-FR" sz="1800" u="sng" dirty="0">
              <a:solidFill>
                <a:srgbClr val="C00000"/>
              </a:solidFill>
              <a:latin typeface="ＭＳ Ｐゴシック" panose="020B0600070205080204" pitchFamily="50" charset="-128"/>
              <a:ea typeface="ＭＳ Ｐゴシック" panose="020B0600070205080204" pitchFamily="50" charset="-128"/>
            </a:endParaRPr>
          </a:p>
          <a:p>
            <a:pPr marL="360000">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良好な延性　（但しオーステナイト系には劣る）</a:t>
            </a:r>
          </a:p>
          <a:p>
            <a:pPr marL="360000">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極低温での使用には不適</a:t>
            </a:r>
          </a:p>
          <a:p>
            <a:pPr marL="360000">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冷間加工で若干強度を上げられる（但し熱処理では上げられない）</a:t>
            </a:r>
          </a:p>
          <a:p>
            <a:pPr marL="36000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優れた冷間加工性（スプリングバックや工具摩耗は少ないが、オーステナイト鋼に対し伸びが低く深絞り性に欠ける）</a:t>
            </a:r>
          </a:p>
          <a:p>
            <a:pPr marL="360000">
              <a:spcBef>
                <a:spcPts val="0"/>
              </a:spcBef>
            </a:pPr>
            <a:r>
              <a:rPr lang="ja-JP" altLang="en-US" sz="1800" u="sng" dirty="0">
                <a:solidFill>
                  <a:schemeClr val="accent6">
                    <a:lumMod val="75000"/>
                  </a:schemeClr>
                </a:solidFill>
                <a:latin typeface="ＭＳ Ｐゴシック" panose="020B0600070205080204" pitchFamily="50" charset="-128"/>
                <a:ea typeface="ＭＳ Ｐゴシック" panose="020B0600070205080204" pitchFamily="50" charset="-128"/>
              </a:rPr>
              <a:t>安定化鋼種（</a:t>
            </a:r>
            <a:r>
              <a:rPr lang="en-US" altLang="ja-JP" sz="1800" u="sng" dirty="0" err="1">
                <a:solidFill>
                  <a:schemeClr val="accent6">
                    <a:lumMod val="75000"/>
                  </a:schemeClr>
                </a:solidFill>
                <a:latin typeface="ＭＳ Ｐゴシック" panose="020B0600070205080204" pitchFamily="50" charset="-128"/>
                <a:ea typeface="ＭＳ Ｐゴシック" panose="020B0600070205080204" pitchFamily="50" charset="-128"/>
              </a:rPr>
              <a:t>Nb,Ti</a:t>
            </a:r>
            <a:r>
              <a:rPr lang="ja-JP" altLang="en-US" sz="1800" u="sng" dirty="0">
                <a:solidFill>
                  <a:schemeClr val="accent6">
                    <a:lumMod val="75000"/>
                  </a:schemeClr>
                </a:solidFill>
                <a:latin typeface="ＭＳ Ｐゴシック" panose="020B0600070205080204" pitchFamily="50" charset="-128"/>
                <a:ea typeface="ＭＳ Ｐゴシック" panose="020B0600070205080204" pitchFamily="50" charset="-128"/>
              </a:rPr>
              <a:t>を添加したもの）は溶接が容易　（</a:t>
            </a:r>
            <a:r>
              <a:rPr lang="en-US" altLang="ja-JP" sz="1800" u="sng" dirty="0">
                <a:solidFill>
                  <a:schemeClr val="accent6">
                    <a:lumMod val="75000"/>
                  </a:schemeClr>
                </a:solidFill>
                <a:latin typeface="ＭＳ Ｐゴシック" panose="020B0600070205080204" pitchFamily="50" charset="-128"/>
                <a:ea typeface="ＭＳ Ｐゴシック" panose="020B0600070205080204" pitchFamily="50" charset="-128"/>
              </a:rPr>
              <a:t>TIG,MIG</a:t>
            </a:r>
            <a:r>
              <a:rPr lang="ja-JP" altLang="en-US" sz="1800" u="sng" dirty="0">
                <a:solidFill>
                  <a:schemeClr val="accent6">
                    <a:lumMod val="75000"/>
                  </a:schemeClr>
                </a:solidFill>
                <a:latin typeface="ＭＳ Ｐゴシック" panose="020B0600070205080204" pitchFamily="50" charset="-128"/>
                <a:ea typeface="ＭＳ Ｐゴシック" panose="020B0600070205080204" pitchFamily="50" charset="-128"/>
              </a:rPr>
              <a:t>）</a:t>
            </a:r>
          </a:p>
          <a:p>
            <a:pPr marL="0" indent="0">
              <a:spcBef>
                <a:spcPts val="0"/>
              </a:spcBef>
              <a:buNone/>
            </a:pPr>
            <a:endParaRPr lang="en-US" sz="1600" b="1" u="sng" dirty="0">
              <a:solidFill>
                <a:srgbClr val="0070C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サブ・グループ：</a:t>
            </a:r>
            <a:endParaRPr lang="en-US" sz="1800" b="1" u="sng" dirty="0">
              <a:solidFill>
                <a:srgbClr val="0070C0"/>
              </a:solidFill>
              <a:latin typeface="ＭＳ Ｐゴシック" panose="020B0600070205080204" pitchFamily="50" charset="-128"/>
              <a:ea typeface="ＭＳ Ｐゴシック" panose="020B0600070205080204" pitchFamily="50" charset="-128"/>
            </a:endParaRPr>
          </a:p>
          <a:p>
            <a:pPr marL="0">
              <a:spcBef>
                <a:spcPts val="0"/>
              </a:spcBef>
            </a:pPr>
            <a:r>
              <a:rPr lang="en-US" altLang="zh-TW" sz="1800" b="1" dirty="0">
                <a:solidFill>
                  <a:srgbClr val="0070C0"/>
                </a:solidFill>
                <a:latin typeface="ＭＳ Ｐゴシック" panose="020B0600070205080204" pitchFamily="50" charset="-128"/>
                <a:ea typeface="ＭＳ Ｐゴシック" panose="020B0600070205080204" pitchFamily="50" charset="-128"/>
              </a:rPr>
              <a:t>Cr (</a:t>
            </a:r>
            <a:r>
              <a:rPr lang="zh-TW" altLang="en-US" sz="1800" b="1" dirty="0">
                <a:solidFill>
                  <a:srgbClr val="0070C0"/>
                </a:solidFill>
                <a:latin typeface="ＭＳ Ｐゴシック" panose="020B0600070205080204" pitchFamily="50" charset="-128"/>
                <a:ea typeface="ＭＳ Ｐゴシック" panose="020B0600070205080204" pitchFamily="50" charset="-128"/>
              </a:rPr>
              <a:t>代表鋼種 </a:t>
            </a:r>
            <a:r>
              <a:rPr lang="en-US" altLang="zh-TW" sz="1800" b="1" dirty="0">
                <a:solidFill>
                  <a:srgbClr val="0070C0"/>
                </a:solidFill>
                <a:latin typeface="ＭＳ Ｐゴシック" panose="020B0600070205080204" pitchFamily="50" charset="-128"/>
                <a:ea typeface="ＭＳ Ｐゴシック" panose="020B0600070205080204" pitchFamily="50" charset="-128"/>
              </a:rPr>
              <a:t>430 /</a:t>
            </a:r>
            <a:r>
              <a:rPr lang="en-US" altLang="ja-JP" sz="1800" b="1" dirty="0">
                <a:solidFill>
                  <a:srgbClr val="0070C0"/>
                </a:solidFill>
                <a:latin typeface="ＭＳ Ｐゴシック" panose="020B0600070205080204" pitchFamily="50" charset="-128"/>
                <a:ea typeface="ＭＳ Ｐゴシック" panose="020B0600070205080204" pitchFamily="50" charset="-128"/>
              </a:rPr>
              <a:t>EN 1.</a:t>
            </a:r>
            <a:r>
              <a:rPr lang="en-US" altLang="zh-TW" sz="1800" b="1" dirty="0">
                <a:solidFill>
                  <a:srgbClr val="0070C0"/>
                </a:solidFill>
                <a:latin typeface="ＭＳ Ｐゴシック" panose="020B0600070205080204" pitchFamily="50" charset="-128"/>
                <a:ea typeface="ＭＳ Ｐゴシック" panose="020B0600070205080204" pitchFamily="50" charset="-128"/>
              </a:rPr>
              <a:t>4016)</a:t>
            </a:r>
          </a:p>
          <a:p>
            <a:pPr marL="0">
              <a:spcBef>
                <a:spcPts val="0"/>
              </a:spcBef>
            </a:pPr>
            <a:r>
              <a:rPr lang="en-US" altLang="zh-TW" sz="1800" b="1" dirty="0">
                <a:solidFill>
                  <a:srgbClr val="0070C0"/>
                </a:solidFill>
                <a:latin typeface="ＭＳ Ｐゴシック" panose="020B0600070205080204" pitchFamily="50" charset="-128"/>
                <a:ea typeface="ＭＳ Ｐゴシック" panose="020B0600070205080204" pitchFamily="50" charset="-128"/>
              </a:rPr>
              <a:t>Cr – Mo (</a:t>
            </a:r>
            <a:r>
              <a:rPr lang="zh-TW" altLang="en-US" sz="1800" b="1" dirty="0">
                <a:solidFill>
                  <a:srgbClr val="0070C0"/>
                </a:solidFill>
                <a:latin typeface="ＭＳ Ｐゴシック" panose="020B0600070205080204" pitchFamily="50" charset="-128"/>
                <a:ea typeface="ＭＳ Ｐゴシック" panose="020B0600070205080204" pitchFamily="50" charset="-128"/>
              </a:rPr>
              <a:t>代表鋼種 </a:t>
            </a:r>
            <a:r>
              <a:rPr lang="en-US" altLang="zh-TW" sz="1800" b="1" dirty="0">
                <a:solidFill>
                  <a:srgbClr val="0070C0"/>
                </a:solidFill>
                <a:latin typeface="ＭＳ Ｐゴシック" panose="020B0600070205080204" pitchFamily="50" charset="-128"/>
                <a:ea typeface="ＭＳ Ｐゴシック" panose="020B0600070205080204" pitchFamily="50" charset="-128"/>
              </a:rPr>
              <a:t>444/EN 1.4539)</a:t>
            </a:r>
          </a:p>
          <a:p>
            <a:pPr marL="0">
              <a:spcBef>
                <a:spcPts val="0"/>
              </a:spcBef>
              <a:buFont typeface="Wingdings" panose="05000000000000000000" pitchFamily="2" charset="2"/>
              <a:buChar char="§"/>
            </a:pPr>
            <a:endParaRPr lang="en-US" sz="1800" b="1" dirty="0">
              <a:solidFill>
                <a:srgbClr val="0070C0"/>
              </a:solidFill>
              <a:latin typeface="ＭＳ Ｐゴシック" panose="020B0600070205080204" pitchFamily="50" charset="-128"/>
              <a:ea typeface="ＭＳ Ｐゴシック" panose="020B0600070205080204" pitchFamily="50" charset="-128"/>
            </a:endParaRPr>
          </a:p>
        </p:txBody>
      </p:sp>
      <p:sp>
        <p:nvSpPr>
          <p:cNvPr id="3" name="Oval 2"/>
          <p:cNvSpPr/>
          <p:nvPr/>
        </p:nvSpPr>
        <p:spPr>
          <a:xfrm>
            <a:off x="4932040" y="5144526"/>
            <a:ext cx="3888432" cy="13088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多くの用途で最適なコストパーフォーマンスが得られ、使用量が増加している</a:t>
            </a:r>
            <a:endParaRPr lang="fr-FR" dirty="0">
              <a:solidFill>
                <a:srgbClr val="0070C0"/>
              </a:solidFill>
              <a:latin typeface="ＭＳ Ｐゴシック" panose="020B0600070205080204" pitchFamily="50" charset="-128"/>
              <a:ea typeface="ＭＳ Ｐゴシック" panose="020B0600070205080204"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624"/>
            <a:ext cx="2678609" cy="230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nvGraphicFramePr>
        <p:xfrm>
          <a:off x="6012159" y="44624"/>
          <a:ext cx="2894633" cy="2659192"/>
        </p:xfrm>
        <a:graphic>
          <a:graphicData uri="http://schemas.openxmlformats.org/drawingml/2006/table">
            <a:tbl>
              <a:tblPr firstRow="1" firstCol="1" bandRow="1">
                <a:tableStyleId>{5C22544A-7EE6-4342-B048-85BDC9FD1C3A}</a:tableStyleId>
              </a:tblPr>
              <a:tblGrid>
                <a:gridCol w="1295438">
                  <a:extLst>
                    <a:ext uri="{9D8B030D-6E8A-4147-A177-3AD203B41FA5}">
                      <a16:colId xmlns:a16="http://schemas.microsoft.com/office/drawing/2014/main" val="20000"/>
                    </a:ext>
                  </a:extLst>
                </a:gridCol>
                <a:gridCol w="808532">
                  <a:extLst>
                    <a:ext uri="{9D8B030D-6E8A-4147-A177-3AD203B41FA5}">
                      <a16:colId xmlns:a16="http://schemas.microsoft.com/office/drawing/2014/main" val="20001"/>
                    </a:ext>
                  </a:extLst>
                </a:gridCol>
                <a:gridCol w="790663">
                  <a:extLst>
                    <a:ext uri="{9D8B030D-6E8A-4147-A177-3AD203B41FA5}">
                      <a16:colId xmlns:a16="http://schemas.microsoft.com/office/drawing/2014/main" val="20002"/>
                    </a:ext>
                  </a:extLst>
                </a:gridCol>
              </a:tblGrid>
              <a:tr h="488535">
                <a:tc>
                  <a:txBody>
                    <a:bodyPr/>
                    <a:lstStyle/>
                    <a:p>
                      <a:pPr indent="279400" algn="just">
                        <a:spcAft>
                          <a:spcPts val="0"/>
                        </a:spcAft>
                      </a:pPr>
                      <a:r>
                        <a:rPr lang="ja-JP" sz="1100" kern="100" dirty="0">
                          <a:effectLst/>
                        </a:rPr>
                        <a:t>材料</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熱膨張係数</a:t>
                      </a:r>
                      <a:endParaRPr lang="en-US" altLang="ja-JP" sz="1100" kern="100" dirty="0">
                        <a:effectLst/>
                      </a:endParaRPr>
                    </a:p>
                    <a:p>
                      <a:pPr algn="just">
                        <a:spcAft>
                          <a:spcPts val="0"/>
                        </a:spcAft>
                      </a:pPr>
                      <a:r>
                        <a:rPr lang="en-US" altLang="ja-JP" sz="1100" kern="100" dirty="0">
                          <a:effectLst/>
                        </a:rPr>
                        <a:t>10</a:t>
                      </a:r>
                      <a:r>
                        <a:rPr lang="ja-JP" altLang="en-US" sz="1100" kern="100" dirty="0">
                          <a:effectLst/>
                        </a:rPr>
                        <a:t>⁻</a:t>
                      </a:r>
                      <a:r>
                        <a:rPr lang="en-US" altLang="ja-JP" sz="1100" kern="100" dirty="0">
                          <a:effectLst/>
                        </a:rPr>
                        <a:t>6</a:t>
                      </a:r>
                      <a:r>
                        <a:rPr lang="ja-JP" altLang="en-US" sz="1100" kern="100" dirty="0">
                          <a:effectLst/>
                        </a:rPr>
                        <a:t>⁰</a:t>
                      </a:r>
                      <a:r>
                        <a:rPr lang="en-US" altLang="ja-JP" sz="1100" kern="100" dirty="0">
                          <a:effectLst/>
                        </a:rPr>
                        <a:t>K</a:t>
                      </a:r>
                      <a:r>
                        <a:rPr lang="ja-JP" altLang="en-US" sz="1100" kern="100" dirty="0">
                          <a:effectLst/>
                        </a:rPr>
                        <a:t>⁻</a:t>
                      </a:r>
                      <a:r>
                        <a:rPr lang="en-US" altLang="ja-JP" sz="1100" kern="100" dirty="0">
                          <a:effectLst/>
                        </a:rPr>
                        <a:t>¹</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熱伝導率</a:t>
                      </a:r>
                      <a:endParaRPr lang="en-US" altLang="ja-JP" sz="1100" kern="100" dirty="0">
                        <a:effectLst/>
                      </a:endParaRPr>
                    </a:p>
                    <a:p>
                      <a:pPr algn="just">
                        <a:spcAft>
                          <a:spcPts val="0"/>
                        </a:spcAft>
                      </a:pPr>
                      <a:r>
                        <a:rPr lang="en-US" altLang="ja-JP" sz="1000" kern="100" dirty="0">
                          <a:effectLst/>
                          <a:latin typeface="Times New Roman"/>
                          <a:ea typeface="ＭＳ ゴシック"/>
                        </a:rPr>
                        <a:t>W</a:t>
                      </a:r>
                      <a:r>
                        <a:rPr lang="ja-JP" altLang="en-US" sz="1000" kern="100" dirty="0">
                          <a:effectLst/>
                          <a:latin typeface="Times New Roman"/>
                          <a:ea typeface="ＭＳ ゴシック"/>
                        </a:rPr>
                        <a:t>⁰ｍ⁻</a:t>
                      </a:r>
                      <a:r>
                        <a:rPr lang="en-US" altLang="ja-JP" sz="1000" kern="100" dirty="0">
                          <a:effectLst/>
                          <a:latin typeface="Times New Roman"/>
                          <a:ea typeface="ＭＳ ゴシック"/>
                        </a:rPr>
                        <a:t>¹</a:t>
                      </a:r>
                      <a:r>
                        <a:rPr lang="ja-JP" altLang="en-US" sz="1000" kern="100" dirty="0">
                          <a:effectLst/>
                          <a:latin typeface="Times New Roman"/>
                          <a:ea typeface="ＭＳ ゴシック"/>
                        </a:rPr>
                        <a:t>⁰</a:t>
                      </a:r>
                      <a:r>
                        <a:rPr lang="en-US" altLang="ja-JP" sz="1000" kern="100" dirty="0">
                          <a:effectLst/>
                          <a:latin typeface="Times New Roman"/>
                          <a:ea typeface="ＭＳ ゴシック"/>
                        </a:rPr>
                        <a:t>K⁻¹</a:t>
                      </a:r>
                      <a:endParaRPr lang="ja-JP" sz="1000" kern="100" dirty="0">
                        <a:effectLst/>
                        <a:latin typeface="Times New Roman"/>
                        <a:ea typeface="ＭＳ ゴシック"/>
                      </a:endParaRPr>
                    </a:p>
                  </a:txBody>
                  <a:tcPr marL="68580" marR="68580" marT="0" marB="0"/>
                </a:tc>
                <a:extLst>
                  <a:ext uri="{0D108BD9-81ED-4DB2-BD59-A6C34878D82A}">
                    <a16:rowId xmlns:a16="http://schemas.microsoft.com/office/drawing/2014/main" val="10000"/>
                  </a:ext>
                </a:extLst>
              </a:tr>
              <a:tr h="269534">
                <a:tc>
                  <a:txBody>
                    <a:bodyPr/>
                    <a:lstStyle/>
                    <a:p>
                      <a:pPr algn="just">
                        <a:spcAft>
                          <a:spcPts val="0"/>
                        </a:spcAft>
                      </a:pPr>
                      <a:r>
                        <a:rPr lang="ja-JP" sz="1100" kern="100">
                          <a:effectLst/>
                        </a:rPr>
                        <a:t>オーステナイト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1"/>
                  </a:ext>
                </a:extLst>
              </a:tr>
              <a:tr h="269534">
                <a:tc>
                  <a:txBody>
                    <a:bodyPr/>
                    <a:lstStyle/>
                    <a:p>
                      <a:pPr algn="just">
                        <a:spcAft>
                          <a:spcPts val="0"/>
                        </a:spcAft>
                      </a:pPr>
                      <a:r>
                        <a:rPr lang="ja-JP" sz="1100" kern="100">
                          <a:effectLst/>
                        </a:rPr>
                        <a:t>フェライト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2"/>
                  </a:ext>
                </a:extLst>
              </a:tr>
              <a:tr h="269534">
                <a:tc>
                  <a:txBody>
                    <a:bodyPr/>
                    <a:lstStyle/>
                    <a:p>
                      <a:pPr algn="just">
                        <a:spcAft>
                          <a:spcPts val="0"/>
                        </a:spcAft>
                      </a:pPr>
                      <a:r>
                        <a:rPr lang="ja-JP" sz="1100" kern="100">
                          <a:effectLst/>
                        </a:rPr>
                        <a:t>二相鋼</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14</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3"/>
                  </a:ext>
                </a:extLst>
              </a:tr>
              <a:tr h="269534">
                <a:tc>
                  <a:txBody>
                    <a:bodyPr/>
                    <a:lstStyle/>
                    <a:p>
                      <a:pPr algn="just">
                        <a:spcAft>
                          <a:spcPts val="0"/>
                        </a:spcAft>
                      </a:pPr>
                      <a:r>
                        <a:rPr lang="ja-JP" sz="1100" kern="100" dirty="0">
                          <a:effectLst/>
                        </a:rPr>
                        <a:t>マルテンサイト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24</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4"/>
                  </a:ext>
                </a:extLst>
              </a:tr>
              <a:tr h="269534">
                <a:tc>
                  <a:txBody>
                    <a:bodyPr/>
                    <a:lstStyle/>
                    <a:p>
                      <a:pPr algn="just">
                        <a:spcAft>
                          <a:spcPts val="0"/>
                        </a:spcAft>
                      </a:pPr>
                      <a:r>
                        <a:rPr lang="ja-JP" altLang="en-US" sz="1100" kern="100" dirty="0">
                          <a:effectLst/>
                        </a:rPr>
                        <a:t>炭素鋼</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5"/>
                  </a:ext>
                </a:extLst>
              </a:tr>
              <a:tr h="269534">
                <a:tc>
                  <a:txBody>
                    <a:bodyPr/>
                    <a:lstStyle/>
                    <a:p>
                      <a:pPr algn="just">
                        <a:spcAft>
                          <a:spcPts val="0"/>
                        </a:spcAft>
                      </a:pPr>
                      <a:r>
                        <a:rPr lang="ja-JP" sz="1100" kern="100">
                          <a:effectLst/>
                        </a:rPr>
                        <a:t>アルミ</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230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6"/>
                  </a:ext>
                </a:extLst>
              </a:tr>
              <a:tr h="269534">
                <a:tc>
                  <a:txBody>
                    <a:bodyPr/>
                    <a:lstStyle/>
                    <a:p>
                      <a:pPr algn="just">
                        <a:spcAft>
                          <a:spcPts val="0"/>
                        </a:spcAft>
                      </a:pPr>
                      <a:r>
                        <a:rPr lang="ja-JP" sz="1100" kern="100">
                          <a:effectLst/>
                        </a:rPr>
                        <a:t>銅</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17</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380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7"/>
                  </a:ext>
                </a:extLst>
              </a:tr>
              <a:tr h="269534">
                <a:tc>
                  <a:txBody>
                    <a:bodyPr/>
                    <a:lstStyle/>
                    <a:p>
                      <a:pPr algn="just">
                        <a:spcAft>
                          <a:spcPts val="0"/>
                        </a:spcAft>
                      </a:pPr>
                      <a:r>
                        <a:rPr lang="ja-JP" sz="1100" kern="100" dirty="0">
                          <a:effectLst/>
                        </a:rPr>
                        <a:t>コンクリート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8"/>
                  </a:ext>
                </a:extLst>
              </a:tr>
            </a:tbl>
          </a:graphicData>
        </a:graphic>
      </p:graphicFrame>
      <p:sp>
        <p:nvSpPr>
          <p:cNvPr id="8" name="Slide Number Placeholder 3">
            <a:extLst>
              <a:ext uri="{FF2B5EF4-FFF2-40B4-BE49-F238E27FC236}">
                <a16:creationId xmlns:a16="http://schemas.microsoft.com/office/drawing/2014/main" id="{56277114-75AF-4F1A-A4AB-DBCB1704FF9C}"/>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7</a:t>
            </a:fld>
            <a:endParaRPr lang="fr-FR" dirty="0">
              <a:solidFill>
                <a:schemeClr val="bg1"/>
              </a:solidFill>
            </a:endParaRPr>
          </a:p>
        </p:txBody>
      </p:sp>
      <p:sp>
        <p:nvSpPr>
          <p:cNvPr id="9" name="TextBox 4">
            <a:extLst>
              <a:ext uri="{FF2B5EF4-FFF2-40B4-BE49-F238E27FC236}">
                <a16:creationId xmlns:a16="http://schemas.microsoft.com/office/drawing/2014/main" id="{B850113E-A57F-42AB-8376-939DF45721B2}"/>
              </a:ext>
            </a:extLst>
          </p:cNvPr>
          <p:cNvSpPr txBox="1"/>
          <p:nvPr/>
        </p:nvSpPr>
        <p:spPr>
          <a:xfrm>
            <a:off x="7119992" y="3036502"/>
            <a:ext cx="1727800" cy="1015663"/>
          </a:xfrm>
          <a:prstGeom prst="rect">
            <a:avLst/>
          </a:prstGeom>
          <a:noFill/>
        </p:spPr>
        <p:txBody>
          <a:bodyPr wrap="square" rtlCol="0">
            <a:spAutoFit/>
          </a:bodyPr>
          <a:lstStyle/>
          <a:p>
            <a:r>
              <a:rPr lang="ja-JP" altLang="ja-JP" sz="1200" kern="0" dirty="0">
                <a:solidFill>
                  <a:srgbClr val="0070C1"/>
                </a:solidFill>
                <a:latin typeface="ＭＳ Ｐゴシック" panose="020B0600070205080204" pitchFamily="50" charset="-128"/>
                <a:ea typeface="ＭＳ Ｐゴシック" panose="020B0600070205080204" pitchFamily="50" charset="-128"/>
                <a:cs typeface="Calibri"/>
              </a:rPr>
              <a:t>色による特性区分</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00B15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00B150"/>
                </a:solidFill>
                <a:latin typeface="ＭＳ Ｐゴシック" panose="020B0600070205080204" pitchFamily="50" charset="-128"/>
                <a:ea typeface="ＭＳ Ｐゴシック" panose="020B0600070205080204" pitchFamily="50" charset="-128"/>
                <a:cs typeface="Arial"/>
              </a:rPr>
              <a:t>物理的性質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C1000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C10000"/>
                </a:solidFill>
                <a:latin typeface="ＭＳ Ｐゴシック" panose="020B0600070205080204" pitchFamily="50" charset="-128"/>
                <a:ea typeface="ＭＳ Ｐゴシック" panose="020B0600070205080204" pitchFamily="50" charset="-128"/>
                <a:cs typeface="Arial"/>
              </a:rPr>
              <a:t>耐食性</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7030A1"/>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7030A1"/>
                </a:solidFill>
                <a:latin typeface="ＭＳ Ｐゴシック" panose="020B0600070205080204" pitchFamily="50" charset="-128"/>
                <a:ea typeface="ＭＳ Ｐゴシック" panose="020B0600070205080204" pitchFamily="50" charset="-128"/>
                <a:cs typeface="Arial"/>
              </a:rPr>
              <a:t>機械的性質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E56C0A"/>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E56C0A"/>
                </a:solidFill>
                <a:latin typeface="ＭＳ Ｐゴシック" panose="020B0600070205080204" pitchFamily="50" charset="-128"/>
                <a:ea typeface="ＭＳ Ｐゴシック" panose="020B0600070205080204" pitchFamily="50" charset="-128"/>
                <a:cs typeface="Arial"/>
              </a:rPr>
              <a:t>加工性</a:t>
            </a:r>
            <a:endParaRPr lang="ja-JP" altLang="ja-JP" sz="1200" kern="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643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ja-JP" altLang="en-US" sz="3200" dirty="0">
                <a:latin typeface="ＭＳ Ｐゴシック" panose="020B0600070205080204" pitchFamily="50" charset="-128"/>
                <a:ea typeface="ＭＳ Ｐゴシック" panose="020B0600070205080204" pitchFamily="50" charset="-128"/>
              </a:rPr>
              <a:t>二相鋼</a:t>
            </a:r>
            <a:r>
              <a:rPr lang="de-DE" altLang="fr-FR" sz="3200" dirty="0">
                <a:latin typeface="ＭＳ Ｐゴシック" panose="020B0600070205080204" pitchFamily="50" charset="-128"/>
                <a:ea typeface="ＭＳ Ｐゴシック" panose="020B0600070205080204" pitchFamily="50" charset="-128"/>
              </a:rPr>
              <a:t> </a:t>
            </a:r>
            <a:br>
              <a:rPr lang="de-DE" altLang="fr-FR" sz="3200" dirty="0">
                <a:latin typeface="ＭＳ Ｐゴシック" panose="020B0600070205080204" pitchFamily="50" charset="-128"/>
                <a:ea typeface="ＭＳ Ｐゴシック" panose="020B0600070205080204" pitchFamily="50" charset="-128"/>
              </a:rPr>
            </a:br>
            <a:r>
              <a:rPr lang="ja-JP" altLang="en-US" sz="2000" dirty="0">
                <a:latin typeface="ＭＳ Ｐゴシック" panose="020B0600070205080204" pitchFamily="50" charset="-128"/>
                <a:ea typeface="ＭＳ Ｐゴシック" panose="020B0600070205080204" pitchFamily="50" charset="-128"/>
              </a:rPr>
              <a:t>（オーステナイトーフェライト鋼とも呼ばれる）</a:t>
            </a:r>
            <a:endParaRPr lang="fr-FR" sz="2000" dirty="0">
              <a:latin typeface="ＭＳ Ｐゴシック" panose="020B0600070205080204" pitchFamily="50" charset="-128"/>
              <a:ea typeface="ＭＳ Ｐゴシック" panose="020B0600070205080204" pitchFamily="50" charset="-128"/>
            </a:endParaRPr>
          </a:p>
        </p:txBody>
      </p:sp>
      <p:sp>
        <p:nvSpPr>
          <p:cNvPr id="4" name="Text Box 8"/>
          <p:cNvSpPr txBox="1">
            <a:spLocks noGrp="1" noChangeArrowheads="1"/>
          </p:cNvSpPr>
          <p:nvPr>
            <p:ph idx="1"/>
          </p:nvPr>
        </p:nvSpPr>
        <p:spPr>
          <a:xfrm>
            <a:off x="457200" y="1600200"/>
            <a:ext cx="5626968" cy="4525963"/>
          </a:xfrm>
        </p:spPr>
        <p:txBody>
          <a:bodyPr>
            <a:norm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一般的特性</a:t>
            </a:r>
            <a:endParaRPr lang="en-US" sz="1800" b="1" u="sng" dirty="0">
              <a:solidFill>
                <a:srgbClr val="0070C0"/>
              </a:solidFill>
              <a:latin typeface="ＭＳ Ｐゴシック" panose="020B0600070205080204" pitchFamily="50" charset="-128"/>
              <a:ea typeface="ＭＳ Ｐゴシック" panose="020B0600070205080204" pitchFamily="50" charset="-128"/>
            </a:endParaRPr>
          </a:p>
          <a:p>
            <a:pPr marL="0">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磁性</a:t>
            </a:r>
          </a:p>
          <a:p>
            <a:pPr marL="0">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膨張係数はフェライトとオーステナイトの中間</a:t>
            </a:r>
          </a:p>
          <a:p>
            <a:pPr marL="0">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低熱伝導率</a:t>
            </a:r>
          </a:p>
          <a:p>
            <a:pPr marL="0">
              <a:spcBef>
                <a:spcPts val="0"/>
              </a:spcBef>
            </a:pPr>
            <a:r>
              <a:rPr lang="ja-JP" altLang="en-US" sz="1800" dirty="0">
                <a:solidFill>
                  <a:srgbClr val="C00000"/>
                </a:solidFill>
                <a:latin typeface="ＭＳ Ｐゴシック" panose="020B0600070205080204" pitchFamily="50" charset="-128"/>
                <a:ea typeface="ＭＳ Ｐゴシック" panose="020B0600070205080204" pitchFamily="50" charset="-128"/>
              </a:rPr>
              <a:t>優れた耐食性、合金含有量と共に上昇する</a:t>
            </a:r>
          </a:p>
          <a:p>
            <a:pPr marL="0">
              <a:spcBef>
                <a:spcPts val="0"/>
              </a:spcBef>
            </a:pPr>
            <a:r>
              <a:rPr lang="en-US" altLang="ja-JP" sz="1800" u="sng" dirty="0">
                <a:solidFill>
                  <a:srgbClr val="C00000"/>
                </a:solidFill>
                <a:latin typeface="ＭＳ Ｐゴシック" panose="020B0600070205080204" pitchFamily="50" charset="-128"/>
                <a:ea typeface="ＭＳ Ｐゴシック" panose="020B0600070205080204" pitchFamily="50" charset="-128"/>
              </a:rPr>
              <a:t>SCC</a:t>
            </a:r>
            <a:r>
              <a:rPr lang="ja-JP" altLang="en-US" sz="1800" u="sng" dirty="0">
                <a:solidFill>
                  <a:srgbClr val="C00000"/>
                </a:solidFill>
                <a:latin typeface="ＭＳ Ｐゴシック" panose="020B0600070205080204" pitchFamily="50" charset="-128"/>
                <a:ea typeface="ＭＳ Ｐゴシック" panose="020B0600070205080204" pitchFamily="50" charset="-128"/>
              </a:rPr>
              <a:t>を起こさない</a:t>
            </a:r>
          </a:p>
          <a:p>
            <a:pPr marL="0">
              <a:spcBef>
                <a:spcPts val="0"/>
              </a:spcBef>
            </a:pPr>
            <a:r>
              <a:rPr lang="ja-JP" altLang="en-US" sz="1800" u="sng" dirty="0">
                <a:solidFill>
                  <a:srgbClr val="A21E9C"/>
                </a:solidFill>
                <a:latin typeface="ＭＳ Ｐゴシック" panose="020B0600070205080204" pitchFamily="50" charset="-128"/>
                <a:ea typeface="ＭＳ Ｐゴシック" panose="020B0600070205080204" pitchFamily="50" charset="-128"/>
              </a:rPr>
              <a:t>高強度、</a:t>
            </a:r>
            <a:r>
              <a:rPr lang="ja-JP" altLang="en-US" sz="1800" dirty="0">
                <a:solidFill>
                  <a:srgbClr val="A21E9C"/>
                </a:solidFill>
                <a:latin typeface="ＭＳ Ｐゴシック" panose="020B0600070205080204" pitchFamily="50" charset="-128"/>
                <a:ea typeface="ＭＳ Ｐゴシック" panose="020B0600070205080204" pitchFamily="50" charset="-128"/>
              </a:rPr>
              <a:t>優れた延性</a:t>
            </a:r>
            <a:endParaRPr lang="en-US" altLang="ja-JP" sz="1800" dirty="0">
              <a:solidFill>
                <a:srgbClr val="A21E9C"/>
              </a:solidFill>
              <a:latin typeface="ＭＳ Ｐゴシック" panose="020B0600070205080204" pitchFamily="50" charset="-128"/>
              <a:ea typeface="ＭＳ Ｐゴシック" panose="020B0600070205080204" pitchFamily="50" charset="-128"/>
            </a:endParaRPr>
          </a:p>
          <a:p>
            <a:pPr marL="0">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冷間加工で若干強度を上げられる（但し熱処理では</a:t>
            </a:r>
            <a:endParaRPr lang="en-US" altLang="ja-JP" sz="1800" dirty="0">
              <a:solidFill>
                <a:srgbClr val="A21E9C"/>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dirty="0">
                <a:solidFill>
                  <a:srgbClr val="A21E9C"/>
                </a:solidFill>
                <a:latin typeface="ＭＳ Ｐゴシック" panose="020B0600070205080204" pitchFamily="50" charset="-128"/>
                <a:ea typeface="ＭＳ Ｐゴシック" panose="020B0600070205080204" pitchFamily="50" charset="-128"/>
              </a:rPr>
              <a:t>　　上げられない）</a:t>
            </a:r>
            <a:endParaRPr lang="de-DE" altLang="fr-FR" sz="1800" dirty="0">
              <a:solidFill>
                <a:srgbClr val="A21E9C"/>
              </a:solidFill>
              <a:latin typeface="ＭＳ Ｐゴシック" panose="020B0600070205080204" pitchFamily="50" charset="-128"/>
              <a:ea typeface="ＭＳ Ｐゴシック" panose="020B0600070205080204" pitchFamily="50" charset="-128"/>
            </a:endParaRPr>
          </a:p>
          <a:p>
            <a:pPr marL="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優れた冷間および熱間加工性（延性と伸び率）</a:t>
            </a:r>
          </a:p>
          <a:p>
            <a:pPr marL="0">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溶接可能　（</a:t>
            </a:r>
            <a:r>
              <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rPr>
              <a:t>TIG,MIG</a:t>
            </a: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a:t>
            </a:r>
          </a:p>
          <a:p>
            <a:pPr marL="0" indent="0">
              <a:spcBef>
                <a:spcPts val="0"/>
              </a:spcBef>
              <a:buNone/>
            </a:pPr>
            <a:endParaRPr lang="en-US" sz="1800" b="1" u="sng" dirty="0">
              <a:solidFill>
                <a:srgbClr val="0070C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サブ・グループ</a:t>
            </a:r>
            <a:r>
              <a:rPr lang="en-US" sz="1800" b="1" u="sng" dirty="0">
                <a:solidFill>
                  <a:srgbClr val="0070C0"/>
                </a:solidFill>
                <a:latin typeface="ＭＳ Ｐゴシック" panose="020B0600070205080204" pitchFamily="50" charset="-128"/>
                <a:ea typeface="ＭＳ Ｐゴシック" panose="020B0600070205080204" pitchFamily="50" charset="-128"/>
              </a:rPr>
              <a:t>:</a:t>
            </a:r>
          </a:p>
          <a:p>
            <a:pPr marL="0">
              <a:spcBef>
                <a:spcPts val="0"/>
              </a:spcBef>
            </a:pPr>
            <a:r>
              <a:rPr lang="en-US" sz="1800" dirty="0">
                <a:solidFill>
                  <a:srgbClr val="0070C0"/>
                </a:solidFill>
                <a:latin typeface="ＭＳ Ｐゴシック" panose="020B0600070205080204" pitchFamily="50" charset="-128"/>
                <a:ea typeface="ＭＳ Ｐゴシック" panose="020B0600070205080204" pitchFamily="50" charset="-128"/>
              </a:rPr>
              <a:t>Cr‐Ni (</a:t>
            </a:r>
            <a:r>
              <a:rPr lang="ja-JP" altLang="en-US" sz="1800" dirty="0">
                <a:solidFill>
                  <a:srgbClr val="0070C0"/>
                </a:solidFill>
                <a:latin typeface="ＭＳ Ｐゴシック" panose="020B0600070205080204" pitchFamily="50" charset="-128"/>
                <a:ea typeface="ＭＳ Ｐゴシック" panose="020B0600070205080204" pitchFamily="50" charset="-128"/>
              </a:rPr>
              <a:t>代表鋼種 </a:t>
            </a:r>
            <a:r>
              <a:rPr lang="en-US" altLang="ja-JP" sz="1800" dirty="0">
                <a:solidFill>
                  <a:srgbClr val="0070C0"/>
                </a:solidFill>
                <a:latin typeface="ＭＳ Ｐゴシック" panose="020B0600070205080204" pitchFamily="50" charset="-128"/>
                <a:ea typeface="ＭＳ Ｐゴシック" panose="020B0600070205080204" pitchFamily="50" charset="-128"/>
              </a:rPr>
              <a:t>/EN 1.4362 )</a:t>
            </a:r>
          </a:p>
          <a:p>
            <a:pPr marL="0">
              <a:spcBef>
                <a:spcPts val="0"/>
              </a:spcBef>
            </a:pPr>
            <a:r>
              <a:rPr lang="en-US" sz="1800" dirty="0">
                <a:solidFill>
                  <a:srgbClr val="0070C0"/>
                </a:solidFill>
                <a:latin typeface="ＭＳ Ｐゴシック" panose="020B0600070205080204" pitchFamily="50" charset="-128"/>
                <a:ea typeface="ＭＳ Ｐゴシック" panose="020B0600070205080204" pitchFamily="50" charset="-128"/>
              </a:rPr>
              <a:t>Cr – Ni – Mo (</a:t>
            </a:r>
            <a:r>
              <a:rPr lang="ja-JP" altLang="en-US" sz="1800" dirty="0">
                <a:solidFill>
                  <a:srgbClr val="0070C0"/>
                </a:solidFill>
                <a:latin typeface="ＭＳ Ｐゴシック" panose="020B0600070205080204" pitchFamily="50" charset="-128"/>
                <a:ea typeface="ＭＳ Ｐゴシック" panose="020B0600070205080204" pitchFamily="50" charset="-128"/>
              </a:rPr>
              <a:t>代表鋼種 </a:t>
            </a:r>
            <a:r>
              <a:rPr lang="en-US" altLang="ja-JP" sz="1800" dirty="0">
                <a:solidFill>
                  <a:srgbClr val="0070C0"/>
                </a:solidFill>
                <a:latin typeface="ＭＳ Ｐゴシック" panose="020B0600070205080204" pitchFamily="50" charset="-128"/>
                <a:ea typeface="ＭＳ Ｐゴシック" panose="020B0600070205080204" pitchFamily="50" charset="-128"/>
              </a:rPr>
              <a:t>/EN 1.4462)</a:t>
            </a:r>
          </a:p>
          <a:p>
            <a:pPr marL="0">
              <a:spcBef>
                <a:spcPts val="0"/>
              </a:spcBef>
            </a:pPr>
            <a:endParaRPr lang="en-US" altLang="ja-JP" sz="1750" dirty="0">
              <a:solidFill>
                <a:srgbClr val="0070C0"/>
              </a:solidFill>
              <a:latin typeface="ＭＳ Ｐゴシック" panose="020B0600070205080204" pitchFamily="50" charset="-128"/>
              <a:ea typeface="ＭＳ Ｐゴシック" panose="020B0600070205080204" pitchFamily="50" charset="-128"/>
            </a:endParaRPr>
          </a:p>
        </p:txBody>
      </p:sp>
      <p:sp>
        <p:nvSpPr>
          <p:cNvPr id="3" name="Oval 2"/>
          <p:cNvSpPr/>
          <p:nvPr/>
        </p:nvSpPr>
        <p:spPr>
          <a:xfrm>
            <a:off x="4788024" y="4797152"/>
            <a:ext cx="4002037" cy="15121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耐食性と機械的特性の最適な組み合わせが得られる</a:t>
            </a:r>
            <a:r>
              <a:rPr lang="fr-FR" dirty="0">
                <a:solidFill>
                  <a:srgbClr val="0070C0"/>
                </a:solidFill>
                <a:latin typeface="ＭＳ Ｐゴシック" panose="020B0600070205080204" pitchFamily="50" charset="-128"/>
                <a:ea typeface="ＭＳ Ｐゴシック" panose="020B0600070205080204" pitchFamily="50" charset="-128"/>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624"/>
            <a:ext cx="2678609" cy="230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nvGraphicFramePr>
        <p:xfrm>
          <a:off x="5803293" y="44624"/>
          <a:ext cx="3103500" cy="2644807"/>
        </p:xfrm>
        <a:graphic>
          <a:graphicData uri="http://schemas.openxmlformats.org/drawingml/2006/table">
            <a:tbl>
              <a:tblPr firstRow="1" firstCol="1" bandRow="1">
                <a:tableStyleId>{5C22544A-7EE6-4342-B048-85BDC9FD1C3A}</a:tableStyleId>
              </a:tblPr>
              <a:tblGrid>
                <a:gridCol w="1388912">
                  <a:extLst>
                    <a:ext uri="{9D8B030D-6E8A-4147-A177-3AD203B41FA5}">
                      <a16:colId xmlns:a16="http://schemas.microsoft.com/office/drawing/2014/main" val="20000"/>
                    </a:ext>
                  </a:extLst>
                </a:gridCol>
                <a:gridCol w="866873">
                  <a:extLst>
                    <a:ext uri="{9D8B030D-6E8A-4147-A177-3AD203B41FA5}">
                      <a16:colId xmlns:a16="http://schemas.microsoft.com/office/drawing/2014/main" val="20001"/>
                    </a:ext>
                  </a:extLst>
                </a:gridCol>
                <a:gridCol w="847715">
                  <a:extLst>
                    <a:ext uri="{9D8B030D-6E8A-4147-A177-3AD203B41FA5}">
                      <a16:colId xmlns:a16="http://schemas.microsoft.com/office/drawing/2014/main" val="20002"/>
                    </a:ext>
                  </a:extLst>
                </a:gridCol>
              </a:tblGrid>
              <a:tr h="488535">
                <a:tc>
                  <a:txBody>
                    <a:bodyPr/>
                    <a:lstStyle/>
                    <a:p>
                      <a:pPr indent="279400" algn="just">
                        <a:spcAft>
                          <a:spcPts val="0"/>
                        </a:spcAft>
                      </a:pPr>
                      <a:r>
                        <a:rPr lang="ja-JP" sz="1100" kern="100" dirty="0">
                          <a:effectLst/>
                        </a:rPr>
                        <a:t>材料</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熱膨張係数</a:t>
                      </a:r>
                      <a:endParaRPr lang="en-US" altLang="ja-JP" sz="1100" kern="100" dirty="0">
                        <a:effectLst/>
                      </a:endParaRPr>
                    </a:p>
                    <a:p>
                      <a:pPr algn="just">
                        <a:spcAft>
                          <a:spcPts val="0"/>
                        </a:spcAft>
                      </a:pPr>
                      <a:r>
                        <a:rPr lang="en-US" altLang="ja-JP" sz="1100" kern="100" dirty="0">
                          <a:effectLst/>
                        </a:rPr>
                        <a:t>10</a:t>
                      </a:r>
                      <a:r>
                        <a:rPr lang="ja-JP" altLang="en-US" sz="1100" kern="100" dirty="0">
                          <a:effectLst/>
                        </a:rPr>
                        <a:t>⁻</a:t>
                      </a:r>
                      <a:r>
                        <a:rPr lang="en-US" altLang="ja-JP" sz="1100" kern="100" dirty="0">
                          <a:effectLst/>
                        </a:rPr>
                        <a:t>6</a:t>
                      </a:r>
                      <a:r>
                        <a:rPr lang="ja-JP" altLang="en-US" sz="1100" kern="100" dirty="0">
                          <a:effectLst/>
                        </a:rPr>
                        <a:t>⁰</a:t>
                      </a:r>
                      <a:r>
                        <a:rPr lang="en-US" altLang="ja-JP" sz="1100" kern="100" dirty="0">
                          <a:effectLst/>
                        </a:rPr>
                        <a:t>K</a:t>
                      </a:r>
                      <a:r>
                        <a:rPr lang="ja-JP" altLang="en-US" sz="1100" kern="100" dirty="0">
                          <a:effectLst/>
                        </a:rPr>
                        <a:t>⁻</a:t>
                      </a:r>
                      <a:r>
                        <a:rPr lang="en-US" altLang="ja-JP" sz="1100" kern="100" dirty="0">
                          <a:effectLst/>
                        </a:rPr>
                        <a:t>¹</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熱伝導率</a:t>
                      </a:r>
                      <a:endParaRPr lang="en-US" altLang="ja-JP" sz="1100" kern="100" dirty="0">
                        <a:effectLst/>
                      </a:endParaRPr>
                    </a:p>
                    <a:p>
                      <a:pPr algn="just">
                        <a:spcAft>
                          <a:spcPts val="0"/>
                        </a:spcAft>
                      </a:pPr>
                      <a:r>
                        <a:rPr lang="en-US" altLang="ja-JP" sz="1000" kern="100" dirty="0">
                          <a:effectLst/>
                          <a:latin typeface="Times New Roman"/>
                          <a:ea typeface="ＭＳ ゴシック"/>
                        </a:rPr>
                        <a:t>W</a:t>
                      </a:r>
                      <a:r>
                        <a:rPr lang="ja-JP" altLang="en-US" sz="1000" kern="100" dirty="0">
                          <a:effectLst/>
                          <a:latin typeface="Times New Roman"/>
                          <a:ea typeface="ＭＳ ゴシック"/>
                        </a:rPr>
                        <a:t>⁰ｍ⁻</a:t>
                      </a:r>
                      <a:r>
                        <a:rPr lang="en-US" altLang="ja-JP" sz="1000" kern="100" dirty="0">
                          <a:effectLst/>
                          <a:latin typeface="Times New Roman"/>
                          <a:ea typeface="ＭＳ ゴシック"/>
                        </a:rPr>
                        <a:t>¹</a:t>
                      </a:r>
                      <a:r>
                        <a:rPr lang="ja-JP" altLang="en-US" sz="1000" kern="100" dirty="0">
                          <a:effectLst/>
                          <a:latin typeface="Times New Roman"/>
                          <a:ea typeface="ＭＳ ゴシック"/>
                        </a:rPr>
                        <a:t>⁰</a:t>
                      </a:r>
                      <a:r>
                        <a:rPr lang="en-US" altLang="ja-JP" sz="1000" kern="100" dirty="0">
                          <a:effectLst/>
                          <a:latin typeface="Times New Roman"/>
                          <a:ea typeface="ＭＳ ゴシック"/>
                        </a:rPr>
                        <a:t>K⁻¹</a:t>
                      </a:r>
                      <a:endParaRPr lang="ja-JP" sz="1000" kern="100" dirty="0">
                        <a:effectLst/>
                        <a:latin typeface="Times New Roman"/>
                        <a:ea typeface="ＭＳ ゴシック"/>
                      </a:endParaRPr>
                    </a:p>
                  </a:txBody>
                  <a:tcPr marL="68580" marR="68580" marT="0" marB="0"/>
                </a:tc>
                <a:extLst>
                  <a:ext uri="{0D108BD9-81ED-4DB2-BD59-A6C34878D82A}">
                    <a16:rowId xmlns:a16="http://schemas.microsoft.com/office/drawing/2014/main" val="10000"/>
                  </a:ext>
                </a:extLst>
              </a:tr>
              <a:tr h="269534">
                <a:tc>
                  <a:txBody>
                    <a:bodyPr/>
                    <a:lstStyle/>
                    <a:p>
                      <a:pPr algn="just">
                        <a:spcAft>
                          <a:spcPts val="0"/>
                        </a:spcAft>
                      </a:pPr>
                      <a:r>
                        <a:rPr lang="ja-JP" sz="1100" kern="100">
                          <a:effectLst/>
                        </a:rPr>
                        <a:t>オーステナイト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1"/>
                  </a:ext>
                </a:extLst>
              </a:tr>
              <a:tr h="269534">
                <a:tc>
                  <a:txBody>
                    <a:bodyPr/>
                    <a:lstStyle/>
                    <a:p>
                      <a:pPr algn="just">
                        <a:spcAft>
                          <a:spcPts val="0"/>
                        </a:spcAft>
                      </a:pPr>
                      <a:r>
                        <a:rPr lang="ja-JP" sz="1100" kern="100">
                          <a:effectLst/>
                        </a:rPr>
                        <a:t>フェライト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2"/>
                  </a:ext>
                </a:extLst>
              </a:tr>
              <a:tr h="269534">
                <a:tc>
                  <a:txBody>
                    <a:bodyPr/>
                    <a:lstStyle/>
                    <a:p>
                      <a:pPr algn="just">
                        <a:spcAft>
                          <a:spcPts val="0"/>
                        </a:spcAft>
                      </a:pPr>
                      <a:r>
                        <a:rPr lang="ja-JP" sz="1100" kern="100">
                          <a:effectLst/>
                        </a:rPr>
                        <a:t>二相鋼</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14</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3"/>
                  </a:ext>
                </a:extLst>
              </a:tr>
              <a:tr h="269534">
                <a:tc>
                  <a:txBody>
                    <a:bodyPr/>
                    <a:lstStyle/>
                    <a:p>
                      <a:pPr algn="just">
                        <a:spcAft>
                          <a:spcPts val="0"/>
                        </a:spcAft>
                      </a:pPr>
                      <a:r>
                        <a:rPr lang="ja-JP" sz="1100" kern="100" dirty="0">
                          <a:effectLst/>
                        </a:rPr>
                        <a:t>マルテンサイト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24</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4"/>
                  </a:ext>
                </a:extLst>
              </a:tr>
              <a:tr h="269534">
                <a:tc>
                  <a:txBody>
                    <a:bodyPr/>
                    <a:lstStyle/>
                    <a:p>
                      <a:pPr algn="just">
                        <a:spcAft>
                          <a:spcPts val="0"/>
                        </a:spcAft>
                      </a:pPr>
                      <a:r>
                        <a:rPr lang="ja-JP" altLang="en-US" sz="1100" kern="100" dirty="0">
                          <a:effectLst/>
                        </a:rPr>
                        <a:t>炭素鋼</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5"/>
                  </a:ext>
                </a:extLst>
              </a:tr>
              <a:tr h="269534">
                <a:tc>
                  <a:txBody>
                    <a:bodyPr/>
                    <a:lstStyle/>
                    <a:p>
                      <a:pPr algn="just">
                        <a:spcAft>
                          <a:spcPts val="0"/>
                        </a:spcAft>
                      </a:pPr>
                      <a:r>
                        <a:rPr lang="ja-JP" sz="1100" kern="100">
                          <a:effectLst/>
                        </a:rPr>
                        <a:t>アルミ</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230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6"/>
                  </a:ext>
                </a:extLst>
              </a:tr>
              <a:tr h="269534">
                <a:tc>
                  <a:txBody>
                    <a:bodyPr/>
                    <a:lstStyle/>
                    <a:p>
                      <a:pPr algn="just">
                        <a:spcAft>
                          <a:spcPts val="0"/>
                        </a:spcAft>
                      </a:pPr>
                      <a:r>
                        <a:rPr lang="ja-JP" sz="1100" kern="100">
                          <a:effectLst/>
                        </a:rPr>
                        <a:t>銅</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17</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380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7"/>
                  </a:ext>
                </a:extLst>
              </a:tr>
              <a:tr h="269534">
                <a:tc>
                  <a:txBody>
                    <a:bodyPr/>
                    <a:lstStyle/>
                    <a:p>
                      <a:pPr algn="just">
                        <a:spcAft>
                          <a:spcPts val="0"/>
                        </a:spcAft>
                      </a:pPr>
                      <a:r>
                        <a:rPr lang="ja-JP" sz="1100" kern="100" dirty="0">
                          <a:effectLst/>
                        </a:rPr>
                        <a:t>コンクリート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8"/>
                  </a:ext>
                </a:extLst>
              </a:tr>
            </a:tbl>
          </a:graphicData>
        </a:graphic>
      </p:graphicFrame>
      <p:sp>
        <p:nvSpPr>
          <p:cNvPr id="8" name="Slide Number Placeholder 3">
            <a:extLst>
              <a:ext uri="{FF2B5EF4-FFF2-40B4-BE49-F238E27FC236}">
                <a16:creationId xmlns:a16="http://schemas.microsoft.com/office/drawing/2014/main" id="{BBD3AB2B-BCA9-48CC-B357-BF7481A79C73}"/>
              </a:ext>
            </a:extLst>
          </p:cNvPr>
          <p:cNvSpPr txBox="1">
            <a:spLocks/>
          </p:cNvSpPr>
          <p:nvPr/>
        </p:nvSpPr>
        <p:spPr>
          <a:xfrm>
            <a:off x="8567936" y="6492875"/>
            <a:ext cx="5760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8</a:t>
            </a:fld>
            <a:endParaRPr lang="fr-FR" dirty="0">
              <a:solidFill>
                <a:schemeClr val="bg1"/>
              </a:solidFill>
            </a:endParaRPr>
          </a:p>
        </p:txBody>
      </p:sp>
      <p:sp>
        <p:nvSpPr>
          <p:cNvPr id="9" name="TextBox 4">
            <a:extLst>
              <a:ext uri="{FF2B5EF4-FFF2-40B4-BE49-F238E27FC236}">
                <a16:creationId xmlns:a16="http://schemas.microsoft.com/office/drawing/2014/main" id="{4580360F-E6CE-4F54-B146-BED815941135}"/>
              </a:ext>
            </a:extLst>
          </p:cNvPr>
          <p:cNvSpPr txBox="1"/>
          <p:nvPr/>
        </p:nvSpPr>
        <p:spPr>
          <a:xfrm>
            <a:off x="7119992" y="3036502"/>
            <a:ext cx="1727800" cy="1015663"/>
          </a:xfrm>
          <a:prstGeom prst="rect">
            <a:avLst/>
          </a:prstGeom>
          <a:noFill/>
        </p:spPr>
        <p:txBody>
          <a:bodyPr wrap="square" rtlCol="0">
            <a:spAutoFit/>
          </a:bodyPr>
          <a:lstStyle/>
          <a:p>
            <a:r>
              <a:rPr lang="ja-JP" altLang="ja-JP" sz="1200" kern="0" dirty="0">
                <a:solidFill>
                  <a:srgbClr val="0070C1"/>
                </a:solidFill>
                <a:latin typeface="ＭＳ Ｐゴシック" panose="020B0600070205080204" pitchFamily="50" charset="-128"/>
                <a:ea typeface="ＭＳ Ｐゴシック" panose="020B0600070205080204" pitchFamily="50" charset="-128"/>
                <a:cs typeface="Calibri"/>
              </a:rPr>
              <a:t>色による特性区分</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00B15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00B150"/>
                </a:solidFill>
                <a:latin typeface="ＭＳ Ｐゴシック" panose="020B0600070205080204" pitchFamily="50" charset="-128"/>
                <a:ea typeface="ＭＳ Ｐゴシック" panose="020B0600070205080204" pitchFamily="50" charset="-128"/>
                <a:cs typeface="Arial"/>
              </a:rPr>
              <a:t>物理的性質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C10000"/>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C10000"/>
                </a:solidFill>
                <a:latin typeface="ＭＳ Ｐゴシック" panose="020B0600070205080204" pitchFamily="50" charset="-128"/>
                <a:ea typeface="ＭＳ Ｐゴシック" panose="020B0600070205080204" pitchFamily="50" charset="-128"/>
                <a:cs typeface="Arial"/>
              </a:rPr>
              <a:t>耐食性</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7030A1"/>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7030A1"/>
                </a:solidFill>
                <a:latin typeface="ＭＳ Ｐゴシック" panose="020B0600070205080204" pitchFamily="50" charset="-128"/>
                <a:ea typeface="ＭＳ Ｐゴシック" panose="020B0600070205080204" pitchFamily="50" charset="-128"/>
                <a:cs typeface="Arial"/>
              </a:rPr>
              <a:t>機械的性質</a:t>
            </a:r>
            <a:endParaRPr lang="ja-JP" altLang="ja-JP" sz="1200" kern="100" dirty="0">
              <a:latin typeface="ＭＳ Ｐゴシック" panose="020B0600070205080204" pitchFamily="50" charset="-128"/>
              <a:ea typeface="ＭＳ Ｐゴシック" panose="020B0600070205080204" pitchFamily="50" charset="-128"/>
            </a:endParaRPr>
          </a:p>
          <a:p>
            <a:r>
              <a:rPr lang="en-US" altLang="ja-JP" sz="1200" kern="0" dirty="0">
                <a:solidFill>
                  <a:srgbClr val="E56C0A"/>
                </a:solidFill>
                <a:latin typeface="ＭＳ Ｐゴシック" panose="020B0600070205080204" pitchFamily="50" charset="-128"/>
                <a:ea typeface="ＭＳ Ｐゴシック" panose="020B0600070205080204" pitchFamily="50" charset="-128"/>
                <a:cs typeface="Arial"/>
              </a:rPr>
              <a:t>• </a:t>
            </a:r>
            <a:r>
              <a:rPr lang="ja-JP" altLang="ja-JP" sz="1200" kern="0" dirty="0">
                <a:solidFill>
                  <a:srgbClr val="E56C0A"/>
                </a:solidFill>
                <a:latin typeface="ＭＳ Ｐゴシック" panose="020B0600070205080204" pitchFamily="50" charset="-128"/>
                <a:ea typeface="ＭＳ Ｐゴシック" panose="020B0600070205080204" pitchFamily="50" charset="-128"/>
                <a:cs typeface="Arial"/>
              </a:rPr>
              <a:t>加工性</a:t>
            </a:r>
            <a:endParaRPr lang="ja-JP" altLang="ja-JP" sz="1200" kern="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2365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8856" cy="922114"/>
          </a:xfrm>
        </p:spPr>
        <p:txBody>
          <a:bodyPr>
            <a:noAutofit/>
          </a:bodyPr>
          <a:lstStyle/>
          <a:p>
            <a:pPr algn="l"/>
            <a:r>
              <a:rPr lang="ja-JP" altLang="en-US" sz="3200" dirty="0">
                <a:latin typeface="ＭＳ Ｐゴシック" panose="020B0600070205080204" pitchFamily="50" charset="-128"/>
                <a:ea typeface="ＭＳ Ｐゴシック" panose="020B0600070205080204" pitchFamily="50" charset="-128"/>
              </a:rPr>
              <a:t>マルテンサイト鋼</a:t>
            </a:r>
            <a:endParaRPr lang="fr-FR" sz="3200" dirty="0">
              <a:latin typeface="ＭＳ Ｐゴシック" panose="020B0600070205080204" pitchFamily="50" charset="-128"/>
              <a:ea typeface="ＭＳ Ｐゴシック" panose="020B0600070205080204" pitchFamily="50" charset="-128"/>
            </a:endParaRPr>
          </a:p>
        </p:txBody>
      </p:sp>
      <p:sp>
        <p:nvSpPr>
          <p:cNvPr id="4" name="Text Box 8"/>
          <p:cNvSpPr txBox="1">
            <a:spLocks noGrp="1" noChangeArrowheads="1"/>
          </p:cNvSpPr>
          <p:nvPr>
            <p:ph idx="1"/>
          </p:nvPr>
        </p:nvSpPr>
        <p:spPr>
          <a:xfrm>
            <a:off x="251520" y="836712"/>
            <a:ext cx="6336704" cy="4525963"/>
          </a:xfrm>
        </p:spPr>
        <p:txBody>
          <a:bodyPr>
            <a:noAutofit/>
          </a:bodyPr>
          <a:lstStyle>
            <a:lvl1pPr>
              <a:defRPr sz="2500">
                <a:solidFill>
                  <a:schemeClr val="tx1"/>
                </a:solidFill>
                <a:latin typeface="Arial" charset="0"/>
              </a:defRPr>
            </a:lvl1pPr>
            <a:lvl2pPr marL="742950" indent="-285750">
              <a:defRPr sz="2500">
                <a:solidFill>
                  <a:schemeClr val="tx1"/>
                </a:solidFill>
                <a:latin typeface="Arial" charset="0"/>
              </a:defRPr>
            </a:lvl2pPr>
            <a:lvl3pPr marL="1143000" indent="-228600">
              <a:defRPr sz="2500">
                <a:solidFill>
                  <a:schemeClr val="tx1"/>
                </a:solidFill>
                <a:latin typeface="Arial" charset="0"/>
              </a:defRPr>
            </a:lvl3pPr>
            <a:lvl4pPr marL="1600200" indent="-228600">
              <a:defRPr sz="2500">
                <a:solidFill>
                  <a:schemeClr val="tx1"/>
                </a:solidFill>
                <a:latin typeface="Arial" charset="0"/>
              </a:defRPr>
            </a:lvl4pPr>
            <a:lvl5pPr marL="2057400" indent="-228600">
              <a:defRPr sz="2500">
                <a:solidFill>
                  <a:schemeClr val="tx1"/>
                </a:solidFill>
                <a:latin typeface="Arial" charset="0"/>
              </a:defRPr>
            </a:lvl5pPr>
            <a:lvl6pPr marL="2514600" indent="-228600" eaLnBrk="0" fontAlgn="base" hangingPunct="0">
              <a:spcBef>
                <a:spcPct val="0"/>
              </a:spcBef>
              <a:spcAft>
                <a:spcPct val="0"/>
              </a:spcAft>
              <a:defRPr sz="2500">
                <a:solidFill>
                  <a:schemeClr val="tx1"/>
                </a:solidFill>
                <a:latin typeface="Arial" charset="0"/>
              </a:defRPr>
            </a:lvl6pPr>
            <a:lvl7pPr marL="2971800" indent="-228600" eaLnBrk="0" fontAlgn="base" hangingPunct="0">
              <a:spcBef>
                <a:spcPct val="0"/>
              </a:spcBef>
              <a:spcAft>
                <a:spcPct val="0"/>
              </a:spcAft>
              <a:defRPr sz="2500">
                <a:solidFill>
                  <a:schemeClr val="tx1"/>
                </a:solidFill>
                <a:latin typeface="Arial" charset="0"/>
              </a:defRPr>
            </a:lvl7pPr>
            <a:lvl8pPr marL="3429000" indent="-228600" eaLnBrk="0" fontAlgn="base" hangingPunct="0">
              <a:spcBef>
                <a:spcPct val="0"/>
              </a:spcBef>
              <a:spcAft>
                <a:spcPct val="0"/>
              </a:spcAft>
              <a:defRPr sz="2500">
                <a:solidFill>
                  <a:schemeClr val="tx1"/>
                </a:solidFill>
                <a:latin typeface="Arial" charset="0"/>
              </a:defRPr>
            </a:lvl8pPr>
            <a:lvl9pPr marL="3886200" indent="-228600" eaLnBrk="0" fontAlgn="base" hangingPunct="0">
              <a:spcBef>
                <a:spcPct val="0"/>
              </a:spcBef>
              <a:spcAft>
                <a:spcPct val="0"/>
              </a:spcAft>
              <a:defRPr sz="2500">
                <a:solidFill>
                  <a:schemeClr val="tx1"/>
                </a:solidFill>
                <a:latin typeface="Arial" charset="0"/>
              </a:defRPr>
            </a:lvl9pPr>
          </a:lstStyle>
          <a:p>
            <a:pPr marL="0" indent="0">
              <a:spcBef>
                <a:spcPts val="0"/>
              </a:spcBef>
              <a:buNone/>
            </a:pPr>
            <a:endParaRPr lang="en-US" altLang="ja-JP" sz="1800" b="1" u="sng" dirty="0">
              <a:solidFill>
                <a:srgbClr val="0070C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一般的特性</a:t>
            </a:r>
            <a:r>
              <a:rPr lang="en-US" sz="1800" b="1" u="sng" dirty="0">
                <a:solidFill>
                  <a:srgbClr val="0070C0"/>
                </a:solidFill>
                <a:latin typeface="ＭＳ Ｐゴシック" panose="020B0600070205080204" pitchFamily="50" charset="-128"/>
                <a:ea typeface="ＭＳ Ｐゴシック" panose="020B0600070205080204" pitchFamily="50" charset="-128"/>
              </a:rPr>
              <a:t>:</a:t>
            </a:r>
          </a:p>
          <a:p>
            <a:pPr>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磁性がある</a:t>
            </a:r>
          </a:p>
          <a:p>
            <a:pPr>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低い熱膨張係数</a:t>
            </a:r>
          </a:p>
          <a:p>
            <a:pPr>
              <a:spcBef>
                <a:spcPts val="0"/>
              </a:spcBef>
            </a:pPr>
            <a:r>
              <a:rPr lang="ja-JP" altLang="en-US" sz="1800" dirty="0">
                <a:solidFill>
                  <a:srgbClr val="00B050"/>
                </a:solidFill>
                <a:latin typeface="ＭＳ Ｐゴシック" panose="020B0600070205080204" pitchFamily="50" charset="-128"/>
                <a:ea typeface="ＭＳ Ｐゴシック" panose="020B0600070205080204" pitchFamily="50" charset="-128"/>
              </a:rPr>
              <a:t>良好な熱伝導率</a:t>
            </a:r>
          </a:p>
          <a:p>
            <a:pPr>
              <a:spcBef>
                <a:spcPts val="0"/>
              </a:spcBef>
            </a:pPr>
            <a:r>
              <a:rPr lang="ja-JP" altLang="en-US" sz="1800" dirty="0">
                <a:solidFill>
                  <a:srgbClr val="C00000"/>
                </a:solidFill>
                <a:latin typeface="ＭＳ Ｐゴシック" panose="020B0600070205080204" pitchFamily="50" charset="-128"/>
                <a:ea typeface="ＭＳ Ｐゴシック" panose="020B0600070205080204" pitchFamily="50" charset="-128"/>
              </a:rPr>
              <a:t>ある程度良好な耐食性、合金含有量と共に上昇</a:t>
            </a:r>
            <a:endParaRPr lang="de-DE" altLang="fr-FR" sz="1800" dirty="0">
              <a:solidFill>
                <a:srgbClr val="C00000"/>
              </a:solidFill>
              <a:latin typeface="ＭＳ Ｐゴシック" panose="020B0600070205080204" pitchFamily="50" charset="-128"/>
              <a:ea typeface="ＭＳ Ｐゴシック" panose="020B0600070205080204" pitchFamily="50" charset="-128"/>
            </a:endParaRPr>
          </a:p>
          <a:p>
            <a:pPr>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熱処理により</a:t>
            </a:r>
            <a:r>
              <a:rPr lang="ja-JP" altLang="en-US" sz="1800" u="sng" dirty="0">
                <a:solidFill>
                  <a:srgbClr val="A21E9C"/>
                </a:solidFill>
                <a:latin typeface="ＭＳ Ｐゴシック" panose="020B0600070205080204" pitchFamily="50" charset="-128"/>
                <a:ea typeface="ＭＳ Ｐゴシック" panose="020B0600070205080204" pitchFamily="50" charset="-128"/>
              </a:rPr>
              <a:t>高強度</a:t>
            </a:r>
            <a:r>
              <a:rPr lang="ja-JP" altLang="en-US" sz="1800" dirty="0">
                <a:solidFill>
                  <a:srgbClr val="A21E9C"/>
                </a:solidFill>
                <a:latin typeface="ＭＳ Ｐゴシック" panose="020B0600070205080204" pitchFamily="50" charset="-128"/>
                <a:ea typeface="ＭＳ Ｐゴシック" panose="020B0600070205080204" pitchFamily="50" charset="-128"/>
              </a:rPr>
              <a:t>が得られる（冷間加工では</a:t>
            </a:r>
            <a:endParaRPr lang="en-US" altLang="ja-JP" sz="1800" dirty="0">
              <a:solidFill>
                <a:srgbClr val="A21E9C"/>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dirty="0">
                <a:solidFill>
                  <a:srgbClr val="A21E9C"/>
                </a:solidFill>
                <a:latin typeface="ＭＳ Ｐゴシック" panose="020B0600070205080204" pitchFamily="50" charset="-128"/>
                <a:ea typeface="ＭＳ Ｐゴシック" panose="020B0600070205080204" pitchFamily="50" charset="-128"/>
              </a:rPr>
              <a:t>　　得られず）、伸び率は限定的</a:t>
            </a:r>
          </a:p>
          <a:p>
            <a:pPr>
              <a:spcBef>
                <a:spcPts val="0"/>
              </a:spcBef>
            </a:pPr>
            <a:r>
              <a:rPr lang="ja-JP" altLang="en-US" sz="1800" dirty="0">
                <a:solidFill>
                  <a:srgbClr val="A21E9C"/>
                </a:solidFill>
                <a:latin typeface="ＭＳ Ｐゴシック" panose="020B0600070205080204" pitchFamily="50" charset="-128"/>
                <a:ea typeface="ＭＳ Ｐゴシック" panose="020B0600070205080204" pitchFamily="50" charset="-128"/>
              </a:rPr>
              <a:t>極低温での使用には不適</a:t>
            </a:r>
            <a:endPar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endParaRPr>
          </a:p>
          <a:p>
            <a:pPr>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成形には適さず、しばしば機械により加工される</a:t>
            </a:r>
          </a:p>
          <a:p>
            <a:pPr>
              <a:spcBef>
                <a:spcPts val="0"/>
              </a:spcBef>
            </a:pP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溶接可能（</a:t>
            </a:r>
            <a:r>
              <a:rPr lang="en-US" altLang="ja-JP" sz="1800" dirty="0">
                <a:solidFill>
                  <a:schemeClr val="accent6">
                    <a:lumMod val="75000"/>
                  </a:schemeClr>
                </a:solidFill>
                <a:latin typeface="ＭＳ Ｐゴシック" panose="020B0600070205080204" pitchFamily="50" charset="-128"/>
                <a:ea typeface="ＭＳ Ｐゴシック" panose="020B0600070205080204" pitchFamily="50" charset="-128"/>
              </a:rPr>
              <a:t>TIG,MIG</a:t>
            </a:r>
            <a:r>
              <a:rPr lang="ja-JP" altLang="en-US" sz="1800" dirty="0">
                <a:solidFill>
                  <a:schemeClr val="accent6">
                    <a:lumMod val="75000"/>
                  </a:schemeClr>
                </a:solidFill>
                <a:latin typeface="ＭＳ Ｐゴシック" panose="020B0600070205080204" pitchFamily="50" charset="-128"/>
                <a:ea typeface="ＭＳ Ｐゴシック" panose="020B0600070205080204" pitchFamily="50" charset="-128"/>
              </a:rPr>
              <a:t>）だが通常溶接後の熱処理を必要とする</a:t>
            </a:r>
          </a:p>
          <a:p>
            <a:pPr marL="0" indent="0">
              <a:spcBef>
                <a:spcPts val="0"/>
              </a:spcBef>
              <a:buNone/>
            </a:pPr>
            <a:endParaRPr lang="en-US" sz="1800" b="1" u="sng" dirty="0">
              <a:solidFill>
                <a:srgbClr val="0070C0"/>
              </a:solidFill>
              <a:latin typeface="ＭＳ Ｐゴシック" panose="020B0600070205080204" pitchFamily="50" charset="-128"/>
              <a:ea typeface="ＭＳ Ｐゴシック" panose="020B0600070205080204" pitchFamily="50" charset="-128"/>
            </a:endParaRPr>
          </a:p>
          <a:p>
            <a:pPr marL="0" indent="0">
              <a:spcBef>
                <a:spcPts val="0"/>
              </a:spcBef>
              <a:buNone/>
            </a:pPr>
            <a:r>
              <a:rPr lang="ja-JP" altLang="en-US" sz="1800" b="1" u="sng" dirty="0">
                <a:solidFill>
                  <a:srgbClr val="0070C0"/>
                </a:solidFill>
                <a:latin typeface="ＭＳ Ｐゴシック" panose="020B0600070205080204" pitchFamily="50" charset="-128"/>
                <a:ea typeface="ＭＳ Ｐゴシック" panose="020B0600070205080204" pitchFamily="50" charset="-128"/>
              </a:rPr>
              <a:t>サブ・グループ</a:t>
            </a:r>
            <a:r>
              <a:rPr lang="en-US" sz="1800" b="1" u="sng" dirty="0">
                <a:solidFill>
                  <a:srgbClr val="0070C0"/>
                </a:solidFill>
                <a:latin typeface="ＭＳ Ｐゴシック" panose="020B0600070205080204" pitchFamily="50" charset="-128"/>
                <a:ea typeface="ＭＳ Ｐゴシック" panose="020B0600070205080204" pitchFamily="50" charset="-128"/>
              </a:rPr>
              <a:t>:</a:t>
            </a:r>
          </a:p>
          <a:p>
            <a:pPr>
              <a:spcBef>
                <a:spcPts val="0"/>
              </a:spcBef>
            </a:pPr>
            <a:r>
              <a:rPr lang="en-US" sz="1800" dirty="0">
                <a:solidFill>
                  <a:srgbClr val="0070C0"/>
                </a:solidFill>
                <a:latin typeface="ＭＳ Ｐゴシック" panose="020B0600070205080204" pitchFamily="50" charset="-128"/>
                <a:ea typeface="ＭＳ Ｐゴシック" panose="020B0600070205080204" pitchFamily="50" charset="-128"/>
              </a:rPr>
              <a:t> C‐ Cr (</a:t>
            </a:r>
            <a:r>
              <a:rPr lang="ja-JP" altLang="en-US" sz="1800" dirty="0">
                <a:solidFill>
                  <a:srgbClr val="0070C0"/>
                </a:solidFill>
                <a:latin typeface="ＭＳ Ｐゴシック" panose="020B0600070205080204" pitchFamily="50" charset="-128"/>
                <a:ea typeface="ＭＳ Ｐゴシック" panose="020B0600070205080204" pitchFamily="50" charset="-128"/>
              </a:rPr>
              <a:t>代表鋼種 </a:t>
            </a:r>
            <a:r>
              <a:rPr lang="en-US" altLang="ja-JP" sz="1800" dirty="0">
                <a:solidFill>
                  <a:srgbClr val="0070C0"/>
                </a:solidFill>
                <a:latin typeface="ＭＳ Ｐゴシック" panose="020B0600070205080204" pitchFamily="50" charset="-128"/>
                <a:ea typeface="ＭＳ Ｐゴシック" panose="020B0600070205080204" pitchFamily="50" charset="-128"/>
              </a:rPr>
              <a:t>420/EN 1.4028 )</a:t>
            </a:r>
          </a:p>
          <a:p>
            <a:pPr>
              <a:spcBef>
                <a:spcPts val="0"/>
              </a:spcBef>
            </a:pPr>
            <a:r>
              <a:rPr lang="en-US" altLang="ja-JP" sz="1800" dirty="0">
                <a:solidFill>
                  <a:srgbClr val="0070C0"/>
                </a:solidFill>
                <a:latin typeface="ＭＳ Ｐゴシック" panose="020B0600070205080204" pitchFamily="50" charset="-128"/>
                <a:ea typeface="ＭＳ Ｐゴシック" panose="020B0600070205080204" pitchFamily="50" charset="-128"/>
              </a:rPr>
              <a:t> </a:t>
            </a:r>
            <a:r>
              <a:rPr lang="en-US" sz="1800" dirty="0">
                <a:solidFill>
                  <a:srgbClr val="0070C0"/>
                </a:solidFill>
                <a:latin typeface="ＭＳ Ｐゴシック" panose="020B0600070205080204" pitchFamily="50" charset="-128"/>
                <a:ea typeface="ＭＳ Ｐゴシック" panose="020B0600070205080204" pitchFamily="50" charset="-128"/>
              </a:rPr>
              <a:t>C‐Cr‐Ni (</a:t>
            </a:r>
            <a:r>
              <a:rPr lang="ja-JP" altLang="en-US" sz="1800" dirty="0">
                <a:solidFill>
                  <a:srgbClr val="0070C0"/>
                </a:solidFill>
                <a:latin typeface="ＭＳ Ｐゴシック" panose="020B0600070205080204" pitchFamily="50" charset="-128"/>
                <a:ea typeface="ＭＳ Ｐゴシック" panose="020B0600070205080204" pitchFamily="50" charset="-128"/>
              </a:rPr>
              <a:t>代表鋼種 </a:t>
            </a:r>
            <a:r>
              <a:rPr lang="en-US" altLang="ja-JP" sz="1800" dirty="0">
                <a:solidFill>
                  <a:srgbClr val="0070C0"/>
                </a:solidFill>
                <a:latin typeface="ＭＳ Ｐゴシック" panose="020B0600070205080204" pitchFamily="50" charset="-128"/>
                <a:ea typeface="ＭＳ Ｐゴシック" panose="020B0600070205080204" pitchFamily="50" charset="-128"/>
              </a:rPr>
              <a:t>/EN 1.4313)</a:t>
            </a:r>
          </a:p>
          <a:p>
            <a:pPr>
              <a:spcBef>
                <a:spcPts val="0"/>
              </a:spcBef>
            </a:pPr>
            <a:r>
              <a:rPr lang="en-US" altLang="ja-JP" sz="1800" dirty="0">
                <a:solidFill>
                  <a:srgbClr val="0070C0"/>
                </a:solidFill>
                <a:latin typeface="ＭＳ Ｐゴシック" panose="020B0600070205080204" pitchFamily="50" charset="-128"/>
                <a:ea typeface="ＭＳ Ｐゴシック" panose="020B0600070205080204" pitchFamily="50" charset="-128"/>
              </a:rPr>
              <a:t> </a:t>
            </a:r>
            <a:r>
              <a:rPr lang="ja-JP" altLang="en-US" sz="1800" dirty="0">
                <a:solidFill>
                  <a:srgbClr val="0070C0"/>
                </a:solidFill>
                <a:latin typeface="ＭＳ Ｐゴシック" panose="020B0600070205080204" pitchFamily="50" charset="-128"/>
                <a:ea typeface="ＭＳ Ｐゴシック" panose="020B0600070205080204" pitchFamily="50" charset="-128"/>
              </a:rPr>
              <a:t>析出硬化　</a:t>
            </a:r>
            <a:r>
              <a:rPr lang="en-US" altLang="ja-JP" sz="1800" dirty="0">
                <a:solidFill>
                  <a:srgbClr val="0070C0"/>
                </a:solidFill>
                <a:latin typeface="ＭＳ Ｐゴシック" panose="020B0600070205080204" pitchFamily="50" charset="-128"/>
                <a:ea typeface="ＭＳ Ｐゴシック" panose="020B0600070205080204" pitchFamily="50" charset="-128"/>
              </a:rPr>
              <a:t>(17/4 </a:t>
            </a:r>
            <a:r>
              <a:rPr lang="en-US" sz="1800" dirty="0">
                <a:solidFill>
                  <a:srgbClr val="0070C0"/>
                </a:solidFill>
                <a:latin typeface="ＭＳ Ｐゴシック" panose="020B0600070205080204" pitchFamily="50" charset="-128"/>
                <a:ea typeface="ＭＳ Ｐゴシック" panose="020B0600070205080204" pitchFamily="50" charset="-128"/>
              </a:rPr>
              <a:t>PH/EN 1.4542) </a:t>
            </a:r>
          </a:p>
        </p:txBody>
      </p:sp>
      <p:sp>
        <p:nvSpPr>
          <p:cNvPr id="3" name="Oval 2"/>
          <p:cNvSpPr/>
          <p:nvPr/>
        </p:nvSpPr>
        <p:spPr>
          <a:xfrm>
            <a:off x="4920332" y="4797152"/>
            <a:ext cx="3888432" cy="15121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耐食性を持つ工業用鋼として使用される</a:t>
            </a:r>
            <a:endParaRPr lang="fr-FR" dirty="0">
              <a:solidFill>
                <a:srgbClr val="0070C0"/>
              </a:solidFill>
              <a:latin typeface="ＭＳ Ｐゴシック" panose="020B0600070205080204" pitchFamily="50" charset="-128"/>
              <a:ea typeface="ＭＳ Ｐゴシック" panose="020B0600070205080204" pitchFamily="5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4624"/>
            <a:ext cx="250930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表 6"/>
          <p:cNvGraphicFramePr>
            <a:graphicFrameLocks noGrp="1"/>
          </p:cNvGraphicFramePr>
          <p:nvPr/>
        </p:nvGraphicFramePr>
        <p:xfrm>
          <a:off x="5733047" y="44624"/>
          <a:ext cx="3103500" cy="2644807"/>
        </p:xfrm>
        <a:graphic>
          <a:graphicData uri="http://schemas.openxmlformats.org/drawingml/2006/table">
            <a:tbl>
              <a:tblPr firstRow="1" firstCol="1" bandRow="1">
                <a:tableStyleId>{5C22544A-7EE6-4342-B048-85BDC9FD1C3A}</a:tableStyleId>
              </a:tblPr>
              <a:tblGrid>
                <a:gridCol w="1388912">
                  <a:extLst>
                    <a:ext uri="{9D8B030D-6E8A-4147-A177-3AD203B41FA5}">
                      <a16:colId xmlns:a16="http://schemas.microsoft.com/office/drawing/2014/main" val="20000"/>
                    </a:ext>
                  </a:extLst>
                </a:gridCol>
                <a:gridCol w="866873">
                  <a:extLst>
                    <a:ext uri="{9D8B030D-6E8A-4147-A177-3AD203B41FA5}">
                      <a16:colId xmlns:a16="http://schemas.microsoft.com/office/drawing/2014/main" val="20001"/>
                    </a:ext>
                  </a:extLst>
                </a:gridCol>
                <a:gridCol w="847715">
                  <a:extLst>
                    <a:ext uri="{9D8B030D-6E8A-4147-A177-3AD203B41FA5}">
                      <a16:colId xmlns:a16="http://schemas.microsoft.com/office/drawing/2014/main" val="20002"/>
                    </a:ext>
                  </a:extLst>
                </a:gridCol>
              </a:tblGrid>
              <a:tr h="488535">
                <a:tc>
                  <a:txBody>
                    <a:bodyPr/>
                    <a:lstStyle/>
                    <a:p>
                      <a:pPr indent="279400" algn="just">
                        <a:spcAft>
                          <a:spcPts val="0"/>
                        </a:spcAft>
                      </a:pPr>
                      <a:r>
                        <a:rPr lang="ja-JP" sz="1100" kern="100" dirty="0">
                          <a:effectLst/>
                        </a:rPr>
                        <a:t>材料</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熱膨張係数</a:t>
                      </a:r>
                      <a:endParaRPr lang="en-US" altLang="ja-JP" sz="1100" kern="100" dirty="0">
                        <a:effectLst/>
                      </a:endParaRPr>
                    </a:p>
                    <a:p>
                      <a:pPr algn="just">
                        <a:spcAft>
                          <a:spcPts val="0"/>
                        </a:spcAft>
                      </a:pPr>
                      <a:r>
                        <a:rPr lang="en-US" altLang="ja-JP" sz="1100" kern="100" dirty="0">
                          <a:effectLst/>
                        </a:rPr>
                        <a:t>10</a:t>
                      </a:r>
                      <a:r>
                        <a:rPr lang="ja-JP" altLang="en-US" sz="1100" kern="100" dirty="0">
                          <a:effectLst/>
                        </a:rPr>
                        <a:t>⁻</a:t>
                      </a:r>
                      <a:r>
                        <a:rPr lang="en-US" altLang="ja-JP" sz="1100" kern="100" dirty="0">
                          <a:effectLst/>
                        </a:rPr>
                        <a:t>6</a:t>
                      </a:r>
                      <a:r>
                        <a:rPr lang="ja-JP" altLang="en-US" sz="1100" kern="100" dirty="0">
                          <a:effectLst/>
                        </a:rPr>
                        <a:t>⁰</a:t>
                      </a:r>
                      <a:r>
                        <a:rPr lang="en-US" altLang="ja-JP" sz="1100" kern="100" dirty="0">
                          <a:effectLst/>
                        </a:rPr>
                        <a:t>K</a:t>
                      </a:r>
                      <a:r>
                        <a:rPr lang="ja-JP" altLang="en-US" sz="1100" kern="100" dirty="0">
                          <a:effectLst/>
                        </a:rPr>
                        <a:t>⁻</a:t>
                      </a:r>
                      <a:r>
                        <a:rPr lang="en-US" altLang="ja-JP" sz="1100" kern="100" dirty="0">
                          <a:effectLst/>
                        </a:rPr>
                        <a:t>¹</a:t>
                      </a:r>
                      <a:endParaRPr lang="ja-JP" sz="1100" kern="100" dirty="0">
                        <a:effectLst/>
                        <a:latin typeface="Times New Roman"/>
                        <a:ea typeface="ＭＳ ゴシック"/>
                      </a:endParaRPr>
                    </a:p>
                  </a:txBody>
                  <a:tcPr marL="68580" marR="68580" marT="0" marB="0"/>
                </a:tc>
                <a:tc>
                  <a:txBody>
                    <a:bodyPr/>
                    <a:lstStyle/>
                    <a:p>
                      <a:pPr algn="just">
                        <a:spcAft>
                          <a:spcPts val="0"/>
                        </a:spcAft>
                      </a:pPr>
                      <a:r>
                        <a:rPr lang="ja-JP" sz="1100" kern="100" dirty="0">
                          <a:effectLst/>
                        </a:rPr>
                        <a:t>熱伝導率</a:t>
                      </a:r>
                      <a:endParaRPr lang="en-US" altLang="ja-JP" sz="1100" kern="100" dirty="0">
                        <a:effectLst/>
                      </a:endParaRPr>
                    </a:p>
                    <a:p>
                      <a:pPr algn="just">
                        <a:spcAft>
                          <a:spcPts val="0"/>
                        </a:spcAft>
                      </a:pPr>
                      <a:r>
                        <a:rPr lang="en-US" altLang="ja-JP" sz="1000" kern="100" dirty="0">
                          <a:effectLst/>
                          <a:latin typeface="Times New Roman"/>
                          <a:ea typeface="ＭＳ ゴシック"/>
                        </a:rPr>
                        <a:t>W</a:t>
                      </a:r>
                      <a:r>
                        <a:rPr lang="ja-JP" altLang="en-US" sz="1000" kern="100" dirty="0">
                          <a:effectLst/>
                          <a:latin typeface="Times New Roman"/>
                          <a:ea typeface="ＭＳ ゴシック"/>
                        </a:rPr>
                        <a:t>⁰ｍ⁻</a:t>
                      </a:r>
                      <a:r>
                        <a:rPr lang="en-US" altLang="ja-JP" sz="1000" kern="100" dirty="0">
                          <a:effectLst/>
                          <a:latin typeface="Times New Roman"/>
                          <a:ea typeface="ＭＳ ゴシック"/>
                        </a:rPr>
                        <a:t>¹</a:t>
                      </a:r>
                      <a:r>
                        <a:rPr lang="ja-JP" altLang="en-US" sz="1000" kern="100" dirty="0">
                          <a:effectLst/>
                          <a:latin typeface="Times New Roman"/>
                          <a:ea typeface="ＭＳ ゴシック"/>
                        </a:rPr>
                        <a:t>⁰</a:t>
                      </a:r>
                      <a:r>
                        <a:rPr lang="en-US" altLang="ja-JP" sz="1000" kern="100" dirty="0">
                          <a:effectLst/>
                          <a:latin typeface="Times New Roman"/>
                          <a:ea typeface="ＭＳ ゴシック"/>
                        </a:rPr>
                        <a:t>K⁻¹</a:t>
                      </a:r>
                      <a:endParaRPr lang="ja-JP" sz="1000" kern="100" dirty="0">
                        <a:effectLst/>
                        <a:latin typeface="Times New Roman"/>
                        <a:ea typeface="ＭＳ ゴシック"/>
                      </a:endParaRPr>
                    </a:p>
                  </a:txBody>
                  <a:tcPr marL="68580" marR="68580" marT="0" marB="0"/>
                </a:tc>
                <a:extLst>
                  <a:ext uri="{0D108BD9-81ED-4DB2-BD59-A6C34878D82A}">
                    <a16:rowId xmlns:a16="http://schemas.microsoft.com/office/drawing/2014/main" val="10000"/>
                  </a:ext>
                </a:extLst>
              </a:tr>
              <a:tr h="269534">
                <a:tc>
                  <a:txBody>
                    <a:bodyPr/>
                    <a:lstStyle/>
                    <a:p>
                      <a:pPr algn="just">
                        <a:spcAft>
                          <a:spcPts val="0"/>
                        </a:spcAft>
                      </a:pPr>
                      <a:r>
                        <a:rPr lang="ja-JP" sz="1100" kern="100">
                          <a:effectLst/>
                        </a:rPr>
                        <a:t>オーステナイト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1"/>
                  </a:ext>
                </a:extLst>
              </a:tr>
              <a:tr h="269534">
                <a:tc>
                  <a:txBody>
                    <a:bodyPr/>
                    <a:lstStyle/>
                    <a:p>
                      <a:pPr algn="just">
                        <a:spcAft>
                          <a:spcPts val="0"/>
                        </a:spcAft>
                      </a:pPr>
                      <a:r>
                        <a:rPr lang="ja-JP" sz="1100" kern="100">
                          <a:effectLst/>
                        </a:rPr>
                        <a:t>フェライト</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2"/>
                  </a:ext>
                </a:extLst>
              </a:tr>
              <a:tr h="269534">
                <a:tc>
                  <a:txBody>
                    <a:bodyPr/>
                    <a:lstStyle/>
                    <a:p>
                      <a:pPr algn="just">
                        <a:spcAft>
                          <a:spcPts val="0"/>
                        </a:spcAft>
                      </a:pPr>
                      <a:r>
                        <a:rPr lang="ja-JP" sz="1100" kern="100">
                          <a:effectLst/>
                        </a:rPr>
                        <a:t>二相鋼</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14</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15</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3"/>
                  </a:ext>
                </a:extLst>
              </a:tr>
              <a:tr h="269534">
                <a:tc>
                  <a:txBody>
                    <a:bodyPr/>
                    <a:lstStyle/>
                    <a:p>
                      <a:pPr algn="just">
                        <a:spcAft>
                          <a:spcPts val="0"/>
                        </a:spcAft>
                      </a:pPr>
                      <a:r>
                        <a:rPr lang="ja-JP" sz="1100" kern="100" dirty="0">
                          <a:effectLst/>
                        </a:rPr>
                        <a:t>マルテンサイト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8</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24</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4"/>
                  </a:ext>
                </a:extLst>
              </a:tr>
              <a:tr h="269534">
                <a:tc>
                  <a:txBody>
                    <a:bodyPr/>
                    <a:lstStyle/>
                    <a:p>
                      <a:pPr algn="just">
                        <a:spcAft>
                          <a:spcPts val="0"/>
                        </a:spcAft>
                      </a:pPr>
                      <a:r>
                        <a:rPr lang="ja-JP" altLang="en-US" sz="1100" kern="100" dirty="0">
                          <a:effectLst/>
                        </a:rPr>
                        <a:t>炭素鋼</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18</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5"/>
                  </a:ext>
                </a:extLst>
              </a:tr>
              <a:tr h="269534">
                <a:tc>
                  <a:txBody>
                    <a:bodyPr/>
                    <a:lstStyle/>
                    <a:p>
                      <a:pPr algn="just">
                        <a:spcAft>
                          <a:spcPts val="0"/>
                        </a:spcAft>
                      </a:pPr>
                      <a:r>
                        <a:rPr lang="ja-JP" sz="1100" kern="100">
                          <a:effectLst/>
                        </a:rPr>
                        <a:t>アルミ</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22</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230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6"/>
                  </a:ext>
                </a:extLst>
              </a:tr>
              <a:tr h="269534">
                <a:tc>
                  <a:txBody>
                    <a:bodyPr/>
                    <a:lstStyle/>
                    <a:p>
                      <a:pPr algn="just">
                        <a:spcAft>
                          <a:spcPts val="0"/>
                        </a:spcAft>
                      </a:pPr>
                      <a:r>
                        <a:rPr lang="ja-JP" sz="1100" kern="100">
                          <a:effectLst/>
                        </a:rPr>
                        <a:t>銅</a:t>
                      </a:r>
                      <a:endParaRPr lang="ja-JP" sz="1100" kern="10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17</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380</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7"/>
                  </a:ext>
                </a:extLst>
              </a:tr>
              <a:tr h="269534">
                <a:tc>
                  <a:txBody>
                    <a:bodyPr/>
                    <a:lstStyle/>
                    <a:p>
                      <a:pPr algn="just">
                        <a:spcAft>
                          <a:spcPts val="0"/>
                        </a:spcAft>
                      </a:pPr>
                      <a:r>
                        <a:rPr lang="ja-JP" sz="1100" kern="100" dirty="0">
                          <a:effectLst/>
                        </a:rPr>
                        <a:t>コンクリート</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10</a:t>
                      </a:r>
                      <a:endParaRPr lang="ja-JP" sz="1100" kern="100" dirty="0">
                        <a:effectLst/>
                        <a:latin typeface="Times New Roman"/>
                        <a:ea typeface="ＭＳ ゴシック"/>
                      </a:endParaRPr>
                    </a:p>
                  </a:txBody>
                  <a:tcPr marL="68580" marR="68580" marT="0" marB="0"/>
                </a:tc>
                <a:tc>
                  <a:txBody>
                    <a:bodyPr/>
                    <a:lstStyle/>
                    <a:p>
                      <a:pPr algn="r">
                        <a:spcAft>
                          <a:spcPts val="0"/>
                        </a:spcAft>
                      </a:pPr>
                      <a:r>
                        <a:rPr lang="en-US" sz="1100" kern="100" dirty="0">
                          <a:effectLst/>
                        </a:rPr>
                        <a:t> </a:t>
                      </a:r>
                      <a:r>
                        <a:rPr lang="en-US" altLang="ja-JP" sz="1100" kern="100" dirty="0">
                          <a:effectLst/>
                        </a:rPr>
                        <a:t>1</a:t>
                      </a:r>
                      <a:endParaRPr lang="ja-JP" sz="1100" kern="100" dirty="0">
                        <a:effectLst/>
                        <a:latin typeface="Times New Roman"/>
                        <a:ea typeface="ＭＳ ゴシック"/>
                      </a:endParaRPr>
                    </a:p>
                  </a:txBody>
                  <a:tcPr marL="68580" marR="68580" marT="0" marB="0"/>
                </a:tc>
                <a:extLst>
                  <a:ext uri="{0D108BD9-81ED-4DB2-BD59-A6C34878D82A}">
                    <a16:rowId xmlns:a16="http://schemas.microsoft.com/office/drawing/2014/main" val="10008"/>
                  </a:ext>
                </a:extLst>
              </a:tr>
            </a:tbl>
          </a:graphicData>
        </a:graphic>
      </p:graphicFrame>
      <p:sp>
        <p:nvSpPr>
          <p:cNvPr id="8" name="Slide Number Placeholder 3">
            <a:extLst>
              <a:ext uri="{FF2B5EF4-FFF2-40B4-BE49-F238E27FC236}">
                <a16:creationId xmlns:a16="http://schemas.microsoft.com/office/drawing/2014/main" id="{2B870984-F4F7-4E3F-92E5-A3C7C7A627EF}"/>
              </a:ext>
            </a:extLst>
          </p:cNvPr>
          <p:cNvSpPr txBox="1">
            <a:spLocks/>
          </p:cNvSpPr>
          <p:nvPr/>
        </p:nvSpPr>
        <p:spPr>
          <a:xfrm>
            <a:off x="8537456" y="6492875"/>
            <a:ext cx="576064" cy="365125"/>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8D9797-9C41-4F10-B9F7-025055FFE561}" type="slidenum">
              <a:rPr lang="fr-FR" smtClean="0">
                <a:solidFill>
                  <a:schemeClr val="bg1"/>
                </a:solidFill>
              </a:rPr>
              <a:pPr/>
              <a:t>9</a:t>
            </a:fld>
            <a:endParaRPr lang="fr-FR" dirty="0">
              <a:solidFill>
                <a:schemeClr val="bg1"/>
              </a:solidFill>
            </a:endParaRPr>
          </a:p>
        </p:txBody>
      </p:sp>
    </p:spTree>
    <p:extLst>
      <p:ext uri="{BB962C8B-B14F-4D97-AF65-F5344CB8AC3E}">
        <p14:creationId xmlns:p14="http://schemas.microsoft.com/office/powerpoint/2010/main" val="2163120061"/>
      </p:ext>
    </p:extLst>
  </p:cSld>
  <p:clrMapOvr>
    <a:masterClrMapping/>
  </p:clrMapOvr>
</p:sld>
</file>

<file path=ppt/theme/theme1.xml><?xml version="1.0" encoding="utf-8"?>
<a:theme xmlns:a="http://schemas.openxmlformats.org/drawingml/2006/main" name="3_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Videos</Template>
  <TotalTime>2602</TotalTime>
  <Words>2469</Words>
  <Application>Microsoft Office PowerPoint</Application>
  <PresentationFormat>On-screen Show (4:3)</PresentationFormat>
  <Paragraphs>646</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ＭＳ Ｐゴシック</vt:lpstr>
      <vt:lpstr>Arial</vt:lpstr>
      <vt:lpstr>Calibri</vt:lpstr>
      <vt:lpstr>Times New Roman</vt:lpstr>
      <vt:lpstr>Wingdings</vt:lpstr>
      <vt:lpstr>3_Custom Design</vt:lpstr>
      <vt:lpstr>建築・土木科 講師用補助教材</vt:lpstr>
      <vt:lpstr>ビデオ</vt:lpstr>
      <vt:lpstr>ステンレスとは Cr含有量10.5%以上の鉄をベースとした合金鋼</vt:lpstr>
      <vt:lpstr>PowerPoint Presentation</vt:lpstr>
      <vt:lpstr>Cr-Ni(Mo)系 オーステナイト鋼</vt:lpstr>
      <vt:lpstr>Cr-Mn系 オーステナイト鋼</vt:lpstr>
      <vt:lpstr>フェライト鋼</vt:lpstr>
      <vt:lpstr>二相鋼  （オーステナイトーフェライト鋼とも呼ばれる）</vt:lpstr>
      <vt:lpstr>マルテンサイト鋼</vt:lpstr>
      <vt:lpstr>ステンレスの化学成分</vt:lpstr>
      <vt:lpstr>建材用の主要鋼種: EN 10088-4（鋼板／厚板／鋼帯）</vt:lpstr>
      <vt:lpstr> 建材用の主要鋼種 EN10088-5　（棒鋼／線材／形鋼） </vt:lpstr>
      <vt:lpstr>ステンレス鋼の鋼種系統別による分類</vt:lpstr>
      <vt:lpstr>PowerPoint Presentation</vt:lpstr>
      <vt:lpstr>地域別製鋼ベース生産量,千トン（スラブ/インゴット含） その他地域：ブラジル、ロシア、南アフリカ、韓国、インドネシア</vt:lpstr>
      <vt:lpstr>世界粗鋼生産量の年間成長 （百万トン）</vt:lpstr>
      <vt:lpstr>各地でのみかけ消費量</vt:lpstr>
      <vt:lpstr>参考サイト (1/2)</vt:lpstr>
      <vt:lpstr>参考サイト (2/2)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ステンレスの特性</dc:title>
  <dc:creator>Bernard</dc:creator>
  <cp:keywords>ステンレス鋼, 教育, 建築家, 技術者（エンジニア）</cp:keywords>
  <cp:lastModifiedBy>Jo Claes</cp:lastModifiedBy>
  <cp:revision>361</cp:revision>
  <cp:lastPrinted>2017-12-04T10:03:25Z</cp:lastPrinted>
  <dcterms:created xsi:type="dcterms:W3CDTF">2013-06-29T15:24:20Z</dcterms:created>
  <dcterms:modified xsi:type="dcterms:W3CDTF">2020-01-30T14:14:48Z</dcterms:modified>
</cp:coreProperties>
</file>