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handoutMasterIdLst>
    <p:handoutMasterId r:id="rId17"/>
  </p:handoutMasterIdLst>
  <p:sldIdLst>
    <p:sldId id="288" r:id="rId2"/>
    <p:sldId id="289" r:id="rId3"/>
    <p:sldId id="290" r:id="rId4"/>
    <p:sldId id="291" r:id="rId5"/>
    <p:sldId id="292" r:id="rId6"/>
    <p:sldId id="293" r:id="rId7"/>
    <p:sldId id="294" r:id="rId8"/>
    <p:sldId id="295" r:id="rId9"/>
    <p:sldId id="296" r:id="rId10"/>
    <p:sldId id="271" r:id="rId11"/>
    <p:sldId id="297" r:id="rId12"/>
    <p:sldId id="298" r:id="rId13"/>
    <p:sldId id="299" r:id="rId14"/>
    <p:sldId id="277" r:id="rId1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333333"/>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8ECCF-539D-40C2-AB1C-36C28E04378D}" v="5" dt="2020-01-30T12:45:51.3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400" autoAdjust="0"/>
  </p:normalViewPr>
  <p:slideViewPr>
    <p:cSldViewPr>
      <p:cViewPr varScale="1">
        <p:scale>
          <a:sx n="82" d="100"/>
          <a:sy n="82" d="100"/>
        </p:scale>
        <p:origin x="1402" y="82"/>
      </p:cViewPr>
      <p:guideLst>
        <p:guide orient="horz" pos="2160"/>
        <p:guide pos="2880"/>
      </p:guideLst>
    </p:cSldViewPr>
  </p:slideViewPr>
  <p:notesTextViewPr>
    <p:cViewPr>
      <p:scale>
        <a:sx n="1" d="1"/>
        <a:sy n="1" d="1"/>
      </p:scale>
      <p:origin x="0" y="0"/>
    </p:cViewPr>
  </p:notesTextViewPr>
  <p:sorterViewPr>
    <p:cViewPr>
      <p:scale>
        <a:sx n="104" d="100"/>
        <a:sy n="104" d="100"/>
      </p:scale>
      <p:origin x="0" y="-26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80F4B7E9-C05B-4D88-B692-D74469982B20}"/>
    <pc:docChg chg="custSel modSld">
      <pc:chgData name="Jo Claes" userId="d64208f3-0076-4064-b6ac-7d8ee9dc279f" providerId="ADAL" clId="{80F4B7E9-C05B-4D88-B692-D74469982B20}" dt="2019-11-25T13:46:53.998" v="8" actId="27636"/>
      <pc:docMkLst>
        <pc:docMk/>
      </pc:docMkLst>
      <pc:sldChg chg="modSp">
        <pc:chgData name="Jo Claes" userId="d64208f3-0076-4064-b6ac-7d8ee9dc279f" providerId="ADAL" clId="{80F4B7E9-C05B-4D88-B692-D74469982B20}" dt="2019-11-25T13:46:13.457" v="1" actId="2711"/>
        <pc:sldMkLst>
          <pc:docMk/>
          <pc:sldMk cId="2870994262" sldId="271"/>
        </pc:sldMkLst>
        <pc:spChg chg="mod">
          <ac:chgData name="Jo Claes" userId="d64208f3-0076-4064-b6ac-7d8ee9dc279f" providerId="ADAL" clId="{80F4B7E9-C05B-4D88-B692-D74469982B20}" dt="2019-11-25T13:46:13.457" v="1" actId="2711"/>
          <ac:spMkLst>
            <pc:docMk/>
            <pc:sldMk cId="2870994262" sldId="271"/>
            <ac:spMk id="3" creationId="{00000000-0000-0000-0000-000000000000}"/>
          </ac:spMkLst>
        </pc:spChg>
      </pc:sldChg>
      <pc:sldChg chg="delSp modSp">
        <pc:chgData name="Jo Claes" userId="d64208f3-0076-4064-b6ac-7d8ee9dc279f" providerId="ADAL" clId="{80F4B7E9-C05B-4D88-B692-D74469982B20}" dt="2019-11-25T13:46:40.366" v="4" actId="478"/>
        <pc:sldMkLst>
          <pc:docMk/>
          <pc:sldMk cId="3706883186" sldId="298"/>
        </pc:sldMkLst>
        <pc:spChg chg="del">
          <ac:chgData name="Jo Claes" userId="d64208f3-0076-4064-b6ac-7d8ee9dc279f" providerId="ADAL" clId="{80F4B7E9-C05B-4D88-B692-D74469982B20}" dt="2019-11-25T13:46:40.366" v="4" actId="478"/>
          <ac:spMkLst>
            <pc:docMk/>
            <pc:sldMk cId="3706883186" sldId="298"/>
            <ac:spMk id="5" creationId="{00000000-0000-0000-0000-000000000000}"/>
          </ac:spMkLst>
        </pc:spChg>
        <pc:graphicFrameChg chg="modGraphic">
          <ac:chgData name="Jo Claes" userId="d64208f3-0076-4064-b6ac-7d8ee9dc279f" providerId="ADAL" clId="{80F4B7E9-C05B-4D88-B692-D74469982B20}" dt="2019-11-25T13:46:37.288" v="3" actId="2711"/>
          <ac:graphicFrameMkLst>
            <pc:docMk/>
            <pc:sldMk cId="3706883186" sldId="298"/>
            <ac:graphicFrameMk id="9" creationId="{00000000-0000-0000-0000-000000000000}"/>
          </ac:graphicFrameMkLst>
        </pc:graphicFrameChg>
      </pc:sldChg>
      <pc:sldChg chg="modSp">
        <pc:chgData name="Jo Claes" userId="d64208f3-0076-4064-b6ac-7d8ee9dc279f" providerId="ADAL" clId="{80F4B7E9-C05B-4D88-B692-D74469982B20}" dt="2019-11-25T13:46:53.998" v="8" actId="27636"/>
        <pc:sldMkLst>
          <pc:docMk/>
          <pc:sldMk cId="929119045" sldId="299"/>
        </pc:sldMkLst>
        <pc:spChg chg="mod">
          <ac:chgData name="Jo Claes" userId="d64208f3-0076-4064-b6ac-7d8ee9dc279f" providerId="ADAL" clId="{80F4B7E9-C05B-4D88-B692-D74469982B20}" dt="2019-11-25T13:46:28.970" v="2" actId="2711"/>
          <ac:spMkLst>
            <pc:docMk/>
            <pc:sldMk cId="929119045" sldId="299"/>
            <ac:spMk id="2" creationId="{00000000-0000-0000-0000-000000000000}"/>
          </ac:spMkLst>
        </pc:spChg>
        <pc:spChg chg="mod">
          <ac:chgData name="Jo Claes" userId="d64208f3-0076-4064-b6ac-7d8ee9dc279f" providerId="ADAL" clId="{80F4B7E9-C05B-4D88-B692-D74469982B20}" dt="2019-11-25T13:46:53.998" v="8" actId="27636"/>
          <ac:spMkLst>
            <pc:docMk/>
            <pc:sldMk cId="929119045" sldId="299"/>
            <ac:spMk id="3" creationId="{00000000-0000-0000-0000-000000000000}"/>
          </ac:spMkLst>
        </pc:spChg>
        <pc:spChg chg="mod">
          <ac:chgData name="Jo Claes" userId="d64208f3-0076-4064-b6ac-7d8ee9dc279f" providerId="ADAL" clId="{80F4B7E9-C05B-4D88-B692-D74469982B20}" dt="2019-11-25T13:46:28.970" v="2" actId="2711"/>
          <ac:spMkLst>
            <pc:docMk/>
            <pc:sldMk cId="929119045" sldId="299"/>
            <ac:spMk id="4" creationId="{00000000-0000-0000-0000-000000000000}"/>
          </ac:spMkLst>
        </pc:spChg>
      </pc:sldChg>
    </pc:docChg>
  </pc:docChgLst>
  <pc:docChgLst>
    <pc:chgData name="Jo Claes" userId="d64208f3-0076-4064-b6ac-7d8ee9dc279f" providerId="ADAL" clId="{21B8ECCF-539D-40C2-AB1C-36C28E04378D}"/>
    <pc:docChg chg="modSld">
      <pc:chgData name="Jo Claes" userId="d64208f3-0076-4064-b6ac-7d8ee9dc279f" providerId="ADAL" clId="{21B8ECCF-539D-40C2-AB1C-36C28E04378D}" dt="2020-01-30T12:49:58.460" v="8" actId="20577"/>
      <pc:docMkLst>
        <pc:docMk/>
      </pc:docMkLst>
      <pc:sldChg chg="modSp">
        <pc:chgData name="Jo Claes" userId="d64208f3-0076-4064-b6ac-7d8ee9dc279f" providerId="ADAL" clId="{21B8ECCF-539D-40C2-AB1C-36C28E04378D}" dt="2020-01-30T12:45:30.452" v="3" actId="20577"/>
        <pc:sldMkLst>
          <pc:docMk/>
          <pc:sldMk cId="2870994262" sldId="271"/>
        </pc:sldMkLst>
        <pc:spChg chg="mod">
          <ac:chgData name="Jo Claes" userId="d64208f3-0076-4064-b6ac-7d8ee9dc279f" providerId="ADAL" clId="{21B8ECCF-539D-40C2-AB1C-36C28E04378D}" dt="2020-01-30T12:45:30.452" v="3" actId="20577"/>
          <ac:spMkLst>
            <pc:docMk/>
            <pc:sldMk cId="2870994262" sldId="271"/>
            <ac:spMk id="3" creationId="{00000000-0000-0000-0000-000000000000}"/>
          </ac:spMkLst>
        </pc:spChg>
      </pc:sldChg>
      <pc:sldChg chg="modSp">
        <pc:chgData name="Jo Claes" userId="d64208f3-0076-4064-b6ac-7d8ee9dc279f" providerId="ADAL" clId="{21B8ECCF-539D-40C2-AB1C-36C28E04378D}" dt="2020-01-30T12:49:58.460" v="8" actId="20577"/>
        <pc:sldMkLst>
          <pc:docMk/>
          <pc:sldMk cId="929119045" sldId="299"/>
        </pc:sldMkLst>
        <pc:spChg chg="mod">
          <ac:chgData name="Jo Claes" userId="d64208f3-0076-4064-b6ac-7d8ee9dc279f" providerId="ADAL" clId="{21B8ECCF-539D-40C2-AB1C-36C28E04378D}" dt="2020-01-30T12:49:58.460" v="8" actId="20577"/>
          <ac:spMkLst>
            <pc:docMk/>
            <pc:sldMk cId="929119045" sldId="299"/>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A011031-23F1-49BB-9F75-241B337D1EC7}" type="datetimeFigureOut">
              <a:rPr lang="nl-BE" smtClean="0"/>
              <a:t>30/01/2020</a:t>
            </a:fld>
            <a:endParaRPr lang="nl-B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D5BBD9A-8137-4F91-BCD0-825053817138}" type="slidenum">
              <a:rPr lang="nl-BE" smtClean="0"/>
              <a:t>‹#›</a:t>
            </a:fld>
            <a:endParaRPr lang="nl-BE"/>
          </a:p>
        </p:txBody>
      </p:sp>
    </p:spTree>
    <p:extLst>
      <p:ext uri="{BB962C8B-B14F-4D97-AF65-F5344CB8AC3E}">
        <p14:creationId xmlns:p14="http://schemas.microsoft.com/office/powerpoint/2010/main" val="1468434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1C3FC1B-1360-4953-A911-6C5EDFE56089}" type="datetimeFigureOut">
              <a:rPr lang="fr-FR" smtClean="0"/>
              <a:t>30/01/2020</a:t>
            </a:fld>
            <a:endParaRPr lang="fr-F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CAD31F2-D280-4941-9FB1-46DCA8BCB0E7}" type="slidenum">
              <a:rPr lang="fr-FR" smtClean="0"/>
              <a:t>‹#›</a:t>
            </a:fld>
            <a:endParaRPr lang="fr-FR"/>
          </a:p>
        </p:txBody>
      </p:sp>
    </p:spTree>
    <p:extLst>
      <p:ext uri="{BB962C8B-B14F-4D97-AF65-F5344CB8AC3E}">
        <p14:creationId xmlns:p14="http://schemas.microsoft.com/office/powerpoint/2010/main" val="312713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elo.de/fileadmin/upload/dokumente/en/broschueren/Structural_Bonding.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thyssenkrupp-nirosta.de/en/news/news-archive/show/browse/2/article/first-use-of-adhesive-bonding-to-attach-stainless-steel-facade-panels-to-outer-building-walls/7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1</a:t>
            </a:fld>
            <a:endParaRPr lang="fr-FR"/>
          </a:p>
        </p:txBody>
      </p:sp>
    </p:spTree>
    <p:extLst>
      <p:ext uri="{BB962C8B-B14F-4D97-AF65-F5344CB8AC3E}">
        <p14:creationId xmlns:p14="http://schemas.microsoft.com/office/powerpoint/2010/main" val="1521239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dirty="0">
                <a:solidFill>
                  <a:srgbClr val="0070C0"/>
                </a:solidFill>
                <a:hlinkClick r:id="rId3"/>
              </a:rPr>
              <a:t>http://www.delo.de/fileadmin/upload/dokumente/en/broschueren/Structural_Bonding.pdf</a:t>
            </a:r>
            <a:endParaRPr lang="fr-FR" i="1" dirty="0">
              <a:solidFill>
                <a:srgbClr val="0070C0"/>
              </a:solidFill>
            </a:endParaRPr>
          </a:p>
          <a:p>
            <a:r>
              <a:rPr lang="fr-FR" i="1" dirty="0">
                <a:solidFill>
                  <a:srgbClr val="0070C0"/>
                </a:solidFill>
                <a:hlinkClick r:id="rId4"/>
              </a:rPr>
              <a:t>http://www.thyssenkrupp-nirosta.de/en/news/news-archive/show/browse/2/article/first-use-of-adhesive-bonding-to-attach-stainless-steel-facade-panels-to-outer-building-walls/76/</a:t>
            </a:r>
            <a:r>
              <a:rPr lang="fr-FR" i="1" dirty="0">
                <a:solidFill>
                  <a:srgbClr val="0070C0"/>
                </a:solidFill>
              </a:rPr>
              <a:t> </a:t>
            </a:r>
          </a:p>
        </p:txBody>
      </p:sp>
      <p:sp>
        <p:nvSpPr>
          <p:cNvPr id="4" name="Slide Number Placeholder 3"/>
          <p:cNvSpPr>
            <a:spLocks noGrp="1"/>
          </p:cNvSpPr>
          <p:nvPr>
            <p:ph type="sldNum" sz="quarter" idx="10"/>
          </p:nvPr>
        </p:nvSpPr>
        <p:spPr/>
        <p:txBody>
          <a:bodyPr/>
          <a:lstStyle/>
          <a:p>
            <a:fld id="{FCAD31F2-D280-4941-9FB1-46DCA8BCB0E7}" type="slidenum">
              <a:rPr lang="fr-FR" smtClean="0"/>
              <a:t>8</a:t>
            </a:fld>
            <a:endParaRPr lang="fr-FR"/>
          </a:p>
        </p:txBody>
      </p:sp>
    </p:spTree>
    <p:extLst>
      <p:ext uri="{BB962C8B-B14F-4D97-AF65-F5344CB8AC3E}">
        <p14:creationId xmlns:p14="http://schemas.microsoft.com/office/powerpoint/2010/main" val="3183629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r>
              <a:rPr lang="en-US" dirty="0"/>
              <a:t>Adhesive Bonding of Stainless Steels. 1st. Ed. 2013. Materials and Applications Series, volume 21. Euro </a:t>
            </a:r>
            <a:r>
              <a:rPr lang="en-US" dirty="0" err="1"/>
              <a:t>Inox</a:t>
            </a:r>
            <a:r>
              <a:rPr lang="en-US" dirty="0"/>
              <a:t> 2013</a:t>
            </a:r>
          </a:p>
          <a:p>
            <a:pPr defTabSz="914126">
              <a:defRPr/>
            </a:pPr>
            <a:r>
              <a:rPr lang="de-DE" dirty="0"/>
              <a:t>[11]</a:t>
            </a:r>
            <a:r>
              <a:rPr lang="de-DE" baseline="0" dirty="0"/>
              <a:t> Selection de collage structural, loctite, www.360bonding.com</a:t>
            </a:r>
            <a:endParaRPr lang="en-US" dirty="0"/>
          </a:p>
          <a:p>
            <a:endParaRPr lang="en-GB" dirty="0"/>
          </a:p>
        </p:txBody>
      </p:sp>
      <p:sp>
        <p:nvSpPr>
          <p:cNvPr id="4" name="Slide Number Placeholder 3"/>
          <p:cNvSpPr>
            <a:spLocks noGrp="1"/>
          </p:cNvSpPr>
          <p:nvPr>
            <p:ph type="sldNum" sz="quarter" idx="10"/>
          </p:nvPr>
        </p:nvSpPr>
        <p:spPr/>
        <p:txBody>
          <a:bodyPr/>
          <a:lstStyle/>
          <a:p>
            <a:fld id="{FCAD31F2-D280-4941-9FB1-46DCA8BCB0E7}" type="slidenum">
              <a:rPr lang="fr-FR" smtClean="0"/>
              <a:t>9</a:t>
            </a:fld>
            <a:endParaRPr lang="fr-FR"/>
          </a:p>
        </p:txBody>
      </p:sp>
    </p:spTree>
    <p:extLst>
      <p:ext uri="{BB962C8B-B14F-4D97-AF65-F5344CB8AC3E}">
        <p14:creationId xmlns:p14="http://schemas.microsoft.com/office/powerpoint/2010/main" val="361397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14</a:t>
            </a:fld>
            <a:endParaRPr lang="fr-FR"/>
          </a:p>
        </p:txBody>
      </p:sp>
    </p:spTree>
    <p:extLst>
      <p:ext uri="{BB962C8B-B14F-4D97-AF65-F5344CB8AC3E}">
        <p14:creationId xmlns:p14="http://schemas.microsoft.com/office/powerpoint/2010/main" val="3944564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9474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5977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610475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36267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234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176861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9" name="Slide Number Placeholder 8"/>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0908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4"/>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55541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4" name="Slide Number Placeholder 3"/>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8872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62384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0224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8531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Slide Number Placeholder 5"/>
          <p:cNvSpPr>
            <a:spLocks noGrp="1"/>
          </p:cNvSpPr>
          <p:nvPr>
            <p:ph type="sldNum" sz="quarter" idx="4"/>
          </p:nvPr>
        </p:nvSpPr>
        <p:spPr>
          <a:xfrm>
            <a:off x="8820472" y="6597352"/>
            <a:ext cx="396000" cy="365125"/>
          </a:xfrm>
          <a:prstGeom prst="rect">
            <a:avLst/>
          </a:prstGeom>
        </p:spPr>
        <p:txBody>
          <a:bodyPr vert="horz" lIns="91440" tIns="45720" rIns="91440" bIns="45720" rtlCol="0" anchor="ctr"/>
          <a:lstStyle>
            <a:lvl1pPr algn="r">
              <a:defRPr sz="1200">
                <a:solidFill>
                  <a:schemeClr val="bg1"/>
                </a:solidFill>
              </a:defRPr>
            </a:lvl1pPr>
          </a:lstStyle>
          <a:p>
            <a:fld id="{5AF66AA0-E37C-4065-8BE7-D4086C065B53}" type="slidenum">
              <a:rPr lang="fr-BE" smtClean="0"/>
              <a:pPr/>
              <a:t>‹#›</a:t>
            </a:fld>
            <a:endParaRPr lang="fr-BE"/>
          </a:p>
        </p:txBody>
      </p:sp>
      <p:sp>
        <p:nvSpPr>
          <p:cNvPr id="7" name="Rectangle 6"/>
          <p:cNvSpPr/>
          <p:nvPr/>
        </p:nvSpPr>
        <p:spPr>
          <a:xfrm>
            <a:off x="8928000" y="0"/>
            <a:ext cx="216000" cy="6858000"/>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ja-JP" altLang="en-US" sz="1400" b="1" dirty="0">
                <a:latin typeface="+mn-ea"/>
                <a:ea typeface="+mn-ea"/>
              </a:rPr>
              <a:t>第</a:t>
            </a:r>
            <a:r>
              <a:rPr lang="en-US" altLang="ja-JP" sz="1400" b="1" dirty="0">
                <a:latin typeface="+mn-ea"/>
                <a:ea typeface="+mn-ea"/>
              </a:rPr>
              <a:t>9</a:t>
            </a:r>
            <a:r>
              <a:rPr lang="ja-JP" altLang="en-US" sz="1400" b="1" dirty="0">
                <a:latin typeface="+mn-ea"/>
                <a:ea typeface="+mn-ea"/>
              </a:rPr>
              <a:t>章　ステンレスの接合</a:t>
            </a:r>
            <a:endParaRPr lang="fr-BE" sz="1400" b="1" dirty="0">
              <a:latin typeface="+mn-ea"/>
              <a:ea typeface="+mn-ea"/>
            </a:endParaRPr>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4BACC6"/>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4BACC6"/>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4BACC6"/>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hura.shu.ac.uk/3115/" TargetMode="External"/><Relationship Id="rId3" Type="http://schemas.openxmlformats.org/officeDocument/2006/relationships/hyperlink" Target="http://www.jm-metaljoining.com/pdfs-uploaded/Joining%20Stainless%20Steel.pdf" TargetMode="External"/><Relationship Id="rId7" Type="http://schemas.openxmlformats.org/officeDocument/2006/relationships/hyperlink" Target="http://www.worldstainless.org/Files/issf/non-image-files/PDF/Euro_Inox/Adhesive_bonding_EN.pdf" TargetMode="External"/><Relationship Id="rId12" Type="http://schemas.openxmlformats.org/officeDocument/2006/relationships/hyperlink" Target="http://www.sciencedirect.com/science/book/9781845694357" TargetMode="External"/><Relationship Id="rId2" Type="http://schemas.openxmlformats.org/officeDocument/2006/relationships/hyperlink" Target="http://www.worldstainless.org/Files/issf/animations/WeldedFabrication/start_1.html" TargetMode="External"/><Relationship Id="rId1" Type="http://schemas.openxmlformats.org/officeDocument/2006/relationships/slideLayout" Target="../slideLayouts/slideLayout2.xml"/><Relationship Id="rId6" Type="http://schemas.openxmlformats.org/officeDocument/2006/relationships/hyperlink" Target="https://www.sciencedirect.com/book/9781855734289/metallurgy-of-welding" TargetMode="External"/><Relationship Id="rId11" Type="http://schemas.openxmlformats.org/officeDocument/2006/relationships/hyperlink" Target="https://www.ellsworth.com/globalassets/literature-library/manufacturer/ellsworth-adhesives/ellsworth-adhesives-white-paper-structural-bonding.pdf" TargetMode="External"/><Relationship Id="rId5" Type="http://schemas.openxmlformats.org/officeDocument/2006/relationships/hyperlink" Target="http://www.edelstahl-rostfrei.de/page.asp?pageID=1590" TargetMode="External"/><Relationship Id="rId10" Type="http://schemas.openxmlformats.org/officeDocument/2006/relationships/hyperlink" Target="http://www.delo.de/fileadmin/upload/dokumente/en/broschueren/Structural_Bonding.pdf" TargetMode="External"/><Relationship Id="rId4" Type="http://schemas.openxmlformats.org/officeDocument/2006/relationships/hyperlink" Target="http://www.nickelinstitute.org/~/Media/Files/TechnicalLiterature/WeldingofStainlesssSteelandotherJoiningMethods_9002_.pdf" TargetMode="External"/><Relationship Id="rId9" Type="http://schemas.openxmlformats.org/officeDocument/2006/relationships/hyperlink" Target="https://www.worldstainless.org/Files/issf/non-image-files/PDF/ISSF_Stainless_Steel_for_Designers.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44XD5mZoM_0" TargetMode="External"/><Relationship Id="rId3" Type="http://schemas.openxmlformats.org/officeDocument/2006/relationships/hyperlink" Target="https://www.youtube.com/watch?v=VMu7_W0QE3Y" TargetMode="External"/><Relationship Id="rId7" Type="http://schemas.openxmlformats.org/officeDocument/2006/relationships/hyperlink" Target="https://www.youtube.com/watch?v=SwY-RT4DBxY" TargetMode="External"/><Relationship Id="rId2" Type="http://schemas.openxmlformats.org/officeDocument/2006/relationships/hyperlink" Target="https://www.youtube.com/watch?v=5zwgI-pQ6kE" TargetMode="External"/><Relationship Id="rId1" Type="http://schemas.openxmlformats.org/officeDocument/2006/relationships/slideLayout" Target="../slideLayouts/slideLayout2.xml"/><Relationship Id="rId6" Type="http://schemas.openxmlformats.org/officeDocument/2006/relationships/hyperlink" Target="https://www.youtube.com/watch?v=kDoSDiiZx6U" TargetMode="External"/><Relationship Id="rId5" Type="http://schemas.openxmlformats.org/officeDocument/2006/relationships/hyperlink" Target="https://www.youtube.com/watch?v=n-ht_5Ysurc" TargetMode="External"/><Relationship Id="rId4" Type="http://schemas.openxmlformats.org/officeDocument/2006/relationships/hyperlink" Target="http://www.sastainless.com/videos/index.html" TargetMode="External"/><Relationship Id="rId9" Type="http://schemas.openxmlformats.org/officeDocument/2006/relationships/hyperlink" Target="https://www.youtube.com/watch?v=LDxNDWObTy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moa.info/download_files/stainless-steel/Austenitics.pdf" TargetMode="External"/><Relationship Id="rId2" Type="http://schemas.openxmlformats.org/officeDocument/2006/relationships/hyperlink" Target="http://www.issftraining.org/" TargetMode="External"/><Relationship Id="rId1" Type="http://schemas.openxmlformats.org/officeDocument/2006/relationships/slideLayout" Target="../slideLayouts/slideLayout2.xml"/><Relationship Id="rId5" Type="http://schemas.openxmlformats.org/officeDocument/2006/relationships/hyperlink" Target="http://www.worldstainless.org/Files/issf/non-image-files/PDF/ISSF_The_Ferritic_Solution_Japanese.pdf" TargetMode="External"/><Relationship Id="rId4" Type="http://schemas.openxmlformats.org/officeDocument/2006/relationships/hyperlink" Target="http://www.imoa.info/download_files/stainless-steel/Duplex_Stainless_Steel_3rd_Edition.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uO5pVLOAmD4" TargetMode="External"/><Relationship Id="rId7" Type="http://schemas.openxmlformats.org/officeDocument/2006/relationships/hyperlink" Target="http://www.youtube.com/watch?v=fKw5C_c1UVk" TargetMode="External"/><Relationship Id="rId2" Type="http://schemas.openxmlformats.org/officeDocument/2006/relationships/hyperlink" Target="https://www.youtube.com/watch?v=twUAa5LWUvk" TargetMode="External"/><Relationship Id="rId1" Type="http://schemas.openxmlformats.org/officeDocument/2006/relationships/slideLayout" Target="../slideLayouts/slideLayout2.xml"/><Relationship Id="rId6" Type="http://schemas.openxmlformats.org/officeDocument/2006/relationships/hyperlink" Target="http://www.instructables.com/id/Soldering-Brass-to-Stainless-Steel-plus-How-To-Mak/" TargetMode="External"/><Relationship Id="rId5" Type="http://schemas.openxmlformats.org/officeDocument/2006/relationships/hyperlink" Target="https://www.youtube.com/watch?v=PmXMTt_JPb8" TargetMode="External"/><Relationship Id="rId4" Type="http://schemas.openxmlformats.org/officeDocument/2006/relationships/hyperlink" Target="http://www.youtube.com/watch?v=VSR22YMmv5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youtube.com/watch?v=HOrTnSor7K0"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4785"/>
            <a:ext cx="7772400" cy="2115666"/>
          </a:xfrm>
        </p:spPr>
        <p:txBody>
          <a:bodyPr>
            <a:normAutofit/>
          </a:bodyPr>
          <a:lstStyle/>
          <a:p>
            <a:r>
              <a:rPr lang="ja-JP" altLang="en-US" sz="5400" dirty="0">
                <a:latin typeface="+mj-ea"/>
              </a:rPr>
              <a:t>建築・土木科</a:t>
            </a:r>
            <a:br>
              <a:rPr lang="en-US" altLang="ja-JP" sz="5400" dirty="0">
                <a:latin typeface="+mj-ea"/>
              </a:rPr>
            </a:br>
            <a:r>
              <a:rPr lang="ja-JP" altLang="en-US" sz="5400" dirty="0">
                <a:latin typeface="+mj-ea"/>
              </a:rPr>
              <a:t>講師用補助教材</a:t>
            </a:r>
            <a:endParaRPr lang="fr-FR" sz="5400" dirty="0">
              <a:latin typeface="+mj-ea"/>
            </a:endParaRPr>
          </a:p>
        </p:txBody>
      </p:sp>
      <p:sp>
        <p:nvSpPr>
          <p:cNvPr id="3" name="Subtitle 2"/>
          <p:cNvSpPr>
            <a:spLocks noGrp="1"/>
          </p:cNvSpPr>
          <p:nvPr>
            <p:ph type="subTitle" idx="1"/>
          </p:nvPr>
        </p:nvSpPr>
        <p:spPr/>
        <p:txBody>
          <a:bodyPr>
            <a:normAutofit/>
          </a:bodyPr>
          <a:lstStyle/>
          <a:p>
            <a:r>
              <a:rPr lang="ja-JP" altLang="en-US" sz="4400" b="1" dirty="0">
                <a:solidFill>
                  <a:srgbClr val="4BACC6"/>
                </a:solidFill>
                <a:latin typeface="+mj-ea"/>
                <a:ea typeface="+mj-ea"/>
              </a:rPr>
              <a:t>第</a:t>
            </a:r>
            <a:r>
              <a:rPr lang="en-US" altLang="ja-JP" sz="4400" b="1" dirty="0">
                <a:solidFill>
                  <a:srgbClr val="4BACC6"/>
                </a:solidFill>
                <a:latin typeface="+mj-ea"/>
                <a:ea typeface="+mj-ea"/>
              </a:rPr>
              <a:t>9</a:t>
            </a:r>
            <a:r>
              <a:rPr lang="ja-JP" altLang="en-US" sz="4400" b="1" dirty="0">
                <a:solidFill>
                  <a:srgbClr val="4BACC6"/>
                </a:solidFill>
                <a:latin typeface="+mj-ea"/>
                <a:ea typeface="+mj-ea"/>
              </a:rPr>
              <a:t>章</a:t>
            </a:r>
            <a:endParaRPr lang="en-US" altLang="ja-JP" sz="4400" b="1" dirty="0">
              <a:solidFill>
                <a:srgbClr val="4BACC6"/>
              </a:solidFill>
              <a:latin typeface="+mj-ea"/>
              <a:ea typeface="+mj-ea"/>
            </a:endParaRPr>
          </a:p>
          <a:p>
            <a:r>
              <a:rPr lang="ja-JP" altLang="en-US" sz="4400" b="1" dirty="0">
                <a:solidFill>
                  <a:srgbClr val="4BACC6"/>
                </a:solidFill>
                <a:latin typeface="+mj-ea"/>
                <a:ea typeface="+mj-ea"/>
              </a:rPr>
              <a:t>ステンレスの接合</a:t>
            </a:r>
            <a:endParaRPr lang="fr-FR" sz="4400" b="1" dirty="0">
              <a:solidFill>
                <a:srgbClr val="4BACC6"/>
              </a:solidFill>
              <a:latin typeface="+mj-ea"/>
              <a:ea typeface="+mj-ea"/>
            </a:endParaRPr>
          </a:p>
        </p:txBody>
      </p:sp>
      <p:sp>
        <p:nvSpPr>
          <p:cNvPr id="5" name="Slide Number Placeholder 3">
            <a:extLst>
              <a:ext uri="{FF2B5EF4-FFF2-40B4-BE49-F238E27FC236}">
                <a16:creationId xmlns:a16="http://schemas.microsoft.com/office/drawing/2014/main" id="{B097620F-4A72-4593-923A-541D9949C118}"/>
              </a:ext>
            </a:extLst>
          </p:cNvPr>
          <p:cNvSpPr>
            <a:spLocks noGrp="1"/>
          </p:cNvSpPr>
          <p:nvPr>
            <p:ph type="sldNum" sz="quarter" idx="12"/>
          </p:nvPr>
        </p:nvSpPr>
        <p:spPr>
          <a:xfrm>
            <a:off x="8720845" y="6470106"/>
            <a:ext cx="396000" cy="365125"/>
          </a:xfrm>
        </p:spPr>
        <p:txBody>
          <a:bodyPr lIns="0" tIns="0" rIns="0" bIns="0"/>
          <a:lstStyle/>
          <a:p>
            <a:fld id="{5AF66AA0-E37C-4065-8BE7-D4086C065B53}" type="slidenum">
              <a:rPr lang="fr-BE" smtClean="0"/>
              <a:t>1</a:t>
            </a:fld>
            <a:endParaRPr lang="fr-BE" dirty="0"/>
          </a:p>
        </p:txBody>
      </p:sp>
    </p:spTree>
    <p:extLst>
      <p:ext uri="{BB962C8B-B14F-4D97-AF65-F5344CB8AC3E}">
        <p14:creationId xmlns:p14="http://schemas.microsoft.com/office/powerpoint/2010/main" val="78952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ja-JP" altLang="en-US" sz="3600" dirty="0"/>
              <a:t>参考サイト</a:t>
            </a:r>
            <a:endParaRPr lang="fr-FR" sz="3600" dirty="0"/>
          </a:p>
        </p:txBody>
      </p:sp>
      <p:sp>
        <p:nvSpPr>
          <p:cNvPr id="3" name="Content Placeholder 2"/>
          <p:cNvSpPr>
            <a:spLocks noGrp="1"/>
          </p:cNvSpPr>
          <p:nvPr>
            <p:ph idx="1"/>
          </p:nvPr>
        </p:nvSpPr>
        <p:spPr>
          <a:xfrm>
            <a:off x="323528" y="1600200"/>
            <a:ext cx="8363272" cy="4853136"/>
          </a:xfrm>
        </p:spPr>
        <p:txBody>
          <a:bodyPr>
            <a:noAutofit/>
          </a:bodyPr>
          <a:lstStyle/>
          <a:p>
            <a:pPr marL="514350" indent="-514350">
              <a:buFont typeface="+mj-lt"/>
              <a:buAutoNum type="arabicPeriod"/>
            </a:pPr>
            <a:r>
              <a:rPr lang="fr-FR" sz="1600" dirty="0">
                <a:solidFill>
                  <a:srgbClr val="C00000"/>
                </a:solidFill>
                <a:latin typeface="MS Gothic" panose="020B0609070205080204" pitchFamily="49" charset="-128"/>
                <a:ea typeface="MS Gothic" panose="020B0609070205080204" pitchFamily="49" charset="-128"/>
                <a:hlinkClick r:id="rId2"/>
              </a:rPr>
              <a:t>http://www.worldstainless.org/Files/issf/animations/WeldedFabrication/start_1.html</a:t>
            </a:r>
            <a:endParaRPr lang="fr-FR" sz="1600" dirty="0">
              <a:solidFill>
                <a:srgbClr val="C00000"/>
              </a:solidFill>
              <a:latin typeface="MS Gothic" panose="020B0609070205080204" pitchFamily="49" charset="-128"/>
              <a:ea typeface="MS Gothic" panose="020B0609070205080204" pitchFamily="49" charset="-128"/>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3"/>
              </a:rPr>
              <a:t>http://www.wikihow.com/Weld-Stainless-Steel</a:t>
            </a: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4"/>
              </a:rPr>
              <a:t>http://www.nickelinstitute.org/~/Media/Files/TechnicalLiterature/WeldingofStainlesssSteelandotherJoiningMethods_9002_.pdf</a:t>
            </a:r>
            <a:r>
              <a:rPr lang="fr-FR" sz="16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5"/>
              </a:rPr>
              <a:t>http://www.edelstahl-rostfrei.de/page.asp?pageID=1590</a:t>
            </a:r>
            <a:r>
              <a:rPr lang="fr-FR" sz="16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6"/>
              </a:rPr>
              <a:t>https://www.sciencedirect.com/book/9781855734289/metallurgy-of-welding</a:t>
            </a:r>
            <a:r>
              <a:rPr lang="fr-FR" sz="16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7"/>
              </a:rPr>
              <a:t>https://www.worldstainless.org/Files/issf/non-image-files/PDF/Euro_Inox/Adhesive_bonding_EN.pdf</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8"/>
              </a:rPr>
              <a:t>http://shura.shu.ac.uk/3115/</a:t>
            </a:r>
            <a:r>
              <a:rPr lang="fr-FR" sz="16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9"/>
              </a:rPr>
              <a:t>https://www.worldstainless.org/Files/issf/non-image-files/PDF/ISSF_Stainless_Steel_for_Designers.pdf</a:t>
            </a:r>
            <a:r>
              <a:rPr lang="fr-FR" sz="16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10"/>
              </a:rPr>
              <a:t>http://www.delo.de/fileadmin/upload/dokumente/en/broschueren/Structural_Bonding.pdf</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11"/>
              </a:rPr>
              <a:t>https://www.ellsworth.com/globalassets/literature-library/manufacturer/ellsworth-adhesives/ellsworth-adhesives-white-paper-structural-bonding.pdf</a:t>
            </a:r>
            <a:r>
              <a:rPr lang="fr-FR" sz="16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12"/>
              </a:rPr>
              <a:t>http://www.sciencedirect.com/science/book/9781845694357</a:t>
            </a:r>
            <a:r>
              <a:rPr lang="fr-FR" sz="1600" dirty="0">
                <a:latin typeface="MS Gothic" panose="020B0609070205080204" pitchFamily="49" charset="-128"/>
                <a:ea typeface="MS Gothic" panose="020B0609070205080204" pitchFamily="49" charset="-128"/>
              </a:rPr>
              <a:t> </a:t>
            </a:r>
          </a:p>
        </p:txBody>
      </p:sp>
      <p:sp>
        <p:nvSpPr>
          <p:cNvPr id="4" name="Slide Number Placeholder 3"/>
          <p:cNvSpPr>
            <a:spLocks noGrp="1"/>
          </p:cNvSpPr>
          <p:nvPr>
            <p:ph type="sldNum" sz="quarter" idx="12"/>
          </p:nvPr>
        </p:nvSpPr>
        <p:spPr/>
        <p:txBody>
          <a:bodyPr/>
          <a:lstStyle/>
          <a:p>
            <a:fld id="{5AF66AA0-E37C-4065-8BE7-D4086C065B53}" type="slidenum">
              <a:rPr lang="fr-BE" smtClean="0"/>
              <a:pPr/>
              <a:t>10</a:t>
            </a:fld>
            <a:endParaRPr lang="fr-BE"/>
          </a:p>
        </p:txBody>
      </p:sp>
    </p:spTree>
    <p:extLst>
      <p:ext uri="{BB962C8B-B14F-4D97-AF65-F5344CB8AC3E}">
        <p14:creationId xmlns:p14="http://schemas.microsoft.com/office/powerpoint/2010/main" val="2870994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ja-JP" altLang="en-US" sz="3600" dirty="0"/>
              <a:t>ステンレス鋼の製造</a:t>
            </a:r>
            <a:endParaRPr lang="fr-FR" sz="3600" dirty="0"/>
          </a:p>
        </p:txBody>
      </p:sp>
      <p:sp>
        <p:nvSpPr>
          <p:cNvPr id="6" name="Espace réservé du contenu 5"/>
          <p:cNvSpPr>
            <a:spLocks noGrp="1"/>
          </p:cNvSpPr>
          <p:nvPr>
            <p:ph idx="1"/>
          </p:nvPr>
        </p:nvSpPr>
        <p:spPr/>
        <p:txBody>
          <a:bodyPr>
            <a:normAutofit lnSpcReduction="10000"/>
          </a:bodyPr>
          <a:lstStyle/>
          <a:p>
            <a:pPr marL="0" indent="0" algn="just">
              <a:buNone/>
            </a:pPr>
            <a:r>
              <a:rPr lang="ja-JP" altLang="en-US" dirty="0"/>
              <a:t>非常に参考となる文献が示されていますので、是非ご参考として下さい</a:t>
            </a:r>
            <a:endParaRPr lang="en-GB" altLang="ja-JP" dirty="0"/>
          </a:p>
          <a:p>
            <a:pPr marL="0" indent="0" algn="just">
              <a:buNone/>
            </a:pPr>
            <a:endParaRPr lang="fr-FR" dirty="0"/>
          </a:p>
          <a:p>
            <a:pPr marL="0" indent="0" algn="just">
              <a:buNone/>
            </a:pPr>
            <a:r>
              <a:rPr lang="ja-JP" altLang="en-US" dirty="0"/>
              <a:t>参照</a:t>
            </a:r>
            <a:r>
              <a:rPr lang="en-US" altLang="ja-JP" dirty="0"/>
              <a:t>1</a:t>
            </a:r>
            <a:r>
              <a:rPr lang="ja-JP" altLang="en-US" dirty="0"/>
              <a:t>は、ＩＳＳＦによるステンレス鋼の製造</a:t>
            </a:r>
            <a:endParaRPr lang="en-GB" altLang="ja-JP" dirty="0"/>
          </a:p>
          <a:p>
            <a:pPr marL="0" indent="0" algn="just">
              <a:buNone/>
            </a:pPr>
            <a:r>
              <a:rPr lang="ja-JP" altLang="en-US" dirty="0"/>
              <a:t>に特化した教育項目です</a:t>
            </a:r>
            <a:endParaRPr lang="en-GB" altLang="ja-JP" dirty="0"/>
          </a:p>
          <a:p>
            <a:pPr marL="0" indent="0" algn="just">
              <a:buNone/>
            </a:pPr>
            <a:endParaRPr lang="en-GB" altLang="ja-JP" dirty="0"/>
          </a:p>
          <a:p>
            <a:pPr marL="0" indent="0" algn="just">
              <a:buNone/>
            </a:pPr>
            <a:r>
              <a:rPr lang="ja-JP" altLang="en-US" dirty="0"/>
              <a:t>第</a:t>
            </a:r>
            <a:r>
              <a:rPr lang="en-US" altLang="ja-JP" dirty="0"/>
              <a:t>2</a:t>
            </a:r>
            <a:r>
              <a:rPr lang="ja-JP" altLang="en-US" dirty="0"/>
              <a:t>章では非常に多くの建造物の物件を掲載しており、その全ての加工形状、仕上げは施工済となっています</a:t>
            </a:r>
            <a:endParaRPr lang="fr-FR" dirty="0"/>
          </a:p>
        </p:txBody>
      </p:sp>
      <p:sp>
        <p:nvSpPr>
          <p:cNvPr id="4" name="Espace réservé du numéro de diapositive 3"/>
          <p:cNvSpPr>
            <a:spLocks noGrp="1"/>
          </p:cNvSpPr>
          <p:nvPr>
            <p:ph type="sldNum" sz="quarter" idx="12"/>
          </p:nvPr>
        </p:nvSpPr>
        <p:spPr/>
        <p:txBody>
          <a:bodyPr/>
          <a:lstStyle/>
          <a:p>
            <a:fld id="{5AF66AA0-E37C-4065-8BE7-D4086C065B53}" type="slidenum">
              <a:rPr lang="fr-BE" smtClean="0"/>
              <a:pPr/>
              <a:t>11</a:t>
            </a:fld>
            <a:endParaRPr lang="fr-BE"/>
          </a:p>
        </p:txBody>
      </p:sp>
    </p:spTree>
    <p:extLst>
      <p:ext uri="{BB962C8B-B14F-4D97-AF65-F5344CB8AC3E}">
        <p14:creationId xmlns:p14="http://schemas.microsoft.com/office/powerpoint/2010/main" val="89265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3600" dirty="0"/>
              <a:t>ステンレス鋼の製造・加工工程（映像）</a:t>
            </a:r>
            <a:endParaRPr lang="nl-BE" sz="36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52501354"/>
              </p:ext>
            </p:extLst>
          </p:nvPr>
        </p:nvGraphicFramePr>
        <p:xfrm>
          <a:off x="457200" y="1600200"/>
          <a:ext cx="8219256" cy="3748896"/>
        </p:xfrm>
        <a:graphic>
          <a:graphicData uri="http://schemas.openxmlformats.org/drawingml/2006/table">
            <a:tbl>
              <a:tblPr>
                <a:tableStyleId>{2D5ABB26-0587-4C30-8999-92F81FD0307C}</a:tableStyleId>
              </a:tblPr>
              <a:tblGrid>
                <a:gridCol w="3541517">
                  <a:extLst>
                    <a:ext uri="{9D8B030D-6E8A-4147-A177-3AD203B41FA5}">
                      <a16:colId xmlns:a16="http://schemas.microsoft.com/office/drawing/2014/main" val="20000"/>
                    </a:ext>
                  </a:extLst>
                </a:gridCol>
                <a:gridCol w="4677739">
                  <a:extLst>
                    <a:ext uri="{9D8B030D-6E8A-4147-A177-3AD203B41FA5}">
                      <a16:colId xmlns:a16="http://schemas.microsoft.com/office/drawing/2014/main" val="20001"/>
                    </a:ext>
                  </a:extLst>
                </a:gridCol>
              </a:tblGrid>
              <a:tr h="370840">
                <a:tc>
                  <a:txBody>
                    <a:bodyPr/>
                    <a:lstStyle/>
                    <a:p>
                      <a:pPr marL="285750" indent="-285750">
                        <a:buClr>
                          <a:schemeClr val="accent5">
                            <a:lumMod val="75000"/>
                          </a:schemeClr>
                        </a:buClr>
                        <a:buFont typeface="Wingdings" panose="05000000000000000000" pitchFamily="2" charset="2"/>
                        <a:buChar char="§"/>
                      </a:pPr>
                      <a:r>
                        <a:rPr lang="ja-JP" altLang="en-US" sz="1600" dirty="0">
                          <a:latin typeface="MS Gothic" panose="020B0609070205080204" pitchFamily="49" charset="-128"/>
                          <a:ea typeface="MS Gothic" panose="020B0609070205080204" pitchFamily="49" charset="-128"/>
                        </a:rPr>
                        <a:t>製鋼と圧延</a:t>
                      </a:r>
                      <a:endParaRPr lang="nl-BE" sz="1600" dirty="0">
                        <a:latin typeface="MS Gothic" panose="020B0609070205080204" pitchFamily="49" charset="-128"/>
                        <a:ea typeface="MS Gothic" panose="020B0609070205080204" pitchFamily="49"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latin typeface="MS Gothic" panose="020B0609070205080204" pitchFamily="49" charset="-128"/>
                          <a:ea typeface="MS Gothic" panose="020B0609070205080204" pitchFamily="49" charset="-128"/>
                          <a:hlinkClick r:id="rId2"/>
                        </a:rPr>
                        <a:t>https://www.youtube.com/watch?v=5zwgI-pQ6kE</a:t>
                      </a:r>
                      <a:r>
                        <a:rPr lang="fr-FR" sz="1600" dirty="0">
                          <a:latin typeface="MS Gothic" panose="020B0609070205080204" pitchFamily="49" charset="-128"/>
                          <a:ea typeface="MS Gothic" panose="020B0609070205080204" pitchFamily="49" charset="-128"/>
                        </a:rPr>
                        <a:t> </a:t>
                      </a:r>
                    </a:p>
                  </a:txBody>
                  <a:tcPr/>
                </a:tc>
                <a:extLst>
                  <a:ext uri="{0D108BD9-81ED-4DB2-BD59-A6C34878D82A}">
                    <a16:rowId xmlns:a16="http://schemas.microsoft.com/office/drawing/2014/main" val="10000"/>
                  </a:ext>
                </a:extLst>
              </a:tr>
              <a:tr h="370840">
                <a:tc>
                  <a:txBody>
                    <a:bodyPr/>
                    <a:lstStyle/>
                    <a:p>
                      <a:pPr marL="285750" indent="-285750">
                        <a:buClr>
                          <a:schemeClr val="accent5">
                            <a:lumMod val="75000"/>
                          </a:schemeClr>
                        </a:buClr>
                        <a:buFont typeface="Wingdings" panose="05000000000000000000" pitchFamily="2" charset="2"/>
                        <a:buChar char="§"/>
                      </a:pPr>
                      <a:r>
                        <a:rPr lang="ja-JP" altLang="en-US" sz="1600" dirty="0">
                          <a:latin typeface="MS Gothic" panose="020B0609070205080204" pitchFamily="49" charset="-128"/>
                          <a:ea typeface="MS Gothic" panose="020B0609070205080204" pitchFamily="49" charset="-128"/>
                        </a:rPr>
                        <a:t>切断と曲げ</a:t>
                      </a:r>
                      <a:endParaRPr lang="nl-BE" sz="1600" dirty="0">
                        <a:latin typeface="MS Gothic" panose="020B0609070205080204" pitchFamily="49" charset="-128"/>
                        <a:ea typeface="MS Gothic" panose="020B0609070205080204" pitchFamily="49"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latin typeface="MS Gothic" panose="020B0609070205080204" pitchFamily="49" charset="-128"/>
                          <a:ea typeface="MS Gothic" panose="020B0609070205080204" pitchFamily="49" charset="-128"/>
                          <a:hlinkClick r:id="rId3"/>
                        </a:rPr>
                        <a:t>https://www.youtube.com/watch?v=VMu7_W0QE3Y</a:t>
                      </a:r>
                      <a:endParaRPr lang="fr-FR" sz="1600" dirty="0">
                        <a:latin typeface="MS Gothic" panose="020B0609070205080204" pitchFamily="49" charset="-128"/>
                        <a:ea typeface="MS Gothic" panose="020B0609070205080204" pitchFamily="49" charset="-128"/>
                      </a:endParaRPr>
                    </a:p>
                  </a:txBody>
                  <a:tcPr/>
                </a:tc>
                <a:extLst>
                  <a:ext uri="{0D108BD9-81ED-4DB2-BD59-A6C34878D82A}">
                    <a16:rowId xmlns:a16="http://schemas.microsoft.com/office/drawing/2014/main" val="10001"/>
                  </a:ext>
                </a:extLst>
              </a:tr>
              <a:tr h="370840">
                <a:tc>
                  <a:txBody>
                    <a:bodyPr/>
                    <a:lstStyle/>
                    <a:p>
                      <a:pPr marL="285750" indent="-285750">
                        <a:buClr>
                          <a:schemeClr val="accent5">
                            <a:lumMod val="75000"/>
                          </a:schemeClr>
                        </a:buClr>
                        <a:buFont typeface="Wingdings" panose="05000000000000000000" pitchFamily="2" charset="2"/>
                        <a:buChar char="§"/>
                      </a:pPr>
                      <a:r>
                        <a:rPr lang="ja-JP" altLang="en-US" sz="1600" dirty="0">
                          <a:latin typeface="MS Gothic" panose="020B0609070205080204" pitchFamily="49" charset="-128"/>
                          <a:ea typeface="MS Gothic" panose="020B0609070205080204" pitchFamily="49" charset="-128"/>
                        </a:rPr>
                        <a:t>ウォータージェットカッター</a:t>
                      </a:r>
                      <a:endParaRPr lang="nl-BE" sz="1600" dirty="0">
                        <a:latin typeface="MS Gothic" panose="020B0609070205080204" pitchFamily="49" charset="-128"/>
                        <a:ea typeface="MS Gothic" panose="020B0609070205080204" pitchFamily="49"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latin typeface="MS Gothic" panose="020B0609070205080204" pitchFamily="49" charset="-128"/>
                          <a:ea typeface="MS Gothic" panose="020B0609070205080204" pitchFamily="49" charset="-128"/>
                          <a:hlinkClick r:id="rId4"/>
                        </a:rPr>
                        <a:t>http://www.sastainless.com/videos/index.html</a:t>
                      </a:r>
                      <a:r>
                        <a:rPr lang="fr-FR" sz="1600" dirty="0">
                          <a:latin typeface="MS Gothic" panose="020B0609070205080204" pitchFamily="49" charset="-128"/>
                          <a:ea typeface="MS Gothic" panose="020B0609070205080204" pitchFamily="49" charset="-128"/>
                        </a:rPr>
                        <a:t> </a:t>
                      </a:r>
                    </a:p>
                  </a:txBody>
                  <a:tcPr/>
                </a:tc>
                <a:extLst>
                  <a:ext uri="{0D108BD9-81ED-4DB2-BD59-A6C34878D82A}">
                    <a16:rowId xmlns:a16="http://schemas.microsoft.com/office/drawing/2014/main" val="10002"/>
                  </a:ext>
                </a:extLst>
              </a:tr>
              <a:tr h="370840">
                <a:tc>
                  <a:txBody>
                    <a:bodyPr/>
                    <a:lstStyle/>
                    <a:p>
                      <a:pPr marL="285750" indent="-285750">
                        <a:buClr>
                          <a:schemeClr val="accent5">
                            <a:lumMod val="75000"/>
                          </a:schemeClr>
                        </a:buClr>
                        <a:buFont typeface="Wingdings" panose="05000000000000000000" pitchFamily="2" charset="2"/>
                        <a:buChar char="§"/>
                      </a:pPr>
                      <a:r>
                        <a:rPr lang="ja-JP" altLang="en-US" sz="1600" dirty="0">
                          <a:latin typeface="MS Gothic" panose="020B0609070205080204" pitchFamily="49" charset="-128"/>
                          <a:ea typeface="MS Gothic" panose="020B0609070205080204" pitchFamily="49" charset="-128"/>
                        </a:rPr>
                        <a:t>深絞り加工</a:t>
                      </a:r>
                      <a:endParaRPr lang="nl-BE" sz="1600" dirty="0">
                        <a:latin typeface="MS Gothic" panose="020B0609070205080204" pitchFamily="49" charset="-128"/>
                        <a:ea typeface="MS Gothic" panose="020B0609070205080204" pitchFamily="49"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latin typeface="MS Gothic" panose="020B0609070205080204" pitchFamily="49" charset="-128"/>
                          <a:ea typeface="MS Gothic" panose="020B0609070205080204" pitchFamily="49" charset="-128"/>
                          <a:hlinkClick r:id="rId5"/>
                        </a:rPr>
                        <a:t>https://www.youtube.com/watch?v=n-ht_5Ysurc</a:t>
                      </a:r>
                      <a:r>
                        <a:rPr lang="fr-FR" sz="1600" dirty="0">
                          <a:latin typeface="MS Gothic" panose="020B0609070205080204" pitchFamily="49" charset="-128"/>
                          <a:ea typeface="MS Gothic" panose="020B0609070205080204" pitchFamily="49" charset="-128"/>
                        </a:rPr>
                        <a:t> </a:t>
                      </a:r>
                    </a:p>
                  </a:txBody>
                  <a:tcPr/>
                </a:tc>
                <a:extLst>
                  <a:ext uri="{0D108BD9-81ED-4DB2-BD59-A6C34878D82A}">
                    <a16:rowId xmlns:a16="http://schemas.microsoft.com/office/drawing/2014/main" val="10003"/>
                  </a:ext>
                </a:extLst>
              </a:tr>
              <a:tr h="370840">
                <a:tc>
                  <a:txBody>
                    <a:bodyPr/>
                    <a:lstStyle/>
                    <a:p>
                      <a:pPr marL="285750" indent="-285750">
                        <a:buClr>
                          <a:schemeClr val="accent5">
                            <a:lumMod val="75000"/>
                          </a:schemeClr>
                        </a:buClr>
                        <a:buFont typeface="Wingdings" panose="05000000000000000000" pitchFamily="2" charset="2"/>
                        <a:buChar char="§"/>
                      </a:pPr>
                      <a:r>
                        <a:rPr lang="ja-JP" altLang="en-US" sz="1600" dirty="0">
                          <a:latin typeface="MS Gothic" panose="020B0609070205080204" pitchFamily="49" charset="-128"/>
                          <a:ea typeface="MS Gothic" panose="020B0609070205080204" pitchFamily="49" charset="-128"/>
                        </a:rPr>
                        <a:t>ワイヤ曲げ機</a:t>
                      </a:r>
                      <a:endParaRPr lang="nl-BE" sz="1600" dirty="0">
                        <a:latin typeface="MS Gothic" panose="020B0609070205080204" pitchFamily="49" charset="-128"/>
                        <a:ea typeface="MS Gothic" panose="020B0609070205080204" pitchFamily="49"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latin typeface="MS Gothic" panose="020B0609070205080204" pitchFamily="49" charset="-128"/>
                          <a:ea typeface="MS Gothic" panose="020B0609070205080204" pitchFamily="49" charset="-128"/>
                          <a:hlinkClick r:id="rId6"/>
                        </a:rPr>
                        <a:t>https://www.youtube.com/watch?v=kDoSDiiZx6U</a:t>
                      </a:r>
                      <a:r>
                        <a:rPr lang="fr-FR" sz="1600" dirty="0">
                          <a:latin typeface="MS Gothic" panose="020B0609070205080204" pitchFamily="49" charset="-128"/>
                          <a:ea typeface="MS Gothic" panose="020B0609070205080204" pitchFamily="49" charset="-128"/>
                        </a:rPr>
                        <a:t> </a:t>
                      </a:r>
                    </a:p>
                  </a:txBody>
                  <a:tcPr/>
                </a:tc>
                <a:extLst>
                  <a:ext uri="{0D108BD9-81ED-4DB2-BD59-A6C34878D82A}">
                    <a16:rowId xmlns:a16="http://schemas.microsoft.com/office/drawing/2014/main" val="10004"/>
                  </a:ext>
                </a:extLst>
              </a:tr>
              <a:tr h="370840">
                <a:tc>
                  <a:txBody>
                    <a:bodyPr/>
                    <a:lstStyle/>
                    <a:p>
                      <a:pPr marL="285750" indent="-285750">
                        <a:buClr>
                          <a:schemeClr val="accent5">
                            <a:lumMod val="75000"/>
                          </a:schemeClr>
                        </a:buClr>
                        <a:buFont typeface="Wingdings" panose="05000000000000000000" pitchFamily="2" charset="2"/>
                        <a:buChar char="§"/>
                      </a:pPr>
                      <a:r>
                        <a:rPr lang="ja-JP" altLang="en-US" sz="1600" dirty="0">
                          <a:latin typeface="MS Gothic" panose="020B0609070205080204" pitchFamily="49" charset="-128"/>
                          <a:ea typeface="MS Gothic" panose="020B0609070205080204" pitchFamily="49" charset="-128"/>
                        </a:rPr>
                        <a:t>スプリング加工機</a:t>
                      </a:r>
                      <a:endParaRPr lang="nl-BE" sz="1600" dirty="0">
                        <a:latin typeface="MS Gothic" panose="020B0609070205080204" pitchFamily="49" charset="-128"/>
                        <a:ea typeface="MS Gothic" panose="020B0609070205080204" pitchFamily="49"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latin typeface="MS Gothic" panose="020B0609070205080204" pitchFamily="49" charset="-128"/>
                          <a:ea typeface="MS Gothic" panose="020B0609070205080204" pitchFamily="49" charset="-128"/>
                          <a:hlinkClick r:id="rId7"/>
                        </a:rPr>
                        <a:t>https://www.youtube.com/watch?v=SwY-RT4DBxY</a:t>
                      </a:r>
                      <a:r>
                        <a:rPr lang="fr-FR" sz="1600" dirty="0">
                          <a:latin typeface="MS Gothic" panose="020B0609070205080204" pitchFamily="49" charset="-128"/>
                          <a:ea typeface="MS Gothic" panose="020B0609070205080204" pitchFamily="49" charset="-128"/>
                        </a:rPr>
                        <a:t> </a:t>
                      </a:r>
                    </a:p>
                  </a:txBody>
                  <a:tcPr/>
                </a:tc>
                <a:extLst>
                  <a:ext uri="{0D108BD9-81ED-4DB2-BD59-A6C34878D82A}">
                    <a16:rowId xmlns:a16="http://schemas.microsoft.com/office/drawing/2014/main" val="10005"/>
                  </a:ext>
                </a:extLst>
              </a:tr>
              <a:tr h="411336">
                <a:tc>
                  <a:txBody>
                    <a:bodyPr/>
                    <a:lstStyle/>
                    <a:p>
                      <a:pPr marL="285750" indent="-285750">
                        <a:buClr>
                          <a:schemeClr val="accent5">
                            <a:lumMod val="75000"/>
                          </a:schemeClr>
                        </a:buClr>
                        <a:buFont typeface="Wingdings" panose="05000000000000000000" pitchFamily="2" charset="2"/>
                        <a:buChar char="§"/>
                      </a:pPr>
                      <a:r>
                        <a:rPr lang="ja-JP" altLang="en-US" sz="1600" dirty="0">
                          <a:latin typeface="MS Gothic" panose="020B0609070205080204" pitchFamily="49" charset="-128"/>
                          <a:ea typeface="MS Gothic" panose="020B0609070205080204" pitchFamily="49" charset="-128"/>
                        </a:rPr>
                        <a:t>ロールフォーミング</a:t>
                      </a:r>
                      <a:endParaRPr lang="nl-BE" sz="1600" dirty="0">
                        <a:latin typeface="MS Gothic" panose="020B0609070205080204" pitchFamily="49" charset="-128"/>
                        <a:ea typeface="MS Gothic" panose="020B0609070205080204" pitchFamily="49"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latin typeface="MS Gothic" panose="020B0609070205080204" pitchFamily="49" charset="-128"/>
                          <a:ea typeface="MS Gothic" panose="020B0609070205080204" pitchFamily="49" charset="-128"/>
                          <a:hlinkClick r:id="rId8"/>
                        </a:rPr>
                        <a:t>https://www.youtube.com/watch?v=44XD5mZoM_0</a:t>
                      </a:r>
                      <a:r>
                        <a:rPr lang="fr-FR" sz="1600" dirty="0">
                          <a:latin typeface="MS Gothic" panose="020B0609070205080204" pitchFamily="49" charset="-128"/>
                          <a:ea typeface="MS Gothic" panose="020B0609070205080204" pitchFamily="49" charset="-128"/>
                        </a:rPr>
                        <a:t> </a:t>
                      </a:r>
                    </a:p>
                  </a:txBody>
                  <a:tcPr/>
                </a:tc>
                <a:extLst>
                  <a:ext uri="{0D108BD9-81ED-4DB2-BD59-A6C34878D82A}">
                    <a16:rowId xmlns:a16="http://schemas.microsoft.com/office/drawing/2014/main" val="10006"/>
                  </a:ext>
                </a:extLst>
              </a:tr>
              <a:tr h="370840">
                <a:tc>
                  <a:txBody>
                    <a:bodyPr/>
                    <a:lstStyle/>
                    <a:p>
                      <a:pPr marL="285750" indent="-285750">
                        <a:buClr>
                          <a:schemeClr val="accent5">
                            <a:lumMod val="75000"/>
                          </a:schemeClr>
                        </a:buClr>
                        <a:buFont typeface="Wingdings" panose="05000000000000000000" pitchFamily="2" charset="2"/>
                        <a:buChar char="§"/>
                      </a:pPr>
                      <a:r>
                        <a:rPr lang="ja-JP" altLang="en-US" sz="1600" dirty="0">
                          <a:latin typeface="MS Gothic" panose="020B0609070205080204" pitchFamily="49" charset="-128"/>
                          <a:ea typeface="MS Gothic" panose="020B0609070205080204" pitchFamily="49" charset="-128"/>
                        </a:rPr>
                        <a:t>機械加工（ミーリング）</a:t>
                      </a:r>
                      <a:endParaRPr lang="nl-BE" sz="1600" dirty="0">
                        <a:latin typeface="MS Gothic" panose="020B0609070205080204" pitchFamily="49" charset="-128"/>
                        <a:ea typeface="MS Gothic" panose="020B0609070205080204" pitchFamily="49"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latin typeface="MS Gothic" panose="020B0609070205080204" pitchFamily="49" charset="-128"/>
                          <a:ea typeface="MS Gothic" panose="020B0609070205080204" pitchFamily="49" charset="-128"/>
                          <a:hlinkClick r:id="rId9"/>
                        </a:rPr>
                        <a:t>https://www.youtube.com/watch?v=LDxNDWObTyg</a:t>
                      </a:r>
                      <a:r>
                        <a:rPr lang="fr-FR" sz="1600" dirty="0">
                          <a:latin typeface="MS Gothic" panose="020B0609070205080204" pitchFamily="49" charset="-128"/>
                          <a:ea typeface="MS Gothic" panose="020B0609070205080204" pitchFamily="49" charset="-128"/>
                        </a:rPr>
                        <a:t> </a:t>
                      </a:r>
                    </a:p>
                  </a:txBody>
                  <a:tcPr/>
                </a:tc>
                <a:extLst>
                  <a:ext uri="{0D108BD9-81ED-4DB2-BD59-A6C34878D82A}">
                    <a16:rowId xmlns:a16="http://schemas.microsoft.com/office/drawing/2014/main" val="10007"/>
                  </a:ext>
                </a:extLst>
              </a:tr>
              <a:tr h="370840">
                <a:tc>
                  <a:txBody>
                    <a:bodyPr/>
                    <a:lstStyle/>
                    <a:p>
                      <a:endParaRPr lang="nl-BE" sz="1600" dirty="0">
                        <a:latin typeface="MS Gothic" panose="020B0609070205080204" pitchFamily="49" charset="-128"/>
                        <a:ea typeface="MS Gothic" panose="020B0609070205080204" pitchFamily="49" charset="-128"/>
                      </a:endParaRPr>
                    </a:p>
                  </a:txBody>
                  <a:tcPr/>
                </a:tc>
                <a:tc>
                  <a:txBody>
                    <a:bodyPr/>
                    <a:lstStyle/>
                    <a:p>
                      <a:endParaRPr lang="nl-BE" sz="1600" dirty="0">
                        <a:latin typeface="MS Gothic" panose="020B0609070205080204" pitchFamily="49" charset="-128"/>
                        <a:ea typeface="MS Gothic" panose="020B0609070205080204" pitchFamily="49" charset="-128"/>
                      </a:endParaRPr>
                    </a:p>
                  </a:txBody>
                  <a:tcPr/>
                </a:tc>
                <a:extLst>
                  <a:ext uri="{0D108BD9-81ED-4DB2-BD59-A6C34878D82A}">
                    <a16:rowId xmlns:a16="http://schemas.microsoft.com/office/drawing/2014/main" val="10008"/>
                  </a:ext>
                </a:extLst>
              </a:tr>
              <a:tr h="370840">
                <a:tc gridSpan="2">
                  <a:txBody>
                    <a:bodyPr/>
                    <a:lstStyle/>
                    <a:p>
                      <a:r>
                        <a:rPr lang="ja-JP" altLang="en-US" sz="1600" dirty="0">
                          <a:latin typeface="MS Gothic" panose="020B0609070205080204" pitchFamily="49" charset="-128"/>
                          <a:ea typeface="MS Gothic" panose="020B0609070205080204" pitchFamily="49" charset="-128"/>
                        </a:rPr>
                        <a:t>さらに多くの映像がインターネットで公開されています</a:t>
                      </a:r>
                      <a:endParaRPr lang="nl-BE" sz="1600" dirty="0">
                        <a:latin typeface="MS Gothic" panose="020B0609070205080204" pitchFamily="49" charset="-128"/>
                        <a:ea typeface="MS Gothic" panose="020B0609070205080204" pitchFamily="49" charset="-128"/>
                      </a:endParaRPr>
                    </a:p>
                  </a:txBody>
                  <a:tcPr/>
                </a:tc>
                <a:tc hMerge="1">
                  <a:txBody>
                    <a:bodyPr/>
                    <a:lstStyle/>
                    <a:p>
                      <a:endParaRPr lang="nl-BE" dirty="0"/>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5AF66AA0-E37C-4065-8BE7-D4086C065B53}" type="slidenum">
              <a:rPr lang="fr-BE" smtClean="0"/>
              <a:pPr/>
              <a:t>12</a:t>
            </a:fld>
            <a:endParaRPr lang="fr-BE"/>
          </a:p>
        </p:txBody>
      </p:sp>
    </p:spTree>
    <p:extLst>
      <p:ext uri="{BB962C8B-B14F-4D97-AF65-F5344CB8AC3E}">
        <p14:creationId xmlns:p14="http://schemas.microsoft.com/office/powerpoint/2010/main" val="3706883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rmAutofit/>
          </a:bodyPr>
          <a:lstStyle/>
          <a:p>
            <a:r>
              <a:rPr lang="ja-JP" altLang="en-US" sz="3600" dirty="0">
                <a:latin typeface="MS Gothic" panose="020B0609070205080204" pitchFamily="49" charset="-128"/>
                <a:ea typeface="MS Gothic" panose="020B0609070205080204" pitchFamily="49" charset="-128"/>
              </a:rPr>
              <a:t>ステンレス製造に関する参考サイト</a:t>
            </a:r>
            <a:endParaRPr lang="fr-FR" sz="3600" dirty="0">
              <a:latin typeface="MS Gothic" panose="020B0609070205080204" pitchFamily="49" charset="-128"/>
              <a:ea typeface="MS Gothic" panose="020B0609070205080204" pitchFamily="49" charset="-128"/>
            </a:endParaRPr>
          </a:p>
        </p:txBody>
      </p:sp>
      <p:sp>
        <p:nvSpPr>
          <p:cNvPr id="3" name="Content Placeholder 2"/>
          <p:cNvSpPr>
            <a:spLocks noGrp="1"/>
          </p:cNvSpPr>
          <p:nvPr>
            <p:ph idx="1"/>
          </p:nvPr>
        </p:nvSpPr>
        <p:spPr>
          <a:xfrm>
            <a:off x="457200" y="1600200"/>
            <a:ext cx="7787208" cy="2404864"/>
          </a:xfrm>
        </p:spPr>
        <p:txBody>
          <a:bodyPr>
            <a:normAutofit/>
          </a:bodyPr>
          <a:lstStyle/>
          <a:p>
            <a:pPr marL="514350" indent="-514350">
              <a:buFont typeface="+mj-lt"/>
              <a:buAutoNum type="arabicPeriod"/>
            </a:pPr>
            <a:r>
              <a:rPr lang="fr-FR" sz="1800" dirty="0">
                <a:latin typeface="MS Gothic" panose="020B0609070205080204" pitchFamily="49" charset="-128"/>
                <a:ea typeface="MS Gothic" panose="020B0609070205080204" pitchFamily="49" charset="-128"/>
                <a:hlinkClick r:id="rId2"/>
              </a:rPr>
              <a:t>http://www.issftraining.org/</a:t>
            </a:r>
            <a:r>
              <a:rPr lang="fr-FR" sz="18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800" dirty="0">
                <a:latin typeface="MS Gothic" panose="020B0609070205080204" pitchFamily="49" charset="-128"/>
                <a:ea typeface="MS Gothic" panose="020B0609070205080204" pitchFamily="49" charset="-128"/>
                <a:hlinkClick r:id="rId3"/>
              </a:rPr>
              <a:t>http://www.imoa.info/download_files/stainless-steel/Austenitics.pdf</a:t>
            </a:r>
            <a:r>
              <a:rPr lang="fr-FR" sz="18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800" dirty="0">
                <a:latin typeface="MS Gothic" panose="020B0609070205080204" pitchFamily="49" charset="-128"/>
                <a:ea typeface="MS Gothic" panose="020B0609070205080204" pitchFamily="49" charset="-128"/>
                <a:hlinkClick r:id="rId4"/>
              </a:rPr>
              <a:t>http://www.imoa.info/download_files/stainless-steel/Duplex_Stainless_Steel_3rd_Edition.pdf</a:t>
            </a:r>
            <a:r>
              <a:rPr lang="fr-FR" sz="18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800" dirty="0">
                <a:latin typeface="MS Gothic" panose="020B0609070205080204" pitchFamily="49" charset="-128"/>
                <a:ea typeface="MS Gothic" panose="020B0609070205080204" pitchFamily="49" charset="-128"/>
                <a:hlinkClick r:id="rId5"/>
              </a:rPr>
              <a:t>https://www.worldstainless.org/Files/issf/non-image-files/PDF/ISSF_The_Ferritic_Solution_Japanese.pdf</a:t>
            </a:r>
            <a:endParaRPr lang="fr-FR" sz="1800" dirty="0">
              <a:latin typeface="MS Gothic" panose="020B0609070205080204" pitchFamily="49" charset="-128"/>
              <a:ea typeface="MS Gothic" panose="020B0609070205080204" pitchFamily="49" charset="-128"/>
            </a:endParaRPr>
          </a:p>
        </p:txBody>
      </p:sp>
      <p:sp>
        <p:nvSpPr>
          <p:cNvPr id="4" name="Slide Number Placeholder 3"/>
          <p:cNvSpPr>
            <a:spLocks noGrp="1"/>
          </p:cNvSpPr>
          <p:nvPr>
            <p:ph type="sldNum" sz="quarter" idx="12"/>
          </p:nvPr>
        </p:nvSpPr>
        <p:spPr/>
        <p:txBody>
          <a:bodyPr/>
          <a:lstStyle/>
          <a:p>
            <a:fld id="{5AF66AA0-E37C-4065-8BE7-D4086C065B53}" type="slidenum">
              <a:rPr lang="fr-BE" smtClean="0">
                <a:latin typeface="MS Gothic" panose="020B0609070205080204" pitchFamily="49" charset="-128"/>
                <a:ea typeface="MS Gothic" panose="020B0609070205080204" pitchFamily="49" charset="-128"/>
              </a:rPr>
              <a:pPr/>
              <a:t>13</a:t>
            </a:fld>
            <a:endParaRPr lang="fr-BE">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929119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http://www.thyssenkrupp-nirosta.de/uploads/RTEmagicC_Eingang_Hannover_01.jpg.jpg"/>
          <p:cNvSpPr>
            <a:spLocks noGrp="1" noChangeAspect="1" noChangeArrowheads="1"/>
          </p:cNvSpPr>
          <p:nvPr>
            <p:ph type="ctrTitle"/>
          </p:nvPr>
        </p:nvSpPr>
        <p:spPr/>
        <p:txBody>
          <a:bodyPr/>
          <a:lstStyle/>
          <a:p>
            <a:r>
              <a:rPr lang="fr-FR" dirty="0" err="1"/>
              <a:t>Thank</a:t>
            </a:r>
            <a:r>
              <a:rPr lang="fr-FR" dirty="0"/>
              <a:t> </a:t>
            </a:r>
            <a:r>
              <a:rPr lang="fr-FR" dirty="0" err="1"/>
              <a:t>you</a:t>
            </a:r>
            <a:endParaRPr lang="fr-FR" dirty="0"/>
          </a:p>
        </p:txBody>
      </p:sp>
      <p:sp>
        <p:nvSpPr>
          <p:cNvPr id="2" name="Slide Number Placeholder 1"/>
          <p:cNvSpPr>
            <a:spLocks noGrp="1"/>
          </p:cNvSpPr>
          <p:nvPr>
            <p:ph type="sldNum" sz="quarter" idx="12"/>
          </p:nvPr>
        </p:nvSpPr>
        <p:spPr/>
        <p:txBody>
          <a:bodyPr/>
          <a:lstStyle/>
          <a:p>
            <a:fld id="{5AF66AA0-E37C-4065-8BE7-D4086C065B53}" type="slidenum">
              <a:rPr lang="fr-BE" smtClean="0"/>
              <a:pPr/>
              <a:t>14</a:t>
            </a:fld>
            <a:endParaRPr lang="fr-BE"/>
          </a:p>
        </p:txBody>
      </p:sp>
    </p:spTree>
    <p:extLst>
      <p:ext uri="{BB962C8B-B14F-4D97-AF65-F5344CB8AC3E}">
        <p14:creationId xmlns:p14="http://schemas.microsoft.com/office/powerpoint/2010/main" val="3378555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3200" dirty="0"/>
              <a:t>ステンレスに適用可能な接合方法</a:t>
            </a:r>
            <a:br>
              <a:rPr lang="en-GB" altLang="ja-JP" sz="3200" dirty="0"/>
            </a:br>
            <a:r>
              <a:rPr lang="ja-JP" altLang="en-US" sz="3200" dirty="0"/>
              <a:t>適用可能な接合法　：　全て可能！</a:t>
            </a:r>
            <a:endParaRPr lang="en-GB" sz="3200" dirty="0"/>
          </a:p>
        </p:txBody>
      </p:sp>
      <p:graphicFrame>
        <p:nvGraphicFramePr>
          <p:cNvPr id="5" name="Table 4"/>
          <p:cNvGraphicFramePr>
            <a:graphicFrameLocks noGrp="1"/>
          </p:cNvGraphicFramePr>
          <p:nvPr>
            <p:extLst>
              <p:ext uri="{D42A27DB-BD31-4B8C-83A1-F6EECF244321}">
                <p14:modId xmlns:p14="http://schemas.microsoft.com/office/powerpoint/2010/main" val="1158262317"/>
              </p:ext>
            </p:extLst>
          </p:nvPr>
        </p:nvGraphicFramePr>
        <p:xfrm>
          <a:off x="107505" y="1669936"/>
          <a:ext cx="8568952" cy="4592067"/>
        </p:xfrm>
        <a:graphic>
          <a:graphicData uri="http://schemas.openxmlformats.org/drawingml/2006/table">
            <a:tbl>
              <a:tblPr firstRow="1" bandRow="1">
                <a:tableStyleId>{B301B821-A1FF-4177-AEE7-76D212191A09}</a:tableStyleId>
              </a:tblPr>
              <a:tblGrid>
                <a:gridCol w="2376263">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4320481">
                  <a:extLst>
                    <a:ext uri="{9D8B030D-6E8A-4147-A177-3AD203B41FA5}">
                      <a16:colId xmlns:a16="http://schemas.microsoft.com/office/drawing/2014/main" val="20002"/>
                    </a:ext>
                  </a:extLst>
                </a:gridCol>
              </a:tblGrid>
              <a:tr h="408707">
                <a:tc>
                  <a:txBody>
                    <a:bodyPr/>
                    <a:lstStyle/>
                    <a:p>
                      <a:r>
                        <a:rPr lang="ja-JP" altLang="en-US" sz="1800" dirty="0">
                          <a:latin typeface="+mn-ea"/>
                          <a:ea typeface="+mn-ea"/>
                        </a:rPr>
                        <a:t>プロセス（参考）</a:t>
                      </a:r>
                      <a:endParaRPr lang="fr-FR" sz="1800" dirty="0">
                        <a:latin typeface="+mn-ea"/>
                        <a:ea typeface="+mn-ea"/>
                      </a:endParaRPr>
                    </a:p>
                  </a:txBody>
                  <a:tcPr/>
                </a:tc>
                <a:tc>
                  <a:txBody>
                    <a:bodyPr/>
                    <a:lstStyle/>
                    <a:p>
                      <a:r>
                        <a:rPr lang="ja-JP" altLang="en-US" sz="1800" dirty="0">
                          <a:latin typeface="+mn-ea"/>
                          <a:ea typeface="+mn-ea"/>
                        </a:rPr>
                        <a:t>ビデオ</a:t>
                      </a:r>
                      <a:endParaRPr lang="fr-FR" sz="1800" dirty="0">
                        <a:latin typeface="+mn-ea"/>
                        <a:ea typeface="+mn-ea"/>
                      </a:endParaRPr>
                    </a:p>
                  </a:txBody>
                  <a:tcPr/>
                </a:tc>
                <a:tc>
                  <a:txBody>
                    <a:bodyPr/>
                    <a:lstStyle/>
                    <a:p>
                      <a:r>
                        <a:rPr lang="ja-JP" altLang="en-US" sz="1800" dirty="0">
                          <a:latin typeface="+mn-ea"/>
                          <a:ea typeface="+mn-ea"/>
                        </a:rPr>
                        <a:t>特　徴</a:t>
                      </a:r>
                      <a:endParaRPr lang="fr-FR" sz="1800" dirty="0">
                        <a:latin typeface="+mn-ea"/>
                        <a:ea typeface="+mn-ea"/>
                      </a:endParaRPr>
                    </a:p>
                  </a:txBody>
                  <a:tcPr/>
                </a:tc>
                <a:extLst>
                  <a:ext uri="{0D108BD9-81ED-4DB2-BD59-A6C34878D82A}">
                    <a16:rowId xmlns:a16="http://schemas.microsoft.com/office/drawing/2014/main" val="10000"/>
                  </a:ext>
                </a:extLst>
              </a:tr>
              <a:tr h="887437">
                <a:tc>
                  <a:txBody>
                    <a:bodyPr/>
                    <a:lstStyle/>
                    <a:p>
                      <a:r>
                        <a:rPr lang="ja-JP" altLang="en-US" sz="1800" dirty="0">
                          <a:latin typeface="+mn-ea"/>
                          <a:ea typeface="+mn-ea"/>
                        </a:rPr>
                        <a:t>溶接</a:t>
                      </a:r>
                      <a:r>
                        <a:rPr lang="fr-FR" sz="1800" dirty="0">
                          <a:latin typeface="+mn-ea"/>
                          <a:ea typeface="+mn-ea"/>
                        </a:rPr>
                        <a:t>  (1-5)</a:t>
                      </a:r>
                    </a:p>
                    <a:p>
                      <a:r>
                        <a:rPr lang="ja-JP" altLang="en-US" sz="1800" dirty="0">
                          <a:latin typeface="+mn-ea"/>
                          <a:ea typeface="+mn-ea"/>
                        </a:rPr>
                        <a:t>（幅広い利用）</a:t>
                      </a:r>
                      <a:endParaRPr lang="fr-FR" sz="1800" dirty="0">
                        <a:latin typeface="+mn-ea"/>
                        <a:ea typeface="+mn-ea"/>
                      </a:endParaRPr>
                    </a:p>
                  </a:txBody>
                  <a:tcPr/>
                </a:tc>
                <a:tc>
                  <a:txBody>
                    <a:bodyPr/>
                    <a:lstStyle/>
                    <a:p>
                      <a:r>
                        <a:rPr lang="fr-FR" sz="1800" dirty="0">
                          <a:latin typeface="+mn-ea"/>
                          <a:ea typeface="+mn-ea"/>
                          <a:hlinkClick r:id="rId2"/>
                        </a:rPr>
                        <a:t>MIG </a:t>
                      </a:r>
                      <a:r>
                        <a:rPr lang="ja-JP" altLang="en-US" sz="1800" dirty="0">
                          <a:latin typeface="+mn-ea"/>
                          <a:ea typeface="+mn-ea"/>
                          <a:hlinkClick r:id="rId2"/>
                        </a:rPr>
                        <a:t>溶接</a:t>
                      </a:r>
                      <a:endParaRPr lang="fr-FR" sz="1800" dirty="0">
                        <a:latin typeface="+mn-ea"/>
                        <a:ea typeface="+mn-ea"/>
                      </a:endParaRPr>
                    </a:p>
                    <a:p>
                      <a:r>
                        <a:rPr lang="fr-FR" sz="1800" dirty="0">
                          <a:latin typeface="+mn-ea"/>
                          <a:ea typeface="+mn-ea"/>
                          <a:hlinkClick r:id="rId3"/>
                        </a:rPr>
                        <a:t>TIG</a:t>
                      </a:r>
                      <a:r>
                        <a:rPr lang="fr-FR" sz="1800" baseline="0" dirty="0">
                          <a:latin typeface="+mn-ea"/>
                          <a:ea typeface="+mn-ea"/>
                          <a:hlinkClick r:id="rId3"/>
                        </a:rPr>
                        <a:t> </a:t>
                      </a:r>
                      <a:r>
                        <a:rPr lang="ja-JP" altLang="en-US" sz="1800" baseline="0" dirty="0">
                          <a:latin typeface="+mn-ea"/>
                          <a:ea typeface="+mn-ea"/>
                          <a:hlinkClick r:id="rId3"/>
                        </a:rPr>
                        <a:t>溶接</a:t>
                      </a:r>
                      <a:endParaRPr lang="fr-FR" sz="1800" baseline="0" dirty="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mn-ea"/>
                          <a:ea typeface="+mn-ea"/>
                          <a:hlinkClick r:id="rId4"/>
                        </a:rPr>
                        <a:t>溶接ロボット</a:t>
                      </a:r>
                      <a:r>
                        <a:rPr lang="fr-FR" sz="1800" dirty="0">
                          <a:latin typeface="+mn-ea"/>
                          <a:ea typeface="+mn-ea"/>
                        </a:rPr>
                        <a:t> </a:t>
                      </a:r>
                    </a:p>
                  </a:txBody>
                  <a:tcPr/>
                </a:tc>
                <a:tc>
                  <a:txBody>
                    <a:bodyPr/>
                    <a:lstStyle/>
                    <a:p>
                      <a:r>
                        <a:rPr lang="ja-JP" altLang="en-US" sz="1800" dirty="0">
                          <a:latin typeface="+mn-ea"/>
                          <a:ea typeface="+mn-ea"/>
                        </a:rPr>
                        <a:t>接合部の強度が高い</a:t>
                      </a:r>
                      <a:endParaRPr lang="fr-FR" sz="1800" dirty="0">
                        <a:latin typeface="+mn-ea"/>
                        <a:ea typeface="+mn-ea"/>
                      </a:endParaRPr>
                    </a:p>
                    <a:p>
                      <a:r>
                        <a:rPr lang="ja-JP" altLang="en-US" sz="1800" dirty="0">
                          <a:latin typeface="+mn-ea"/>
                          <a:ea typeface="+mn-ea"/>
                        </a:rPr>
                        <a:t>分解不可</a:t>
                      </a:r>
                      <a:endParaRPr lang="fr-FR" sz="1800" dirty="0">
                        <a:latin typeface="+mn-ea"/>
                        <a:ea typeface="+mn-ea"/>
                      </a:endParaRPr>
                    </a:p>
                  </a:txBody>
                  <a:tcPr/>
                </a:tc>
                <a:extLst>
                  <a:ext uri="{0D108BD9-81ED-4DB2-BD59-A6C34878D82A}">
                    <a16:rowId xmlns:a16="http://schemas.microsoft.com/office/drawing/2014/main" val="10001"/>
                  </a:ext>
                </a:extLst>
              </a:tr>
              <a:tr h="864096">
                <a:tc>
                  <a:txBody>
                    <a:bodyPr/>
                    <a:lstStyle/>
                    <a:p>
                      <a:r>
                        <a:rPr lang="ja-JP" altLang="en-US" sz="1800" dirty="0">
                          <a:latin typeface="+mn-ea"/>
                          <a:ea typeface="+mn-ea"/>
                        </a:rPr>
                        <a:t>機械接合</a:t>
                      </a:r>
                      <a:endParaRPr lang="en-US" altLang="ja-JP" sz="1800" dirty="0">
                        <a:latin typeface="+mn-ea"/>
                        <a:ea typeface="+mn-ea"/>
                      </a:endParaRPr>
                    </a:p>
                    <a:p>
                      <a:r>
                        <a:rPr lang="ja-JP" altLang="ja-JP" sz="1800" kern="1200" dirty="0">
                          <a:solidFill>
                            <a:schemeClr val="dk1"/>
                          </a:solidFill>
                          <a:effectLst/>
                          <a:latin typeface="+mn-ea"/>
                          <a:ea typeface="+mn-ea"/>
                          <a:cs typeface="+mn-cs"/>
                        </a:rPr>
                        <a:t>（</a:t>
                      </a:r>
                      <a:r>
                        <a:rPr lang="ja-JP" altLang="en-US" sz="1800" kern="1200" dirty="0">
                          <a:solidFill>
                            <a:schemeClr val="dk1"/>
                          </a:solidFill>
                          <a:effectLst/>
                          <a:latin typeface="+mn-ea"/>
                          <a:ea typeface="+mn-ea"/>
                          <a:cs typeface="+mn-cs"/>
                        </a:rPr>
                        <a:t>幅広い</a:t>
                      </a:r>
                      <a:r>
                        <a:rPr lang="ja-JP" altLang="ja-JP" sz="1800" kern="1200" dirty="0">
                          <a:solidFill>
                            <a:schemeClr val="dk1"/>
                          </a:solidFill>
                          <a:effectLst/>
                          <a:latin typeface="+mn-ea"/>
                          <a:ea typeface="+mn-ea"/>
                          <a:cs typeface="+mn-cs"/>
                        </a:rPr>
                        <a:t>利用）</a:t>
                      </a:r>
                      <a:endParaRPr lang="fr-FR" sz="1800" dirty="0">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mn-ea"/>
                          <a:ea typeface="+mn-ea"/>
                          <a:hlinkClick r:id="rId5"/>
                        </a:rPr>
                        <a:t>例</a:t>
                      </a:r>
                      <a:r>
                        <a:rPr lang="fr-FR" sz="1800" dirty="0">
                          <a:latin typeface="+mn-ea"/>
                          <a:ea typeface="+mn-ea"/>
                          <a:hlinkClick r:id="rId5"/>
                        </a:rPr>
                        <a:t> </a:t>
                      </a:r>
                      <a:endParaRPr lang="fr-FR" sz="1800" dirty="0">
                        <a:latin typeface="+mn-ea"/>
                        <a:ea typeface="+mn-ea"/>
                      </a:endParaRPr>
                    </a:p>
                    <a:p>
                      <a:endParaRPr lang="fr-FR" sz="1800" dirty="0">
                        <a:latin typeface="+mn-ea"/>
                        <a:ea typeface="+mn-ea"/>
                      </a:endParaRPr>
                    </a:p>
                  </a:txBody>
                  <a:tcPr/>
                </a:tc>
                <a:tc>
                  <a:txBody>
                    <a:bodyPr/>
                    <a:lstStyle/>
                    <a:p>
                      <a:r>
                        <a:rPr lang="ja-JP" altLang="en-US" sz="1800" dirty="0">
                          <a:latin typeface="+mn-ea"/>
                          <a:ea typeface="+mn-ea"/>
                        </a:rPr>
                        <a:t>現場で容易に組立可能</a:t>
                      </a:r>
                      <a:r>
                        <a:rPr lang="fr-FR" sz="1800" dirty="0">
                          <a:latin typeface="+mn-ea"/>
                          <a:ea typeface="+mn-ea"/>
                        </a:rPr>
                        <a:t>  </a:t>
                      </a:r>
                    </a:p>
                    <a:p>
                      <a:r>
                        <a:rPr lang="ja-JP" altLang="en-US" sz="1800" dirty="0">
                          <a:latin typeface="+mn-ea"/>
                          <a:ea typeface="+mn-ea"/>
                        </a:rPr>
                        <a:t>異種材料との接合可能（木材、ガラス・・）</a:t>
                      </a:r>
                      <a:endParaRPr lang="en-US" altLang="ja-JP" sz="1800" dirty="0">
                        <a:latin typeface="+mn-ea"/>
                        <a:ea typeface="+mn-ea"/>
                      </a:endParaRPr>
                    </a:p>
                    <a:p>
                      <a:r>
                        <a:rPr lang="ja-JP" altLang="en-US" sz="1800" dirty="0">
                          <a:latin typeface="+mn-ea"/>
                          <a:ea typeface="+mn-ea"/>
                        </a:rPr>
                        <a:t>後刻分解が可能</a:t>
                      </a:r>
                      <a:endParaRPr lang="fr-FR" sz="1800" dirty="0">
                        <a:latin typeface="+mn-ea"/>
                        <a:ea typeface="+mn-ea"/>
                      </a:endParaRPr>
                    </a:p>
                  </a:txBody>
                  <a:tcPr/>
                </a:tc>
                <a:extLst>
                  <a:ext uri="{0D108BD9-81ED-4DB2-BD59-A6C34878D82A}">
                    <a16:rowId xmlns:a16="http://schemas.microsoft.com/office/drawing/2014/main" val="10002"/>
                  </a:ext>
                </a:extLst>
              </a:tr>
              <a:tr h="360040">
                <a:tc>
                  <a:txBody>
                    <a:bodyPr/>
                    <a:lstStyle/>
                    <a:p>
                      <a:r>
                        <a:rPr lang="ja-JP" altLang="en-US" sz="1800" dirty="0" err="1">
                          <a:latin typeface="+mn-ea"/>
                          <a:ea typeface="+mn-ea"/>
                        </a:rPr>
                        <a:t>ろう</a:t>
                      </a:r>
                      <a:r>
                        <a:rPr lang="ja-JP" altLang="en-US" sz="1800" dirty="0">
                          <a:latin typeface="+mn-ea"/>
                          <a:ea typeface="+mn-ea"/>
                        </a:rPr>
                        <a:t>付け／</a:t>
                      </a:r>
                      <a:endParaRPr lang="en-US" altLang="ja-JP" sz="1800" dirty="0">
                        <a:latin typeface="+mn-ea"/>
                        <a:ea typeface="+mn-ea"/>
                      </a:endParaRPr>
                    </a:p>
                    <a:p>
                      <a:r>
                        <a:rPr lang="ja-JP" altLang="en-US" sz="1800" dirty="0">
                          <a:latin typeface="+mn-ea"/>
                          <a:ea typeface="+mn-ea"/>
                        </a:rPr>
                        <a:t>はんだ付け</a:t>
                      </a:r>
                      <a:endParaRPr lang="fr-FR" sz="1800" dirty="0">
                        <a:latin typeface="+mn-ea"/>
                        <a:ea typeface="+mn-ea"/>
                      </a:endParaRPr>
                    </a:p>
                  </a:txBody>
                  <a:tcPr/>
                </a:tc>
                <a:tc>
                  <a:txBody>
                    <a:bodyPr/>
                    <a:lstStyle/>
                    <a:p>
                      <a:r>
                        <a:rPr lang="ja-JP" altLang="en-US" sz="1800" dirty="0">
                          <a:latin typeface="+mn-ea"/>
                          <a:ea typeface="+mn-ea"/>
                          <a:hlinkClick r:id="rId6"/>
                        </a:rPr>
                        <a:t>はんだ付け</a:t>
                      </a:r>
                      <a:endParaRPr lang="fr-FR" sz="1800" dirty="0">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mn-ea"/>
                          <a:ea typeface="+mn-ea"/>
                        </a:rPr>
                        <a:t>防水性　（主に屋根に使用）</a:t>
                      </a:r>
                      <a:endParaRPr lang="fr-FR" sz="1800" baseline="0" dirty="0">
                        <a:latin typeface="+mn-ea"/>
                        <a:ea typeface="+mn-ea"/>
                      </a:endParaRPr>
                    </a:p>
                  </a:txBody>
                  <a:tcPr/>
                </a:tc>
                <a:extLst>
                  <a:ext uri="{0D108BD9-81ED-4DB2-BD59-A6C34878D82A}">
                    <a16:rowId xmlns:a16="http://schemas.microsoft.com/office/drawing/2014/main" val="10003"/>
                  </a:ext>
                </a:extLst>
              </a:tr>
              <a:tr h="800080">
                <a:tc>
                  <a:txBody>
                    <a:bodyPr/>
                    <a:lstStyle/>
                    <a:p>
                      <a:r>
                        <a:rPr lang="ja-JP" altLang="en-US" sz="1800" dirty="0">
                          <a:latin typeface="+mn-ea"/>
                          <a:ea typeface="+mn-ea"/>
                        </a:rPr>
                        <a:t>プレス・フィッティング</a:t>
                      </a:r>
                      <a:endParaRPr lang="en-US" altLang="ja-JP" sz="1800" dirty="0">
                        <a:latin typeface="+mn-ea"/>
                        <a:ea typeface="+mn-ea"/>
                      </a:endParaRPr>
                    </a:p>
                    <a:p>
                      <a:r>
                        <a:rPr lang="ja-JP" altLang="en-US" sz="1800" dirty="0">
                          <a:latin typeface="+mn-ea"/>
                          <a:ea typeface="+mn-ea"/>
                        </a:rPr>
                        <a:t>曲げ他</a:t>
                      </a:r>
                      <a:endParaRPr lang="fr-FR" sz="1800" dirty="0">
                        <a:latin typeface="+mn-ea"/>
                        <a:ea typeface="+mn-ea"/>
                      </a:endParaRPr>
                    </a:p>
                  </a:txBody>
                  <a:tcPr/>
                </a:tc>
                <a:tc>
                  <a:txBody>
                    <a:bodyPr/>
                    <a:lstStyle/>
                    <a:p>
                      <a:r>
                        <a:rPr lang="ja-JP" altLang="en-US" sz="1800" dirty="0">
                          <a:latin typeface="+mn-ea"/>
                          <a:ea typeface="+mn-ea"/>
                          <a:hlinkClick r:id="rId7"/>
                        </a:rPr>
                        <a:t>プレス・フィッティング例</a:t>
                      </a:r>
                      <a:r>
                        <a:rPr lang="fr-FR" sz="1800" dirty="0">
                          <a:latin typeface="+mn-ea"/>
                          <a:ea typeface="+mn-ea"/>
                        </a:rPr>
                        <a:t> </a:t>
                      </a:r>
                      <a:endParaRPr lang="fr-FR" sz="1800" baseline="0" dirty="0">
                        <a:latin typeface="+mn-ea"/>
                        <a:ea typeface="+mn-ea"/>
                      </a:endParaRPr>
                    </a:p>
                  </a:txBody>
                  <a:tcPr/>
                </a:tc>
                <a:tc>
                  <a:txBody>
                    <a:bodyPr/>
                    <a:lstStyle/>
                    <a:p>
                      <a:r>
                        <a:rPr lang="ja-JP" altLang="en-US" sz="1800" dirty="0">
                          <a:latin typeface="+mn-ea"/>
                          <a:ea typeface="+mn-ea"/>
                        </a:rPr>
                        <a:t>パイプの恒久的接合</a:t>
                      </a:r>
                      <a:endParaRPr lang="fr-FR" sz="1800" baseline="0" dirty="0">
                        <a:latin typeface="+mn-ea"/>
                        <a:ea typeface="+mn-ea"/>
                      </a:endParaRPr>
                    </a:p>
                    <a:p>
                      <a:r>
                        <a:rPr lang="ja-JP" altLang="en-US" sz="1800" baseline="0" dirty="0">
                          <a:latin typeface="+mn-ea"/>
                          <a:ea typeface="+mn-ea"/>
                        </a:rPr>
                        <a:t>防水性　（主に屋根に使用）</a:t>
                      </a:r>
                      <a:endParaRPr lang="fr-FR" sz="1800" baseline="0" dirty="0">
                        <a:latin typeface="+mn-ea"/>
                        <a:ea typeface="+mn-ea"/>
                      </a:endParaRPr>
                    </a:p>
                  </a:txBody>
                  <a:tcPr/>
                </a:tc>
                <a:extLst>
                  <a:ext uri="{0D108BD9-81ED-4DB2-BD59-A6C34878D82A}">
                    <a16:rowId xmlns:a16="http://schemas.microsoft.com/office/drawing/2014/main" val="10004"/>
                  </a:ext>
                </a:extLst>
              </a:tr>
              <a:tr h="408707">
                <a:tc>
                  <a:txBody>
                    <a:bodyPr/>
                    <a:lstStyle/>
                    <a:p>
                      <a:pPr marL="0" indent="0">
                        <a:buFontTx/>
                        <a:buNone/>
                      </a:pPr>
                      <a:r>
                        <a:rPr lang="ja-JP" altLang="en-US" sz="1800" dirty="0">
                          <a:latin typeface="+mn-ea"/>
                          <a:ea typeface="+mn-ea"/>
                        </a:rPr>
                        <a:t>接着</a:t>
                      </a:r>
                      <a:endParaRPr lang="en-US" altLang="ja-JP" sz="1800" dirty="0">
                        <a:latin typeface="+mn-ea"/>
                        <a:ea typeface="+mn-ea"/>
                      </a:endParaRPr>
                    </a:p>
                    <a:p>
                      <a:pPr marL="0" indent="0">
                        <a:buFontTx/>
                        <a:buNone/>
                      </a:pPr>
                      <a:r>
                        <a:rPr lang="ja-JP" altLang="en-US" sz="1800" baseline="0" dirty="0">
                          <a:latin typeface="+mn-ea"/>
                          <a:ea typeface="+mn-ea"/>
                        </a:rPr>
                        <a:t>（適用例少ないが徐々に増加している）</a:t>
                      </a:r>
                      <a:endParaRPr lang="fr-FR" sz="1800" dirty="0">
                        <a:latin typeface="+mn-ea"/>
                        <a:ea typeface="+mn-ea"/>
                      </a:endParaRPr>
                    </a:p>
                  </a:txBody>
                  <a:tcPr/>
                </a:tc>
                <a:tc>
                  <a:txBody>
                    <a:bodyPr/>
                    <a:lstStyle/>
                    <a:p>
                      <a:endParaRPr lang="fr-FR" sz="1800" dirty="0">
                        <a:latin typeface="+mn-ea"/>
                        <a:ea typeface="+mn-ea"/>
                      </a:endParaRPr>
                    </a:p>
                  </a:txBody>
                  <a:tcPr/>
                </a:tc>
                <a:tc>
                  <a:txBody>
                    <a:bodyPr/>
                    <a:lstStyle/>
                    <a:p>
                      <a:r>
                        <a:rPr lang="ja-JP" altLang="en-US" sz="1800" dirty="0">
                          <a:latin typeface="+mn-ea"/>
                          <a:ea typeface="+mn-ea"/>
                        </a:rPr>
                        <a:t>表面仕上げが保持される</a:t>
                      </a:r>
                      <a:endParaRPr lang="fr-FR" sz="1800" dirty="0">
                        <a:latin typeface="+mn-ea"/>
                        <a:ea typeface="+mn-ea"/>
                      </a:endParaRPr>
                    </a:p>
                  </a:txBody>
                  <a:tcPr/>
                </a:tc>
                <a:extLst>
                  <a:ext uri="{0D108BD9-81ED-4DB2-BD59-A6C34878D82A}">
                    <a16:rowId xmlns:a16="http://schemas.microsoft.com/office/drawing/2014/main" val="10005"/>
                  </a:ext>
                </a:extLst>
              </a:tr>
            </a:tbl>
          </a:graphicData>
        </a:graphic>
      </p:graphicFrame>
      <p:sp>
        <p:nvSpPr>
          <p:cNvPr id="6" name="Slide Number Placeholder 3">
            <a:extLst>
              <a:ext uri="{FF2B5EF4-FFF2-40B4-BE49-F238E27FC236}">
                <a16:creationId xmlns:a16="http://schemas.microsoft.com/office/drawing/2014/main" id="{45B94DD8-EE51-4BDB-AA08-65BF3500A6F5}"/>
              </a:ext>
            </a:extLst>
          </p:cNvPr>
          <p:cNvSpPr>
            <a:spLocks noGrp="1"/>
          </p:cNvSpPr>
          <p:nvPr>
            <p:ph type="sldNum" sz="quarter" idx="12"/>
          </p:nvPr>
        </p:nvSpPr>
        <p:spPr>
          <a:xfrm>
            <a:off x="8720845" y="6470106"/>
            <a:ext cx="396000" cy="365125"/>
          </a:xfrm>
        </p:spPr>
        <p:txBody>
          <a:bodyPr lIns="0" tIns="0" rIns="0" bIns="0"/>
          <a:lstStyle/>
          <a:p>
            <a:fld id="{5AF66AA0-E37C-4065-8BE7-D4086C065B53}" type="slidenum">
              <a:rPr lang="fr-BE" smtClean="0"/>
              <a:t>2</a:t>
            </a:fld>
            <a:endParaRPr lang="fr-BE" dirty="0"/>
          </a:p>
        </p:txBody>
      </p:sp>
    </p:spTree>
    <p:extLst>
      <p:ext uri="{BB962C8B-B14F-4D97-AF65-F5344CB8AC3E}">
        <p14:creationId xmlns:p14="http://schemas.microsoft.com/office/powerpoint/2010/main" val="104873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ltLang="en-US" dirty="0"/>
              <a:t>アーク溶接</a:t>
            </a:r>
            <a:endParaRPr lang="en-GB" dirty="0"/>
          </a:p>
        </p:txBody>
      </p:sp>
      <p:sp>
        <p:nvSpPr>
          <p:cNvPr id="10" name="Text Placeholder 9"/>
          <p:cNvSpPr>
            <a:spLocks noGrp="1"/>
          </p:cNvSpPr>
          <p:nvPr>
            <p:ph type="body" idx="1"/>
          </p:nvPr>
        </p:nvSpPr>
        <p:spPr/>
        <p:txBody>
          <a:bodyPr/>
          <a:lstStyle/>
          <a:p>
            <a:r>
              <a:rPr lang="ja-JP" altLang="en-US" dirty="0"/>
              <a:t>アーク溶接の利点</a:t>
            </a:r>
            <a:endParaRPr lang="en-US" dirty="0"/>
          </a:p>
        </p:txBody>
      </p:sp>
      <p:sp>
        <p:nvSpPr>
          <p:cNvPr id="11" name="Content Placeholder 10"/>
          <p:cNvSpPr>
            <a:spLocks noGrp="1"/>
          </p:cNvSpPr>
          <p:nvPr>
            <p:ph sz="half" idx="2"/>
          </p:nvPr>
        </p:nvSpPr>
        <p:spPr>
          <a:xfrm>
            <a:off x="457200" y="2174874"/>
            <a:ext cx="4040188" cy="4494485"/>
          </a:xfrm>
        </p:spPr>
        <p:txBody>
          <a:bodyPr>
            <a:noAutofit/>
          </a:bodyPr>
          <a:lstStyle/>
          <a:p>
            <a:pPr algn="just"/>
            <a:r>
              <a:rPr lang="ja-JP" altLang="en-US" sz="2000" dirty="0"/>
              <a:t>溶接部の特性が焼鈍状態と同等</a:t>
            </a:r>
          </a:p>
          <a:p>
            <a:pPr algn="just"/>
            <a:r>
              <a:rPr lang="ja-JP" altLang="en-US" sz="2000" dirty="0"/>
              <a:t>最も強固な接合が可能</a:t>
            </a:r>
          </a:p>
          <a:p>
            <a:pPr algn="just"/>
            <a:r>
              <a:rPr lang="ja-JP" altLang="en-US" sz="2000" dirty="0"/>
              <a:t>現場、工場どちらでも作業可能</a:t>
            </a:r>
          </a:p>
          <a:p>
            <a:pPr algn="just"/>
            <a:r>
              <a:rPr lang="ja-JP" altLang="en-US" sz="2000" dirty="0"/>
              <a:t>形状、板厚を問わず接合可能</a:t>
            </a:r>
          </a:p>
          <a:p>
            <a:pPr algn="just"/>
            <a:r>
              <a:rPr lang="ja-JP" altLang="en-US" sz="2000" dirty="0"/>
              <a:t>同種、異種金属の接合が可能（一般的に炭素鋼は適切なフィラーメタルが使用される）</a:t>
            </a:r>
          </a:p>
          <a:p>
            <a:pPr algn="just"/>
            <a:r>
              <a:rPr lang="ja-JP" altLang="en-US" sz="2000" dirty="0"/>
              <a:t>疲労、周期的負荷にも耐え得る</a:t>
            </a:r>
          </a:p>
          <a:p>
            <a:pPr algn="just"/>
            <a:r>
              <a:rPr lang="ja-JP" altLang="en-US" sz="2000" dirty="0"/>
              <a:t>焼鈍材と同じ耐食性、耐熱性が得られる</a:t>
            </a:r>
          </a:p>
        </p:txBody>
      </p:sp>
      <p:sp>
        <p:nvSpPr>
          <p:cNvPr id="12" name="Text Placeholder 11"/>
          <p:cNvSpPr>
            <a:spLocks noGrp="1"/>
          </p:cNvSpPr>
          <p:nvPr>
            <p:ph type="body" sz="quarter" idx="3"/>
          </p:nvPr>
        </p:nvSpPr>
        <p:spPr/>
        <p:txBody>
          <a:bodyPr/>
          <a:lstStyle/>
          <a:p>
            <a:r>
              <a:rPr lang="ja-JP" altLang="en-US" dirty="0"/>
              <a:t>アーク溶接の欠点</a:t>
            </a:r>
            <a:endParaRPr lang="en-US" dirty="0"/>
          </a:p>
        </p:txBody>
      </p:sp>
      <p:sp>
        <p:nvSpPr>
          <p:cNvPr id="13" name="Content Placeholder 12"/>
          <p:cNvSpPr>
            <a:spLocks noGrp="1"/>
          </p:cNvSpPr>
          <p:nvPr>
            <p:ph sz="quarter" idx="4"/>
          </p:nvPr>
        </p:nvSpPr>
        <p:spPr>
          <a:xfrm>
            <a:off x="4645025" y="2174874"/>
            <a:ext cx="4041775" cy="4494485"/>
          </a:xfrm>
        </p:spPr>
        <p:txBody>
          <a:bodyPr>
            <a:normAutofit/>
          </a:bodyPr>
          <a:lstStyle/>
          <a:p>
            <a:pPr algn="just"/>
            <a:r>
              <a:rPr lang="ja-JP" altLang="en-US" sz="2000" dirty="0"/>
              <a:t>全鋼種には対応不能</a:t>
            </a:r>
          </a:p>
          <a:p>
            <a:pPr algn="just"/>
            <a:r>
              <a:rPr lang="ja-JP" altLang="en-US" sz="2000" dirty="0"/>
              <a:t>資格のある作業員、作業手順が必要</a:t>
            </a:r>
          </a:p>
          <a:p>
            <a:pPr algn="just"/>
            <a:r>
              <a:rPr lang="ja-JP" altLang="en-US" sz="2000" dirty="0"/>
              <a:t>熱に起因する変形が発生する場合がある</a:t>
            </a:r>
          </a:p>
          <a:p>
            <a:pPr algn="just"/>
            <a:r>
              <a:rPr lang="ja-JP" altLang="en-US" sz="2000" dirty="0"/>
              <a:t>美麗な外観に仕上げるためには、サンドブラストのような溶接後処理が必要</a:t>
            </a:r>
          </a:p>
          <a:p>
            <a:pPr algn="just"/>
            <a:r>
              <a:rPr lang="ja-JP" altLang="en-US" sz="2000" dirty="0"/>
              <a:t>冷間加工材の場合には機械的性質が失われる</a:t>
            </a:r>
          </a:p>
        </p:txBody>
      </p:sp>
      <p:sp>
        <p:nvSpPr>
          <p:cNvPr id="8" name="Slide Number Placeholder 3">
            <a:extLst>
              <a:ext uri="{FF2B5EF4-FFF2-40B4-BE49-F238E27FC236}">
                <a16:creationId xmlns:a16="http://schemas.microsoft.com/office/drawing/2014/main" id="{D66D3EF1-E6DA-4101-B1FA-8F3DB5321DC0}"/>
              </a:ext>
            </a:extLst>
          </p:cNvPr>
          <p:cNvSpPr>
            <a:spLocks noGrp="1"/>
          </p:cNvSpPr>
          <p:nvPr>
            <p:ph type="sldNum" sz="quarter" idx="12"/>
          </p:nvPr>
        </p:nvSpPr>
        <p:spPr>
          <a:xfrm>
            <a:off x="8720845" y="6470106"/>
            <a:ext cx="396000" cy="365125"/>
          </a:xfrm>
        </p:spPr>
        <p:txBody>
          <a:bodyPr lIns="0" tIns="0" rIns="0" bIns="0"/>
          <a:lstStyle/>
          <a:p>
            <a:fld id="{5AF66AA0-E37C-4065-8BE7-D4086C065B53}" type="slidenum">
              <a:rPr lang="fr-BE" smtClean="0"/>
              <a:t>3</a:t>
            </a:fld>
            <a:endParaRPr lang="fr-BE" dirty="0"/>
          </a:p>
        </p:txBody>
      </p:sp>
    </p:spTree>
    <p:extLst>
      <p:ext uri="{BB962C8B-B14F-4D97-AF65-F5344CB8AC3E}">
        <p14:creationId xmlns:p14="http://schemas.microsoft.com/office/powerpoint/2010/main" val="768830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ja-JP" altLang="en-US" dirty="0"/>
              <a:t>アーク溶接</a:t>
            </a:r>
            <a:endParaRPr lang="en-GB" dirty="0"/>
          </a:p>
        </p:txBody>
      </p:sp>
      <p:sp>
        <p:nvSpPr>
          <p:cNvPr id="8" name="Content Placeholder 7"/>
          <p:cNvSpPr>
            <a:spLocks noGrp="1"/>
          </p:cNvSpPr>
          <p:nvPr>
            <p:ph idx="1"/>
          </p:nvPr>
        </p:nvSpPr>
        <p:spPr>
          <a:xfrm>
            <a:off x="457200" y="1600201"/>
            <a:ext cx="8229600" cy="1108720"/>
          </a:xfrm>
        </p:spPr>
        <p:txBody>
          <a:bodyPr/>
          <a:lstStyle/>
          <a:p>
            <a:pPr marL="0" indent="0">
              <a:buNone/>
            </a:pPr>
            <a:r>
              <a:rPr lang="ja-JP" altLang="en-US" dirty="0">
                <a:hlinkClick r:id="rId2"/>
              </a:rPr>
              <a:t>ビデオ：溶接部の研磨</a:t>
            </a:r>
            <a:endParaRPr lang="fr-FR" dirty="0"/>
          </a:p>
          <a:p>
            <a:endParaRPr lang="en-GB" dirty="0"/>
          </a:p>
        </p:txBody>
      </p:sp>
      <p:pic>
        <p:nvPicPr>
          <p:cNvPr id="9"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226" y="2795792"/>
            <a:ext cx="2520000" cy="189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1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226" y="2795792"/>
            <a:ext cx="2520000" cy="189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1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840" y="2795792"/>
            <a:ext cx="2520000" cy="189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Slide Number Placeholder 3">
            <a:extLst>
              <a:ext uri="{FF2B5EF4-FFF2-40B4-BE49-F238E27FC236}">
                <a16:creationId xmlns:a16="http://schemas.microsoft.com/office/drawing/2014/main" id="{C6A6F686-9F71-4323-A2AE-DC6858E7CBDF}"/>
              </a:ext>
            </a:extLst>
          </p:cNvPr>
          <p:cNvSpPr>
            <a:spLocks noGrp="1"/>
          </p:cNvSpPr>
          <p:nvPr>
            <p:ph type="sldNum" sz="quarter" idx="12"/>
          </p:nvPr>
        </p:nvSpPr>
        <p:spPr>
          <a:xfrm>
            <a:off x="8720845" y="6470106"/>
            <a:ext cx="396000" cy="365125"/>
          </a:xfrm>
        </p:spPr>
        <p:txBody>
          <a:bodyPr lIns="0" tIns="0" rIns="0" bIns="0"/>
          <a:lstStyle/>
          <a:p>
            <a:fld id="{5AF66AA0-E37C-4065-8BE7-D4086C065B53}" type="slidenum">
              <a:rPr lang="fr-BE" smtClean="0"/>
              <a:t>4</a:t>
            </a:fld>
            <a:endParaRPr lang="fr-BE" dirty="0"/>
          </a:p>
        </p:txBody>
      </p:sp>
    </p:spTree>
    <p:extLst>
      <p:ext uri="{BB962C8B-B14F-4D97-AF65-F5344CB8AC3E}">
        <p14:creationId xmlns:p14="http://schemas.microsoft.com/office/powerpoint/2010/main" val="99246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74638"/>
            <a:ext cx="8229600" cy="724516"/>
          </a:xfrm>
        </p:spPr>
        <p:txBody>
          <a:bodyPr>
            <a:normAutofit/>
          </a:bodyPr>
          <a:lstStyle/>
          <a:p>
            <a:pPr algn="l"/>
            <a:r>
              <a:rPr lang="ja-JP" altLang="en-US" sz="3600" dirty="0">
                <a:latin typeface="+mn-ea"/>
                <a:ea typeface="+mn-ea"/>
              </a:rPr>
              <a:t>機械接合</a:t>
            </a:r>
            <a:endParaRPr lang="en-GB" sz="3600" dirty="0">
              <a:latin typeface="+mn-ea"/>
              <a:ea typeface="+mn-ea"/>
            </a:endParaRPr>
          </a:p>
        </p:txBody>
      </p:sp>
      <p:sp>
        <p:nvSpPr>
          <p:cNvPr id="5" name="Text Placeholder 4"/>
          <p:cNvSpPr>
            <a:spLocks noGrp="1"/>
          </p:cNvSpPr>
          <p:nvPr>
            <p:ph type="body" idx="1"/>
          </p:nvPr>
        </p:nvSpPr>
        <p:spPr>
          <a:xfrm>
            <a:off x="395536" y="980728"/>
            <a:ext cx="4040188" cy="525735"/>
          </a:xfrm>
        </p:spPr>
        <p:txBody>
          <a:bodyPr>
            <a:normAutofit/>
          </a:bodyPr>
          <a:lstStyle/>
          <a:p>
            <a:r>
              <a:rPr lang="ja-JP" altLang="en-US" sz="2000" dirty="0">
                <a:latin typeface="+mn-ea"/>
              </a:rPr>
              <a:t>機械接合の利点</a:t>
            </a:r>
            <a:endParaRPr lang="en-US" sz="2000" dirty="0">
              <a:latin typeface="+mn-ea"/>
            </a:endParaRPr>
          </a:p>
        </p:txBody>
      </p:sp>
      <p:sp>
        <p:nvSpPr>
          <p:cNvPr id="6" name="Content Placeholder 5"/>
          <p:cNvSpPr>
            <a:spLocks noGrp="1"/>
          </p:cNvSpPr>
          <p:nvPr>
            <p:ph sz="half" idx="2"/>
          </p:nvPr>
        </p:nvSpPr>
        <p:spPr>
          <a:xfrm>
            <a:off x="251577" y="1506463"/>
            <a:ext cx="4268739" cy="1641957"/>
          </a:xfrm>
        </p:spPr>
        <p:txBody>
          <a:bodyPr>
            <a:normAutofit lnSpcReduction="10000"/>
          </a:bodyPr>
          <a:lstStyle/>
          <a:p>
            <a:r>
              <a:rPr lang="ja-JP" altLang="en-US" sz="1800" dirty="0">
                <a:latin typeface="+mn-ea"/>
              </a:rPr>
              <a:t>分解可能</a:t>
            </a:r>
          </a:p>
          <a:p>
            <a:r>
              <a:rPr lang="ja-JP" altLang="en-US" sz="1800" dirty="0">
                <a:latin typeface="+mn-ea"/>
              </a:rPr>
              <a:t>現場での作業に最適</a:t>
            </a:r>
          </a:p>
          <a:p>
            <a:r>
              <a:rPr lang="ja-JP" altLang="en-US" sz="1800" dirty="0">
                <a:latin typeface="+mn-ea"/>
              </a:rPr>
              <a:t>作業が早い</a:t>
            </a:r>
          </a:p>
          <a:p>
            <a:r>
              <a:rPr lang="ja-JP" altLang="en-US" sz="1800" dirty="0">
                <a:latin typeface="+mn-ea"/>
              </a:rPr>
              <a:t>作業員の資格が不要</a:t>
            </a:r>
          </a:p>
        </p:txBody>
      </p:sp>
      <p:sp>
        <p:nvSpPr>
          <p:cNvPr id="7" name="Text Placeholder 6"/>
          <p:cNvSpPr>
            <a:spLocks noGrp="1"/>
          </p:cNvSpPr>
          <p:nvPr>
            <p:ph type="body" sz="quarter" idx="3"/>
          </p:nvPr>
        </p:nvSpPr>
        <p:spPr>
          <a:xfrm>
            <a:off x="395536" y="2852936"/>
            <a:ext cx="4041775" cy="639762"/>
          </a:xfrm>
        </p:spPr>
        <p:txBody>
          <a:bodyPr>
            <a:normAutofit/>
          </a:bodyPr>
          <a:lstStyle/>
          <a:p>
            <a:r>
              <a:rPr lang="ja-JP" altLang="en-US" sz="2000" dirty="0">
                <a:latin typeface="+mn-ea"/>
              </a:rPr>
              <a:t>機械接合の欠点</a:t>
            </a:r>
            <a:endParaRPr lang="en-US" sz="2000" dirty="0">
              <a:latin typeface="+mn-ea"/>
            </a:endParaRPr>
          </a:p>
        </p:txBody>
      </p:sp>
      <p:sp>
        <p:nvSpPr>
          <p:cNvPr id="8" name="Content Placeholder 7"/>
          <p:cNvSpPr>
            <a:spLocks noGrp="1"/>
          </p:cNvSpPr>
          <p:nvPr>
            <p:ph sz="quarter" idx="4"/>
          </p:nvPr>
        </p:nvSpPr>
        <p:spPr>
          <a:xfrm>
            <a:off x="251520" y="3552676"/>
            <a:ext cx="4270416" cy="956444"/>
          </a:xfrm>
        </p:spPr>
        <p:txBody>
          <a:bodyPr>
            <a:normAutofit lnSpcReduction="10000"/>
          </a:bodyPr>
          <a:lstStyle/>
          <a:p>
            <a:r>
              <a:rPr lang="ja-JP" altLang="en-US" sz="1800" dirty="0">
                <a:latin typeface="+mn-ea"/>
              </a:rPr>
              <a:t>溶接ほど強固ではない</a:t>
            </a:r>
          </a:p>
          <a:p>
            <a:r>
              <a:rPr lang="ja-JP" altLang="en-US" sz="1800" dirty="0">
                <a:latin typeface="+mn-ea"/>
              </a:rPr>
              <a:t>すきま腐食が発生する場合がある</a:t>
            </a:r>
          </a:p>
          <a:p>
            <a:pPr marL="0" indent="0">
              <a:buNone/>
            </a:pPr>
            <a:r>
              <a:rPr lang="ja-JP" altLang="en-US" sz="1800" dirty="0">
                <a:latin typeface="+mn-ea"/>
              </a:rPr>
              <a:t>　　（第</a:t>
            </a:r>
            <a:r>
              <a:rPr lang="en-US" altLang="ja-JP" sz="1800" dirty="0">
                <a:latin typeface="+mn-ea"/>
              </a:rPr>
              <a:t>5</a:t>
            </a:r>
            <a:r>
              <a:rPr lang="ja-JP" altLang="en-US" sz="1800" dirty="0">
                <a:latin typeface="+mn-ea"/>
              </a:rPr>
              <a:t>章</a:t>
            </a:r>
            <a:r>
              <a:rPr lang="en-US" altLang="ja-JP" sz="1800" dirty="0">
                <a:latin typeface="+mn-ea"/>
              </a:rPr>
              <a:t>-</a:t>
            </a:r>
            <a:r>
              <a:rPr lang="ja-JP" altLang="en-US" sz="1800" dirty="0">
                <a:latin typeface="+mn-ea"/>
              </a:rPr>
              <a:t>腐食関連項を参照）</a:t>
            </a:r>
          </a:p>
        </p:txBody>
      </p:sp>
      <p:grpSp>
        <p:nvGrpSpPr>
          <p:cNvPr id="3" name="Group 2"/>
          <p:cNvGrpSpPr/>
          <p:nvPr/>
        </p:nvGrpSpPr>
        <p:grpSpPr>
          <a:xfrm>
            <a:off x="4623685" y="548680"/>
            <a:ext cx="4089250" cy="5868432"/>
            <a:chOff x="4623685" y="548680"/>
            <a:chExt cx="4089250" cy="5868432"/>
          </a:xfrm>
        </p:grpSpPr>
        <p:pic>
          <p:nvPicPr>
            <p:cNvPr id="24"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2935" y="548680"/>
              <a:ext cx="1800000" cy="198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914116" y="4437112"/>
              <a:ext cx="1798819" cy="198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1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914116" y="2492896"/>
              <a:ext cx="1798819" cy="198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623685" y="548680"/>
              <a:ext cx="2324579" cy="198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1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442"/>
            <a:stretch/>
          </p:blipFill>
          <p:spPr bwMode="auto">
            <a:xfrm>
              <a:off x="4623685" y="4437112"/>
              <a:ext cx="2324579" cy="198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1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623685" y="2492896"/>
              <a:ext cx="2324579" cy="198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15" name="Slide Number Placeholder 3">
            <a:extLst>
              <a:ext uri="{FF2B5EF4-FFF2-40B4-BE49-F238E27FC236}">
                <a16:creationId xmlns:a16="http://schemas.microsoft.com/office/drawing/2014/main" id="{A92B7F2B-6169-4D34-B9ED-AE342CD963BD}"/>
              </a:ext>
            </a:extLst>
          </p:cNvPr>
          <p:cNvSpPr>
            <a:spLocks noGrp="1"/>
          </p:cNvSpPr>
          <p:nvPr>
            <p:ph type="sldNum" sz="quarter" idx="12"/>
          </p:nvPr>
        </p:nvSpPr>
        <p:spPr>
          <a:xfrm>
            <a:off x="8720845" y="6470106"/>
            <a:ext cx="396000" cy="365125"/>
          </a:xfrm>
        </p:spPr>
        <p:txBody>
          <a:bodyPr lIns="0" tIns="0" rIns="0" bIns="0"/>
          <a:lstStyle/>
          <a:p>
            <a:fld id="{5AF66AA0-E37C-4065-8BE7-D4086C065B53}" type="slidenum">
              <a:rPr lang="fr-BE" smtClean="0">
                <a:latin typeface="+mn-ea"/>
              </a:rPr>
              <a:t>5</a:t>
            </a:fld>
            <a:endParaRPr lang="fr-BE" dirty="0">
              <a:latin typeface="+mn-ea"/>
            </a:endParaRPr>
          </a:p>
        </p:txBody>
      </p:sp>
      <p:sp>
        <p:nvSpPr>
          <p:cNvPr id="16" name="Text Placeholder 6">
            <a:extLst>
              <a:ext uri="{FF2B5EF4-FFF2-40B4-BE49-F238E27FC236}">
                <a16:creationId xmlns:a16="http://schemas.microsoft.com/office/drawing/2014/main" id="{84404C9C-E058-4372-8D85-03731AC8BD24}"/>
              </a:ext>
            </a:extLst>
          </p:cNvPr>
          <p:cNvSpPr txBox="1">
            <a:spLocks/>
          </p:cNvSpPr>
          <p:nvPr/>
        </p:nvSpPr>
        <p:spPr>
          <a:xfrm>
            <a:off x="308992" y="4527234"/>
            <a:ext cx="4041775"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rgbClr val="4BACC6"/>
              </a:buClr>
              <a:buFont typeface="Wingdings" panose="05000000000000000000" pitchFamily="2" charset="2"/>
              <a:buNone/>
              <a:defRPr sz="2400" b="1" kern="1200">
                <a:solidFill>
                  <a:schemeClr val="tx1"/>
                </a:solidFill>
                <a:latin typeface="+mn-lt"/>
                <a:ea typeface="+mn-ea"/>
                <a:cs typeface="+mn-cs"/>
              </a:defRPr>
            </a:lvl1pPr>
            <a:lvl2pPr marL="457200" indent="0" algn="l" defTabSz="914400" rtl="0" eaLnBrk="1" latinLnBrk="0" hangingPunct="1">
              <a:spcBef>
                <a:spcPct val="20000"/>
              </a:spcBef>
              <a:buClr>
                <a:srgbClr val="4BACC6"/>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4BACC6"/>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ja-JP" altLang="en-US" sz="2000" dirty="0">
                <a:latin typeface="+mn-ea"/>
              </a:rPr>
              <a:t>適切な留め具の選定</a:t>
            </a:r>
            <a:endParaRPr lang="en-US" sz="2000" dirty="0">
              <a:latin typeface="+mn-ea"/>
            </a:endParaRPr>
          </a:p>
        </p:txBody>
      </p:sp>
      <p:sp>
        <p:nvSpPr>
          <p:cNvPr id="17" name="Content Placeholder 7">
            <a:extLst>
              <a:ext uri="{FF2B5EF4-FFF2-40B4-BE49-F238E27FC236}">
                <a16:creationId xmlns:a16="http://schemas.microsoft.com/office/drawing/2014/main" id="{9859EEC9-3B08-408F-95DE-49EDEBF6E491}"/>
              </a:ext>
            </a:extLst>
          </p:cNvPr>
          <p:cNvSpPr txBox="1">
            <a:spLocks/>
          </p:cNvSpPr>
          <p:nvPr/>
        </p:nvSpPr>
        <p:spPr>
          <a:xfrm>
            <a:off x="286356" y="5225779"/>
            <a:ext cx="4337329" cy="137157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rgbClr val="4BACC6"/>
              </a:buClr>
              <a:buFont typeface="Wingdings" panose="05000000000000000000"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4BACC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4BACC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GB" dirty="0">
                <a:latin typeface="+mn-ea"/>
              </a:rPr>
              <a:t>The German Institute for Building Technology*</a:t>
            </a:r>
            <a:r>
              <a:rPr lang="ja-JP" altLang="en-US" dirty="0">
                <a:latin typeface="+mn-ea"/>
              </a:rPr>
              <a:t>（ドイツ建築技術研究所）は、環境に応じた留め具の選定を推奨している。参考文献</a:t>
            </a:r>
            <a:r>
              <a:rPr lang="en-GB" dirty="0">
                <a:latin typeface="+mn-ea"/>
              </a:rPr>
              <a:t>4</a:t>
            </a:r>
            <a:r>
              <a:rPr lang="ja-JP" altLang="en-US" dirty="0">
                <a:latin typeface="+mn-ea"/>
              </a:rPr>
              <a:t>、表</a:t>
            </a:r>
            <a:r>
              <a:rPr lang="en-GB" dirty="0">
                <a:latin typeface="+mn-ea"/>
              </a:rPr>
              <a:t>1a</a:t>
            </a:r>
            <a:r>
              <a:rPr lang="ja-JP" altLang="en-US" dirty="0">
                <a:latin typeface="+mn-ea"/>
              </a:rPr>
              <a:t>（暴露クラス）、表</a:t>
            </a:r>
            <a:r>
              <a:rPr lang="en-GB" dirty="0">
                <a:latin typeface="+mn-ea"/>
              </a:rPr>
              <a:t>8</a:t>
            </a:r>
            <a:r>
              <a:rPr lang="ja-JP" altLang="en-US" dirty="0">
                <a:latin typeface="+mn-ea"/>
              </a:rPr>
              <a:t>（クラス別ステンレス鋼種）を参照。</a:t>
            </a:r>
            <a:endParaRPr lang="en-GB" dirty="0">
              <a:latin typeface="+mn-ea"/>
            </a:endParaRPr>
          </a:p>
        </p:txBody>
      </p:sp>
      <p:sp>
        <p:nvSpPr>
          <p:cNvPr id="18" name="ZoneTexte 8">
            <a:extLst>
              <a:ext uri="{FF2B5EF4-FFF2-40B4-BE49-F238E27FC236}">
                <a16:creationId xmlns:a16="http://schemas.microsoft.com/office/drawing/2014/main" id="{9323D574-567E-4A3A-B486-EE1491A59FB0}"/>
              </a:ext>
            </a:extLst>
          </p:cNvPr>
          <p:cNvSpPr txBox="1"/>
          <p:nvPr/>
        </p:nvSpPr>
        <p:spPr>
          <a:xfrm>
            <a:off x="4575038" y="6499690"/>
            <a:ext cx="4351823" cy="369332"/>
          </a:xfrm>
          <a:prstGeom prst="rect">
            <a:avLst/>
          </a:prstGeom>
          <a:noFill/>
        </p:spPr>
        <p:txBody>
          <a:bodyPr wrap="square" rtlCol="0">
            <a:spAutoFit/>
          </a:bodyPr>
          <a:lstStyle/>
          <a:p>
            <a:r>
              <a:rPr lang="fr-FR" dirty="0">
                <a:latin typeface="+mn-ea"/>
              </a:rPr>
              <a:t>* Deutsches Institut </a:t>
            </a:r>
            <a:r>
              <a:rPr lang="fr-FR" dirty="0" err="1">
                <a:latin typeface="+mn-ea"/>
              </a:rPr>
              <a:t>für</a:t>
            </a:r>
            <a:r>
              <a:rPr lang="fr-FR" dirty="0">
                <a:latin typeface="+mn-ea"/>
              </a:rPr>
              <a:t> </a:t>
            </a:r>
            <a:r>
              <a:rPr lang="fr-FR" dirty="0" err="1">
                <a:latin typeface="+mn-ea"/>
              </a:rPr>
              <a:t>Bautechnik</a:t>
            </a:r>
            <a:r>
              <a:rPr lang="fr-FR" dirty="0">
                <a:latin typeface="+mn-ea"/>
              </a:rPr>
              <a:t> (</a:t>
            </a:r>
            <a:r>
              <a:rPr lang="fr-FR" dirty="0" err="1">
                <a:latin typeface="+mn-ea"/>
              </a:rPr>
              <a:t>DIBt</a:t>
            </a:r>
            <a:r>
              <a:rPr lang="fr-FR" dirty="0">
                <a:latin typeface="+mn-ea"/>
              </a:rPr>
              <a:t>)</a:t>
            </a:r>
            <a:endParaRPr lang="en-US" dirty="0">
              <a:latin typeface="+mn-ea"/>
            </a:endParaRPr>
          </a:p>
        </p:txBody>
      </p:sp>
      <p:sp>
        <p:nvSpPr>
          <p:cNvPr id="19" name="TextBox 12">
            <a:extLst>
              <a:ext uri="{FF2B5EF4-FFF2-40B4-BE49-F238E27FC236}">
                <a16:creationId xmlns:a16="http://schemas.microsoft.com/office/drawing/2014/main" id="{610E3402-BEED-4A5C-9C7D-66E083719CB5}"/>
              </a:ext>
            </a:extLst>
          </p:cNvPr>
          <p:cNvSpPr txBox="1"/>
          <p:nvPr/>
        </p:nvSpPr>
        <p:spPr>
          <a:xfrm rot="565996">
            <a:off x="7422235" y="99314"/>
            <a:ext cx="1328424" cy="646331"/>
          </a:xfrm>
          <a:prstGeom prst="rect">
            <a:avLst/>
          </a:prstGeom>
          <a:noFill/>
          <a:ln>
            <a:solidFill>
              <a:srgbClr val="FF0000"/>
            </a:solidFill>
          </a:ln>
        </p:spPr>
        <p:txBody>
          <a:bodyPr wrap="square" rtlCol="0">
            <a:spAutoFit/>
          </a:bodyPr>
          <a:lstStyle/>
          <a:p>
            <a:pPr algn="ctr"/>
            <a:r>
              <a:rPr lang="fr-FR" b="1" dirty="0">
                <a:solidFill>
                  <a:srgbClr val="FF0000"/>
                </a:solidFill>
                <a:latin typeface="+mn-ea"/>
              </a:rPr>
              <a:t>UPDATED 2018 ! </a:t>
            </a:r>
          </a:p>
        </p:txBody>
      </p:sp>
    </p:spTree>
    <p:extLst>
      <p:ext uri="{BB962C8B-B14F-4D97-AF65-F5344CB8AC3E}">
        <p14:creationId xmlns:p14="http://schemas.microsoft.com/office/powerpoint/2010/main" val="4144132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5936" y="1115298"/>
            <a:ext cx="4690864" cy="1017558"/>
          </a:xfrm>
        </p:spPr>
        <p:txBody>
          <a:bodyPr>
            <a:noAutofit/>
          </a:bodyPr>
          <a:lstStyle/>
          <a:p>
            <a:pPr algn="l"/>
            <a:r>
              <a:rPr lang="ja-JP" altLang="en-US" sz="3600" dirty="0"/>
              <a:t>プレス・フィッティング</a:t>
            </a:r>
            <a:br>
              <a:rPr lang="fr-FR" sz="2800" dirty="0"/>
            </a:br>
            <a:r>
              <a:rPr lang="ja-JP" altLang="en-US" sz="2400" dirty="0"/>
              <a:t>（鋼管にのみ使用されるプロセス）</a:t>
            </a:r>
            <a:endParaRPr lang="en-GB" sz="2400" dirty="0"/>
          </a:p>
        </p:txBody>
      </p:sp>
      <p:sp>
        <p:nvSpPr>
          <p:cNvPr id="5" name="Text Placeholder 4"/>
          <p:cNvSpPr>
            <a:spLocks noGrp="1"/>
          </p:cNvSpPr>
          <p:nvPr>
            <p:ph type="body" idx="1"/>
          </p:nvPr>
        </p:nvSpPr>
        <p:spPr>
          <a:xfrm>
            <a:off x="4499992" y="2141166"/>
            <a:ext cx="4040188" cy="639762"/>
          </a:xfrm>
        </p:spPr>
        <p:txBody>
          <a:bodyPr>
            <a:normAutofit/>
          </a:bodyPr>
          <a:lstStyle/>
          <a:p>
            <a:r>
              <a:rPr lang="ja-JP" altLang="en-US" dirty="0"/>
              <a:t>プレス・フィッティングの利点</a:t>
            </a:r>
            <a:endParaRPr lang="en-US" dirty="0"/>
          </a:p>
        </p:txBody>
      </p:sp>
      <p:sp>
        <p:nvSpPr>
          <p:cNvPr id="6" name="Content Placeholder 5"/>
          <p:cNvSpPr>
            <a:spLocks noGrp="1"/>
          </p:cNvSpPr>
          <p:nvPr>
            <p:ph sz="half" idx="2"/>
          </p:nvPr>
        </p:nvSpPr>
        <p:spPr>
          <a:xfrm>
            <a:off x="4499992" y="2792958"/>
            <a:ext cx="4040188" cy="1974205"/>
          </a:xfrm>
        </p:spPr>
        <p:txBody>
          <a:bodyPr>
            <a:normAutofit/>
          </a:bodyPr>
          <a:lstStyle/>
          <a:p>
            <a:r>
              <a:rPr lang="ja-JP" altLang="en-US" sz="2000" dirty="0"/>
              <a:t>液体やガス用に密閉できる</a:t>
            </a:r>
          </a:p>
          <a:p>
            <a:r>
              <a:rPr lang="ja-JP" altLang="en-US" sz="2000" dirty="0"/>
              <a:t>作業が早い</a:t>
            </a:r>
          </a:p>
          <a:p>
            <a:r>
              <a:rPr lang="ja-JP" altLang="en-US" sz="2000" dirty="0"/>
              <a:t>火を用いない</a:t>
            </a:r>
          </a:p>
          <a:p>
            <a:r>
              <a:rPr lang="ja-JP" altLang="en-US" sz="2000" dirty="0"/>
              <a:t>外観に優れる、清潔</a:t>
            </a:r>
          </a:p>
          <a:p>
            <a:r>
              <a:rPr lang="ja-JP" altLang="en-US" sz="2000" dirty="0"/>
              <a:t>作業員の資格が不要</a:t>
            </a:r>
          </a:p>
        </p:txBody>
      </p:sp>
      <p:sp>
        <p:nvSpPr>
          <p:cNvPr id="7" name="Text Placeholder 6"/>
          <p:cNvSpPr>
            <a:spLocks noGrp="1"/>
          </p:cNvSpPr>
          <p:nvPr>
            <p:ph type="body" sz="quarter" idx="3"/>
          </p:nvPr>
        </p:nvSpPr>
        <p:spPr>
          <a:xfrm>
            <a:off x="4499992" y="4847481"/>
            <a:ext cx="4041775" cy="639762"/>
          </a:xfrm>
        </p:spPr>
        <p:txBody>
          <a:bodyPr>
            <a:normAutofit/>
          </a:bodyPr>
          <a:lstStyle/>
          <a:p>
            <a:r>
              <a:rPr lang="ja-JP" altLang="ja-JP" dirty="0"/>
              <a:t>プレス・フィッティングの</a:t>
            </a:r>
            <a:r>
              <a:rPr lang="ja-JP" altLang="en-US" dirty="0"/>
              <a:t>欠点</a:t>
            </a:r>
            <a:endParaRPr lang="en-US" dirty="0"/>
          </a:p>
        </p:txBody>
      </p:sp>
      <p:sp>
        <p:nvSpPr>
          <p:cNvPr id="8" name="Content Placeholder 7"/>
          <p:cNvSpPr>
            <a:spLocks noGrp="1"/>
          </p:cNvSpPr>
          <p:nvPr>
            <p:ph sz="quarter" idx="4"/>
          </p:nvPr>
        </p:nvSpPr>
        <p:spPr>
          <a:xfrm>
            <a:off x="4499992" y="5487243"/>
            <a:ext cx="4041775" cy="1038101"/>
          </a:xfrm>
        </p:spPr>
        <p:txBody>
          <a:bodyPr>
            <a:normAutofit/>
          </a:bodyPr>
          <a:lstStyle/>
          <a:p>
            <a:r>
              <a:rPr lang="ja-JP" altLang="en-US" sz="2000" dirty="0"/>
              <a:t>分解できない</a:t>
            </a:r>
          </a:p>
          <a:p>
            <a:r>
              <a:rPr lang="ja-JP" altLang="en-US" sz="2000" dirty="0"/>
              <a:t>各管径に応じた部品が必要</a:t>
            </a:r>
          </a:p>
        </p:txBody>
      </p:sp>
      <p:grpSp>
        <p:nvGrpSpPr>
          <p:cNvPr id="3" name="Group 2"/>
          <p:cNvGrpSpPr/>
          <p:nvPr/>
        </p:nvGrpSpPr>
        <p:grpSpPr>
          <a:xfrm>
            <a:off x="0" y="0"/>
            <a:ext cx="3607201" cy="6858000"/>
            <a:chOff x="0" y="0"/>
            <a:chExt cx="3607201" cy="6858000"/>
          </a:xfrm>
        </p:grpSpPr>
        <p:pic>
          <p:nvPicPr>
            <p:cNvPr id="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607200" cy="20865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76328"/>
              <a:ext cx="2427937" cy="22167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1" y="2076328"/>
              <a:ext cx="1195420" cy="22153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34163"/>
              <a:ext cx="3607200" cy="26238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2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44624"/>
            <a:ext cx="1709426" cy="108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Slide Number Placeholder 3">
            <a:extLst>
              <a:ext uri="{FF2B5EF4-FFF2-40B4-BE49-F238E27FC236}">
                <a16:creationId xmlns:a16="http://schemas.microsoft.com/office/drawing/2014/main" id="{3FB3B293-F0DC-4D68-BD36-3E12CEB971D8}"/>
              </a:ext>
            </a:extLst>
          </p:cNvPr>
          <p:cNvSpPr>
            <a:spLocks noGrp="1"/>
          </p:cNvSpPr>
          <p:nvPr>
            <p:ph type="sldNum" sz="quarter" idx="12"/>
          </p:nvPr>
        </p:nvSpPr>
        <p:spPr>
          <a:xfrm>
            <a:off x="8720845" y="6470106"/>
            <a:ext cx="396000" cy="365125"/>
          </a:xfrm>
        </p:spPr>
        <p:txBody>
          <a:bodyPr lIns="0" tIns="0" rIns="0" bIns="0"/>
          <a:lstStyle/>
          <a:p>
            <a:fld id="{5AF66AA0-E37C-4065-8BE7-D4086C065B53}" type="slidenum">
              <a:rPr lang="fr-BE" smtClean="0"/>
              <a:t>6</a:t>
            </a:fld>
            <a:endParaRPr lang="fr-BE" dirty="0"/>
          </a:p>
        </p:txBody>
      </p:sp>
    </p:spTree>
    <p:extLst>
      <p:ext uri="{BB962C8B-B14F-4D97-AF65-F5344CB8AC3E}">
        <p14:creationId xmlns:p14="http://schemas.microsoft.com/office/powerpoint/2010/main" val="35604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接着</a:t>
            </a:r>
            <a:endParaRPr lang="en-GB" dirty="0"/>
          </a:p>
        </p:txBody>
      </p:sp>
      <p:sp>
        <p:nvSpPr>
          <p:cNvPr id="4" name="Text Placeholder 3"/>
          <p:cNvSpPr>
            <a:spLocks noGrp="1"/>
          </p:cNvSpPr>
          <p:nvPr>
            <p:ph type="body" idx="1"/>
          </p:nvPr>
        </p:nvSpPr>
        <p:spPr/>
        <p:txBody>
          <a:bodyPr>
            <a:normAutofit/>
          </a:bodyPr>
          <a:lstStyle/>
          <a:p>
            <a:r>
              <a:rPr lang="ja-JP" altLang="en-US" dirty="0"/>
              <a:t>接着の利点</a:t>
            </a:r>
            <a:endParaRPr lang="en-US" dirty="0"/>
          </a:p>
        </p:txBody>
      </p:sp>
      <p:sp>
        <p:nvSpPr>
          <p:cNvPr id="5" name="Content Placeholder 4"/>
          <p:cNvSpPr>
            <a:spLocks noGrp="1"/>
          </p:cNvSpPr>
          <p:nvPr>
            <p:ph sz="half" idx="2"/>
          </p:nvPr>
        </p:nvSpPr>
        <p:spPr>
          <a:xfrm>
            <a:off x="457200" y="2174874"/>
            <a:ext cx="4040188" cy="4206453"/>
          </a:xfrm>
        </p:spPr>
        <p:txBody>
          <a:bodyPr>
            <a:normAutofit/>
          </a:bodyPr>
          <a:lstStyle/>
          <a:p>
            <a:pPr algn="just">
              <a:lnSpc>
                <a:spcPts val="1600"/>
              </a:lnSpc>
            </a:pPr>
            <a:r>
              <a:rPr lang="ja-JP" altLang="en-US" sz="1600" dirty="0"/>
              <a:t>接着箇所が目立たず、外観に優れる</a:t>
            </a:r>
          </a:p>
          <a:p>
            <a:pPr algn="just">
              <a:lnSpc>
                <a:spcPts val="1600"/>
              </a:lnSpc>
            </a:pPr>
            <a:r>
              <a:rPr lang="ja-JP" altLang="en-US" sz="1600" dirty="0"/>
              <a:t>応力分布が均一で、応力負担域が大きい</a:t>
            </a:r>
          </a:p>
          <a:p>
            <a:pPr algn="just">
              <a:lnSpc>
                <a:spcPts val="1600"/>
              </a:lnSpc>
            </a:pPr>
            <a:r>
              <a:rPr lang="ja-JP" altLang="en-US" sz="1600" dirty="0"/>
              <a:t>形状、板厚を問わず接合可能</a:t>
            </a:r>
          </a:p>
          <a:p>
            <a:pPr algn="just">
              <a:lnSpc>
                <a:spcPts val="1600"/>
              </a:lnSpc>
            </a:pPr>
            <a:r>
              <a:rPr lang="ja-JP" altLang="en-US" sz="1600" dirty="0"/>
              <a:t>同種、異種金属の接合が可能</a:t>
            </a:r>
          </a:p>
          <a:p>
            <a:pPr algn="just">
              <a:lnSpc>
                <a:spcPts val="1600"/>
              </a:lnSpc>
            </a:pPr>
            <a:r>
              <a:rPr lang="ja-JP" altLang="en-US" sz="1600" dirty="0"/>
              <a:t>異質材料間の電気化学的腐食（異種金属接触腐食）を抑制または防止する</a:t>
            </a:r>
          </a:p>
          <a:p>
            <a:pPr algn="just">
              <a:lnSpc>
                <a:spcPts val="1600"/>
              </a:lnSpc>
            </a:pPr>
            <a:r>
              <a:rPr lang="ja-JP" altLang="en-US" sz="1600" dirty="0"/>
              <a:t>疲労、周期的負荷に耐え得る</a:t>
            </a:r>
          </a:p>
          <a:p>
            <a:pPr algn="just">
              <a:lnSpc>
                <a:spcPts val="1600"/>
              </a:lnSpc>
            </a:pPr>
            <a:r>
              <a:rPr lang="ja-JP" altLang="en-US" sz="1600" dirty="0"/>
              <a:t>接合面の輪郭が滑らかになる</a:t>
            </a:r>
          </a:p>
          <a:p>
            <a:pPr algn="just">
              <a:lnSpc>
                <a:spcPts val="1600"/>
              </a:lnSpc>
            </a:pPr>
            <a:r>
              <a:rPr lang="ja-JP" altLang="en-US" sz="1600" dirty="0"/>
              <a:t>様々な環境に対して接合部を遮蔽する</a:t>
            </a:r>
          </a:p>
          <a:p>
            <a:pPr algn="just">
              <a:lnSpc>
                <a:spcPts val="1600"/>
              </a:lnSpc>
            </a:pPr>
            <a:r>
              <a:rPr lang="ja-JP" altLang="en-US" sz="1600" dirty="0"/>
              <a:t>熱・電気伝導を遮断する</a:t>
            </a:r>
          </a:p>
          <a:p>
            <a:pPr algn="just">
              <a:lnSpc>
                <a:spcPts val="1600"/>
              </a:lnSpc>
            </a:pPr>
            <a:r>
              <a:rPr lang="ja-JP" altLang="en-US" sz="1600" dirty="0"/>
              <a:t>熱による変形がない</a:t>
            </a:r>
          </a:p>
          <a:p>
            <a:pPr algn="just">
              <a:lnSpc>
                <a:spcPts val="1600"/>
              </a:lnSpc>
            </a:pPr>
            <a:r>
              <a:rPr lang="ja-JP" altLang="en-US" sz="1600" dirty="0"/>
              <a:t>振動を抑え、衝撃を吸収する</a:t>
            </a:r>
          </a:p>
          <a:p>
            <a:pPr algn="just">
              <a:lnSpc>
                <a:spcPts val="1600"/>
              </a:lnSpc>
            </a:pPr>
            <a:r>
              <a:rPr lang="ja-JP" altLang="en-US" sz="1600" dirty="0"/>
              <a:t>良好な強度／重量比率が得られる</a:t>
            </a:r>
          </a:p>
          <a:p>
            <a:pPr algn="just">
              <a:lnSpc>
                <a:spcPts val="1600"/>
              </a:lnSpc>
            </a:pPr>
            <a:r>
              <a:rPr lang="ja-JP" altLang="en-US" sz="1600" dirty="0"/>
              <a:t>機械接合より作業が早く経済的なケースが多い</a:t>
            </a:r>
          </a:p>
        </p:txBody>
      </p:sp>
      <p:sp>
        <p:nvSpPr>
          <p:cNvPr id="6" name="Text Placeholder 5"/>
          <p:cNvSpPr>
            <a:spLocks noGrp="1"/>
          </p:cNvSpPr>
          <p:nvPr>
            <p:ph type="body" sz="quarter" idx="3"/>
          </p:nvPr>
        </p:nvSpPr>
        <p:spPr/>
        <p:txBody>
          <a:bodyPr>
            <a:normAutofit/>
          </a:bodyPr>
          <a:lstStyle/>
          <a:p>
            <a:r>
              <a:rPr lang="ja-JP" altLang="en-US" dirty="0"/>
              <a:t>接着の欠点</a:t>
            </a:r>
            <a:endParaRPr lang="en-US" dirty="0"/>
          </a:p>
        </p:txBody>
      </p:sp>
      <p:sp>
        <p:nvSpPr>
          <p:cNvPr id="7" name="Content Placeholder 6"/>
          <p:cNvSpPr>
            <a:spLocks noGrp="1"/>
          </p:cNvSpPr>
          <p:nvPr>
            <p:ph sz="quarter" idx="4"/>
          </p:nvPr>
        </p:nvSpPr>
        <p:spPr/>
        <p:txBody>
          <a:bodyPr>
            <a:normAutofit/>
          </a:bodyPr>
          <a:lstStyle/>
          <a:p>
            <a:pPr algn="just"/>
            <a:r>
              <a:rPr lang="ja-JP" altLang="en-US" sz="1600" dirty="0"/>
              <a:t>接合部分の目視検査ができない</a:t>
            </a:r>
          </a:p>
          <a:p>
            <a:pPr algn="just"/>
            <a:r>
              <a:rPr lang="ja-JP" altLang="en-US" sz="1600" dirty="0"/>
              <a:t>薬品により表面を整える必要がある場合がある</a:t>
            </a:r>
          </a:p>
          <a:p>
            <a:pPr algn="just"/>
            <a:r>
              <a:rPr lang="ja-JP" altLang="en-US" sz="1600" dirty="0"/>
              <a:t>硬化時間において、特に高温硬化が使用できない場合、長くかかる場合がある。</a:t>
            </a:r>
          </a:p>
          <a:p>
            <a:pPr algn="just"/>
            <a:r>
              <a:rPr lang="ja-JP" altLang="en-US" sz="1600" dirty="0"/>
              <a:t>他の接合方法では必要がない保持具、プレス、オーブン、加圧減菌器が必要となる場合がある</a:t>
            </a:r>
          </a:p>
          <a:p>
            <a:pPr algn="just"/>
            <a:r>
              <a:rPr lang="ja-JP" altLang="en-US" sz="1600" dirty="0"/>
              <a:t>約</a:t>
            </a:r>
            <a:r>
              <a:rPr lang="en-US" altLang="ja-JP" sz="1600" dirty="0"/>
              <a:t>180℃</a:t>
            </a:r>
            <a:r>
              <a:rPr lang="ja-JP" altLang="en-US" sz="1600" dirty="0"/>
              <a:t>以上の温度条件下は適用不可</a:t>
            </a:r>
            <a:endParaRPr lang="en-US" altLang="ja-JP" sz="1600" dirty="0"/>
          </a:p>
          <a:p>
            <a:pPr algn="just"/>
            <a:r>
              <a:rPr lang="ja-JP" altLang="en-US" sz="1600" dirty="0"/>
              <a:t>多くの接着剤において、清浄度に注意した厳しい工程管理が必要となる</a:t>
            </a:r>
          </a:p>
          <a:p>
            <a:pPr algn="just"/>
            <a:r>
              <a:rPr lang="ja-JP" altLang="en-US" sz="1600" dirty="0"/>
              <a:t>使用環境に影響される</a:t>
            </a:r>
          </a:p>
        </p:txBody>
      </p:sp>
      <p:sp>
        <p:nvSpPr>
          <p:cNvPr id="8" name="Slide Number Placeholder 3">
            <a:extLst>
              <a:ext uri="{FF2B5EF4-FFF2-40B4-BE49-F238E27FC236}">
                <a16:creationId xmlns:a16="http://schemas.microsoft.com/office/drawing/2014/main" id="{001848BD-602D-4541-8773-A91F83967F03}"/>
              </a:ext>
            </a:extLst>
          </p:cNvPr>
          <p:cNvSpPr>
            <a:spLocks noGrp="1"/>
          </p:cNvSpPr>
          <p:nvPr>
            <p:ph type="sldNum" sz="quarter" idx="12"/>
          </p:nvPr>
        </p:nvSpPr>
        <p:spPr>
          <a:xfrm>
            <a:off x="8720845" y="6470106"/>
            <a:ext cx="396000" cy="365125"/>
          </a:xfrm>
        </p:spPr>
        <p:txBody>
          <a:bodyPr lIns="0" tIns="0" rIns="0" bIns="0"/>
          <a:lstStyle/>
          <a:p>
            <a:fld id="{5AF66AA0-E37C-4065-8BE7-D4086C065B53}" type="slidenum">
              <a:rPr lang="fr-BE" smtClean="0"/>
              <a:t>7</a:t>
            </a:fld>
            <a:endParaRPr lang="fr-BE" dirty="0"/>
          </a:p>
        </p:txBody>
      </p:sp>
    </p:spTree>
    <p:extLst>
      <p:ext uri="{BB962C8B-B14F-4D97-AF65-F5344CB8AC3E}">
        <p14:creationId xmlns:p14="http://schemas.microsoft.com/office/powerpoint/2010/main" val="67052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a:t>接着の用途</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10433741"/>
              </p:ext>
            </p:extLst>
          </p:nvPr>
        </p:nvGraphicFramePr>
        <p:xfrm>
          <a:off x="457200" y="1600200"/>
          <a:ext cx="8229600" cy="4864576"/>
        </p:xfrm>
        <a:graphic>
          <a:graphicData uri="http://schemas.openxmlformats.org/drawingml/2006/table">
            <a:tbl>
              <a:tblPr firstRow="1" bandRow="1">
                <a:tableStyleId>{69CF1AB2-1976-4502-BF36-3FF5EA218861}</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548880">
                <a:tc>
                  <a:txBody>
                    <a:bodyPr/>
                    <a:lstStyle/>
                    <a:p>
                      <a:endParaRPr lang="fr-BE" dirty="0"/>
                    </a:p>
                    <a:p>
                      <a:endParaRPr lang="fr-BE" dirty="0"/>
                    </a:p>
                    <a:p>
                      <a:endParaRPr lang="fr-BE" dirty="0"/>
                    </a:p>
                    <a:p>
                      <a:endParaRPr lang="en-GB" dirty="0"/>
                    </a:p>
                  </a:txBody>
                  <a:tcPr/>
                </a:tc>
                <a:tc>
                  <a:txBody>
                    <a:bodyPr/>
                    <a:lstStyle/>
                    <a:p>
                      <a:r>
                        <a:rPr lang="ja-JP" altLang="en-US" dirty="0"/>
                        <a:t>手すり部材の接着</a:t>
                      </a:r>
                      <a:r>
                        <a:rPr lang="fr-BE" sz="1000" dirty="0"/>
                        <a:t>(Delo-Duopox</a:t>
                      </a:r>
                      <a:r>
                        <a:rPr lang="fr-BE" sz="1000" baseline="0" dirty="0"/>
                        <a:t> AD895)</a:t>
                      </a:r>
                    </a:p>
                    <a:p>
                      <a:pPr marL="285750" indent="-285750">
                        <a:buFont typeface="Arial" panose="020B0604020202020204" pitchFamily="34" charset="0"/>
                        <a:buChar char="•"/>
                      </a:pPr>
                      <a:r>
                        <a:rPr lang="ja-JP" altLang="en-US" b="0" baseline="0" dirty="0"/>
                        <a:t>接着の隙間（大小両方の隙間）を埋めるのに適している</a:t>
                      </a:r>
                    </a:p>
                    <a:p>
                      <a:pPr marL="285750" indent="-285750">
                        <a:buFont typeface="Arial" panose="020B0604020202020204" pitchFamily="34" charset="0"/>
                        <a:buChar char="•"/>
                      </a:pPr>
                      <a:r>
                        <a:rPr lang="ja-JP" altLang="en-US" b="0" baseline="0" dirty="0"/>
                        <a:t>耐薬品性と耐経年劣化が優れる</a:t>
                      </a:r>
                    </a:p>
                    <a:p>
                      <a:pPr marL="285750" indent="-285750">
                        <a:buFont typeface="Arial" panose="020B0604020202020204" pitchFamily="34" charset="0"/>
                        <a:buChar char="•"/>
                      </a:pPr>
                      <a:r>
                        <a:rPr lang="ja-JP" altLang="en-US" b="0" baseline="0" dirty="0"/>
                        <a:t>屋内・屋外両方に使用できる</a:t>
                      </a:r>
                    </a:p>
                    <a:p>
                      <a:pPr marL="285750" indent="-285750">
                        <a:buFont typeface="Arial" panose="020B0604020202020204" pitchFamily="34" charset="0"/>
                        <a:buChar char="•"/>
                      </a:pPr>
                      <a:r>
                        <a:rPr lang="ja-JP" altLang="en-US" b="0" baseline="0" dirty="0"/>
                        <a:t>効率的</a:t>
                      </a:r>
                      <a:endParaRPr lang="en-US" altLang="ja-JP" b="0" baseline="0" dirty="0"/>
                    </a:p>
                    <a:p>
                      <a:pPr marL="0" indent="0">
                        <a:buFont typeface="Arial" panose="020B0604020202020204" pitchFamily="34" charset="0"/>
                        <a:buNone/>
                      </a:pPr>
                      <a:r>
                        <a:rPr lang="ja-JP" altLang="en-US" b="0" baseline="0" dirty="0"/>
                        <a:t>　</a:t>
                      </a:r>
                      <a:r>
                        <a:rPr lang="en-US" altLang="ja-JP" b="0" baseline="0" dirty="0"/>
                        <a:t>- </a:t>
                      </a:r>
                      <a:r>
                        <a:rPr lang="ja-JP" altLang="en-US" b="0" baseline="0" dirty="0"/>
                        <a:t>手すり構造をユニット化できる</a:t>
                      </a:r>
                      <a:endParaRPr lang="en-US" altLang="ja-JP" b="0" baseline="0" dirty="0"/>
                    </a:p>
                    <a:p>
                      <a:pPr marL="0" indent="0">
                        <a:buFont typeface="Arial" panose="020B0604020202020204" pitchFamily="34" charset="0"/>
                        <a:buNone/>
                      </a:pPr>
                      <a:r>
                        <a:rPr lang="ja-JP" altLang="en-US" b="0" baseline="0" dirty="0"/>
                        <a:t>　</a:t>
                      </a:r>
                      <a:r>
                        <a:rPr lang="en-US" altLang="ja-JP" b="0" baseline="0" dirty="0"/>
                        <a:t>- </a:t>
                      </a:r>
                      <a:r>
                        <a:rPr lang="ja-JP" altLang="en-US" b="0" baseline="0" dirty="0"/>
                        <a:t>研削、研磨等の溶接時に必要となる</a:t>
                      </a:r>
                      <a:endParaRPr lang="en-US" altLang="ja-JP" b="0" baseline="0" dirty="0"/>
                    </a:p>
                    <a:p>
                      <a:pPr marL="0" indent="0">
                        <a:buFont typeface="Arial" panose="020B0604020202020204" pitchFamily="34" charset="0"/>
                        <a:buNone/>
                      </a:pPr>
                      <a:r>
                        <a:rPr lang="ja-JP" altLang="en-US" b="0" baseline="0" dirty="0"/>
                        <a:t>　　追加工程を省略することができる</a:t>
                      </a:r>
                    </a:p>
                  </a:txBody>
                  <a:tcPr/>
                </a:tc>
                <a:extLst>
                  <a:ext uri="{0D108BD9-81ED-4DB2-BD59-A6C34878D82A}">
                    <a16:rowId xmlns:a16="http://schemas.microsoft.com/office/drawing/2014/main" val="10000"/>
                  </a:ext>
                </a:extLst>
              </a:tr>
              <a:tr h="2304256">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t>（例）</a:t>
                      </a:r>
                      <a:endParaRPr lang="en-US" altLang="ja-JP" sz="18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t>オフィスビル外壁　ハノーファー（ドイツ）</a:t>
                      </a:r>
                      <a:endParaRPr lang="en-US" altLang="ja-JP" sz="18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t>　</a:t>
                      </a:r>
                      <a:r>
                        <a:rPr lang="en-US" altLang="ja-JP" sz="1800" dirty="0"/>
                        <a:t>6</a:t>
                      </a:r>
                      <a:r>
                        <a:rPr lang="ja-JP" altLang="en-US" sz="1800" dirty="0"/>
                        <a:t>階建てのビル外壁に、機械接合を</a:t>
                      </a:r>
                      <a:endParaRPr lang="en-US" altLang="ja-JP" sz="18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t>　用いずに接着接合のみでステンレス</a:t>
                      </a:r>
                      <a:endParaRPr lang="en-US" altLang="ja-JP" sz="18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t>　パネル（鋼種</a:t>
                      </a:r>
                      <a:r>
                        <a:rPr lang="en-US" altLang="ja-JP" sz="1800" dirty="0"/>
                        <a:t>EN1.4404/316</a:t>
                      </a:r>
                      <a:r>
                        <a:rPr lang="ja-JP" altLang="en-US" sz="1800" dirty="0"/>
                        <a:t>）が貼付け</a:t>
                      </a:r>
                      <a:endParaRPr lang="en-US" altLang="ja-JP" sz="18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t>　ら</a:t>
                      </a:r>
                      <a:r>
                        <a:rPr lang="ja-JP" altLang="en-US" sz="1800" dirty="0" err="1"/>
                        <a:t>れて</a:t>
                      </a:r>
                      <a:r>
                        <a:rPr lang="ja-JP" altLang="en-US" sz="1800" dirty="0"/>
                        <a:t>いる</a:t>
                      </a:r>
                      <a:endParaRPr lang="en-GB" dirty="0"/>
                    </a:p>
                  </a:txBody>
                  <a:tcPr/>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540000" y="1700808"/>
            <a:ext cx="3960000" cy="1707061"/>
          </a:xfrm>
          <a:prstGeom prst="rect">
            <a:avLst/>
          </a:prstGeom>
          <a:ln>
            <a:solidFill>
              <a:schemeClr val="tx1"/>
            </a:solidFill>
          </a:ln>
          <a:extLst>
            <a:ext uri="{53640926-AAD7-44D8-BBD7-CCE9431645EC}">
              <a14:shadowObscured xmlns:a14="http://schemas.microsoft.com/office/drawing/2010/main"/>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00" y="4221088"/>
            <a:ext cx="2700000" cy="2025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テキスト ボックス 3"/>
          <p:cNvSpPr txBox="1"/>
          <p:nvPr/>
        </p:nvSpPr>
        <p:spPr>
          <a:xfrm>
            <a:off x="3240000" y="1779945"/>
            <a:ext cx="1152128" cy="400110"/>
          </a:xfrm>
          <a:prstGeom prst="rect">
            <a:avLst/>
          </a:prstGeom>
          <a:solidFill>
            <a:srgbClr val="D3D3D3"/>
          </a:solidFill>
        </p:spPr>
        <p:txBody>
          <a:bodyPr wrap="square" rtlCol="0" anchor="ctr">
            <a:spAutoFit/>
          </a:bodyPr>
          <a:lstStyle/>
          <a:p>
            <a:r>
              <a:rPr kumimoji="1" lang="ja-JP" altLang="en-US" sz="1000" b="1" dirty="0">
                <a:solidFill>
                  <a:schemeClr val="bg1">
                    <a:lumMod val="50000"/>
                  </a:schemeClr>
                </a:solidFill>
              </a:rPr>
              <a:t>屋外・屋内用手すり部材の接着</a:t>
            </a:r>
          </a:p>
        </p:txBody>
      </p:sp>
      <p:sp>
        <p:nvSpPr>
          <p:cNvPr id="9" name="Slide Number Placeholder 3">
            <a:extLst>
              <a:ext uri="{FF2B5EF4-FFF2-40B4-BE49-F238E27FC236}">
                <a16:creationId xmlns:a16="http://schemas.microsoft.com/office/drawing/2014/main" id="{6B5DBB60-A4C9-4886-B185-B5DE00F47B38}"/>
              </a:ext>
            </a:extLst>
          </p:cNvPr>
          <p:cNvSpPr>
            <a:spLocks noGrp="1"/>
          </p:cNvSpPr>
          <p:nvPr>
            <p:ph type="sldNum" sz="quarter" idx="12"/>
          </p:nvPr>
        </p:nvSpPr>
        <p:spPr>
          <a:xfrm>
            <a:off x="8720845" y="6470106"/>
            <a:ext cx="396000" cy="365125"/>
          </a:xfrm>
        </p:spPr>
        <p:txBody>
          <a:bodyPr lIns="0" tIns="0" rIns="0" bIns="0"/>
          <a:lstStyle/>
          <a:p>
            <a:fld id="{5AF66AA0-E37C-4065-8BE7-D4086C065B53}" type="slidenum">
              <a:rPr lang="fr-BE" smtClean="0"/>
              <a:t>8</a:t>
            </a:fld>
            <a:endParaRPr lang="fr-BE" dirty="0"/>
          </a:p>
        </p:txBody>
      </p:sp>
    </p:spTree>
    <p:extLst>
      <p:ext uri="{BB962C8B-B14F-4D97-AF65-F5344CB8AC3E}">
        <p14:creationId xmlns:p14="http://schemas.microsoft.com/office/powerpoint/2010/main" val="670060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72904"/>
            <a:ext cx="6027717" cy="367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6404330" y="260648"/>
            <a:ext cx="2231277" cy="2629642"/>
            <a:chOff x="6404330" y="137690"/>
            <a:chExt cx="2231277" cy="2629642"/>
          </a:xfrm>
        </p:grpSpPr>
        <p:pic>
          <p:nvPicPr>
            <p:cNvPr id="5"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01" t="2167" r="1183" b="2153"/>
            <a:stretch/>
          </p:blipFill>
          <p:spPr bwMode="auto">
            <a:xfrm>
              <a:off x="6404330" y="137690"/>
              <a:ext cx="2231277" cy="15216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6404330" y="1659336"/>
              <a:ext cx="2231277" cy="1107996"/>
            </a:xfrm>
            <a:prstGeom prst="rect">
              <a:avLst/>
            </a:prstGeom>
            <a:noFill/>
          </p:spPr>
          <p:txBody>
            <a:bodyPr wrap="square" rtlCol="0">
              <a:spAutoFit/>
            </a:bodyPr>
            <a:lstStyle/>
            <a:p>
              <a:pPr algn="just"/>
              <a:r>
                <a:rPr lang="ja-JP" altLang="en-US" dirty="0"/>
                <a:t>接着はドア取</a:t>
              </a:r>
              <a:r>
                <a:rPr lang="ja-JP" altLang="en-US" dirty="0" err="1"/>
                <a:t>っ</a:t>
              </a:r>
              <a:r>
                <a:rPr lang="ja-JP" altLang="en-US" dirty="0"/>
                <a:t>手の組み立てに使用されている。</a:t>
              </a:r>
              <a:r>
                <a:rPr lang="fr-BE" dirty="0"/>
                <a:t> </a:t>
              </a:r>
            </a:p>
            <a:p>
              <a:r>
                <a:rPr lang="fr-BE" sz="1200" dirty="0"/>
                <a:t>Photo: </a:t>
              </a:r>
              <a:r>
                <a:rPr lang="fr-BE" sz="1200" dirty="0" err="1"/>
                <a:t>Hoppe</a:t>
              </a:r>
              <a:r>
                <a:rPr lang="fr-BE" sz="1200" dirty="0"/>
                <a:t>, </a:t>
              </a:r>
              <a:r>
                <a:rPr lang="fr-BE" sz="1200" dirty="0" err="1"/>
                <a:t>Stadtallendorf</a:t>
              </a:r>
              <a:r>
                <a:rPr lang="fr-BE" sz="1200" dirty="0"/>
                <a:t> (D)</a:t>
              </a:r>
              <a:endParaRPr lang="en-GB" sz="1200" dirty="0"/>
            </a:p>
          </p:txBody>
        </p:sp>
      </p:gr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811" r="75397" b="3033"/>
          <a:stretch/>
        </p:blipFill>
        <p:spPr bwMode="auto">
          <a:xfrm>
            <a:off x="179512" y="3996632"/>
            <a:ext cx="1767878" cy="25739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7726" t="2422" r="48466" b="2422"/>
          <a:stretch/>
        </p:blipFill>
        <p:spPr bwMode="auto">
          <a:xfrm>
            <a:off x="2051720" y="3996632"/>
            <a:ext cx="1710813" cy="25739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5136" t="2422" r="20781" b="2422"/>
          <a:stretch/>
        </p:blipFill>
        <p:spPr bwMode="auto">
          <a:xfrm>
            <a:off x="3851920" y="3996632"/>
            <a:ext cx="1730478" cy="25739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5648712" y="3996632"/>
            <a:ext cx="2523688" cy="1446550"/>
          </a:xfrm>
          <a:prstGeom prst="rect">
            <a:avLst/>
          </a:prstGeom>
          <a:noFill/>
        </p:spPr>
        <p:txBody>
          <a:bodyPr wrap="square" rtlCol="0">
            <a:spAutoFit/>
          </a:bodyPr>
          <a:lstStyle/>
          <a:p>
            <a:pPr algn="just"/>
            <a:r>
              <a:rPr lang="ja-JP" altLang="en-US" dirty="0"/>
              <a:t>接着はステンレスを石細工や自然石に接合する必要がある場合には実用的な方法である。</a:t>
            </a:r>
            <a:endParaRPr lang="en-US" altLang="ja-JP" dirty="0"/>
          </a:p>
          <a:p>
            <a:r>
              <a:rPr lang="fr-BE" sz="1600" dirty="0"/>
              <a:t> </a:t>
            </a:r>
            <a:r>
              <a:rPr lang="fr-BE" sz="1100" dirty="0"/>
              <a:t>Photos: Enkolit, Sulz (A)</a:t>
            </a:r>
            <a:endParaRPr lang="en-GB" sz="1600" dirty="0"/>
          </a:p>
        </p:txBody>
      </p:sp>
      <p:sp>
        <p:nvSpPr>
          <p:cNvPr id="2" name="テキスト ボックス 1"/>
          <p:cNvSpPr txBox="1"/>
          <p:nvPr/>
        </p:nvSpPr>
        <p:spPr>
          <a:xfrm>
            <a:off x="172800" y="72000"/>
            <a:ext cx="3167864" cy="153888"/>
          </a:xfrm>
          <a:prstGeom prst="rect">
            <a:avLst/>
          </a:prstGeom>
          <a:solidFill>
            <a:schemeClr val="bg1"/>
          </a:solidFill>
        </p:spPr>
        <p:txBody>
          <a:bodyPr wrap="square" lIns="0" tIns="0" rIns="0" bIns="0" rtlCol="0">
            <a:spAutoFit/>
          </a:bodyPr>
          <a:lstStyle/>
          <a:p>
            <a:r>
              <a:rPr lang="ja-JP" altLang="ja-JP" sz="1000" b="1" dirty="0"/>
              <a:t>表１：構造用母材と接着剤の選定</a:t>
            </a:r>
            <a:r>
              <a:rPr lang="en-US" altLang="ja-JP" sz="1000" b="1" dirty="0"/>
              <a:t>[11]</a:t>
            </a:r>
            <a:endParaRPr kumimoji="1" lang="ja-JP" altLang="en-US" sz="1000" dirty="0"/>
          </a:p>
        </p:txBody>
      </p:sp>
      <p:sp>
        <p:nvSpPr>
          <p:cNvPr id="14" name="テキスト ボックス 13"/>
          <p:cNvSpPr txBox="1"/>
          <p:nvPr/>
        </p:nvSpPr>
        <p:spPr>
          <a:xfrm>
            <a:off x="2412248" y="322784"/>
            <a:ext cx="3167864" cy="153888"/>
          </a:xfrm>
          <a:prstGeom prst="rect">
            <a:avLst/>
          </a:prstGeom>
          <a:solidFill>
            <a:srgbClr val="D3D3D3"/>
          </a:solidFill>
        </p:spPr>
        <p:txBody>
          <a:bodyPr wrap="square" lIns="0" tIns="0" rIns="0" bIns="0" rtlCol="0">
            <a:spAutoFit/>
          </a:bodyPr>
          <a:lstStyle/>
          <a:p>
            <a:pPr algn="ctr"/>
            <a:r>
              <a:rPr lang="ja-JP" altLang="en-US" sz="1000" b="1" dirty="0"/>
              <a:t>半構造用接着剤の種類</a:t>
            </a:r>
            <a:endParaRPr kumimoji="1" lang="ja-JP" altLang="en-US" sz="1000" dirty="0"/>
          </a:p>
        </p:txBody>
      </p:sp>
      <p:sp>
        <p:nvSpPr>
          <p:cNvPr id="15" name="テキスト ボックス 14"/>
          <p:cNvSpPr txBox="1"/>
          <p:nvPr/>
        </p:nvSpPr>
        <p:spPr>
          <a:xfrm>
            <a:off x="1260000" y="458112"/>
            <a:ext cx="560236" cy="307777"/>
          </a:xfrm>
          <a:prstGeom prst="rect">
            <a:avLst/>
          </a:prstGeom>
          <a:solidFill>
            <a:srgbClr val="D3D3D3"/>
          </a:solidFill>
        </p:spPr>
        <p:txBody>
          <a:bodyPr wrap="square" lIns="0" tIns="0" rIns="0" bIns="0" rtlCol="0" anchor="ctr">
            <a:spAutoFit/>
          </a:bodyPr>
          <a:lstStyle/>
          <a:p>
            <a:pPr algn="ctr"/>
            <a:r>
              <a:rPr lang="ja-JP" altLang="en-US" sz="1000" b="1" dirty="0"/>
              <a:t>ステン</a:t>
            </a:r>
            <a:endParaRPr lang="en-US" altLang="ja-JP" sz="1000" b="1" dirty="0"/>
          </a:p>
          <a:p>
            <a:pPr algn="ctr"/>
            <a:r>
              <a:rPr lang="ja-JP" altLang="en-US" sz="1000" b="1" dirty="0"/>
              <a:t>レスと</a:t>
            </a:r>
            <a:endParaRPr kumimoji="1" lang="ja-JP" altLang="en-US" sz="1000" dirty="0"/>
          </a:p>
        </p:txBody>
      </p:sp>
      <p:sp>
        <p:nvSpPr>
          <p:cNvPr id="16" name="テキスト ボックス 15"/>
          <p:cNvSpPr txBox="1"/>
          <p:nvPr/>
        </p:nvSpPr>
        <p:spPr>
          <a:xfrm>
            <a:off x="2051720" y="648000"/>
            <a:ext cx="648072" cy="180000"/>
          </a:xfrm>
          <a:prstGeom prst="rect">
            <a:avLst/>
          </a:prstGeom>
          <a:solidFill>
            <a:schemeClr val="bg1">
              <a:lumMod val="95000"/>
            </a:schemeClr>
          </a:solidFill>
        </p:spPr>
        <p:txBody>
          <a:bodyPr wrap="square" lIns="0" tIns="0" rIns="0" bIns="0" rtlCol="0">
            <a:spAutoFit/>
          </a:bodyPr>
          <a:lstStyle/>
          <a:p>
            <a:pPr algn="ctr"/>
            <a:r>
              <a:rPr kumimoji="1" lang="ja-JP" altLang="en-US" sz="1000" b="1" dirty="0"/>
              <a:t>シリコン</a:t>
            </a:r>
          </a:p>
        </p:txBody>
      </p:sp>
      <p:sp>
        <p:nvSpPr>
          <p:cNvPr id="17" name="テキスト ボックス 16"/>
          <p:cNvSpPr txBox="1"/>
          <p:nvPr/>
        </p:nvSpPr>
        <p:spPr>
          <a:xfrm>
            <a:off x="2843808" y="526403"/>
            <a:ext cx="648072" cy="396000"/>
          </a:xfrm>
          <a:prstGeom prst="rect">
            <a:avLst/>
          </a:prstGeom>
          <a:solidFill>
            <a:schemeClr val="bg1">
              <a:lumMod val="95000"/>
            </a:schemeClr>
          </a:solidFill>
        </p:spPr>
        <p:txBody>
          <a:bodyPr wrap="square" lIns="0" tIns="0" rIns="0" bIns="0" rtlCol="0">
            <a:spAutoFit/>
          </a:bodyPr>
          <a:lstStyle/>
          <a:p>
            <a:pPr algn="ctr">
              <a:lnSpc>
                <a:spcPts val="1100"/>
              </a:lnSpc>
            </a:pPr>
            <a:r>
              <a:rPr kumimoji="1" lang="ja-JP" altLang="en-US" sz="1000" b="1" dirty="0"/>
              <a:t>ｼﾗﾝ</a:t>
            </a:r>
            <a:endParaRPr kumimoji="1" lang="en-US" altLang="ja-JP" sz="1000" b="1" dirty="0"/>
          </a:p>
          <a:p>
            <a:pPr algn="ctr">
              <a:lnSpc>
                <a:spcPts val="1100"/>
              </a:lnSpc>
            </a:pPr>
            <a:r>
              <a:rPr kumimoji="1" lang="ja-JP" altLang="en-US" sz="1000" b="1" dirty="0"/>
              <a:t>改良型</a:t>
            </a:r>
            <a:endParaRPr kumimoji="1" lang="en-US" altLang="ja-JP" sz="1000" b="1" dirty="0"/>
          </a:p>
          <a:p>
            <a:pPr algn="ctr">
              <a:lnSpc>
                <a:spcPts val="1100"/>
              </a:lnSpc>
            </a:pPr>
            <a:r>
              <a:rPr kumimoji="1" lang="ja-JP" altLang="en-US" sz="1000" b="1" dirty="0"/>
              <a:t>ﾎﾟﾘﾏｰ</a:t>
            </a:r>
          </a:p>
        </p:txBody>
      </p:sp>
      <p:sp>
        <p:nvSpPr>
          <p:cNvPr id="18" name="テキスト ボックス 17"/>
          <p:cNvSpPr txBox="1"/>
          <p:nvPr/>
        </p:nvSpPr>
        <p:spPr>
          <a:xfrm>
            <a:off x="3636000" y="666000"/>
            <a:ext cx="756000" cy="153888"/>
          </a:xfrm>
          <a:prstGeom prst="rect">
            <a:avLst/>
          </a:prstGeom>
          <a:solidFill>
            <a:schemeClr val="bg1">
              <a:lumMod val="95000"/>
            </a:schemeClr>
          </a:solidFill>
        </p:spPr>
        <p:txBody>
          <a:bodyPr wrap="square" lIns="0" tIns="0" rIns="0" bIns="0" rtlCol="0">
            <a:spAutoFit/>
          </a:bodyPr>
          <a:lstStyle/>
          <a:p>
            <a:pPr algn="ctr"/>
            <a:r>
              <a:rPr kumimoji="1" lang="ja-JP" altLang="en-US" sz="1000" b="1" dirty="0"/>
              <a:t>ﾎﾟﾘｳﾚﾀﾝ</a:t>
            </a:r>
          </a:p>
        </p:txBody>
      </p:sp>
      <p:sp>
        <p:nvSpPr>
          <p:cNvPr id="19" name="テキスト ボックス 18"/>
          <p:cNvSpPr txBox="1"/>
          <p:nvPr/>
        </p:nvSpPr>
        <p:spPr>
          <a:xfrm>
            <a:off x="4464072" y="674775"/>
            <a:ext cx="756000" cy="153888"/>
          </a:xfrm>
          <a:prstGeom prst="rect">
            <a:avLst/>
          </a:prstGeom>
          <a:solidFill>
            <a:schemeClr val="bg1">
              <a:lumMod val="95000"/>
            </a:schemeClr>
          </a:solidFill>
        </p:spPr>
        <p:txBody>
          <a:bodyPr wrap="square" lIns="0" tIns="0" rIns="0" bIns="0" rtlCol="0">
            <a:spAutoFit/>
          </a:bodyPr>
          <a:lstStyle/>
          <a:p>
            <a:pPr algn="ctr"/>
            <a:r>
              <a:rPr kumimoji="1" lang="ja-JP" altLang="en-US" sz="1000" b="1" dirty="0"/>
              <a:t>ｱｸﾘﾙ</a:t>
            </a:r>
          </a:p>
        </p:txBody>
      </p:sp>
      <p:sp>
        <p:nvSpPr>
          <p:cNvPr id="20" name="テキスト ボックス 19"/>
          <p:cNvSpPr txBox="1"/>
          <p:nvPr/>
        </p:nvSpPr>
        <p:spPr>
          <a:xfrm>
            <a:off x="5292080" y="676800"/>
            <a:ext cx="756000" cy="153888"/>
          </a:xfrm>
          <a:prstGeom prst="rect">
            <a:avLst/>
          </a:prstGeom>
          <a:solidFill>
            <a:schemeClr val="bg1">
              <a:lumMod val="95000"/>
            </a:schemeClr>
          </a:solidFill>
        </p:spPr>
        <p:txBody>
          <a:bodyPr wrap="square" lIns="0" tIns="0" rIns="0" bIns="0" rtlCol="0">
            <a:spAutoFit/>
          </a:bodyPr>
          <a:lstStyle/>
          <a:p>
            <a:pPr algn="ctr"/>
            <a:r>
              <a:rPr kumimoji="1" lang="ja-JP" altLang="en-US" sz="1000" b="1" dirty="0"/>
              <a:t>ｴﾎﾟｷｼ</a:t>
            </a:r>
          </a:p>
        </p:txBody>
      </p:sp>
      <p:sp>
        <p:nvSpPr>
          <p:cNvPr id="21" name="テキスト ボックス 20"/>
          <p:cNvSpPr txBox="1"/>
          <p:nvPr/>
        </p:nvSpPr>
        <p:spPr>
          <a:xfrm>
            <a:off x="215600" y="1021471"/>
            <a:ext cx="900016" cy="153888"/>
          </a:xfrm>
          <a:prstGeom prst="rect">
            <a:avLst/>
          </a:prstGeom>
          <a:solidFill>
            <a:schemeClr val="bg1"/>
          </a:solidFill>
        </p:spPr>
        <p:txBody>
          <a:bodyPr wrap="square" lIns="0" tIns="0" rIns="0" bIns="0" rtlCol="0">
            <a:spAutoFit/>
          </a:bodyPr>
          <a:lstStyle/>
          <a:p>
            <a:r>
              <a:rPr kumimoji="1" lang="ja-JP" altLang="en-US" sz="1000" b="1" dirty="0"/>
              <a:t>ステンレス</a:t>
            </a:r>
          </a:p>
        </p:txBody>
      </p:sp>
      <p:sp>
        <p:nvSpPr>
          <p:cNvPr id="22" name="テキスト ボックス 21"/>
          <p:cNvSpPr txBox="1"/>
          <p:nvPr/>
        </p:nvSpPr>
        <p:spPr>
          <a:xfrm>
            <a:off x="216000" y="1224000"/>
            <a:ext cx="900016" cy="153888"/>
          </a:xfrm>
          <a:prstGeom prst="rect">
            <a:avLst/>
          </a:prstGeom>
          <a:solidFill>
            <a:schemeClr val="bg1"/>
          </a:solidFill>
        </p:spPr>
        <p:txBody>
          <a:bodyPr wrap="square" lIns="0" tIns="0" rIns="0" bIns="0" rtlCol="0">
            <a:spAutoFit/>
          </a:bodyPr>
          <a:lstStyle/>
          <a:p>
            <a:r>
              <a:rPr kumimoji="1" lang="ja-JP" altLang="en-US" sz="1000" b="1" dirty="0"/>
              <a:t>普通鋼</a:t>
            </a:r>
          </a:p>
        </p:txBody>
      </p:sp>
      <p:sp>
        <p:nvSpPr>
          <p:cNvPr id="23" name="テキスト ボックス 22"/>
          <p:cNvSpPr txBox="1"/>
          <p:nvPr/>
        </p:nvSpPr>
        <p:spPr>
          <a:xfrm>
            <a:off x="216000" y="1468218"/>
            <a:ext cx="900016" cy="252000"/>
          </a:xfrm>
          <a:prstGeom prst="rect">
            <a:avLst/>
          </a:prstGeom>
          <a:solidFill>
            <a:schemeClr val="bg1"/>
          </a:solidFill>
        </p:spPr>
        <p:txBody>
          <a:bodyPr wrap="square" lIns="0" tIns="0" rIns="0" bIns="0" rtlCol="0" anchor="ctr">
            <a:spAutoFit/>
          </a:bodyPr>
          <a:lstStyle/>
          <a:p>
            <a:r>
              <a:rPr kumimoji="1" lang="ja-JP" altLang="en-US" sz="1000" b="1" dirty="0"/>
              <a:t>塗装普通鋼</a:t>
            </a:r>
          </a:p>
        </p:txBody>
      </p:sp>
      <p:sp>
        <p:nvSpPr>
          <p:cNvPr id="24" name="テキスト ボックス 23"/>
          <p:cNvSpPr txBox="1"/>
          <p:nvPr/>
        </p:nvSpPr>
        <p:spPr>
          <a:xfrm>
            <a:off x="216000" y="1800000"/>
            <a:ext cx="900016" cy="288000"/>
          </a:xfrm>
          <a:prstGeom prst="rect">
            <a:avLst/>
          </a:prstGeom>
          <a:solidFill>
            <a:schemeClr val="bg1"/>
          </a:solidFill>
        </p:spPr>
        <p:txBody>
          <a:bodyPr wrap="square" lIns="0" tIns="0" rIns="0" bIns="0" rtlCol="0" anchor="ctr">
            <a:spAutoFit/>
          </a:bodyPr>
          <a:lstStyle/>
          <a:p>
            <a:r>
              <a:rPr kumimoji="1" lang="ja-JP" altLang="en-US" sz="1000" b="1" dirty="0"/>
              <a:t>亜鉛鉄板</a:t>
            </a:r>
          </a:p>
        </p:txBody>
      </p:sp>
      <p:sp>
        <p:nvSpPr>
          <p:cNvPr id="25" name="テキスト ボックス 24"/>
          <p:cNvSpPr txBox="1"/>
          <p:nvPr/>
        </p:nvSpPr>
        <p:spPr>
          <a:xfrm>
            <a:off x="216000" y="2160000"/>
            <a:ext cx="900016" cy="153888"/>
          </a:xfrm>
          <a:prstGeom prst="rect">
            <a:avLst/>
          </a:prstGeom>
          <a:solidFill>
            <a:schemeClr val="bg1"/>
          </a:solidFill>
        </p:spPr>
        <p:txBody>
          <a:bodyPr wrap="square" lIns="0" tIns="0" rIns="0" bIns="0" rtlCol="0">
            <a:spAutoFit/>
          </a:bodyPr>
          <a:lstStyle/>
          <a:p>
            <a:r>
              <a:rPr kumimoji="1" lang="ja-JP" altLang="en-US" sz="1000" b="1" dirty="0"/>
              <a:t>アルミ</a:t>
            </a:r>
          </a:p>
        </p:txBody>
      </p:sp>
      <p:sp>
        <p:nvSpPr>
          <p:cNvPr id="26" name="テキスト ボックス 25"/>
          <p:cNvSpPr txBox="1"/>
          <p:nvPr/>
        </p:nvSpPr>
        <p:spPr>
          <a:xfrm>
            <a:off x="216000" y="2390400"/>
            <a:ext cx="900016" cy="153888"/>
          </a:xfrm>
          <a:prstGeom prst="rect">
            <a:avLst/>
          </a:prstGeom>
          <a:solidFill>
            <a:schemeClr val="bg1"/>
          </a:solidFill>
        </p:spPr>
        <p:txBody>
          <a:bodyPr wrap="square" lIns="0" tIns="0" rIns="0" bIns="0" rtlCol="0">
            <a:spAutoFit/>
          </a:bodyPr>
          <a:lstStyle/>
          <a:p>
            <a:r>
              <a:rPr kumimoji="1" lang="ja-JP" altLang="en-US" sz="1000" b="1" dirty="0"/>
              <a:t>木材</a:t>
            </a:r>
          </a:p>
        </p:txBody>
      </p:sp>
      <p:sp>
        <p:nvSpPr>
          <p:cNvPr id="27" name="テキスト ボックス 26"/>
          <p:cNvSpPr txBox="1"/>
          <p:nvPr/>
        </p:nvSpPr>
        <p:spPr>
          <a:xfrm>
            <a:off x="217191" y="2619744"/>
            <a:ext cx="900016" cy="153888"/>
          </a:xfrm>
          <a:prstGeom prst="rect">
            <a:avLst/>
          </a:prstGeom>
          <a:solidFill>
            <a:schemeClr val="bg1"/>
          </a:solidFill>
        </p:spPr>
        <p:txBody>
          <a:bodyPr wrap="square" lIns="0" tIns="0" rIns="0" bIns="0" rtlCol="0">
            <a:spAutoFit/>
          </a:bodyPr>
          <a:lstStyle/>
          <a:p>
            <a:r>
              <a:rPr kumimoji="1" lang="ja-JP" altLang="en-US" sz="1000" b="1" dirty="0"/>
              <a:t>ｶﾞﾗｽ</a:t>
            </a:r>
            <a:r>
              <a:rPr kumimoji="1" lang="en-US" altLang="ja-JP" sz="1000" b="1" dirty="0"/>
              <a:t>/</a:t>
            </a:r>
            <a:r>
              <a:rPr kumimoji="1" lang="ja-JP" altLang="en-US" sz="1000" b="1" dirty="0"/>
              <a:t>ｾﾗﾐｯｸ</a:t>
            </a:r>
          </a:p>
        </p:txBody>
      </p:sp>
      <p:sp>
        <p:nvSpPr>
          <p:cNvPr id="28" name="テキスト ボックス 27"/>
          <p:cNvSpPr txBox="1"/>
          <p:nvPr/>
        </p:nvSpPr>
        <p:spPr>
          <a:xfrm>
            <a:off x="215600" y="2852936"/>
            <a:ext cx="900016" cy="153888"/>
          </a:xfrm>
          <a:prstGeom prst="rect">
            <a:avLst/>
          </a:prstGeom>
          <a:solidFill>
            <a:schemeClr val="bg1"/>
          </a:solidFill>
        </p:spPr>
        <p:txBody>
          <a:bodyPr wrap="square" lIns="0" tIns="0" rIns="0" bIns="0" rtlCol="0">
            <a:spAutoFit/>
          </a:bodyPr>
          <a:lstStyle/>
          <a:p>
            <a:r>
              <a:rPr kumimoji="1" lang="ja-JP" altLang="en-US" sz="1000" b="1" dirty="0"/>
              <a:t>ﾌﾟﾗｽﾃｨｯｸ</a:t>
            </a:r>
            <a:r>
              <a:rPr kumimoji="1" lang="en-US" altLang="ja-JP" sz="1000" b="1" dirty="0"/>
              <a:t>PCV</a:t>
            </a:r>
            <a:endParaRPr kumimoji="1" lang="ja-JP" altLang="en-US" sz="1000" b="1" dirty="0"/>
          </a:p>
        </p:txBody>
      </p:sp>
      <p:sp>
        <p:nvSpPr>
          <p:cNvPr id="29" name="テキスト ボックス 28"/>
          <p:cNvSpPr txBox="1"/>
          <p:nvPr/>
        </p:nvSpPr>
        <p:spPr>
          <a:xfrm>
            <a:off x="215600" y="3096000"/>
            <a:ext cx="900016" cy="153888"/>
          </a:xfrm>
          <a:prstGeom prst="rect">
            <a:avLst/>
          </a:prstGeom>
          <a:solidFill>
            <a:schemeClr val="bg1"/>
          </a:solidFill>
        </p:spPr>
        <p:txBody>
          <a:bodyPr wrap="square" lIns="0" tIns="0" rIns="0" bIns="0" rtlCol="0">
            <a:spAutoFit/>
          </a:bodyPr>
          <a:lstStyle/>
          <a:p>
            <a:r>
              <a:rPr kumimoji="1" lang="ja-JP" altLang="en-US" sz="1000" b="1" dirty="0"/>
              <a:t>ﾌﾟﾗｽﾃｨｯｸ</a:t>
            </a:r>
            <a:r>
              <a:rPr kumimoji="1" lang="en-US" altLang="ja-JP" sz="1000" b="1" dirty="0"/>
              <a:t>PA</a:t>
            </a:r>
            <a:endParaRPr kumimoji="1" lang="ja-JP" altLang="en-US" sz="1000" b="1" dirty="0"/>
          </a:p>
        </p:txBody>
      </p:sp>
      <p:sp>
        <p:nvSpPr>
          <p:cNvPr id="30" name="テキスト ボックス 29"/>
          <p:cNvSpPr txBox="1"/>
          <p:nvPr/>
        </p:nvSpPr>
        <p:spPr>
          <a:xfrm>
            <a:off x="215600" y="3312000"/>
            <a:ext cx="900016" cy="153888"/>
          </a:xfrm>
          <a:prstGeom prst="rect">
            <a:avLst/>
          </a:prstGeom>
          <a:solidFill>
            <a:schemeClr val="bg1"/>
          </a:solidFill>
        </p:spPr>
        <p:txBody>
          <a:bodyPr wrap="square" lIns="0" tIns="0" rIns="0" bIns="0" rtlCol="0">
            <a:spAutoFit/>
          </a:bodyPr>
          <a:lstStyle/>
          <a:p>
            <a:r>
              <a:rPr kumimoji="1" lang="ja-JP" altLang="en-US" sz="1000" b="1" dirty="0"/>
              <a:t>ﾌﾟﾗｽﾃｨｯｸ</a:t>
            </a:r>
            <a:r>
              <a:rPr kumimoji="1" lang="en-US" altLang="ja-JP" sz="1000" b="1" dirty="0"/>
              <a:t>PP/PE</a:t>
            </a:r>
            <a:endParaRPr kumimoji="1" lang="ja-JP" altLang="en-US" sz="1000" b="1" dirty="0"/>
          </a:p>
        </p:txBody>
      </p:sp>
      <p:sp>
        <p:nvSpPr>
          <p:cNvPr id="31" name="テキスト ボックス 30"/>
          <p:cNvSpPr txBox="1"/>
          <p:nvPr/>
        </p:nvSpPr>
        <p:spPr>
          <a:xfrm>
            <a:off x="151976" y="3573016"/>
            <a:ext cx="3843960" cy="180000"/>
          </a:xfrm>
          <a:prstGeom prst="rect">
            <a:avLst/>
          </a:prstGeom>
          <a:solidFill>
            <a:schemeClr val="bg1"/>
          </a:solidFill>
        </p:spPr>
        <p:txBody>
          <a:bodyPr wrap="square" lIns="0" tIns="0" rIns="0" bIns="0" rtlCol="0">
            <a:spAutoFit/>
          </a:bodyPr>
          <a:lstStyle/>
          <a:p>
            <a:r>
              <a:rPr kumimoji="1" lang="ja-JP" altLang="en-US" sz="1000" b="1" dirty="0"/>
              <a:t>●大いに推奨できる　　○推奨できる　　</a:t>
            </a:r>
            <a:r>
              <a:rPr kumimoji="1" lang="en-US" altLang="ja-JP" sz="1000" b="1" dirty="0"/>
              <a:t>X</a:t>
            </a:r>
            <a:r>
              <a:rPr kumimoji="1" lang="ja-JP" altLang="en-US" sz="1000" b="1" dirty="0"/>
              <a:t>推奨できない</a:t>
            </a:r>
          </a:p>
        </p:txBody>
      </p:sp>
      <p:sp>
        <p:nvSpPr>
          <p:cNvPr id="32" name="Slide Number Placeholder 3">
            <a:extLst>
              <a:ext uri="{FF2B5EF4-FFF2-40B4-BE49-F238E27FC236}">
                <a16:creationId xmlns:a16="http://schemas.microsoft.com/office/drawing/2014/main" id="{24809D59-38E6-43A6-B157-740522023584}"/>
              </a:ext>
            </a:extLst>
          </p:cNvPr>
          <p:cNvSpPr>
            <a:spLocks noGrp="1"/>
          </p:cNvSpPr>
          <p:nvPr>
            <p:ph type="sldNum" sz="quarter" idx="12"/>
          </p:nvPr>
        </p:nvSpPr>
        <p:spPr>
          <a:xfrm>
            <a:off x="8720845" y="6470106"/>
            <a:ext cx="396000" cy="365125"/>
          </a:xfrm>
        </p:spPr>
        <p:txBody>
          <a:bodyPr lIns="0" tIns="0" rIns="0" bIns="0"/>
          <a:lstStyle/>
          <a:p>
            <a:fld id="{5AF66AA0-E37C-4065-8BE7-D4086C065B53}" type="slidenum">
              <a:rPr lang="fr-BE" smtClean="0"/>
              <a:t>9</a:t>
            </a:fld>
            <a:endParaRPr lang="fr-BE" dirty="0"/>
          </a:p>
        </p:txBody>
      </p:sp>
    </p:spTree>
    <p:extLst>
      <p:ext uri="{BB962C8B-B14F-4D97-AF65-F5344CB8AC3E}">
        <p14:creationId xmlns:p14="http://schemas.microsoft.com/office/powerpoint/2010/main" val="3181573543"/>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 Lectures Chapter 1 Why Stainless Steel</Template>
  <TotalTime>3571</TotalTime>
  <Words>2175</Words>
  <Application>Microsoft Office PowerPoint</Application>
  <PresentationFormat>On-screen Show (4:3)</PresentationFormat>
  <Paragraphs>205</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MS Gothic</vt:lpstr>
      <vt:lpstr>ＭＳ Ｐゴシック</vt:lpstr>
      <vt:lpstr>Arial</vt:lpstr>
      <vt:lpstr>Calibri</vt:lpstr>
      <vt:lpstr>Wingdings</vt:lpstr>
      <vt:lpstr>3_Custom Design</vt:lpstr>
      <vt:lpstr>建築・土木科 講師用補助教材</vt:lpstr>
      <vt:lpstr>ステンレスに適用可能な接合方法 適用可能な接合法　：　全て可能！</vt:lpstr>
      <vt:lpstr>アーク溶接</vt:lpstr>
      <vt:lpstr>アーク溶接</vt:lpstr>
      <vt:lpstr>機械接合</vt:lpstr>
      <vt:lpstr>プレス・フィッティング （鋼管にのみ使用されるプロセス）</vt:lpstr>
      <vt:lpstr>接着</vt:lpstr>
      <vt:lpstr>接着の用途</vt:lpstr>
      <vt:lpstr>PowerPoint Presentation</vt:lpstr>
      <vt:lpstr>参考サイト</vt:lpstr>
      <vt:lpstr>ステンレス鋼の製造</vt:lpstr>
      <vt:lpstr>ステンレス鋼の製造・加工工程（映像）</vt:lpstr>
      <vt:lpstr>ステンレス製造に関する参考サイト</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ステンレスの接合</dc:title>
  <dc:creator>Bernard</dc:creator>
  <cp:keywords>ステンレス鋼, 教育, 建築家, 技術者（エンジニア）</cp:keywords>
  <cp:lastModifiedBy>Jo Claes</cp:lastModifiedBy>
  <cp:revision>272</cp:revision>
  <cp:lastPrinted>2015-04-13T09:08:32Z</cp:lastPrinted>
  <dcterms:created xsi:type="dcterms:W3CDTF">2013-06-29T15:24:20Z</dcterms:created>
  <dcterms:modified xsi:type="dcterms:W3CDTF">2020-01-30T12:52:43Z</dcterms:modified>
</cp:coreProperties>
</file>