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5"/>
  </p:sldMasterIdLst>
  <p:notesMasterIdLst>
    <p:notesMasterId r:id="rId15"/>
  </p:notesMasterIdLst>
  <p:sldIdLst>
    <p:sldId id="257" r:id="rId6"/>
    <p:sldId id="271" r:id="rId7"/>
    <p:sldId id="282" r:id="rId8"/>
    <p:sldId id="284" r:id="rId9"/>
    <p:sldId id="279" r:id="rId10"/>
    <p:sldId id="286" r:id="rId11"/>
    <p:sldId id="288" r:id="rId12"/>
    <p:sldId id="283" r:id="rId13"/>
    <p:sldId id="287" r:id="rId14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79996E-CC71-46F9-80BE-3C0D69ABD59C}" v="1" dt="2020-01-31T10:00:35.6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073" autoAdjust="0"/>
  </p:normalViewPr>
  <p:slideViewPr>
    <p:cSldViewPr>
      <p:cViewPr varScale="1">
        <p:scale>
          <a:sx n="82" d="100"/>
          <a:sy n="82" d="100"/>
        </p:scale>
        <p:origin x="140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laes" userId="d64208f3-0076-4064-b6ac-7d8ee9dc279f" providerId="ADAL" clId="{B679996E-CC71-46F9-80BE-3C0D69ABD59C}"/>
    <pc:docChg chg="modSld">
      <pc:chgData name="Jo Claes" userId="d64208f3-0076-4064-b6ac-7d8ee9dc279f" providerId="ADAL" clId="{B679996E-CC71-46F9-80BE-3C0D69ABD59C}" dt="2020-01-31T10:00:35.689" v="0"/>
      <pc:docMkLst>
        <pc:docMk/>
      </pc:docMkLst>
      <pc:sldChg chg="modSp">
        <pc:chgData name="Jo Claes" userId="d64208f3-0076-4064-b6ac-7d8ee9dc279f" providerId="ADAL" clId="{B679996E-CC71-46F9-80BE-3C0D69ABD59C}" dt="2020-01-31T10:00:35.689" v="0"/>
        <pc:sldMkLst>
          <pc:docMk/>
          <pc:sldMk cId="3408130515" sldId="283"/>
        </pc:sldMkLst>
        <pc:spChg chg="mod">
          <ac:chgData name="Jo Claes" userId="d64208f3-0076-4064-b6ac-7d8ee9dc279f" providerId="ADAL" clId="{B679996E-CC71-46F9-80BE-3C0D69ABD59C}" dt="2020-01-31T10:00:35.689" v="0"/>
          <ac:spMkLst>
            <pc:docMk/>
            <pc:sldMk cId="3408130515" sldId="283"/>
            <ac:spMk id="3" creationId="{00000000-0000-0000-0000-000000000000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65D0D-69CC-462A-8475-FC18CE11B484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4649C-BB8F-48FC-8C06-FD9FB253CC7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10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D31F2-D280-4941-9FB1-46DCA8BCB0E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2727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4649C-BB8F-48FC-8C06-FD9FB253CC7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130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54649C-BB8F-48FC-8C06-FD9FB253CC7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5130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474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97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0475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1950" y="285376"/>
            <a:ext cx="4250765" cy="155389"/>
          </a:xfrm>
          <a:prstGeom prst="rect">
            <a:avLst/>
          </a:prstGeom>
        </p:spPr>
        <p:txBody>
          <a:bodyPr lIns="0" tIns="0" bIns="0"/>
          <a:lstStyle>
            <a:lvl1pPr algn="l">
              <a:defRPr sz="6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"/>
          </p:nvPr>
        </p:nvSpPr>
        <p:spPr>
          <a:xfrm>
            <a:off x="361950" y="937315"/>
            <a:ext cx="7795079" cy="29183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200" b="0">
                <a:solidFill>
                  <a:srgbClr val="3A465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61949" y="1490101"/>
            <a:ext cx="7795079" cy="26987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440"/>
              </a:lnSpc>
              <a:spcBef>
                <a:spcPts val="0"/>
              </a:spcBef>
              <a:buFontTx/>
              <a:buNone/>
              <a:defRPr sz="1200"/>
            </a:lvl1pPr>
            <a:lvl2pPr marL="0" indent="-162000">
              <a:lnSpc>
                <a:spcPts val="1440"/>
              </a:lnSpc>
              <a:spcBef>
                <a:spcPts val="0"/>
              </a:spcBef>
              <a:buFont typeface="Lucida Grande"/>
              <a:buChar char="»"/>
              <a:defRPr sz="1200"/>
            </a:lvl2pPr>
            <a:lvl3pPr marL="360363" indent="-161925">
              <a:lnSpc>
                <a:spcPts val="1440"/>
              </a:lnSpc>
              <a:spcBef>
                <a:spcPts val="0"/>
              </a:spcBef>
              <a:buFont typeface="Arial" panose="020B0604020202020204" pitchFamily="34" charset="0"/>
              <a:buChar char="–"/>
              <a:defRPr sz="1200"/>
            </a:lvl3pPr>
            <a:lvl4pPr marL="0" indent="-162000">
              <a:lnSpc>
                <a:spcPts val="1440"/>
              </a:lnSpc>
              <a:spcBef>
                <a:spcPts val="0"/>
              </a:spcBef>
              <a:buFont typeface="Lucida Grande"/>
              <a:buChar char="»"/>
              <a:defRPr sz="1200"/>
            </a:lvl4pPr>
            <a:lvl5pPr marL="0" indent="-162000">
              <a:lnSpc>
                <a:spcPts val="1440"/>
              </a:lnSpc>
              <a:spcBef>
                <a:spcPts val="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2330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267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34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861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908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541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872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384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224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3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0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fr-BE" dirty="0" err="1"/>
              <a:t>Forms</a:t>
            </a:r>
            <a:r>
              <a:rPr lang="fr-BE" dirty="0"/>
              <a:t> and </a:t>
            </a:r>
            <a:r>
              <a:rPr lang="fr-BE" dirty="0" err="1"/>
              <a:t>availability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2528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6666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6666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666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uuP8L-WppI" TargetMode="External"/><Relationship Id="rId7" Type="http://schemas.openxmlformats.org/officeDocument/2006/relationships/hyperlink" Target="https://www.youtube.com/watch?v=HAeoDf6Ch_Q" TargetMode="External"/><Relationship Id="rId2" Type="http://schemas.openxmlformats.org/officeDocument/2006/relationships/hyperlink" Target="http://www.youtube.com/watch?v=5zwgI-pQ6k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cKB5vW2SbQ" TargetMode="External"/><Relationship Id="rId5" Type="http://schemas.openxmlformats.org/officeDocument/2006/relationships/hyperlink" Target="http://www.youtube.com/watch?v=_qb1_bdMC5o" TargetMode="External"/><Relationship Id="rId4" Type="http://schemas.openxmlformats.org/officeDocument/2006/relationships/hyperlink" Target="https://www.columbus.co.za/processes/making-stainless-steel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stainless.org/about-issf/issf-member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Material</a:t>
            </a:r>
            <a:r>
              <a:rPr lang="fr-FR" dirty="0"/>
              <a:t> </a:t>
            </a:r>
            <a:r>
              <a:rPr lang="fr-FR" dirty="0" err="1"/>
              <a:t>didáctico</a:t>
            </a:r>
            <a:r>
              <a:rPr lang="fr-FR" dirty="0"/>
              <a:t> para </a:t>
            </a:r>
            <a:r>
              <a:rPr lang="fr-FR" dirty="0" err="1"/>
              <a:t>docentes</a:t>
            </a:r>
            <a:r>
              <a:rPr lang="fr-FR" dirty="0"/>
              <a:t> en  </a:t>
            </a:r>
            <a:r>
              <a:rPr lang="fr-FR" dirty="0" err="1"/>
              <a:t>Arquitectura</a:t>
            </a:r>
            <a:r>
              <a:rPr lang="fr-FR" dirty="0"/>
              <a:t> o </a:t>
            </a:r>
            <a:r>
              <a:rPr lang="fr-FR" dirty="0" err="1"/>
              <a:t>Ingenieria</a:t>
            </a:r>
            <a:r>
              <a:rPr lang="fr-FR" dirty="0"/>
              <a:t> Civil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000" b="1" dirty="0" err="1">
                <a:solidFill>
                  <a:srgbClr val="006666"/>
                </a:solidFill>
              </a:rPr>
              <a:t>Capítulo</a:t>
            </a:r>
            <a:r>
              <a:rPr lang="fr-FR" sz="4000" b="1" dirty="0">
                <a:solidFill>
                  <a:srgbClr val="006666"/>
                </a:solidFill>
              </a:rPr>
              <a:t> 10</a:t>
            </a:r>
          </a:p>
          <a:p>
            <a:r>
              <a:rPr lang="fr-FR" sz="4000" b="1" dirty="0" err="1">
                <a:solidFill>
                  <a:srgbClr val="006666"/>
                </a:solidFill>
              </a:rPr>
              <a:t>Productos</a:t>
            </a:r>
            <a:r>
              <a:rPr lang="fr-FR" sz="4000" b="1" dirty="0">
                <a:solidFill>
                  <a:srgbClr val="006666"/>
                </a:solidFill>
              </a:rPr>
              <a:t> y </a:t>
            </a:r>
            <a:r>
              <a:rPr lang="fr-FR" sz="4000" b="1" dirty="0" err="1">
                <a:solidFill>
                  <a:srgbClr val="006666"/>
                </a:solidFill>
              </a:rPr>
              <a:t>disponibilidad</a:t>
            </a:r>
            <a:endParaRPr lang="fr-FR" sz="4000" b="1" dirty="0">
              <a:solidFill>
                <a:srgbClr val="00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80264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¿</a:t>
            </a:r>
            <a:r>
              <a:rPr lang="fr-FR" sz="3600" dirty="0" err="1"/>
              <a:t>Porqué</a:t>
            </a:r>
            <a:r>
              <a:rPr lang="fr-FR" sz="3600" dirty="0"/>
              <a:t> « </a:t>
            </a:r>
            <a:r>
              <a:rPr lang="fr-FR" sz="3600" dirty="0" err="1"/>
              <a:t>Productos</a:t>
            </a:r>
            <a:r>
              <a:rPr lang="fr-FR" sz="3600" dirty="0"/>
              <a:t> y </a:t>
            </a:r>
            <a:r>
              <a:rPr lang="fr-FR" sz="3600" dirty="0" err="1"/>
              <a:t>Disponibilidad</a:t>
            </a:r>
            <a:r>
              <a:rPr lang="fr-FR" sz="3600" dirty="0"/>
              <a:t> »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err="1"/>
              <a:t>Plazo</a:t>
            </a:r>
            <a:r>
              <a:rPr lang="fr-FR" dirty="0"/>
              <a:t> de </a:t>
            </a:r>
            <a:r>
              <a:rPr lang="fr-FR" dirty="0" err="1"/>
              <a:t>entrega</a:t>
            </a:r>
            <a:r>
              <a:rPr lang="fr-FR" dirty="0"/>
              <a:t> y </a:t>
            </a:r>
            <a:r>
              <a:rPr lang="fr-FR" dirty="0" err="1"/>
              <a:t>coste</a:t>
            </a:r>
            <a:r>
              <a:rPr lang="fr-FR" dirty="0"/>
              <a:t> son las principales </a:t>
            </a:r>
            <a:r>
              <a:rPr lang="fr-FR" dirty="0" err="1"/>
              <a:t>cuestiones</a:t>
            </a:r>
            <a:r>
              <a:rPr lang="fr-FR" dirty="0"/>
              <a:t> para </a:t>
            </a:r>
            <a:r>
              <a:rPr lang="fr-FR" dirty="0" err="1"/>
              <a:t>arquitectos</a:t>
            </a:r>
            <a:r>
              <a:rPr lang="fr-FR" dirty="0"/>
              <a:t> e </a:t>
            </a:r>
            <a:r>
              <a:rPr lang="fr-FR" dirty="0" err="1"/>
              <a:t>ingenieros</a:t>
            </a:r>
            <a:r>
              <a:rPr lang="fr-FR" dirty="0"/>
              <a:t> civiles</a:t>
            </a:r>
          </a:p>
          <a:p>
            <a:r>
              <a:rPr lang="fr-FR" dirty="0" err="1"/>
              <a:t>Pese</a:t>
            </a:r>
            <a:r>
              <a:rPr lang="fr-FR" dirty="0"/>
              <a:t> a que </a:t>
            </a:r>
            <a:r>
              <a:rPr lang="fr-FR" dirty="0" err="1"/>
              <a:t>todos</a:t>
            </a:r>
            <a:r>
              <a:rPr lang="fr-FR" dirty="0"/>
              <a:t> los </a:t>
            </a:r>
            <a:r>
              <a:rPr lang="fr-FR" dirty="0" err="1"/>
              <a:t>productos</a:t>
            </a:r>
            <a:r>
              <a:rPr lang="fr-FR" dirty="0"/>
              <a:t> de </a:t>
            </a:r>
            <a:r>
              <a:rPr lang="fr-FR" dirty="0" err="1"/>
              <a:t>acero</a:t>
            </a:r>
            <a:r>
              <a:rPr lang="fr-FR" dirty="0"/>
              <a:t> </a:t>
            </a:r>
            <a:r>
              <a:rPr lang="fr-FR" dirty="0" err="1"/>
              <a:t>inoxidable</a:t>
            </a:r>
            <a:r>
              <a:rPr lang="fr-FR" dirty="0"/>
              <a:t> </a:t>
            </a:r>
            <a:r>
              <a:rPr lang="fr-FR" dirty="0" err="1"/>
              <a:t>comienzan</a:t>
            </a:r>
            <a:r>
              <a:rPr lang="fr-FR" dirty="0"/>
              <a:t> en la </a:t>
            </a:r>
            <a:r>
              <a:rPr lang="fr-FR" dirty="0" err="1"/>
              <a:t>aceria</a:t>
            </a:r>
            <a:endParaRPr lang="fr-FR" dirty="0"/>
          </a:p>
          <a:p>
            <a:pPr lvl="1"/>
            <a:r>
              <a:rPr lang="fr-FR" dirty="0" err="1"/>
              <a:t>Existen</a:t>
            </a:r>
            <a:r>
              <a:rPr lang="fr-FR" dirty="0"/>
              <a:t> muchas </a:t>
            </a:r>
            <a:r>
              <a:rPr lang="fr-FR" dirty="0" err="1"/>
              <a:t>rutas</a:t>
            </a:r>
            <a:r>
              <a:rPr lang="fr-FR" dirty="0"/>
              <a:t> de </a:t>
            </a:r>
            <a:r>
              <a:rPr lang="fr-FR" dirty="0" err="1"/>
              <a:t>proceso</a:t>
            </a:r>
            <a:r>
              <a:rPr lang="fr-FR" dirty="0"/>
              <a:t> y </a:t>
            </a:r>
            <a:r>
              <a:rPr lang="fr-FR" dirty="0" err="1"/>
              <a:t>fabricación</a:t>
            </a:r>
            <a:r>
              <a:rPr lang="fr-FR" dirty="0"/>
              <a:t> para los </a:t>
            </a:r>
            <a:r>
              <a:rPr lang="fr-FR" dirty="0" err="1"/>
              <a:t>productos</a:t>
            </a:r>
            <a:r>
              <a:rPr lang="fr-FR" dirty="0"/>
              <a:t> de </a:t>
            </a:r>
            <a:r>
              <a:rPr lang="fr-FR" dirty="0" err="1"/>
              <a:t>acero</a:t>
            </a:r>
            <a:r>
              <a:rPr lang="fr-FR" dirty="0"/>
              <a:t> </a:t>
            </a:r>
            <a:r>
              <a:rPr lang="fr-FR" dirty="0" err="1"/>
              <a:t>inoxidable</a:t>
            </a:r>
            <a:endParaRPr lang="fr-FR" dirty="0"/>
          </a:p>
          <a:p>
            <a:pPr lvl="1"/>
            <a:r>
              <a:rPr lang="fr-FR" dirty="0" err="1"/>
              <a:t>Así</a:t>
            </a:r>
            <a:r>
              <a:rPr lang="fr-FR" dirty="0"/>
              <a:t> </a:t>
            </a:r>
            <a:r>
              <a:rPr lang="fr-FR" dirty="0" err="1"/>
              <a:t>como</a:t>
            </a:r>
            <a:r>
              <a:rPr lang="fr-FR" dirty="0"/>
              <a:t> </a:t>
            </a:r>
            <a:r>
              <a:rPr lang="fr-FR" dirty="0" err="1"/>
              <a:t>almacenes</a:t>
            </a:r>
            <a:r>
              <a:rPr lang="fr-FR" dirty="0"/>
              <a:t>, y agentes que </a:t>
            </a:r>
            <a:r>
              <a:rPr lang="fr-FR" dirty="0" err="1"/>
              <a:t>proveen</a:t>
            </a:r>
            <a:r>
              <a:rPr lang="fr-FR" dirty="0"/>
              <a:t> </a:t>
            </a:r>
            <a:r>
              <a:rPr lang="fr-FR" dirty="0" err="1"/>
              <a:t>material</a:t>
            </a:r>
            <a:endParaRPr lang="fr-FR" dirty="0"/>
          </a:p>
          <a:p>
            <a:r>
              <a:rPr lang="fr-FR" dirty="0" err="1"/>
              <a:t>Por</a:t>
            </a:r>
            <a:r>
              <a:rPr lang="fr-FR" dirty="0"/>
              <a:t> </a:t>
            </a:r>
            <a:r>
              <a:rPr lang="fr-FR" dirty="0" err="1"/>
              <a:t>lo</a:t>
            </a:r>
            <a:r>
              <a:rPr lang="fr-FR" dirty="0"/>
              <a:t> </a:t>
            </a:r>
            <a:r>
              <a:rPr lang="fr-FR" dirty="0" err="1"/>
              <a:t>tanto</a:t>
            </a:r>
            <a:r>
              <a:rPr lang="fr-FR" dirty="0"/>
              <a:t>, los </a:t>
            </a:r>
            <a:r>
              <a:rPr lang="fr-FR" dirty="0" err="1"/>
              <a:t>costes</a:t>
            </a:r>
            <a:r>
              <a:rPr lang="fr-FR" dirty="0"/>
              <a:t> y los </a:t>
            </a:r>
            <a:r>
              <a:rPr lang="fr-FR" dirty="0" err="1"/>
              <a:t>plazos</a:t>
            </a:r>
            <a:r>
              <a:rPr lang="fr-FR" dirty="0"/>
              <a:t> de </a:t>
            </a:r>
            <a:r>
              <a:rPr lang="fr-FR" dirty="0" err="1"/>
              <a:t>entrega</a:t>
            </a:r>
            <a:r>
              <a:rPr lang="fr-FR" dirty="0"/>
              <a:t> </a:t>
            </a:r>
            <a:r>
              <a:rPr lang="fr-FR" dirty="0" err="1"/>
              <a:t>pueden</a:t>
            </a:r>
            <a:r>
              <a:rPr lang="fr-FR" dirty="0"/>
              <a:t> </a:t>
            </a:r>
            <a:r>
              <a:rPr lang="fr-FR" dirty="0" err="1"/>
              <a:t>variar</a:t>
            </a:r>
            <a:r>
              <a:rPr lang="fr-FR" dirty="0"/>
              <a:t> </a:t>
            </a:r>
            <a:r>
              <a:rPr lang="fr-FR" dirty="0" err="1"/>
              <a:t>ostensiblemente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5564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Alguna</a:t>
            </a:r>
            <a:r>
              <a:rPr lang="fr-FR" dirty="0"/>
              <a:t> </a:t>
            </a:r>
            <a:r>
              <a:rPr lang="fr-FR" dirty="0" err="1"/>
              <a:t>información</a:t>
            </a:r>
            <a:r>
              <a:rPr lang="fr-FR" dirty="0"/>
              <a:t> sobre la </a:t>
            </a:r>
            <a:r>
              <a:rPr lang="fr-FR" dirty="0" err="1"/>
              <a:t>fabricación</a:t>
            </a:r>
            <a:r>
              <a:rPr lang="fr-FR" dirty="0"/>
              <a:t> de los </a:t>
            </a:r>
            <a:r>
              <a:rPr lang="fr-FR" dirty="0" err="1"/>
              <a:t>aceros</a:t>
            </a:r>
            <a:r>
              <a:rPr lang="fr-FR" dirty="0"/>
              <a:t> </a:t>
            </a:r>
            <a:r>
              <a:rPr lang="fr-FR" dirty="0" err="1"/>
              <a:t>inoxidables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>
                <a:hlinkClick r:id="rId2"/>
              </a:rPr>
              <a:t>Video</a:t>
            </a:r>
            <a:r>
              <a:rPr lang="fr-FR" dirty="0"/>
              <a:t>: </a:t>
            </a:r>
            <a:r>
              <a:rPr lang="fr-FR" dirty="0" err="1"/>
              <a:t>Acería</a:t>
            </a:r>
            <a:r>
              <a:rPr lang="fr-FR" dirty="0"/>
              <a:t> y </a:t>
            </a:r>
            <a:r>
              <a:rPr lang="fr-FR" dirty="0" err="1"/>
              <a:t>laminacion</a:t>
            </a:r>
            <a:r>
              <a:rPr lang="fr-FR" dirty="0"/>
              <a:t> en </a:t>
            </a:r>
            <a:r>
              <a:rPr lang="fr-FR" dirty="0" err="1"/>
              <a:t>caliente</a:t>
            </a:r>
            <a:r>
              <a:rPr lang="fr-FR" dirty="0"/>
              <a:t> de bobinas </a:t>
            </a:r>
          </a:p>
          <a:p>
            <a:r>
              <a:rPr lang="fr-FR" dirty="0" err="1">
                <a:hlinkClick r:id="rId3"/>
              </a:rPr>
              <a:t>Video</a:t>
            </a:r>
            <a:r>
              <a:rPr lang="fr-FR" dirty="0"/>
              <a:t>: </a:t>
            </a:r>
            <a:r>
              <a:rPr lang="es-ES_tradnl" dirty="0"/>
              <a:t>Laminación en caliente de bobinas</a:t>
            </a:r>
            <a:endParaRPr lang="fr-FR" dirty="0"/>
          </a:p>
          <a:p>
            <a:r>
              <a:rPr lang="fr-FR" dirty="0" err="1">
                <a:hlinkClick r:id="rId4"/>
              </a:rPr>
              <a:t>Video</a:t>
            </a:r>
            <a:r>
              <a:rPr lang="fr-FR" dirty="0"/>
              <a:t>: </a:t>
            </a:r>
            <a:r>
              <a:rPr lang="fr-FR" dirty="0" err="1"/>
              <a:t>Laminación</a:t>
            </a:r>
            <a:r>
              <a:rPr lang="fr-FR" dirty="0"/>
              <a:t> en frio de bobinas</a:t>
            </a:r>
          </a:p>
          <a:p>
            <a:r>
              <a:rPr lang="fr-FR" dirty="0" err="1">
                <a:hlinkClick r:id="rId5"/>
              </a:rPr>
              <a:t>Video</a:t>
            </a:r>
            <a:r>
              <a:rPr lang="fr-FR" dirty="0"/>
              <a:t>:  </a:t>
            </a:r>
            <a:r>
              <a:rPr lang="fr-FR" dirty="0" err="1"/>
              <a:t>Aceria</a:t>
            </a:r>
            <a:r>
              <a:rPr lang="fr-FR" dirty="0"/>
              <a:t> y </a:t>
            </a:r>
            <a:r>
              <a:rPr lang="fr-FR" dirty="0" err="1"/>
              <a:t>laminación</a:t>
            </a:r>
            <a:r>
              <a:rPr lang="fr-FR" dirty="0"/>
              <a:t> en </a:t>
            </a:r>
            <a:r>
              <a:rPr lang="fr-FR" dirty="0" err="1"/>
              <a:t>caliente</a:t>
            </a:r>
            <a:r>
              <a:rPr lang="fr-FR" dirty="0"/>
              <a:t> de barras  </a:t>
            </a:r>
          </a:p>
          <a:p>
            <a:r>
              <a:rPr lang="fr-FR" dirty="0" err="1">
                <a:hlinkClick r:id="rId6"/>
              </a:rPr>
              <a:t>Video</a:t>
            </a:r>
            <a:r>
              <a:rPr lang="fr-FR" dirty="0"/>
              <a:t>: </a:t>
            </a:r>
            <a:r>
              <a:rPr lang="fr-FR" dirty="0" err="1"/>
              <a:t>Laminación</a:t>
            </a:r>
            <a:r>
              <a:rPr lang="fr-FR" dirty="0"/>
              <a:t> de </a:t>
            </a:r>
            <a:r>
              <a:rPr lang="fr-FR" dirty="0" err="1"/>
              <a:t>alambrón</a:t>
            </a:r>
            <a:endParaRPr lang="fr-FR" dirty="0"/>
          </a:p>
          <a:p>
            <a:r>
              <a:rPr lang="fr-FR" dirty="0" err="1">
                <a:hlinkClick r:id="rId7"/>
              </a:rPr>
              <a:t>Video</a:t>
            </a:r>
            <a:r>
              <a:rPr lang="fr-FR" dirty="0"/>
              <a:t>: </a:t>
            </a:r>
            <a:r>
              <a:rPr lang="fr-FR" dirty="0" err="1"/>
              <a:t>Laminación</a:t>
            </a:r>
            <a:r>
              <a:rPr lang="fr-FR" dirty="0"/>
              <a:t> de </a:t>
            </a:r>
            <a:r>
              <a:rPr lang="fr-FR" dirty="0" err="1"/>
              <a:t>alambrón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101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139244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Folie" r:id="rId4" imgW="305" imgH="305" progId="TCLayout.ActiveDocument.1">
                  <p:embed/>
                </p:oleObj>
              </mc:Choice>
              <mc:Fallback>
                <p:oleObj name="think-cell Folie" r:id="rId4" imgW="305" imgH="305" progId="TCLayout.ActiveDocument.1">
                  <p:embed/>
                  <p:pic>
                    <p:nvPicPr>
                      <p:cNvPr id="2" name="Objek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4739402" y="4833143"/>
            <a:ext cx="1558825" cy="684089"/>
          </a:xfrm>
          <a:prstGeom prst="homePlate">
            <a:avLst>
              <a:gd name="adj" fmla="val 19122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234000" anchor="ctr"/>
          <a:lstStyle/>
          <a:p>
            <a:pPr algn="l" defTabSz="912813">
              <a:lnSpc>
                <a:spcPts val="1440"/>
              </a:lnSpc>
            </a:pPr>
            <a:r>
              <a:rPr lang="en-US" sz="1200" b="1" dirty="0" err="1">
                <a:solidFill>
                  <a:schemeClr val="bg1"/>
                </a:solidFill>
              </a:rPr>
              <a:t>Distribuidores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</a:p>
          <a:p>
            <a:pPr algn="l" defTabSz="912813">
              <a:lnSpc>
                <a:spcPts val="1440"/>
              </a:lnSpc>
            </a:pPr>
            <a:r>
              <a:rPr lang="en-US" sz="1200" b="1" dirty="0">
                <a:solidFill>
                  <a:schemeClr val="bg1"/>
                </a:solidFill>
              </a:rPr>
              <a:t>(</a:t>
            </a:r>
            <a:r>
              <a:rPr lang="en-US" sz="1200" b="1" dirty="0" err="1">
                <a:solidFill>
                  <a:schemeClr val="bg1"/>
                </a:solidFill>
              </a:rPr>
              <a:t>algunos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pertenecen</a:t>
            </a:r>
            <a:r>
              <a:rPr lang="en-US" sz="1200" b="1" dirty="0">
                <a:solidFill>
                  <a:schemeClr val="bg1"/>
                </a:solidFill>
              </a:rPr>
              <a:t> a </a:t>
            </a:r>
            <a:r>
              <a:rPr lang="en-US" sz="1200" b="1" dirty="0" err="1">
                <a:solidFill>
                  <a:schemeClr val="bg1"/>
                </a:solidFill>
              </a:rPr>
              <a:t>fabricantes</a:t>
            </a:r>
            <a:r>
              <a:rPr lang="en-US" sz="1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Cadena de </a:t>
            </a:r>
            <a:r>
              <a:rPr lang="en-US" sz="2800" dirty="0" err="1"/>
              <a:t>suministro</a:t>
            </a:r>
            <a:r>
              <a:rPr lang="en-US" sz="2800" dirty="0"/>
              <a:t> del </a:t>
            </a:r>
            <a:r>
              <a:rPr lang="en-US" sz="2800" dirty="0" err="1"/>
              <a:t>acero</a:t>
            </a:r>
            <a:r>
              <a:rPr lang="en-US" sz="2800" dirty="0"/>
              <a:t> </a:t>
            </a:r>
            <a:r>
              <a:rPr lang="en-US" sz="2800" dirty="0" err="1"/>
              <a:t>inoxidable</a:t>
            </a:r>
            <a:endParaRPr lang="en-GB" sz="2800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220497" y="4831793"/>
            <a:ext cx="1658682" cy="685439"/>
          </a:xfrm>
          <a:prstGeom prst="homePlate">
            <a:avLst>
              <a:gd name="adj" fmla="val 19122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234000" anchor="ctr"/>
          <a:lstStyle/>
          <a:p>
            <a:pPr algn="l" defTabSz="912813">
              <a:lnSpc>
                <a:spcPts val="1440"/>
              </a:lnSpc>
            </a:pPr>
            <a:r>
              <a:rPr lang="en-US" sz="1200" b="1" dirty="0" err="1">
                <a:solidFill>
                  <a:schemeClr val="bg1"/>
                </a:solidFill>
              </a:rPr>
              <a:t>Fabricación</a:t>
            </a:r>
            <a:r>
              <a:rPr lang="en-US" sz="1200" b="1" dirty="0">
                <a:solidFill>
                  <a:schemeClr val="bg1"/>
                </a:solidFill>
              </a:rPr>
              <a:t> de </a:t>
            </a:r>
            <a:r>
              <a:rPr lang="en-US" sz="1200" b="1" dirty="0" err="1">
                <a:solidFill>
                  <a:schemeClr val="bg1"/>
                </a:solidFill>
              </a:rPr>
              <a:t>componentes</a:t>
            </a:r>
            <a:r>
              <a:rPr lang="en-US" sz="1200" b="1" dirty="0">
                <a:solidFill>
                  <a:schemeClr val="bg1"/>
                </a:solidFill>
              </a:rPr>
              <a:t> standard</a:t>
            </a: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203847" y="1502036"/>
            <a:ext cx="1849653" cy="1266792"/>
          </a:xfrm>
          <a:prstGeom prst="homePlate">
            <a:avLst>
              <a:gd name="adj" fmla="val 16729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270000" anchor="ctr"/>
          <a:lstStyle/>
          <a:p>
            <a:pPr marL="174625" algn="l" defTabSz="912813">
              <a:lnSpc>
                <a:spcPts val="1440"/>
              </a:lnSpc>
            </a:pPr>
            <a:r>
              <a:rPr lang="en-US" sz="1200" b="1" dirty="0" err="1">
                <a:solidFill>
                  <a:schemeClr val="bg1"/>
                </a:solidFill>
              </a:rPr>
              <a:t>Distribuidores</a:t>
            </a:r>
            <a:endParaRPr lang="en-US" sz="1200" b="1" dirty="0">
              <a:solidFill>
                <a:schemeClr val="bg1"/>
              </a:solidFill>
            </a:endParaRPr>
          </a:p>
          <a:p>
            <a:pPr marL="174625" algn="l" defTabSz="912813">
              <a:lnSpc>
                <a:spcPts val="1440"/>
              </a:lnSpc>
            </a:pPr>
            <a:r>
              <a:rPr lang="en-US" sz="1200" b="1" dirty="0">
                <a:solidFill>
                  <a:schemeClr val="bg1"/>
                </a:solidFill>
              </a:rPr>
              <a:t>(</a:t>
            </a:r>
            <a:r>
              <a:rPr lang="en-US" sz="1200" b="1" dirty="0" err="1">
                <a:solidFill>
                  <a:schemeClr val="bg1"/>
                </a:solidFill>
              </a:rPr>
              <a:t>algunos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pertenecen</a:t>
            </a:r>
            <a:r>
              <a:rPr lang="en-US" sz="1200" b="1" dirty="0">
                <a:solidFill>
                  <a:schemeClr val="bg1"/>
                </a:solidFill>
              </a:rPr>
              <a:t> a </a:t>
            </a:r>
            <a:r>
              <a:rPr lang="en-US" sz="1200" b="1" dirty="0" err="1">
                <a:solidFill>
                  <a:schemeClr val="bg1"/>
                </a:solidFill>
              </a:rPr>
              <a:t>fabricantes</a:t>
            </a:r>
            <a:r>
              <a:rPr lang="en-US" sz="1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673378" y="1502036"/>
            <a:ext cx="1733671" cy="1266792"/>
          </a:xfrm>
          <a:prstGeom prst="homePlate">
            <a:avLst>
              <a:gd name="adj" fmla="val 16729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l" defTabSz="912813">
              <a:lnSpc>
                <a:spcPts val="1440"/>
              </a:lnSpc>
            </a:pPr>
            <a:r>
              <a:rPr lang="en-US" sz="1200" b="1" dirty="0" err="1">
                <a:solidFill>
                  <a:schemeClr val="bg1"/>
                </a:solidFill>
              </a:rPr>
              <a:t>Fabrica</a:t>
            </a:r>
            <a:r>
              <a:rPr lang="en-US" sz="1200" b="1" dirty="0">
                <a:solidFill>
                  <a:schemeClr val="bg1"/>
                </a:solidFill>
              </a:rPr>
              <a:t> de </a:t>
            </a:r>
            <a:r>
              <a:rPr lang="en-US" sz="1200" b="1" dirty="0" err="1">
                <a:solidFill>
                  <a:schemeClr val="bg1"/>
                </a:solidFill>
              </a:rPr>
              <a:t>acero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inoxidable</a:t>
            </a:r>
            <a:endParaRPr lang="en-US" sz="1200" b="1" dirty="0">
              <a:solidFill>
                <a:schemeClr val="bg1"/>
              </a:solidFill>
            </a:endParaRPr>
          </a:p>
          <a:p>
            <a:pPr algn="l" defTabSz="912813">
              <a:lnSpc>
                <a:spcPts val="1440"/>
              </a:lnSpc>
            </a:pPr>
            <a:r>
              <a:rPr lang="en-US" sz="1200" b="1" dirty="0">
                <a:solidFill>
                  <a:schemeClr val="bg1"/>
                </a:solidFill>
              </a:rPr>
              <a:t>Ventas Ex-mill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253501" y="2943000"/>
            <a:ext cx="18000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</a:pPr>
            <a:r>
              <a:rPr lang="en-US" sz="1000" dirty="0" err="1">
                <a:latin typeface="+mn-lt"/>
              </a:rPr>
              <a:t>Personalizado</a:t>
            </a:r>
            <a:r>
              <a:rPr lang="en-US" sz="1000" dirty="0">
                <a:latin typeface="+mn-lt"/>
              </a:rPr>
              <a:t>: </a:t>
            </a:r>
          </a:p>
          <a:p>
            <a:pPr algn="l" eaLnBrk="1" hangingPunct="1">
              <a:lnSpc>
                <a:spcPts val="1440"/>
              </a:lnSpc>
            </a:pPr>
            <a:r>
              <a:rPr lang="en-US" sz="1000" dirty="0">
                <a:latin typeface="+mn-lt"/>
              </a:rPr>
              <a:t>Corte longitudinal a </a:t>
            </a:r>
            <a:r>
              <a:rPr lang="en-US" sz="1000" dirty="0" err="1">
                <a:latin typeface="+mn-lt"/>
              </a:rPr>
              <a:t>medida</a:t>
            </a:r>
            <a:endParaRPr lang="en-US" sz="1000" dirty="0">
              <a:latin typeface="+mn-lt"/>
            </a:endParaRPr>
          </a:p>
          <a:p>
            <a:pPr algn="l" eaLnBrk="1" hangingPunct="1">
              <a:lnSpc>
                <a:spcPts val="1440"/>
              </a:lnSpc>
            </a:pPr>
            <a:r>
              <a:rPr lang="en-US" sz="1000" dirty="0">
                <a:latin typeface="+mn-lt"/>
              </a:rPr>
              <a:t>Cortes de ancho a </a:t>
            </a:r>
            <a:r>
              <a:rPr lang="en-US" sz="1000" dirty="0" err="1">
                <a:latin typeface="+mn-lt"/>
              </a:rPr>
              <a:t>medida</a:t>
            </a:r>
            <a:endParaRPr lang="en-US" sz="1000" dirty="0">
              <a:latin typeface="+mn-lt"/>
            </a:endParaRPr>
          </a:p>
          <a:p>
            <a:pPr algn="l" eaLnBrk="1" hangingPunct="1">
              <a:lnSpc>
                <a:spcPts val="1440"/>
              </a:lnSpc>
            </a:pPr>
            <a:r>
              <a:rPr lang="en-US" sz="1000" dirty="0" err="1">
                <a:latin typeface="+mn-lt"/>
              </a:rPr>
              <a:t>Polido</a:t>
            </a:r>
            <a:r>
              <a:rPr lang="en-US" sz="1000" dirty="0">
                <a:latin typeface="+mn-lt"/>
              </a:rPr>
              <a:t>…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78725" y="3046409"/>
            <a:ext cx="939084" cy="26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  <a:buClrTx/>
            </a:pPr>
            <a:r>
              <a:rPr lang="en-US" sz="1000" b="1" dirty="0" err="1">
                <a:latin typeface="+mn-lt"/>
              </a:rPr>
              <a:t>Productos</a:t>
            </a:r>
            <a:endParaRPr lang="en-US" sz="1000" b="1" dirty="0">
              <a:latin typeface="+mn-lt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auto">
          <a:xfrm>
            <a:off x="7669203" y="1409702"/>
            <a:ext cx="885820" cy="184666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r" defTabSz="933450">
              <a:buClrTx/>
            </a:pPr>
            <a:r>
              <a:rPr lang="en-US" sz="1200" dirty="0"/>
              <a:t>SIMPLIFICADA</a:t>
            </a:r>
          </a:p>
        </p:txBody>
      </p:sp>
      <p:cxnSp>
        <p:nvCxnSpPr>
          <p:cNvPr id="19" name="AutoShape 5"/>
          <p:cNvCxnSpPr>
            <a:cxnSpLocks noChangeShapeType="1"/>
            <a:stCxn id="17" idx="2"/>
            <a:endCxn id="17" idx="0"/>
          </p:cNvCxnSpPr>
          <p:nvPr/>
        </p:nvCxnSpPr>
        <p:spPr bwMode="auto">
          <a:xfrm>
            <a:off x="7669203" y="1409702"/>
            <a:ext cx="8858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AutoShape 6"/>
          <p:cNvCxnSpPr>
            <a:cxnSpLocks noChangeShapeType="1"/>
            <a:stCxn id="17" idx="4"/>
            <a:endCxn id="17" idx="6"/>
          </p:cNvCxnSpPr>
          <p:nvPr/>
        </p:nvCxnSpPr>
        <p:spPr bwMode="auto">
          <a:xfrm>
            <a:off x="7669203" y="1594368"/>
            <a:ext cx="88582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1604275" y="2943000"/>
            <a:ext cx="166734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</a:pPr>
            <a:r>
              <a:rPr lang="en-US" sz="1000" dirty="0" err="1">
                <a:latin typeface="+mn-lt"/>
              </a:rPr>
              <a:t>Bobina,Chapas,Plates</a:t>
            </a:r>
            <a:r>
              <a:rPr lang="en-US" sz="1000" dirty="0">
                <a:latin typeface="+mn-lt"/>
              </a:rPr>
              <a:t> </a:t>
            </a:r>
          </a:p>
          <a:p>
            <a:pPr algn="l" eaLnBrk="1" hangingPunct="1">
              <a:lnSpc>
                <a:spcPts val="1440"/>
              </a:lnSpc>
            </a:pPr>
            <a:r>
              <a:rPr lang="en-US" sz="1000" dirty="0" err="1">
                <a:latin typeface="+mn-lt"/>
              </a:rPr>
              <a:t>Barrass</a:t>
            </a:r>
            <a:r>
              <a:rPr lang="en-US" sz="1000" dirty="0">
                <a:latin typeface="+mn-lt"/>
              </a:rPr>
              <a:t>, </a:t>
            </a:r>
            <a:r>
              <a:rPr lang="en-US" sz="1000" dirty="0" err="1">
                <a:latin typeface="+mn-lt"/>
              </a:rPr>
              <a:t>Alambron,Alambre</a:t>
            </a:r>
            <a:endParaRPr lang="en-US" sz="1000" dirty="0">
              <a:latin typeface="+mn-lt"/>
            </a:endParaRPr>
          </a:p>
          <a:p>
            <a:pPr algn="l" eaLnBrk="1" hangingPunct="1">
              <a:lnSpc>
                <a:spcPts val="1440"/>
              </a:lnSpc>
            </a:pPr>
            <a:r>
              <a:rPr lang="en-US" sz="1000" dirty="0" err="1">
                <a:latin typeface="+mn-lt"/>
              </a:rPr>
              <a:t>Corrugado</a:t>
            </a:r>
            <a:endParaRPr lang="en-US" sz="1000" dirty="0">
              <a:latin typeface="+mn-lt"/>
            </a:endParaRP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3203848" y="5661248"/>
            <a:ext cx="166734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</a:pPr>
            <a:r>
              <a:rPr lang="en-US" sz="1000" dirty="0" err="1">
                <a:latin typeface="+mn-lt"/>
              </a:rPr>
              <a:t>Tornilleria</a:t>
            </a:r>
            <a:endParaRPr lang="en-US" sz="1000" dirty="0">
              <a:latin typeface="+mn-lt"/>
            </a:endParaRPr>
          </a:p>
          <a:p>
            <a:pPr algn="l" eaLnBrk="1" hangingPunct="1">
              <a:lnSpc>
                <a:spcPts val="1440"/>
              </a:lnSpc>
            </a:pPr>
            <a:r>
              <a:rPr lang="en-US" sz="1000" dirty="0" err="1">
                <a:latin typeface="+mn-lt"/>
              </a:rPr>
              <a:t>Tubo</a:t>
            </a:r>
            <a:endParaRPr lang="en-US" sz="1000" dirty="0">
              <a:latin typeface="+mn-lt"/>
            </a:endParaRPr>
          </a:p>
          <a:p>
            <a:pPr algn="l" eaLnBrk="1" hangingPunct="1">
              <a:lnSpc>
                <a:spcPts val="1440"/>
              </a:lnSpc>
            </a:pPr>
            <a:r>
              <a:rPr lang="en-US" sz="1000" dirty="0" err="1">
                <a:latin typeface="+mn-lt"/>
              </a:rPr>
              <a:t>Valvulas</a:t>
            </a:r>
            <a:endParaRPr lang="en-US" sz="1000" dirty="0">
              <a:latin typeface="+mn-lt"/>
            </a:endParaRPr>
          </a:p>
          <a:p>
            <a:pPr algn="l" eaLnBrk="1" hangingPunct="1">
              <a:lnSpc>
                <a:spcPts val="1440"/>
              </a:lnSpc>
            </a:pPr>
            <a:r>
              <a:rPr lang="en-US" sz="1000" dirty="0" err="1">
                <a:latin typeface="+mn-lt"/>
              </a:rPr>
              <a:t>Anclajes</a:t>
            </a:r>
            <a:endParaRPr lang="en-US" sz="1000" dirty="0">
              <a:latin typeface="+mn-lt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351690" y="3717032"/>
            <a:ext cx="939084" cy="271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  <a:buClrTx/>
            </a:pPr>
            <a:r>
              <a:rPr lang="en-US" sz="1000" b="1" dirty="0" err="1">
                <a:latin typeface="+mn-lt"/>
              </a:rPr>
              <a:t>Servicios</a:t>
            </a:r>
            <a:endParaRPr lang="en-US" sz="1000" b="1" dirty="0">
              <a:latin typeface="+mn-lt"/>
            </a:endParaRPr>
          </a:p>
        </p:txBody>
      </p:sp>
      <p:sp>
        <p:nvSpPr>
          <p:cNvPr id="38" name="Text Box 9"/>
          <p:cNvSpPr txBox="1">
            <a:spLocks noChangeArrowheads="1"/>
          </p:cNvSpPr>
          <p:nvPr/>
        </p:nvSpPr>
        <p:spPr bwMode="auto">
          <a:xfrm>
            <a:off x="1604275" y="3717032"/>
            <a:ext cx="1733671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</a:pPr>
            <a:r>
              <a:rPr lang="en-US" sz="1000" dirty="0">
                <a:latin typeface="+mn-lt"/>
              </a:rPr>
              <a:t>Peso </a:t>
            </a:r>
            <a:r>
              <a:rPr lang="en-US" sz="1000" dirty="0" err="1">
                <a:latin typeface="+mn-lt"/>
              </a:rPr>
              <a:t>mínimo</a:t>
            </a:r>
            <a:r>
              <a:rPr lang="en-US" sz="1000" dirty="0">
                <a:latin typeface="+mn-lt"/>
              </a:rPr>
              <a:t>  1 slab</a:t>
            </a:r>
          </a:p>
          <a:p>
            <a:pPr algn="l" eaLnBrk="1" hangingPunct="1">
              <a:lnSpc>
                <a:spcPts val="1440"/>
              </a:lnSpc>
            </a:pPr>
            <a:r>
              <a:rPr lang="en-US" sz="1000" dirty="0" err="1">
                <a:latin typeface="+mn-lt"/>
              </a:rPr>
              <a:t>Produccion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bajo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pedido</a:t>
            </a:r>
            <a:endParaRPr lang="en-US" sz="1000" dirty="0">
              <a:latin typeface="+mn-lt"/>
            </a:endParaRPr>
          </a:p>
          <a:p>
            <a:pPr algn="l" eaLnBrk="1" hangingPunct="1">
              <a:lnSpc>
                <a:spcPts val="1440"/>
              </a:lnSpc>
            </a:pPr>
            <a:r>
              <a:rPr lang="en-US" sz="1000" dirty="0" err="1">
                <a:latin typeface="+mn-lt"/>
              </a:rPr>
              <a:t>Plazo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fabricación</a:t>
            </a:r>
            <a:r>
              <a:rPr lang="en-US" sz="1000" dirty="0">
                <a:latin typeface="+mn-lt"/>
              </a:rPr>
              <a:t> 2/3 </a:t>
            </a:r>
            <a:r>
              <a:rPr lang="en-US" sz="1000" dirty="0" err="1">
                <a:latin typeface="+mn-lt"/>
              </a:rPr>
              <a:t>semanas</a:t>
            </a:r>
            <a:endParaRPr lang="en-US" sz="1000" dirty="0">
              <a:latin typeface="+mn-lt"/>
            </a:endParaRPr>
          </a:p>
          <a:p>
            <a:pPr algn="l" eaLnBrk="1" hangingPunct="1">
              <a:lnSpc>
                <a:spcPts val="1440"/>
              </a:lnSpc>
            </a:pPr>
            <a:r>
              <a:rPr lang="en-US" sz="1000" dirty="0" err="1">
                <a:latin typeface="+mn-lt"/>
              </a:rPr>
              <a:t>Menor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precio</a:t>
            </a:r>
            <a:r>
              <a:rPr lang="en-US" sz="1000" dirty="0">
                <a:latin typeface="+mn-lt"/>
              </a:rPr>
              <a:t> /Kg</a:t>
            </a: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3253501" y="3717032"/>
            <a:ext cx="196657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</a:pPr>
            <a:r>
              <a:rPr lang="en-US" sz="1000" dirty="0" err="1">
                <a:latin typeface="+mn-lt"/>
              </a:rPr>
              <a:t>Pequeños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pedidos</a:t>
            </a:r>
            <a:endParaRPr lang="en-US" sz="1000" dirty="0">
              <a:latin typeface="+mn-lt"/>
            </a:endParaRPr>
          </a:p>
          <a:p>
            <a:pPr algn="l" eaLnBrk="1" hangingPunct="1">
              <a:lnSpc>
                <a:spcPts val="1440"/>
              </a:lnSpc>
            </a:pPr>
            <a:r>
              <a:rPr lang="en-US" sz="1000" dirty="0" err="1">
                <a:latin typeface="+mn-lt"/>
              </a:rPr>
              <a:t>Disponible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desde</a:t>
            </a:r>
            <a:r>
              <a:rPr lang="en-US" sz="1000" dirty="0">
                <a:latin typeface="+mn-lt"/>
              </a:rPr>
              <a:t> el stock</a:t>
            </a:r>
          </a:p>
          <a:p>
            <a:pPr algn="l" eaLnBrk="1" hangingPunct="1">
              <a:lnSpc>
                <a:spcPts val="1440"/>
              </a:lnSpc>
            </a:pPr>
            <a:r>
              <a:rPr lang="en-US" sz="1000" dirty="0" err="1">
                <a:latin typeface="+mn-lt"/>
              </a:rPr>
              <a:t>Corto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plazo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entrega</a:t>
            </a:r>
            <a:r>
              <a:rPr lang="en-US" sz="1000" dirty="0">
                <a:latin typeface="+mn-lt"/>
              </a:rPr>
              <a:t> (1-3 </a:t>
            </a:r>
            <a:r>
              <a:rPr lang="en-US" sz="1000" dirty="0" err="1">
                <a:latin typeface="+mn-lt"/>
              </a:rPr>
              <a:t>dias</a:t>
            </a:r>
            <a:r>
              <a:rPr lang="en-US" sz="1000" dirty="0">
                <a:latin typeface="+mn-lt"/>
              </a:rPr>
              <a:t>)</a:t>
            </a:r>
          </a:p>
          <a:p>
            <a:pPr algn="l" eaLnBrk="1" hangingPunct="1">
              <a:lnSpc>
                <a:spcPts val="1440"/>
              </a:lnSpc>
            </a:pPr>
            <a:r>
              <a:rPr lang="en-US" sz="1000" dirty="0" err="1">
                <a:latin typeface="+mn-lt"/>
              </a:rPr>
              <a:t>Precio</a:t>
            </a:r>
            <a:r>
              <a:rPr lang="en-US" sz="1000" dirty="0">
                <a:latin typeface="+mn-lt"/>
              </a:rPr>
              <a:t> superior </a:t>
            </a:r>
            <a:r>
              <a:rPr lang="en-US" sz="1000" dirty="0" err="1">
                <a:latin typeface="+mn-lt"/>
              </a:rPr>
              <a:t>por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servicio</a:t>
            </a:r>
            <a:endParaRPr lang="en-US" sz="1000" dirty="0">
              <a:latin typeface="+mn-lt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4739402" y="5661248"/>
            <a:ext cx="18000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tabLst>
                <a:tab pos="177800" algn="l"/>
              </a:tabLst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</a:pPr>
            <a:r>
              <a:rPr lang="en-US" sz="1000" dirty="0" err="1">
                <a:latin typeface="+mn-lt"/>
              </a:rPr>
              <a:t>Disponibilidad</a:t>
            </a:r>
            <a:r>
              <a:rPr lang="en-US" sz="1000" dirty="0">
                <a:latin typeface="+mn-lt"/>
              </a:rPr>
              <a:t> de stock</a:t>
            </a:r>
          </a:p>
          <a:p>
            <a:pPr eaLnBrk="1" hangingPunct="1">
              <a:lnSpc>
                <a:spcPts val="1440"/>
              </a:lnSpc>
            </a:pPr>
            <a:r>
              <a:rPr lang="en-US" sz="1000" dirty="0" err="1">
                <a:latin typeface="+mn-lt"/>
              </a:rPr>
              <a:t>Corto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plazo</a:t>
            </a:r>
            <a:r>
              <a:rPr lang="en-US" sz="1000" dirty="0">
                <a:latin typeface="+mn-lt"/>
              </a:rPr>
              <a:t> de </a:t>
            </a:r>
            <a:r>
              <a:rPr lang="en-US" sz="1000" dirty="0" err="1">
                <a:latin typeface="+mn-lt"/>
              </a:rPr>
              <a:t>entrega</a:t>
            </a:r>
            <a:r>
              <a:rPr lang="en-US" sz="1000" dirty="0">
                <a:latin typeface="+mn-lt"/>
              </a:rPr>
              <a:t> (1-3 </a:t>
            </a:r>
            <a:r>
              <a:rPr lang="en-US" sz="1000" dirty="0" err="1">
                <a:latin typeface="+mn-lt"/>
              </a:rPr>
              <a:t>dias</a:t>
            </a:r>
            <a:r>
              <a:rPr lang="en-US" sz="1000" dirty="0">
                <a:latin typeface="+mn-lt"/>
              </a:rPr>
              <a:t>)</a:t>
            </a:r>
          </a:p>
          <a:p>
            <a:pPr eaLnBrk="1" hangingPunct="1">
              <a:lnSpc>
                <a:spcPts val="1440"/>
              </a:lnSpc>
            </a:pPr>
            <a:r>
              <a:rPr lang="en-US" sz="1000" dirty="0" err="1">
                <a:latin typeface="+mn-lt"/>
              </a:rPr>
              <a:t>Precio</a:t>
            </a:r>
            <a:r>
              <a:rPr lang="en-US" sz="1000" dirty="0">
                <a:latin typeface="+mn-lt"/>
              </a:rPr>
              <a:t> superior </a:t>
            </a:r>
            <a:r>
              <a:rPr lang="en-US" sz="1000" dirty="0" err="1">
                <a:latin typeface="+mn-lt"/>
              </a:rPr>
              <a:t>por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servicio</a:t>
            </a:r>
            <a:r>
              <a:rPr lang="en-US" sz="1000" dirty="0">
                <a:latin typeface="+mn-lt"/>
              </a:rPr>
              <a:t> </a:t>
            </a:r>
          </a:p>
        </p:txBody>
      </p:sp>
      <p:sp>
        <p:nvSpPr>
          <p:cNvPr id="42" name="AutoShape 5"/>
          <p:cNvSpPr>
            <a:spLocks noChangeArrowheads="1"/>
          </p:cNvSpPr>
          <p:nvPr/>
        </p:nvSpPr>
        <p:spPr bwMode="auto">
          <a:xfrm>
            <a:off x="6372400" y="2943001"/>
            <a:ext cx="1800000" cy="1480248"/>
          </a:xfrm>
          <a:prstGeom prst="homePlate">
            <a:avLst>
              <a:gd name="adj" fmla="val 16729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270000" anchor="ctr"/>
          <a:lstStyle/>
          <a:p>
            <a:pPr marL="174625" algn="l" defTabSz="912813">
              <a:lnSpc>
                <a:spcPts val="1440"/>
              </a:lnSpc>
            </a:pPr>
            <a:r>
              <a:rPr lang="en-US" sz="1200" b="1" dirty="0" err="1">
                <a:solidFill>
                  <a:schemeClr val="bg1"/>
                </a:solidFill>
              </a:rPr>
              <a:t>Fabricantes</a:t>
            </a:r>
            <a:endParaRPr lang="en-US" sz="1200" b="1" dirty="0">
              <a:solidFill>
                <a:schemeClr val="bg1"/>
              </a:solidFill>
            </a:endParaRPr>
          </a:p>
          <a:p>
            <a:pPr marL="174625" algn="l" defTabSz="912813">
              <a:lnSpc>
                <a:spcPts val="1440"/>
              </a:lnSpc>
            </a:pPr>
            <a:r>
              <a:rPr lang="en-US" sz="1200" b="1" dirty="0">
                <a:solidFill>
                  <a:schemeClr val="bg1"/>
                </a:solidFill>
              </a:rPr>
              <a:t>+ </a:t>
            </a:r>
          </a:p>
          <a:p>
            <a:pPr marL="174625" algn="l" defTabSz="912813">
              <a:lnSpc>
                <a:spcPts val="1440"/>
              </a:lnSpc>
            </a:pPr>
            <a:r>
              <a:rPr lang="en-US" sz="1200" b="1" dirty="0" err="1">
                <a:solidFill>
                  <a:schemeClr val="bg1"/>
                </a:solidFill>
              </a:rPr>
              <a:t>Acabados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especiales</a:t>
            </a:r>
            <a:r>
              <a:rPr lang="en-US" sz="1200" b="1" dirty="0">
                <a:solidFill>
                  <a:schemeClr val="bg1"/>
                </a:solidFill>
              </a:rPr>
              <a:t> (</a:t>
            </a:r>
            <a:r>
              <a:rPr lang="en-US" sz="1200" b="1" dirty="0" err="1">
                <a:solidFill>
                  <a:schemeClr val="bg1"/>
                </a:solidFill>
              </a:rPr>
              <a:t>coloreado</a:t>
            </a:r>
            <a:r>
              <a:rPr lang="en-US" sz="12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43" name="Text Box 10"/>
          <p:cNvSpPr txBox="1">
            <a:spLocks noChangeArrowheads="1"/>
          </p:cNvSpPr>
          <p:nvPr/>
        </p:nvSpPr>
        <p:spPr bwMode="auto">
          <a:xfrm>
            <a:off x="3220497" y="5501786"/>
            <a:ext cx="939084" cy="26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  <a:buClrTx/>
            </a:pPr>
            <a:r>
              <a:rPr lang="en-US" sz="1000" b="1" dirty="0" err="1">
                <a:latin typeface="+mn-lt"/>
              </a:rPr>
              <a:t>Productos</a:t>
            </a:r>
            <a:endParaRPr lang="en-US" sz="1000" b="1" dirty="0">
              <a:latin typeface="+mn-lt"/>
            </a:endParaRPr>
          </a:p>
        </p:txBody>
      </p:sp>
      <p:sp>
        <p:nvSpPr>
          <p:cNvPr id="44" name="Text Box 10"/>
          <p:cNvSpPr txBox="1">
            <a:spLocks noChangeArrowheads="1"/>
          </p:cNvSpPr>
          <p:nvPr/>
        </p:nvSpPr>
        <p:spPr bwMode="auto">
          <a:xfrm>
            <a:off x="4821979" y="5501786"/>
            <a:ext cx="939084" cy="26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6AB3"/>
              </a:buClr>
              <a:defRPr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 eaLnBrk="1" hangingPunct="1">
              <a:lnSpc>
                <a:spcPts val="1440"/>
              </a:lnSpc>
              <a:buClrTx/>
            </a:pPr>
            <a:r>
              <a:rPr lang="en-US" sz="1000" b="1" dirty="0" err="1">
                <a:latin typeface="+mn-lt"/>
              </a:rPr>
              <a:t>Servicio</a:t>
            </a:r>
            <a:endParaRPr lang="en-US" sz="1000" b="1" dirty="0">
              <a:latin typeface="+mn-lt"/>
            </a:endParaRPr>
          </a:p>
        </p:txBody>
      </p:sp>
      <p:sp>
        <p:nvSpPr>
          <p:cNvPr id="45" name="AutoShape 4"/>
          <p:cNvSpPr>
            <a:spLocks noChangeArrowheads="1"/>
          </p:cNvSpPr>
          <p:nvPr/>
        </p:nvSpPr>
        <p:spPr bwMode="auto">
          <a:xfrm>
            <a:off x="1670604" y="4833143"/>
            <a:ext cx="1658682" cy="685439"/>
          </a:xfrm>
          <a:prstGeom prst="homePlate">
            <a:avLst>
              <a:gd name="adj" fmla="val 19122"/>
            </a:avLst>
          </a:prstGeom>
          <a:solidFill>
            <a:srgbClr val="006666"/>
          </a:solidFill>
          <a:ln w="63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234000" anchor="ctr"/>
          <a:lstStyle/>
          <a:p>
            <a:pPr algn="l" defTabSz="912813">
              <a:lnSpc>
                <a:spcPts val="1440"/>
              </a:lnSpc>
            </a:pPr>
            <a:r>
              <a:rPr lang="en-US" sz="1200" b="1" dirty="0" err="1">
                <a:solidFill>
                  <a:schemeClr val="bg1"/>
                </a:solidFill>
              </a:rPr>
              <a:t>Fábricas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acero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inoxidable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025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r>
              <a:rPr lang="fr-BE" sz="2800" dirty="0" err="1"/>
              <a:t>Producto</a:t>
            </a:r>
            <a:r>
              <a:rPr lang="fr-BE" sz="2800" dirty="0"/>
              <a:t> Plano</a:t>
            </a:r>
            <a:endParaRPr lang="en-GB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6122628"/>
              </p:ext>
            </p:extLst>
          </p:nvPr>
        </p:nvGraphicFramePr>
        <p:xfrm>
          <a:off x="446856" y="1124743"/>
          <a:ext cx="8229600" cy="5364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2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6750">
                <a:tc>
                  <a:txBody>
                    <a:bodyPr/>
                    <a:lstStyle/>
                    <a:p>
                      <a:r>
                        <a:rPr lang="fr-BE" dirty="0">
                          <a:solidFill>
                            <a:schemeClr val="tx1"/>
                          </a:solidFill>
                        </a:rPr>
                        <a:t>Ex-</a:t>
                      </a:r>
                      <a:r>
                        <a:rPr lang="fr-BE" dirty="0" err="1">
                          <a:solidFill>
                            <a:schemeClr val="tx1"/>
                          </a:solidFill>
                        </a:rPr>
                        <a:t>mill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dirty="0" err="1">
                          <a:solidFill>
                            <a:schemeClr val="tx1"/>
                          </a:solidFill>
                        </a:rPr>
                        <a:t>Personalizado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331"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Bobina</a:t>
                      </a:r>
                      <a:r>
                        <a:rPr lang="fr-BE" sz="1400" baseline="0" dirty="0">
                          <a:solidFill>
                            <a:schemeClr val="tx1"/>
                          </a:solidFill>
                        </a:rPr>
                        <a:t> en frio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err="1">
                          <a:solidFill>
                            <a:schemeClr val="tx1"/>
                          </a:solidFill>
                        </a:rPr>
                        <a:t>Fleje</a:t>
                      </a:r>
                      <a:r>
                        <a:rPr lang="fr-BE" sz="1400" baseline="0" dirty="0">
                          <a:solidFill>
                            <a:schemeClr val="tx1"/>
                          </a:solidFill>
                        </a:rPr>
                        <a:t> en frio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Chapa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</a:rPr>
                        <a:t> en frio </a:t>
                      </a:r>
                      <a:r>
                        <a:rPr lang="fr-FR" sz="1400" baseline="0" dirty="0" err="1">
                          <a:solidFill>
                            <a:schemeClr val="tx1"/>
                          </a:solidFill>
                        </a:rPr>
                        <a:t>pulida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Corte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baseline="0" dirty="0" err="1">
                          <a:solidFill>
                            <a:schemeClr val="tx1"/>
                          </a:solidFill>
                        </a:rPr>
                        <a:t>por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</a:rPr>
                        <a:t> laser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152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Plates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err="1">
                          <a:solidFill>
                            <a:schemeClr val="tx1"/>
                          </a:solidFill>
                        </a:rPr>
                        <a:t>Vigas</a:t>
                      </a:r>
                      <a:r>
                        <a:rPr lang="fr-BE" sz="1400" baseline="0" dirty="0">
                          <a:solidFill>
                            <a:schemeClr val="tx1"/>
                          </a:solidFill>
                        </a:rPr>
                        <a:t> a partir de plates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Perfiles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baseline="0" dirty="0" err="1">
                          <a:solidFill>
                            <a:schemeClr val="tx1"/>
                          </a:solidFill>
                        </a:rPr>
                        <a:t>puertas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</a:rPr>
                        <a:t> y </a:t>
                      </a:r>
                      <a:r>
                        <a:rPr lang="en-GB" sz="1400" baseline="0" dirty="0" err="1">
                          <a:solidFill>
                            <a:schemeClr val="tx1"/>
                          </a:solidFill>
                        </a:rPr>
                        <a:t>ventanas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err="1">
                          <a:solidFill>
                            <a:schemeClr val="tx1"/>
                          </a:solidFill>
                        </a:rPr>
                        <a:t>Abrazaderas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4192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r>
                        <a:rPr lang="fr-BE" sz="1400" dirty="0" err="1">
                          <a:solidFill>
                            <a:schemeClr val="tx1"/>
                          </a:solidFill>
                        </a:rPr>
                        <a:t>Tubos</a:t>
                      </a:r>
                      <a:r>
                        <a:rPr lang="fr-BE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BE" sz="1400" baseline="0" dirty="0" err="1">
                          <a:solidFill>
                            <a:schemeClr val="tx1"/>
                          </a:solidFill>
                        </a:rPr>
                        <a:t>standar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err="1">
                          <a:solidFill>
                            <a:schemeClr val="tx1"/>
                          </a:solidFill>
                        </a:rPr>
                        <a:t>Perfil</a:t>
                      </a:r>
                      <a:r>
                        <a:rPr lang="fr-BE" sz="1400" baseline="0" dirty="0">
                          <a:solidFill>
                            <a:schemeClr val="tx1"/>
                          </a:solidFill>
                        </a:rPr>
                        <a:t> en </a:t>
                      </a:r>
                      <a:r>
                        <a:rPr lang="fr-BE" sz="1400" baseline="0" dirty="0" err="1">
                          <a:solidFill>
                            <a:schemeClr val="tx1"/>
                          </a:solidFill>
                        </a:rPr>
                        <a:t>tubo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err="1">
                          <a:solidFill>
                            <a:schemeClr val="tx1"/>
                          </a:solidFill>
                        </a:rPr>
                        <a:t>Conectores</a:t>
                      </a:r>
                      <a:r>
                        <a:rPr lang="fr-BE" sz="1400" baseline="0" dirty="0">
                          <a:solidFill>
                            <a:schemeClr val="tx1"/>
                          </a:solidFill>
                        </a:rPr>
                        <a:t> de </a:t>
                      </a:r>
                      <a:r>
                        <a:rPr lang="fr-BE" sz="1400" baseline="0" dirty="0" err="1">
                          <a:solidFill>
                            <a:schemeClr val="tx1"/>
                          </a:solidFill>
                        </a:rPr>
                        <a:t>tubo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 err="1">
                          <a:solidFill>
                            <a:schemeClr val="tx1"/>
                          </a:solidFill>
                        </a:rPr>
                        <a:t>Barandillas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9" descr="https://encrypted-tbn3.gstatic.com/images?q=tbn:ANd9GcRkQDDpGa7dCHADGiIncghtrM7C7M92gTs2_pSqgwh79u-Y46p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552" y="1916832"/>
            <a:ext cx="1441579" cy="122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944" y="1916832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916832"/>
            <a:ext cx="1655254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0" descr="http://www.stlpipesupply.com/wp-content/uploads/2012/03/Polished-Stainless-Steel-Sheet-316L.jpeg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1" y="3573016"/>
            <a:ext cx="1440000" cy="1224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4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r="8442"/>
          <a:stretch/>
        </p:blipFill>
        <p:spPr bwMode="auto">
          <a:xfrm>
            <a:off x="6876256" y="3573016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3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7"/>
          <a:stretch/>
        </p:blipFill>
        <p:spPr bwMode="auto">
          <a:xfrm>
            <a:off x="2627944" y="3573016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" r="1276"/>
          <a:stretch/>
        </p:blipFill>
        <p:spPr bwMode="auto">
          <a:xfrm>
            <a:off x="541131" y="5301208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4008" y="5301208"/>
            <a:ext cx="2064464" cy="12271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7944" y="5301208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3"/>
          <p:cNvPicPr>
            <a:picLocks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2"/>
          <a:stretch/>
        </p:blipFill>
        <p:spPr bwMode="auto">
          <a:xfrm>
            <a:off x="6876256" y="5301208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" name="Picture 1"/>
          <p:cNvPicPr>
            <a:picLocks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008" y="1916832"/>
            <a:ext cx="1440000" cy="122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1224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9067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r>
              <a:rPr lang="fr-BE" sz="2800" dirty="0" err="1"/>
              <a:t>Producto</a:t>
            </a:r>
            <a:r>
              <a:rPr lang="fr-BE" sz="2800" dirty="0"/>
              <a:t> largo</a:t>
            </a:r>
            <a:endParaRPr lang="en-GB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790573"/>
              </p:ext>
            </p:extLst>
          </p:nvPr>
        </p:nvGraphicFramePr>
        <p:xfrm>
          <a:off x="457838" y="1105692"/>
          <a:ext cx="8330212" cy="5491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2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25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5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2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4133">
                <a:tc>
                  <a:txBody>
                    <a:bodyPr/>
                    <a:lstStyle/>
                    <a:p>
                      <a:r>
                        <a:rPr lang="fr-BE" sz="1800" dirty="0">
                          <a:solidFill>
                            <a:schemeClr val="tx1"/>
                          </a:solidFill>
                        </a:rPr>
                        <a:t>Ex-</a:t>
                      </a:r>
                      <a:r>
                        <a:rPr lang="fr-BE" sz="1800" dirty="0" err="1">
                          <a:solidFill>
                            <a:schemeClr val="tx1"/>
                          </a:solidFill>
                        </a:rPr>
                        <a:t>mill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sz="1800" dirty="0">
                          <a:solidFill>
                            <a:schemeClr val="tx1"/>
                          </a:solidFill>
                        </a:rPr>
                        <a:t>Custom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945"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Barras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Anclajes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Barra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baseline="0" dirty="0" err="1">
                          <a:solidFill>
                            <a:schemeClr val="tx1"/>
                          </a:solidFill>
                        </a:rPr>
                        <a:t>roscada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Manijas</a:t>
                      </a:r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000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074">
                <a:tc>
                  <a:txBody>
                    <a:bodyPr/>
                    <a:lstStyle/>
                    <a:p>
                      <a:r>
                        <a:rPr lang="fr-BE" sz="1400" dirty="0" err="1">
                          <a:solidFill>
                            <a:schemeClr val="tx1"/>
                          </a:solidFill>
                        </a:rPr>
                        <a:t>Corrugado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err="1">
                          <a:solidFill>
                            <a:schemeClr val="tx1"/>
                          </a:solidFill>
                        </a:rPr>
                        <a:t>Alambre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 err="1">
                          <a:solidFill>
                            <a:schemeClr val="tx1"/>
                          </a:solidFill>
                        </a:rPr>
                        <a:t>Anclajes</a:t>
                      </a:r>
                      <a:r>
                        <a:rPr lang="fr-BE" sz="1400" baseline="0" dirty="0">
                          <a:solidFill>
                            <a:schemeClr val="tx1"/>
                          </a:solidFill>
                        </a:rPr>
                        <a:t> para </a:t>
                      </a:r>
                      <a:r>
                        <a:rPr lang="fr-BE" sz="1400" baseline="0" dirty="0" err="1">
                          <a:solidFill>
                            <a:schemeClr val="tx1"/>
                          </a:solidFill>
                        </a:rPr>
                        <a:t>hormigón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Parasol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04000"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93">
                <a:tc>
                  <a:txBody>
                    <a:bodyPr/>
                    <a:lstStyle/>
                    <a:p>
                      <a:r>
                        <a:rPr lang="fr-BE" sz="1400" dirty="0" err="1">
                          <a:solidFill>
                            <a:schemeClr val="tx1"/>
                          </a:solidFill>
                        </a:rPr>
                        <a:t>Alambron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Malla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 err="1">
                          <a:solidFill>
                            <a:schemeClr val="tx1"/>
                          </a:solidFill>
                        </a:rPr>
                        <a:t>Tornilleria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400" dirty="0">
                          <a:solidFill>
                            <a:schemeClr val="tx1"/>
                          </a:solidFill>
                        </a:rPr>
                        <a:t>Malla</a:t>
                      </a:r>
                      <a:r>
                        <a:rPr lang="fr-BE" sz="1400" baseline="0" dirty="0">
                          <a:solidFill>
                            <a:schemeClr val="tx1"/>
                          </a:solidFill>
                        </a:rPr>
                        <a:t> para </a:t>
                      </a:r>
                      <a:r>
                        <a:rPr lang="fr-BE" sz="1400" baseline="0" dirty="0" err="1">
                          <a:solidFill>
                            <a:schemeClr val="tx1"/>
                          </a:solidFill>
                        </a:rPr>
                        <a:t>duchas</a:t>
                      </a:r>
                      <a:endParaRPr lang="en-GB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46215"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AutoShape 5" descr="http://www.paxonite.co.za/wp-content/uploads/2013/11/Stainless-Steel-Round-Bars.jpg"/>
          <p:cNvSpPr>
            <a:spLocks noChangeAspect="1" noChangeArrowheads="1"/>
          </p:cNvSpPr>
          <p:nvPr/>
        </p:nvSpPr>
        <p:spPr bwMode="auto">
          <a:xfrm>
            <a:off x="155575" y="-1989138"/>
            <a:ext cx="6696075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98" y="5373216"/>
            <a:ext cx="2014353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04248" y="5373216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0" name="AutoShape 14" descr="http://www.s3i.co.uk/image/s3i/SSTBhero.jpg"/>
          <p:cNvSpPr>
            <a:spLocks noChangeAspect="1" noChangeArrowheads="1"/>
          </p:cNvSpPr>
          <p:nvPr/>
        </p:nvSpPr>
        <p:spPr bwMode="auto">
          <a:xfrm>
            <a:off x="155575" y="-1371600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AutoShape 19" descr="http://www.customsinfo.com/Portals/129262/images/threaded-stainless-steel-rod.jpg"/>
          <p:cNvSpPr>
            <a:spLocks noChangeAspect="1" noChangeArrowheads="1"/>
          </p:cNvSpPr>
          <p:nvPr/>
        </p:nvSpPr>
        <p:spPr bwMode="auto">
          <a:xfrm>
            <a:off x="155575" y="-1828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2" name="Picture 3"/>
          <p:cNvPicPr>
            <a:picLocks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712" y="3645024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3" name="Picture 6"/>
          <p:cNvPicPr>
            <a:picLocks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9712" y="1916968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9"/>
          <p:cNvPicPr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31"/>
          <a:stretch/>
        </p:blipFill>
        <p:spPr bwMode="auto">
          <a:xfrm>
            <a:off x="539712" y="5373216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1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1867" y="5356414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15"/>
          <p:cNvPicPr>
            <a:picLocks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21867" y="1916968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98" y="3645024"/>
            <a:ext cx="1238866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17"/>
          <p:cNvPicPr>
            <a:picLocks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4"/>
          <a:stretch/>
        </p:blipFill>
        <p:spPr bwMode="auto">
          <a:xfrm>
            <a:off x="2621867" y="3645024"/>
            <a:ext cx="1440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598" y="1916968"/>
            <a:ext cx="1224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21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04248" y="1916968"/>
            <a:ext cx="2081665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23323"/>
            <a:ext cx="1224000" cy="12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28081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err="1"/>
              <a:t>Tendencias</a:t>
            </a:r>
            <a:r>
              <a:rPr lang="fr-FR" sz="3600" dirty="0"/>
              <a:t> </a:t>
            </a:r>
            <a:r>
              <a:rPr lang="fr-FR" sz="3600" dirty="0" err="1"/>
              <a:t>futuras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dirty="0"/>
              <a:t>La urgente </a:t>
            </a:r>
            <a:r>
              <a:rPr lang="fr-FR" sz="2400" dirty="0" err="1"/>
              <a:t>necesidad</a:t>
            </a:r>
            <a:r>
              <a:rPr lang="fr-FR" sz="2400" dirty="0"/>
              <a:t> de </a:t>
            </a:r>
            <a:r>
              <a:rPr lang="fr-FR" sz="2400" dirty="0" err="1"/>
              <a:t>mitigar</a:t>
            </a:r>
            <a:r>
              <a:rPr lang="fr-FR" sz="2400" dirty="0"/>
              <a:t> el </a:t>
            </a:r>
            <a:r>
              <a:rPr lang="fr-FR" sz="2400" dirty="0" err="1"/>
              <a:t>cambio</a:t>
            </a:r>
            <a:r>
              <a:rPr lang="fr-FR" sz="2400" dirty="0"/>
              <a:t> </a:t>
            </a:r>
            <a:r>
              <a:rPr lang="fr-FR" sz="2400" dirty="0" err="1"/>
              <a:t>climático</a:t>
            </a:r>
            <a:r>
              <a:rPr lang="fr-FR" sz="2400" dirty="0"/>
              <a:t> y de </a:t>
            </a:r>
            <a:r>
              <a:rPr lang="fr-FR" sz="2400" dirty="0" err="1"/>
              <a:t>una</a:t>
            </a:r>
            <a:r>
              <a:rPr lang="fr-FR" sz="2400" dirty="0"/>
              <a:t> </a:t>
            </a:r>
            <a:r>
              <a:rPr lang="fr-FR" sz="2400" dirty="0" err="1"/>
              <a:t>economia</a:t>
            </a:r>
            <a:r>
              <a:rPr lang="fr-FR" sz="2400" dirty="0"/>
              <a:t> </a:t>
            </a:r>
            <a:r>
              <a:rPr lang="fr-FR" sz="2400" dirty="0" err="1"/>
              <a:t>sostenible</a:t>
            </a:r>
            <a:r>
              <a:rPr lang="fr-FR" sz="2400" dirty="0"/>
              <a:t> </a:t>
            </a:r>
            <a:r>
              <a:rPr lang="fr-FR" sz="2400" dirty="0" err="1"/>
              <a:t>derivará</a:t>
            </a:r>
            <a:r>
              <a:rPr lang="fr-FR" sz="2400" dirty="0"/>
              <a:t> en grandes </a:t>
            </a:r>
            <a:r>
              <a:rPr lang="fr-FR" sz="2400" dirty="0" err="1"/>
              <a:t>cambios</a:t>
            </a:r>
            <a:r>
              <a:rPr lang="fr-FR" sz="2400" dirty="0"/>
              <a:t> en los </a:t>
            </a:r>
            <a:r>
              <a:rPr lang="fr-FR" sz="2400" dirty="0" err="1"/>
              <a:t>próximos</a:t>
            </a:r>
            <a:r>
              <a:rPr lang="fr-FR" sz="2400" dirty="0"/>
              <a:t> </a:t>
            </a:r>
            <a:r>
              <a:rPr lang="fr-FR" sz="2400" dirty="0" err="1"/>
              <a:t>años</a:t>
            </a:r>
            <a:r>
              <a:rPr lang="fr-FR" sz="2400" dirty="0"/>
              <a:t>. </a:t>
            </a:r>
          </a:p>
          <a:p>
            <a:pPr algn="just"/>
            <a:endParaRPr lang="fr-FR" sz="2400" dirty="0"/>
          </a:p>
          <a:p>
            <a:pPr marL="0" indent="0" algn="just">
              <a:buNone/>
            </a:pPr>
            <a:r>
              <a:rPr lang="fr-FR" sz="2400" u="sng" dirty="0"/>
              <a:t>Una </a:t>
            </a:r>
            <a:r>
              <a:rPr lang="fr-FR" sz="2400" u="sng" dirty="0" err="1"/>
              <a:t>nueva</a:t>
            </a:r>
            <a:r>
              <a:rPr lang="fr-FR" sz="2400" u="sng" dirty="0"/>
              <a:t> </a:t>
            </a:r>
            <a:r>
              <a:rPr lang="fr-FR" sz="2400" u="sng" dirty="0" err="1"/>
              <a:t>oferta</a:t>
            </a:r>
            <a:r>
              <a:rPr lang="fr-FR" sz="2400" u="sng" dirty="0"/>
              <a:t> de </a:t>
            </a:r>
            <a:r>
              <a:rPr lang="fr-FR" sz="2400" u="sng" dirty="0" err="1"/>
              <a:t>producto</a:t>
            </a:r>
            <a:r>
              <a:rPr lang="fr-FR" sz="2400" u="sng" dirty="0"/>
              <a:t> </a:t>
            </a:r>
            <a:r>
              <a:rPr lang="fr-FR" sz="2400" u="sng" dirty="0" err="1"/>
              <a:t>está</a:t>
            </a:r>
            <a:r>
              <a:rPr lang="fr-FR" sz="2400" u="sng" dirty="0"/>
              <a:t> </a:t>
            </a:r>
            <a:r>
              <a:rPr lang="fr-FR" sz="2400" u="sng" dirty="0" err="1"/>
              <a:t>por</a:t>
            </a:r>
            <a:r>
              <a:rPr lang="fr-FR" sz="2400" u="sng" dirty="0"/>
              <a:t> </a:t>
            </a:r>
            <a:r>
              <a:rPr lang="fr-FR" sz="2400" u="sng" dirty="0" err="1"/>
              <a:t>aparecer</a:t>
            </a:r>
            <a:r>
              <a:rPr lang="fr-FR" sz="2400" u="sng" dirty="0"/>
              <a:t>:</a:t>
            </a:r>
          </a:p>
          <a:p>
            <a:pPr algn="just"/>
            <a:r>
              <a:rPr lang="fr-FR" sz="2400" dirty="0" err="1"/>
              <a:t>Products</a:t>
            </a:r>
            <a:r>
              <a:rPr lang="fr-FR" sz="2400" dirty="0"/>
              <a:t> </a:t>
            </a:r>
            <a:r>
              <a:rPr lang="fr-FR" sz="2400" dirty="0" err="1"/>
              <a:t>refabricados.El</a:t>
            </a:r>
            <a:r>
              <a:rPr lang="fr-FR" sz="2400" dirty="0"/>
              <a:t> </a:t>
            </a:r>
            <a:r>
              <a:rPr lang="fr-FR" sz="2400" dirty="0" err="1"/>
              <a:t>acero</a:t>
            </a:r>
            <a:r>
              <a:rPr lang="fr-FR" sz="2400" dirty="0"/>
              <a:t> </a:t>
            </a:r>
            <a:r>
              <a:rPr lang="fr-FR" sz="2400" dirty="0" err="1"/>
              <a:t>inoxidable</a:t>
            </a:r>
            <a:r>
              <a:rPr lang="fr-FR" sz="2400" dirty="0"/>
              <a:t> </a:t>
            </a:r>
            <a:r>
              <a:rPr lang="fr-FR" sz="2400" dirty="0" err="1"/>
              <a:t>instalado</a:t>
            </a:r>
            <a:r>
              <a:rPr lang="fr-FR" sz="2400" dirty="0"/>
              <a:t> en </a:t>
            </a:r>
            <a:r>
              <a:rPr lang="fr-FR" sz="2400" dirty="0" err="1"/>
              <a:t>edificios</a:t>
            </a:r>
            <a:r>
              <a:rPr lang="fr-FR" sz="2400" dirty="0"/>
              <a:t> </a:t>
            </a:r>
            <a:r>
              <a:rPr lang="fr-FR" sz="2400" dirty="0" err="1"/>
              <a:t>derruidos</a:t>
            </a:r>
            <a:r>
              <a:rPr lang="fr-FR" sz="2400" dirty="0"/>
              <a:t> </a:t>
            </a:r>
            <a:r>
              <a:rPr lang="fr-FR" sz="2400" dirty="0" err="1"/>
              <a:t>puede</a:t>
            </a:r>
            <a:r>
              <a:rPr lang="fr-FR" sz="2400" dirty="0"/>
              <a:t> </a:t>
            </a:r>
            <a:r>
              <a:rPr lang="fr-FR" sz="2400" dirty="0" err="1"/>
              <a:t>ser</a:t>
            </a:r>
            <a:r>
              <a:rPr lang="fr-FR" sz="2400" dirty="0"/>
              <a:t> </a:t>
            </a:r>
            <a:r>
              <a:rPr lang="fr-FR" sz="2400" dirty="0" err="1"/>
              <a:t>nuevamente</a:t>
            </a:r>
            <a:r>
              <a:rPr lang="fr-FR" sz="2400" dirty="0"/>
              <a:t> </a:t>
            </a:r>
            <a:r>
              <a:rPr lang="fr-FR" sz="2400" dirty="0" err="1"/>
              <a:t>reprocesado</a:t>
            </a:r>
            <a:r>
              <a:rPr lang="fr-FR" sz="2400" dirty="0"/>
              <a:t> y </a:t>
            </a:r>
            <a:r>
              <a:rPr lang="fr-FR" sz="2400" dirty="0" err="1"/>
              <a:t>puesto</a:t>
            </a:r>
            <a:r>
              <a:rPr lang="fr-FR" sz="2400" dirty="0"/>
              <a:t> en </a:t>
            </a:r>
            <a:r>
              <a:rPr lang="fr-FR" sz="2400" dirty="0" err="1"/>
              <a:t>servicio</a:t>
            </a:r>
            <a:r>
              <a:rPr lang="fr-FR" sz="2400" dirty="0"/>
              <a:t> sin </a:t>
            </a:r>
            <a:r>
              <a:rPr lang="fr-FR" sz="2400" dirty="0" err="1"/>
              <a:t>merma</a:t>
            </a:r>
            <a:r>
              <a:rPr lang="fr-FR" sz="2400" dirty="0"/>
              <a:t> </a:t>
            </a:r>
            <a:r>
              <a:rPr lang="fr-FR" sz="2400" dirty="0" err="1"/>
              <a:t>alguna</a:t>
            </a:r>
            <a:r>
              <a:rPr lang="fr-FR" sz="2400" dirty="0"/>
              <a:t> en sus </a:t>
            </a:r>
            <a:r>
              <a:rPr lang="fr-FR" sz="2400" dirty="0" err="1"/>
              <a:t>propiedades</a:t>
            </a:r>
            <a:r>
              <a:rPr lang="fr-FR" sz="2400" dirty="0"/>
              <a:t>.</a:t>
            </a:r>
          </a:p>
          <a:p>
            <a:pPr algn="just"/>
            <a:r>
              <a:rPr lang="fr-FR" sz="2400" dirty="0" err="1"/>
              <a:t>Productos</a:t>
            </a:r>
            <a:r>
              <a:rPr lang="fr-FR" sz="2400" dirty="0"/>
              <a:t> de </a:t>
            </a:r>
            <a:r>
              <a:rPr lang="fr-FR" sz="2400" dirty="0" err="1"/>
              <a:t>alta</a:t>
            </a:r>
            <a:r>
              <a:rPr lang="fr-FR" sz="2400" dirty="0"/>
              <a:t> </a:t>
            </a:r>
            <a:r>
              <a:rPr lang="fr-FR" sz="2400" dirty="0" err="1"/>
              <a:t>resistencia</a:t>
            </a:r>
            <a:r>
              <a:rPr lang="fr-FR" sz="2400" dirty="0"/>
              <a:t> y </a:t>
            </a:r>
            <a:r>
              <a:rPr lang="fr-FR" sz="2400" dirty="0" err="1"/>
              <a:t>menor</a:t>
            </a:r>
            <a:r>
              <a:rPr lang="fr-FR" sz="2400" dirty="0"/>
              <a:t> </a:t>
            </a:r>
            <a:r>
              <a:rPr lang="fr-FR" sz="2400" dirty="0" err="1"/>
              <a:t>espesor</a:t>
            </a:r>
            <a:r>
              <a:rPr lang="fr-FR" sz="2400" dirty="0"/>
              <a:t>, </a:t>
            </a:r>
            <a:r>
              <a:rPr lang="fr-FR" sz="2400" dirty="0" err="1"/>
              <a:t>capaces</a:t>
            </a:r>
            <a:r>
              <a:rPr lang="fr-FR" sz="2400" dirty="0"/>
              <a:t> de </a:t>
            </a:r>
            <a:r>
              <a:rPr lang="fr-FR" sz="2400" dirty="0" err="1"/>
              <a:t>ofrecer</a:t>
            </a:r>
            <a:r>
              <a:rPr lang="fr-FR" sz="2400" dirty="0"/>
              <a:t> las </a:t>
            </a:r>
            <a:r>
              <a:rPr lang="fr-FR" sz="2400" dirty="0" err="1"/>
              <a:t>mismas</a:t>
            </a:r>
            <a:r>
              <a:rPr lang="fr-FR" sz="2400" dirty="0"/>
              <a:t> </a:t>
            </a:r>
            <a:r>
              <a:rPr lang="fr-FR" sz="2400" dirty="0" err="1"/>
              <a:t>condicones</a:t>
            </a:r>
            <a:r>
              <a:rPr lang="fr-FR" sz="2400" dirty="0"/>
              <a:t> de </a:t>
            </a:r>
            <a:r>
              <a:rPr lang="fr-FR" sz="2400" dirty="0" err="1"/>
              <a:t>servicio</a:t>
            </a:r>
            <a:r>
              <a:rPr lang="fr-FR" sz="2400" dirty="0"/>
              <a:t> con </a:t>
            </a:r>
            <a:r>
              <a:rPr lang="fr-FR" sz="2400" dirty="0" err="1"/>
              <a:t>menor</a:t>
            </a:r>
            <a:r>
              <a:rPr lang="fr-FR" sz="2400" dirty="0"/>
              <a:t> </a:t>
            </a:r>
            <a:r>
              <a:rPr lang="fr-FR" sz="2400" dirty="0" err="1"/>
              <a:t>material</a:t>
            </a:r>
            <a:r>
              <a:rPr lang="fr-FR" sz="2400" dirty="0"/>
              <a:t>. El </a:t>
            </a:r>
            <a:r>
              <a:rPr lang="fr-FR" sz="2400" dirty="0" err="1"/>
              <a:t>desarrollo</a:t>
            </a:r>
            <a:r>
              <a:rPr lang="fr-FR" sz="2400" dirty="0"/>
              <a:t> de los </a:t>
            </a:r>
            <a:r>
              <a:rPr lang="fr-FR" sz="2400" dirty="0" err="1"/>
              <a:t>tipos</a:t>
            </a:r>
            <a:r>
              <a:rPr lang="fr-FR" sz="2400" dirty="0"/>
              <a:t> </a:t>
            </a:r>
            <a:r>
              <a:rPr lang="fr-FR" sz="2400" dirty="0" err="1"/>
              <a:t>lean</a:t>
            </a:r>
            <a:r>
              <a:rPr lang="fr-FR" sz="2400" dirty="0"/>
              <a:t> duplex y de los </a:t>
            </a:r>
            <a:r>
              <a:rPr lang="fr-FR" sz="2400" dirty="0" err="1"/>
              <a:t>austeniticos</a:t>
            </a:r>
            <a:r>
              <a:rPr lang="fr-FR" sz="2400" dirty="0"/>
              <a:t> </a:t>
            </a:r>
            <a:r>
              <a:rPr lang="fr-FR" sz="2400" dirty="0" err="1"/>
              <a:t>producidos</a:t>
            </a:r>
            <a:r>
              <a:rPr lang="fr-FR" sz="2400" dirty="0"/>
              <a:t> en frio es </a:t>
            </a:r>
            <a:r>
              <a:rPr lang="fr-FR" sz="2400" dirty="0" err="1"/>
              <a:t>ya</a:t>
            </a:r>
            <a:r>
              <a:rPr lang="fr-FR" sz="2400" dirty="0"/>
              <a:t> </a:t>
            </a:r>
            <a:r>
              <a:rPr lang="fr-FR" sz="2400" dirty="0" err="1"/>
              <a:t>toda</a:t>
            </a:r>
            <a:r>
              <a:rPr lang="fr-FR" sz="2400" dirty="0"/>
              <a:t> </a:t>
            </a:r>
            <a:r>
              <a:rPr lang="fr-FR" sz="2400" dirty="0" err="1"/>
              <a:t>una</a:t>
            </a:r>
            <a:r>
              <a:rPr lang="fr-FR" sz="2400" dirty="0"/>
              <a:t> </a:t>
            </a:r>
            <a:r>
              <a:rPr lang="fr-FR" sz="2400" dirty="0" err="1"/>
              <a:t>realidad</a:t>
            </a:r>
            <a:r>
              <a:rPr lang="fr-FR" sz="2400" dirty="0"/>
              <a:t>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9214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Referencias</a:t>
            </a:r>
            <a:r>
              <a:rPr lang="fr-FR" dirty="0"/>
              <a:t> </a:t>
            </a:r>
            <a:r>
              <a:rPr lang="fr-FR" dirty="0" err="1"/>
              <a:t>bibliográficas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/>
              <a:t>Principales productores de acero inoxidable:</a:t>
            </a:r>
          </a:p>
          <a:p>
            <a:pPr marL="0" indent="0">
              <a:buNone/>
            </a:pPr>
            <a:r>
              <a:rPr lang="fr-FR" dirty="0">
                <a:hlinkClick r:id="rId2"/>
              </a:rPr>
              <a:t>https://www.worldstainless.org/about-issf/issf-members/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08130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Gracias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38172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uthor0 xmlns="881f9a4a-1e84-4363-97d3-af7f29ebd3ad">B. Héritier</Author0>
    <_dlc_DocId xmlns="3dfe030f-86e3-486d-a025-350262647d2a">PRN3XTC2XKQ5-85-313</_dlc_DocId>
    <_dlc_DocIdUrl xmlns="3dfe030f-86e3-486d-a025-350262647d2a">
      <Url>http://extranet.worldstainless.org/LongProducts/_layouts/DocIdRedir.aspx?ID=PRN3XTC2XKQ5-85-313</Url>
      <Description>PRN3XTC2XKQ5-85-313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D0D6FE189C0542B4393D301B5BCBA2" ma:contentTypeVersion="4" ma:contentTypeDescription="Create a new document." ma:contentTypeScope="" ma:versionID="b954f0568ed04812b7344e71fffd295f">
  <xsd:schema xmlns:xsd="http://www.w3.org/2001/XMLSchema" xmlns:xs="http://www.w3.org/2001/XMLSchema" xmlns:p="http://schemas.microsoft.com/office/2006/metadata/properties" xmlns:ns2="3dfe030f-86e3-486d-a025-350262647d2a" xmlns:ns3="881f9a4a-1e84-4363-97d3-af7f29ebd3ad" targetNamespace="http://schemas.microsoft.com/office/2006/metadata/properties" ma:root="true" ma:fieldsID="87fbf3ee06607a0c67a2946c3ff9f335" ns2:_="" ns3:_="">
    <xsd:import namespace="3dfe030f-86e3-486d-a025-350262647d2a"/>
    <xsd:import namespace="881f9a4a-1e84-4363-97d3-af7f29ebd3a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Author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fe030f-86e3-486d-a025-350262647d2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1f9a4a-1e84-4363-97d3-af7f29ebd3ad" elementFormDefault="qualified">
    <xsd:import namespace="http://schemas.microsoft.com/office/2006/documentManagement/types"/>
    <xsd:import namespace="http://schemas.microsoft.com/office/infopath/2007/PartnerControls"/>
    <xsd:element name="Author0" ma:index="11" nillable="true" ma:displayName="Author" ma:description="Author" ma:internalName="Author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0A8592-D7A7-45D1-891F-A5BED6219883}">
  <ds:schemaRefs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81f9a4a-1e84-4363-97d3-af7f29ebd3ad"/>
    <ds:schemaRef ds:uri="3dfe030f-86e3-486d-a025-350262647d2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C2688B7-EA47-4774-BA2D-D95060A832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C3642D-D613-47B9-B6E0-5913D0B66B57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C5259331-A146-455B-8E45-61430EC347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fe030f-86e3-486d-a025-350262647d2a"/>
    <ds:schemaRef ds:uri="881f9a4a-1e84-4363-97d3-af7f29ebd3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University Lectures Chapter 0 Contents</Template>
  <TotalTime>618</TotalTime>
  <Words>440</Words>
  <Application>Microsoft Office PowerPoint</Application>
  <PresentationFormat>On-screen Show (4:3)</PresentationFormat>
  <Paragraphs>107</Paragraphs>
  <Slides>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Lucida Grande</vt:lpstr>
      <vt:lpstr>Wingdings</vt:lpstr>
      <vt:lpstr>3_Custom Design</vt:lpstr>
      <vt:lpstr>think-cell Folie</vt:lpstr>
      <vt:lpstr>Material didáctico para docentes en  Arquitectura o Ingenieria Civil </vt:lpstr>
      <vt:lpstr>¿Porqué « Productos y Disponibilidad » ?</vt:lpstr>
      <vt:lpstr>Alguna información sobre la fabricación de los aceros inoxidables</vt:lpstr>
      <vt:lpstr>Cadena de suministro del acero inoxidable</vt:lpstr>
      <vt:lpstr>Producto Plano</vt:lpstr>
      <vt:lpstr>Producto largo</vt:lpstr>
      <vt:lpstr>Tendencias futuras</vt:lpstr>
      <vt:lpstr>Referencias bibliográficas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Productos y disponibilidad</dc:title>
  <dc:creator>Bernard</dc:creator>
  <cp:keywords>acero inoxidable, material didactico, arquitectura, ingenieria civil</cp:keywords>
  <cp:lastModifiedBy>Jo Claes</cp:lastModifiedBy>
  <cp:revision>182</cp:revision>
  <cp:lastPrinted>2014-02-27T12:04:59Z</cp:lastPrinted>
  <dcterms:created xsi:type="dcterms:W3CDTF">2013-11-27T08:48:07Z</dcterms:created>
  <dcterms:modified xsi:type="dcterms:W3CDTF">2020-01-31T10:00:43Z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0x010100D2D0D6FE189C0542B4393D301B5BCBA2</vt:lpwstr>
  </property>
  <property fmtid="{D5CDD505-2E9C-101B-9397-08002B2CF9AE}" pid="3" name="_dlc_DocIdItemGuid">
    <vt:lpwstr>357affb2-1f8c-4292-ad02-ba8de1843ca0</vt:lpwstr>
  </property>
  <property fmtid="{D5CDD505-2E9C-101B-9397-08002B2CF9AE}" pid="4" name="Order">
    <vt:r8>31300</vt:r8>
  </property>
</Properties>
</file>