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0" r:id="rId3"/>
    <p:sldMasterId id="2147483740" r:id="rId4"/>
    <p:sldMasterId id="2147483750" r:id="rId5"/>
    <p:sldMasterId id="2147483760" r:id="rId6"/>
    <p:sldMasterId id="2147483770" r:id="rId7"/>
    <p:sldMasterId id="2147483780" r:id="rId8"/>
    <p:sldMasterId id="2147483790" r:id="rId9"/>
    <p:sldMasterId id="2147483800" r:id="rId10"/>
    <p:sldMasterId id="2147483810" r:id="rId11"/>
    <p:sldMasterId id="2147483820" r:id="rId12"/>
    <p:sldMasterId id="2147483830" r:id="rId13"/>
  </p:sldMasterIdLst>
  <p:notesMasterIdLst>
    <p:notesMasterId r:id="rId65"/>
  </p:notesMasterIdLst>
  <p:handoutMasterIdLst>
    <p:handoutMasterId r:id="rId66"/>
  </p:handoutMasterIdLst>
  <p:sldIdLst>
    <p:sldId id="256" r:id="rId14"/>
    <p:sldId id="262" r:id="rId15"/>
    <p:sldId id="381" r:id="rId16"/>
    <p:sldId id="384" r:id="rId17"/>
    <p:sldId id="385" r:id="rId18"/>
    <p:sldId id="386" r:id="rId19"/>
    <p:sldId id="387" r:id="rId20"/>
    <p:sldId id="388" r:id="rId21"/>
    <p:sldId id="364" r:id="rId22"/>
    <p:sldId id="389" r:id="rId23"/>
    <p:sldId id="390" r:id="rId24"/>
    <p:sldId id="362" r:id="rId25"/>
    <p:sldId id="257" r:id="rId26"/>
    <p:sldId id="288" r:id="rId27"/>
    <p:sldId id="289" r:id="rId28"/>
    <p:sldId id="304" r:id="rId29"/>
    <p:sldId id="287" r:id="rId30"/>
    <p:sldId id="260" r:id="rId31"/>
    <p:sldId id="261" r:id="rId32"/>
    <p:sldId id="391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302" r:id="rId42"/>
    <p:sldId id="271" r:id="rId43"/>
    <p:sldId id="295" r:id="rId44"/>
    <p:sldId id="272" r:id="rId45"/>
    <p:sldId id="296" r:id="rId46"/>
    <p:sldId id="300" r:id="rId47"/>
    <p:sldId id="301" r:id="rId48"/>
    <p:sldId id="297" r:id="rId49"/>
    <p:sldId id="298" r:id="rId50"/>
    <p:sldId id="274" r:id="rId51"/>
    <p:sldId id="275" r:id="rId52"/>
    <p:sldId id="305" r:id="rId53"/>
    <p:sldId id="306" r:id="rId54"/>
    <p:sldId id="307" r:id="rId55"/>
    <p:sldId id="279" r:id="rId56"/>
    <p:sldId id="280" r:id="rId57"/>
    <p:sldId id="281" r:id="rId58"/>
    <p:sldId id="282" r:id="rId59"/>
    <p:sldId id="283" r:id="rId60"/>
    <p:sldId id="285" r:id="rId61"/>
    <p:sldId id="303" r:id="rId62"/>
    <p:sldId id="273" r:id="rId63"/>
    <p:sldId id="309" r:id="rId6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969">
          <p15:clr>
            <a:srgbClr val="A4A3A4"/>
          </p15:clr>
        </p15:guide>
        <p15:guide id="6" orient="horz" pos="3224">
          <p15:clr>
            <a:srgbClr val="A4A3A4"/>
          </p15:clr>
        </p15:guide>
        <p15:guide id="7" pos="2256">
          <p15:clr>
            <a:srgbClr val="A4A3A4"/>
          </p15:clr>
        </p15:guide>
        <p15:guide id="8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9B83A-E3A6-45AF-9D2E-32A3C2C4FD5F}" v="13" dt="2020-01-28T18:38:52.790"/>
    <p1510:client id="{91FDA6CA-CADA-4578-A4E9-8BB5FE3338ED}" v="2" dt="2020-01-28T18:40:02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1797" autoAdjust="0"/>
  </p:normalViewPr>
  <p:slideViewPr>
    <p:cSldViewPr>
      <p:cViewPr varScale="1">
        <p:scale>
          <a:sx n="82" d="100"/>
          <a:sy n="82" d="100"/>
        </p:scale>
        <p:origin x="122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2" y="-78"/>
      </p:cViewPr>
      <p:guideLst>
        <p:guide orient="horz" pos="2880"/>
        <p:guide pos="2160"/>
        <p:guide orient="horz" pos="3127"/>
        <p:guide pos="2141"/>
        <p:guide orient="horz" pos="2969"/>
        <p:guide orient="horz" pos="3224"/>
        <p:guide pos="2256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34B4E8A7-18C7-4A78-9959-240684377CA6}"/>
    <pc:docChg chg="delSld modSld">
      <pc:chgData name="Jo Claes" userId="d64208f3-0076-4064-b6ac-7d8ee9dc279f" providerId="ADAL" clId="{34B4E8A7-18C7-4A78-9959-240684377CA6}" dt="2020-01-07T10:10:14.874" v="52" actId="1035"/>
      <pc:docMkLst>
        <pc:docMk/>
      </pc:docMkLst>
      <pc:sldChg chg="modSp">
        <pc:chgData name="Jo Claes" userId="d64208f3-0076-4064-b6ac-7d8ee9dc279f" providerId="ADAL" clId="{34B4E8A7-18C7-4A78-9959-240684377CA6}" dt="2020-01-07T10:06:55.909" v="2" actId="207"/>
        <pc:sldMkLst>
          <pc:docMk/>
          <pc:sldMk cId="801178476" sldId="257"/>
        </pc:sldMkLst>
        <pc:spChg chg="mod">
          <ac:chgData name="Jo Claes" userId="d64208f3-0076-4064-b6ac-7d8ee9dc279f" providerId="ADAL" clId="{34B4E8A7-18C7-4A78-9959-240684377CA6}" dt="2020-01-07T10:06:55.909" v="2" actId="207"/>
          <ac:spMkLst>
            <pc:docMk/>
            <pc:sldMk cId="801178476" sldId="257"/>
            <ac:spMk id="3" creationId="{00000000-0000-0000-0000-000000000000}"/>
          </ac:spMkLst>
        </pc:spChg>
      </pc:sldChg>
      <pc:sldChg chg="del">
        <pc:chgData name="Jo Claes" userId="d64208f3-0076-4064-b6ac-7d8ee9dc279f" providerId="ADAL" clId="{34B4E8A7-18C7-4A78-9959-240684377CA6}" dt="2020-01-07T10:07:07.174" v="3" actId="2696"/>
        <pc:sldMkLst>
          <pc:docMk/>
          <pc:sldMk cId="708513874" sldId="259"/>
        </pc:sldMkLst>
      </pc:sldChg>
      <pc:sldChg chg="modSp">
        <pc:chgData name="Jo Claes" userId="d64208f3-0076-4064-b6ac-7d8ee9dc279f" providerId="ADAL" clId="{34B4E8A7-18C7-4A78-9959-240684377CA6}" dt="2020-01-07T10:06:21.753" v="0" actId="207"/>
        <pc:sldMkLst>
          <pc:docMk/>
          <pc:sldMk cId="3120206661" sldId="262"/>
        </pc:sldMkLst>
        <pc:spChg chg="mod">
          <ac:chgData name="Jo Claes" userId="d64208f3-0076-4064-b6ac-7d8ee9dc279f" providerId="ADAL" clId="{34B4E8A7-18C7-4A78-9959-240684377CA6}" dt="2020-01-07T10:06:21.753" v="0" actId="207"/>
          <ac:spMkLst>
            <pc:docMk/>
            <pc:sldMk cId="3120206661" sldId="262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34B4E8A7-18C7-4A78-9959-240684377CA6}" dt="2020-01-07T10:07:33.822" v="4" actId="1076"/>
        <pc:sldMkLst>
          <pc:docMk/>
          <pc:sldMk cId="3855748173" sldId="269"/>
        </pc:sldMkLst>
        <pc:picChg chg="mod">
          <ac:chgData name="Jo Claes" userId="d64208f3-0076-4064-b6ac-7d8ee9dc279f" providerId="ADAL" clId="{34B4E8A7-18C7-4A78-9959-240684377CA6}" dt="2020-01-07T10:07:33.822" v="4" actId="1076"/>
          <ac:picMkLst>
            <pc:docMk/>
            <pc:sldMk cId="3855748173" sldId="269"/>
            <ac:picMk id="7" creationId="{7092EA71-75FF-4C9A-B71F-2272FC941818}"/>
          </ac:picMkLst>
        </pc:picChg>
      </pc:sldChg>
      <pc:sldChg chg="modSp">
        <pc:chgData name="Jo Claes" userId="d64208f3-0076-4064-b6ac-7d8ee9dc279f" providerId="ADAL" clId="{34B4E8A7-18C7-4A78-9959-240684377CA6}" dt="2020-01-07T10:10:14.874" v="52" actId="1035"/>
        <pc:sldMkLst>
          <pc:docMk/>
          <pc:sldMk cId="4275130271" sldId="273"/>
        </pc:sldMkLst>
        <pc:spChg chg="mod">
          <ac:chgData name="Jo Claes" userId="d64208f3-0076-4064-b6ac-7d8ee9dc279f" providerId="ADAL" clId="{34B4E8A7-18C7-4A78-9959-240684377CA6}" dt="2020-01-07T10:09:53.757" v="23" actId="207"/>
          <ac:spMkLst>
            <pc:docMk/>
            <pc:sldMk cId="4275130271" sldId="273"/>
            <ac:spMk id="3" creationId="{86075E2B-8414-1540-8B48-197C43C48C86}"/>
          </ac:spMkLst>
        </pc:spChg>
        <pc:spChg chg="mod">
          <ac:chgData name="Jo Claes" userId="d64208f3-0076-4064-b6ac-7d8ee9dc279f" providerId="ADAL" clId="{34B4E8A7-18C7-4A78-9959-240684377CA6}" dt="2020-01-07T10:10:14.874" v="52" actId="1035"/>
          <ac:spMkLst>
            <pc:docMk/>
            <pc:sldMk cId="4275130271" sldId="273"/>
            <ac:spMk id="6" creationId="{00000000-0000-0000-0000-000000000000}"/>
          </ac:spMkLst>
        </pc:spChg>
        <pc:spChg chg="mod">
          <ac:chgData name="Jo Claes" userId="d64208f3-0076-4064-b6ac-7d8ee9dc279f" providerId="ADAL" clId="{34B4E8A7-18C7-4A78-9959-240684377CA6}" dt="2020-01-07T10:10:07.714" v="48" actId="1038"/>
          <ac:spMkLst>
            <pc:docMk/>
            <pc:sldMk cId="4275130271" sldId="273"/>
            <ac:spMk id="9" creationId="{CEDA7C9A-33B3-3442-9DBD-19F751322DAF}"/>
          </ac:spMkLst>
        </pc:spChg>
      </pc:sldChg>
      <pc:sldChg chg="modSp">
        <pc:chgData name="Jo Claes" userId="d64208f3-0076-4064-b6ac-7d8ee9dc279f" providerId="ADAL" clId="{34B4E8A7-18C7-4A78-9959-240684377CA6}" dt="2020-01-07T10:07:58.660" v="5" actId="208"/>
        <pc:sldMkLst>
          <pc:docMk/>
          <pc:sldMk cId="229619075" sldId="274"/>
        </pc:sldMkLst>
        <pc:picChg chg="mod">
          <ac:chgData name="Jo Claes" userId="d64208f3-0076-4064-b6ac-7d8ee9dc279f" providerId="ADAL" clId="{34B4E8A7-18C7-4A78-9959-240684377CA6}" dt="2020-01-07T10:07:58.660" v="5" actId="208"/>
          <ac:picMkLst>
            <pc:docMk/>
            <pc:sldMk cId="229619075" sldId="274"/>
            <ac:picMk id="7" creationId="{82B2B5DB-1B20-41D0-BE2A-9181D73A1BE2}"/>
          </ac:picMkLst>
        </pc:picChg>
      </pc:sldChg>
      <pc:sldChg chg="modSp">
        <pc:chgData name="Jo Claes" userId="d64208f3-0076-4064-b6ac-7d8ee9dc279f" providerId="ADAL" clId="{34B4E8A7-18C7-4A78-9959-240684377CA6}" dt="2020-01-07T10:09:08.138" v="17" actId="1037"/>
        <pc:sldMkLst>
          <pc:docMk/>
          <pc:sldMk cId="825058331" sldId="279"/>
        </pc:sldMkLst>
        <pc:spChg chg="mod">
          <ac:chgData name="Jo Claes" userId="d64208f3-0076-4064-b6ac-7d8ee9dc279f" providerId="ADAL" clId="{34B4E8A7-18C7-4A78-9959-240684377CA6}" dt="2020-01-07T10:09:08.138" v="17" actId="1037"/>
          <ac:spMkLst>
            <pc:docMk/>
            <pc:sldMk cId="825058331" sldId="279"/>
            <ac:spMk id="6" creationId="{6D1B3E1C-7D37-E049-B506-8F10F07EDBD2}"/>
          </ac:spMkLst>
        </pc:spChg>
      </pc:sldChg>
      <pc:sldChg chg="modSp">
        <pc:chgData name="Jo Claes" userId="d64208f3-0076-4064-b6ac-7d8ee9dc279f" providerId="ADAL" clId="{34B4E8A7-18C7-4A78-9959-240684377CA6}" dt="2020-01-07T10:09:38.956" v="18" actId="404"/>
        <pc:sldMkLst>
          <pc:docMk/>
          <pc:sldMk cId="3037553442" sldId="285"/>
        </pc:sldMkLst>
        <pc:spChg chg="mod">
          <ac:chgData name="Jo Claes" userId="d64208f3-0076-4064-b6ac-7d8ee9dc279f" providerId="ADAL" clId="{34B4E8A7-18C7-4A78-9959-240684377CA6}" dt="2020-01-07T10:09:38.956" v="18" actId="404"/>
          <ac:spMkLst>
            <pc:docMk/>
            <pc:sldMk cId="3037553442" sldId="285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34B4E8A7-18C7-4A78-9959-240684377CA6}" dt="2020-01-07T10:06:47.936" v="1" actId="207"/>
        <pc:sldMkLst>
          <pc:docMk/>
          <pc:sldMk cId="2830169720" sldId="362"/>
        </pc:sldMkLst>
        <pc:spChg chg="mod">
          <ac:chgData name="Jo Claes" userId="d64208f3-0076-4064-b6ac-7d8ee9dc279f" providerId="ADAL" clId="{34B4E8A7-18C7-4A78-9959-240684377CA6}" dt="2020-01-07T10:06:47.936" v="1" actId="207"/>
          <ac:spMkLst>
            <pc:docMk/>
            <pc:sldMk cId="2830169720" sldId="362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5DA9B83A-E3A6-45AF-9D2E-32A3C2C4FD5F}"/>
    <pc:docChg chg="custSel modSld">
      <pc:chgData name="Jo Claes" userId="d64208f3-0076-4064-b6ac-7d8ee9dc279f" providerId="ADAL" clId="{5DA9B83A-E3A6-45AF-9D2E-32A3C2C4FD5F}" dt="2020-01-28T18:38:59.538" v="110" actId="20577"/>
      <pc:docMkLst>
        <pc:docMk/>
      </pc:docMkLst>
      <pc:sldChg chg="modSp">
        <pc:chgData name="Jo Claes" userId="d64208f3-0076-4064-b6ac-7d8ee9dc279f" providerId="ADAL" clId="{5DA9B83A-E3A6-45AF-9D2E-32A3C2C4FD5F}" dt="2020-01-28T18:36:39.684" v="53" actId="208"/>
        <pc:sldMkLst>
          <pc:docMk/>
          <pc:sldMk cId="1952946727" sldId="266"/>
        </pc:sldMkLst>
        <pc:picChg chg="mod">
          <ac:chgData name="Jo Claes" userId="d64208f3-0076-4064-b6ac-7d8ee9dc279f" providerId="ADAL" clId="{5DA9B83A-E3A6-45AF-9D2E-32A3C2C4FD5F}" dt="2020-01-28T18:36:39.684" v="53" actId="208"/>
          <ac:picMkLst>
            <pc:docMk/>
            <pc:sldMk cId="1952946727" sldId="266"/>
            <ac:picMk id="7" creationId="{0B16D2A8-D954-409C-A8ED-A4B5BB547FAC}"/>
          </ac:picMkLst>
        </pc:picChg>
      </pc:sldChg>
      <pc:sldChg chg="modSp">
        <pc:chgData name="Jo Claes" userId="d64208f3-0076-4064-b6ac-7d8ee9dc279f" providerId="ADAL" clId="{5DA9B83A-E3A6-45AF-9D2E-32A3C2C4FD5F}" dt="2020-01-28T18:36:48.185" v="54" actId="208"/>
        <pc:sldMkLst>
          <pc:docMk/>
          <pc:sldMk cId="3680943200" sldId="267"/>
        </pc:sldMkLst>
        <pc:picChg chg="mod">
          <ac:chgData name="Jo Claes" userId="d64208f3-0076-4064-b6ac-7d8ee9dc279f" providerId="ADAL" clId="{5DA9B83A-E3A6-45AF-9D2E-32A3C2C4FD5F}" dt="2020-01-28T18:36:48.185" v="54" actId="208"/>
          <ac:picMkLst>
            <pc:docMk/>
            <pc:sldMk cId="3680943200" sldId="267"/>
            <ac:picMk id="7" creationId="{333B71ED-D08B-4E5B-A128-B1EB35FB0AB4}"/>
          </ac:picMkLst>
        </pc:picChg>
      </pc:sldChg>
      <pc:sldChg chg="modSp">
        <pc:chgData name="Jo Claes" userId="d64208f3-0076-4064-b6ac-7d8ee9dc279f" providerId="ADAL" clId="{5DA9B83A-E3A6-45AF-9D2E-32A3C2C4FD5F}" dt="2020-01-28T18:38:17.310" v="95" actId="20577"/>
        <pc:sldMkLst>
          <pc:docMk/>
          <pc:sldMk cId="2490752441" sldId="271"/>
        </pc:sldMkLst>
        <pc:spChg chg="mod">
          <ac:chgData name="Jo Claes" userId="d64208f3-0076-4064-b6ac-7d8ee9dc279f" providerId="ADAL" clId="{5DA9B83A-E3A6-45AF-9D2E-32A3C2C4FD5F}" dt="2020-01-28T18:38:17.310" v="95" actId="20577"/>
          <ac:spMkLst>
            <pc:docMk/>
            <pc:sldMk cId="2490752441" sldId="27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5DA9B83A-E3A6-45AF-9D2E-32A3C2C4FD5F}" dt="2020-01-28T18:38:59.538" v="110" actId="20577"/>
        <pc:sldMkLst>
          <pc:docMk/>
          <pc:sldMk cId="1978154350" sldId="295"/>
        </pc:sldMkLst>
        <pc:spChg chg="mod">
          <ac:chgData name="Jo Claes" userId="d64208f3-0076-4064-b6ac-7d8ee9dc279f" providerId="ADAL" clId="{5DA9B83A-E3A6-45AF-9D2E-32A3C2C4FD5F}" dt="2020-01-28T18:38:59.538" v="110" actId="20577"/>
          <ac:spMkLst>
            <pc:docMk/>
            <pc:sldMk cId="1978154350" sldId="295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5DA9B83A-E3A6-45AF-9D2E-32A3C2C4FD5F}" dt="2020-01-28T18:36:24.247" v="52" actId="20577"/>
        <pc:sldMkLst>
          <pc:docMk/>
          <pc:sldMk cId="2830169720" sldId="362"/>
        </pc:sldMkLst>
        <pc:spChg chg="mod">
          <ac:chgData name="Jo Claes" userId="d64208f3-0076-4064-b6ac-7d8ee9dc279f" providerId="ADAL" clId="{5DA9B83A-E3A6-45AF-9D2E-32A3C2C4FD5F}" dt="2020-01-28T18:36:24.247" v="52" actId="20577"/>
          <ac:spMkLst>
            <pc:docMk/>
            <pc:sldMk cId="2830169720" sldId="362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5DA9B83A-E3A6-45AF-9D2E-32A3C2C4FD5F}" dt="2020-01-28T18:34:41.949" v="0" actId="6549"/>
        <pc:sldMkLst>
          <pc:docMk/>
          <pc:sldMk cId="1658236286" sldId="381"/>
        </pc:sldMkLst>
        <pc:spChg chg="mod">
          <ac:chgData name="Jo Claes" userId="d64208f3-0076-4064-b6ac-7d8ee9dc279f" providerId="ADAL" clId="{5DA9B83A-E3A6-45AF-9D2E-32A3C2C4FD5F}" dt="2020-01-28T18:34:41.949" v="0" actId="6549"/>
          <ac:spMkLst>
            <pc:docMk/>
            <pc:sldMk cId="1658236286" sldId="381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需要维修的桥梁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206119162640902E-3"/>
                  <c:y val="7.5884704888473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E4-4A47-B976-A51A07DFC87C}"/>
                </c:ext>
              </c:extLst>
            </c:dLbl>
            <c:dLbl>
              <c:idx val="1"/>
              <c:layout>
                <c:manualLayout>
                  <c:x val="4.830917874396135E-3"/>
                  <c:y val="6.712877740134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E4-4A47-B976-A51A07DFC87C}"/>
                </c:ext>
              </c:extLst>
            </c:dLbl>
            <c:dLbl>
              <c:idx val="2"/>
              <c:layout>
                <c:manualLayout>
                  <c:x val="-3.2206119162641491E-3"/>
                  <c:y val="7.004741989705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E4-4A47-B976-A51A07DFC87C}"/>
                </c:ext>
              </c:extLst>
            </c:dLbl>
            <c:dLbl>
              <c:idx val="3"/>
              <c:layout>
                <c:manualLayout>
                  <c:x val="-3.2206119162640902E-3"/>
                  <c:y val="7.880334738418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E4-4A47-B976-A51A07DFC87C}"/>
                </c:ext>
              </c:extLst>
            </c:dLbl>
            <c:dLbl>
              <c:idx val="4"/>
              <c:layout>
                <c:manualLayout>
                  <c:x val="-1.6103059581320451E-3"/>
                  <c:y val="8.464063237560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E4-4A47-B976-A51A07DFC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244282</c:v>
                </c:pt>
                <c:pt idx="1">
                  <c:v>235013</c:v>
                </c:pt>
                <c:pt idx="2">
                  <c:v>229642</c:v>
                </c:pt>
                <c:pt idx="3">
                  <c:v>238399</c:v>
                </c:pt>
                <c:pt idx="4">
                  <c:v>234932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4-4A47-B976-A51A07DF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208647064"/>
        <c:axId val="7767789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需要维修桥梁占比%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103059581320451E-3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E4-4A47-B976-A51A07DFC87C}"/>
                </c:ext>
              </c:extLst>
            </c:dLbl>
            <c:dLbl>
              <c:idx val="1"/>
              <c:layout>
                <c:manualLayout>
                  <c:x val="-9.6618357487922701E-3"/>
                  <c:y val="-2.9186424957105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E4-4A47-B976-A51A07DFC87C}"/>
                </c:ext>
              </c:extLst>
            </c:dLbl>
            <c:dLbl>
              <c:idx val="2"/>
              <c:layout>
                <c:manualLayout>
                  <c:x val="-1.7713365539452613E-2"/>
                  <c:y val="-3.210506745281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E4-4A47-B976-A51A07DFC87C}"/>
                </c:ext>
              </c:extLst>
            </c:dLbl>
            <c:dLbl>
              <c:idx val="3"/>
              <c:layout>
                <c:manualLayout>
                  <c:x val="-1.7713365539452613E-2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E4-4A47-B976-A51A07DFC87C}"/>
                </c:ext>
              </c:extLst>
            </c:dLbl>
            <c:dLbl>
              <c:idx val="4"/>
              <c:layout>
                <c:manualLayout>
                  <c:x val="-2.7375201288244885E-2"/>
                  <c:y val="-4.66982799313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E-4B5B-8CE8-B65928122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</c:v>
                </c:pt>
                <c:pt idx="1">
                  <c:v>38</c:v>
                </c:pt>
                <c:pt idx="2">
                  <c:v>37</c:v>
                </c:pt>
                <c:pt idx="3">
                  <c:v>39</c:v>
                </c:pt>
                <c:pt idx="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E4-4A47-B976-A51A07DF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786784"/>
        <c:axId val="776789136"/>
      </c:lineChart>
      <c:catAx>
        <c:axId val="20864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778944"/>
        <c:crosses val="autoZero"/>
        <c:auto val="1"/>
        <c:lblAlgn val="ctr"/>
        <c:lblOffset val="100"/>
        <c:noMultiLvlLbl val="0"/>
      </c:catAx>
      <c:valAx>
        <c:axId val="7767789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47064"/>
        <c:crosses val="autoZero"/>
        <c:crossBetween val="between"/>
      </c:valAx>
      <c:valAx>
        <c:axId val="776789136"/>
        <c:scaling>
          <c:orientation val="minMax"/>
          <c:max val="4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786784"/>
        <c:crosses val="max"/>
        <c:crossBetween val="between"/>
      </c:valAx>
      <c:catAx>
        <c:axId val="77678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6789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A79440B-4A93-4734-98D4-2B195F83D43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17FEDBA-C036-4298-A426-8D11F2D1D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8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IPCC report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coastal zone chapter of the United Nations Environment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(UNEP)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 on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for Climate Change Impacts Assessment and Adaptation Strategies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(Klein and Nicholls,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1998) and other relevant literature (e.g., Klein et al., 1999).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8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https://www.novethic.fr/actualite/environnement/biodiversite/isr-rse/le-changement-climatique-grignote-nos-cotes-et-menace-plus-d-un-million-de-francais-147571.html</a:t>
            </a:r>
          </a:p>
          <a:p>
            <a:r>
              <a:rPr lang="en-US" dirty="0"/>
              <a:t>https://www.cerema.fr/fr/actualites/adapter-documents-conception-entretien-exploitation</a:t>
            </a:r>
          </a:p>
          <a:p>
            <a:r>
              <a:rPr lang="en-US" dirty="0"/>
              <a:t>https://www.cerema.fr/fr/evenements/territoires-littoraux-transition-face-au-changement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https://coastal-environments.weebly.com/landforms-and-processes.html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65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47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3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17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60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https://www.unenvironment.org/explore-topics/oceans-seas/what-we-do/working-regional-seas/coastal-zone-management</a:t>
            </a:r>
          </a:p>
          <a:p>
            <a:r>
              <a:rPr lang="en-US" dirty="0"/>
              <a:t>https://www.lavoisier.fr/livre/genie-civil-BTP/climate-change-and-the-coast/descriptif_3917674</a:t>
            </a:r>
          </a:p>
          <a:p>
            <a:r>
              <a:rPr lang="en-US" dirty="0"/>
              <a:t>https://www.novethic.fr/actualite/environnement/biodiversite/isr-rse/le-changement-climatique-grignote-nos-cotes-et-menace-plus-d-un-million-de-francais-147571.html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1435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541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79334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46275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15072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85421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43990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30467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3864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76906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863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277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3872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2056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160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703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221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4637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2601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3257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37155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1292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8349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809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93425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51747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19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endParaRPr lang="fr-FR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11424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修复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小广场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–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游泳池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–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配水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1294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2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外墙</a:t>
            </a:r>
            <a:endParaRPr lang="fr-BE" sz="12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93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–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绿色墙壁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16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屋顶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装饰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–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水暖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–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扶梯与电梯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机场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应用</a:t>
            </a:r>
            <a:r>
              <a:rPr lang="fr-BE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– </a:t>
            </a:r>
            <a:r>
              <a:rPr lang="en-US" sz="1400" b="0" kern="1200" dirty="0" err="1">
                <a:solidFill>
                  <a:schemeClr val="lt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城市家具</a:t>
            </a:r>
            <a:endParaRPr lang="fr-BE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xtranet.worldstainless.org/applications/applications-for-the-protection-of-the-environment-and-human-health/protection-of-water/" TargetMode="External"/><Relationship Id="rId13" Type="http://schemas.openxmlformats.org/officeDocument/2006/relationships/hyperlink" Target="http://www.posco.com/homepage/docs/eng5/jsp/s91a0000001i.jsp" TargetMode="External"/><Relationship Id="rId3" Type="http://schemas.openxmlformats.org/officeDocument/2006/relationships/hyperlink" Target="http://www.nickelinstitute.org/en/NickelUseInSociety/MaterialsSelectionAndUse/Water/Distribution.aspx" TargetMode="External"/><Relationship Id="rId7" Type="http://schemas.openxmlformats.org/officeDocument/2006/relationships/hyperlink" Target="http://worldstainless.org/applications_protection_environment_and_human_health/water" TargetMode="External"/><Relationship Id="rId12" Type="http://schemas.openxmlformats.org/officeDocument/2006/relationships/hyperlink" Target="http://www.worldstainless.org/Files/issf/non-image-files/PDF/ISSF_A_workable_solution_Chines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://www.worldstainless.org/Files/ISSF/non-image-files/PDF/ISSF_Stainless_Steel_in_Drinking_Water_Supply.pdf" TargetMode="External"/><Relationship Id="rId11" Type="http://schemas.openxmlformats.org/officeDocument/2006/relationships/hyperlink" Target="https://worldstainless.org/applications/applications-for-the-protection-of-the-environment-and-human-health/protection-of-water/" TargetMode="External"/><Relationship Id="rId5" Type="http://schemas.openxmlformats.org/officeDocument/2006/relationships/hyperlink" Target="http://www.worldstainless.org/Files/issf/non-image-files/PDF/Euro_Inox/Cutler_water_EN.pdf" TargetMode="External"/><Relationship Id="rId10" Type="http://schemas.openxmlformats.org/officeDocument/2006/relationships/hyperlink" Target="https://www.nickelinstitute.org/~/Media/Files/TechnicalLiterature/FieldCorrosionResistanceTestOnStStPipingForBuildingService_12012_.pdf" TargetMode="External"/><Relationship Id="rId4" Type="http://schemas.openxmlformats.org/officeDocument/2006/relationships/hyperlink" Target="http://www.imoa.info/download_files/stainless-steel/Stainless_Steel_Pipe.pdf" TargetMode="External"/><Relationship Id="rId9" Type="http://schemas.openxmlformats.org/officeDocument/2006/relationships/hyperlink" Target="http://www.worldstainless.org/Files/issf/non-image-files/PDF/Euro_Inox/CorrResist_SoilsConcrete_EN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dition.cnn.com/2019/04/02/us/deficient-bridge-report-2019-trnd/index.html" TargetMode="External"/><Relationship Id="rId3" Type="http://schemas.openxmlformats.org/officeDocument/2006/relationships/hyperlink" Target="https://www.theguardian.com/world/2018/aug/16/bridges-across-europe-are-in-a-dangerous-state-warn-experts" TargetMode="External"/><Relationship Id="rId7" Type="http://schemas.openxmlformats.org/officeDocument/2006/relationships/hyperlink" Target="https://www.lemonde.fr/securite-routiere/article/2018/08/15/un-pont-sur-trois-a-besoin-de-reparations-sur-les-routes-nationales-francaises-selon-un-rapport_5342799_1655513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s://www.bast.de/BASt_2017/DE/Ingenieurbau/Statistik/statistik-node.html" TargetMode="External"/><Relationship Id="rId5" Type="http://schemas.openxmlformats.org/officeDocument/2006/relationships/hyperlink" Target="https://www.thelocal.de/20180815/bridge-collapse-cannot-be-ruled-out-in-germany-says-expert" TargetMode="External"/><Relationship Id="rId10" Type="http://schemas.openxmlformats.org/officeDocument/2006/relationships/hyperlink" Target="https://www.infrastructurereportcard.org/cat-item/bridges/" TargetMode="External"/><Relationship Id="rId4" Type="http://schemas.openxmlformats.org/officeDocument/2006/relationships/hyperlink" Target="https://ec.europa.eu/jrc/en/news/keeping-european-bridges-safe" TargetMode="External"/><Relationship Id="rId9" Type="http://schemas.openxmlformats.org/officeDocument/2006/relationships/hyperlink" Target="https://artbabridgereport.org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oa.info/molybdenum-uses/molybdenum-grade-stainless-steels/architecture/pedestrian-bridges.php" TargetMode="External"/><Relationship Id="rId3" Type="http://schemas.openxmlformats.org/officeDocument/2006/relationships/hyperlink" Target="https://www.imoa.info/stainless-solutions/archive/37/Vehicular-rail-and-pedestrian-bridges.php" TargetMode="External"/><Relationship Id="rId7" Type="http://schemas.openxmlformats.org/officeDocument/2006/relationships/hyperlink" Target="http://www.worldstainless.org/Files/issf/non-image-files/PDF/Sustainable_Duplex_Stainless_Steel_Bridg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s://www.bssa.org.uk/cms/File/Euro%20Inox%20Publications/Pedestrian%20Bridges.pdf" TargetMode="External"/><Relationship Id="rId5" Type="http://schemas.openxmlformats.org/officeDocument/2006/relationships/hyperlink" Target="https://publications.europa.eu/en/publication-detail/-/publication/ec2748d4-3269-43cd-9a34-3a0e1fba4e23/language-en/format-PDF/source-79161265" TargetMode="External"/><Relationship Id="rId4" Type="http://schemas.openxmlformats.org/officeDocument/2006/relationships/hyperlink" Target="https://www.constructionspecifier.com/duplex-bridg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stainless.org/files/issf/non-image-files/PDF/Structural/Stonecutters_bridge_towers_Chinese_version.pdf" TargetMode="External"/><Relationship Id="rId7" Type="http://schemas.openxmlformats.org/officeDocument/2006/relationships/hyperlink" Target="http://www.worldstainless.org/Files/issf/non-image-files/PDF/ISSF_Stainless_Steel_in_Infrastructure_English.pdf" TargetMode="External"/><Relationship Id="rId2" Type="http://schemas.openxmlformats.org/officeDocument/2006/relationships/hyperlink" Target="https://www.researchgate.net/publication/233611421_Stonecutters_Bridge_-_Detailed_Design/link/59ce24d3aca272b0ec1a4b34/download" TargetMode="Externa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://www.stainless-steel-world.net/news/58262/nas-to-supply-stainless-steel-bar.html" TargetMode="External"/><Relationship Id="rId5" Type="http://schemas.openxmlformats.org/officeDocument/2006/relationships/hyperlink" Target="https://www.nickelinstitute.org/nickel-magazine/nickel-magazine-vol34-no2-2019/?lang=English&amp;p=6" TargetMode="External"/><Relationship Id="rId4" Type="http://schemas.openxmlformats.org/officeDocument/2006/relationships/hyperlink" Target="https://www.researchgate.net/publication/233632633_Use_of_Duplex_Stainless_Steel_Plate_for_Durable_Bridge_Constructio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stainless.org/applications/architecture-building-and-construction-applications/structural-applications/" TargetMode="External"/><Relationship Id="rId3" Type="http://schemas.openxmlformats.org/officeDocument/2006/relationships/hyperlink" Target="https://en.wikipedia.org/wiki/Hong_Kong%E2%80%93Zhuhai%E2%80%93Macau_Bridge" TargetMode="External"/><Relationship Id="rId7" Type="http://schemas.openxmlformats.org/officeDocument/2006/relationships/hyperlink" Target="https://www.apnnews.com/pamban-to-become-indias-first-railway-bridge-to-use-stainless-steel-structural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://www.worldstainless.org/architecture_building_and_construction_applications/structural_applications" TargetMode="External"/><Relationship Id="rId11" Type="http://schemas.openxmlformats.org/officeDocument/2006/relationships/hyperlink" Target="https://www.imoa.info/molybdenum-uses/molybdenum-grade-stainless-steels/architecture/pedestrian-bridges.php" TargetMode="External"/><Relationship Id="rId5" Type="http://schemas.openxmlformats.org/officeDocument/2006/relationships/hyperlink" Target="https://www.imoa.info/molybdenum-media-centre/downloads/" TargetMode="External"/><Relationship Id="rId10" Type="http://schemas.openxmlformats.org/officeDocument/2006/relationships/hyperlink" Target="https://www.outokumpu.com/en/choose-stainless/2018/case-pedestrian-bridge-at-trumpf-headquarters" TargetMode="External"/><Relationship Id="rId4" Type="http://schemas.openxmlformats.org/officeDocument/2006/relationships/hyperlink" Target="#IMOA_Moly_review"/><Relationship Id="rId9" Type="http://schemas.openxmlformats.org/officeDocument/2006/relationships/hyperlink" Target="http://www.worldstainless.org/Files/issf/non-image-files/PDF/ISSF_Stainless_Steel_as_an_Architectural_Material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nvironment.org/explore-topics/oceans-seas/what-we-do/working-regional-seas/coastal-zone-management" TargetMode="External"/><Relationship Id="rId2" Type="http://schemas.openxmlformats.org/officeDocument/2006/relationships/hyperlink" Target="http://www.unfccc.int/resource/docs/tp/tp0199.pdf" TargetMode="External"/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inlesssteelrebar.org/applications/coastal-protection-at-cromer-uk/" TargetMode="External"/><Relationship Id="rId3" Type="http://schemas.openxmlformats.org/officeDocument/2006/relationships/hyperlink" Target="http://www.unfccc.int/resource/docs/tp/tp0199.pdf" TargetMode="External"/><Relationship Id="rId7" Type="http://schemas.openxmlformats.org/officeDocument/2006/relationships/hyperlink" Target="https://www.unenvironment.org/explore-topics/oceans-seas/what-we-do/working-regional-seas/coastal-zone-management" TargetMode="External"/><Relationship Id="rId2" Type="http://schemas.openxmlformats.org/officeDocument/2006/relationships/hyperlink" Target="https://www.ipcc.ch/" TargetMode="Externa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s://www.cerema.fr/fr/evenements/territoires-littoraux-transition-face-au-changement" TargetMode="External"/><Relationship Id="rId5" Type="http://schemas.openxmlformats.org/officeDocument/2006/relationships/hyperlink" Target="https://www.cerema.fr/fr/actualites/adapter-documents-conception-entretien-exploitation" TargetMode="External"/><Relationship Id="rId10" Type="http://schemas.openxmlformats.org/officeDocument/2006/relationships/hyperlink" Target="https://www.constructioncayola.com/batiment/article/2008/11/20/23050/l-inox-pour-resister-atlantique" TargetMode="External"/><Relationship Id="rId4" Type="http://schemas.openxmlformats.org/officeDocument/2006/relationships/hyperlink" Target="https://www.novethic.fr/actualite/environnement/biodiversite/isr-rse/le-changement-climatique-grignote-nos-cotes-et-menace-plus-d-un-million-de-francais-147571.html" TargetMode="External"/><Relationship Id="rId9" Type="http://schemas.openxmlformats.org/officeDocument/2006/relationships/hyperlink" Target="http://stainlesssteelrebar.org/applications/bayonne-breakwater/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coastal-environments.weebly.com/landforms-and-processes.html" TargetMode="External"/><Relationship Id="rId3" Type="http://schemas.openxmlformats.org/officeDocument/2006/relationships/hyperlink" Target="https://europe.arcelormittal.com/europeprojectgallery/fol_montsaintmichel" TargetMode="External"/><Relationship Id="rId7" Type="http://schemas.openxmlformats.org/officeDocument/2006/relationships/hyperlink" Target="https://www.outokumpu.com/en/choose-stainless/2016/floodgates-to-fight-rising-sea-levels" TargetMode="External"/><Relationship Id="rId2" Type="http://schemas.openxmlformats.org/officeDocument/2006/relationships/hyperlink" Target="https://www.nickelinstitute.org/en/NickelMagazine/MagazineHome/AllArchives/2015/Volume30-3/InUseMontStMichel.aspx?selected=year" TargetMode="Externa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s://www.cedinox.es/opencms901/export/sites/cedinox/.galleries/publicaciones-tecnicas/Extension-en-mer-de-Monaco.pdf" TargetMode="External"/><Relationship Id="rId5" Type="http://schemas.openxmlformats.org/officeDocument/2006/relationships/hyperlink" Target="https://www.pontek.fi/in-english" TargetMode="External"/><Relationship Id="rId4" Type="http://schemas.openxmlformats.org/officeDocument/2006/relationships/hyperlink" Target="http://www.pratiwisteel.com/news/view/20110708090600/Outokumpu-Duplex-Stainless-Steel-For-Sluice-And-Flood-Gates-Structures-In-Finland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3.xml"/><Relationship Id="rId4" Type="http://schemas.openxmlformats.org/officeDocument/2006/relationships/hyperlink" Target="https://coastal-environments.weebly.com/landforms-and-processes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建筑／土木工程发言人的幻灯片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第二章</a:t>
            </a:r>
            <a:endParaRPr lang="fr-FR" sz="4000" b="1" dirty="0">
              <a:solidFill>
                <a:srgbClr val="C00000"/>
              </a:solidFill>
            </a:endParaRPr>
          </a:p>
          <a:p>
            <a:r>
              <a:rPr lang="zh-CN" altLang="en-US" sz="4000" b="1" dirty="0">
                <a:solidFill>
                  <a:srgbClr val="C00000"/>
                </a:solidFill>
              </a:rPr>
              <a:t>应用 </a:t>
            </a:r>
            <a:r>
              <a:rPr lang="nl-BE" altLang="zh-CN" sz="4000" b="1" dirty="0">
                <a:solidFill>
                  <a:srgbClr val="C00000"/>
                </a:solidFill>
              </a:rPr>
              <a:t>–</a:t>
            </a:r>
            <a:r>
              <a:rPr lang="zh-CN" altLang="nl-BE" sz="4000" b="1" dirty="0">
                <a:solidFill>
                  <a:srgbClr val="C00000"/>
                </a:solidFill>
              </a:rPr>
              <a:t>基础设施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修复前的水库，韩国江陵市</a:t>
            </a:r>
            <a:r>
              <a:rPr lang="en-US" baseline="30000" dirty="0"/>
              <a:t>9</a:t>
            </a:r>
            <a:endParaRPr lang="en-US" sz="3600" baseline="30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0" y="1666875"/>
            <a:ext cx="2214563" cy="49974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/>
              <a:t>图片上可看到混凝土的腐蚀和损坏引起漏水。</a:t>
            </a:r>
            <a:endParaRPr lang="en-GB" sz="18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/>
              <a:t>环氧涂层因其不持久而不被采用。</a:t>
            </a:r>
            <a:endParaRPr lang="en-GB" sz="18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/>
              <a:t>因为不锈钢具备良好的耐腐蚀性、耐久性，无需维护以及不滋生细菌等特性，因此被选做内衬来加固旧有管道。</a:t>
            </a:r>
            <a:endParaRPr lang="en-US" sz="1100" dirty="0"/>
          </a:p>
        </p:txBody>
      </p:sp>
      <p:pic>
        <p:nvPicPr>
          <p:cNvPr id="3" name="Picture 4" descr="\\문창서버\server\7.공사\★시공완료사진\▶워크사진촬영\131216-대구봉덕배수지-STS\시공전\_DSF53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6401601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920372" y="594928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imSun" panose="02010600030101010101" pitchFamily="2" charset="-122"/>
                <a:ea typeface="SimSun" panose="02010600030101010101" pitchFamily="2" charset="-122"/>
              </a:rPr>
              <a:t>之前</a:t>
            </a:r>
            <a:endParaRPr lang="en-US" sz="6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80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和加了新的不锈钢内衬之后一样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3" name="Picture 2" descr="Y:\7.공사\★시공완료사진\워크사진촬영\대구화원배수지\_DSF04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412" y="1701280"/>
            <a:ext cx="6445107" cy="42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941777" y="594928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imSun" panose="02010600030101010101" pitchFamily="2" charset="-122"/>
                <a:ea typeface="SimSun" panose="02010600030101010101" pitchFamily="2" charset="-122"/>
              </a:rPr>
              <a:t>之后</a:t>
            </a:r>
            <a:endParaRPr lang="en-US" sz="6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-18798" y="1667123"/>
            <a:ext cx="2286541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使用了STS329LD和STS329J3L双相不锈钢</a:t>
            </a:r>
            <a:endParaRPr lang="en-GB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面板焊接在一起后，锚定在混凝土中</a:t>
            </a:r>
            <a:endParaRPr lang="en-US" sz="1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9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配水参考资料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3"/>
              </a:rPr>
              <a:t>http://www.nickelinstitute.org/en/NickelUseInSociety/MaterialsSelectionAndUse/Water/Distribution.aspx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4"/>
              </a:rPr>
              <a:t>http://www.imoa.info/download_files/stainless-steel/Stainless_Steel_Pipe.pdf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5"/>
              </a:rPr>
              <a:t>https://www.worldstainless.org/Files/issf/non-image-files/PDF/Euro_Inox/Cutler_water_EN.pdf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6"/>
              </a:rPr>
              <a:t>https://www.worldstainless.org/Files/ISSF/non-image-files/PDF/ISSF_Stainless_Steel_in_Drinking_Water_Supply.pdf</a:t>
            </a:r>
            <a:r>
              <a:rPr lang="fr-FR" sz="2400" dirty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7"/>
              </a:rPr>
              <a:t>https://worldstainless.org/</a:t>
            </a:r>
            <a:r>
              <a:rPr lang="en-GB" sz="2400" dirty="0">
                <a:hlinkClick r:id="rId8"/>
              </a:rPr>
              <a:t>applications/applications-for-the-protection-of-the-environment-and-human-health/protection-of-water/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9"/>
              </a:rPr>
              <a:t>https://www.worldstainless.org/Files/issf/non-image-files/PDF/Euro_Inox/CorrResist_SoilsConcrete_EN.pdf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10"/>
              </a:rPr>
              <a:t>https://www.nickelinstitute.org/~/Media/Files/TechnicalLiterature/FieldCorrosionResistanceTestOnStStPipingForBuildingService_12012_.pdf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11"/>
              </a:rPr>
              <a:t>https://worldstainless.org/</a:t>
            </a:r>
            <a:r>
              <a:rPr lang="en-GB" sz="2400" dirty="0">
                <a:hlinkClick r:id="rId11"/>
              </a:rPr>
              <a:t>applications/applications-for-the-protection-of-the-environment-and-human-health/protection-of-water/</a:t>
            </a:r>
            <a:r>
              <a:rPr lang="fr-FR" sz="2400" dirty="0"/>
              <a:t> - </a:t>
            </a:r>
            <a:r>
              <a:rPr lang="en-GB" sz="2400" u="sng" dirty="0">
                <a:hlinkClick r:id="rId12"/>
              </a:rPr>
              <a:t>https://www.worldstainless.org/Files/issf/non-image-files/PDF/ISSF_A_workable_solution_Chinese.pdf</a:t>
            </a:r>
            <a:endParaRPr lang="en-GB" sz="2400" u="sng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2400" dirty="0"/>
              <a:t>来源：韩国浦项制铁</a:t>
            </a:r>
            <a:r>
              <a:rPr lang="fr-FR" sz="2400" dirty="0"/>
              <a:t> (</a:t>
            </a:r>
            <a:r>
              <a:rPr lang="fr-FR" sz="2400" dirty="0">
                <a:hlinkClick r:id="rId13"/>
              </a:rPr>
              <a:t>http://www.posco.com</a:t>
            </a:r>
            <a:r>
              <a:rPr lang="fr-FR" sz="24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016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2. </a:t>
            </a:r>
            <a:r>
              <a:rPr lang="zh-CN" altLang="nl-BE" dirty="0"/>
              <a:t>桥梁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C33F54-44C2-4DFA-B669-BFAAD4A73A2D}" type="slidenum">
              <a:rPr lang="en-GB" smtClean="0"/>
              <a:pPr/>
              <a:t>13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7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fr-FR" dirty="0"/>
              <a:t>很多</a:t>
            </a:r>
            <a:r>
              <a:rPr lang="zh-CN" altLang="en-US" dirty="0"/>
              <a:t>桥梁现状很差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很多</a:t>
            </a:r>
            <a:r>
              <a:rPr lang="zh-CN" altLang="en-US" dirty="0"/>
              <a:t>桥梁都是在二战之后修建的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en-US" dirty="0"/>
              <a:t>预计</a:t>
            </a:r>
            <a:r>
              <a:rPr lang="en-US" altLang="zh-CN" dirty="0"/>
              <a:t>60</a:t>
            </a:r>
            <a:r>
              <a:rPr lang="zh-CN" altLang="en-US" dirty="0"/>
              <a:t>年以上的寿命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交通量</a:t>
            </a:r>
            <a:r>
              <a:rPr lang="zh-CN" altLang="en-US" dirty="0"/>
              <a:t>一直比预测的要大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经常性</a:t>
            </a:r>
            <a:r>
              <a:rPr lang="zh-CN" altLang="en-US" dirty="0"/>
              <a:t>的削减维护成本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fr-FR" dirty="0"/>
              <a:t>欧盟</a:t>
            </a:r>
            <a:r>
              <a:rPr lang="zh-CN" altLang="en-US" dirty="0"/>
              <a:t>的状况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没有</a:t>
            </a:r>
            <a:r>
              <a:rPr lang="zh-CN" altLang="en-US" dirty="0"/>
              <a:t>发布全面报告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因国家而已</a:t>
            </a: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en-US" dirty="0"/>
              <a:t>德国：德国高速公路桥中</a:t>
            </a:r>
            <a:r>
              <a:rPr lang="en-US" altLang="zh-CN" dirty="0"/>
              <a:t>12.5%</a:t>
            </a:r>
            <a:r>
              <a:rPr lang="zh-CN" altLang="en-US" dirty="0"/>
              <a:t>状态良好，</a:t>
            </a:r>
            <a:r>
              <a:rPr lang="en-US" altLang="zh-CN" dirty="0"/>
              <a:t>12.4%</a:t>
            </a:r>
            <a:r>
              <a:rPr lang="zh-CN" altLang="en-US" dirty="0"/>
              <a:t>状态很差</a:t>
            </a: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法国</a:t>
            </a:r>
            <a:r>
              <a:rPr lang="zh-CN" altLang="en-US" dirty="0"/>
              <a:t>：最近的一份报告认为</a:t>
            </a:r>
            <a:r>
              <a:rPr lang="en-US" altLang="zh-CN" dirty="0"/>
              <a:t>1/3</a:t>
            </a:r>
            <a:r>
              <a:rPr lang="zh-CN" altLang="en-US" dirty="0"/>
              <a:t>的桥梁状况不佳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等等</a:t>
            </a:r>
            <a:r>
              <a:rPr lang="fr-FR" altLang="zh-CN" dirty="0"/>
              <a:t>……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5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CE9A-B5BE-41B9-BFBA-C3CD17AC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nl-BE" dirty="0"/>
              <a:t>美国</a:t>
            </a:r>
            <a:r>
              <a:rPr lang="zh-CN" altLang="en-US" dirty="0"/>
              <a:t>的状况</a:t>
            </a:r>
            <a:br>
              <a:rPr lang="nl-BE" dirty="0"/>
            </a:br>
            <a:r>
              <a:rPr lang="zh-CN" altLang="nl-BE" dirty="0"/>
              <a:t>美</a:t>
            </a:r>
            <a:r>
              <a:rPr lang="zh-CN" altLang="en-US" dirty="0"/>
              <a:t>国</a:t>
            </a:r>
            <a:r>
              <a:rPr lang="zh-CN" altLang="nl-BE" dirty="0"/>
              <a:t>需要</a:t>
            </a:r>
            <a:r>
              <a:rPr lang="zh-CN" altLang="en-US" dirty="0"/>
              <a:t>更换或修复的桥梁数量，包括有结构缺陷的桥梁</a:t>
            </a:r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584C9B-97FA-4F6D-9740-9AD198547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10360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34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fr-FR" dirty="0"/>
              <a:t>桥梁用</a:t>
            </a:r>
            <a:r>
              <a:rPr lang="zh-CN" altLang="en-US" dirty="0"/>
              <a:t>不锈钢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案例分析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7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642" y="59331"/>
            <a:ext cx="3015461" cy="955576"/>
          </a:xfrm>
        </p:spPr>
        <p:txBody>
          <a:bodyPr>
            <a:normAutofit/>
          </a:bodyPr>
          <a:lstStyle/>
          <a:p>
            <a:r>
              <a:rPr lang="zh-CN" altLang="fr-FR" dirty="0"/>
              <a:t>香港</a:t>
            </a:r>
            <a:r>
              <a:rPr lang="zh-CN" altLang="en-US" dirty="0"/>
              <a:t>昂船洲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0" y="1801685"/>
            <a:ext cx="3779912" cy="41044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1600" dirty="0"/>
              <a:t>这座交通拥挤的标志性桥梁位于市区，设计上能够耐热带气候条件、城市污染、海雾、海风、台风，船舶撞击和地震荷载所产生的意外负荷等因素。这是当时（</a:t>
            </a:r>
            <a:r>
              <a:rPr lang="en-US" altLang="zh-CN" sz="1600" dirty="0"/>
              <a:t>2009</a:t>
            </a:r>
            <a:r>
              <a:rPr lang="zh-CN" altLang="en-US" sz="1600" dirty="0"/>
              <a:t>年）第一座跨度超过</a:t>
            </a:r>
            <a:r>
              <a:rPr lang="en-US" altLang="zh-CN" sz="1600" dirty="0"/>
              <a:t>1</a:t>
            </a:r>
            <a:r>
              <a:rPr lang="zh-CN" altLang="en-US" sz="1600" dirty="0"/>
              <a:t>公里的斜拉桥，预计使用寿命为</a:t>
            </a:r>
            <a:r>
              <a:rPr lang="en-US" altLang="zh-CN" sz="1600" dirty="0"/>
              <a:t>120</a:t>
            </a:r>
            <a:r>
              <a:rPr lang="zh-CN" altLang="en-US" sz="1600" dirty="0"/>
              <a:t>年。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1600" dirty="0"/>
              <a:t>塔架上部混凝土的包层、斜拉锚固，塔架地基和下部都使用了双相不锈钢</a:t>
            </a:r>
            <a:r>
              <a:rPr lang="en-US" sz="1600" dirty="0"/>
              <a:t>UNS S32205（EN1.4462）。</a:t>
            </a:r>
          </a:p>
        </p:txBody>
      </p:sp>
      <p:sp>
        <p:nvSpPr>
          <p:cNvPr id="6" name="ZoneTexte 5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291E3250-A03C-42BF-B140-BB1A160F6C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7788" y="1124744"/>
            <a:ext cx="4629150" cy="4736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3204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蒙特利尔尚普兰</a:t>
            </a:r>
            <a:endParaRPr lang="en-US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701D125B-F518-444A-BBBF-EF3B372E6C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900" dirty="0"/>
              <a:t>新桥（</a:t>
            </a:r>
            <a:r>
              <a:rPr lang="en-US" altLang="zh-CN" sz="900" dirty="0"/>
              <a:t>2019</a:t>
            </a:r>
            <a:r>
              <a:rPr lang="zh-CN" altLang="en-US" sz="900" dirty="0"/>
              <a:t>年建）会取代因腐蚀而失效的旧桥。它能够抵抗严峻的、温度低至 </a:t>
            </a:r>
            <a:r>
              <a:rPr lang="en-US" altLang="zh-CN" sz="900" dirty="0"/>
              <a:t>-25°C</a:t>
            </a:r>
            <a:r>
              <a:rPr lang="zh-CN" altLang="en-US" sz="900" dirty="0"/>
              <a:t>高达</a:t>
            </a:r>
            <a:r>
              <a:rPr lang="en-US" altLang="zh-CN" sz="900" dirty="0"/>
              <a:t>30°C</a:t>
            </a:r>
            <a:r>
              <a:rPr lang="zh-CN" altLang="en-US" sz="900" dirty="0"/>
              <a:t>的冻融循环。新桥长达</a:t>
            </a:r>
            <a:r>
              <a:rPr lang="en-US" altLang="zh-CN" sz="900" dirty="0"/>
              <a:t>3.4</a:t>
            </a:r>
            <a:r>
              <a:rPr lang="zh-CN" altLang="en-US" sz="900" dirty="0"/>
              <a:t>公里，横跨圣劳伦斯河和海道，每年将运载</a:t>
            </a:r>
            <a:r>
              <a:rPr lang="en-US" altLang="zh-CN" sz="900" dirty="0"/>
              <a:t>5000</a:t>
            </a:r>
            <a:r>
              <a:rPr lang="zh-CN" altLang="en-US" sz="900" dirty="0"/>
              <a:t>多万辆汽车。新桥拥有一条四车道的高速公路，一条通勤铁路线，自行车道和观景台。桥结构的关键部位使用了超过</a:t>
            </a:r>
            <a:r>
              <a:rPr lang="en-US" altLang="zh-CN" sz="900" dirty="0"/>
              <a:t>15000</a:t>
            </a:r>
            <a:r>
              <a:rPr lang="zh-CN" altLang="en-US" sz="900" dirty="0"/>
              <a:t>吨的</a:t>
            </a:r>
            <a:r>
              <a:rPr lang="en-US" altLang="zh-CN" sz="900" dirty="0"/>
              <a:t>S32305</a:t>
            </a:r>
            <a:r>
              <a:rPr lang="zh-CN" altLang="en-US" sz="900" dirty="0"/>
              <a:t>（</a:t>
            </a:r>
            <a:r>
              <a:rPr lang="en-US" altLang="zh-CN" sz="900" dirty="0"/>
              <a:t>EN1.4362</a:t>
            </a:r>
            <a:r>
              <a:rPr lang="zh-CN" altLang="en-US" sz="900" dirty="0"/>
              <a:t>）号钢。</a:t>
            </a:r>
            <a:endParaRPr lang="en-US" altLang="zh-CN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900" dirty="0"/>
              <a:t>旧桥于</a:t>
            </a:r>
            <a:r>
              <a:rPr lang="en-US" altLang="zh-CN" sz="900" dirty="0"/>
              <a:t>1962</a:t>
            </a:r>
            <a:r>
              <a:rPr lang="zh-CN" altLang="en-US" sz="900" dirty="0"/>
              <a:t>年投入使用。虽然经历了广泛维修，但仍然必须更换。新桥耗资约</a:t>
            </a:r>
            <a:r>
              <a:rPr lang="en-US" altLang="zh-CN" sz="900" dirty="0"/>
              <a:t>42</a:t>
            </a:r>
            <a:r>
              <a:rPr lang="zh-CN" altLang="en-US" sz="900" dirty="0"/>
              <a:t>亿加元。此外，旧桥拆除也需要</a:t>
            </a:r>
            <a:r>
              <a:rPr lang="en-US" altLang="zh-CN" sz="900" dirty="0"/>
              <a:t>4</a:t>
            </a:r>
            <a:r>
              <a:rPr lang="zh-CN" altLang="en-US" sz="900" dirty="0"/>
              <a:t>亿加元。</a:t>
            </a:r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2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zh-CN" altLang="en-US" dirty="0">
                <a:hlinkClick r:id="" action="ppaction://noaction"/>
              </a:rPr>
              <a:t>游泳池</a:t>
            </a:r>
            <a:endParaRPr lang="nl-BE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nl-BE" dirty="0">
                <a:hlinkClick r:id="rId3" action="ppaction://hlinksldjump"/>
              </a:rPr>
              <a:t>桥梁</a:t>
            </a:r>
            <a:endParaRPr lang="nl-BE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nl-BE" dirty="0">
                <a:hlinkClick r:id="rId4" action="ppaction://hlinksldjump"/>
              </a:rPr>
              <a:t>海防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AF66AA0-E37C-4065-8BE7-D4086C065B5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020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珠港澳大桥</a:t>
            </a:r>
            <a:endParaRPr lang="en-US" dirty="0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88A65371-045D-432D-BE2F-31454D44E0CE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zh-CN" altLang="en-US" dirty="0"/>
              <a:t>这座桥是</a:t>
            </a:r>
            <a:r>
              <a:rPr lang="en-US" altLang="zh-CN" dirty="0"/>
              <a:t>50</a:t>
            </a:r>
            <a:r>
              <a:rPr lang="zh-CN" altLang="en-US" dirty="0"/>
              <a:t>公里长连接线的一部分，这条连接线由三座斜拉桥、一条</a:t>
            </a:r>
            <a:r>
              <a:rPr lang="en-US" altLang="zh-CN" dirty="0"/>
              <a:t>6.7</a:t>
            </a:r>
            <a:r>
              <a:rPr lang="zh-CN" altLang="en-US" dirty="0"/>
              <a:t>公里的海底隧道和三个人工岛组成。大桥修建耗时</a:t>
            </a:r>
            <a:r>
              <a:rPr lang="en-US" altLang="zh-CN" dirty="0"/>
              <a:t>9</a:t>
            </a:r>
            <a:r>
              <a:rPr lang="zh-CN" altLang="en-US" dirty="0"/>
              <a:t>年，耗资约</a:t>
            </a:r>
            <a:r>
              <a:rPr lang="en-US" altLang="zh-CN" dirty="0"/>
              <a:t>200</a:t>
            </a:r>
            <a:r>
              <a:rPr lang="zh-CN" altLang="en-US" dirty="0"/>
              <a:t>亿美元，寿命</a:t>
            </a:r>
            <a:r>
              <a:rPr lang="en-US" altLang="zh-CN" dirty="0"/>
              <a:t>100</a:t>
            </a:r>
            <a:r>
              <a:rPr lang="zh-CN" altLang="en-US" dirty="0"/>
              <a:t>年，并于</a:t>
            </a:r>
            <a:r>
              <a:rPr lang="en-US" altLang="zh-CN" dirty="0"/>
              <a:t>2018</a:t>
            </a:r>
            <a:r>
              <a:rPr lang="zh-CN" altLang="en-US" dirty="0"/>
              <a:t>年竣工。</a:t>
            </a:r>
          </a:p>
          <a:p>
            <a:pPr>
              <a:spcBef>
                <a:spcPts val="0"/>
              </a:spcBef>
            </a:pPr>
            <a:r>
              <a:rPr lang="zh-CN" altLang="en-US" dirty="0"/>
              <a:t>在关键区域使用了</a:t>
            </a:r>
            <a:r>
              <a:rPr lang="en-US" altLang="zh-CN" dirty="0"/>
              <a:t>1</a:t>
            </a:r>
            <a:r>
              <a:rPr lang="zh-CN" altLang="en-US" dirty="0"/>
              <a:t>万多吨的双相钢。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6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德克萨斯州沃思堡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402D07CD-ADD1-4D19-B9AB-ACF8AAFA2C73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011960" cy="941982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这是全球首座由预制件建成的拱桥，总共有</a:t>
            </a:r>
            <a:r>
              <a:rPr lang="en-US" altLang="zh-CN" dirty="0"/>
              <a:t>12</a:t>
            </a:r>
            <a:r>
              <a:rPr lang="zh-CN" altLang="en-US" dirty="0"/>
              <a:t>个预单元构成，于</a:t>
            </a:r>
            <a:r>
              <a:rPr lang="en-US" altLang="zh-CN" dirty="0"/>
              <a:t>2013</a:t>
            </a:r>
            <a:r>
              <a:rPr lang="zh-CN" altLang="en-US" dirty="0"/>
              <a:t>年完工。 其创新之处在于，拱桥上下端是用角架立钢筋连接起来的。具有很好的稳定性和结构性能。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钢筋使用了</a:t>
            </a:r>
            <a:r>
              <a:rPr lang="en-US" altLang="zh-CN" dirty="0"/>
              <a:t>S32205</a:t>
            </a:r>
            <a:r>
              <a:rPr lang="zh-CN" altLang="en-US" dirty="0"/>
              <a:t>（</a:t>
            </a:r>
            <a:r>
              <a:rPr lang="en-US" altLang="zh-CN" dirty="0"/>
              <a:t>EN1.4462</a:t>
            </a:r>
            <a:r>
              <a:rPr lang="zh-CN" altLang="en-US" dirty="0"/>
              <a:t>）号钢。整体设计结构上非常高效优雅，能保证长期耐用性。</a:t>
            </a:r>
            <a:endParaRPr lang="en-US" altLang="zh-CN" dirty="0"/>
          </a:p>
        </p:txBody>
      </p:sp>
      <p:sp>
        <p:nvSpPr>
          <p:cNvPr id="7" name="ZoneTexte 6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573" y="4139854"/>
            <a:ext cx="1628189" cy="17291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57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梅诺卡岛卡拉吉尔达纳</a:t>
            </a:r>
            <a:endParaRPr lang="en-US" dirty="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B9184C8B-5B22-44EE-9E74-886A1EFE04D7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/>
              <a:t>这座不锈钢桥于</a:t>
            </a:r>
            <a:r>
              <a:rPr lang="en-US" altLang="zh-CN" dirty="0"/>
              <a:t>2005</a:t>
            </a:r>
            <a:r>
              <a:rPr lang="zh-CN" altLang="en-US" dirty="0"/>
              <a:t>年投入使用，替换了原有的碳钢筋混凝土结构。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/>
              <a:t>之所以没有选择碳钢，而是</a:t>
            </a:r>
            <a:r>
              <a:rPr lang="en-US" altLang="zh-CN" dirty="0"/>
              <a:t>S32205 (EN1.4462)</a:t>
            </a:r>
            <a:r>
              <a:rPr lang="zh-CN" altLang="en-US" dirty="0"/>
              <a:t>双相钢，是因为后者具有更好的机械性能和耐腐蚀性。其额定最小屈服强度是</a:t>
            </a:r>
            <a:r>
              <a:rPr lang="en-US" altLang="zh-CN" dirty="0"/>
              <a:t>460Mpa</a:t>
            </a:r>
            <a:r>
              <a:rPr lang="zh-CN" altLang="en-US" dirty="0"/>
              <a:t>，测量值为</a:t>
            </a:r>
            <a:r>
              <a:rPr lang="en-US" altLang="zh-CN" dirty="0"/>
              <a:t>535Mpa</a:t>
            </a:r>
            <a:r>
              <a:rPr lang="zh-CN" altLang="en-US" dirty="0"/>
              <a:t>，而碳钢的额定屈服强度只有</a:t>
            </a:r>
            <a:r>
              <a:rPr lang="en-US" altLang="zh-CN" dirty="0"/>
              <a:t>355Mpa</a:t>
            </a:r>
            <a:r>
              <a:rPr lang="zh-CN" altLang="en-US" dirty="0"/>
              <a:t>。</a:t>
            </a:r>
            <a:r>
              <a:rPr lang="en-US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新加坡双螺旋桥</a:t>
            </a:r>
            <a:endParaRPr lang="en-US" dirty="0"/>
          </a:p>
        </p:txBody>
      </p:sp>
      <p:pic>
        <p:nvPicPr>
          <p:cNvPr id="8" name="Image 6" descr="D:\MesDocuments\Temp\Telechargements\Marina Bay Bridge 3.jpg">
            <a:extLst>
              <a:ext uri="{FF2B5EF4-FFF2-40B4-BE49-F238E27FC236}">
                <a16:creationId xmlns:a16="http://schemas.microsoft.com/office/drawing/2014/main" id="{71B4746D-1FD9-4325-869D-365D3FBFAEB9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/>
              <a:t>其独特的双螺旋结构长达</a:t>
            </a:r>
            <a:r>
              <a:rPr lang="en-US" altLang="zh-CN" dirty="0"/>
              <a:t>280</a:t>
            </a:r>
            <a:r>
              <a:rPr lang="zh-CN" altLang="en-US" dirty="0"/>
              <a:t>米，支撑着一条人行道，由</a:t>
            </a:r>
            <a:r>
              <a:rPr lang="en-US" altLang="zh-CN" dirty="0"/>
              <a:t>S32205</a:t>
            </a:r>
            <a:r>
              <a:rPr lang="zh-CN" altLang="en-US" dirty="0"/>
              <a:t>（</a:t>
            </a:r>
            <a:r>
              <a:rPr lang="en-US" altLang="zh-CN" dirty="0"/>
              <a:t>EN1.4462</a:t>
            </a:r>
            <a:r>
              <a:rPr lang="zh-CN" altLang="en-US" dirty="0"/>
              <a:t>）号双相钢管和钢板制成。选择该牌号钢是因为它具有卓越的强度及热带海洋环境耐腐蚀性。其生命周期成本低于碳钢方案。夜晚，不锈钢抛光表面增强了白光效果，显得格外美丽。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02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法国</a:t>
            </a:r>
            <a:r>
              <a:rPr lang="zh-CN" altLang="en-US" dirty="0"/>
              <a:t>里昂</a:t>
            </a:r>
            <a:endParaRPr lang="en-US" dirty="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0B16D2A8-D954-409C-A8ED-A4B5BB547FAC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333333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这座双相钢制人行天桥位于里昂的重振区，毗邻新建的汇流博物馆。当船只进入码头时，天桥可以打开让它们通过。它的外观优雅美丽，不需要维护。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德国</a:t>
            </a:r>
            <a:r>
              <a:rPr lang="zh-CN" altLang="en-US" dirty="0"/>
              <a:t>通快</a:t>
            </a:r>
            <a:endParaRPr lang="en-US" dirty="0"/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333B71ED-D08B-4E5B-A128-B1EB35FB0AB4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ln>
            <a:solidFill>
              <a:srgbClr val="333333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这座横跨交通拥堵的</a:t>
            </a:r>
            <a:r>
              <a:rPr lang="en-US" altLang="zh-CN" dirty="0" err="1"/>
              <a:t>Gerlinger</a:t>
            </a:r>
            <a:r>
              <a:rPr lang="en-US" altLang="zh-CN" dirty="0"/>
              <a:t> Strasse</a:t>
            </a:r>
            <a:r>
              <a:rPr lang="zh-CN" altLang="en-US" dirty="0"/>
              <a:t>的人行桥连接了德国迪青根通快总部的两个办公点。它采用强耐腐蚀性的</a:t>
            </a:r>
            <a:r>
              <a:rPr lang="en-US" altLang="zh-CN" dirty="0"/>
              <a:t>S32205 (EN1.4462)</a:t>
            </a:r>
            <a:r>
              <a:rPr lang="zh-CN" altLang="en-US" dirty="0"/>
              <a:t>号钢制成，经通快激光技术切割，薄而结实，它的形状非常有特点，令人过目难忘。</a:t>
            </a:r>
          </a:p>
          <a:p>
            <a:r>
              <a:rPr lang="zh-CN" altLang="en-US" dirty="0"/>
              <a:t>它证明了双相钢不仅仅可以用于标志性结构。</a:t>
            </a:r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43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加州</a:t>
            </a:r>
            <a:r>
              <a:rPr lang="zh-CN" altLang="en-US" dirty="0"/>
              <a:t>圣迭戈港</a:t>
            </a:r>
            <a:endParaRPr lang="en-US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848E8C04-7923-478D-A015-1185C80C7E75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/>
              <a:t>这座自锚式悬挂结构长</a:t>
            </a:r>
            <a:r>
              <a:rPr lang="en-US" altLang="zh-CN" dirty="0"/>
              <a:t>168</a:t>
            </a:r>
            <a:r>
              <a:rPr lang="zh-CN" altLang="en-US" dirty="0"/>
              <a:t>米，非常漂亮。弧形桥面由固定在倾斜单塔的斜拉索所支撑，整个设计简洁优美。桥梁结构部件、栏杆、拉索和连接件选用了双相钢</a:t>
            </a:r>
            <a:r>
              <a:rPr lang="en-US" altLang="zh-CN" dirty="0"/>
              <a:t>S31803</a:t>
            </a:r>
            <a:r>
              <a:rPr lang="zh-CN" altLang="en-US" dirty="0"/>
              <a:t>和奥体钢</a:t>
            </a:r>
            <a:r>
              <a:rPr lang="en-US" altLang="zh-CN" dirty="0"/>
              <a:t>317L</a:t>
            </a:r>
            <a:r>
              <a:rPr lang="zh-CN" altLang="en-US" dirty="0"/>
              <a:t>。预计在这样的海洋环境中使用寿命将超过</a:t>
            </a:r>
            <a:r>
              <a:rPr lang="en-US" altLang="zh-CN" dirty="0"/>
              <a:t>100</a:t>
            </a:r>
            <a:r>
              <a:rPr lang="zh-CN" altLang="en-US" dirty="0"/>
              <a:t>年。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8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墨西哥普雷哥雷索码头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092EA71-75FF-4C9A-B71F-2272FC94181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312" y="1298841"/>
            <a:ext cx="4629150" cy="3501759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/>
              <a:t>左边是</a:t>
            </a:r>
            <a:r>
              <a:rPr lang="en-US" altLang="zh-CN" dirty="0"/>
              <a:t>1970</a:t>
            </a:r>
            <a:r>
              <a:rPr lang="zh-CN" altLang="en-US" dirty="0"/>
              <a:t>年建造的墩台残骸。碳钢钢筋受到海洋环境的腐蚀，导致墩台结构坍塌。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/>
              <a:t>右边挨着的码头是</a:t>
            </a:r>
            <a:r>
              <a:rPr lang="en-US" altLang="zh-CN" dirty="0"/>
              <a:t>1937-1941</a:t>
            </a:r>
            <a:r>
              <a:rPr lang="zh-CN" altLang="en-US" dirty="0"/>
              <a:t>年建好的使用了</a:t>
            </a:r>
            <a:r>
              <a:rPr lang="en-US" altLang="zh-CN" dirty="0"/>
              <a:t>304</a:t>
            </a:r>
            <a:r>
              <a:rPr lang="zh-CN" altLang="en-US" dirty="0"/>
              <a:t>号钢的钢筋，这种钢筋无需维护，仍能保持原初状态。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48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fr-FR" sz="3200" dirty="0"/>
              <a:t>现有</a:t>
            </a:r>
            <a:r>
              <a:rPr lang="zh-CN" altLang="en-US" sz="3200" dirty="0"/>
              <a:t>桥梁状况参考资料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3"/>
              </a:rPr>
              <a:t>https://www.theguardian.com/world/2018/aug/16/bridges-across-europe-are-in-a-dangerous-state-warn-experts</a:t>
            </a:r>
            <a:r>
              <a:rPr lang="en-US" dirty="0"/>
              <a:t>   </a:t>
            </a:r>
            <a:endParaRPr lang="fr-FR" dirty="0">
              <a:hlinkClick r:id="rId4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>
                <a:hlinkClick r:id="rId4"/>
              </a:rPr>
              <a:t>https://ec.europa.eu/jrc/en/news/keeping-european-bridges-safe</a:t>
            </a:r>
            <a:r>
              <a:rPr lang="fr-FR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5"/>
              </a:rPr>
              <a:t>https://www.thelocal.de/20180815/bridge-collapse-cannot-be-ruled-out-in-germany-says-expert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6"/>
              </a:rPr>
              <a:t>https://www.bast.de/BASt_2017/DE/Ingenieurbau/Statistik/statistik-node.html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7"/>
              </a:rPr>
              <a:t>https://www.lemonde.fr/securite-routiere/article/2018/08/15/un-pont-sur-trois-a-besoin-de-reparations-sur-les-routes-nationales-francaises-selon-un-rapport_5342799_1655513.html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8"/>
              </a:rPr>
              <a:t>https://edition.cnn.com/2019/04/02/us/deficient-bridge-report-2019-trnd/index.html</a:t>
            </a:r>
            <a:r>
              <a:rPr lang="en-US" dirty="0"/>
              <a:t> 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9"/>
              </a:rPr>
              <a:t>https://artbabridgereport.org/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10"/>
              </a:rPr>
              <a:t>https://www.infrastructurereportcard.org/cat-item/bridges/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C33F54-44C2-4DFA-B669-BFAAD4A73A2D}" type="slidenum">
              <a:rPr lang="en-GB" smtClean="0"/>
              <a:pPr/>
              <a:t>28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fr-FR" sz="3600" dirty="0"/>
              <a:t>不锈钢</a:t>
            </a:r>
            <a:r>
              <a:rPr lang="zh-CN" altLang="en-US" sz="3600" dirty="0"/>
              <a:t>桥梁参考资料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IMOA</a:t>
            </a:r>
            <a:r>
              <a:rPr lang="zh-CN" altLang="en-US" sz="1600" dirty="0"/>
              <a:t>网站出版物：</a:t>
            </a:r>
            <a:r>
              <a:rPr lang="en-US" altLang="zh-CN" sz="1600" dirty="0"/>
              <a:t>《</a:t>
            </a:r>
            <a:r>
              <a:rPr lang="zh-CN" altLang="en-US" sz="1600" dirty="0"/>
              <a:t>车辆、铁路和人行天桥中的不锈钢</a:t>
            </a:r>
            <a:r>
              <a:rPr lang="en-US" altLang="zh-CN" sz="1600" dirty="0"/>
              <a:t>》</a:t>
            </a:r>
            <a:r>
              <a:rPr lang="en-US" sz="1600" dirty="0"/>
              <a:t> </a:t>
            </a:r>
            <a:r>
              <a:rPr lang="zh-CN" altLang="en-US" sz="1600" dirty="0"/>
              <a:t>（</a:t>
            </a:r>
            <a:r>
              <a:rPr lang="en-US" sz="1600" dirty="0"/>
              <a:t>2018</a:t>
            </a:r>
            <a:r>
              <a:rPr lang="zh-CN" altLang="en-US" sz="1600" dirty="0"/>
              <a:t>年</a:t>
            </a:r>
            <a:r>
              <a:rPr lang="en-US" altLang="zh-CN" sz="1600" dirty="0"/>
              <a:t>3</a:t>
            </a:r>
            <a:r>
              <a:rPr lang="zh-CN" altLang="en-US" sz="1600" dirty="0"/>
              <a:t>月）</a:t>
            </a:r>
            <a:r>
              <a:rPr lang="en-US" sz="1600" dirty="0"/>
              <a:t>    </a:t>
            </a:r>
            <a:r>
              <a:rPr lang="en-US" sz="1600" dirty="0">
                <a:hlinkClick r:id="rId3"/>
              </a:rPr>
              <a:t>https://www.imoa.info/stainless-solutions/archive/37/Vehicular-rail-and-pedestrian-bridges.php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C </a:t>
            </a:r>
            <a:r>
              <a:rPr lang="en-US" sz="1600" dirty="0" err="1"/>
              <a:t>Houska</a:t>
            </a:r>
            <a:r>
              <a:rPr lang="en-US" altLang="zh-CN" sz="1600" dirty="0"/>
              <a:t>《</a:t>
            </a:r>
            <a:r>
              <a:rPr lang="en-US" sz="1600" dirty="0"/>
              <a:t> </a:t>
            </a:r>
            <a:r>
              <a:rPr lang="zh-CN" altLang="en-US" sz="1600" dirty="0"/>
              <a:t>双相钢和桥梁的更多信息</a:t>
            </a:r>
            <a:r>
              <a:rPr lang="en-US" altLang="zh-CN" sz="1600" dirty="0"/>
              <a:t>》</a:t>
            </a:r>
            <a:r>
              <a:rPr lang="zh-CN" altLang="en-US" sz="1600" dirty="0"/>
              <a:t>，施工说明，（</a:t>
            </a:r>
            <a:r>
              <a:rPr lang="en-US" altLang="zh-CN" sz="1600" dirty="0"/>
              <a:t>2015</a:t>
            </a:r>
            <a:r>
              <a:rPr lang="zh-CN" altLang="en-US" sz="1600" dirty="0"/>
              <a:t>年</a:t>
            </a:r>
            <a:r>
              <a:rPr lang="en-US" altLang="zh-CN" sz="1600" dirty="0"/>
              <a:t>5</a:t>
            </a:r>
            <a:r>
              <a:rPr lang="zh-CN" altLang="en-US" sz="1600" dirty="0"/>
              <a:t>月）</a:t>
            </a:r>
            <a:r>
              <a:rPr lang="en-US" sz="1600" dirty="0"/>
              <a:t>) </a:t>
            </a:r>
            <a:r>
              <a:rPr lang="en-US" sz="1600" dirty="0">
                <a:hlinkClick r:id="rId4"/>
              </a:rPr>
              <a:t>https://www.constructionspecifier.com/duplex-bridges/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zh-CN" altLang="en-US" sz="1600" dirty="0"/>
              <a:t>欧盟出版物报告</a:t>
            </a:r>
            <a:r>
              <a:rPr lang="en-US" altLang="zh-CN" sz="1600" dirty="0"/>
              <a:t>《</a:t>
            </a:r>
            <a:r>
              <a:rPr lang="zh-CN" altLang="en-US" sz="1600" dirty="0"/>
              <a:t>在腐蚀环境中，双相钢在焊接桥梁建设中的应用</a:t>
            </a:r>
            <a:r>
              <a:rPr lang="en-US" altLang="zh-CN" sz="1600" dirty="0"/>
              <a:t>》</a:t>
            </a:r>
            <a:r>
              <a:rPr lang="zh-CN" altLang="en-US" sz="1600" dirty="0"/>
              <a:t>（</a:t>
            </a:r>
            <a:r>
              <a:rPr lang="en-US" altLang="zh-CN" sz="1600" dirty="0"/>
              <a:t>2009</a:t>
            </a:r>
            <a:r>
              <a:rPr lang="zh-CN" altLang="en-US" sz="1600" dirty="0"/>
              <a:t>年</a:t>
            </a:r>
            <a:r>
              <a:rPr lang="en-US" altLang="zh-CN" sz="1600" dirty="0"/>
              <a:t>3</a:t>
            </a:r>
            <a:r>
              <a:rPr lang="zh-CN" altLang="en-US" sz="1600" dirty="0"/>
              <a:t>月）</a:t>
            </a:r>
            <a:r>
              <a:rPr lang="en-US" sz="1600" dirty="0"/>
              <a:t> ISBN 978-92-79-09948-9  </a:t>
            </a:r>
            <a:r>
              <a:rPr lang="en-US" sz="1600" dirty="0">
                <a:hlinkClick r:id="rId5"/>
              </a:rPr>
              <a:t>https://publications.europa.eu/en/publication-detail/-/publication/ec2748d4-3269-43cd-9a34-3a0e1fba4e23/language-en/format-PDF/source-79161265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zh-CN" altLang="en-US" sz="1600" dirty="0"/>
              <a:t>欧洲不锈钢发展协会刊物</a:t>
            </a:r>
            <a:r>
              <a:rPr lang="en-US" altLang="zh-CN" sz="1600" dirty="0"/>
              <a:t>《</a:t>
            </a:r>
            <a:r>
              <a:rPr lang="zh-CN" altLang="en-US" sz="1600" dirty="0"/>
              <a:t>不锈钢人行天桥</a:t>
            </a:r>
            <a:r>
              <a:rPr lang="en-US" altLang="zh-CN" sz="1600" dirty="0"/>
              <a:t>》</a:t>
            </a:r>
            <a:r>
              <a:rPr lang="en-US" sz="1600" dirty="0"/>
              <a:t>ISBN 2 87997 084 9    </a:t>
            </a:r>
            <a:r>
              <a:rPr lang="en-US" sz="1600" dirty="0">
                <a:hlinkClick r:id="rId6"/>
              </a:rPr>
              <a:t>https://www.bssa.org.uk/cms/File/Euro%20Inox%20Publications/Pedestrian%20Bridges.pdf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N. </a:t>
            </a:r>
            <a:r>
              <a:rPr lang="en-US" sz="1600" dirty="0" err="1"/>
              <a:t>Baddoo</a:t>
            </a:r>
            <a:r>
              <a:rPr lang="en-US" sz="1600" dirty="0"/>
              <a:t> and A. </a:t>
            </a:r>
            <a:r>
              <a:rPr lang="en-US" sz="1600" dirty="0" err="1"/>
              <a:t>Kosmač</a:t>
            </a:r>
            <a:r>
              <a:rPr lang="en-US" sz="1600" dirty="0"/>
              <a:t>  </a:t>
            </a:r>
            <a:r>
              <a:rPr lang="en-US" altLang="zh-CN" sz="1600" dirty="0"/>
              <a:t>《</a:t>
            </a:r>
            <a:r>
              <a:rPr lang="zh-CN" altLang="en-US" sz="1600" dirty="0"/>
              <a:t>可持续的双相钢桥梁</a:t>
            </a:r>
            <a:r>
              <a:rPr lang="en-US" altLang="zh-CN" sz="1600" dirty="0"/>
              <a:t>》</a:t>
            </a:r>
            <a:r>
              <a:rPr lang="zh-CN" altLang="en-US" sz="1600" dirty="0"/>
              <a:t>，欧洲不锈钢发展协会</a:t>
            </a:r>
            <a:r>
              <a:rPr lang="en-US" sz="1600" dirty="0"/>
              <a:t>  </a:t>
            </a:r>
            <a:r>
              <a:rPr lang="en-US" sz="1600" dirty="0">
                <a:hlinkClick r:id="rId7"/>
              </a:rPr>
              <a:t>www.worldstainless.org/Files/issf/non-image-files/PDF/Sustainable_Duplex_Stainless_Steel_Bridges.pdf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altLang="zh-CN" sz="1600" dirty="0"/>
              <a:t>《</a:t>
            </a:r>
            <a:r>
              <a:rPr lang="zh-CN" altLang="en-US" sz="1600" dirty="0"/>
              <a:t>沿着天际线航行的圣迭戈的新海港大桥</a:t>
            </a:r>
            <a:r>
              <a:rPr lang="en-US" altLang="zh-CN" sz="1600" dirty="0"/>
              <a:t>》</a:t>
            </a:r>
            <a:r>
              <a:rPr lang="zh-CN" altLang="en-US" sz="1600" dirty="0"/>
              <a:t>（</a:t>
            </a:r>
            <a:r>
              <a:rPr lang="en-US" altLang="zh-CN" sz="1600" dirty="0"/>
              <a:t>2012</a:t>
            </a:r>
            <a:r>
              <a:rPr lang="zh-CN" altLang="en-US" sz="1600" dirty="0"/>
              <a:t>年</a:t>
            </a:r>
            <a:r>
              <a:rPr lang="en-US" altLang="zh-CN" sz="1600" dirty="0"/>
              <a:t>6</a:t>
            </a:r>
            <a:r>
              <a:rPr lang="zh-CN" altLang="en-US" sz="1600" dirty="0"/>
              <a:t>月）</a:t>
            </a:r>
            <a:r>
              <a:rPr lang="en-US" sz="1600" dirty="0"/>
              <a:t> </a:t>
            </a:r>
            <a:r>
              <a:rPr lang="en-US" sz="1600" dirty="0">
                <a:hlinkClick r:id="rId8"/>
              </a:rPr>
              <a:t>https://www.imoa.info/molybdenum-uses/molybdenum-grade-stainless-steels/architecture/pedestrian-bridges.php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C33F54-44C2-4DFA-B669-BFAAD4A73A2D}" type="slidenum">
              <a:rPr lang="en-GB" smtClean="0"/>
              <a:pPr/>
              <a:t>29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1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1. </a:t>
            </a:r>
            <a:r>
              <a:rPr lang="zh-CN" altLang="en-US" dirty="0"/>
              <a:t>配水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823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en-US" sz="1600" dirty="0"/>
              <a:t>K F. Hansen, L. </a:t>
            </a:r>
            <a:r>
              <a:rPr lang="en-US" sz="1600" dirty="0" err="1"/>
              <a:t>Lauge</a:t>
            </a:r>
            <a:r>
              <a:rPr lang="en-US" sz="1600" dirty="0"/>
              <a:t> and S. Kite: </a:t>
            </a:r>
            <a:r>
              <a:rPr lang="en-US" altLang="zh-CN" sz="1600" dirty="0"/>
              <a:t>《</a:t>
            </a:r>
            <a:r>
              <a:rPr lang="zh-CN" altLang="en-US" sz="1600" dirty="0"/>
              <a:t>昂船洲大桥</a:t>
            </a:r>
            <a:r>
              <a:rPr lang="en-US" altLang="zh-CN" sz="1600" dirty="0"/>
              <a:t>——</a:t>
            </a:r>
            <a:r>
              <a:rPr lang="zh-CN" altLang="en-US" sz="1600" dirty="0"/>
              <a:t>设计细节</a:t>
            </a:r>
            <a:r>
              <a:rPr lang="en-US" altLang="zh-CN" sz="1600" dirty="0"/>
              <a:t>》</a:t>
            </a:r>
            <a:r>
              <a:rPr lang="zh-CN" altLang="en-US" sz="1600" dirty="0"/>
              <a:t>（</a:t>
            </a:r>
            <a:r>
              <a:rPr lang="en-US" altLang="zh-CN" sz="1600" dirty="0"/>
              <a:t>2004</a:t>
            </a:r>
            <a:r>
              <a:rPr lang="zh-CN" altLang="en-US" sz="1600" dirty="0"/>
              <a:t>年</a:t>
            </a:r>
            <a:r>
              <a:rPr lang="en-US" altLang="zh-CN" sz="1600" dirty="0"/>
              <a:t>1</a:t>
            </a:r>
            <a:r>
              <a:rPr lang="zh-CN" altLang="en-US" sz="1600" dirty="0"/>
              <a:t>月）</a:t>
            </a:r>
            <a:r>
              <a:rPr lang="en-US" sz="1600" dirty="0"/>
              <a:t> DOI: 10.2749/222137804796291719  </a:t>
            </a:r>
            <a:r>
              <a:rPr lang="en-US" sz="1600" dirty="0">
                <a:hlinkClick r:id="rId2"/>
              </a:rPr>
              <a:t>https://www.researchgate.net/publication/233611421_Stonecutters_Bridge_-_Detailed_Design/link/59ce24d3aca272b0ec1a4b34/download</a:t>
            </a:r>
            <a:r>
              <a:rPr lang="en-US" sz="1600" dirty="0"/>
              <a:t>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zh-CN" altLang="en-US" sz="1600" dirty="0"/>
              <a:t>钢铁建筑协会出版物：</a:t>
            </a:r>
            <a:r>
              <a:rPr lang="en-US" altLang="zh-CN" sz="1600" dirty="0"/>
              <a:t>《</a:t>
            </a:r>
            <a:r>
              <a:rPr lang="zh-CN" altLang="en-US" sz="1600" dirty="0"/>
              <a:t>昂船洲桥塔</a:t>
            </a:r>
            <a:r>
              <a:rPr lang="en-US" altLang="zh-CN" sz="1600" dirty="0"/>
              <a:t>》</a:t>
            </a:r>
            <a:r>
              <a:rPr lang="en-US" sz="1600" dirty="0"/>
              <a:t>(2010) </a:t>
            </a:r>
            <a:r>
              <a:rPr lang="en-US" sz="1600" dirty="0">
                <a:hlinkClick r:id="rId3"/>
              </a:rPr>
              <a:t>https://www.worldstainless.org/files/issf/non-image-files/PDF/Structural/Stonecutters_bridge_towers_Chinese_version.pdf</a:t>
            </a:r>
            <a:endParaRPr lang="en-US" sz="1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1600" dirty="0"/>
              <a:t>G. </a:t>
            </a:r>
            <a:r>
              <a:rPr lang="en-US" sz="1600" dirty="0" err="1"/>
              <a:t>Gedge</a:t>
            </a:r>
            <a:r>
              <a:rPr lang="zh-CN" altLang="en-US" sz="1600" dirty="0"/>
              <a:t>：</a:t>
            </a:r>
            <a:r>
              <a:rPr lang="en-US" altLang="zh-CN" sz="1600" dirty="0"/>
              <a:t>《</a:t>
            </a:r>
            <a:r>
              <a:rPr lang="zh-CN" altLang="en-US" sz="1600" dirty="0"/>
              <a:t>双相钢提高桥梁建设的耐用性</a:t>
            </a:r>
            <a:r>
              <a:rPr lang="en-US" altLang="zh-CN" sz="1600" dirty="0"/>
              <a:t>》</a:t>
            </a:r>
            <a:r>
              <a:rPr lang="zh-CN" altLang="en-US" sz="1600" dirty="0"/>
              <a:t>（</a:t>
            </a:r>
            <a:r>
              <a:rPr lang="en-US" altLang="zh-CN" sz="1600" dirty="0"/>
              <a:t>2007</a:t>
            </a:r>
            <a:r>
              <a:rPr lang="zh-CN" altLang="en-US" sz="1600" dirty="0"/>
              <a:t>年</a:t>
            </a:r>
            <a:r>
              <a:rPr lang="en-US" altLang="zh-CN" sz="1600" dirty="0"/>
              <a:t>1</a:t>
            </a:r>
            <a:r>
              <a:rPr lang="zh-CN" altLang="en-US" sz="1600" dirty="0"/>
              <a:t>月）</a:t>
            </a:r>
            <a:r>
              <a:rPr lang="en-US" sz="1600" dirty="0"/>
              <a:t>DOI: 10.2749/222137807796119771  </a:t>
            </a:r>
            <a:r>
              <a:rPr lang="en-US" sz="1600" dirty="0">
                <a:hlinkClick r:id="rId4"/>
              </a:rPr>
              <a:t>https://www.researchgate.net/publication/233632633_Use_of_Duplex_Stainless_Steel_Plate_for_Durable_Bridge_Construction</a:t>
            </a:r>
            <a:r>
              <a:rPr lang="en-US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zh-CN" altLang="en-US" sz="1600" dirty="0"/>
              <a:t>蒙特利尔镍学会杂志：尚普兰桥</a:t>
            </a:r>
            <a:r>
              <a:rPr lang="en-US" sz="1600" dirty="0"/>
              <a:t>, Vol. 34, N°2, (2019) </a:t>
            </a:r>
            <a:r>
              <a:rPr lang="en-US" sz="1600" dirty="0">
                <a:hlinkClick r:id="rId5"/>
              </a:rPr>
              <a:t>https://www.nickelinstitute.org/nickel-magazine/nickel-magazine-vol34-no2-2019/?lang=English&amp;p=6</a:t>
            </a:r>
            <a:endParaRPr lang="en-US" sz="1600" dirty="0"/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zh-CN" altLang="en-US" sz="1600" dirty="0"/>
              <a:t>蒙特利尔不锈钢世界在线：尚普兰桥（</a:t>
            </a:r>
            <a:r>
              <a:rPr lang="en-US" sz="1600" dirty="0"/>
              <a:t>2016</a:t>
            </a:r>
            <a:r>
              <a:rPr lang="zh-CN" altLang="en-US" sz="1600" dirty="0"/>
              <a:t>年</a:t>
            </a:r>
            <a:r>
              <a:rPr lang="en-US" altLang="zh-CN" sz="1600" dirty="0"/>
              <a:t>1</a:t>
            </a:r>
            <a:r>
              <a:rPr lang="zh-CN" altLang="en-US" sz="1600" dirty="0"/>
              <a:t>月</a:t>
            </a:r>
            <a:r>
              <a:rPr lang="en-US" altLang="zh-CN" sz="1600" dirty="0"/>
              <a:t>5</a:t>
            </a:r>
            <a:r>
              <a:rPr lang="zh-CN" altLang="en-US" sz="1600" dirty="0"/>
              <a:t>日）</a:t>
            </a:r>
            <a:r>
              <a:rPr lang="en-US" sz="1600" dirty="0"/>
              <a:t> </a:t>
            </a:r>
            <a:r>
              <a:rPr lang="en-US" sz="1600" dirty="0">
                <a:hlinkClick r:id="rId6"/>
              </a:rPr>
              <a:t>http://www.stainless-steel-world.net/news/58262/nas-to-supply-stainless-steel-bar.html</a:t>
            </a:r>
            <a:r>
              <a:rPr lang="en-US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zh-CN" altLang="en-US" sz="1600" dirty="0"/>
              <a:t>港澳大桥，</a:t>
            </a:r>
            <a:r>
              <a:rPr lang="en-US" sz="1600" dirty="0"/>
              <a:t>ISSF</a:t>
            </a:r>
            <a:r>
              <a:rPr lang="zh-CN" altLang="en-US" sz="1600" dirty="0"/>
              <a:t>出版物：</a:t>
            </a:r>
            <a:r>
              <a:rPr lang="en-US" altLang="zh-CN" sz="1600" dirty="0"/>
              <a:t>《</a:t>
            </a:r>
            <a:r>
              <a:rPr lang="zh-CN" altLang="en-US" sz="1600" dirty="0"/>
              <a:t>基础设施用不锈钢</a:t>
            </a:r>
            <a:r>
              <a:rPr lang="en-US" altLang="zh-CN" sz="1600" dirty="0"/>
              <a:t>》</a:t>
            </a:r>
            <a:r>
              <a:rPr lang="en-US" sz="1600" dirty="0"/>
              <a:t> </a:t>
            </a:r>
            <a:r>
              <a:rPr lang="en-US" sz="1600" dirty="0">
                <a:hlinkClick r:id="rId7"/>
              </a:rPr>
              <a:t>https://www.worldstainless.org/Files/issf/non-image-files/PDF/ISSF_Stainless_Steel_in_Infrastructure_English.pdf</a:t>
            </a:r>
            <a:r>
              <a:rPr lang="en-US" sz="1600" dirty="0"/>
              <a:t>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C33F54-44C2-4DFA-B669-BFAAD4A73A2D}" type="slidenum">
              <a:rPr lang="en-GB" smtClean="0"/>
              <a:pPr/>
              <a:t>30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4577CB-201E-40DD-852B-C94C2EF5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fr-FR" sz="3600" dirty="0"/>
              <a:t>不锈钢</a:t>
            </a:r>
            <a:r>
              <a:rPr lang="zh-CN" altLang="en-US" sz="3600" dirty="0"/>
              <a:t>桥梁参考资料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90752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516C4E-2158-49B3-BD7A-F8F2AA2B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fr-FR" sz="3600" dirty="0"/>
              <a:t>不锈钢</a:t>
            </a:r>
            <a:r>
              <a:rPr lang="zh-CN" altLang="en-US" sz="3600" dirty="0"/>
              <a:t>桥梁参考资料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zh-CN" altLang="en-US" dirty="0"/>
              <a:t>珠港澳大桥 </a:t>
            </a:r>
            <a:r>
              <a:rPr lang="en-US" dirty="0">
                <a:hlinkClick r:id="rId3"/>
              </a:rPr>
              <a:t>https://en.wikipedia.org/wiki/Hong_Kong%E2%80%93Zhuhai%E2%80%93Macau_Bridge</a:t>
            </a:r>
            <a:r>
              <a:rPr lang="en-US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IMOA</a:t>
            </a:r>
            <a:r>
              <a:rPr lang="zh-CN" altLang="en-US" dirty="0"/>
              <a:t>刊物</a:t>
            </a:r>
            <a:r>
              <a:rPr lang="en-US" dirty="0"/>
              <a:t> “</a:t>
            </a:r>
            <a:r>
              <a:rPr lang="en-US" dirty="0">
                <a:hlinkClick r:id="rId4" action="ppaction://hlinkfile"/>
              </a:rPr>
              <a:t>novative bridge at Ft Worth</a:t>
            </a:r>
            <a:r>
              <a:rPr lang="en-US" dirty="0"/>
              <a:t>, Texas”  Moly-Review 1/2018  </a:t>
            </a:r>
            <a:r>
              <a:rPr lang="en-US" dirty="0">
                <a:hlinkClick r:id="rId5"/>
              </a:rPr>
              <a:t>https://www.imoa.info/molybdenum-media-centre/downloads/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Steel Construction Institute publication: “</a:t>
            </a:r>
            <a:r>
              <a:rPr lang="en-US" dirty="0" err="1"/>
              <a:t>Cala</a:t>
            </a:r>
            <a:r>
              <a:rPr lang="en-US" dirty="0"/>
              <a:t> </a:t>
            </a:r>
            <a:r>
              <a:rPr lang="en-US" dirty="0" err="1"/>
              <a:t>Galdana</a:t>
            </a:r>
            <a:r>
              <a:rPr lang="en-US" dirty="0"/>
              <a:t> Bridge” (2010) </a:t>
            </a:r>
            <a:r>
              <a:rPr lang="en-US" dirty="0">
                <a:hlinkClick r:id="rId6"/>
              </a:rPr>
              <a:t>http://www.worldstainless.org/architecture_building_and_construction_applications/structural_applications</a:t>
            </a:r>
            <a:r>
              <a:rPr lang="en-US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zh-CN" altLang="en-US" dirty="0"/>
              <a:t>印度铁路大桥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https://www.apnnews.com/pamban-to-become-indias-first-railway-bridge-to-use-stainless-steel-structurals/</a:t>
            </a:r>
            <a:endParaRPr lang="en-US" dirty="0"/>
          </a:p>
          <a:p>
            <a:pPr marL="514350" lvl="0" indent="-514350">
              <a:buFont typeface="+mj-lt"/>
              <a:buAutoNum type="arabicPeriod" startAt="13"/>
            </a:pPr>
            <a:r>
              <a:rPr lang="zh-CN" altLang="en-US" dirty="0"/>
              <a:t>钢铁建筑研究所刊物：</a:t>
            </a:r>
            <a:r>
              <a:rPr lang="en-US" dirty="0"/>
              <a:t> </a:t>
            </a:r>
            <a:r>
              <a:rPr lang="en-US" altLang="zh-CN" dirty="0"/>
              <a:t>《</a:t>
            </a:r>
            <a:r>
              <a:rPr lang="zh-CN" altLang="en-US" dirty="0"/>
              <a:t>双螺旋人行桥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dirty="0"/>
              <a:t>2011</a:t>
            </a:r>
            <a:r>
              <a:rPr lang="zh-CN" altLang="en-US" dirty="0"/>
              <a:t>）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https://www.worldstainless.org/applications/architecture-building-and-construction-applications/structural-applications/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ISSF</a:t>
            </a:r>
            <a:r>
              <a:rPr lang="zh-CN" altLang="en-US" dirty="0"/>
              <a:t>刊物：</a:t>
            </a:r>
            <a:r>
              <a:rPr lang="en-US" dirty="0"/>
              <a:t> Publication: </a:t>
            </a:r>
            <a:r>
              <a:rPr lang="en-US" altLang="zh-CN" dirty="0"/>
              <a:t>《</a:t>
            </a:r>
            <a:r>
              <a:rPr lang="zh-CN" altLang="en-US" dirty="0"/>
              <a:t>建材用不锈钢：开合式人行吊桥</a:t>
            </a:r>
            <a:r>
              <a:rPr lang="en-US" altLang="zh-CN" dirty="0"/>
              <a:t>》</a:t>
            </a:r>
            <a:r>
              <a:rPr lang="en-US" dirty="0"/>
              <a:t> </a:t>
            </a:r>
            <a:r>
              <a:rPr lang="en-US" dirty="0">
                <a:hlinkClick r:id="rId9"/>
              </a:rPr>
              <a:t>https://www.worldstainless.org/Files/issf/non-image-files/PDF/ISSF_Stainless_Steel_as_an_Architectural_Material.pdf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zh-CN" altLang="en-US" dirty="0"/>
              <a:t>通快人行桥</a:t>
            </a:r>
            <a:r>
              <a:rPr lang="en-US" dirty="0"/>
              <a:t>   </a:t>
            </a:r>
            <a:r>
              <a:rPr lang="en-US" dirty="0">
                <a:hlinkClick r:id="rId10"/>
              </a:rPr>
              <a:t>https://www.outokumpu.com/en/choose-stainless/2018/case-pedestrian-bridge-at-trumpf-headquarters</a:t>
            </a:r>
            <a:r>
              <a:rPr lang="en-US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IMOA</a:t>
            </a:r>
            <a:r>
              <a:rPr lang="zh-CN" altLang="en-US" dirty="0"/>
              <a:t>刊物：</a:t>
            </a:r>
            <a:r>
              <a:rPr lang="en-US" altLang="zh-CN" dirty="0"/>
              <a:t>《</a:t>
            </a:r>
            <a:r>
              <a:rPr lang="zh-CN" altLang="en-US" dirty="0"/>
              <a:t>沿着天际线航行的圣迭戈新海港大桥</a:t>
            </a:r>
            <a:r>
              <a:rPr lang="en-US" altLang="zh-CN" dirty="0"/>
              <a:t>》</a:t>
            </a:r>
            <a:r>
              <a:rPr lang="en-US" dirty="0"/>
              <a:t> </a:t>
            </a:r>
            <a:r>
              <a:rPr lang="en-US" dirty="0" err="1"/>
              <a:t>MolyReview</a:t>
            </a:r>
            <a:r>
              <a:rPr lang="zh-CN" altLang="en-US" dirty="0"/>
              <a:t>（</a:t>
            </a:r>
            <a:r>
              <a:rPr lang="en-US" dirty="0"/>
              <a:t>2012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月）</a:t>
            </a:r>
            <a:r>
              <a:rPr lang="en-US" dirty="0"/>
              <a:t>  </a:t>
            </a:r>
            <a:r>
              <a:rPr lang="en-US" dirty="0">
                <a:hlinkClick r:id="rId11"/>
              </a:rPr>
              <a:t>https://www.imoa.info/molybdenum-uses/molybdenum-grade-stainless-steels/architecture/pedestrian-bridges.php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C33F54-44C2-4DFA-B669-BFAAD4A73A2D}" type="slidenum">
              <a:rPr lang="en-GB" smtClean="0"/>
              <a:pPr/>
              <a:t>31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54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3. </a:t>
            </a:r>
            <a:r>
              <a:rPr lang="zh-CN" altLang="nl-BE" dirty="0"/>
              <a:t>沿海</a:t>
            </a:r>
            <a:r>
              <a:rPr lang="zh-CN" altLang="en-US" dirty="0"/>
              <a:t>工事</a:t>
            </a:r>
            <a:endParaRPr lang="nl-BE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全球</a:t>
            </a:r>
            <a:r>
              <a:rPr lang="en-US" altLang="zh-CN" dirty="0"/>
              <a:t>37%</a:t>
            </a:r>
            <a:r>
              <a:rPr lang="zh-CN" altLang="en-US" dirty="0"/>
              <a:t>的人口居住在沿海</a:t>
            </a:r>
            <a:r>
              <a:rPr lang="en-US" altLang="zh-CN" dirty="0"/>
              <a:t>100</a:t>
            </a:r>
            <a:r>
              <a:rPr lang="zh-CN" altLang="en-US" dirty="0"/>
              <a:t>公里范围之内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D25A3-995A-4004-8B09-CF797DF2D38F}" type="slidenum">
              <a:rPr lang="en-GB" smtClean="0"/>
              <a:pPr/>
              <a:t>32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44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fr-FR" dirty="0"/>
              <a:t>气候</a:t>
            </a:r>
            <a:r>
              <a:rPr lang="zh-CN" altLang="en-US" dirty="0"/>
              <a:t>变化与海岸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zh-CN" altLang="en-US" dirty="0"/>
              <a:t>后果如下：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海</a:t>
            </a:r>
            <a:r>
              <a:rPr lang="zh-CN" altLang="en-US" dirty="0"/>
              <a:t>洋以每年约</a:t>
            </a:r>
            <a:r>
              <a:rPr lang="en-US" altLang="zh-CN" dirty="0"/>
              <a:t>3</a:t>
            </a:r>
            <a:r>
              <a:rPr lang="zh-CN" altLang="en-US" dirty="0"/>
              <a:t>毫米的速度上升</a:t>
            </a:r>
            <a:r>
              <a:rPr lang="en-US" altLang="zh-CN" dirty="0"/>
              <a:t>……</a:t>
            </a:r>
            <a:r>
              <a:rPr lang="zh-CN" altLang="en-US" dirty="0"/>
              <a:t> 而且是不可逆的！一些土地已经（或者将被）淹没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fr-FR" dirty="0"/>
              <a:t>极端</a:t>
            </a:r>
            <a:r>
              <a:rPr lang="zh-CN" altLang="en-US" dirty="0"/>
              <a:t>气象事件更加频繁（例如</a:t>
            </a:r>
            <a:r>
              <a:rPr lang="en-US" altLang="zh-CN" dirty="0"/>
              <a:t>5</a:t>
            </a:r>
            <a:r>
              <a:rPr lang="zh-CN" altLang="en-US" dirty="0"/>
              <a:t>级飓风、超级台风等），加剧对海岸的破坏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en-US" dirty="0"/>
              <a:t>沿海生态系统受到破坏或经历其他重大变化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CN" altLang="en-US" dirty="0"/>
              <a:t>人口以及人类活动受到巨大的人力和经济成本的威胁。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24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fr-FR" dirty="0"/>
              <a:t>洪灾</a:t>
            </a:r>
            <a:r>
              <a:rPr lang="zh-CN" altLang="en-US" dirty="0"/>
              <a:t>（法国西南部）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28" y="1825625"/>
            <a:ext cx="6536344" cy="4351338"/>
          </a:xfrm>
          <a:ln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63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沿海地区受到破坏（地址不详）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B167A477-3436-4894-A78D-6E933B25F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9" y="1825625"/>
            <a:ext cx="7740801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1578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沿海</a:t>
            </a:r>
            <a:r>
              <a:rPr lang="zh-CN" altLang="en-US" dirty="0"/>
              <a:t>适应方案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31567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有计划撤退（例如：可移动的结构、内陆防洪、洪水预警系统）</a:t>
            </a:r>
          </a:p>
          <a:p>
            <a:r>
              <a:rPr lang="zh-CN" altLang="en-US" sz="2400" dirty="0"/>
              <a:t>适应措施（例如：水库搬迁、沙丘管理、雨水</a:t>
            </a:r>
            <a:r>
              <a:rPr lang="en-US" altLang="zh-CN" sz="2400" dirty="0"/>
              <a:t>/</a:t>
            </a:r>
            <a:r>
              <a:rPr lang="zh-CN" altLang="en-US" sz="2400" dirty="0"/>
              <a:t>废水管理）</a:t>
            </a:r>
          </a:p>
          <a:p>
            <a:r>
              <a:rPr lang="zh-CN" altLang="en-US" sz="2400" dirty="0"/>
              <a:t>保护措施（包括海岸工程师用来稳定海岸线的各种技术，包括诸如海滩养护等软技术，以及诸如海堤、护岸和防波堤等硬件结构）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30932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来源：</a:t>
            </a:r>
            <a:r>
              <a:rPr lang="fr-FR" sz="1200" dirty="0">
                <a:hlinkClick r:id="rId2"/>
              </a:rPr>
              <a:t>www.unfccc.int/resource/docs/tp/tp0199.pdf</a:t>
            </a:r>
            <a:r>
              <a:rPr lang="fr-FR" sz="1200" dirty="0"/>
              <a:t> </a:t>
            </a:r>
          </a:p>
          <a:p>
            <a:r>
              <a:rPr lang="fr-FR" sz="1200" dirty="0">
                <a:hlinkClick r:id="rId3"/>
              </a:rPr>
              <a:t>https://www.unenvironment.org/explore-topics/oceans-seas/what-we-do/working-regional-seas/coastal-zone-management</a:t>
            </a:r>
            <a:r>
              <a:rPr lang="fr-FR" sz="1200" dirty="0"/>
              <a:t>  </a:t>
            </a:r>
            <a:endParaRPr lang="en-US" sz="1200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75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fr-FR" dirty="0"/>
              <a:t>一些</a:t>
            </a:r>
            <a:r>
              <a:rPr lang="zh-CN" altLang="en-US" dirty="0"/>
              <a:t>使用不锈钢的防护结构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16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英国</a:t>
            </a:r>
            <a:r>
              <a:rPr lang="zh-CN" altLang="en-US" dirty="0"/>
              <a:t>克罗默海堤</a:t>
            </a:r>
            <a:endParaRPr lang="en-US" dirty="0"/>
          </a:p>
        </p:txBody>
      </p:sp>
      <p:pic>
        <p:nvPicPr>
          <p:cNvPr id="7" name="Image 2" descr="Résultat de recherche d'images pour &quot;cromer uk seawall&quot;">
            <a:extLst>
              <a:ext uri="{FF2B5EF4-FFF2-40B4-BE49-F238E27FC236}">
                <a16:creationId xmlns:a16="http://schemas.microsoft.com/office/drawing/2014/main" id="{82B2B5DB-1B20-41D0-BE2A-9181D73A1BE2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2" name="Espace réservé du conten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/>
              <a:t>克罗默（</a:t>
            </a:r>
            <a:r>
              <a:rPr lang="en-US" altLang="zh-CN" dirty="0"/>
              <a:t>Cromer</a:t>
            </a:r>
            <a:r>
              <a:rPr lang="zh-CN" altLang="en-US" dirty="0"/>
              <a:t>）是维多利亚时代美丽的北诺福克海滨度假胜地。沿岸修建了混凝土防波堤和木材防波堤来抵御海水。</a:t>
            </a:r>
          </a:p>
          <a:p>
            <a:r>
              <a:rPr lang="zh-CN" altLang="en-US" dirty="0"/>
              <a:t>在</a:t>
            </a:r>
            <a:r>
              <a:rPr lang="en-US" altLang="zh-CN" dirty="0"/>
              <a:t>2013</a:t>
            </a:r>
            <a:r>
              <a:rPr lang="zh-CN" altLang="en-US" dirty="0"/>
              <a:t>年的一场大风暴之后，为了维持实际的防御水平，并预防未来</a:t>
            </a:r>
            <a:r>
              <a:rPr lang="en-US" altLang="zh-CN" dirty="0"/>
              <a:t>100</a:t>
            </a:r>
            <a:r>
              <a:rPr lang="zh-CN" altLang="en-US" dirty="0"/>
              <a:t>年的海平面上升，对海堤进行了大规模昂贵的维修。</a:t>
            </a:r>
          </a:p>
          <a:p>
            <a:r>
              <a:rPr lang="zh-CN" altLang="en-US" dirty="0"/>
              <a:t>这个项目使用了超过</a:t>
            </a:r>
            <a:r>
              <a:rPr lang="en-US" altLang="zh-CN" dirty="0"/>
              <a:t>300MT</a:t>
            </a:r>
            <a:r>
              <a:rPr lang="zh-CN" altLang="en-US" dirty="0"/>
              <a:t>的</a:t>
            </a:r>
            <a:r>
              <a:rPr lang="en-US" altLang="zh-CN" dirty="0"/>
              <a:t>S32304</a:t>
            </a:r>
            <a:r>
              <a:rPr lang="zh-CN" altLang="en-US" dirty="0"/>
              <a:t>（</a:t>
            </a:r>
            <a:r>
              <a:rPr lang="en-US" altLang="zh-CN" dirty="0"/>
              <a:t>EN1.4362</a:t>
            </a:r>
            <a:r>
              <a:rPr lang="zh-CN" altLang="en-US" dirty="0"/>
              <a:t>）双相不锈钢钢筋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9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1250" y="117990"/>
            <a:ext cx="7886700" cy="759619"/>
          </a:xfrm>
        </p:spPr>
        <p:txBody>
          <a:bodyPr>
            <a:normAutofit fontScale="90000"/>
          </a:bodyPr>
          <a:lstStyle/>
          <a:p>
            <a:r>
              <a:rPr lang="zh-CN" altLang="fr-FR" dirty="0"/>
              <a:t>法国</a:t>
            </a:r>
            <a:r>
              <a:rPr lang="zh-CN" altLang="en-US" dirty="0"/>
              <a:t>巴约讷防波堤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0677" y="999102"/>
            <a:ext cx="8407846" cy="206985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/>
              <a:t>建于</a:t>
            </a:r>
            <a:r>
              <a:rPr lang="en-US" altLang="zh-CN" sz="1600" dirty="0"/>
              <a:t>1960</a:t>
            </a:r>
            <a:r>
              <a:rPr lang="zh-CN" altLang="en-US" sz="1600" dirty="0"/>
              <a:t>年代的防波堤保护着巴约讷（</a:t>
            </a:r>
            <a:r>
              <a:rPr lang="en-US" altLang="zh-CN" sz="1600" dirty="0"/>
              <a:t>Bayonne</a:t>
            </a:r>
            <a:r>
              <a:rPr lang="zh-CN" altLang="en-US" sz="1600" dirty="0"/>
              <a:t>）港口的入口处免受风暴侵袭。它由一堵堤墙和一个宽度和强度足以承受重型吊车的平台组成。吊车取代了</a:t>
            </a:r>
            <a:r>
              <a:rPr lang="en-US" altLang="zh-CN" sz="1600" dirty="0"/>
              <a:t>40</a:t>
            </a:r>
            <a:r>
              <a:rPr lang="zh-CN" altLang="en-US" sz="1600" dirty="0"/>
              <a:t>吨重的混凝土砌块，在海浪冲到岸边时，这些混凝土砌块能分散衰退海浪的剩余能量。</a:t>
            </a:r>
            <a:endParaRPr lang="en-US" altLang="zh-CN" sz="1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en-US" sz="1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/>
              <a:t>由于平台本身开始出现裂缝，因此用</a:t>
            </a:r>
            <a:r>
              <a:rPr lang="en-US" altLang="zh-CN" sz="1600" dirty="0"/>
              <a:t>S32205</a:t>
            </a:r>
            <a:r>
              <a:rPr lang="zh-CN" altLang="en-US" sz="1600" dirty="0"/>
              <a:t>（</a:t>
            </a:r>
            <a:r>
              <a:rPr lang="en-US" altLang="zh-CN" sz="1600" dirty="0"/>
              <a:t>EN1.4462</a:t>
            </a:r>
            <a:r>
              <a:rPr lang="zh-CN" altLang="en-US" sz="1600" dirty="0"/>
              <a:t>）高强双相钢筋（屈服强度小于</a:t>
            </a:r>
            <a:r>
              <a:rPr lang="en-US" altLang="zh-CN" sz="1600" dirty="0"/>
              <a:t>750Mpa</a:t>
            </a:r>
            <a:r>
              <a:rPr lang="zh-CN" altLang="en-US" sz="1600" dirty="0"/>
              <a:t>）对其进行了修复，堤坝自重大大减少。最终只需要</a:t>
            </a:r>
            <a:r>
              <a:rPr lang="en-US" altLang="zh-CN" sz="1600" dirty="0"/>
              <a:t>130</a:t>
            </a:r>
            <a:r>
              <a:rPr lang="zh-CN" altLang="en-US" sz="1600" dirty="0"/>
              <a:t>吨钢筋。</a:t>
            </a:r>
            <a:endParaRPr lang="en-US" sz="1600" dirty="0"/>
          </a:p>
        </p:txBody>
      </p:sp>
      <p:pic>
        <p:nvPicPr>
          <p:cNvPr id="3" name="Image 2" descr="D:\MesDocuments\ISSF_Projects_under_way\Duplex_stainless_steels\Images\Coastal_works_Bayonne_breakwater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 rot="1558071">
            <a:off x="7525243" y="320416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为什么要使用不锈钢？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CN" altLang="en-US" sz="2400" dirty="0"/>
              <a:t>低泄漏率：不锈钢不像延展性铁或钢那样会遭受均匀腐蚀，引起管道故障或破裂。不锈钢阀门永远不会卡死。如果设计得当，不锈钢输配水管道即便在地震频发区也会安全运行。</a:t>
            </a:r>
            <a:endParaRPr lang="en-GB" sz="2400" dirty="0"/>
          </a:p>
          <a:p>
            <a:pPr lvl="0"/>
            <a:r>
              <a:rPr lang="zh-CN" altLang="en-US" sz="2400" dirty="0"/>
              <a:t>卫生：不锈钢在饮用水中是非常稳定的，可以保证水质和饮水安全。</a:t>
            </a:r>
            <a:endParaRPr lang="en-GB" sz="2400" dirty="0"/>
          </a:p>
          <a:p>
            <a:pPr lvl="0"/>
            <a:r>
              <a:rPr lang="zh-CN" altLang="en-US" sz="2400" dirty="0"/>
              <a:t>延长使用寿命：由于其出色的耐腐蚀性，不锈钢部件的使用寿命可以长达</a:t>
            </a:r>
            <a:r>
              <a:rPr lang="en-US" sz="2400" dirty="0"/>
              <a:t>100</a:t>
            </a:r>
            <a:r>
              <a:rPr lang="zh-CN" altLang="en-US" sz="2400" dirty="0"/>
              <a:t>年。它们不需要任何涂层或任何电化学保护，可以抵抗大多土壤中的腐蚀。</a:t>
            </a:r>
            <a:endParaRPr lang="en-GB" sz="2400" dirty="0"/>
          </a:p>
          <a:p>
            <a:pPr lvl="0"/>
            <a:r>
              <a:rPr lang="zh-CN" altLang="en-US" sz="2400" dirty="0"/>
              <a:t>可回收：和水泥内衬或非金属管道不同，不锈钢非常容易回收，其合金成分也具有很高价值。</a:t>
            </a:r>
            <a:endParaRPr lang="en-GB" sz="2400" dirty="0"/>
          </a:p>
          <a:p>
            <a:r>
              <a:rPr lang="zh-CN" altLang="en-US" sz="2400" dirty="0"/>
              <a:t>不锈钢可用于新的大容量水库，也可以用于现有水库改造中。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8055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3999-5C56-4E10-9B3D-5634506F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日本</a:t>
            </a:r>
            <a:r>
              <a:rPr lang="zh-CN" altLang="en-US" dirty="0"/>
              <a:t>的安全措施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1D88CE-2C18-4CFF-8D1F-62515F9EA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464496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nl-BE" sz="1400" b="1" dirty="0"/>
              <a:t>对</a:t>
            </a:r>
            <a:r>
              <a:rPr lang="zh-CN" altLang="en-US" sz="1400" b="1" dirty="0"/>
              <a:t>灾后重建和国家抗灾力的贡献</a:t>
            </a:r>
            <a:endParaRPr lang="en-US" altLang="zh-CN" sz="1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BE" sz="1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400" dirty="0"/>
              <a:t>2011</a:t>
            </a:r>
            <a:r>
              <a:rPr lang="zh-CN" altLang="en-US" sz="1400" dirty="0"/>
              <a:t>年</a:t>
            </a:r>
            <a:r>
              <a:rPr lang="en-US" altLang="zh-CN" sz="1400" dirty="0"/>
              <a:t>3</a:t>
            </a:r>
            <a:r>
              <a:rPr lang="zh-CN" altLang="en-US" sz="1400" dirty="0"/>
              <a:t>月的“日本东部大地震”导致将近</a:t>
            </a:r>
            <a:r>
              <a:rPr lang="en-US" altLang="zh-CN" sz="1400" dirty="0"/>
              <a:t>16000</a:t>
            </a:r>
            <a:r>
              <a:rPr lang="zh-CN" altLang="en-US" sz="1400" dirty="0"/>
              <a:t>人死亡，其中</a:t>
            </a:r>
            <a:r>
              <a:rPr lang="en-US" altLang="zh-CN" sz="1400" dirty="0"/>
              <a:t>90%</a:t>
            </a:r>
            <a:r>
              <a:rPr lang="zh-CN" altLang="en-US" sz="1400" dirty="0"/>
              <a:t>的人死于海啸，这个比例异常高。</a:t>
            </a:r>
            <a:endParaRPr lang="en-US" altLang="zh-CN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/>
              <a:t>震后日本政府将水闸的高度规格从</a:t>
            </a:r>
            <a:r>
              <a:rPr lang="en-US" altLang="zh-CN" sz="1400" dirty="0"/>
              <a:t>5m</a:t>
            </a:r>
            <a:r>
              <a:rPr lang="zh-CN" altLang="en-US" sz="1400" dirty="0"/>
              <a:t>提高到了</a:t>
            </a:r>
            <a:r>
              <a:rPr lang="en-US" altLang="zh-CN" sz="1400" dirty="0"/>
              <a:t>8m</a:t>
            </a:r>
            <a:r>
              <a:rPr lang="zh-CN" altLang="en-US" sz="1400" dirty="0"/>
              <a:t>。高度升高导致水压上升，因此需要附加设计增强闸门的强度。</a:t>
            </a:r>
            <a:endParaRPr lang="en-US" altLang="zh-CN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/>
              <a:t>解决方案：日本制铁的不锈钢公司提议使用合金节约型的双相钢（</a:t>
            </a:r>
            <a:r>
              <a:rPr lang="en-US" altLang="zh-CN" sz="1400" dirty="0"/>
              <a:t>ASDSS</a:t>
            </a:r>
            <a:r>
              <a:rPr lang="zh-CN" altLang="en-US" sz="1400" dirty="0"/>
              <a:t>），一方面能够减轻其重量，同时可以通过强度来简化设计。</a:t>
            </a:r>
            <a:endParaRPr lang="en-US" altLang="zh-CN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BE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nl-BE" sz="1000" dirty="0"/>
              <a:t>来源</a:t>
            </a:r>
            <a:r>
              <a:rPr lang="zh-CN" altLang="en-US" sz="1000" dirty="0"/>
              <a:t>：日本制铁不锈钢公司</a:t>
            </a:r>
            <a:endParaRPr lang="en-GB" sz="1000" dirty="0"/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E19A5479-4212-44EA-B65F-06DBB49C2911}"/>
              </a:ext>
            </a:extLst>
          </p:cNvPr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0F61C0-8327-42B5-99AA-FD5AA8D38F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687" y="1825625"/>
            <a:ext cx="3826176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4821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0D6682-7CB7-44DB-904B-844AAC76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fr-FR" dirty="0"/>
              <a:t>日本</a:t>
            </a:r>
            <a:r>
              <a:rPr lang="zh-CN" altLang="en-US" dirty="0"/>
              <a:t>水闸案例</a:t>
            </a:r>
            <a:endParaRPr lang="en-GB" dirty="0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B9C6E58F-8469-445C-B0E5-AFAEB610E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36" y="1986529"/>
            <a:ext cx="4380264" cy="2886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377D5E-D79A-4927-B45D-B35715B22488}"/>
              </a:ext>
            </a:extLst>
          </p:cNvPr>
          <p:cNvSpPr txBox="1"/>
          <p:nvPr/>
        </p:nvSpPr>
        <p:spPr>
          <a:xfrm>
            <a:off x="755576" y="55172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滑动闸门</a:t>
            </a:r>
            <a:endParaRPr lang="nl-BE" dirty="0"/>
          </a:p>
          <a:p>
            <a:r>
              <a:rPr lang="zh-CN" altLang="nl-BE" dirty="0"/>
              <a:t>高度</a:t>
            </a:r>
            <a:r>
              <a:rPr lang="nl-BE" dirty="0"/>
              <a:t>8.2 m x </a:t>
            </a:r>
            <a:r>
              <a:rPr lang="zh-CN" altLang="nl-BE" dirty="0"/>
              <a:t>宽度</a:t>
            </a:r>
            <a:r>
              <a:rPr lang="nl-BE" dirty="0"/>
              <a:t> 15 m</a:t>
            </a:r>
            <a:endParaRPr lang="en-GB" dirty="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454689D1-230A-4326-B700-0F111EE62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322" y="1986529"/>
            <a:ext cx="3959133" cy="2870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09273-6749-4455-A387-997957140515}"/>
              </a:ext>
            </a:extLst>
          </p:cNvPr>
          <p:cNvSpPr txBox="1"/>
          <p:nvPr/>
        </p:nvSpPr>
        <p:spPr>
          <a:xfrm>
            <a:off x="5004048" y="551723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l-BE" dirty="0"/>
              <a:t>水闸</a:t>
            </a:r>
            <a:endParaRPr lang="nl-BE" dirty="0"/>
          </a:p>
          <a:p>
            <a:r>
              <a:rPr lang="zh-CN" altLang="nl-BE" dirty="0"/>
              <a:t>高度</a:t>
            </a:r>
            <a:r>
              <a:rPr lang="nl-BE" dirty="0"/>
              <a:t> 6.2 m x </a:t>
            </a:r>
            <a:r>
              <a:rPr lang="zh-CN" altLang="nl-BE" dirty="0"/>
              <a:t>宽度</a:t>
            </a:r>
            <a:r>
              <a:rPr lang="nl-BE" dirty="0"/>
              <a:t> 15 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E62AF-513A-4DC0-98BF-5CE6A2ACD111}"/>
              </a:ext>
            </a:extLst>
          </p:cNvPr>
          <p:cNvSpPr txBox="1"/>
          <p:nvPr/>
        </p:nvSpPr>
        <p:spPr>
          <a:xfrm>
            <a:off x="723429" y="6447366"/>
            <a:ext cx="7543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l-BE" sz="1200" dirty="0"/>
              <a:t>来源</a:t>
            </a:r>
            <a:r>
              <a:rPr lang="zh-CN" altLang="en-US" sz="1200" dirty="0"/>
              <a:t>：日本制铁不锈钢公司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357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D391-9FE5-4295-B774-A418F8CB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fr-FR" sz="3600" dirty="0"/>
              <a:t>使用</a:t>
            </a:r>
            <a:r>
              <a:rPr lang="zh-CN" altLang="en-US" sz="3600" dirty="0"/>
              <a:t>节约型双相钢来使水闸减重</a:t>
            </a:r>
            <a:endParaRPr lang="en-GB" sz="36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0B9F89-0A04-4BF3-A5A4-4018C7E8D4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6609028"/>
              </p:ext>
            </p:extLst>
          </p:nvPr>
        </p:nvGraphicFramePr>
        <p:xfrm>
          <a:off x="4932040" y="3276815"/>
          <a:ext cx="38687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85">
                  <a:extLst>
                    <a:ext uri="{9D8B030D-6E8A-4147-A177-3AD203B41FA5}">
                      <a16:colId xmlns:a16="http://schemas.microsoft.com/office/drawing/2014/main" val="1567523063"/>
                    </a:ext>
                  </a:extLst>
                </a:gridCol>
                <a:gridCol w="967185">
                  <a:extLst>
                    <a:ext uri="{9D8B030D-6E8A-4147-A177-3AD203B41FA5}">
                      <a16:colId xmlns:a16="http://schemas.microsoft.com/office/drawing/2014/main" val="1628659037"/>
                    </a:ext>
                  </a:extLst>
                </a:gridCol>
                <a:gridCol w="967185">
                  <a:extLst>
                    <a:ext uri="{9D8B030D-6E8A-4147-A177-3AD203B41FA5}">
                      <a16:colId xmlns:a16="http://schemas.microsoft.com/office/drawing/2014/main" val="1254816036"/>
                    </a:ext>
                  </a:extLst>
                </a:gridCol>
                <a:gridCol w="967185">
                  <a:extLst>
                    <a:ext uri="{9D8B030D-6E8A-4147-A177-3AD203B41FA5}">
                      <a16:colId xmlns:a16="http://schemas.microsoft.com/office/drawing/2014/main" val="658757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nl-BE" sz="1200" dirty="0"/>
                        <a:t>型号</a:t>
                      </a:r>
                      <a:endParaRPr lang="en-GB" sz="1200" dirty="0"/>
                    </a:p>
                  </a:txBody>
                  <a:tcPr marL="87594" marR="87594"/>
                </a:tc>
                <a:tc>
                  <a:txBody>
                    <a:bodyPr/>
                    <a:lstStyle/>
                    <a:p>
                      <a:r>
                        <a:rPr lang="zh-CN" altLang="nl-BE" sz="1200" dirty="0"/>
                        <a:t>碳钢</a:t>
                      </a:r>
                      <a:r>
                        <a:rPr lang="nl-BE" sz="1200" dirty="0"/>
                        <a:t> (SM490)</a:t>
                      </a:r>
                      <a:endParaRPr lang="en-GB" sz="1200" dirty="0"/>
                    </a:p>
                  </a:txBody>
                  <a:tcPr marL="87594" marR="87594"/>
                </a:tc>
                <a:tc>
                  <a:txBody>
                    <a:bodyPr/>
                    <a:lstStyle/>
                    <a:p>
                      <a:r>
                        <a:rPr lang="zh-CN" altLang="nl-BE" sz="1200" dirty="0"/>
                        <a:t>传统</a:t>
                      </a:r>
                      <a:r>
                        <a:rPr lang="zh-CN" altLang="en-US" sz="1200" dirty="0"/>
                        <a:t>不锈钢</a:t>
                      </a:r>
                      <a:r>
                        <a:rPr lang="nl-BE" sz="1200" dirty="0"/>
                        <a:t>(SUS 304)</a:t>
                      </a:r>
                      <a:endParaRPr lang="en-GB" sz="1200" dirty="0"/>
                    </a:p>
                  </a:txBody>
                  <a:tcPr marL="87594" marR="87594"/>
                </a:tc>
                <a:tc>
                  <a:txBody>
                    <a:bodyPr/>
                    <a:lstStyle/>
                    <a:p>
                      <a:r>
                        <a:rPr lang="nl-BE" sz="1200" dirty="0"/>
                        <a:t>ASDSS</a:t>
                      </a:r>
                    </a:p>
                    <a:p>
                      <a:r>
                        <a:rPr lang="nl-BE" sz="1200" dirty="0"/>
                        <a:t>(NSSC2120)</a:t>
                      </a:r>
                      <a:endParaRPr lang="en-GB" sz="1200" dirty="0"/>
                    </a:p>
                  </a:txBody>
                  <a:tcPr marL="87594" marR="87594"/>
                </a:tc>
                <a:extLst>
                  <a:ext uri="{0D108BD9-81ED-4DB2-BD59-A6C34878D82A}">
                    <a16:rowId xmlns:a16="http://schemas.microsoft.com/office/drawing/2014/main" val="17114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nl-BE" dirty="0"/>
                        <a:t>总重</a:t>
                      </a:r>
                      <a:endParaRPr lang="en-GB" dirty="0"/>
                    </a:p>
                  </a:txBody>
                  <a:tcPr marL="87594" marR="875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16.1 (t/</a:t>
                      </a:r>
                      <a:r>
                        <a:rPr lang="zh-CN" altLang="nl-BE" dirty="0"/>
                        <a:t>闸门</a:t>
                      </a:r>
                      <a:r>
                        <a:rPr lang="nl-BE" dirty="0"/>
                        <a:t>)</a:t>
                      </a:r>
                      <a:endParaRPr lang="en-GB" dirty="0"/>
                    </a:p>
                  </a:txBody>
                  <a:tcPr marL="87594" marR="875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14.7 (t/</a:t>
                      </a:r>
                      <a:r>
                        <a:rPr lang="zh-CN" altLang="nl-BE" dirty="0"/>
                        <a:t>闸门</a:t>
                      </a:r>
                      <a:r>
                        <a:rPr lang="nl-BE" dirty="0"/>
                        <a:t>)</a:t>
                      </a:r>
                      <a:endParaRPr lang="en-GB" dirty="0"/>
                    </a:p>
                  </a:txBody>
                  <a:tcPr marL="87594" marR="875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12.1 (t/</a:t>
                      </a:r>
                      <a:r>
                        <a:rPr lang="zh-CN" altLang="nl-BE" dirty="0"/>
                        <a:t>闸门</a:t>
                      </a:r>
                      <a:r>
                        <a:rPr lang="nl-BE" dirty="0"/>
                        <a:t>)</a:t>
                      </a:r>
                      <a:endParaRPr lang="en-GB" dirty="0"/>
                    </a:p>
                  </a:txBody>
                  <a:tcPr marL="87594" marR="87594" anchor="ctr"/>
                </a:tc>
                <a:extLst>
                  <a:ext uri="{0D108BD9-81ED-4DB2-BD59-A6C34878D82A}">
                    <a16:rowId xmlns:a16="http://schemas.microsoft.com/office/drawing/2014/main" val="4025567371"/>
                  </a:ext>
                </a:extLst>
              </a:tr>
            </a:tbl>
          </a:graphicData>
        </a:graphic>
      </p:graphicFrame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FF6F6FF7-668D-47F6-B480-DC3D7BD1E2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38" y="1988840"/>
            <a:ext cx="3611858" cy="3413646"/>
          </a:xfr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696CCD-5D6C-475F-A68E-537A271CBF36}"/>
              </a:ext>
            </a:extLst>
          </p:cNvPr>
          <p:cNvSpPr txBox="1"/>
          <p:nvPr/>
        </p:nvSpPr>
        <p:spPr>
          <a:xfrm>
            <a:off x="4804540" y="6433591"/>
            <a:ext cx="386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l-BE" sz="1400" dirty="0"/>
              <a:t>来源</a:t>
            </a:r>
            <a:r>
              <a:rPr lang="zh-CN" altLang="en-US" sz="1400" dirty="0"/>
              <a:t>：</a:t>
            </a:r>
            <a:r>
              <a:rPr lang="en-US" altLang="zh-CN" sz="1400" dirty="0"/>
              <a:t>《</a:t>
            </a:r>
            <a:r>
              <a:rPr lang="zh-CN" altLang="en-US" sz="1400" dirty="0"/>
              <a:t>电力土木工程</a:t>
            </a:r>
            <a:r>
              <a:rPr lang="en-US" altLang="zh-CN" sz="1400" dirty="0"/>
              <a:t>》</a:t>
            </a:r>
            <a:r>
              <a:rPr lang="zh-CN" altLang="en-US" sz="1400" dirty="0"/>
              <a:t>（</a:t>
            </a:r>
            <a:r>
              <a:rPr lang="nl-BE" sz="1400" dirty="0"/>
              <a:t>2016.9</a:t>
            </a:r>
            <a:r>
              <a:rPr lang="zh-CN" altLang="en-US" sz="1400" dirty="0"/>
              <a:t>）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69A19-C1D8-4220-8BBC-37C8530CEB13}"/>
              </a:ext>
            </a:extLst>
          </p:cNvPr>
          <p:cNvSpPr txBox="1"/>
          <p:nvPr/>
        </p:nvSpPr>
        <p:spPr>
          <a:xfrm>
            <a:off x="608534" y="5949280"/>
            <a:ext cx="3868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nl-BE" sz="1400" dirty="0"/>
              <a:t>设计</a:t>
            </a:r>
            <a:r>
              <a:rPr lang="zh-CN" altLang="en-US" sz="1400" dirty="0"/>
              <a:t>比较</a:t>
            </a:r>
            <a:endParaRPr lang="en-US" altLang="zh-CN" sz="1400" dirty="0"/>
          </a:p>
          <a:p>
            <a:pPr algn="ctr"/>
            <a:r>
              <a:rPr lang="nl-BE" sz="1400" dirty="0"/>
              <a:t> </a:t>
            </a:r>
            <a:r>
              <a:rPr lang="zh-CN" altLang="en-US" sz="1400" dirty="0"/>
              <a:t>（水坝泄水闸</a:t>
            </a:r>
            <a:br>
              <a:rPr lang="nl-BE" sz="1400" dirty="0"/>
            </a:br>
            <a:r>
              <a:rPr lang="nl-BE" sz="1400" dirty="0"/>
              <a:t>7m x 7.8m = 54.6m²</a:t>
            </a:r>
            <a:r>
              <a:rPr lang="zh-CN" altLang="en-US" sz="1400" dirty="0"/>
              <a:t>）</a:t>
            </a:r>
            <a:endParaRPr lang="en-GB" sz="1400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88FCFB6-F855-44A2-9C15-7F99D7B1BBFA}"/>
              </a:ext>
            </a:extLst>
          </p:cNvPr>
          <p:cNvSpPr/>
          <p:nvPr/>
        </p:nvSpPr>
        <p:spPr>
          <a:xfrm>
            <a:off x="6444208" y="5517232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05E649-FEE3-459C-BBB8-4A3BC703933D}"/>
              </a:ext>
            </a:extLst>
          </p:cNvPr>
          <p:cNvSpPr txBox="1"/>
          <p:nvPr/>
        </p:nvSpPr>
        <p:spPr>
          <a:xfrm>
            <a:off x="4779408" y="5965539"/>
            <a:ext cx="38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nl-BE" dirty="0"/>
              <a:t>减重</a:t>
            </a:r>
            <a:r>
              <a:rPr lang="nl-BE" dirty="0"/>
              <a:t>25%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019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59221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fr-FR" sz="4000" dirty="0"/>
              <a:t>日本</a:t>
            </a:r>
            <a:r>
              <a:rPr lang="zh-CN" altLang="en-US" sz="4000" dirty="0"/>
              <a:t>某些重大项目</a:t>
            </a:r>
            <a:endParaRPr lang="en-US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D25A3-995A-4004-8B09-CF797DF2D38F}" type="slidenum">
              <a:rPr lang="en-GB" smtClean="0"/>
              <a:pPr/>
              <a:t>43</a:t>
            </a:fld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223385"/>
            <a:ext cx="8247935" cy="51576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1B3E1C-7D37-E049-B506-8F10F07EDBD2}"/>
              </a:ext>
            </a:extLst>
          </p:cNvPr>
          <p:cNvSpPr txBox="1"/>
          <p:nvPr/>
        </p:nvSpPr>
        <p:spPr>
          <a:xfrm>
            <a:off x="755576" y="1496978"/>
            <a:ext cx="4536505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日本有</a:t>
            </a:r>
            <a:r>
              <a:rPr kumimoji="1" lang="en-US" altLang="zh-CN" sz="2000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50</a:t>
            </a:r>
            <a:r>
              <a:rPr kumimoji="1" lang="zh-CN" altLang="en-US" sz="2000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多个水坝和水闸使用了</a:t>
            </a:r>
            <a:r>
              <a:rPr kumimoji="1" lang="en-US" altLang="zh-CN" sz="2000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ASDSS</a:t>
            </a:r>
            <a:r>
              <a:rPr kumimoji="1" lang="zh-CN" altLang="en-US" sz="2000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钢，尤其是宅后重建的项目。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FCB108-238B-8C40-9E22-D46C2F6AFE72}"/>
              </a:ext>
            </a:extLst>
          </p:cNvPr>
          <p:cNvSpPr txBox="1"/>
          <p:nvPr/>
        </p:nvSpPr>
        <p:spPr>
          <a:xfrm>
            <a:off x="2627784" y="415233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/>
              <a:t>江户水闸</a:t>
            </a:r>
            <a:endParaRPr kumimoji="1" lang="en-US" altLang="zh-CN" sz="800" dirty="0"/>
          </a:p>
          <a:p>
            <a:r>
              <a:rPr kumimoji="1" lang="zh-CN" altLang="en-US" sz="800" dirty="0"/>
              <a:t>日方水闸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65C74E-0589-4843-9581-74A70A04C510}"/>
              </a:ext>
            </a:extLst>
          </p:cNvPr>
          <p:cNvSpPr txBox="1"/>
          <p:nvPr/>
        </p:nvSpPr>
        <p:spPr>
          <a:xfrm>
            <a:off x="6676682" y="3489891"/>
            <a:ext cx="1711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/>
              <a:t>小袖水闸（</a:t>
            </a:r>
            <a:r>
              <a:rPr kumimoji="1" lang="en-US" altLang="zh-CN" sz="800" dirty="0">
                <a:solidFill>
                  <a:srgbClr val="FF0000"/>
                </a:solidFill>
              </a:rPr>
              <a:t>SUS821L1</a:t>
            </a:r>
            <a:r>
              <a:rPr kumimoji="1" lang="zh-CN" altLang="en-US" sz="800" dirty="0"/>
              <a:t>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9994C7-E3FF-9E40-A5B1-438338969D0E}"/>
              </a:ext>
            </a:extLst>
          </p:cNvPr>
          <p:cNvSpPr txBox="1"/>
          <p:nvPr/>
        </p:nvSpPr>
        <p:spPr>
          <a:xfrm>
            <a:off x="6676681" y="4896751"/>
            <a:ext cx="1711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/>
              <a:t>小石滨水闸（</a:t>
            </a:r>
            <a:r>
              <a:rPr kumimoji="1" lang="en-US" altLang="zh-CN" sz="800" dirty="0">
                <a:solidFill>
                  <a:srgbClr val="FF0000"/>
                </a:solidFill>
              </a:rPr>
              <a:t>SUS821L1</a:t>
            </a:r>
            <a:r>
              <a:rPr kumimoji="1" lang="zh-CN" altLang="en-US" sz="8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26FF87-002F-7943-A3D0-8FDD1908FE79}"/>
              </a:ext>
            </a:extLst>
          </p:cNvPr>
          <p:cNvSpPr txBox="1"/>
          <p:nvPr/>
        </p:nvSpPr>
        <p:spPr>
          <a:xfrm>
            <a:off x="6588224" y="6356350"/>
            <a:ext cx="1711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/>
              <a:t>月滨水闸（</a:t>
            </a:r>
            <a:r>
              <a:rPr kumimoji="1" lang="en-US" altLang="zh-CN" sz="800" dirty="0"/>
              <a:t>SUS323L</a:t>
            </a:r>
            <a:r>
              <a:rPr kumimoji="1" lang="zh-CN" altLang="en-US" sz="800" dirty="0"/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DE0BB5-2AF8-0043-AF56-32CB441748E2}"/>
              </a:ext>
            </a:extLst>
          </p:cNvPr>
          <p:cNvSpPr txBox="1"/>
          <p:nvPr/>
        </p:nvSpPr>
        <p:spPr>
          <a:xfrm>
            <a:off x="4850496" y="6323468"/>
            <a:ext cx="1711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 err="1"/>
              <a:t>Futase</a:t>
            </a:r>
            <a:r>
              <a:rPr kumimoji="1" lang="zh-CN" altLang="en-US" sz="800" dirty="0"/>
              <a:t> 水坝（</a:t>
            </a:r>
            <a:r>
              <a:rPr kumimoji="1" lang="en-US" altLang="zh-CN" sz="800" dirty="0">
                <a:solidFill>
                  <a:srgbClr val="FF0000"/>
                </a:solidFill>
              </a:rPr>
              <a:t>SUS821L1</a:t>
            </a:r>
            <a:r>
              <a:rPr kumimoji="1" lang="zh-CN" altLang="en-US" sz="800" dirty="0"/>
              <a:t>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9ECC0C-88D3-FE4A-88BA-36F3F5F598E1}"/>
              </a:ext>
            </a:extLst>
          </p:cNvPr>
          <p:cNvSpPr txBox="1"/>
          <p:nvPr/>
        </p:nvSpPr>
        <p:spPr>
          <a:xfrm>
            <a:off x="1115616" y="4495300"/>
            <a:ext cx="1711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/>
              <a:t>鹿川大坝（</a:t>
            </a:r>
            <a:r>
              <a:rPr kumimoji="1" lang="en-US" altLang="zh-CN" sz="800" dirty="0">
                <a:solidFill>
                  <a:srgbClr val="FF0000"/>
                </a:solidFill>
              </a:rPr>
              <a:t>SUS821L1</a:t>
            </a:r>
            <a:r>
              <a:rPr kumimoji="1" lang="zh-CN" altLang="en-US" sz="800" dirty="0"/>
              <a:t>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C49815-FD27-7E4D-B878-4BAF0AFB6AF3}"/>
              </a:ext>
            </a:extLst>
          </p:cNvPr>
          <p:cNvSpPr txBox="1"/>
          <p:nvPr/>
        </p:nvSpPr>
        <p:spPr>
          <a:xfrm>
            <a:off x="2331344" y="56907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/>
              <a:t>水坝</a:t>
            </a:r>
            <a:endParaRPr kumimoji="1" lang="en-US" altLang="zh-CN" sz="1200" dirty="0"/>
          </a:p>
          <a:p>
            <a:r>
              <a:rPr kumimoji="1" lang="zh-CN" altLang="en-US" sz="1200" dirty="0"/>
              <a:t>水闸</a:t>
            </a:r>
          </a:p>
        </p:txBody>
      </p:sp>
    </p:spTree>
    <p:extLst>
      <p:ext uri="{BB962C8B-B14F-4D97-AF65-F5344CB8AC3E}">
        <p14:creationId xmlns:p14="http://schemas.microsoft.com/office/powerpoint/2010/main" val="825058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日本</a:t>
            </a:r>
            <a:r>
              <a:rPr lang="zh-CN" altLang="en-US" dirty="0"/>
              <a:t>上平水闸</a:t>
            </a:r>
            <a:endParaRPr lang="en-US" dirty="0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677A2488-7C7A-41E8-9AA2-85663E67F3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391569"/>
            <a:ext cx="6248400" cy="3219450"/>
          </a:xfrm>
        </p:spPr>
      </p:pic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C3550-2732-4933-BB3D-DB2A93E80AC0}"/>
              </a:ext>
            </a:extLst>
          </p:cNvPr>
          <p:cNvSpPr txBox="1"/>
          <p:nvPr/>
        </p:nvSpPr>
        <p:spPr>
          <a:xfrm>
            <a:off x="1259632" y="573325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0">
              <a:buNone/>
            </a:pPr>
            <a:r>
              <a:rPr lang="zh-CN" altLang="en-US" dirty="0"/>
              <a:t>正在修建中的水闸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09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7642" y="1038516"/>
            <a:ext cx="4519414" cy="1512168"/>
          </a:xfrm>
        </p:spPr>
        <p:txBody>
          <a:bodyPr>
            <a:normAutofit/>
          </a:bodyPr>
          <a:lstStyle/>
          <a:p>
            <a:r>
              <a:rPr lang="zh-CN" altLang="fr-FR" sz="3600" dirty="0"/>
              <a:t>法国</a:t>
            </a:r>
            <a:r>
              <a:rPr lang="zh-CN" altLang="en-US" sz="3600" dirty="0"/>
              <a:t>圣米歇尔山</a:t>
            </a:r>
            <a:endParaRPr lang="en-US" sz="3600" dirty="0"/>
          </a:p>
        </p:txBody>
      </p:sp>
      <p:pic>
        <p:nvPicPr>
          <p:cNvPr id="6" name="Image 5" descr="https://europe.arcelormittal.com/repo/Europe/banner-Mont-Saint-Michel-Industeel-ArcelorMitt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8886358" cy="3573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mage 4" descr="D:\MesDocuments\ISSF_Projects_under_way\Duplex_stainless_steels\Images\FloodGate_Mt-St-Miche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438" y="836712"/>
            <a:ext cx="3851919" cy="2441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13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/>
              <a:t>法国</a:t>
            </a:r>
            <a:r>
              <a:rPr lang="zh-CN" altLang="en-US" dirty="0"/>
              <a:t>圣米歇尔山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1690688"/>
            <a:ext cx="7975798" cy="44862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圣米歇尔山是法国最受欢迎的旅游景点之一。这座小岛坐落在海湾上，岛上有一个修道院，修道院的屋顶上站着一位天使。随着时间流逝，海湾地势逐渐升高，改变了原有景观。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修建闸门是为了在涨潮时蓄水，退潮时放水，因此海水会每天两次把沉积物带回海里。八套闸门金属覆层共使用了</a:t>
            </a:r>
            <a:r>
              <a:rPr lang="en-US" altLang="zh-CN" dirty="0"/>
              <a:t>36</a:t>
            </a:r>
            <a:r>
              <a:rPr lang="zh-CN" altLang="en-US" dirty="0"/>
              <a:t>吨</a:t>
            </a:r>
            <a:r>
              <a:rPr lang="en-US" altLang="zh-CN" dirty="0"/>
              <a:t>S32205</a:t>
            </a:r>
            <a:r>
              <a:rPr lang="zh-CN" altLang="en-US" dirty="0"/>
              <a:t>（</a:t>
            </a:r>
            <a:r>
              <a:rPr lang="en-US" altLang="zh-CN" dirty="0"/>
              <a:t>EN1.4462</a:t>
            </a:r>
            <a:r>
              <a:rPr lang="zh-CN" altLang="en-US" dirty="0"/>
              <a:t>）双相钢，因为它具有很好的耐腐蚀和耐摩性。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现在圣米歇尔山又能回归大海的拥抱了。</a:t>
            </a:r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86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59331"/>
            <a:ext cx="2949575" cy="993405"/>
          </a:xfrm>
        </p:spPr>
        <p:txBody>
          <a:bodyPr>
            <a:normAutofit/>
          </a:bodyPr>
          <a:lstStyle/>
          <a:p>
            <a:r>
              <a:rPr lang="zh-CN" altLang="en-US" dirty="0"/>
              <a:t>海上延伸的摩纳哥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half" idx="2"/>
          </p:nvPr>
        </p:nvSpPr>
        <p:spPr>
          <a:xfrm>
            <a:off x="195592" y="1412776"/>
            <a:ext cx="3672408" cy="5586877"/>
          </a:xfrm>
        </p:spPr>
        <p:txBody>
          <a:bodyPr>
            <a:noAutofit/>
          </a:bodyPr>
          <a:lstStyle/>
          <a:p>
            <a:r>
              <a:rPr lang="zh-CN" altLang="en-US" sz="1600" dirty="0"/>
              <a:t>位于地中海之滨的摩纳哥公国将其微小（大概</a:t>
            </a:r>
            <a:r>
              <a:rPr lang="en-US" altLang="zh-CN" sz="1600" dirty="0"/>
              <a:t>2</a:t>
            </a:r>
            <a:r>
              <a:rPr lang="zh-CN" altLang="en-US" sz="1600" dirty="0"/>
              <a:t>平方公里）的国土面积向海面进行拓展，以建造了一个巨大的</a:t>
            </a:r>
            <a:r>
              <a:rPr lang="en-US" altLang="zh-CN" sz="1600" dirty="0"/>
              <a:t>60</a:t>
            </a:r>
            <a:r>
              <a:rPr lang="zh-CN" altLang="en-US" sz="1600" dirty="0"/>
              <a:t>万平方米的新城市开发项目，预计耗资</a:t>
            </a:r>
            <a:r>
              <a:rPr lang="en-US" altLang="zh-CN" sz="1600" dirty="0"/>
              <a:t>20</a:t>
            </a:r>
            <a:r>
              <a:rPr lang="zh-CN" altLang="en-US" sz="1600" dirty="0"/>
              <a:t>亿欧元。</a:t>
            </a:r>
            <a:endParaRPr lang="en-US" altLang="zh-CN" sz="1600" dirty="0"/>
          </a:p>
          <a:p>
            <a:endParaRPr lang="zh-CN" altLang="en-US" sz="1600" dirty="0"/>
          </a:p>
          <a:p>
            <a:r>
              <a:rPr lang="zh-CN" altLang="en-US" sz="1600" dirty="0"/>
              <a:t>该项目在技术上的挑战是巨大的：首先要修一个临时水坝来圈地；再建一个可以使用</a:t>
            </a:r>
            <a:r>
              <a:rPr lang="en-US" altLang="zh-CN" sz="1600" dirty="0"/>
              <a:t>100</a:t>
            </a:r>
            <a:r>
              <a:rPr lang="zh-CN" altLang="en-US" sz="1600" dirty="0"/>
              <a:t>年的混凝土墙，然后在填海造出的空间里进行规划填充，同时做好准备修建多层住宅建筑，减少对海洋生物的影响等等。</a:t>
            </a:r>
            <a:endParaRPr lang="en-US" altLang="zh-CN" sz="1600" dirty="0"/>
          </a:p>
          <a:p>
            <a:endParaRPr lang="zh-CN" altLang="en-US" sz="1600" dirty="0"/>
          </a:p>
          <a:p>
            <a:r>
              <a:rPr lang="zh-CN" altLang="en-US" sz="1600" dirty="0"/>
              <a:t>混凝土墙将使用约</a:t>
            </a:r>
            <a:r>
              <a:rPr lang="en-US" altLang="zh-CN" sz="1600" dirty="0"/>
              <a:t>4000MT</a:t>
            </a:r>
            <a:r>
              <a:rPr lang="zh-CN" altLang="en-US" sz="1600" dirty="0"/>
              <a:t>的双相钢</a:t>
            </a:r>
            <a:r>
              <a:rPr lang="en-US" altLang="zh-CN" sz="1600" dirty="0"/>
              <a:t>S32304</a:t>
            </a:r>
            <a:r>
              <a:rPr lang="zh-CN" altLang="en-US" sz="1600" dirty="0"/>
              <a:t>（</a:t>
            </a:r>
            <a:r>
              <a:rPr lang="en-US" altLang="zh-CN" sz="1600" dirty="0"/>
              <a:t>EN1.4362</a:t>
            </a:r>
            <a:r>
              <a:rPr lang="zh-CN" altLang="en-US" sz="1600" dirty="0"/>
              <a:t>）钢筋来加固，以抵御海水的侵蚀。</a:t>
            </a:r>
            <a:endParaRPr lang="en-US" sz="1600" dirty="0"/>
          </a:p>
        </p:txBody>
      </p:sp>
      <p:pic>
        <p:nvPicPr>
          <p:cNvPr id="3" name="Imag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432" y="491378"/>
            <a:ext cx="4932040" cy="3140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718" y="3848492"/>
            <a:ext cx="4932040" cy="2964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66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8026"/>
            <a:ext cx="7886700" cy="1325563"/>
          </a:xfrm>
        </p:spPr>
        <p:txBody>
          <a:bodyPr/>
          <a:lstStyle/>
          <a:p>
            <a:r>
              <a:rPr lang="zh-CN" altLang="fr-FR" dirty="0"/>
              <a:t>参考</a:t>
            </a:r>
            <a:r>
              <a:rPr lang="zh-CN" altLang="en-US" dirty="0"/>
              <a:t>链接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51338"/>
          </a:xfrm>
        </p:spPr>
        <p:txBody>
          <a:bodyPr>
            <a:no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>
                <a:hlinkClick r:id="rId2"/>
              </a:rPr>
              <a:t>https://www.ipcc.ch/</a:t>
            </a:r>
            <a:r>
              <a:rPr lang="en-US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1600" dirty="0">
                <a:hlinkClick r:id="rId3"/>
              </a:rPr>
              <a:t>www.unfccc.int/resource/docs/tp/tp0199.pdf</a:t>
            </a:r>
            <a:r>
              <a:rPr lang="fr-FR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>
                <a:hlinkClick r:id="rId4"/>
              </a:rPr>
              <a:t>https://www.novethic.fr/actualite/environnement/biodiversite/isr-rse/le-changement-climatique-grignote-nos-cotes-et-menace-plus-d-un-million-de-francais-147571.html</a:t>
            </a:r>
            <a:r>
              <a:rPr lang="en-US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>
                <a:hlinkClick r:id="rId5"/>
              </a:rPr>
              <a:t>https://www.cerema.fr/fr/actualites/adapter-documents-conception-entretien-exploitation</a:t>
            </a:r>
            <a:r>
              <a:rPr lang="en-US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>
                <a:hlinkClick r:id="rId6"/>
              </a:rPr>
              <a:t>https://www.cerema.fr/fr/evenements/territoires-littoraux-transition-face-au-changement</a:t>
            </a:r>
            <a:r>
              <a:rPr lang="en-US" sz="1600" dirty="0"/>
              <a:t> </a:t>
            </a:r>
            <a:endParaRPr lang="fr-FR" sz="1600" dirty="0">
              <a:hlinkClick r:id="rId7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https://www.unenvironment.org/explore-topics/oceans-seas/what-we-do/working-regional-seas/coastal-zone-management</a:t>
            </a:r>
            <a:r>
              <a:rPr lang="fr-FR" sz="1600" dirty="0"/>
              <a:t>  </a:t>
            </a:r>
            <a:endParaRPr lang="en-US" sz="1600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zh-CN" altLang="en-US" sz="1600" dirty="0"/>
              <a:t>克罗默海堤</a:t>
            </a:r>
            <a:r>
              <a:rPr lang="en-US" sz="1600" dirty="0"/>
              <a:t>  </a:t>
            </a:r>
            <a:r>
              <a:rPr lang="en-US" sz="1600" dirty="0">
                <a:hlinkClick r:id="rId8"/>
              </a:rPr>
              <a:t>http://www.stainlesssteelrebar.org/applications/coastal-protection-at-cromer-uk/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zh-CN" altLang="en-US" sz="1600" dirty="0"/>
              <a:t>巴约讷防波堤</a:t>
            </a:r>
            <a:r>
              <a:rPr lang="en-US" sz="1600" dirty="0"/>
              <a:t> </a:t>
            </a:r>
            <a:r>
              <a:rPr lang="en-US" sz="1600" dirty="0">
                <a:hlinkClick r:id="rId9"/>
              </a:rPr>
              <a:t>http://stainlesssteelrebar.org/applications/bayonne-breakwater/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>
                <a:hlinkClick r:id="rId10"/>
              </a:rPr>
              <a:t>https://www.constructioncayola.com/batiment/article/2008/11/20/23050/l-inox-pour-resister-atlantique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zh-CN" altLang="en-US" sz="1600" dirty="0"/>
              <a:t>日本防海啸防洪闸（</a:t>
            </a:r>
            <a:r>
              <a:rPr lang="en-US" sz="1600" dirty="0"/>
              <a:t>NSSC</a:t>
            </a:r>
            <a:r>
              <a:rPr lang="zh-CN" altLang="en-US" sz="1600" dirty="0"/>
              <a:t>出品）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D25A3-995A-4004-8B09-CF797DF2D38F}" type="slidenum">
              <a:rPr lang="en-GB" smtClean="0"/>
              <a:pPr/>
              <a:t>48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53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参考链接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zh-CN" altLang="en-US" dirty="0"/>
              <a:t>圣米歇尔山水闸</a:t>
            </a:r>
            <a:r>
              <a:rPr lang="en-US" dirty="0"/>
              <a:t>  </a:t>
            </a:r>
            <a:r>
              <a:rPr lang="en-US" dirty="0">
                <a:hlinkClick r:id="rId2"/>
              </a:rPr>
              <a:t>https://www.nickelinstitute.org/en/NickelMagazine/MagazineHome/AllArchives/2015/Volume30-3/InUseMontStMichel.aspx?selected=year</a:t>
            </a:r>
            <a:r>
              <a:rPr lang="en-US" dirty="0"/>
              <a:t>    </a:t>
            </a:r>
            <a:r>
              <a:rPr lang="en-US" dirty="0">
                <a:hlinkClick r:id="rId3"/>
              </a:rPr>
              <a:t>https://europe.arcelormittal.com/europeprojectgallery/fol_montsaintmichel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en-US" dirty="0">
                <a:hlinkClick r:id="rId4"/>
              </a:rPr>
              <a:t>T</a:t>
            </a:r>
            <a:r>
              <a:rPr lang="en-US" dirty="0"/>
              <a:t>a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luo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>
                <a:hlinkClick r:id="rId4"/>
              </a:rPr>
              <a:t>http</a:t>
            </a:r>
            <a:r>
              <a:rPr lang="en-US" dirty="0">
                <a:hlinkClick r:id="rId4"/>
              </a:rPr>
              <a:t>://www.pratiwisteel.com/news/view/20110708090600/Outokumpu-Duplex-Stainless-Steel-For-Sluice-And-Flood-Gates-Structures-In-Finland.html</a:t>
            </a:r>
            <a:r>
              <a:rPr lang="en-US" dirty="0"/>
              <a:t>     </a:t>
            </a:r>
            <a:r>
              <a:rPr lang="en-US" dirty="0">
                <a:hlinkClick r:id="rId5"/>
              </a:rPr>
              <a:t>https://www.pontek.fi/in-english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zh-CN" altLang="it-IT" dirty="0"/>
              <a:t>摩纳哥</a:t>
            </a:r>
            <a:r>
              <a:rPr lang="it-IT" dirty="0"/>
              <a:t>  </a:t>
            </a:r>
            <a:r>
              <a:rPr lang="it-IT" dirty="0">
                <a:hlinkClick r:id="rId6"/>
              </a:rPr>
              <a:t>https://www.cedinox.es/opencms901/export/sites/cedinox/.galleries/publicaciones-tecnicas/Extension-en-mer-de-Monaco.pdf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zh-CN" altLang="en-US" dirty="0"/>
              <a:t>哥德堡</a:t>
            </a:r>
            <a:r>
              <a:rPr lang="en-US" dirty="0" err="1"/>
              <a:t>Gårda</a:t>
            </a:r>
            <a:r>
              <a:rPr lang="en-US" dirty="0"/>
              <a:t> </a:t>
            </a:r>
            <a:r>
              <a:rPr lang="en-US" dirty="0" err="1"/>
              <a:t>Dämme</a:t>
            </a:r>
            <a:r>
              <a:rPr lang="zh-CN" altLang="en-US" dirty="0"/>
              <a:t>防洪闸     </a:t>
            </a:r>
            <a:r>
              <a:rPr lang="en-US" dirty="0"/>
              <a:t>   </a:t>
            </a:r>
            <a:r>
              <a:rPr lang="en-US" dirty="0">
                <a:hlinkClick r:id="rId7"/>
              </a:rPr>
              <a:t>https://www.outokumpu.com/en/choose-stainless/2016/floodgates-to-fight-rising-sea-levels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en-US" dirty="0">
                <a:hlinkClick r:id="rId8"/>
              </a:rPr>
              <a:t>https://coastal-environments.weebly.com/landforms-and-processes.html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D25A3-995A-4004-8B09-CF797DF2D38F}" type="slidenum">
              <a:rPr lang="en-GB" smtClean="0"/>
              <a:pPr/>
              <a:t>49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267600" y="379748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0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3927" y="8857"/>
            <a:ext cx="8291264" cy="1570186"/>
          </a:xfrm>
        </p:spPr>
        <p:txBody>
          <a:bodyPr>
            <a:normAutofit/>
          </a:bodyPr>
          <a:lstStyle/>
          <a:p>
            <a:r>
              <a:rPr lang="en-US" dirty="0" err="1"/>
              <a:t>一些主要城市的漏水率</a:t>
            </a:r>
            <a:r>
              <a:rPr lang="en-US" dirty="0"/>
              <a:t>（</a:t>
            </a:r>
            <a:r>
              <a:rPr lang="en-GB" dirty="0"/>
              <a:t>2014</a:t>
            </a:r>
            <a:r>
              <a:rPr lang="en-US" dirty="0"/>
              <a:t>）</a:t>
            </a:r>
            <a:r>
              <a:rPr lang="en-GB" baseline="30000" dirty="0"/>
              <a:t>8</a:t>
            </a:r>
            <a:endParaRPr lang="en-US" baseline="30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7B33C-23AF-4A16-86A3-ECC82DC2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579042"/>
            <a:ext cx="7488832" cy="53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69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6470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海浪对海岸线的构建与破坏</a:t>
            </a:r>
            <a:r>
              <a:rPr lang="fr-FR" sz="2800" baseline="30000" dirty="0"/>
              <a:t>1</a:t>
            </a:r>
            <a:endParaRPr lang="en-US" sz="2800" baseline="30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D25A3-995A-4004-8B09-CF797DF2D38F}" type="slidenum">
              <a:rPr lang="en-GB" smtClean="0"/>
              <a:pPr/>
              <a:t>50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64" y="572876"/>
            <a:ext cx="7516800" cy="60722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597352"/>
            <a:ext cx="896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https://coastal-environments.weebly.com/landforms-and-processes.html</a:t>
            </a:r>
            <a:r>
              <a:rPr lang="en-US" sz="1200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 rot="1558071">
            <a:off x="7237762" y="736284"/>
            <a:ext cx="158417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NEW!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075E2B-8414-1540-8B48-197C43C48C86}"/>
              </a:ext>
            </a:extLst>
          </p:cNvPr>
          <p:cNvSpPr txBox="1"/>
          <p:nvPr/>
        </p:nvSpPr>
        <p:spPr>
          <a:xfrm>
            <a:off x="3953252" y="3284984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建设性海浪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DA7C9A-33B3-3442-9DBD-19F751322DAF}"/>
              </a:ext>
            </a:extLst>
          </p:cNvPr>
          <p:cNvSpPr txBox="1"/>
          <p:nvPr/>
        </p:nvSpPr>
        <p:spPr>
          <a:xfrm>
            <a:off x="3953252" y="622802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破坏性海浪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CC5102-0636-2E42-8FC9-AC75EE7D77D3}"/>
              </a:ext>
            </a:extLst>
          </p:cNvPr>
          <p:cNvSpPr txBox="1"/>
          <p:nvPr/>
        </p:nvSpPr>
        <p:spPr>
          <a:xfrm>
            <a:off x="1691680" y="137573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低浪频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CEC6AA-A69B-024A-9539-CE928F5B12B7}"/>
              </a:ext>
            </a:extLst>
          </p:cNvPr>
          <p:cNvSpPr txBox="1"/>
          <p:nvPr/>
        </p:nvSpPr>
        <p:spPr>
          <a:xfrm>
            <a:off x="1187624" y="242088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低能量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05419A-6656-7245-AD8E-3462A6677333}"/>
              </a:ext>
            </a:extLst>
          </p:cNvPr>
          <p:cNvSpPr txBox="1"/>
          <p:nvPr/>
        </p:nvSpPr>
        <p:spPr>
          <a:xfrm>
            <a:off x="1547664" y="406778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高浪频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D9081E-A71B-D941-8384-228238034132}"/>
              </a:ext>
            </a:extLst>
          </p:cNvPr>
          <p:cNvSpPr txBox="1"/>
          <p:nvPr/>
        </p:nvSpPr>
        <p:spPr>
          <a:xfrm>
            <a:off x="1262970" y="520364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高浪频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58BEA6-D99A-9941-8924-DC044C8B6B7E}"/>
              </a:ext>
            </a:extLst>
          </p:cNvPr>
          <p:cNvSpPr txBox="1"/>
          <p:nvPr/>
        </p:nvSpPr>
        <p:spPr>
          <a:xfrm>
            <a:off x="3218510" y="1057575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冲刷力强，把海沙带上岸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0678EF-7C96-F642-BE40-5C8D9B49E02D}"/>
              </a:ext>
            </a:extLst>
          </p:cNvPr>
          <p:cNvSpPr txBox="1"/>
          <p:nvPr/>
        </p:nvSpPr>
        <p:spPr>
          <a:xfrm>
            <a:off x="7203180" y="156753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形成宽阔海滩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FCB6EAF-049D-CB4A-992A-8B3F02AC21AF}"/>
              </a:ext>
            </a:extLst>
          </p:cNvPr>
          <p:cNvSpPr txBox="1"/>
          <p:nvPr/>
        </p:nvSpPr>
        <p:spPr>
          <a:xfrm>
            <a:off x="5220072" y="290403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反冲力薄弱，</a:t>
            </a:r>
            <a:endParaRPr kumimoji="1" lang="en-US" altLang="zh-CN" sz="1000" b="1" dirty="0"/>
          </a:p>
          <a:p>
            <a:r>
              <a:rPr kumimoji="1" lang="zh-CN" altLang="en-US" sz="1000" b="1" dirty="0"/>
              <a:t>带走少量海沙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78F30A4-1D47-704F-A16F-531AFFE4E0D4}"/>
              </a:ext>
            </a:extLst>
          </p:cNvPr>
          <p:cNvSpPr txBox="1"/>
          <p:nvPr/>
        </p:nvSpPr>
        <p:spPr>
          <a:xfrm>
            <a:off x="4211960" y="38165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冲刷力微弱，</a:t>
            </a:r>
            <a:endParaRPr kumimoji="1" lang="en-US" altLang="zh-CN" sz="1000" b="1" dirty="0"/>
          </a:p>
          <a:p>
            <a:r>
              <a:rPr kumimoji="1" lang="zh-CN" altLang="en-US" sz="1000" b="1" dirty="0"/>
              <a:t>只能把少量海沙带上岸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16E1CE-FD83-9F4F-B932-868B96C1E1E2}"/>
              </a:ext>
            </a:extLst>
          </p:cNvPr>
          <p:cNvSpPr txBox="1"/>
          <p:nvPr/>
        </p:nvSpPr>
        <p:spPr>
          <a:xfrm>
            <a:off x="4027283" y="575154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反冲力强，</a:t>
            </a:r>
            <a:endParaRPr kumimoji="1" lang="en-US" altLang="zh-CN" sz="1000" b="1" dirty="0"/>
          </a:p>
          <a:p>
            <a:r>
              <a:rPr kumimoji="1" lang="zh-CN" altLang="en-US" sz="1000" b="1" dirty="0"/>
              <a:t>带走大量海沙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78511DE-A798-8A40-BFFD-4349BC574AF0}"/>
              </a:ext>
            </a:extLst>
          </p:cNvPr>
          <p:cNvSpPr txBox="1"/>
          <p:nvPr/>
        </p:nvSpPr>
        <p:spPr>
          <a:xfrm>
            <a:off x="6678226" y="4632431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b="1" dirty="0"/>
              <a:t>形成陡峭海滩，</a:t>
            </a:r>
            <a:endParaRPr kumimoji="1" lang="en-US" altLang="zh-CN" sz="1000" b="1" dirty="0"/>
          </a:p>
          <a:p>
            <a:r>
              <a:rPr kumimoji="1" lang="zh-CN" altLang="en-US" sz="1000" b="1" dirty="0"/>
              <a:t>在前方区域搜索</a:t>
            </a:r>
          </a:p>
        </p:txBody>
      </p:sp>
    </p:spTree>
    <p:extLst>
      <p:ext uri="{BB962C8B-B14F-4D97-AF65-F5344CB8AC3E}">
        <p14:creationId xmlns:p14="http://schemas.microsoft.com/office/powerpoint/2010/main" val="4275130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谢谢您！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51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421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减少漏水</a:t>
            </a:r>
            <a:r>
              <a:rPr lang="en-US" dirty="0"/>
              <a:t>vs</a:t>
            </a:r>
            <a:r>
              <a:rPr lang="zh-CN" altLang="en-US" dirty="0"/>
              <a:t>东京不锈钢水管的使用</a:t>
            </a:r>
            <a:endParaRPr lang="en-US" baseline="30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6B13B-E985-4E56-A1C5-7DDDB344B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781034"/>
            <a:ext cx="79208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44816" cy="1584176"/>
          </a:xfrm>
        </p:spPr>
        <p:txBody>
          <a:bodyPr>
            <a:noAutofit/>
          </a:bodyPr>
          <a:lstStyle/>
          <a:p>
            <a:r>
              <a:rPr lang="zh-CN" altLang="en-US" dirty="0"/>
              <a:t>用不锈钢替代旧水管来减少漏水</a:t>
            </a:r>
            <a:r>
              <a:rPr lang="fr-FR" sz="3200" baseline="30000" dirty="0"/>
              <a:t>8</a:t>
            </a:r>
            <a:endParaRPr lang="en-US" sz="3200" baseline="30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10A5A-3567-4708-9A55-5E64FD62A9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263116"/>
            <a:ext cx="8136904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8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59" y="44624"/>
            <a:ext cx="2697690" cy="357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http://www.nickelinstitute.org/%7E/media/Images/NickelUseInSociety/MaterialsSelectionandUse/Water/pipe.ashx?w=170&amp;h=292&amp;as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4624"/>
            <a:ext cx="2268000" cy="35792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3674709"/>
            <a:ext cx="8820000" cy="3183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805" y="213644"/>
            <a:ext cx="35366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980728"/>
            <a:ext cx="8534400" cy="48653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7839885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theme colours</Template>
  <TotalTime>18091</TotalTime>
  <Words>5060</Words>
  <Application>Microsoft Office PowerPoint</Application>
  <PresentationFormat>On-screen Show (4:3)</PresentationFormat>
  <Paragraphs>317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51</vt:i4>
      </vt:variant>
    </vt:vector>
  </HeadingPairs>
  <TitlesOfParts>
    <vt:vector size="69" baseType="lpstr">
      <vt:lpstr>Adobe Fangsong Std R</vt:lpstr>
      <vt:lpstr>SimSun</vt:lpstr>
      <vt:lpstr>Arial</vt:lpstr>
      <vt:lpstr>Calibri</vt:lpstr>
      <vt:lpstr>Wingdings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建筑／土木工程发言人的幻灯片</vt:lpstr>
      <vt:lpstr>内容</vt:lpstr>
      <vt:lpstr>1. 配水</vt:lpstr>
      <vt:lpstr>为什么要使用不锈钢？</vt:lpstr>
      <vt:lpstr>一些主要城市的漏水率（2014）8</vt:lpstr>
      <vt:lpstr>减少漏水vs东京不锈钢水管的使用</vt:lpstr>
      <vt:lpstr>用不锈钢替代旧水管来减少漏水8</vt:lpstr>
      <vt:lpstr>PowerPoint Presentation</vt:lpstr>
      <vt:lpstr>PowerPoint Presentation</vt:lpstr>
      <vt:lpstr>修复前的水库，韩国江陵市9</vt:lpstr>
      <vt:lpstr>和加了新的不锈钢内衬之后一样</vt:lpstr>
      <vt:lpstr>配水参考资料</vt:lpstr>
      <vt:lpstr>2. 桥梁</vt:lpstr>
      <vt:lpstr>很多桥梁现状很差</vt:lpstr>
      <vt:lpstr>欧盟的状况</vt:lpstr>
      <vt:lpstr>美国的状况 美国需要更换或修复的桥梁数量，包括有结构缺陷的桥梁</vt:lpstr>
      <vt:lpstr>桥梁用不锈钢</vt:lpstr>
      <vt:lpstr>香港昂船洲</vt:lpstr>
      <vt:lpstr>蒙特利尔尚普兰</vt:lpstr>
      <vt:lpstr>珠港澳大桥</vt:lpstr>
      <vt:lpstr>德克萨斯州沃思堡</vt:lpstr>
      <vt:lpstr>梅诺卡岛卡拉吉尔达纳</vt:lpstr>
      <vt:lpstr>新加坡双螺旋桥</vt:lpstr>
      <vt:lpstr>法国里昂</vt:lpstr>
      <vt:lpstr>德国通快</vt:lpstr>
      <vt:lpstr>加州圣迭戈港</vt:lpstr>
      <vt:lpstr>墨西哥普雷哥雷索码头</vt:lpstr>
      <vt:lpstr>现有桥梁状况参考资料</vt:lpstr>
      <vt:lpstr>不锈钢桥梁参考资料</vt:lpstr>
      <vt:lpstr>不锈钢桥梁参考资料</vt:lpstr>
      <vt:lpstr>不锈钢桥梁参考资料</vt:lpstr>
      <vt:lpstr>3. 沿海工事</vt:lpstr>
      <vt:lpstr>气候变化与海岸</vt:lpstr>
      <vt:lpstr>洪灾（法国西南部）</vt:lpstr>
      <vt:lpstr>沿海地区受到破坏（地址不详）</vt:lpstr>
      <vt:lpstr>沿海适应方案</vt:lpstr>
      <vt:lpstr>一些使用不锈钢的防护结构</vt:lpstr>
      <vt:lpstr>英国克罗默海堤</vt:lpstr>
      <vt:lpstr>法国巴约讷防波堤</vt:lpstr>
      <vt:lpstr>日本的安全措施</vt:lpstr>
      <vt:lpstr>日本水闸案例</vt:lpstr>
      <vt:lpstr>使用节约型双相钢来使水闸减重</vt:lpstr>
      <vt:lpstr>日本某些重大项目</vt:lpstr>
      <vt:lpstr>日本上平水闸</vt:lpstr>
      <vt:lpstr>法国圣米歇尔山</vt:lpstr>
      <vt:lpstr>法国圣米歇尔山</vt:lpstr>
      <vt:lpstr>海上延伸的摩纳哥</vt:lpstr>
      <vt:lpstr>参考链接</vt:lpstr>
      <vt:lpstr>参考链接</vt:lpstr>
      <vt:lpstr>海浪对海岸线的构建与破坏1</vt:lpstr>
      <vt:lpstr>谢谢您！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应用 –基础设施</dc:title>
  <dc:creator>Bernard</dc:creator>
  <cp:keywords>建筑与土木工程, 教授, 不锈钢</cp:keywords>
  <cp:lastModifiedBy>Jo Claes</cp:lastModifiedBy>
  <cp:revision>888</cp:revision>
  <cp:lastPrinted>2015-06-02T17:57:17Z</cp:lastPrinted>
  <dcterms:created xsi:type="dcterms:W3CDTF">2013-06-29T15:24:20Z</dcterms:created>
  <dcterms:modified xsi:type="dcterms:W3CDTF">2020-01-28T18:40:02Z</dcterms:modified>
</cp:coreProperties>
</file>