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5" r:id="rId1"/>
    <p:sldMasterId id="2147484087" r:id="rId2"/>
    <p:sldMasterId id="2147484099" r:id="rId3"/>
  </p:sldMasterIdLst>
  <p:notesMasterIdLst>
    <p:notesMasterId r:id="rId63"/>
  </p:notesMasterIdLst>
  <p:handoutMasterIdLst>
    <p:handoutMasterId r:id="rId64"/>
  </p:handoutMasterIdLst>
  <p:sldIdLst>
    <p:sldId id="356" r:id="rId4"/>
    <p:sldId id="467" r:id="rId5"/>
    <p:sldId id="466" r:id="rId6"/>
    <p:sldId id="400" r:id="rId7"/>
    <p:sldId id="401" r:id="rId8"/>
    <p:sldId id="402" r:id="rId9"/>
    <p:sldId id="413" r:id="rId10"/>
    <p:sldId id="463" r:id="rId11"/>
    <p:sldId id="377" r:id="rId12"/>
    <p:sldId id="378" r:id="rId13"/>
    <p:sldId id="464" r:id="rId14"/>
    <p:sldId id="381" r:id="rId15"/>
    <p:sldId id="465" r:id="rId16"/>
    <p:sldId id="414" r:id="rId17"/>
    <p:sldId id="415" r:id="rId18"/>
    <p:sldId id="416" r:id="rId19"/>
    <p:sldId id="407" r:id="rId20"/>
    <p:sldId id="417" r:id="rId21"/>
    <p:sldId id="418" r:id="rId22"/>
    <p:sldId id="420" r:id="rId23"/>
    <p:sldId id="424" r:id="rId24"/>
    <p:sldId id="409" r:id="rId25"/>
    <p:sldId id="425" r:id="rId26"/>
    <p:sldId id="426" r:id="rId27"/>
    <p:sldId id="427" r:id="rId28"/>
    <p:sldId id="468" r:id="rId29"/>
    <p:sldId id="428" r:id="rId30"/>
    <p:sldId id="410" r:id="rId31"/>
    <p:sldId id="429" r:id="rId32"/>
    <p:sldId id="395" r:id="rId33"/>
    <p:sldId id="430" r:id="rId34"/>
    <p:sldId id="431" r:id="rId35"/>
    <p:sldId id="432" r:id="rId36"/>
    <p:sldId id="433" r:id="rId37"/>
    <p:sldId id="434" r:id="rId38"/>
    <p:sldId id="435" r:id="rId39"/>
    <p:sldId id="436" r:id="rId40"/>
    <p:sldId id="411" r:id="rId41"/>
    <p:sldId id="440" r:id="rId42"/>
    <p:sldId id="441" r:id="rId43"/>
    <p:sldId id="442" r:id="rId44"/>
    <p:sldId id="472" r:id="rId45"/>
    <p:sldId id="473" r:id="rId46"/>
    <p:sldId id="474" r:id="rId47"/>
    <p:sldId id="482" r:id="rId48"/>
    <p:sldId id="451" r:id="rId49"/>
    <p:sldId id="454" r:id="rId50"/>
    <p:sldId id="455" r:id="rId51"/>
    <p:sldId id="475" r:id="rId52"/>
    <p:sldId id="476" r:id="rId53"/>
    <p:sldId id="477" r:id="rId54"/>
    <p:sldId id="478" r:id="rId55"/>
    <p:sldId id="479" r:id="rId56"/>
    <p:sldId id="480" r:id="rId57"/>
    <p:sldId id="481" r:id="rId58"/>
    <p:sldId id="471" r:id="rId59"/>
    <p:sldId id="469" r:id="rId60"/>
    <p:sldId id="483" r:id="rId61"/>
    <p:sldId id="452" r:id="rId62"/>
  </p:sldIdLst>
  <p:sldSz cx="9144000" cy="6858000" type="screen4x3"/>
  <p:notesSz cx="6797675" cy="9926638"/>
  <p:defaultTextStyle>
    <a:defPPr>
      <a:defRPr lang="en-US"/>
    </a:defPPr>
    <a:lvl1pPr marL="0" algn="l" defTabSz="447582" rtl="0" eaLnBrk="1" latinLnBrk="0" hangingPunct="1">
      <a:defRPr sz="1700" kern="1200">
        <a:solidFill>
          <a:schemeClr val="tx1"/>
        </a:solidFill>
        <a:latin typeface="+mn-lt"/>
        <a:ea typeface="+mn-ea"/>
        <a:cs typeface="+mn-cs"/>
      </a:defRPr>
    </a:lvl1pPr>
    <a:lvl2pPr marL="447582" algn="l" defTabSz="447582" rtl="0" eaLnBrk="1" latinLnBrk="0" hangingPunct="1">
      <a:defRPr sz="1700" kern="1200">
        <a:solidFill>
          <a:schemeClr val="tx1"/>
        </a:solidFill>
        <a:latin typeface="+mn-lt"/>
        <a:ea typeface="+mn-ea"/>
        <a:cs typeface="+mn-cs"/>
      </a:defRPr>
    </a:lvl2pPr>
    <a:lvl3pPr marL="895160" algn="l" defTabSz="447582" rtl="0" eaLnBrk="1" latinLnBrk="0" hangingPunct="1">
      <a:defRPr sz="1700" kern="1200">
        <a:solidFill>
          <a:schemeClr val="tx1"/>
        </a:solidFill>
        <a:latin typeface="+mn-lt"/>
        <a:ea typeface="+mn-ea"/>
        <a:cs typeface="+mn-cs"/>
      </a:defRPr>
    </a:lvl3pPr>
    <a:lvl4pPr marL="1342741" algn="l" defTabSz="447582" rtl="0" eaLnBrk="1" latinLnBrk="0" hangingPunct="1">
      <a:defRPr sz="1700" kern="1200">
        <a:solidFill>
          <a:schemeClr val="tx1"/>
        </a:solidFill>
        <a:latin typeface="+mn-lt"/>
        <a:ea typeface="+mn-ea"/>
        <a:cs typeface="+mn-cs"/>
      </a:defRPr>
    </a:lvl4pPr>
    <a:lvl5pPr marL="1790324" algn="l" defTabSz="447582" rtl="0" eaLnBrk="1" latinLnBrk="0" hangingPunct="1">
      <a:defRPr sz="1700" kern="1200">
        <a:solidFill>
          <a:schemeClr val="tx1"/>
        </a:solidFill>
        <a:latin typeface="+mn-lt"/>
        <a:ea typeface="+mn-ea"/>
        <a:cs typeface="+mn-cs"/>
      </a:defRPr>
    </a:lvl5pPr>
    <a:lvl6pPr marL="2237906" algn="l" defTabSz="447582" rtl="0" eaLnBrk="1" latinLnBrk="0" hangingPunct="1">
      <a:defRPr sz="1700" kern="1200">
        <a:solidFill>
          <a:schemeClr val="tx1"/>
        </a:solidFill>
        <a:latin typeface="+mn-lt"/>
        <a:ea typeface="+mn-ea"/>
        <a:cs typeface="+mn-cs"/>
      </a:defRPr>
    </a:lvl6pPr>
    <a:lvl7pPr marL="2685485" algn="l" defTabSz="447582" rtl="0" eaLnBrk="1" latinLnBrk="0" hangingPunct="1">
      <a:defRPr sz="1700" kern="1200">
        <a:solidFill>
          <a:schemeClr val="tx1"/>
        </a:solidFill>
        <a:latin typeface="+mn-lt"/>
        <a:ea typeface="+mn-ea"/>
        <a:cs typeface="+mn-cs"/>
      </a:defRPr>
    </a:lvl7pPr>
    <a:lvl8pPr marL="3133065" algn="l" defTabSz="447582" rtl="0" eaLnBrk="1" latinLnBrk="0" hangingPunct="1">
      <a:defRPr sz="1700" kern="1200">
        <a:solidFill>
          <a:schemeClr val="tx1"/>
        </a:solidFill>
        <a:latin typeface="+mn-lt"/>
        <a:ea typeface="+mn-ea"/>
        <a:cs typeface="+mn-cs"/>
      </a:defRPr>
    </a:lvl8pPr>
    <a:lvl9pPr marL="3580646" algn="l" defTabSz="447582"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E4EFF7-BDD2-9247-A5F5-D242855A2979}">
          <p14:sldIdLst>
            <p14:sldId id="356"/>
            <p14:sldId id="467"/>
            <p14:sldId id="466"/>
            <p14:sldId id="400"/>
            <p14:sldId id="401"/>
            <p14:sldId id="402"/>
            <p14:sldId id="413"/>
            <p14:sldId id="463"/>
            <p14:sldId id="377"/>
            <p14:sldId id="378"/>
            <p14:sldId id="464"/>
            <p14:sldId id="381"/>
            <p14:sldId id="465"/>
            <p14:sldId id="414"/>
            <p14:sldId id="415"/>
            <p14:sldId id="416"/>
            <p14:sldId id="407"/>
            <p14:sldId id="417"/>
            <p14:sldId id="418"/>
            <p14:sldId id="420"/>
            <p14:sldId id="424"/>
            <p14:sldId id="409"/>
            <p14:sldId id="425"/>
            <p14:sldId id="426"/>
            <p14:sldId id="427"/>
            <p14:sldId id="468"/>
            <p14:sldId id="428"/>
            <p14:sldId id="410"/>
            <p14:sldId id="429"/>
            <p14:sldId id="395"/>
            <p14:sldId id="430"/>
            <p14:sldId id="431"/>
            <p14:sldId id="432"/>
            <p14:sldId id="433"/>
            <p14:sldId id="434"/>
            <p14:sldId id="435"/>
            <p14:sldId id="436"/>
            <p14:sldId id="411"/>
            <p14:sldId id="440"/>
            <p14:sldId id="441"/>
            <p14:sldId id="442"/>
            <p14:sldId id="472"/>
            <p14:sldId id="473"/>
            <p14:sldId id="474"/>
            <p14:sldId id="482"/>
            <p14:sldId id="451"/>
            <p14:sldId id="454"/>
            <p14:sldId id="455"/>
            <p14:sldId id="475"/>
            <p14:sldId id="476"/>
            <p14:sldId id="477"/>
            <p14:sldId id="478"/>
            <p14:sldId id="479"/>
            <p14:sldId id="480"/>
            <p14:sldId id="481"/>
            <p14:sldId id="471"/>
            <p14:sldId id="469"/>
            <p14:sldId id="483"/>
            <p14:sldId id="452"/>
          </p14:sldIdLst>
        </p14:section>
      </p14:sectionLst>
    </p:ext>
    <p:ext uri="{EFAFB233-063F-42B5-8137-9DF3F51BA10A}">
      <p15:sldGuideLst xmlns:p15="http://schemas.microsoft.com/office/powerpoint/2012/main">
        <p15:guide id="1" orient="horz" pos="1541">
          <p15:clr>
            <a:srgbClr val="A4A3A4"/>
          </p15:clr>
        </p15:guide>
        <p15:guide id="2" orient="horz" pos="1977">
          <p15:clr>
            <a:srgbClr val="A4A3A4"/>
          </p15:clr>
        </p15:guide>
        <p15:guide id="3" orient="horz" pos="3902">
          <p15:clr>
            <a:srgbClr val="A4A3A4"/>
          </p15:clr>
        </p15:guide>
        <p15:guide id="4" pos="2700">
          <p15:clr>
            <a:srgbClr val="A4A3A4"/>
          </p15:clr>
        </p15:guide>
        <p15:guide id="5" pos="5448">
          <p15:clr>
            <a:srgbClr val="A4A3A4"/>
          </p15:clr>
        </p15:guide>
        <p15:guide id="6" pos="53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na Lappalainen" initials="NL"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4F81BD"/>
    <a:srgbClr val="CCFFFF"/>
    <a:srgbClr val="CCFFCC"/>
    <a:srgbClr val="FF9933"/>
    <a:srgbClr val="FF0000"/>
    <a:srgbClr val="CC0000"/>
    <a:srgbClr val="FF7C80"/>
    <a:srgbClr val="00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4447AB-8DA0-4C18-B4EE-9FB142ECE59E}" v="6" dt="2020-01-30T14:19:05.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19" autoAdjust="0"/>
    <p:restoredTop sz="94270" autoAdjust="0"/>
  </p:normalViewPr>
  <p:slideViewPr>
    <p:cSldViewPr snapToGrid="0" showGuides="1">
      <p:cViewPr varScale="1">
        <p:scale>
          <a:sx n="82" d="100"/>
          <a:sy n="82" d="100"/>
        </p:scale>
        <p:origin x="922" y="77"/>
      </p:cViewPr>
      <p:guideLst>
        <p:guide orient="horz" pos="1541"/>
        <p:guide orient="horz" pos="1977"/>
        <p:guide orient="horz" pos="3902"/>
        <p:guide pos="2700"/>
        <p:guide pos="5448"/>
        <p:guide pos="5376"/>
      </p:guideLst>
    </p:cSldViewPr>
  </p:slideViewPr>
  <p:outlineViewPr>
    <p:cViewPr>
      <p:scale>
        <a:sx n="33" d="100"/>
        <a:sy n="33" d="100"/>
      </p:scale>
      <p:origin x="0" y="-28080"/>
    </p:cViewPr>
  </p:outlineViewPr>
  <p:notesTextViewPr>
    <p:cViewPr>
      <p:scale>
        <a:sx n="100" d="100"/>
        <a:sy n="100" d="100"/>
      </p:scale>
      <p:origin x="0" y="0"/>
    </p:cViewPr>
  </p:notesTextViewPr>
  <p:sorterViewPr>
    <p:cViewPr>
      <p:scale>
        <a:sx n="100" d="100"/>
        <a:sy n="100" d="100"/>
      </p:scale>
      <p:origin x="0" y="-16530"/>
    </p:cViewPr>
  </p:sorterViewPr>
  <p:notesViewPr>
    <p:cSldViewPr snapToObjects="1" showGuides="1">
      <p:cViewPr>
        <p:scale>
          <a:sx n="82" d="100"/>
          <a:sy n="82" d="100"/>
        </p:scale>
        <p:origin x="-558" y="-72"/>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fi-FI">
              <a:latin typeface="Gotham Book"/>
              <a:cs typeface="Gotham Book"/>
            </a:endParaRPr>
          </a:p>
        </p:txBody>
      </p:sp>
      <p:sp>
        <p:nvSpPr>
          <p:cNvPr id="3" name="Date Placeholder 2"/>
          <p:cNvSpPr>
            <a:spLocks noGrp="1"/>
          </p:cNvSpPr>
          <p:nvPr>
            <p:ph type="dt" sz="quarter" idx="1"/>
          </p:nvPr>
        </p:nvSpPr>
        <p:spPr>
          <a:xfrm>
            <a:off x="3850444" y="1"/>
            <a:ext cx="2945659" cy="496332"/>
          </a:xfrm>
          <a:prstGeom prst="rect">
            <a:avLst/>
          </a:prstGeom>
        </p:spPr>
        <p:txBody>
          <a:bodyPr vert="horz" lIns="91432" tIns="45716" rIns="91432" bIns="45716" rtlCol="0"/>
          <a:lstStyle>
            <a:lvl1pPr algn="r">
              <a:defRPr sz="1200"/>
            </a:lvl1pPr>
          </a:lstStyle>
          <a:p>
            <a:fld id="{2510E900-9C9D-C642-89B5-E8FEC18AFB0A}" type="datetimeFigureOut">
              <a:rPr lang="fi-FI" smtClean="0">
                <a:latin typeface="Gotham Book"/>
                <a:cs typeface="Gotham Book"/>
              </a:rPr>
              <a:pPr/>
              <a:t>30.1.2020</a:t>
            </a:fld>
            <a:endParaRPr lang="fi-FI">
              <a:latin typeface="Gotham Book"/>
              <a:cs typeface="Gotham Book"/>
            </a:endParaRPr>
          </a:p>
        </p:txBody>
      </p:sp>
      <p:sp>
        <p:nvSpPr>
          <p:cNvPr id="4" name="Footer Placeholder 3"/>
          <p:cNvSpPr>
            <a:spLocks noGrp="1"/>
          </p:cNvSpPr>
          <p:nvPr>
            <p:ph type="ftr" sz="quarter" idx="2"/>
          </p:nvPr>
        </p:nvSpPr>
        <p:spPr>
          <a:xfrm>
            <a:off x="1" y="9428584"/>
            <a:ext cx="2945659" cy="496332"/>
          </a:xfrm>
          <a:prstGeom prst="rect">
            <a:avLst/>
          </a:prstGeom>
        </p:spPr>
        <p:txBody>
          <a:bodyPr vert="horz" lIns="91432" tIns="45716" rIns="91432" bIns="45716" rtlCol="0" anchor="b"/>
          <a:lstStyle>
            <a:lvl1pPr algn="l">
              <a:defRPr sz="1200"/>
            </a:lvl1pPr>
          </a:lstStyle>
          <a:p>
            <a:endParaRPr lang="fi-FI">
              <a:latin typeface="Gotham Book"/>
              <a:cs typeface="Gotham Book"/>
            </a:endParaRPr>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32" tIns="45716" rIns="91432" bIns="45716" rtlCol="0" anchor="b"/>
          <a:lstStyle>
            <a:lvl1pPr algn="r">
              <a:defRPr sz="1200"/>
            </a:lvl1pPr>
          </a:lstStyle>
          <a:p>
            <a:fld id="{90F57FB9-8BD9-7B4F-B18A-71F01325C256}" type="slidenum">
              <a:rPr lang="fi-FI" smtClean="0">
                <a:latin typeface="Gotham Book"/>
                <a:cs typeface="Gotham Book"/>
              </a:rPr>
              <a:pPr/>
              <a:t>‹#›</a:t>
            </a:fld>
            <a:endParaRPr lang="fi-FI">
              <a:latin typeface="Gotham Book"/>
              <a:cs typeface="Gotham Book"/>
            </a:endParaRPr>
          </a:p>
        </p:txBody>
      </p:sp>
    </p:spTree>
    <p:extLst>
      <p:ext uri="{BB962C8B-B14F-4D97-AF65-F5344CB8AC3E}">
        <p14:creationId xmlns:p14="http://schemas.microsoft.com/office/powerpoint/2010/main" val="3015668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b="0" i="0">
                <a:latin typeface="Gotham Book"/>
                <a:cs typeface="Gotham Book"/>
              </a:defRPr>
            </a:lvl1pPr>
          </a:lstStyle>
          <a:p>
            <a:endParaRPr lang="fi-FI" dirty="0"/>
          </a:p>
        </p:txBody>
      </p:sp>
      <p:sp>
        <p:nvSpPr>
          <p:cNvPr id="3" name="Date Placeholder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b="0" i="0">
                <a:latin typeface="Gotham Book"/>
                <a:cs typeface="Gotham Book"/>
              </a:defRPr>
            </a:lvl1pPr>
          </a:lstStyle>
          <a:p>
            <a:fld id="{E7D42650-7202-AA40-845E-5540876B6D85}" type="datetimeFigureOut">
              <a:rPr lang="fi-FI" smtClean="0"/>
              <a:pPr/>
              <a:t>30.1.2020</a:t>
            </a:fld>
            <a:endParaRPr lang="fi-FI"/>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b="0" i="0">
                <a:latin typeface="Gotham Book"/>
                <a:cs typeface="Gotham Book"/>
              </a:defRPr>
            </a:lvl1pPr>
          </a:lstStyle>
          <a:p>
            <a:endParaRPr lang="fi-FI"/>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b="0" i="0">
                <a:latin typeface="Gotham Book"/>
                <a:cs typeface="Gotham Book"/>
              </a:defRPr>
            </a:lvl1pPr>
          </a:lstStyle>
          <a:p>
            <a:fld id="{C3277094-ABC4-9142-A592-92D940C8A932}" type="slidenum">
              <a:rPr lang="fi-FI" smtClean="0"/>
              <a:pPr/>
              <a:t>‹#›</a:t>
            </a:fld>
            <a:endParaRPr lang="fi-FI"/>
          </a:p>
        </p:txBody>
      </p:sp>
    </p:spTree>
    <p:extLst>
      <p:ext uri="{BB962C8B-B14F-4D97-AF65-F5344CB8AC3E}">
        <p14:creationId xmlns:p14="http://schemas.microsoft.com/office/powerpoint/2010/main" val="2154938819"/>
      </p:ext>
    </p:extLst>
  </p:cSld>
  <p:clrMap bg1="lt1" tx1="dk1" bg2="lt2" tx2="dk2" accent1="accent1" accent2="accent2" accent3="accent3" accent4="accent4" accent5="accent5" accent6="accent6" hlink="hlink" folHlink="folHlink"/>
  <p:hf hdr="0" ftr="0" dt="0"/>
  <p:notesStyle>
    <a:lvl1pPr marL="0" algn="l" defTabSz="447582" rtl="0" eaLnBrk="1" latinLnBrk="0" hangingPunct="1">
      <a:defRPr sz="1300" b="0" i="0" kern="1200">
        <a:solidFill>
          <a:schemeClr val="tx1"/>
        </a:solidFill>
        <a:latin typeface="Gotham Book"/>
        <a:ea typeface="+mn-ea"/>
        <a:cs typeface="Gotham Book"/>
      </a:defRPr>
    </a:lvl1pPr>
    <a:lvl2pPr marL="447582" algn="l" defTabSz="447582" rtl="0" eaLnBrk="1" latinLnBrk="0" hangingPunct="1">
      <a:defRPr sz="1300" b="0" i="0" kern="1200">
        <a:solidFill>
          <a:schemeClr val="tx1"/>
        </a:solidFill>
        <a:latin typeface="Gotham Book"/>
        <a:ea typeface="+mn-ea"/>
        <a:cs typeface="Gotham Book"/>
      </a:defRPr>
    </a:lvl2pPr>
    <a:lvl3pPr marL="895160" algn="l" defTabSz="447582" rtl="0" eaLnBrk="1" latinLnBrk="0" hangingPunct="1">
      <a:defRPr sz="1300" b="0" i="0" kern="1200">
        <a:solidFill>
          <a:schemeClr val="tx1"/>
        </a:solidFill>
        <a:latin typeface="Gotham Book"/>
        <a:ea typeface="+mn-ea"/>
        <a:cs typeface="Gotham Book"/>
      </a:defRPr>
    </a:lvl3pPr>
    <a:lvl4pPr marL="1342741" algn="l" defTabSz="447582" rtl="0" eaLnBrk="1" latinLnBrk="0" hangingPunct="1">
      <a:defRPr sz="1300" b="0" i="0" kern="1200">
        <a:solidFill>
          <a:schemeClr val="tx1"/>
        </a:solidFill>
        <a:latin typeface="Gotham Book"/>
        <a:ea typeface="+mn-ea"/>
        <a:cs typeface="Gotham Book"/>
      </a:defRPr>
    </a:lvl4pPr>
    <a:lvl5pPr marL="1790324" algn="l" defTabSz="447582" rtl="0" eaLnBrk="1" latinLnBrk="0" hangingPunct="1">
      <a:defRPr sz="1300" b="0" i="0" kern="1200">
        <a:solidFill>
          <a:schemeClr val="tx1"/>
        </a:solidFill>
        <a:latin typeface="Gotham Book"/>
        <a:ea typeface="+mn-ea"/>
        <a:cs typeface="Gotham Book"/>
      </a:defRPr>
    </a:lvl5pPr>
    <a:lvl6pPr marL="2237906" algn="l" defTabSz="447582" rtl="0" eaLnBrk="1" latinLnBrk="0" hangingPunct="1">
      <a:defRPr sz="1300" kern="1200">
        <a:solidFill>
          <a:schemeClr val="tx1"/>
        </a:solidFill>
        <a:latin typeface="+mn-lt"/>
        <a:ea typeface="+mn-ea"/>
        <a:cs typeface="+mn-cs"/>
      </a:defRPr>
    </a:lvl6pPr>
    <a:lvl7pPr marL="2685485" algn="l" defTabSz="447582" rtl="0" eaLnBrk="1" latinLnBrk="0" hangingPunct="1">
      <a:defRPr sz="1300" kern="1200">
        <a:solidFill>
          <a:schemeClr val="tx1"/>
        </a:solidFill>
        <a:latin typeface="+mn-lt"/>
        <a:ea typeface="+mn-ea"/>
        <a:cs typeface="+mn-cs"/>
      </a:defRPr>
    </a:lvl7pPr>
    <a:lvl8pPr marL="3133065" algn="l" defTabSz="447582" rtl="0" eaLnBrk="1" latinLnBrk="0" hangingPunct="1">
      <a:defRPr sz="1300" kern="1200">
        <a:solidFill>
          <a:schemeClr val="tx1"/>
        </a:solidFill>
        <a:latin typeface="+mn-lt"/>
        <a:ea typeface="+mn-ea"/>
        <a:cs typeface="+mn-cs"/>
      </a:defRPr>
    </a:lvl8pPr>
    <a:lvl9pPr marL="3580646" algn="l" defTabSz="44758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orrosion.kaist.ac.kr/download/2008-1/chap11.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a:t>
            </a:fld>
            <a:endParaRPr lang="fi-FI"/>
          </a:p>
        </p:txBody>
      </p:sp>
    </p:spTree>
    <p:extLst>
      <p:ext uri="{BB962C8B-B14F-4D97-AF65-F5344CB8AC3E}">
        <p14:creationId xmlns:p14="http://schemas.microsoft.com/office/powerpoint/2010/main" val="356388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10</a:t>
            </a:fld>
            <a:endParaRPr lang="fi-FI"/>
          </a:p>
        </p:txBody>
      </p:sp>
    </p:spTree>
    <p:extLst>
      <p:ext uri="{BB962C8B-B14F-4D97-AF65-F5344CB8AC3E}">
        <p14:creationId xmlns:p14="http://schemas.microsoft.com/office/powerpoint/2010/main" val="798740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11</a:t>
            </a:fld>
            <a:endParaRPr lang="fi-FI"/>
          </a:p>
        </p:txBody>
      </p:sp>
    </p:spTree>
    <p:extLst>
      <p:ext uri="{BB962C8B-B14F-4D97-AF65-F5344CB8AC3E}">
        <p14:creationId xmlns:p14="http://schemas.microsoft.com/office/powerpoint/2010/main" val="231467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12</a:t>
            </a:fld>
            <a:endParaRPr lang="fi-FI"/>
          </a:p>
        </p:txBody>
      </p:sp>
    </p:spTree>
    <p:extLst>
      <p:ext uri="{BB962C8B-B14F-4D97-AF65-F5344CB8AC3E}">
        <p14:creationId xmlns:p14="http://schemas.microsoft.com/office/powerpoint/2010/main" val="2901501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13</a:t>
            </a:fld>
            <a:endParaRPr lang="fi-FI"/>
          </a:p>
        </p:txBody>
      </p:sp>
    </p:spTree>
    <p:extLst>
      <p:ext uri="{BB962C8B-B14F-4D97-AF65-F5344CB8AC3E}">
        <p14:creationId xmlns:p14="http://schemas.microsoft.com/office/powerpoint/2010/main" val="2106763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14</a:t>
            </a:fld>
            <a:endParaRPr lang="fi-FI"/>
          </a:p>
        </p:txBody>
      </p:sp>
    </p:spTree>
    <p:extLst>
      <p:ext uri="{BB962C8B-B14F-4D97-AF65-F5344CB8AC3E}">
        <p14:creationId xmlns:p14="http://schemas.microsoft.com/office/powerpoint/2010/main" val="3929749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15</a:t>
            </a:fld>
            <a:endParaRPr lang="fi-FI"/>
          </a:p>
        </p:txBody>
      </p:sp>
    </p:spTree>
    <p:extLst>
      <p:ext uri="{BB962C8B-B14F-4D97-AF65-F5344CB8AC3E}">
        <p14:creationId xmlns:p14="http://schemas.microsoft.com/office/powerpoint/2010/main" val="112582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546">
              <a:defRPr/>
            </a:pPr>
            <a:endParaRPr lang="fr-FR" dirty="0">
              <a:solidFill>
                <a:srgbClr val="0070C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16</a:t>
            </a:fld>
            <a:endParaRPr lang="fi-FI"/>
          </a:p>
        </p:txBody>
      </p:sp>
    </p:spTree>
    <p:extLst>
      <p:ext uri="{BB962C8B-B14F-4D97-AF65-F5344CB8AC3E}">
        <p14:creationId xmlns:p14="http://schemas.microsoft.com/office/powerpoint/2010/main" val="3743063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546">
              <a:defRPr/>
            </a:pPr>
            <a:endParaRPr lang="fr-FR" dirty="0">
              <a:solidFill>
                <a:srgbClr val="0070C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17</a:t>
            </a:fld>
            <a:endParaRPr lang="fi-FI"/>
          </a:p>
        </p:txBody>
      </p:sp>
    </p:spTree>
    <p:extLst>
      <p:ext uri="{BB962C8B-B14F-4D97-AF65-F5344CB8AC3E}">
        <p14:creationId xmlns:p14="http://schemas.microsoft.com/office/powerpoint/2010/main" val="44375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600" dirty="0">
              <a:solidFill>
                <a:srgbClr val="FF0000"/>
              </a:solidFill>
            </a:endParaRP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18</a:t>
            </a:fld>
            <a:endParaRPr lang="fi-FI"/>
          </a:p>
        </p:txBody>
      </p:sp>
    </p:spTree>
    <p:extLst>
      <p:ext uri="{BB962C8B-B14F-4D97-AF65-F5344CB8AC3E}">
        <p14:creationId xmlns:p14="http://schemas.microsoft.com/office/powerpoint/2010/main" val="4292964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6462" y="8995767"/>
            <a:ext cx="3776691" cy="432816"/>
          </a:xfrm>
        </p:spPr>
        <p:txBody>
          <a:bodyPr>
            <a:normAutofit/>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19</a:t>
            </a:fld>
            <a:endParaRPr lang="fi-FI"/>
          </a:p>
        </p:txBody>
      </p:sp>
      <p:graphicFrame>
        <p:nvGraphicFramePr>
          <p:cNvPr id="1027" name="Object 3">
            <a:hlinkClick r:id="" action="ppaction://ole?verb=0"/>
          </p:cNvPr>
          <p:cNvGraphicFramePr>
            <a:graphicFrameLocks/>
          </p:cNvGraphicFramePr>
          <p:nvPr/>
        </p:nvGraphicFramePr>
        <p:xfrm>
          <a:off x="1587" y="4963319"/>
          <a:ext cx="6796088" cy="3560763"/>
        </p:xfrm>
        <a:graphic>
          <a:graphicData uri="http://schemas.openxmlformats.org/presentationml/2006/ole">
            <mc:AlternateContent xmlns:mc="http://schemas.openxmlformats.org/markup-compatibility/2006">
              <mc:Choice xmlns:v="urn:schemas-microsoft-com:vml" Requires="v">
                <p:oleObj spid="_x0000_s1026" name="Graphique Microsoft Excel" r:id="rId4" imgW="9763221" imgH="6648464" progId="Excel.Sheet.8">
                  <p:embed followColorScheme="full"/>
                </p:oleObj>
              </mc:Choice>
              <mc:Fallback>
                <p:oleObj name="Graphique Microsoft Excel" r:id="rId4" imgW="9763221" imgH="6648464" progId="Excel.Sheet.8">
                  <p:embed followColorScheme="full"/>
                  <p:pic>
                    <p:nvPicPr>
                      <p:cNvPr id="1027"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4963319"/>
                        <a:ext cx="6796088" cy="3560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356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a:t>
            </a:fld>
            <a:endParaRPr lang="fi-FI"/>
          </a:p>
        </p:txBody>
      </p:sp>
    </p:spTree>
    <p:extLst>
      <p:ext uri="{BB962C8B-B14F-4D97-AF65-F5344CB8AC3E}">
        <p14:creationId xmlns:p14="http://schemas.microsoft.com/office/powerpoint/2010/main" val="183952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0526" y="7123560"/>
            <a:ext cx="3950895" cy="2923965"/>
          </a:xfrm>
        </p:spPr>
        <p:txBody>
          <a:bodyPr/>
          <a:lstStyle/>
          <a:p>
            <a:r>
              <a:rPr lang="fr-FR" sz="1200" i="0" u="sng" dirty="0">
                <a:solidFill>
                  <a:srgbClr val="0070C0"/>
                </a:solidFill>
                <a:latin typeface="Calibri" panose="020F0502020204030204" pitchFamily="34" charset="0"/>
                <a:hlinkClick r:id="rId3"/>
              </a:rPr>
              <a:t> http://corrosion.kaist.ac.kr/download/2008-1/chap11.pdf</a:t>
            </a:r>
            <a:r>
              <a:rPr lang="fr-FR" sz="1200" i="0" u="sng" dirty="0">
                <a:solidFill>
                  <a:srgbClr val="0070C0"/>
                </a:solidFill>
                <a:latin typeface="Calibri" panose="020F0502020204030204" pitchFamily="34" charset="0"/>
              </a:rPr>
              <a:t> </a:t>
            </a:r>
          </a:p>
          <a:p>
            <a:r>
              <a:rPr lang="fr-FR" sz="1200" i="0" u="sng" dirty="0">
                <a:solidFill>
                  <a:srgbClr val="0070C0"/>
                </a:solidFill>
                <a:latin typeface="Calibri" panose="020F0502020204030204" pitchFamily="34" charset="0"/>
              </a:rPr>
              <a:t>Ugitech : communication</a:t>
            </a:r>
            <a:r>
              <a:rPr lang="fr-FR" sz="1200" i="0" u="sng" baseline="0" dirty="0">
                <a:solidFill>
                  <a:srgbClr val="0070C0"/>
                </a:solidFill>
                <a:latin typeface="Calibri" panose="020F0502020204030204" pitchFamily="34" charset="0"/>
              </a:rPr>
              <a:t> interne</a:t>
            </a:r>
            <a:endParaRPr lang="fr-FR" sz="1200" i="0" u="sng" dirty="0">
              <a:solidFill>
                <a:srgbClr val="0070C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20</a:t>
            </a:fld>
            <a:endParaRPr lang="fi-FI" dirty="0"/>
          </a:p>
        </p:txBody>
      </p:sp>
    </p:spTree>
    <p:extLst>
      <p:ext uri="{BB962C8B-B14F-4D97-AF65-F5344CB8AC3E}">
        <p14:creationId xmlns:p14="http://schemas.microsoft.com/office/powerpoint/2010/main" val="2682687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21</a:t>
            </a:fld>
            <a:endParaRPr lang="fi-FI"/>
          </a:p>
        </p:txBody>
      </p:sp>
    </p:spTree>
    <p:extLst>
      <p:ext uri="{BB962C8B-B14F-4D97-AF65-F5344CB8AC3E}">
        <p14:creationId xmlns:p14="http://schemas.microsoft.com/office/powerpoint/2010/main" val="284383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22</a:t>
            </a:fld>
            <a:endParaRPr lang="fi-FI"/>
          </a:p>
        </p:txBody>
      </p:sp>
    </p:spTree>
    <p:extLst>
      <p:ext uri="{BB962C8B-B14F-4D97-AF65-F5344CB8AC3E}">
        <p14:creationId xmlns:p14="http://schemas.microsoft.com/office/powerpoint/2010/main" val="1457398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23</a:t>
            </a:fld>
            <a:endParaRPr lang="fi-FI"/>
          </a:p>
        </p:txBody>
      </p:sp>
    </p:spTree>
    <p:extLst>
      <p:ext uri="{BB962C8B-B14F-4D97-AF65-F5344CB8AC3E}">
        <p14:creationId xmlns:p14="http://schemas.microsoft.com/office/powerpoint/2010/main" val="773365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800" dirty="0">
              <a:solidFill>
                <a:srgbClr val="FF0000"/>
              </a:solidFill>
            </a:endParaRP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24</a:t>
            </a:fld>
            <a:endParaRPr lang="fi-FI"/>
          </a:p>
        </p:txBody>
      </p:sp>
    </p:spTree>
    <p:extLst>
      <p:ext uri="{BB962C8B-B14F-4D97-AF65-F5344CB8AC3E}">
        <p14:creationId xmlns:p14="http://schemas.microsoft.com/office/powerpoint/2010/main" val="2605048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25</a:t>
            </a:fld>
            <a:endParaRPr lang="fi-FI"/>
          </a:p>
        </p:txBody>
      </p:sp>
    </p:spTree>
    <p:extLst>
      <p:ext uri="{BB962C8B-B14F-4D97-AF65-F5344CB8AC3E}">
        <p14:creationId xmlns:p14="http://schemas.microsoft.com/office/powerpoint/2010/main" val="422133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26</a:t>
            </a:fld>
            <a:endParaRPr lang="fi-FI"/>
          </a:p>
        </p:txBody>
      </p:sp>
    </p:spTree>
    <p:extLst>
      <p:ext uri="{BB962C8B-B14F-4D97-AF65-F5344CB8AC3E}">
        <p14:creationId xmlns:p14="http://schemas.microsoft.com/office/powerpoint/2010/main" val="1458425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27</a:t>
            </a:fld>
            <a:endParaRPr lang="fi-FI"/>
          </a:p>
        </p:txBody>
      </p:sp>
    </p:spTree>
    <p:extLst>
      <p:ext uri="{BB962C8B-B14F-4D97-AF65-F5344CB8AC3E}">
        <p14:creationId xmlns:p14="http://schemas.microsoft.com/office/powerpoint/2010/main" val="4030730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28</a:t>
            </a:fld>
            <a:endParaRPr lang="fi-FI"/>
          </a:p>
        </p:txBody>
      </p:sp>
    </p:spTree>
    <p:extLst>
      <p:ext uri="{BB962C8B-B14F-4D97-AF65-F5344CB8AC3E}">
        <p14:creationId xmlns:p14="http://schemas.microsoft.com/office/powerpoint/2010/main" val="566799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3277094-ABC4-9142-A592-92D940C8A932}" type="slidenum">
              <a:rPr lang="fi-FI" smtClean="0"/>
              <a:pPr/>
              <a:t>29</a:t>
            </a:fld>
            <a:endParaRPr lang="fi-FI"/>
          </a:p>
        </p:txBody>
      </p:sp>
      <p:pic>
        <p:nvPicPr>
          <p:cNvPr id="5" name="Picture 17"/>
          <p:cNvPicPr>
            <a:picLocks noChangeAspect="1" noChangeArrowheads="1"/>
          </p:cNvPicPr>
          <p:nvPr/>
        </p:nvPicPr>
        <p:blipFill>
          <a:blip r:embed="rId3"/>
          <a:srcRect/>
          <a:stretch>
            <a:fillRect/>
          </a:stretch>
        </p:blipFill>
        <p:spPr bwMode="auto">
          <a:xfrm>
            <a:off x="1310605" y="5755407"/>
            <a:ext cx="4038600" cy="2590800"/>
          </a:xfrm>
          <a:prstGeom prst="rect">
            <a:avLst/>
          </a:prstGeom>
          <a:noFill/>
          <a:ln w="9525">
            <a:noFill/>
            <a:miter lim="800000"/>
            <a:headEnd/>
            <a:tailEnd/>
          </a:ln>
        </p:spPr>
      </p:pic>
      <p:sp>
        <p:nvSpPr>
          <p:cNvPr id="6" name="Comment 18"/>
          <p:cNvSpPr>
            <a:spLocks noGrp="1" noChangeArrowheads="1"/>
          </p:cNvSpPr>
          <p:nvPr>
            <p:ph type="body" idx="1"/>
          </p:nvPr>
        </p:nvSpPr>
        <p:spPr bwMode="auto">
          <a:xfrm>
            <a:off x="679768" y="5416853"/>
            <a:ext cx="5438140" cy="34655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endParaRPr lang="fr-FR" sz="1600" dirty="0">
              <a:solidFill>
                <a:srgbClr val="000000"/>
              </a:solidFill>
            </a:endParaRPr>
          </a:p>
        </p:txBody>
      </p:sp>
    </p:spTree>
    <p:extLst>
      <p:ext uri="{BB962C8B-B14F-4D97-AF65-F5344CB8AC3E}">
        <p14:creationId xmlns:p14="http://schemas.microsoft.com/office/powerpoint/2010/main" val="97539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a:t>
            </a:fld>
            <a:endParaRPr lang="fi-FI"/>
          </a:p>
        </p:txBody>
      </p:sp>
    </p:spTree>
    <p:extLst>
      <p:ext uri="{BB962C8B-B14F-4D97-AF65-F5344CB8AC3E}">
        <p14:creationId xmlns:p14="http://schemas.microsoft.com/office/powerpoint/2010/main" val="4268629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30</a:t>
            </a:fld>
            <a:endParaRPr lang="fi-FI"/>
          </a:p>
        </p:txBody>
      </p:sp>
    </p:spTree>
    <p:extLst>
      <p:ext uri="{BB962C8B-B14F-4D97-AF65-F5344CB8AC3E}">
        <p14:creationId xmlns:p14="http://schemas.microsoft.com/office/powerpoint/2010/main" val="2905911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31</a:t>
            </a:fld>
            <a:endParaRPr lang="fi-FI"/>
          </a:p>
        </p:txBody>
      </p:sp>
    </p:spTree>
    <p:extLst>
      <p:ext uri="{BB962C8B-B14F-4D97-AF65-F5344CB8AC3E}">
        <p14:creationId xmlns:p14="http://schemas.microsoft.com/office/powerpoint/2010/main" val="1336106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32</a:t>
            </a:fld>
            <a:endParaRPr lang="fi-FI"/>
          </a:p>
        </p:txBody>
      </p:sp>
    </p:spTree>
    <p:extLst>
      <p:ext uri="{BB962C8B-B14F-4D97-AF65-F5344CB8AC3E}">
        <p14:creationId xmlns:p14="http://schemas.microsoft.com/office/powerpoint/2010/main" val="2688584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33</a:t>
            </a:fld>
            <a:endParaRPr lang="fi-FI"/>
          </a:p>
        </p:txBody>
      </p:sp>
    </p:spTree>
    <p:extLst>
      <p:ext uri="{BB962C8B-B14F-4D97-AF65-F5344CB8AC3E}">
        <p14:creationId xmlns:p14="http://schemas.microsoft.com/office/powerpoint/2010/main" val="377264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34</a:t>
            </a:fld>
            <a:endParaRPr lang="fi-FI"/>
          </a:p>
        </p:txBody>
      </p:sp>
    </p:spTree>
    <p:extLst>
      <p:ext uri="{BB962C8B-B14F-4D97-AF65-F5344CB8AC3E}">
        <p14:creationId xmlns:p14="http://schemas.microsoft.com/office/powerpoint/2010/main" val="3963347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35</a:t>
            </a:fld>
            <a:endParaRPr lang="fi-FI"/>
          </a:p>
        </p:txBody>
      </p:sp>
    </p:spTree>
    <p:extLst>
      <p:ext uri="{BB962C8B-B14F-4D97-AF65-F5344CB8AC3E}">
        <p14:creationId xmlns:p14="http://schemas.microsoft.com/office/powerpoint/2010/main" val="1398865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36</a:t>
            </a:fld>
            <a:endParaRPr lang="fi-FI"/>
          </a:p>
        </p:txBody>
      </p:sp>
    </p:spTree>
    <p:extLst>
      <p:ext uri="{BB962C8B-B14F-4D97-AF65-F5344CB8AC3E}">
        <p14:creationId xmlns:p14="http://schemas.microsoft.com/office/powerpoint/2010/main" val="1858553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sz="2000" dirty="0">
              <a:solidFill>
                <a:srgbClr val="FF000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37</a:t>
            </a:fld>
            <a:endParaRPr lang="fi-FI"/>
          </a:p>
        </p:txBody>
      </p:sp>
    </p:spTree>
    <p:extLst>
      <p:ext uri="{BB962C8B-B14F-4D97-AF65-F5344CB8AC3E}">
        <p14:creationId xmlns:p14="http://schemas.microsoft.com/office/powerpoint/2010/main" val="1858553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38</a:t>
            </a:fld>
            <a:endParaRPr lang="fi-FI"/>
          </a:p>
        </p:txBody>
      </p:sp>
    </p:spTree>
    <p:extLst>
      <p:ext uri="{BB962C8B-B14F-4D97-AF65-F5344CB8AC3E}">
        <p14:creationId xmlns:p14="http://schemas.microsoft.com/office/powerpoint/2010/main" val="3013723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39</a:t>
            </a:fld>
            <a:endParaRPr lang="fi-FI"/>
          </a:p>
        </p:txBody>
      </p:sp>
    </p:spTree>
    <p:extLst>
      <p:ext uri="{BB962C8B-B14F-4D97-AF65-F5344CB8AC3E}">
        <p14:creationId xmlns:p14="http://schemas.microsoft.com/office/powerpoint/2010/main" val="331229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a:t>
            </a:fld>
            <a:endParaRPr lang="fi-FI"/>
          </a:p>
        </p:txBody>
      </p:sp>
    </p:spTree>
    <p:extLst>
      <p:ext uri="{BB962C8B-B14F-4D97-AF65-F5344CB8AC3E}">
        <p14:creationId xmlns:p14="http://schemas.microsoft.com/office/powerpoint/2010/main" val="3134105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40</a:t>
            </a:fld>
            <a:endParaRPr lang="fi-FI"/>
          </a:p>
        </p:txBody>
      </p:sp>
    </p:spTree>
    <p:extLst>
      <p:ext uri="{BB962C8B-B14F-4D97-AF65-F5344CB8AC3E}">
        <p14:creationId xmlns:p14="http://schemas.microsoft.com/office/powerpoint/2010/main" val="1848460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41</a:t>
            </a:fld>
            <a:endParaRPr lang="fi-FI"/>
          </a:p>
        </p:txBody>
      </p:sp>
    </p:spTree>
    <p:extLst>
      <p:ext uri="{BB962C8B-B14F-4D97-AF65-F5344CB8AC3E}">
        <p14:creationId xmlns:p14="http://schemas.microsoft.com/office/powerpoint/2010/main" val="917734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42</a:t>
            </a:fld>
            <a:endParaRPr lang="fi-FI"/>
          </a:p>
        </p:txBody>
      </p:sp>
    </p:spTree>
    <p:extLst>
      <p:ext uri="{BB962C8B-B14F-4D97-AF65-F5344CB8AC3E}">
        <p14:creationId xmlns:p14="http://schemas.microsoft.com/office/powerpoint/2010/main" val="2191444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43</a:t>
            </a:fld>
            <a:endParaRPr lang="fi-FI"/>
          </a:p>
        </p:txBody>
      </p:sp>
    </p:spTree>
    <p:extLst>
      <p:ext uri="{BB962C8B-B14F-4D97-AF65-F5344CB8AC3E}">
        <p14:creationId xmlns:p14="http://schemas.microsoft.com/office/powerpoint/2010/main" val="3599613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44</a:t>
            </a:fld>
            <a:endParaRPr lang="fi-FI"/>
          </a:p>
        </p:txBody>
      </p:sp>
    </p:spTree>
    <p:extLst>
      <p:ext uri="{BB962C8B-B14F-4D97-AF65-F5344CB8AC3E}">
        <p14:creationId xmlns:p14="http://schemas.microsoft.com/office/powerpoint/2010/main" val="28303400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45</a:t>
            </a:fld>
            <a:endParaRPr lang="fi-FI"/>
          </a:p>
        </p:txBody>
      </p:sp>
    </p:spTree>
    <p:extLst>
      <p:ext uri="{BB962C8B-B14F-4D97-AF65-F5344CB8AC3E}">
        <p14:creationId xmlns:p14="http://schemas.microsoft.com/office/powerpoint/2010/main" val="1520884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46</a:t>
            </a:fld>
            <a:endParaRPr lang="fi-FI"/>
          </a:p>
        </p:txBody>
      </p:sp>
    </p:spTree>
    <p:extLst>
      <p:ext uri="{BB962C8B-B14F-4D97-AF65-F5344CB8AC3E}">
        <p14:creationId xmlns:p14="http://schemas.microsoft.com/office/powerpoint/2010/main" val="2980089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47</a:t>
            </a:fld>
            <a:endParaRPr lang="fi-FI"/>
          </a:p>
        </p:txBody>
      </p:sp>
    </p:spTree>
    <p:extLst>
      <p:ext uri="{BB962C8B-B14F-4D97-AF65-F5344CB8AC3E}">
        <p14:creationId xmlns:p14="http://schemas.microsoft.com/office/powerpoint/2010/main" val="27943963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48</a:t>
            </a:fld>
            <a:endParaRPr lang="fi-FI"/>
          </a:p>
        </p:txBody>
      </p:sp>
    </p:spTree>
    <p:extLst>
      <p:ext uri="{BB962C8B-B14F-4D97-AF65-F5344CB8AC3E}">
        <p14:creationId xmlns:p14="http://schemas.microsoft.com/office/powerpoint/2010/main" val="32650532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49</a:t>
            </a:fld>
            <a:endParaRPr lang="fi-FI"/>
          </a:p>
        </p:txBody>
      </p:sp>
    </p:spTree>
    <p:extLst>
      <p:ext uri="{BB962C8B-B14F-4D97-AF65-F5344CB8AC3E}">
        <p14:creationId xmlns:p14="http://schemas.microsoft.com/office/powerpoint/2010/main" val="410035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a:t>
            </a:fld>
            <a:endParaRPr lang="fi-FI"/>
          </a:p>
        </p:txBody>
      </p:sp>
    </p:spTree>
    <p:extLst>
      <p:ext uri="{BB962C8B-B14F-4D97-AF65-F5344CB8AC3E}">
        <p14:creationId xmlns:p14="http://schemas.microsoft.com/office/powerpoint/2010/main" val="13403901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50</a:t>
            </a:fld>
            <a:endParaRPr lang="fi-FI"/>
          </a:p>
        </p:txBody>
      </p:sp>
    </p:spTree>
    <p:extLst>
      <p:ext uri="{BB962C8B-B14F-4D97-AF65-F5344CB8AC3E}">
        <p14:creationId xmlns:p14="http://schemas.microsoft.com/office/powerpoint/2010/main" val="4259520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51</a:t>
            </a:fld>
            <a:endParaRPr lang="fi-FI"/>
          </a:p>
        </p:txBody>
      </p:sp>
    </p:spTree>
    <p:extLst>
      <p:ext uri="{BB962C8B-B14F-4D97-AF65-F5344CB8AC3E}">
        <p14:creationId xmlns:p14="http://schemas.microsoft.com/office/powerpoint/2010/main" val="37827397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52</a:t>
            </a:fld>
            <a:endParaRPr lang="fi-FI"/>
          </a:p>
        </p:txBody>
      </p:sp>
    </p:spTree>
    <p:extLst>
      <p:ext uri="{BB962C8B-B14F-4D97-AF65-F5344CB8AC3E}">
        <p14:creationId xmlns:p14="http://schemas.microsoft.com/office/powerpoint/2010/main" val="8443507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53</a:t>
            </a:fld>
            <a:endParaRPr lang="fi-FI"/>
          </a:p>
        </p:txBody>
      </p:sp>
    </p:spTree>
    <p:extLst>
      <p:ext uri="{BB962C8B-B14F-4D97-AF65-F5344CB8AC3E}">
        <p14:creationId xmlns:p14="http://schemas.microsoft.com/office/powerpoint/2010/main" val="890524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54</a:t>
            </a:fld>
            <a:endParaRPr lang="fi-FI"/>
          </a:p>
        </p:txBody>
      </p:sp>
    </p:spTree>
    <p:extLst>
      <p:ext uri="{BB962C8B-B14F-4D97-AF65-F5344CB8AC3E}">
        <p14:creationId xmlns:p14="http://schemas.microsoft.com/office/powerpoint/2010/main" val="14587024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55</a:t>
            </a:fld>
            <a:endParaRPr lang="fi-FI"/>
          </a:p>
        </p:txBody>
      </p:sp>
    </p:spTree>
    <p:extLst>
      <p:ext uri="{BB962C8B-B14F-4D97-AF65-F5344CB8AC3E}">
        <p14:creationId xmlns:p14="http://schemas.microsoft.com/office/powerpoint/2010/main" val="15825723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56</a:t>
            </a:fld>
            <a:endParaRPr lang="fi-FI"/>
          </a:p>
        </p:txBody>
      </p:sp>
    </p:spTree>
    <p:extLst>
      <p:ext uri="{BB962C8B-B14F-4D97-AF65-F5344CB8AC3E}">
        <p14:creationId xmlns:p14="http://schemas.microsoft.com/office/powerpoint/2010/main" val="1984048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57</a:t>
            </a:fld>
            <a:endParaRPr lang="fi-FI"/>
          </a:p>
        </p:txBody>
      </p:sp>
    </p:spTree>
    <p:extLst>
      <p:ext uri="{BB962C8B-B14F-4D97-AF65-F5344CB8AC3E}">
        <p14:creationId xmlns:p14="http://schemas.microsoft.com/office/powerpoint/2010/main" val="30102509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58</a:t>
            </a:fld>
            <a:endParaRPr lang="fi-FI"/>
          </a:p>
        </p:txBody>
      </p:sp>
    </p:spTree>
    <p:extLst>
      <p:ext uri="{BB962C8B-B14F-4D97-AF65-F5344CB8AC3E}">
        <p14:creationId xmlns:p14="http://schemas.microsoft.com/office/powerpoint/2010/main" val="42568754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59</a:t>
            </a:fld>
            <a:endParaRPr lang="fi-FI"/>
          </a:p>
        </p:txBody>
      </p:sp>
    </p:spTree>
    <p:extLst>
      <p:ext uri="{BB962C8B-B14F-4D97-AF65-F5344CB8AC3E}">
        <p14:creationId xmlns:p14="http://schemas.microsoft.com/office/powerpoint/2010/main" val="399462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6</a:t>
            </a:fld>
            <a:endParaRPr lang="fi-FI"/>
          </a:p>
        </p:txBody>
      </p:sp>
    </p:spTree>
    <p:extLst>
      <p:ext uri="{BB962C8B-B14F-4D97-AF65-F5344CB8AC3E}">
        <p14:creationId xmlns:p14="http://schemas.microsoft.com/office/powerpoint/2010/main" val="54031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7</a:t>
            </a:fld>
            <a:endParaRPr lang="fi-FI"/>
          </a:p>
        </p:txBody>
      </p:sp>
    </p:spTree>
    <p:extLst>
      <p:ext uri="{BB962C8B-B14F-4D97-AF65-F5344CB8AC3E}">
        <p14:creationId xmlns:p14="http://schemas.microsoft.com/office/powerpoint/2010/main" val="2924190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8</a:t>
            </a:fld>
            <a:endParaRPr lang="fi-FI"/>
          </a:p>
        </p:txBody>
      </p:sp>
    </p:spTree>
    <p:extLst>
      <p:ext uri="{BB962C8B-B14F-4D97-AF65-F5344CB8AC3E}">
        <p14:creationId xmlns:p14="http://schemas.microsoft.com/office/powerpoint/2010/main" val="349790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9</a:t>
            </a:fld>
            <a:endParaRPr lang="fi-FI"/>
          </a:p>
        </p:txBody>
      </p:sp>
    </p:spTree>
    <p:extLst>
      <p:ext uri="{BB962C8B-B14F-4D97-AF65-F5344CB8AC3E}">
        <p14:creationId xmlns:p14="http://schemas.microsoft.com/office/powerpoint/2010/main" val="216007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6" name="Slide Number Placeholder 5"/>
          <p:cNvSpPr>
            <a:spLocks noGrp="1"/>
          </p:cNvSpPr>
          <p:nvPr>
            <p:ph type="sldNum" sz="quarter" idx="12"/>
          </p:nvPr>
        </p:nvSpPr>
        <p:spPr>
          <a:xfrm>
            <a:off x="8828679" y="6606139"/>
            <a:ext cx="396000" cy="365125"/>
          </a:xfrm>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136795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270120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120591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2840113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3272671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3599272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265260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dirty="0"/>
          </a:p>
        </p:txBody>
      </p:sp>
      <p:sp>
        <p:nvSpPr>
          <p:cNvPr id="8" name="Footer Placeholder 7"/>
          <p:cNvSpPr>
            <a:spLocks noGrp="1"/>
          </p:cNvSpPr>
          <p:nvPr>
            <p:ph type="ftr" sz="quarter" idx="11"/>
          </p:nvPr>
        </p:nvSpPr>
        <p:spPr/>
        <p:txBody>
          <a:bodyPr/>
          <a:lstStyle/>
          <a:p>
            <a:endParaRPr lang="fr-BE" dirty="0"/>
          </a:p>
        </p:txBody>
      </p:sp>
      <p:sp>
        <p:nvSpPr>
          <p:cNvPr id="9" name="Slide Number Placeholder 8"/>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81308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1887086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dirty="0"/>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1083173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6274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186796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1919708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3622826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4195100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094741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362676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2349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768618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dirty="0"/>
          </a:p>
        </p:txBody>
      </p:sp>
      <p:sp>
        <p:nvSpPr>
          <p:cNvPr id="8" name="Footer Placeholder 7"/>
          <p:cNvSpPr>
            <a:spLocks noGrp="1"/>
          </p:cNvSpPr>
          <p:nvPr>
            <p:ph type="ftr" sz="quarter" idx="11"/>
          </p:nvPr>
        </p:nvSpPr>
        <p:spPr/>
        <p:txBody>
          <a:bodyPr/>
          <a:lstStyle/>
          <a:p>
            <a:endParaRPr lang="fr-BE" dirty="0"/>
          </a:p>
        </p:txBody>
      </p:sp>
      <p:sp>
        <p:nvSpPr>
          <p:cNvPr id="9" name="Slide Number Placeholder 8"/>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709085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555419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dirty="0"/>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8872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1157766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23849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002241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759778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61047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110560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9" name="Slide Number Placeholder 8"/>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211956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5" name="Slide Number Placeholder 4"/>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102861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374309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274491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202590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61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46097" y="6623557"/>
            <a:ext cx="396000" cy="365125"/>
          </a:xfrm>
          <a:prstGeom prst="rect">
            <a:avLst/>
          </a:prstGeom>
        </p:spPr>
        <p:txBody>
          <a:bodyPr vert="horz" lIns="91440" tIns="45720" rIns="91440" bIns="45720" rtlCol="0" anchor="ctr"/>
          <a:lstStyle>
            <a:lvl1pPr algn="r">
              <a:defRPr sz="1200">
                <a:solidFill>
                  <a:schemeClr val="bg1"/>
                </a:solidFill>
              </a:defRPr>
            </a:lvl1pPr>
          </a:lstStyle>
          <a:p>
            <a:fld id="{16EEAD88-7AB7-4352-89B4-BF917C658D05}" type="slidenum">
              <a:rPr lang="fr-BE" smtClean="0"/>
              <a:pPr/>
              <a:t>‹#›</a:t>
            </a:fld>
            <a:endParaRPr lang="fr-BE" dirty="0"/>
          </a:p>
        </p:txBody>
      </p:sp>
      <p:sp>
        <p:nvSpPr>
          <p:cNvPr id="7" name="Rectangle 6"/>
          <p:cNvSpPr/>
          <p:nvPr/>
        </p:nvSpPr>
        <p:spPr>
          <a:xfrm>
            <a:off x="8928000" y="0"/>
            <a:ext cx="216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algn="r" defTabSz="447582" rtl="0" eaLnBrk="1" latinLnBrk="0" hangingPunct="1"/>
            <a:r>
              <a:rPr lang="fr-FR" sz="1600" b="0" kern="1200" dirty="0">
                <a:solidFill>
                  <a:schemeClr val="bg1"/>
                </a:solidFill>
                <a:latin typeface="+mn-lt"/>
                <a:ea typeface="+mn-ea"/>
                <a:cs typeface="+mn-cs"/>
              </a:rPr>
              <a:t>Résistance à la corrosion des aciers inoxydables</a:t>
            </a:r>
            <a:endParaRPr lang="fr-BE" sz="1600" b="0" kern="1200" dirty="0">
              <a:solidFill>
                <a:schemeClr val="bg1"/>
              </a:solidFill>
              <a:latin typeface="+mn-lt"/>
              <a:ea typeface="+mn-ea"/>
              <a:cs typeface="+mn-cs"/>
            </a:endParaRPr>
          </a:p>
        </p:txBody>
      </p:sp>
    </p:spTree>
    <p:extLst>
      <p:ext uri="{BB962C8B-B14F-4D97-AF65-F5344CB8AC3E}">
        <p14:creationId xmlns:p14="http://schemas.microsoft.com/office/powerpoint/2010/main" val="265172824"/>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C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C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C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3EC7F-79ED-4C17-9829-92AE53B2AB65}" type="slidenum">
              <a:rPr lang="fr-BE" smtClean="0"/>
              <a:pPr/>
              <a:t>‹#›</a:t>
            </a:fld>
            <a:endParaRPr lang="fr-BE" dirty="0"/>
          </a:p>
        </p:txBody>
      </p:sp>
      <p:sp>
        <p:nvSpPr>
          <p:cNvPr id="7" name="Rectangle 6"/>
          <p:cNvSpPr/>
          <p:nvPr/>
        </p:nvSpPr>
        <p:spPr>
          <a:xfrm>
            <a:off x="8964488" y="0"/>
            <a:ext cx="179512"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pPr/>
              <a:t>‹#›</a:t>
            </a:fld>
            <a:endParaRPr lang="fr-BE" dirty="0"/>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www.stainlesssteelrebar.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www.worldstainless.org/Files/issf/Education/French/Module_09_Assemblage_et_Fabrication_des_aciers_inoxydables.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worldstainless.org/Files/issf/Education/French/Module_04_Quest-ce_quun_acier_inoxydable.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tif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worldstainless.org/Files/issf/non-image-files/PDF/Euro_Inox/RoughnessMeasurement_EN.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www.worldstainless.org/Files/issf/Education/French/Module_08_Etats_de_surface.pdf"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worldstainless.org/Files/issf/Education/French/Module_11_Developpement_durable_et_acier_inoxydable.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worldstainless.org/Files/issf/Education/French/Module_02_Applications_en_acier_inoxydable_architecture.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worldstainless.org/Files/issf/Education/French/Module_01_Lacier_inoxydable_et_lart.pdf"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ww.imoa.info/download_files/stainless-steel/Duplex_Stainless_Steel_3rd_Edition.pdf" TargetMode="External"/><Relationship Id="rId13" Type="http://schemas.openxmlformats.org/officeDocument/2006/relationships/hyperlink" Target="http://www.stainless-steel-world.net/pdf/SSW_0812_duplex.pdf" TargetMode="External"/><Relationship Id="rId18" Type="http://schemas.openxmlformats.org/officeDocument/2006/relationships/hyperlink" Target="http://www.bssa.org.uk/topics.php?article=46" TargetMode="External"/><Relationship Id="rId3" Type="http://schemas.openxmlformats.org/officeDocument/2006/relationships/hyperlink" Target="http://corrosion-doctors.org/Corrosion-History/Course.htm" TargetMode="External"/><Relationship Id="rId7" Type="http://schemas.openxmlformats.org/officeDocument/2006/relationships/hyperlink" Target="https://kb.osu.edu/dspace/bitstream/handle/1811/45442/FrankelG_JournalElectrochemicalSociety_1998_v145n6_p2186-2198.pdf?sequence=1" TargetMode="External"/><Relationship Id="rId12" Type="http://schemas.openxmlformats.org/officeDocument/2006/relationships/hyperlink" Target="http://www.bssa.org.uk/topics.php?article=668" TargetMode="External"/><Relationship Id="rId17" Type="http://schemas.openxmlformats.org/officeDocument/2006/relationships/hyperlink" Target="http://www.bssa.org.uk/topics.php?article=44" TargetMode="External"/><Relationship Id="rId2" Type="http://schemas.openxmlformats.org/officeDocument/2006/relationships/notesSlide" Target="../notesSlides/notesSlide57.xml"/><Relationship Id="rId16" Type="http://schemas.openxmlformats.org/officeDocument/2006/relationships/hyperlink" Target="http://www.bssa.org.uk/topics.php?article=606" TargetMode="External"/><Relationship Id="rId1" Type="http://schemas.openxmlformats.org/officeDocument/2006/relationships/slideLayout" Target="../slideLayouts/slideLayout2.xml"/><Relationship Id="rId6" Type="http://schemas.openxmlformats.org/officeDocument/2006/relationships/hyperlink" Target="http://www.bssa.org.uk/topics.php?article=111" TargetMode="External"/><Relationship Id="rId11" Type="http://schemas.openxmlformats.org/officeDocument/2006/relationships/hyperlink" Target="http://en.wikipedia.org/wiki/Galvanic_corrosion" TargetMode="External"/><Relationship Id="rId5" Type="http://schemas.openxmlformats.org/officeDocument/2006/relationships/hyperlink" Target="http://mee-inc.com/esca.html" TargetMode="External"/><Relationship Id="rId15" Type="http://schemas.openxmlformats.org/officeDocument/2006/relationships/hyperlink" Target="http://www.aperam.com/uploads/stainlesseurope/TechnicalPublications/Duplex_Maastricht_EN-22p-7064Ko.pdf" TargetMode="External"/><Relationship Id="rId10" Type="http://schemas.openxmlformats.org/officeDocument/2006/relationships/hyperlink" Target="http://www.imoa.info/download_files/stainless-steel/IMOA_Houska-Selecting_Stainless_Steel_for_Optimum_Performance.pdf" TargetMode="External"/><Relationship Id="rId19" Type="http://schemas.openxmlformats.org/officeDocument/2006/relationships/hyperlink" Target="http://www.surface.mat.ethz.ch/education/courses/surfaces_interfaces_and_their_applications_II/SIandAII_Ch6_Pitting_corrosion" TargetMode="External"/><Relationship Id="rId4" Type="http://schemas.openxmlformats.org/officeDocument/2006/relationships/hyperlink" Target="http://www.corrosionclinic.com/corrosion_online_lectures/ME303L10.HTM" TargetMode="External"/><Relationship Id="rId9" Type="http://schemas.openxmlformats.org/officeDocument/2006/relationships/hyperlink" Target="http://www.imoa.info/molybdenum-uses/molybdenum-grade-stainless-steels/steel-grades.php" TargetMode="External"/><Relationship Id="rId14" Type="http://schemas.openxmlformats.org/officeDocument/2006/relationships/hyperlink" Target="http://www.outokumpu.com/en/stainless-steel/grades/duplex/Pages/default.aspx"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FR" sz="3600" noProof="0" dirty="0"/>
              <a:t>Support de cours pour enseignants d’Architecture et de Génie Civil</a:t>
            </a:r>
          </a:p>
        </p:txBody>
      </p:sp>
      <p:sp>
        <p:nvSpPr>
          <p:cNvPr id="3" name="Subtitle 2"/>
          <p:cNvSpPr>
            <a:spLocks noGrp="1"/>
          </p:cNvSpPr>
          <p:nvPr>
            <p:ph type="subTitle" idx="1"/>
          </p:nvPr>
        </p:nvSpPr>
        <p:spPr/>
        <p:txBody>
          <a:bodyPr>
            <a:noAutofit/>
          </a:bodyPr>
          <a:lstStyle/>
          <a:p>
            <a:r>
              <a:rPr lang="fr-FR" sz="4000" b="1" noProof="0" dirty="0">
                <a:solidFill>
                  <a:srgbClr val="FFC000"/>
                </a:solidFill>
              </a:rPr>
              <a:t>Module 5 : </a:t>
            </a:r>
            <a:br>
              <a:rPr lang="fr-FR" sz="4000" b="1" noProof="0" dirty="0">
                <a:solidFill>
                  <a:srgbClr val="FFC000"/>
                </a:solidFill>
              </a:rPr>
            </a:br>
            <a:r>
              <a:rPr lang="fr-FR" sz="4000" b="1" noProof="0" dirty="0">
                <a:solidFill>
                  <a:srgbClr val="FFC000"/>
                </a:solidFill>
              </a:rPr>
              <a:t>Résistance à la corrosion des aciers inoxydables</a:t>
            </a:r>
          </a:p>
        </p:txBody>
      </p:sp>
      <p:sp>
        <p:nvSpPr>
          <p:cNvPr id="2"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1</a:t>
            </a:fld>
            <a:endParaRPr lang="fr-BE" dirty="0"/>
          </a:p>
        </p:txBody>
      </p:sp>
    </p:spTree>
    <p:extLst>
      <p:ext uri="{BB962C8B-B14F-4D97-AF65-F5344CB8AC3E}">
        <p14:creationId xmlns:p14="http://schemas.microsoft.com/office/powerpoint/2010/main" val="1497413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noProof="0" dirty="0"/>
              <a:t>Dommages de la couche protectrice</a:t>
            </a:r>
          </a:p>
        </p:txBody>
      </p:sp>
      <p:sp>
        <p:nvSpPr>
          <p:cNvPr id="7" name="Rectangle 3"/>
          <p:cNvSpPr>
            <a:spLocks noChangeArrowheads="1"/>
          </p:cNvSpPr>
          <p:nvPr/>
        </p:nvSpPr>
        <p:spPr bwMode="auto">
          <a:xfrm>
            <a:off x="557213" y="1890343"/>
            <a:ext cx="3441700" cy="968375"/>
          </a:xfrm>
          <a:prstGeom prst="rect">
            <a:avLst/>
          </a:prstGeom>
          <a:solidFill>
            <a:srgbClr val="C0C0C0"/>
          </a:solidFill>
          <a:ln w="9525">
            <a:solidFill>
              <a:srgbClr val="E6E6E6"/>
            </a:solidFill>
            <a:miter lim="800000"/>
            <a:headEnd/>
            <a:tailEnd/>
          </a:ln>
        </p:spPr>
        <p:txBody>
          <a:bodyPr/>
          <a:lstStyle/>
          <a:p>
            <a:endParaRPr lang="fr-FR" dirty="0"/>
          </a:p>
        </p:txBody>
      </p:sp>
      <p:sp>
        <p:nvSpPr>
          <p:cNvPr id="8" name="Rectangle 4"/>
          <p:cNvSpPr>
            <a:spLocks noChangeArrowheads="1"/>
          </p:cNvSpPr>
          <p:nvPr/>
        </p:nvSpPr>
        <p:spPr bwMode="auto">
          <a:xfrm>
            <a:off x="557213" y="1885581"/>
            <a:ext cx="3441700" cy="123825"/>
          </a:xfrm>
          <a:prstGeom prst="rect">
            <a:avLst/>
          </a:prstGeom>
          <a:solidFill>
            <a:srgbClr val="777777"/>
          </a:solidFill>
          <a:ln w="9525">
            <a:solidFill>
              <a:srgbClr val="919191"/>
            </a:solidFill>
            <a:miter lim="800000"/>
            <a:headEnd/>
            <a:tailEnd/>
          </a:ln>
        </p:spPr>
        <p:txBody>
          <a:bodyPr/>
          <a:lstStyle/>
          <a:p>
            <a:endParaRPr lang="fr-FR" dirty="0"/>
          </a:p>
        </p:txBody>
      </p:sp>
      <p:sp>
        <p:nvSpPr>
          <p:cNvPr id="9" name="Rectangle 5"/>
          <p:cNvSpPr>
            <a:spLocks noChangeArrowheads="1"/>
          </p:cNvSpPr>
          <p:nvPr/>
        </p:nvSpPr>
        <p:spPr bwMode="auto">
          <a:xfrm>
            <a:off x="1801813" y="2010993"/>
            <a:ext cx="952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700" b="1" dirty="0"/>
              <a:t>Film passif</a:t>
            </a:r>
            <a:endParaRPr lang="fr-FR" b="1" dirty="0"/>
          </a:p>
        </p:txBody>
      </p:sp>
      <p:sp>
        <p:nvSpPr>
          <p:cNvPr id="10" name="Rectangle 6"/>
          <p:cNvSpPr>
            <a:spLocks noChangeArrowheads="1"/>
          </p:cNvSpPr>
          <p:nvPr/>
        </p:nvSpPr>
        <p:spPr bwMode="auto">
          <a:xfrm>
            <a:off x="1305719" y="1469656"/>
            <a:ext cx="1944688"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2200" b="1" dirty="0"/>
              <a:t>Acier inoxydable</a:t>
            </a:r>
            <a:endParaRPr lang="fr-FR" b="1" dirty="0"/>
          </a:p>
        </p:txBody>
      </p:sp>
      <p:sp>
        <p:nvSpPr>
          <p:cNvPr id="12" name="Rectangle 7"/>
          <p:cNvSpPr>
            <a:spLocks noChangeArrowheads="1"/>
          </p:cNvSpPr>
          <p:nvPr/>
        </p:nvSpPr>
        <p:spPr bwMode="auto">
          <a:xfrm>
            <a:off x="557213" y="3584206"/>
            <a:ext cx="3441700" cy="968375"/>
          </a:xfrm>
          <a:prstGeom prst="rect">
            <a:avLst/>
          </a:prstGeom>
          <a:solidFill>
            <a:srgbClr val="C0C0C0"/>
          </a:solidFill>
          <a:ln w="9525">
            <a:solidFill>
              <a:srgbClr val="E6E6E6"/>
            </a:solidFill>
            <a:miter lim="800000"/>
            <a:headEnd/>
            <a:tailEnd/>
          </a:ln>
        </p:spPr>
        <p:txBody>
          <a:bodyPr/>
          <a:lstStyle/>
          <a:p>
            <a:endParaRPr lang="fr-FR" dirty="0"/>
          </a:p>
        </p:txBody>
      </p:sp>
      <p:sp>
        <p:nvSpPr>
          <p:cNvPr id="13" name="Rectangle 8"/>
          <p:cNvSpPr>
            <a:spLocks noChangeArrowheads="1"/>
          </p:cNvSpPr>
          <p:nvPr/>
        </p:nvSpPr>
        <p:spPr bwMode="auto">
          <a:xfrm>
            <a:off x="557213" y="3577856"/>
            <a:ext cx="3441700" cy="123825"/>
          </a:xfrm>
          <a:prstGeom prst="rect">
            <a:avLst/>
          </a:prstGeom>
          <a:solidFill>
            <a:srgbClr val="777777"/>
          </a:solidFill>
          <a:ln w="9525">
            <a:solidFill>
              <a:srgbClr val="919191"/>
            </a:solidFill>
            <a:miter lim="800000"/>
            <a:headEnd/>
            <a:tailEnd/>
          </a:ln>
        </p:spPr>
        <p:txBody>
          <a:bodyPr/>
          <a:lstStyle/>
          <a:p>
            <a:endParaRPr lang="fr-FR" dirty="0"/>
          </a:p>
        </p:txBody>
      </p:sp>
      <p:sp>
        <p:nvSpPr>
          <p:cNvPr id="14" name="Freeform 9"/>
          <p:cNvSpPr>
            <a:spLocks/>
          </p:cNvSpPr>
          <p:nvPr/>
        </p:nvSpPr>
        <p:spPr bwMode="auto">
          <a:xfrm>
            <a:off x="1738313" y="3549281"/>
            <a:ext cx="1073150" cy="441325"/>
          </a:xfrm>
          <a:custGeom>
            <a:avLst/>
            <a:gdLst>
              <a:gd name="T0" fmla="*/ 0 w 1352"/>
              <a:gd name="T1" fmla="*/ 0 h 556"/>
              <a:gd name="T2" fmla="*/ 22 w 1352"/>
              <a:gd name="T3" fmla="*/ 0 h 556"/>
              <a:gd name="T4" fmla="*/ 11 w 1352"/>
              <a:gd name="T5" fmla="*/ 9 h 556"/>
              <a:gd name="T6" fmla="*/ 0 w 1352"/>
              <a:gd name="T7" fmla="*/ 0 h 556"/>
              <a:gd name="T8" fmla="*/ 0 60000 65536"/>
              <a:gd name="T9" fmla="*/ 0 60000 65536"/>
              <a:gd name="T10" fmla="*/ 0 60000 65536"/>
              <a:gd name="T11" fmla="*/ 0 60000 65536"/>
              <a:gd name="T12" fmla="*/ 0 w 1352"/>
              <a:gd name="T13" fmla="*/ 0 h 556"/>
              <a:gd name="T14" fmla="*/ 1352 w 1352"/>
              <a:gd name="T15" fmla="*/ 556 h 556"/>
            </a:gdLst>
            <a:ahLst/>
            <a:cxnLst>
              <a:cxn ang="T8">
                <a:pos x="T0" y="T1"/>
              </a:cxn>
              <a:cxn ang="T9">
                <a:pos x="T2" y="T3"/>
              </a:cxn>
              <a:cxn ang="T10">
                <a:pos x="T4" y="T5"/>
              </a:cxn>
              <a:cxn ang="T11">
                <a:pos x="T6" y="T7"/>
              </a:cxn>
            </a:cxnLst>
            <a:rect l="T12" t="T13" r="T14" b="T15"/>
            <a:pathLst>
              <a:path w="1352" h="556">
                <a:moveTo>
                  <a:pt x="0" y="0"/>
                </a:moveTo>
                <a:lnTo>
                  <a:pt x="1352" y="0"/>
                </a:lnTo>
                <a:lnTo>
                  <a:pt x="678" y="5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fr-FR" dirty="0"/>
          </a:p>
        </p:txBody>
      </p:sp>
      <p:sp>
        <p:nvSpPr>
          <p:cNvPr id="15" name="Freeform 10"/>
          <p:cNvSpPr>
            <a:spLocks/>
          </p:cNvSpPr>
          <p:nvPr/>
        </p:nvSpPr>
        <p:spPr bwMode="auto">
          <a:xfrm>
            <a:off x="1739901" y="3427043"/>
            <a:ext cx="1065213" cy="449263"/>
          </a:xfrm>
          <a:custGeom>
            <a:avLst/>
            <a:gdLst>
              <a:gd name="T0" fmla="*/ 0 w 1341"/>
              <a:gd name="T1" fmla="*/ 0 h 565"/>
              <a:gd name="T2" fmla="*/ 11 w 1341"/>
              <a:gd name="T3" fmla="*/ 9 h 565"/>
              <a:gd name="T4" fmla="*/ 21 w 1341"/>
              <a:gd name="T5" fmla="*/ 0 h 565"/>
              <a:gd name="T6" fmla="*/ 0 60000 65536"/>
              <a:gd name="T7" fmla="*/ 0 60000 65536"/>
              <a:gd name="T8" fmla="*/ 0 60000 65536"/>
              <a:gd name="T9" fmla="*/ 0 w 1341"/>
              <a:gd name="T10" fmla="*/ 0 h 565"/>
              <a:gd name="T11" fmla="*/ 1341 w 1341"/>
              <a:gd name="T12" fmla="*/ 565 h 565"/>
            </a:gdLst>
            <a:ahLst/>
            <a:cxnLst>
              <a:cxn ang="T6">
                <a:pos x="T0" y="T1"/>
              </a:cxn>
              <a:cxn ang="T7">
                <a:pos x="T2" y="T3"/>
              </a:cxn>
              <a:cxn ang="T8">
                <a:pos x="T4" y="T5"/>
              </a:cxn>
            </a:cxnLst>
            <a:rect l="T9" t="T10" r="T11" b="T12"/>
            <a:pathLst>
              <a:path w="1341" h="565">
                <a:moveTo>
                  <a:pt x="0" y="0"/>
                </a:moveTo>
                <a:lnTo>
                  <a:pt x="670" y="565"/>
                </a:lnTo>
                <a:lnTo>
                  <a:pt x="1341" y="0"/>
                </a:lnTo>
              </a:path>
            </a:pathLst>
          </a:custGeom>
          <a:solidFill>
            <a:srgbClr val="000000"/>
          </a:solidFill>
          <a:ln w="30163">
            <a:solidFill>
              <a:srgbClr val="000000"/>
            </a:solidFill>
            <a:prstDash val="solid"/>
            <a:round/>
            <a:headEnd/>
            <a:tailEnd/>
          </a:ln>
        </p:spPr>
        <p:txBody>
          <a:bodyPr/>
          <a:lstStyle/>
          <a:p>
            <a:endParaRPr lang="fr-FR" dirty="0"/>
          </a:p>
        </p:txBody>
      </p:sp>
      <p:sp>
        <p:nvSpPr>
          <p:cNvPr id="16" name="Rectangle 11"/>
          <p:cNvSpPr>
            <a:spLocks noChangeArrowheads="1"/>
          </p:cNvSpPr>
          <p:nvPr/>
        </p:nvSpPr>
        <p:spPr bwMode="auto">
          <a:xfrm>
            <a:off x="1736726" y="3109543"/>
            <a:ext cx="1071563" cy="319088"/>
          </a:xfrm>
          <a:prstGeom prst="rect">
            <a:avLst/>
          </a:prstGeom>
          <a:solidFill>
            <a:srgbClr val="000000"/>
          </a:solidFill>
          <a:ln w="9525">
            <a:solidFill>
              <a:srgbClr val="000000"/>
            </a:solidFill>
            <a:miter lim="800000"/>
            <a:headEnd/>
            <a:tailEnd/>
          </a:ln>
        </p:spPr>
        <p:txBody>
          <a:bodyPr/>
          <a:lstStyle/>
          <a:p>
            <a:endParaRPr lang="fr-FR" dirty="0"/>
          </a:p>
        </p:txBody>
      </p:sp>
      <p:sp>
        <p:nvSpPr>
          <p:cNvPr id="18" name="Rectangle 12"/>
          <p:cNvSpPr>
            <a:spLocks noChangeArrowheads="1"/>
          </p:cNvSpPr>
          <p:nvPr/>
        </p:nvSpPr>
        <p:spPr bwMode="auto">
          <a:xfrm>
            <a:off x="557213" y="5262193"/>
            <a:ext cx="3441700" cy="968375"/>
          </a:xfrm>
          <a:prstGeom prst="rect">
            <a:avLst/>
          </a:prstGeom>
          <a:solidFill>
            <a:srgbClr val="C0C0C0"/>
          </a:solidFill>
          <a:ln w="9525">
            <a:solidFill>
              <a:srgbClr val="E6E6E6"/>
            </a:solidFill>
            <a:miter lim="800000"/>
            <a:headEnd/>
            <a:tailEnd/>
          </a:ln>
        </p:spPr>
        <p:txBody>
          <a:bodyPr/>
          <a:lstStyle/>
          <a:p>
            <a:endParaRPr lang="fr-FR" dirty="0"/>
          </a:p>
        </p:txBody>
      </p:sp>
      <p:sp>
        <p:nvSpPr>
          <p:cNvPr id="19" name="Rectangle 13"/>
          <p:cNvSpPr>
            <a:spLocks noChangeArrowheads="1"/>
          </p:cNvSpPr>
          <p:nvPr/>
        </p:nvSpPr>
        <p:spPr bwMode="auto">
          <a:xfrm>
            <a:off x="557213" y="5255843"/>
            <a:ext cx="3441700" cy="123825"/>
          </a:xfrm>
          <a:prstGeom prst="rect">
            <a:avLst/>
          </a:prstGeom>
          <a:solidFill>
            <a:srgbClr val="777777"/>
          </a:solidFill>
          <a:ln w="9525">
            <a:solidFill>
              <a:srgbClr val="919191"/>
            </a:solidFill>
            <a:miter lim="800000"/>
            <a:headEnd/>
            <a:tailEnd/>
          </a:ln>
        </p:spPr>
        <p:txBody>
          <a:bodyPr/>
          <a:lstStyle/>
          <a:p>
            <a:endParaRPr lang="fr-FR" dirty="0"/>
          </a:p>
        </p:txBody>
      </p:sp>
      <p:sp>
        <p:nvSpPr>
          <p:cNvPr id="20" name="Freeform 14"/>
          <p:cNvSpPr>
            <a:spLocks/>
          </p:cNvSpPr>
          <p:nvPr/>
        </p:nvSpPr>
        <p:spPr bwMode="auto">
          <a:xfrm>
            <a:off x="1741488" y="5260606"/>
            <a:ext cx="960438" cy="409575"/>
          </a:xfrm>
          <a:custGeom>
            <a:avLst/>
            <a:gdLst>
              <a:gd name="T0" fmla="*/ 0 w 1208"/>
              <a:gd name="T1" fmla="*/ 0 h 514"/>
              <a:gd name="T2" fmla="*/ 19 w 1208"/>
              <a:gd name="T3" fmla="*/ 0 h 514"/>
              <a:gd name="T4" fmla="*/ 10 w 1208"/>
              <a:gd name="T5" fmla="*/ 9 h 514"/>
              <a:gd name="T6" fmla="*/ 0 w 1208"/>
              <a:gd name="T7" fmla="*/ 0 h 514"/>
              <a:gd name="T8" fmla="*/ 0 60000 65536"/>
              <a:gd name="T9" fmla="*/ 0 60000 65536"/>
              <a:gd name="T10" fmla="*/ 0 60000 65536"/>
              <a:gd name="T11" fmla="*/ 0 60000 65536"/>
              <a:gd name="T12" fmla="*/ 0 w 1208"/>
              <a:gd name="T13" fmla="*/ 0 h 514"/>
              <a:gd name="T14" fmla="*/ 1208 w 1208"/>
              <a:gd name="T15" fmla="*/ 514 h 514"/>
            </a:gdLst>
            <a:ahLst/>
            <a:cxnLst>
              <a:cxn ang="T8">
                <a:pos x="T0" y="T1"/>
              </a:cxn>
              <a:cxn ang="T9">
                <a:pos x="T2" y="T3"/>
              </a:cxn>
              <a:cxn ang="T10">
                <a:pos x="T4" y="T5"/>
              </a:cxn>
              <a:cxn ang="T11">
                <a:pos x="T6" y="T7"/>
              </a:cxn>
            </a:cxnLst>
            <a:rect l="T12" t="T13" r="T14" b="T15"/>
            <a:pathLst>
              <a:path w="1208" h="514">
                <a:moveTo>
                  <a:pt x="0" y="0"/>
                </a:moveTo>
                <a:lnTo>
                  <a:pt x="1208" y="0"/>
                </a:lnTo>
                <a:lnTo>
                  <a:pt x="605" y="514"/>
                </a:lnTo>
                <a:lnTo>
                  <a:pt x="0" y="0"/>
                </a:lnTo>
                <a:close/>
              </a:path>
            </a:pathLst>
          </a:custGeom>
          <a:solidFill>
            <a:srgbClr val="777777"/>
          </a:solidFill>
          <a:ln w="9525">
            <a:solidFill>
              <a:srgbClr val="919191"/>
            </a:solidFill>
            <a:prstDash val="solid"/>
            <a:round/>
            <a:headEnd/>
            <a:tailEnd/>
          </a:ln>
        </p:spPr>
        <p:txBody>
          <a:bodyPr/>
          <a:lstStyle/>
          <a:p>
            <a:endParaRPr lang="fr-FR" dirty="0"/>
          </a:p>
        </p:txBody>
      </p:sp>
      <p:sp>
        <p:nvSpPr>
          <p:cNvPr id="21" name="Freeform 15"/>
          <p:cNvSpPr>
            <a:spLocks/>
          </p:cNvSpPr>
          <p:nvPr/>
        </p:nvSpPr>
        <p:spPr bwMode="auto">
          <a:xfrm>
            <a:off x="1900238" y="5236793"/>
            <a:ext cx="635000" cy="217487"/>
          </a:xfrm>
          <a:custGeom>
            <a:avLst/>
            <a:gdLst>
              <a:gd name="T0" fmla="*/ 7 w 800"/>
              <a:gd name="T1" fmla="*/ 5 h 274"/>
              <a:gd name="T2" fmla="*/ 9 w 800"/>
              <a:gd name="T3" fmla="*/ 4 h 274"/>
              <a:gd name="T4" fmla="*/ 10 w 800"/>
              <a:gd name="T5" fmla="*/ 3 h 274"/>
              <a:gd name="T6" fmla="*/ 12 w 800"/>
              <a:gd name="T7" fmla="*/ 2 h 274"/>
              <a:gd name="T8" fmla="*/ 13 w 800"/>
              <a:gd name="T9" fmla="*/ 1 h 274"/>
              <a:gd name="T10" fmla="*/ 13 w 800"/>
              <a:gd name="T11" fmla="*/ 0 h 274"/>
              <a:gd name="T12" fmla="*/ 1 w 800"/>
              <a:gd name="T13" fmla="*/ 0 h 274"/>
              <a:gd name="T14" fmla="*/ 0 w 800"/>
              <a:gd name="T15" fmla="*/ 1 h 274"/>
              <a:gd name="T16" fmla="*/ 2 w 800"/>
              <a:gd name="T17" fmla="*/ 2 h 274"/>
              <a:gd name="T18" fmla="*/ 3 w 800"/>
              <a:gd name="T19" fmla="*/ 3 h 274"/>
              <a:gd name="T20" fmla="*/ 5 w 800"/>
              <a:gd name="T21" fmla="*/ 4 h 274"/>
              <a:gd name="T22" fmla="*/ 7 w 800"/>
              <a:gd name="T23" fmla="*/ 5 h 274"/>
              <a:gd name="T24" fmla="*/ 7 w 800"/>
              <a:gd name="T25" fmla="*/ 5 h 2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0"/>
              <a:gd name="T40" fmla="*/ 0 h 274"/>
              <a:gd name="T41" fmla="*/ 800 w 800"/>
              <a:gd name="T42" fmla="*/ 274 h 2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0" h="274">
                <a:moveTo>
                  <a:pt x="396" y="272"/>
                </a:moveTo>
                <a:lnTo>
                  <a:pt x="513" y="236"/>
                </a:lnTo>
                <a:lnTo>
                  <a:pt x="622" y="176"/>
                </a:lnTo>
                <a:lnTo>
                  <a:pt x="719" y="98"/>
                </a:lnTo>
                <a:lnTo>
                  <a:pt x="800" y="2"/>
                </a:lnTo>
                <a:lnTo>
                  <a:pt x="793" y="0"/>
                </a:lnTo>
                <a:lnTo>
                  <a:pt x="3" y="0"/>
                </a:lnTo>
                <a:lnTo>
                  <a:pt x="0" y="3"/>
                </a:lnTo>
                <a:lnTo>
                  <a:pt x="79" y="96"/>
                </a:lnTo>
                <a:lnTo>
                  <a:pt x="175" y="175"/>
                </a:lnTo>
                <a:lnTo>
                  <a:pt x="284" y="234"/>
                </a:lnTo>
                <a:lnTo>
                  <a:pt x="404" y="274"/>
                </a:lnTo>
                <a:lnTo>
                  <a:pt x="396" y="272"/>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fr-FR" dirty="0"/>
          </a:p>
        </p:txBody>
      </p:sp>
      <p:sp>
        <p:nvSpPr>
          <p:cNvPr id="22" name="Rectangle 16"/>
          <p:cNvSpPr>
            <a:spLocks noChangeArrowheads="1"/>
          </p:cNvSpPr>
          <p:nvPr/>
        </p:nvSpPr>
        <p:spPr bwMode="auto">
          <a:xfrm>
            <a:off x="1669820" y="4924056"/>
            <a:ext cx="12164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700" b="1" dirty="0"/>
              <a:t>Autoréparant</a:t>
            </a:r>
            <a:endParaRPr lang="fr-FR" b="1" dirty="0"/>
          </a:p>
        </p:txBody>
      </p:sp>
      <p:sp>
        <p:nvSpPr>
          <p:cNvPr id="23" name="AutoShape 17"/>
          <p:cNvSpPr>
            <a:spLocks noChangeArrowheads="1"/>
          </p:cNvSpPr>
          <p:nvPr/>
        </p:nvSpPr>
        <p:spPr bwMode="auto">
          <a:xfrm rot="6905317" flipV="1">
            <a:off x="1889126" y="5171706"/>
            <a:ext cx="42862" cy="195263"/>
          </a:xfrm>
          <a:prstGeom prst="moon">
            <a:avLst>
              <a:gd name="adj" fmla="val 50000"/>
            </a:avLst>
          </a:prstGeom>
          <a:solidFill>
            <a:srgbClr val="FFFFFF"/>
          </a:solidFill>
          <a:ln w="8001">
            <a:solidFill>
              <a:srgbClr val="FFFFFF"/>
            </a:solidFill>
            <a:miter lim="800000"/>
            <a:headEnd/>
            <a:tailEnd/>
          </a:ln>
        </p:spPr>
        <p:txBody>
          <a:bodyPr wrap="none" anchor="ctr"/>
          <a:lstStyle/>
          <a:p>
            <a:endParaRPr lang="fr-FR" dirty="0"/>
          </a:p>
        </p:txBody>
      </p:sp>
      <p:sp>
        <p:nvSpPr>
          <p:cNvPr id="24" name="AutoShape 18"/>
          <p:cNvSpPr>
            <a:spLocks noChangeArrowheads="1"/>
          </p:cNvSpPr>
          <p:nvPr/>
        </p:nvSpPr>
        <p:spPr bwMode="auto">
          <a:xfrm rot="14891340" flipH="1" flipV="1">
            <a:off x="2517776" y="5165356"/>
            <a:ext cx="42862" cy="195263"/>
          </a:xfrm>
          <a:prstGeom prst="moon">
            <a:avLst>
              <a:gd name="adj" fmla="val 50000"/>
            </a:avLst>
          </a:prstGeom>
          <a:solidFill>
            <a:srgbClr val="FFFFFF"/>
          </a:solidFill>
          <a:ln w="8001">
            <a:solidFill>
              <a:srgbClr val="FFFFFF"/>
            </a:solidFill>
            <a:miter lim="800000"/>
            <a:headEnd/>
            <a:tailEnd/>
          </a:ln>
        </p:spPr>
        <p:txBody>
          <a:bodyPr wrap="none" anchor="ctr"/>
          <a:lstStyle/>
          <a:p>
            <a:endParaRPr lang="fr-FR" dirty="0"/>
          </a:p>
        </p:txBody>
      </p:sp>
      <p:grpSp>
        <p:nvGrpSpPr>
          <p:cNvPr id="25" name="Group 19"/>
          <p:cNvGrpSpPr>
            <a:grpSpLocks/>
          </p:cNvGrpSpPr>
          <p:nvPr/>
        </p:nvGrpSpPr>
        <p:grpSpPr bwMode="auto">
          <a:xfrm>
            <a:off x="5080000" y="1398218"/>
            <a:ext cx="3441700" cy="1517650"/>
            <a:chOff x="3200" y="881"/>
            <a:chExt cx="2168" cy="956"/>
          </a:xfrm>
        </p:grpSpPr>
        <p:sp>
          <p:nvSpPr>
            <p:cNvPr id="26" name="Rectangle 20"/>
            <p:cNvSpPr>
              <a:spLocks noChangeArrowheads="1"/>
            </p:cNvSpPr>
            <p:nvPr/>
          </p:nvSpPr>
          <p:spPr bwMode="auto">
            <a:xfrm>
              <a:off x="3200" y="1227"/>
              <a:ext cx="2168" cy="610"/>
            </a:xfrm>
            <a:prstGeom prst="rect">
              <a:avLst/>
            </a:prstGeom>
            <a:solidFill>
              <a:srgbClr val="C0C0C0"/>
            </a:solidFill>
            <a:ln w="9525">
              <a:solidFill>
                <a:srgbClr val="C0C0C0"/>
              </a:solidFill>
              <a:miter lim="800000"/>
              <a:headEnd/>
              <a:tailEnd/>
            </a:ln>
          </p:spPr>
          <p:txBody>
            <a:bodyPr/>
            <a:lstStyle/>
            <a:p>
              <a:endParaRPr lang="fr-FR" dirty="0"/>
            </a:p>
          </p:txBody>
        </p:sp>
        <p:sp>
          <p:nvSpPr>
            <p:cNvPr id="27" name="Rectangle 21"/>
            <p:cNvSpPr>
              <a:spLocks noChangeArrowheads="1"/>
            </p:cNvSpPr>
            <p:nvPr/>
          </p:nvSpPr>
          <p:spPr bwMode="auto">
            <a:xfrm>
              <a:off x="3200" y="1257"/>
              <a:ext cx="2168" cy="46"/>
            </a:xfrm>
            <a:prstGeom prst="rect">
              <a:avLst/>
            </a:prstGeom>
            <a:solidFill>
              <a:srgbClr val="FFFF00"/>
            </a:solidFill>
            <a:ln w="9525">
              <a:solidFill>
                <a:srgbClr val="FFFF00"/>
              </a:solidFill>
              <a:miter lim="800000"/>
              <a:headEnd/>
              <a:tailEnd/>
            </a:ln>
          </p:spPr>
          <p:txBody>
            <a:bodyPr/>
            <a:lstStyle/>
            <a:p>
              <a:endParaRPr lang="fr-FR" dirty="0"/>
            </a:p>
          </p:txBody>
        </p:sp>
        <p:sp>
          <p:nvSpPr>
            <p:cNvPr id="28" name="Rectangle 22"/>
            <p:cNvSpPr>
              <a:spLocks noChangeArrowheads="1"/>
            </p:cNvSpPr>
            <p:nvPr/>
          </p:nvSpPr>
          <p:spPr bwMode="auto">
            <a:xfrm>
              <a:off x="3200" y="1196"/>
              <a:ext cx="2168" cy="56"/>
            </a:xfrm>
            <a:prstGeom prst="rect">
              <a:avLst/>
            </a:prstGeom>
            <a:solidFill>
              <a:srgbClr val="FF0000"/>
            </a:solidFill>
            <a:ln w="9525">
              <a:solidFill>
                <a:srgbClr val="FF0000"/>
              </a:solidFill>
              <a:miter lim="800000"/>
              <a:headEnd/>
              <a:tailEnd/>
            </a:ln>
          </p:spPr>
          <p:txBody>
            <a:bodyPr/>
            <a:lstStyle/>
            <a:p>
              <a:endParaRPr lang="fr-FR" dirty="0"/>
            </a:p>
          </p:txBody>
        </p:sp>
        <p:sp>
          <p:nvSpPr>
            <p:cNvPr id="29" name="Rectangle 23"/>
            <p:cNvSpPr>
              <a:spLocks noChangeArrowheads="1"/>
            </p:cNvSpPr>
            <p:nvPr/>
          </p:nvSpPr>
          <p:spPr bwMode="auto">
            <a:xfrm>
              <a:off x="3200" y="1145"/>
              <a:ext cx="2168" cy="46"/>
            </a:xfrm>
            <a:prstGeom prst="rect">
              <a:avLst/>
            </a:prstGeom>
            <a:solidFill>
              <a:srgbClr val="00EFEF"/>
            </a:solidFill>
            <a:ln w="9525">
              <a:solidFill>
                <a:srgbClr val="00EFEF"/>
              </a:solidFill>
              <a:miter lim="800000"/>
              <a:headEnd/>
              <a:tailEnd/>
            </a:ln>
          </p:spPr>
          <p:txBody>
            <a:bodyPr/>
            <a:lstStyle/>
            <a:p>
              <a:endParaRPr lang="fr-FR" dirty="0"/>
            </a:p>
          </p:txBody>
        </p:sp>
        <p:sp>
          <p:nvSpPr>
            <p:cNvPr id="30" name="Rectangle 24"/>
            <p:cNvSpPr>
              <a:spLocks noChangeArrowheads="1"/>
            </p:cNvSpPr>
            <p:nvPr/>
          </p:nvSpPr>
          <p:spPr bwMode="auto">
            <a:xfrm>
              <a:off x="3541" y="1309"/>
              <a:ext cx="14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700" b="1" dirty="0"/>
                <a:t>Revêtement multicouches</a:t>
              </a:r>
              <a:endParaRPr lang="fr-FR" b="1" dirty="0"/>
            </a:p>
          </p:txBody>
        </p:sp>
        <p:sp>
          <p:nvSpPr>
            <p:cNvPr id="31" name="Rectangle 25"/>
            <p:cNvSpPr>
              <a:spLocks noChangeArrowheads="1"/>
            </p:cNvSpPr>
            <p:nvPr/>
          </p:nvSpPr>
          <p:spPr bwMode="auto">
            <a:xfrm>
              <a:off x="3887" y="881"/>
              <a:ext cx="7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2200" b="1" dirty="0"/>
                <a:t>Acier doux</a:t>
              </a:r>
              <a:endParaRPr lang="fr-FR" b="1" dirty="0"/>
            </a:p>
          </p:txBody>
        </p:sp>
      </p:grpSp>
      <p:grpSp>
        <p:nvGrpSpPr>
          <p:cNvPr id="32" name="Group 26"/>
          <p:cNvGrpSpPr>
            <a:grpSpLocks/>
          </p:cNvGrpSpPr>
          <p:nvPr/>
        </p:nvGrpSpPr>
        <p:grpSpPr bwMode="auto">
          <a:xfrm>
            <a:off x="5080000" y="3106368"/>
            <a:ext cx="3441700" cy="1547813"/>
            <a:chOff x="3200" y="2011"/>
            <a:chExt cx="2168" cy="975"/>
          </a:xfrm>
        </p:grpSpPr>
        <p:sp>
          <p:nvSpPr>
            <p:cNvPr id="33" name="Rectangle 27"/>
            <p:cNvSpPr>
              <a:spLocks noChangeArrowheads="1"/>
            </p:cNvSpPr>
            <p:nvPr/>
          </p:nvSpPr>
          <p:spPr bwMode="auto">
            <a:xfrm>
              <a:off x="3200" y="2294"/>
              <a:ext cx="2168" cy="46"/>
            </a:xfrm>
            <a:prstGeom prst="rect">
              <a:avLst/>
            </a:prstGeom>
            <a:solidFill>
              <a:srgbClr val="00EFEF"/>
            </a:solidFill>
            <a:ln w="9525">
              <a:solidFill>
                <a:srgbClr val="00EFEF"/>
              </a:solidFill>
              <a:miter lim="800000"/>
              <a:headEnd/>
              <a:tailEnd/>
            </a:ln>
          </p:spPr>
          <p:txBody>
            <a:bodyPr/>
            <a:lstStyle/>
            <a:p>
              <a:endParaRPr lang="fr-FR" dirty="0"/>
            </a:p>
          </p:txBody>
        </p:sp>
        <p:sp>
          <p:nvSpPr>
            <p:cNvPr id="34" name="Rectangle 28"/>
            <p:cNvSpPr>
              <a:spLocks noChangeArrowheads="1"/>
            </p:cNvSpPr>
            <p:nvPr/>
          </p:nvSpPr>
          <p:spPr bwMode="auto">
            <a:xfrm>
              <a:off x="3200" y="2376"/>
              <a:ext cx="2168" cy="610"/>
            </a:xfrm>
            <a:prstGeom prst="rect">
              <a:avLst/>
            </a:prstGeom>
            <a:solidFill>
              <a:srgbClr val="C0C0C0"/>
            </a:solidFill>
            <a:ln w="9525">
              <a:solidFill>
                <a:srgbClr val="C0C0C0"/>
              </a:solidFill>
              <a:miter lim="800000"/>
              <a:headEnd/>
              <a:tailEnd/>
            </a:ln>
          </p:spPr>
          <p:txBody>
            <a:bodyPr/>
            <a:lstStyle/>
            <a:p>
              <a:endParaRPr lang="fr-FR" dirty="0"/>
            </a:p>
          </p:txBody>
        </p:sp>
        <p:sp>
          <p:nvSpPr>
            <p:cNvPr id="35" name="Rectangle 29"/>
            <p:cNvSpPr>
              <a:spLocks noChangeArrowheads="1"/>
            </p:cNvSpPr>
            <p:nvPr/>
          </p:nvSpPr>
          <p:spPr bwMode="auto">
            <a:xfrm>
              <a:off x="3200" y="2404"/>
              <a:ext cx="2168" cy="46"/>
            </a:xfrm>
            <a:prstGeom prst="rect">
              <a:avLst/>
            </a:prstGeom>
            <a:solidFill>
              <a:srgbClr val="FFFF00"/>
            </a:solidFill>
            <a:ln w="9525">
              <a:solidFill>
                <a:srgbClr val="FFFF00"/>
              </a:solidFill>
              <a:miter lim="800000"/>
              <a:headEnd/>
              <a:tailEnd/>
            </a:ln>
          </p:spPr>
          <p:txBody>
            <a:bodyPr/>
            <a:lstStyle/>
            <a:p>
              <a:endParaRPr lang="fr-FR" dirty="0"/>
            </a:p>
          </p:txBody>
        </p:sp>
        <p:sp>
          <p:nvSpPr>
            <p:cNvPr id="36" name="Rectangle 30"/>
            <p:cNvSpPr>
              <a:spLocks noChangeArrowheads="1"/>
            </p:cNvSpPr>
            <p:nvPr/>
          </p:nvSpPr>
          <p:spPr bwMode="auto">
            <a:xfrm>
              <a:off x="3200" y="2343"/>
              <a:ext cx="2168" cy="56"/>
            </a:xfrm>
            <a:prstGeom prst="rect">
              <a:avLst/>
            </a:prstGeom>
            <a:solidFill>
              <a:srgbClr val="FF0000"/>
            </a:solidFill>
            <a:ln w="9525">
              <a:solidFill>
                <a:srgbClr val="FF0000"/>
              </a:solidFill>
              <a:miter lim="800000"/>
              <a:headEnd/>
              <a:tailEnd/>
            </a:ln>
          </p:spPr>
          <p:txBody>
            <a:bodyPr/>
            <a:lstStyle/>
            <a:p>
              <a:endParaRPr lang="fr-FR" dirty="0"/>
            </a:p>
          </p:txBody>
        </p:sp>
        <p:sp>
          <p:nvSpPr>
            <p:cNvPr id="37" name="Freeform 31"/>
            <p:cNvSpPr>
              <a:spLocks/>
            </p:cNvSpPr>
            <p:nvPr/>
          </p:nvSpPr>
          <p:spPr bwMode="auto">
            <a:xfrm>
              <a:off x="3944" y="2275"/>
              <a:ext cx="676" cy="278"/>
            </a:xfrm>
            <a:custGeom>
              <a:avLst/>
              <a:gdLst>
                <a:gd name="T0" fmla="*/ 0 w 1352"/>
                <a:gd name="T1" fmla="*/ 0 h 556"/>
                <a:gd name="T2" fmla="*/ 22 w 1352"/>
                <a:gd name="T3" fmla="*/ 0 h 556"/>
                <a:gd name="T4" fmla="*/ 11 w 1352"/>
                <a:gd name="T5" fmla="*/ 9 h 556"/>
                <a:gd name="T6" fmla="*/ 0 w 1352"/>
                <a:gd name="T7" fmla="*/ 0 h 556"/>
                <a:gd name="T8" fmla="*/ 0 60000 65536"/>
                <a:gd name="T9" fmla="*/ 0 60000 65536"/>
                <a:gd name="T10" fmla="*/ 0 60000 65536"/>
                <a:gd name="T11" fmla="*/ 0 60000 65536"/>
                <a:gd name="T12" fmla="*/ 0 w 1352"/>
                <a:gd name="T13" fmla="*/ 0 h 556"/>
                <a:gd name="T14" fmla="*/ 1352 w 1352"/>
                <a:gd name="T15" fmla="*/ 556 h 556"/>
              </a:gdLst>
              <a:ahLst/>
              <a:cxnLst>
                <a:cxn ang="T8">
                  <a:pos x="T0" y="T1"/>
                </a:cxn>
                <a:cxn ang="T9">
                  <a:pos x="T2" y="T3"/>
                </a:cxn>
                <a:cxn ang="T10">
                  <a:pos x="T4" y="T5"/>
                </a:cxn>
                <a:cxn ang="T11">
                  <a:pos x="T6" y="T7"/>
                </a:cxn>
              </a:cxnLst>
              <a:rect l="T12" t="T13" r="T14" b="T15"/>
              <a:pathLst>
                <a:path w="1352" h="556">
                  <a:moveTo>
                    <a:pt x="0" y="0"/>
                  </a:moveTo>
                  <a:lnTo>
                    <a:pt x="1352" y="0"/>
                  </a:lnTo>
                  <a:lnTo>
                    <a:pt x="678" y="5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fr-FR" dirty="0"/>
            </a:p>
          </p:txBody>
        </p:sp>
        <p:sp>
          <p:nvSpPr>
            <p:cNvPr id="38" name="Freeform 32"/>
            <p:cNvSpPr>
              <a:spLocks/>
            </p:cNvSpPr>
            <p:nvPr/>
          </p:nvSpPr>
          <p:spPr bwMode="auto">
            <a:xfrm>
              <a:off x="3949" y="2188"/>
              <a:ext cx="671" cy="282"/>
            </a:xfrm>
            <a:custGeom>
              <a:avLst/>
              <a:gdLst>
                <a:gd name="T0" fmla="*/ 0 w 1342"/>
                <a:gd name="T1" fmla="*/ 0 h 565"/>
                <a:gd name="T2" fmla="*/ 11 w 1342"/>
                <a:gd name="T3" fmla="*/ 8 h 565"/>
                <a:gd name="T4" fmla="*/ 21 w 1342"/>
                <a:gd name="T5" fmla="*/ 0 h 565"/>
                <a:gd name="T6" fmla="*/ 0 60000 65536"/>
                <a:gd name="T7" fmla="*/ 0 60000 65536"/>
                <a:gd name="T8" fmla="*/ 0 60000 65536"/>
                <a:gd name="T9" fmla="*/ 0 w 1342"/>
                <a:gd name="T10" fmla="*/ 0 h 565"/>
                <a:gd name="T11" fmla="*/ 1342 w 1342"/>
                <a:gd name="T12" fmla="*/ 565 h 565"/>
              </a:gdLst>
              <a:ahLst/>
              <a:cxnLst>
                <a:cxn ang="T6">
                  <a:pos x="T0" y="T1"/>
                </a:cxn>
                <a:cxn ang="T7">
                  <a:pos x="T2" y="T3"/>
                </a:cxn>
                <a:cxn ang="T8">
                  <a:pos x="T4" y="T5"/>
                </a:cxn>
              </a:cxnLst>
              <a:rect l="T9" t="T10" r="T11" b="T12"/>
              <a:pathLst>
                <a:path w="1342" h="565">
                  <a:moveTo>
                    <a:pt x="0" y="0"/>
                  </a:moveTo>
                  <a:lnTo>
                    <a:pt x="671" y="565"/>
                  </a:lnTo>
                  <a:lnTo>
                    <a:pt x="1342" y="0"/>
                  </a:lnTo>
                </a:path>
              </a:pathLst>
            </a:custGeom>
            <a:solidFill>
              <a:srgbClr val="000000"/>
            </a:solidFill>
            <a:ln w="30163">
              <a:solidFill>
                <a:srgbClr val="000000"/>
              </a:solidFill>
              <a:prstDash val="solid"/>
              <a:round/>
              <a:headEnd/>
              <a:tailEnd/>
            </a:ln>
          </p:spPr>
          <p:txBody>
            <a:bodyPr/>
            <a:lstStyle/>
            <a:p>
              <a:endParaRPr lang="fr-FR" dirty="0"/>
            </a:p>
          </p:txBody>
        </p:sp>
        <p:sp>
          <p:nvSpPr>
            <p:cNvPr id="39" name="Rectangle 33"/>
            <p:cNvSpPr>
              <a:spLocks noChangeArrowheads="1"/>
            </p:cNvSpPr>
            <p:nvPr/>
          </p:nvSpPr>
          <p:spPr bwMode="auto">
            <a:xfrm>
              <a:off x="3944" y="2011"/>
              <a:ext cx="675" cy="177"/>
            </a:xfrm>
            <a:prstGeom prst="rect">
              <a:avLst/>
            </a:prstGeom>
            <a:solidFill>
              <a:srgbClr val="000000"/>
            </a:solidFill>
            <a:ln w="9525">
              <a:solidFill>
                <a:srgbClr val="000000"/>
              </a:solidFill>
              <a:miter lim="800000"/>
              <a:headEnd/>
              <a:tailEnd/>
            </a:ln>
          </p:spPr>
          <p:txBody>
            <a:bodyPr/>
            <a:lstStyle/>
            <a:p>
              <a:endParaRPr lang="fr-FR" dirty="0"/>
            </a:p>
          </p:txBody>
        </p:sp>
      </p:grpSp>
      <p:grpSp>
        <p:nvGrpSpPr>
          <p:cNvPr id="40" name="Group 34"/>
          <p:cNvGrpSpPr>
            <a:grpSpLocks/>
          </p:cNvGrpSpPr>
          <p:nvPr/>
        </p:nvGrpSpPr>
        <p:grpSpPr bwMode="auto">
          <a:xfrm>
            <a:off x="5075237" y="4830393"/>
            <a:ext cx="3441700" cy="1454150"/>
            <a:chOff x="3197" y="3097"/>
            <a:chExt cx="2168" cy="916"/>
          </a:xfrm>
        </p:grpSpPr>
        <p:sp>
          <p:nvSpPr>
            <p:cNvPr id="41" name="Rectangle 35"/>
            <p:cNvSpPr>
              <a:spLocks noChangeArrowheads="1"/>
            </p:cNvSpPr>
            <p:nvPr/>
          </p:nvSpPr>
          <p:spPr bwMode="auto">
            <a:xfrm>
              <a:off x="3197" y="3449"/>
              <a:ext cx="2168" cy="564"/>
            </a:xfrm>
            <a:prstGeom prst="rect">
              <a:avLst/>
            </a:prstGeom>
            <a:solidFill>
              <a:srgbClr val="C0C0C0"/>
            </a:solidFill>
            <a:ln w="9525">
              <a:solidFill>
                <a:srgbClr val="C0C0C0"/>
              </a:solidFill>
              <a:miter lim="800000"/>
              <a:headEnd/>
              <a:tailEnd/>
            </a:ln>
          </p:spPr>
          <p:txBody>
            <a:bodyPr/>
            <a:lstStyle/>
            <a:p>
              <a:endParaRPr lang="fr-FR" dirty="0"/>
            </a:p>
          </p:txBody>
        </p:sp>
        <p:sp>
          <p:nvSpPr>
            <p:cNvPr id="42" name="Rectangle 36"/>
            <p:cNvSpPr>
              <a:spLocks noChangeArrowheads="1"/>
            </p:cNvSpPr>
            <p:nvPr/>
          </p:nvSpPr>
          <p:spPr bwMode="auto">
            <a:xfrm>
              <a:off x="3197" y="3479"/>
              <a:ext cx="2168" cy="46"/>
            </a:xfrm>
            <a:prstGeom prst="rect">
              <a:avLst/>
            </a:prstGeom>
            <a:solidFill>
              <a:srgbClr val="FFFF00"/>
            </a:solidFill>
            <a:ln w="9525">
              <a:solidFill>
                <a:srgbClr val="FFFF00"/>
              </a:solidFill>
              <a:miter lim="800000"/>
              <a:headEnd/>
              <a:tailEnd/>
            </a:ln>
          </p:spPr>
          <p:txBody>
            <a:bodyPr/>
            <a:lstStyle/>
            <a:p>
              <a:endParaRPr lang="fr-FR" dirty="0"/>
            </a:p>
          </p:txBody>
        </p:sp>
        <p:sp>
          <p:nvSpPr>
            <p:cNvPr id="43" name="Rectangle 37"/>
            <p:cNvSpPr>
              <a:spLocks noChangeArrowheads="1"/>
            </p:cNvSpPr>
            <p:nvPr/>
          </p:nvSpPr>
          <p:spPr bwMode="auto">
            <a:xfrm>
              <a:off x="3197" y="3369"/>
              <a:ext cx="2168" cy="46"/>
            </a:xfrm>
            <a:prstGeom prst="rect">
              <a:avLst/>
            </a:prstGeom>
            <a:solidFill>
              <a:srgbClr val="00EFEF"/>
            </a:solidFill>
            <a:ln w="9525">
              <a:solidFill>
                <a:srgbClr val="00EFEF"/>
              </a:solidFill>
              <a:miter lim="800000"/>
              <a:headEnd/>
              <a:tailEnd/>
            </a:ln>
          </p:spPr>
          <p:txBody>
            <a:bodyPr/>
            <a:lstStyle/>
            <a:p>
              <a:endParaRPr lang="fr-FR" dirty="0"/>
            </a:p>
          </p:txBody>
        </p:sp>
        <p:sp>
          <p:nvSpPr>
            <p:cNvPr id="44" name="Rectangle 38"/>
            <p:cNvSpPr>
              <a:spLocks noChangeArrowheads="1"/>
            </p:cNvSpPr>
            <p:nvPr/>
          </p:nvSpPr>
          <p:spPr bwMode="auto">
            <a:xfrm>
              <a:off x="3197" y="3421"/>
              <a:ext cx="2168" cy="56"/>
            </a:xfrm>
            <a:prstGeom prst="rect">
              <a:avLst/>
            </a:prstGeom>
            <a:solidFill>
              <a:srgbClr val="FF0000"/>
            </a:solidFill>
            <a:ln w="9525">
              <a:solidFill>
                <a:srgbClr val="FF0000"/>
              </a:solidFill>
              <a:miter lim="800000"/>
              <a:headEnd/>
              <a:tailEnd/>
            </a:ln>
          </p:spPr>
          <p:txBody>
            <a:bodyPr/>
            <a:lstStyle/>
            <a:p>
              <a:endParaRPr lang="fr-FR" dirty="0"/>
            </a:p>
          </p:txBody>
        </p:sp>
        <p:sp>
          <p:nvSpPr>
            <p:cNvPr id="45" name="Rectangle 39"/>
            <p:cNvSpPr>
              <a:spLocks noChangeArrowheads="1"/>
            </p:cNvSpPr>
            <p:nvPr/>
          </p:nvSpPr>
          <p:spPr bwMode="auto">
            <a:xfrm>
              <a:off x="3672" y="3097"/>
              <a:ext cx="1216" cy="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700" b="1" dirty="0"/>
                <a:t>Produits de corrosion</a:t>
              </a:r>
              <a:endParaRPr lang="fr-FR" b="1" dirty="0"/>
            </a:p>
          </p:txBody>
        </p:sp>
        <p:sp>
          <p:nvSpPr>
            <p:cNvPr id="46" name="Freeform 40"/>
            <p:cNvSpPr>
              <a:spLocks/>
            </p:cNvSpPr>
            <p:nvPr/>
          </p:nvSpPr>
          <p:spPr bwMode="auto">
            <a:xfrm>
              <a:off x="4099" y="3337"/>
              <a:ext cx="458" cy="202"/>
            </a:xfrm>
            <a:custGeom>
              <a:avLst/>
              <a:gdLst>
                <a:gd name="T0" fmla="*/ 5 w 963"/>
                <a:gd name="T1" fmla="*/ 7 h 397"/>
                <a:gd name="T2" fmla="*/ 7 w 963"/>
                <a:gd name="T3" fmla="*/ 6 h 397"/>
                <a:gd name="T4" fmla="*/ 9 w 963"/>
                <a:gd name="T5" fmla="*/ 5 h 397"/>
                <a:gd name="T6" fmla="*/ 10 w 963"/>
                <a:gd name="T7" fmla="*/ 3 h 397"/>
                <a:gd name="T8" fmla="*/ 11 w 963"/>
                <a:gd name="T9" fmla="*/ 1 h 397"/>
                <a:gd name="T10" fmla="*/ 11 w 963"/>
                <a:gd name="T11" fmla="*/ 0 h 397"/>
                <a:gd name="T12" fmla="*/ 0 w 963"/>
                <a:gd name="T13" fmla="*/ 0 h 397"/>
                <a:gd name="T14" fmla="*/ 0 w 963"/>
                <a:gd name="T15" fmla="*/ 1 h 397"/>
                <a:gd name="T16" fmla="*/ 1 w 963"/>
                <a:gd name="T17" fmla="*/ 3 h 397"/>
                <a:gd name="T18" fmla="*/ 2 w 963"/>
                <a:gd name="T19" fmla="*/ 5 h 397"/>
                <a:gd name="T20" fmla="*/ 4 w 963"/>
                <a:gd name="T21" fmla="*/ 6 h 397"/>
                <a:gd name="T22" fmla="*/ 6 w 963"/>
                <a:gd name="T23" fmla="*/ 7 h 397"/>
                <a:gd name="T24" fmla="*/ 5 w 963"/>
                <a:gd name="T25" fmla="*/ 7 h 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3"/>
                <a:gd name="T40" fmla="*/ 0 h 397"/>
                <a:gd name="T41" fmla="*/ 963 w 963"/>
                <a:gd name="T42" fmla="*/ 397 h 3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3" h="397">
                  <a:moveTo>
                    <a:pt x="476" y="394"/>
                  </a:moveTo>
                  <a:lnTo>
                    <a:pt x="617" y="340"/>
                  </a:lnTo>
                  <a:lnTo>
                    <a:pt x="749" y="254"/>
                  </a:lnTo>
                  <a:lnTo>
                    <a:pt x="865" y="141"/>
                  </a:lnTo>
                  <a:lnTo>
                    <a:pt x="963" y="3"/>
                  </a:lnTo>
                  <a:lnTo>
                    <a:pt x="954" y="0"/>
                  </a:lnTo>
                  <a:lnTo>
                    <a:pt x="4" y="0"/>
                  </a:lnTo>
                  <a:lnTo>
                    <a:pt x="0" y="6"/>
                  </a:lnTo>
                  <a:lnTo>
                    <a:pt x="96" y="142"/>
                  </a:lnTo>
                  <a:lnTo>
                    <a:pt x="212" y="256"/>
                  </a:lnTo>
                  <a:lnTo>
                    <a:pt x="343" y="340"/>
                  </a:lnTo>
                  <a:lnTo>
                    <a:pt x="486" y="397"/>
                  </a:lnTo>
                  <a:lnTo>
                    <a:pt x="476" y="394"/>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fr-FR" dirty="0"/>
            </a:p>
          </p:txBody>
        </p:sp>
        <p:sp>
          <p:nvSpPr>
            <p:cNvPr id="47" name="Freeform 41"/>
            <p:cNvSpPr>
              <a:spLocks/>
            </p:cNvSpPr>
            <p:nvPr/>
          </p:nvSpPr>
          <p:spPr bwMode="auto">
            <a:xfrm>
              <a:off x="3942" y="3373"/>
              <a:ext cx="648" cy="292"/>
            </a:xfrm>
            <a:custGeom>
              <a:avLst/>
              <a:gdLst>
                <a:gd name="T0" fmla="*/ 0 w 1360"/>
                <a:gd name="T1" fmla="*/ 0 h 574"/>
                <a:gd name="T2" fmla="*/ 16 w 1360"/>
                <a:gd name="T3" fmla="*/ 0 h 574"/>
                <a:gd name="T4" fmla="*/ 8 w 1360"/>
                <a:gd name="T5" fmla="*/ 10 h 574"/>
                <a:gd name="T6" fmla="*/ 0 w 1360"/>
                <a:gd name="T7" fmla="*/ 0 h 574"/>
                <a:gd name="T8" fmla="*/ 0 60000 65536"/>
                <a:gd name="T9" fmla="*/ 0 60000 65536"/>
                <a:gd name="T10" fmla="*/ 0 60000 65536"/>
                <a:gd name="T11" fmla="*/ 0 60000 65536"/>
                <a:gd name="T12" fmla="*/ 0 w 1360"/>
                <a:gd name="T13" fmla="*/ 0 h 574"/>
                <a:gd name="T14" fmla="*/ 1360 w 1360"/>
                <a:gd name="T15" fmla="*/ 574 h 574"/>
              </a:gdLst>
              <a:ahLst/>
              <a:cxnLst>
                <a:cxn ang="T8">
                  <a:pos x="T0" y="T1"/>
                </a:cxn>
                <a:cxn ang="T9">
                  <a:pos x="T2" y="T3"/>
                </a:cxn>
                <a:cxn ang="T10">
                  <a:pos x="T4" y="T5"/>
                </a:cxn>
                <a:cxn ang="T11">
                  <a:pos x="T6" y="T7"/>
                </a:cxn>
              </a:cxnLst>
              <a:rect l="T12" t="T13" r="T14" b="T15"/>
              <a:pathLst>
                <a:path w="1360" h="574">
                  <a:moveTo>
                    <a:pt x="0" y="0"/>
                  </a:moveTo>
                  <a:lnTo>
                    <a:pt x="1360" y="0"/>
                  </a:lnTo>
                  <a:lnTo>
                    <a:pt x="681" y="57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fr-FR" dirty="0"/>
            </a:p>
          </p:txBody>
        </p:sp>
        <p:sp>
          <p:nvSpPr>
            <p:cNvPr id="48" name="Freeform 42"/>
            <p:cNvSpPr>
              <a:spLocks/>
            </p:cNvSpPr>
            <p:nvPr/>
          </p:nvSpPr>
          <p:spPr bwMode="auto">
            <a:xfrm>
              <a:off x="3927" y="3328"/>
              <a:ext cx="738" cy="337"/>
            </a:xfrm>
            <a:custGeom>
              <a:avLst/>
              <a:gdLst>
                <a:gd name="T0" fmla="*/ 0 w 1549"/>
                <a:gd name="T1" fmla="*/ 2 h 662"/>
                <a:gd name="T2" fmla="*/ 2 w 1549"/>
                <a:gd name="T3" fmla="*/ 2 h 662"/>
                <a:gd name="T4" fmla="*/ 0 w 1549"/>
                <a:gd name="T5" fmla="*/ 2 h 662"/>
                <a:gd name="T6" fmla="*/ 4 w 1549"/>
                <a:gd name="T7" fmla="*/ 3 h 662"/>
                <a:gd name="T8" fmla="*/ 1 w 1549"/>
                <a:gd name="T9" fmla="*/ 2 h 662"/>
                <a:gd name="T10" fmla="*/ 5 w 1549"/>
                <a:gd name="T11" fmla="*/ 3 h 662"/>
                <a:gd name="T12" fmla="*/ 2 w 1549"/>
                <a:gd name="T13" fmla="*/ 5 h 662"/>
                <a:gd name="T14" fmla="*/ 5 w 1549"/>
                <a:gd name="T15" fmla="*/ 5 h 662"/>
                <a:gd name="T16" fmla="*/ 0 w 1549"/>
                <a:gd name="T17" fmla="*/ 3 h 662"/>
                <a:gd name="T18" fmla="*/ 1 w 1549"/>
                <a:gd name="T19" fmla="*/ 3 h 662"/>
                <a:gd name="T20" fmla="*/ 1 w 1549"/>
                <a:gd name="T21" fmla="*/ 2 h 662"/>
                <a:gd name="T22" fmla="*/ 4 w 1549"/>
                <a:gd name="T23" fmla="*/ 5 h 662"/>
                <a:gd name="T24" fmla="*/ 2 w 1549"/>
                <a:gd name="T25" fmla="*/ 4 h 662"/>
                <a:gd name="T26" fmla="*/ 4 w 1549"/>
                <a:gd name="T27" fmla="*/ 7 h 662"/>
                <a:gd name="T28" fmla="*/ 4 w 1549"/>
                <a:gd name="T29" fmla="*/ 4 h 662"/>
                <a:gd name="T30" fmla="*/ 5 w 1549"/>
                <a:gd name="T31" fmla="*/ 7 h 662"/>
                <a:gd name="T32" fmla="*/ 6 w 1549"/>
                <a:gd name="T33" fmla="*/ 8 h 662"/>
                <a:gd name="T34" fmla="*/ 4 w 1549"/>
                <a:gd name="T35" fmla="*/ 7 h 662"/>
                <a:gd name="T36" fmla="*/ 4 w 1549"/>
                <a:gd name="T37" fmla="*/ 4 h 662"/>
                <a:gd name="T38" fmla="*/ 8 w 1549"/>
                <a:gd name="T39" fmla="*/ 9 h 662"/>
                <a:gd name="T40" fmla="*/ 6 w 1549"/>
                <a:gd name="T41" fmla="*/ 7 h 662"/>
                <a:gd name="T42" fmla="*/ 6 w 1549"/>
                <a:gd name="T43" fmla="*/ 9 h 662"/>
                <a:gd name="T44" fmla="*/ 6 w 1549"/>
                <a:gd name="T45" fmla="*/ 8 h 662"/>
                <a:gd name="T46" fmla="*/ 10 w 1549"/>
                <a:gd name="T47" fmla="*/ 10 h 662"/>
                <a:gd name="T48" fmla="*/ 7 w 1549"/>
                <a:gd name="T49" fmla="*/ 10 h 662"/>
                <a:gd name="T50" fmla="*/ 10 w 1549"/>
                <a:gd name="T51" fmla="*/ 9 h 662"/>
                <a:gd name="T52" fmla="*/ 8 w 1549"/>
                <a:gd name="T53" fmla="*/ 11 h 662"/>
                <a:gd name="T54" fmla="*/ 8 w 1549"/>
                <a:gd name="T55" fmla="*/ 11 h 662"/>
                <a:gd name="T56" fmla="*/ 10 w 1549"/>
                <a:gd name="T57" fmla="*/ 11 h 662"/>
                <a:gd name="T58" fmla="*/ 11 w 1549"/>
                <a:gd name="T59" fmla="*/ 7 h 662"/>
                <a:gd name="T60" fmla="*/ 11 w 1549"/>
                <a:gd name="T61" fmla="*/ 6 h 662"/>
                <a:gd name="T62" fmla="*/ 11 w 1549"/>
                <a:gd name="T63" fmla="*/ 7 h 662"/>
                <a:gd name="T64" fmla="*/ 11 w 1549"/>
                <a:gd name="T65" fmla="*/ 6 h 662"/>
                <a:gd name="T66" fmla="*/ 14 w 1549"/>
                <a:gd name="T67" fmla="*/ 4 h 662"/>
                <a:gd name="T68" fmla="*/ 13 w 1549"/>
                <a:gd name="T69" fmla="*/ 6 h 662"/>
                <a:gd name="T70" fmla="*/ 14 w 1549"/>
                <a:gd name="T71" fmla="*/ 6 h 662"/>
                <a:gd name="T72" fmla="*/ 13 w 1549"/>
                <a:gd name="T73" fmla="*/ 8 h 662"/>
                <a:gd name="T74" fmla="*/ 14 w 1549"/>
                <a:gd name="T75" fmla="*/ 4 h 662"/>
                <a:gd name="T76" fmla="*/ 14 w 1549"/>
                <a:gd name="T77" fmla="*/ 3 h 662"/>
                <a:gd name="T78" fmla="*/ 15 w 1549"/>
                <a:gd name="T79" fmla="*/ 4 h 662"/>
                <a:gd name="T80" fmla="*/ 16 w 1549"/>
                <a:gd name="T81" fmla="*/ 3 h 662"/>
                <a:gd name="T82" fmla="*/ 14 w 1549"/>
                <a:gd name="T83" fmla="*/ 2 h 662"/>
                <a:gd name="T84" fmla="*/ 15 w 1549"/>
                <a:gd name="T85" fmla="*/ 4 h 662"/>
                <a:gd name="T86" fmla="*/ 15 w 1549"/>
                <a:gd name="T87" fmla="*/ 2 h 662"/>
                <a:gd name="T88" fmla="*/ 18 w 1549"/>
                <a:gd name="T89" fmla="*/ 1 h 662"/>
                <a:gd name="T90" fmla="*/ 17 w 1549"/>
                <a:gd name="T91" fmla="*/ 3 h 662"/>
                <a:gd name="T92" fmla="*/ 14 w 1549"/>
                <a:gd name="T93" fmla="*/ 3 h 662"/>
                <a:gd name="T94" fmla="*/ 15 w 1549"/>
                <a:gd name="T95" fmla="*/ 2 h 662"/>
                <a:gd name="T96" fmla="*/ 14 w 1549"/>
                <a:gd name="T97" fmla="*/ 3 h 662"/>
                <a:gd name="T98" fmla="*/ 14 w 1549"/>
                <a:gd name="T99" fmla="*/ 3 h 662"/>
                <a:gd name="T100" fmla="*/ 14 w 1549"/>
                <a:gd name="T101" fmla="*/ 2 h 662"/>
                <a:gd name="T102" fmla="*/ 14 w 1549"/>
                <a:gd name="T103" fmla="*/ 3 h 662"/>
                <a:gd name="T104" fmla="*/ 10 w 1549"/>
                <a:gd name="T105" fmla="*/ 8 h 662"/>
                <a:gd name="T106" fmla="*/ 11 w 1549"/>
                <a:gd name="T107" fmla="*/ 7 h 662"/>
                <a:gd name="T108" fmla="*/ 8 w 1549"/>
                <a:gd name="T109" fmla="*/ 9 h 662"/>
                <a:gd name="T110" fmla="*/ 10 w 1549"/>
                <a:gd name="T111" fmla="*/ 6 h 662"/>
                <a:gd name="T112" fmla="*/ 8 w 1549"/>
                <a:gd name="T113" fmla="*/ 8 h 662"/>
                <a:gd name="T114" fmla="*/ 11 w 1549"/>
                <a:gd name="T115" fmla="*/ 7 h 6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49"/>
                <a:gd name="T175" fmla="*/ 0 h 662"/>
                <a:gd name="T176" fmla="*/ 1549 w 1549"/>
                <a:gd name="T177" fmla="*/ 662 h 66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49" h="662">
                  <a:moveTo>
                    <a:pt x="40" y="64"/>
                  </a:moveTo>
                  <a:lnTo>
                    <a:pt x="40" y="54"/>
                  </a:lnTo>
                  <a:lnTo>
                    <a:pt x="27" y="52"/>
                  </a:lnTo>
                  <a:lnTo>
                    <a:pt x="16" y="74"/>
                  </a:lnTo>
                  <a:lnTo>
                    <a:pt x="1" y="83"/>
                  </a:lnTo>
                  <a:lnTo>
                    <a:pt x="1" y="95"/>
                  </a:lnTo>
                  <a:lnTo>
                    <a:pt x="15" y="117"/>
                  </a:lnTo>
                  <a:lnTo>
                    <a:pt x="39" y="129"/>
                  </a:lnTo>
                  <a:lnTo>
                    <a:pt x="120" y="129"/>
                  </a:lnTo>
                  <a:lnTo>
                    <a:pt x="134" y="118"/>
                  </a:lnTo>
                  <a:lnTo>
                    <a:pt x="148" y="120"/>
                  </a:lnTo>
                  <a:lnTo>
                    <a:pt x="149" y="98"/>
                  </a:lnTo>
                  <a:lnTo>
                    <a:pt x="135" y="75"/>
                  </a:lnTo>
                  <a:lnTo>
                    <a:pt x="55" y="64"/>
                  </a:lnTo>
                  <a:lnTo>
                    <a:pt x="27" y="63"/>
                  </a:lnTo>
                  <a:lnTo>
                    <a:pt x="16" y="63"/>
                  </a:lnTo>
                  <a:lnTo>
                    <a:pt x="1" y="74"/>
                  </a:lnTo>
                  <a:lnTo>
                    <a:pt x="1" y="83"/>
                  </a:lnTo>
                  <a:lnTo>
                    <a:pt x="0" y="150"/>
                  </a:lnTo>
                  <a:lnTo>
                    <a:pt x="14" y="174"/>
                  </a:lnTo>
                  <a:lnTo>
                    <a:pt x="119" y="194"/>
                  </a:lnTo>
                  <a:lnTo>
                    <a:pt x="280" y="198"/>
                  </a:lnTo>
                  <a:lnTo>
                    <a:pt x="308" y="190"/>
                  </a:lnTo>
                  <a:lnTo>
                    <a:pt x="319" y="178"/>
                  </a:lnTo>
                  <a:lnTo>
                    <a:pt x="310" y="111"/>
                  </a:lnTo>
                  <a:lnTo>
                    <a:pt x="282" y="88"/>
                  </a:lnTo>
                  <a:lnTo>
                    <a:pt x="202" y="78"/>
                  </a:lnTo>
                  <a:lnTo>
                    <a:pt x="122" y="75"/>
                  </a:lnTo>
                  <a:lnTo>
                    <a:pt x="108" y="75"/>
                  </a:lnTo>
                  <a:lnTo>
                    <a:pt x="108" y="84"/>
                  </a:lnTo>
                  <a:lnTo>
                    <a:pt x="108" y="107"/>
                  </a:lnTo>
                  <a:lnTo>
                    <a:pt x="188" y="131"/>
                  </a:lnTo>
                  <a:lnTo>
                    <a:pt x="294" y="144"/>
                  </a:lnTo>
                  <a:lnTo>
                    <a:pt x="401" y="157"/>
                  </a:lnTo>
                  <a:lnTo>
                    <a:pt x="412" y="157"/>
                  </a:lnTo>
                  <a:lnTo>
                    <a:pt x="388" y="146"/>
                  </a:lnTo>
                  <a:lnTo>
                    <a:pt x="281" y="144"/>
                  </a:lnTo>
                  <a:lnTo>
                    <a:pt x="265" y="144"/>
                  </a:lnTo>
                  <a:lnTo>
                    <a:pt x="240" y="143"/>
                  </a:lnTo>
                  <a:lnTo>
                    <a:pt x="213" y="165"/>
                  </a:lnTo>
                  <a:lnTo>
                    <a:pt x="186" y="229"/>
                  </a:lnTo>
                  <a:lnTo>
                    <a:pt x="186" y="293"/>
                  </a:lnTo>
                  <a:lnTo>
                    <a:pt x="185" y="357"/>
                  </a:lnTo>
                  <a:lnTo>
                    <a:pt x="290" y="358"/>
                  </a:lnTo>
                  <a:lnTo>
                    <a:pt x="397" y="373"/>
                  </a:lnTo>
                  <a:lnTo>
                    <a:pt x="425" y="361"/>
                  </a:lnTo>
                  <a:lnTo>
                    <a:pt x="425" y="339"/>
                  </a:lnTo>
                  <a:lnTo>
                    <a:pt x="426" y="255"/>
                  </a:lnTo>
                  <a:lnTo>
                    <a:pt x="347" y="190"/>
                  </a:lnTo>
                  <a:lnTo>
                    <a:pt x="239" y="165"/>
                  </a:lnTo>
                  <a:lnTo>
                    <a:pt x="162" y="153"/>
                  </a:lnTo>
                  <a:lnTo>
                    <a:pt x="79" y="151"/>
                  </a:lnTo>
                  <a:lnTo>
                    <a:pt x="68" y="151"/>
                  </a:lnTo>
                  <a:lnTo>
                    <a:pt x="53" y="162"/>
                  </a:lnTo>
                  <a:lnTo>
                    <a:pt x="53" y="186"/>
                  </a:lnTo>
                  <a:lnTo>
                    <a:pt x="53" y="206"/>
                  </a:lnTo>
                  <a:lnTo>
                    <a:pt x="78" y="216"/>
                  </a:lnTo>
                  <a:lnTo>
                    <a:pt x="93" y="216"/>
                  </a:lnTo>
                  <a:lnTo>
                    <a:pt x="105" y="206"/>
                  </a:lnTo>
                  <a:lnTo>
                    <a:pt x="120" y="141"/>
                  </a:lnTo>
                  <a:lnTo>
                    <a:pt x="135" y="75"/>
                  </a:lnTo>
                  <a:lnTo>
                    <a:pt x="135" y="10"/>
                  </a:lnTo>
                  <a:lnTo>
                    <a:pt x="123" y="0"/>
                  </a:lnTo>
                  <a:lnTo>
                    <a:pt x="96" y="0"/>
                  </a:lnTo>
                  <a:lnTo>
                    <a:pt x="95" y="10"/>
                  </a:lnTo>
                  <a:lnTo>
                    <a:pt x="122" y="96"/>
                  </a:lnTo>
                  <a:lnTo>
                    <a:pt x="225" y="189"/>
                  </a:lnTo>
                  <a:lnTo>
                    <a:pt x="334" y="209"/>
                  </a:lnTo>
                  <a:lnTo>
                    <a:pt x="358" y="230"/>
                  </a:lnTo>
                  <a:lnTo>
                    <a:pt x="373" y="243"/>
                  </a:lnTo>
                  <a:lnTo>
                    <a:pt x="345" y="263"/>
                  </a:lnTo>
                  <a:lnTo>
                    <a:pt x="333" y="275"/>
                  </a:lnTo>
                  <a:lnTo>
                    <a:pt x="358" y="275"/>
                  </a:lnTo>
                  <a:lnTo>
                    <a:pt x="386" y="277"/>
                  </a:lnTo>
                  <a:lnTo>
                    <a:pt x="398" y="266"/>
                  </a:lnTo>
                  <a:lnTo>
                    <a:pt x="398" y="244"/>
                  </a:lnTo>
                  <a:lnTo>
                    <a:pt x="318" y="230"/>
                  </a:lnTo>
                  <a:lnTo>
                    <a:pt x="212" y="229"/>
                  </a:lnTo>
                  <a:lnTo>
                    <a:pt x="198" y="240"/>
                  </a:lnTo>
                  <a:lnTo>
                    <a:pt x="198" y="327"/>
                  </a:lnTo>
                  <a:lnTo>
                    <a:pt x="197" y="348"/>
                  </a:lnTo>
                  <a:lnTo>
                    <a:pt x="211" y="370"/>
                  </a:lnTo>
                  <a:lnTo>
                    <a:pt x="236" y="370"/>
                  </a:lnTo>
                  <a:lnTo>
                    <a:pt x="317" y="371"/>
                  </a:lnTo>
                  <a:lnTo>
                    <a:pt x="332" y="358"/>
                  </a:lnTo>
                  <a:lnTo>
                    <a:pt x="332" y="337"/>
                  </a:lnTo>
                  <a:lnTo>
                    <a:pt x="333" y="253"/>
                  </a:lnTo>
                  <a:lnTo>
                    <a:pt x="306" y="230"/>
                  </a:lnTo>
                  <a:lnTo>
                    <a:pt x="308" y="220"/>
                  </a:lnTo>
                  <a:lnTo>
                    <a:pt x="306" y="241"/>
                  </a:lnTo>
                  <a:lnTo>
                    <a:pt x="410" y="331"/>
                  </a:lnTo>
                  <a:lnTo>
                    <a:pt x="544" y="395"/>
                  </a:lnTo>
                  <a:lnTo>
                    <a:pt x="557" y="408"/>
                  </a:lnTo>
                  <a:lnTo>
                    <a:pt x="476" y="408"/>
                  </a:lnTo>
                  <a:lnTo>
                    <a:pt x="448" y="407"/>
                  </a:lnTo>
                  <a:lnTo>
                    <a:pt x="436" y="407"/>
                  </a:lnTo>
                  <a:lnTo>
                    <a:pt x="436" y="416"/>
                  </a:lnTo>
                  <a:lnTo>
                    <a:pt x="436" y="439"/>
                  </a:lnTo>
                  <a:lnTo>
                    <a:pt x="462" y="459"/>
                  </a:lnTo>
                  <a:lnTo>
                    <a:pt x="475" y="460"/>
                  </a:lnTo>
                  <a:lnTo>
                    <a:pt x="502" y="451"/>
                  </a:lnTo>
                  <a:lnTo>
                    <a:pt x="518" y="440"/>
                  </a:lnTo>
                  <a:lnTo>
                    <a:pt x="490" y="374"/>
                  </a:lnTo>
                  <a:lnTo>
                    <a:pt x="409" y="351"/>
                  </a:lnTo>
                  <a:lnTo>
                    <a:pt x="332" y="337"/>
                  </a:lnTo>
                  <a:lnTo>
                    <a:pt x="332" y="358"/>
                  </a:lnTo>
                  <a:lnTo>
                    <a:pt x="332" y="381"/>
                  </a:lnTo>
                  <a:lnTo>
                    <a:pt x="357" y="392"/>
                  </a:lnTo>
                  <a:lnTo>
                    <a:pt x="371" y="405"/>
                  </a:lnTo>
                  <a:lnTo>
                    <a:pt x="383" y="407"/>
                  </a:lnTo>
                  <a:lnTo>
                    <a:pt x="397" y="394"/>
                  </a:lnTo>
                  <a:lnTo>
                    <a:pt x="409" y="373"/>
                  </a:lnTo>
                  <a:lnTo>
                    <a:pt x="410" y="284"/>
                  </a:lnTo>
                  <a:lnTo>
                    <a:pt x="308" y="198"/>
                  </a:lnTo>
                  <a:lnTo>
                    <a:pt x="280" y="198"/>
                  </a:lnTo>
                  <a:lnTo>
                    <a:pt x="279" y="283"/>
                  </a:lnTo>
                  <a:lnTo>
                    <a:pt x="305" y="392"/>
                  </a:lnTo>
                  <a:lnTo>
                    <a:pt x="406" y="459"/>
                  </a:lnTo>
                  <a:lnTo>
                    <a:pt x="594" y="528"/>
                  </a:lnTo>
                  <a:lnTo>
                    <a:pt x="675" y="529"/>
                  </a:lnTo>
                  <a:lnTo>
                    <a:pt x="675" y="518"/>
                  </a:lnTo>
                  <a:lnTo>
                    <a:pt x="675" y="497"/>
                  </a:lnTo>
                  <a:lnTo>
                    <a:pt x="665" y="432"/>
                  </a:lnTo>
                  <a:lnTo>
                    <a:pt x="636" y="419"/>
                  </a:lnTo>
                  <a:lnTo>
                    <a:pt x="610" y="409"/>
                  </a:lnTo>
                  <a:lnTo>
                    <a:pt x="530" y="408"/>
                  </a:lnTo>
                  <a:lnTo>
                    <a:pt x="518" y="408"/>
                  </a:lnTo>
                  <a:lnTo>
                    <a:pt x="503" y="429"/>
                  </a:lnTo>
                  <a:lnTo>
                    <a:pt x="502" y="495"/>
                  </a:lnTo>
                  <a:lnTo>
                    <a:pt x="502" y="505"/>
                  </a:lnTo>
                  <a:lnTo>
                    <a:pt x="517" y="515"/>
                  </a:lnTo>
                  <a:lnTo>
                    <a:pt x="529" y="515"/>
                  </a:lnTo>
                  <a:lnTo>
                    <a:pt x="556" y="495"/>
                  </a:lnTo>
                  <a:lnTo>
                    <a:pt x="556" y="471"/>
                  </a:lnTo>
                  <a:lnTo>
                    <a:pt x="557" y="408"/>
                  </a:lnTo>
                  <a:lnTo>
                    <a:pt x="530" y="408"/>
                  </a:lnTo>
                  <a:lnTo>
                    <a:pt x="503" y="408"/>
                  </a:lnTo>
                  <a:lnTo>
                    <a:pt x="489" y="429"/>
                  </a:lnTo>
                  <a:lnTo>
                    <a:pt x="488" y="495"/>
                  </a:lnTo>
                  <a:lnTo>
                    <a:pt x="501" y="561"/>
                  </a:lnTo>
                  <a:lnTo>
                    <a:pt x="580" y="583"/>
                  </a:lnTo>
                  <a:lnTo>
                    <a:pt x="792" y="585"/>
                  </a:lnTo>
                  <a:lnTo>
                    <a:pt x="899" y="576"/>
                  </a:lnTo>
                  <a:lnTo>
                    <a:pt x="899" y="567"/>
                  </a:lnTo>
                  <a:lnTo>
                    <a:pt x="874" y="476"/>
                  </a:lnTo>
                  <a:lnTo>
                    <a:pt x="715" y="464"/>
                  </a:lnTo>
                  <a:lnTo>
                    <a:pt x="635" y="463"/>
                  </a:lnTo>
                  <a:lnTo>
                    <a:pt x="609" y="472"/>
                  </a:lnTo>
                  <a:lnTo>
                    <a:pt x="609" y="538"/>
                  </a:lnTo>
                  <a:lnTo>
                    <a:pt x="609" y="549"/>
                  </a:lnTo>
                  <a:lnTo>
                    <a:pt x="607" y="572"/>
                  </a:lnTo>
                  <a:lnTo>
                    <a:pt x="607" y="583"/>
                  </a:lnTo>
                  <a:lnTo>
                    <a:pt x="687" y="584"/>
                  </a:lnTo>
                  <a:lnTo>
                    <a:pt x="764" y="585"/>
                  </a:lnTo>
                  <a:lnTo>
                    <a:pt x="792" y="565"/>
                  </a:lnTo>
                  <a:lnTo>
                    <a:pt x="793" y="541"/>
                  </a:lnTo>
                  <a:lnTo>
                    <a:pt x="780" y="519"/>
                  </a:lnTo>
                  <a:lnTo>
                    <a:pt x="703" y="519"/>
                  </a:lnTo>
                  <a:lnTo>
                    <a:pt x="675" y="539"/>
                  </a:lnTo>
                  <a:lnTo>
                    <a:pt x="674" y="605"/>
                  </a:lnTo>
                  <a:lnTo>
                    <a:pt x="674" y="628"/>
                  </a:lnTo>
                  <a:lnTo>
                    <a:pt x="674" y="638"/>
                  </a:lnTo>
                  <a:lnTo>
                    <a:pt x="673" y="649"/>
                  </a:lnTo>
                  <a:lnTo>
                    <a:pt x="687" y="638"/>
                  </a:lnTo>
                  <a:lnTo>
                    <a:pt x="714" y="615"/>
                  </a:lnTo>
                  <a:lnTo>
                    <a:pt x="714" y="596"/>
                  </a:lnTo>
                  <a:lnTo>
                    <a:pt x="687" y="605"/>
                  </a:lnTo>
                  <a:lnTo>
                    <a:pt x="663" y="628"/>
                  </a:lnTo>
                  <a:lnTo>
                    <a:pt x="661" y="649"/>
                  </a:lnTo>
                  <a:lnTo>
                    <a:pt x="661" y="661"/>
                  </a:lnTo>
                  <a:lnTo>
                    <a:pt x="673" y="661"/>
                  </a:lnTo>
                  <a:lnTo>
                    <a:pt x="751" y="662"/>
                  </a:lnTo>
                  <a:lnTo>
                    <a:pt x="779" y="639"/>
                  </a:lnTo>
                  <a:lnTo>
                    <a:pt x="792" y="615"/>
                  </a:lnTo>
                  <a:lnTo>
                    <a:pt x="792" y="596"/>
                  </a:lnTo>
                  <a:lnTo>
                    <a:pt x="779" y="585"/>
                  </a:lnTo>
                  <a:lnTo>
                    <a:pt x="858" y="575"/>
                  </a:lnTo>
                  <a:lnTo>
                    <a:pt x="967" y="467"/>
                  </a:lnTo>
                  <a:lnTo>
                    <a:pt x="983" y="381"/>
                  </a:lnTo>
                  <a:lnTo>
                    <a:pt x="983" y="369"/>
                  </a:lnTo>
                  <a:lnTo>
                    <a:pt x="969" y="369"/>
                  </a:lnTo>
                  <a:lnTo>
                    <a:pt x="955" y="369"/>
                  </a:lnTo>
                  <a:lnTo>
                    <a:pt x="969" y="369"/>
                  </a:lnTo>
                  <a:lnTo>
                    <a:pt x="983" y="369"/>
                  </a:lnTo>
                  <a:lnTo>
                    <a:pt x="996" y="360"/>
                  </a:lnTo>
                  <a:lnTo>
                    <a:pt x="996" y="347"/>
                  </a:lnTo>
                  <a:lnTo>
                    <a:pt x="996" y="339"/>
                  </a:lnTo>
                  <a:lnTo>
                    <a:pt x="969" y="339"/>
                  </a:lnTo>
                  <a:lnTo>
                    <a:pt x="955" y="360"/>
                  </a:lnTo>
                  <a:lnTo>
                    <a:pt x="955" y="369"/>
                  </a:lnTo>
                  <a:lnTo>
                    <a:pt x="955" y="381"/>
                  </a:lnTo>
                  <a:lnTo>
                    <a:pt x="969" y="381"/>
                  </a:lnTo>
                  <a:lnTo>
                    <a:pt x="996" y="369"/>
                  </a:lnTo>
                  <a:lnTo>
                    <a:pt x="1008" y="347"/>
                  </a:lnTo>
                  <a:lnTo>
                    <a:pt x="1009" y="326"/>
                  </a:lnTo>
                  <a:lnTo>
                    <a:pt x="997" y="304"/>
                  </a:lnTo>
                  <a:lnTo>
                    <a:pt x="984" y="316"/>
                  </a:lnTo>
                  <a:lnTo>
                    <a:pt x="969" y="339"/>
                  </a:lnTo>
                  <a:lnTo>
                    <a:pt x="969" y="360"/>
                  </a:lnTo>
                  <a:lnTo>
                    <a:pt x="969" y="369"/>
                  </a:lnTo>
                  <a:lnTo>
                    <a:pt x="1048" y="370"/>
                  </a:lnTo>
                  <a:lnTo>
                    <a:pt x="1129" y="350"/>
                  </a:lnTo>
                  <a:lnTo>
                    <a:pt x="1158" y="286"/>
                  </a:lnTo>
                  <a:lnTo>
                    <a:pt x="1159" y="223"/>
                  </a:lnTo>
                  <a:lnTo>
                    <a:pt x="1160" y="135"/>
                  </a:lnTo>
                  <a:lnTo>
                    <a:pt x="1145" y="125"/>
                  </a:lnTo>
                  <a:lnTo>
                    <a:pt x="1120" y="145"/>
                  </a:lnTo>
                  <a:lnTo>
                    <a:pt x="1105" y="209"/>
                  </a:lnTo>
                  <a:lnTo>
                    <a:pt x="1090" y="293"/>
                  </a:lnTo>
                  <a:lnTo>
                    <a:pt x="1089" y="361"/>
                  </a:lnTo>
                  <a:lnTo>
                    <a:pt x="1102" y="361"/>
                  </a:lnTo>
                  <a:lnTo>
                    <a:pt x="1129" y="363"/>
                  </a:lnTo>
                  <a:lnTo>
                    <a:pt x="1156" y="363"/>
                  </a:lnTo>
                  <a:lnTo>
                    <a:pt x="1170" y="363"/>
                  </a:lnTo>
                  <a:lnTo>
                    <a:pt x="1170" y="350"/>
                  </a:lnTo>
                  <a:lnTo>
                    <a:pt x="1156" y="342"/>
                  </a:lnTo>
                  <a:lnTo>
                    <a:pt x="1130" y="330"/>
                  </a:lnTo>
                  <a:lnTo>
                    <a:pt x="1048" y="340"/>
                  </a:lnTo>
                  <a:lnTo>
                    <a:pt x="1024" y="403"/>
                  </a:lnTo>
                  <a:lnTo>
                    <a:pt x="1023" y="416"/>
                  </a:lnTo>
                  <a:lnTo>
                    <a:pt x="1036" y="425"/>
                  </a:lnTo>
                  <a:lnTo>
                    <a:pt x="1115" y="426"/>
                  </a:lnTo>
                  <a:lnTo>
                    <a:pt x="1195" y="405"/>
                  </a:lnTo>
                  <a:lnTo>
                    <a:pt x="1210" y="385"/>
                  </a:lnTo>
                  <a:lnTo>
                    <a:pt x="1224" y="295"/>
                  </a:lnTo>
                  <a:lnTo>
                    <a:pt x="1213" y="212"/>
                  </a:lnTo>
                  <a:lnTo>
                    <a:pt x="1198" y="212"/>
                  </a:lnTo>
                  <a:lnTo>
                    <a:pt x="1198" y="223"/>
                  </a:lnTo>
                  <a:lnTo>
                    <a:pt x="1224" y="233"/>
                  </a:lnTo>
                  <a:lnTo>
                    <a:pt x="1305" y="235"/>
                  </a:lnTo>
                  <a:lnTo>
                    <a:pt x="1318" y="213"/>
                  </a:lnTo>
                  <a:lnTo>
                    <a:pt x="1332" y="193"/>
                  </a:lnTo>
                  <a:lnTo>
                    <a:pt x="1306" y="169"/>
                  </a:lnTo>
                  <a:lnTo>
                    <a:pt x="1174" y="158"/>
                  </a:lnTo>
                  <a:lnTo>
                    <a:pt x="1160" y="158"/>
                  </a:lnTo>
                  <a:lnTo>
                    <a:pt x="1159" y="168"/>
                  </a:lnTo>
                  <a:lnTo>
                    <a:pt x="1172" y="192"/>
                  </a:lnTo>
                  <a:lnTo>
                    <a:pt x="1253" y="193"/>
                  </a:lnTo>
                  <a:lnTo>
                    <a:pt x="1268" y="193"/>
                  </a:lnTo>
                  <a:lnTo>
                    <a:pt x="1279" y="193"/>
                  </a:lnTo>
                  <a:lnTo>
                    <a:pt x="1291" y="169"/>
                  </a:lnTo>
                  <a:lnTo>
                    <a:pt x="1307" y="147"/>
                  </a:lnTo>
                  <a:lnTo>
                    <a:pt x="1307" y="136"/>
                  </a:lnTo>
                  <a:lnTo>
                    <a:pt x="1292" y="136"/>
                  </a:lnTo>
                  <a:lnTo>
                    <a:pt x="1320" y="126"/>
                  </a:lnTo>
                  <a:lnTo>
                    <a:pt x="1347" y="127"/>
                  </a:lnTo>
                  <a:lnTo>
                    <a:pt x="1348" y="115"/>
                  </a:lnTo>
                  <a:lnTo>
                    <a:pt x="1347" y="127"/>
                  </a:lnTo>
                  <a:lnTo>
                    <a:pt x="1347" y="137"/>
                  </a:lnTo>
                  <a:lnTo>
                    <a:pt x="1347" y="127"/>
                  </a:lnTo>
                  <a:lnTo>
                    <a:pt x="1270" y="103"/>
                  </a:lnTo>
                  <a:lnTo>
                    <a:pt x="1241" y="103"/>
                  </a:lnTo>
                  <a:lnTo>
                    <a:pt x="1228" y="113"/>
                  </a:lnTo>
                  <a:lnTo>
                    <a:pt x="1213" y="180"/>
                  </a:lnTo>
                  <a:lnTo>
                    <a:pt x="1213" y="204"/>
                  </a:lnTo>
                  <a:lnTo>
                    <a:pt x="1239" y="213"/>
                  </a:lnTo>
                  <a:lnTo>
                    <a:pt x="1253" y="213"/>
                  </a:lnTo>
                  <a:lnTo>
                    <a:pt x="1268" y="213"/>
                  </a:lnTo>
                  <a:lnTo>
                    <a:pt x="1279" y="193"/>
                  </a:lnTo>
                  <a:lnTo>
                    <a:pt x="1291" y="169"/>
                  </a:lnTo>
                  <a:lnTo>
                    <a:pt x="1293" y="103"/>
                  </a:lnTo>
                  <a:lnTo>
                    <a:pt x="1282" y="103"/>
                  </a:lnTo>
                  <a:lnTo>
                    <a:pt x="1270" y="103"/>
                  </a:lnTo>
                  <a:lnTo>
                    <a:pt x="1282" y="114"/>
                  </a:lnTo>
                  <a:lnTo>
                    <a:pt x="1441" y="117"/>
                  </a:lnTo>
                  <a:lnTo>
                    <a:pt x="1549" y="97"/>
                  </a:lnTo>
                  <a:lnTo>
                    <a:pt x="1549" y="86"/>
                  </a:lnTo>
                  <a:lnTo>
                    <a:pt x="1549" y="75"/>
                  </a:lnTo>
                  <a:lnTo>
                    <a:pt x="1535" y="63"/>
                  </a:lnTo>
                  <a:lnTo>
                    <a:pt x="1521" y="63"/>
                  </a:lnTo>
                  <a:lnTo>
                    <a:pt x="1507" y="75"/>
                  </a:lnTo>
                  <a:lnTo>
                    <a:pt x="1480" y="86"/>
                  </a:lnTo>
                  <a:lnTo>
                    <a:pt x="1467" y="97"/>
                  </a:lnTo>
                  <a:lnTo>
                    <a:pt x="1455" y="105"/>
                  </a:lnTo>
                  <a:lnTo>
                    <a:pt x="1440" y="128"/>
                  </a:lnTo>
                  <a:lnTo>
                    <a:pt x="1440" y="138"/>
                  </a:lnTo>
                  <a:lnTo>
                    <a:pt x="1440" y="128"/>
                  </a:lnTo>
                  <a:lnTo>
                    <a:pt x="1426" y="128"/>
                  </a:lnTo>
                  <a:lnTo>
                    <a:pt x="1320" y="126"/>
                  </a:lnTo>
                  <a:lnTo>
                    <a:pt x="1240" y="136"/>
                  </a:lnTo>
                  <a:lnTo>
                    <a:pt x="1226" y="146"/>
                  </a:lnTo>
                  <a:lnTo>
                    <a:pt x="1226" y="158"/>
                  </a:lnTo>
                  <a:lnTo>
                    <a:pt x="1225" y="168"/>
                  </a:lnTo>
                  <a:lnTo>
                    <a:pt x="1239" y="169"/>
                  </a:lnTo>
                  <a:lnTo>
                    <a:pt x="1253" y="169"/>
                  </a:lnTo>
                  <a:lnTo>
                    <a:pt x="1254" y="159"/>
                  </a:lnTo>
                  <a:lnTo>
                    <a:pt x="1254" y="136"/>
                  </a:lnTo>
                  <a:lnTo>
                    <a:pt x="1255" y="114"/>
                  </a:lnTo>
                  <a:lnTo>
                    <a:pt x="1240" y="126"/>
                  </a:lnTo>
                  <a:lnTo>
                    <a:pt x="1226" y="135"/>
                  </a:lnTo>
                  <a:lnTo>
                    <a:pt x="1226" y="146"/>
                  </a:lnTo>
                  <a:lnTo>
                    <a:pt x="1226" y="158"/>
                  </a:lnTo>
                  <a:lnTo>
                    <a:pt x="1240" y="159"/>
                  </a:lnTo>
                  <a:lnTo>
                    <a:pt x="1240" y="147"/>
                  </a:lnTo>
                  <a:lnTo>
                    <a:pt x="1240" y="126"/>
                  </a:lnTo>
                  <a:lnTo>
                    <a:pt x="1241" y="103"/>
                  </a:lnTo>
                  <a:lnTo>
                    <a:pt x="1228" y="92"/>
                  </a:lnTo>
                  <a:lnTo>
                    <a:pt x="1215" y="92"/>
                  </a:lnTo>
                  <a:lnTo>
                    <a:pt x="1215" y="113"/>
                  </a:lnTo>
                  <a:lnTo>
                    <a:pt x="1214" y="125"/>
                  </a:lnTo>
                  <a:lnTo>
                    <a:pt x="1214" y="135"/>
                  </a:lnTo>
                  <a:lnTo>
                    <a:pt x="1240" y="136"/>
                  </a:lnTo>
                  <a:lnTo>
                    <a:pt x="1254" y="126"/>
                  </a:lnTo>
                  <a:lnTo>
                    <a:pt x="1255" y="114"/>
                  </a:lnTo>
                  <a:lnTo>
                    <a:pt x="1255" y="103"/>
                  </a:lnTo>
                  <a:lnTo>
                    <a:pt x="1241" y="82"/>
                  </a:lnTo>
                  <a:lnTo>
                    <a:pt x="1228" y="81"/>
                  </a:lnTo>
                  <a:lnTo>
                    <a:pt x="1215" y="92"/>
                  </a:lnTo>
                  <a:lnTo>
                    <a:pt x="1199" y="158"/>
                  </a:lnTo>
                  <a:lnTo>
                    <a:pt x="1198" y="180"/>
                  </a:lnTo>
                  <a:lnTo>
                    <a:pt x="1198" y="192"/>
                  </a:lnTo>
                  <a:lnTo>
                    <a:pt x="1185" y="180"/>
                  </a:lnTo>
                  <a:lnTo>
                    <a:pt x="1104" y="241"/>
                  </a:lnTo>
                  <a:lnTo>
                    <a:pt x="1077" y="306"/>
                  </a:lnTo>
                  <a:lnTo>
                    <a:pt x="1077" y="327"/>
                  </a:lnTo>
                  <a:lnTo>
                    <a:pt x="1050" y="327"/>
                  </a:lnTo>
                  <a:lnTo>
                    <a:pt x="942" y="415"/>
                  </a:lnTo>
                  <a:lnTo>
                    <a:pt x="913" y="478"/>
                  </a:lnTo>
                  <a:lnTo>
                    <a:pt x="900" y="490"/>
                  </a:lnTo>
                  <a:lnTo>
                    <a:pt x="913" y="491"/>
                  </a:lnTo>
                  <a:lnTo>
                    <a:pt x="940" y="467"/>
                  </a:lnTo>
                  <a:lnTo>
                    <a:pt x="954" y="447"/>
                  </a:lnTo>
                  <a:lnTo>
                    <a:pt x="968" y="424"/>
                  </a:lnTo>
                  <a:lnTo>
                    <a:pt x="942" y="415"/>
                  </a:lnTo>
                  <a:lnTo>
                    <a:pt x="754" y="411"/>
                  </a:lnTo>
                  <a:lnTo>
                    <a:pt x="622" y="473"/>
                  </a:lnTo>
                  <a:lnTo>
                    <a:pt x="609" y="496"/>
                  </a:lnTo>
                  <a:lnTo>
                    <a:pt x="609" y="506"/>
                  </a:lnTo>
                  <a:lnTo>
                    <a:pt x="622" y="507"/>
                  </a:lnTo>
                  <a:lnTo>
                    <a:pt x="703" y="498"/>
                  </a:lnTo>
                  <a:lnTo>
                    <a:pt x="730" y="433"/>
                  </a:lnTo>
                  <a:lnTo>
                    <a:pt x="756" y="365"/>
                  </a:lnTo>
                  <a:lnTo>
                    <a:pt x="768" y="301"/>
                  </a:lnTo>
                  <a:lnTo>
                    <a:pt x="768" y="323"/>
                  </a:lnTo>
                  <a:lnTo>
                    <a:pt x="744" y="388"/>
                  </a:lnTo>
                  <a:lnTo>
                    <a:pt x="850" y="366"/>
                  </a:lnTo>
                  <a:lnTo>
                    <a:pt x="931" y="304"/>
                  </a:lnTo>
                  <a:lnTo>
                    <a:pt x="931" y="284"/>
                  </a:lnTo>
                  <a:lnTo>
                    <a:pt x="916" y="274"/>
                  </a:lnTo>
                  <a:lnTo>
                    <a:pt x="783" y="335"/>
                  </a:lnTo>
                  <a:lnTo>
                    <a:pt x="704" y="443"/>
                  </a:lnTo>
                  <a:lnTo>
                    <a:pt x="689" y="442"/>
                  </a:lnTo>
                  <a:lnTo>
                    <a:pt x="704" y="443"/>
                  </a:lnTo>
                  <a:lnTo>
                    <a:pt x="781" y="443"/>
                  </a:lnTo>
                  <a:lnTo>
                    <a:pt x="914" y="436"/>
                  </a:lnTo>
                  <a:lnTo>
                    <a:pt x="942" y="415"/>
                  </a:lnTo>
                  <a:lnTo>
                    <a:pt x="955" y="392"/>
                  </a:lnTo>
                  <a:lnTo>
                    <a:pt x="955" y="381"/>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49" name="Freeform 43"/>
            <p:cNvSpPr>
              <a:spLocks/>
            </p:cNvSpPr>
            <p:nvPr/>
          </p:nvSpPr>
          <p:spPr bwMode="auto">
            <a:xfrm>
              <a:off x="3890" y="3295"/>
              <a:ext cx="749" cy="441"/>
            </a:xfrm>
            <a:custGeom>
              <a:avLst/>
              <a:gdLst>
                <a:gd name="T0" fmla="*/ 1 w 1637"/>
                <a:gd name="T1" fmla="*/ 11 h 730"/>
                <a:gd name="T2" fmla="*/ 2 w 1637"/>
                <a:gd name="T3" fmla="*/ 8 h 730"/>
                <a:gd name="T4" fmla="*/ 2 w 1637"/>
                <a:gd name="T5" fmla="*/ 7 h 730"/>
                <a:gd name="T6" fmla="*/ 1 w 1637"/>
                <a:gd name="T7" fmla="*/ 8 h 730"/>
                <a:gd name="T8" fmla="*/ 3 w 1637"/>
                <a:gd name="T9" fmla="*/ 9 h 730"/>
                <a:gd name="T10" fmla="*/ 3 w 1637"/>
                <a:gd name="T11" fmla="*/ 11 h 730"/>
                <a:gd name="T12" fmla="*/ 2 w 1637"/>
                <a:gd name="T13" fmla="*/ 14 h 730"/>
                <a:gd name="T14" fmla="*/ 4 w 1637"/>
                <a:gd name="T15" fmla="*/ 11 h 730"/>
                <a:gd name="T16" fmla="*/ 4 w 1637"/>
                <a:gd name="T17" fmla="*/ 15 h 730"/>
                <a:gd name="T18" fmla="*/ 3 w 1637"/>
                <a:gd name="T19" fmla="*/ 20 h 730"/>
                <a:gd name="T20" fmla="*/ 4 w 1637"/>
                <a:gd name="T21" fmla="*/ 19 h 730"/>
                <a:gd name="T22" fmla="*/ 3 w 1637"/>
                <a:gd name="T23" fmla="*/ 22 h 730"/>
                <a:gd name="T24" fmla="*/ 4 w 1637"/>
                <a:gd name="T25" fmla="*/ 16 h 730"/>
                <a:gd name="T26" fmla="*/ 4 w 1637"/>
                <a:gd name="T27" fmla="*/ 22 h 730"/>
                <a:gd name="T28" fmla="*/ 3 w 1637"/>
                <a:gd name="T29" fmla="*/ 21 h 730"/>
                <a:gd name="T30" fmla="*/ 5 w 1637"/>
                <a:gd name="T31" fmla="*/ 23 h 730"/>
                <a:gd name="T32" fmla="*/ 5 w 1637"/>
                <a:gd name="T33" fmla="*/ 26 h 730"/>
                <a:gd name="T34" fmla="*/ 7 w 1637"/>
                <a:gd name="T35" fmla="*/ 25 h 730"/>
                <a:gd name="T36" fmla="*/ 6 w 1637"/>
                <a:gd name="T37" fmla="*/ 29 h 730"/>
                <a:gd name="T38" fmla="*/ 9 w 1637"/>
                <a:gd name="T39" fmla="*/ 23 h 730"/>
                <a:gd name="T40" fmla="*/ 8 w 1637"/>
                <a:gd name="T41" fmla="*/ 33 h 730"/>
                <a:gd name="T42" fmla="*/ 8 w 1637"/>
                <a:gd name="T43" fmla="*/ 26 h 730"/>
                <a:gd name="T44" fmla="*/ 9 w 1637"/>
                <a:gd name="T45" fmla="*/ 36 h 730"/>
                <a:gd name="T46" fmla="*/ 8 w 1637"/>
                <a:gd name="T47" fmla="*/ 23 h 730"/>
                <a:gd name="T48" fmla="*/ 11 w 1637"/>
                <a:gd name="T49" fmla="*/ 22 h 730"/>
                <a:gd name="T50" fmla="*/ 10 w 1637"/>
                <a:gd name="T51" fmla="*/ 14 h 730"/>
                <a:gd name="T52" fmla="*/ 12 w 1637"/>
                <a:gd name="T53" fmla="*/ 13 h 730"/>
                <a:gd name="T54" fmla="*/ 11 w 1637"/>
                <a:gd name="T55" fmla="*/ 20 h 730"/>
                <a:gd name="T56" fmla="*/ 10 w 1637"/>
                <a:gd name="T57" fmla="*/ 17 h 730"/>
                <a:gd name="T58" fmla="*/ 11 w 1637"/>
                <a:gd name="T59" fmla="*/ 24 h 730"/>
                <a:gd name="T60" fmla="*/ 9 w 1637"/>
                <a:gd name="T61" fmla="*/ 30 h 730"/>
                <a:gd name="T62" fmla="*/ 12 w 1637"/>
                <a:gd name="T63" fmla="*/ 26 h 730"/>
                <a:gd name="T64" fmla="*/ 12 w 1637"/>
                <a:gd name="T65" fmla="*/ 16 h 730"/>
                <a:gd name="T66" fmla="*/ 13 w 1637"/>
                <a:gd name="T67" fmla="*/ 13 h 730"/>
                <a:gd name="T68" fmla="*/ 14 w 1637"/>
                <a:gd name="T69" fmla="*/ 11 h 730"/>
                <a:gd name="T70" fmla="*/ 13 w 1637"/>
                <a:gd name="T71" fmla="*/ 9 h 730"/>
                <a:gd name="T72" fmla="*/ 15 w 1637"/>
                <a:gd name="T73" fmla="*/ 7 h 730"/>
                <a:gd name="T74" fmla="*/ 14 w 1637"/>
                <a:gd name="T75" fmla="*/ 8 h 730"/>
                <a:gd name="T76" fmla="*/ 15 w 1637"/>
                <a:gd name="T77" fmla="*/ 0 h 730"/>
                <a:gd name="T78" fmla="*/ 15 w 1637"/>
                <a:gd name="T79" fmla="*/ 10 h 730"/>
                <a:gd name="T80" fmla="*/ 15 w 1637"/>
                <a:gd name="T81" fmla="*/ 7 h 730"/>
                <a:gd name="T82" fmla="*/ 15 w 1637"/>
                <a:gd name="T83" fmla="*/ 15 h 730"/>
                <a:gd name="T84" fmla="*/ 15 w 1637"/>
                <a:gd name="T85" fmla="*/ 14 h 730"/>
                <a:gd name="T86" fmla="*/ 12 w 1637"/>
                <a:gd name="T87" fmla="*/ 16 h 730"/>
                <a:gd name="T88" fmla="*/ 11 w 1637"/>
                <a:gd name="T89" fmla="*/ 16 h 730"/>
                <a:gd name="T90" fmla="*/ 12 w 1637"/>
                <a:gd name="T91" fmla="*/ 21 h 730"/>
                <a:gd name="T92" fmla="*/ 11 w 1637"/>
                <a:gd name="T93" fmla="*/ 24 h 730"/>
                <a:gd name="T94" fmla="*/ 10 w 1637"/>
                <a:gd name="T95" fmla="*/ 28 h 730"/>
                <a:gd name="T96" fmla="*/ 9 w 1637"/>
                <a:gd name="T97" fmla="*/ 30 h 730"/>
                <a:gd name="T98" fmla="*/ 8 w 1637"/>
                <a:gd name="T99" fmla="*/ 34 h 730"/>
                <a:gd name="T100" fmla="*/ 7 w 1637"/>
                <a:gd name="T101" fmla="*/ 33 h 730"/>
                <a:gd name="T102" fmla="*/ 6 w 1637"/>
                <a:gd name="T103" fmla="*/ 30 h 730"/>
                <a:gd name="T104" fmla="*/ 6 w 1637"/>
                <a:gd name="T105" fmla="*/ 24 h 730"/>
                <a:gd name="T106" fmla="*/ 6 w 1637"/>
                <a:gd name="T107" fmla="*/ 22 h 730"/>
                <a:gd name="T108" fmla="*/ 7 w 1637"/>
                <a:gd name="T109" fmla="*/ 25 h 730"/>
                <a:gd name="T110" fmla="*/ 5 w 1637"/>
                <a:gd name="T111" fmla="*/ 21 h 730"/>
                <a:gd name="T112" fmla="*/ 5 w 1637"/>
                <a:gd name="T113" fmla="*/ 16 h 730"/>
                <a:gd name="T114" fmla="*/ 5 w 1637"/>
                <a:gd name="T115" fmla="*/ 16 h 730"/>
                <a:gd name="T116" fmla="*/ 5 w 1637"/>
                <a:gd name="T117" fmla="*/ 10 h 730"/>
                <a:gd name="T118" fmla="*/ 5 w 1637"/>
                <a:gd name="T119" fmla="*/ 10 h 730"/>
                <a:gd name="T120" fmla="*/ 5 w 1637"/>
                <a:gd name="T121" fmla="*/ 8 h 730"/>
                <a:gd name="T122" fmla="*/ 4 w 1637"/>
                <a:gd name="T123" fmla="*/ 8 h 7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7"/>
                <a:gd name="T187" fmla="*/ 0 h 730"/>
                <a:gd name="T188" fmla="*/ 1637 w 1637"/>
                <a:gd name="T189" fmla="*/ 730 h 7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7" h="730">
                  <a:moveTo>
                    <a:pt x="0" y="120"/>
                  </a:moveTo>
                  <a:lnTo>
                    <a:pt x="0" y="133"/>
                  </a:lnTo>
                  <a:lnTo>
                    <a:pt x="0" y="157"/>
                  </a:lnTo>
                  <a:lnTo>
                    <a:pt x="127" y="244"/>
                  </a:lnTo>
                  <a:lnTo>
                    <a:pt x="142" y="244"/>
                  </a:lnTo>
                  <a:lnTo>
                    <a:pt x="142" y="233"/>
                  </a:lnTo>
                  <a:lnTo>
                    <a:pt x="143" y="220"/>
                  </a:lnTo>
                  <a:lnTo>
                    <a:pt x="128" y="207"/>
                  </a:lnTo>
                  <a:lnTo>
                    <a:pt x="112" y="207"/>
                  </a:lnTo>
                  <a:lnTo>
                    <a:pt x="143" y="207"/>
                  </a:lnTo>
                  <a:lnTo>
                    <a:pt x="159" y="185"/>
                  </a:lnTo>
                  <a:lnTo>
                    <a:pt x="178" y="161"/>
                  </a:lnTo>
                  <a:lnTo>
                    <a:pt x="179" y="87"/>
                  </a:lnTo>
                  <a:lnTo>
                    <a:pt x="144" y="86"/>
                  </a:lnTo>
                  <a:lnTo>
                    <a:pt x="129" y="86"/>
                  </a:lnTo>
                  <a:lnTo>
                    <a:pt x="129" y="99"/>
                  </a:lnTo>
                  <a:lnTo>
                    <a:pt x="128" y="122"/>
                  </a:lnTo>
                  <a:lnTo>
                    <a:pt x="225" y="137"/>
                  </a:lnTo>
                  <a:lnTo>
                    <a:pt x="257" y="139"/>
                  </a:lnTo>
                  <a:lnTo>
                    <a:pt x="275" y="139"/>
                  </a:lnTo>
                  <a:lnTo>
                    <a:pt x="257" y="139"/>
                  </a:lnTo>
                  <a:lnTo>
                    <a:pt x="128" y="136"/>
                  </a:lnTo>
                  <a:lnTo>
                    <a:pt x="97" y="160"/>
                  </a:lnTo>
                  <a:lnTo>
                    <a:pt x="97" y="170"/>
                  </a:lnTo>
                  <a:lnTo>
                    <a:pt x="97" y="195"/>
                  </a:lnTo>
                  <a:lnTo>
                    <a:pt x="257" y="199"/>
                  </a:lnTo>
                  <a:lnTo>
                    <a:pt x="356" y="199"/>
                  </a:lnTo>
                  <a:lnTo>
                    <a:pt x="372" y="200"/>
                  </a:lnTo>
                  <a:lnTo>
                    <a:pt x="372" y="188"/>
                  </a:lnTo>
                  <a:lnTo>
                    <a:pt x="356" y="187"/>
                  </a:lnTo>
                  <a:lnTo>
                    <a:pt x="257" y="199"/>
                  </a:lnTo>
                  <a:lnTo>
                    <a:pt x="241" y="196"/>
                  </a:lnTo>
                  <a:lnTo>
                    <a:pt x="241" y="208"/>
                  </a:lnTo>
                  <a:lnTo>
                    <a:pt x="241" y="222"/>
                  </a:lnTo>
                  <a:lnTo>
                    <a:pt x="274" y="236"/>
                  </a:lnTo>
                  <a:lnTo>
                    <a:pt x="306" y="236"/>
                  </a:lnTo>
                  <a:lnTo>
                    <a:pt x="289" y="224"/>
                  </a:lnTo>
                  <a:lnTo>
                    <a:pt x="256" y="236"/>
                  </a:lnTo>
                  <a:lnTo>
                    <a:pt x="222" y="258"/>
                  </a:lnTo>
                  <a:lnTo>
                    <a:pt x="207" y="272"/>
                  </a:lnTo>
                  <a:lnTo>
                    <a:pt x="207" y="283"/>
                  </a:lnTo>
                  <a:lnTo>
                    <a:pt x="238" y="295"/>
                  </a:lnTo>
                  <a:lnTo>
                    <a:pt x="402" y="298"/>
                  </a:lnTo>
                  <a:lnTo>
                    <a:pt x="498" y="301"/>
                  </a:lnTo>
                  <a:lnTo>
                    <a:pt x="498" y="289"/>
                  </a:lnTo>
                  <a:lnTo>
                    <a:pt x="498" y="264"/>
                  </a:lnTo>
                  <a:lnTo>
                    <a:pt x="484" y="239"/>
                  </a:lnTo>
                  <a:lnTo>
                    <a:pt x="452" y="238"/>
                  </a:lnTo>
                  <a:lnTo>
                    <a:pt x="434" y="249"/>
                  </a:lnTo>
                  <a:lnTo>
                    <a:pt x="402" y="275"/>
                  </a:lnTo>
                  <a:lnTo>
                    <a:pt x="402" y="298"/>
                  </a:lnTo>
                  <a:lnTo>
                    <a:pt x="402" y="310"/>
                  </a:lnTo>
                  <a:lnTo>
                    <a:pt x="419" y="310"/>
                  </a:lnTo>
                  <a:lnTo>
                    <a:pt x="433" y="310"/>
                  </a:lnTo>
                  <a:lnTo>
                    <a:pt x="433" y="287"/>
                  </a:lnTo>
                  <a:lnTo>
                    <a:pt x="433" y="262"/>
                  </a:lnTo>
                  <a:lnTo>
                    <a:pt x="403" y="249"/>
                  </a:lnTo>
                  <a:lnTo>
                    <a:pt x="369" y="262"/>
                  </a:lnTo>
                  <a:lnTo>
                    <a:pt x="352" y="333"/>
                  </a:lnTo>
                  <a:lnTo>
                    <a:pt x="352" y="404"/>
                  </a:lnTo>
                  <a:lnTo>
                    <a:pt x="352" y="418"/>
                  </a:lnTo>
                  <a:lnTo>
                    <a:pt x="384" y="432"/>
                  </a:lnTo>
                  <a:lnTo>
                    <a:pt x="418" y="432"/>
                  </a:lnTo>
                  <a:lnTo>
                    <a:pt x="431" y="432"/>
                  </a:lnTo>
                  <a:lnTo>
                    <a:pt x="431" y="405"/>
                  </a:lnTo>
                  <a:lnTo>
                    <a:pt x="431" y="393"/>
                  </a:lnTo>
                  <a:lnTo>
                    <a:pt x="418" y="383"/>
                  </a:lnTo>
                  <a:lnTo>
                    <a:pt x="319" y="382"/>
                  </a:lnTo>
                  <a:lnTo>
                    <a:pt x="287" y="404"/>
                  </a:lnTo>
                  <a:lnTo>
                    <a:pt x="287" y="431"/>
                  </a:lnTo>
                  <a:lnTo>
                    <a:pt x="286" y="454"/>
                  </a:lnTo>
                  <a:lnTo>
                    <a:pt x="303" y="466"/>
                  </a:lnTo>
                  <a:lnTo>
                    <a:pt x="430" y="467"/>
                  </a:lnTo>
                  <a:lnTo>
                    <a:pt x="464" y="455"/>
                  </a:lnTo>
                  <a:lnTo>
                    <a:pt x="465" y="432"/>
                  </a:lnTo>
                  <a:lnTo>
                    <a:pt x="465" y="359"/>
                  </a:lnTo>
                  <a:lnTo>
                    <a:pt x="465" y="334"/>
                  </a:lnTo>
                  <a:lnTo>
                    <a:pt x="433" y="321"/>
                  </a:lnTo>
                  <a:lnTo>
                    <a:pt x="418" y="334"/>
                  </a:lnTo>
                  <a:lnTo>
                    <a:pt x="400" y="405"/>
                  </a:lnTo>
                  <a:lnTo>
                    <a:pt x="400" y="432"/>
                  </a:lnTo>
                  <a:lnTo>
                    <a:pt x="399" y="455"/>
                  </a:lnTo>
                  <a:lnTo>
                    <a:pt x="430" y="455"/>
                  </a:lnTo>
                  <a:lnTo>
                    <a:pt x="464" y="455"/>
                  </a:lnTo>
                  <a:lnTo>
                    <a:pt x="481" y="443"/>
                  </a:lnTo>
                  <a:lnTo>
                    <a:pt x="497" y="373"/>
                  </a:lnTo>
                  <a:lnTo>
                    <a:pt x="497" y="349"/>
                  </a:lnTo>
                  <a:lnTo>
                    <a:pt x="482" y="348"/>
                  </a:lnTo>
                  <a:lnTo>
                    <a:pt x="384" y="359"/>
                  </a:lnTo>
                  <a:lnTo>
                    <a:pt x="368" y="432"/>
                  </a:lnTo>
                  <a:lnTo>
                    <a:pt x="351" y="454"/>
                  </a:lnTo>
                  <a:lnTo>
                    <a:pt x="351" y="466"/>
                  </a:lnTo>
                  <a:lnTo>
                    <a:pt x="449" y="477"/>
                  </a:lnTo>
                  <a:lnTo>
                    <a:pt x="609" y="481"/>
                  </a:lnTo>
                  <a:lnTo>
                    <a:pt x="628" y="481"/>
                  </a:lnTo>
                  <a:lnTo>
                    <a:pt x="628" y="470"/>
                  </a:lnTo>
                  <a:lnTo>
                    <a:pt x="628" y="459"/>
                  </a:lnTo>
                  <a:lnTo>
                    <a:pt x="628" y="445"/>
                  </a:lnTo>
                  <a:lnTo>
                    <a:pt x="611" y="436"/>
                  </a:lnTo>
                  <a:lnTo>
                    <a:pt x="594" y="445"/>
                  </a:lnTo>
                  <a:lnTo>
                    <a:pt x="576" y="517"/>
                  </a:lnTo>
                  <a:lnTo>
                    <a:pt x="576" y="541"/>
                  </a:lnTo>
                  <a:lnTo>
                    <a:pt x="575" y="554"/>
                  </a:lnTo>
                  <a:lnTo>
                    <a:pt x="607" y="569"/>
                  </a:lnTo>
                  <a:lnTo>
                    <a:pt x="704" y="570"/>
                  </a:lnTo>
                  <a:lnTo>
                    <a:pt x="722" y="556"/>
                  </a:lnTo>
                  <a:lnTo>
                    <a:pt x="723" y="532"/>
                  </a:lnTo>
                  <a:lnTo>
                    <a:pt x="723" y="506"/>
                  </a:lnTo>
                  <a:lnTo>
                    <a:pt x="705" y="506"/>
                  </a:lnTo>
                  <a:lnTo>
                    <a:pt x="674" y="505"/>
                  </a:lnTo>
                  <a:lnTo>
                    <a:pt x="643" y="531"/>
                  </a:lnTo>
                  <a:lnTo>
                    <a:pt x="625" y="555"/>
                  </a:lnTo>
                  <a:lnTo>
                    <a:pt x="625" y="579"/>
                  </a:lnTo>
                  <a:lnTo>
                    <a:pt x="642" y="593"/>
                  </a:lnTo>
                  <a:lnTo>
                    <a:pt x="836" y="620"/>
                  </a:lnTo>
                  <a:lnTo>
                    <a:pt x="962" y="608"/>
                  </a:lnTo>
                  <a:lnTo>
                    <a:pt x="979" y="599"/>
                  </a:lnTo>
                  <a:lnTo>
                    <a:pt x="982" y="500"/>
                  </a:lnTo>
                  <a:lnTo>
                    <a:pt x="964" y="485"/>
                  </a:lnTo>
                  <a:lnTo>
                    <a:pt x="932" y="475"/>
                  </a:lnTo>
                  <a:lnTo>
                    <a:pt x="900" y="484"/>
                  </a:lnTo>
                  <a:lnTo>
                    <a:pt x="879" y="558"/>
                  </a:lnTo>
                  <a:lnTo>
                    <a:pt x="864" y="583"/>
                  </a:lnTo>
                  <a:lnTo>
                    <a:pt x="864" y="656"/>
                  </a:lnTo>
                  <a:lnTo>
                    <a:pt x="863" y="666"/>
                  </a:lnTo>
                  <a:lnTo>
                    <a:pt x="878" y="666"/>
                  </a:lnTo>
                  <a:lnTo>
                    <a:pt x="913" y="667"/>
                  </a:lnTo>
                  <a:lnTo>
                    <a:pt x="1011" y="658"/>
                  </a:lnTo>
                  <a:lnTo>
                    <a:pt x="1027" y="562"/>
                  </a:lnTo>
                  <a:lnTo>
                    <a:pt x="1029" y="538"/>
                  </a:lnTo>
                  <a:lnTo>
                    <a:pt x="996" y="524"/>
                  </a:lnTo>
                  <a:lnTo>
                    <a:pt x="866" y="534"/>
                  </a:lnTo>
                  <a:lnTo>
                    <a:pt x="836" y="607"/>
                  </a:lnTo>
                  <a:lnTo>
                    <a:pt x="818" y="680"/>
                  </a:lnTo>
                  <a:lnTo>
                    <a:pt x="818" y="693"/>
                  </a:lnTo>
                  <a:lnTo>
                    <a:pt x="835" y="717"/>
                  </a:lnTo>
                  <a:lnTo>
                    <a:pt x="849" y="729"/>
                  </a:lnTo>
                  <a:lnTo>
                    <a:pt x="945" y="730"/>
                  </a:lnTo>
                  <a:lnTo>
                    <a:pt x="978" y="719"/>
                  </a:lnTo>
                  <a:lnTo>
                    <a:pt x="1011" y="623"/>
                  </a:lnTo>
                  <a:lnTo>
                    <a:pt x="1013" y="548"/>
                  </a:lnTo>
                  <a:lnTo>
                    <a:pt x="1014" y="476"/>
                  </a:lnTo>
                  <a:lnTo>
                    <a:pt x="982" y="465"/>
                  </a:lnTo>
                  <a:lnTo>
                    <a:pt x="882" y="474"/>
                  </a:lnTo>
                  <a:lnTo>
                    <a:pt x="867" y="498"/>
                  </a:lnTo>
                  <a:lnTo>
                    <a:pt x="866" y="508"/>
                  </a:lnTo>
                  <a:lnTo>
                    <a:pt x="866" y="522"/>
                  </a:lnTo>
                  <a:lnTo>
                    <a:pt x="996" y="537"/>
                  </a:lnTo>
                  <a:lnTo>
                    <a:pt x="1125" y="512"/>
                  </a:lnTo>
                  <a:lnTo>
                    <a:pt x="1145" y="444"/>
                  </a:lnTo>
                  <a:lnTo>
                    <a:pt x="1160" y="345"/>
                  </a:lnTo>
                  <a:lnTo>
                    <a:pt x="1161" y="273"/>
                  </a:lnTo>
                  <a:lnTo>
                    <a:pt x="1130" y="261"/>
                  </a:lnTo>
                  <a:lnTo>
                    <a:pt x="1114" y="259"/>
                  </a:lnTo>
                  <a:lnTo>
                    <a:pt x="1112" y="272"/>
                  </a:lnTo>
                  <a:lnTo>
                    <a:pt x="1112" y="297"/>
                  </a:lnTo>
                  <a:lnTo>
                    <a:pt x="1112" y="309"/>
                  </a:lnTo>
                  <a:lnTo>
                    <a:pt x="1146" y="310"/>
                  </a:lnTo>
                  <a:lnTo>
                    <a:pt x="1179" y="310"/>
                  </a:lnTo>
                  <a:lnTo>
                    <a:pt x="1276" y="289"/>
                  </a:lnTo>
                  <a:lnTo>
                    <a:pt x="1292" y="263"/>
                  </a:lnTo>
                  <a:lnTo>
                    <a:pt x="1292" y="251"/>
                  </a:lnTo>
                  <a:lnTo>
                    <a:pt x="1261" y="263"/>
                  </a:lnTo>
                  <a:lnTo>
                    <a:pt x="1226" y="288"/>
                  </a:lnTo>
                  <a:lnTo>
                    <a:pt x="1225" y="359"/>
                  </a:lnTo>
                  <a:lnTo>
                    <a:pt x="1225" y="383"/>
                  </a:lnTo>
                  <a:lnTo>
                    <a:pt x="1225" y="393"/>
                  </a:lnTo>
                  <a:lnTo>
                    <a:pt x="1225" y="406"/>
                  </a:lnTo>
                  <a:lnTo>
                    <a:pt x="1258" y="395"/>
                  </a:lnTo>
                  <a:lnTo>
                    <a:pt x="1289" y="384"/>
                  </a:lnTo>
                  <a:lnTo>
                    <a:pt x="1291" y="312"/>
                  </a:lnTo>
                  <a:lnTo>
                    <a:pt x="1291" y="289"/>
                  </a:lnTo>
                  <a:lnTo>
                    <a:pt x="1161" y="273"/>
                  </a:lnTo>
                  <a:lnTo>
                    <a:pt x="1031" y="344"/>
                  </a:lnTo>
                  <a:lnTo>
                    <a:pt x="999" y="442"/>
                  </a:lnTo>
                  <a:lnTo>
                    <a:pt x="998" y="465"/>
                  </a:lnTo>
                  <a:lnTo>
                    <a:pt x="998" y="486"/>
                  </a:lnTo>
                  <a:lnTo>
                    <a:pt x="1030" y="487"/>
                  </a:lnTo>
                  <a:lnTo>
                    <a:pt x="1126" y="487"/>
                  </a:lnTo>
                  <a:lnTo>
                    <a:pt x="1158" y="478"/>
                  </a:lnTo>
                  <a:lnTo>
                    <a:pt x="1158" y="467"/>
                  </a:lnTo>
                  <a:lnTo>
                    <a:pt x="1177" y="453"/>
                  </a:lnTo>
                  <a:lnTo>
                    <a:pt x="1158" y="453"/>
                  </a:lnTo>
                  <a:lnTo>
                    <a:pt x="1030" y="477"/>
                  </a:lnTo>
                  <a:lnTo>
                    <a:pt x="995" y="599"/>
                  </a:lnTo>
                  <a:lnTo>
                    <a:pt x="995" y="609"/>
                  </a:lnTo>
                  <a:lnTo>
                    <a:pt x="1027" y="610"/>
                  </a:lnTo>
                  <a:lnTo>
                    <a:pt x="1124" y="586"/>
                  </a:lnTo>
                  <a:lnTo>
                    <a:pt x="1141" y="563"/>
                  </a:lnTo>
                  <a:lnTo>
                    <a:pt x="1157" y="550"/>
                  </a:lnTo>
                  <a:lnTo>
                    <a:pt x="1176" y="550"/>
                  </a:lnTo>
                  <a:lnTo>
                    <a:pt x="1272" y="529"/>
                  </a:lnTo>
                  <a:lnTo>
                    <a:pt x="1304" y="455"/>
                  </a:lnTo>
                  <a:lnTo>
                    <a:pt x="1338" y="384"/>
                  </a:lnTo>
                  <a:lnTo>
                    <a:pt x="1339" y="312"/>
                  </a:lnTo>
                  <a:lnTo>
                    <a:pt x="1339" y="289"/>
                  </a:lnTo>
                  <a:lnTo>
                    <a:pt x="1324" y="301"/>
                  </a:lnTo>
                  <a:lnTo>
                    <a:pt x="1324" y="324"/>
                  </a:lnTo>
                  <a:lnTo>
                    <a:pt x="1339" y="324"/>
                  </a:lnTo>
                  <a:lnTo>
                    <a:pt x="1374" y="325"/>
                  </a:lnTo>
                  <a:lnTo>
                    <a:pt x="1404" y="313"/>
                  </a:lnTo>
                  <a:lnTo>
                    <a:pt x="1420" y="290"/>
                  </a:lnTo>
                  <a:lnTo>
                    <a:pt x="1421" y="264"/>
                  </a:lnTo>
                  <a:lnTo>
                    <a:pt x="1421" y="252"/>
                  </a:lnTo>
                  <a:lnTo>
                    <a:pt x="1390" y="252"/>
                  </a:lnTo>
                  <a:lnTo>
                    <a:pt x="1376" y="264"/>
                  </a:lnTo>
                  <a:lnTo>
                    <a:pt x="1374" y="290"/>
                  </a:lnTo>
                  <a:lnTo>
                    <a:pt x="1389" y="302"/>
                  </a:lnTo>
                  <a:lnTo>
                    <a:pt x="1486" y="304"/>
                  </a:lnTo>
                  <a:lnTo>
                    <a:pt x="1520" y="228"/>
                  </a:lnTo>
                  <a:lnTo>
                    <a:pt x="1520" y="205"/>
                  </a:lnTo>
                  <a:lnTo>
                    <a:pt x="1520" y="181"/>
                  </a:lnTo>
                  <a:lnTo>
                    <a:pt x="1504" y="168"/>
                  </a:lnTo>
                  <a:lnTo>
                    <a:pt x="1473" y="157"/>
                  </a:lnTo>
                  <a:lnTo>
                    <a:pt x="1456" y="165"/>
                  </a:lnTo>
                  <a:lnTo>
                    <a:pt x="1456" y="189"/>
                  </a:lnTo>
                  <a:lnTo>
                    <a:pt x="1456" y="203"/>
                  </a:lnTo>
                  <a:lnTo>
                    <a:pt x="1456" y="215"/>
                  </a:lnTo>
                  <a:lnTo>
                    <a:pt x="1554" y="228"/>
                  </a:lnTo>
                  <a:lnTo>
                    <a:pt x="1570" y="230"/>
                  </a:lnTo>
                  <a:lnTo>
                    <a:pt x="1586" y="207"/>
                  </a:lnTo>
                  <a:lnTo>
                    <a:pt x="1586" y="133"/>
                  </a:lnTo>
                  <a:lnTo>
                    <a:pt x="1571" y="61"/>
                  </a:lnTo>
                  <a:lnTo>
                    <a:pt x="1555" y="47"/>
                  </a:lnTo>
                  <a:lnTo>
                    <a:pt x="1539" y="60"/>
                  </a:lnTo>
                  <a:lnTo>
                    <a:pt x="1520" y="132"/>
                  </a:lnTo>
                  <a:lnTo>
                    <a:pt x="1520" y="144"/>
                  </a:lnTo>
                  <a:lnTo>
                    <a:pt x="1520" y="168"/>
                  </a:lnTo>
                  <a:lnTo>
                    <a:pt x="1554" y="181"/>
                  </a:lnTo>
                  <a:lnTo>
                    <a:pt x="1570" y="183"/>
                  </a:lnTo>
                  <a:lnTo>
                    <a:pt x="1602" y="169"/>
                  </a:lnTo>
                  <a:lnTo>
                    <a:pt x="1618" y="145"/>
                  </a:lnTo>
                  <a:lnTo>
                    <a:pt x="1635" y="71"/>
                  </a:lnTo>
                  <a:lnTo>
                    <a:pt x="1637" y="0"/>
                  </a:lnTo>
                  <a:lnTo>
                    <a:pt x="1621" y="0"/>
                  </a:lnTo>
                  <a:lnTo>
                    <a:pt x="1589" y="11"/>
                  </a:lnTo>
                  <a:lnTo>
                    <a:pt x="1571" y="85"/>
                  </a:lnTo>
                  <a:lnTo>
                    <a:pt x="1570" y="159"/>
                  </a:lnTo>
                  <a:lnTo>
                    <a:pt x="1570" y="183"/>
                  </a:lnTo>
                  <a:lnTo>
                    <a:pt x="1570" y="193"/>
                  </a:lnTo>
                  <a:lnTo>
                    <a:pt x="1586" y="193"/>
                  </a:lnTo>
                  <a:lnTo>
                    <a:pt x="1602" y="193"/>
                  </a:lnTo>
                  <a:lnTo>
                    <a:pt x="1602" y="169"/>
                  </a:lnTo>
                  <a:lnTo>
                    <a:pt x="1618" y="159"/>
                  </a:lnTo>
                  <a:lnTo>
                    <a:pt x="1618" y="145"/>
                  </a:lnTo>
                  <a:lnTo>
                    <a:pt x="1586" y="145"/>
                  </a:lnTo>
                  <a:lnTo>
                    <a:pt x="1554" y="217"/>
                  </a:lnTo>
                  <a:lnTo>
                    <a:pt x="1551" y="293"/>
                  </a:lnTo>
                  <a:lnTo>
                    <a:pt x="1551" y="304"/>
                  </a:lnTo>
                  <a:lnTo>
                    <a:pt x="1551" y="316"/>
                  </a:lnTo>
                  <a:lnTo>
                    <a:pt x="1567" y="317"/>
                  </a:lnTo>
                  <a:lnTo>
                    <a:pt x="1583" y="317"/>
                  </a:lnTo>
                  <a:lnTo>
                    <a:pt x="1583" y="305"/>
                  </a:lnTo>
                  <a:lnTo>
                    <a:pt x="1599" y="280"/>
                  </a:lnTo>
                  <a:lnTo>
                    <a:pt x="1601" y="267"/>
                  </a:lnTo>
                  <a:lnTo>
                    <a:pt x="1583" y="294"/>
                  </a:lnTo>
                  <a:lnTo>
                    <a:pt x="1583" y="305"/>
                  </a:lnTo>
                  <a:lnTo>
                    <a:pt x="1599" y="305"/>
                  </a:lnTo>
                  <a:lnTo>
                    <a:pt x="1616" y="294"/>
                  </a:lnTo>
                  <a:lnTo>
                    <a:pt x="1616" y="280"/>
                  </a:lnTo>
                  <a:lnTo>
                    <a:pt x="1617" y="267"/>
                  </a:lnTo>
                  <a:lnTo>
                    <a:pt x="1487" y="255"/>
                  </a:lnTo>
                  <a:lnTo>
                    <a:pt x="1390" y="264"/>
                  </a:lnTo>
                  <a:lnTo>
                    <a:pt x="1357" y="336"/>
                  </a:lnTo>
                  <a:lnTo>
                    <a:pt x="1356" y="361"/>
                  </a:lnTo>
                  <a:lnTo>
                    <a:pt x="1373" y="361"/>
                  </a:lnTo>
                  <a:lnTo>
                    <a:pt x="1373" y="349"/>
                  </a:lnTo>
                  <a:lnTo>
                    <a:pt x="1374" y="336"/>
                  </a:lnTo>
                  <a:lnTo>
                    <a:pt x="1357" y="325"/>
                  </a:lnTo>
                  <a:lnTo>
                    <a:pt x="1260" y="335"/>
                  </a:lnTo>
                  <a:lnTo>
                    <a:pt x="1160" y="430"/>
                  </a:lnTo>
                  <a:lnTo>
                    <a:pt x="1144" y="453"/>
                  </a:lnTo>
                  <a:lnTo>
                    <a:pt x="1240" y="455"/>
                  </a:lnTo>
                  <a:lnTo>
                    <a:pt x="1336" y="446"/>
                  </a:lnTo>
                  <a:lnTo>
                    <a:pt x="1356" y="434"/>
                  </a:lnTo>
                  <a:lnTo>
                    <a:pt x="1338" y="432"/>
                  </a:lnTo>
                  <a:lnTo>
                    <a:pt x="1322" y="455"/>
                  </a:lnTo>
                  <a:lnTo>
                    <a:pt x="1322" y="481"/>
                  </a:lnTo>
                  <a:lnTo>
                    <a:pt x="1304" y="491"/>
                  </a:lnTo>
                  <a:lnTo>
                    <a:pt x="1288" y="491"/>
                  </a:lnTo>
                  <a:lnTo>
                    <a:pt x="1273" y="491"/>
                  </a:lnTo>
                  <a:lnTo>
                    <a:pt x="1257" y="491"/>
                  </a:lnTo>
                  <a:lnTo>
                    <a:pt x="1224" y="490"/>
                  </a:lnTo>
                  <a:lnTo>
                    <a:pt x="1192" y="513"/>
                  </a:lnTo>
                  <a:lnTo>
                    <a:pt x="1175" y="587"/>
                  </a:lnTo>
                  <a:lnTo>
                    <a:pt x="1175" y="601"/>
                  </a:lnTo>
                  <a:lnTo>
                    <a:pt x="1175" y="587"/>
                  </a:lnTo>
                  <a:lnTo>
                    <a:pt x="1044" y="576"/>
                  </a:lnTo>
                  <a:lnTo>
                    <a:pt x="851" y="596"/>
                  </a:lnTo>
                  <a:lnTo>
                    <a:pt x="836" y="620"/>
                  </a:lnTo>
                  <a:lnTo>
                    <a:pt x="836" y="632"/>
                  </a:lnTo>
                  <a:lnTo>
                    <a:pt x="930" y="646"/>
                  </a:lnTo>
                  <a:lnTo>
                    <a:pt x="962" y="633"/>
                  </a:lnTo>
                  <a:lnTo>
                    <a:pt x="962" y="622"/>
                  </a:lnTo>
                  <a:lnTo>
                    <a:pt x="962" y="608"/>
                  </a:lnTo>
                  <a:lnTo>
                    <a:pt x="930" y="597"/>
                  </a:lnTo>
                  <a:lnTo>
                    <a:pt x="898" y="596"/>
                  </a:lnTo>
                  <a:lnTo>
                    <a:pt x="863" y="666"/>
                  </a:lnTo>
                  <a:lnTo>
                    <a:pt x="863" y="693"/>
                  </a:lnTo>
                  <a:lnTo>
                    <a:pt x="878" y="693"/>
                  </a:lnTo>
                  <a:lnTo>
                    <a:pt x="878" y="680"/>
                  </a:lnTo>
                  <a:lnTo>
                    <a:pt x="878" y="666"/>
                  </a:lnTo>
                  <a:lnTo>
                    <a:pt x="864" y="644"/>
                  </a:lnTo>
                  <a:lnTo>
                    <a:pt x="770" y="643"/>
                  </a:lnTo>
                  <a:lnTo>
                    <a:pt x="737" y="655"/>
                  </a:lnTo>
                  <a:lnTo>
                    <a:pt x="736" y="665"/>
                  </a:lnTo>
                  <a:lnTo>
                    <a:pt x="737" y="655"/>
                  </a:lnTo>
                  <a:lnTo>
                    <a:pt x="737" y="631"/>
                  </a:lnTo>
                  <a:lnTo>
                    <a:pt x="704" y="604"/>
                  </a:lnTo>
                  <a:lnTo>
                    <a:pt x="689" y="593"/>
                  </a:lnTo>
                  <a:lnTo>
                    <a:pt x="673" y="593"/>
                  </a:lnTo>
                  <a:lnTo>
                    <a:pt x="673" y="617"/>
                  </a:lnTo>
                  <a:lnTo>
                    <a:pt x="673" y="628"/>
                  </a:lnTo>
                  <a:lnTo>
                    <a:pt x="704" y="618"/>
                  </a:lnTo>
                  <a:lnTo>
                    <a:pt x="704" y="594"/>
                  </a:lnTo>
                  <a:lnTo>
                    <a:pt x="705" y="520"/>
                  </a:lnTo>
                  <a:lnTo>
                    <a:pt x="705" y="506"/>
                  </a:lnTo>
                  <a:lnTo>
                    <a:pt x="691" y="495"/>
                  </a:lnTo>
                  <a:lnTo>
                    <a:pt x="690" y="518"/>
                  </a:lnTo>
                  <a:lnTo>
                    <a:pt x="690" y="531"/>
                  </a:lnTo>
                  <a:lnTo>
                    <a:pt x="690" y="518"/>
                  </a:lnTo>
                  <a:lnTo>
                    <a:pt x="706" y="495"/>
                  </a:lnTo>
                  <a:lnTo>
                    <a:pt x="691" y="471"/>
                  </a:lnTo>
                  <a:lnTo>
                    <a:pt x="675" y="459"/>
                  </a:lnTo>
                  <a:lnTo>
                    <a:pt x="577" y="458"/>
                  </a:lnTo>
                  <a:lnTo>
                    <a:pt x="561" y="479"/>
                  </a:lnTo>
                  <a:lnTo>
                    <a:pt x="560" y="503"/>
                  </a:lnTo>
                  <a:lnTo>
                    <a:pt x="560" y="517"/>
                  </a:lnTo>
                  <a:lnTo>
                    <a:pt x="658" y="518"/>
                  </a:lnTo>
                  <a:lnTo>
                    <a:pt x="754" y="521"/>
                  </a:lnTo>
                  <a:lnTo>
                    <a:pt x="773" y="497"/>
                  </a:lnTo>
                  <a:lnTo>
                    <a:pt x="774" y="424"/>
                  </a:lnTo>
                  <a:lnTo>
                    <a:pt x="756" y="352"/>
                  </a:lnTo>
                  <a:lnTo>
                    <a:pt x="629" y="350"/>
                  </a:lnTo>
                  <a:lnTo>
                    <a:pt x="530" y="361"/>
                  </a:lnTo>
                  <a:lnTo>
                    <a:pt x="497" y="435"/>
                  </a:lnTo>
                  <a:lnTo>
                    <a:pt x="496" y="444"/>
                  </a:lnTo>
                  <a:lnTo>
                    <a:pt x="496" y="458"/>
                  </a:lnTo>
                  <a:lnTo>
                    <a:pt x="529" y="458"/>
                  </a:lnTo>
                  <a:lnTo>
                    <a:pt x="561" y="444"/>
                  </a:lnTo>
                  <a:lnTo>
                    <a:pt x="578" y="435"/>
                  </a:lnTo>
                  <a:lnTo>
                    <a:pt x="578" y="336"/>
                  </a:lnTo>
                  <a:lnTo>
                    <a:pt x="580" y="312"/>
                  </a:lnTo>
                  <a:lnTo>
                    <a:pt x="547" y="301"/>
                  </a:lnTo>
                  <a:lnTo>
                    <a:pt x="514" y="301"/>
                  </a:lnTo>
                  <a:lnTo>
                    <a:pt x="498" y="312"/>
                  </a:lnTo>
                  <a:lnTo>
                    <a:pt x="498" y="324"/>
                  </a:lnTo>
                  <a:lnTo>
                    <a:pt x="497" y="336"/>
                  </a:lnTo>
                  <a:lnTo>
                    <a:pt x="513" y="336"/>
                  </a:lnTo>
                  <a:lnTo>
                    <a:pt x="531" y="324"/>
                  </a:lnTo>
                  <a:lnTo>
                    <a:pt x="549" y="251"/>
                  </a:lnTo>
                  <a:lnTo>
                    <a:pt x="532" y="227"/>
                  </a:lnTo>
                  <a:lnTo>
                    <a:pt x="500" y="202"/>
                  </a:lnTo>
                  <a:lnTo>
                    <a:pt x="468" y="200"/>
                  </a:lnTo>
                  <a:lnTo>
                    <a:pt x="453" y="200"/>
                  </a:lnTo>
                  <a:lnTo>
                    <a:pt x="452" y="225"/>
                  </a:lnTo>
                  <a:lnTo>
                    <a:pt x="452" y="238"/>
                  </a:lnTo>
                  <a:lnTo>
                    <a:pt x="467" y="238"/>
                  </a:lnTo>
                  <a:lnTo>
                    <a:pt x="484" y="239"/>
                  </a:lnTo>
                  <a:lnTo>
                    <a:pt x="485" y="212"/>
                  </a:lnTo>
                  <a:lnTo>
                    <a:pt x="485" y="141"/>
                  </a:lnTo>
                  <a:lnTo>
                    <a:pt x="468" y="140"/>
                  </a:lnTo>
                  <a:lnTo>
                    <a:pt x="453" y="140"/>
                  </a:lnTo>
                  <a:lnTo>
                    <a:pt x="453" y="150"/>
                  </a:lnTo>
                  <a:lnTo>
                    <a:pt x="453" y="175"/>
                  </a:lnTo>
                  <a:lnTo>
                    <a:pt x="468" y="175"/>
                  </a:lnTo>
                  <a:lnTo>
                    <a:pt x="468" y="164"/>
                  </a:lnTo>
                  <a:lnTo>
                    <a:pt x="468" y="140"/>
                  </a:lnTo>
                  <a:lnTo>
                    <a:pt x="435" y="140"/>
                  </a:lnTo>
                  <a:lnTo>
                    <a:pt x="404" y="140"/>
                  </a:lnTo>
                  <a:lnTo>
                    <a:pt x="388" y="150"/>
                  </a:lnTo>
                  <a:lnTo>
                    <a:pt x="388" y="164"/>
                  </a:lnTo>
                  <a:lnTo>
                    <a:pt x="404" y="175"/>
                  </a:lnTo>
                </a:path>
              </a:pathLst>
            </a:custGeom>
            <a:noFill/>
            <a:ln w="60325">
              <a:solidFill>
                <a:srgbClr val="C96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50" name="Freeform 44"/>
            <p:cNvSpPr>
              <a:spLocks/>
            </p:cNvSpPr>
            <p:nvPr/>
          </p:nvSpPr>
          <p:spPr bwMode="auto">
            <a:xfrm rot="134399">
              <a:off x="3899" y="3309"/>
              <a:ext cx="789" cy="398"/>
            </a:xfrm>
            <a:custGeom>
              <a:avLst/>
              <a:gdLst>
                <a:gd name="T0" fmla="*/ 1 w 1570"/>
                <a:gd name="T1" fmla="*/ 2 h 701"/>
                <a:gd name="T2" fmla="*/ 2 w 1570"/>
                <a:gd name="T3" fmla="*/ 3 h 701"/>
                <a:gd name="T4" fmla="*/ 0 w 1570"/>
                <a:gd name="T5" fmla="*/ 3 h 701"/>
                <a:gd name="T6" fmla="*/ 3 w 1570"/>
                <a:gd name="T7" fmla="*/ 5 h 701"/>
                <a:gd name="T8" fmla="*/ 3 w 1570"/>
                <a:gd name="T9" fmla="*/ 1 h 701"/>
                <a:gd name="T10" fmla="*/ 2 w 1570"/>
                <a:gd name="T11" fmla="*/ 3 h 701"/>
                <a:gd name="T12" fmla="*/ 6 w 1570"/>
                <a:gd name="T13" fmla="*/ 3 h 701"/>
                <a:gd name="T14" fmla="*/ 3 w 1570"/>
                <a:gd name="T15" fmla="*/ 4 h 701"/>
                <a:gd name="T16" fmla="*/ 5 w 1570"/>
                <a:gd name="T17" fmla="*/ 10 h 701"/>
                <a:gd name="T18" fmla="*/ 9 w 1570"/>
                <a:gd name="T19" fmla="*/ 9 h 701"/>
                <a:gd name="T20" fmla="*/ 5 w 1570"/>
                <a:gd name="T21" fmla="*/ 10 h 701"/>
                <a:gd name="T22" fmla="*/ 7 w 1570"/>
                <a:gd name="T23" fmla="*/ 11 h 701"/>
                <a:gd name="T24" fmla="*/ 8 w 1570"/>
                <a:gd name="T25" fmla="*/ 10 h 701"/>
                <a:gd name="T26" fmla="*/ 7 w 1570"/>
                <a:gd name="T27" fmla="*/ 11 h 701"/>
                <a:gd name="T28" fmla="*/ 8 w 1570"/>
                <a:gd name="T29" fmla="*/ 11 h 701"/>
                <a:gd name="T30" fmla="*/ 6 w 1570"/>
                <a:gd name="T31" fmla="*/ 13 h 701"/>
                <a:gd name="T32" fmla="*/ 6 w 1570"/>
                <a:gd name="T33" fmla="*/ 13 h 701"/>
                <a:gd name="T34" fmla="*/ 4 w 1570"/>
                <a:gd name="T35" fmla="*/ 17 h 701"/>
                <a:gd name="T36" fmla="*/ 8 w 1570"/>
                <a:gd name="T37" fmla="*/ 18 h 701"/>
                <a:gd name="T38" fmla="*/ 8 w 1570"/>
                <a:gd name="T39" fmla="*/ 18 h 701"/>
                <a:gd name="T40" fmla="*/ 8 w 1570"/>
                <a:gd name="T41" fmla="*/ 17 h 701"/>
                <a:gd name="T42" fmla="*/ 7 w 1570"/>
                <a:gd name="T43" fmla="*/ 18 h 701"/>
                <a:gd name="T44" fmla="*/ 9 w 1570"/>
                <a:gd name="T45" fmla="*/ 20 h 701"/>
                <a:gd name="T46" fmla="*/ 11 w 1570"/>
                <a:gd name="T47" fmla="*/ 18 h 701"/>
                <a:gd name="T48" fmla="*/ 10 w 1570"/>
                <a:gd name="T49" fmla="*/ 23 h 701"/>
                <a:gd name="T50" fmla="*/ 14 w 1570"/>
                <a:gd name="T51" fmla="*/ 23 h 701"/>
                <a:gd name="T52" fmla="*/ 13 w 1570"/>
                <a:gd name="T53" fmla="*/ 22 h 701"/>
                <a:gd name="T54" fmla="*/ 13 w 1570"/>
                <a:gd name="T55" fmla="*/ 23 h 701"/>
                <a:gd name="T56" fmla="*/ 14 w 1570"/>
                <a:gd name="T57" fmla="*/ 16 h 701"/>
                <a:gd name="T58" fmla="*/ 10 w 1570"/>
                <a:gd name="T59" fmla="*/ 17 h 701"/>
                <a:gd name="T60" fmla="*/ 15 w 1570"/>
                <a:gd name="T61" fmla="*/ 16 h 701"/>
                <a:gd name="T62" fmla="*/ 14 w 1570"/>
                <a:gd name="T63" fmla="*/ 14 h 701"/>
                <a:gd name="T64" fmla="*/ 17 w 1570"/>
                <a:gd name="T65" fmla="*/ 7 h 701"/>
                <a:gd name="T66" fmla="*/ 15 w 1570"/>
                <a:gd name="T67" fmla="*/ 10 h 701"/>
                <a:gd name="T68" fmla="*/ 19 w 1570"/>
                <a:gd name="T69" fmla="*/ 6 h 701"/>
                <a:gd name="T70" fmla="*/ 17 w 1570"/>
                <a:gd name="T71" fmla="*/ 6 h 701"/>
                <a:gd name="T72" fmla="*/ 19 w 1570"/>
                <a:gd name="T73" fmla="*/ 3 h 701"/>
                <a:gd name="T74" fmla="*/ 19 w 1570"/>
                <a:gd name="T75" fmla="*/ 6 h 701"/>
                <a:gd name="T76" fmla="*/ 23 w 1570"/>
                <a:gd name="T77" fmla="*/ 3 h 701"/>
                <a:gd name="T78" fmla="*/ 21 w 1570"/>
                <a:gd name="T79" fmla="*/ 1 h 701"/>
                <a:gd name="T80" fmla="*/ 21 w 1570"/>
                <a:gd name="T81" fmla="*/ 3 h 701"/>
                <a:gd name="T82" fmla="*/ 26 w 1570"/>
                <a:gd name="T83" fmla="*/ 1 h 701"/>
                <a:gd name="T84" fmla="*/ 20 w 1570"/>
                <a:gd name="T85" fmla="*/ 6 h 701"/>
                <a:gd name="T86" fmla="*/ 21 w 1570"/>
                <a:gd name="T87" fmla="*/ 6 h 701"/>
                <a:gd name="T88" fmla="*/ 18 w 1570"/>
                <a:gd name="T89" fmla="*/ 10 h 701"/>
                <a:gd name="T90" fmla="*/ 20 w 1570"/>
                <a:gd name="T91" fmla="*/ 7 h 701"/>
                <a:gd name="T92" fmla="*/ 22 w 1570"/>
                <a:gd name="T93" fmla="*/ 5 h 701"/>
                <a:gd name="T94" fmla="*/ 21 w 1570"/>
                <a:gd name="T95" fmla="*/ 7 h 701"/>
                <a:gd name="T96" fmla="*/ 22 w 1570"/>
                <a:gd name="T97" fmla="*/ 6 h 701"/>
                <a:gd name="T98" fmla="*/ 24 w 1570"/>
                <a:gd name="T99" fmla="*/ 8 h 701"/>
                <a:gd name="T100" fmla="*/ 22 w 1570"/>
                <a:gd name="T101" fmla="*/ 5 h 701"/>
                <a:gd name="T102" fmla="*/ 21 w 1570"/>
                <a:gd name="T103" fmla="*/ 7 h 701"/>
                <a:gd name="T104" fmla="*/ 17 w 1570"/>
                <a:gd name="T105" fmla="*/ 5 h 7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0"/>
                <a:gd name="T160" fmla="*/ 0 h 701"/>
                <a:gd name="T161" fmla="*/ 1570 w 1570"/>
                <a:gd name="T162" fmla="*/ 701 h 7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0" h="701">
                  <a:moveTo>
                    <a:pt x="77" y="71"/>
                  </a:moveTo>
                  <a:lnTo>
                    <a:pt x="61" y="71"/>
                  </a:lnTo>
                  <a:lnTo>
                    <a:pt x="47" y="71"/>
                  </a:lnTo>
                  <a:lnTo>
                    <a:pt x="31" y="71"/>
                  </a:lnTo>
                  <a:lnTo>
                    <a:pt x="61" y="117"/>
                  </a:lnTo>
                  <a:lnTo>
                    <a:pt x="92" y="117"/>
                  </a:lnTo>
                  <a:lnTo>
                    <a:pt x="107" y="117"/>
                  </a:lnTo>
                  <a:lnTo>
                    <a:pt x="107" y="106"/>
                  </a:lnTo>
                  <a:lnTo>
                    <a:pt x="107" y="94"/>
                  </a:lnTo>
                  <a:lnTo>
                    <a:pt x="107" y="84"/>
                  </a:lnTo>
                  <a:lnTo>
                    <a:pt x="15" y="84"/>
                  </a:lnTo>
                  <a:lnTo>
                    <a:pt x="0" y="82"/>
                  </a:lnTo>
                  <a:lnTo>
                    <a:pt x="0" y="105"/>
                  </a:lnTo>
                  <a:lnTo>
                    <a:pt x="15" y="128"/>
                  </a:lnTo>
                  <a:lnTo>
                    <a:pt x="107" y="141"/>
                  </a:lnTo>
                  <a:lnTo>
                    <a:pt x="139" y="143"/>
                  </a:lnTo>
                  <a:lnTo>
                    <a:pt x="153" y="130"/>
                  </a:lnTo>
                  <a:lnTo>
                    <a:pt x="169" y="63"/>
                  </a:lnTo>
                  <a:lnTo>
                    <a:pt x="169" y="50"/>
                  </a:lnTo>
                  <a:lnTo>
                    <a:pt x="153" y="40"/>
                  </a:lnTo>
                  <a:lnTo>
                    <a:pt x="123" y="50"/>
                  </a:lnTo>
                  <a:lnTo>
                    <a:pt x="107" y="61"/>
                  </a:lnTo>
                  <a:lnTo>
                    <a:pt x="107" y="84"/>
                  </a:lnTo>
                  <a:lnTo>
                    <a:pt x="107" y="106"/>
                  </a:lnTo>
                  <a:lnTo>
                    <a:pt x="139" y="119"/>
                  </a:lnTo>
                  <a:lnTo>
                    <a:pt x="230" y="120"/>
                  </a:lnTo>
                  <a:lnTo>
                    <a:pt x="322" y="120"/>
                  </a:lnTo>
                  <a:lnTo>
                    <a:pt x="352" y="98"/>
                  </a:lnTo>
                  <a:lnTo>
                    <a:pt x="352" y="75"/>
                  </a:lnTo>
                  <a:lnTo>
                    <a:pt x="336" y="51"/>
                  </a:lnTo>
                  <a:lnTo>
                    <a:pt x="214" y="50"/>
                  </a:lnTo>
                  <a:lnTo>
                    <a:pt x="183" y="119"/>
                  </a:lnTo>
                  <a:lnTo>
                    <a:pt x="167" y="188"/>
                  </a:lnTo>
                  <a:lnTo>
                    <a:pt x="166" y="258"/>
                  </a:lnTo>
                  <a:lnTo>
                    <a:pt x="166" y="279"/>
                  </a:lnTo>
                  <a:lnTo>
                    <a:pt x="256" y="305"/>
                  </a:lnTo>
                  <a:lnTo>
                    <a:pt x="378" y="317"/>
                  </a:lnTo>
                  <a:lnTo>
                    <a:pt x="501" y="318"/>
                  </a:lnTo>
                  <a:lnTo>
                    <a:pt x="516" y="297"/>
                  </a:lnTo>
                  <a:lnTo>
                    <a:pt x="516" y="273"/>
                  </a:lnTo>
                  <a:lnTo>
                    <a:pt x="486" y="262"/>
                  </a:lnTo>
                  <a:lnTo>
                    <a:pt x="333" y="246"/>
                  </a:lnTo>
                  <a:lnTo>
                    <a:pt x="302" y="269"/>
                  </a:lnTo>
                  <a:lnTo>
                    <a:pt x="287" y="281"/>
                  </a:lnTo>
                  <a:lnTo>
                    <a:pt x="287" y="305"/>
                  </a:lnTo>
                  <a:lnTo>
                    <a:pt x="287" y="315"/>
                  </a:lnTo>
                  <a:lnTo>
                    <a:pt x="318" y="325"/>
                  </a:lnTo>
                  <a:lnTo>
                    <a:pt x="409" y="339"/>
                  </a:lnTo>
                  <a:lnTo>
                    <a:pt x="501" y="329"/>
                  </a:lnTo>
                  <a:lnTo>
                    <a:pt x="516" y="318"/>
                  </a:lnTo>
                  <a:lnTo>
                    <a:pt x="516" y="308"/>
                  </a:lnTo>
                  <a:lnTo>
                    <a:pt x="501" y="297"/>
                  </a:lnTo>
                  <a:lnTo>
                    <a:pt x="470" y="297"/>
                  </a:lnTo>
                  <a:lnTo>
                    <a:pt x="456" y="308"/>
                  </a:lnTo>
                  <a:lnTo>
                    <a:pt x="439" y="328"/>
                  </a:lnTo>
                  <a:lnTo>
                    <a:pt x="439" y="349"/>
                  </a:lnTo>
                  <a:lnTo>
                    <a:pt x="439" y="363"/>
                  </a:lnTo>
                  <a:lnTo>
                    <a:pt x="470" y="364"/>
                  </a:lnTo>
                  <a:lnTo>
                    <a:pt x="486" y="351"/>
                  </a:lnTo>
                  <a:lnTo>
                    <a:pt x="470" y="340"/>
                  </a:lnTo>
                  <a:lnTo>
                    <a:pt x="378" y="328"/>
                  </a:lnTo>
                  <a:lnTo>
                    <a:pt x="363" y="349"/>
                  </a:lnTo>
                  <a:lnTo>
                    <a:pt x="347" y="371"/>
                  </a:lnTo>
                  <a:lnTo>
                    <a:pt x="347" y="395"/>
                  </a:lnTo>
                  <a:lnTo>
                    <a:pt x="347" y="407"/>
                  </a:lnTo>
                  <a:lnTo>
                    <a:pt x="362" y="408"/>
                  </a:lnTo>
                  <a:lnTo>
                    <a:pt x="377" y="408"/>
                  </a:lnTo>
                  <a:lnTo>
                    <a:pt x="377" y="396"/>
                  </a:lnTo>
                  <a:lnTo>
                    <a:pt x="377" y="386"/>
                  </a:lnTo>
                  <a:lnTo>
                    <a:pt x="255" y="384"/>
                  </a:lnTo>
                  <a:lnTo>
                    <a:pt x="223" y="473"/>
                  </a:lnTo>
                  <a:lnTo>
                    <a:pt x="223" y="496"/>
                  </a:lnTo>
                  <a:lnTo>
                    <a:pt x="223" y="509"/>
                  </a:lnTo>
                  <a:lnTo>
                    <a:pt x="315" y="532"/>
                  </a:lnTo>
                  <a:lnTo>
                    <a:pt x="436" y="534"/>
                  </a:lnTo>
                  <a:lnTo>
                    <a:pt x="453" y="535"/>
                  </a:lnTo>
                  <a:lnTo>
                    <a:pt x="467" y="524"/>
                  </a:lnTo>
                  <a:lnTo>
                    <a:pt x="467" y="513"/>
                  </a:lnTo>
                  <a:lnTo>
                    <a:pt x="483" y="501"/>
                  </a:lnTo>
                  <a:lnTo>
                    <a:pt x="453" y="524"/>
                  </a:lnTo>
                  <a:lnTo>
                    <a:pt x="420" y="545"/>
                  </a:lnTo>
                  <a:lnTo>
                    <a:pt x="453" y="547"/>
                  </a:lnTo>
                  <a:lnTo>
                    <a:pt x="483" y="524"/>
                  </a:lnTo>
                  <a:lnTo>
                    <a:pt x="483" y="513"/>
                  </a:lnTo>
                  <a:lnTo>
                    <a:pt x="498" y="501"/>
                  </a:lnTo>
                  <a:lnTo>
                    <a:pt x="467" y="489"/>
                  </a:lnTo>
                  <a:lnTo>
                    <a:pt x="436" y="500"/>
                  </a:lnTo>
                  <a:lnTo>
                    <a:pt x="420" y="522"/>
                  </a:lnTo>
                  <a:lnTo>
                    <a:pt x="420" y="545"/>
                  </a:lnTo>
                  <a:lnTo>
                    <a:pt x="420" y="568"/>
                  </a:lnTo>
                  <a:lnTo>
                    <a:pt x="436" y="579"/>
                  </a:lnTo>
                  <a:lnTo>
                    <a:pt x="526" y="594"/>
                  </a:lnTo>
                  <a:lnTo>
                    <a:pt x="649" y="582"/>
                  </a:lnTo>
                  <a:lnTo>
                    <a:pt x="665" y="573"/>
                  </a:lnTo>
                  <a:lnTo>
                    <a:pt x="665" y="550"/>
                  </a:lnTo>
                  <a:lnTo>
                    <a:pt x="665" y="527"/>
                  </a:lnTo>
                  <a:lnTo>
                    <a:pt x="636" y="537"/>
                  </a:lnTo>
                  <a:lnTo>
                    <a:pt x="602" y="606"/>
                  </a:lnTo>
                  <a:lnTo>
                    <a:pt x="586" y="674"/>
                  </a:lnTo>
                  <a:lnTo>
                    <a:pt x="586" y="684"/>
                  </a:lnTo>
                  <a:lnTo>
                    <a:pt x="601" y="685"/>
                  </a:lnTo>
                  <a:lnTo>
                    <a:pt x="721" y="699"/>
                  </a:lnTo>
                  <a:lnTo>
                    <a:pt x="842" y="701"/>
                  </a:lnTo>
                  <a:lnTo>
                    <a:pt x="843" y="678"/>
                  </a:lnTo>
                  <a:lnTo>
                    <a:pt x="845" y="657"/>
                  </a:lnTo>
                  <a:lnTo>
                    <a:pt x="828" y="631"/>
                  </a:lnTo>
                  <a:lnTo>
                    <a:pt x="799" y="631"/>
                  </a:lnTo>
                  <a:lnTo>
                    <a:pt x="768" y="641"/>
                  </a:lnTo>
                  <a:lnTo>
                    <a:pt x="753" y="663"/>
                  </a:lnTo>
                  <a:lnTo>
                    <a:pt x="752" y="686"/>
                  </a:lnTo>
                  <a:lnTo>
                    <a:pt x="750" y="699"/>
                  </a:lnTo>
                  <a:lnTo>
                    <a:pt x="765" y="699"/>
                  </a:lnTo>
                  <a:lnTo>
                    <a:pt x="783" y="687"/>
                  </a:lnTo>
                  <a:lnTo>
                    <a:pt x="815" y="598"/>
                  </a:lnTo>
                  <a:lnTo>
                    <a:pt x="830" y="505"/>
                  </a:lnTo>
                  <a:lnTo>
                    <a:pt x="830" y="482"/>
                  </a:lnTo>
                  <a:lnTo>
                    <a:pt x="712" y="470"/>
                  </a:lnTo>
                  <a:lnTo>
                    <a:pt x="588" y="479"/>
                  </a:lnTo>
                  <a:lnTo>
                    <a:pt x="573" y="502"/>
                  </a:lnTo>
                  <a:lnTo>
                    <a:pt x="573" y="514"/>
                  </a:lnTo>
                  <a:lnTo>
                    <a:pt x="724" y="527"/>
                  </a:lnTo>
                  <a:lnTo>
                    <a:pt x="877" y="519"/>
                  </a:lnTo>
                  <a:lnTo>
                    <a:pt x="907" y="496"/>
                  </a:lnTo>
                  <a:lnTo>
                    <a:pt x="908" y="473"/>
                  </a:lnTo>
                  <a:lnTo>
                    <a:pt x="909" y="404"/>
                  </a:lnTo>
                  <a:lnTo>
                    <a:pt x="894" y="394"/>
                  </a:lnTo>
                  <a:lnTo>
                    <a:pt x="863" y="393"/>
                  </a:lnTo>
                  <a:lnTo>
                    <a:pt x="848" y="415"/>
                  </a:lnTo>
                  <a:lnTo>
                    <a:pt x="879" y="415"/>
                  </a:lnTo>
                  <a:lnTo>
                    <a:pt x="1032" y="348"/>
                  </a:lnTo>
                  <a:lnTo>
                    <a:pt x="1048" y="281"/>
                  </a:lnTo>
                  <a:lnTo>
                    <a:pt x="1049" y="214"/>
                  </a:lnTo>
                  <a:lnTo>
                    <a:pt x="1018" y="191"/>
                  </a:lnTo>
                  <a:lnTo>
                    <a:pt x="925" y="199"/>
                  </a:lnTo>
                  <a:lnTo>
                    <a:pt x="896" y="222"/>
                  </a:lnTo>
                  <a:lnTo>
                    <a:pt x="895" y="291"/>
                  </a:lnTo>
                  <a:lnTo>
                    <a:pt x="924" y="291"/>
                  </a:lnTo>
                  <a:lnTo>
                    <a:pt x="1048" y="292"/>
                  </a:lnTo>
                  <a:lnTo>
                    <a:pt x="1139" y="273"/>
                  </a:lnTo>
                  <a:lnTo>
                    <a:pt x="1171" y="182"/>
                  </a:lnTo>
                  <a:lnTo>
                    <a:pt x="1172" y="111"/>
                  </a:lnTo>
                  <a:lnTo>
                    <a:pt x="1157" y="101"/>
                  </a:lnTo>
                  <a:lnTo>
                    <a:pt x="1126" y="111"/>
                  </a:lnTo>
                  <a:lnTo>
                    <a:pt x="1034" y="180"/>
                  </a:lnTo>
                  <a:lnTo>
                    <a:pt x="1033" y="246"/>
                  </a:lnTo>
                  <a:lnTo>
                    <a:pt x="1064" y="236"/>
                  </a:lnTo>
                  <a:lnTo>
                    <a:pt x="1156" y="168"/>
                  </a:lnTo>
                  <a:lnTo>
                    <a:pt x="1188" y="101"/>
                  </a:lnTo>
                  <a:lnTo>
                    <a:pt x="1188" y="78"/>
                  </a:lnTo>
                  <a:lnTo>
                    <a:pt x="1172" y="88"/>
                  </a:lnTo>
                  <a:lnTo>
                    <a:pt x="1141" y="158"/>
                  </a:lnTo>
                  <a:lnTo>
                    <a:pt x="1141" y="168"/>
                  </a:lnTo>
                  <a:lnTo>
                    <a:pt x="1141" y="182"/>
                  </a:lnTo>
                  <a:lnTo>
                    <a:pt x="1233" y="183"/>
                  </a:lnTo>
                  <a:lnTo>
                    <a:pt x="1415" y="161"/>
                  </a:lnTo>
                  <a:lnTo>
                    <a:pt x="1446" y="93"/>
                  </a:lnTo>
                  <a:lnTo>
                    <a:pt x="1448" y="25"/>
                  </a:lnTo>
                  <a:lnTo>
                    <a:pt x="1433" y="1"/>
                  </a:lnTo>
                  <a:lnTo>
                    <a:pt x="1341" y="0"/>
                  </a:lnTo>
                  <a:lnTo>
                    <a:pt x="1311" y="22"/>
                  </a:lnTo>
                  <a:lnTo>
                    <a:pt x="1293" y="89"/>
                  </a:lnTo>
                  <a:lnTo>
                    <a:pt x="1293" y="102"/>
                  </a:lnTo>
                  <a:lnTo>
                    <a:pt x="1293" y="112"/>
                  </a:lnTo>
                  <a:lnTo>
                    <a:pt x="1310" y="112"/>
                  </a:lnTo>
                  <a:lnTo>
                    <a:pt x="1461" y="105"/>
                  </a:lnTo>
                  <a:lnTo>
                    <a:pt x="1553" y="94"/>
                  </a:lnTo>
                  <a:lnTo>
                    <a:pt x="1570" y="26"/>
                  </a:lnTo>
                  <a:lnTo>
                    <a:pt x="1570" y="14"/>
                  </a:lnTo>
                  <a:lnTo>
                    <a:pt x="1448" y="12"/>
                  </a:lnTo>
                  <a:lnTo>
                    <a:pt x="1326" y="33"/>
                  </a:lnTo>
                  <a:lnTo>
                    <a:pt x="1234" y="102"/>
                  </a:lnTo>
                  <a:lnTo>
                    <a:pt x="1233" y="169"/>
                  </a:lnTo>
                  <a:lnTo>
                    <a:pt x="1233" y="183"/>
                  </a:lnTo>
                  <a:lnTo>
                    <a:pt x="1248" y="183"/>
                  </a:lnTo>
                  <a:lnTo>
                    <a:pt x="1263" y="183"/>
                  </a:lnTo>
                  <a:lnTo>
                    <a:pt x="1278" y="169"/>
                  </a:lnTo>
                  <a:lnTo>
                    <a:pt x="1187" y="168"/>
                  </a:lnTo>
                  <a:lnTo>
                    <a:pt x="1094" y="259"/>
                  </a:lnTo>
                  <a:lnTo>
                    <a:pt x="1093" y="282"/>
                  </a:lnTo>
                  <a:lnTo>
                    <a:pt x="1123" y="283"/>
                  </a:lnTo>
                  <a:lnTo>
                    <a:pt x="1217" y="218"/>
                  </a:lnTo>
                  <a:lnTo>
                    <a:pt x="1233" y="195"/>
                  </a:lnTo>
                  <a:lnTo>
                    <a:pt x="1217" y="204"/>
                  </a:lnTo>
                  <a:lnTo>
                    <a:pt x="1217" y="227"/>
                  </a:lnTo>
                  <a:lnTo>
                    <a:pt x="1217" y="239"/>
                  </a:lnTo>
                  <a:lnTo>
                    <a:pt x="1307" y="227"/>
                  </a:lnTo>
                  <a:lnTo>
                    <a:pt x="1337" y="206"/>
                  </a:lnTo>
                  <a:lnTo>
                    <a:pt x="1355" y="137"/>
                  </a:lnTo>
                  <a:lnTo>
                    <a:pt x="1355" y="127"/>
                  </a:lnTo>
                  <a:lnTo>
                    <a:pt x="1340" y="137"/>
                  </a:lnTo>
                  <a:lnTo>
                    <a:pt x="1307" y="204"/>
                  </a:lnTo>
                  <a:lnTo>
                    <a:pt x="1307" y="218"/>
                  </a:lnTo>
                  <a:lnTo>
                    <a:pt x="1322" y="219"/>
                  </a:lnTo>
                  <a:lnTo>
                    <a:pt x="1337" y="206"/>
                  </a:lnTo>
                  <a:lnTo>
                    <a:pt x="1338" y="197"/>
                  </a:lnTo>
                  <a:lnTo>
                    <a:pt x="1338" y="186"/>
                  </a:lnTo>
                  <a:lnTo>
                    <a:pt x="1307" y="250"/>
                  </a:lnTo>
                  <a:lnTo>
                    <a:pt x="1289" y="317"/>
                  </a:lnTo>
                  <a:lnTo>
                    <a:pt x="1382" y="298"/>
                  </a:lnTo>
                  <a:lnTo>
                    <a:pt x="1474" y="230"/>
                  </a:lnTo>
                  <a:lnTo>
                    <a:pt x="1491" y="163"/>
                  </a:lnTo>
                  <a:lnTo>
                    <a:pt x="1492" y="150"/>
                  </a:lnTo>
                  <a:lnTo>
                    <a:pt x="1476" y="139"/>
                  </a:lnTo>
                  <a:lnTo>
                    <a:pt x="1355" y="149"/>
                  </a:lnTo>
                  <a:lnTo>
                    <a:pt x="1261" y="218"/>
                  </a:lnTo>
                  <a:lnTo>
                    <a:pt x="1247" y="227"/>
                  </a:lnTo>
                  <a:lnTo>
                    <a:pt x="1261" y="227"/>
                  </a:lnTo>
                  <a:lnTo>
                    <a:pt x="1276" y="227"/>
                  </a:lnTo>
                  <a:lnTo>
                    <a:pt x="1276" y="218"/>
                  </a:lnTo>
                  <a:lnTo>
                    <a:pt x="1290" y="204"/>
                  </a:lnTo>
                  <a:lnTo>
                    <a:pt x="1276" y="204"/>
                  </a:lnTo>
                  <a:lnTo>
                    <a:pt x="1066" y="132"/>
                  </a:lnTo>
                </a:path>
              </a:pathLst>
            </a:custGeom>
            <a:noFill/>
            <a:ln w="69850">
              <a:solidFill>
                <a:srgbClr val="FFAD2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51" name="Freeform 45"/>
            <p:cNvSpPr>
              <a:spLocks/>
            </p:cNvSpPr>
            <p:nvPr/>
          </p:nvSpPr>
          <p:spPr bwMode="auto">
            <a:xfrm>
              <a:off x="4444" y="3381"/>
              <a:ext cx="133" cy="83"/>
            </a:xfrm>
            <a:custGeom>
              <a:avLst/>
              <a:gdLst>
                <a:gd name="T0" fmla="*/ 12 w 173"/>
                <a:gd name="T1" fmla="*/ 0 h 83"/>
                <a:gd name="T2" fmla="*/ 7 w 173"/>
                <a:gd name="T3" fmla="*/ 34 h 83"/>
                <a:gd name="T4" fmla="*/ 8 w 173"/>
                <a:gd name="T5" fmla="*/ 37 h 83"/>
                <a:gd name="T6" fmla="*/ 14 w 173"/>
                <a:gd name="T7" fmla="*/ 41 h 83"/>
                <a:gd name="T8" fmla="*/ 22 w 173"/>
                <a:gd name="T9" fmla="*/ 45 h 83"/>
                <a:gd name="T10" fmla="*/ 28 w 173"/>
                <a:gd name="T11" fmla="*/ 45 h 83"/>
                <a:gd name="T12" fmla="*/ 28 w 173"/>
                <a:gd name="T13" fmla="*/ 47 h 83"/>
                <a:gd name="T14" fmla="*/ 29 w 173"/>
                <a:gd name="T15" fmla="*/ 67 h 83"/>
                <a:gd name="T16" fmla="*/ 28 w 173"/>
                <a:gd name="T17" fmla="*/ 68 h 83"/>
                <a:gd name="T18" fmla="*/ 22 w 173"/>
                <a:gd name="T19" fmla="*/ 55 h 83"/>
                <a:gd name="T20" fmla="*/ 5 w 173"/>
                <a:gd name="T21" fmla="*/ 35 h 83"/>
                <a:gd name="T22" fmla="*/ 2 w 173"/>
                <a:gd name="T23" fmla="*/ 35 h 83"/>
                <a:gd name="T24" fmla="*/ 2 w 173"/>
                <a:gd name="T25" fmla="*/ 37 h 83"/>
                <a:gd name="T26" fmla="*/ 0 w 173"/>
                <a:gd name="T27" fmla="*/ 41 h 83"/>
                <a:gd name="T28" fmla="*/ 2 w 173"/>
                <a:gd name="T29" fmla="*/ 44 h 83"/>
                <a:gd name="T30" fmla="*/ 5 w 173"/>
                <a:gd name="T31" fmla="*/ 49 h 83"/>
                <a:gd name="T32" fmla="*/ 6 w 173"/>
                <a:gd name="T33" fmla="*/ 50 h 83"/>
                <a:gd name="T34" fmla="*/ 8 w 173"/>
                <a:gd name="T35" fmla="*/ 74 h 83"/>
                <a:gd name="T36" fmla="*/ 12 w 173"/>
                <a:gd name="T37" fmla="*/ 80 h 83"/>
                <a:gd name="T38" fmla="*/ 15 w 173"/>
                <a:gd name="T39" fmla="*/ 80 h 83"/>
                <a:gd name="T40" fmla="*/ 18 w 173"/>
                <a:gd name="T41" fmla="*/ 83 h 83"/>
                <a:gd name="T42" fmla="*/ 19 w 173"/>
                <a:gd name="T43" fmla="*/ 80 h 83"/>
                <a:gd name="T44" fmla="*/ 19 w 173"/>
                <a:gd name="T45" fmla="*/ 73 h 83"/>
                <a:gd name="T46" fmla="*/ 17 w 173"/>
                <a:gd name="T47" fmla="*/ 71 h 83"/>
                <a:gd name="T48" fmla="*/ 17 w 173"/>
                <a:gd name="T49" fmla="*/ 67 h 83"/>
                <a:gd name="T50" fmla="*/ 16 w 173"/>
                <a:gd name="T51" fmla="*/ 66 h 83"/>
                <a:gd name="T52" fmla="*/ 16 w 173"/>
                <a:gd name="T53" fmla="*/ 70 h 83"/>
                <a:gd name="T54" fmla="*/ 22 w 173"/>
                <a:gd name="T55" fmla="*/ 74 h 83"/>
                <a:gd name="T56" fmla="*/ 24 w 173"/>
                <a:gd name="T57" fmla="*/ 74 h 83"/>
                <a:gd name="T58" fmla="*/ 29 w 173"/>
                <a:gd name="T59" fmla="*/ 74 h 83"/>
                <a:gd name="T60" fmla="*/ 35 w 173"/>
                <a:gd name="T61" fmla="*/ 73 h 83"/>
                <a:gd name="T62" fmla="*/ 35 w 173"/>
                <a:gd name="T63" fmla="*/ 65 h 83"/>
                <a:gd name="T64" fmla="*/ 35 w 173"/>
                <a:gd name="T65" fmla="*/ 58 h 83"/>
                <a:gd name="T66" fmla="*/ 35 w 173"/>
                <a:gd name="T67" fmla="*/ 52 h 83"/>
                <a:gd name="T68" fmla="*/ 35 w 173"/>
                <a:gd name="T69" fmla="*/ 47 h 83"/>
                <a:gd name="T70" fmla="*/ 33 w 173"/>
                <a:gd name="T71" fmla="*/ 43 h 83"/>
                <a:gd name="T72" fmla="*/ 32 w 173"/>
                <a:gd name="T73" fmla="*/ 36 h 83"/>
                <a:gd name="T74" fmla="*/ 32 w 173"/>
                <a:gd name="T75" fmla="*/ 33 h 83"/>
                <a:gd name="T76" fmla="*/ 31 w 173"/>
                <a:gd name="T77" fmla="*/ 33 h 83"/>
                <a:gd name="T78" fmla="*/ 31 w 173"/>
                <a:gd name="T79" fmla="*/ 28 h 83"/>
                <a:gd name="T80" fmla="*/ 31 w 173"/>
                <a:gd name="T81" fmla="*/ 12 h 83"/>
                <a:gd name="T82" fmla="*/ 29 w 173"/>
                <a:gd name="T83" fmla="*/ 1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52" name="Freeform 46"/>
            <p:cNvSpPr>
              <a:spLocks/>
            </p:cNvSpPr>
            <p:nvPr/>
          </p:nvSpPr>
          <p:spPr bwMode="auto">
            <a:xfrm>
              <a:off x="4359" y="3441"/>
              <a:ext cx="123" cy="59"/>
            </a:xfrm>
            <a:custGeom>
              <a:avLst/>
              <a:gdLst>
                <a:gd name="T0" fmla="*/ 1 w 259"/>
                <a:gd name="T1" fmla="*/ 2 h 116"/>
                <a:gd name="T2" fmla="*/ 1 w 259"/>
                <a:gd name="T3" fmla="*/ 2 h 116"/>
                <a:gd name="T4" fmla="*/ 1 w 259"/>
                <a:gd name="T5" fmla="*/ 2 h 116"/>
                <a:gd name="T6" fmla="*/ 1 w 259"/>
                <a:gd name="T7" fmla="*/ 2 h 116"/>
                <a:gd name="T8" fmla="*/ 2 w 259"/>
                <a:gd name="T9" fmla="*/ 1 h 116"/>
                <a:gd name="T10" fmla="*/ 2 w 259"/>
                <a:gd name="T11" fmla="*/ 2 h 116"/>
                <a:gd name="T12" fmla="*/ 1 w 259"/>
                <a:gd name="T13" fmla="*/ 2 h 116"/>
                <a:gd name="T14" fmla="*/ 1 w 259"/>
                <a:gd name="T15" fmla="*/ 2 h 116"/>
                <a:gd name="T16" fmla="*/ 1 w 259"/>
                <a:gd name="T17" fmla="*/ 2 h 116"/>
                <a:gd name="T18" fmla="*/ 1 w 259"/>
                <a:gd name="T19" fmla="*/ 2 h 116"/>
                <a:gd name="T20" fmla="*/ 2 w 259"/>
                <a:gd name="T21" fmla="*/ 2 h 116"/>
                <a:gd name="T22" fmla="*/ 2 w 259"/>
                <a:gd name="T23" fmla="*/ 2 h 116"/>
                <a:gd name="T24" fmla="*/ 2 w 259"/>
                <a:gd name="T25" fmla="*/ 2 h 116"/>
                <a:gd name="T26" fmla="*/ 2 w 259"/>
                <a:gd name="T27" fmla="*/ 2 h 116"/>
                <a:gd name="T28" fmla="*/ 1 w 259"/>
                <a:gd name="T29" fmla="*/ 2 h 116"/>
                <a:gd name="T30" fmla="*/ 2 w 259"/>
                <a:gd name="T31" fmla="*/ 2 h 116"/>
                <a:gd name="T32" fmla="*/ 2 w 259"/>
                <a:gd name="T33" fmla="*/ 2 h 116"/>
                <a:gd name="T34" fmla="*/ 2 w 259"/>
                <a:gd name="T35" fmla="*/ 2 h 116"/>
                <a:gd name="T36" fmla="*/ 3 w 259"/>
                <a:gd name="T37" fmla="*/ 1 h 116"/>
                <a:gd name="T38" fmla="*/ 3 w 259"/>
                <a:gd name="T39" fmla="*/ 1 h 116"/>
                <a:gd name="T40" fmla="*/ 2 w 259"/>
                <a:gd name="T41" fmla="*/ 1 h 116"/>
                <a:gd name="T42" fmla="*/ 2 w 259"/>
                <a:gd name="T43" fmla="*/ 1 h 116"/>
                <a:gd name="T44" fmla="*/ 2 w 259"/>
                <a:gd name="T45" fmla="*/ 1 h 116"/>
                <a:gd name="T46" fmla="*/ 2 w 259"/>
                <a:gd name="T47" fmla="*/ 1 h 116"/>
                <a:gd name="T48" fmla="*/ 2 w 259"/>
                <a:gd name="T49" fmla="*/ 1 h 116"/>
                <a:gd name="T50" fmla="*/ 2 w 259"/>
                <a:gd name="T51" fmla="*/ 1 h 116"/>
                <a:gd name="T52" fmla="*/ 2 w 259"/>
                <a:gd name="T53" fmla="*/ 1 h 116"/>
                <a:gd name="T54" fmla="*/ 2 w 259"/>
                <a:gd name="T55" fmla="*/ 0 h 116"/>
                <a:gd name="T56" fmla="*/ 2 w 259"/>
                <a:gd name="T57" fmla="*/ 1 h 116"/>
                <a:gd name="T58" fmla="*/ 2 w 259"/>
                <a:gd name="T59" fmla="*/ 1 h 116"/>
                <a:gd name="T60" fmla="*/ 2 w 259"/>
                <a:gd name="T61" fmla="*/ 1 h 116"/>
                <a:gd name="T62" fmla="*/ 2 w 259"/>
                <a:gd name="T63" fmla="*/ 1 h 116"/>
                <a:gd name="T64" fmla="*/ 2 w 259"/>
                <a:gd name="T65" fmla="*/ 2 h 116"/>
                <a:gd name="T66" fmla="*/ 2 w 259"/>
                <a:gd name="T67" fmla="*/ 2 h 116"/>
                <a:gd name="T68" fmla="*/ 2 w 259"/>
                <a:gd name="T69" fmla="*/ 2 h 116"/>
                <a:gd name="T70" fmla="*/ 2 w 259"/>
                <a:gd name="T71" fmla="*/ 2 h 116"/>
                <a:gd name="T72" fmla="*/ 3 w 259"/>
                <a:gd name="T73" fmla="*/ 2 h 116"/>
                <a:gd name="T74" fmla="*/ 3 w 259"/>
                <a:gd name="T75" fmla="*/ 2 h 116"/>
                <a:gd name="T76" fmla="*/ 3 w 259"/>
                <a:gd name="T77" fmla="*/ 2 h 116"/>
                <a:gd name="T78" fmla="*/ 3 w 259"/>
                <a:gd name="T79" fmla="*/ 2 h 116"/>
                <a:gd name="T80" fmla="*/ 3 w 259"/>
                <a:gd name="T81" fmla="*/ 2 h 116"/>
                <a:gd name="T82" fmla="*/ 3 w 259"/>
                <a:gd name="T83" fmla="*/ 2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9"/>
                <a:gd name="T127" fmla="*/ 0 h 116"/>
                <a:gd name="T128" fmla="*/ 259 w 259"/>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9" h="116">
                  <a:moveTo>
                    <a:pt x="0" y="93"/>
                  </a:moveTo>
                  <a:lnTo>
                    <a:pt x="102" y="95"/>
                  </a:lnTo>
                  <a:lnTo>
                    <a:pt x="104" y="92"/>
                  </a:lnTo>
                  <a:lnTo>
                    <a:pt x="106" y="87"/>
                  </a:lnTo>
                  <a:lnTo>
                    <a:pt x="106" y="86"/>
                  </a:lnTo>
                  <a:lnTo>
                    <a:pt x="109" y="86"/>
                  </a:lnTo>
                  <a:lnTo>
                    <a:pt x="114" y="84"/>
                  </a:lnTo>
                  <a:lnTo>
                    <a:pt x="140" y="70"/>
                  </a:lnTo>
                  <a:lnTo>
                    <a:pt x="175" y="61"/>
                  </a:lnTo>
                  <a:lnTo>
                    <a:pt x="178" y="61"/>
                  </a:lnTo>
                  <a:lnTo>
                    <a:pt x="178" y="62"/>
                  </a:lnTo>
                  <a:lnTo>
                    <a:pt x="163" y="73"/>
                  </a:lnTo>
                  <a:lnTo>
                    <a:pt x="146" y="77"/>
                  </a:lnTo>
                  <a:lnTo>
                    <a:pt x="126" y="82"/>
                  </a:lnTo>
                  <a:lnTo>
                    <a:pt x="121" y="86"/>
                  </a:lnTo>
                  <a:lnTo>
                    <a:pt x="121" y="89"/>
                  </a:lnTo>
                  <a:lnTo>
                    <a:pt x="121" y="95"/>
                  </a:lnTo>
                  <a:lnTo>
                    <a:pt x="121" y="96"/>
                  </a:lnTo>
                  <a:lnTo>
                    <a:pt x="126" y="96"/>
                  </a:lnTo>
                  <a:lnTo>
                    <a:pt x="142" y="99"/>
                  </a:lnTo>
                  <a:lnTo>
                    <a:pt x="163" y="95"/>
                  </a:lnTo>
                  <a:lnTo>
                    <a:pt x="167" y="89"/>
                  </a:lnTo>
                  <a:lnTo>
                    <a:pt x="172" y="77"/>
                  </a:lnTo>
                  <a:lnTo>
                    <a:pt x="175" y="64"/>
                  </a:lnTo>
                  <a:lnTo>
                    <a:pt x="178" y="63"/>
                  </a:lnTo>
                  <a:lnTo>
                    <a:pt x="178" y="64"/>
                  </a:lnTo>
                  <a:lnTo>
                    <a:pt x="172" y="77"/>
                  </a:lnTo>
                  <a:lnTo>
                    <a:pt x="146" y="99"/>
                  </a:lnTo>
                  <a:lnTo>
                    <a:pt x="144" y="110"/>
                  </a:lnTo>
                  <a:lnTo>
                    <a:pt x="144" y="115"/>
                  </a:lnTo>
                  <a:lnTo>
                    <a:pt x="159" y="116"/>
                  </a:lnTo>
                  <a:lnTo>
                    <a:pt x="180" y="116"/>
                  </a:lnTo>
                  <a:lnTo>
                    <a:pt x="201" y="116"/>
                  </a:lnTo>
                  <a:lnTo>
                    <a:pt x="205" y="116"/>
                  </a:lnTo>
                  <a:lnTo>
                    <a:pt x="221" y="111"/>
                  </a:lnTo>
                  <a:lnTo>
                    <a:pt x="224" y="96"/>
                  </a:lnTo>
                  <a:lnTo>
                    <a:pt x="229" y="74"/>
                  </a:lnTo>
                  <a:lnTo>
                    <a:pt x="229" y="60"/>
                  </a:lnTo>
                  <a:lnTo>
                    <a:pt x="232" y="55"/>
                  </a:lnTo>
                  <a:lnTo>
                    <a:pt x="232" y="50"/>
                  </a:lnTo>
                  <a:lnTo>
                    <a:pt x="229" y="46"/>
                  </a:lnTo>
                  <a:lnTo>
                    <a:pt x="224" y="42"/>
                  </a:lnTo>
                  <a:lnTo>
                    <a:pt x="208" y="37"/>
                  </a:lnTo>
                  <a:lnTo>
                    <a:pt x="205" y="32"/>
                  </a:lnTo>
                  <a:lnTo>
                    <a:pt x="205" y="27"/>
                  </a:lnTo>
                  <a:lnTo>
                    <a:pt x="205" y="24"/>
                  </a:lnTo>
                  <a:lnTo>
                    <a:pt x="205" y="21"/>
                  </a:lnTo>
                  <a:lnTo>
                    <a:pt x="205" y="18"/>
                  </a:lnTo>
                  <a:lnTo>
                    <a:pt x="205" y="13"/>
                  </a:lnTo>
                  <a:lnTo>
                    <a:pt x="205" y="11"/>
                  </a:lnTo>
                  <a:lnTo>
                    <a:pt x="205" y="9"/>
                  </a:lnTo>
                  <a:lnTo>
                    <a:pt x="206" y="8"/>
                  </a:lnTo>
                  <a:lnTo>
                    <a:pt x="206" y="5"/>
                  </a:lnTo>
                  <a:lnTo>
                    <a:pt x="206" y="3"/>
                  </a:lnTo>
                  <a:lnTo>
                    <a:pt x="204" y="1"/>
                  </a:lnTo>
                  <a:lnTo>
                    <a:pt x="204" y="0"/>
                  </a:lnTo>
                  <a:lnTo>
                    <a:pt x="220" y="1"/>
                  </a:lnTo>
                  <a:lnTo>
                    <a:pt x="222" y="5"/>
                  </a:lnTo>
                  <a:lnTo>
                    <a:pt x="221" y="25"/>
                  </a:lnTo>
                  <a:lnTo>
                    <a:pt x="216" y="38"/>
                  </a:lnTo>
                  <a:lnTo>
                    <a:pt x="201" y="40"/>
                  </a:lnTo>
                  <a:lnTo>
                    <a:pt x="197" y="40"/>
                  </a:lnTo>
                  <a:lnTo>
                    <a:pt x="195" y="40"/>
                  </a:lnTo>
                  <a:lnTo>
                    <a:pt x="193" y="44"/>
                  </a:lnTo>
                  <a:lnTo>
                    <a:pt x="191" y="57"/>
                  </a:lnTo>
                  <a:lnTo>
                    <a:pt x="189" y="66"/>
                  </a:lnTo>
                  <a:lnTo>
                    <a:pt x="189" y="78"/>
                  </a:lnTo>
                  <a:lnTo>
                    <a:pt x="191" y="82"/>
                  </a:lnTo>
                  <a:lnTo>
                    <a:pt x="205" y="82"/>
                  </a:lnTo>
                  <a:lnTo>
                    <a:pt x="210" y="84"/>
                  </a:lnTo>
                  <a:lnTo>
                    <a:pt x="213" y="84"/>
                  </a:lnTo>
                  <a:lnTo>
                    <a:pt x="219" y="85"/>
                  </a:lnTo>
                  <a:lnTo>
                    <a:pt x="224" y="85"/>
                  </a:lnTo>
                  <a:lnTo>
                    <a:pt x="229" y="85"/>
                  </a:lnTo>
                  <a:lnTo>
                    <a:pt x="232" y="85"/>
                  </a:lnTo>
                  <a:lnTo>
                    <a:pt x="234" y="84"/>
                  </a:lnTo>
                  <a:lnTo>
                    <a:pt x="239" y="79"/>
                  </a:lnTo>
                  <a:lnTo>
                    <a:pt x="241" y="78"/>
                  </a:lnTo>
                  <a:lnTo>
                    <a:pt x="243" y="78"/>
                  </a:lnTo>
                  <a:lnTo>
                    <a:pt x="243" y="79"/>
                  </a:lnTo>
                  <a:lnTo>
                    <a:pt x="245" y="84"/>
                  </a:lnTo>
                  <a:lnTo>
                    <a:pt x="249" y="87"/>
                  </a:lnTo>
                  <a:lnTo>
                    <a:pt x="255" y="87"/>
                  </a:lnTo>
                  <a:lnTo>
                    <a:pt x="257" y="87"/>
                  </a:lnTo>
                  <a:lnTo>
                    <a:pt x="259" y="87"/>
                  </a:lnTo>
                </a:path>
              </a:pathLst>
            </a:custGeom>
            <a:noFill/>
            <a:ln w="396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53" name="Freeform 47"/>
            <p:cNvSpPr>
              <a:spLocks/>
            </p:cNvSpPr>
            <p:nvPr/>
          </p:nvSpPr>
          <p:spPr bwMode="auto">
            <a:xfrm>
              <a:off x="3949" y="3390"/>
              <a:ext cx="129" cy="42"/>
            </a:xfrm>
            <a:custGeom>
              <a:avLst/>
              <a:gdLst>
                <a:gd name="T0" fmla="*/ 0 w 270"/>
                <a:gd name="T1" fmla="*/ 0 h 83"/>
                <a:gd name="T2" fmla="*/ 0 w 270"/>
                <a:gd name="T3" fmla="*/ 1 h 83"/>
                <a:gd name="T4" fmla="*/ 0 w 270"/>
                <a:gd name="T5" fmla="*/ 2 h 83"/>
                <a:gd name="T6" fmla="*/ 0 w 270"/>
                <a:gd name="T7" fmla="*/ 2 h 83"/>
                <a:gd name="T8" fmla="*/ 1 w 270"/>
                <a:gd name="T9" fmla="*/ 2 h 83"/>
                <a:gd name="T10" fmla="*/ 1 w 270"/>
                <a:gd name="T11" fmla="*/ 1 h 83"/>
                <a:gd name="T12" fmla="*/ 1 w 270"/>
                <a:gd name="T13" fmla="*/ 1 h 83"/>
                <a:gd name="T14" fmla="*/ 1 w 270"/>
                <a:gd name="T15" fmla="*/ 1 h 83"/>
                <a:gd name="T16" fmla="*/ 1 w 270"/>
                <a:gd name="T17" fmla="*/ 1 h 83"/>
                <a:gd name="T18" fmla="*/ 1 w 270"/>
                <a:gd name="T19" fmla="*/ 1 h 83"/>
                <a:gd name="T20" fmla="*/ 0 w 270"/>
                <a:gd name="T21" fmla="*/ 1 h 83"/>
                <a:gd name="T22" fmla="*/ 0 w 270"/>
                <a:gd name="T23" fmla="*/ 1 h 83"/>
                <a:gd name="T24" fmla="*/ 0 w 270"/>
                <a:gd name="T25" fmla="*/ 1 h 83"/>
                <a:gd name="T26" fmla="*/ 0 w 270"/>
                <a:gd name="T27" fmla="*/ 1 h 83"/>
                <a:gd name="T28" fmla="*/ 1 w 270"/>
                <a:gd name="T29" fmla="*/ 1 h 83"/>
                <a:gd name="T30" fmla="*/ 1 w 270"/>
                <a:gd name="T31" fmla="*/ 1 h 83"/>
                <a:gd name="T32" fmla="*/ 1 w 270"/>
                <a:gd name="T33" fmla="*/ 1 h 83"/>
                <a:gd name="T34" fmla="*/ 1 w 270"/>
                <a:gd name="T35" fmla="*/ 1 h 83"/>
                <a:gd name="T36" fmla="*/ 2 w 270"/>
                <a:gd name="T37" fmla="*/ 1 h 83"/>
                <a:gd name="T38" fmla="*/ 2 w 270"/>
                <a:gd name="T39" fmla="*/ 1 h 83"/>
                <a:gd name="T40" fmla="*/ 2 w 270"/>
                <a:gd name="T41" fmla="*/ 1 h 83"/>
                <a:gd name="T42" fmla="*/ 2 w 270"/>
                <a:gd name="T43" fmla="*/ 1 h 83"/>
                <a:gd name="T44" fmla="*/ 2 w 270"/>
                <a:gd name="T45" fmla="*/ 1 h 83"/>
                <a:gd name="T46" fmla="*/ 2 w 270"/>
                <a:gd name="T47" fmla="*/ 2 h 83"/>
                <a:gd name="T48" fmla="*/ 2 w 270"/>
                <a:gd name="T49" fmla="*/ 2 h 83"/>
                <a:gd name="T50" fmla="*/ 2 w 270"/>
                <a:gd name="T51" fmla="*/ 2 h 83"/>
                <a:gd name="T52" fmla="*/ 2 w 270"/>
                <a:gd name="T53" fmla="*/ 1 h 83"/>
                <a:gd name="T54" fmla="*/ 2 w 270"/>
                <a:gd name="T55" fmla="*/ 1 h 83"/>
                <a:gd name="T56" fmla="*/ 3 w 270"/>
                <a:gd name="T57" fmla="*/ 1 h 83"/>
                <a:gd name="T58" fmla="*/ 3 w 270"/>
                <a:gd name="T59" fmla="*/ 1 h 83"/>
                <a:gd name="T60" fmla="*/ 3 w 270"/>
                <a:gd name="T61" fmla="*/ 1 h 83"/>
                <a:gd name="T62" fmla="*/ 3 w 270"/>
                <a:gd name="T63" fmla="*/ 2 h 83"/>
                <a:gd name="T64" fmla="*/ 3 w 270"/>
                <a:gd name="T65" fmla="*/ 2 h 83"/>
                <a:gd name="T66" fmla="*/ 3 w 270"/>
                <a:gd name="T67" fmla="*/ 2 h 83"/>
                <a:gd name="T68" fmla="*/ 3 w 270"/>
                <a:gd name="T69" fmla="*/ 2 h 83"/>
                <a:gd name="T70" fmla="*/ 3 w 270"/>
                <a:gd name="T71" fmla="*/ 2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0"/>
                <a:gd name="T109" fmla="*/ 0 h 83"/>
                <a:gd name="T110" fmla="*/ 270 w 27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0" h="83">
                  <a:moveTo>
                    <a:pt x="17" y="0"/>
                  </a:moveTo>
                  <a:lnTo>
                    <a:pt x="14" y="0"/>
                  </a:lnTo>
                  <a:lnTo>
                    <a:pt x="1" y="25"/>
                  </a:lnTo>
                  <a:lnTo>
                    <a:pt x="0" y="38"/>
                  </a:lnTo>
                  <a:lnTo>
                    <a:pt x="0" y="51"/>
                  </a:lnTo>
                  <a:lnTo>
                    <a:pt x="16" y="66"/>
                  </a:lnTo>
                  <a:lnTo>
                    <a:pt x="40" y="68"/>
                  </a:lnTo>
                  <a:lnTo>
                    <a:pt x="62" y="68"/>
                  </a:lnTo>
                  <a:lnTo>
                    <a:pt x="66" y="66"/>
                  </a:lnTo>
                  <a:lnTo>
                    <a:pt x="69" y="66"/>
                  </a:lnTo>
                  <a:lnTo>
                    <a:pt x="72" y="59"/>
                  </a:lnTo>
                  <a:lnTo>
                    <a:pt x="75" y="47"/>
                  </a:lnTo>
                  <a:lnTo>
                    <a:pt x="75" y="44"/>
                  </a:lnTo>
                  <a:lnTo>
                    <a:pt x="75" y="40"/>
                  </a:lnTo>
                  <a:lnTo>
                    <a:pt x="75" y="37"/>
                  </a:lnTo>
                  <a:lnTo>
                    <a:pt x="75" y="32"/>
                  </a:lnTo>
                  <a:lnTo>
                    <a:pt x="79" y="28"/>
                  </a:lnTo>
                  <a:lnTo>
                    <a:pt x="79" y="24"/>
                  </a:lnTo>
                  <a:lnTo>
                    <a:pt x="79" y="21"/>
                  </a:lnTo>
                  <a:lnTo>
                    <a:pt x="76" y="21"/>
                  </a:lnTo>
                  <a:lnTo>
                    <a:pt x="73" y="24"/>
                  </a:lnTo>
                  <a:lnTo>
                    <a:pt x="68" y="25"/>
                  </a:lnTo>
                  <a:lnTo>
                    <a:pt x="65" y="29"/>
                  </a:lnTo>
                  <a:lnTo>
                    <a:pt x="62" y="34"/>
                  </a:lnTo>
                  <a:lnTo>
                    <a:pt x="62" y="37"/>
                  </a:lnTo>
                  <a:lnTo>
                    <a:pt x="62" y="38"/>
                  </a:lnTo>
                  <a:lnTo>
                    <a:pt x="62" y="44"/>
                  </a:lnTo>
                  <a:lnTo>
                    <a:pt x="66" y="44"/>
                  </a:lnTo>
                  <a:lnTo>
                    <a:pt x="69" y="44"/>
                  </a:lnTo>
                  <a:lnTo>
                    <a:pt x="75" y="44"/>
                  </a:lnTo>
                  <a:lnTo>
                    <a:pt x="79" y="44"/>
                  </a:lnTo>
                  <a:lnTo>
                    <a:pt x="85" y="40"/>
                  </a:lnTo>
                  <a:lnTo>
                    <a:pt x="89" y="39"/>
                  </a:lnTo>
                  <a:lnTo>
                    <a:pt x="92" y="35"/>
                  </a:lnTo>
                  <a:lnTo>
                    <a:pt x="97" y="34"/>
                  </a:lnTo>
                  <a:lnTo>
                    <a:pt x="103" y="30"/>
                  </a:lnTo>
                  <a:lnTo>
                    <a:pt x="125" y="28"/>
                  </a:lnTo>
                  <a:lnTo>
                    <a:pt x="155" y="28"/>
                  </a:lnTo>
                  <a:lnTo>
                    <a:pt x="174" y="28"/>
                  </a:lnTo>
                  <a:lnTo>
                    <a:pt x="174" y="30"/>
                  </a:lnTo>
                  <a:lnTo>
                    <a:pt x="173" y="35"/>
                  </a:lnTo>
                  <a:lnTo>
                    <a:pt x="173" y="47"/>
                  </a:lnTo>
                  <a:lnTo>
                    <a:pt x="173" y="52"/>
                  </a:lnTo>
                  <a:lnTo>
                    <a:pt x="173" y="53"/>
                  </a:lnTo>
                  <a:lnTo>
                    <a:pt x="173" y="55"/>
                  </a:lnTo>
                  <a:lnTo>
                    <a:pt x="173" y="59"/>
                  </a:lnTo>
                  <a:lnTo>
                    <a:pt x="173" y="71"/>
                  </a:lnTo>
                  <a:lnTo>
                    <a:pt x="178" y="76"/>
                  </a:lnTo>
                  <a:lnTo>
                    <a:pt x="200" y="79"/>
                  </a:lnTo>
                  <a:lnTo>
                    <a:pt x="204" y="79"/>
                  </a:lnTo>
                  <a:lnTo>
                    <a:pt x="207" y="79"/>
                  </a:lnTo>
                  <a:lnTo>
                    <a:pt x="210" y="80"/>
                  </a:lnTo>
                  <a:lnTo>
                    <a:pt x="212" y="69"/>
                  </a:lnTo>
                  <a:lnTo>
                    <a:pt x="212" y="63"/>
                  </a:lnTo>
                  <a:lnTo>
                    <a:pt x="216" y="60"/>
                  </a:lnTo>
                  <a:lnTo>
                    <a:pt x="218" y="60"/>
                  </a:lnTo>
                  <a:lnTo>
                    <a:pt x="224" y="59"/>
                  </a:lnTo>
                  <a:lnTo>
                    <a:pt x="230" y="59"/>
                  </a:lnTo>
                  <a:lnTo>
                    <a:pt x="250" y="59"/>
                  </a:lnTo>
                  <a:lnTo>
                    <a:pt x="250" y="60"/>
                  </a:lnTo>
                  <a:lnTo>
                    <a:pt x="253" y="60"/>
                  </a:lnTo>
                  <a:lnTo>
                    <a:pt x="253" y="62"/>
                  </a:lnTo>
                  <a:lnTo>
                    <a:pt x="255" y="69"/>
                  </a:lnTo>
                  <a:lnTo>
                    <a:pt x="255" y="71"/>
                  </a:lnTo>
                  <a:lnTo>
                    <a:pt x="258" y="72"/>
                  </a:lnTo>
                  <a:lnTo>
                    <a:pt x="262" y="77"/>
                  </a:lnTo>
                  <a:lnTo>
                    <a:pt x="263" y="77"/>
                  </a:lnTo>
                  <a:lnTo>
                    <a:pt x="265" y="77"/>
                  </a:lnTo>
                  <a:lnTo>
                    <a:pt x="267" y="77"/>
                  </a:lnTo>
                  <a:lnTo>
                    <a:pt x="267" y="79"/>
                  </a:lnTo>
                  <a:lnTo>
                    <a:pt x="267" y="80"/>
                  </a:lnTo>
                  <a:lnTo>
                    <a:pt x="267" y="83"/>
                  </a:lnTo>
                  <a:lnTo>
                    <a:pt x="270" y="83"/>
                  </a:lnTo>
                </a:path>
              </a:pathLst>
            </a:custGeom>
            <a:noFill/>
            <a:ln w="60325">
              <a:solidFill>
                <a:srgbClr val="DB7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54" name="Freeform 48"/>
            <p:cNvSpPr>
              <a:spLocks/>
            </p:cNvSpPr>
            <p:nvPr/>
          </p:nvSpPr>
          <p:spPr bwMode="auto">
            <a:xfrm>
              <a:off x="4186" y="3465"/>
              <a:ext cx="183" cy="158"/>
            </a:xfrm>
            <a:custGeom>
              <a:avLst/>
              <a:gdLst>
                <a:gd name="T0" fmla="*/ 64 w 225"/>
                <a:gd name="T1" fmla="*/ 0 h 133"/>
                <a:gd name="T2" fmla="*/ 54 w 225"/>
                <a:gd name="T3" fmla="*/ 12 h 133"/>
                <a:gd name="T4" fmla="*/ 50 w 225"/>
                <a:gd name="T5" fmla="*/ 25 h 133"/>
                <a:gd name="T6" fmla="*/ 50 w 225"/>
                <a:gd name="T7" fmla="*/ 53 h 133"/>
                <a:gd name="T8" fmla="*/ 53 w 225"/>
                <a:gd name="T9" fmla="*/ 63 h 133"/>
                <a:gd name="T10" fmla="*/ 56 w 225"/>
                <a:gd name="T11" fmla="*/ 63 h 133"/>
                <a:gd name="T12" fmla="*/ 59 w 225"/>
                <a:gd name="T13" fmla="*/ 53 h 133"/>
                <a:gd name="T14" fmla="*/ 56 w 225"/>
                <a:gd name="T15" fmla="*/ 25 h 133"/>
                <a:gd name="T16" fmla="*/ 62 w 225"/>
                <a:gd name="T17" fmla="*/ 25 h 133"/>
                <a:gd name="T18" fmla="*/ 62 w 225"/>
                <a:gd name="T19" fmla="*/ 121 h 133"/>
                <a:gd name="T20" fmla="*/ 48 w 225"/>
                <a:gd name="T21" fmla="*/ 148 h 133"/>
                <a:gd name="T22" fmla="*/ 39 w 225"/>
                <a:gd name="T23" fmla="*/ 151 h 133"/>
                <a:gd name="T24" fmla="*/ 38 w 225"/>
                <a:gd name="T25" fmla="*/ 163 h 133"/>
                <a:gd name="T26" fmla="*/ 39 w 225"/>
                <a:gd name="T27" fmla="*/ 179 h 133"/>
                <a:gd name="T28" fmla="*/ 50 w 225"/>
                <a:gd name="T29" fmla="*/ 179 h 133"/>
                <a:gd name="T30" fmla="*/ 37 w 225"/>
                <a:gd name="T31" fmla="*/ 189 h 133"/>
                <a:gd name="T32" fmla="*/ 29 w 225"/>
                <a:gd name="T33" fmla="*/ 190 h 133"/>
                <a:gd name="T34" fmla="*/ 39 w 225"/>
                <a:gd name="T35" fmla="*/ 200 h 133"/>
                <a:gd name="T36" fmla="*/ 46 w 225"/>
                <a:gd name="T37" fmla="*/ 200 h 133"/>
                <a:gd name="T38" fmla="*/ 46 w 225"/>
                <a:gd name="T39" fmla="*/ 257 h 133"/>
                <a:gd name="T40" fmla="*/ 43 w 225"/>
                <a:gd name="T41" fmla="*/ 305 h 133"/>
                <a:gd name="T42" fmla="*/ 24 w 225"/>
                <a:gd name="T43" fmla="*/ 293 h 133"/>
                <a:gd name="T44" fmla="*/ 20 w 225"/>
                <a:gd name="T45" fmla="*/ 314 h 133"/>
                <a:gd name="T46" fmla="*/ 27 w 225"/>
                <a:gd name="T47" fmla="*/ 374 h 133"/>
                <a:gd name="T48" fmla="*/ 29 w 225"/>
                <a:gd name="T49" fmla="*/ 253 h 133"/>
                <a:gd name="T50" fmla="*/ 29 w 225"/>
                <a:gd name="T51" fmla="*/ 226 h 133"/>
                <a:gd name="T52" fmla="*/ 37 w 225"/>
                <a:gd name="T53" fmla="*/ 159 h 133"/>
                <a:gd name="T54" fmla="*/ 30 w 225"/>
                <a:gd name="T55" fmla="*/ 211 h 133"/>
                <a:gd name="T56" fmla="*/ 32 w 225"/>
                <a:gd name="T57" fmla="*/ 273 h 133"/>
                <a:gd name="T58" fmla="*/ 38 w 225"/>
                <a:gd name="T59" fmla="*/ 268 h 133"/>
                <a:gd name="T60" fmla="*/ 44 w 225"/>
                <a:gd name="T61" fmla="*/ 226 h 133"/>
                <a:gd name="T62" fmla="*/ 41 w 225"/>
                <a:gd name="T63" fmla="*/ 305 h 133"/>
                <a:gd name="T64" fmla="*/ 36 w 225"/>
                <a:gd name="T65" fmla="*/ 285 h 133"/>
                <a:gd name="T66" fmla="*/ 35 w 225"/>
                <a:gd name="T67" fmla="*/ 166 h 133"/>
                <a:gd name="T68" fmla="*/ 29 w 225"/>
                <a:gd name="T69" fmla="*/ 57 h 133"/>
                <a:gd name="T70" fmla="*/ 18 w 225"/>
                <a:gd name="T71" fmla="*/ 115 h 133"/>
                <a:gd name="T72" fmla="*/ 15 w 225"/>
                <a:gd name="T73" fmla="*/ 140 h 133"/>
                <a:gd name="T74" fmla="*/ 12 w 225"/>
                <a:gd name="T75" fmla="*/ 151 h 133"/>
                <a:gd name="T76" fmla="*/ 16 w 225"/>
                <a:gd name="T77" fmla="*/ 179 h 133"/>
                <a:gd name="T78" fmla="*/ 6 w 225"/>
                <a:gd name="T79" fmla="*/ 176 h 133"/>
                <a:gd name="T80" fmla="*/ 6 w 225"/>
                <a:gd name="T81" fmla="*/ 179 h 133"/>
                <a:gd name="T82" fmla="*/ 27 w 225"/>
                <a:gd name="T83" fmla="*/ 181 h 133"/>
                <a:gd name="T84" fmla="*/ 24 w 225"/>
                <a:gd name="T85" fmla="*/ 96 h 133"/>
                <a:gd name="T86" fmla="*/ 17 w 225"/>
                <a:gd name="T87" fmla="*/ 96 h 133"/>
                <a:gd name="T88" fmla="*/ 17 w 225"/>
                <a:gd name="T89" fmla="*/ 125 h 133"/>
                <a:gd name="T90" fmla="*/ 11 w 225"/>
                <a:gd name="T91" fmla="*/ 151 h 133"/>
                <a:gd name="T92" fmla="*/ 5 w 225"/>
                <a:gd name="T93" fmla="*/ 166 h 133"/>
                <a:gd name="T94" fmla="*/ 0 w 225"/>
                <a:gd name="T95" fmla="*/ 220 h 133"/>
                <a:gd name="T96" fmla="*/ 0 w 225"/>
                <a:gd name="T97" fmla="*/ 241 h 133"/>
                <a:gd name="T98" fmla="*/ 0 w 225"/>
                <a:gd name="T99" fmla="*/ 268 h 1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
                <a:gd name="T151" fmla="*/ 0 h 133"/>
                <a:gd name="T152" fmla="*/ 225 w 225"/>
                <a:gd name="T153" fmla="*/ 133 h 1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 h="133">
                  <a:moveTo>
                    <a:pt x="225" y="1"/>
                  </a:moveTo>
                  <a:lnTo>
                    <a:pt x="223" y="0"/>
                  </a:lnTo>
                  <a:lnTo>
                    <a:pt x="221" y="0"/>
                  </a:lnTo>
                  <a:lnTo>
                    <a:pt x="217" y="1"/>
                  </a:lnTo>
                  <a:lnTo>
                    <a:pt x="201" y="1"/>
                  </a:lnTo>
                  <a:lnTo>
                    <a:pt x="186" y="4"/>
                  </a:lnTo>
                  <a:lnTo>
                    <a:pt x="180" y="5"/>
                  </a:lnTo>
                  <a:lnTo>
                    <a:pt x="178" y="8"/>
                  </a:lnTo>
                  <a:lnTo>
                    <a:pt x="176" y="9"/>
                  </a:lnTo>
                  <a:lnTo>
                    <a:pt x="173" y="11"/>
                  </a:lnTo>
                  <a:lnTo>
                    <a:pt x="173" y="15"/>
                  </a:lnTo>
                  <a:lnTo>
                    <a:pt x="173" y="19"/>
                  </a:lnTo>
                  <a:lnTo>
                    <a:pt x="176" y="21"/>
                  </a:lnTo>
                  <a:lnTo>
                    <a:pt x="178" y="23"/>
                  </a:lnTo>
                  <a:lnTo>
                    <a:pt x="183" y="23"/>
                  </a:lnTo>
                  <a:lnTo>
                    <a:pt x="188" y="23"/>
                  </a:lnTo>
                  <a:lnTo>
                    <a:pt x="191" y="23"/>
                  </a:lnTo>
                  <a:lnTo>
                    <a:pt x="194" y="23"/>
                  </a:lnTo>
                  <a:lnTo>
                    <a:pt x="199" y="21"/>
                  </a:lnTo>
                  <a:lnTo>
                    <a:pt x="201" y="21"/>
                  </a:lnTo>
                  <a:lnTo>
                    <a:pt x="201" y="19"/>
                  </a:lnTo>
                  <a:lnTo>
                    <a:pt x="201" y="18"/>
                  </a:lnTo>
                  <a:lnTo>
                    <a:pt x="201" y="11"/>
                  </a:lnTo>
                  <a:lnTo>
                    <a:pt x="196" y="9"/>
                  </a:lnTo>
                  <a:lnTo>
                    <a:pt x="194" y="9"/>
                  </a:lnTo>
                  <a:lnTo>
                    <a:pt x="209" y="9"/>
                  </a:lnTo>
                  <a:lnTo>
                    <a:pt x="211" y="9"/>
                  </a:lnTo>
                  <a:lnTo>
                    <a:pt x="211" y="23"/>
                  </a:lnTo>
                  <a:lnTo>
                    <a:pt x="211" y="40"/>
                  </a:lnTo>
                  <a:lnTo>
                    <a:pt x="211" y="43"/>
                  </a:lnTo>
                  <a:lnTo>
                    <a:pt x="211" y="47"/>
                  </a:lnTo>
                  <a:lnTo>
                    <a:pt x="191" y="49"/>
                  </a:lnTo>
                  <a:lnTo>
                    <a:pt x="165" y="52"/>
                  </a:lnTo>
                  <a:lnTo>
                    <a:pt x="139" y="54"/>
                  </a:lnTo>
                  <a:lnTo>
                    <a:pt x="134" y="54"/>
                  </a:lnTo>
                  <a:lnTo>
                    <a:pt x="133" y="54"/>
                  </a:lnTo>
                  <a:lnTo>
                    <a:pt x="133" y="56"/>
                  </a:lnTo>
                  <a:lnTo>
                    <a:pt x="131" y="56"/>
                  </a:lnTo>
                  <a:lnTo>
                    <a:pt x="131" y="58"/>
                  </a:lnTo>
                  <a:lnTo>
                    <a:pt x="131" y="62"/>
                  </a:lnTo>
                  <a:lnTo>
                    <a:pt x="134" y="64"/>
                  </a:lnTo>
                  <a:lnTo>
                    <a:pt x="137" y="64"/>
                  </a:lnTo>
                  <a:lnTo>
                    <a:pt x="142" y="64"/>
                  </a:lnTo>
                  <a:lnTo>
                    <a:pt x="159" y="64"/>
                  </a:lnTo>
                  <a:lnTo>
                    <a:pt x="173" y="64"/>
                  </a:lnTo>
                  <a:lnTo>
                    <a:pt x="176" y="64"/>
                  </a:lnTo>
                  <a:lnTo>
                    <a:pt x="173" y="64"/>
                  </a:lnTo>
                  <a:lnTo>
                    <a:pt x="128" y="67"/>
                  </a:lnTo>
                  <a:lnTo>
                    <a:pt x="90" y="68"/>
                  </a:lnTo>
                  <a:lnTo>
                    <a:pt x="85" y="68"/>
                  </a:lnTo>
                  <a:lnTo>
                    <a:pt x="100" y="68"/>
                  </a:lnTo>
                  <a:lnTo>
                    <a:pt x="116" y="70"/>
                  </a:lnTo>
                  <a:lnTo>
                    <a:pt x="132" y="71"/>
                  </a:lnTo>
                  <a:lnTo>
                    <a:pt x="136" y="71"/>
                  </a:lnTo>
                  <a:lnTo>
                    <a:pt x="151" y="71"/>
                  </a:lnTo>
                  <a:lnTo>
                    <a:pt x="155" y="71"/>
                  </a:lnTo>
                  <a:lnTo>
                    <a:pt x="157" y="71"/>
                  </a:lnTo>
                  <a:lnTo>
                    <a:pt x="160" y="71"/>
                  </a:lnTo>
                  <a:lnTo>
                    <a:pt x="160" y="75"/>
                  </a:lnTo>
                  <a:lnTo>
                    <a:pt x="160" y="92"/>
                  </a:lnTo>
                  <a:lnTo>
                    <a:pt x="157" y="104"/>
                  </a:lnTo>
                  <a:lnTo>
                    <a:pt x="155" y="109"/>
                  </a:lnTo>
                  <a:lnTo>
                    <a:pt x="148" y="109"/>
                  </a:lnTo>
                  <a:lnTo>
                    <a:pt x="133" y="109"/>
                  </a:lnTo>
                  <a:lnTo>
                    <a:pt x="118" y="107"/>
                  </a:lnTo>
                  <a:lnTo>
                    <a:pt x="86" y="104"/>
                  </a:lnTo>
                  <a:lnTo>
                    <a:pt x="68" y="104"/>
                  </a:lnTo>
                  <a:lnTo>
                    <a:pt x="66" y="106"/>
                  </a:lnTo>
                  <a:lnTo>
                    <a:pt x="66" y="111"/>
                  </a:lnTo>
                  <a:lnTo>
                    <a:pt x="69" y="129"/>
                  </a:lnTo>
                  <a:lnTo>
                    <a:pt x="89" y="130"/>
                  </a:lnTo>
                  <a:lnTo>
                    <a:pt x="94" y="133"/>
                  </a:lnTo>
                  <a:lnTo>
                    <a:pt x="97" y="129"/>
                  </a:lnTo>
                  <a:lnTo>
                    <a:pt x="100" y="106"/>
                  </a:lnTo>
                  <a:lnTo>
                    <a:pt x="100" y="90"/>
                  </a:lnTo>
                  <a:lnTo>
                    <a:pt x="100" y="86"/>
                  </a:lnTo>
                  <a:lnTo>
                    <a:pt x="100" y="82"/>
                  </a:lnTo>
                  <a:lnTo>
                    <a:pt x="100" y="81"/>
                  </a:lnTo>
                  <a:lnTo>
                    <a:pt x="100" y="79"/>
                  </a:lnTo>
                  <a:lnTo>
                    <a:pt x="107" y="65"/>
                  </a:lnTo>
                  <a:lnTo>
                    <a:pt x="128" y="56"/>
                  </a:lnTo>
                  <a:lnTo>
                    <a:pt x="128" y="54"/>
                  </a:lnTo>
                  <a:lnTo>
                    <a:pt x="128" y="56"/>
                  </a:lnTo>
                  <a:lnTo>
                    <a:pt x="106" y="75"/>
                  </a:lnTo>
                  <a:lnTo>
                    <a:pt x="103" y="91"/>
                  </a:lnTo>
                  <a:lnTo>
                    <a:pt x="103" y="94"/>
                  </a:lnTo>
                  <a:lnTo>
                    <a:pt x="108" y="97"/>
                  </a:lnTo>
                  <a:lnTo>
                    <a:pt x="130" y="99"/>
                  </a:lnTo>
                  <a:lnTo>
                    <a:pt x="133" y="99"/>
                  </a:lnTo>
                  <a:lnTo>
                    <a:pt x="132" y="96"/>
                  </a:lnTo>
                  <a:lnTo>
                    <a:pt x="126" y="96"/>
                  </a:lnTo>
                  <a:lnTo>
                    <a:pt x="126" y="94"/>
                  </a:lnTo>
                  <a:lnTo>
                    <a:pt x="151" y="81"/>
                  </a:lnTo>
                  <a:lnTo>
                    <a:pt x="182" y="80"/>
                  </a:lnTo>
                  <a:lnTo>
                    <a:pt x="162" y="92"/>
                  </a:lnTo>
                  <a:lnTo>
                    <a:pt x="141" y="109"/>
                  </a:lnTo>
                  <a:lnTo>
                    <a:pt x="126" y="113"/>
                  </a:lnTo>
                  <a:lnTo>
                    <a:pt x="124" y="113"/>
                  </a:lnTo>
                  <a:lnTo>
                    <a:pt x="124" y="101"/>
                  </a:lnTo>
                  <a:lnTo>
                    <a:pt x="121" y="74"/>
                  </a:lnTo>
                  <a:lnTo>
                    <a:pt x="120" y="60"/>
                  </a:lnTo>
                  <a:lnTo>
                    <a:pt x="120" y="59"/>
                  </a:lnTo>
                  <a:lnTo>
                    <a:pt x="120" y="55"/>
                  </a:lnTo>
                  <a:lnTo>
                    <a:pt x="117" y="42"/>
                  </a:lnTo>
                  <a:lnTo>
                    <a:pt x="101" y="20"/>
                  </a:lnTo>
                  <a:lnTo>
                    <a:pt x="82" y="19"/>
                  </a:lnTo>
                  <a:lnTo>
                    <a:pt x="67" y="20"/>
                  </a:lnTo>
                  <a:lnTo>
                    <a:pt x="61" y="41"/>
                  </a:lnTo>
                  <a:lnTo>
                    <a:pt x="61" y="47"/>
                  </a:lnTo>
                  <a:lnTo>
                    <a:pt x="56" y="47"/>
                  </a:lnTo>
                  <a:lnTo>
                    <a:pt x="51" y="50"/>
                  </a:lnTo>
                  <a:lnTo>
                    <a:pt x="46" y="51"/>
                  </a:lnTo>
                  <a:lnTo>
                    <a:pt x="41" y="51"/>
                  </a:lnTo>
                  <a:lnTo>
                    <a:pt x="41" y="54"/>
                  </a:lnTo>
                  <a:lnTo>
                    <a:pt x="46" y="58"/>
                  </a:lnTo>
                  <a:lnTo>
                    <a:pt x="48" y="62"/>
                  </a:lnTo>
                  <a:lnTo>
                    <a:pt x="54" y="64"/>
                  </a:lnTo>
                  <a:lnTo>
                    <a:pt x="51" y="64"/>
                  </a:lnTo>
                  <a:lnTo>
                    <a:pt x="37" y="64"/>
                  </a:lnTo>
                  <a:lnTo>
                    <a:pt x="21" y="62"/>
                  </a:lnTo>
                  <a:lnTo>
                    <a:pt x="18" y="62"/>
                  </a:lnTo>
                  <a:lnTo>
                    <a:pt x="21" y="62"/>
                  </a:lnTo>
                  <a:lnTo>
                    <a:pt x="21" y="64"/>
                  </a:lnTo>
                  <a:lnTo>
                    <a:pt x="37" y="65"/>
                  </a:lnTo>
                  <a:lnTo>
                    <a:pt x="70" y="68"/>
                  </a:lnTo>
                  <a:lnTo>
                    <a:pt x="91" y="65"/>
                  </a:lnTo>
                  <a:lnTo>
                    <a:pt x="91" y="62"/>
                  </a:lnTo>
                  <a:lnTo>
                    <a:pt x="91" y="47"/>
                  </a:lnTo>
                  <a:lnTo>
                    <a:pt x="86" y="34"/>
                  </a:lnTo>
                  <a:lnTo>
                    <a:pt x="67" y="34"/>
                  </a:lnTo>
                  <a:lnTo>
                    <a:pt x="61" y="34"/>
                  </a:lnTo>
                  <a:lnTo>
                    <a:pt x="59" y="34"/>
                  </a:lnTo>
                  <a:lnTo>
                    <a:pt x="59" y="37"/>
                  </a:lnTo>
                  <a:lnTo>
                    <a:pt x="59" y="41"/>
                  </a:lnTo>
                  <a:lnTo>
                    <a:pt x="59" y="44"/>
                  </a:lnTo>
                  <a:lnTo>
                    <a:pt x="59" y="47"/>
                  </a:lnTo>
                  <a:lnTo>
                    <a:pt x="54" y="51"/>
                  </a:lnTo>
                  <a:lnTo>
                    <a:pt x="39" y="54"/>
                  </a:lnTo>
                  <a:lnTo>
                    <a:pt x="23" y="56"/>
                  </a:lnTo>
                  <a:lnTo>
                    <a:pt x="21" y="56"/>
                  </a:lnTo>
                  <a:lnTo>
                    <a:pt x="15" y="59"/>
                  </a:lnTo>
                  <a:lnTo>
                    <a:pt x="9" y="73"/>
                  </a:lnTo>
                  <a:lnTo>
                    <a:pt x="5" y="76"/>
                  </a:lnTo>
                  <a:lnTo>
                    <a:pt x="0" y="78"/>
                  </a:lnTo>
                  <a:lnTo>
                    <a:pt x="0" y="80"/>
                  </a:lnTo>
                  <a:lnTo>
                    <a:pt x="0" y="81"/>
                  </a:lnTo>
                  <a:lnTo>
                    <a:pt x="0" y="86"/>
                  </a:lnTo>
                  <a:lnTo>
                    <a:pt x="0" y="89"/>
                  </a:lnTo>
                  <a:lnTo>
                    <a:pt x="0" y="92"/>
                  </a:lnTo>
                  <a:lnTo>
                    <a:pt x="0" y="96"/>
                  </a:lnTo>
                </a:path>
              </a:pathLst>
            </a:custGeom>
            <a:noFill/>
            <a:ln w="50800">
              <a:solidFill>
                <a:srgbClr val="C96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55" name="Freeform 49"/>
            <p:cNvSpPr>
              <a:spLocks/>
            </p:cNvSpPr>
            <p:nvPr/>
          </p:nvSpPr>
          <p:spPr bwMode="auto">
            <a:xfrm>
              <a:off x="4008" y="3349"/>
              <a:ext cx="93" cy="34"/>
            </a:xfrm>
            <a:custGeom>
              <a:avLst/>
              <a:gdLst>
                <a:gd name="T0" fmla="*/ 0 w 195"/>
                <a:gd name="T1" fmla="*/ 1 h 66"/>
                <a:gd name="T2" fmla="*/ 0 w 195"/>
                <a:gd name="T3" fmla="*/ 1 h 66"/>
                <a:gd name="T4" fmla="*/ 0 w 195"/>
                <a:gd name="T5" fmla="*/ 1 h 66"/>
                <a:gd name="T6" fmla="*/ 0 w 195"/>
                <a:gd name="T7" fmla="*/ 1 h 66"/>
                <a:gd name="T8" fmla="*/ 0 w 195"/>
                <a:gd name="T9" fmla="*/ 1 h 66"/>
                <a:gd name="T10" fmla="*/ 0 w 195"/>
                <a:gd name="T11" fmla="*/ 1 h 66"/>
                <a:gd name="T12" fmla="*/ 0 w 195"/>
                <a:gd name="T13" fmla="*/ 1 h 66"/>
                <a:gd name="T14" fmla="*/ 0 w 195"/>
                <a:gd name="T15" fmla="*/ 1 h 66"/>
                <a:gd name="T16" fmla="*/ 0 w 195"/>
                <a:gd name="T17" fmla="*/ 1 h 66"/>
                <a:gd name="T18" fmla="*/ 0 w 195"/>
                <a:gd name="T19" fmla="*/ 1 h 66"/>
                <a:gd name="T20" fmla="*/ 1 w 195"/>
                <a:gd name="T21" fmla="*/ 1 h 66"/>
                <a:gd name="T22" fmla="*/ 1 w 195"/>
                <a:gd name="T23" fmla="*/ 1 h 66"/>
                <a:gd name="T24" fmla="*/ 1 w 195"/>
                <a:gd name="T25" fmla="*/ 1 h 66"/>
                <a:gd name="T26" fmla="*/ 1 w 195"/>
                <a:gd name="T27" fmla="*/ 1 h 66"/>
                <a:gd name="T28" fmla="*/ 1 w 195"/>
                <a:gd name="T29" fmla="*/ 1 h 66"/>
                <a:gd name="T30" fmla="*/ 1 w 195"/>
                <a:gd name="T31" fmla="*/ 1 h 66"/>
                <a:gd name="T32" fmla="*/ 1 w 195"/>
                <a:gd name="T33" fmla="*/ 2 h 66"/>
                <a:gd name="T34" fmla="*/ 1 w 195"/>
                <a:gd name="T35" fmla="*/ 2 h 66"/>
                <a:gd name="T36" fmla="*/ 1 w 195"/>
                <a:gd name="T37" fmla="*/ 1 h 66"/>
                <a:gd name="T38" fmla="*/ 1 w 195"/>
                <a:gd name="T39" fmla="*/ 1 h 66"/>
                <a:gd name="T40" fmla="*/ 1 w 195"/>
                <a:gd name="T41" fmla="*/ 1 h 66"/>
                <a:gd name="T42" fmla="*/ 1 w 195"/>
                <a:gd name="T43" fmla="*/ 1 h 66"/>
                <a:gd name="T44" fmla="*/ 1 w 195"/>
                <a:gd name="T45" fmla="*/ 1 h 66"/>
                <a:gd name="T46" fmla="*/ 1 w 195"/>
                <a:gd name="T47" fmla="*/ 1 h 66"/>
                <a:gd name="T48" fmla="*/ 2 w 195"/>
                <a:gd name="T49" fmla="*/ 1 h 66"/>
                <a:gd name="T50" fmla="*/ 2 w 195"/>
                <a:gd name="T51" fmla="*/ 1 h 66"/>
                <a:gd name="T52" fmla="*/ 2 w 195"/>
                <a:gd name="T53" fmla="*/ 1 h 66"/>
                <a:gd name="T54" fmla="*/ 2 w 195"/>
                <a:gd name="T55" fmla="*/ 1 h 66"/>
                <a:gd name="T56" fmla="*/ 2 w 195"/>
                <a:gd name="T57" fmla="*/ 1 h 66"/>
                <a:gd name="T58" fmla="*/ 2 w 195"/>
                <a:gd name="T59" fmla="*/ 1 h 66"/>
                <a:gd name="T60" fmla="*/ 2 w 195"/>
                <a:gd name="T61" fmla="*/ 0 h 66"/>
                <a:gd name="T62" fmla="*/ 2 w 195"/>
                <a:gd name="T63" fmla="*/ 1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66"/>
                <a:gd name="T98" fmla="*/ 195 w 195"/>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66">
                  <a:moveTo>
                    <a:pt x="0" y="13"/>
                  </a:moveTo>
                  <a:lnTo>
                    <a:pt x="0" y="20"/>
                  </a:lnTo>
                  <a:lnTo>
                    <a:pt x="9" y="50"/>
                  </a:lnTo>
                  <a:lnTo>
                    <a:pt x="11" y="53"/>
                  </a:lnTo>
                  <a:lnTo>
                    <a:pt x="13" y="59"/>
                  </a:lnTo>
                  <a:lnTo>
                    <a:pt x="16" y="61"/>
                  </a:lnTo>
                  <a:lnTo>
                    <a:pt x="18" y="62"/>
                  </a:lnTo>
                  <a:lnTo>
                    <a:pt x="21" y="62"/>
                  </a:lnTo>
                  <a:lnTo>
                    <a:pt x="23" y="62"/>
                  </a:lnTo>
                  <a:lnTo>
                    <a:pt x="25" y="62"/>
                  </a:lnTo>
                  <a:lnTo>
                    <a:pt x="30" y="62"/>
                  </a:lnTo>
                  <a:lnTo>
                    <a:pt x="36" y="61"/>
                  </a:lnTo>
                  <a:lnTo>
                    <a:pt x="40" y="61"/>
                  </a:lnTo>
                  <a:lnTo>
                    <a:pt x="42" y="59"/>
                  </a:lnTo>
                  <a:lnTo>
                    <a:pt x="45" y="59"/>
                  </a:lnTo>
                  <a:lnTo>
                    <a:pt x="47" y="59"/>
                  </a:lnTo>
                  <a:lnTo>
                    <a:pt x="53" y="59"/>
                  </a:lnTo>
                  <a:lnTo>
                    <a:pt x="57" y="59"/>
                  </a:lnTo>
                  <a:lnTo>
                    <a:pt x="60" y="57"/>
                  </a:lnTo>
                  <a:lnTo>
                    <a:pt x="64" y="57"/>
                  </a:lnTo>
                  <a:lnTo>
                    <a:pt x="69" y="57"/>
                  </a:lnTo>
                  <a:lnTo>
                    <a:pt x="71" y="57"/>
                  </a:lnTo>
                  <a:lnTo>
                    <a:pt x="73" y="57"/>
                  </a:lnTo>
                  <a:lnTo>
                    <a:pt x="78" y="54"/>
                  </a:lnTo>
                  <a:lnTo>
                    <a:pt x="80" y="54"/>
                  </a:lnTo>
                  <a:lnTo>
                    <a:pt x="83" y="54"/>
                  </a:lnTo>
                  <a:lnTo>
                    <a:pt x="84" y="54"/>
                  </a:lnTo>
                  <a:lnTo>
                    <a:pt x="90" y="54"/>
                  </a:lnTo>
                  <a:lnTo>
                    <a:pt x="92" y="54"/>
                  </a:lnTo>
                  <a:lnTo>
                    <a:pt x="91" y="58"/>
                  </a:lnTo>
                  <a:lnTo>
                    <a:pt x="94" y="58"/>
                  </a:lnTo>
                  <a:lnTo>
                    <a:pt x="94" y="62"/>
                  </a:lnTo>
                  <a:lnTo>
                    <a:pt x="96" y="62"/>
                  </a:lnTo>
                  <a:lnTo>
                    <a:pt x="99" y="66"/>
                  </a:lnTo>
                  <a:lnTo>
                    <a:pt x="102" y="66"/>
                  </a:lnTo>
                  <a:lnTo>
                    <a:pt x="104" y="66"/>
                  </a:lnTo>
                  <a:lnTo>
                    <a:pt x="109" y="66"/>
                  </a:lnTo>
                  <a:lnTo>
                    <a:pt x="111" y="63"/>
                  </a:lnTo>
                  <a:lnTo>
                    <a:pt x="115" y="62"/>
                  </a:lnTo>
                  <a:lnTo>
                    <a:pt x="119" y="60"/>
                  </a:lnTo>
                  <a:lnTo>
                    <a:pt x="122" y="58"/>
                  </a:lnTo>
                  <a:lnTo>
                    <a:pt x="126" y="53"/>
                  </a:lnTo>
                  <a:lnTo>
                    <a:pt x="130" y="51"/>
                  </a:lnTo>
                  <a:lnTo>
                    <a:pt x="130" y="50"/>
                  </a:lnTo>
                  <a:lnTo>
                    <a:pt x="131" y="45"/>
                  </a:lnTo>
                  <a:lnTo>
                    <a:pt x="131" y="43"/>
                  </a:lnTo>
                  <a:lnTo>
                    <a:pt x="133" y="42"/>
                  </a:lnTo>
                  <a:lnTo>
                    <a:pt x="138" y="42"/>
                  </a:lnTo>
                  <a:lnTo>
                    <a:pt x="144" y="42"/>
                  </a:lnTo>
                  <a:lnTo>
                    <a:pt x="148" y="39"/>
                  </a:lnTo>
                  <a:lnTo>
                    <a:pt x="155" y="39"/>
                  </a:lnTo>
                  <a:lnTo>
                    <a:pt x="157" y="39"/>
                  </a:lnTo>
                  <a:lnTo>
                    <a:pt x="162" y="42"/>
                  </a:lnTo>
                  <a:lnTo>
                    <a:pt x="164" y="42"/>
                  </a:lnTo>
                  <a:lnTo>
                    <a:pt x="168" y="42"/>
                  </a:lnTo>
                  <a:lnTo>
                    <a:pt x="168" y="36"/>
                  </a:lnTo>
                  <a:lnTo>
                    <a:pt x="168" y="24"/>
                  </a:lnTo>
                  <a:lnTo>
                    <a:pt x="170" y="12"/>
                  </a:lnTo>
                  <a:lnTo>
                    <a:pt x="170" y="8"/>
                  </a:lnTo>
                  <a:lnTo>
                    <a:pt x="172" y="6"/>
                  </a:lnTo>
                  <a:lnTo>
                    <a:pt x="172" y="3"/>
                  </a:lnTo>
                  <a:lnTo>
                    <a:pt x="176" y="0"/>
                  </a:lnTo>
                  <a:lnTo>
                    <a:pt x="193" y="2"/>
                  </a:lnTo>
                  <a:lnTo>
                    <a:pt x="195" y="2"/>
                  </a:lnTo>
                  <a:lnTo>
                    <a:pt x="195" y="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56" name="Freeform 50"/>
            <p:cNvSpPr>
              <a:spLocks/>
            </p:cNvSpPr>
            <p:nvPr/>
          </p:nvSpPr>
          <p:spPr bwMode="auto">
            <a:xfrm>
              <a:off x="4589" y="3342"/>
              <a:ext cx="77" cy="35"/>
            </a:xfrm>
            <a:custGeom>
              <a:avLst/>
              <a:gdLst>
                <a:gd name="T0" fmla="*/ 2 w 163"/>
                <a:gd name="T1" fmla="*/ 1 h 68"/>
                <a:gd name="T2" fmla="*/ 2 w 163"/>
                <a:gd name="T3" fmla="*/ 0 h 68"/>
                <a:gd name="T4" fmla="*/ 2 w 163"/>
                <a:gd name="T5" fmla="*/ 1 h 68"/>
                <a:gd name="T6" fmla="*/ 1 w 163"/>
                <a:gd name="T7" fmla="*/ 1 h 68"/>
                <a:gd name="T8" fmla="*/ 1 w 163"/>
                <a:gd name="T9" fmla="*/ 1 h 68"/>
                <a:gd name="T10" fmla="*/ 1 w 163"/>
                <a:gd name="T11" fmla="*/ 1 h 68"/>
                <a:gd name="T12" fmla="*/ 1 w 163"/>
                <a:gd name="T13" fmla="*/ 1 h 68"/>
                <a:gd name="T14" fmla="*/ 1 w 163"/>
                <a:gd name="T15" fmla="*/ 1 h 68"/>
                <a:gd name="T16" fmla="*/ 1 w 163"/>
                <a:gd name="T17" fmla="*/ 1 h 68"/>
                <a:gd name="T18" fmla="*/ 1 w 163"/>
                <a:gd name="T19" fmla="*/ 1 h 68"/>
                <a:gd name="T20" fmla="*/ 1 w 163"/>
                <a:gd name="T21" fmla="*/ 1 h 68"/>
                <a:gd name="T22" fmla="*/ 1 w 163"/>
                <a:gd name="T23" fmla="*/ 1 h 68"/>
                <a:gd name="T24" fmla="*/ 1 w 163"/>
                <a:gd name="T25" fmla="*/ 1 h 68"/>
                <a:gd name="T26" fmla="*/ 1 w 163"/>
                <a:gd name="T27" fmla="*/ 1 h 68"/>
                <a:gd name="T28" fmla="*/ 1 w 163"/>
                <a:gd name="T29" fmla="*/ 1 h 68"/>
                <a:gd name="T30" fmla="*/ 1 w 163"/>
                <a:gd name="T31" fmla="*/ 1 h 68"/>
                <a:gd name="T32" fmla="*/ 1 w 163"/>
                <a:gd name="T33" fmla="*/ 1 h 68"/>
                <a:gd name="T34" fmla="*/ 1 w 163"/>
                <a:gd name="T35" fmla="*/ 1 h 68"/>
                <a:gd name="T36" fmla="*/ 1 w 163"/>
                <a:gd name="T37" fmla="*/ 1 h 68"/>
                <a:gd name="T38" fmla="*/ 1 w 163"/>
                <a:gd name="T39" fmla="*/ 1 h 68"/>
                <a:gd name="T40" fmla="*/ 1 w 163"/>
                <a:gd name="T41" fmla="*/ 1 h 68"/>
                <a:gd name="T42" fmla="*/ 1 w 163"/>
                <a:gd name="T43" fmla="*/ 2 h 68"/>
                <a:gd name="T44" fmla="*/ 1 w 163"/>
                <a:gd name="T45" fmla="*/ 2 h 68"/>
                <a:gd name="T46" fmla="*/ 1 w 163"/>
                <a:gd name="T47" fmla="*/ 2 h 68"/>
                <a:gd name="T48" fmla="*/ 1 w 163"/>
                <a:gd name="T49" fmla="*/ 2 h 68"/>
                <a:gd name="T50" fmla="*/ 1 w 163"/>
                <a:gd name="T51" fmla="*/ 2 h 68"/>
                <a:gd name="T52" fmla="*/ 1 w 163"/>
                <a:gd name="T53" fmla="*/ 2 h 68"/>
                <a:gd name="T54" fmla="*/ 1 w 163"/>
                <a:gd name="T55" fmla="*/ 1 h 68"/>
                <a:gd name="T56" fmla="*/ 0 w 163"/>
                <a:gd name="T57" fmla="*/ 1 h 68"/>
                <a:gd name="T58" fmla="*/ 0 w 163"/>
                <a:gd name="T59" fmla="*/ 1 h 68"/>
                <a:gd name="T60" fmla="*/ 0 w 163"/>
                <a:gd name="T61" fmla="*/ 1 h 68"/>
                <a:gd name="T62" fmla="*/ 0 w 163"/>
                <a:gd name="T63" fmla="*/ 1 h 68"/>
                <a:gd name="T64" fmla="*/ 0 w 163"/>
                <a:gd name="T65" fmla="*/ 1 h 68"/>
                <a:gd name="T66" fmla="*/ 0 w 163"/>
                <a:gd name="T67" fmla="*/ 1 h 68"/>
                <a:gd name="T68" fmla="*/ 0 w 163"/>
                <a:gd name="T69" fmla="*/ 1 h 68"/>
                <a:gd name="T70" fmla="*/ 0 w 163"/>
                <a:gd name="T71" fmla="*/ 1 h 68"/>
                <a:gd name="T72" fmla="*/ 0 w 163"/>
                <a:gd name="T73" fmla="*/ 1 h 68"/>
                <a:gd name="T74" fmla="*/ 0 w 163"/>
                <a:gd name="T75" fmla="*/ 1 h 68"/>
                <a:gd name="T76" fmla="*/ 0 w 163"/>
                <a:gd name="T77" fmla="*/ 1 h 68"/>
                <a:gd name="T78" fmla="*/ 0 w 163"/>
                <a:gd name="T79" fmla="*/ 1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68"/>
                <a:gd name="T122" fmla="*/ 163 w 163"/>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68">
                  <a:moveTo>
                    <a:pt x="163" y="1"/>
                  </a:moveTo>
                  <a:lnTo>
                    <a:pt x="153" y="0"/>
                  </a:lnTo>
                  <a:lnTo>
                    <a:pt x="147" y="3"/>
                  </a:lnTo>
                  <a:lnTo>
                    <a:pt x="132" y="3"/>
                  </a:lnTo>
                  <a:lnTo>
                    <a:pt x="126" y="3"/>
                  </a:lnTo>
                  <a:lnTo>
                    <a:pt x="121" y="3"/>
                  </a:lnTo>
                  <a:lnTo>
                    <a:pt x="118" y="5"/>
                  </a:lnTo>
                  <a:lnTo>
                    <a:pt x="116" y="5"/>
                  </a:lnTo>
                  <a:lnTo>
                    <a:pt x="114" y="7"/>
                  </a:lnTo>
                  <a:lnTo>
                    <a:pt x="109" y="12"/>
                  </a:lnTo>
                  <a:lnTo>
                    <a:pt x="107" y="15"/>
                  </a:lnTo>
                  <a:lnTo>
                    <a:pt x="103" y="21"/>
                  </a:lnTo>
                  <a:lnTo>
                    <a:pt x="103" y="32"/>
                  </a:lnTo>
                  <a:lnTo>
                    <a:pt x="103" y="35"/>
                  </a:lnTo>
                  <a:lnTo>
                    <a:pt x="103" y="36"/>
                  </a:lnTo>
                  <a:lnTo>
                    <a:pt x="101" y="38"/>
                  </a:lnTo>
                  <a:lnTo>
                    <a:pt x="97" y="42"/>
                  </a:lnTo>
                  <a:lnTo>
                    <a:pt x="94" y="42"/>
                  </a:lnTo>
                  <a:lnTo>
                    <a:pt x="90" y="42"/>
                  </a:lnTo>
                  <a:lnTo>
                    <a:pt x="87" y="42"/>
                  </a:lnTo>
                  <a:lnTo>
                    <a:pt x="87" y="54"/>
                  </a:lnTo>
                  <a:lnTo>
                    <a:pt x="85" y="67"/>
                  </a:lnTo>
                  <a:lnTo>
                    <a:pt x="85" y="68"/>
                  </a:lnTo>
                  <a:lnTo>
                    <a:pt x="83" y="68"/>
                  </a:lnTo>
                  <a:lnTo>
                    <a:pt x="77" y="68"/>
                  </a:lnTo>
                  <a:lnTo>
                    <a:pt x="75" y="67"/>
                  </a:lnTo>
                  <a:lnTo>
                    <a:pt x="71" y="64"/>
                  </a:lnTo>
                  <a:lnTo>
                    <a:pt x="71" y="63"/>
                  </a:lnTo>
                  <a:lnTo>
                    <a:pt x="66" y="58"/>
                  </a:lnTo>
                  <a:lnTo>
                    <a:pt x="63" y="54"/>
                  </a:lnTo>
                  <a:lnTo>
                    <a:pt x="63" y="52"/>
                  </a:lnTo>
                  <a:lnTo>
                    <a:pt x="60" y="47"/>
                  </a:lnTo>
                  <a:lnTo>
                    <a:pt x="55" y="44"/>
                  </a:lnTo>
                  <a:lnTo>
                    <a:pt x="52" y="43"/>
                  </a:lnTo>
                  <a:lnTo>
                    <a:pt x="49" y="39"/>
                  </a:lnTo>
                  <a:lnTo>
                    <a:pt x="45" y="39"/>
                  </a:lnTo>
                  <a:lnTo>
                    <a:pt x="39" y="36"/>
                  </a:lnTo>
                  <a:lnTo>
                    <a:pt x="20" y="34"/>
                  </a:lnTo>
                  <a:lnTo>
                    <a:pt x="5" y="34"/>
                  </a:lnTo>
                  <a:lnTo>
                    <a:pt x="0"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57" name="Freeform 51"/>
            <p:cNvSpPr>
              <a:spLocks/>
            </p:cNvSpPr>
            <p:nvPr/>
          </p:nvSpPr>
          <p:spPr bwMode="auto">
            <a:xfrm>
              <a:off x="4365" y="3598"/>
              <a:ext cx="61" cy="37"/>
            </a:xfrm>
            <a:custGeom>
              <a:avLst/>
              <a:gdLst>
                <a:gd name="T0" fmla="*/ 1 w 127"/>
                <a:gd name="T1" fmla="*/ 0 h 75"/>
                <a:gd name="T2" fmla="*/ 1 w 127"/>
                <a:gd name="T3" fmla="*/ 0 h 75"/>
                <a:gd name="T4" fmla="*/ 0 w 127"/>
                <a:gd name="T5" fmla="*/ 0 h 75"/>
                <a:gd name="T6" fmla="*/ 0 w 127"/>
                <a:gd name="T7" fmla="*/ 0 h 75"/>
                <a:gd name="T8" fmla="*/ 0 w 127"/>
                <a:gd name="T9" fmla="*/ 0 h 75"/>
                <a:gd name="T10" fmla="*/ 0 w 127"/>
                <a:gd name="T11" fmla="*/ 0 h 75"/>
                <a:gd name="T12" fmla="*/ 0 w 127"/>
                <a:gd name="T13" fmla="*/ 0 h 75"/>
                <a:gd name="T14" fmla="*/ 0 w 127"/>
                <a:gd name="T15" fmla="*/ 0 h 75"/>
                <a:gd name="T16" fmla="*/ 0 w 127"/>
                <a:gd name="T17" fmla="*/ 0 h 75"/>
                <a:gd name="T18" fmla="*/ 0 w 127"/>
                <a:gd name="T19" fmla="*/ 0 h 75"/>
                <a:gd name="T20" fmla="*/ 0 w 127"/>
                <a:gd name="T21" fmla="*/ 0 h 75"/>
                <a:gd name="T22" fmla="*/ 0 w 127"/>
                <a:gd name="T23" fmla="*/ 0 h 75"/>
                <a:gd name="T24" fmla="*/ 0 w 127"/>
                <a:gd name="T25" fmla="*/ 0 h 75"/>
                <a:gd name="T26" fmla="*/ 0 w 127"/>
                <a:gd name="T27" fmla="*/ 0 h 75"/>
                <a:gd name="T28" fmla="*/ 0 w 127"/>
                <a:gd name="T29" fmla="*/ 0 h 75"/>
                <a:gd name="T30" fmla="*/ 0 w 127"/>
                <a:gd name="T31" fmla="*/ 0 h 75"/>
                <a:gd name="T32" fmla="*/ 0 w 127"/>
                <a:gd name="T33" fmla="*/ 0 h 75"/>
                <a:gd name="T34" fmla="*/ 0 w 127"/>
                <a:gd name="T35" fmla="*/ 0 h 75"/>
                <a:gd name="T36" fmla="*/ 0 w 127"/>
                <a:gd name="T37" fmla="*/ 0 h 75"/>
                <a:gd name="T38" fmla="*/ 0 w 127"/>
                <a:gd name="T39" fmla="*/ 0 h 75"/>
                <a:gd name="T40" fmla="*/ 0 w 127"/>
                <a:gd name="T41" fmla="*/ 0 h 75"/>
                <a:gd name="T42" fmla="*/ 0 w 127"/>
                <a:gd name="T43" fmla="*/ 0 h 75"/>
                <a:gd name="T44" fmla="*/ 0 w 127"/>
                <a:gd name="T45" fmla="*/ 0 h 75"/>
                <a:gd name="T46" fmla="*/ 0 w 127"/>
                <a:gd name="T47" fmla="*/ 0 h 75"/>
                <a:gd name="T48" fmla="*/ 0 w 127"/>
                <a:gd name="T49" fmla="*/ 0 h 75"/>
                <a:gd name="T50" fmla="*/ 0 w 127"/>
                <a:gd name="T51" fmla="*/ 0 h 75"/>
                <a:gd name="T52" fmla="*/ 0 w 127"/>
                <a:gd name="T53" fmla="*/ 0 h 75"/>
                <a:gd name="T54" fmla="*/ 0 w 127"/>
                <a:gd name="T55" fmla="*/ 0 h 75"/>
                <a:gd name="T56" fmla="*/ 0 w 127"/>
                <a:gd name="T57" fmla="*/ 0 h 75"/>
                <a:gd name="T58" fmla="*/ 0 w 127"/>
                <a:gd name="T59" fmla="*/ 0 h 75"/>
                <a:gd name="T60" fmla="*/ 0 w 127"/>
                <a:gd name="T61" fmla="*/ 0 h 75"/>
                <a:gd name="T62" fmla="*/ 0 w 127"/>
                <a:gd name="T63" fmla="*/ 0 h 75"/>
                <a:gd name="T64" fmla="*/ 0 w 127"/>
                <a:gd name="T65" fmla="*/ 1 h 75"/>
                <a:gd name="T66" fmla="*/ 0 w 127"/>
                <a:gd name="T67" fmla="*/ 1 h 75"/>
                <a:gd name="T68" fmla="*/ 0 w 127"/>
                <a:gd name="T69" fmla="*/ 1 h 75"/>
                <a:gd name="T70" fmla="*/ 0 w 127"/>
                <a:gd name="T71" fmla="*/ 1 h 75"/>
                <a:gd name="T72" fmla="*/ 0 w 127"/>
                <a:gd name="T73" fmla="*/ 1 h 75"/>
                <a:gd name="T74" fmla="*/ 0 w 127"/>
                <a:gd name="T75" fmla="*/ 1 h 75"/>
                <a:gd name="T76" fmla="*/ 0 w 127"/>
                <a:gd name="T77" fmla="*/ 1 h 75"/>
                <a:gd name="T78" fmla="*/ 0 w 127"/>
                <a:gd name="T79" fmla="*/ 1 h 75"/>
                <a:gd name="T80" fmla="*/ 0 w 127"/>
                <a:gd name="T81" fmla="*/ 1 h 75"/>
                <a:gd name="T82" fmla="*/ 0 w 127"/>
                <a:gd name="T83" fmla="*/ 1 h 75"/>
                <a:gd name="T84" fmla="*/ 0 w 127"/>
                <a:gd name="T85" fmla="*/ 1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
                <a:gd name="T130" fmla="*/ 0 h 75"/>
                <a:gd name="T131" fmla="*/ 127 w 127"/>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 h="75">
                  <a:moveTo>
                    <a:pt x="127" y="4"/>
                  </a:moveTo>
                  <a:lnTo>
                    <a:pt x="124" y="4"/>
                  </a:lnTo>
                  <a:lnTo>
                    <a:pt x="65" y="0"/>
                  </a:lnTo>
                  <a:lnTo>
                    <a:pt x="63" y="0"/>
                  </a:lnTo>
                  <a:lnTo>
                    <a:pt x="62" y="3"/>
                  </a:lnTo>
                  <a:lnTo>
                    <a:pt x="61" y="5"/>
                  </a:lnTo>
                  <a:lnTo>
                    <a:pt x="58" y="6"/>
                  </a:lnTo>
                  <a:lnTo>
                    <a:pt x="58" y="9"/>
                  </a:lnTo>
                  <a:lnTo>
                    <a:pt x="58" y="13"/>
                  </a:lnTo>
                  <a:lnTo>
                    <a:pt x="58" y="16"/>
                  </a:lnTo>
                  <a:lnTo>
                    <a:pt x="58" y="19"/>
                  </a:lnTo>
                  <a:lnTo>
                    <a:pt x="58" y="23"/>
                  </a:lnTo>
                  <a:lnTo>
                    <a:pt x="56" y="24"/>
                  </a:lnTo>
                  <a:lnTo>
                    <a:pt x="49" y="27"/>
                  </a:lnTo>
                  <a:lnTo>
                    <a:pt x="45" y="28"/>
                  </a:lnTo>
                  <a:lnTo>
                    <a:pt x="30" y="30"/>
                  </a:lnTo>
                  <a:lnTo>
                    <a:pt x="26" y="35"/>
                  </a:lnTo>
                  <a:lnTo>
                    <a:pt x="24" y="35"/>
                  </a:lnTo>
                  <a:lnTo>
                    <a:pt x="22" y="37"/>
                  </a:lnTo>
                  <a:lnTo>
                    <a:pt x="19" y="37"/>
                  </a:lnTo>
                  <a:lnTo>
                    <a:pt x="19" y="38"/>
                  </a:lnTo>
                  <a:lnTo>
                    <a:pt x="17" y="42"/>
                  </a:lnTo>
                  <a:lnTo>
                    <a:pt x="14" y="46"/>
                  </a:lnTo>
                  <a:lnTo>
                    <a:pt x="11" y="50"/>
                  </a:lnTo>
                  <a:lnTo>
                    <a:pt x="11" y="51"/>
                  </a:lnTo>
                  <a:lnTo>
                    <a:pt x="11" y="55"/>
                  </a:lnTo>
                  <a:lnTo>
                    <a:pt x="9" y="55"/>
                  </a:lnTo>
                  <a:lnTo>
                    <a:pt x="5" y="55"/>
                  </a:lnTo>
                  <a:lnTo>
                    <a:pt x="3" y="55"/>
                  </a:lnTo>
                  <a:lnTo>
                    <a:pt x="3" y="58"/>
                  </a:lnTo>
                  <a:lnTo>
                    <a:pt x="0" y="58"/>
                  </a:lnTo>
                  <a:lnTo>
                    <a:pt x="0" y="62"/>
                  </a:lnTo>
                  <a:lnTo>
                    <a:pt x="0" y="64"/>
                  </a:lnTo>
                  <a:lnTo>
                    <a:pt x="0" y="67"/>
                  </a:lnTo>
                  <a:lnTo>
                    <a:pt x="0" y="69"/>
                  </a:lnTo>
                  <a:lnTo>
                    <a:pt x="0" y="71"/>
                  </a:lnTo>
                  <a:lnTo>
                    <a:pt x="3" y="71"/>
                  </a:lnTo>
                  <a:lnTo>
                    <a:pt x="5" y="71"/>
                  </a:lnTo>
                  <a:lnTo>
                    <a:pt x="11" y="75"/>
                  </a:lnTo>
                  <a:lnTo>
                    <a:pt x="14" y="72"/>
                  </a:lnTo>
                  <a:lnTo>
                    <a:pt x="39" y="68"/>
                  </a:lnTo>
                  <a:lnTo>
                    <a:pt x="45" y="67"/>
                  </a:lnTo>
                  <a:lnTo>
                    <a:pt x="47" y="67"/>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58" name="Freeform 52"/>
            <p:cNvSpPr>
              <a:spLocks/>
            </p:cNvSpPr>
            <p:nvPr/>
          </p:nvSpPr>
          <p:spPr bwMode="auto">
            <a:xfrm>
              <a:off x="3937" y="3324"/>
              <a:ext cx="62" cy="59"/>
            </a:xfrm>
            <a:custGeom>
              <a:avLst/>
              <a:gdLst>
                <a:gd name="T0" fmla="*/ 1 w 131"/>
                <a:gd name="T1" fmla="*/ 0 h 116"/>
                <a:gd name="T2" fmla="*/ 1 w 131"/>
                <a:gd name="T3" fmla="*/ 1 h 116"/>
                <a:gd name="T4" fmla="*/ 1 w 131"/>
                <a:gd name="T5" fmla="*/ 1 h 116"/>
                <a:gd name="T6" fmla="*/ 1 w 131"/>
                <a:gd name="T7" fmla="*/ 1 h 116"/>
                <a:gd name="T8" fmla="*/ 1 w 131"/>
                <a:gd name="T9" fmla="*/ 1 h 116"/>
                <a:gd name="T10" fmla="*/ 1 w 131"/>
                <a:gd name="T11" fmla="*/ 1 h 116"/>
                <a:gd name="T12" fmla="*/ 1 w 131"/>
                <a:gd name="T13" fmla="*/ 1 h 116"/>
                <a:gd name="T14" fmla="*/ 1 w 131"/>
                <a:gd name="T15" fmla="*/ 1 h 116"/>
                <a:gd name="T16" fmla="*/ 0 w 131"/>
                <a:gd name="T17" fmla="*/ 1 h 116"/>
                <a:gd name="T18" fmla="*/ 0 w 131"/>
                <a:gd name="T19" fmla="*/ 1 h 116"/>
                <a:gd name="T20" fmla="*/ 0 w 131"/>
                <a:gd name="T21" fmla="*/ 1 h 116"/>
                <a:gd name="T22" fmla="*/ 0 w 131"/>
                <a:gd name="T23" fmla="*/ 1 h 116"/>
                <a:gd name="T24" fmla="*/ 0 w 131"/>
                <a:gd name="T25" fmla="*/ 1 h 116"/>
                <a:gd name="T26" fmla="*/ 0 w 131"/>
                <a:gd name="T27" fmla="*/ 1 h 116"/>
                <a:gd name="T28" fmla="*/ 0 w 131"/>
                <a:gd name="T29" fmla="*/ 1 h 116"/>
                <a:gd name="T30" fmla="*/ 0 w 131"/>
                <a:gd name="T31" fmla="*/ 1 h 116"/>
                <a:gd name="T32" fmla="*/ 0 w 131"/>
                <a:gd name="T33" fmla="*/ 1 h 116"/>
                <a:gd name="T34" fmla="*/ 0 w 131"/>
                <a:gd name="T35" fmla="*/ 1 h 116"/>
                <a:gd name="T36" fmla="*/ 0 w 131"/>
                <a:gd name="T37" fmla="*/ 1 h 116"/>
                <a:gd name="T38" fmla="*/ 0 w 131"/>
                <a:gd name="T39" fmla="*/ 1 h 116"/>
                <a:gd name="T40" fmla="*/ 0 w 131"/>
                <a:gd name="T41" fmla="*/ 1 h 116"/>
                <a:gd name="T42" fmla="*/ 0 w 131"/>
                <a:gd name="T43" fmla="*/ 1 h 116"/>
                <a:gd name="T44" fmla="*/ 0 w 131"/>
                <a:gd name="T45" fmla="*/ 1 h 116"/>
                <a:gd name="T46" fmla="*/ 0 w 131"/>
                <a:gd name="T47" fmla="*/ 1 h 116"/>
                <a:gd name="T48" fmla="*/ 0 w 131"/>
                <a:gd name="T49" fmla="*/ 1 h 116"/>
                <a:gd name="T50" fmla="*/ 0 w 131"/>
                <a:gd name="T51" fmla="*/ 1 h 116"/>
                <a:gd name="T52" fmla="*/ 0 w 131"/>
                <a:gd name="T53" fmla="*/ 1 h 116"/>
                <a:gd name="T54" fmla="*/ 0 w 131"/>
                <a:gd name="T55" fmla="*/ 1 h 116"/>
                <a:gd name="T56" fmla="*/ 0 w 131"/>
                <a:gd name="T57" fmla="*/ 1 h 116"/>
                <a:gd name="T58" fmla="*/ 0 w 131"/>
                <a:gd name="T59" fmla="*/ 1 h 116"/>
                <a:gd name="T60" fmla="*/ 0 w 131"/>
                <a:gd name="T61" fmla="*/ 1 h 116"/>
                <a:gd name="T62" fmla="*/ 0 w 131"/>
                <a:gd name="T63" fmla="*/ 1 h 116"/>
                <a:gd name="T64" fmla="*/ 0 w 131"/>
                <a:gd name="T65" fmla="*/ 1 h 116"/>
                <a:gd name="T66" fmla="*/ 0 w 131"/>
                <a:gd name="T67" fmla="*/ 1 h 116"/>
                <a:gd name="T68" fmla="*/ 0 w 131"/>
                <a:gd name="T69" fmla="*/ 1 h 116"/>
                <a:gd name="T70" fmla="*/ 0 w 131"/>
                <a:gd name="T71" fmla="*/ 2 h 116"/>
                <a:gd name="T72" fmla="*/ 0 w 131"/>
                <a:gd name="T73" fmla="*/ 2 h 116"/>
                <a:gd name="T74" fmla="*/ 0 w 131"/>
                <a:gd name="T75" fmla="*/ 2 h 116"/>
                <a:gd name="T76" fmla="*/ 0 w 131"/>
                <a:gd name="T77" fmla="*/ 2 h 116"/>
                <a:gd name="T78" fmla="*/ 0 w 131"/>
                <a:gd name="T79" fmla="*/ 2 h 116"/>
                <a:gd name="T80" fmla="*/ 0 w 131"/>
                <a:gd name="T81" fmla="*/ 2 h 116"/>
                <a:gd name="T82" fmla="*/ 0 w 131"/>
                <a:gd name="T83" fmla="*/ 2 h 116"/>
                <a:gd name="T84" fmla="*/ 0 w 131"/>
                <a:gd name="T85" fmla="*/ 2 h 116"/>
                <a:gd name="T86" fmla="*/ 0 w 131"/>
                <a:gd name="T87" fmla="*/ 2 h 116"/>
                <a:gd name="T88" fmla="*/ 0 w 131"/>
                <a:gd name="T89" fmla="*/ 2 h 116"/>
                <a:gd name="T90" fmla="*/ 0 w 131"/>
                <a:gd name="T91" fmla="*/ 2 h 116"/>
                <a:gd name="T92" fmla="*/ 0 w 131"/>
                <a:gd name="T93" fmla="*/ 2 h 116"/>
                <a:gd name="T94" fmla="*/ 0 w 131"/>
                <a:gd name="T95" fmla="*/ 2 h 116"/>
                <a:gd name="T96" fmla="*/ 0 w 131"/>
                <a:gd name="T97" fmla="*/ 2 h 116"/>
                <a:gd name="T98" fmla="*/ 0 w 131"/>
                <a:gd name="T99" fmla="*/ 2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1"/>
                <a:gd name="T151" fmla="*/ 0 h 116"/>
                <a:gd name="T152" fmla="*/ 131 w 131"/>
                <a:gd name="T153" fmla="*/ 116 h 1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1" h="116">
                  <a:moveTo>
                    <a:pt x="131" y="0"/>
                  </a:moveTo>
                  <a:lnTo>
                    <a:pt x="122" y="2"/>
                  </a:lnTo>
                  <a:lnTo>
                    <a:pt x="120" y="2"/>
                  </a:lnTo>
                  <a:lnTo>
                    <a:pt x="90" y="4"/>
                  </a:lnTo>
                  <a:lnTo>
                    <a:pt x="87" y="4"/>
                  </a:lnTo>
                  <a:lnTo>
                    <a:pt x="84" y="4"/>
                  </a:lnTo>
                  <a:lnTo>
                    <a:pt x="82" y="4"/>
                  </a:lnTo>
                  <a:lnTo>
                    <a:pt x="77" y="4"/>
                  </a:lnTo>
                  <a:lnTo>
                    <a:pt x="62" y="3"/>
                  </a:lnTo>
                  <a:lnTo>
                    <a:pt x="57" y="3"/>
                  </a:lnTo>
                  <a:lnTo>
                    <a:pt x="43" y="3"/>
                  </a:lnTo>
                  <a:lnTo>
                    <a:pt x="38" y="3"/>
                  </a:lnTo>
                  <a:lnTo>
                    <a:pt x="31" y="3"/>
                  </a:lnTo>
                  <a:lnTo>
                    <a:pt x="26" y="3"/>
                  </a:lnTo>
                  <a:lnTo>
                    <a:pt x="21" y="6"/>
                  </a:lnTo>
                  <a:lnTo>
                    <a:pt x="20" y="6"/>
                  </a:lnTo>
                  <a:lnTo>
                    <a:pt x="17" y="6"/>
                  </a:lnTo>
                  <a:lnTo>
                    <a:pt x="15" y="6"/>
                  </a:lnTo>
                  <a:lnTo>
                    <a:pt x="12" y="8"/>
                  </a:lnTo>
                  <a:lnTo>
                    <a:pt x="6" y="10"/>
                  </a:lnTo>
                  <a:lnTo>
                    <a:pt x="6" y="12"/>
                  </a:lnTo>
                  <a:lnTo>
                    <a:pt x="2" y="15"/>
                  </a:lnTo>
                  <a:lnTo>
                    <a:pt x="2" y="17"/>
                  </a:lnTo>
                  <a:lnTo>
                    <a:pt x="0" y="18"/>
                  </a:lnTo>
                  <a:lnTo>
                    <a:pt x="0" y="24"/>
                  </a:lnTo>
                  <a:lnTo>
                    <a:pt x="0" y="26"/>
                  </a:lnTo>
                  <a:lnTo>
                    <a:pt x="0" y="30"/>
                  </a:lnTo>
                  <a:lnTo>
                    <a:pt x="0" y="33"/>
                  </a:lnTo>
                  <a:lnTo>
                    <a:pt x="0" y="47"/>
                  </a:lnTo>
                  <a:lnTo>
                    <a:pt x="0" y="50"/>
                  </a:lnTo>
                  <a:lnTo>
                    <a:pt x="0" y="51"/>
                  </a:lnTo>
                  <a:lnTo>
                    <a:pt x="0" y="54"/>
                  </a:lnTo>
                  <a:lnTo>
                    <a:pt x="2" y="57"/>
                  </a:lnTo>
                  <a:lnTo>
                    <a:pt x="2" y="59"/>
                  </a:lnTo>
                  <a:lnTo>
                    <a:pt x="2" y="61"/>
                  </a:lnTo>
                  <a:lnTo>
                    <a:pt x="2" y="64"/>
                  </a:lnTo>
                  <a:lnTo>
                    <a:pt x="6" y="70"/>
                  </a:lnTo>
                  <a:lnTo>
                    <a:pt x="20" y="81"/>
                  </a:lnTo>
                  <a:lnTo>
                    <a:pt x="23" y="85"/>
                  </a:lnTo>
                  <a:lnTo>
                    <a:pt x="23" y="86"/>
                  </a:lnTo>
                  <a:lnTo>
                    <a:pt x="25" y="88"/>
                  </a:lnTo>
                  <a:lnTo>
                    <a:pt x="25" y="90"/>
                  </a:lnTo>
                  <a:lnTo>
                    <a:pt x="25" y="94"/>
                  </a:lnTo>
                  <a:lnTo>
                    <a:pt x="25" y="98"/>
                  </a:lnTo>
                  <a:lnTo>
                    <a:pt x="25" y="103"/>
                  </a:lnTo>
                  <a:lnTo>
                    <a:pt x="28" y="105"/>
                  </a:lnTo>
                  <a:lnTo>
                    <a:pt x="30" y="110"/>
                  </a:lnTo>
                  <a:lnTo>
                    <a:pt x="46" y="113"/>
                  </a:lnTo>
                  <a:lnTo>
                    <a:pt x="64" y="116"/>
                  </a:lnTo>
                  <a:lnTo>
                    <a:pt x="66" y="11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59" name="Freeform 53"/>
            <p:cNvSpPr>
              <a:spLocks/>
            </p:cNvSpPr>
            <p:nvPr/>
          </p:nvSpPr>
          <p:spPr bwMode="auto">
            <a:xfrm>
              <a:off x="3964" y="3446"/>
              <a:ext cx="117" cy="92"/>
            </a:xfrm>
            <a:custGeom>
              <a:avLst/>
              <a:gdLst>
                <a:gd name="T0" fmla="*/ 5 w 173"/>
                <a:gd name="T1" fmla="*/ 0 h 83"/>
                <a:gd name="T2" fmla="*/ 3 w 173"/>
                <a:gd name="T3" fmla="*/ 64 h 83"/>
                <a:gd name="T4" fmla="*/ 3 w 173"/>
                <a:gd name="T5" fmla="*/ 68 h 83"/>
                <a:gd name="T6" fmla="*/ 6 w 173"/>
                <a:gd name="T7" fmla="*/ 75 h 83"/>
                <a:gd name="T8" fmla="*/ 11 w 173"/>
                <a:gd name="T9" fmla="*/ 83 h 83"/>
                <a:gd name="T10" fmla="*/ 13 w 173"/>
                <a:gd name="T11" fmla="*/ 83 h 83"/>
                <a:gd name="T12" fmla="*/ 14 w 173"/>
                <a:gd name="T13" fmla="*/ 88 h 83"/>
                <a:gd name="T14" fmla="*/ 14 w 173"/>
                <a:gd name="T15" fmla="*/ 124 h 83"/>
                <a:gd name="T16" fmla="*/ 14 w 173"/>
                <a:gd name="T17" fmla="*/ 125 h 83"/>
                <a:gd name="T18" fmla="*/ 10 w 173"/>
                <a:gd name="T19" fmla="*/ 102 h 83"/>
                <a:gd name="T20" fmla="*/ 2 w 173"/>
                <a:gd name="T21" fmla="*/ 65 h 83"/>
                <a:gd name="T22" fmla="*/ 1 w 173"/>
                <a:gd name="T23" fmla="*/ 65 h 83"/>
                <a:gd name="T24" fmla="*/ 1 w 173"/>
                <a:gd name="T25" fmla="*/ 68 h 83"/>
                <a:gd name="T26" fmla="*/ 0 w 173"/>
                <a:gd name="T27" fmla="*/ 75 h 83"/>
                <a:gd name="T28" fmla="*/ 1 w 173"/>
                <a:gd name="T29" fmla="*/ 82 h 83"/>
                <a:gd name="T30" fmla="*/ 2 w 173"/>
                <a:gd name="T31" fmla="*/ 91 h 83"/>
                <a:gd name="T32" fmla="*/ 3 w 173"/>
                <a:gd name="T33" fmla="*/ 92 h 83"/>
                <a:gd name="T34" fmla="*/ 3 w 173"/>
                <a:gd name="T35" fmla="*/ 137 h 83"/>
                <a:gd name="T36" fmla="*/ 6 w 173"/>
                <a:gd name="T37" fmla="*/ 150 h 83"/>
                <a:gd name="T38" fmla="*/ 7 w 173"/>
                <a:gd name="T39" fmla="*/ 150 h 83"/>
                <a:gd name="T40" fmla="*/ 9 w 173"/>
                <a:gd name="T41" fmla="*/ 154 h 83"/>
                <a:gd name="T42" fmla="*/ 9 w 173"/>
                <a:gd name="T43" fmla="*/ 150 h 83"/>
                <a:gd name="T44" fmla="*/ 9 w 173"/>
                <a:gd name="T45" fmla="*/ 136 h 83"/>
                <a:gd name="T46" fmla="*/ 8 w 173"/>
                <a:gd name="T47" fmla="*/ 134 h 83"/>
                <a:gd name="T48" fmla="*/ 8 w 173"/>
                <a:gd name="T49" fmla="*/ 124 h 83"/>
                <a:gd name="T50" fmla="*/ 7 w 173"/>
                <a:gd name="T51" fmla="*/ 123 h 83"/>
                <a:gd name="T52" fmla="*/ 7 w 173"/>
                <a:gd name="T53" fmla="*/ 129 h 83"/>
                <a:gd name="T54" fmla="*/ 10 w 173"/>
                <a:gd name="T55" fmla="*/ 137 h 83"/>
                <a:gd name="T56" fmla="*/ 11 w 173"/>
                <a:gd name="T57" fmla="*/ 137 h 83"/>
                <a:gd name="T58" fmla="*/ 14 w 173"/>
                <a:gd name="T59" fmla="*/ 137 h 83"/>
                <a:gd name="T60" fmla="*/ 16 w 173"/>
                <a:gd name="T61" fmla="*/ 136 h 83"/>
                <a:gd name="T62" fmla="*/ 16 w 173"/>
                <a:gd name="T63" fmla="*/ 122 h 83"/>
                <a:gd name="T64" fmla="*/ 16 w 173"/>
                <a:gd name="T65" fmla="*/ 109 h 83"/>
                <a:gd name="T66" fmla="*/ 16 w 173"/>
                <a:gd name="T67" fmla="*/ 98 h 83"/>
                <a:gd name="T68" fmla="*/ 16 w 173"/>
                <a:gd name="T69" fmla="*/ 88 h 83"/>
                <a:gd name="T70" fmla="*/ 15 w 173"/>
                <a:gd name="T71" fmla="*/ 80 h 83"/>
                <a:gd name="T72" fmla="*/ 15 w 173"/>
                <a:gd name="T73" fmla="*/ 67 h 83"/>
                <a:gd name="T74" fmla="*/ 15 w 173"/>
                <a:gd name="T75" fmla="*/ 61 h 83"/>
                <a:gd name="T76" fmla="*/ 14 w 173"/>
                <a:gd name="T77" fmla="*/ 61 h 83"/>
                <a:gd name="T78" fmla="*/ 14 w 173"/>
                <a:gd name="T79" fmla="*/ 52 h 83"/>
                <a:gd name="T80" fmla="*/ 14 w 173"/>
                <a:gd name="T81" fmla="*/ 22 h 83"/>
                <a:gd name="T82" fmla="*/ 14 w 173"/>
                <a:gd name="T83" fmla="*/ 2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60" name="Freeform 54"/>
            <p:cNvSpPr>
              <a:spLocks/>
            </p:cNvSpPr>
            <p:nvPr/>
          </p:nvSpPr>
          <p:spPr bwMode="auto">
            <a:xfrm rot="10150074">
              <a:off x="4185" y="3456"/>
              <a:ext cx="133" cy="84"/>
            </a:xfrm>
            <a:custGeom>
              <a:avLst/>
              <a:gdLst>
                <a:gd name="T0" fmla="*/ 12 w 173"/>
                <a:gd name="T1" fmla="*/ 0 h 83"/>
                <a:gd name="T2" fmla="*/ 7 w 173"/>
                <a:gd name="T3" fmla="*/ 34 h 83"/>
                <a:gd name="T4" fmla="*/ 8 w 173"/>
                <a:gd name="T5" fmla="*/ 37 h 83"/>
                <a:gd name="T6" fmla="*/ 14 w 173"/>
                <a:gd name="T7" fmla="*/ 41 h 83"/>
                <a:gd name="T8" fmla="*/ 22 w 173"/>
                <a:gd name="T9" fmla="*/ 51 h 83"/>
                <a:gd name="T10" fmla="*/ 28 w 173"/>
                <a:gd name="T11" fmla="*/ 51 h 83"/>
                <a:gd name="T12" fmla="*/ 28 w 173"/>
                <a:gd name="T13" fmla="*/ 53 h 83"/>
                <a:gd name="T14" fmla="*/ 29 w 173"/>
                <a:gd name="T15" fmla="*/ 73 h 83"/>
                <a:gd name="T16" fmla="*/ 28 w 173"/>
                <a:gd name="T17" fmla="*/ 74 h 83"/>
                <a:gd name="T18" fmla="*/ 22 w 173"/>
                <a:gd name="T19" fmla="*/ 61 h 83"/>
                <a:gd name="T20" fmla="*/ 5 w 173"/>
                <a:gd name="T21" fmla="*/ 35 h 83"/>
                <a:gd name="T22" fmla="*/ 2 w 173"/>
                <a:gd name="T23" fmla="*/ 35 h 83"/>
                <a:gd name="T24" fmla="*/ 2 w 173"/>
                <a:gd name="T25" fmla="*/ 37 h 83"/>
                <a:gd name="T26" fmla="*/ 0 w 173"/>
                <a:gd name="T27" fmla="*/ 41 h 83"/>
                <a:gd name="T28" fmla="*/ 2 w 173"/>
                <a:gd name="T29" fmla="*/ 50 h 83"/>
                <a:gd name="T30" fmla="*/ 5 w 173"/>
                <a:gd name="T31" fmla="*/ 55 h 83"/>
                <a:gd name="T32" fmla="*/ 6 w 173"/>
                <a:gd name="T33" fmla="*/ 56 h 83"/>
                <a:gd name="T34" fmla="*/ 8 w 173"/>
                <a:gd name="T35" fmla="*/ 80 h 83"/>
                <a:gd name="T36" fmla="*/ 12 w 173"/>
                <a:gd name="T37" fmla="*/ 86 h 83"/>
                <a:gd name="T38" fmla="*/ 15 w 173"/>
                <a:gd name="T39" fmla="*/ 86 h 83"/>
                <a:gd name="T40" fmla="*/ 18 w 173"/>
                <a:gd name="T41" fmla="*/ 89 h 83"/>
                <a:gd name="T42" fmla="*/ 19 w 173"/>
                <a:gd name="T43" fmla="*/ 86 h 83"/>
                <a:gd name="T44" fmla="*/ 19 w 173"/>
                <a:gd name="T45" fmla="*/ 79 h 83"/>
                <a:gd name="T46" fmla="*/ 17 w 173"/>
                <a:gd name="T47" fmla="*/ 77 h 83"/>
                <a:gd name="T48" fmla="*/ 17 w 173"/>
                <a:gd name="T49" fmla="*/ 73 h 83"/>
                <a:gd name="T50" fmla="*/ 16 w 173"/>
                <a:gd name="T51" fmla="*/ 72 h 83"/>
                <a:gd name="T52" fmla="*/ 16 w 173"/>
                <a:gd name="T53" fmla="*/ 76 h 83"/>
                <a:gd name="T54" fmla="*/ 22 w 173"/>
                <a:gd name="T55" fmla="*/ 80 h 83"/>
                <a:gd name="T56" fmla="*/ 24 w 173"/>
                <a:gd name="T57" fmla="*/ 80 h 83"/>
                <a:gd name="T58" fmla="*/ 29 w 173"/>
                <a:gd name="T59" fmla="*/ 80 h 83"/>
                <a:gd name="T60" fmla="*/ 35 w 173"/>
                <a:gd name="T61" fmla="*/ 79 h 83"/>
                <a:gd name="T62" fmla="*/ 35 w 173"/>
                <a:gd name="T63" fmla="*/ 71 h 83"/>
                <a:gd name="T64" fmla="*/ 35 w 173"/>
                <a:gd name="T65" fmla="*/ 64 h 83"/>
                <a:gd name="T66" fmla="*/ 35 w 173"/>
                <a:gd name="T67" fmla="*/ 58 h 83"/>
                <a:gd name="T68" fmla="*/ 35 w 173"/>
                <a:gd name="T69" fmla="*/ 53 h 83"/>
                <a:gd name="T70" fmla="*/ 33 w 173"/>
                <a:gd name="T71" fmla="*/ 49 h 83"/>
                <a:gd name="T72" fmla="*/ 32 w 173"/>
                <a:gd name="T73" fmla="*/ 36 h 83"/>
                <a:gd name="T74" fmla="*/ 32 w 173"/>
                <a:gd name="T75" fmla="*/ 33 h 83"/>
                <a:gd name="T76" fmla="*/ 31 w 173"/>
                <a:gd name="T77" fmla="*/ 33 h 83"/>
                <a:gd name="T78" fmla="*/ 31 w 173"/>
                <a:gd name="T79" fmla="*/ 28 h 83"/>
                <a:gd name="T80" fmla="*/ 31 w 173"/>
                <a:gd name="T81" fmla="*/ 12 h 83"/>
                <a:gd name="T82" fmla="*/ 29 w 173"/>
                <a:gd name="T83" fmla="*/ 1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grpSp>
      <p:sp>
        <p:nvSpPr>
          <p:cNvPr id="62"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10</a:t>
            </a:fld>
            <a:endParaRPr lang="fr-BE" dirty="0"/>
          </a:p>
        </p:txBody>
      </p:sp>
    </p:spTree>
    <p:extLst>
      <p:ext uri="{BB962C8B-B14F-4D97-AF65-F5344CB8AC3E}">
        <p14:creationId xmlns:p14="http://schemas.microsoft.com/office/powerpoint/2010/main" val="193455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up)">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500"/>
            <a:ext cx="8229600" cy="1143000"/>
          </a:xfrm>
        </p:spPr>
        <p:txBody>
          <a:bodyPr>
            <a:normAutofit fontScale="90000"/>
          </a:bodyPr>
          <a:lstStyle/>
          <a:p>
            <a:r>
              <a:rPr lang="fr-FR" noProof="0" dirty="0"/>
              <a:t>3. Types de corrosion des aciers inoxydables</a:t>
            </a:r>
          </a:p>
        </p:txBody>
      </p:sp>
      <p:sp>
        <p:nvSpPr>
          <p:cNvPr id="7"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11</a:t>
            </a:fld>
            <a:endParaRPr lang="fr-BE" dirty="0"/>
          </a:p>
        </p:txBody>
      </p:sp>
    </p:spTree>
    <p:extLst>
      <p:ext uri="{BB962C8B-B14F-4D97-AF65-F5344CB8AC3E}">
        <p14:creationId xmlns:p14="http://schemas.microsoft.com/office/powerpoint/2010/main" val="9502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798" y="592845"/>
            <a:ext cx="7592949" cy="900874"/>
          </a:xfrm>
        </p:spPr>
        <p:txBody>
          <a:bodyPr>
            <a:noAutofit/>
          </a:bodyPr>
          <a:lstStyle/>
          <a:p>
            <a:pPr algn="ctr"/>
            <a:r>
              <a:rPr lang="fr-FR" sz="2800" noProof="0" dirty="0">
                <a:latin typeface="+mn-lt"/>
              </a:rPr>
              <a:t>Effets de la teneur en chrome sur la résistance à la corrosion atmosphérique (corrosion uniforme)</a:t>
            </a:r>
          </a:p>
        </p:txBody>
      </p:sp>
      <p:grpSp>
        <p:nvGrpSpPr>
          <p:cNvPr id="3" name="Group 2"/>
          <p:cNvGrpSpPr/>
          <p:nvPr/>
        </p:nvGrpSpPr>
        <p:grpSpPr>
          <a:xfrm>
            <a:off x="729837" y="1757198"/>
            <a:ext cx="7473092" cy="4661569"/>
            <a:chOff x="729837" y="1398370"/>
            <a:chExt cx="7473092" cy="4661569"/>
          </a:xfrm>
        </p:grpSpPr>
        <p:grpSp>
          <p:nvGrpSpPr>
            <p:cNvPr id="6" name="Group 1090"/>
            <p:cNvGrpSpPr>
              <a:grpSpLocks/>
            </p:cNvGrpSpPr>
            <p:nvPr/>
          </p:nvGrpSpPr>
          <p:grpSpPr bwMode="auto">
            <a:xfrm>
              <a:off x="729837" y="1398370"/>
              <a:ext cx="7473092" cy="4661569"/>
              <a:chOff x="287" y="890"/>
              <a:chExt cx="4952" cy="3208"/>
            </a:xfrm>
          </p:grpSpPr>
          <p:sp>
            <p:nvSpPr>
              <p:cNvPr id="7" name="Rectangle 1026" descr="Parchment"/>
              <p:cNvSpPr>
                <a:spLocks noChangeArrowheads="1"/>
              </p:cNvSpPr>
              <p:nvPr/>
            </p:nvSpPr>
            <p:spPr bwMode="auto">
              <a:xfrm>
                <a:off x="1105" y="1148"/>
                <a:ext cx="4028" cy="2448"/>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w="6350">
                <a:solidFill>
                  <a:srgbClr val="B2B2B2"/>
                </a:solidFill>
                <a:miter lim="800000"/>
                <a:headEnd/>
                <a:tailEnd/>
              </a:ln>
            </p:spPr>
            <p:txBody>
              <a:bodyPr/>
              <a:lstStyle/>
              <a:p>
                <a:endParaRPr lang="fr-FR" dirty="0"/>
              </a:p>
            </p:txBody>
          </p:sp>
          <p:sp>
            <p:nvSpPr>
              <p:cNvPr id="8" name="Line 1028"/>
              <p:cNvSpPr>
                <a:spLocks noChangeShapeType="1"/>
              </p:cNvSpPr>
              <p:nvPr/>
            </p:nvSpPr>
            <p:spPr bwMode="auto">
              <a:xfrm>
                <a:off x="1622"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9" name="Line 1029"/>
              <p:cNvSpPr>
                <a:spLocks noChangeShapeType="1"/>
              </p:cNvSpPr>
              <p:nvPr/>
            </p:nvSpPr>
            <p:spPr bwMode="auto">
              <a:xfrm>
                <a:off x="2124"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10" name="Line 1030"/>
              <p:cNvSpPr>
                <a:spLocks noChangeShapeType="1"/>
              </p:cNvSpPr>
              <p:nvPr/>
            </p:nvSpPr>
            <p:spPr bwMode="auto">
              <a:xfrm>
                <a:off x="2626"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11" name="Line 1031"/>
              <p:cNvSpPr>
                <a:spLocks noChangeShapeType="1"/>
              </p:cNvSpPr>
              <p:nvPr/>
            </p:nvSpPr>
            <p:spPr bwMode="auto">
              <a:xfrm>
                <a:off x="3117"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12" name="Line 1032"/>
              <p:cNvSpPr>
                <a:spLocks noChangeShapeType="1"/>
              </p:cNvSpPr>
              <p:nvPr/>
            </p:nvSpPr>
            <p:spPr bwMode="auto">
              <a:xfrm>
                <a:off x="3619"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13" name="Line 1033"/>
              <p:cNvSpPr>
                <a:spLocks noChangeShapeType="1"/>
              </p:cNvSpPr>
              <p:nvPr/>
            </p:nvSpPr>
            <p:spPr bwMode="auto">
              <a:xfrm>
                <a:off x="4132"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14" name="Line 1034"/>
              <p:cNvSpPr>
                <a:spLocks noChangeShapeType="1"/>
              </p:cNvSpPr>
              <p:nvPr/>
            </p:nvSpPr>
            <p:spPr bwMode="auto">
              <a:xfrm>
                <a:off x="4634"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15" name="Line 1035"/>
              <p:cNvSpPr>
                <a:spLocks noChangeShapeType="1"/>
              </p:cNvSpPr>
              <p:nvPr/>
            </p:nvSpPr>
            <p:spPr bwMode="auto">
              <a:xfrm>
                <a:off x="1120" y="3331"/>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16" name="Line 1036"/>
              <p:cNvSpPr>
                <a:spLocks noChangeShapeType="1"/>
              </p:cNvSpPr>
              <p:nvPr/>
            </p:nvSpPr>
            <p:spPr bwMode="auto">
              <a:xfrm>
                <a:off x="1131" y="3046"/>
                <a:ext cx="4020" cy="2"/>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17" name="Line 1037"/>
              <p:cNvSpPr>
                <a:spLocks noChangeShapeType="1"/>
              </p:cNvSpPr>
              <p:nvPr/>
            </p:nvSpPr>
            <p:spPr bwMode="auto">
              <a:xfrm>
                <a:off x="1120" y="2788"/>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18" name="Line 1038"/>
              <p:cNvSpPr>
                <a:spLocks noChangeShapeType="1"/>
              </p:cNvSpPr>
              <p:nvPr/>
            </p:nvSpPr>
            <p:spPr bwMode="auto">
              <a:xfrm>
                <a:off x="1120" y="2516"/>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19" name="Line 1039"/>
              <p:cNvSpPr>
                <a:spLocks noChangeShapeType="1"/>
              </p:cNvSpPr>
              <p:nvPr/>
            </p:nvSpPr>
            <p:spPr bwMode="auto">
              <a:xfrm>
                <a:off x="1120" y="2245"/>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0" name="Line 1040"/>
              <p:cNvSpPr>
                <a:spLocks noChangeShapeType="1"/>
              </p:cNvSpPr>
              <p:nvPr/>
            </p:nvSpPr>
            <p:spPr bwMode="auto">
              <a:xfrm>
                <a:off x="1120" y="1962"/>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1" name="Line 1041"/>
              <p:cNvSpPr>
                <a:spLocks noChangeShapeType="1"/>
              </p:cNvSpPr>
              <p:nvPr/>
            </p:nvSpPr>
            <p:spPr bwMode="auto">
              <a:xfrm>
                <a:off x="1120" y="1691"/>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2" name="Line 1042"/>
              <p:cNvSpPr>
                <a:spLocks noChangeShapeType="1"/>
              </p:cNvSpPr>
              <p:nvPr/>
            </p:nvSpPr>
            <p:spPr bwMode="auto">
              <a:xfrm>
                <a:off x="1120" y="1419"/>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3" name="Line 1043"/>
              <p:cNvSpPr>
                <a:spLocks noChangeShapeType="1"/>
              </p:cNvSpPr>
              <p:nvPr/>
            </p:nvSpPr>
            <p:spPr bwMode="auto">
              <a:xfrm>
                <a:off x="1109"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4" name="Line 1044"/>
              <p:cNvSpPr>
                <a:spLocks noChangeShapeType="1"/>
              </p:cNvSpPr>
              <p:nvPr/>
            </p:nvSpPr>
            <p:spPr bwMode="auto">
              <a:xfrm>
                <a:off x="1622"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5" name="Line 1045"/>
              <p:cNvSpPr>
                <a:spLocks noChangeShapeType="1"/>
              </p:cNvSpPr>
              <p:nvPr/>
            </p:nvSpPr>
            <p:spPr bwMode="auto">
              <a:xfrm>
                <a:off x="2124"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6" name="Line 1046"/>
              <p:cNvSpPr>
                <a:spLocks noChangeShapeType="1"/>
              </p:cNvSpPr>
              <p:nvPr/>
            </p:nvSpPr>
            <p:spPr bwMode="auto">
              <a:xfrm>
                <a:off x="2626"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7" name="Line 1047"/>
              <p:cNvSpPr>
                <a:spLocks noChangeShapeType="1"/>
              </p:cNvSpPr>
              <p:nvPr/>
            </p:nvSpPr>
            <p:spPr bwMode="auto">
              <a:xfrm>
                <a:off x="3117"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8" name="Line 1048"/>
              <p:cNvSpPr>
                <a:spLocks noChangeShapeType="1"/>
              </p:cNvSpPr>
              <p:nvPr/>
            </p:nvSpPr>
            <p:spPr bwMode="auto">
              <a:xfrm>
                <a:off x="3613"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9" name="Line 1049"/>
              <p:cNvSpPr>
                <a:spLocks noChangeShapeType="1"/>
              </p:cNvSpPr>
              <p:nvPr/>
            </p:nvSpPr>
            <p:spPr bwMode="auto">
              <a:xfrm>
                <a:off x="4132"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0" name="Line 1050"/>
              <p:cNvSpPr>
                <a:spLocks noChangeShapeType="1"/>
              </p:cNvSpPr>
              <p:nvPr/>
            </p:nvSpPr>
            <p:spPr bwMode="auto">
              <a:xfrm>
                <a:off x="4634"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 name="Line 1051"/>
              <p:cNvSpPr>
                <a:spLocks noChangeShapeType="1"/>
              </p:cNvSpPr>
              <p:nvPr/>
            </p:nvSpPr>
            <p:spPr bwMode="auto">
              <a:xfrm>
                <a:off x="5128"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 name="Rectangle 1052"/>
              <p:cNvSpPr>
                <a:spLocks noChangeArrowheads="1"/>
              </p:cNvSpPr>
              <p:nvPr/>
            </p:nvSpPr>
            <p:spPr bwMode="auto">
              <a:xfrm>
                <a:off x="1110"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800" b="1" dirty="0"/>
                  <a:t>0</a:t>
                </a:r>
              </a:p>
            </p:txBody>
          </p:sp>
          <p:sp>
            <p:nvSpPr>
              <p:cNvPr id="33" name="Rectangle 1053"/>
              <p:cNvSpPr>
                <a:spLocks noChangeArrowheads="1"/>
              </p:cNvSpPr>
              <p:nvPr/>
            </p:nvSpPr>
            <p:spPr bwMode="auto">
              <a:xfrm>
                <a:off x="1613"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800" b="1" dirty="0"/>
                  <a:t>2</a:t>
                </a:r>
              </a:p>
            </p:txBody>
          </p:sp>
          <p:sp>
            <p:nvSpPr>
              <p:cNvPr id="34" name="Rectangle 1054"/>
              <p:cNvSpPr>
                <a:spLocks noChangeArrowheads="1"/>
              </p:cNvSpPr>
              <p:nvPr/>
            </p:nvSpPr>
            <p:spPr bwMode="auto">
              <a:xfrm>
                <a:off x="2115"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800" b="1" dirty="0"/>
                  <a:t>4</a:t>
                </a:r>
              </a:p>
            </p:txBody>
          </p:sp>
          <p:sp>
            <p:nvSpPr>
              <p:cNvPr id="35" name="Rectangle 1055"/>
              <p:cNvSpPr>
                <a:spLocks noChangeArrowheads="1"/>
              </p:cNvSpPr>
              <p:nvPr/>
            </p:nvSpPr>
            <p:spPr bwMode="auto">
              <a:xfrm>
                <a:off x="2617"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800" b="1" dirty="0"/>
                  <a:t>6</a:t>
                </a:r>
              </a:p>
            </p:txBody>
          </p:sp>
          <p:sp>
            <p:nvSpPr>
              <p:cNvPr id="36" name="Rectangle 1056"/>
              <p:cNvSpPr>
                <a:spLocks noChangeArrowheads="1"/>
              </p:cNvSpPr>
              <p:nvPr/>
            </p:nvSpPr>
            <p:spPr bwMode="auto">
              <a:xfrm>
                <a:off x="3119"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800" b="1" dirty="0"/>
                  <a:t>8</a:t>
                </a:r>
              </a:p>
            </p:txBody>
          </p:sp>
          <p:sp>
            <p:nvSpPr>
              <p:cNvPr id="37" name="Rectangle 1057"/>
              <p:cNvSpPr>
                <a:spLocks noChangeArrowheads="1"/>
              </p:cNvSpPr>
              <p:nvPr/>
            </p:nvSpPr>
            <p:spPr bwMode="auto">
              <a:xfrm>
                <a:off x="3578"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800" b="1" dirty="0"/>
                  <a:t>10</a:t>
                </a:r>
              </a:p>
            </p:txBody>
          </p:sp>
          <p:sp>
            <p:nvSpPr>
              <p:cNvPr id="38" name="Rectangle 1058"/>
              <p:cNvSpPr>
                <a:spLocks noChangeArrowheads="1"/>
              </p:cNvSpPr>
              <p:nvPr/>
            </p:nvSpPr>
            <p:spPr bwMode="auto">
              <a:xfrm>
                <a:off x="4080"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800" b="1" dirty="0"/>
                  <a:t>12</a:t>
                </a:r>
              </a:p>
            </p:txBody>
          </p:sp>
          <p:sp>
            <p:nvSpPr>
              <p:cNvPr id="39" name="Rectangle 1059"/>
              <p:cNvSpPr>
                <a:spLocks noChangeArrowheads="1"/>
              </p:cNvSpPr>
              <p:nvPr/>
            </p:nvSpPr>
            <p:spPr bwMode="auto">
              <a:xfrm>
                <a:off x="4582"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800" b="1" dirty="0"/>
                  <a:t>14</a:t>
                </a:r>
              </a:p>
            </p:txBody>
          </p:sp>
          <p:sp>
            <p:nvSpPr>
              <p:cNvPr id="40" name="Rectangle 1060"/>
              <p:cNvSpPr>
                <a:spLocks noChangeArrowheads="1"/>
              </p:cNvSpPr>
              <p:nvPr/>
            </p:nvSpPr>
            <p:spPr bwMode="auto">
              <a:xfrm>
                <a:off x="5084"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800" b="1" dirty="0"/>
                  <a:t>16</a:t>
                </a:r>
              </a:p>
            </p:txBody>
          </p:sp>
          <p:sp>
            <p:nvSpPr>
              <p:cNvPr id="41" name="Rectangle 1061"/>
              <p:cNvSpPr>
                <a:spLocks noChangeArrowheads="1"/>
              </p:cNvSpPr>
              <p:nvPr/>
            </p:nvSpPr>
            <p:spPr bwMode="auto">
              <a:xfrm>
                <a:off x="2719" y="3907"/>
                <a:ext cx="64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800" b="1" dirty="0"/>
                  <a:t>% chrome</a:t>
                </a:r>
                <a:endParaRPr lang="fr-FR" b="1" dirty="0"/>
              </a:p>
            </p:txBody>
          </p:sp>
          <p:sp>
            <p:nvSpPr>
              <p:cNvPr id="42" name="Line 1069"/>
              <p:cNvSpPr>
                <a:spLocks noChangeShapeType="1"/>
              </p:cNvSpPr>
              <p:nvPr/>
            </p:nvSpPr>
            <p:spPr bwMode="auto">
              <a:xfrm flipV="1">
                <a:off x="927" y="1403"/>
                <a:ext cx="1" cy="19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43" name="Line 1070"/>
              <p:cNvSpPr>
                <a:spLocks noChangeShapeType="1"/>
              </p:cNvSpPr>
              <p:nvPr/>
            </p:nvSpPr>
            <p:spPr bwMode="auto">
              <a:xfrm>
                <a:off x="927" y="3351"/>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44" name="Line 1071"/>
              <p:cNvSpPr>
                <a:spLocks noChangeShapeType="1"/>
              </p:cNvSpPr>
              <p:nvPr/>
            </p:nvSpPr>
            <p:spPr bwMode="auto">
              <a:xfrm>
                <a:off x="927" y="3074"/>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45" name="Line 1072"/>
              <p:cNvSpPr>
                <a:spLocks noChangeShapeType="1"/>
              </p:cNvSpPr>
              <p:nvPr/>
            </p:nvSpPr>
            <p:spPr bwMode="auto">
              <a:xfrm>
                <a:off x="927" y="2795"/>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46" name="Line 1073"/>
              <p:cNvSpPr>
                <a:spLocks noChangeShapeType="1"/>
              </p:cNvSpPr>
              <p:nvPr/>
            </p:nvSpPr>
            <p:spPr bwMode="auto">
              <a:xfrm>
                <a:off x="929" y="2517"/>
                <a:ext cx="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47" name="Line 1074"/>
              <p:cNvSpPr>
                <a:spLocks noChangeShapeType="1"/>
              </p:cNvSpPr>
              <p:nvPr/>
            </p:nvSpPr>
            <p:spPr bwMode="auto">
              <a:xfrm>
                <a:off x="927" y="2238"/>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48" name="Line 1075"/>
              <p:cNvSpPr>
                <a:spLocks noChangeShapeType="1"/>
              </p:cNvSpPr>
              <p:nvPr/>
            </p:nvSpPr>
            <p:spPr bwMode="auto">
              <a:xfrm>
                <a:off x="927" y="1960"/>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49" name="Line 1076"/>
              <p:cNvSpPr>
                <a:spLocks noChangeShapeType="1"/>
              </p:cNvSpPr>
              <p:nvPr/>
            </p:nvSpPr>
            <p:spPr bwMode="auto">
              <a:xfrm>
                <a:off x="927" y="1682"/>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50" name="Line 1077"/>
              <p:cNvSpPr>
                <a:spLocks noChangeShapeType="1"/>
              </p:cNvSpPr>
              <p:nvPr/>
            </p:nvSpPr>
            <p:spPr bwMode="auto">
              <a:xfrm>
                <a:off x="927" y="1404"/>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51" name="Rectangle 1078"/>
              <p:cNvSpPr>
                <a:spLocks noChangeArrowheads="1"/>
              </p:cNvSpPr>
              <p:nvPr/>
            </p:nvSpPr>
            <p:spPr bwMode="auto">
              <a:xfrm>
                <a:off x="415" y="3290"/>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b="1" dirty="0"/>
                  <a:t>0,025</a:t>
                </a:r>
              </a:p>
            </p:txBody>
          </p:sp>
          <p:sp>
            <p:nvSpPr>
              <p:cNvPr id="52" name="Rectangle 1079"/>
              <p:cNvSpPr>
                <a:spLocks noChangeArrowheads="1"/>
              </p:cNvSpPr>
              <p:nvPr/>
            </p:nvSpPr>
            <p:spPr bwMode="auto">
              <a:xfrm>
                <a:off x="415" y="3012"/>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b="1" dirty="0"/>
                  <a:t>0,050</a:t>
                </a:r>
              </a:p>
            </p:txBody>
          </p:sp>
          <p:sp>
            <p:nvSpPr>
              <p:cNvPr id="53" name="Rectangle 1080"/>
              <p:cNvSpPr>
                <a:spLocks noChangeArrowheads="1"/>
              </p:cNvSpPr>
              <p:nvPr/>
            </p:nvSpPr>
            <p:spPr bwMode="auto">
              <a:xfrm>
                <a:off x="415" y="2734"/>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b="1" dirty="0"/>
                  <a:t>0,075</a:t>
                </a:r>
              </a:p>
            </p:txBody>
          </p:sp>
          <p:sp>
            <p:nvSpPr>
              <p:cNvPr id="54" name="Rectangle 1081"/>
              <p:cNvSpPr>
                <a:spLocks noChangeArrowheads="1"/>
              </p:cNvSpPr>
              <p:nvPr/>
            </p:nvSpPr>
            <p:spPr bwMode="auto">
              <a:xfrm>
                <a:off x="415" y="2456"/>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b="1" dirty="0"/>
                  <a:t>0,100</a:t>
                </a:r>
              </a:p>
            </p:txBody>
          </p:sp>
          <p:sp>
            <p:nvSpPr>
              <p:cNvPr id="55" name="Rectangle 1082"/>
              <p:cNvSpPr>
                <a:spLocks noChangeArrowheads="1"/>
              </p:cNvSpPr>
              <p:nvPr/>
            </p:nvSpPr>
            <p:spPr bwMode="auto">
              <a:xfrm>
                <a:off x="415" y="2177"/>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b="1" dirty="0"/>
                  <a:t>0,125</a:t>
                </a:r>
              </a:p>
            </p:txBody>
          </p:sp>
          <p:sp>
            <p:nvSpPr>
              <p:cNvPr id="56" name="Rectangle 1083"/>
              <p:cNvSpPr>
                <a:spLocks noChangeArrowheads="1"/>
              </p:cNvSpPr>
              <p:nvPr/>
            </p:nvSpPr>
            <p:spPr bwMode="auto">
              <a:xfrm>
                <a:off x="415" y="1899"/>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b="1" dirty="0"/>
                  <a:t>0,150</a:t>
                </a:r>
              </a:p>
            </p:txBody>
          </p:sp>
          <p:sp>
            <p:nvSpPr>
              <p:cNvPr id="57" name="Rectangle 1084"/>
              <p:cNvSpPr>
                <a:spLocks noChangeArrowheads="1"/>
              </p:cNvSpPr>
              <p:nvPr/>
            </p:nvSpPr>
            <p:spPr bwMode="auto">
              <a:xfrm>
                <a:off x="415" y="1622"/>
                <a:ext cx="33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b="1" dirty="0"/>
                  <a:t>0,175</a:t>
                </a:r>
              </a:p>
            </p:txBody>
          </p:sp>
          <p:sp>
            <p:nvSpPr>
              <p:cNvPr id="58" name="Rectangle 1085"/>
              <p:cNvSpPr>
                <a:spLocks noChangeArrowheads="1"/>
              </p:cNvSpPr>
              <p:nvPr/>
            </p:nvSpPr>
            <p:spPr bwMode="auto">
              <a:xfrm>
                <a:off x="415" y="1343"/>
                <a:ext cx="33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b="1" dirty="0"/>
                  <a:t>0,200</a:t>
                </a:r>
              </a:p>
            </p:txBody>
          </p:sp>
          <p:sp>
            <p:nvSpPr>
              <p:cNvPr id="60" name="Freeform 1087"/>
              <p:cNvSpPr>
                <a:spLocks/>
              </p:cNvSpPr>
              <p:nvPr/>
            </p:nvSpPr>
            <p:spPr bwMode="auto">
              <a:xfrm>
                <a:off x="1121" y="1281"/>
                <a:ext cx="3986" cy="2308"/>
              </a:xfrm>
              <a:custGeom>
                <a:avLst/>
                <a:gdLst>
                  <a:gd name="T0" fmla="*/ 121 w 8012"/>
                  <a:gd name="T1" fmla="*/ 71 h 4617"/>
                  <a:gd name="T2" fmla="*/ 121 w 8012"/>
                  <a:gd name="T3" fmla="*/ 72 h 4617"/>
                  <a:gd name="T4" fmla="*/ 0 w 8012"/>
                  <a:gd name="T5" fmla="*/ 72 h 4617"/>
                  <a:gd name="T6" fmla="*/ 0 w 8012"/>
                  <a:gd name="T7" fmla="*/ 0 h 4617"/>
                  <a:gd name="T8" fmla="*/ 0 w 8012"/>
                  <a:gd name="T9" fmla="*/ 0 h 4617"/>
                  <a:gd name="T10" fmla="*/ 18 w 8012"/>
                  <a:gd name="T11" fmla="*/ 48 h 4617"/>
                  <a:gd name="T12" fmla="*/ 21 w 8012"/>
                  <a:gd name="T13" fmla="*/ 52 h 4617"/>
                  <a:gd name="T14" fmla="*/ 23 w 8012"/>
                  <a:gd name="T15" fmla="*/ 54 h 4617"/>
                  <a:gd name="T16" fmla="*/ 25 w 8012"/>
                  <a:gd name="T17" fmla="*/ 56 h 4617"/>
                  <a:gd name="T18" fmla="*/ 27 w 8012"/>
                  <a:gd name="T19" fmla="*/ 57 h 4617"/>
                  <a:gd name="T20" fmla="*/ 30 w 8012"/>
                  <a:gd name="T21" fmla="*/ 58 h 4617"/>
                  <a:gd name="T22" fmla="*/ 34 w 8012"/>
                  <a:gd name="T23" fmla="*/ 59 h 4617"/>
                  <a:gd name="T24" fmla="*/ 37 w 8012"/>
                  <a:gd name="T25" fmla="*/ 59 h 4617"/>
                  <a:gd name="T26" fmla="*/ 45 w 8012"/>
                  <a:gd name="T27" fmla="*/ 61 h 4617"/>
                  <a:gd name="T28" fmla="*/ 50 w 8012"/>
                  <a:gd name="T29" fmla="*/ 62 h 4617"/>
                  <a:gd name="T30" fmla="*/ 54 w 8012"/>
                  <a:gd name="T31" fmla="*/ 64 h 4617"/>
                  <a:gd name="T32" fmla="*/ 60 w 8012"/>
                  <a:gd name="T33" fmla="*/ 68 h 4617"/>
                  <a:gd name="T34" fmla="*/ 62 w 8012"/>
                  <a:gd name="T35" fmla="*/ 68 h 4617"/>
                  <a:gd name="T36" fmla="*/ 65 w 8012"/>
                  <a:gd name="T37" fmla="*/ 69 h 4617"/>
                  <a:gd name="T38" fmla="*/ 69 w 8012"/>
                  <a:gd name="T39" fmla="*/ 70 h 4617"/>
                  <a:gd name="T40" fmla="*/ 73 w 8012"/>
                  <a:gd name="T41" fmla="*/ 70 h 4617"/>
                  <a:gd name="T42" fmla="*/ 74 w 8012"/>
                  <a:gd name="T43" fmla="*/ 70 h 4617"/>
                  <a:gd name="T44" fmla="*/ 75 w 8012"/>
                  <a:gd name="T45" fmla="*/ 70 h 4617"/>
                  <a:gd name="T46" fmla="*/ 75 w 8012"/>
                  <a:gd name="T47" fmla="*/ 70 h 4617"/>
                  <a:gd name="T48" fmla="*/ 103 w 8012"/>
                  <a:gd name="T49" fmla="*/ 71 h 4617"/>
                  <a:gd name="T50" fmla="*/ 121 w 8012"/>
                  <a:gd name="T51" fmla="*/ 71 h 4617"/>
                  <a:gd name="T52" fmla="*/ 121 w 8012"/>
                  <a:gd name="T53" fmla="*/ 71 h 46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12"/>
                  <a:gd name="T82" fmla="*/ 0 h 4617"/>
                  <a:gd name="T83" fmla="*/ 8012 w 8012"/>
                  <a:gd name="T84" fmla="*/ 4617 h 46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12" h="4617">
                    <a:moveTo>
                      <a:pt x="8005" y="4572"/>
                    </a:moveTo>
                    <a:lnTo>
                      <a:pt x="8005" y="4617"/>
                    </a:lnTo>
                    <a:lnTo>
                      <a:pt x="0" y="4617"/>
                    </a:lnTo>
                    <a:lnTo>
                      <a:pt x="0" y="15"/>
                    </a:lnTo>
                    <a:lnTo>
                      <a:pt x="0" y="0"/>
                    </a:lnTo>
                    <a:lnTo>
                      <a:pt x="1165" y="3098"/>
                    </a:lnTo>
                    <a:lnTo>
                      <a:pt x="1364" y="3344"/>
                    </a:lnTo>
                    <a:lnTo>
                      <a:pt x="1513" y="3476"/>
                    </a:lnTo>
                    <a:lnTo>
                      <a:pt x="1672" y="3605"/>
                    </a:lnTo>
                    <a:lnTo>
                      <a:pt x="1822" y="3669"/>
                    </a:lnTo>
                    <a:lnTo>
                      <a:pt x="1978" y="3727"/>
                    </a:lnTo>
                    <a:lnTo>
                      <a:pt x="2213" y="3788"/>
                    </a:lnTo>
                    <a:lnTo>
                      <a:pt x="2453" y="3836"/>
                    </a:lnTo>
                    <a:lnTo>
                      <a:pt x="2990" y="3958"/>
                    </a:lnTo>
                    <a:lnTo>
                      <a:pt x="3298" y="4030"/>
                    </a:lnTo>
                    <a:lnTo>
                      <a:pt x="3588" y="4127"/>
                    </a:lnTo>
                    <a:lnTo>
                      <a:pt x="3987" y="4357"/>
                    </a:lnTo>
                    <a:lnTo>
                      <a:pt x="4116" y="4398"/>
                    </a:lnTo>
                    <a:lnTo>
                      <a:pt x="4295" y="4442"/>
                    </a:lnTo>
                    <a:lnTo>
                      <a:pt x="4570" y="4510"/>
                    </a:lnTo>
                    <a:lnTo>
                      <a:pt x="4774" y="4537"/>
                    </a:lnTo>
                    <a:lnTo>
                      <a:pt x="4881" y="4540"/>
                    </a:lnTo>
                    <a:lnTo>
                      <a:pt x="4916" y="4540"/>
                    </a:lnTo>
                    <a:lnTo>
                      <a:pt x="4933" y="4540"/>
                    </a:lnTo>
                    <a:lnTo>
                      <a:pt x="6836" y="4556"/>
                    </a:lnTo>
                    <a:lnTo>
                      <a:pt x="8012" y="4552"/>
                    </a:lnTo>
                    <a:lnTo>
                      <a:pt x="8005" y="4572"/>
                    </a:lnTo>
                    <a:close/>
                  </a:path>
                </a:pathLst>
              </a:custGeom>
              <a:solidFill>
                <a:srgbClr val="FF0000"/>
              </a:solidFill>
              <a:ln>
                <a:noFill/>
              </a:ln>
              <a:extLst>
                <a:ext uri="{91240B29-F687-4F45-9708-019B960494DF}">
                  <a14:hiddenLine xmlns:a14="http://schemas.microsoft.com/office/drawing/2010/main" w="30163">
                    <a:solidFill>
                      <a:srgbClr val="000000"/>
                    </a:solidFill>
                    <a:prstDash val="solid"/>
                    <a:round/>
                    <a:headEnd/>
                    <a:tailEnd/>
                  </a14:hiddenLine>
                </a:ext>
              </a:extLst>
            </p:spPr>
            <p:txBody>
              <a:bodyPr/>
              <a:lstStyle/>
              <a:p>
                <a:endParaRPr lang="fr-FR" dirty="0"/>
              </a:p>
            </p:txBody>
          </p:sp>
          <p:sp>
            <p:nvSpPr>
              <p:cNvPr id="61" name="Text Box 1088"/>
              <p:cNvSpPr txBox="1">
                <a:spLocks noChangeArrowheads="1"/>
              </p:cNvSpPr>
              <p:nvPr/>
            </p:nvSpPr>
            <p:spPr bwMode="auto">
              <a:xfrm>
                <a:off x="287" y="890"/>
                <a:ext cx="1684" cy="254"/>
              </a:xfrm>
              <a:prstGeom prst="rect">
                <a:avLst/>
              </a:prstGeom>
              <a:solidFill>
                <a:srgbClr val="FFFFFF"/>
              </a:solidFill>
              <a:ln>
                <a:noFill/>
              </a:ln>
              <a:extLst>
                <a:ext uri="{91240B29-F687-4F45-9708-019B960494DF}">
                  <a14:hiddenLine xmlns:a14="http://schemas.microsoft.com/office/drawing/2010/main" w="8001">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fr-FR" sz="1800" b="1" dirty="0">
                    <a:latin typeface="+mn-lt"/>
                  </a:rPr>
                  <a:t>Perte de masse </a:t>
                </a:r>
                <a:r>
                  <a:rPr lang="fr-FR" sz="1800" dirty="0">
                    <a:latin typeface="+mn-lt"/>
                  </a:rPr>
                  <a:t>(mm/an)</a:t>
                </a:r>
              </a:p>
            </p:txBody>
          </p:sp>
          <p:sp>
            <p:nvSpPr>
              <p:cNvPr id="62" name="Line 1089"/>
              <p:cNvSpPr>
                <a:spLocks noChangeShapeType="1"/>
              </p:cNvSpPr>
              <p:nvPr/>
            </p:nvSpPr>
            <p:spPr bwMode="auto">
              <a:xfrm flipV="1">
                <a:off x="1108" y="3596"/>
                <a:ext cx="40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fr-FR" dirty="0"/>
              </a:p>
            </p:txBody>
          </p:sp>
        </p:grpSp>
        <p:sp>
          <p:nvSpPr>
            <p:cNvPr id="63" name="TextBox 62"/>
            <p:cNvSpPr txBox="1"/>
            <p:nvPr/>
          </p:nvSpPr>
          <p:spPr>
            <a:xfrm>
              <a:off x="5887960" y="4239497"/>
              <a:ext cx="1830750" cy="615553"/>
            </a:xfrm>
            <a:prstGeom prst="rect">
              <a:avLst/>
            </a:prstGeom>
            <a:noFill/>
          </p:spPr>
          <p:txBody>
            <a:bodyPr wrap="square" rtlCol="0">
              <a:spAutoFit/>
            </a:bodyPr>
            <a:lstStyle/>
            <a:p>
              <a:r>
                <a:rPr lang="fr-FR" dirty="0"/>
                <a:t>Aciers inoxydables &gt; 10,5 Cr %</a:t>
              </a:r>
            </a:p>
          </p:txBody>
        </p:sp>
        <p:sp>
          <p:nvSpPr>
            <p:cNvPr id="64" name="Right Arrow 63"/>
            <p:cNvSpPr/>
            <p:nvPr/>
          </p:nvSpPr>
          <p:spPr>
            <a:xfrm>
              <a:off x="5869231" y="4919009"/>
              <a:ext cx="2160149" cy="33387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cs typeface="Franklin Gothic Book"/>
              </a:endParaRPr>
            </a:p>
          </p:txBody>
        </p:sp>
      </p:grpSp>
      <p:cxnSp>
        <p:nvCxnSpPr>
          <p:cNvPr id="66" name="Straight Arrow Connector 65"/>
          <p:cNvCxnSpPr/>
          <p:nvPr/>
        </p:nvCxnSpPr>
        <p:spPr>
          <a:xfrm flipH="1">
            <a:off x="2003523" y="2820873"/>
            <a:ext cx="1002724" cy="7162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006247" y="2502642"/>
            <a:ext cx="2055478" cy="353943"/>
          </a:xfrm>
          <a:prstGeom prst="rect">
            <a:avLst/>
          </a:prstGeom>
          <a:noFill/>
        </p:spPr>
        <p:txBody>
          <a:bodyPr wrap="square" rtlCol="0">
            <a:spAutoFit/>
          </a:bodyPr>
          <a:lstStyle/>
          <a:p>
            <a:r>
              <a:rPr lang="fr-FR" dirty="0"/>
              <a:t>Acier au carbone</a:t>
            </a:r>
          </a:p>
        </p:txBody>
      </p:sp>
      <p:sp>
        <p:nvSpPr>
          <p:cNvPr id="68"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12</a:t>
            </a:fld>
            <a:endParaRPr lang="fr-BE" dirty="0"/>
          </a:p>
        </p:txBody>
      </p:sp>
    </p:spTree>
    <p:extLst>
      <p:ext uri="{BB962C8B-B14F-4D97-AF65-F5344CB8AC3E}">
        <p14:creationId xmlns:p14="http://schemas.microsoft.com/office/powerpoint/2010/main" val="193455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37995" y="1823324"/>
            <a:ext cx="8460000" cy="1470025"/>
          </a:xfrm>
        </p:spPr>
        <p:txBody>
          <a:bodyPr>
            <a:normAutofit fontScale="90000"/>
          </a:bodyPr>
          <a:lstStyle/>
          <a:p>
            <a:r>
              <a:rPr lang="fr-FR" sz="3200" noProof="0" dirty="0"/>
              <a:t>Lorsque le choix de la nuance d’acier inoxydable n’a pas été fait correctement, la corrosion peut </a:t>
            </a:r>
            <a:r>
              <a:rPr lang="fr-FR" sz="3200" dirty="0"/>
              <a:t>se produire</a:t>
            </a:r>
            <a:endParaRPr lang="fr-FR" sz="3200" noProof="0" dirty="0"/>
          </a:p>
        </p:txBody>
      </p:sp>
      <p:sp>
        <p:nvSpPr>
          <p:cNvPr id="6" name="Subtitle 5"/>
          <p:cNvSpPr>
            <a:spLocks noGrp="1"/>
          </p:cNvSpPr>
          <p:nvPr>
            <p:ph type="subTitle" idx="1"/>
          </p:nvPr>
        </p:nvSpPr>
        <p:spPr>
          <a:xfrm>
            <a:off x="878358" y="3603812"/>
            <a:ext cx="7179275" cy="2080295"/>
          </a:xfrm>
        </p:spPr>
        <p:txBody>
          <a:bodyPr>
            <a:normAutofit/>
          </a:bodyPr>
          <a:lstStyle/>
          <a:p>
            <a:r>
              <a:rPr lang="fr-FR" sz="2800" noProof="0" dirty="0">
                <a:solidFill>
                  <a:schemeClr val="tx1"/>
                </a:solidFill>
              </a:rPr>
              <a:t>… aucun matériau n’est parfait !</a:t>
            </a:r>
          </a:p>
          <a:p>
            <a:endParaRPr lang="fr-FR" sz="1600" noProof="0" dirty="0">
              <a:solidFill>
                <a:schemeClr val="tx1"/>
              </a:solidFill>
            </a:endParaRPr>
          </a:p>
          <a:p>
            <a:r>
              <a:rPr lang="fr-FR" sz="2800" noProof="0" dirty="0">
                <a:solidFill>
                  <a:schemeClr val="tx1"/>
                </a:solidFill>
              </a:rPr>
              <a:t>Pensez-y comme pour choisir un véhicule adapté à une utilisation donnée</a:t>
            </a:r>
          </a:p>
        </p:txBody>
      </p:sp>
      <p:sp>
        <p:nvSpPr>
          <p:cNvPr id="8"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13</a:t>
            </a:fld>
            <a:endParaRPr lang="fr-BE" dirty="0"/>
          </a:p>
        </p:txBody>
      </p:sp>
    </p:spTree>
    <p:extLst>
      <p:ext uri="{BB962C8B-B14F-4D97-AF65-F5344CB8AC3E}">
        <p14:creationId xmlns:p14="http://schemas.microsoft.com/office/powerpoint/2010/main" val="203170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09221" cy="1143000"/>
          </a:xfrm>
        </p:spPr>
        <p:txBody>
          <a:bodyPr>
            <a:normAutofit fontScale="90000"/>
          </a:bodyPr>
          <a:lstStyle/>
          <a:p>
            <a:r>
              <a:rPr lang="fr-FR" noProof="0" dirty="0"/>
              <a:t>Types de corrosion des aciers inoxydables</a:t>
            </a:r>
          </a:p>
        </p:txBody>
      </p:sp>
      <p:sp>
        <p:nvSpPr>
          <p:cNvPr id="3" name="Content Placeholder 2"/>
          <p:cNvSpPr>
            <a:spLocks noGrp="1"/>
          </p:cNvSpPr>
          <p:nvPr>
            <p:ph idx="1"/>
          </p:nvPr>
        </p:nvSpPr>
        <p:spPr/>
        <p:txBody>
          <a:bodyPr/>
          <a:lstStyle/>
          <a:p>
            <a:pPr marL="514350" indent="-514350">
              <a:buFont typeface="+mj-lt"/>
              <a:buAutoNum type="alphaLcParenR"/>
            </a:pPr>
            <a:r>
              <a:rPr lang="fr-FR" noProof="0" dirty="0"/>
              <a:t>Généralisée</a:t>
            </a:r>
          </a:p>
          <a:p>
            <a:pPr marL="514350" indent="-514350">
              <a:buFont typeface="+mj-lt"/>
              <a:buAutoNum type="alphaLcParenR"/>
            </a:pPr>
            <a:r>
              <a:rPr lang="fr-FR" noProof="0" dirty="0"/>
              <a:t>Par Piqûres</a:t>
            </a:r>
          </a:p>
          <a:p>
            <a:pPr marL="514350" indent="-514350">
              <a:buFont typeface="+mj-lt"/>
              <a:buAutoNum type="alphaLcParenR"/>
            </a:pPr>
            <a:r>
              <a:rPr lang="fr-FR" noProof="0" dirty="0"/>
              <a:t>Caverneuse </a:t>
            </a:r>
          </a:p>
          <a:p>
            <a:pPr marL="514350" indent="-514350">
              <a:buFont typeface="+mj-lt"/>
              <a:buAutoNum type="alphaLcParenR"/>
            </a:pPr>
            <a:r>
              <a:rPr lang="fr-FR" noProof="0" dirty="0"/>
              <a:t>Galvanique</a:t>
            </a:r>
          </a:p>
          <a:p>
            <a:pPr marL="514350" indent="-514350">
              <a:buFont typeface="+mj-lt"/>
              <a:buAutoNum type="alphaLcParenR"/>
            </a:pPr>
            <a:r>
              <a:rPr lang="fr-FR" noProof="0" dirty="0"/>
              <a:t>Intergranulaire</a:t>
            </a:r>
          </a:p>
          <a:p>
            <a:pPr marL="514350" indent="-514350">
              <a:buFont typeface="+mj-lt"/>
              <a:buAutoNum type="alphaLcParenR"/>
            </a:pPr>
            <a:r>
              <a:rPr lang="fr-FR" noProof="0" dirty="0"/>
              <a:t>Corrosion sous Contrainte</a:t>
            </a:r>
          </a:p>
        </p:txBody>
      </p:sp>
      <p:sp>
        <p:nvSpPr>
          <p:cNvPr id="4" name="TextBox 3"/>
          <p:cNvSpPr txBox="1"/>
          <p:nvPr/>
        </p:nvSpPr>
        <p:spPr>
          <a:xfrm>
            <a:off x="127322" y="6481823"/>
            <a:ext cx="2488558" cy="353943"/>
          </a:xfrm>
          <a:prstGeom prst="rect">
            <a:avLst/>
          </a:prstGeom>
          <a:noFill/>
        </p:spPr>
        <p:txBody>
          <a:bodyPr wrap="square" rtlCol="0">
            <a:spAutoFit/>
          </a:bodyPr>
          <a:lstStyle/>
          <a:p>
            <a:r>
              <a:rPr lang="fr-FR" dirty="0"/>
              <a:t>Voir Référence 1</a:t>
            </a:r>
          </a:p>
        </p:txBody>
      </p:sp>
      <p:sp>
        <p:nvSpPr>
          <p:cNvPr id="6"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14</a:t>
            </a:fld>
            <a:endParaRPr lang="fr-BE" dirty="0"/>
          </a:p>
        </p:txBody>
      </p:sp>
    </p:spTree>
    <p:extLst>
      <p:ext uri="{BB962C8B-B14F-4D97-AF65-F5344CB8AC3E}">
        <p14:creationId xmlns:p14="http://schemas.microsoft.com/office/powerpoint/2010/main" val="4029700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921578" cy="1143000"/>
          </a:xfrm>
        </p:spPr>
        <p:txBody>
          <a:bodyPr>
            <a:normAutofit fontScale="90000"/>
          </a:bodyPr>
          <a:lstStyle/>
          <a:p>
            <a:r>
              <a:rPr lang="fr-FR" noProof="0" dirty="0"/>
              <a:t>a) Qu’est-ce que la corrosion généralisée ?</a:t>
            </a:r>
          </a:p>
        </p:txBody>
      </p:sp>
      <p:sp>
        <p:nvSpPr>
          <p:cNvPr id="2" name="Content Placeholder 1"/>
          <p:cNvSpPr>
            <a:spLocks noGrp="1"/>
          </p:cNvSpPr>
          <p:nvPr>
            <p:ph idx="1"/>
          </p:nvPr>
        </p:nvSpPr>
        <p:spPr>
          <a:xfrm>
            <a:off x="394138" y="1275509"/>
            <a:ext cx="8387255" cy="4145691"/>
          </a:xfrm>
        </p:spPr>
        <p:txBody>
          <a:bodyPr>
            <a:noAutofit/>
          </a:bodyPr>
          <a:lstStyle/>
          <a:p>
            <a:pPr marL="268288" indent="-268288" algn="just">
              <a:spcBef>
                <a:spcPts val="1200"/>
              </a:spcBef>
            </a:pPr>
            <a:r>
              <a:rPr lang="fr-FR" sz="2600" noProof="0" dirty="0"/>
              <a:t>Lorsque le film passif est détruit par un environnement agressif, l’ensemble de la surface se corrode uniformément et la perte d’épaisseur de métal peut s’exprimer en µm/an</a:t>
            </a:r>
          </a:p>
          <a:p>
            <a:pPr marL="268288" indent="-268288" algn="just">
              <a:spcBef>
                <a:spcPts val="1200"/>
              </a:spcBef>
            </a:pPr>
            <a:r>
              <a:rPr lang="fr-FR" sz="2600" noProof="0" dirty="0"/>
              <a:t>C’est typiquement le cas des aciers au carbone non protégés.</a:t>
            </a:r>
          </a:p>
          <a:p>
            <a:pPr marL="268288" indent="-268288" algn="just">
              <a:spcBef>
                <a:spcPts val="1200"/>
              </a:spcBef>
            </a:pPr>
            <a:r>
              <a:rPr lang="fr-FR" sz="2600" dirty="0"/>
              <a:t>Dans l’industrie du bâtiment, cela </a:t>
            </a:r>
            <a:r>
              <a:rPr lang="fr-FR" sz="2600" noProof="0" dirty="0"/>
              <a:t>ne se produit pas avec les aciers inoxydables car les conditions de corrosion ne sont jamais suffisamment agressives (il faudrait une immersion dans un acide fort)</a:t>
            </a:r>
          </a:p>
        </p:txBody>
      </p:sp>
      <p:pic>
        <p:nvPicPr>
          <p:cNvPr id="8" name="Picture 6" descr="General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128854" y="4981670"/>
            <a:ext cx="2627312" cy="17503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15</a:t>
            </a:fld>
            <a:endParaRPr lang="fr-BE" dirty="0"/>
          </a:p>
        </p:txBody>
      </p:sp>
    </p:spTree>
    <p:extLst>
      <p:ext uri="{BB962C8B-B14F-4D97-AF65-F5344CB8AC3E}">
        <p14:creationId xmlns:p14="http://schemas.microsoft.com/office/powerpoint/2010/main" val="260115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3600" noProof="0" dirty="0"/>
              <a:t>b) Qu’est-ce que la corrosion par piqûres</a:t>
            </a:r>
            <a:r>
              <a:rPr lang="fr-FR" sz="3600" baseline="50000" noProof="0" dirty="0"/>
              <a:t>1,2,3,7</a:t>
            </a:r>
            <a:r>
              <a:rPr lang="fr-FR" sz="3600" noProof="0" dirty="0"/>
              <a:t>?</a:t>
            </a:r>
          </a:p>
        </p:txBody>
      </p:sp>
      <p:sp>
        <p:nvSpPr>
          <p:cNvPr id="8" name="Content Placeholder 7"/>
          <p:cNvSpPr>
            <a:spLocks noGrp="1"/>
          </p:cNvSpPr>
          <p:nvPr>
            <p:ph sz="half" idx="1"/>
          </p:nvPr>
        </p:nvSpPr>
        <p:spPr>
          <a:xfrm>
            <a:off x="420415" y="1417639"/>
            <a:ext cx="4146331" cy="2303024"/>
          </a:xfrm>
        </p:spPr>
        <p:txBody>
          <a:bodyPr>
            <a:noAutofit/>
          </a:bodyPr>
          <a:lstStyle/>
          <a:p>
            <a:pPr marL="0" indent="0" algn="just">
              <a:buNone/>
            </a:pPr>
            <a:r>
              <a:rPr lang="fr-FR" sz="2300" noProof="0" dirty="0"/>
              <a:t>La corrosion par piqûres (ou piqûres) est une forme de corrosion extrêmement localisée qui conduit à la création de petites perforations dans le métal.</a:t>
            </a:r>
          </a:p>
        </p:txBody>
      </p:sp>
      <p:pic>
        <p:nvPicPr>
          <p:cNvPr id="21" name="Content Placeholder 2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8082" y="1816174"/>
            <a:ext cx="4038600" cy="4214191"/>
          </a:xfrm>
          <a:ln>
            <a:solidFill>
              <a:schemeClr val="tx1"/>
            </a:solidFill>
          </a:ln>
        </p:spPr>
      </p:pic>
      <p:sp>
        <p:nvSpPr>
          <p:cNvPr id="6"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16</a:t>
            </a:fld>
            <a:endParaRPr lang="fr-BE" dirty="0"/>
          </a:p>
        </p:txBody>
      </p:sp>
      <p:sp>
        <p:nvSpPr>
          <p:cNvPr id="7" name="Content Placeholder 7"/>
          <p:cNvSpPr txBox="1">
            <a:spLocks/>
          </p:cNvSpPr>
          <p:nvPr/>
        </p:nvSpPr>
        <p:spPr>
          <a:xfrm>
            <a:off x="420415" y="3862555"/>
            <a:ext cx="4104289" cy="236482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
                <a:srgbClr val="FFC000"/>
              </a:buClr>
              <a:buSzTx/>
              <a:buFont typeface="Wingdings" panose="05000000000000000000" pitchFamily="2" charset="2"/>
              <a:buNone/>
              <a:tabLst/>
              <a:defRPr/>
            </a:pPr>
            <a:r>
              <a:rPr kumimoji="0" lang="fr-FR" sz="2400" b="0" i="0" u="none" strike="noStrike" kern="1200" cap="none" spc="0" normalizeH="0" baseline="0" noProof="0" dirty="0">
                <a:ln>
                  <a:noFill/>
                </a:ln>
                <a:solidFill>
                  <a:schemeClr val="tx1"/>
                </a:solidFill>
                <a:effectLst/>
                <a:uLnTx/>
                <a:uFillTx/>
                <a:latin typeface="+mn-lt"/>
                <a:ea typeface="+mn-ea"/>
                <a:cs typeface="+mn-cs"/>
              </a:rPr>
              <a:t>Cette image montre des piqûres sur un acier inoxydable EN 1.4310 (AISI 301) résultant d’une résistance à la corrosion insuffisante en environnement chloré très agressif.</a:t>
            </a:r>
          </a:p>
        </p:txBody>
      </p:sp>
    </p:spTree>
    <p:extLst>
      <p:ext uri="{BB962C8B-B14F-4D97-AF65-F5344CB8AC3E}">
        <p14:creationId xmlns:p14="http://schemas.microsoft.com/office/powerpoint/2010/main" val="1897992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sz="3800" noProof="0" dirty="0"/>
              <a:t>Mécanismes de corrosion par piqûre</a:t>
            </a:r>
          </a:p>
        </p:txBody>
      </p:sp>
      <p:sp>
        <p:nvSpPr>
          <p:cNvPr id="8" name="Content Placeholder 7"/>
          <p:cNvSpPr>
            <a:spLocks noGrp="1"/>
          </p:cNvSpPr>
          <p:nvPr>
            <p:ph sz="half" idx="1"/>
          </p:nvPr>
        </p:nvSpPr>
        <p:spPr>
          <a:xfrm>
            <a:off x="196900" y="1410015"/>
            <a:ext cx="4356000" cy="2520000"/>
          </a:xfrm>
        </p:spPr>
        <p:txBody>
          <a:bodyPr>
            <a:normAutofit/>
          </a:bodyPr>
          <a:lstStyle/>
          <a:p>
            <a:pPr marL="358775" indent="-358775" algn="just">
              <a:buFont typeface="+mj-lt"/>
              <a:buAutoNum type="arabicPeriod"/>
            </a:pPr>
            <a:r>
              <a:rPr lang="fr-FR" sz="2000" noProof="0" dirty="0"/>
              <a:t>Déclenchement à partir d’une très petite surface sur des irrégularités ou des inclusions non métalliques</a:t>
            </a:r>
          </a:p>
          <a:p>
            <a:pPr marL="358775" indent="-358775" algn="just">
              <a:buFont typeface="+mj-lt"/>
              <a:buAutoNum type="arabicPeriod"/>
            </a:pPr>
            <a:r>
              <a:rPr lang="fr-FR" sz="2000" dirty="0"/>
              <a:t>La corrosion se propage en fond de piqûre du fait de réactions électrochimiques qui ne sont </a:t>
            </a:r>
            <a:r>
              <a:rPr lang="fr-FR" sz="2000" noProof="0" dirty="0"/>
              <a:t>pas bloquées par la repassivation</a:t>
            </a:r>
          </a:p>
        </p:txBody>
      </p:sp>
      <p:grpSp>
        <p:nvGrpSpPr>
          <p:cNvPr id="18" name="Group 17"/>
          <p:cNvGrpSpPr/>
          <p:nvPr/>
        </p:nvGrpSpPr>
        <p:grpSpPr>
          <a:xfrm>
            <a:off x="475457" y="1362052"/>
            <a:ext cx="8138739" cy="5049837"/>
            <a:chOff x="475457" y="1213462"/>
            <a:chExt cx="8138739" cy="5049837"/>
          </a:xfrm>
        </p:grpSpPr>
        <p:pic>
          <p:nvPicPr>
            <p:cNvPr id="13" name="Picture 12" descr="Pitting1r2mod"/>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75457" y="3885224"/>
              <a:ext cx="3798887" cy="2378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213462"/>
              <a:ext cx="3927896" cy="256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826" y="3963012"/>
              <a:ext cx="3458536"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H="1">
              <a:off x="4343400" y="5074261"/>
              <a:ext cx="76379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6650248" y="3543300"/>
              <a:ext cx="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11"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17</a:t>
            </a:fld>
            <a:endParaRPr lang="fr-BE" dirty="0"/>
          </a:p>
        </p:txBody>
      </p:sp>
    </p:spTree>
    <p:extLst>
      <p:ext uri="{BB962C8B-B14F-4D97-AF65-F5344CB8AC3E}">
        <p14:creationId xmlns:p14="http://schemas.microsoft.com/office/powerpoint/2010/main" val="2716745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7322" y="220047"/>
            <a:ext cx="8542554" cy="759667"/>
          </a:xfrm>
        </p:spPr>
        <p:txBody>
          <a:bodyPr>
            <a:noAutofit/>
          </a:bodyPr>
          <a:lstStyle/>
          <a:p>
            <a:r>
              <a:rPr lang="fr-FR" sz="2800" noProof="0" dirty="0"/>
              <a:t>La piqûration peut être reproduite dans une cellule électrochimique</a:t>
            </a:r>
            <a:r>
              <a:rPr lang="fr-FR" sz="2800" baseline="30000" noProof="0" dirty="0"/>
              <a:t>4</a:t>
            </a:r>
          </a:p>
        </p:txBody>
      </p:sp>
      <p:sp>
        <p:nvSpPr>
          <p:cNvPr id="7" name="Content Placeholder 6"/>
          <p:cNvSpPr>
            <a:spLocks noGrp="1"/>
          </p:cNvSpPr>
          <p:nvPr>
            <p:ph idx="1"/>
          </p:nvPr>
        </p:nvSpPr>
        <p:spPr>
          <a:xfrm>
            <a:off x="495714" y="1189973"/>
            <a:ext cx="8410291" cy="2054268"/>
          </a:xfrm>
        </p:spPr>
        <p:txBody>
          <a:bodyPr>
            <a:noAutofit/>
          </a:bodyPr>
          <a:lstStyle/>
          <a:p>
            <a:pPr marL="263525" indent="-263525" algn="just"/>
            <a:r>
              <a:rPr lang="fr-FR" sz="2000" noProof="0" dirty="0"/>
              <a:t>La corrosion entraîne la dissolution du métal, c’est-à-dire un processus avec : </a:t>
            </a:r>
          </a:p>
          <a:p>
            <a:pPr marL="800100" lvl="1" indent="-342900" algn="just">
              <a:buFont typeface="+mj-lt"/>
              <a:buAutoNum type="alphaLcParenR"/>
            </a:pPr>
            <a:r>
              <a:rPr lang="fr-FR" sz="1600" noProof="0" dirty="0"/>
              <a:t>des réactions électrochimiques à la surface métal</a:t>
            </a:r>
          </a:p>
          <a:p>
            <a:pPr marL="800100" lvl="1" indent="-342900" algn="just">
              <a:buFont typeface="+mj-lt"/>
              <a:buAutoNum type="alphaLcParenR"/>
            </a:pPr>
            <a:r>
              <a:rPr lang="fr-FR" sz="1600" dirty="0"/>
              <a:t>Un </a:t>
            </a:r>
            <a:r>
              <a:rPr lang="fr-FR" sz="1600" noProof="0" dirty="0"/>
              <a:t>courant électrique entre le métal corrodé (l’anode) et une partie cathodique</a:t>
            </a:r>
          </a:p>
          <a:p>
            <a:pPr marL="263525" indent="-263525" algn="just"/>
            <a:r>
              <a:rPr lang="fr-FR" sz="2000" noProof="0" dirty="0"/>
              <a:t>Ces phénomènes peuvent être simulés dans une cellule électrochimique, un appareil qui permet d’étudier les processus de corrosion</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096" y="3509683"/>
            <a:ext cx="3888350" cy="27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24873" y="3087552"/>
            <a:ext cx="2905305" cy="369332"/>
          </a:xfrm>
          <a:prstGeom prst="rect">
            <a:avLst/>
          </a:prstGeom>
          <a:noFill/>
        </p:spPr>
        <p:txBody>
          <a:bodyPr wrap="square" rtlCol="0">
            <a:spAutoFit/>
          </a:bodyPr>
          <a:lstStyle/>
          <a:p>
            <a:pPr algn="ctr"/>
            <a:r>
              <a:rPr lang="fr-FR" sz="1800" b="1" dirty="0"/>
              <a:t>Cellule électrochimique</a:t>
            </a:r>
          </a:p>
        </p:txBody>
      </p:sp>
      <p:sp>
        <p:nvSpPr>
          <p:cNvPr id="10" name="TextBox 9"/>
          <p:cNvSpPr txBox="1"/>
          <p:nvPr/>
        </p:nvSpPr>
        <p:spPr>
          <a:xfrm>
            <a:off x="4721040" y="2952520"/>
            <a:ext cx="461351" cy="353943"/>
          </a:xfrm>
          <a:prstGeom prst="rect">
            <a:avLst/>
          </a:prstGeom>
          <a:noFill/>
        </p:spPr>
        <p:txBody>
          <a:bodyPr wrap="square" rtlCol="0">
            <a:spAutoFit/>
          </a:bodyPr>
          <a:lstStyle/>
          <a:p>
            <a:pPr algn="ctr"/>
            <a:r>
              <a:rPr lang="fr-FR" dirty="0">
                <a:solidFill>
                  <a:srgbClr val="FF0000"/>
                </a:solidFill>
              </a:rPr>
              <a:t>E</a:t>
            </a:r>
            <a:r>
              <a:rPr lang="fr-FR" baseline="-25000" dirty="0">
                <a:solidFill>
                  <a:srgbClr val="FF0000"/>
                </a:solidFill>
              </a:rPr>
              <a:t>pit</a:t>
            </a:r>
            <a:r>
              <a:rPr lang="fr-FR" dirty="0">
                <a:solidFill>
                  <a:srgbClr val="FF0000"/>
                </a:solidFill>
              </a:rPr>
              <a:t> </a:t>
            </a:r>
            <a:endParaRPr lang="fr-FR" baseline="-25000" dirty="0">
              <a:solidFill>
                <a:srgbClr val="FF0000"/>
              </a:solidFill>
            </a:endParaRPr>
          </a:p>
        </p:txBody>
      </p:sp>
      <p:sp>
        <p:nvSpPr>
          <p:cNvPr id="11" name="TextBox 10"/>
          <p:cNvSpPr txBox="1"/>
          <p:nvPr/>
        </p:nvSpPr>
        <p:spPr>
          <a:xfrm>
            <a:off x="5171619" y="3075195"/>
            <a:ext cx="2905305" cy="353943"/>
          </a:xfrm>
          <a:prstGeom prst="rect">
            <a:avLst/>
          </a:prstGeom>
          <a:noFill/>
        </p:spPr>
        <p:txBody>
          <a:bodyPr wrap="square" rtlCol="0">
            <a:spAutoFit/>
          </a:bodyPr>
          <a:lstStyle/>
          <a:p>
            <a:pPr algn="ctr"/>
            <a:r>
              <a:rPr lang="fr-FR" b="1" dirty="0"/>
              <a:t>Courbe de polarisation</a:t>
            </a:r>
          </a:p>
        </p:txBody>
      </p:sp>
      <p:cxnSp>
        <p:nvCxnSpPr>
          <p:cNvPr id="9" name="Straight Arrow Connector 8"/>
          <p:cNvCxnSpPr/>
          <p:nvPr/>
        </p:nvCxnSpPr>
        <p:spPr>
          <a:xfrm>
            <a:off x="5171619" y="3252041"/>
            <a:ext cx="1123406" cy="8009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18</a:t>
            </a:fld>
            <a:endParaRPr lang="fr-BE" dirty="0"/>
          </a:p>
        </p:txBody>
      </p:sp>
      <p:grpSp>
        <p:nvGrpSpPr>
          <p:cNvPr id="57" name="Groupe 56"/>
          <p:cNvGrpSpPr/>
          <p:nvPr/>
        </p:nvGrpSpPr>
        <p:grpSpPr>
          <a:xfrm>
            <a:off x="457194" y="3486011"/>
            <a:ext cx="4040662" cy="2901079"/>
            <a:chOff x="654906" y="3524434"/>
            <a:chExt cx="4040662" cy="2901079"/>
          </a:xfrm>
        </p:grpSpPr>
        <p:sp>
          <p:nvSpPr>
            <p:cNvPr id="33" name="Rectangle 32"/>
            <p:cNvSpPr/>
            <p:nvPr/>
          </p:nvSpPr>
          <p:spPr>
            <a:xfrm>
              <a:off x="729050" y="3524434"/>
              <a:ext cx="3944927" cy="2901079"/>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p:cNvSpPr/>
            <p:nvPr/>
          </p:nvSpPr>
          <p:spPr>
            <a:xfrm>
              <a:off x="1350086" y="3580652"/>
              <a:ext cx="2620288" cy="849308"/>
            </a:xfrm>
            <a:prstGeom prst="rect">
              <a:avLst/>
            </a:prstGeom>
            <a:solidFill>
              <a:schemeClr val="accent3">
                <a:lumMod val="20000"/>
                <a:lumOff val="80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p:cNvSpPr/>
            <p:nvPr/>
          </p:nvSpPr>
          <p:spPr>
            <a:xfrm>
              <a:off x="1756544" y="4572000"/>
              <a:ext cx="1844706" cy="1429305"/>
            </a:xfrm>
            <a:prstGeom prst="rect">
              <a:avLst/>
            </a:prstGeom>
            <a:solidFill>
              <a:srgbClr val="FFFF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6" name="Connecteur droit 35"/>
            <p:cNvCxnSpPr/>
            <p:nvPr/>
          </p:nvCxnSpPr>
          <p:spPr>
            <a:xfrm flipV="1">
              <a:off x="3257324" y="4224679"/>
              <a:ext cx="0" cy="1476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654906" y="4857566"/>
              <a:ext cx="884515" cy="369332"/>
            </a:xfrm>
            <a:prstGeom prst="rect">
              <a:avLst/>
            </a:prstGeom>
            <a:noFill/>
          </p:spPr>
          <p:txBody>
            <a:bodyPr wrap="square" lIns="0" tIns="0" rIns="0" bIns="0" rtlCol="0">
              <a:spAutoFit/>
            </a:bodyPr>
            <a:lstStyle/>
            <a:p>
              <a:pPr algn="r"/>
              <a:r>
                <a:rPr lang="fr-FR" sz="1200" dirty="0"/>
                <a:t>Électrode de référence</a:t>
              </a:r>
            </a:p>
          </p:txBody>
        </p:sp>
        <p:sp>
          <p:nvSpPr>
            <p:cNvPr id="38" name="ZoneTexte 37"/>
            <p:cNvSpPr txBox="1"/>
            <p:nvPr/>
          </p:nvSpPr>
          <p:spPr>
            <a:xfrm>
              <a:off x="1964988" y="5821312"/>
              <a:ext cx="1459088" cy="184666"/>
            </a:xfrm>
            <a:prstGeom prst="rect">
              <a:avLst/>
            </a:prstGeom>
            <a:noFill/>
          </p:spPr>
          <p:txBody>
            <a:bodyPr wrap="square" lIns="0" tIns="0" rIns="0" bIns="0" rtlCol="0">
              <a:spAutoFit/>
            </a:bodyPr>
            <a:lstStyle/>
            <a:p>
              <a:pPr algn="ctr"/>
              <a:r>
                <a:rPr lang="fr-FR" sz="1200" b="1" dirty="0"/>
                <a:t>Cellule de polarisation</a:t>
              </a:r>
            </a:p>
          </p:txBody>
        </p:sp>
        <p:sp>
          <p:nvSpPr>
            <p:cNvPr id="39" name="ZoneTexte 38"/>
            <p:cNvSpPr txBox="1"/>
            <p:nvPr/>
          </p:nvSpPr>
          <p:spPr>
            <a:xfrm>
              <a:off x="3759323" y="5597368"/>
              <a:ext cx="936245" cy="369332"/>
            </a:xfrm>
            <a:prstGeom prst="rect">
              <a:avLst/>
            </a:prstGeom>
            <a:noFill/>
          </p:spPr>
          <p:txBody>
            <a:bodyPr wrap="square" lIns="0" tIns="0" rIns="0" bIns="0" rtlCol="0">
              <a:spAutoFit/>
            </a:bodyPr>
            <a:lstStyle/>
            <a:p>
              <a:r>
                <a:rPr lang="fr-FR" sz="1200" dirty="0"/>
                <a:t>Solution électrolytique</a:t>
              </a:r>
            </a:p>
          </p:txBody>
        </p:sp>
        <p:sp>
          <p:nvSpPr>
            <p:cNvPr id="40" name="ZoneTexte 39"/>
            <p:cNvSpPr txBox="1"/>
            <p:nvPr/>
          </p:nvSpPr>
          <p:spPr>
            <a:xfrm>
              <a:off x="3719372" y="5039557"/>
              <a:ext cx="767755" cy="369332"/>
            </a:xfrm>
            <a:prstGeom prst="rect">
              <a:avLst/>
            </a:prstGeom>
            <a:noFill/>
          </p:spPr>
          <p:txBody>
            <a:bodyPr wrap="square" lIns="0" tIns="0" rIns="0" bIns="0" rtlCol="0">
              <a:spAutoFit/>
            </a:bodyPr>
            <a:lstStyle/>
            <a:p>
              <a:r>
                <a:rPr lang="fr-FR" sz="1200" dirty="0"/>
                <a:t>Contre-électrode</a:t>
              </a:r>
            </a:p>
          </p:txBody>
        </p:sp>
        <p:sp>
          <p:nvSpPr>
            <p:cNvPr id="41" name="ZoneTexte 40"/>
            <p:cNvSpPr txBox="1"/>
            <p:nvPr/>
          </p:nvSpPr>
          <p:spPr>
            <a:xfrm>
              <a:off x="756450" y="5782326"/>
              <a:ext cx="878507" cy="553998"/>
            </a:xfrm>
            <a:prstGeom prst="rect">
              <a:avLst/>
            </a:prstGeom>
            <a:noFill/>
          </p:spPr>
          <p:txBody>
            <a:bodyPr wrap="square" lIns="0" tIns="0" rIns="0" bIns="0" rtlCol="0">
              <a:spAutoFit/>
            </a:bodyPr>
            <a:lstStyle/>
            <a:p>
              <a:pPr algn="r"/>
              <a:r>
                <a:rPr lang="fr-FR" sz="1200" dirty="0"/>
                <a:t>Électrode de travail (échantillon)</a:t>
              </a:r>
            </a:p>
          </p:txBody>
        </p:sp>
        <p:sp>
          <p:nvSpPr>
            <p:cNvPr id="42" name="Rectangle 41"/>
            <p:cNvSpPr/>
            <p:nvPr/>
          </p:nvSpPr>
          <p:spPr>
            <a:xfrm>
              <a:off x="2458297" y="5330776"/>
              <a:ext cx="392564" cy="369903"/>
            </a:xfrm>
            <a:prstGeom prst="rect">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3" name="Connecteur droit 42"/>
            <p:cNvCxnSpPr/>
            <p:nvPr/>
          </p:nvCxnSpPr>
          <p:spPr>
            <a:xfrm flipV="1">
              <a:off x="2654579" y="4008679"/>
              <a:ext cx="0" cy="1692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977145" y="4692679"/>
              <a:ext cx="169051" cy="1008000"/>
            </a:xfrm>
            <a:prstGeom prst="rect">
              <a:avLst/>
            </a:prstGeom>
            <a:solidFill>
              <a:srgbClr val="5EF60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5" name="Connecteur droit 44"/>
            <p:cNvCxnSpPr/>
            <p:nvPr/>
          </p:nvCxnSpPr>
          <p:spPr>
            <a:xfrm flipV="1">
              <a:off x="2061671" y="4224679"/>
              <a:ext cx="0" cy="147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37" idx="3"/>
            </p:cNvCxnSpPr>
            <p:nvPr/>
          </p:nvCxnSpPr>
          <p:spPr>
            <a:xfrm flipV="1">
              <a:off x="1539421" y="5007010"/>
              <a:ext cx="425565" cy="35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H="1" flipV="1">
              <a:off x="3281642" y="5194917"/>
              <a:ext cx="4255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flipV="1">
              <a:off x="3450134" y="5755688"/>
              <a:ext cx="295839" cy="0"/>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flipV="1">
              <a:off x="1624535" y="5655076"/>
              <a:ext cx="802991" cy="278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1360508" y="3851351"/>
              <a:ext cx="260551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H="1">
              <a:off x="2053577" y="4335999"/>
              <a:ext cx="62011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flipH="1">
              <a:off x="2649371" y="4335999"/>
              <a:ext cx="62011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1350090" y="3914643"/>
              <a:ext cx="1310144" cy="316690"/>
            </a:xfrm>
            <a:prstGeom prst="rect">
              <a:avLst/>
            </a:prstGeom>
            <a:noFill/>
            <a:ln>
              <a:noFill/>
            </a:ln>
          </p:spPr>
          <p:txBody>
            <a:bodyPr wrap="square" lIns="0" tIns="0" rIns="0" bIns="0" rtlCol="0">
              <a:spAutoFit/>
            </a:bodyPr>
            <a:lstStyle/>
            <a:p>
              <a:pPr algn="ctr">
                <a:lnSpc>
                  <a:spcPts val="1200"/>
                </a:lnSpc>
              </a:pPr>
              <a:r>
                <a:rPr lang="fr-FR" sz="1400" dirty="0"/>
                <a:t>Potentiel appliqué</a:t>
              </a:r>
            </a:p>
          </p:txBody>
        </p:sp>
        <p:sp>
          <p:nvSpPr>
            <p:cNvPr id="54" name="ZoneTexte 53"/>
            <p:cNvSpPr txBox="1"/>
            <p:nvPr/>
          </p:nvSpPr>
          <p:spPr>
            <a:xfrm>
              <a:off x="2654583" y="3914643"/>
              <a:ext cx="1310144" cy="316690"/>
            </a:xfrm>
            <a:prstGeom prst="rect">
              <a:avLst/>
            </a:prstGeom>
            <a:noFill/>
            <a:ln>
              <a:noFill/>
            </a:ln>
          </p:spPr>
          <p:txBody>
            <a:bodyPr wrap="square" lIns="0" tIns="0" rIns="0" bIns="0" rtlCol="0">
              <a:spAutoFit/>
            </a:bodyPr>
            <a:lstStyle/>
            <a:p>
              <a:pPr algn="ctr">
                <a:lnSpc>
                  <a:spcPts val="1200"/>
                </a:lnSpc>
              </a:pPr>
              <a:r>
                <a:rPr lang="fr-FR" sz="1400" dirty="0"/>
                <a:t>Mesure du courant</a:t>
              </a:r>
            </a:p>
          </p:txBody>
        </p:sp>
        <p:sp>
          <p:nvSpPr>
            <p:cNvPr id="55" name="ZoneTexte 54"/>
            <p:cNvSpPr txBox="1"/>
            <p:nvPr/>
          </p:nvSpPr>
          <p:spPr>
            <a:xfrm>
              <a:off x="1350086" y="3588061"/>
              <a:ext cx="2620288" cy="276999"/>
            </a:xfrm>
            <a:prstGeom prst="rect">
              <a:avLst/>
            </a:prstGeom>
            <a:noFill/>
            <a:ln>
              <a:noFill/>
            </a:ln>
          </p:spPr>
          <p:txBody>
            <a:bodyPr wrap="square" lIns="0" tIns="0" rIns="0" bIns="0" rtlCol="0">
              <a:spAutoFit/>
            </a:bodyPr>
            <a:lstStyle/>
            <a:p>
              <a:pPr algn="ctr"/>
              <a:r>
                <a:rPr lang="fr-FR" sz="1800" b="1" dirty="0"/>
                <a:t>Potentiostat</a:t>
              </a:r>
            </a:p>
          </p:txBody>
        </p:sp>
      </p:grpSp>
      <p:sp>
        <p:nvSpPr>
          <p:cNvPr id="58" name="TextBox 10"/>
          <p:cNvSpPr txBox="1"/>
          <p:nvPr/>
        </p:nvSpPr>
        <p:spPr>
          <a:xfrm rot="16200000">
            <a:off x="3946358" y="4205452"/>
            <a:ext cx="1722268" cy="230832"/>
          </a:xfrm>
          <a:prstGeom prst="rect">
            <a:avLst/>
          </a:prstGeom>
          <a:solidFill>
            <a:schemeClr val="bg1"/>
          </a:solidFill>
        </p:spPr>
        <p:txBody>
          <a:bodyPr wrap="square" bIns="0" rtlCol="0" anchor="b" anchorCtr="0">
            <a:spAutoFit/>
          </a:bodyPr>
          <a:lstStyle/>
          <a:p>
            <a:pPr algn="r"/>
            <a:r>
              <a:rPr lang="fr-FR" sz="1200" b="1" dirty="0"/>
              <a:t>Potentiel</a:t>
            </a:r>
          </a:p>
        </p:txBody>
      </p:sp>
      <p:sp>
        <p:nvSpPr>
          <p:cNvPr id="60" name="TextBox 10"/>
          <p:cNvSpPr txBox="1"/>
          <p:nvPr/>
        </p:nvSpPr>
        <p:spPr>
          <a:xfrm>
            <a:off x="4680095" y="6045786"/>
            <a:ext cx="4225909" cy="276999"/>
          </a:xfrm>
          <a:prstGeom prst="rect">
            <a:avLst/>
          </a:prstGeom>
          <a:solidFill>
            <a:schemeClr val="bg1"/>
          </a:solidFill>
        </p:spPr>
        <p:txBody>
          <a:bodyPr wrap="square" rtlCol="0">
            <a:spAutoFit/>
          </a:bodyPr>
          <a:lstStyle/>
          <a:p>
            <a:pPr algn="r"/>
            <a:r>
              <a:rPr lang="fr-FR" sz="1200" b="1" dirty="0"/>
              <a:t>Log de la vitesse de corrosion ou de la densité de courant</a:t>
            </a:r>
          </a:p>
        </p:txBody>
      </p:sp>
    </p:spTree>
    <p:extLst>
      <p:ext uri="{BB962C8B-B14F-4D97-AF65-F5344CB8AC3E}">
        <p14:creationId xmlns:p14="http://schemas.microsoft.com/office/powerpoint/2010/main" val="1342325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1404257"/>
            <a:ext cx="8229600" cy="5132467"/>
          </a:xfrm>
        </p:spPr>
        <p:txBody>
          <a:bodyPr>
            <a:normAutofit fontScale="92500" lnSpcReduction="20000"/>
          </a:bodyPr>
          <a:lstStyle/>
          <a:p>
            <a:pPr marL="514350" indent="-514350">
              <a:lnSpc>
                <a:spcPct val="120000"/>
              </a:lnSpc>
              <a:buClrTx/>
              <a:buAutoNum type="arabicPeriod"/>
            </a:pPr>
            <a:r>
              <a:rPr lang="fr-FR" b="1" noProof="0" dirty="0">
                <a:latin typeface="Calibri" pitchFamily="34" charset="0"/>
              </a:rPr>
              <a:t>Température</a:t>
            </a:r>
          </a:p>
          <a:p>
            <a:pPr marL="514350" indent="-514350">
              <a:lnSpc>
                <a:spcPct val="120000"/>
              </a:lnSpc>
              <a:buClrTx/>
              <a:buAutoNum type="arabicPeriod"/>
            </a:pPr>
            <a:endParaRPr lang="fr-FR" b="1" noProof="0" dirty="0">
              <a:latin typeface="Calibri" pitchFamily="34" charset="0"/>
            </a:endParaRPr>
          </a:p>
          <a:p>
            <a:pPr marL="514350" indent="-514350">
              <a:lnSpc>
                <a:spcPct val="120000"/>
              </a:lnSpc>
              <a:buClrTx/>
              <a:buAutoNum type="arabicPeriod"/>
            </a:pPr>
            <a:endParaRPr lang="fr-FR" b="1" noProof="0" dirty="0">
              <a:latin typeface="Calibri" pitchFamily="34" charset="0"/>
            </a:endParaRPr>
          </a:p>
          <a:p>
            <a:pPr marL="514350" indent="-514350">
              <a:lnSpc>
                <a:spcPct val="120000"/>
              </a:lnSpc>
              <a:buClrTx/>
              <a:buAutoNum type="arabicPeriod"/>
            </a:pPr>
            <a:endParaRPr lang="fr-FR" b="1" noProof="0" dirty="0">
              <a:latin typeface="Calibri" pitchFamily="34" charset="0"/>
            </a:endParaRPr>
          </a:p>
          <a:p>
            <a:pPr marL="514350" indent="-514350">
              <a:lnSpc>
                <a:spcPct val="120000"/>
              </a:lnSpc>
              <a:buClrTx/>
              <a:buAutoNum type="arabicPeriod"/>
            </a:pPr>
            <a:endParaRPr lang="fr-FR" b="1" noProof="0" dirty="0">
              <a:latin typeface="Calibri" pitchFamily="34" charset="0"/>
            </a:endParaRPr>
          </a:p>
          <a:p>
            <a:pPr marL="514350" indent="-514350">
              <a:lnSpc>
                <a:spcPct val="120000"/>
              </a:lnSpc>
              <a:buClrTx/>
              <a:buAutoNum type="arabicPeriod"/>
            </a:pPr>
            <a:endParaRPr lang="fr-FR" b="1" noProof="0" dirty="0">
              <a:latin typeface="Calibri" pitchFamily="34" charset="0"/>
            </a:endParaRPr>
          </a:p>
          <a:p>
            <a:pPr marL="0" indent="0">
              <a:lnSpc>
                <a:spcPct val="120000"/>
              </a:lnSpc>
              <a:buClrTx/>
              <a:buNone/>
            </a:pPr>
            <a:endParaRPr lang="fr-FR" sz="4300" b="1" noProof="0" dirty="0">
              <a:latin typeface="Calibri" pitchFamily="34" charset="0"/>
            </a:endParaRPr>
          </a:p>
          <a:p>
            <a:pPr marL="446088" indent="0" defTabSz="879475">
              <a:lnSpc>
                <a:spcPct val="120000"/>
              </a:lnSpc>
              <a:buClrTx/>
              <a:buNone/>
            </a:pPr>
            <a:r>
              <a:rPr lang="fr-FR" sz="2800" noProof="0" dirty="0">
                <a:latin typeface="Calibri" panose="020F0502020204030204" pitchFamily="34" charset="0"/>
              </a:rPr>
              <a:t>L’accroissement de la température réduit sévèrement la résistance à la corrosion par piqûre. </a:t>
            </a:r>
          </a:p>
        </p:txBody>
      </p:sp>
      <p:sp>
        <p:nvSpPr>
          <p:cNvPr id="7"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19</a:t>
            </a:fld>
            <a:endParaRPr lang="fr-BE" dirty="0"/>
          </a:p>
        </p:txBody>
      </p:sp>
      <p:grpSp>
        <p:nvGrpSpPr>
          <p:cNvPr id="17" name="Groupe 16"/>
          <p:cNvGrpSpPr/>
          <p:nvPr/>
        </p:nvGrpSpPr>
        <p:grpSpPr>
          <a:xfrm>
            <a:off x="937808" y="2061980"/>
            <a:ext cx="6120000" cy="3283530"/>
            <a:chOff x="937808" y="2061980"/>
            <a:chExt cx="6120000" cy="328353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808" y="2061980"/>
              <a:ext cx="6120000" cy="3283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1985824" y="3521116"/>
              <a:ext cx="767755" cy="307777"/>
            </a:xfrm>
            <a:prstGeom prst="rect">
              <a:avLst/>
            </a:prstGeom>
            <a:solidFill>
              <a:srgbClr val="CCFFCC"/>
            </a:solidFill>
          </p:spPr>
          <p:txBody>
            <a:bodyPr wrap="square" lIns="0" tIns="0" rIns="0" bIns="0" rtlCol="0">
              <a:spAutoFit/>
            </a:bodyPr>
            <a:lstStyle/>
            <a:p>
              <a:pPr algn="r"/>
              <a:r>
                <a:rPr lang="fr-FR" sz="2000" b="1" dirty="0">
                  <a:solidFill>
                    <a:srgbClr val="FF0000"/>
                  </a:solidFill>
                </a:rPr>
                <a:t>Piqûre</a:t>
              </a:r>
            </a:p>
          </p:txBody>
        </p:sp>
        <p:sp>
          <p:nvSpPr>
            <p:cNvPr id="10" name="Rectangle 9"/>
            <p:cNvSpPr/>
            <p:nvPr/>
          </p:nvSpPr>
          <p:spPr>
            <a:xfrm>
              <a:off x="3710867" y="3444535"/>
              <a:ext cx="328473" cy="443884"/>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p:cNvSpPr/>
            <p:nvPr/>
          </p:nvSpPr>
          <p:spPr>
            <a:xfrm>
              <a:off x="3810001" y="3508158"/>
              <a:ext cx="362504" cy="362506"/>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p:nvSpPr>
          <p:spPr>
            <a:xfrm>
              <a:off x="3935767" y="3622090"/>
              <a:ext cx="362504" cy="284084"/>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3682939" y="3480045"/>
              <a:ext cx="542832" cy="384662"/>
            </a:xfrm>
            <a:prstGeom prst="rect">
              <a:avLst/>
            </a:prstGeom>
            <a:noFill/>
          </p:spPr>
          <p:txBody>
            <a:bodyPr wrap="square" lIns="0" tIns="0" rIns="0" bIns="0" rtlCol="0">
              <a:noAutofit/>
            </a:bodyPr>
            <a:lstStyle/>
            <a:p>
              <a:r>
                <a:rPr lang="fr-FR" sz="1400" b="1" dirty="0">
                  <a:solidFill>
                    <a:srgbClr val="0066FF"/>
                  </a:solidFill>
                </a:rPr>
                <a:t>Pas de piqûre</a:t>
              </a:r>
            </a:p>
          </p:txBody>
        </p:sp>
        <p:sp>
          <p:nvSpPr>
            <p:cNvPr id="14" name="ZoneTexte 13"/>
            <p:cNvSpPr txBox="1"/>
            <p:nvPr/>
          </p:nvSpPr>
          <p:spPr>
            <a:xfrm>
              <a:off x="3116063" y="4845369"/>
              <a:ext cx="1606857" cy="246221"/>
            </a:xfrm>
            <a:prstGeom prst="rect">
              <a:avLst/>
            </a:prstGeom>
            <a:solidFill>
              <a:srgbClr val="CCFFCC"/>
            </a:solidFill>
          </p:spPr>
          <p:txBody>
            <a:bodyPr wrap="square" lIns="0" tIns="0" rIns="0" bIns="0" rtlCol="0">
              <a:spAutoFit/>
            </a:bodyPr>
            <a:lstStyle/>
            <a:p>
              <a:pPr algn="r"/>
              <a:r>
                <a:rPr lang="fr-FR" sz="1600" b="1" dirty="0"/>
                <a:t>Température (°C)</a:t>
              </a:r>
            </a:p>
          </p:txBody>
        </p:sp>
        <p:sp>
          <p:nvSpPr>
            <p:cNvPr id="15" name="ZoneTexte 14"/>
            <p:cNvSpPr txBox="1"/>
            <p:nvPr/>
          </p:nvSpPr>
          <p:spPr>
            <a:xfrm>
              <a:off x="1189608" y="3195962"/>
              <a:ext cx="463119" cy="492443"/>
            </a:xfrm>
            <a:prstGeom prst="rect">
              <a:avLst/>
            </a:prstGeom>
            <a:solidFill>
              <a:srgbClr val="CCFFCC"/>
            </a:solidFill>
          </p:spPr>
          <p:txBody>
            <a:bodyPr wrap="square" lIns="0" tIns="0" rIns="0" bIns="0" rtlCol="0">
              <a:spAutoFit/>
            </a:bodyPr>
            <a:lstStyle/>
            <a:p>
              <a:pPr algn="ctr"/>
              <a:r>
                <a:rPr lang="fr-FR" sz="1600" b="1" dirty="0"/>
                <a:t>E</a:t>
              </a:r>
            </a:p>
            <a:p>
              <a:pPr algn="ctr"/>
              <a:r>
                <a:rPr lang="fr-FR" sz="1600" b="1" dirty="0"/>
                <a:t>(mV)</a:t>
              </a:r>
            </a:p>
          </p:txBody>
        </p:sp>
        <p:sp>
          <p:nvSpPr>
            <p:cNvPr id="16" name="ZoneTexte 15"/>
            <p:cNvSpPr txBox="1"/>
            <p:nvPr/>
          </p:nvSpPr>
          <p:spPr>
            <a:xfrm>
              <a:off x="4697768" y="2680697"/>
              <a:ext cx="2235692" cy="492443"/>
            </a:xfrm>
            <a:prstGeom prst="rect">
              <a:avLst/>
            </a:prstGeom>
            <a:solidFill>
              <a:srgbClr val="CCFFCC"/>
            </a:solidFill>
          </p:spPr>
          <p:txBody>
            <a:bodyPr wrap="square" lIns="0" tIns="0" rIns="0" bIns="0" rtlCol="0">
              <a:spAutoFit/>
            </a:bodyPr>
            <a:lstStyle/>
            <a:p>
              <a:pPr algn="ctr"/>
              <a:r>
                <a:rPr lang="fr-FR" sz="1600" b="1" dirty="0"/>
                <a:t>Augmentation de Mo dans l’acier 18Cr-8Ni </a:t>
              </a:r>
            </a:p>
          </p:txBody>
        </p:sp>
      </p:grpSp>
      <p:sp>
        <p:nvSpPr>
          <p:cNvPr id="19" name="Title 10"/>
          <p:cNvSpPr>
            <a:spLocks noGrp="1"/>
          </p:cNvSpPr>
          <p:nvPr>
            <p:ph type="title"/>
          </p:nvPr>
        </p:nvSpPr>
        <p:spPr>
          <a:xfrm>
            <a:off x="0" y="274638"/>
            <a:ext cx="9144000" cy="1143000"/>
          </a:xfrm>
        </p:spPr>
        <p:txBody>
          <a:bodyPr>
            <a:noAutofit/>
          </a:bodyPr>
          <a:lstStyle/>
          <a:p>
            <a:r>
              <a:rPr lang="fr-FR" sz="2800" noProof="0" dirty="0"/>
              <a:t>Facteurs principaux influençant la corrosion par piqûres</a:t>
            </a:r>
            <a:r>
              <a:rPr lang="fr-FR" sz="2800" baseline="30000" noProof="0" dirty="0"/>
              <a:t>1</a:t>
            </a:r>
            <a:br>
              <a:rPr lang="fr-FR" sz="2800" baseline="30000" noProof="0" dirty="0"/>
            </a:br>
            <a:r>
              <a:rPr lang="fr-FR" sz="1800" noProof="0" dirty="0"/>
              <a:t> (le potentiel de piqûre E</a:t>
            </a:r>
            <a:r>
              <a:rPr lang="fr-FR" sz="1800" baseline="-25000" noProof="0" dirty="0"/>
              <a:t>pit</a:t>
            </a:r>
            <a:r>
              <a:rPr lang="fr-FR" sz="1800" noProof="0" dirty="0"/>
              <a:t> est généralement utilisé comme critère de déclenchement)</a:t>
            </a:r>
          </a:p>
        </p:txBody>
      </p:sp>
    </p:spTree>
    <p:extLst>
      <p:ext uri="{BB962C8B-B14F-4D97-AF65-F5344CB8AC3E}">
        <p14:creationId xmlns:p14="http://schemas.microsoft.com/office/powerpoint/2010/main" val="90995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Contenu</a:t>
            </a:r>
          </a:p>
        </p:txBody>
      </p:sp>
      <p:sp>
        <p:nvSpPr>
          <p:cNvPr id="3" name="Content Placeholder 2"/>
          <p:cNvSpPr>
            <a:spLocks noGrp="1"/>
          </p:cNvSpPr>
          <p:nvPr>
            <p:ph idx="1"/>
          </p:nvPr>
        </p:nvSpPr>
        <p:spPr/>
        <p:txBody>
          <a:bodyPr>
            <a:normAutofit fontScale="92500" lnSpcReduction="10000"/>
          </a:bodyPr>
          <a:lstStyle/>
          <a:p>
            <a:pPr marL="514350" indent="-514350" algn="just">
              <a:buFont typeface="+mj-lt"/>
              <a:buAutoNum type="arabicPeriod"/>
            </a:pPr>
            <a:r>
              <a:rPr lang="fr-FR" noProof="0" dirty="0"/>
              <a:t>La plupart des matériaux se dégrade avec le temps</a:t>
            </a:r>
          </a:p>
          <a:p>
            <a:pPr marL="514350" indent="-514350" algn="just">
              <a:buFont typeface="+mj-lt"/>
              <a:buAutoNum type="arabicPeriod"/>
            </a:pPr>
            <a:r>
              <a:rPr lang="fr-FR" noProof="0" dirty="0"/>
              <a:t>Pourquoi est-ce que l’acier inoxydable résiste à la corrosion ?</a:t>
            </a:r>
          </a:p>
          <a:p>
            <a:pPr marL="514350" indent="-514350" algn="just">
              <a:buFont typeface="+mj-lt"/>
              <a:buAutoNum type="arabicPeriod"/>
            </a:pPr>
            <a:r>
              <a:rPr lang="fr-FR" noProof="0" dirty="0"/>
              <a:t>Types de corrosion des aciers inoxydables </a:t>
            </a:r>
          </a:p>
          <a:p>
            <a:pPr marL="514350" indent="-514350" algn="just">
              <a:buFont typeface="+mj-lt"/>
              <a:buAutoNum type="arabicPeriod"/>
            </a:pPr>
            <a:r>
              <a:rPr lang="fr-FR" noProof="0" dirty="0"/>
              <a:t>Comment choisir l’acier inoxydable adapté au niveau de résistance à la corrosion recherché ?</a:t>
            </a:r>
          </a:p>
          <a:p>
            <a:pPr lvl="1" algn="just">
              <a:buFont typeface="Wingdings" panose="05000000000000000000" pitchFamily="2" charset="2"/>
              <a:buChar char="§"/>
            </a:pPr>
            <a:r>
              <a:rPr lang="fr-FR" noProof="0" dirty="0"/>
              <a:t>Applications structurales</a:t>
            </a:r>
          </a:p>
          <a:p>
            <a:pPr lvl="1" algn="just">
              <a:buFont typeface="Wingdings" panose="05000000000000000000" pitchFamily="2" charset="2"/>
              <a:buChar char="§"/>
            </a:pPr>
            <a:r>
              <a:rPr lang="fr-FR" noProof="0" dirty="0"/>
              <a:t>Autres applications</a:t>
            </a:r>
          </a:p>
          <a:p>
            <a:pPr marL="514350" indent="-514350" algn="just">
              <a:buFont typeface="+mj-lt"/>
              <a:buAutoNum type="arabicPeriod"/>
            </a:pPr>
            <a:r>
              <a:rPr lang="fr-FR" noProof="0" dirty="0"/>
              <a:t>Références</a:t>
            </a:r>
          </a:p>
          <a:p>
            <a:pPr algn="just"/>
            <a:endParaRPr lang="fr-FR" noProof="0" dirty="0"/>
          </a:p>
          <a:p>
            <a:pPr algn="just"/>
            <a:endParaRPr lang="fr-FR" noProof="0" dirty="0"/>
          </a:p>
          <a:p>
            <a:pPr algn="just"/>
            <a:endParaRPr lang="fr-FR" noProof="0" dirty="0"/>
          </a:p>
        </p:txBody>
      </p:sp>
      <p:sp>
        <p:nvSpPr>
          <p:cNvPr id="9"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2</a:t>
            </a:fld>
            <a:endParaRPr lang="fr-BE" dirty="0"/>
          </a:p>
        </p:txBody>
      </p:sp>
    </p:spTree>
    <p:extLst>
      <p:ext uri="{BB962C8B-B14F-4D97-AF65-F5344CB8AC3E}">
        <p14:creationId xmlns:p14="http://schemas.microsoft.com/office/powerpoint/2010/main" val="334278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fr-FR" sz="2500" b="1" noProof="0" dirty="0"/>
              <a:t>2. Concentration en chlorures</a:t>
            </a:r>
          </a:p>
          <a:p>
            <a:pPr marL="0" indent="0" algn="just">
              <a:buNone/>
            </a:pPr>
            <a:r>
              <a:rPr lang="fr-FR" sz="2400" noProof="0" dirty="0">
                <a:latin typeface="Calibri" pitchFamily="34" charset="0"/>
              </a:rPr>
              <a:t>La résistance aux piqûres diminue lorsque la concentration en Cl</a:t>
            </a:r>
            <a:r>
              <a:rPr lang="fr-FR" sz="2400" baseline="30000" noProof="0" dirty="0">
                <a:latin typeface="Calibri" pitchFamily="34" charset="0"/>
              </a:rPr>
              <a:t>-</a:t>
            </a:r>
            <a:r>
              <a:rPr lang="fr-FR" sz="2400" noProof="0" dirty="0">
                <a:latin typeface="Calibri" pitchFamily="34" charset="0"/>
              </a:rPr>
              <a:t> augmente (en fonction du log de la concentration en Cl</a:t>
            </a:r>
            <a:r>
              <a:rPr lang="fr-FR" sz="2400" baseline="30000" noProof="0" dirty="0">
                <a:latin typeface="Calibri" pitchFamily="34" charset="0"/>
              </a:rPr>
              <a:t>-</a:t>
            </a:r>
            <a:r>
              <a:rPr lang="fr-FR" sz="2400" noProof="0" dirty="0">
                <a:latin typeface="Calibri" pitchFamily="34" charset="0"/>
              </a:rPr>
              <a:t>)</a:t>
            </a:r>
          </a:p>
        </p:txBody>
      </p:sp>
      <p:graphicFrame>
        <p:nvGraphicFramePr>
          <p:cNvPr id="2" name="Object 1"/>
          <p:cNvGraphicFramePr>
            <a:graphicFrameLocks/>
          </p:cNvGraphicFramePr>
          <p:nvPr>
            <p:extLst>
              <p:ext uri="{D42A27DB-BD31-4B8C-83A1-F6EECF244321}">
                <p14:modId xmlns:p14="http://schemas.microsoft.com/office/powerpoint/2010/main" val="2982241699"/>
              </p:ext>
            </p:extLst>
          </p:nvPr>
        </p:nvGraphicFramePr>
        <p:xfrm>
          <a:off x="568413" y="2866765"/>
          <a:ext cx="5474041" cy="3880022"/>
        </p:xfrm>
        <a:graphic>
          <a:graphicData uri="http://schemas.openxmlformats.org/presentationml/2006/ole">
            <mc:AlternateContent xmlns:mc="http://schemas.openxmlformats.org/markup-compatibility/2006">
              <mc:Choice xmlns:v="urn:schemas-microsoft-com:vml" Requires="v">
                <p:oleObj spid="_x0000_s2050" name="Paint Shop Pro Image" r:id="rId4" imgW="6639024" imgH="4926162" progId="">
                  <p:embed/>
                </p:oleObj>
              </mc:Choice>
              <mc:Fallback>
                <p:oleObj name="Paint Shop Pro Image" r:id="rId4" imgW="6639024" imgH="4926162" progId="">
                  <p:embed/>
                  <p:pic>
                    <p:nvPicPr>
                      <p:cNvPr id="2"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413" y="2866765"/>
                        <a:ext cx="5474041" cy="38800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5728401" y="3440452"/>
            <a:ext cx="2910128" cy="6384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20</a:t>
            </a:fld>
            <a:endParaRPr lang="fr-BE" dirty="0"/>
          </a:p>
        </p:txBody>
      </p:sp>
      <p:sp>
        <p:nvSpPr>
          <p:cNvPr id="10" name="Title 10"/>
          <p:cNvSpPr>
            <a:spLocks noGrp="1"/>
          </p:cNvSpPr>
          <p:nvPr>
            <p:ph type="title"/>
          </p:nvPr>
        </p:nvSpPr>
        <p:spPr>
          <a:xfrm>
            <a:off x="0" y="274638"/>
            <a:ext cx="9144000" cy="1143000"/>
          </a:xfrm>
        </p:spPr>
        <p:txBody>
          <a:bodyPr>
            <a:normAutofit/>
          </a:bodyPr>
          <a:lstStyle/>
          <a:p>
            <a:r>
              <a:rPr lang="fr-FR" sz="2800" noProof="0" dirty="0"/>
              <a:t>Facteurs principaux influençant la corrosion par piqûres</a:t>
            </a:r>
            <a:r>
              <a:rPr lang="fr-FR" sz="2800" baseline="30000" noProof="0" dirty="0"/>
              <a:t>5</a:t>
            </a:r>
            <a:br>
              <a:rPr lang="fr-FR" sz="2800" baseline="30000" noProof="0" dirty="0"/>
            </a:br>
            <a:r>
              <a:rPr lang="fr-FR" sz="1800" noProof="0" dirty="0"/>
              <a:t> (le potentiel de piqûre E</a:t>
            </a:r>
            <a:r>
              <a:rPr lang="fr-FR" sz="1800" baseline="-25000" noProof="0" dirty="0"/>
              <a:t>pit</a:t>
            </a:r>
            <a:r>
              <a:rPr lang="fr-FR" sz="1800" noProof="0" dirty="0"/>
              <a:t> est généralement utilisé comme critère de déclenchement)</a:t>
            </a:r>
          </a:p>
        </p:txBody>
      </p:sp>
    </p:spTree>
    <p:extLst>
      <p:ext uri="{BB962C8B-B14F-4D97-AF65-F5344CB8AC3E}">
        <p14:creationId xmlns:p14="http://schemas.microsoft.com/office/powerpoint/2010/main" val="187855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031" y="1626576"/>
            <a:ext cx="8370277" cy="5231423"/>
          </a:xfrm>
        </p:spPr>
        <p:txBody>
          <a:bodyPr>
            <a:normAutofit fontScale="40000" lnSpcReduction="20000"/>
          </a:bodyPr>
          <a:lstStyle/>
          <a:p>
            <a:pPr marL="0" indent="0" algn="just">
              <a:buNone/>
            </a:pPr>
            <a:r>
              <a:rPr lang="fr-FR" sz="6300" b="1" noProof="0" dirty="0">
                <a:latin typeface="Calibri" pitchFamily="34" charset="0"/>
              </a:rPr>
              <a:t>3. Analyse de l’acier inoxydable</a:t>
            </a:r>
          </a:p>
          <a:p>
            <a:pPr marL="354013" indent="0" algn="just">
              <a:buNone/>
            </a:pPr>
            <a:r>
              <a:rPr lang="fr-FR" sz="4400" noProof="0" dirty="0">
                <a:latin typeface="Calibri" pitchFamily="34" charset="0"/>
              </a:rPr>
              <a:t>La résistance aux piqûres augmente fortement avec l’ajout de certains éléments d’alliage : N, Mo, Cr</a:t>
            </a:r>
          </a:p>
          <a:p>
            <a:pPr marL="354013" indent="0" algn="just">
              <a:buNone/>
            </a:pPr>
            <a:endParaRPr lang="fr-FR" sz="7000" noProof="0" dirty="0">
              <a:latin typeface="Calibri" pitchFamily="34" charset="0"/>
            </a:endParaRPr>
          </a:p>
          <a:p>
            <a:pPr marL="354013" indent="0" algn="just">
              <a:buNone/>
            </a:pPr>
            <a:endParaRPr lang="fr-FR" sz="4400" noProof="0" dirty="0">
              <a:latin typeface="Calibri" pitchFamily="34" charset="0"/>
            </a:endParaRPr>
          </a:p>
          <a:p>
            <a:pPr marL="354013" indent="0" algn="just">
              <a:buNone/>
            </a:pPr>
            <a:endParaRPr lang="fr-FR" sz="4400" noProof="0" dirty="0">
              <a:latin typeface="Calibri" pitchFamily="34" charset="0"/>
            </a:endParaRPr>
          </a:p>
          <a:p>
            <a:pPr marL="354013" indent="0" algn="just">
              <a:buNone/>
            </a:pPr>
            <a:endParaRPr lang="fr-FR" sz="4400" noProof="0" dirty="0">
              <a:latin typeface="Calibri" pitchFamily="34" charset="0"/>
            </a:endParaRPr>
          </a:p>
          <a:p>
            <a:pPr marL="354013" indent="0" algn="just">
              <a:buNone/>
            </a:pPr>
            <a:endParaRPr lang="fr-FR" sz="4400" noProof="0" dirty="0">
              <a:latin typeface="Calibri" pitchFamily="34" charset="0"/>
            </a:endParaRPr>
          </a:p>
          <a:p>
            <a:pPr marL="354013" indent="0" algn="just">
              <a:buNone/>
            </a:pPr>
            <a:endParaRPr lang="fr-FR" sz="4400" noProof="0" dirty="0">
              <a:latin typeface="Calibri" pitchFamily="34" charset="0"/>
            </a:endParaRPr>
          </a:p>
          <a:p>
            <a:pPr marL="354013" indent="0" algn="just">
              <a:buNone/>
            </a:pPr>
            <a:endParaRPr lang="fr-FR" sz="4400" noProof="0" dirty="0">
              <a:latin typeface="Calibri" pitchFamily="34" charset="0"/>
            </a:endParaRPr>
          </a:p>
          <a:p>
            <a:pPr marL="354013" indent="0" algn="just">
              <a:buNone/>
            </a:pPr>
            <a:endParaRPr lang="fr-FR" sz="4400" noProof="0" dirty="0">
              <a:latin typeface="Calibri" pitchFamily="34" charset="0"/>
            </a:endParaRPr>
          </a:p>
          <a:p>
            <a:pPr marL="354013" indent="0" algn="just">
              <a:buNone/>
            </a:pPr>
            <a:endParaRPr lang="fr-FR" sz="4400" noProof="0" dirty="0">
              <a:latin typeface="Calibri" pitchFamily="34" charset="0"/>
            </a:endParaRPr>
          </a:p>
          <a:p>
            <a:pPr marL="354013" indent="0" algn="just">
              <a:buNone/>
            </a:pPr>
            <a:endParaRPr lang="fr-FR" sz="4400" noProof="0" dirty="0">
              <a:latin typeface="Calibri" pitchFamily="34" charset="0"/>
            </a:endParaRPr>
          </a:p>
          <a:p>
            <a:pPr marL="354013" indent="0" algn="just">
              <a:buNone/>
            </a:pPr>
            <a:endParaRPr lang="fr-FR" sz="2500" noProof="0" dirty="0">
              <a:latin typeface="Calibri" pitchFamily="34" charset="0"/>
            </a:endParaRPr>
          </a:p>
          <a:p>
            <a:pPr marL="354013" indent="0" algn="just">
              <a:buNone/>
            </a:pPr>
            <a:endParaRPr lang="fr-FR" sz="4400" noProof="0" dirty="0">
              <a:latin typeface="Calibri" pitchFamily="34" charset="0"/>
            </a:endParaRPr>
          </a:p>
          <a:p>
            <a:pPr marL="354013" indent="0" algn="just">
              <a:buNone/>
            </a:pPr>
            <a:endParaRPr lang="fr-FR" sz="4400" noProof="0" dirty="0">
              <a:latin typeface="Calibri" pitchFamily="34" charset="0"/>
            </a:endParaRPr>
          </a:p>
          <a:p>
            <a:pPr marL="354013" indent="0" algn="just">
              <a:buNone/>
            </a:pPr>
            <a:r>
              <a:rPr lang="fr-FR" sz="4400" noProof="0" dirty="0">
                <a:latin typeface="Calibri" pitchFamily="34" charset="0"/>
              </a:rPr>
              <a:t>Le rôle des éléments d’alliage est décrit par l’indice de résistance à la piqûre (PREN qui vient de l’anglais : Pitting Resistance Equivalent Number)</a:t>
            </a:r>
          </a:p>
        </p:txBody>
      </p:sp>
      <p:sp>
        <p:nvSpPr>
          <p:cNvPr id="7"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21</a:t>
            </a:fld>
            <a:endParaRPr lang="fr-BE" dirty="0"/>
          </a:p>
        </p:txBody>
      </p:sp>
      <p:grpSp>
        <p:nvGrpSpPr>
          <p:cNvPr id="8" name="Groupe 7"/>
          <p:cNvGrpSpPr/>
          <p:nvPr/>
        </p:nvGrpSpPr>
        <p:grpSpPr>
          <a:xfrm>
            <a:off x="888380" y="2556260"/>
            <a:ext cx="6120000" cy="3283530"/>
            <a:chOff x="937808" y="2061980"/>
            <a:chExt cx="6120000" cy="328353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808" y="2061980"/>
              <a:ext cx="6120000" cy="3283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ZoneTexte 9"/>
            <p:cNvSpPr txBox="1"/>
            <p:nvPr/>
          </p:nvSpPr>
          <p:spPr>
            <a:xfrm>
              <a:off x="1985824" y="3521116"/>
              <a:ext cx="767755" cy="307777"/>
            </a:xfrm>
            <a:prstGeom prst="rect">
              <a:avLst/>
            </a:prstGeom>
            <a:solidFill>
              <a:srgbClr val="CCFFCC"/>
            </a:solidFill>
          </p:spPr>
          <p:txBody>
            <a:bodyPr wrap="square" lIns="0" tIns="0" rIns="0" bIns="0" rtlCol="0">
              <a:spAutoFit/>
            </a:bodyPr>
            <a:lstStyle/>
            <a:p>
              <a:pPr algn="r"/>
              <a:r>
                <a:rPr lang="fr-FR" sz="2000" b="1" dirty="0">
                  <a:solidFill>
                    <a:srgbClr val="FF0000"/>
                  </a:solidFill>
                </a:rPr>
                <a:t>Piqûre</a:t>
              </a:r>
            </a:p>
          </p:txBody>
        </p:sp>
        <p:sp>
          <p:nvSpPr>
            <p:cNvPr id="11" name="Rectangle 10"/>
            <p:cNvSpPr/>
            <p:nvPr/>
          </p:nvSpPr>
          <p:spPr>
            <a:xfrm>
              <a:off x="3710867" y="3444535"/>
              <a:ext cx="328473" cy="443884"/>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p:cNvSpPr/>
            <p:nvPr/>
          </p:nvSpPr>
          <p:spPr>
            <a:xfrm>
              <a:off x="3810001" y="3508158"/>
              <a:ext cx="362504" cy="362506"/>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p:nvSpPr>
          <p:spPr>
            <a:xfrm>
              <a:off x="3935767" y="3622090"/>
              <a:ext cx="362504" cy="284084"/>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3682939" y="3480045"/>
              <a:ext cx="542832" cy="384662"/>
            </a:xfrm>
            <a:prstGeom prst="rect">
              <a:avLst/>
            </a:prstGeom>
            <a:noFill/>
          </p:spPr>
          <p:txBody>
            <a:bodyPr wrap="square" lIns="0" tIns="0" rIns="0" bIns="0" rtlCol="0">
              <a:noAutofit/>
            </a:bodyPr>
            <a:lstStyle/>
            <a:p>
              <a:r>
                <a:rPr lang="fr-FR" sz="1400" b="1" dirty="0">
                  <a:solidFill>
                    <a:srgbClr val="0066FF"/>
                  </a:solidFill>
                </a:rPr>
                <a:t>Pas de piqûre</a:t>
              </a:r>
            </a:p>
          </p:txBody>
        </p:sp>
        <p:sp>
          <p:nvSpPr>
            <p:cNvPr id="15" name="ZoneTexte 14"/>
            <p:cNvSpPr txBox="1"/>
            <p:nvPr/>
          </p:nvSpPr>
          <p:spPr>
            <a:xfrm>
              <a:off x="3116063" y="4845369"/>
              <a:ext cx="1606857" cy="246221"/>
            </a:xfrm>
            <a:prstGeom prst="rect">
              <a:avLst/>
            </a:prstGeom>
            <a:solidFill>
              <a:srgbClr val="CCFFCC"/>
            </a:solidFill>
          </p:spPr>
          <p:txBody>
            <a:bodyPr wrap="square" lIns="0" tIns="0" rIns="0" bIns="0" rtlCol="0">
              <a:spAutoFit/>
            </a:bodyPr>
            <a:lstStyle/>
            <a:p>
              <a:pPr algn="r"/>
              <a:r>
                <a:rPr lang="fr-FR" sz="1600" b="1" dirty="0"/>
                <a:t>Température (°C)</a:t>
              </a:r>
            </a:p>
          </p:txBody>
        </p:sp>
        <p:sp>
          <p:nvSpPr>
            <p:cNvPr id="16" name="ZoneTexte 15"/>
            <p:cNvSpPr txBox="1"/>
            <p:nvPr/>
          </p:nvSpPr>
          <p:spPr>
            <a:xfrm>
              <a:off x="1189608" y="3195962"/>
              <a:ext cx="463119" cy="492443"/>
            </a:xfrm>
            <a:prstGeom prst="rect">
              <a:avLst/>
            </a:prstGeom>
            <a:solidFill>
              <a:srgbClr val="CCFFCC"/>
            </a:solidFill>
          </p:spPr>
          <p:txBody>
            <a:bodyPr wrap="square" lIns="0" tIns="0" rIns="0" bIns="0" rtlCol="0">
              <a:spAutoFit/>
            </a:bodyPr>
            <a:lstStyle/>
            <a:p>
              <a:pPr algn="ctr"/>
              <a:r>
                <a:rPr lang="fr-FR" sz="1600" b="1" dirty="0"/>
                <a:t>E</a:t>
              </a:r>
            </a:p>
            <a:p>
              <a:pPr algn="ctr"/>
              <a:r>
                <a:rPr lang="fr-FR" sz="1600" b="1" dirty="0"/>
                <a:t>(mV)</a:t>
              </a:r>
            </a:p>
          </p:txBody>
        </p:sp>
        <p:sp>
          <p:nvSpPr>
            <p:cNvPr id="17" name="ZoneTexte 16"/>
            <p:cNvSpPr txBox="1"/>
            <p:nvPr/>
          </p:nvSpPr>
          <p:spPr>
            <a:xfrm>
              <a:off x="4697768" y="2680697"/>
              <a:ext cx="2235692" cy="492443"/>
            </a:xfrm>
            <a:prstGeom prst="rect">
              <a:avLst/>
            </a:prstGeom>
            <a:solidFill>
              <a:srgbClr val="CCFFCC"/>
            </a:solidFill>
          </p:spPr>
          <p:txBody>
            <a:bodyPr wrap="square" lIns="0" tIns="0" rIns="0" bIns="0" rtlCol="0">
              <a:spAutoFit/>
            </a:bodyPr>
            <a:lstStyle/>
            <a:p>
              <a:pPr algn="ctr"/>
              <a:r>
                <a:rPr lang="fr-FR" sz="1600" b="1" dirty="0"/>
                <a:t>Augmentation de Mo dans l’acier 18Cr-8Ni </a:t>
              </a:r>
            </a:p>
          </p:txBody>
        </p:sp>
      </p:grpSp>
      <p:sp>
        <p:nvSpPr>
          <p:cNvPr id="19" name="Title 10"/>
          <p:cNvSpPr>
            <a:spLocks noGrp="1"/>
          </p:cNvSpPr>
          <p:nvPr>
            <p:ph type="title"/>
          </p:nvPr>
        </p:nvSpPr>
        <p:spPr>
          <a:xfrm>
            <a:off x="0" y="274638"/>
            <a:ext cx="9144000" cy="1143000"/>
          </a:xfrm>
        </p:spPr>
        <p:txBody>
          <a:bodyPr>
            <a:normAutofit/>
          </a:bodyPr>
          <a:lstStyle/>
          <a:p>
            <a:r>
              <a:rPr lang="fr-FR" sz="2800" noProof="0" dirty="0"/>
              <a:t>Facteurs principaux influençant la corrosion par piqûres</a:t>
            </a:r>
            <a:r>
              <a:rPr lang="fr-FR" sz="2800" baseline="30000" noProof="0" dirty="0"/>
              <a:t>1</a:t>
            </a:r>
            <a:br>
              <a:rPr lang="fr-FR" sz="2800" baseline="30000" noProof="0" dirty="0"/>
            </a:br>
            <a:r>
              <a:rPr lang="fr-FR" sz="1800" noProof="0" dirty="0"/>
              <a:t> (le potentiel de piqûre E</a:t>
            </a:r>
            <a:r>
              <a:rPr lang="fr-FR" sz="1800" baseline="-25000" noProof="0" dirty="0"/>
              <a:t>pit</a:t>
            </a:r>
            <a:r>
              <a:rPr lang="fr-FR" sz="1800" noProof="0" dirty="0"/>
              <a:t> est généralement utilisé comme critère </a:t>
            </a:r>
            <a:r>
              <a:rPr lang="fr-FR" sz="1800" dirty="0"/>
              <a:t>de déclenchement)</a:t>
            </a:r>
            <a:endParaRPr lang="fr-FR" sz="1800" noProof="0" dirty="0"/>
          </a:p>
        </p:txBody>
      </p:sp>
    </p:spTree>
    <p:extLst>
      <p:ext uri="{BB962C8B-B14F-4D97-AF65-F5344CB8AC3E}">
        <p14:creationId xmlns:p14="http://schemas.microsoft.com/office/powerpoint/2010/main" val="1468702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2825"/>
          </a:xfrm>
        </p:spPr>
        <p:txBody>
          <a:bodyPr>
            <a:noAutofit/>
          </a:bodyPr>
          <a:lstStyle/>
          <a:p>
            <a:r>
              <a:rPr lang="fr-FR" sz="2800" dirty="0">
                <a:latin typeface="Calibri" pitchFamily="34" charset="0"/>
              </a:rPr>
              <a:t>Indice de résistance à la piqûre </a:t>
            </a:r>
            <a:r>
              <a:rPr lang="fr-FR" sz="2800" noProof="0" dirty="0"/>
              <a:t>(PREN*)</a:t>
            </a:r>
            <a:r>
              <a:rPr lang="fr-FR" sz="2800" baseline="30000" noProof="0" dirty="0"/>
              <a:t>6</a:t>
            </a:r>
          </a:p>
        </p:txBody>
      </p:sp>
      <p:sp>
        <p:nvSpPr>
          <p:cNvPr id="5" name="Content Placeholder 4"/>
          <p:cNvSpPr>
            <a:spLocks noGrp="1"/>
          </p:cNvSpPr>
          <p:nvPr>
            <p:ph sz="half" idx="1"/>
          </p:nvPr>
        </p:nvSpPr>
        <p:spPr>
          <a:xfrm>
            <a:off x="148714" y="1145782"/>
            <a:ext cx="5228897" cy="5712217"/>
          </a:xfrm>
        </p:spPr>
        <p:txBody>
          <a:bodyPr>
            <a:normAutofit fontScale="77500" lnSpcReduction="20000"/>
          </a:bodyPr>
          <a:lstStyle/>
          <a:p>
            <a:pPr algn="just">
              <a:lnSpc>
                <a:spcPct val="120000"/>
              </a:lnSpc>
            </a:pPr>
            <a:r>
              <a:rPr lang="fr-FR" noProof="0" dirty="0"/>
              <a:t>En calculant le PREN, il est possible de comparer la résistance à la piqûre des diverses nuances d’aciers inoxydables. Plus le PREN est grand, meilleure est la résistance à la corrosion.</a:t>
            </a:r>
          </a:p>
          <a:p>
            <a:pPr algn="just">
              <a:lnSpc>
                <a:spcPct val="120000"/>
              </a:lnSpc>
            </a:pPr>
            <a:r>
              <a:rPr lang="fr-FR" dirty="0"/>
              <a:t>Clairement,</a:t>
            </a:r>
            <a:r>
              <a:rPr lang="fr-FR" noProof="0" dirty="0"/>
              <a:t> </a:t>
            </a:r>
            <a:r>
              <a:rPr lang="fr-FR" u="sng" noProof="0" dirty="0"/>
              <a:t>le PREN seul ne peut pas permettre de prédire si une nuance particulière peut être utilisée pour une application donnée</a:t>
            </a:r>
          </a:p>
          <a:p>
            <a:pPr marL="0" indent="0">
              <a:lnSpc>
                <a:spcPct val="120000"/>
              </a:lnSpc>
              <a:buClrTx/>
              <a:buNone/>
            </a:pPr>
            <a:endParaRPr lang="fr-FR" sz="1200" noProof="0" dirty="0"/>
          </a:p>
          <a:p>
            <a:pPr marL="0" indent="0" algn="ctr">
              <a:lnSpc>
                <a:spcPct val="120000"/>
              </a:lnSpc>
              <a:buClrTx/>
              <a:buNone/>
            </a:pPr>
            <a:r>
              <a:rPr lang="fr-FR" b="1" noProof="0" dirty="0"/>
              <a:t>PREN = Cr + 3,3Mo + 16N</a:t>
            </a:r>
          </a:p>
          <a:p>
            <a:pPr marL="444500" indent="-444500">
              <a:lnSpc>
                <a:spcPct val="120000"/>
              </a:lnSpc>
              <a:buClrTx/>
              <a:buNone/>
            </a:pPr>
            <a:r>
              <a:rPr lang="fr-FR" noProof="0" dirty="0"/>
              <a:t>	où :</a:t>
            </a:r>
          </a:p>
          <a:p>
            <a:pPr marL="444500" indent="-444500" defTabSz="901700">
              <a:lnSpc>
                <a:spcPct val="120000"/>
              </a:lnSpc>
              <a:buClrTx/>
              <a:buNone/>
              <a:tabLst>
                <a:tab pos="1077913" algn="l"/>
              </a:tabLst>
            </a:pPr>
            <a:r>
              <a:rPr lang="fr-FR" noProof="0" dirty="0"/>
              <a:t>	Cr = teneur en chrome</a:t>
            </a:r>
          </a:p>
          <a:p>
            <a:pPr marL="444500" indent="-444500" defTabSz="901700">
              <a:lnSpc>
                <a:spcPct val="120000"/>
              </a:lnSpc>
              <a:buClrTx/>
              <a:buNone/>
              <a:tabLst>
                <a:tab pos="1077913" algn="l"/>
              </a:tabLst>
            </a:pPr>
            <a:r>
              <a:rPr lang="fr-FR" noProof="0" dirty="0"/>
              <a:t>	Mo = teneur en molybdène</a:t>
            </a:r>
          </a:p>
          <a:p>
            <a:pPr marL="444500" indent="-444500" defTabSz="901700">
              <a:lnSpc>
                <a:spcPct val="120000"/>
              </a:lnSpc>
              <a:buClrTx/>
              <a:buNone/>
              <a:tabLst>
                <a:tab pos="1077913" algn="l"/>
              </a:tabLst>
            </a:pPr>
            <a:r>
              <a:rPr lang="fr-FR" noProof="0" dirty="0"/>
              <a:t>	N = teneur en azote</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586309719"/>
              </p:ext>
            </p:extLst>
          </p:nvPr>
        </p:nvGraphicFramePr>
        <p:xfrm>
          <a:off x="5524501" y="1130738"/>
          <a:ext cx="3334581" cy="4014576"/>
        </p:xfrm>
        <a:graphic>
          <a:graphicData uri="http://schemas.openxmlformats.org/drawingml/2006/table">
            <a:tbl>
              <a:tblPr firstRow="1" bandRow="1">
                <a:tableStyleId>{B301B821-A1FF-4177-AEE7-76D212191A09}</a:tableStyleId>
              </a:tblPr>
              <a:tblGrid>
                <a:gridCol w="1111527">
                  <a:extLst>
                    <a:ext uri="{9D8B030D-6E8A-4147-A177-3AD203B41FA5}">
                      <a16:colId xmlns:a16="http://schemas.microsoft.com/office/drawing/2014/main" val="20000"/>
                    </a:ext>
                  </a:extLst>
                </a:gridCol>
                <a:gridCol w="1111527">
                  <a:extLst>
                    <a:ext uri="{9D8B030D-6E8A-4147-A177-3AD203B41FA5}">
                      <a16:colId xmlns:a16="http://schemas.microsoft.com/office/drawing/2014/main" val="20001"/>
                    </a:ext>
                  </a:extLst>
                </a:gridCol>
                <a:gridCol w="1111527">
                  <a:extLst>
                    <a:ext uri="{9D8B030D-6E8A-4147-A177-3AD203B41FA5}">
                      <a16:colId xmlns:a16="http://schemas.microsoft.com/office/drawing/2014/main" val="20002"/>
                    </a:ext>
                  </a:extLst>
                </a:gridCol>
              </a:tblGrid>
              <a:tr h="370840">
                <a:tc>
                  <a:txBody>
                    <a:bodyPr/>
                    <a:lstStyle/>
                    <a:p>
                      <a:r>
                        <a:rPr lang="fr-BE" dirty="0"/>
                        <a:t>EN</a:t>
                      </a:r>
                    </a:p>
                  </a:txBody>
                  <a:tcPr/>
                </a:tc>
                <a:tc>
                  <a:txBody>
                    <a:bodyPr/>
                    <a:lstStyle/>
                    <a:p>
                      <a:pPr algn="ctr"/>
                      <a:r>
                        <a:rPr lang="fr-BE" dirty="0"/>
                        <a:t>AISI</a:t>
                      </a:r>
                    </a:p>
                  </a:txBody>
                  <a:tcPr/>
                </a:tc>
                <a:tc>
                  <a:txBody>
                    <a:bodyPr/>
                    <a:lstStyle/>
                    <a:p>
                      <a:pPr algn="ctr"/>
                      <a:r>
                        <a:rPr lang="fr-BE" dirty="0"/>
                        <a:t>PREN</a:t>
                      </a:r>
                    </a:p>
                  </a:txBody>
                  <a:tcPr/>
                </a:tc>
                <a:extLst>
                  <a:ext uri="{0D108BD9-81ED-4DB2-BD59-A6C34878D82A}">
                    <a16:rowId xmlns:a16="http://schemas.microsoft.com/office/drawing/2014/main" val="10000"/>
                  </a:ext>
                </a:extLst>
              </a:tr>
              <a:tr h="639279">
                <a:tc>
                  <a:txBody>
                    <a:bodyPr/>
                    <a:lstStyle/>
                    <a:p>
                      <a:pPr algn="just"/>
                      <a:r>
                        <a:rPr lang="fi-FI" sz="1600" dirty="0"/>
                        <a:t>1.4003</a:t>
                      </a:r>
                    </a:p>
                    <a:p>
                      <a:pPr algn="just"/>
                      <a:r>
                        <a:rPr lang="fi-FI" sz="1600" dirty="0"/>
                        <a:t>1.4016</a:t>
                      </a:r>
                      <a:endParaRPr lang="en-GB" sz="1600" dirty="0"/>
                    </a:p>
                  </a:txBody>
                  <a:tcPr/>
                </a:tc>
                <a:tc>
                  <a:txBody>
                    <a:bodyPr/>
                    <a:lstStyle/>
                    <a:p>
                      <a:pPr algn="ctr"/>
                      <a:r>
                        <a:rPr lang="en-GB" sz="1600" dirty="0"/>
                        <a:t>-</a:t>
                      </a:r>
                    </a:p>
                    <a:p>
                      <a:pPr algn="ctr"/>
                      <a:r>
                        <a:rPr lang="en-GB" sz="1600" dirty="0"/>
                        <a:t>430</a:t>
                      </a:r>
                    </a:p>
                  </a:txBody>
                  <a:tcPr/>
                </a:tc>
                <a:tc>
                  <a:txBody>
                    <a:bodyPr/>
                    <a:lstStyle/>
                    <a:p>
                      <a:pPr algn="ctr"/>
                      <a:r>
                        <a:rPr lang="fi-FI" sz="1600" dirty="0"/>
                        <a:t>10.5</a:t>
                      </a:r>
                      <a:r>
                        <a:rPr lang="fi-FI" sz="1600" baseline="0" dirty="0"/>
                        <a:t> - </a:t>
                      </a:r>
                      <a:r>
                        <a:rPr lang="fi-FI" sz="1600" dirty="0"/>
                        <a:t>12.5</a:t>
                      </a:r>
                    </a:p>
                    <a:p>
                      <a:pPr algn="ctr"/>
                      <a:r>
                        <a:rPr lang="fi-FI" sz="1600" dirty="0"/>
                        <a:t>16.0 - 18.0</a:t>
                      </a:r>
                      <a:endParaRPr lang="en-GB" sz="1600" dirty="0"/>
                    </a:p>
                  </a:txBody>
                  <a:tcPr/>
                </a:tc>
                <a:extLst>
                  <a:ext uri="{0D108BD9-81ED-4DB2-BD59-A6C34878D82A}">
                    <a16:rowId xmlns:a16="http://schemas.microsoft.com/office/drawing/2014/main" val="10001"/>
                  </a:ext>
                </a:extLst>
              </a:tr>
              <a:tr h="705394">
                <a:tc>
                  <a:txBody>
                    <a:bodyPr/>
                    <a:lstStyle/>
                    <a:p>
                      <a:pPr algn="just"/>
                      <a:r>
                        <a:rPr lang="fi-FI" sz="1600" dirty="0"/>
                        <a:t>1.4301</a:t>
                      </a:r>
                    </a:p>
                    <a:p>
                      <a:pPr algn="just"/>
                      <a:r>
                        <a:rPr lang="fi-FI" sz="1600" dirty="0"/>
                        <a:t>1.4311</a:t>
                      </a:r>
                    </a:p>
                  </a:txBody>
                  <a:tcPr/>
                </a:tc>
                <a:tc>
                  <a:txBody>
                    <a:bodyPr/>
                    <a:lstStyle/>
                    <a:p>
                      <a:pPr algn="ctr"/>
                      <a:r>
                        <a:rPr lang="fi-FI" sz="1600" dirty="0"/>
                        <a:t>304</a:t>
                      </a:r>
                    </a:p>
                    <a:p>
                      <a:pPr algn="ctr"/>
                      <a:r>
                        <a:rPr lang="fi-FI" sz="1600" dirty="0"/>
                        <a:t>304LN</a:t>
                      </a:r>
                    </a:p>
                  </a:txBody>
                  <a:tcPr/>
                </a:tc>
                <a:tc>
                  <a:txBody>
                    <a:bodyPr/>
                    <a:lstStyle/>
                    <a:p>
                      <a:pPr algn="ctr"/>
                      <a:r>
                        <a:rPr lang="fi-FI" sz="1600" dirty="0"/>
                        <a:t>17.5 - 20.8</a:t>
                      </a:r>
                    </a:p>
                    <a:p>
                      <a:pPr algn="ctr"/>
                      <a:r>
                        <a:rPr lang="fi-FI" sz="1600" dirty="0"/>
                        <a:t>19.4 – 23.0</a:t>
                      </a:r>
                    </a:p>
                  </a:txBody>
                  <a:tcPr/>
                </a:tc>
                <a:extLst>
                  <a:ext uri="{0D108BD9-81ED-4DB2-BD59-A6C34878D82A}">
                    <a16:rowId xmlns:a16="http://schemas.microsoft.com/office/drawing/2014/main" val="10002"/>
                  </a:ext>
                </a:extLst>
              </a:tr>
              <a:tr h="653143">
                <a:tc>
                  <a:txBody>
                    <a:bodyPr/>
                    <a:lstStyle/>
                    <a:p>
                      <a:pPr algn="just"/>
                      <a:r>
                        <a:rPr lang="fi-FI" sz="1600" dirty="0"/>
                        <a:t>1.4401/4</a:t>
                      </a:r>
                    </a:p>
                    <a:p>
                      <a:pPr algn="just"/>
                      <a:r>
                        <a:rPr lang="fi-FI" sz="1600" dirty="0"/>
                        <a:t>1.4406</a:t>
                      </a:r>
                    </a:p>
                  </a:txBody>
                  <a:tcPr/>
                </a:tc>
                <a:tc>
                  <a:txBody>
                    <a:bodyPr/>
                    <a:lstStyle/>
                    <a:p>
                      <a:pPr algn="ctr"/>
                      <a:r>
                        <a:rPr lang="fi-FI" sz="1600" dirty="0"/>
                        <a:t>316/L</a:t>
                      </a:r>
                    </a:p>
                    <a:p>
                      <a:pPr algn="ctr"/>
                      <a:r>
                        <a:rPr lang="fi-FI" sz="1600" dirty="0"/>
                        <a:t>316LN</a:t>
                      </a:r>
                    </a:p>
                  </a:txBody>
                  <a:tcPr/>
                </a:tc>
                <a:tc>
                  <a:txBody>
                    <a:bodyPr/>
                    <a:lstStyle/>
                    <a:p>
                      <a:pPr algn="ctr"/>
                      <a:r>
                        <a:rPr lang="fi-FI" sz="1600" dirty="0"/>
                        <a:t>23.1 – 28.5</a:t>
                      </a:r>
                    </a:p>
                    <a:p>
                      <a:pPr algn="ctr"/>
                      <a:r>
                        <a:rPr lang="fi-FI" sz="1600" dirty="0"/>
                        <a:t>25.0 – 30.3</a:t>
                      </a:r>
                    </a:p>
                  </a:txBody>
                  <a:tcPr/>
                </a:tc>
                <a:extLst>
                  <a:ext uri="{0D108BD9-81ED-4DB2-BD59-A6C34878D82A}">
                    <a16:rowId xmlns:a16="http://schemas.microsoft.com/office/drawing/2014/main" val="10003"/>
                  </a:ext>
                </a:extLst>
              </a:tr>
              <a:tr h="575065">
                <a:tc>
                  <a:txBody>
                    <a:bodyPr/>
                    <a:lstStyle/>
                    <a:p>
                      <a:pPr algn="just"/>
                      <a:r>
                        <a:rPr lang="fi-FI" sz="1600" dirty="0"/>
                        <a:t>1.4439</a:t>
                      </a:r>
                    </a:p>
                    <a:p>
                      <a:pPr algn="just"/>
                      <a:r>
                        <a:rPr lang="fi-FI" sz="1600" dirty="0"/>
                        <a:t>1.4539</a:t>
                      </a:r>
                    </a:p>
                  </a:txBody>
                  <a:tcPr/>
                </a:tc>
                <a:tc>
                  <a:txBody>
                    <a:bodyPr/>
                    <a:lstStyle/>
                    <a:p>
                      <a:pPr algn="ctr"/>
                      <a:r>
                        <a:rPr lang="fi-FI" sz="1600" dirty="0"/>
                        <a:t>317L</a:t>
                      </a:r>
                    </a:p>
                    <a:p>
                      <a:pPr algn="ctr"/>
                      <a:r>
                        <a:rPr lang="fi-FI" sz="1600" dirty="0"/>
                        <a:t>- </a:t>
                      </a:r>
                    </a:p>
                  </a:txBody>
                  <a:tcPr/>
                </a:tc>
                <a:tc>
                  <a:txBody>
                    <a:bodyPr/>
                    <a:lstStyle/>
                    <a:p>
                      <a:pPr algn="ctr"/>
                      <a:r>
                        <a:rPr lang="fi-FI" sz="1600" dirty="0"/>
                        <a:t>31.6 – 38.5</a:t>
                      </a:r>
                    </a:p>
                    <a:p>
                      <a:pPr algn="ctr"/>
                      <a:r>
                        <a:rPr lang="fi-FI" sz="1600" dirty="0"/>
                        <a:t>32.2 – 39.9</a:t>
                      </a:r>
                    </a:p>
                  </a:txBody>
                  <a:tcPr/>
                </a:tc>
                <a:extLst>
                  <a:ext uri="{0D108BD9-81ED-4DB2-BD59-A6C34878D82A}">
                    <a16:rowId xmlns:a16="http://schemas.microsoft.com/office/drawing/2014/main" val="10004"/>
                  </a:ext>
                </a:extLst>
              </a:tr>
              <a:tr h="370840">
                <a:tc>
                  <a:txBody>
                    <a:bodyPr/>
                    <a:lstStyle/>
                    <a:p>
                      <a:pPr algn="just"/>
                      <a:r>
                        <a:rPr lang="fi-FI" sz="1600" dirty="0"/>
                        <a:t>1.4362</a:t>
                      </a:r>
                    </a:p>
                    <a:p>
                      <a:pPr algn="just"/>
                      <a:r>
                        <a:rPr lang="fi-FI" sz="1600" dirty="0"/>
                        <a:t>1.4462</a:t>
                      </a:r>
                    </a:p>
                    <a:p>
                      <a:pPr algn="just"/>
                      <a:r>
                        <a:rPr lang="fi-FI" sz="1600" dirty="0"/>
                        <a:t>1.4410</a:t>
                      </a:r>
                    </a:p>
                    <a:p>
                      <a:pPr algn="just"/>
                      <a:r>
                        <a:rPr lang="fi-FI" sz="1600" dirty="0"/>
                        <a:t>1.4501</a:t>
                      </a:r>
                      <a:endParaRPr lang="en-GB" sz="1600" dirty="0"/>
                    </a:p>
                  </a:txBody>
                  <a:tcPr/>
                </a:tc>
                <a:tc>
                  <a:txBody>
                    <a:bodyPr/>
                    <a:lstStyle/>
                    <a:p>
                      <a:pPr marL="0" indent="0" algn="ctr">
                        <a:buFont typeface="Wingdings" pitchFamily="2" charset="2"/>
                        <a:buNone/>
                      </a:pPr>
                      <a:r>
                        <a:rPr lang="en-GB" sz="1600" dirty="0"/>
                        <a:t>-</a:t>
                      </a:r>
                    </a:p>
                    <a:p>
                      <a:pPr marL="0" indent="0" algn="ctr">
                        <a:buFont typeface="Wingdings" pitchFamily="2" charset="2"/>
                        <a:buNone/>
                      </a:pPr>
                      <a:r>
                        <a:rPr lang="en-GB" sz="1600" dirty="0"/>
                        <a:t>-</a:t>
                      </a:r>
                    </a:p>
                    <a:p>
                      <a:pPr marL="0" indent="0" algn="ctr">
                        <a:buFont typeface="Wingdings" pitchFamily="2" charset="2"/>
                        <a:buNone/>
                      </a:pPr>
                      <a:r>
                        <a:rPr lang="en-GB" sz="1600" dirty="0"/>
                        <a:t>-</a:t>
                      </a:r>
                    </a:p>
                    <a:p>
                      <a:pPr marL="0" indent="0" algn="ctr">
                        <a:buFont typeface="Wingdings" pitchFamily="2" charset="2"/>
                        <a:buNone/>
                      </a:pPr>
                      <a:r>
                        <a:rPr lang="en-GB" sz="1600" dirty="0"/>
                        <a:t>-</a:t>
                      </a:r>
                    </a:p>
                  </a:txBody>
                  <a:tcPr/>
                </a:tc>
                <a:tc>
                  <a:txBody>
                    <a:bodyPr/>
                    <a:lstStyle/>
                    <a:p>
                      <a:pPr algn="ctr"/>
                      <a:r>
                        <a:rPr lang="fi-FI" sz="1600" dirty="0"/>
                        <a:t>23.1 – 29.2</a:t>
                      </a:r>
                    </a:p>
                    <a:p>
                      <a:pPr algn="ctr"/>
                      <a:r>
                        <a:rPr lang="fi-FI" sz="1600" dirty="0"/>
                        <a:t>30.8 – 38.1</a:t>
                      </a:r>
                    </a:p>
                    <a:p>
                      <a:pPr marL="0" indent="0" algn="ctr">
                        <a:buFont typeface="Wingdings" pitchFamily="2" charset="2"/>
                        <a:buNone/>
                      </a:pPr>
                      <a:r>
                        <a:rPr lang="fi-FI" sz="1600" dirty="0"/>
                        <a:t>40</a:t>
                      </a:r>
                    </a:p>
                    <a:p>
                      <a:pPr marL="0" indent="0" algn="ctr">
                        <a:buFont typeface="Wingdings" pitchFamily="2" charset="2"/>
                        <a:buNone/>
                      </a:pPr>
                      <a:r>
                        <a:rPr lang="fi-FI" sz="1600" dirty="0"/>
                        <a:t>40</a:t>
                      </a:r>
                      <a:endParaRPr lang="en-GB" sz="1600" dirty="0"/>
                    </a:p>
                  </a:txBody>
                  <a:tcPr/>
                </a:tc>
                <a:extLst>
                  <a:ext uri="{0D108BD9-81ED-4DB2-BD59-A6C34878D82A}">
                    <a16:rowId xmlns:a16="http://schemas.microsoft.com/office/drawing/2014/main" val="10005"/>
                  </a:ext>
                </a:extLst>
              </a:tr>
            </a:tbl>
          </a:graphicData>
        </a:graphic>
      </p:graphicFrame>
      <p:sp>
        <p:nvSpPr>
          <p:cNvPr id="6"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22</a:t>
            </a:fld>
            <a:endParaRPr lang="fr-BE" dirty="0"/>
          </a:p>
        </p:txBody>
      </p:sp>
      <p:sp>
        <p:nvSpPr>
          <p:cNvPr id="7" name="ZoneTexte 6"/>
          <p:cNvSpPr txBox="1"/>
          <p:nvPr/>
        </p:nvSpPr>
        <p:spPr>
          <a:xfrm>
            <a:off x="4559474" y="6519446"/>
            <a:ext cx="4286437" cy="338554"/>
          </a:xfrm>
          <a:prstGeom prst="rect">
            <a:avLst/>
          </a:prstGeom>
          <a:noFill/>
        </p:spPr>
        <p:txBody>
          <a:bodyPr wrap="square" rtlCol="0">
            <a:spAutoFit/>
          </a:bodyPr>
          <a:lstStyle/>
          <a:p>
            <a:pPr algn="r"/>
            <a:r>
              <a:rPr lang="fr-FR" sz="1600" dirty="0">
                <a:latin typeface="Calibri" pitchFamily="34" charset="0"/>
              </a:rPr>
              <a:t>*PREN : « Pitting Resistance Equivalent Number »</a:t>
            </a:r>
            <a:endParaRPr lang="fr-FR" sz="1600" dirty="0"/>
          </a:p>
        </p:txBody>
      </p:sp>
      <p:sp>
        <p:nvSpPr>
          <p:cNvPr id="8" name="ZoneTexte 7"/>
          <p:cNvSpPr txBox="1"/>
          <p:nvPr/>
        </p:nvSpPr>
        <p:spPr>
          <a:xfrm>
            <a:off x="3723752" y="5348589"/>
            <a:ext cx="5201173" cy="877163"/>
          </a:xfrm>
          <a:prstGeom prst="rect">
            <a:avLst/>
          </a:prstGeom>
          <a:noFill/>
          <a:ln>
            <a:solidFill>
              <a:srgbClr val="FF0000"/>
            </a:solidFill>
          </a:ln>
        </p:spPr>
        <p:txBody>
          <a:bodyPr wrap="square" rtlCol="0">
            <a:spAutoFit/>
          </a:bodyPr>
          <a:lstStyle/>
          <a:p>
            <a:r>
              <a:rPr lang="fr-FR" b="1" dirty="0">
                <a:solidFill>
                  <a:srgbClr val="FF0000"/>
                </a:solidFill>
              </a:rPr>
              <a:t>Notez que le PREN ne fait pas intervenir Ni.</a:t>
            </a:r>
          </a:p>
          <a:p>
            <a:r>
              <a:rPr lang="fr-FR" b="1" dirty="0">
                <a:solidFill>
                  <a:srgbClr val="FF0000"/>
                </a:solidFill>
              </a:rPr>
              <a:t>La résistance à la piqûre ne dépend pas de la teneur en Nickel. Voir diapo suivante</a:t>
            </a:r>
          </a:p>
        </p:txBody>
      </p:sp>
      <p:sp>
        <p:nvSpPr>
          <p:cNvPr id="9" name="ZoneTexte 8"/>
          <p:cNvSpPr txBox="1"/>
          <p:nvPr/>
        </p:nvSpPr>
        <p:spPr>
          <a:xfrm rot="1516337">
            <a:off x="7725676" y="145732"/>
            <a:ext cx="1111023" cy="615553"/>
          </a:xfrm>
          <a:prstGeom prst="rect">
            <a:avLst/>
          </a:prstGeom>
          <a:noFill/>
          <a:ln w="19050">
            <a:solidFill>
              <a:srgbClr val="FF0000"/>
            </a:solidFill>
          </a:ln>
        </p:spPr>
        <p:txBody>
          <a:bodyPr wrap="square" rtlCol="0">
            <a:spAutoFit/>
          </a:bodyPr>
          <a:lstStyle/>
          <a:p>
            <a:pPr algn="ctr"/>
            <a:r>
              <a:rPr lang="fr-FR" b="1" dirty="0">
                <a:solidFill>
                  <a:srgbClr val="FF0000"/>
                </a:solidFill>
              </a:rPr>
              <a:t>Revue en 2019</a:t>
            </a:r>
            <a:endParaRPr lang="en-US" b="1" dirty="0">
              <a:solidFill>
                <a:srgbClr val="FF0000"/>
              </a:solidFill>
            </a:endParaRPr>
          </a:p>
        </p:txBody>
      </p:sp>
    </p:spTree>
    <p:extLst>
      <p:ext uri="{BB962C8B-B14F-4D97-AF65-F5344CB8AC3E}">
        <p14:creationId xmlns:p14="http://schemas.microsoft.com/office/powerpoint/2010/main" val="1901168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8139"/>
          </a:xfrm>
        </p:spPr>
        <p:txBody>
          <a:bodyPr>
            <a:normAutofit/>
          </a:bodyPr>
          <a:lstStyle/>
          <a:p>
            <a:r>
              <a:rPr lang="fr-FR" sz="2800" noProof="0" dirty="0"/>
              <a:t>PREN de quelques nuances courantes</a:t>
            </a:r>
            <a:r>
              <a:rPr lang="fr-FR" sz="2800" baseline="30000" noProof="0" dirty="0"/>
              <a:t>9</a:t>
            </a:r>
          </a:p>
        </p:txBody>
      </p:sp>
      <p:pic>
        <p:nvPicPr>
          <p:cNvPr id="1026" name="Picture 2" descr="Comparative P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04" y="1399784"/>
            <a:ext cx="7891393" cy="40584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8597" y="6215448"/>
            <a:ext cx="5292582" cy="353943"/>
          </a:xfrm>
          <a:prstGeom prst="rect">
            <a:avLst/>
          </a:prstGeom>
          <a:noFill/>
        </p:spPr>
        <p:txBody>
          <a:bodyPr wrap="square" rtlCol="0">
            <a:spAutoFit/>
          </a:bodyPr>
          <a:lstStyle/>
          <a:p>
            <a:r>
              <a:rPr lang="fr-FR" dirty="0"/>
              <a:t>Note : voir l’Annexe pour les désignations des normes EN</a:t>
            </a:r>
          </a:p>
        </p:txBody>
      </p:sp>
      <p:pic>
        <p:nvPicPr>
          <p:cNvPr id="768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007" y="1909483"/>
            <a:ext cx="1095375" cy="33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2358" y="1885133"/>
            <a:ext cx="1724866" cy="353943"/>
          </a:xfrm>
          <a:prstGeom prst="rect">
            <a:avLst/>
          </a:prstGeom>
          <a:noFill/>
        </p:spPr>
        <p:txBody>
          <a:bodyPr wrap="square" rtlCol="0">
            <a:spAutoFit/>
          </a:bodyPr>
          <a:lstStyle/>
          <a:p>
            <a:r>
              <a:rPr lang="fr-FR" dirty="0"/>
              <a:t> - - - - - - - - - - </a:t>
            </a:r>
          </a:p>
        </p:txBody>
      </p:sp>
      <p:sp>
        <p:nvSpPr>
          <p:cNvPr id="8" name="ZoneTexte 7"/>
          <p:cNvSpPr txBox="1"/>
          <p:nvPr/>
        </p:nvSpPr>
        <p:spPr>
          <a:xfrm>
            <a:off x="2026509" y="5078627"/>
            <a:ext cx="1396314" cy="261610"/>
          </a:xfrm>
          <a:prstGeom prst="rect">
            <a:avLst/>
          </a:prstGeom>
          <a:solidFill>
            <a:srgbClr val="EAEAEA"/>
          </a:solidFill>
        </p:spPr>
        <p:txBody>
          <a:bodyPr wrap="square" lIns="0" tIns="0" rIns="0" bIns="0" rtlCol="0">
            <a:spAutoFit/>
          </a:bodyPr>
          <a:lstStyle/>
          <a:p>
            <a:pPr algn="ctr"/>
            <a:r>
              <a:rPr lang="fr-FR" dirty="0"/>
              <a:t>Ferritique</a:t>
            </a:r>
          </a:p>
        </p:txBody>
      </p:sp>
      <p:sp>
        <p:nvSpPr>
          <p:cNvPr id="9" name="ZoneTexte 8"/>
          <p:cNvSpPr txBox="1"/>
          <p:nvPr/>
        </p:nvSpPr>
        <p:spPr>
          <a:xfrm>
            <a:off x="4205419" y="5078627"/>
            <a:ext cx="1396314" cy="261610"/>
          </a:xfrm>
          <a:prstGeom prst="rect">
            <a:avLst/>
          </a:prstGeom>
          <a:solidFill>
            <a:srgbClr val="EAEAEA"/>
          </a:solidFill>
        </p:spPr>
        <p:txBody>
          <a:bodyPr wrap="square" lIns="0" tIns="0" rIns="0" bIns="0" rtlCol="0">
            <a:spAutoFit/>
          </a:bodyPr>
          <a:lstStyle/>
          <a:p>
            <a:pPr algn="ctr"/>
            <a:r>
              <a:rPr lang="fr-FR" dirty="0"/>
              <a:t>Austénitique</a:t>
            </a:r>
          </a:p>
        </p:txBody>
      </p:sp>
      <p:sp>
        <p:nvSpPr>
          <p:cNvPr id="10" name="ZoneTexte 9"/>
          <p:cNvSpPr txBox="1"/>
          <p:nvPr/>
        </p:nvSpPr>
        <p:spPr>
          <a:xfrm>
            <a:off x="6429637" y="5078627"/>
            <a:ext cx="1396314" cy="261610"/>
          </a:xfrm>
          <a:prstGeom prst="rect">
            <a:avLst/>
          </a:prstGeom>
          <a:solidFill>
            <a:srgbClr val="EAEAEA"/>
          </a:solidFill>
        </p:spPr>
        <p:txBody>
          <a:bodyPr wrap="square" lIns="0" tIns="0" rIns="0" bIns="0" rtlCol="0">
            <a:spAutoFit/>
          </a:bodyPr>
          <a:lstStyle/>
          <a:p>
            <a:pPr algn="ctr"/>
            <a:r>
              <a:rPr lang="fr-FR" dirty="0"/>
              <a:t>Duplex</a:t>
            </a:r>
          </a:p>
        </p:txBody>
      </p:sp>
      <p:sp>
        <p:nvSpPr>
          <p:cNvPr id="11" name="ZoneTexte 10"/>
          <p:cNvSpPr txBox="1"/>
          <p:nvPr/>
        </p:nvSpPr>
        <p:spPr>
          <a:xfrm>
            <a:off x="7018642" y="2957383"/>
            <a:ext cx="1332000" cy="215444"/>
          </a:xfrm>
          <a:prstGeom prst="rect">
            <a:avLst/>
          </a:prstGeom>
          <a:solidFill>
            <a:srgbClr val="EAEAEA"/>
          </a:solidFill>
        </p:spPr>
        <p:txBody>
          <a:bodyPr wrap="square" lIns="0" tIns="0" rIns="0" bIns="0" rtlCol="0">
            <a:spAutoFit/>
          </a:bodyPr>
          <a:lstStyle/>
          <a:p>
            <a:pPr algn="ctr"/>
            <a:r>
              <a:rPr lang="fr-FR" sz="1400" dirty="0"/>
              <a:t>Eau de mer à 20°C</a:t>
            </a:r>
          </a:p>
        </p:txBody>
      </p:sp>
      <p:sp>
        <p:nvSpPr>
          <p:cNvPr id="12" name="ZoneTexte 11"/>
          <p:cNvSpPr txBox="1"/>
          <p:nvPr/>
        </p:nvSpPr>
        <p:spPr>
          <a:xfrm>
            <a:off x="7018642" y="4419598"/>
            <a:ext cx="1332000" cy="215444"/>
          </a:xfrm>
          <a:prstGeom prst="rect">
            <a:avLst/>
          </a:prstGeom>
          <a:solidFill>
            <a:srgbClr val="EAEAEA"/>
          </a:solidFill>
        </p:spPr>
        <p:txBody>
          <a:bodyPr wrap="square" lIns="0" tIns="0" rIns="0" bIns="0" rtlCol="0">
            <a:spAutoFit/>
          </a:bodyPr>
          <a:lstStyle/>
          <a:p>
            <a:pPr algn="ctr"/>
            <a:r>
              <a:rPr lang="fr-FR" sz="1400" dirty="0"/>
              <a:t>Eau</a:t>
            </a:r>
          </a:p>
        </p:txBody>
      </p:sp>
      <p:sp>
        <p:nvSpPr>
          <p:cNvPr id="13" name="ZoneTexte 12"/>
          <p:cNvSpPr txBox="1"/>
          <p:nvPr/>
        </p:nvSpPr>
        <p:spPr>
          <a:xfrm>
            <a:off x="7072983" y="3690550"/>
            <a:ext cx="1223319" cy="430887"/>
          </a:xfrm>
          <a:prstGeom prst="rect">
            <a:avLst/>
          </a:prstGeom>
          <a:solidFill>
            <a:srgbClr val="EAEAEA"/>
          </a:solidFill>
        </p:spPr>
        <p:txBody>
          <a:bodyPr wrap="square" lIns="0" tIns="0" rIns="0" bIns="0" rtlCol="0">
            <a:spAutoFit/>
          </a:bodyPr>
          <a:lstStyle/>
          <a:p>
            <a:pPr algn="ctr"/>
            <a:r>
              <a:rPr lang="fr-FR" sz="1400" dirty="0"/>
              <a:t>Environnement d’eau salée</a:t>
            </a:r>
          </a:p>
        </p:txBody>
      </p:sp>
      <p:sp>
        <p:nvSpPr>
          <p:cNvPr id="14"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23</a:t>
            </a:fld>
            <a:endParaRPr lang="fr-BE" dirty="0"/>
          </a:p>
        </p:txBody>
      </p:sp>
      <p:sp>
        <p:nvSpPr>
          <p:cNvPr id="15" name="ZoneTexte 14"/>
          <p:cNvSpPr txBox="1"/>
          <p:nvPr/>
        </p:nvSpPr>
        <p:spPr>
          <a:xfrm>
            <a:off x="78829" y="5668162"/>
            <a:ext cx="8846096" cy="307777"/>
          </a:xfrm>
          <a:prstGeom prst="rect">
            <a:avLst/>
          </a:prstGeom>
          <a:noFill/>
          <a:ln>
            <a:solidFill>
              <a:srgbClr val="FF0000"/>
            </a:solidFill>
          </a:ln>
        </p:spPr>
        <p:txBody>
          <a:bodyPr wrap="square" rtlCol="0">
            <a:spAutoFit/>
          </a:bodyPr>
          <a:lstStyle/>
          <a:p>
            <a:r>
              <a:rPr lang="fr-FR" sz="1400" dirty="0">
                <a:solidFill>
                  <a:srgbClr val="FF0000"/>
                </a:solidFill>
              </a:rPr>
              <a:t>Les inox </a:t>
            </a:r>
            <a:r>
              <a:rPr lang="fr-FR" sz="1400" dirty="0" err="1">
                <a:solidFill>
                  <a:srgbClr val="FF0000"/>
                </a:solidFill>
              </a:rPr>
              <a:t>ferritiques</a:t>
            </a:r>
            <a:r>
              <a:rPr lang="fr-FR" sz="1400" dirty="0">
                <a:solidFill>
                  <a:srgbClr val="FF0000"/>
                </a:solidFill>
              </a:rPr>
              <a:t> sont comparables aux inox austénitiques  304 et 316  en ce qui concerne la résistance à la piqûre. </a:t>
            </a:r>
          </a:p>
        </p:txBody>
      </p:sp>
      <p:sp>
        <p:nvSpPr>
          <p:cNvPr id="16" name="ZoneTexte 15"/>
          <p:cNvSpPr txBox="1"/>
          <p:nvPr/>
        </p:nvSpPr>
        <p:spPr>
          <a:xfrm rot="1516337">
            <a:off x="7725676" y="145732"/>
            <a:ext cx="1111023" cy="615553"/>
          </a:xfrm>
          <a:prstGeom prst="rect">
            <a:avLst/>
          </a:prstGeom>
          <a:noFill/>
          <a:ln w="19050">
            <a:solidFill>
              <a:srgbClr val="FF0000"/>
            </a:solidFill>
          </a:ln>
        </p:spPr>
        <p:txBody>
          <a:bodyPr wrap="square" rtlCol="0">
            <a:spAutoFit/>
          </a:bodyPr>
          <a:lstStyle/>
          <a:p>
            <a:pPr algn="ctr"/>
            <a:r>
              <a:rPr lang="fr-FR" b="1" dirty="0">
                <a:solidFill>
                  <a:srgbClr val="FF0000"/>
                </a:solidFill>
              </a:rPr>
              <a:t>Revue en 2019</a:t>
            </a:r>
            <a:endParaRPr lang="en-US" b="1" dirty="0">
              <a:solidFill>
                <a:srgbClr val="FF0000"/>
              </a:solidFill>
            </a:endParaRPr>
          </a:p>
        </p:txBody>
      </p:sp>
    </p:spTree>
    <p:extLst>
      <p:ext uri="{BB962C8B-B14F-4D97-AF65-F5344CB8AC3E}">
        <p14:creationId xmlns:p14="http://schemas.microsoft.com/office/powerpoint/2010/main" val="236321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FR" sz="3600" noProof="0" dirty="0"/>
              <a:t>c) Qu’est-ce que la corrosion caverneuse</a:t>
            </a:r>
            <a:r>
              <a:rPr lang="fr-FR" sz="3600" baseline="50000" noProof="0" dirty="0"/>
              <a:t>1 </a:t>
            </a:r>
            <a:r>
              <a:rPr lang="fr-FR" sz="3600" noProof="0" dirty="0"/>
              <a:t>?</a:t>
            </a:r>
          </a:p>
        </p:txBody>
      </p:sp>
      <p:sp>
        <p:nvSpPr>
          <p:cNvPr id="7" name="Content Placeholder 6"/>
          <p:cNvSpPr>
            <a:spLocks noGrp="1"/>
          </p:cNvSpPr>
          <p:nvPr>
            <p:ph idx="1"/>
          </p:nvPr>
        </p:nvSpPr>
        <p:spPr/>
        <p:txBody>
          <a:bodyPr>
            <a:normAutofit/>
          </a:bodyPr>
          <a:lstStyle/>
          <a:p>
            <a:pPr marL="0" indent="0" algn="just">
              <a:buNone/>
            </a:pPr>
            <a:r>
              <a:rPr lang="fr-FR" sz="2800" noProof="0" dirty="0"/>
              <a:t>La corrosion caverneuse correspond à la corrosion qui se produit dans les espaces confinés où l’accès du fluide actif issu de l’environnement est limité. Ces espaces sont généralement appelés cavernes. </a:t>
            </a:r>
          </a:p>
          <a:p>
            <a:pPr marL="0" indent="0" algn="just">
              <a:buNone/>
            </a:pPr>
            <a:endParaRPr lang="fr-FR" sz="1600" noProof="0" dirty="0"/>
          </a:p>
          <a:p>
            <a:pPr marL="0" indent="0" algn="just">
              <a:buNone/>
            </a:pPr>
            <a:r>
              <a:rPr lang="fr-FR" sz="2800" dirty="0"/>
              <a:t>Exemples de cavernes: </a:t>
            </a:r>
            <a:r>
              <a:rPr lang="fr-FR" sz="2800" noProof="0" dirty="0"/>
              <a:t>interstices entre pièces en contact, dans les joints ou </a:t>
            </a:r>
            <a:r>
              <a:rPr lang="fr-FR" sz="2800" dirty="0"/>
              <a:t>l</a:t>
            </a:r>
            <a:r>
              <a:rPr lang="fr-FR" sz="2800" noProof="0" dirty="0"/>
              <a:t>es scellements, à l’intérieur des fissures et </a:t>
            </a:r>
            <a:r>
              <a:rPr lang="fr-FR" sz="2800" dirty="0"/>
              <a:t>des</a:t>
            </a:r>
            <a:r>
              <a:rPr lang="fr-FR" sz="2800" noProof="0" dirty="0"/>
              <a:t> soudures, sous des dépôts ou des boues.</a:t>
            </a:r>
          </a:p>
        </p:txBody>
      </p:sp>
      <p:sp>
        <p:nvSpPr>
          <p:cNvPr id="5"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24</a:t>
            </a:fld>
            <a:endParaRPr lang="fr-BE" dirty="0"/>
          </a:p>
        </p:txBody>
      </p:sp>
    </p:spTree>
    <p:extLst>
      <p:ext uri="{BB962C8B-B14F-4D97-AF65-F5344CB8AC3E}">
        <p14:creationId xmlns:p14="http://schemas.microsoft.com/office/powerpoint/2010/main" val="3716618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FR" sz="3600" noProof="0" dirty="0"/>
              <a:t>Mécanismes de la corrosion caverneuse</a:t>
            </a:r>
          </a:p>
        </p:txBody>
      </p:sp>
      <p:sp>
        <p:nvSpPr>
          <p:cNvPr id="7" name="Content Placeholder 6"/>
          <p:cNvSpPr>
            <a:spLocks noGrp="1"/>
          </p:cNvSpPr>
          <p:nvPr>
            <p:ph sz="half" idx="1"/>
          </p:nvPr>
        </p:nvSpPr>
        <p:spPr>
          <a:xfrm>
            <a:off x="271849" y="1791144"/>
            <a:ext cx="4320000" cy="4523159"/>
          </a:xfrm>
        </p:spPr>
        <p:txBody>
          <a:bodyPr>
            <a:noAutofit/>
          </a:bodyPr>
          <a:lstStyle/>
          <a:p>
            <a:pPr algn="just"/>
            <a:r>
              <a:rPr lang="fr-FR" sz="1900" noProof="0" dirty="0"/>
              <a:t>Au départ, il n’y a aucune différence entre la cavité et la surface dans son ensemble</a:t>
            </a:r>
          </a:p>
          <a:p>
            <a:pPr algn="just"/>
            <a:r>
              <a:rPr lang="fr-FR" sz="1900" dirty="0"/>
              <a:t>L</a:t>
            </a:r>
            <a:r>
              <a:rPr lang="fr-FR" sz="1900" noProof="0" dirty="0"/>
              <a:t>es choses changent lorsque la cavité se trouve appauvrie en oxygène</a:t>
            </a:r>
          </a:p>
          <a:p>
            <a:pPr algn="just"/>
            <a:r>
              <a:rPr lang="fr-FR" sz="1900" noProof="0" dirty="0"/>
              <a:t>Un ensemble de réactions électrochimiques se produit dans la caverne causant une augmentation de la concentration en Cl</a:t>
            </a:r>
            <a:r>
              <a:rPr lang="fr-FR" sz="1900" baseline="30000" noProof="0" dirty="0"/>
              <a:t>-</a:t>
            </a:r>
            <a:r>
              <a:rPr lang="fr-FR" sz="1900" noProof="0" dirty="0"/>
              <a:t> et la diminution du pH local, jusqu’à ce que la passivation ne puisse plus se produire</a:t>
            </a:r>
          </a:p>
          <a:p>
            <a:pPr algn="just"/>
            <a:r>
              <a:rPr lang="fr-FR" sz="1900" noProof="0" dirty="0"/>
              <a:t>Alors le métal dans la caverne subit une corrosion uniforme</a:t>
            </a:r>
          </a:p>
        </p:txBody>
      </p:sp>
      <p:pic>
        <p:nvPicPr>
          <p:cNvPr id="12"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a:stretch/>
        </p:blipFill>
        <p:spPr>
          <a:xfrm>
            <a:off x="4785791" y="1916549"/>
            <a:ext cx="4019627" cy="3600000"/>
          </a:xfrm>
          <a:ln>
            <a:solidFill>
              <a:schemeClr val="tx1"/>
            </a:solidFill>
          </a:ln>
        </p:spPr>
      </p:pic>
      <p:sp>
        <p:nvSpPr>
          <p:cNvPr id="9" name="Rectangle 8"/>
          <p:cNvSpPr/>
          <p:nvPr/>
        </p:nvSpPr>
        <p:spPr>
          <a:xfrm>
            <a:off x="5597611" y="1940011"/>
            <a:ext cx="2434281" cy="29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25</a:t>
            </a:fld>
            <a:endParaRPr lang="fr-BE" dirty="0"/>
          </a:p>
        </p:txBody>
      </p:sp>
      <p:grpSp>
        <p:nvGrpSpPr>
          <p:cNvPr id="18" name="Groupe 17"/>
          <p:cNvGrpSpPr/>
          <p:nvPr/>
        </p:nvGrpSpPr>
        <p:grpSpPr>
          <a:xfrm>
            <a:off x="4802643" y="1885043"/>
            <a:ext cx="3995368" cy="3564287"/>
            <a:chOff x="4802643" y="1885043"/>
            <a:chExt cx="3995368" cy="3564287"/>
          </a:xfrm>
        </p:grpSpPr>
        <p:sp>
          <p:nvSpPr>
            <p:cNvPr id="8" name="ZoneTexte 7"/>
            <p:cNvSpPr txBox="1"/>
            <p:nvPr/>
          </p:nvSpPr>
          <p:spPr>
            <a:xfrm>
              <a:off x="4843832" y="1885043"/>
              <a:ext cx="3924000" cy="370702"/>
            </a:xfrm>
            <a:prstGeom prst="rect">
              <a:avLst/>
            </a:prstGeom>
            <a:noFill/>
          </p:spPr>
          <p:txBody>
            <a:bodyPr wrap="square" lIns="0" tIns="0" rIns="0" bIns="0" rtlCol="0">
              <a:noAutofit/>
            </a:bodyPr>
            <a:lstStyle/>
            <a:p>
              <a:pPr algn="ctr"/>
              <a:r>
                <a:rPr lang="fr-FR" sz="2800" b="1" dirty="0"/>
                <a:t>Corrosion caverneuse</a:t>
              </a:r>
            </a:p>
          </p:txBody>
        </p:sp>
        <p:sp>
          <p:nvSpPr>
            <p:cNvPr id="10" name="ZoneTexte 9"/>
            <p:cNvSpPr txBox="1"/>
            <p:nvPr/>
          </p:nvSpPr>
          <p:spPr>
            <a:xfrm>
              <a:off x="6454330" y="2265403"/>
              <a:ext cx="638448" cy="317159"/>
            </a:xfrm>
            <a:prstGeom prst="rect">
              <a:avLst/>
            </a:prstGeom>
            <a:solidFill>
              <a:schemeClr val="bg1"/>
            </a:solidFill>
          </p:spPr>
          <p:txBody>
            <a:bodyPr wrap="square" lIns="0" tIns="0" rIns="0" bIns="0" rtlCol="0">
              <a:noAutofit/>
            </a:bodyPr>
            <a:lstStyle/>
            <a:p>
              <a:pPr algn="ctr"/>
              <a:r>
                <a:rPr lang="fr-FR" sz="1800" b="1" dirty="0"/>
                <a:t>Air</a:t>
              </a:r>
            </a:p>
          </p:txBody>
        </p:sp>
        <p:sp>
          <p:nvSpPr>
            <p:cNvPr id="11" name="ZoneTexte 10"/>
            <p:cNvSpPr txBox="1"/>
            <p:nvPr/>
          </p:nvSpPr>
          <p:spPr>
            <a:xfrm>
              <a:off x="4802643" y="4654377"/>
              <a:ext cx="792000" cy="708456"/>
            </a:xfrm>
            <a:prstGeom prst="rect">
              <a:avLst/>
            </a:prstGeom>
            <a:solidFill>
              <a:srgbClr val="C0C0C0"/>
            </a:solidFill>
          </p:spPr>
          <p:txBody>
            <a:bodyPr wrap="square" lIns="0" tIns="0" rIns="0" bIns="0" rtlCol="0">
              <a:noAutofit/>
            </a:bodyPr>
            <a:lstStyle/>
            <a:p>
              <a:pPr algn="ctr"/>
              <a:r>
                <a:rPr lang="fr-FR" sz="1800" b="1" dirty="0"/>
                <a:t>Film passif</a:t>
              </a:r>
            </a:p>
          </p:txBody>
        </p:sp>
        <p:sp>
          <p:nvSpPr>
            <p:cNvPr id="13" name="ZoneTexte 12"/>
            <p:cNvSpPr txBox="1"/>
            <p:nvPr/>
          </p:nvSpPr>
          <p:spPr>
            <a:xfrm>
              <a:off x="6400784" y="5128053"/>
              <a:ext cx="792000" cy="321277"/>
            </a:xfrm>
            <a:prstGeom prst="rect">
              <a:avLst/>
            </a:prstGeom>
            <a:solidFill>
              <a:srgbClr val="C0C0C0"/>
            </a:solidFill>
          </p:spPr>
          <p:txBody>
            <a:bodyPr wrap="square" lIns="0" tIns="0" rIns="0" bIns="0" rtlCol="0">
              <a:noAutofit/>
            </a:bodyPr>
            <a:lstStyle/>
            <a:p>
              <a:pPr algn="ctr"/>
              <a:r>
                <a:rPr lang="fr-FR" sz="1800" b="1" dirty="0"/>
                <a:t>Acier</a:t>
              </a:r>
            </a:p>
          </p:txBody>
        </p:sp>
        <p:grpSp>
          <p:nvGrpSpPr>
            <p:cNvPr id="17" name="Groupe 16"/>
            <p:cNvGrpSpPr/>
            <p:nvPr/>
          </p:nvGrpSpPr>
          <p:grpSpPr>
            <a:xfrm>
              <a:off x="6437613" y="3510351"/>
              <a:ext cx="2360398" cy="567380"/>
              <a:chOff x="6449970" y="5722210"/>
              <a:chExt cx="2360398" cy="567380"/>
            </a:xfrm>
          </p:grpSpPr>
          <p:sp>
            <p:nvSpPr>
              <p:cNvPr id="74755" name="Rectangle 3" descr="Petits carreaux"/>
              <p:cNvSpPr>
                <a:spLocks noChangeArrowheads="1"/>
              </p:cNvSpPr>
              <p:nvPr/>
            </p:nvSpPr>
            <p:spPr bwMode="auto">
              <a:xfrm>
                <a:off x="6449970" y="5722210"/>
                <a:ext cx="2360397" cy="567380"/>
              </a:xfrm>
              <a:prstGeom prst="rect">
                <a:avLst/>
              </a:prstGeom>
              <a:pattFill prst="smGrid">
                <a:fgClr>
                  <a:srgbClr val="5A5A5A"/>
                </a:fgClr>
                <a:bgClr>
                  <a:srgbClr val="FFFFFF"/>
                </a:bgClr>
              </a:pattFill>
              <a:ln w="25400">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14" name="ZoneTexte 13"/>
              <p:cNvSpPr txBox="1"/>
              <p:nvPr/>
            </p:nvSpPr>
            <p:spPr>
              <a:xfrm>
                <a:off x="7231562" y="5852012"/>
                <a:ext cx="797212" cy="307777"/>
              </a:xfrm>
              <a:prstGeom prst="rect">
                <a:avLst/>
              </a:prstGeom>
              <a:solidFill>
                <a:schemeClr val="bg1"/>
              </a:solidFill>
              <a:ln>
                <a:noFill/>
              </a:ln>
              <a:effectLst>
                <a:glow rad="63500">
                  <a:schemeClr val="accent1">
                    <a:satMod val="175000"/>
                    <a:alpha val="40000"/>
                  </a:schemeClr>
                </a:glow>
              </a:effectLst>
            </p:spPr>
            <p:txBody>
              <a:bodyPr wrap="square" lIns="0" tIns="0" rIns="0" bIns="0" rtlCol="0" anchor="ctr" anchorCtr="0">
                <a:spAutoFit/>
              </a:bodyPr>
              <a:lstStyle/>
              <a:p>
                <a:pPr algn="ctr"/>
                <a:r>
                  <a:rPr lang="fr-FR" sz="2000" b="1" dirty="0"/>
                  <a:t>Écran</a:t>
                </a:r>
              </a:p>
            </p:txBody>
          </p:sp>
          <p:sp>
            <p:nvSpPr>
              <p:cNvPr id="16" name="Rectangle 15"/>
              <p:cNvSpPr/>
              <p:nvPr/>
            </p:nvSpPr>
            <p:spPr>
              <a:xfrm>
                <a:off x="6462584" y="5733535"/>
                <a:ext cx="2347784" cy="55605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Tree>
    <p:extLst>
      <p:ext uri="{BB962C8B-B14F-4D97-AF65-F5344CB8AC3E}">
        <p14:creationId xmlns:p14="http://schemas.microsoft.com/office/powerpoint/2010/main" val="411911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30079"/>
            <a:ext cx="8457991" cy="1143000"/>
          </a:xfrm>
        </p:spPr>
        <p:txBody>
          <a:bodyPr>
            <a:noAutofit/>
          </a:bodyPr>
          <a:lstStyle/>
          <a:p>
            <a:r>
              <a:rPr lang="fr-FR" sz="2000" b="1" noProof="0" dirty="0"/>
              <a:t>Température critique de résistance aux piqûres (CPT)</a:t>
            </a:r>
            <a:br>
              <a:rPr lang="fr-FR" sz="2000" b="1" noProof="0" dirty="0"/>
            </a:br>
            <a:r>
              <a:rPr lang="fr-FR" sz="2000" b="1" noProof="0" dirty="0"/>
              <a:t> Température critique de résistance à la corrosion caverneuse (CCT)</a:t>
            </a:r>
            <a:br>
              <a:rPr lang="fr-FR" sz="2000" b="1" noProof="0" dirty="0"/>
            </a:br>
            <a:r>
              <a:rPr lang="fr-FR" sz="2000" b="1" noProof="0" dirty="0"/>
              <a:t>pour différentes nuances austénitiques &amp; duplex</a:t>
            </a:r>
            <a:r>
              <a:rPr lang="fr-FR" sz="2000" b="1" baseline="30000" noProof="0" dirty="0"/>
              <a:t>8</a:t>
            </a:r>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1" y="1670809"/>
            <a:ext cx="8448675"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7661" y="1316866"/>
            <a:ext cx="7975600" cy="353943"/>
          </a:xfrm>
          <a:prstGeom prst="rect">
            <a:avLst/>
          </a:prstGeom>
          <a:noFill/>
        </p:spPr>
        <p:txBody>
          <a:bodyPr wrap="square" rtlCol="0">
            <a:spAutoFit/>
          </a:bodyPr>
          <a:lstStyle/>
          <a:p>
            <a:r>
              <a:rPr lang="fr-FR" dirty="0"/>
              <a:t>Note : Plus la température critique est élevée, meilleure est la résistance à la corrosion</a:t>
            </a:r>
          </a:p>
        </p:txBody>
      </p:sp>
      <p:sp>
        <p:nvSpPr>
          <p:cNvPr id="9" name="TextBox 2"/>
          <p:cNvSpPr txBox="1"/>
          <p:nvPr/>
        </p:nvSpPr>
        <p:spPr>
          <a:xfrm>
            <a:off x="428597" y="6487302"/>
            <a:ext cx="5292582" cy="353943"/>
          </a:xfrm>
          <a:prstGeom prst="rect">
            <a:avLst/>
          </a:prstGeom>
          <a:noFill/>
        </p:spPr>
        <p:txBody>
          <a:bodyPr wrap="square" rtlCol="0">
            <a:spAutoFit/>
          </a:bodyPr>
          <a:lstStyle/>
          <a:p>
            <a:r>
              <a:rPr lang="fr-FR" dirty="0"/>
              <a:t>Note : voir l’Annexe pour les désignations des normes EN</a:t>
            </a:r>
          </a:p>
        </p:txBody>
      </p:sp>
      <p:sp>
        <p:nvSpPr>
          <p:cNvPr id="10"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26</a:t>
            </a:fld>
            <a:endParaRPr lang="fr-BE" dirty="0"/>
          </a:p>
        </p:txBody>
      </p:sp>
      <p:sp>
        <p:nvSpPr>
          <p:cNvPr id="12" name="Rectangle 11"/>
          <p:cNvSpPr/>
          <p:nvPr/>
        </p:nvSpPr>
        <p:spPr>
          <a:xfrm>
            <a:off x="377019" y="6130520"/>
            <a:ext cx="8420991" cy="40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p:cNvSpPr txBox="1"/>
          <p:nvPr/>
        </p:nvSpPr>
        <p:spPr>
          <a:xfrm>
            <a:off x="420132" y="6038334"/>
            <a:ext cx="8279027" cy="411893"/>
          </a:xfrm>
          <a:prstGeom prst="rect">
            <a:avLst/>
          </a:prstGeom>
          <a:solidFill>
            <a:schemeClr val="bg1"/>
          </a:solidFill>
        </p:spPr>
        <p:txBody>
          <a:bodyPr wrap="square" lIns="0" tIns="0" rIns="0" bIns="0" rtlCol="0">
            <a:noAutofit/>
          </a:bodyPr>
          <a:lstStyle/>
          <a:p>
            <a:r>
              <a:rPr lang="fr-FR" sz="1200" b="1" dirty="0"/>
              <a:t>Températures critiques de corrosion caverneuse et par piqûre pour de l’acier inoxydable austénitique sans soudure (barres de gauche) et duplex (barres de droite) à l’état recuit (évaluée à 6 % de chlorure ferrique par l’ASTM G 48).</a:t>
            </a:r>
          </a:p>
        </p:txBody>
      </p:sp>
    </p:spTree>
    <p:extLst>
      <p:ext uri="{BB962C8B-B14F-4D97-AF65-F5344CB8AC3E}">
        <p14:creationId xmlns:p14="http://schemas.microsoft.com/office/powerpoint/2010/main" val="1104723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909222" cy="1143000"/>
          </a:xfrm>
        </p:spPr>
        <p:txBody>
          <a:bodyPr>
            <a:normAutofit fontScale="90000"/>
          </a:bodyPr>
          <a:lstStyle/>
          <a:p>
            <a:r>
              <a:rPr lang="fr-FR" noProof="0" dirty="0"/>
              <a:t>Comment éviter la corrosion caverneuse ?</a:t>
            </a:r>
          </a:p>
        </p:txBody>
      </p:sp>
      <p:sp>
        <p:nvSpPr>
          <p:cNvPr id="2" name="Content Placeholder 1"/>
          <p:cNvSpPr>
            <a:spLocks noGrp="1"/>
          </p:cNvSpPr>
          <p:nvPr>
            <p:ph idx="1"/>
          </p:nvPr>
        </p:nvSpPr>
        <p:spPr>
          <a:xfrm>
            <a:off x="580771" y="1587843"/>
            <a:ext cx="8090263" cy="4961965"/>
          </a:xfrm>
        </p:spPr>
        <p:txBody>
          <a:bodyPr>
            <a:normAutofit/>
          </a:bodyPr>
          <a:lstStyle/>
          <a:p>
            <a:pPr marL="514350" indent="-514350" algn="just">
              <a:buFont typeface="+mj-lt"/>
              <a:buAutoNum type="arabicPeriod"/>
            </a:pPr>
            <a:r>
              <a:rPr lang="fr-FR" sz="2800" noProof="0" dirty="0"/>
              <a:t>Optimiser la conception :</a:t>
            </a:r>
          </a:p>
          <a:p>
            <a:pPr marL="971550" lvl="1" indent="-514350" algn="just">
              <a:buFont typeface="+mj-lt"/>
              <a:buAutoNum type="alphaLcParenR"/>
            </a:pPr>
            <a:r>
              <a:rPr lang="fr-FR" sz="2400" noProof="0" dirty="0"/>
              <a:t>Utiliser des pièces soudées</a:t>
            </a:r>
          </a:p>
          <a:p>
            <a:pPr marL="971550" lvl="1" indent="-514350" algn="just">
              <a:buFont typeface="+mj-lt"/>
              <a:buAutoNum type="alphaLcParenR"/>
            </a:pPr>
            <a:r>
              <a:rPr lang="fr-FR" sz="2400" dirty="0"/>
              <a:t>Éliminer les zones de rétention de liquides (drainer par exemple)</a:t>
            </a:r>
            <a:endParaRPr lang="fr-FR" sz="2400" noProof="0" dirty="0"/>
          </a:p>
          <a:p>
            <a:pPr marL="514350" indent="-514350" algn="just">
              <a:buFont typeface="+mj-lt"/>
              <a:buAutoNum type="arabicPeriod"/>
            </a:pPr>
            <a:r>
              <a:rPr lang="fr-FR" sz="2800" noProof="0" dirty="0"/>
              <a:t>Nettoyer pour éviter les dépôts (dans la mesure du possible)</a:t>
            </a:r>
          </a:p>
          <a:p>
            <a:pPr marL="514350" indent="-514350" algn="just">
              <a:buFont typeface="+mj-lt"/>
              <a:buAutoNum type="arabicPeriod"/>
            </a:pPr>
            <a:r>
              <a:rPr lang="fr-FR" sz="2800" noProof="0" dirty="0"/>
              <a:t>Choisir un acier inoxydable résistant convenablement à la corrosion (voir la partie 4 de ce module)</a:t>
            </a:r>
          </a:p>
        </p:txBody>
      </p:sp>
      <p:sp>
        <p:nvSpPr>
          <p:cNvPr id="5"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27</a:t>
            </a:fld>
            <a:endParaRPr lang="fr-BE" dirty="0"/>
          </a:p>
        </p:txBody>
      </p:sp>
    </p:spTree>
    <p:extLst>
      <p:ext uri="{BB962C8B-B14F-4D97-AF65-F5344CB8AC3E}">
        <p14:creationId xmlns:p14="http://schemas.microsoft.com/office/powerpoint/2010/main" val="2934527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fr-FR" sz="3600" noProof="0" dirty="0"/>
              <a:t>d) Qu’est-ce que la corrosion galvanique</a:t>
            </a:r>
            <a:r>
              <a:rPr lang="fr-FR" sz="3600" baseline="30000" noProof="0" dirty="0"/>
              <a:t>1 </a:t>
            </a:r>
            <a:r>
              <a:rPr lang="fr-FR" sz="3600" noProof="0" dirty="0"/>
              <a:t>?</a:t>
            </a:r>
            <a:br>
              <a:rPr lang="fr-FR" sz="3600" noProof="0" dirty="0"/>
            </a:br>
            <a:r>
              <a:rPr lang="fr-FR" sz="2800" noProof="0" dirty="0"/>
              <a:t>(connue aussi sous le nom de corrosion bimétallique)</a:t>
            </a:r>
            <a:endParaRPr lang="fr-FR" sz="3600" noProof="0" dirty="0"/>
          </a:p>
        </p:txBody>
      </p:sp>
      <p:pic>
        <p:nvPicPr>
          <p:cNvPr id="6" name="Picture 4" descr="Galvanic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60325" y="2005656"/>
            <a:ext cx="4213480" cy="3160110"/>
          </a:xfrm>
          <a:ln>
            <a:solidFill>
              <a:schemeClr val="tx1"/>
            </a:solidFill>
          </a:ln>
        </p:spPr>
      </p:pic>
      <p:sp>
        <p:nvSpPr>
          <p:cNvPr id="5" name="Text Placeholder 4"/>
          <p:cNvSpPr>
            <a:spLocks noGrp="1"/>
          </p:cNvSpPr>
          <p:nvPr>
            <p:ph sz="half" idx="2"/>
          </p:nvPr>
        </p:nvSpPr>
        <p:spPr>
          <a:xfrm>
            <a:off x="4476996" y="1732355"/>
            <a:ext cx="4346369" cy="4715946"/>
          </a:xfrm>
        </p:spPr>
        <p:txBody>
          <a:bodyPr>
            <a:noAutofit/>
          </a:bodyPr>
          <a:lstStyle/>
          <a:p>
            <a:pPr marL="0" indent="0" algn="just">
              <a:buNone/>
            </a:pPr>
            <a:r>
              <a:rPr lang="fr-FR" sz="2000" noProof="0" dirty="0"/>
              <a:t>C’est la corrosion qui se produit lorsque 2 métaux qui possèdent des potentiels galvaniques très différents sont en contact.</a:t>
            </a:r>
          </a:p>
          <a:p>
            <a:pPr marL="0" indent="0" algn="just">
              <a:buNone/>
            </a:pPr>
            <a:r>
              <a:rPr lang="fr-FR" sz="2000" dirty="0"/>
              <a:t>L</a:t>
            </a:r>
            <a:r>
              <a:rPr lang="fr-FR" sz="2000" noProof="0" dirty="0"/>
              <a:t>e métal qui correspond à l’anode est attaqué</a:t>
            </a:r>
          </a:p>
          <a:p>
            <a:pPr marL="0" indent="0" algn="just">
              <a:buNone/>
            </a:pPr>
            <a:endParaRPr lang="fr-FR" sz="1400" noProof="0" dirty="0"/>
          </a:p>
          <a:p>
            <a:pPr marL="0" indent="0" algn="just">
              <a:buNone/>
            </a:pPr>
            <a:r>
              <a:rPr lang="fr-FR" sz="2000" noProof="0" dirty="0"/>
              <a:t>Sur l’exemple de gauche, une platine en acier inoxydable est boulonnée sur un réservoir, également en acier inoxydable, avec des boulons en acier doux. Il en résulte une corrosion galvanique des boulons en présence d’humidité (l’électrolyte)</a:t>
            </a:r>
          </a:p>
          <a:p>
            <a:pPr marL="0" indent="0" algn="just">
              <a:buNone/>
            </a:pPr>
            <a:endParaRPr lang="fr-FR" sz="2000" noProof="0" dirty="0"/>
          </a:p>
          <a:p>
            <a:pPr marL="0" indent="0" algn="just">
              <a:buNone/>
            </a:pPr>
            <a:endParaRPr lang="fr-FR" sz="2000" noProof="0" dirty="0"/>
          </a:p>
        </p:txBody>
      </p:sp>
      <p:sp>
        <p:nvSpPr>
          <p:cNvPr id="7" name="TextBox 6"/>
          <p:cNvSpPr txBox="1"/>
          <p:nvPr/>
        </p:nvSpPr>
        <p:spPr>
          <a:xfrm>
            <a:off x="127322" y="6481823"/>
            <a:ext cx="2488558" cy="353943"/>
          </a:xfrm>
          <a:prstGeom prst="rect">
            <a:avLst/>
          </a:prstGeom>
          <a:noFill/>
        </p:spPr>
        <p:txBody>
          <a:bodyPr wrap="square" rtlCol="0">
            <a:spAutoFit/>
          </a:bodyPr>
          <a:lstStyle/>
          <a:p>
            <a:r>
              <a:rPr lang="fr-FR" dirty="0"/>
              <a:t>Voir référence 11</a:t>
            </a:r>
          </a:p>
        </p:txBody>
      </p:sp>
      <p:sp>
        <p:nvSpPr>
          <p:cNvPr id="8"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28</a:t>
            </a:fld>
            <a:endParaRPr lang="fr-BE" dirty="0"/>
          </a:p>
        </p:txBody>
      </p:sp>
    </p:spTree>
    <p:extLst>
      <p:ext uri="{BB962C8B-B14F-4D97-AF65-F5344CB8AC3E}">
        <p14:creationId xmlns:p14="http://schemas.microsoft.com/office/powerpoint/2010/main" val="229221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8951"/>
          </a:xfrm>
        </p:spPr>
        <p:txBody>
          <a:bodyPr>
            <a:normAutofit/>
          </a:bodyPr>
          <a:lstStyle/>
          <a:p>
            <a:r>
              <a:rPr lang="fr-FR" sz="3600" noProof="0" dirty="0"/>
              <a:t>Mécanisme de corrosion galvanique</a:t>
            </a:r>
          </a:p>
        </p:txBody>
      </p:sp>
      <p:sp>
        <p:nvSpPr>
          <p:cNvPr id="20" name="Content Placeholder 19"/>
          <p:cNvSpPr>
            <a:spLocks noGrp="1"/>
          </p:cNvSpPr>
          <p:nvPr>
            <p:ph idx="1"/>
          </p:nvPr>
        </p:nvSpPr>
        <p:spPr>
          <a:xfrm>
            <a:off x="457200" y="1425040"/>
            <a:ext cx="8229600" cy="5049902"/>
          </a:xfrm>
        </p:spPr>
        <p:txBody>
          <a:bodyPr>
            <a:noAutofit/>
          </a:bodyPr>
          <a:lstStyle/>
          <a:p>
            <a:pPr algn="just">
              <a:spcBef>
                <a:spcPts val="0"/>
              </a:spcBef>
            </a:pPr>
            <a:r>
              <a:rPr lang="fr-FR" sz="2000" noProof="0" dirty="0"/>
              <a:t>Chaque métal possède un potentiel caractéristique lorsqu’il est immergé dans un électrolyte (mesuré par rapport à une électrode de référence)</a:t>
            </a:r>
          </a:p>
          <a:p>
            <a:pPr algn="just">
              <a:spcBef>
                <a:spcPts val="0"/>
              </a:spcBef>
            </a:pPr>
            <a:endParaRPr lang="fr-FR" sz="1600" noProof="0" dirty="0"/>
          </a:p>
          <a:p>
            <a:pPr algn="just">
              <a:spcBef>
                <a:spcPts val="0"/>
              </a:spcBef>
            </a:pPr>
            <a:r>
              <a:rPr lang="fr-FR" sz="2000" noProof="0" dirty="0"/>
              <a:t>Lorsque 2 métaux sont connectés à l’aide d’un fluide conducteur (de l’humidité suffit) </a:t>
            </a:r>
            <a:r>
              <a:rPr lang="fr-FR" sz="2000" dirty="0"/>
              <a:t>e</a:t>
            </a:r>
            <a:r>
              <a:rPr lang="fr-FR" sz="2000" noProof="0" dirty="0"/>
              <a:t>t que les 2 métaux possèdent des potentiels très différents, alors un courant circule du pôle négatif (anode) au pôle positif (cathode)</a:t>
            </a:r>
          </a:p>
          <a:p>
            <a:pPr algn="just">
              <a:spcBef>
                <a:spcPts val="0"/>
              </a:spcBef>
            </a:pPr>
            <a:r>
              <a:rPr lang="fr-FR" sz="2000" noProof="0" dirty="0"/>
              <a:t>Si l’aire de l’anode est petite, on constatera sa dissolution</a:t>
            </a:r>
          </a:p>
        </p:txBody>
      </p:sp>
      <p:grpSp>
        <p:nvGrpSpPr>
          <p:cNvPr id="6" name="Group 4"/>
          <p:cNvGrpSpPr>
            <a:grpSpLocks/>
          </p:cNvGrpSpPr>
          <p:nvPr/>
        </p:nvGrpSpPr>
        <p:grpSpPr bwMode="auto">
          <a:xfrm>
            <a:off x="1403555" y="4078887"/>
            <a:ext cx="6278223" cy="2060001"/>
            <a:chOff x="565" y="2691"/>
            <a:chExt cx="4427" cy="1666"/>
          </a:xfrm>
        </p:grpSpPr>
        <p:sp>
          <p:nvSpPr>
            <p:cNvPr id="7" name="Rectangle 5"/>
            <p:cNvSpPr>
              <a:spLocks noChangeArrowheads="1"/>
            </p:cNvSpPr>
            <p:nvPr/>
          </p:nvSpPr>
          <p:spPr bwMode="auto">
            <a:xfrm>
              <a:off x="2864" y="3199"/>
              <a:ext cx="1117" cy="7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dirty="0"/>
            </a:p>
          </p:txBody>
        </p:sp>
        <p:sp>
          <p:nvSpPr>
            <p:cNvPr id="8" name="Text Box 6"/>
            <p:cNvSpPr txBox="1">
              <a:spLocks noChangeArrowheads="1"/>
            </p:cNvSpPr>
            <p:nvPr/>
          </p:nvSpPr>
          <p:spPr bwMode="auto">
            <a:xfrm>
              <a:off x="3977" y="3507"/>
              <a:ext cx="1015"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fr-FR" sz="2000" dirty="0">
                  <a:solidFill>
                    <a:srgbClr val="008000"/>
                  </a:solidFill>
                </a:rPr>
                <a:t>Pôle positif</a:t>
              </a:r>
            </a:p>
          </p:txBody>
        </p:sp>
        <p:sp>
          <p:nvSpPr>
            <p:cNvPr id="9" name="Text Box 7"/>
            <p:cNvSpPr txBox="1">
              <a:spLocks noChangeArrowheads="1"/>
            </p:cNvSpPr>
            <p:nvPr/>
          </p:nvSpPr>
          <p:spPr bwMode="auto">
            <a:xfrm>
              <a:off x="565" y="3507"/>
              <a:ext cx="1156"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r>
                <a:rPr lang="fr-FR" sz="2000" dirty="0">
                  <a:solidFill>
                    <a:srgbClr val="008000"/>
                  </a:solidFill>
                </a:rPr>
                <a:t> Pôle négatif</a:t>
              </a:r>
            </a:p>
          </p:txBody>
        </p:sp>
        <p:sp>
          <p:nvSpPr>
            <p:cNvPr id="10" name="Rectangle 8"/>
            <p:cNvSpPr>
              <a:spLocks noChangeArrowheads="1"/>
            </p:cNvSpPr>
            <p:nvPr/>
          </p:nvSpPr>
          <p:spPr bwMode="auto">
            <a:xfrm>
              <a:off x="1761" y="3212"/>
              <a:ext cx="1117" cy="78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fr-FR" sz="2000" dirty="0">
                <a:latin typeface="Tahoma" pitchFamily="34" charset="0"/>
              </a:endParaRPr>
            </a:p>
          </p:txBody>
        </p:sp>
        <p:sp>
          <p:nvSpPr>
            <p:cNvPr id="11" name="Text Box 9"/>
            <p:cNvSpPr txBox="1">
              <a:spLocks noChangeArrowheads="1"/>
            </p:cNvSpPr>
            <p:nvPr/>
          </p:nvSpPr>
          <p:spPr bwMode="auto">
            <a:xfrm>
              <a:off x="2015" y="3605"/>
              <a:ext cx="723"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fr-FR" sz="2000" dirty="0">
                  <a:solidFill>
                    <a:srgbClr val="000066"/>
                  </a:solidFill>
                </a:rPr>
                <a:t>Métal 1</a:t>
              </a:r>
            </a:p>
          </p:txBody>
        </p:sp>
        <p:sp>
          <p:nvSpPr>
            <p:cNvPr id="12" name="Text Box 10"/>
            <p:cNvSpPr txBox="1">
              <a:spLocks noChangeArrowheads="1"/>
            </p:cNvSpPr>
            <p:nvPr/>
          </p:nvSpPr>
          <p:spPr bwMode="auto">
            <a:xfrm>
              <a:off x="3103" y="3595"/>
              <a:ext cx="723"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fr-FR" sz="2000" dirty="0">
                  <a:solidFill>
                    <a:srgbClr val="000066"/>
                  </a:solidFill>
                </a:rPr>
                <a:t>Métal 2</a:t>
              </a:r>
            </a:p>
          </p:txBody>
        </p:sp>
        <p:sp>
          <p:nvSpPr>
            <p:cNvPr id="13" name="Freeform 11"/>
            <p:cNvSpPr>
              <a:spLocks/>
            </p:cNvSpPr>
            <p:nvPr/>
          </p:nvSpPr>
          <p:spPr bwMode="auto">
            <a:xfrm>
              <a:off x="1762" y="3199"/>
              <a:ext cx="1093" cy="98"/>
            </a:xfrm>
            <a:custGeom>
              <a:avLst/>
              <a:gdLst>
                <a:gd name="T0" fmla="*/ 0 w 1093"/>
                <a:gd name="T1" fmla="*/ 0 h 98"/>
                <a:gd name="T2" fmla="*/ 47 w 1093"/>
                <a:gd name="T3" fmla="*/ 58 h 98"/>
                <a:gd name="T4" fmla="*/ 118 w 1093"/>
                <a:gd name="T5" fmla="*/ 35 h 98"/>
                <a:gd name="T6" fmla="*/ 212 w 1093"/>
                <a:gd name="T7" fmla="*/ 47 h 98"/>
                <a:gd name="T8" fmla="*/ 306 w 1093"/>
                <a:gd name="T9" fmla="*/ 58 h 98"/>
                <a:gd name="T10" fmla="*/ 329 w 1093"/>
                <a:gd name="T11" fmla="*/ 94 h 98"/>
                <a:gd name="T12" fmla="*/ 411 w 1093"/>
                <a:gd name="T13" fmla="*/ 70 h 98"/>
                <a:gd name="T14" fmla="*/ 588 w 1093"/>
                <a:gd name="T15" fmla="*/ 94 h 98"/>
                <a:gd name="T16" fmla="*/ 764 w 1093"/>
                <a:gd name="T17" fmla="*/ 47 h 98"/>
                <a:gd name="T18" fmla="*/ 940 w 1093"/>
                <a:gd name="T19" fmla="*/ 58 h 98"/>
                <a:gd name="T20" fmla="*/ 1093 w 1093"/>
                <a:gd name="T21" fmla="*/ 1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3"/>
                <a:gd name="T34" fmla="*/ 0 h 98"/>
                <a:gd name="T35" fmla="*/ 1093 w 1093"/>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3" h="98">
                  <a:moveTo>
                    <a:pt x="0" y="0"/>
                  </a:moveTo>
                  <a:cubicBezTo>
                    <a:pt x="8" y="31"/>
                    <a:pt x="2" y="63"/>
                    <a:pt x="47" y="58"/>
                  </a:cubicBezTo>
                  <a:cubicBezTo>
                    <a:pt x="72" y="55"/>
                    <a:pt x="118" y="35"/>
                    <a:pt x="118" y="35"/>
                  </a:cubicBezTo>
                  <a:cubicBezTo>
                    <a:pt x="184" y="78"/>
                    <a:pt x="119" y="47"/>
                    <a:pt x="212" y="47"/>
                  </a:cubicBezTo>
                  <a:cubicBezTo>
                    <a:pt x="244" y="47"/>
                    <a:pt x="275" y="54"/>
                    <a:pt x="306" y="58"/>
                  </a:cubicBezTo>
                  <a:cubicBezTo>
                    <a:pt x="314" y="70"/>
                    <a:pt x="315" y="92"/>
                    <a:pt x="329" y="94"/>
                  </a:cubicBezTo>
                  <a:cubicBezTo>
                    <a:pt x="357" y="98"/>
                    <a:pt x="383" y="70"/>
                    <a:pt x="411" y="70"/>
                  </a:cubicBezTo>
                  <a:cubicBezTo>
                    <a:pt x="474" y="54"/>
                    <a:pt x="526" y="73"/>
                    <a:pt x="588" y="94"/>
                  </a:cubicBezTo>
                  <a:cubicBezTo>
                    <a:pt x="646" y="74"/>
                    <a:pt x="706" y="65"/>
                    <a:pt x="764" y="47"/>
                  </a:cubicBezTo>
                  <a:cubicBezTo>
                    <a:pt x="824" y="58"/>
                    <a:pt x="881" y="78"/>
                    <a:pt x="940" y="58"/>
                  </a:cubicBezTo>
                  <a:cubicBezTo>
                    <a:pt x="983" y="64"/>
                    <a:pt x="1093" y="95"/>
                    <a:pt x="1093" y="11"/>
                  </a:cubicBezTo>
                </a:path>
              </a:pathLst>
            </a:custGeom>
            <a:solidFill>
              <a:srgbClr val="FFFFFF"/>
            </a:solidFill>
            <a:ln w="9525">
              <a:solidFill>
                <a:srgbClr val="CCCCFF"/>
              </a:solidFill>
              <a:round/>
              <a:headEnd/>
              <a:tailEnd/>
            </a:ln>
          </p:spPr>
          <p:txBody>
            <a:bodyPr/>
            <a:lstStyle/>
            <a:p>
              <a:endParaRPr lang="fr-FR" dirty="0"/>
            </a:p>
          </p:txBody>
        </p:sp>
        <p:sp>
          <p:nvSpPr>
            <p:cNvPr id="14" name="Text Box 12"/>
            <p:cNvSpPr txBox="1">
              <a:spLocks noChangeArrowheads="1"/>
            </p:cNvSpPr>
            <p:nvPr/>
          </p:nvSpPr>
          <p:spPr bwMode="auto">
            <a:xfrm>
              <a:off x="1995" y="4033"/>
              <a:ext cx="69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fr-FR" sz="2000" b="1" dirty="0">
                  <a:solidFill>
                    <a:srgbClr val="FF0000"/>
                  </a:solidFill>
                </a:rPr>
                <a:t>Anode</a:t>
              </a:r>
            </a:p>
          </p:txBody>
        </p:sp>
        <p:sp>
          <p:nvSpPr>
            <p:cNvPr id="15" name="Text Box 13"/>
            <p:cNvSpPr txBox="1">
              <a:spLocks noChangeArrowheads="1"/>
            </p:cNvSpPr>
            <p:nvPr/>
          </p:nvSpPr>
          <p:spPr bwMode="auto">
            <a:xfrm>
              <a:off x="3051" y="4033"/>
              <a:ext cx="855"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fr-FR" sz="2000" b="1" dirty="0">
                  <a:solidFill>
                    <a:srgbClr val="FF0000"/>
                  </a:solidFill>
                </a:rPr>
                <a:t>Cathode</a:t>
              </a:r>
            </a:p>
          </p:txBody>
        </p:sp>
        <p:sp>
          <p:nvSpPr>
            <p:cNvPr id="16" name="Text Box 14"/>
            <p:cNvSpPr txBox="1">
              <a:spLocks noChangeArrowheads="1"/>
            </p:cNvSpPr>
            <p:nvPr/>
          </p:nvSpPr>
          <p:spPr bwMode="auto">
            <a:xfrm>
              <a:off x="2395" y="2691"/>
              <a:ext cx="1240"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fr-FR" sz="2400" b="1" dirty="0">
                  <a:solidFill>
                    <a:schemeClr val="hlink"/>
                  </a:solidFill>
                </a:rPr>
                <a:t>Electrolyte</a:t>
              </a:r>
            </a:p>
          </p:txBody>
        </p:sp>
        <p:sp>
          <p:nvSpPr>
            <p:cNvPr id="17" name="AutoShape 15"/>
            <p:cNvSpPr>
              <a:spLocks noChangeArrowheads="1"/>
            </p:cNvSpPr>
            <p:nvPr/>
          </p:nvSpPr>
          <p:spPr bwMode="auto">
            <a:xfrm>
              <a:off x="2348" y="3077"/>
              <a:ext cx="1075" cy="4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5 w 21600"/>
                <a:gd name="T19" fmla="*/ 3167 h 21600"/>
                <a:gd name="T20" fmla="*/ 18445 w 21600"/>
                <a:gd name="T21" fmla="*/ 1843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422" y="88"/>
                  </a:moveTo>
                  <a:cubicBezTo>
                    <a:pt x="4034" y="781"/>
                    <a:pt x="0" y="5367"/>
                    <a:pt x="0" y="10799"/>
                  </a:cubicBezTo>
                  <a:cubicBezTo>
                    <a:pt x="0" y="16764"/>
                    <a:pt x="4835" y="21600"/>
                    <a:pt x="10800" y="21600"/>
                  </a:cubicBezTo>
                  <a:cubicBezTo>
                    <a:pt x="16764" y="21600"/>
                    <a:pt x="21600" y="16764"/>
                    <a:pt x="21600" y="10800"/>
                  </a:cubicBezTo>
                  <a:cubicBezTo>
                    <a:pt x="21600" y="7188"/>
                    <a:pt x="19795" y="3816"/>
                    <a:pt x="16790" y="1813"/>
                  </a:cubicBezTo>
                  <a:cubicBezTo>
                    <a:pt x="19795" y="3816"/>
                    <a:pt x="21600" y="7188"/>
                    <a:pt x="21600" y="10800"/>
                  </a:cubicBezTo>
                  <a:cubicBezTo>
                    <a:pt x="21600" y="16764"/>
                    <a:pt x="16764" y="21600"/>
                    <a:pt x="10800" y="21600"/>
                  </a:cubicBezTo>
                  <a:cubicBezTo>
                    <a:pt x="4835" y="21600"/>
                    <a:pt x="0" y="16764"/>
                    <a:pt x="0" y="10800"/>
                  </a:cubicBezTo>
                  <a:cubicBezTo>
                    <a:pt x="-1" y="5367"/>
                    <a:pt x="4034" y="781"/>
                    <a:pt x="9422" y="88"/>
                  </a:cubicBezTo>
                  <a:lnTo>
                    <a:pt x="9077" y="-2590"/>
                  </a:lnTo>
                  <a:lnTo>
                    <a:pt x="12100" y="-256"/>
                  </a:lnTo>
                  <a:lnTo>
                    <a:pt x="9766" y="2766"/>
                  </a:lnTo>
                  <a:lnTo>
                    <a:pt x="9422" y="88"/>
                  </a:lnTo>
                  <a:close/>
                </a:path>
              </a:pathLst>
            </a:custGeom>
            <a:solidFill>
              <a:schemeClr val="bg1">
                <a:alpha val="50195"/>
              </a:schemeClr>
            </a:solidFill>
            <a:ln w="57150">
              <a:solidFill>
                <a:srgbClr val="FF9900"/>
              </a:solidFill>
              <a:miter lim="800000"/>
              <a:headEnd/>
              <a:tailEnd/>
            </a:ln>
          </p:spPr>
          <p:txBody>
            <a:bodyPr wrap="none" lIns="90000" tIns="46800" rIns="90000" bIns="46800" anchor="ctr"/>
            <a:lstStyle/>
            <a:p>
              <a:endParaRPr lang="fr-FR" dirty="0"/>
            </a:p>
          </p:txBody>
        </p:sp>
        <p:sp>
          <p:nvSpPr>
            <p:cNvPr id="18" name="Text Box 16"/>
            <p:cNvSpPr txBox="1">
              <a:spLocks noChangeArrowheads="1"/>
            </p:cNvSpPr>
            <p:nvPr/>
          </p:nvSpPr>
          <p:spPr bwMode="auto">
            <a:xfrm>
              <a:off x="2543" y="3109"/>
              <a:ext cx="74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fr-FR" sz="1800" b="1" dirty="0"/>
                <a:t>Courant</a:t>
              </a:r>
            </a:p>
          </p:txBody>
        </p:sp>
      </p:grpSp>
      <p:sp>
        <p:nvSpPr>
          <p:cNvPr id="19"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29</a:t>
            </a:fld>
            <a:endParaRPr lang="fr-BE" dirty="0"/>
          </a:p>
        </p:txBody>
      </p:sp>
    </p:spTree>
    <p:extLst>
      <p:ext uri="{BB962C8B-B14F-4D97-AF65-F5344CB8AC3E}">
        <p14:creationId xmlns:p14="http://schemas.microsoft.com/office/powerpoint/2010/main" val="193455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57500"/>
            <a:ext cx="8229600" cy="1143000"/>
          </a:xfrm>
        </p:spPr>
        <p:txBody>
          <a:bodyPr>
            <a:normAutofit fontScale="90000"/>
          </a:bodyPr>
          <a:lstStyle/>
          <a:p>
            <a:r>
              <a:rPr lang="fr-FR" noProof="0" dirty="0"/>
              <a:t>1. La plupart des matériaux se dégrade avec le temps</a:t>
            </a:r>
          </a:p>
        </p:txBody>
      </p:sp>
      <p:sp>
        <p:nvSpPr>
          <p:cNvPr id="8"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3</a:t>
            </a:fld>
            <a:endParaRPr lang="fr-BE" dirty="0"/>
          </a:p>
        </p:txBody>
      </p:sp>
    </p:spTree>
    <p:extLst>
      <p:ext uri="{BB962C8B-B14F-4D97-AF65-F5344CB8AC3E}">
        <p14:creationId xmlns:p14="http://schemas.microsoft.com/office/powerpoint/2010/main" val="2109641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e 108"/>
          <p:cNvGrpSpPr/>
          <p:nvPr/>
        </p:nvGrpSpPr>
        <p:grpSpPr>
          <a:xfrm>
            <a:off x="3310838" y="325553"/>
            <a:ext cx="5472868" cy="5997656"/>
            <a:chOff x="3429591" y="301805"/>
            <a:chExt cx="5472868" cy="5997656"/>
          </a:xfrm>
        </p:grpSpPr>
        <p:sp>
          <p:nvSpPr>
            <p:cNvPr id="110" name="Rectangle 109"/>
            <p:cNvSpPr/>
            <p:nvPr/>
          </p:nvSpPr>
          <p:spPr>
            <a:xfrm>
              <a:off x="3429591" y="611461"/>
              <a:ext cx="5395231" cy="5688000"/>
            </a:xfrm>
            <a:prstGeom prst="rect">
              <a:avLst/>
            </a:prstGeom>
            <a:solidFill>
              <a:srgbClr val="CCE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11" name="Connecteur droit 110"/>
            <p:cNvCxnSpPr/>
            <p:nvPr/>
          </p:nvCxnSpPr>
          <p:spPr>
            <a:xfrm>
              <a:off x="3862080" y="590640"/>
              <a:ext cx="0" cy="57088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a:off x="4313226" y="590640"/>
              <a:ext cx="0" cy="57088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a:off x="4764372" y="590640"/>
              <a:ext cx="0" cy="57088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Connecteur droit 113"/>
            <p:cNvCxnSpPr/>
            <p:nvPr/>
          </p:nvCxnSpPr>
          <p:spPr>
            <a:xfrm>
              <a:off x="5215518" y="590640"/>
              <a:ext cx="0" cy="57088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a:off x="5666664" y="590640"/>
              <a:ext cx="0" cy="57088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a:xfrm>
              <a:off x="6117810" y="590640"/>
              <a:ext cx="0" cy="57088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a:off x="6568956" y="590640"/>
              <a:ext cx="0" cy="57088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a:xfrm>
              <a:off x="7020102" y="590640"/>
              <a:ext cx="0" cy="57088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a:off x="7471248" y="590640"/>
              <a:ext cx="0" cy="57088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a:off x="7922394" y="590640"/>
              <a:ext cx="0" cy="57088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Title 2"/>
            <p:cNvSpPr txBox="1">
              <a:spLocks/>
            </p:cNvSpPr>
            <p:nvPr/>
          </p:nvSpPr>
          <p:spPr>
            <a:xfrm>
              <a:off x="3738116" y="301805"/>
              <a:ext cx="5164343"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1400" b="1" dirty="0">
                  <a:latin typeface="Calibri" pitchFamily="34" charset="0"/>
                  <a:ea typeface="+mj-ea"/>
                  <a:cs typeface="Andalus" pitchFamily="18" charset="-78"/>
                </a:rPr>
                <a:t>0</a:t>
              </a:r>
              <a:r>
                <a:rPr kumimoji="0" lang="fr-FR" sz="1400" b="1"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,2   </a:t>
              </a:r>
              <a:r>
                <a:rPr kumimoji="0" lang="fr-FR" sz="1050" b="1"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   </a:t>
              </a:r>
              <a:r>
                <a:rPr kumimoji="0" lang="fr-FR" sz="1400" b="1"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   0 </a:t>
              </a:r>
              <a:r>
                <a:rPr kumimoji="0" lang="fr-FR" sz="1800" b="1"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 </a:t>
              </a:r>
              <a:r>
                <a:rPr kumimoji="0" lang="fr-FR" sz="1400" b="1"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    -0,2    -0,4    -0,6    -0,8     -1,0    -1,2    -1,4</a:t>
              </a:r>
              <a:r>
                <a:rPr kumimoji="0" lang="fr-FR" sz="1400" b="1" i="0" u="none" strike="noStrike" kern="1200" cap="none" spc="0" normalizeH="0" noProof="0" dirty="0">
                  <a:ln>
                    <a:noFill/>
                  </a:ln>
                  <a:solidFill>
                    <a:schemeClr val="tx1"/>
                  </a:solidFill>
                  <a:effectLst/>
                  <a:uLnTx/>
                  <a:uFillTx/>
                  <a:latin typeface="Calibri" pitchFamily="34" charset="0"/>
                  <a:ea typeface="+mj-ea"/>
                  <a:cs typeface="Andalus" pitchFamily="18" charset="-78"/>
                </a:rPr>
                <a:t>     -1,6    -1,8</a:t>
              </a:r>
              <a:endParaRPr kumimoji="0" lang="fr-FR" sz="1400" b="1" i="0" u="none" strike="noStrike" kern="1200" cap="none" spc="0" normalizeH="0" baseline="0" noProof="0" dirty="0">
                <a:ln>
                  <a:noFill/>
                </a:ln>
                <a:solidFill>
                  <a:schemeClr val="tx1"/>
                </a:solidFill>
                <a:effectLst/>
                <a:uLnTx/>
                <a:uFillTx/>
                <a:latin typeface="+mj-lt"/>
                <a:ea typeface="+mj-ea"/>
                <a:cs typeface="+mj-cs"/>
              </a:endParaRPr>
            </a:p>
          </p:txBody>
        </p:sp>
        <p:cxnSp>
          <p:nvCxnSpPr>
            <p:cNvPr id="122" name="Connecteur droit 121"/>
            <p:cNvCxnSpPr/>
            <p:nvPr/>
          </p:nvCxnSpPr>
          <p:spPr>
            <a:xfrm>
              <a:off x="8373540" y="590640"/>
              <a:ext cx="0" cy="57088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a:xfrm>
            <a:off x="1017921" y="316181"/>
            <a:ext cx="2061709" cy="1049123"/>
          </a:xfrm>
        </p:spPr>
        <p:txBody>
          <a:bodyPr anchor="t">
            <a:normAutofit fontScale="90000"/>
          </a:bodyPr>
          <a:lstStyle/>
          <a:p>
            <a:pPr algn="just"/>
            <a:r>
              <a:rPr lang="fr-FR" b="0" noProof="0" dirty="0">
                <a:latin typeface="Calibri" pitchFamily="34" charset="0"/>
                <a:cs typeface="Andalus" pitchFamily="18" charset="-78"/>
              </a:rPr>
              <a:t>Échelle galvanique des métaux dans l’eau de mer</a:t>
            </a:r>
            <a:endParaRPr lang="fr-FR" b="0" noProof="0" dirty="0"/>
          </a:p>
        </p:txBody>
      </p:sp>
      <p:sp>
        <p:nvSpPr>
          <p:cNvPr id="5"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30</a:t>
            </a:fld>
            <a:endParaRPr lang="fr-BE" dirty="0"/>
          </a:p>
        </p:txBody>
      </p:sp>
      <p:sp>
        <p:nvSpPr>
          <p:cNvPr id="21" name="Rectangle 20"/>
          <p:cNvSpPr/>
          <p:nvPr/>
        </p:nvSpPr>
        <p:spPr>
          <a:xfrm>
            <a:off x="7902741" y="682418"/>
            <a:ext cx="144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p:nvPr/>
        </p:nvSpPr>
        <p:spPr>
          <a:xfrm>
            <a:off x="6553887" y="841842"/>
            <a:ext cx="144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p:cNvSpPr/>
          <p:nvPr/>
        </p:nvSpPr>
        <p:spPr>
          <a:xfrm>
            <a:off x="6383290" y="1001266"/>
            <a:ext cx="108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p:cNvSpPr/>
          <p:nvPr/>
        </p:nvSpPr>
        <p:spPr>
          <a:xfrm>
            <a:off x="6035273" y="1160690"/>
            <a:ext cx="504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p:cNvSpPr/>
          <p:nvPr/>
        </p:nvSpPr>
        <p:spPr>
          <a:xfrm>
            <a:off x="5803261" y="1320114"/>
            <a:ext cx="144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p:cNvSpPr/>
          <p:nvPr/>
        </p:nvSpPr>
        <p:spPr>
          <a:xfrm>
            <a:off x="5646312" y="1479538"/>
            <a:ext cx="288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p:cNvSpPr/>
          <p:nvPr/>
        </p:nvSpPr>
        <p:spPr>
          <a:xfrm>
            <a:off x="5598544" y="1638962"/>
            <a:ext cx="180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p:cNvSpPr/>
          <p:nvPr/>
        </p:nvSpPr>
        <p:spPr>
          <a:xfrm>
            <a:off x="5277822" y="1798386"/>
            <a:ext cx="252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p:cNvSpPr/>
          <p:nvPr/>
        </p:nvSpPr>
        <p:spPr>
          <a:xfrm>
            <a:off x="5034437" y="1957810"/>
            <a:ext cx="216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p:cNvSpPr/>
          <p:nvPr/>
        </p:nvSpPr>
        <p:spPr>
          <a:xfrm>
            <a:off x="5027613" y="2117234"/>
            <a:ext cx="180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p:cNvSpPr/>
          <p:nvPr/>
        </p:nvSpPr>
        <p:spPr>
          <a:xfrm>
            <a:off x="5023063" y="2276658"/>
            <a:ext cx="72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p:cNvSpPr/>
          <p:nvPr/>
        </p:nvSpPr>
        <p:spPr>
          <a:xfrm>
            <a:off x="5023064" y="2436082"/>
            <a:ext cx="216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p:cNvSpPr/>
          <p:nvPr/>
        </p:nvSpPr>
        <p:spPr>
          <a:xfrm>
            <a:off x="4995768" y="2595506"/>
            <a:ext cx="180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p:cNvSpPr/>
          <p:nvPr/>
        </p:nvSpPr>
        <p:spPr>
          <a:xfrm>
            <a:off x="4872938" y="2754930"/>
            <a:ext cx="288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p:cNvSpPr/>
          <p:nvPr/>
        </p:nvSpPr>
        <p:spPr>
          <a:xfrm>
            <a:off x="4872938" y="2914354"/>
            <a:ext cx="216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p:cNvSpPr/>
          <p:nvPr/>
        </p:nvSpPr>
        <p:spPr>
          <a:xfrm>
            <a:off x="4838819" y="3073778"/>
            <a:ext cx="180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p:cNvSpPr/>
          <p:nvPr/>
        </p:nvSpPr>
        <p:spPr>
          <a:xfrm>
            <a:off x="4859291" y="3233202"/>
            <a:ext cx="324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p:cNvSpPr/>
          <p:nvPr/>
        </p:nvSpPr>
        <p:spPr>
          <a:xfrm>
            <a:off x="5318766" y="3239395"/>
            <a:ext cx="288000" cy="126000"/>
          </a:xfrm>
          <a:prstGeom prst="rect">
            <a:avLst/>
          </a:prstGeom>
          <a:solidFill>
            <a:srgbClr val="FFFF00"/>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p:cNvSpPr/>
          <p:nvPr/>
        </p:nvSpPr>
        <p:spPr>
          <a:xfrm>
            <a:off x="5307393" y="3885950"/>
            <a:ext cx="288000" cy="126000"/>
          </a:xfrm>
          <a:prstGeom prst="rect">
            <a:avLst/>
          </a:prstGeom>
          <a:solidFill>
            <a:srgbClr val="FFFF00"/>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p:cNvSpPr/>
          <p:nvPr/>
        </p:nvSpPr>
        <p:spPr>
          <a:xfrm>
            <a:off x="5109500" y="4500099"/>
            <a:ext cx="252000" cy="126000"/>
          </a:xfrm>
          <a:prstGeom prst="rect">
            <a:avLst/>
          </a:prstGeom>
          <a:solidFill>
            <a:srgbClr val="FFFF00"/>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p:cNvSpPr/>
          <p:nvPr/>
        </p:nvSpPr>
        <p:spPr>
          <a:xfrm>
            <a:off x="5341512" y="4983177"/>
            <a:ext cx="252000" cy="126000"/>
          </a:xfrm>
          <a:prstGeom prst="rect">
            <a:avLst/>
          </a:prstGeom>
          <a:solidFill>
            <a:srgbClr val="FFFF00"/>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p:cNvSpPr/>
          <p:nvPr/>
        </p:nvSpPr>
        <p:spPr>
          <a:xfrm>
            <a:off x="5098127" y="5299350"/>
            <a:ext cx="252000" cy="126000"/>
          </a:xfrm>
          <a:prstGeom prst="rect">
            <a:avLst/>
          </a:prstGeom>
          <a:solidFill>
            <a:srgbClr val="FFFF00"/>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p:cNvSpPr/>
          <p:nvPr/>
        </p:nvSpPr>
        <p:spPr>
          <a:xfrm>
            <a:off x="4868389" y="3392626"/>
            <a:ext cx="144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p:cNvSpPr/>
          <p:nvPr/>
        </p:nvSpPr>
        <p:spPr>
          <a:xfrm>
            <a:off x="4761481" y="3552050"/>
            <a:ext cx="180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p:cNvSpPr/>
          <p:nvPr/>
        </p:nvSpPr>
        <p:spPr>
          <a:xfrm>
            <a:off x="4750108" y="3711474"/>
            <a:ext cx="108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p:cNvSpPr/>
          <p:nvPr/>
        </p:nvSpPr>
        <p:spPr>
          <a:xfrm>
            <a:off x="4745559" y="3870898"/>
            <a:ext cx="288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p:cNvSpPr/>
          <p:nvPr/>
        </p:nvSpPr>
        <p:spPr>
          <a:xfrm>
            <a:off x="4713714" y="4030322"/>
            <a:ext cx="252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p:cNvSpPr/>
          <p:nvPr/>
        </p:nvSpPr>
        <p:spPr>
          <a:xfrm>
            <a:off x="4647750" y="4189746"/>
            <a:ext cx="252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p:cNvSpPr/>
          <p:nvPr/>
        </p:nvSpPr>
        <p:spPr>
          <a:xfrm>
            <a:off x="4606807" y="4349170"/>
            <a:ext cx="288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p:cNvSpPr/>
          <p:nvPr/>
        </p:nvSpPr>
        <p:spPr>
          <a:xfrm>
            <a:off x="4545391" y="4508594"/>
            <a:ext cx="144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p:cNvSpPr/>
          <p:nvPr/>
        </p:nvSpPr>
        <p:spPr>
          <a:xfrm>
            <a:off x="4547666" y="4668018"/>
            <a:ext cx="252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p:cNvSpPr/>
          <p:nvPr/>
        </p:nvSpPr>
        <p:spPr>
          <a:xfrm>
            <a:off x="4547666" y="4827442"/>
            <a:ext cx="144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p:cNvSpPr/>
          <p:nvPr/>
        </p:nvSpPr>
        <p:spPr>
          <a:xfrm>
            <a:off x="4438484" y="4986866"/>
            <a:ext cx="180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p:cNvSpPr/>
          <p:nvPr/>
        </p:nvSpPr>
        <p:spPr>
          <a:xfrm>
            <a:off x="4413463" y="5146290"/>
            <a:ext cx="180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p:cNvSpPr/>
          <p:nvPr/>
        </p:nvSpPr>
        <p:spPr>
          <a:xfrm>
            <a:off x="4345225" y="5305714"/>
            <a:ext cx="252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p:cNvSpPr/>
          <p:nvPr/>
        </p:nvSpPr>
        <p:spPr>
          <a:xfrm>
            <a:off x="4217846" y="5465138"/>
            <a:ext cx="396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Rectangle 57"/>
          <p:cNvSpPr/>
          <p:nvPr/>
        </p:nvSpPr>
        <p:spPr>
          <a:xfrm>
            <a:off x="4267888" y="5624562"/>
            <a:ext cx="288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Rectangle 58"/>
          <p:cNvSpPr/>
          <p:nvPr/>
        </p:nvSpPr>
        <p:spPr>
          <a:xfrm>
            <a:off x="4215571" y="5783986"/>
            <a:ext cx="432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Rectangle 59"/>
          <p:cNvSpPr/>
          <p:nvPr/>
        </p:nvSpPr>
        <p:spPr>
          <a:xfrm>
            <a:off x="3876651" y="5943410"/>
            <a:ext cx="288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Rectangle 60"/>
          <p:cNvSpPr/>
          <p:nvPr/>
        </p:nvSpPr>
        <p:spPr>
          <a:xfrm>
            <a:off x="3510436" y="6102850"/>
            <a:ext cx="288000" cy="126000"/>
          </a:xfrm>
          <a:prstGeom prst="rect">
            <a:avLst/>
          </a:prstGeom>
          <a:solidFill>
            <a:srgbClr val="FF9933"/>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7" name="Title 2"/>
          <p:cNvSpPr txBox="1">
            <a:spLocks/>
          </p:cNvSpPr>
          <p:nvPr/>
        </p:nvSpPr>
        <p:spPr>
          <a:xfrm>
            <a:off x="6898268" y="650856"/>
            <a:ext cx="960407" cy="238784"/>
          </a:xfrm>
          <a:prstGeom prst="rect">
            <a:avLst/>
          </a:prstGeom>
        </p:spPr>
        <p:txBody>
          <a:bodyPr vert="horz" lIns="0" tIns="0" rIns="0" bIns="0" rtlCol="0" anchor="t">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Magnésium</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68" name="Title 2"/>
          <p:cNvSpPr txBox="1">
            <a:spLocks/>
          </p:cNvSpPr>
          <p:nvPr/>
        </p:nvSpPr>
        <p:spPr>
          <a:xfrm>
            <a:off x="6774618" y="820509"/>
            <a:ext cx="497460" cy="233029"/>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Zinc</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69" name="Title 2"/>
          <p:cNvSpPr txBox="1">
            <a:spLocks/>
          </p:cNvSpPr>
          <p:nvPr/>
        </p:nvSpPr>
        <p:spPr>
          <a:xfrm>
            <a:off x="6558958" y="975787"/>
            <a:ext cx="960407"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Béryllium</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70" name="Title 2"/>
          <p:cNvSpPr txBox="1">
            <a:spLocks/>
          </p:cNvSpPr>
          <p:nvPr/>
        </p:nvSpPr>
        <p:spPr>
          <a:xfrm>
            <a:off x="6576211" y="1148315"/>
            <a:ext cx="1610267"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Alliages d’aluminium</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71" name="Title 2"/>
          <p:cNvSpPr txBox="1">
            <a:spLocks/>
          </p:cNvSpPr>
          <p:nvPr/>
        </p:nvSpPr>
        <p:spPr>
          <a:xfrm>
            <a:off x="5989616" y="1286340"/>
            <a:ext cx="1006418"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Cadmium</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72" name="Title 2"/>
          <p:cNvSpPr txBox="1">
            <a:spLocks/>
          </p:cNvSpPr>
          <p:nvPr/>
        </p:nvSpPr>
        <p:spPr>
          <a:xfrm>
            <a:off x="5995361" y="1464616"/>
            <a:ext cx="1570010"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Acier doux et fonte</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73" name="Title 2"/>
          <p:cNvSpPr txBox="1">
            <a:spLocks/>
          </p:cNvSpPr>
          <p:nvPr/>
        </p:nvSpPr>
        <p:spPr>
          <a:xfrm>
            <a:off x="5819962" y="1617017"/>
            <a:ext cx="1570010"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Acier</a:t>
            </a:r>
            <a:r>
              <a:rPr kumimoji="0" lang="fr-FR" sz="1200" i="0" u="none" strike="noStrike" kern="1200" cap="none" spc="0" normalizeH="0" noProof="0" dirty="0">
                <a:ln>
                  <a:noFill/>
                </a:ln>
                <a:solidFill>
                  <a:schemeClr val="tx1"/>
                </a:solidFill>
                <a:effectLst/>
                <a:uLnTx/>
                <a:uFillTx/>
                <a:latin typeface="Calibri" pitchFamily="34" charset="0"/>
                <a:ea typeface="+mj-ea"/>
                <a:cs typeface="Andalus" pitchFamily="18" charset="-78"/>
              </a:rPr>
              <a:t> peu allié</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74" name="Title 2"/>
          <p:cNvSpPr txBox="1">
            <a:spLocks/>
          </p:cNvSpPr>
          <p:nvPr/>
        </p:nvSpPr>
        <p:spPr>
          <a:xfrm>
            <a:off x="5575549" y="1769417"/>
            <a:ext cx="1570010"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Fonte austénitique</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75" name="Title 2"/>
          <p:cNvSpPr txBox="1">
            <a:spLocks/>
          </p:cNvSpPr>
          <p:nvPr/>
        </p:nvSpPr>
        <p:spPr>
          <a:xfrm>
            <a:off x="5313879" y="1913191"/>
            <a:ext cx="1570010"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Aluminium bronze</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76" name="Title 2"/>
          <p:cNvSpPr txBox="1">
            <a:spLocks/>
          </p:cNvSpPr>
          <p:nvPr/>
        </p:nvSpPr>
        <p:spPr>
          <a:xfrm>
            <a:off x="5155730" y="2246745"/>
            <a:ext cx="1570010"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Étain</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77" name="Title 2"/>
          <p:cNvSpPr txBox="1">
            <a:spLocks/>
          </p:cNvSpPr>
          <p:nvPr/>
        </p:nvSpPr>
        <p:spPr>
          <a:xfrm>
            <a:off x="5290876" y="2407769"/>
            <a:ext cx="1570010"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Cuivre</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78" name="Title 2"/>
          <p:cNvSpPr txBox="1">
            <a:spLocks/>
          </p:cNvSpPr>
          <p:nvPr/>
        </p:nvSpPr>
        <p:spPr>
          <a:xfrm>
            <a:off x="5270749" y="2560171"/>
            <a:ext cx="2191110"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Brasure plomb-étain 50/50</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79" name="Title 2"/>
          <p:cNvSpPr txBox="1">
            <a:spLocks/>
          </p:cNvSpPr>
          <p:nvPr/>
        </p:nvSpPr>
        <p:spPr>
          <a:xfrm>
            <a:off x="4603639" y="5611046"/>
            <a:ext cx="2159480"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Alliage Nickel</a:t>
            </a:r>
            <a:r>
              <a:rPr kumimoji="0" lang="fr-FR" sz="1200" i="0" u="none" strike="noStrike" kern="1200" cap="none" spc="0" normalizeH="0" noProof="0" dirty="0">
                <a:ln>
                  <a:noFill/>
                </a:ln>
                <a:solidFill>
                  <a:schemeClr val="tx1"/>
                </a:solidFill>
                <a:effectLst/>
                <a:uLnTx/>
                <a:uFillTx/>
                <a:latin typeface="Calibri" pitchFamily="34" charset="0"/>
                <a:ea typeface="+mj-ea"/>
                <a:cs typeface="Andalus" pitchFamily="18" charset="-78"/>
              </a:rPr>
              <a:t> Fer Chrome 825</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80" name="Title 2"/>
          <p:cNvSpPr txBox="1">
            <a:spLocks/>
          </p:cNvSpPr>
          <p:nvPr/>
        </p:nvSpPr>
        <p:spPr>
          <a:xfrm>
            <a:off x="4704281" y="5772074"/>
            <a:ext cx="1570010"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Titane</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81" name="Title 2"/>
          <p:cNvSpPr txBox="1">
            <a:spLocks/>
          </p:cNvSpPr>
          <p:nvPr/>
        </p:nvSpPr>
        <p:spPr>
          <a:xfrm>
            <a:off x="4218325" y="5915848"/>
            <a:ext cx="1155941"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Or, platine</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82" name="Title 2"/>
          <p:cNvSpPr txBox="1">
            <a:spLocks/>
          </p:cNvSpPr>
          <p:nvPr/>
        </p:nvSpPr>
        <p:spPr>
          <a:xfrm>
            <a:off x="3853143" y="6094128"/>
            <a:ext cx="1570010"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Graphite</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83" name="Title 2"/>
          <p:cNvSpPr txBox="1">
            <a:spLocks/>
          </p:cNvSpPr>
          <p:nvPr/>
        </p:nvSpPr>
        <p:spPr>
          <a:xfrm>
            <a:off x="4661147" y="5435641"/>
            <a:ext cx="2159480"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Alliage acier inoxydable 20</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84" name="Title 2"/>
          <p:cNvSpPr txBox="1">
            <a:spLocks/>
          </p:cNvSpPr>
          <p:nvPr/>
        </p:nvSpPr>
        <p:spPr>
          <a:xfrm>
            <a:off x="5382887" y="5277490"/>
            <a:ext cx="2648311"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Acier</a:t>
            </a:r>
            <a:r>
              <a:rPr kumimoji="0" lang="fr-FR" sz="1200" i="0" u="none" strike="noStrike" kern="1200" cap="none" spc="0" normalizeH="0" noProof="0" dirty="0">
                <a:ln>
                  <a:noFill/>
                </a:ln>
                <a:solidFill>
                  <a:schemeClr val="tx1"/>
                </a:solidFill>
                <a:effectLst/>
                <a:uLnTx/>
                <a:uFillTx/>
                <a:latin typeface="Calibri" pitchFamily="34" charset="0"/>
                <a:ea typeface="+mj-ea"/>
                <a:cs typeface="Andalus" pitchFamily="18" charset="-78"/>
              </a:rPr>
              <a:t> i</a:t>
            </a: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noxydable nuances</a:t>
            </a:r>
            <a:r>
              <a:rPr kumimoji="0" lang="fr-FR" sz="1200" i="0" u="none" strike="noStrike" kern="1200" cap="none" spc="0" normalizeH="0" noProof="0" dirty="0">
                <a:ln>
                  <a:noFill/>
                </a:ln>
                <a:solidFill>
                  <a:schemeClr val="tx1"/>
                </a:solidFill>
                <a:effectLst/>
                <a:uLnTx/>
                <a:uFillTx/>
                <a:latin typeface="Calibri" pitchFamily="34" charset="0"/>
                <a:ea typeface="+mj-ea"/>
                <a:cs typeface="Andalus" pitchFamily="18" charset="-78"/>
              </a:rPr>
              <a:t> 316 &amp; 317</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85" name="Title 2"/>
          <p:cNvSpPr txBox="1">
            <a:spLocks/>
          </p:cNvSpPr>
          <p:nvPr/>
        </p:nvSpPr>
        <p:spPr>
          <a:xfrm>
            <a:off x="4646764" y="5132335"/>
            <a:ext cx="2648311"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Alliage Nickel Cuivre – 400-K500</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86" name="Title 2"/>
          <p:cNvSpPr txBox="1">
            <a:spLocks/>
          </p:cNvSpPr>
          <p:nvPr/>
        </p:nvSpPr>
        <p:spPr>
          <a:xfrm>
            <a:off x="5654889" y="4955436"/>
            <a:ext cx="2832346"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Acier</a:t>
            </a:r>
            <a:r>
              <a:rPr kumimoji="0" lang="fr-FR" sz="1200" i="0" u="none" strike="noStrike" kern="1200" cap="none" spc="0" normalizeH="0" noProof="0" dirty="0">
                <a:ln>
                  <a:noFill/>
                </a:ln>
                <a:solidFill>
                  <a:schemeClr val="tx1"/>
                </a:solidFill>
                <a:effectLst/>
                <a:uLnTx/>
                <a:uFillTx/>
                <a:latin typeface="Calibri" pitchFamily="34" charset="0"/>
                <a:ea typeface="+mj-ea"/>
                <a:cs typeface="Andalus" pitchFamily="18" charset="-78"/>
              </a:rPr>
              <a:t> i</a:t>
            </a: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noxydable nuances</a:t>
            </a:r>
            <a:r>
              <a:rPr kumimoji="0" lang="fr-FR" sz="1200" i="0" u="none" strike="noStrike" kern="1200" cap="none" spc="0" normalizeH="0" noProof="0" dirty="0">
                <a:ln>
                  <a:noFill/>
                </a:ln>
                <a:solidFill>
                  <a:schemeClr val="tx1"/>
                </a:solidFill>
                <a:effectLst/>
                <a:uLnTx/>
                <a:uFillTx/>
                <a:latin typeface="Calibri" pitchFamily="34" charset="0"/>
                <a:ea typeface="+mj-ea"/>
                <a:cs typeface="Andalus" pitchFamily="18" charset="-78"/>
              </a:rPr>
              <a:t> 302, 304, 321, 347</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87" name="Title 2"/>
          <p:cNvSpPr txBox="1">
            <a:spLocks/>
          </p:cNvSpPr>
          <p:nvPr/>
        </p:nvSpPr>
        <p:spPr>
          <a:xfrm>
            <a:off x="4764661" y="4805910"/>
            <a:ext cx="540598"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Argent</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88" name="Title 2"/>
          <p:cNvSpPr txBox="1">
            <a:spLocks/>
          </p:cNvSpPr>
          <p:nvPr/>
        </p:nvSpPr>
        <p:spPr>
          <a:xfrm>
            <a:off x="4830793" y="4647760"/>
            <a:ext cx="724627"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Nickel 200</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89" name="Title 2"/>
          <p:cNvSpPr txBox="1">
            <a:spLocks/>
          </p:cNvSpPr>
          <p:nvPr/>
        </p:nvSpPr>
        <p:spPr>
          <a:xfrm>
            <a:off x="5388636" y="4480985"/>
            <a:ext cx="2832346"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Alliage Nickel Chrome 600</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90" name="Title 2"/>
          <p:cNvSpPr txBox="1">
            <a:spLocks/>
          </p:cNvSpPr>
          <p:nvPr/>
        </p:nvSpPr>
        <p:spPr>
          <a:xfrm>
            <a:off x="4937186" y="4322832"/>
            <a:ext cx="1696537"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Nickel</a:t>
            </a:r>
            <a:r>
              <a:rPr kumimoji="0" lang="fr-FR" sz="1200" i="0" u="none" strike="noStrike" kern="1200" cap="none" spc="0" normalizeH="0" noProof="0" dirty="0">
                <a:ln>
                  <a:noFill/>
                </a:ln>
                <a:solidFill>
                  <a:schemeClr val="tx1"/>
                </a:solidFill>
                <a:effectLst/>
                <a:uLnTx/>
                <a:uFillTx/>
                <a:latin typeface="Calibri" pitchFamily="34" charset="0"/>
                <a:ea typeface="+mj-ea"/>
                <a:cs typeface="Andalus" pitchFamily="18" charset="-78"/>
              </a:rPr>
              <a:t> Aluminium Bronze</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91" name="Title 2"/>
          <p:cNvSpPr txBox="1">
            <a:spLocks/>
          </p:cNvSpPr>
          <p:nvPr/>
        </p:nvSpPr>
        <p:spPr>
          <a:xfrm>
            <a:off x="4951566" y="4164682"/>
            <a:ext cx="1397488"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Nickel Cuivre 70/30</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92" name="Title 2"/>
          <p:cNvSpPr txBox="1">
            <a:spLocks/>
          </p:cNvSpPr>
          <p:nvPr/>
        </p:nvSpPr>
        <p:spPr>
          <a:xfrm>
            <a:off x="5017700" y="4015157"/>
            <a:ext cx="580854"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Plomb</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93" name="Title 2"/>
          <p:cNvSpPr txBox="1">
            <a:spLocks/>
          </p:cNvSpPr>
          <p:nvPr/>
        </p:nvSpPr>
        <p:spPr>
          <a:xfrm>
            <a:off x="4928560" y="3684478"/>
            <a:ext cx="1446371"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Cuivre Nickel 80/20</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94" name="Title 2"/>
          <p:cNvSpPr txBox="1">
            <a:spLocks/>
          </p:cNvSpPr>
          <p:nvPr/>
        </p:nvSpPr>
        <p:spPr>
          <a:xfrm>
            <a:off x="5653176" y="3857006"/>
            <a:ext cx="2832346"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Acier</a:t>
            </a:r>
            <a:r>
              <a:rPr kumimoji="0" lang="fr-FR" sz="1200" i="0" u="none" strike="noStrike" kern="1200" cap="none" spc="0" normalizeH="0" noProof="0" dirty="0">
                <a:ln>
                  <a:noFill/>
                </a:ln>
                <a:solidFill>
                  <a:schemeClr val="tx1"/>
                </a:solidFill>
                <a:effectLst/>
                <a:uLnTx/>
                <a:uFillTx/>
                <a:latin typeface="Calibri" pitchFamily="34" charset="0"/>
                <a:ea typeface="+mj-ea"/>
                <a:cs typeface="Andalus" pitchFamily="18" charset="-78"/>
              </a:rPr>
              <a:t> i</a:t>
            </a: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noxydable nuance 430</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95" name="Title 2"/>
          <p:cNvSpPr txBox="1">
            <a:spLocks/>
          </p:cNvSpPr>
          <p:nvPr/>
        </p:nvSpPr>
        <p:spPr>
          <a:xfrm>
            <a:off x="5011950" y="3526324"/>
            <a:ext cx="1446371"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Cuivre Nickel 90/10</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96" name="Title 2"/>
          <p:cNvSpPr txBox="1">
            <a:spLocks/>
          </p:cNvSpPr>
          <p:nvPr/>
        </p:nvSpPr>
        <p:spPr>
          <a:xfrm>
            <a:off x="5080958" y="3379677"/>
            <a:ext cx="1446371"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Nickel Argent</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97" name="Title 2"/>
          <p:cNvSpPr txBox="1">
            <a:spLocks/>
          </p:cNvSpPr>
          <p:nvPr/>
        </p:nvSpPr>
        <p:spPr>
          <a:xfrm>
            <a:off x="5682308" y="3183024"/>
            <a:ext cx="3188907"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Acier</a:t>
            </a:r>
            <a:r>
              <a:rPr kumimoji="0" lang="fr-FR" sz="1200" i="0" u="none" strike="noStrike" kern="1200" cap="none" spc="0" normalizeH="0" noProof="0" dirty="0">
                <a:ln>
                  <a:noFill/>
                </a:ln>
                <a:solidFill>
                  <a:schemeClr val="tx1"/>
                </a:solidFill>
                <a:effectLst/>
                <a:uLnTx/>
                <a:uFillTx/>
                <a:latin typeface="Calibri" pitchFamily="34" charset="0"/>
                <a:ea typeface="+mj-ea"/>
                <a:cs typeface="Andalus" pitchFamily="18" charset="-78"/>
              </a:rPr>
              <a:t> i</a:t>
            </a: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noxydable nuances</a:t>
            </a:r>
            <a:r>
              <a:rPr kumimoji="0" lang="fr-FR" sz="1200" i="0" u="none" strike="noStrike" kern="1200" cap="none" spc="0" normalizeH="0" noProof="0" dirty="0">
                <a:ln>
                  <a:noFill/>
                </a:ln>
                <a:solidFill>
                  <a:schemeClr val="tx1"/>
                </a:solidFill>
                <a:effectLst/>
                <a:uLnTx/>
                <a:uFillTx/>
                <a:latin typeface="Calibri" pitchFamily="34" charset="0"/>
                <a:ea typeface="+mj-ea"/>
                <a:cs typeface="Andalus" pitchFamily="18" charset="-78"/>
              </a:rPr>
              <a:t> 410, 416, 409, 3Cr12</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99" name="Title 2"/>
          <p:cNvSpPr txBox="1">
            <a:spLocks/>
          </p:cNvSpPr>
          <p:nvPr/>
        </p:nvSpPr>
        <p:spPr>
          <a:xfrm>
            <a:off x="5098214" y="3052993"/>
            <a:ext cx="974794"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Silicone</a:t>
            </a:r>
            <a:r>
              <a:rPr kumimoji="0" lang="fr-FR" sz="1200" i="0" u="none" strike="noStrike" kern="1200" cap="none" spc="0" normalizeH="0" noProof="0" dirty="0">
                <a:ln>
                  <a:noFill/>
                </a:ln>
                <a:solidFill>
                  <a:schemeClr val="tx1"/>
                </a:solidFill>
                <a:effectLst/>
                <a:uLnTx/>
                <a:uFillTx/>
                <a:latin typeface="Calibri" pitchFamily="34" charset="0"/>
                <a:ea typeface="+mj-ea"/>
                <a:cs typeface="Andalus" pitchFamily="18" charset="-78"/>
              </a:rPr>
              <a:t> Bronze</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100" name="Title 2"/>
          <p:cNvSpPr txBox="1">
            <a:spLocks/>
          </p:cNvSpPr>
          <p:nvPr/>
        </p:nvSpPr>
        <p:spPr>
          <a:xfrm>
            <a:off x="5207482" y="2912095"/>
            <a:ext cx="1452120"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Manganèse</a:t>
            </a:r>
            <a:r>
              <a:rPr kumimoji="0" lang="fr-FR" sz="1200" i="0" u="none" strike="noStrike" kern="1200" cap="none" spc="0" normalizeH="0" noProof="0" dirty="0">
                <a:ln>
                  <a:noFill/>
                </a:ln>
                <a:solidFill>
                  <a:schemeClr val="tx1"/>
                </a:solidFill>
                <a:effectLst/>
                <a:uLnTx/>
                <a:uFillTx/>
                <a:latin typeface="Calibri" pitchFamily="34" charset="0"/>
                <a:ea typeface="+mj-ea"/>
                <a:cs typeface="Andalus" pitchFamily="18" charset="-78"/>
              </a:rPr>
              <a:t> laiton</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101" name="Title 2"/>
          <p:cNvSpPr txBox="1">
            <a:spLocks/>
          </p:cNvSpPr>
          <p:nvPr/>
        </p:nvSpPr>
        <p:spPr>
          <a:xfrm>
            <a:off x="5250619" y="2082842"/>
            <a:ext cx="3117014"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Laiton marine, laiton jaune &amp; laiton rouge</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108" name="Title 2"/>
          <p:cNvSpPr txBox="1">
            <a:spLocks/>
          </p:cNvSpPr>
          <p:nvPr/>
        </p:nvSpPr>
        <p:spPr>
          <a:xfrm>
            <a:off x="5230490" y="2738822"/>
            <a:ext cx="2438403" cy="238784"/>
          </a:xfrm>
          <a:prstGeom prst="rect">
            <a:avLst/>
          </a:prstGeom>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200" i="0" u="none" strike="noStrike" kern="1200" cap="none" spc="0" normalizeH="0" baseline="0" noProof="0" dirty="0">
                <a:ln>
                  <a:noFill/>
                </a:ln>
                <a:solidFill>
                  <a:schemeClr val="tx1"/>
                </a:solidFill>
                <a:effectLst/>
                <a:uLnTx/>
                <a:uFillTx/>
                <a:latin typeface="Calibri" pitchFamily="34" charset="0"/>
                <a:ea typeface="+mj-ea"/>
                <a:cs typeface="Andalus" pitchFamily="18" charset="-78"/>
              </a:rPr>
              <a:t>Laiton amirauté, laiton aluminium</a:t>
            </a:r>
            <a:endParaRPr kumimoji="0" lang="fr-FR" sz="1200" i="0" u="none" strike="noStrike" kern="1200" cap="none" spc="0" normalizeH="0" baseline="0" noProof="0" dirty="0">
              <a:ln>
                <a:noFill/>
              </a:ln>
              <a:solidFill>
                <a:schemeClr val="tx1"/>
              </a:solidFill>
              <a:effectLst/>
              <a:uLnTx/>
              <a:uFillTx/>
              <a:latin typeface="+mj-lt"/>
              <a:ea typeface="+mj-ea"/>
              <a:cs typeface="+mj-cs"/>
            </a:endParaRPr>
          </a:p>
        </p:txBody>
      </p:sp>
      <p:sp>
        <p:nvSpPr>
          <p:cNvPr id="98" name="Title 2"/>
          <p:cNvSpPr txBox="1">
            <a:spLocks/>
          </p:cNvSpPr>
          <p:nvPr/>
        </p:nvSpPr>
        <p:spPr>
          <a:xfrm>
            <a:off x="3547440" y="6385056"/>
            <a:ext cx="1584000" cy="147629"/>
          </a:xfrm>
          <a:prstGeom prst="rect">
            <a:avLst/>
          </a:prstGeom>
        </p:spPr>
        <p:txBody>
          <a:bodyPr vert="horz" lIns="0" tIns="0" rIns="0" bIns="0" rtlCol="0" anchor="t">
            <a:noAutofit/>
          </a:bodyPr>
          <a:lstStyle/>
          <a:p>
            <a:pPr defTabSz="914400">
              <a:spcBef>
                <a:spcPct val="0"/>
              </a:spcBef>
              <a:defRPr/>
            </a:pPr>
            <a:r>
              <a:rPr lang="fr-FR" sz="1200" b="1" dirty="0">
                <a:latin typeface="Calibri" pitchFamily="34" charset="0"/>
                <a:cs typeface="Andalus" pitchFamily="18" charset="-78"/>
              </a:rPr>
              <a:t>CATHODE (le plus noble)</a:t>
            </a:r>
            <a:endParaRPr kumimoji="0" lang="fr-FR" sz="1200" b="1" i="0" u="none" strike="noStrike" kern="1200" cap="none" spc="0" normalizeH="0" baseline="0" noProof="0" dirty="0">
              <a:ln>
                <a:noFill/>
              </a:ln>
              <a:solidFill>
                <a:schemeClr val="tx1"/>
              </a:solidFill>
              <a:effectLst/>
              <a:uLnTx/>
              <a:uFillTx/>
              <a:latin typeface="+mj-lt"/>
              <a:ea typeface="+mj-ea"/>
              <a:cs typeface="+mj-cs"/>
            </a:endParaRPr>
          </a:p>
        </p:txBody>
      </p:sp>
      <p:sp>
        <p:nvSpPr>
          <p:cNvPr id="102" name="Title 2"/>
          <p:cNvSpPr txBox="1">
            <a:spLocks/>
          </p:cNvSpPr>
          <p:nvPr/>
        </p:nvSpPr>
        <p:spPr>
          <a:xfrm>
            <a:off x="6823057" y="6385056"/>
            <a:ext cx="1620000" cy="158645"/>
          </a:xfrm>
          <a:prstGeom prst="rect">
            <a:avLst/>
          </a:prstGeom>
        </p:spPr>
        <p:txBody>
          <a:bodyPr vert="horz" lIns="0" tIns="0" rIns="0" bIns="0" rtlCol="0" anchor="t">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1200" b="1" i="0" u="none" strike="noStrike" kern="1200" cap="none" spc="0" normalizeH="0" noProof="0" dirty="0">
                <a:ln>
                  <a:noFill/>
                </a:ln>
                <a:solidFill>
                  <a:schemeClr val="tx1"/>
                </a:solidFill>
                <a:effectLst/>
                <a:uLnTx/>
                <a:uFillTx/>
                <a:latin typeface="Calibri" pitchFamily="34" charset="0"/>
                <a:ea typeface="+mj-ea"/>
                <a:cs typeface="Andalus" pitchFamily="18" charset="-78"/>
              </a:rPr>
              <a:t>ANODE (le moins noble)</a:t>
            </a:r>
            <a:endParaRPr kumimoji="0" lang="fr-FR" sz="1200" b="1" i="0" u="none" strike="noStrike" kern="1200" cap="none" spc="0" normalizeH="0" baseline="0" noProof="0" dirty="0">
              <a:ln>
                <a:noFill/>
              </a:ln>
              <a:solidFill>
                <a:schemeClr val="tx1"/>
              </a:solidFill>
              <a:effectLst/>
              <a:uLnTx/>
              <a:uFillTx/>
              <a:latin typeface="+mj-lt"/>
              <a:ea typeface="+mj-ea"/>
              <a:cs typeface="+mj-cs"/>
            </a:endParaRPr>
          </a:p>
        </p:txBody>
      </p:sp>
      <p:sp>
        <p:nvSpPr>
          <p:cNvPr id="103" name="Triangle isocèle 102"/>
          <p:cNvSpPr>
            <a:spLocks noChangeAspect="1"/>
          </p:cNvSpPr>
          <p:nvPr/>
        </p:nvSpPr>
        <p:spPr>
          <a:xfrm rot="16200000">
            <a:off x="3340414" y="6382987"/>
            <a:ext cx="144000" cy="1627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4" name="Triangle isocèle 103"/>
          <p:cNvSpPr>
            <a:spLocks noChangeAspect="1"/>
          </p:cNvSpPr>
          <p:nvPr/>
        </p:nvSpPr>
        <p:spPr>
          <a:xfrm rot="5400000" flipH="1">
            <a:off x="8516083" y="6382987"/>
            <a:ext cx="144000" cy="1627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12436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74638"/>
            <a:ext cx="9143999" cy="1143000"/>
          </a:xfrm>
        </p:spPr>
        <p:txBody>
          <a:bodyPr>
            <a:noAutofit/>
          </a:bodyPr>
          <a:lstStyle/>
          <a:p>
            <a:r>
              <a:rPr lang="fr-FR" sz="4000" noProof="0" dirty="0"/>
              <a:t>Règles de base pour éviter la corrosion galvanique</a:t>
            </a:r>
          </a:p>
        </p:txBody>
      </p:sp>
      <p:sp>
        <p:nvSpPr>
          <p:cNvPr id="7" name="Content Placeholder 6"/>
          <p:cNvSpPr>
            <a:spLocks noGrp="1"/>
          </p:cNvSpPr>
          <p:nvPr>
            <p:ph idx="1"/>
          </p:nvPr>
        </p:nvSpPr>
        <p:spPr>
          <a:xfrm>
            <a:off x="430695" y="1587668"/>
            <a:ext cx="8229600" cy="3554176"/>
          </a:xfrm>
        </p:spPr>
        <p:txBody>
          <a:bodyPr>
            <a:normAutofit/>
          </a:bodyPr>
          <a:lstStyle/>
          <a:p>
            <a:pPr algn="just"/>
            <a:r>
              <a:rPr lang="fr-FR" sz="2400" noProof="0" dirty="0"/>
              <a:t>Éviter des situations où des métaux différents sont en contact </a:t>
            </a:r>
          </a:p>
          <a:p>
            <a:pPr algn="just"/>
            <a:r>
              <a:rPr lang="fr-FR" sz="2400" noProof="0" dirty="0"/>
              <a:t>Lorsque des métaux dissemblables sont en contact, être sûr que le métal le moins noble (anode) possède une plus grande surface que le plus noble (cathode)</a:t>
            </a:r>
          </a:p>
          <a:p>
            <a:pPr algn="just"/>
            <a:r>
              <a:rPr lang="fr-FR" sz="2400" noProof="0" dirty="0"/>
              <a:t>Exemples :</a:t>
            </a:r>
          </a:p>
          <a:p>
            <a:pPr lvl="1" algn="just"/>
            <a:r>
              <a:rPr lang="fr-FR" sz="2000" noProof="0" dirty="0"/>
              <a:t>Utiliser des fixations en acier inoxydable pour des assemblages sur l’aluminium (et jamais des fixations en aluminium pour assembler de l’acier inoxydable)</a:t>
            </a:r>
          </a:p>
          <a:p>
            <a:pPr lvl="1" algn="just"/>
            <a:r>
              <a:rPr lang="fr-FR" sz="2000" noProof="0" dirty="0"/>
              <a:t>Même chose entre l’acier inoxydable et l’acier au carbone</a:t>
            </a:r>
          </a:p>
        </p:txBody>
      </p:sp>
      <p:sp>
        <p:nvSpPr>
          <p:cNvPr id="5"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31</a:t>
            </a:fld>
            <a:endParaRPr lang="fr-BE" dirty="0"/>
          </a:p>
        </p:txBody>
      </p:sp>
      <p:sp>
        <p:nvSpPr>
          <p:cNvPr id="8" name="ZoneTexte 7"/>
          <p:cNvSpPr txBox="1"/>
          <p:nvPr/>
        </p:nvSpPr>
        <p:spPr>
          <a:xfrm>
            <a:off x="106017" y="5552662"/>
            <a:ext cx="8740080" cy="1138773"/>
          </a:xfrm>
          <a:prstGeom prst="rect">
            <a:avLst/>
          </a:prstGeom>
          <a:noFill/>
          <a:ln>
            <a:solidFill>
              <a:srgbClr val="FF0000"/>
            </a:solidFill>
          </a:ln>
        </p:spPr>
        <p:txBody>
          <a:bodyPr wrap="square" rtlCol="0">
            <a:spAutoFit/>
          </a:bodyPr>
          <a:lstStyle/>
          <a:p>
            <a:r>
              <a:rPr lang="fr-FR" dirty="0">
                <a:solidFill>
                  <a:srgbClr val="FF0000"/>
                </a:solidFill>
              </a:rPr>
              <a:t>Dans le béton( milieu à fort pH)contaminé par des chlorures, l’utilisation de rond à béton inox </a:t>
            </a:r>
            <a:r>
              <a:rPr lang="fr-FR" b="1" dirty="0">
                <a:solidFill>
                  <a:srgbClr val="FF0000"/>
                </a:solidFill>
              </a:rPr>
              <a:t>n’accroit pas significativement la vitesse de corrosion </a:t>
            </a:r>
            <a:r>
              <a:rPr lang="fr-FR" dirty="0">
                <a:solidFill>
                  <a:srgbClr val="FF0000"/>
                </a:solidFill>
              </a:rPr>
              <a:t>des armatures en acier au carbone par couplage galvanique</a:t>
            </a:r>
          </a:p>
          <a:p>
            <a:r>
              <a:rPr lang="fr-FR" dirty="0">
                <a:solidFill>
                  <a:srgbClr val="FF0000"/>
                </a:solidFill>
              </a:rPr>
              <a:t>Pour plus de références voir </a:t>
            </a:r>
            <a:r>
              <a:rPr lang="fr-FR" dirty="0">
                <a:solidFill>
                  <a:srgbClr val="FF0000"/>
                </a:solidFill>
                <a:hlinkClick r:id="rId3"/>
              </a:rPr>
              <a:t>www.stainlesssteelrebar.org</a:t>
            </a:r>
            <a:endParaRPr lang="fr-FR" dirty="0">
              <a:solidFill>
                <a:srgbClr val="FF0000"/>
              </a:solidFill>
            </a:endParaRPr>
          </a:p>
        </p:txBody>
      </p:sp>
      <p:sp>
        <p:nvSpPr>
          <p:cNvPr id="9" name="ZoneTexte 8"/>
          <p:cNvSpPr txBox="1"/>
          <p:nvPr/>
        </p:nvSpPr>
        <p:spPr>
          <a:xfrm rot="1516337">
            <a:off x="7208841" y="882699"/>
            <a:ext cx="1111023" cy="615553"/>
          </a:xfrm>
          <a:prstGeom prst="rect">
            <a:avLst/>
          </a:prstGeom>
          <a:noFill/>
          <a:ln w="19050">
            <a:solidFill>
              <a:srgbClr val="FF0000"/>
            </a:solidFill>
          </a:ln>
        </p:spPr>
        <p:txBody>
          <a:bodyPr wrap="square" rtlCol="0">
            <a:spAutoFit/>
          </a:bodyPr>
          <a:lstStyle/>
          <a:p>
            <a:pPr algn="ctr"/>
            <a:r>
              <a:rPr lang="fr-FR" b="1" dirty="0">
                <a:solidFill>
                  <a:srgbClr val="FF0000"/>
                </a:solidFill>
              </a:rPr>
              <a:t>Revue en 2019</a:t>
            </a:r>
            <a:endParaRPr lang="en-US" b="1" dirty="0">
              <a:solidFill>
                <a:srgbClr val="FF0000"/>
              </a:solidFill>
            </a:endParaRPr>
          </a:p>
        </p:txBody>
      </p:sp>
    </p:spTree>
    <p:extLst>
      <p:ext uri="{BB962C8B-B14F-4D97-AF65-F5344CB8AC3E}">
        <p14:creationId xmlns:p14="http://schemas.microsoft.com/office/powerpoint/2010/main" val="2725955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r-FR" noProof="0" dirty="0"/>
              <a:t>e) Qu’est-ce que la corrosion intergranulaire</a:t>
            </a:r>
            <a:r>
              <a:rPr lang="fr-FR" baseline="50000" noProof="0" dirty="0"/>
              <a:t>1</a:t>
            </a:r>
            <a:r>
              <a:rPr lang="fr-FR" noProof="0" dirty="0"/>
              <a:t>?</a:t>
            </a:r>
          </a:p>
        </p:txBody>
      </p:sp>
      <p:sp>
        <p:nvSpPr>
          <p:cNvPr id="2" name="Content Placeholder 1"/>
          <p:cNvSpPr>
            <a:spLocks noGrp="1"/>
          </p:cNvSpPr>
          <p:nvPr>
            <p:ph idx="1"/>
          </p:nvPr>
        </p:nvSpPr>
        <p:spPr/>
        <p:txBody>
          <a:bodyPr>
            <a:normAutofit fontScale="55000" lnSpcReduction="20000"/>
          </a:bodyPr>
          <a:lstStyle/>
          <a:p>
            <a:pPr marL="0" indent="0" algn="just">
              <a:lnSpc>
                <a:spcPct val="120000"/>
              </a:lnSpc>
              <a:buNone/>
            </a:pPr>
            <a:r>
              <a:rPr lang="fr-FR" noProof="0" dirty="0"/>
              <a:t>Une attaque intergranulaire est provoquée par la formation de carbures de chrome (Fe,Cr)23C6 aux joints de grains, réduisant localement la teneur en chrome et la stabilité de la couche passive.</a:t>
            </a:r>
          </a:p>
          <a:p>
            <a:pPr algn="just">
              <a:lnSpc>
                <a:spcPct val="120000"/>
              </a:lnSpc>
            </a:pPr>
            <a:endParaRPr lang="fr-FR" noProof="0" dirty="0"/>
          </a:p>
          <a:p>
            <a:pPr algn="just">
              <a:lnSpc>
                <a:spcPct val="120000"/>
              </a:lnSpc>
            </a:pPr>
            <a:endParaRPr lang="fr-FR" noProof="0" dirty="0"/>
          </a:p>
          <a:p>
            <a:pPr algn="just">
              <a:lnSpc>
                <a:spcPct val="120000"/>
              </a:lnSpc>
              <a:buNone/>
            </a:pPr>
            <a:endParaRPr lang="fr-FR" noProof="0" dirty="0"/>
          </a:p>
          <a:p>
            <a:pPr algn="just">
              <a:lnSpc>
                <a:spcPct val="120000"/>
              </a:lnSpc>
            </a:pPr>
            <a:endParaRPr lang="fr-FR" noProof="0" dirty="0"/>
          </a:p>
          <a:p>
            <a:pPr algn="just">
              <a:lnSpc>
                <a:spcPct val="120000"/>
              </a:lnSpc>
            </a:pPr>
            <a:endParaRPr lang="fr-FR" noProof="0" dirty="0"/>
          </a:p>
          <a:p>
            <a:pPr algn="just">
              <a:lnSpc>
                <a:spcPct val="120000"/>
              </a:lnSpc>
            </a:pPr>
            <a:endParaRPr lang="fr-FR" noProof="0" dirty="0"/>
          </a:p>
          <a:p>
            <a:pPr algn="just">
              <a:lnSpc>
                <a:spcPct val="120000"/>
              </a:lnSpc>
            </a:pPr>
            <a:endParaRPr lang="fr-FR" noProof="0" dirty="0"/>
          </a:p>
          <a:p>
            <a:pPr algn="just">
              <a:lnSpc>
                <a:spcPct val="120000"/>
              </a:lnSpc>
            </a:pPr>
            <a:endParaRPr lang="fr-FR" noProof="0" dirty="0"/>
          </a:p>
          <a:p>
            <a:pPr marL="0" indent="0" algn="just">
              <a:lnSpc>
                <a:spcPct val="120000"/>
              </a:lnSpc>
              <a:buNone/>
            </a:pPr>
            <a:r>
              <a:rPr lang="fr-FR" i="1" noProof="0" dirty="0"/>
              <a:t>Dans les micrographies ci-dessus, les éprouvettes en acier inoxydable ont été polies puis attaquées par une solution d’acide puissante. Le réseau de lignes noires correspond à une attaque chimique importante aux joints de grains qui montrent une résistance à la corrosion beaucoup plus faible que les grains eux-mêmes.</a:t>
            </a:r>
          </a:p>
        </p:txBody>
      </p:sp>
      <p:grpSp>
        <p:nvGrpSpPr>
          <p:cNvPr id="12" name="Group 11"/>
          <p:cNvGrpSpPr/>
          <p:nvPr/>
        </p:nvGrpSpPr>
        <p:grpSpPr>
          <a:xfrm>
            <a:off x="886444" y="2667053"/>
            <a:ext cx="7371113" cy="2259012"/>
            <a:chOff x="601726" y="3138488"/>
            <a:chExt cx="7371113" cy="2259012"/>
          </a:xfrm>
        </p:grpSpPr>
        <p:pic>
          <p:nvPicPr>
            <p:cNvPr id="7" name="Picture 3" descr="IGC2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111" y="3138488"/>
              <a:ext cx="3446728" cy="2259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01726" y="3138488"/>
              <a:ext cx="3684524" cy="22590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9"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32</a:t>
            </a:fld>
            <a:endParaRPr lang="fr-BE" dirty="0"/>
          </a:p>
        </p:txBody>
      </p:sp>
    </p:spTree>
    <p:extLst>
      <p:ext uri="{BB962C8B-B14F-4D97-AF65-F5344CB8AC3E}">
        <p14:creationId xmlns:p14="http://schemas.microsoft.com/office/powerpoint/2010/main" val="1949874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3132" y="274638"/>
            <a:ext cx="8413668" cy="1143000"/>
          </a:xfrm>
        </p:spPr>
        <p:txBody>
          <a:bodyPr>
            <a:noAutofit/>
          </a:bodyPr>
          <a:lstStyle/>
          <a:p>
            <a:r>
              <a:rPr lang="fr-FR" sz="3600" noProof="0" dirty="0"/>
              <a:t>Vue schématique des zones appauvries en chrome aux joints de grains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692558" y="2446337"/>
            <a:ext cx="2956142" cy="34401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72075" y="2843012"/>
            <a:ext cx="3703509" cy="22160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482236" y="3757808"/>
            <a:ext cx="100208" cy="11273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8" name="Straight Connector 7"/>
          <p:cNvCxnSpPr>
            <a:stCxn id="6" idx="0"/>
          </p:cNvCxnSpPr>
          <p:nvPr/>
        </p:nvCxnSpPr>
        <p:spPr>
          <a:xfrm flipV="1">
            <a:off x="3532340" y="2446338"/>
            <a:ext cx="2160218" cy="131147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532340" y="3870542"/>
            <a:ext cx="2160218" cy="202648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9"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33</a:t>
            </a:fld>
            <a:endParaRPr lang="fr-BE" dirty="0"/>
          </a:p>
        </p:txBody>
      </p:sp>
      <p:sp>
        <p:nvSpPr>
          <p:cNvPr id="12" name="Title 2"/>
          <p:cNvSpPr txBox="1">
            <a:spLocks/>
          </p:cNvSpPr>
          <p:nvPr/>
        </p:nvSpPr>
        <p:spPr>
          <a:xfrm>
            <a:off x="5814204" y="5733564"/>
            <a:ext cx="1095554" cy="132398"/>
          </a:xfrm>
          <a:prstGeom prst="rect">
            <a:avLst/>
          </a:prstGeom>
          <a:solidFill>
            <a:srgbClr val="CCFFCC"/>
          </a:solidFill>
        </p:spPr>
        <p:txBody>
          <a:bodyPr vert="horz" lIns="0" tIns="0" rIns="0" bIns="0" rtlCol="0" anchor="t">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1050" i="0" u="none" strike="noStrike" kern="1200" cap="none" spc="0" normalizeH="0" baseline="0" noProof="0" dirty="0">
                <a:ln>
                  <a:noFill/>
                </a:ln>
                <a:solidFill>
                  <a:schemeClr val="tx1"/>
                </a:solidFill>
                <a:effectLst/>
                <a:uLnTx/>
                <a:uFillTx/>
                <a:latin typeface="+mj-lt"/>
                <a:ea typeface="+mj-ea"/>
                <a:cs typeface="+mj-cs"/>
              </a:rPr>
              <a:t>Métal dissous</a:t>
            </a:r>
          </a:p>
        </p:txBody>
      </p:sp>
      <p:sp>
        <p:nvSpPr>
          <p:cNvPr id="13" name="Title 2"/>
          <p:cNvSpPr txBox="1">
            <a:spLocks/>
          </p:cNvSpPr>
          <p:nvPr/>
        </p:nvSpPr>
        <p:spPr>
          <a:xfrm>
            <a:off x="7556738" y="4764528"/>
            <a:ext cx="480203" cy="161154"/>
          </a:xfrm>
          <a:prstGeom prst="rect">
            <a:avLst/>
          </a:prstGeom>
          <a:solidFill>
            <a:srgbClr val="CCFFCC"/>
          </a:solidFill>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050" i="0" u="none" strike="noStrike" kern="1200" cap="none" spc="0" normalizeH="0" baseline="0" noProof="0" dirty="0">
                <a:ln>
                  <a:noFill/>
                </a:ln>
                <a:solidFill>
                  <a:schemeClr val="tx1"/>
                </a:solidFill>
                <a:effectLst/>
                <a:uLnTx/>
                <a:uFillTx/>
                <a:latin typeface="+mj-lt"/>
                <a:ea typeface="+mj-ea"/>
                <a:cs typeface="+mj-cs"/>
              </a:rPr>
              <a:t>Carbure</a:t>
            </a:r>
          </a:p>
        </p:txBody>
      </p:sp>
      <p:sp>
        <p:nvSpPr>
          <p:cNvPr id="15" name="Rectangle 14"/>
          <p:cNvSpPr/>
          <p:nvPr/>
        </p:nvSpPr>
        <p:spPr>
          <a:xfrm>
            <a:off x="7599872" y="3579962"/>
            <a:ext cx="508958" cy="319178"/>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p:cNvSpPr/>
          <p:nvPr/>
        </p:nvSpPr>
        <p:spPr>
          <a:xfrm>
            <a:off x="7553865" y="3654726"/>
            <a:ext cx="399690" cy="322053"/>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Title 2"/>
          <p:cNvSpPr txBox="1">
            <a:spLocks/>
          </p:cNvSpPr>
          <p:nvPr/>
        </p:nvSpPr>
        <p:spPr>
          <a:xfrm>
            <a:off x="7545242" y="3648847"/>
            <a:ext cx="701613" cy="345185"/>
          </a:xfrm>
          <a:prstGeom prst="rect">
            <a:avLst/>
          </a:prstGeom>
          <a:noFill/>
        </p:spPr>
        <p:txBody>
          <a:bodyPr vert="horz" lIns="3600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050" i="0" u="none" strike="noStrike" kern="1200" cap="none" spc="0" normalizeH="0" baseline="0" noProof="0" dirty="0">
                <a:ln>
                  <a:noFill/>
                </a:ln>
                <a:solidFill>
                  <a:schemeClr val="tx1"/>
                </a:solidFill>
                <a:effectLst/>
                <a:uLnTx/>
                <a:uFillTx/>
                <a:latin typeface="+mj-lt"/>
                <a:ea typeface="+mj-ea"/>
                <a:cs typeface="+mj-cs"/>
              </a:rPr>
              <a:t>Joints de grains</a:t>
            </a:r>
          </a:p>
        </p:txBody>
      </p:sp>
      <p:sp>
        <p:nvSpPr>
          <p:cNvPr id="18" name="Rectangle 17"/>
          <p:cNvSpPr/>
          <p:nvPr/>
        </p:nvSpPr>
        <p:spPr>
          <a:xfrm>
            <a:off x="5768195" y="4224068"/>
            <a:ext cx="917277" cy="319178"/>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Title 2"/>
          <p:cNvSpPr txBox="1">
            <a:spLocks/>
          </p:cNvSpPr>
          <p:nvPr/>
        </p:nvSpPr>
        <p:spPr>
          <a:xfrm>
            <a:off x="5748056" y="4244068"/>
            <a:ext cx="963292" cy="465955"/>
          </a:xfrm>
          <a:prstGeom prst="rect">
            <a:avLst/>
          </a:prstGeom>
          <a:noFill/>
        </p:spPr>
        <p:txBody>
          <a:bodyPr vert="horz" lIns="0" tIns="0" rIns="0" bIns="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100" i="0" u="none" strike="noStrike" kern="1200" cap="none" spc="0" normalizeH="0" baseline="0" noProof="0" dirty="0">
                <a:ln>
                  <a:noFill/>
                </a:ln>
                <a:solidFill>
                  <a:schemeClr val="tx1"/>
                </a:solidFill>
                <a:effectLst/>
                <a:uLnTx/>
                <a:uFillTx/>
                <a:latin typeface="+mj-lt"/>
                <a:ea typeface="+mj-ea"/>
                <a:cs typeface="+mj-cs"/>
              </a:rPr>
              <a:t>Précipitation</a:t>
            </a:r>
            <a:r>
              <a:rPr kumimoji="0" lang="fr-FR" sz="1100" i="0" u="none" strike="noStrike" kern="1200" cap="none" spc="0" normalizeH="0" noProof="0" dirty="0">
                <a:ln>
                  <a:noFill/>
                </a:ln>
                <a:solidFill>
                  <a:schemeClr val="tx1"/>
                </a:solidFill>
                <a:effectLst/>
                <a:uLnTx/>
                <a:uFillTx/>
                <a:latin typeface="+mj-lt"/>
                <a:ea typeface="+mj-ea"/>
                <a:cs typeface="+mj-cs"/>
              </a:rPr>
              <a:t> de carbures de chrome</a:t>
            </a:r>
            <a:endParaRPr kumimoji="0" lang="fr-FR" sz="1100" i="0" u="none" strike="noStrike" kern="1200" cap="none" spc="0" normalizeH="0" baseline="0" noProof="0" dirty="0">
              <a:ln>
                <a:noFill/>
              </a:ln>
              <a:solidFill>
                <a:schemeClr val="tx1"/>
              </a:solidFill>
              <a:effectLst/>
              <a:uLnTx/>
              <a:uFillTx/>
              <a:latin typeface="+mj-lt"/>
              <a:ea typeface="+mj-ea"/>
              <a:cs typeface="+mj-cs"/>
            </a:endParaRPr>
          </a:p>
        </p:txBody>
      </p:sp>
      <p:sp>
        <p:nvSpPr>
          <p:cNvPr id="19" name="Rectangle 18"/>
          <p:cNvSpPr/>
          <p:nvPr/>
        </p:nvSpPr>
        <p:spPr>
          <a:xfrm>
            <a:off x="5773946" y="2521788"/>
            <a:ext cx="523336" cy="230038"/>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p:cNvSpPr/>
          <p:nvPr/>
        </p:nvSpPr>
        <p:spPr>
          <a:xfrm>
            <a:off x="5900468" y="2674188"/>
            <a:ext cx="523336" cy="230038"/>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Title 2"/>
          <p:cNvSpPr txBox="1">
            <a:spLocks/>
          </p:cNvSpPr>
          <p:nvPr/>
        </p:nvSpPr>
        <p:spPr>
          <a:xfrm>
            <a:off x="5710675" y="2559039"/>
            <a:ext cx="810895" cy="465955"/>
          </a:xfrm>
          <a:prstGeom prst="rect">
            <a:avLst/>
          </a:prstGeom>
          <a:noFill/>
        </p:spPr>
        <p:txBody>
          <a:bodyPr vert="horz" lIns="0" tIns="0" rIns="0" bIns="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100" i="0" u="none" strike="noStrike" kern="1200" cap="none" spc="0" normalizeH="0" baseline="0" noProof="0" dirty="0">
                <a:ln>
                  <a:noFill/>
                </a:ln>
                <a:solidFill>
                  <a:schemeClr val="tx1"/>
                </a:solidFill>
                <a:effectLst/>
                <a:uLnTx/>
                <a:uFillTx/>
                <a:latin typeface="+mj-lt"/>
                <a:ea typeface="+mj-ea"/>
                <a:cs typeface="+mj-cs"/>
              </a:rPr>
              <a:t>Zone</a:t>
            </a:r>
            <a:r>
              <a:rPr kumimoji="0" lang="fr-FR" sz="1100" i="0" u="none" strike="noStrike" kern="1200" cap="none" spc="0" normalizeH="0" noProof="0" dirty="0">
                <a:ln>
                  <a:noFill/>
                </a:ln>
                <a:solidFill>
                  <a:schemeClr val="tx1"/>
                </a:solidFill>
                <a:effectLst/>
                <a:uLnTx/>
                <a:uFillTx/>
                <a:latin typeface="+mj-lt"/>
                <a:ea typeface="+mj-ea"/>
                <a:cs typeface="+mj-cs"/>
              </a:rPr>
              <a:t> appauvrie en chrome</a:t>
            </a:r>
            <a:endParaRPr kumimoji="0" lang="fr-FR" sz="1100" i="0" u="none" strike="noStrike" kern="1200" cap="none" spc="0" normalizeH="0" baseline="0" noProof="0" dirty="0">
              <a:ln>
                <a:noFill/>
              </a:ln>
              <a:solidFill>
                <a:schemeClr val="tx1"/>
              </a:solidFill>
              <a:effectLst/>
              <a:uLnTx/>
              <a:uFillTx/>
              <a:latin typeface="+mj-lt"/>
              <a:ea typeface="+mj-ea"/>
              <a:cs typeface="+mj-cs"/>
            </a:endParaRPr>
          </a:p>
        </p:txBody>
      </p:sp>
      <p:sp>
        <p:nvSpPr>
          <p:cNvPr id="22" name="Title 2"/>
          <p:cNvSpPr txBox="1">
            <a:spLocks/>
          </p:cNvSpPr>
          <p:nvPr/>
        </p:nvSpPr>
        <p:spPr>
          <a:xfrm>
            <a:off x="6423801" y="5241853"/>
            <a:ext cx="480203" cy="161154"/>
          </a:xfrm>
          <a:prstGeom prst="rect">
            <a:avLst/>
          </a:prstGeom>
          <a:solidFill>
            <a:srgbClr val="CCFFCC"/>
          </a:solidFill>
        </p:spPr>
        <p:txBody>
          <a:bodyPr vert="horz" lIns="0" tIns="0" rIns="0" bIns="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1050" i="0" u="none" strike="noStrike" kern="1200" cap="none" spc="0" normalizeH="0" baseline="0" noProof="0" dirty="0">
                <a:ln>
                  <a:noFill/>
                </a:ln>
                <a:solidFill>
                  <a:schemeClr val="tx1"/>
                </a:solidFill>
                <a:effectLst/>
                <a:uLnTx/>
                <a:uFillTx/>
                <a:latin typeface="+mj-lt"/>
                <a:ea typeface="+mj-ea"/>
                <a:cs typeface="+mj-cs"/>
              </a:rPr>
              <a:t>Grain</a:t>
            </a:r>
          </a:p>
        </p:txBody>
      </p:sp>
      <p:sp>
        <p:nvSpPr>
          <p:cNvPr id="23" name="Title 2"/>
          <p:cNvSpPr txBox="1">
            <a:spLocks/>
          </p:cNvSpPr>
          <p:nvPr/>
        </p:nvSpPr>
        <p:spPr>
          <a:xfrm>
            <a:off x="7706264" y="5241853"/>
            <a:ext cx="480203" cy="161154"/>
          </a:xfrm>
          <a:prstGeom prst="rect">
            <a:avLst/>
          </a:prstGeom>
          <a:solidFill>
            <a:srgbClr val="CCFFCC"/>
          </a:solidFill>
        </p:spPr>
        <p:txBody>
          <a:bodyPr vert="horz" lIns="0" tIns="0" rIns="0" bIns="0" rtlCol="0" anchor="t">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1050" i="0" u="none" strike="noStrike" kern="1200" cap="none" spc="0" normalizeH="0" baseline="0" noProof="0" dirty="0">
                <a:ln>
                  <a:noFill/>
                </a:ln>
                <a:solidFill>
                  <a:schemeClr val="tx1"/>
                </a:solidFill>
                <a:effectLst/>
                <a:uLnTx/>
                <a:uFillTx/>
                <a:latin typeface="+mj-lt"/>
                <a:ea typeface="+mj-ea"/>
                <a:cs typeface="+mj-cs"/>
              </a:rPr>
              <a:t>Grain</a:t>
            </a:r>
          </a:p>
        </p:txBody>
      </p:sp>
    </p:spTree>
    <p:extLst>
      <p:ext uri="{BB962C8B-B14F-4D97-AF65-F5344CB8AC3E}">
        <p14:creationId xmlns:p14="http://schemas.microsoft.com/office/powerpoint/2010/main" val="1181152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507" y="50109"/>
            <a:ext cx="8340811" cy="1143000"/>
          </a:xfrm>
        </p:spPr>
        <p:txBody>
          <a:bodyPr>
            <a:normAutofit fontScale="90000"/>
          </a:bodyPr>
          <a:lstStyle/>
          <a:p>
            <a:r>
              <a:rPr lang="fr-FR" noProof="0" dirty="0"/>
              <a:t>Quand la corrosion intergranulaire se produit-elle ?</a:t>
            </a:r>
          </a:p>
        </p:txBody>
      </p:sp>
      <p:sp>
        <p:nvSpPr>
          <p:cNvPr id="2" name="Content Placeholder 1"/>
          <p:cNvSpPr>
            <a:spLocks noGrp="1"/>
          </p:cNvSpPr>
          <p:nvPr>
            <p:ph sz="half" idx="1"/>
          </p:nvPr>
        </p:nvSpPr>
        <p:spPr>
          <a:xfrm>
            <a:off x="0" y="1247016"/>
            <a:ext cx="4819971" cy="4146394"/>
          </a:xfrm>
        </p:spPr>
        <p:txBody>
          <a:bodyPr>
            <a:normAutofit/>
          </a:bodyPr>
          <a:lstStyle/>
          <a:p>
            <a:pPr algn="just"/>
            <a:r>
              <a:rPr lang="fr-FR" sz="2000" noProof="0" dirty="0"/>
              <a:t>Traités correctement, les aciers inoxydables ne sont pas sujets à la corrosion intergranulaire</a:t>
            </a:r>
          </a:p>
          <a:p>
            <a:pPr algn="just"/>
            <a:r>
              <a:rPr lang="fr-FR" sz="2000" noProof="0" dirty="0"/>
              <a:t>Celle-ci peut se produire dans la Zone Affectée Thermiquement (ZAT) d’une soudure (de chaque côté du cordon) lorsque :</a:t>
            </a:r>
          </a:p>
          <a:p>
            <a:pPr lvl="1" algn="just"/>
            <a:r>
              <a:rPr lang="fr-FR" sz="1800" noProof="0" dirty="0"/>
              <a:t>La teneur en carbone est élevée </a:t>
            </a:r>
          </a:p>
          <a:p>
            <a:pPr lvl="1" algn="just"/>
            <a:r>
              <a:rPr lang="fr-FR" sz="1800" noProof="0" dirty="0"/>
              <a:t>Et que l’acier n’est pas stabilisé (par du Ti, du Nb ou du Zr* qui « piègent » le carbone présent en solution, le rendant indisponible pour la précipitation de carbures aux joints de grains)</a:t>
            </a:r>
          </a:p>
        </p:txBody>
      </p:sp>
      <p:grpSp>
        <p:nvGrpSpPr>
          <p:cNvPr id="4" name="Group 3"/>
          <p:cNvGrpSpPr/>
          <p:nvPr/>
        </p:nvGrpSpPr>
        <p:grpSpPr>
          <a:xfrm>
            <a:off x="4819972" y="1247016"/>
            <a:ext cx="3857303" cy="3758937"/>
            <a:chOff x="4648199" y="1596231"/>
            <a:chExt cx="4029076" cy="3739853"/>
          </a:xfrm>
        </p:grpSpPr>
        <p:grpSp>
          <p:nvGrpSpPr>
            <p:cNvPr id="22" name="Group 21"/>
            <p:cNvGrpSpPr/>
            <p:nvPr/>
          </p:nvGrpSpPr>
          <p:grpSpPr>
            <a:xfrm>
              <a:off x="4648199" y="1596231"/>
              <a:ext cx="4017963" cy="3230563"/>
              <a:chOff x="4648199" y="1596231"/>
              <a:chExt cx="4017963" cy="3230563"/>
            </a:xfrm>
          </p:grpSpPr>
          <p:pic>
            <p:nvPicPr>
              <p:cNvPr id="24" name="Picture 4" descr="welddecay2red"/>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648199" y="1596231"/>
                <a:ext cx="4017963" cy="3230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 Box 5"/>
              <p:cNvSpPr txBox="1">
                <a:spLocks noChangeArrowheads="1"/>
              </p:cNvSpPr>
              <p:nvPr/>
            </p:nvSpPr>
            <p:spPr bwMode="auto">
              <a:xfrm>
                <a:off x="7087087" y="2801683"/>
                <a:ext cx="1579075"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fr-FR" sz="2400" b="1" dirty="0">
                    <a:solidFill>
                      <a:schemeClr val="bg1"/>
                    </a:solidFill>
                    <a:latin typeface="+mn-lt"/>
                  </a:rPr>
                  <a:t>Lignes d’attaque</a:t>
                </a:r>
              </a:p>
            </p:txBody>
          </p:sp>
          <p:sp>
            <p:nvSpPr>
              <p:cNvPr id="26" name="Line 6"/>
              <p:cNvSpPr>
                <a:spLocks noChangeShapeType="1"/>
              </p:cNvSpPr>
              <p:nvPr/>
            </p:nvSpPr>
            <p:spPr bwMode="auto">
              <a:xfrm flipH="1" flipV="1">
                <a:off x="6048375" y="2407983"/>
                <a:ext cx="1038712" cy="528361"/>
              </a:xfrm>
              <a:prstGeom prst="line">
                <a:avLst/>
              </a:prstGeom>
              <a:noFill/>
              <a:ln w="28575">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27" name="Line 7"/>
              <p:cNvSpPr>
                <a:spLocks noChangeShapeType="1"/>
              </p:cNvSpPr>
              <p:nvPr/>
            </p:nvSpPr>
            <p:spPr bwMode="auto">
              <a:xfrm flipH="1">
                <a:off x="5968999" y="3413422"/>
                <a:ext cx="1118087" cy="356636"/>
              </a:xfrm>
              <a:prstGeom prst="line">
                <a:avLst/>
              </a:prstGeom>
              <a:noFill/>
              <a:ln w="28575">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grpSp>
        <p:sp>
          <p:nvSpPr>
            <p:cNvPr id="23" name="Text Box 9"/>
            <p:cNvSpPr txBox="1">
              <a:spLocks noChangeArrowheads="1"/>
            </p:cNvSpPr>
            <p:nvPr/>
          </p:nvSpPr>
          <p:spPr bwMode="auto">
            <a:xfrm>
              <a:off x="4661693" y="4874419"/>
              <a:ext cx="401558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fr-FR" sz="2400" b="1" dirty="0">
                  <a:latin typeface="+mn-lt"/>
                </a:rPr>
                <a:t>Dégradation d’une soudure</a:t>
              </a:r>
            </a:p>
          </p:txBody>
        </p:sp>
      </p:grpSp>
      <p:sp>
        <p:nvSpPr>
          <p:cNvPr id="13"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34</a:t>
            </a:fld>
            <a:endParaRPr lang="fr-BE" dirty="0"/>
          </a:p>
        </p:txBody>
      </p:sp>
      <p:sp>
        <p:nvSpPr>
          <p:cNvPr id="14" name="Content Placeholder 1"/>
          <p:cNvSpPr txBox="1">
            <a:spLocks/>
          </p:cNvSpPr>
          <p:nvPr/>
        </p:nvSpPr>
        <p:spPr>
          <a:xfrm>
            <a:off x="0" y="5183068"/>
            <a:ext cx="8398734" cy="741405"/>
          </a:xfrm>
          <a:prstGeom prst="rect">
            <a:avLst/>
          </a:prstGeom>
        </p:spPr>
        <p:txBody>
          <a:bodyPr vert="horz" lIns="91440" tIns="45720" rIns="91440" bIns="45720" rtlCol="0">
            <a:normAutofit/>
          </a:bodyPr>
          <a:lstStyle/>
          <a:p>
            <a:pPr marL="173038" marR="0" lvl="0" indent="-173038" algn="l" defTabSz="914400" rtl="0" eaLnBrk="1" fontAlgn="auto" latinLnBrk="0" hangingPunct="1">
              <a:lnSpc>
                <a:spcPct val="100000"/>
              </a:lnSpc>
              <a:spcBef>
                <a:spcPct val="20000"/>
              </a:spcBef>
              <a:spcAft>
                <a:spcPts val="0"/>
              </a:spcAft>
              <a:buClr>
                <a:srgbClr val="FFC000"/>
              </a:buClr>
              <a:buSzTx/>
              <a:buFont typeface="Wingdings" panose="05000000000000000000" pitchFamily="2" charset="2"/>
              <a:buNone/>
              <a:defRPr/>
            </a:pPr>
            <a:r>
              <a:rPr kumimoji="0" lang="fr-FR" sz="1800" b="0" i="0" u="none" strike="noStrike" kern="1200" cap="none" spc="0" normalizeH="0" baseline="0" noProof="0" dirty="0">
                <a:ln>
                  <a:noFill/>
                </a:ln>
                <a:solidFill>
                  <a:schemeClr val="tx1"/>
                </a:solidFill>
                <a:effectLst/>
                <a:uLnTx/>
                <a:uFillTx/>
                <a:latin typeface="+mn-lt"/>
                <a:ea typeface="+mn-ea"/>
                <a:cs typeface="+mn-cs"/>
              </a:rPr>
              <a:t>* C’est pourquoi il existe des nuances contenant du Ti </a:t>
            </a:r>
            <a:r>
              <a:rPr kumimoji="0" lang="fr-FR" sz="1600" b="0" i="1" u="none" strike="noStrike" kern="1200" cap="none" spc="0" normalizeH="0" baseline="0" noProof="0" dirty="0">
                <a:ln>
                  <a:noFill/>
                </a:ln>
                <a:solidFill>
                  <a:schemeClr val="tx1"/>
                </a:solidFill>
                <a:effectLst/>
                <a:uLnTx/>
                <a:uFillTx/>
                <a:latin typeface="+mn-lt"/>
                <a:ea typeface="+mn-ea"/>
                <a:cs typeface="+mn-cs"/>
              </a:rPr>
              <a:t>(titane) </a:t>
            </a:r>
            <a:r>
              <a:rPr kumimoji="0" lang="fr-FR" sz="1800" b="0" i="0" u="none" strike="noStrike" kern="1200" cap="none" spc="0" normalizeH="0" baseline="0" noProof="0" dirty="0">
                <a:ln>
                  <a:noFill/>
                </a:ln>
                <a:solidFill>
                  <a:schemeClr val="tx1"/>
                </a:solidFill>
                <a:effectLst/>
                <a:uLnTx/>
                <a:uFillTx/>
                <a:latin typeface="+mn-lt"/>
                <a:ea typeface="+mn-ea"/>
                <a:cs typeface="+mn-cs"/>
              </a:rPr>
              <a:t>et/ou du Nb </a:t>
            </a:r>
            <a:r>
              <a:rPr lang="fr-FR" sz="1600" i="1" dirty="0"/>
              <a:t>(niobium) </a:t>
            </a:r>
            <a:r>
              <a:rPr kumimoji="0" lang="fr-FR" sz="1800" b="0" i="0" u="none" strike="noStrike" kern="1200" cap="none" spc="0" normalizeH="0" baseline="0" noProof="0" dirty="0">
                <a:ln>
                  <a:noFill/>
                </a:ln>
                <a:solidFill>
                  <a:schemeClr val="tx1"/>
                </a:solidFill>
                <a:effectLst/>
                <a:uLnTx/>
                <a:uFillTx/>
                <a:latin typeface="+mn-lt"/>
                <a:ea typeface="+mn-ea"/>
                <a:cs typeface="+mn-cs"/>
              </a:rPr>
              <a:t>et/ou du Zr </a:t>
            </a:r>
            <a:r>
              <a:rPr lang="fr-FR" sz="1600" i="1" dirty="0"/>
              <a:t>(zirconium)</a:t>
            </a:r>
            <a:r>
              <a:rPr kumimoji="0" lang="fr-FR" sz="1800" b="0" i="0" u="none" strike="noStrike" kern="1200" cap="none" spc="0" normalizeH="0" baseline="0" noProof="0" dirty="0">
                <a:ln>
                  <a:noFill/>
                </a:ln>
                <a:solidFill>
                  <a:schemeClr val="tx1"/>
                </a:solidFill>
                <a:effectLst/>
                <a:uLnTx/>
                <a:uFillTx/>
                <a:latin typeface="+mn-lt"/>
                <a:ea typeface="+mn-ea"/>
                <a:cs typeface="+mn-cs"/>
              </a:rPr>
              <a:t>, nuances qui sont appelées « stabilisées »</a:t>
            </a:r>
          </a:p>
        </p:txBody>
      </p:sp>
      <p:sp>
        <p:nvSpPr>
          <p:cNvPr id="15" name="Rectangle à coins arrondis 14"/>
          <p:cNvSpPr/>
          <p:nvPr/>
        </p:nvSpPr>
        <p:spPr>
          <a:xfrm>
            <a:off x="175506" y="5960606"/>
            <a:ext cx="8491130" cy="8973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FF0000"/>
                </a:solidFill>
                <a:hlinkClick r:id="rId4"/>
              </a:rPr>
              <a:t>Pour plus d’informations sur le soudage (et les autres méthodes d’assemblage), veuillez vous reporter au Module 9</a:t>
            </a:r>
            <a:endParaRPr lang="fr-FR" sz="2000" dirty="0">
              <a:solidFill>
                <a:srgbClr val="FF0000"/>
              </a:solidFill>
            </a:endParaRPr>
          </a:p>
        </p:txBody>
      </p:sp>
    </p:spTree>
    <p:extLst>
      <p:ext uri="{BB962C8B-B14F-4D97-AF65-F5344CB8AC3E}">
        <p14:creationId xmlns:p14="http://schemas.microsoft.com/office/powerpoint/2010/main" val="156699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Autofit/>
          </a:bodyPr>
          <a:lstStyle/>
          <a:p>
            <a:r>
              <a:rPr lang="fr-FR" sz="4000" noProof="0" dirty="0"/>
              <a:t>Comment éviter la corrosion intergranulaire ?</a:t>
            </a:r>
          </a:p>
        </p:txBody>
      </p:sp>
      <p:sp>
        <p:nvSpPr>
          <p:cNvPr id="2" name="Content Placeholder 1"/>
          <p:cNvSpPr>
            <a:spLocks noGrp="1"/>
          </p:cNvSpPr>
          <p:nvPr>
            <p:ph idx="1"/>
          </p:nvPr>
        </p:nvSpPr>
        <p:spPr>
          <a:xfrm>
            <a:off x="457200" y="1822626"/>
            <a:ext cx="8229600" cy="4961965"/>
          </a:xfrm>
        </p:spPr>
        <p:txBody>
          <a:bodyPr>
            <a:normAutofit/>
          </a:bodyPr>
          <a:lstStyle/>
          <a:p>
            <a:pPr algn="just"/>
            <a:r>
              <a:rPr lang="fr-FR" sz="2800" noProof="0" dirty="0"/>
              <a:t>Utiliser des nuances à bas carbone, en-dessous de 0,03 % pour les inox austénitiques</a:t>
            </a:r>
          </a:p>
          <a:p>
            <a:pPr algn="just"/>
            <a:r>
              <a:rPr lang="fr-FR" sz="2800" noProof="0" dirty="0"/>
              <a:t>Ou utiliser des nuances stabilisées pour les aciers ferritiques et les aciers austénitiques</a:t>
            </a:r>
          </a:p>
          <a:p>
            <a:pPr algn="just"/>
            <a:r>
              <a:rPr lang="fr-FR" sz="2800" noProof="0" dirty="0"/>
              <a:t>Ou pour les inox austénitiques, réaliser un recuit (à 1050°C tous les carbures sont dissous) suivi par une trempe (ce qui est généralement irréalisable dans la pratique).</a:t>
            </a:r>
          </a:p>
        </p:txBody>
      </p:sp>
      <p:sp>
        <p:nvSpPr>
          <p:cNvPr id="5"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35</a:t>
            </a:fld>
            <a:endParaRPr lang="fr-BE" dirty="0"/>
          </a:p>
        </p:txBody>
      </p:sp>
    </p:spTree>
    <p:extLst>
      <p:ext uri="{BB962C8B-B14F-4D97-AF65-F5344CB8AC3E}">
        <p14:creationId xmlns:p14="http://schemas.microsoft.com/office/powerpoint/2010/main" val="3153379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noProof="0" dirty="0"/>
              <a:t>f) Qu’est-ce que la Corrosion sous Contrainte </a:t>
            </a:r>
            <a:r>
              <a:rPr lang="fr-FR" baseline="50000" noProof="0" dirty="0"/>
              <a:t>1</a:t>
            </a:r>
            <a:r>
              <a:rPr lang="fr-FR" noProof="0" dirty="0"/>
              <a:t> (CSC)?</a:t>
            </a:r>
          </a:p>
        </p:txBody>
      </p:sp>
      <p:sp>
        <p:nvSpPr>
          <p:cNvPr id="8" name="Content Placeholder 7"/>
          <p:cNvSpPr>
            <a:spLocks noGrp="1"/>
          </p:cNvSpPr>
          <p:nvPr>
            <p:ph idx="1"/>
          </p:nvPr>
        </p:nvSpPr>
        <p:spPr>
          <a:xfrm>
            <a:off x="271849" y="1600200"/>
            <a:ext cx="8587946" cy="4961965"/>
          </a:xfrm>
        </p:spPr>
        <p:txBody>
          <a:bodyPr>
            <a:normAutofit/>
          </a:bodyPr>
          <a:lstStyle/>
          <a:p>
            <a:r>
              <a:rPr lang="fr-FR" sz="2000" dirty="0"/>
              <a:t>La fissuration </a:t>
            </a:r>
            <a:r>
              <a:rPr lang="fr-FR" sz="2000" noProof="0" dirty="0"/>
              <a:t>rapide et la rupture d’une pièce sans déformation.</a:t>
            </a:r>
          </a:p>
          <a:p>
            <a:r>
              <a:rPr lang="fr-FR" sz="2000" noProof="0" dirty="0"/>
              <a:t>Elle peut survenir lorsque trois conditions sont réunies :</a:t>
            </a:r>
          </a:p>
          <a:p>
            <a:pPr lvl="1"/>
            <a:r>
              <a:rPr lang="fr-FR" sz="1800" noProof="0" dirty="0"/>
              <a:t>La pièce est sollicitée (par une charge appliquée ou des contraintes résiduelles)</a:t>
            </a:r>
          </a:p>
          <a:p>
            <a:pPr lvl="1"/>
            <a:r>
              <a:rPr lang="fr-FR" sz="1800" noProof="0" dirty="0"/>
              <a:t>L’environnement est agressif (fort taux de chlorures, température &gt; 50°C)</a:t>
            </a:r>
          </a:p>
          <a:p>
            <a:pPr lvl="1"/>
            <a:r>
              <a:rPr lang="fr-FR" sz="1800" noProof="0" dirty="0"/>
              <a:t>L’acier inoxydable n’est pas assez résistant à la CSC</a:t>
            </a:r>
          </a:p>
        </p:txBody>
      </p:sp>
      <p:sp>
        <p:nvSpPr>
          <p:cNvPr id="7" name="Rectangle 6"/>
          <p:cNvSpPr/>
          <p:nvPr/>
        </p:nvSpPr>
        <p:spPr>
          <a:xfrm>
            <a:off x="766118" y="6008375"/>
            <a:ext cx="7794557" cy="646331"/>
          </a:xfrm>
          <a:prstGeom prst="rect">
            <a:avLst/>
          </a:prstGeom>
        </p:spPr>
        <p:txBody>
          <a:bodyPr wrap="square">
            <a:spAutoFit/>
          </a:bodyPr>
          <a:lstStyle/>
          <a:p>
            <a:pPr algn="ctr"/>
            <a:r>
              <a:rPr lang="fr-FR" sz="1800" b="1" dirty="0">
                <a:latin typeface="Calibri" pitchFamily="34" charset="0"/>
              </a:rPr>
              <a:t>Les aciers inoxydables ferritiques et les duplex (c’est-à-dire austéno-ferritiques) sont insensibles à la CSC</a:t>
            </a:r>
          </a:p>
        </p:txBody>
      </p:sp>
      <p:grpSp>
        <p:nvGrpSpPr>
          <p:cNvPr id="12" name="Group 11"/>
          <p:cNvGrpSpPr/>
          <p:nvPr/>
        </p:nvGrpSpPr>
        <p:grpSpPr>
          <a:xfrm>
            <a:off x="2163418" y="3519740"/>
            <a:ext cx="4817164" cy="2279374"/>
            <a:chOff x="1594550" y="2799902"/>
            <a:chExt cx="4817164" cy="2279374"/>
          </a:xfrm>
        </p:grpSpPr>
        <p:sp>
          <p:nvSpPr>
            <p:cNvPr id="13" name="Oval 12"/>
            <p:cNvSpPr/>
            <p:nvPr/>
          </p:nvSpPr>
          <p:spPr>
            <a:xfrm>
              <a:off x="2559212" y="3687798"/>
              <a:ext cx="2862469" cy="139147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800" b="1" dirty="0">
                <a:solidFill>
                  <a:schemeClr val="tx1"/>
                </a:solidFill>
              </a:endParaRPr>
            </a:p>
          </p:txBody>
        </p:sp>
        <p:sp>
          <p:nvSpPr>
            <p:cNvPr id="14" name="Oval 13"/>
            <p:cNvSpPr/>
            <p:nvPr/>
          </p:nvSpPr>
          <p:spPr>
            <a:xfrm>
              <a:off x="1594550" y="2799902"/>
              <a:ext cx="2862469" cy="1391478"/>
            </a:xfrm>
            <a:prstGeom prst="ellipse">
              <a:avLst/>
            </a:prstGeom>
            <a:noFill/>
          </p:spPr>
          <p:style>
            <a:lnRef idx="2">
              <a:schemeClr val="accent1"/>
            </a:lnRef>
            <a:fillRef idx="1">
              <a:schemeClr val="lt1"/>
            </a:fillRef>
            <a:effectRef idx="0">
              <a:schemeClr val="accent1"/>
            </a:effectRef>
            <a:fontRef idx="minor">
              <a:schemeClr val="dk1"/>
            </a:fontRef>
          </p:style>
          <p:txBody>
            <a:bodyPr vert="horz" rtlCol="0" anchor="ctr" anchorCtr="0"/>
            <a:lstStyle/>
            <a:p>
              <a:pPr algn="ctr"/>
              <a:endParaRPr lang="en-GB" sz="1800" b="1" dirty="0">
                <a:solidFill>
                  <a:schemeClr val="tx1"/>
                </a:solidFill>
              </a:endParaRPr>
            </a:p>
          </p:txBody>
        </p:sp>
        <p:sp>
          <p:nvSpPr>
            <p:cNvPr id="15" name="Oval 14"/>
            <p:cNvSpPr/>
            <p:nvPr/>
          </p:nvSpPr>
          <p:spPr>
            <a:xfrm>
              <a:off x="3549245" y="2799902"/>
              <a:ext cx="2862469" cy="139147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GB" sz="1800" b="1" dirty="0">
                <a:solidFill>
                  <a:schemeClr val="tx1"/>
                </a:solidFill>
              </a:endParaRPr>
            </a:p>
          </p:txBody>
        </p:sp>
        <p:sp>
          <p:nvSpPr>
            <p:cNvPr id="16" name="TextBox 15"/>
            <p:cNvSpPr txBox="1"/>
            <p:nvPr/>
          </p:nvSpPr>
          <p:spPr>
            <a:xfrm>
              <a:off x="4509916" y="3310975"/>
              <a:ext cx="1806118" cy="369332"/>
            </a:xfrm>
            <a:prstGeom prst="rect">
              <a:avLst/>
            </a:prstGeom>
            <a:noFill/>
          </p:spPr>
          <p:txBody>
            <a:bodyPr wrap="square" rtlCol="0">
              <a:spAutoFit/>
            </a:bodyPr>
            <a:lstStyle/>
            <a:p>
              <a:pPr algn="ctr"/>
              <a:r>
                <a:rPr lang="fr-BE" sz="1800" b="1" dirty="0">
                  <a:solidFill>
                    <a:schemeClr val="accent1"/>
                  </a:solidFill>
                </a:rPr>
                <a:t>Environnement</a:t>
              </a:r>
              <a:endParaRPr lang="en-GB" sz="1800" b="1" dirty="0">
                <a:solidFill>
                  <a:schemeClr val="accent1"/>
                </a:solidFill>
              </a:endParaRPr>
            </a:p>
          </p:txBody>
        </p:sp>
        <p:sp>
          <p:nvSpPr>
            <p:cNvPr id="17" name="TextBox 16"/>
            <p:cNvSpPr txBox="1"/>
            <p:nvPr/>
          </p:nvSpPr>
          <p:spPr>
            <a:xfrm>
              <a:off x="3297549" y="4423816"/>
              <a:ext cx="1385794" cy="369332"/>
            </a:xfrm>
            <a:prstGeom prst="rect">
              <a:avLst/>
            </a:prstGeom>
            <a:noFill/>
          </p:spPr>
          <p:txBody>
            <a:bodyPr wrap="square" rtlCol="0">
              <a:spAutoFit/>
            </a:bodyPr>
            <a:lstStyle/>
            <a:p>
              <a:pPr algn="ctr"/>
              <a:r>
                <a:rPr lang="fr-BE" sz="1800" b="1" dirty="0">
                  <a:solidFill>
                    <a:schemeClr val="accent1"/>
                  </a:solidFill>
                </a:rPr>
                <a:t>Contrainte</a:t>
              </a:r>
              <a:endParaRPr lang="en-GB" sz="1800" b="1" dirty="0">
                <a:solidFill>
                  <a:schemeClr val="accent1"/>
                </a:solidFill>
              </a:endParaRPr>
            </a:p>
          </p:txBody>
        </p:sp>
        <p:sp>
          <p:nvSpPr>
            <p:cNvPr id="18" name="TextBox 17"/>
            <p:cNvSpPr txBox="1"/>
            <p:nvPr/>
          </p:nvSpPr>
          <p:spPr>
            <a:xfrm>
              <a:off x="1635282" y="3172476"/>
              <a:ext cx="1960064" cy="646331"/>
            </a:xfrm>
            <a:prstGeom prst="rect">
              <a:avLst/>
            </a:prstGeom>
            <a:noFill/>
          </p:spPr>
          <p:txBody>
            <a:bodyPr wrap="square" rtlCol="0">
              <a:spAutoFit/>
            </a:bodyPr>
            <a:lstStyle/>
            <a:p>
              <a:pPr algn="ctr"/>
              <a:r>
                <a:rPr lang="fr-BE" sz="1800" b="1" dirty="0">
                  <a:solidFill>
                    <a:schemeClr val="accent1"/>
                  </a:solidFill>
                </a:rPr>
                <a:t>Matériau sensible à la CSC</a:t>
              </a:r>
              <a:endParaRPr lang="en-GB" sz="1800" b="1" dirty="0">
                <a:solidFill>
                  <a:schemeClr val="accent1"/>
                </a:solidFill>
              </a:endParaRPr>
            </a:p>
          </p:txBody>
        </p:sp>
      </p:grpSp>
      <p:sp>
        <p:nvSpPr>
          <p:cNvPr id="19"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36</a:t>
            </a:fld>
            <a:endParaRPr lang="fr-BE" dirty="0"/>
          </a:p>
        </p:txBody>
      </p:sp>
    </p:spTree>
    <p:extLst>
      <p:ext uri="{BB962C8B-B14F-4D97-AF65-F5344CB8AC3E}">
        <p14:creationId xmlns:p14="http://schemas.microsoft.com/office/powerpoint/2010/main" val="1934554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noProof="0" dirty="0"/>
              <a:t>Mécanisme de Corrosion sous Contrainte (CSC)</a:t>
            </a:r>
          </a:p>
        </p:txBody>
      </p:sp>
      <p:sp>
        <p:nvSpPr>
          <p:cNvPr id="10" name="Content Placeholder 9"/>
          <p:cNvSpPr>
            <a:spLocks noGrp="1"/>
          </p:cNvSpPr>
          <p:nvPr>
            <p:ph sz="half" idx="1"/>
          </p:nvPr>
        </p:nvSpPr>
        <p:spPr>
          <a:xfrm>
            <a:off x="222423" y="1575487"/>
            <a:ext cx="4658496" cy="4751172"/>
          </a:xfrm>
        </p:spPr>
        <p:txBody>
          <a:bodyPr>
            <a:normAutofit/>
          </a:bodyPr>
          <a:lstStyle/>
          <a:p>
            <a:pPr marL="0" indent="0" algn="just">
              <a:lnSpc>
                <a:spcPts val="2400"/>
              </a:lnSpc>
              <a:buNone/>
            </a:pPr>
            <a:r>
              <a:rPr lang="fr-FR" sz="2000" noProof="0" dirty="0"/>
              <a:t>L’action combinée de conditions environnementales (chlorures/température élevée) et de contraintes (soit appliquées directement, soit résiduelles, soit les deux) développe </a:t>
            </a:r>
            <a:r>
              <a:rPr lang="fr-FR" sz="2000" dirty="0"/>
              <a:t>l</a:t>
            </a:r>
            <a:r>
              <a:rPr lang="fr-FR" sz="2000" noProof="0" dirty="0"/>
              <a:t>a séquence d’événements suivante :</a:t>
            </a:r>
          </a:p>
          <a:p>
            <a:pPr marL="914400" lvl="1" indent="-457200" algn="just">
              <a:lnSpc>
                <a:spcPts val="2400"/>
              </a:lnSpc>
              <a:buFont typeface="+mj-lt"/>
              <a:buAutoNum type="arabicPeriod"/>
            </a:pPr>
            <a:r>
              <a:rPr lang="fr-FR" sz="2000" noProof="0" dirty="0"/>
              <a:t>Des piqûres apparaissent</a:t>
            </a:r>
          </a:p>
          <a:p>
            <a:pPr marL="914400" lvl="1" indent="-457200" algn="just">
              <a:lnSpc>
                <a:spcPts val="2400"/>
              </a:lnSpc>
              <a:buFont typeface="+mj-lt"/>
              <a:buAutoNum type="arabicPeriod"/>
            </a:pPr>
            <a:r>
              <a:rPr lang="fr-FR" sz="2000" dirty="0"/>
              <a:t>D</a:t>
            </a:r>
            <a:r>
              <a:rPr lang="fr-FR" sz="2000" noProof="0" dirty="0"/>
              <a:t>es fissures se créent à partir d’un site d’initiation de piqûre</a:t>
            </a:r>
          </a:p>
          <a:p>
            <a:pPr marL="914400" lvl="1" indent="-457200" algn="just">
              <a:lnSpc>
                <a:spcPts val="2400"/>
              </a:lnSpc>
              <a:buFont typeface="+mj-lt"/>
              <a:buAutoNum type="arabicPeriod"/>
            </a:pPr>
            <a:r>
              <a:rPr lang="fr-FR" sz="2000" noProof="0" dirty="0"/>
              <a:t>Elle progressent alors à travers le métal selon un mode trans-granulaire ou intergranulaire.</a:t>
            </a:r>
          </a:p>
          <a:p>
            <a:pPr marL="914400" lvl="1" indent="-457200" algn="just">
              <a:lnSpc>
                <a:spcPts val="2400"/>
              </a:lnSpc>
              <a:buFont typeface="+mj-lt"/>
              <a:buAutoNum type="arabicPeriod"/>
            </a:pPr>
            <a:r>
              <a:rPr lang="fr-FR" sz="2000" noProof="0" dirty="0"/>
              <a:t>La rupture se produit</a:t>
            </a:r>
          </a:p>
        </p:txBody>
      </p:sp>
      <p:pic>
        <p:nvPicPr>
          <p:cNvPr id="1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900"/>
          <a:stretch>
            <a:fillRect/>
          </a:stretch>
        </p:blipFill>
        <p:spPr>
          <a:xfrm>
            <a:off x="4913366" y="2044834"/>
            <a:ext cx="3919313" cy="3788612"/>
          </a:xfrm>
        </p:spPr>
      </p:pic>
      <p:sp>
        <p:nvSpPr>
          <p:cNvPr id="7" name="TextBox 6"/>
          <p:cNvSpPr txBox="1"/>
          <p:nvPr/>
        </p:nvSpPr>
        <p:spPr>
          <a:xfrm>
            <a:off x="330468" y="6324437"/>
            <a:ext cx="7891393" cy="353943"/>
          </a:xfrm>
          <a:prstGeom prst="rect">
            <a:avLst/>
          </a:prstGeom>
          <a:noFill/>
        </p:spPr>
        <p:txBody>
          <a:bodyPr wrap="square" rtlCol="0">
            <a:spAutoFit/>
          </a:bodyPr>
          <a:lstStyle/>
          <a:p>
            <a:r>
              <a:rPr lang="fr-FR" dirty="0"/>
              <a:t>Note : voir l’Annexe pour les désignations EN normalisées</a:t>
            </a:r>
          </a:p>
        </p:txBody>
      </p:sp>
      <p:sp>
        <p:nvSpPr>
          <p:cNvPr id="8"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37</a:t>
            </a:fld>
            <a:endParaRPr lang="fr-BE" dirty="0"/>
          </a:p>
        </p:txBody>
      </p:sp>
      <p:grpSp>
        <p:nvGrpSpPr>
          <p:cNvPr id="16" name="Groupe 15"/>
          <p:cNvGrpSpPr/>
          <p:nvPr/>
        </p:nvGrpSpPr>
        <p:grpSpPr>
          <a:xfrm>
            <a:off x="5190392" y="1968024"/>
            <a:ext cx="3694115" cy="3899536"/>
            <a:chOff x="5190393" y="2048608"/>
            <a:chExt cx="3408484" cy="3598022"/>
          </a:xfrm>
        </p:grpSpPr>
        <p:sp>
          <p:nvSpPr>
            <p:cNvPr id="9" name="ZoneTexte 8"/>
            <p:cNvSpPr txBox="1"/>
            <p:nvPr/>
          </p:nvSpPr>
          <p:spPr>
            <a:xfrm>
              <a:off x="6743707" y="5433646"/>
              <a:ext cx="1784838" cy="212984"/>
            </a:xfrm>
            <a:prstGeom prst="rect">
              <a:avLst/>
            </a:prstGeom>
            <a:solidFill>
              <a:schemeClr val="bg1"/>
            </a:solidFill>
          </p:spPr>
          <p:txBody>
            <a:bodyPr wrap="square" tIns="0" rtlCol="0">
              <a:spAutoFit/>
            </a:bodyPr>
            <a:lstStyle/>
            <a:p>
              <a:pPr algn="r"/>
              <a:r>
                <a:rPr lang="fr-FR" sz="1200" b="1" dirty="0"/>
                <a:t>Teneur en chlorures </a:t>
              </a:r>
              <a:r>
                <a:rPr lang="fr-FR" sz="1200" dirty="0"/>
                <a:t>(en %)</a:t>
              </a:r>
            </a:p>
          </p:txBody>
        </p:sp>
        <p:sp>
          <p:nvSpPr>
            <p:cNvPr id="11" name="ZoneTexte 10"/>
            <p:cNvSpPr txBox="1"/>
            <p:nvPr/>
          </p:nvSpPr>
          <p:spPr>
            <a:xfrm>
              <a:off x="5190393" y="2077913"/>
              <a:ext cx="656493" cy="184666"/>
            </a:xfrm>
            <a:prstGeom prst="rect">
              <a:avLst/>
            </a:prstGeom>
            <a:solidFill>
              <a:schemeClr val="bg1"/>
            </a:solidFill>
          </p:spPr>
          <p:txBody>
            <a:bodyPr wrap="square" lIns="36000" tIns="0" bIns="0" rtlCol="0">
              <a:spAutoFit/>
            </a:bodyPr>
            <a:lstStyle/>
            <a:p>
              <a:r>
                <a:rPr lang="fr-FR" sz="1200" b="1" dirty="0"/>
                <a:t>°C (°F)</a:t>
              </a:r>
            </a:p>
          </p:txBody>
        </p:sp>
        <p:sp>
          <p:nvSpPr>
            <p:cNvPr id="12" name="Rectangle 11"/>
            <p:cNvSpPr/>
            <p:nvPr/>
          </p:nvSpPr>
          <p:spPr>
            <a:xfrm>
              <a:off x="8361484" y="2048608"/>
              <a:ext cx="237393"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5866754" y="4816218"/>
              <a:ext cx="468000" cy="397571"/>
            </a:xfrm>
            <a:prstGeom prst="rect">
              <a:avLst/>
            </a:prstGeom>
            <a:solidFill>
              <a:srgbClr val="CCECFF"/>
            </a:solidFill>
          </p:spPr>
          <p:txBody>
            <a:bodyPr wrap="square" lIns="0" tIns="0" rIns="0" bIns="0" rtlCol="0">
              <a:spAutoFit/>
            </a:bodyPr>
            <a:lstStyle/>
            <a:p>
              <a:pPr algn="ctr"/>
              <a:r>
                <a:rPr lang="fr-FR" sz="1400" b="1" dirty="0"/>
                <a:t>Pas de CSC</a:t>
              </a:r>
            </a:p>
          </p:txBody>
        </p:sp>
        <p:sp>
          <p:nvSpPr>
            <p:cNvPr id="15" name="ZoneTexte 14"/>
            <p:cNvSpPr txBox="1"/>
            <p:nvPr/>
          </p:nvSpPr>
          <p:spPr>
            <a:xfrm>
              <a:off x="7420705" y="2417885"/>
              <a:ext cx="958364" cy="255581"/>
            </a:xfrm>
            <a:prstGeom prst="rect">
              <a:avLst/>
            </a:prstGeom>
            <a:solidFill>
              <a:schemeClr val="bg1"/>
            </a:solidFill>
            <a:ln w="19050">
              <a:solidFill>
                <a:schemeClr val="tx1"/>
              </a:solidFill>
            </a:ln>
          </p:spPr>
          <p:txBody>
            <a:bodyPr wrap="square" lIns="0" tIns="0" rIns="0" bIns="0" rtlCol="0">
              <a:spAutoFit/>
            </a:bodyPr>
            <a:lstStyle/>
            <a:p>
              <a:pPr algn="ctr"/>
              <a:r>
                <a:rPr lang="fr-FR" sz="900" b="1" dirty="0"/>
                <a:t>SAF 2507</a:t>
              </a:r>
            </a:p>
            <a:p>
              <a:pPr algn="ctr"/>
              <a:r>
                <a:rPr lang="fr-FR" sz="900" b="1" dirty="0"/>
                <a:t>Pas de fissuration</a:t>
              </a:r>
            </a:p>
          </p:txBody>
        </p:sp>
      </p:grpSp>
    </p:spTree>
    <p:extLst>
      <p:ext uri="{BB962C8B-B14F-4D97-AF65-F5344CB8AC3E}">
        <p14:creationId xmlns:p14="http://schemas.microsoft.com/office/powerpoint/2010/main" val="3010348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90"/>
            <a:ext cx="8229600" cy="705076"/>
          </a:xfrm>
        </p:spPr>
        <p:txBody>
          <a:bodyPr>
            <a:normAutofit/>
          </a:bodyPr>
          <a:lstStyle/>
          <a:p>
            <a:r>
              <a:rPr lang="fr-FR" sz="3600" noProof="0" dirty="0"/>
              <a:t>Pour éviter la CSC – deux choix</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56" y="780561"/>
            <a:ext cx="31464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09848" y="780561"/>
            <a:ext cx="4776952" cy="877163"/>
          </a:xfrm>
          <a:prstGeom prst="rect">
            <a:avLst/>
          </a:prstGeom>
          <a:noFill/>
        </p:spPr>
        <p:txBody>
          <a:bodyPr wrap="square" rtlCol="0">
            <a:spAutoFit/>
          </a:bodyPr>
          <a:lstStyle/>
          <a:p>
            <a:pPr algn="just"/>
            <a:r>
              <a:rPr lang="fr-FR" dirty="0"/>
              <a:t>Les chlorures induisent la corrosion sous contrainte dans les aciers inoxydables austénitiques standards, à savoir 1.4301/ 304 ou 1.4401 /316</a:t>
            </a:r>
          </a:p>
        </p:txBody>
      </p:sp>
      <p:sp>
        <p:nvSpPr>
          <p:cNvPr id="9" name="TextBox 8"/>
          <p:cNvSpPr txBox="1"/>
          <p:nvPr/>
        </p:nvSpPr>
        <p:spPr>
          <a:xfrm>
            <a:off x="5294657" y="4551932"/>
            <a:ext cx="3058510" cy="1138773"/>
          </a:xfrm>
          <a:prstGeom prst="rect">
            <a:avLst/>
          </a:prstGeom>
          <a:noFill/>
          <a:ln>
            <a:solidFill>
              <a:schemeClr val="tx1"/>
            </a:solidFill>
          </a:ln>
        </p:spPr>
        <p:txBody>
          <a:bodyPr wrap="square" rtlCol="0">
            <a:spAutoFit/>
          </a:bodyPr>
          <a:lstStyle/>
          <a:p>
            <a:pPr algn="just"/>
            <a:r>
              <a:rPr lang="fr-FR" dirty="0"/>
              <a:t>Choisir des nuances duplex (elles ont un prix plus stable car elles contiennent moins de nickel)</a:t>
            </a:r>
          </a:p>
        </p:txBody>
      </p:sp>
      <p:sp>
        <p:nvSpPr>
          <p:cNvPr id="10" name="TextBox 9"/>
          <p:cNvSpPr txBox="1"/>
          <p:nvPr/>
        </p:nvSpPr>
        <p:spPr>
          <a:xfrm>
            <a:off x="329078" y="4551932"/>
            <a:ext cx="3146425" cy="1138773"/>
          </a:xfrm>
          <a:prstGeom prst="rect">
            <a:avLst/>
          </a:prstGeom>
          <a:noFill/>
          <a:ln>
            <a:solidFill>
              <a:schemeClr val="tx1"/>
            </a:solidFill>
          </a:ln>
        </p:spPr>
        <p:txBody>
          <a:bodyPr wrap="square" rtlCol="0">
            <a:spAutoFit/>
          </a:bodyPr>
          <a:lstStyle/>
          <a:p>
            <a:pPr algn="just"/>
            <a:r>
              <a:rPr lang="fr-FR" dirty="0"/>
              <a:t>Choisir des aciers inoxydables austénitiques avec une teneur élevée en Ni et Mo (meilleure résistance à la corrosion)</a:t>
            </a:r>
          </a:p>
        </p:txBody>
      </p:sp>
      <p:cxnSp>
        <p:nvCxnSpPr>
          <p:cNvPr id="12" name="Straight Arrow Connector 11"/>
          <p:cNvCxnSpPr/>
          <p:nvPr/>
        </p:nvCxnSpPr>
        <p:spPr>
          <a:xfrm>
            <a:off x="1907628" y="2876222"/>
            <a:ext cx="0" cy="749206"/>
          </a:xfrm>
          <a:prstGeom prst="straightConnector1">
            <a:avLst/>
          </a:prstGeom>
          <a:ln w="38100">
            <a:solidFill>
              <a:srgbClr val="4F81B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82486" y="2824523"/>
            <a:ext cx="740979" cy="707886"/>
          </a:xfrm>
          <a:prstGeom prst="rect">
            <a:avLst/>
          </a:prstGeom>
          <a:noFill/>
        </p:spPr>
        <p:txBody>
          <a:bodyPr wrap="square" rtlCol="0">
            <a:spAutoFit/>
          </a:bodyPr>
          <a:lstStyle/>
          <a:p>
            <a:r>
              <a:rPr lang="fr-FR" sz="2000" b="1" dirty="0"/>
              <a:t>+Ni</a:t>
            </a:r>
          </a:p>
          <a:p>
            <a:r>
              <a:rPr lang="fr-FR" sz="2000" b="1" dirty="0"/>
              <a:t>+Mo</a:t>
            </a:r>
          </a:p>
        </p:txBody>
      </p:sp>
      <p:sp>
        <p:nvSpPr>
          <p:cNvPr id="15" name="TextBox 14"/>
          <p:cNvSpPr txBox="1"/>
          <p:nvPr/>
        </p:nvSpPr>
        <p:spPr>
          <a:xfrm>
            <a:off x="946628" y="3735085"/>
            <a:ext cx="1911324" cy="615553"/>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dirty="0"/>
              <a:t>1.4539</a:t>
            </a:r>
          </a:p>
          <a:p>
            <a:pPr algn="ctr"/>
            <a:r>
              <a:rPr lang="fr-FR" dirty="0"/>
              <a:t>1.4547 (6Mo)</a:t>
            </a:r>
          </a:p>
        </p:txBody>
      </p:sp>
      <p:sp>
        <p:nvSpPr>
          <p:cNvPr id="16" name="TextBox 15"/>
          <p:cNvSpPr txBox="1"/>
          <p:nvPr/>
        </p:nvSpPr>
        <p:spPr>
          <a:xfrm>
            <a:off x="4734768" y="2790868"/>
            <a:ext cx="838130" cy="400110"/>
          </a:xfrm>
          <a:prstGeom prst="rect">
            <a:avLst/>
          </a:prstGeom>
          <a:noFill/>
        </p:spPr>
        <p:txBody>
          <a:bodyPr wrap="square" rtlCol="0">
            <a:spAutoFit/>
          </a:bodyPr>
          <a:lstStyle/>
          <a:p>
            <a:r>
              <a:rPr lang="fr-FR" sz="2000" b="1" dirty="0"/>
              <a:t>+Cr</a:t>
            </a:r>
          </a:p>
        </p:txBody>
      </p:sp>
      <p:sp>
        <p:nvSpPr>
          <p:cNvPr id="17" name="TextBox 16"/>
          <p:cNvSpPr txBox="1"/>
          <p:nvPr/>
        </p:nvSpPr>
        <p:spPr>
          <a:xfrm>
            <a:off x="6327315" y="3549734"/>
            <a:ext cx="993195" cy="87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dirty="0"/>
              <a:t>1.4462</a:t>
            </a:r>
          </a:p>
          <a:p>
            <a:pPr algn="ctr"/>
            <a:r>
              <a:rPr lang="fr-FR" dirty="0"/>
              <a:t>1.4410</a:t>
            </a:r>
          </a:p>
          <a:p>
            <a:pPr algn="ctr"/>
            <a:r>
              <a:rPr lang="fr-FR" dirty="0"/>
              <a:t>1.4501</a:t>
            </a:r>
          </a:p>
        </p:txBody>
      </p:sp>
      <p:cxnSp>
        <p:nvCxnSpPr>
          <p:cNvPr id="19" name="Straight Arrow Connector 18"/>
          <p:cNvCxnSpPr/>
          <p:nvPr/>
        </p:nvCxnSpPr>
        <p:spPr>
          <a:xfrm>
            <a:off x="3682484" y="2834976"/>
            <a:ext cx="2545321" cy="677691"/>
          </a:xfrm>
          <a:prstGeom prst="straightConnector1">
            <a:avLst/>
          </a:prstGeom>
          <a:ln w="38100">
            <a:solidFill>
              <a:srgbClr val="4F81B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Slide Number Placeholder 1"/>
          <p:cNvSpPr>
            <a:spLocks noGrp="1"/>
          </p:cNvSpPr>
          <p:nvPr>
            <p:ph type="sldNum" sz="quarter" idx="12"/>
          </p:nvPr>
        </p:nvSpPr>
        <p:spPr>
          <a:xfrm>
            <a:off x="8924925" y="5769228"/>
            <a:ext cx="219075" cy="251861"/>
          </a:xfrm>
        </p:spPr>
        <p:txBody>
          <a:bodyPr lIns="0" rIns="0" bIns="0"/>
          <a:lstStyle/>
          <a:p>
            <a:fld id="{16EEAD88-7AB7-4352-89B4-BF917C658D05}" type="slidenum">
              <a:rPr lang="fr-BE" smtClean="0"/>
              <a:pPr/>
              <a:t>38</a:t>
            </a:fld>
            <a:endParaRPr lang="fr-BE" dirty="0"/>
          </a:p>
        </p:txBody>
      </p:sp>
      <p:sp>
        <p:nvSpPr>
          <p:cNvPr id="14" name="Rectangle à coins arrondis 13"/>
          <p:cNvSpPr/>
          <p:nvPr/>
        </p:nvSpPr>
        <p:spPr>
          <a:xfrm>
            <a:off x="124875" y="5953703"/>
            <a:ext cx="8468140" cy="78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hlinkClick r:id="rId4"/>
              </a:rPr>
              <a:t>Les inox </a:t>
            </a:r>
            <a:r>
              <a:rPr lang="fr-FR" dirty="0" err="1">
                <a:solidFill>
                  <a:srgbClr val="FF0000"/>
                </a:solidFill>
                <a:hlinkClick r:id="rId4"/>
              </a:rPr>
              <a:t>ferritiques</a:t>
            </a:r>
            <a:r>
              <a:rPr lang="fr-FR" dirty="0">
                <a:solidFill>
                  <a:srgbClr val="FF0000"/>
                </a:solidFill>
                <a:hlinkClick r:id="rId4"/>
              </a:rPr>
              <a:t> et </a:t>
            </a:r>
            <a:r>
              <a:rPr lang="fr-FR" dirty="0" err="1">
                <a:solidFill>
                  <a:srgbClr val="FF0000"/>
                </a:solidFill>
                <a:hlinkClick r:id="rId4"/>
              </a:rPr>
              <a:t>austéno-ferritiques</a:t>
            </a:r>
            <a:r>
              <a:rPr lang="fr-FR" dirty="0">
                <a:solidFill>
                  <a:srgbClr val="FF0000"/>
                </a:solidFill>
                <a:hlinkClick r:id="rId4"/>
              </a:rPr>
              <a:t> (Duplex) sont insensibles à la Corrosion sous Contrainte (car la ferrite n’y est pas sensible, contrairement à l’austénite).</a:t>
            </a:r>
          </a:p>
          <a:p>
            <a:pPr algn="ctr"/>
            <a:r>
              <a:rPr lang="fr-FR" dirty="0">
                <a:solidFill>
                  <a:srgbClr val="FF0000"/>
                </a:solidFill>
                <a:hlinkClick r:id="rId4"/>
              </a:rPr>
              <a:t>Pour plus d’information sur ces nuances, veuillez vous reporter au Module 4</a:t>
            </a:r>
            <a:endParaRPr lang="en-US" dirty="0">
              <a:solidFill>
                <a:srgbClr val="FF0000"/>
              </a:solidFill>
            </a:endParaRPr>
          </a:p>
        </p:txBody>
      </p:sp>
    </p:spTree>
    <p:extLst>
      <p:ext uri="{BB962C8B-B14F-4D97-AF65-F5344CB8AC3E}">
        <p14:creationId xmlns:p14="http://schemas.microsoft.com/office/powerpoint/2010/main" val="1073394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3" y="0"/>
            <a:ext cx="8909222" cy="1854959"/>
          </a:xfrm>
        </p:spPr>
        <p:txBody>
          <a:bodyPr>
            <a:noAutofit/>
          </a:bodyPr>
          <a:lstStyle/>
          <a:p>
            <a:r>
              <a:rPr lang="fr-FR" sz="4000" noProof="0" dirty="0"/>
              <a:t>4. </a:t>
            </a:r>
            <a:r>
              <a:rPr lang="fr-FR" sz="4000" dirty="0"/>
              <a:t>Comment choisir l’acier inoxydable adapté au niveau de résistance à la corrosion recherché ?</a:t>
            </a:r>
            <a:endParaRPr lang="fr-FR" sz="4000" noProof="0" dirty="0"/>
          </a:p>
        </p:txBody>
      </p:sp>
      <p:sp>
        <p:nvSpPr>
          <p:cNvPr id="6" name="Subtitle 5"/>
          <p:cNvSpPr>
            <a:spLocks noGrp="1"/>
          </p:cNvSpPr>
          <p:nvPr>
            <p:ph idx="1"/>
          </p:nvPr>
        </p:nvSpPr>
        <p:spPr>
          <a:xfrm>
            <a:off x="457200" y="2484892"/>
            <a:ext cx="8229600" cy="1888217"/>
          </a:xfrm>
        </p:spPr>
        <p:txBody>
          <a:bodyPr>
            <a:normAutofit/>
          </a:bodyPr>
          <a:lstStyle/>
          <a:p>
            <a:pPr marL="0" indent="0">
              <a:buNone/>
            </a:pPr>
            <a:r>
              <a:rPr lang="fr-FR" dirty="0"/>
              <a:t>Il</a:t>
            </a:r>
            <a:r>
              <a:rPr lang="fr-FR" noProof="0" dirty="0"/>
              <a:t> faut distinguer :</a:t>
            </a:r>
          </a:p>
          <a:p>
            <a:pPr marL="514350" lvl="1" indent="-514350">
              <a:buFont typeface="+mj-lt"/>
              <a:buAutoNum type="arabicPeriod"/>
            </a:pPr>
            <a:r>
              <a:rPr lang="fr-FR" sz="3200" noProof="0" dirty="0"/>
              <a:t>Les applications structurales</a:t>
            </a:r>
          </a:p>
          <a:p>
            <a:pPr marL="514350" lvl="1" indent="-514350">
              <a:buFont typeface="+mj-lt"/>
              <a:buAutoNum type="arabicPeriod"/>
            </a:pPr>
            <a:r>
              <a:rPr lang="fr-FR" sz="3200" noProof="0" dirty="0"/>
              <a:t>Les autres applications</a:t>
            </a:r>
          </a:p>
        </p:txBody>
      </p:sp>
      <p:sp>
        <p:nvSpPr>
          <p:cNvPr id="5"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39</a:t>
            </a:fld>
            <a:endParaRPr lang="fr-BE" dirty="0"/>
          </a:p>
        </p:txBody>
      </p:sp>
    </p:spTree>
    <p:extLst>
      <p:ext uri="{BB962C8B-B14F-4D97-AF65-F5344CB8AC3E}">
        <p14:creationId xmlns:p14="http://schemas.microsoft.com/office/powerpoint/2010/main" val="1447034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noProof="0" dirty="0"/>
              <a:t>La plupart des matériaux se dégrade avec le temps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7617382"/>
              </p:ext>
            </p:extLst>
          </p:nvPr>
        </p:nvGraphicFramePr>
        <p:xfrm>
          <a:off x="457200" y="1995840"/>
          <a:ext cx="8229600" cy="3905048"/>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rPr lang="fr-BE" dirty="0"/>
                        <a:t>Matériau</a:t>
                      </a:r>
                    </a:p>
                  </a:txBody>
                  <a:tcPr/>
                </a:tc>
                <a:tc>
                  <a:txBody>
                    <a:bodyPr/>
                    <a:lstStyle/>
                    <a:p>
                      <a:r>
                        <a:rPr lang="fr-BE" dirty="0"/>
                        <a:t>Bois</a:t>
                      </a:r>
                    </a:p>
                  </a:txBody>
                  <a:tcPr/>
                </a:tc>
                <a:tc>
                  <a:txBody>
                    <a:bodyPr/>
                    <a:lstStyle/>
                    <a:p>
                      <a:r>
                        <a:rPr lang="fr-BE" dirty="0"/>
                        <a:t>Acier</a:t>
                      </a:r>
                    </a:p>
                  </a:txBody>
                  <a:tcPr/>
                </a:tc>
                <a:tc>
                  <a:txBody>
                    <a:bodyPr/>
                    <a:lstStyle/>
                    <a:p>
                      <a:r>
                        <a:rPr lang="fr-BE" dirty="0"/>
                        <a:t>Béton</a:t>
                      </a:r>
                    </a:p>
                  </a:txBody>
                  <a:tcPr/>
                </a:tc>
                <a:extLst>
                  <a:ext uri="{0D108BD9-81ED-4DB2-BD59-A6C34878D82A}">
                    <a16:rowId xmlns:a16="http://schemas.microsoft.com/office/drawing/2014/main" val="10000"/>
                  </a:ext>
                </a:extLst>
              </a:tr>
              <a:tr h="440772">
                <a:tc>
                  <a:txBody>
                    <a:bodyPr/>
                    <a:lstStyle/>
                    <a:p>
                      <a:endParaRPr lang="fr-BE" dirty="0">
                        <a:solidFill>
                          <a:schemeClr val="bg1"/>
                        </a:solidFill>
                      </a:endParaRPr>
                    </a:p>
                  </a:txBody>
                  <a:tcPr/>
                </a:tc>
                <a:tc>
                  <a:txBody>
                    <a:bodyPr/>
                    <a:lstStyle/>
                    <a:p>
                      <a:endParaRPr lang="fr-BE" dirty="0"/>
                    </a:p>
                    <a:p>
                      <a:endParaRPr lang="fr-BE" dirty="0"/>
                    </a:p>
                    <a:p>
                      <a:endParaRPr lang="fr-BE" dirty="0"/>
                    </a:p>
                    <a:p>
                      <a:endParaRPr lang="fr-BE" dirty="0"/>
                    </a:p>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001"/>
                  </a:ext>
                </a:extLst>
              </a:tr>
              <a:tr h="1086836">
                <a:tc>
                  <a:txBody>
                    <a:bodyPr/>
                    <a:lstStyle/>
                    <a:p>
                      <a:r>
                        <a:rPr lang="fr-BE" dirty="0"/>
                        <a:t>Types de dégradation</a:t>
                      </a:r>
                      <a:endParaRPr lang="fr-BE" dirty="0">
                        <a:solidFill>
                          <a:schemeClr val="bg1"/>
                        </a:solidFill>
                      </a:endParaRPr>
                    </a:p>
                  </a:txBody>
                  <a:tcPr/>
                </a:tc>
                <a:tc>
                  <a:txBody>
                    <a:bodyPr/>
                    <a:lstStyle/>
                    <a:p>
                      <a:r>
                        <a:rPr lang="fr-BE" dirty="0"/>
                        <a:t>Champignons</a:t>
                      </a:r>
                    </a:p>
                    <a:p>
                      <a:r>
                        <a:rPr lang="fr-BE" dirty="0"/>
                        <a:t>Insectes</a:t>
                      </a:r>
                    </a:p>
                    <a:p>
                      <a:r>
                        <a:rPr lang="fr-BE" dirty="0"/>
                        <a:t>Soleil &amp; pluie</a:t>
                      </a:r>
                    </a:p>
                  </a:txBody>
                  <a:tcPr/>
                </a:tc>
                <a:tc>
                  <a:txBody>
                    <a:bodyPr/>
                    <a:lstStyle/>
                    <a:p>
                      <a:r>
                        <a:rPr lang="fr-BE" dirty="0"/>
                        <a:t>Rouille</a:t>
                      </a:r>
                    </a:p>
                  </a:txBody>
                  <a:tcPr/>
                </a:tc>
                <a:tc>
                  <a:txBody>
                    <a:bodyPr/>
                    <a:lstStyle/>
                    <a:p>
                      <a:r>
                        <a:rPr lang="fr-BE" dirty="0"/>
                        <a:t>Fissures/Écaillage</a:t>
                      </a:r>
                    </a:p>
                    <a:p>
                      <a:endParaRPr lang="fr-BE" dirty="0"/>
                    </a:p>
                  </a:txBody>
                  <a:tcPr/>
                </a:tc>
                <a:extLst>
                  <a:ext uri="{0D108BD9-81ED-4DB2-BD59-A6C34878D82A}">
                    <a16:rowId xmlns:a16="http://schemas.microsoft.com/office/drawing/2014/main" val="10002"/>
                  </a:ext>
                </a:extLst>
              </a:tr>
              <a:tr h="911620">
                <a:tc>
                  <a:txBody>
                    <a:bodyPr/>
                    <a:lstStyle/>
                    <a:p>
                      <a:r>
                        <a:rPr lang="fr-BE" dirty="0"/>
                        <a:t>Mesures correctives</a:t>
                      </a:r>
                      <a:endParaRPr lang="fr-BE" dirty="0">
                        <a:solidFill>
                          <a:schemeClr val="bg1"/>
                        </a:solidFill>
                      </a:endParaRPr>
                    </a:p>
                  </a:txBody>
                  <a:tcPr/>
                </a:tc>
                <a:tc>
                  <a:txBody>
                    <a:bodyPr/>
                    <a:lstStyle/>
                    <a:p>
                      <a:r>
                        <a:rPr lang="fr-BE" dirty="0"/>
                        <a:t>Chimiques</a:t>
                      </a:r>
                    </a:p>
                    <a:p>
                      <a:r>
                        <a:rPr lang="fr-BE" dirty="0"/>
                        <a:t>Peintures/vernis</a:t>
                      </a:r>
                    </a:p>
                  </a:txBody>
                  <a:tcPr/>
                </a:tc>
                <a:tc>
                  <a:txBody>
                    <a:bodyPr/>
                    <a:lstStyle/>
                    <a:p>
                      <a:r>
                        <a:rPr lang="fr-BE" dirty="0"/>
                        <a:t>Galvanisation</a:t>
                      </a:r>
                    </a:p>
                    <a:p>
                      <a:r>
                        <a:rPr lang="fr-BE" dirty="0"/>
                        <a:t>Peinture</a:t>
                      </a:r>
                    </a:p>
                  </a:txBody>
                  <a:tcPr/>
                </a:tc>
                <a:tc>
                  <a:txBody>
                    <a:bodyPr/>
                    <a:lstStyle/>
                    <a:p>
                      <a:r>
                        <a:rPr lang="fr-BE" dirty="0"/>
                        <a:t>Armatures résistantes à la corrosion</a:t>
                      </a:r>
                    </a:p>
                  </a:txBody>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720" y="2533054"/>
            <a:ext cx="1800000" cy="1197796"/>
          </a:xfrm>
          <a:prstGeom prst="rect">
            <a:avLst/>
          </a:prstGeom>
          <a:ln w="127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61" y="2534761"/>
            <a:ext cx="1800000" cy="1197818"/>
          </a:xfrm>
          <a:prstGeom prst="rect">
            <a:avLst/>
          </a:prstGeom>
          <a:ln w="12700">
            <a:solidFill>
              <a:schemeClr val="tx1"/>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36804" y="2534761"/>
            <a:ext cx="1800000" cy="1197818"/>
          </a:xfrm>
          <a:prstGeom prst="rect">
            <a:avLst/>
          </a:prstGeom>
          <a:ln w="12700">
            <a:solidFill>
              <a:schemeClr val="tx1"/>
            </a:solidFill>
          </a:ln>
        </p:spPr>
      </p:pic>
      <p:sp>
        <p:nvSpPr>
          <p:cNvPr id="9"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4</a:t>
            </a:fld>
            <a:endParaRPr lang="fr-BE" dirty="0"/>
          </a:p>
        </p:txBody>
      </p:sp>
    </p:spTree>
    <p:extLst>
      <p:ext uri="{BB962C8B-B14F-4D97-AF65-F5344CB8AC3E}">
        <p14:creationId xmlns:p14="http://schemas.microsoft.com/office/powerpoint/2010/main" val="1345599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noProof="0" dirty="0"/>
              <a:t> 4-1. Les applications structurales</a:t>
            </a:r>
          </a:p>
        </p:txBody>
      </p:sp>
      <p:sp>
        <p:nvSpPr>
          <p:cNvPr id="3" name="Subtitle 2"/>
          <p:cNvSpPr>
            <a:spLocks noGrp="1"/>
          </p:cNvSpPr>
          <p:nvPr>
            <p:ph idx="1"/>
          </p:nvPr>
        </p:nvSpPr>
        <p:spPr>
          <a:xfrm>
            <a:off x="457200" y="1600200"/>
            <a:ext cx="8355724" cy="5023022"/>
          </a:xfrm>
        </p:spPr>
        <p:txBody>
          <a:bodyPr>
            <a:normAutofit fontScale="77500" lnSpcReduction="20000"/>
          </a:bodyPr>
          <a:lstStyle/>
          <a:p>
            <a:pPr marL="0" indent="0" algn="just">
              <a:lnSpc>
                <a:spcPct val="110000"/>
              </a:lnSpc>
              <a:buNone/>
            </a:pPr>
            <a:r>
              <a:rPr lang="fr-FR" noProof="0" dirty="0"/>
              <a:t>L’Eurocode 3 Partie 1-4 </a:t>
            </a:r>
            <a:r>
              <a:rPr lang="fr-FR" dirty="0"/>
              <a:t>décrit</a:t>
            </a:r>
            <a:r>
              <a:rPr lang="fr-FR" noProof="0" dirty="0"/>
              <a:t> une procédure permettant de choisir la(les) nuance(s) d’acier inoxydable appropriée(s) à l’environnement des ouvrages (il est à noter qu’au moment de la rédaction de ce document – c’est-à-dire en novembre 2014 – les recommandations du Groupe d’évolution de l’EN 1993-1-4 n’ont pas encore été appliquées)</a:t>
            </a:r>
          </a:p>
          <a:p>
            <a:pPr algn="just">
              <a:lnSpc>
                <a:spcPct val="110000"/>
              </a:lnSpc>
            </a:pPr>
            <a:endParaRPr lang="fr-FR" sz="1800" noProof="0" dirty="0"/>
          </a:p>
          <a:p>
            <a:pPr marL="0" indent="0" algn="just">
              <a:lnSpc>
                <a:spcPct val="110000"/>
              </a:lnSpc>
              <a:buNone/>
            </a:pPr>
            <a:r>
              <a:rPr lang="fr-FR" noProof="0" dirty="0"/>
              <a:t>Cette procédure est présentée dans les prochaines diapos.</a:t>
            </a:r>
          </a:p>
          <a:p>
            <a:pPr marL="0" indent="0" algn="just">
              <a:lnSpc>
                <a:spcPct val="110000"/>
              </a:lnSpc>
              <a:buNone/>
            </a:pPr>
            <a:r>
              <a:rPr lang="fr-FR" noProof="0" dirty="0"/>
              <a:t>Elle est applicable à :</a:t>
            </a:r>
          </a:p>
          <a:p>
            <a:pPr algn="just">
              <a:lnSpc>
                <a:spcPct val="110000"/>
              </a:lnSpc>
            </a:pPr>
            <a:r>
              <a:rPr lang="fr-FR" sz="2600" dirty="0"/>
              <a:t>d</a:t>
            </a:r>
            <a:r>
              <a:rPr lang="fr-FR" sz="2600" noProof="0" dirty="0"/>
              <a:t>es éléments soumis à des sollicitations mécaniques</a:t>
            </a:r>
          </a:p>
          <a:p>
            <a:pPr algn="just">
              <a:lnSpc>
                <a:spcPct val="110000"/>
              </a:lnSpc>
            </a:pPr>
            <a:r>
              <a:rPr lang="fr-FR" sz="2600" dirty="0"/>
              <a:t>u</a:t>
            </a:r>
            <a:r>
              <a:rPr lang="fr-FR" sz="2600" noProof="0" dirty="0"/>
              <a:t>ne utilisation en extérieur</a:t>
            </a:r>
          </a:p>
          <a:p>
            <a:pPr algn="just">
              <a:lnSpc>
                <a:spcPct val="110000"/>
              </a:lnSpc>
            </a:pPr>
            <a:r>
              <a:rPr lang="fr-FR" sz="2600" dirty="0"/>
              <a:t>d</a:t>
            </a:r>
            <a:r>
              <a:rPr lang="fr-FR" sz="2600" noProof="0" dirty="0"/>
              <a:t>es environnements sans immersion fréquente dans l’eau de mer</a:t>
            </a:r>
          </a:p>
          <a:p>
            <a:pPr algn="just">
              <a:lnSpc>
                <a:spcPct val="110000"/>
              </a:lnSpc>
            </a:pPr>
            <a:r>
              <a:rPr lang="fr-FR" sz="2600" dirty="0"/>
              <a:t>u</a:t>
            </a:r>
            <a:r>
              <a:rPr lang="fr-FR" sz="2600" noProof="0" dirty="0"/>
              <a:t>n pH compris entre 4 et 10</a:t>
            </a:r>
          </a:p>
          <a:p>
            <a:pPr algn="just">
              <a:lnSpc>
                <a:spcPct val="110000"/>
              </a:lnSpc>
            </a:pPr>
            <a:r>
              <a:rPr lang="fr-FR" sz="2600" noProof="0" dirty="0"/>
              <a:t>aucune exposition à des produits chimiques</a:t>
            </a:r>
          </a:p>
        </p:txBody>
      </p:sp>
      <p:sp>
        <p:nvSpPr>
          <p:cNvPr id="5"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40</a:t>
            </a:fld>
            <a:endParaRPr lang="fr-BE" dirty="0"/>
          </a:p>
        </p:txBody>
      </p:sp>
    </p:spTree>
    <p:extLst>
      <p:ext uri="{BB962C8B-B14F-4D97-AF65-F5344CB8AC3E}">
        <p14:creationId xmlns:p14="http://schemas.microsoft.com/office/powerpoint/2010/main" val="2247230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r>
              <a:rPr lang="fr-FR" noProof="0" dirty="0"/>
              <a:t>Comment fonctionne la procédure ?</a:t>
            </a:r>
          </a:p>
        </p:txBody>
      </p:sp>
      <p:sp>
        <p:nvSpPr>
          <p:cNvPr id="5" name="Content Placeholder 4"/>
          <p:cNvSpPr>
            <a:spLocks noGrp="1"/>
          </p:cNvSpPr>
          <p:nvPr>
            <p:ph idx="1"/>
          </p:nvPr>
        </p:nvSpPr>
        <p:spPr>
          <a:xfrm>
            <a:off x="296557" y="1600200"/>
            <a:ext cx="8637377" cy="5257800"/>
          </a:xfrm>
        </p:spPr>
        <p:txBody>
          <a:bodyPr>
            <a:normAutofit fontScale="77500" lnSpcReduction="20000"/>
          </a:bodyPr>
          <a:lstStyle/>
          <a:p>
            <a:pPr marL="358775" indent="-358775">
              <a:lnSpc>
                <a:spcPct val="110000"/>
              </a:lnSpc>
              <a:buFont typeface="+mj-lt"/>
              <a:buAutoNum type="arabicPeriod"/>
            </a:pPr>
            <a:r>
              <a:rPr lang="fr-FR" noProof="0" dirty="0"/>
              <a:t>L’environnement est évalué par un coefficient de résistance à la corrosion (</a:t>
            </a:r>
            <a:r>
              <a:rPr lang="fr-FR" b="1" noProof="0" dirty="0"/>
              <a:t>CRF</a:t>
            </a:r>
            <a:r>
              <a:rPr lang="fr-FR" noProof="0" dirty="0"/>
              <a:t>) qui est la somme de 3 termes : </a:t>
            </a:r>
          </a:p>
          <a:p>
            <a:pPr marL="358775" indent="-358775">
              <a:lnSpc>
                <a:spcPct val="110000"/>
              </a:lnSpc>
              <a:buNone/>
            </a:pPr>
            <a:r>
              <a:rPr lang="fr-FR" dirty="0"/>
              <a:t>	</a:t>
            </a:r>
            <a:r>
              <a:rPr lang="fr-FR" b="1" noProof="0" dirty="0"/>
              <a:t>CRF = F</a:t>
            </a:r>
            <a:r>
              <a:rPr lang="fr-FR" b="1" baseline="-25000" noProof="0" dirty="0"/>
              <a:t>1 </a:t>
            </a:r>
            <a:r>
              <a:rPr lang="fr-FR" b="1" noProof="0" dirty="0"/>
              <a:t>+ F</a:t>
            </a:r>
            <a:r>
              <a:rPr lang="fr-FR" b="1" baseline="-25000" dirty="0"/>
              <a:t>2 </a:t>
            </a:r>
            <a:r>
              <a:rPr lang="fr-FR" b="1" noProof="0" dirty="0"/>
              <a:t>+ F</a:t>
            </a:r>
            <a:r>
              <a:rPr lang="fr-FR" b="1" baseline="-25000" dirty="0"/>
              <a:t>3</a:t>
            </a:r>
            <a:r>
              <a:rPr lang="fr-FR" b="1" noProof="0" dirty="0"/>
              <a:t> </a:t>
            </a:r>
            <a:r>
              <a:rPr lang="fr-FR" noProof="0" dirty="0"/>
              <a:t>où :</a:t>
            </a:r>
          </a:p>
          <a:p>
            <a:pPr marL="715963" lvl="1" indent="-358775">
              <a:lnSpc>
                <a:spcPct val="110000"/>
              </a:lnSpc>
              <a:buFont typeface="+mj-lt"/>
              <a:buAutoNum type="alphaLcParenR"/>
            </a:pPr>
            <a:r>
              <a:rPr lang="fr-FR" b="1" noProof="0" dirty="0"/>
              <a:t>F</a:t>
            </a:r>
            <a:r>
              <a:rPr lang="fr-FR" b="1" baseline="-25000" noProof="0" dirty="0"/>
              <a:t>1</a:t>
            </a:r>
            <a:r>
              <a:rPr lang="fr-FR" noProof="0" dirty="0"/>
              <a:t> quantifie le risque d’exposition aux chlorures d’eau de mer ou à des sels de déverglaçage</a:t>
            </a:r>
          </a:p>
          <a:p>
            <a:pPr marL="715963" lvl="1" indent="-358775">
              <a:lnSpc>
                <a:spcPct val="110000"/>
              </a:lnSpc>
              <a:buFont typeface="+mj-lt"/>
              <a:buAutoNum type="alphaLcParenR"/>
            </a:pPr>
            <a:r>
              <a:rPr lang="fr-FR" b="1" noProof="0" dirty="0"/>
              <a:t>F</a:t>
            </a:r>
            <a:r>
              <a:rPr lang="fr-FR" b="1" baseline="-25000" dirty="0"/>
              <a:t>2</a:t>
            </a:r>
            <a:r>
              <a:rPr lang="fr-FR" noProof="0" dirty="0"/>
              <a:t> quantifie le risque d’exposition au dioxyde de soufre</a:t>
            </a:r>
          </a:p>
          <a:p>
            <a:pPr marL="715963" lvl="1" indent="-358775">
              <a:lnSpc>
                <a:spcPct val="110000"/>
              </a:lnSpc>
              <a:buFont typeface="+mj-lt"/>
              <a:buAutoNum type="alphaLcParenR"/>
            </a:pPr>
            <a:r>
              <a:rPr lang="fr-FR" b="1" noProof="0" dirty="0"/>
              <a:t>F</a:t>
            </a:r>
            <a:r>
              <a:rPr lang="fr-FR" b="1" baseline="-25000" dirty="0"/>
              <a:t>3</a:t>
            </a:r>
            <a:r>
              <a:rPr lang="fr-FR" noProof="0" dirty="0"/>
              <a:t> quantifie la fréquence de nettoyage ou de lavage par l’eau de pluie </a:t>
            </a:r>
          </a:p>
          <a:p>
            <a:pPr marL="514350" indent="-514350">
              <a:lnSpc>
                <a:spcPct val="110000"/>
              </a:lnSpc>
              <a:buFont typeface="+mj-lt"/>
              <a:buAutoNum type="arabicPeriod" startAt="2"/>
            </a:pPr>
            <a:r>
              <a:rPr lang="fr-FR" noProof="0" dirty="0"/>
              <a:t>Un tableau de correspondance donne, pour un </a:t>
            </a:r>
            <a:r>
              <a:rPr lang="fr-FR" b="1" noProof="0" dirty="0"/>
              <a:t>CRF</a:t>
            </a:r>
            <a:r>
              <a:rPr lang="fr-FR" noProof="0" dirty="0"/>
              <a:t> donné, la </a:t>
            </a:r>
            <a:r>
              <a:rPr lang="fr-FR" b="1" noProof="0" dirty="0"/>
              <a:t>C</a:t>
            </a:r>
            <a:r>
              <a:rPr lang="fr-FR" noProof="0" dirty="0"/>
              <a:t>lasse de la </a:t>
            </a:r>
            <a:r>
              <a:rPr lang="fr-FR" b="1" noProof="0" dirty="0"/>
              <a:t>R</a:t>
            </a:r>
            <a:r>
              <a:rPr lang="fr-FR" noProof="0" dirty="0"/>
              <a:t>ésistance à la </a:t>
            </a:r>
            <a:r>
              <a:rPr lang="fr-FR" b="1" noProof="0" dirty="0"/>
              <a:t>C</a:t>
            </a:r>
            <a:r>
              <a:rPr lang="fr-FR" noProof="0" dirty="0"/>
              <a:t>orrosion (</a:t>
            </a:r>
            <a:r>
              <a:rPr lang="fr-FR" b="1" noProof="0" dirty="0"/>
              <a:t>CRC</a:t>
            </a:r>
            <a:r>
              <a:rPr lang="fr-FR" noProof="0" dirty="0"/>
              <a:t>) correspondante</a:t>
            </a:r>
          </a:p>
          <a:p>
            <a:pPr marL="514350" indent="-514350">
              <a:lnSpc>
                <a:spcPct val="110000"/>
              </a:lnSpc>
              <a:buFont typeface="+mj-lt"/>
              <a:buAutoNum type="arabicPeriod" startAt="2"/>
            </a:pPr>
            <a:r>
              <a:rPr lang="fr-FR" noProof="0" dirty="0"/>
              <a:t>Les nuances d’acier inoxydable sont positionnées selon la (</a:t>
            </a:r>
            <a:r>
              <a:rPr lang="fr-FR" b="1" noProof="0" dirty="0"/>
              <a:t>CRC</a:t>
            </a:r>
            <a:r>
              <a:rPr lang="fr-FR" noProof="0" dirty="0"/>
              <a:t>) de I à V en fonction du </a:t>
            </a:r>
            <a:r>
              <a:rPr lang="fr-FR" b="1" noProof="0" dirty="0"/>
              <a:t>CRF</a:t>
            </a:r>
          </a:p>
          <a:p>
            <a:pPr marL="514350" indent="-514350">
              <a:lnSpc>
                <a:spcPct val="110000"/>
              </a:lnSpc>
              <a:buFont typeface="+mj-lt"/>
              <a:buAutoNum type="arabicPeriod" startAt="2"/>
            </a:pPr>
            <a:endParaRPr lang="fr-FR" sz="2100" noProof="0" dirty="0"/>
          </a:p>
          <a:p>
            <a:pPr marL="0" indent="0">
              <a:lnSpc>
                <a:spcPct val="110000"/>
              </a:lnSpc>
              <a:buNone/>
            </a:pPr>
            <a:r>
              <a:rPr lang="fr-FR" sz="2600" i="1" noProof="0" dirty="0"/>
              <a:t>Les tableaux sont présentés dans les 4 prochaines diapos</a:t>
            </a:r>
          </a:p>
        </p:txBody>
      </p:sp>
      <p:sp>
        <p:nvSpPr>
          <p:cNvPr id="6"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41</a:t>
            </a:fld>
            <a:endParaRPr lang="fr-BE" dirty="0"/>
          </a:p>
        </p:txBody>
      </p:sp>
    </p:spTree>
    <p:extLst>
      <p:ext uri="{BB962C8B-B14F-4D97-AF65-F5344CB8AC3E}">
        <p14:creationId xmlns:p14="http://schemas.microsoft.com/office/powerpoint/2010/main" val="3047134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99873609"/>
              </p:ext>
            </p:extLst>
          </p:nvPr>
        </p:nvGraphicFramePr>
        <p:xfrm>
          <a:off x="217819" y="136570"/>
          <a:ext cx="8639176" cy="6182360"/>
        </p:xfrm>
        <a:graphic>
          <a:graphicData uri="http://schemas.openxmlformats.org/drawingml/2006/table">
            <a:tbl>
              <a:tblPr firstRow="1" bandRow="1">
                <a:tableStyleId>{5940675A-B579-460E-94D1-54222C63F5DA}</a:tableStyleId>
              </a:tblPr>
              <a:tblGrid>
                <a:gridCol w="1269786">
                  <a:extLst>
                    <a:ext uri="{9D8B030D-6E8A-4147-A177-3AD203B41FA5}">
                      <a16:colId xmlns:a16="http://schemas.microsoft.com/office/drawing/2014/main" val="20000"/>
                    </a:ext>
                  </a:extLst>
                </a:gridCol>
                <a:gridCol w="3516881">
                  <a:extLst>
                    <a:ext uri="{9D8B030D-6E8A-4147-A177-3AD203B41FA5}">
                      <a16:colId xmlns:a16="http://schemas.microsoft.com/office/drawing/2014/main" val="20001"/>
                    </a:ext>
                  </a:extLst>
                </a:gridCol>
                <a:gridCol w="1421028">
                  <a:extLst>
                    <a:ext uri="{9D8B030D-6E8A-4147-A177-3AD203B41FA5}">
                      <a16:colId xmlns:a16="http://schemas.microsoft.com/office/drawing/2014/main" val="20002"/>
                    </a:ext>
                  </a:extLst>
                </a:gridCol>
                <a:gridCol w="2431481">
                  <a:extLst>
                    <a:ext uri="{9D8B030D-6E8A-4147-A177-3AD203B41FA5}">
                      <a16:colId xmlns:a16="http://schemas.microsoft.com/office/drawing/2014/main" val="20003"/>
                    </a:ext>
                  </a:extLst>
                </a:gridCol>
              </a:tblGrid>
              <a:tr h="370840">
                <a:tc gridSpan="4">
                  <a:txBody>
                    <a:bodyPr/>
                    <a:lstStyle/>
                    <a:p>
                      <a:pPr marL="450850" indent="-450850"/>
                      <a:r>
                        <a:rPr lang="fr-BE" sz="2800" b="1" dirty="0"/>
                        <a:t>F</a:t>
                      </a:r>
                      <a:r>
                        <a:rPr lang="fr-BE" sz="2800" b="1" baseline="-25000" dirty="0"/>
                        <a:t>1</a:t>
                      </a:r>
                      <a:r>
                        <a:rPr lang="fr-BE" sz="2800" b="1" baseline="0" dirty="0"/>
                        <a:t>	</a:t>
                      </a:r>
                      <a:r>
                        <a:rPr lang="fr-BE" sz="2800" b="1" dirty="0"/>
                        <a:t>Risque d’exposition aux chlorures (eau salée ou sels de déverglaçage</a:t>
                      </a:r>
                      <a:r>
                        <a:rPr lang="fr-BE" sz="2800" b="1" baseline="0" dirty="0"/>
                        <a:t>)</a:t>
                      </a:r>
                      <a:endParaRPr lang="en-GB" sz="2800" b="1" dirty="0"/>
                    </a:p>
                  </a:txBody>
                  <a:tcPr/>
                </a:tc>
                <a:tc hMerge="1">
                  <a:txBody>
                    <a:bodyPr/>
                    <a:lstStyle/>
                    <a:p>
                      <a:endParaRPr lang="en-GB" dirty="0"/>
                    </a:p>
                  </a:txBody>
                  <a:tcPr/>
                </a:tc>
                <a:tc hMerge="1">
                  <a:txBody>
                    <a:bodyPr/>
                    <a:lstStyle/>
                    <a:p>
                      <a:endParaRPr lang="fr-FR"/>
                    </a:p>
                  </a:txBody>
                  <a:tcPr/>
                </a:tc>
                <a:tc hMerge="1">
                  <a:txBody>
                    <a:bodyPr/>
                    <a:lstStyle/>
                    <a:p>
                      <a:endParaRPr lang="nl-BE"/>
                    </a:p>
                  </a:txBody>
                  <a:tcPr/>
                </a:tc>
                <a:extLst>
                  <a:ext uri="{0D108BD9-81ED-4DB2-BD59-A6C34878D82A}">
                    <a16:rowId xmlns:a16="http://schemas.microsoft.com/office/drawing/2014/main" val="10000"/>
                  </a:ext>
                </a:extLst>
              </a:tr>
              <a:tr h="370840">
                <a:tc gridSpan="4">
                  <a:txBody>
                    <a:bodyPr/>
                    <a:lstStyle/>
                    <a:p>
                      <a:r>
                        <a:rPr lang="fr-BE" sz="1500" dirty="0"/>
                        <a:t>Note : M est la distance jusqu’à la mer et S est la distance jusqu’à </a:t>
                      </a:r>
                      <a:r>
                        <a:rPr lang="fr-BE" sz="1500" baseline="0" dirty="0"/>
                        <a:t>la route avec des sels de déverglaçage</a:t>
                      </a:r>
                      <a:endParaRPr lang="en-GB" sz="1500" dirty="0"/>
                    </a:p>
                  </a:txBody>
                  <a:tcPr/>
                </a:tc>
                <a:tc hMerge="1">
                  <a:txBody>
                    <a:bodyPr/>
                    <a:lstStyle/>
                    <a:p>
                      <a:endParaRPr lang="en-GB" dirty="0"/>
                    </a:p>
                  </a:txBody>
                  <a:tcPr/>
                </a:tc>
                <a:tc hMerge="1">
                  <a:txBody>
                    <a:bodyPr/>
                    <a:lstStyle/>
                    <a:p>
                      <a:endParaRPr lang="fr-FR"/>
                    </a:p>
                  </a:txBody>
                  <a:tcPr/>
                </a:tc>
                <a:tc hMerge="1">
                  <a:txBody>
                    <a:bodyPr/>
                    <a:lstStyle/>
                    <a:p>
                      <a:endParaRPr lang="nl-BE"/>
                    </a:p>
                  </a:txBody>
                  <a:tcPr/>
                </a:tc>
                <a:extLst>
                  <a:ext uri="{0D108BD9-81ED-4DB2-BD59-A6C34878D82A}">
                    <a16:rowId xmlns:a16="http://schemas.microsoft.com/office/drawing/2014/main" val="10001"/>
                  </a:ext>
                </a:extLst>
              </a:tr>
              <a:tr h="370840">
                <a:tc>
                  <a:txBody>
                    <a:bodyPr/>
                    <a:lstStyle/>
                    <a:p>
                      <a:pPr algn="ctr"/>
                      <a:r>
                        <a:rPr lang="fr-BE" sz="1800" b="1" dirty="0"/>
                        <a:t>1</a:t>
                      </a:r>
                      <a:endParaRPr lang="en-GB" sz="1800" b="1" dirty="0"/>
                    </a:p>
                  </a:txBody>
                  <a:tcPr anchor="ctr"/>
                </a:tc>
                <a:tc gridSpan="3">
                  <a:txBody>
                    <a:bodyPr/>
                    <a:lstStyle/>
                    <a:p>
                      <a:r>
                        <a:rPr lang="fr-BE" sz="1800" b="1" dirty="0"/>
                        <a:t>Environnement intérieur contrôlé</a:t>
                      </a:r>
                      <a:endParaRPr lang="en-GB" sz="1800" b="1" dirty="0"/>
                    </a:p>
                  </a:txBody>
                  <a:tcPr/>
                </a:tc>
                <a:tc hMerge="1">
                  <a:txBody>
                    <a:bodyPr/>
                    <a:lstStyle/>
                    <a:p>
                      <a:endParaRPr lang="fr-FR"/>
                    </a:p>
                  </a:txBody>
                  <a:tcPr/>
                </a:tc>
                <a:tc hMerge="1">
                  <a:txBody>
                    <a:bodyPr/>
                    <a:lstStyle/>
                    <a:p>
                      <a:endParaRPr lang="nl-BE"/>
                    </a:p>
                  </a:txBody>
                  <a:tcPr/>
                </a:tc>
                <a:extLst>
                  <a:ext uri="{0D108BD9-81ED-4DB2-BD59-A6C34878D82A}">
                    <a16:rowId xmlns:a16="http://schemas.microsoft.com/office/drawing/2014/main" val="10002"/>
                  </a:ext>
                </a:extLst>
              </a:tr>
              <a:tr h="370840">
                <a:tc>
                  <a:txBody>
                    <a:bodyPr/>
                    <a:lstStyle/>
                    <a:p>
                      <a:pPr algn="ctr"/>
                      <a:r>
                        <a:rPr lang="fr-BE" sz="1800" b="1" dirty="0"/>
                        <a:t>0</a:t>
                      </a:r>
                      <a:endParaRPr lang="en-GB" sz="1800" b="1" dirty="0"/>
                    </a:p>
                  </a:txBody>
                  <a:tcPr anchor="ctr"/>
                </a:tc>
                <a:tc>
                  <a:txBody>
                    <a:bodyPr/>
                    <a:lstStyle/>
                    <a:p>
                      <a:r>
                        <a:rPr lang="fr-BE" sz="1800" b="1" dirty="0"/>
                        <a:t>Faible</a:t>
                      </a:r>
                      <a:r>
                        <a:rPr lang="fr-BE" sz="1800" b="1" baseline="0" dirty="0"/>
                        <a:t> risque d’exposition</a:t>
                      </a:r>
                      <a:endParaRPr lang="fr-BE" sz="1800" b="1" dirty="0"/>
                    </a:p>
                  </a:txBody>
                  <a:tcPr>
                    <a:lnR w="12700" cap="flat" cmpd="sng" algn="ctr">
                      <a:noFill/>
                      <a:prstDash val="solid"/>
                      <a:round/>
                      <a:headEnd type="none" w="med" len="med"/>
                      <a:tailEnd type="none" w="med" len="med"/>
                    </a:lnR>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dirty="0"/>
                        <a:t>M &gt; 10 km ou S &gt; 100 m</a:t>
                      </a:r>
                      <a:endParaRPr lang="en-GB" sz="1800" b="0" dirty="0"/>
                    </a:p>
                  </a:txBody>
                  <a:tcPr>
                    <a:lnL w="12700" cap="flat" cmpd="sng" algn="ctr">
                      <a:noFill/>
                      <a:prstDash val="solid"/>
                      <a:round/>
                      <a:headEnd type="none" w="med" len="med"/>
                      <a:tailEnd type="none" w="med" len="med"/>
                    </a:ln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8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fr-BE" sz="1800" b="1" dirty="0"/>
                        <a:t>-3</a:t>
                      </a:r>
                      <a:endParaRPr lang="en-GB" sz="1800" b="1" dirty="0"/>
                    </a:p>
                  </a:txBody>
                  <a:tcPr anchor="ctr"/>
                </a:tc>
                <a:tc>
                  <a:txBody>
                    <a:bodyPr/>
                    <a:lstStyle/>
                    <a:p>
                      <a:r>
                        <a:rPr lang="fr-BE" sz="1800" b="1" dirty="0"/>
                        <a:t>Risque d’exposition moyen</a:t>
                      </a:r>
                      <a:endParaRPr lang="fr-BE" sz="1800" b="1" baseline="0" dirty="0"/>
                    </a:p>
                  </a:txBody>
                  <a:tcPr>
                    <a:lnR w="12700" cap="flat" cmpd="sng" algn="ctr">
                      <a:noFill/>
                      <a:prstDash val="solid"/>
                      <a:round/>
                      <a:headEnd type="none" w="med" len="med"/>
                      <a:tailEnd type="none" w="med" len="med"/>
                    </a:lnR>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baseline="0" dirty="0"/>
                        <a:t>1 km &lt; M ≤ 10 km ou 10 m &lt; S ≤ 100 m</a:t>
                      </a:r>
                      <a:endParaRPr lang="en-GB" sz="1800" b="0" dirty="0"/>
                    </a:p>
                  </a:txBody>
                  <a:tcPr marL="0">
                    <a:lnL w="12700" cap="flat" cmpd="sng" algn="ctr">
                      <a:noFill/>
                      <a:prstDash val="solid"/>
                      <a:round/>
                      <a:headEnd type="none" w="med" len="med"/>
                      <a:tailEnd type="none" w="med" len="med"/>
                    </a:ln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800" b="0" dirty="0"/>
                    </a:p>
                  </a:txBody>
                  <a:tcPr marL="0">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ctr"/>
                      <a:r>
                        <a:rPr lang="fr-BE" sz="1800" b="1" dirty="0"/>
                        <a:t>-7</a:t>
                      </a:r>
                      <a:endParaRPr lang="en-GB" sz="1800" b="1" dirty="0"/>
                    </a:p>
                  </a:txBody>
                  <a:tcPr anchor="ctr"/>
                </a:tc>
                <a:tc>
                  <a:txBody>
                    <a:bodyPr/>
                    <a:lstStyle/>
                    <a:p>
                      <a:r>
                        <a:rPr lang="fr-BE" sz="1800" b="1" dirty="0"/>
                        <a:t>Risque d’exposition élevé</a:t>
                      </a:r>
                      <a:endParaRPr lang="fr-BE" sz="1800" b="1" baseline="0" dirty="0"/>
                    </a:p>
                  </a:txBody>
                  <a:tcPr>
                    <a:lnR w="12700" cap="flat" cmpd="sng" algn="ctr">
                      <a:noFill/>
                      <a:prstDash val="solid"/>
                      <a:round/>
                      <a:headEnd type="none" w="med" len="med"/>
                      <a:tailEnd type="none" w="med" len="med"/>
                    </a:lnR>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baseline="0" dirty="0">
                          <a:solidFill>
                            <a:schemeClr val="tx1">
                              <a:lumMod val="95000"/>
                              <a:lumOff val="5000"/>
                            </a:schemeClr>
                          </a:solidFill>
                        </a:rPr>
                        <a:t>0,25 km </a:t>
                      </a:r>
                      <a:r>
                        <a:rPr lang="fr-BE" sz="1800" b="0" baseline="0" dirty="0"/>
                        <a:t>&lt; M ≤ 1 km ou S ≤ 10 m</a:t>
                      </a:r>
                      <a:endParaRPr lang="en-GB" sz="1800" b="0" dirty="0"/>
                    </a:p>
                  </a:txBody>
                  <a:tcPr>
                    <a:lnL w="12700" cap="flat" cmpd="sng" algn="ctr">
                      <a:noFill/>
                      <a:prstDash val="solid"/>
                      <a:round/>
                      <a:headEnd type="none" w="med" len="med"/>
                      <a:tailEnd type="none" w="med" len="med"/>
                    </a:ln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8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pPr algn="ctr"/>
                      <a:r>
                        <a:rPr lang="fr-BE" sz="1800" b="1" dirty="0"/>
                        <a:t>-10</a:t>
                      </a:r>
                      <a:endParaRPr lang="en-GB" sz="1800" b="1" dirty="0"/>
                    </a:p>
                  </a:txBody>
                  <a:tcPr anchor="ctr"/>
                </a:tc>
                <a:tc gridSpan="3">
                  <a:txBody>
                    <a:bodyPr/>
                    <a:lstStyle/>
                    <a:p>
                      <a:r>
                        <a:rPr lang="fr-BE" sz="1800" b="1" dirty="0"/>
                        <a:t>Risque d’exposition très élevé</a:t>
                      </a:r>
                      <a:endParaRPr lang="fr-BE" sz="1800" b="1" baseline="0" dirty="0"/>
                    </a:p>
                    <a:p>
                      <a:r>
                        <a:rPr lang="fr-BE" sz="1800" b="0" baseline="0" dirty="0"/>
                        <a:t>Tunnels routiers où des sels de déverglaçage sont utilisés ou dans lesquels pourraient circuler des véhicules transportant ce type de sels</a:t>
                      </a:r>
                      <a:endParaRPr lang="en-GB" sz="1800" b="0" dirty="0"/>
                    </a:p>
                  </a:txBody>
                  <a:tcPr/>
                </a:tc>
                <a:tc hMerge="1">
                  <a:txBody>
                    <a:bodyPr/>
                    <a:lstStyle/>
                    <a:p>
                      <a:endParaRPr lang="fr-FR"/>
                    </a:p>
                  </a:txBody>
                  <a:tcPr/>
                </a:tc>
                <a:tc hMerge="1">
                  <a:txBody>
                    <a:bodyPr/>
                    <a:lstStyle/>
                    <a:p>
                      <a:endParaRPr lang="nl-BE"/>
                    </a:p>
                  </a:txBody>
                  <a:tcPr/>
                </a:tc>
                <a:extLst>
                  <a:ext uri="{0D108BD9-81ED-4DB2-BD59-A6C34878D82A}">
                    <a16:rowId xmlns:a16="http://schemas.microsoft.com/office/drawing/2014/main" val="10006"/>
                  </a:ext>
                </a:extLst>
              </a:tr>
              <a:tr h="370840">
                <a:tc>
                  <a:txBody>
                    <a:bodyPr/>
                    <a:lstStyle/>
                    <a:p>
                      <a:pPr marL="0" indent="0" algn="ctr">
                        <a:buFontTx/>
                        <a:buNone/>
                      </a:pPr>
                      <a:r>
                        <a:rPr lang="fr-BE" sz="1800" b="1" dirty="0"/>
                        <a:t>-10</a:t>
                      </a:r>
                      <a:endParaRPr lang="en-GB" sz="1800" b="1" dirty="0"/>
                    </a:p>
                  </a:txBody>
                  <a:tcPr anchor="ctr"/>
                </a:tc>
                <a:tc gridSpan="2">
                  <a:txBody>
                    <a:bodyPr/>
                    <a:lstStyle/>
                    <a:p>
                      <a:r>
                        <a:rPr lang="fr-BE" sz="1800" b="1" dirty="0"/>
                        <a:t>Risque d’exposition très élevé</a:t>
                      </a:r>
                      <a:endParaRPr lang="fr-BE" sz="1800" b="1" baseline="0" dirty="0"/>
                    </a:p>
                    <a:p>
                      <a:r>
                        <a:rPr lang="fr-BE" sz="1800" b="0" dirty="0"/>
                        <a:t>Côtes allemandes de la Mer du Nord</a:t>
                      </a:r>
                    </a:p>
                    <a:p>
                      <a:r>
                        <a:rPr lang="fr-BE" sz="1800" b="0" dirty="0"/>
                        <a:t>Toutes les côtes de la mer Baltique</a:t>
                      </a:r>
                      <a:endParaRPr lang="en-GB" sz="1800" b="0" dirty="0"/>
                    </a:p>
                  </a:txBody>
                  <a:tcPr>
                    <a:lnR w="12700" cap="flat" cmpd="sng" algn="ctr">
                      <a:noFill/>
                      <a:prstDash val="solid"/>
                      <a:round/>
                      <a:headEnd type="none" w="med" len="med"/>
                      <a:tailEnd type="none" w="med" len="med"/>
                    </a:lnR>
                  </a:tcPr>
                </a:tc>
                <a:tc hMerge="1">
                  <a:txBody>
                    <a:bodyPr/>
                    <a:lstStyle/>
                    <a:p>
                      <a:endParaRPr lang="fr-F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dirty="0"/>
                        <a:t>M ≤ 0,25 km</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7"/>
                  </a:ext>
                </a:extLst>
              </a:tr>
              <a:tr h="330192">
                <a:tc rowSpan="2">
                  <a:txBody>
                    <a:bodyPr/>
                    <a:lstStyle/>
                    <a:p>
                      <a:pPr marL="0" indent="0" algn="ctr">
                        <a:buFontTx/>
                        <a:buNone/>
                      </a:pPr>
                      <a:r>
                        <a:rPr lang="fr-BE" sz="1800" b="1" dirty="0"/>
                        <a:t>-15</a:t>
                      </a:r>
                      <a:endParaRPr lang="en-GB" sz="1800" b="1" dirty="0"/>
                    </a:p>
                  </a:txBody>
                  <a:tcPr anchor="ctr"/>
                </a:tc>
                <a:tc gridSpan="2">
                  <a:txBody>
                    <a:bodyPr/>
                    <a:lstStyle/>
                    <a:p>
                      <a:r>
                        <a:rPr lang="fr-BE" sz="1800" b="1" dirty="0"/>
                        <a:t>Risque d’exposition très élevé</a:t>
                      </a:r>
                      <a:endParaRPr lang="fr-BE" sz="1800" b="1" baseline="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fr-F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baseline="0" dirty="0"/>
                        <a:t>M </a:t>
                      </a:r>
                      <a:r>
                        <a:rPr lang="fr-BE" sz="1800" b="0" dirty="0"/>
                        <a:t>≤ 0,25 km</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845820">
                <a:tc vMerge="1">
                  <a:txBody>
                    <a:bodyPr/>
                    <a:lstStyle/>
                    <a:p>
                      <a:endParaRPr lang="nl-BE"/>
                    </a:p>
                  </a:txBody>
                  <a:tcPr/>
                </a:tc>
                <a:tc gridSpan="3">
                  <a:txBody>
                    <a:bodyPr/>
                    <a:lstStyle/>
                    <a:p>
                      <a:r>
                        <a:rPr lang="fr-BE" sz="1800" b="0" dirty="0"/>
                        <a:t>Côte Atlantique du Portugal </a:t>
                      </a:r>
                      <a:r>
                        <a:rPr lang="fr-BE" sz="1800" b="0" baseline="0" dirty="0"/>
                        <a:t>, de l’Espagne et de la France</a:t>
                      </a:r>
                    </a:p>
                    <a:p>
                      <a:r>
                        <a:rPr lang="fr-BE" sz="1800" b="0" baseline="0" dirty="0"/>
                        <a:t>Côtes de GB, France, Belgique, Pays-Bas et Sud de la Suède</a:t>
                      </a:r>
                    </a:p>
                    <a:p>
                      <a:r>
                        <a:rPr lang="fr-BE" sz="1800" b="0" baseline="0" dirty="0"/>
                        <a:t>Toutes les autres zones côtières de GB, Norvège, Danemark et Irlande</a:t>
                      </a:r>
                    </a:p>
                    <a:p>
                      <a:r>
                        <a:rPr lang="fr-BE" sz="1800" b="0" baseline="0" dirty="0"/>
                        <a:t>Côtes Méditerranéennes</a:t>
                      </a:r>
                      <a:endParaRPr lang="en-GB" sz="1800" b="0" dirty="0"/>
                    </a:p>
                  </a:txBody>
                  <a:tcPr>
                    <a:lnT w="12700" cap="flat" cmpd="sng" algn="ctr">
                      <a:noFill/>
                      <a:prstDash val="solid"/>
                      <a:round/>
                      <a:headEnd type="none" w="med" len="med"/>
                      <a:tailEnd type="none" w="med" len="med"/>
                    </a:lnT>
                  </a:tcPr>
                </a:tc>
                <a:tc hMerge="1">
                  <a:txBody>
                    <a:bodyPr/>
                    <a:lstStyle/>
                    <a:p>
                      <a:endParaRPr lang="fr-FR"/>
                    </a:p>
                  </a:txBody>
                  <a:tcPr/>
                </a:tc>
                <a:tc hMerge="1">
                  <a:txBody>
                    <a:bodyPr/>
                    <a:lstStyle/>
                    <a:p>
                      <a:endParaRPr lang="en-GB" sz="1500" b="0" dirty="0"/>
                    </a:p>
                  </a:txBody>
                  <a:tcPr/>
                </a:tc>
                <a:extLst>
                  <a:ext uri="{0D108BD9-81ED-4DB2-BD59-A6C34878D82A}">
                    <a16:rowId xmlns:a16="http://schemas.microsoft.com/office/drawing/2014/main" val="10009"/>
                  </a:ext>
                </a:extLst>
              </a:tr>
            </a:tbl>
          </a:graphicData>
        </a:graphic>
      </p:graphicFrame>
      <p:sp>
        <p:nvSpPr>
          <p:cNvPr id="5"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42</a:t>
            </a:fld>
            <a:endParaRPr lang="fr-BE" dirty="0"/>
          </a:p>
        </p:txBody>
      </p:sp>
    </p:spTree>
    <p:extLst>
      <p:ext uri="{BB962C8B-B14F-4D97-AF65-F5344CB8AC3E}">
        <p14:creationId xmlns:p14="http://schemas.microsoft.com/office/powerpoint/2010/main" val="462045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64948161"/>
              </p:ext>
            </p:extLst>
          </p:nvPr>
        </p:nvGraphicFramePr>
        <p:xfrm>
          <a:off x="217819" y="136570"/>
          <a:ext cx="8728473" cy="5125720"/>
        </p:xfrm>
        <a:graphic>
          <a:graphicData uri="http://schemas.openxmlformats.org/drawingml/2006/table">
            <a:tbl>
              <a:tblPr firstRow="1" bandRow="1">
                <a:tableStyleId>{5940675A-B579-460E-94D1-54222C63F5DA}</a:tableStyleId>
              </a:tblPr>
              <a:tblGrid>
                <a:gridCol w="1269786">
                  <a:extLst>
                    <a:ext uri="{9D8B030D-6E8A-4147-A177-3AD203B41FA5}">
                      <a16:colId xmlns:a16="http://schemas.microsoft.com/office/drawing/2014/main" val="20000"/>
                    </a:ext>
                  </a:extLst>
                </a:gridCol>
                <a:gridCol w="3684695">
                  <a:extLst>
                    <a:ext uri="{9D8B030D-6E8A-4147-A177-3AD203B41FA5}">
                      <a16:colId xmlns:a16="http://schemas.microsoft.com/office/drawing/2014/main" val="20001"/>
                    </a:ext>
                  </a:extLst>
                </a:gridCol>
                <a:gridCol w="3773992">
                  <a:extLst>
                    <a:ext uri="{9D8B030D-6E8A-4147-A177-3AD203B41FA5}">
                      <a16:colId xmlns:a16="http://schemas.microsoft.com/office/drawing/2014/main" val="20002"/>
                    </a:ext>
                  </a:extLst>
                </a:gridCol>
              </a:tblGrid>
              <a:tr h="370840">
                <a:tc gridSpan="3">
                  <a:txBody>
                    <a:bodyPr/>
                    <a:lstStyle/>
                    <a:p>
                      <a:pPr marL="450850" marR="0" indent="-450850" algn="l" defTabSz="914400" rtl="0" eaLnBrk="1" fontAlgn="auto" latinLnBrk="0" hangingPunct="1">
                        <a:lnSpc>
                          <a:spcPct val="100000"/>
                        </a:lnSpc>
                        <a:spcBef>
                          <a:spcPts val="0"/>
                        </a:spcBef>
                        <a:spcAft>
                          <a:spcPts val="0"/>
                        </a:spcAft>
                        <a:buClrTx/>
                        <a:buSzTx/>
                        <a:buFontTx/>
                        <a:buNone/>
                        <a:tabLst/>
                        <a:defRPr/>
                      </a:pPr>
                      <a:r>
                        <a:rPr lang="fr-BE" sz="2800" b="1" baseline="0" dirty="0"/>
                        <a:t>F</a:t>
                      </a:r>
                      <a:r>
                        <a:rPr lang="fr-BE" sz="2800" b="1" baseline="-25000" dirty="0"/>
                        <a:t>2</a:t>
                      </a:r>
                      <a:r>
                        <a:rPr lang="fr-BE" sz="2800" b="1" baseline="0" dirty="0"/>
                        <a:t> 	</a:t>
                      </a:r>
                      <a:r>
                        <a:rPr lang="fr-BE" sz="2800" b="1" dirty="0"/>
                        <a:t>Risque d’exposition au</a:t>
                      </a:r>
                      <a:r>
                        <a:rPr lang="fr-BE" sz="2800" b="1" baseline="0" dirty="0"/>
                        <a:t> dioxyde de soufre</a:t>
                      </a:r>
                      <a:endParaRPr lang="en-GB" sz="2800" b="1" baseline="-25000" dirty="0"/>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0"/>
                  </a:ext>
                </a:extLst>
              </a:tr>
              <a:tr h="370840">
                <a:tc gridSpan="3">
                  <a:txBody>
                    <a:bodyPr/>
                    <a:lstStyle/>
                    <a:p>
                      <a:pPr algn="just"/>
                      <a:r>
                        <a:rPr lang="fr-BE" sz="1500" b="0" dirty="0"/>
                        <a:t>Note : Sur</a:t>
                      </a:r>
                      <a:r>
                        <a:rPr lang="fr-BE" sz="1500" b="0" baseline="0" dirty="0"/>
                        <a:t> les côtes </a:t>
                      </a:r>
                      <a:r>
                        <a:rPr lang="fr-BE" sz="1500" b="0" dirty="0"/>
                        <a:t>européennes, les valeurs de dioxyde de soufre</a:t>
                      </a:r>
                      <a:r>
                        <a:rPr lang="fr-BE" sz="1500" b="0" baseline="0" dirty="0"/>
                        <a:t> sont généralement basses. Loin des côtes, </a:t>
                      </a:r>
                      <a:r>
                        <a:rPr lang="fr-BE" sz="1500" b="0" dirty="0"/>
                        <a:t>les valeurs de dioxyde de soufre</a:t>
                      </a:r>
                      <a:r>
                        <a:rPr lang="fr-BE" sz="1500" b="0" baseline="0" dirty="0"/>
                        <a:t> sont soit faibles, soit moyennes. Les classifications élevées sont inhabituelles et associées à des zones très industrielles ou avec des environnements spécifiques comme les tunnels routiers par exemple. Les dépôts de </a:t>
                      </a:r>
                      <a:r>
                        <a:rPr lang="fr-BE" sz="1500" b="0" dirty="0"/>
                        <a:t>dioxyde de soufre</a:t>
                      </a:r>
                      <a:r>
                        <a:rPr lang="fr-BE" sz="1500" b="0" baseline="0" dirty="0"/>
                        <a:t> peuvent être évalués selon la méthode de l’ISO 9225.</a:t>
                      </a:r>
                      <a:endParaRPr lang="en-GB" sz="1500" b="0" dirty="0"/>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1"/>
                  </a:ext>
                </a:extLst>
              </a:tr>
              <a:tr h="370840">
                <a:tc>
                  <a:txBody>
                    <a:bodyPr/>
                    <a:lstStyle/>
                    <a:p>
                      <a:pPr algn="ctr"/>
                      <a:r>
                        <a:rPr lang="fr-BE" sz="1500" b="1" dirty="0"/>
                        <a:t>0</a:t>
                      </a:r>
                      <a:endParaRPr lang="en-GB" sz="15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500" b="1" kern="1200" baseline="0" dirty="0">
                          <a:solidFill>
                            <a:schemeClr val="tx1"/>
                          </a:solidFill>
                          <a:latin typeface="+mn-lt"/>
                          <a:ea typeface="+mn-ea"/>
                          <a:cs typeface="+mn-cs"/>
                        </a:rPr>
                        <a:t>Faible risque d’exposition</a:t>
                      </a:r>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500" b="0" dirty="0">
                          <a:latin typeface="+mn-lt"/>
                        </a:rPr>
                        <a:t>(&lt;10 µg/m³</a:t>
                      </a:r>
                      <a:r>
                        <a:rPr lang="fr-BE" sz="1500" b="0" baseline="0" dirty="0">
                          <a:latin typeface="+mn-lt"/>
                        </a:rPr>
                        <a:t> de dépôts moyens</a:t>
                      </a:r>
                      <a:r>
                        <a:rPr lang="en-GB" sz="1500" b="0" baseline="0" dirty="0">
                          <a:latin typeface="+mn-lt"/>
                        </a:rPr>
                        <a:t>)</a:t>
                      </a:r>
                      <a:endParaRPr lang="en-GB" sz="1500" b="0" dirty="0">
                        <a:latin typeface="+mn-lt"/>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r>
                        <a:rPr lang="fr-BE" sz="1500" b="1" dirty="0"/>
                        <a:t>-5</a:t>
                      </a:r>
                      <a:endParaRPr lang="en-GB" sz="15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500" b="1" kern="1200" dirty="0">
                          <a:solidFill>
                            <a:schemeClr val="tx1"/>
                          </a:solidFill>
                          <a:latin typeface="+mn-lt"/>
                          <a:ea typeface="+mn-ea"/>
                          <a:cs typeface="+mn-cs"/>
                        </a:rPr>
                        <a:t>Risque d’exposition moyen</a:t>
                      </a:r>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500" b="0" baseline="0" dirty="0"/>
                        <a:t>(10 – 90 </a:t>
                      </a:r>
                      <a:r>
                        <a:rPr lang="fr-BE" sz="1500" b="0" dirty="0">
                          <a:latin typeface="+mn-lt"/>
                        </a:rPr>
                        <a:t>µg/m³ </a:t>
                      </a:r>
                      <a:r>
                        <a:rPr lang="fr-BE" sz="1500" b="0" baseline="0" dirty="0">
                          <a:latin typeface="+mn-lt"/>
                        </a:rPr>
                        <a:t>de dépôts moyens</a:t>
                      </a:r>
                      <a:r>
                        <a:rPr lang="en-GB" sz="1500" b="0" dirty="0">
                          <a:latin typeface="+mn-lt"/>
                        </a:rPr>
                        <a:t>)</a:t>
                      </a:r>
                      <a:endParaRPr lang="en-GB" sz="15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fr-BE" sz="1500" b="1" dirty="0"/>
                        <a:t>-10</a:t>
                      </a:r>
                      <a:endParaRPr lang="en-GB" sz="1500" b="1" dirty="0"/>
                    </a:p>
                  </a:txBody>
                  <a:tcPr anchor="ctr"/>
                </a:tc>
                <a:tc>
                  <a:txBody>
                    <a:bodyPr/>
                    <a:lstStyle/>
                    <a:p>
                      <a:r>
                        <a:rPr lang="fr-BE" sz="1500" b="1" kern="1200" dirty="0">
                          <a:solidFill>
                            <a:schemeClr val="tx1"/>
                          </a:solidFill>
                          <a:latin typeface="+mn-lt"/>
                          <a:ea typeface="+mn-ea"/>
                          <a:cs typeface="+mn-cs"/>
                        </a:rPr>
                        <a:t>Risque d’exposition élevé</a:t>
                      </a:r>
                      <a:endParaRPr lang="fr-BE" sz="1500" b="1" baseline="0"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500" b="0" baseline="0" dirty="0"/>
                        <a:t>(90 – 250 </a:t>
                      </a:r>
                      <a:r>
                        <a:rPr lang="fr-BE" sz="1500" b="0" dirty="0">
                          <a:latin typeface="+mn-lt"/>
                        </a:rPr>
                        <a:t>µg/m³ </a:t>
                      </a:r>
                      <a:r>
                        <a:rPr lang="fr-BE" sz="1500" b="0" baseline="0" dirty="0">
                          <a:latin typeface="+mn-lt"/>
                        </a:rPr>
                        <a:t>de dépôts moyens</a:t>
                      </a:r>
                      <a:r>
                        <a:rPr lang="en-GB" sz="1500" b="0" baseline="0" dirty="0">
                          <a:latin typeface="+mn-lt"/>
                        </a:rPr>
                        <a:t>)</a:t>
                      </a:r>
                      <a:endParaRPr lang="en-GB" sz="15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ctr"/>
                      <a:endParaRPr lang="en-GB" sz="15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BE" sz="1500" b="1"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5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370840">
                <a:tc gridSpan="3">
                  <a:txBody>
                    <a:bodyPr/>
                    <a:lstStyle/>
                    <a:p>
                      <a:pPr marL="450850" indent="-450850" algn="l">
                        <a:tabLst>
                          <a:tab pos="8429625" algn="r"/>
                        </a:tabLst>
                      </a:pPr>
                      <a:r>
                        <a:rPr lang="fr-BE" sz="2800" b="1" dirty="0"/>
                        <a:t>F</a:t>
                      </a:r>
                      <a:r>
                        <a:rPr lang="fr-BE" sz="2800" b="1" baseline="-25000" dirty="0"/>
                        <a:t>3</a:t>
                      </a:r>
                      <a:r>
                        <a:rPr lang="fr-BE" sz="2800" b="1" baseline="0" dirty="0"/>
                        <a:t> 	</a:t>
                      </a:r>
                      <a:r>
                        <a:rPr lang="fr-FR" sz="2800" b="1" kern="1200" baseline="0" noProof="0" dirty="0">
                          <a:solidFill>
                            <a:schemeClr val="tx1"/>
                          </a:solidFill>
                          <a:latin typeface="+mn-lt"/>
                          <a:ea typeface="+mn-ea"/>
                          <a:cs typeface="+mn-cs"/>
                        </a:rPr>
                        <a:t>F</a:t>
                      </a:r>
                      <a:r>
                        <a:rPr lang="fr-FR" sz="2800" b="1" kern="1200" noProof="0" dirty="0">
                          <a:solidFill>
                            <a:schemeClr val="tx1"/>
                          </a:solidFill>
                          <a:latin typeface="+mn-lt"/>
                          <a:ea typeface="+mn-ea"/>
                          <a:cs typeface="+mn-cs"/>
                        </a:rPr>
                        <a:t>réquence de nettoyage ou de lavage par l’eau de pluie</a:t>
                      </a:r>
                      <a:r>
                        <a:rPr lang="fr-FR" sz="3200" b="1" kern="1200" noProof="0" dirty="0">
                          <a:solidFill>
                            <a:schemeClr val="tx1"/>
                          </a:solidFill>
                          <a:latin typeface="+mn-lt"/>
                          <a:ea typeface="+mn-ea"/>
                          <a:cs typeface="+mn-cs"/>
                        </a:rPr>
                        <a:t>	</a:t>
                      </a:r>
                      <a:r>
                        <a:rPr lang="fr-BE" sz="1600" b="1" baseline="0" dirty="0"/>
                        <a:t> </a:t>
                      </a:r>
                      <a:r>
                        <a:rPr lang="fr-BE" sz="1500" b="1" baseline="0" dirty="0"/>
                        <a:t>(si F</a:t>
                      </a:r>
                      <a:r>
                        <a:rPr lang="fr-BE" sz="1500" b="1" baseline="-25000" dirty="0"/>
                        <a:t>1</a:t>
                      </a:r>
                      <a:r>
                        <a:rPr lang="fr-BE" sz="1500" b="1" baseline="0" dirty="0"/>
                        <a:t> + F</a:t>
                      </a:r>
                      <a:r>
                        <a:rPr lang="fr-BE" sz="1500" b="1" baseline="-25000" dirty="0"/>
                        <a:t>2</a:t>
                      </a:r>
                      <a:r>
                        <a:rPr lang="fr-BE" sz="1500" b="1" baseline="0" dirty="0"/>
                        <a:t> = 0, alors F</a:t>
                      </a:r>
                      <a:r>
                        <a:rPr lang="fr-BE" sz="1500" b="1" baseline="-25000" dirty="0"/>
                        <a:t>3</a:t>
                      </a:r>
                      <a:r>
                        <a:rPr lang="fr-BE" sz="1500" b="1" baseline="0" dirty="0"/>
                        <a:t> = 0)</a:t>
                      </a:r>
                      <a:endParaRPr lang="en-GB" sz="1500" b="1" dirty="0"/>
                    </a:p>
                  </a:txBody>
                  <a:tcPr anchor="ctr"/>
                </a:tc>
                <a:tc hMerge="1">
                  <a:txBody>
                    <a:bodyPr/>
                    <a:lstStyle/>
                    <a:p>
                      <a:endParaRPr lang="en-GB" sz="1500" b="0" dirty="0"/>
                    </a:p>
                  </a:txBody>
                  <a:tcPr/>
                </a:tc>
                <a:tc hMerge="1">
                  <a:txBody>
                    <a:bodyPr/>
                    <a:lstStyle/>
                    <a:p>
                      <a:endParaRPr lang="nl-BE"/>
                    </a:p>
                  </a:txBody>
                  <a:tcPr/>
                </a:tc>
                <a:extLst>
                  <a:ext uri="{0D108BD9-81ED-4DB2-BD59-A6C34878D82A}">
                    <a16:rowId xmlns:a16="http://schemas.microsoft.com/office/drawing/2014/main" val="10006"/>
                  </a:ext>
                </a:extLst>
              </a:tr>
              <a:tr h="370840">
                <a:tc>
                  <a:txBody>
                    <a:bodyPr/>
                    <a:lstStyle/>
                    <a:p>
                      <a:pPr algn="ctr"/>
                      <a:r>
                        <a:rPr lang="fr-BE" sz="1500" b="1" dirty="0"/>
                        <a:t>0</a:t>
                      </a:r>
                      <a:endParaRPr lang="en-GB" sz="1500" b="1" dirty="0"/>
                    </a:p>
                  </a:txBody>
                  <a:tcPr anchor="ctr"/>
                </a:tc>
                <a:tc gridSpan="2">
                  <a:txBody>
                    <a:bodyPr/>
                    <a:lstStyle/>
                    <a:p>
                      <a:r>
                        <a:rPr lang="fr-BE" sz="1500" b="0" dirty="0"/>
                        <a:t>Entièrement</a:t>
                      </a:r>
                      <a:r>
                        <a:rPr lang="fr-BE" sz="1500" b="0" baseline="0" dirty="0"/>
                        <a:t> exposé au lavage par l’eau de pluie</a:t>
                      </a:r>
                      <a:endParaRPr lang="en-GB" sz="1500" b="0" dirty="0"/>
                    </a:p>
                  </a:txBody>
                  <a:tcPr/>
                </a:tc>
                <a:tc hMerge="1">
                  <a:txBody>
                    <a:bodyPr/>
                    <a:lstStyle/>
                    <a:p>
                      <a:endParaRPr lang="nl-BE"/>
                    </a:p>
                  </a:txBody>
                  <a:tcPr/>
                </a:tc>
                <a:extLst>
                  <a:ext uri="{0D108BD9-81ED-4DB2-BD59-A6C34878D82A}">
                    <a16:rowId xmlns:a16="http://schemas.microsoft.com/office/drawing/2014/main" val="10007"/>
                  </a:ext>
                </a:extLst>
              </a:tr>
              <a:tr h="370840">
                <a:tc>
                  <a:txBody>
                    <a:bodyPr/>
                    <a:lstStyle/>
                    <a:p>
                      <a:pPr marL="0" indent="0" algn="ctr">
                        <a:buFontTx/>
                        <a:buNone/>
                      </a:pPr>
                      <a:r>
                        <a:rPr lang="fr-BE" sz="1500" b="1" dirty="0"/>
                        <a:t>-2</a:t>
                      </a:r>
                      <a:endParaRPr lang="en-GB" sz="1500" b="1" dirty="0"/>
                    </a:p>
                  </a:txBody>
                  <a:tcPr anchor="ctr"/>
                </a:tc>
                <a:tc gridSpan="2">
                  <a:txBody>
                    <a:bodyPr/>
                    <a:lstStyle/>
                    <a:p>
                      <a:r>
                        <a:rPr lang="fr-BE" sz="1500" b="0" dirty="0"/>
                        <a:t>Procédure</a:t>
                      </a:r>
                      <a:r>
                        <a:rPr lang="fr-BE" sz="1500" b="0" baseline="0" dirty="0"/>
                        <a:t> de nettoyage spécifiée</a:t>
                      </a:r>
                      <a:endParaRPr lang="en-GB" sz="1500" b="0" dirty="0"/>
                    </a:p>
                  </a:txBody>
                  <a:tcPr/>
                </a:tc>
                <a:tc hMerge="1">
                  <a:txBody>
                    <a:bodyPr/>
                    <a:lstStyle/>
                    <a:p>
                      <a:endParaRPr lang="nl-BE"/>
                    </a:p>
                  </a:txBody>
                  <a:tcPr/>
                </a:tc>
                <a:extLst>
                  <a:ext uri="{0D108BD9-81ED-4DB2-BD59-A6C34878D82A}">
                    <a16:rowId xmlns:a16="http://schemas.microsoft.com/office/drawing/2014/main" val="10008"/>
                  </a:ext>
                </a:extLst>
              </a:tr>
              <a:tr h="370840">
                <a:tc>
                  <a:txBody>
                    <a:bodyPr/>
                    <a:lstStyle/>
                    <a:p>
                      <a:pPr marL="0" indent="0" algn="ctr">
                        <a:buFontTx/>
                        <a:buNone/>
                      </a:pPr>
                      <a:r>
                        <a:rPr lang="fr-BE" sz="1500" b="1" dirty="0"/>
                        <a:t>-7</a:t>
                      </a:r>
                      <a:endParaRPr lang="en-GB" sz="1500" b="1" dirty="0"/>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500" b="0" dirty="0"/>
                        <a:t>Aucun lavage par la pluie ou aucune procédure</a:t>
                      </a:r>
                      <a:r>
                        <a:rPr lang="fr-BE" sz="1500" b="0" baseline="0" dirty="0"/>
                        <a:t> de nettoyage</a:t>
                      </a:r>
                      <a:endParaRPr lang="en-GB" sz="1500" b="0" dirty="0"/>
                    </a:p>
                  </a:txBody>
                  <a:tcPr/>
                </a:tc>
                <a:tc hMerge="1">
                  <a:txBody>
                    <a:bodyPr/>
                    <a:lstStyle/>
                    <a:p>
                      <a:endParaRPr lang="nl-BE"/>
                    </a:p>
                  </a:txBody>
                  <a:tcPr/>
                </a:tc>
                <a:extLst>
                  <a:ext uri="{0D108BD9-81ED-4DB2-BD59-A6C34878D82A}">
                    <a16:rowId xmlns:a16="http://schemas.microsoft.com/office/drawing/2014/main" val="10009"/>
                  </a:ext>
                </a:extLst>
              </a:tr>
            </a:tbl>
          </a:graphicData>
        </a:graphic>
      </p:graphicFrame>
      <p:sp>
        <p:nvSpPr>
          <p:cNvPr id="5"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43</a:t>
            </a:fld>
            <a:endParaRPr lang="fr-BE" dirty="0"/>
          </a:p>
        </p:txBody>
      </p:sp>
    </p:spTree>
    <p:extLst>
      <p:ext uri="{BB962C8B-B14F-4D97-AF65-F5344CB8AC3E}">
        <p14:creationId xmlns:p14="http://schemas.microsoft.com/office/powerpoint/2010/main" val="3861562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noProof="0" dirty="0"/>
              <a:t>Tableau de correspondance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2530346"/>
              </p:ext>
            </p:extLst>
          </p:nvPr>
        </p:nvGraphicFramePr>
        <p:xfrm>
          <a:off x="331078" y="1994350"/>
          <a:ext cx="8418792" cy="3117669"/>
        </p:xfrm>
        <a:graphic>
          <a:graphicData uri="http://schemas.openxmlformats.org/drawingml/2006/table">
            <a:tbl>
              <a:tblPr firstRow="1" bandRow="1">
                <a:tableStyleId>{5940675A-B579-460E-94D1-54222C63F5DA}</a:tableStyleId>
              </a:tblPr>
              <a:tblGrid>
                <a:gridCol w="4209396">
                  <a:extLst>
                    <a:ext uri="{9D8B030D-6E8A-4147-A177-3AD203B41FA5}">
                      <a16:colId xmlns:a16="http://schemas.microsoft.com/office/drawing/2014/main" val="20000"/>
                    </a:ext>
                  </a:extLst>
                </a:gridCol>
                <a:gridCol w="4209396">
                  <a:extLst>
                    <a:ext uri="{9D8B030D-6E8A-4147-A177-3AD203B41FA5}">
                      <a16:colId xmlns:a16="http://schemas.microsoft.com/office/drawing/2014/main" val="20001"/>
                    </a:ext>
                  </a:extLst>
                </a:gridCol>
              </a:tblGrid>
              <a:tr h="43542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3200" b="1" baseline="-25000" dirty="0"/>
                        <a:t>Tableau A.2 : Détermination de la Classe de Résistance à la Corrosion CRC</a:t>
                      </a:r>
                      <a:endParaRPr lang="en-GB" sz="3200" b="1" baseline="-25000" dirty="0"/>
                    </a:p>
                  </a:txBody>
                  <a:tcPr marL="87105" marR="87105"/>
                </a:tc>
                <a:tc hMerge="1">
                  <a:txBody>
                    <a:bodyPr/>
                    <a:lstStyle/>
                    <a:p>
                      <a:endParaRPr lang="en-GB"/>
                    </a:p>
                  </a:txBody>
                  <a:tcPr/>
                </a:tc>
                <a:extLst>
                  <a:ext uri="{0D108BD9-81ED-4DB2-BD59-A6C34878D82A}">
                    <a16:rowId xmlns:a16="http://schemas.microsoft.com/office/drawing/2014/main" val="10000"/>
                  </a:ext>
                </a:extLst>
              </a:tr>
              <a:tr h="306000">
                <a:tc>
                  <a:txBody>
                    <a:bodyPr/>
                    <a:lstStyle/>
                    <a:p>
                      <a:pPr algn="ctr"/>
                      <a:r>
                        <a:rPr lang="fr-BE" sz="2000" b="0" dirty="0">
                          <a:latin typeface="+mn-lt"/>
                        </a:rPr>
                        <a:t>Coefficient de r</a:t>
                      </a:r>
                      <a:r>
                        <a:rPr lang="fr-BE" sz="2000" b="0" baseline="0" dirty="0">
                          <a:latin typeface="+mn-lt"/>
                        </a:rPr>
                        <a:t>ésistance à la corrosion (CRF)</a:t>
                      </a:r>
                      <a:endParaRPr lang="en-GB" sz="2000" b="0" dirty="0">
                        <a:latin typeface="+mn-lt"/>
                      </a:endParaRPr>
                    </a:p>
                  </a:txBody>
                  <a:tcPr marL="87105" marR="87105" anchor="ctr"/>
                </a:tc>
                <a:tc>
                  <a:txBody>
                    <a:bodyPr/>
                    <a:lstStyle/>
                    <a:p>
                      <a:pPr algn="ctr"/>
                      <a:r>
                        <a:rPr lang="fr-BE" sz="2000" b="0" dirty="0">
                          <a:latin typeface="+mn-lt"/>
                        </a:rPr>
                        <a:t>Classe</a:t>
                      </a:r>
                      <a:r>
                        <a:rPr lang="fr-BE" sz="2000" b="0" baseline="0" dirty="0">
                          <a:latin typeface="+mn-lt"/>
                        </a:rPr>
                        <a:t> de </a:t>
                      </a:r>
                      <a:r>
                        <a:rPr lang="fr-BE" sz="2000" b="0" dirty="0">
                          <a:latin typeface="+mn-lt"/>
                        </a:rPr>
                        <a:t>de r</a:t>
                      </a:r>
                      <a:r>
                        <a:rPr lang="fr-BE" sz="2000" b="0" baseline="0" dirty="0">
                          <a:latin typeface="+mn-lt"/>
                        </a:rPr>
                        <a:t>ésistance à la corrosion (CRC)</a:t>
                      </a:r>
                      <a:endParaRPr lang="en-GB" sz="2000" b="0" dirty="0">
                        <a:latin typeface="+mn-lt"/>
                      </a:endParaRPr>
                    </a:p>
                  </a:txBody>
                  <a:tcPr marL="87105" marR="87105" anchor="ctr"/>
                </a:tc>
                <a:extLst>
                  <a:ext uri="{0D108BD9-81ED-4DB2-BD59-A6C34878D82A}">
                    <a16:rowId xmlns:a16="http://schemas.microsoft.com/office/drawing/2014/main" val="10001"/>
                  </a:ext>
                </a:extLst>
              </a:tr>
              <a:tr h="306000">
                <a:tc>
                  <a:txBody>
                    <a:bodyPr/>
                    <a:lstStyle/>
                    <a:p>
                      <a:pPr algn="ctr"/>
                      <a:r>
                        <a:rPr lang="fr-BE" sz="2000" b="0" dirty="0">
                          <a:latin typeface="+mn-lt"/>
                        </a:rPr>
                        <a:t>CRF = 1</a:t>
                      </a:r>
                      <a:endParaRPr lang="en-GB" sz="2000" b="0" dirty="0">
                        <a:latin typeface="+mn-lt"/>
                      </a:endParaRPr>
                    </a:p>
                  </a:txBody>
                  <a:tcPr marL="87105" marR="87105" anchor="ctr"/>
                </a:tc>
                <a:tc>
                  <a:txBody>
                    <a:bodyPr/>
                    <a:lstStyle/>
                    <a:p>
                      <a:pPr algn="ctr"/>
                      <a:r>
                        <a:rPr lang="fr-BE" sz="2000" b="0" dirty="0">
                          <a:latin typeface="+mn-lt"/>
                        </a:rPr>
                        <a:t>I</a:t>
                      </a:r>
                      <a:endParaRPr lang="en-GB" sz="2000" b="0" dirty="0">
                        <a:latin typeface="+mn-lt"/>
                      </a:endParaRPr>
                    </a:p>
                  </a:txBody>
                  <a:tcPr marL="87105" marR="87105" anchor="ctr"/>
                </a:tc>
                <a:extLst>
                  <a:ext uri="{0D108BD9-81ED-4DB2-BD59-A6C34878D82A}">
                    <a16:rowId xmlns:a16="http://schemas.microsoft.com/office/drawing/2014/main" val="10002"/>
                  </a:ext>
                </a:extLst>
              </a:tr>
              <a:tr h="306000">
                <a:tc>
                  <a:txBody>
                    <a:bodyPr/>
                    <a:lstStyle/>
                    <a:p>
                      <a:pPr algn="ctr"/>
                      <a:r>
                        <a:rPr lang="fr-BE" sz="2000" b="0" dirty="0">
                          <a:latin typeface="+mn-lt"/>
                        </a:rPr>
                        <a:t>0 ≥ CRF &gt; -7</a:t>
                      </a:r>
                      <a:endParaRPr lang="en-GB" sz="2000" b="0" dirty="0">
                        <a:latin typeface="+mn-lt"/>
                      </a:endParaRPr>
                    </a:p>
                  </a:txBody>
                  <a:tcPr marL="87105" marR="87105" anchor="ctr"/>
                </a:tc>
                <a:tc>
                  <a:txBody>
                    <a:bodyPr/>
                    <a:lstStyle/>
                    <a:p>
                      <a:pPr algn="ctr"/>
                      <a:r>
                        <a:rPr lang="fr-BE" sz="2000" b="0" dirty="0">
                          <a:latin typeface="+mn-lt"/>
                        </a:rPr>
                        <a:t>II</a:t>
                      </a:r>
                      <a:endParaRPr lang="en-GB" sz="2000" b="0" dirty="0">
                        <a:latin typeface="+mn-lt"/>
                      </a:endParaRPr>
                    </a:p>
                  </a:txBody>
                  <a:tcPr marL="87105" marR="87105" anchor="ctr"/>
                </a:tc>
                <a:extLst>
                  <a:ext uri="{0D108BD9-81ED-4DB2-BD59-A6C34878D82A}">
                    <a16:rowId xmlns:a16="http://schemas.microsoft.com/office/drawing/2014/main" val="10003"/>
                  </a:ext>
                </a:extLst>
              </a:tr>
              <a:tr h="306000">
                <a:tc>
                  <a:txBody>
                    <a:bodyPr/>
                    <a:lstStyle/>
                    <a:p>
                      <a:pPr algn="ctr"/>
                      <a:r>
                        <a:rPr lang="fr-BE" sz="2000" b="0" dirty="0">
                          <a:latin typeface="+mn-lt"/>
                        </a:rPr>
                        <a:t>-7 ≥ CRF &gt; -15</a:t>
                      </a:r>
                      <a:endParaRPr lang="en-GB" sz="2000" b="0" dirty="0">
                        <a:latin typeface="+mn-lt"/>
                      </a:endParaRPr>
                    </a:p>
                  </a:txBody>
                  <a:tcPr marL="87105" marR="87105" anchor="ctr"/>
                </a:tc>
                <a:tc>
                  <a:txBody>
                    <a:bodyPr/>
                    <a:lstStyle/>
                    <a:p>
                      <a:pPr algn="ctr"/>
                      <a:r>
                        <a:rPr lang="fr-BE" sz="2000" b="0" dirty="0">
                          <a:latin typeface="+mn-lt"/>
                        </a:rPr>
                        <a:t>III</a:t>
                      </a:r>
                      <a:endParaRPr lang="en-GB" sz="2000" b="0" dirty="0">
                        <a:latin typeface="+mn-lt"/>
                      </a:endParaRPr>
                    </a:p>
                  </a:txBody>
                  <a:tcPr marL="87105" marR="87105" anchor="ctr"/>
                </a:tc>
                <a:extLst>
                  <a:ext uri="{0D108BD9-81ED-4DB2-BD59-A6C34878D82A}">
                    <a16:rowId xmlns:a16="http://schemas.microsoft.com/office/drawing/2014/main" val="10004"/>
                  </a:ext>
                </a:extLst>
              </a:tr>
              <a:tr h="306000">
                <a:tc>
                  <a:txBody>
                    <a:bodyPr/>
                    <a:lstStyle/>
                    <a:p>
                      <a:pPr algn="ctr"/>
                      <a:r>
                        <a:rPr lang="fr-BE" sz="2000" b="0" dirty="0">
                          <a:latin typeface="+mn-lt"/>
                        </a:rPr>
                        <a:t>-15 ≥ CRF ≥ -20</a:t>
                      </a:r>
                      <a:endParaRPr lang="en-GB" sz="2000" b="0" dirty="0">
                        <a:latin typeface="+mn-lt"/>
                      </a:endParaRPr>
                    </a:p>
                  </a:txBody>
                  <a:tcPr marL="87105" marR="87105" anchor="ctr"/>
                </a:tc>
                <a:tc>
                  <a:txBody>
                    <a:bodyPr/>
                    <a:lstStyle/>
                    <a:p>
                      <a:pPr algn="ctr"/>
                      <a:r>
                        <a:rPr lang="fr-BE" sz="2000" b="0" dirty="0">
                          <a:latin typeface="+mn-lt"/>
                        </a:rPr>
                        <a:t>IV</a:t>
                      </a:r>
                      <a:endParaRPr lang="en-GB" sz="2000" b="0" dirty="0">
                        <a:latin typeface="+mn-lt"/>
                      </a:endParaRPr>
                    </a:p>
                  </a:txBody>
                  <a:tcPr marL="87105" marR="87105" anchor="ctr"/>
                </a:tc>
                <a:extLst>
                  <a:ext uri="{0D108BD9-81ED-4DB2-BD59-A6C34878D82A}">
                    <a16:rowId xmlns:a16="http://schemas.microsoft.com/office/drawing/2014/main" val="10005"/>
                  </a:ext>
                </a:extLst>
              </a:tr>
              <a:tr h="306000">
                <a:tc>
                  <a:txBody>
                    <a:bodyPr/>
                    <a:lstStyle/>
                    <a:p>
                      <a:pPr algn="ctr"/>
                      <a:r>
                        <a:rPr lang="fr-BE" sz="2000" b="0" dirty="0">
                          <a:latin typeface="+mn-lt"/>
                        </a:rPr>
                        <a:t>CRF &lt; -20</a:t>
                      </a:r>
                      <a:endParaRPr lang="en-GB" sz="2000" b="0" dirty="0">
                        <a:latin typeface="+mn-lt"/>
                      </a:endParaRPr>
                    </a:p>
                  </a:txBody>
                  <a:tcPr marL="87105" marR="87105" anchor="ctr"/>
                </a:tc>
                <a:tc>
                  <a:txBody>
                    <a:bodyPr/>
                    <a:lstStyle/>
                    <a:p>
                      <a:pPr algn="ctr"/>
                      <a:r>
                        <a:rPr lang="fr-BE" sz="2000" b="0" dirty="0">
                          <a:latin typeface="+mn-lt"/>
                        </a:rPr>
                        <a:t>V</a:t>
                      </a:r>
                      <a:endParaRPr lang="en-GB" sz="2000" b="0" dirty="0">
                        <a:latin typeface="+mn-lt"/>
                      </a:endParaRPr>
                    </a:p>
                  </a:txBody>
                  <a:tcPr marL="87105" marR="87105" anchor="ctr"/>
                </a:tc>
                <a:extLst>
                  <a:ext uri="{0D108BD9-81ED-4DB2-BD59-A6C34878D82A}">
                    <a16:rowId xmlns:a16="http://schemas.microsoft.com/office/drawing/2014/main" val="10006"/>
                  </a:ext>
                </a:extLst>
              </a:tr>
            </a:tbl>
          </a:graphicData>
        </a:graphic>
      </p:graphicFrame>
      <p:sp>
        <p:nvSpPr>
          <p:cNvPr id="5"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44</a:t>
            </a:fld>
            <a:endParaRPr lang="fr-BE" dirty="0"/>
          </a:p>
        </p:txBody>
      </p:sp>
    </p:spTree>
    <p:extLst>
      <p:ext uri="{BB962C8B-B14F-4D97-AF65-F5344CB8AC3E}">
        <p14:creationId xmlns:p14="http://schemas.microsoft.com/office/powerpoint/2010/main" val="1046915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210"/>
            <a:ext cx="8921578" cy="630709"/>
          </a:xfrm>
        </p:spPr>
        <p:txBody>
          <a:bodyPr>
            <a:noAutofit/>
          </a:bodyPr>
          <a:lstStyle/>
          <a:p>
            <a:r>
              <a:rPr lang="fr-FR" sz="3200" noProof="0" dirty="0"/>
              <a:t>Classes de résistance à la corrosion </a:t>
            </a:r>
            <a:br>
              <a:rPr lang="fr-FR" sz="3200" noProof="0" dirty="0"/>
            </a:br>
            <a:r>
              <a:rPr lang="fr-FR" sz="3200" noProof="0" dirty="0"/>
              <a:t>des aciers inoxydables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9559995"/>
              </p:ext>
            </p:extLst>
          </p:nvPr>
        </p:nvGraphicFramePr>
        <p:xfrm>
          <a:off x="457200" y="993649"/>
          <a:ext cx="8229600" cy="5760720"/>
        </p:xfrm>
        <a:graphic>
          <a:graphicData uri="http://schemas.openxmlformats.org/drawingml/2006/table">
            <a:tbl>
              <a:tblPr firstRow="1" bandRow="1">
                <a:tableStyleId>{5940675A-B579-460E-94D1-54222C63F5DA}</a:tableStyleId>
              </a:tblPr>
              <a:tblGrid>
                <a:gridCol w="828392">
                  <a:extLst>
                    <a:ext uri="{9D8B030D-6E8A-4147-A177-3AD203B41FA5}">
                      <a16:colId xmlns:a16="http://schemas.microsoft.com/office/drawing/2014/main" val="20000"/>
                    </a:ext>
                  </a:extLst>
                </a:gridCol>
                <a:gridCol w="817528">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243538">
                  <a:extLst>
                    <a:ext uri="{9D8B030D-6E8A-4147-A177-3AD203B41FA5}">
                      <a16:colId xmlns:a16="http://schemas.microsoft.com/office/drawing/2014/main" val="20004"/>
                    </a:ext>
                  </a:extLst>
                </a:gridCol>
                <a:gridCol w="1402382">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819339">
                  <a:extLst>
                    <a:ext uri="{9D8B030D-6E8A-4147-A177-3AD203B41FA5}">
                      <a16:colId xmlns:a16="http://schemas.microsoft.com/office/drawing/2014/main" val="20007"/>
                    </a:ext>
                  </a:extLst>
                </a:gridCol>
                <a:gridCol w="277941">
                  <a:extLst>
                    <a:ext uri="{9D8B030D-6E8A-4147-A177-3AD203B41FA5}">
                      <a16:colId xmlns:a16="http://schemas.microsoft.com/office/drawing/2014/main" val="20008"/>
                    </a:ext>
                  </a:extLst>
                </a:gridCol>
                <a:gridCol w="1645920">
                  <a:extLst>
                    <a:ext uri="{9D8B030D-6E8A-4147-A177-3AD203B41FA5}">
                      <a16:colId xmlns:a16="http://schemas.microsoft.com/office/drawing/2014/main" val="20009"/>
                    </a:ext>
                  </a:extLst>
                </a:gridCol>
              </a:tblGrid>
              <a:tr h="304633">
                <a:tc gridSpan="10">
                  <a:txBody>
                    <a:bodyPr/>
                    <a:lstStyle/>
                    <a:p>
                      <a:r>
                        <a:rPr lang="nl-BE" sz="1600" dirty="0"/>
                        <a:t>Tableau A.3 :</a:t>
                      </a:r>
                      <a:r>
                        <a:rPr lang="nl-BE" sz="1600" baseline="0" dirty="0"/>
                        <a:t> Nuances dans chaque c</a:t>
                      </a:r>
                      <a:r>
                        <a:rPr lang="nl-BE" sz="1600" dirty="0"/>
                        <a:t>lasse de résistance à la corrosion </a:t>
                      </a:r>
                      <a:r>
                        <a:rPr lang="nl-BE" sz="1600" baseline="0" dirty="0"/>
                        <a:t>CRC</a:t>
                      </a:r>
                      <a:endParaRPr lang="nl-BE" sz="1600"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a:p>
                  </a:txBody>
                  <a:tcPr/>
                </a:tc>
                <a:tc hMerge="1">
                  <a:txBody>
                    <a:bodyPr/>
                    <a:lstStyle/>
                    <a:p>
                      <a:endParaRPr lang="nl-BE" dirty="0"/>
                    </a:p>
                  </a:txBody>
                  <a:tcPr/>
                </a:tc>
                <a:extLst>
                  <a:ext uri="{0D108BD9-81ED-4DB2-BD59-A6C34878D82A}">
                    <a16:rowId xmlns:a16="http://schemas.microsoft.com/office/drawing/2014/main" val="10000"/>
                  </a:ext>
                </a:extLst>
              </a:tr>
              <a:tr h="304633">
                <a:tc gridSpan="2">
                  <a:txBody>
                    <a:bodyPr/>
                    <a:lstStyle/>
                    <a:p>
                      <a:endParaRPr lang="nl-BE" sz="1600" dirty="0"/>
                    </a:p>
                  </a:txBody>
                  <a:tcPr/>
                </a:tc>
                <a:tc hMerge="1">
                  <a:txBody>
                    <a:bodyPr/>
                    <a:lstStyle/>
                    <a:p>
                      <a:endParaRPr lang="nl-BE"/>
                    </a:p>
                  </a:txBody>
                  <a:tcPr/>
                </a:tc>
                <a:tc gridSpan="8">
                  <a:txBody>
                    <a:bodyPr/>
                    <a:lstStyle/>
                    <a:p>
                      <a:pPr algn="ctr"/>
                      <a:r>
                        <a:rPr lang="nl-BE" sz="1600" dirty="0"/>
                        <a:t>Classes de résistance à la corrosion CRC</a:t>
                      </a:r>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a:p>
                  </a:txBody>
                  <a:tcPr/>
                </a:tc>
                <a:tc hMerge="1">
                  <a:txBody>
                    <a:bodyPr/>
                    <a:lstStyle/>
                    <a:p>
                      <a:endParaRPr lang="nl-BE" dirty="0"/>
                    </a:p>
                  </a:txBody>
                  <a:tcPr/>
                </a:tc>
                <a:extLst>
                  <a:ext uri="{0D108BD9-81ED-4DB2-BD59-A6C34878D82A}">
                    <a16:rowId xmlns:a16="http://schemas.microsoft.com/office/drawing/2014/main" val="10001"/>
                  </a:ext>
                </a:extLst>
              </a:tr>
              <a:tr h="304633">
                <a:tc gridSpan="2">
                  <a:txBody>
                    <a:bodyPr/>
                    <a:lstStyle/>
                    <a:p>
                      <a:pPr algn="ctr"/>
                      <a:r>
                        <a:rPr lang="nl-BE" sz="1600" dirty="0"/>
                        <a:t>I</a:t>
                      </a:r>
                    </a:p>
                  </a:txBody>
                  <a:tcPr/>
                </a:tc>
                <a:tc hMerge="1">
                  <a:txBody>
                    <a:bodyPr/>
                    <a:lstStyle/>
                    <a:p>
                      <a:endParaRPr lang="nl-BE"/>
                    </a:p>
                  </a:txBody>
                  <a:tcPr/>
                </a:tc>
                <a:tc gridSpan="2">
                  <a:txBody>
                    <a:bodyPr/>
                    <a:lstStyle/>
                    <a:p>
                      <a:pPr algn="ctr"/>
                      <a:r>
                        <a:rPr lang="nl-BE" sz="1600" dirty="0"/>
                        <a:t>II</a:t>
                      </a:r>
                    </a:p>
                  </a:txBody>
                  <a:tcPr/>
                </a:tc>
                <a:tc hMerge="1">
                  <a:txBody>
                    <a:bodyPr/>
                    <a:lstStyle/>
                    <a:p>
                      <a:endParaRPr lang="nl-BE"/>
                    </a:p>
                  </a:txBody>
                  <a:tcPr/>
                </a:tc>
                <a:tc gridSpan="2">
                  <a:txBody>
                    <a:bodyPr/>
                    <a:lstStyle/>
                    <a:p>
                      <a:pPr algn="ctr"/>
                      <a:r>
                        <a:rPr lang="nl-BE" sz="1600" dirty="0"/>
                        <a:t>III</a:t>
                      </a:r>
                    </a:p>
                  </a:txBody>
                  <a:tcPr/>
                </a:tc>
                <a:tc hMerge="1">
                  <a:txBody>
                    <a:bodyPr/>
                    <a:lstStyle/>
                    <a:p>
                      <a:endParaRPr lang="nl-BE"/>
                    </a:p>
                  </a:txBody>
                  <a:tcPr/>
                </a:tc>
                <a:tc gridSpan="3">
                  <a:txBody>
                    <a:bodyPr/>
                    <a:lstStyle/>
                    <a:p>
                      <a:pPr algn="ctr"/>
                      <a:r>
                        <a:rPr lang="nl-BE" sz="1600" dirty="0"/>
                        <a:t>IV</a:t>
                      </a:r>
                    </a:p>
                  </a:txBody>
                  <a:tcPr/>
                </a:tc>
                <a:tc hMerge="1">
                  <a:txBody>
                    <a:bodyPr/>
                    <a:lstStyle/>
                    <a:p>
                      <a:endParaRPr lang="nl-BE"/>
                    </a:p>
                  </a:txBody>
                  <a:tcPr/>
                </a:tc>
                <a:tc hMerge="1">
                  <a:txBody>
                    <a:bodyPr/>
                    <a:lstStyle/>
                    <a:p>
                      <a:endParaRPr lang="nl-BE"/>
                    </a:p>
                  </a:txBody>
                  <a:tcPr/>
                </a:tc>
                <a:tc>
                  <a:txBody>
                    <a:bodyPr/>
                    <a:lstStyle/>
                    <a:p>
                      <a:pPr algn="ctr"/>
                      <a:r>
                        <a:rPr lang="nl-BE" sz="1600" dirty="0"/>
                        <a:t>V</a:t>
                      </a:r>
                    </a:p>
                  </a:txBody>
                  <a:tcPr/>
                </a:tc>
                <a:extLst>
                  <a:ext uri="{0D108BD9-81ED-4DB2-BD59-A6C34878D82A}">
                    <a16:rowId xmlns:a16="http://schemas.microsoft.com/office/drawing/2014/main" val="10002"/>
                  </a:ext>
                </a:extLst>
              </a:tr>
              <a:tr h="304633">
                <a:tc gridSpan="2">
                  <a:txBody>
                    <a:bodyPr/>
                    <a:lstStyle/>
                    <a:p>
                      <a:pPr algn="ctr"/>
                      <a:r>
                        <a:rPr lang="nl-BE" sz="1600" dirty="0"/>
                        <a:t>1.4003</a:t>
                      </a:r>
                    </a:p>
                  </a:txBody>
                  <a:tcPr>
                    <a:solidFill>
                      <a:schemeClr val="accent6"/>
                    </a:solidFill>
                  </a:tcPr>
                </a:tc>
                <a:tc hMerge="1">
                  <a:txBody>
                    <a:bodyPr/>
                    <a:lstStyle/>
                    <a:p>
                      <a:endParaRPr lang="nl-BE"/>
                    </a:p>
                  </a:txBody>
                  <a:tcPr/>
                </a:tc>
                <a:tc gridSpan="2">
                  <a:txBody>
                    <a:bodyPr/>
                    <a:lstStyle/>
                    <a:p>
                      <a:pPr algn="ctr"/>
                      <a:r>
                        <a:rPr lang="nl-BE" sz="1600" dirty="0"/>
                        <a:t>1.4301</a:t>
                      </a:r>
                    </a:p>
                  </a:txBody>
                  <a:tcPr>
                    <a:solidFill>
                      <a:schemeClr val="accent5"/>
                    </a:solidFill>
                  </a:tcPr>
                </a:tc>
                <a:tc hMerge="1">
                  <a:txBody>
                    <a:bodyPr/>
                    <a:lstStyle/>
                    <a:p>
                      <a:endParaRPr lang="nl-BE"/>
                    </a:p>
                  </a:txBody>
                  <a:tcPr/>
                </a:tc>
                <a:tc gridSpan="2">
                  <a:txBody>
                    <a:bodyPr/>
                    <a:lstStyle/>
                    <a:p>
                      <a:pPr algn="ctr"/>
                      <a:r>
                        <a:rPr lang="nl-BE" sz="1600" dirty="0"/>
                        <a:t>1.4401</a:t>
                      </a:r>
                    </a:p>
                  </a:txBody>
                  <a:tcPr>
                    <a:solidFill>
                      <a:schemeClr val="accent1"/>
                    </a:solidFill>
                  </a:tcPr>
                </a:tc>
                <a:tc hMerge="1">
                  <a:txBody>
                    <a:bodyPr/>
                    <a:lstStyle/>
                    <a:p>
                      <a:endParaRPr lang="nl-BE"/>
                    </a:p>
                  </a:txBody>
                  <a:tcPr/>
                </a:tc>
                <a:tc gridSpan="3">
                  <a:txBody>
                    <a:bodyPr/>
                    <a:lstStyle/>
                    <a:p>
                      <a:pPr algn="ctr"/>
                      <a:r>
                        <a:rPr lang="nl-BE" sz="1600" dirty="0"/>
                        <a:t>1.4439</a:t>
                      </a:r>
                    </a:p>
                  </a:txBody>
                  <a:tcPr>
                    <a:solidFill>
                      <a:schemeClr val="accent3"/>
                    </a:solidFill>
                  </a:tcPr>
                </a:tc>
                <a:tc hMerge="1">
                  <a:txBody>
                    <a:bodyPr/>
                    <a:lstStyle/>
                    <a:p>
                      <a:endParaRPr lang="nl-BE"/>
                    </a:p>
                  </a:txBody>
                  <a:tcPr/>
                </a:tc>
                <a:tc hMerge="1">
                  <a:txBody>
                    <a:bodyPr/>
                    <a:lstStyle/>
                    <a:p>
                      <a:endParaRPr lang="nl-BE"/>
                    </a:p>
                  </a:txBody>
                  <a:tcPr/>
                </a:tc>
                <a:tc>
                  <a:txBody>
                    <a:bodyPr/>
                    <a:lstStyle/>
                    <a:p>
                      <a:pPr algn="ctr"/>
                      <a:r>
                        <a:rPr lang="nl-BE" sz="1600" dirty="0"/>
                        <a:t>1.4565</a:t>
                      </a:r>
                    </a:p>
                  </a:txBody>
                  <a:tcPr>
                    <a:solidFill>
                      <a:schemeClr val="accent3"/>
                    </a:solidFill>
                  </a:tcPr>
                </a:tc>
                <a:extLst>
                  <a:ext uri="{0D108BD9-81ED-4DB2-BD59-A6C34878D82A}">
                    <a16:rowId xmlns:a16="http://schemas.microsoft.com/office/drawing/2014/main" val="10003"/>
                  </a:ext>
                </a:extLst>
              </a:tr>
              <a:tr h="304633">
                <a:tc gridSpan="2">
                  <a:txBody>
                    <a:bodyPr/>
                    <a:lstStyle/>
                    <a:p>
                      <a:pPr algn="ctr"/>
                      <a:r>
                        <a:rPr lang="nl-BE" sz="1600" dirty="0"/>
                        <a:t>1.4016</a:t>
                      </a:r>
                    </a:p>
                  </a:txBody>
                  <a:tcPr>
                    <a:solidFill>
                      <a:schemeClr val="accent6"/>
                    </a:solidFill>
                  </a:tcPr>
                </a:tc>
                <a:tc hMerge="1">
                  <a:txBody>
                    <a:bodyPr/>
                    <a:lstStyle/>
                    <a:p>
                      <a:endParaRPr lang="nl-BE"/>
                    </a:p>
                  </a:txBody>
                  <a:tcPr/>
                </a:tc>
                <a:tc gridSpan="2">
                  <a:txBody>
                    <a:bodyPr/>
                    <a:lstStyle/>
                    <a:p>
                      <a:pPr algn="ctr"/>
                      <a:r>
                        <a:rPr lang="nl-BE" sz="1600" dirty="0"/>
                        <a:t>1.4307</a:t>
                      </a:r>
                    </a:p>
                  </a:txBody>
                  <a:tcPr>
                    <a:solidFill>
                      <a:schemeClr val="accent5"/>
                    </a:solidFill>
                  </a:tcPr>
                </a:tc>
                <a:tc hMerge="1">
                  <a:txBody>
                    <a:bodyPr/>
                    <a:lstStyle/>
                    <a:p>
                      <a:endParaRPr lang="nl-BE"/>
                    </a:p>
                  </a:txBody>
                  <a:tcPr/>
                </a:tc>
                <a:tc gridSpan="2">
                  <a:txBody>
                    <a:bodyPr/>
                    <a:lstStyle/>
                    <a:p>
                      <a:pPr algn="ctr"/>
                      <a:r>
                        <a:rPr lang="nl-BE" sz="1600" dirty="0"/>
                        <a:t>1.4404</a:t>
                      </a:r>
                    </a:p>
                  </a:txBody>
                  <a:tcPr>
                    <a:solidFill>
                      <a:schemeClr val="accent1"/>
                    </a:solidFill>
                  </a:tcPr>
                </a:tc>
                <a:tc hMerge="1">
                  <a:txBody>
                    <a:bodyPr/>
                    <a:lstStyle/>
                    <a:p>
                      <a:endParaRPr lang="nl-BE"/>
                    </a:p>
                  </a:txBody>
                  <a:tcPr/>
                </a:tc>
                <a:tc gridSpan="3">
                  <a:txBody>
                    <a:bodyPr/>
                    <a:lstStyle/>
                    <a:p>
                      <a:pPr algn="ctr"/>
                      <a:r>
                        <a:rPr lang="nl-BE" sz="1600" dirty="0"/>
                        <a:t>1.4539</a:t>
                      </a:r>
                    </a:p>
                  </a:txBody>
                  <a:tcPr>
                    <a:solidFill>
                      <a:schemeClr val="accent3"/>
                    </a:solidFill>
                  </a:tcPr>
                </a:tc>
                <a:tc hMerge="1">
                  <a:txBody>
                    <a:bodyPr/>
                    <a:lstStyle/>
                    <a:p>
                      <a:endParaRPr lang="nl-BE"/>
                    </a:p>
                  </a:txBody>
                  <a:tcPr/>
                </a:tc>
                <a:tc hMerge="1">
                  <a:txBody>
                    <a:bodyPr/>
                    <a:lstStyle/>
                    <a:p>
                      <a:endParaRPr lang="nl-BE"/>
                    </a:p>
                  </a:txBody>
                  <a:tcPr/>
                </a:tc>
                <a:tc>
                  <a:txBody>
                    <a:bodyPr/>
                    <a:lstStyle/>
                    <a:p>
                      <a:pPr algn="ctr"/>
                      <a:r>
                        <a:rPr lang="nl-BE" sz="1600" dirty="0"/>
                        <a:t>1.4529</a:t>
                      </a:r>
                    </a:p>
                  </a:txBody>
                  <a:tcPr>
                    <a:solidFill>
                      <a:schemeClr val="accent3"/>
                    </a:solidFill>
                  </a:tcPr>
                </a:tc>
                <a:extLst>
                  <a:ext uri="{0D108BD9-81ED-4DB2-BD59-A6C34878D82A}">
                    <a16:rowId xmlns:a16="http://schemas.microsoft.com/office/drawing/2014/main" val="10004"/>
                  </a:ext>
                </a:extLst>
              </a:tr>
              <a:tr h="304633">
                <a:tc gridSpan="2">
                  <a:txBody>
                    <a:bodyPr/>
                    <a:lstStyle/>
                    <a:p>
                      <a:pPr algn="ctr"/>
                      <a:r>
                        <a:rPr lang="nl-BE" sz="1600" dirty="0"/>
                        <a:t>1.4512</a:t>
                      </a:r>
                    </a:p>
                  </a:txBody>
                  <a:tcPr>
                    <a:solidFill>
                      <a:schemeClr val="accent6"/>
                    </a:solidFill>
                  </a:tcPr>
                </a:tc>
                <a:tc hMerge="1">
                  <a:txBody>
                    <a:bodyPr/>
                    <a:lstStyle/>
                    <a:p>
                      <a:endParaRPr lang="nl-BE"/>
                    </a:p>
                  </a:txBody>
                  <a:tcPr/>
                </a:tc>
                <a:tc gridSpan="2">
                  <a:txBody>
                    <a:bodyPr/>
                    <a:lstStyle/>
                    <a:p>
                      <a:pPr algn="ctr"/>
                      <a:r>
                        <a:rPr lang="nl-BE" sz="1600" dirty="0"/>
                        <a:t>1.4311</a:t>
                      </a:r>
                    </a:p>
                  </a:txBody>
                  <a:tcPr>
                    <a:solidFill>
                      <a:schemeClr val="accent5"/>
                    </a:solidFill>
                  </a:tcPr>
                </a:tc>
                <a:tc hMerge="1">
                  <a:txBody>
                    <a:bodyPr/>
                    <a:lstStyle/>
                    <a:p>
                      <a:endParaRPr lang="nl-BE"/>
                    </a:p>
                  </a:txBody>
                  <a:tcPr/>
                </a:tc>
                <a:tc gridSpan="2">
                  <a:txBody>
                    <a:bodyPr/>
                    <a:lstStyle/>
                    <a:p>
                      <a:pPr algn="ctr"/>
                      <a:r>
                        <a:rPr lang="nl-BE" sz="1600" dirty="0"/>
                        <a:t>1.4435</a:t>
                      </a:r>
                    </a:p>
                  </a:txBody>
                  <a:tcPr>
                    <a:solidFill>
                      <a:schemeClr val="accent1"/>
                    </a:solidFill>
                  </a:tcPr>
                </a:tc>
                <a:tc hMerge="1">
                  <a:txBody>
                    <a:bodyPr/>
                    <a:lstStyle/>
                    <a:p>
                      <a:endParaRPr lang="nl-BE"/>
                    </a:p>
                  </a:txBody>
                  <a:tcPr/>
                </a:tc>
                <a:tc gridSpan="3">
                  <a:txBody>
                    <a:bodyPr/>
                    <a:lstStyle/>
                    <a:p>
                      <a:pPr algn="ctr"/>
                      <a:r>
                        <a:rPr lang="nl-BE" sz="1600" dirty="0"/>
                        <a:t>1.4462</a:t>
                      </a:r>
                    </a:p>
                  </a:txBody>
                  <a:tcPr>
                    <a:solidFill>
                      <a:schemeClr val="accent2"/>
                    </a:solidFill>
                  </a:tcPr>
                </a:tc>
                <a:tc hMerge="1">
                  <a:txBody>
                    <a:bodyPr/>
                    <a:lstStyle/>
                    <a:p>
                      <a:endParaRPr lang="nl-BE"/>
                    </a:p>
                  </a:txBody>
                  <a:tcPr/>
                </a:tc>
                <a:tc hMerge="1">
                  <a:txBody>
                    <a:bodyPr/>
                    <a:lstStyle/>
                    <a:p>
                      <a:endParaRPr lang="nl-BE"/>
                    </a:p>
                  </a:txBody>
                  <a:tcPr/>
                </a:tc>
                <a:tc>
                  <a:txBody>
                    <a:bodyPr/>
                    <a:lstStyle/>
                    <a:p>
                      <a:pPr algn="ctr"/>
                      <a:r>
                        <a:rPr lang="nl-BE" sz="1600" dirty="0"/>
                        <a:t>1.4547</a:t>
                      </a:r>
                    </a:p>
                  </a:txBody>
                  <a:tcPr>
                    <a:solidFill>
                      <a:schemeClr val="accent3"/>
                    </a:solidFill>
                  </a:tcPr>
                </a:tc>
                <a:extLst>
                  <a:ext uri="{0D108BD9-81ED-4DB2-BD59-A6C34878D82A}">
                    <a16:rowId xmlns:a16="http://schemas.microsoft.com/office/drawing/2014/main" val="10005"/>
                  </a:ext>
                </a:extLst>
              </a:tr>
              <a:tr h="304633">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1.4541</a:t>
                      </a:r>
                    </a:p>
                  </a:txBody>
                  <a:tcPr>
                    <a:solidFill>
                      <a:schemeClr val="accent5"/>
                    </a:solidFill>
                  </a:tcPr>
                </a:tc>
                <a:tc hMerge="1">
                  <a:txBody>
                    <a:bodyPr/>
                    <a:lstStyle/>
                    <a:p>
                      <a:endParaRPr lang="nl-BE"/>
                    </a:p>
                  </a:txBody>
                  <a:tcPr/>
                </a:tc>
                <a:tc gridSpan="2">
                  <a:txBody>
                    <a:bodyPr/>
                    <a:lstStyle/>
                    <a:p>
                      <a:pPr algn="ctr"/>
                      <a:r>
                        <a:rPr lang="nl-BE" sz="1600" dirty="0"/>
                        <a:t>1.4571</a:t>
                      </a:r>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r>
                        <a:rPr lang="nl-BE" sz="1600" dirty="0"/>
                        <a:t>1.4410</a:t>
                      </a:r>
                    </a:p>
                  </a:txBody>
                  <a:tcPr>
                    <a:solidFill>
                      <a:schemeClr val="accent2"/>
                    </a:solidFill>
                  </a:tcPr>
                </a:tc>
                <a:extLst>
                  <a:ext uri="{0D108BD9-81ED-4DB2-BD59-A6C34878D82A}">
                    <a16:rowId xmlns:a16="http://schemas.microsoft.com/office/drawing/2014/main" val="10006"/>
                  </a:ext>
                </a:extLst>
              </a:tr>
              <a:tr h="304633">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1.4318</a:t>
                      </a:r>
                    </a:p>
                  </a:txBody>
                  <a:tcPr>
                    <a:solidFill>
                      <a:schemeClr val="accent5"/>
                    </a:solidFill>
                  </a:tcPr>
                </a:tc>
                <a:tc hMerge="1">
                  <a:txBody>
                    <a:bodyPr/>
                    <a:lstStyle/>
                    <a:p>
                      <a:endParaRPr lang="nl-BE"/>
                    </a:p>
                  </a:txBody>
                  <a:tcPr/>
                </a:tc>
                <a:tc gridSpan="2">
                  <a:txBody>
                    <a:bodyPr/>
                    <a:lstStyle/>
                    <a:p>
                      <a:pPr algn="ctr"/>
                      <a:r>
                        <a:rPr lang="nl-BE" sz="1600" dirty="0"/>
                        <a:t>1.4429</a:t>
                      </a:r>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r>
                        <a:rPr lang="nl-BE" sz="1600" dirty="0"/>
                        <a:t>1.4501</a:t>
                      </a:r>
                    </a:p>
                  </a:txBody>
                  <a:tcPr>
                    <a:solidFill>
                      <a:schemeClr val="accent2"/>
                    </a:solidFill>
                  </a:tcPr>
                </a:tc>
                <a:extLst>
                  <a:ext uri="{0D108BD9-81ED-4DB2-BD59-A6C34878D82A}">
                    <a16:rowId xmlns:a16="http://schemas.microsoft.com/office/drawing/2014/main" val="10007"/>
                  </a:ext>
                </a:extLst>
              </a:tr>
              <a:tr h="304633">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1.4306</a:t>
                      </a:r>
                    </a:p>
                  </a:txBody>
                  <a:tcPr>
                    <a:solidFill>
                      <a:schemeClr val="accent5"/>
                    </a:solidFill>
                  </a:tcPr>
                </a:tc>
                <a:tc hMerge="1">
                  <a:txBody>
                    <a:bodyPr/>
                    <a:lstStyle/>
                    <a:p>
                      <a:endParaRPr lang="nl-BE"/>
                    </a:p>
                  </a:txBody>
                  <a:tcPr/>
                </a:tc>
                <a:tc gridSpan="2">
                  <a:txBody>
                    <a:bodyPr/>
                    <a:lstStyle/>
                    <a:p>
                      <a:pPr algn="ctr"/>
                      <a:r>
                        <a:rPr lang="nl-BE" sz="1600" dirty="0"/>
                        <a:t>1.4432</a:t>
                      </a:r>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r>
                        <a:rPr lang="nl-BE" sz="1600" dirty="0"/>
                        <a:t>1.4507</a:t>
                      </a:r>
                    </a:p>
                  </a:txBody>
                  <a:tcPr>
                    <a:solidFill>
                      <a:schemeClr val="accent2"/>
                    </a:solidFill>
                  </a:tcPr>
                </a:tc>
                <a:extLst>
                  <a:ext uri="{0D108BD9-81ED-4DB2-BD59-A6C34878D82A}">
                    <a16:rowId xmlns:a16="http://schemas.microsoft.com/office/drawing/2014/main" val="10008"/>
                  </a:ext>
                </a:extLst>
              </a:tr>
              <a:tr h="304633">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1.4567</a:t>
                      </a:r>
                    </a:p>
                  </a:txBody>
                  <a:tcPr>
                    <a:solidFill>
                      <a:schemeClr val="accent5"/>
                    </a:solidFill>
                  </a:tcPr>
                </a:tc>
                <a:tc hMerge="1">
                  <a:txBody>
                    <a:bodyPr/>
                    <a:lstStyle/>
                    <a:p>
                      <a:endParaRPr lang="nl-BE"/>
                    </a:p>
                  </a:txBody>
                  <a:tcPr/>
                </a:tc>
                <a:tc gridSpan="2">
                  <a:txBody>
                    <a:bodyPr/>
                    <a:lstStyle/>
                    <a:p>
                      <a:pPr algn="ctr"/>
                      <a:r>
                        <a:rPr lang="nl-BE" sz="1600" dirty="0"/>
                        <a:t>1.4578</a:t>
                      </a:r>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endParaRPr lang="nl-BE" sz="1600" dirty="0"/>
                    </a:p>
                  </a:txBody>
                  <a:tcPr/>
                </a:tc>
                <a:extLst>
                  <a:ext uri="{0D108BD9-81ED-4DB2-BD59-A6C34878D82A}">
                    <a16:rowId xmlns:a16="http://schemas.microsoft.com/office/drawing/2014/main" val="10009"/>
                  </a:ext>
                </a:extLst>
              </a:tr>
              <a:tr h="304633">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1.4482</a:t>
                      </a:r>
                    </a:p>
                  </a:txBody>
                  <a:tcPr>
                    <a:solidFill>
                      <a:srgbClr val="FFFF00"/>
                    </a:solidFill>
                  </a:tcPr>
                </a:tc>
                <a:tc hMerge="1">
                  <a:txBody>
                    <a:bodyPr/>
                    <a:lstStyle/>
                    <a:p>
                      <a:endParaRPr lang="nl-BE"/>
                    </a:p>
                  </a:txBody>
                  <a:tcPr/>
                </a:tc>
                <a:tc gridSpan="2">
                  <a:txBody>
                    <a:bodyPr/>
                    <a:lstStyle/>
                    <a:p>
                      <a:pPr algn="ctr"/>
                      <a:r>
                        <a:rPr lang="nl-BE" sz="1600" dirty="0"/>
                        <a:t>1.4662</a:t>
                      </a:r>
                    </a:p>
                  </a:txBody>
                  <a:tcPr>
                    <a:solidFill>
                      <a:srgbClr val="FFFF00"/>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endParaRPr lang="nl-BE" sz="1600" dirty="0"/>
                    </a:p>
                  </a:txBody>
                  <a:tcPr/>
                </a:tc>
                <a:extLst>
                  <a:ext uri="{0D108BD9-81ED-4DB2-BD59-A6C34878D82A}">
                    <a16:rowId xmlns:a16="http://schemas.microsoft.com/office/drawing/2014/main" val="10010"/>
                  </a:ext>
                </a:extLst>
              </a:tr>
              <a:tr h="304633">
                <a:tc gridSpan="2">
                  <a:txBody>
                    <a:bodyPr/>
                    <a:lstStyle/>
                    <a:p>
                      <a:pPr algn="ctr"/>
                      <a:endParaRPr lang="nl-BE" sz="1600" dirty="0"/>
                    </a:p>
                  </a:txBody>
                  <a:tcPr/>
                </a:tc>
                <a:tc hMerge="1">
                  <a:txBody>
                    <a:bodyPr/>
                    <a:lstStyle/>
                    <a:p>
                      <a:endParaRPr lang="nl-BE"/>
                    </a:p>
                  </a:txBody>
                  <a:tcPr/>
                </a:tc>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1.4362</a:t>
                      </a:r>
                    </a:p>
                  </a:txBody>
                  <a:tcPr>
                    <a:solidFill>
                      <a:srgbClr val="FFFF00"/>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endParaRPr lang="nl-BE" sz="1600" dirty="0"/>
                    </a:p>
                  </a:txBody>
                  <a:tcPr/>
                </a:tc>
                <a:extLst>
                  <a:ext uri="{0D108BD9-81ED-4DB2-BD59-A6C34878D82A}">
                    <a16:rowId xmlns:a16="http://schemas.microsoft.com/office/drawing/2014/main" val="10011"/>
                  </a:ext>
                </a:extLst>
              </a:tr>
              <a:tr h="304633">
                <a:tc gridSpan="2">
                  <a:txBody>
                    <a:bodyPr/>
                    <a:lstStyle/>
                    <a:p>
                      <a:pPr algn="ctr"/>
                      <a:endParaRPr lang="nl-BE" sz="1600" dirty="0"/>
                    </a:p>
                  </a:txBody>
                  <a:tcPr/>
                </a:tc>
                <a:tc hMerge="1">
                  <a:txBody>
                    <a:bodyPr/>
                    <a:lstStyle/>
                    <a:p>
                      <a:endParaRPr lang="nl-BE"/>
                    </a:p>
                  </a:txBody>
                  <a:tcPr/>
                </a:tc>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1.4062</a:t>
                      </a:r>
                    </a:p>
                  </a:txBody>
                  <a:tcPr>
                    <a:solidFill>
                      <a:srgbClr val="FFFF00"/>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endParaRPr lang="nl-BE" sz="1600" dirty="0"/>
                    </a:p>
                  </a:txBody>
                  <a:tcPr/>
                </a:tc>
                <a:extLst>
                  <a:ext uri="{0D108BD9-81ED-4DB2-BD59-A6C34878D82A}">
                    <a16:rowId xmlns:a16="http://schemas.microsoft.com/office/drawing/2014/main" val="10012"/>
                  </a:ext>
                </a:extLst>
              </a:tr>
              <a:tr h="304633">
                <a:tc gridSpan="2">
                  <a:txBody>
                    <a:bodyPr/>
                    <a:lstStyle/>
                    <a:p>
                      <a:pPr algn="ctr"/>
                      <a:endParaRPr lang="nl-BE" sz="1600" dirty="0"/>
                    </a:p>
                  </a:txBody>
                  <a:tcPr>
                    <a:lnB w="12700" cap="flat" cmpd="sng" algn="ctr">
                      <a:solidFill>
                        <a:schemeClr val="tx1"/>
                      </a:solidFill>
                      <a:prstDash val="solid"/>
                      <a:round/>
                      <a:headEnd type="none" w="med" len="med"/>
                      <a:tailEnd type="none" w="med" len="med"/>
                    </a:lnB>
                  </a:tcPr>
                </a:tc>
                <a:tc hMerge="1">
                  <a:txBody>
                    <a:bodyPr/>
                    <a:lstStyle/>
                    <a:p>
                      <a:endParaRPr lang="nl-BE"/>
                    </a:p>
                  </a:txBody>
                  <a:tcPr/>
                </a:tc>
                <a:tc gridSpan="2">
                  <a:txBody>
                    <a:bodyPr/>
                    <a:lstStyle/>
                    <a:p>
                      <a:pPr algn="ctr"/>
                      <a:endParaRPr lang="nl-BE" sz="1600" dirty="0"/>
                    </a:p>
                  </a:txBody>
                  <a:tcPr>
                    <a:lnB w="12700" cap="flat" cmpd="sng" algn="ctr">
                      <a:solidFill>
                        <a:schemeClr val="tx1"/>
                      </a:solidFill>
                      <a:prstDash val="solid"/>
                      <a:round/>
                      <a:headEnd type="none" w="med" len="med"/>
                      <a:tailEnd type="none" w="med" len="med"/>
                    </a:lnB>
                  </a:tcPr>
                </a:tc>
                <a:tc hMerge="1">
                  <a:txBody>
                    <a:bodyPr/>
                    <a:lstStyle/>
                    <a:p>
                      <a:endParaRPr lang="nl-BE"/>
                    </a:p>
                  </a:txBody>
                  <a:tcPr/>
                </a:tc>
                <a:tc gridSpan="2">
                  <a:txBody>
                    <a:bodyPr/>
                    <a:lstStyle/>
                    <a:p>
                      <a:pPr algn="ctr"/>
                      <a:r>
                        <a:rPr lang="nl-BE" sz="1600" dirty="0"/>
                        <a:t>1.4162</a:t>
                      </a:r>
                    </a:p>
                  </a:txBody>
                  <a:tcPr>
                    <a:lnB w="12700" cap="flat" cmpd="sng" algn="ctr">
                      <a:solidFill>
                        <a:schemeClr val="tx1"/>
                      </a:solidFill>
                      <a:prstDash val="solid"/>
                      <a:round/>
                      <a:headEnd type="none" w="med" len="med"/>
                      <a:tailEnd type="none" w="med" len="med"/>
                    </a:lnB>
                    <a:solidFill>
                      <a:srgbClr val="FFFF00"/>
                    </a:solidFill>
                  </a:tcPr>
                </a:tc>
                <a:tc hMerge="1">
                  <a:txBody>
                    <a:bodyPr/>
                    <a:lstStyle/>
                    <a:p>
                      <a:endParaRPr lang="nl-BE"/>
                    </a:p>
                  </a:txBody>
                  <a:tcPr/>
                </a:tc>
                <a:tc gridSpan="3">
                  <a:txBody>
                    <a:bodyPr/>
                    <a:lstStyle/>
                    <a:p>
                      <a:pPr algn="ctr"/>
                      <a:endParaRPr lang="nl-BE" sz="1600" dirty="0"/>
                    </a:p>
                  </a:txBody>
                  <a:tcPr>
                    <a:lnB w="12700" cap="flat" cmpd="sng" algn="ctr">
                      <a:solidFill>
                        <a:schemeClr val="tx1"/>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c>
                  <a:txBody>
                    <a:bodyPr/>
                    <a:lstStyle/>
                    <a:p>
                      <a:pPr algn="ctr"/>
                      <a:endParaRPr lang="nl-BE"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6939">
                <a:tc>
                  <a:txBody>
                    <a:bodyPr/>
                    <a:lstStyle/>
                    <a:p>
                      <a:pPr algn="r"/>
                      <a:endParaRPr lang="nl-BE" sz="1400" dirty="0"/>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solidFill>
                  </a:tcPr>
                </a:tc>
                <a:tc gridSpan="2">
                  <a:txBody>
                    <a:bodyPr/>
                    <a:lstStyle/>
                    <a:p>
                      <a:pPr algn="just"/>
                      <a:r>
                        <a:rPr lang="nl-BE" sz="1200" dirty="0"/>
                        <a:t>Ferritiques</a:t>
                      </a: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nl-BE" dirty="0"/>
                    </a:p>
                  </a:txBody>
                  <a:tcPr/>
                </a:tc>
                <a:tc gridSpan="2">
                  <a:txBody>
                    <a:bodyPr/>
                    <a:lstStyle/>
                    <a:p>
                      <a:pPr algn="r"/>
                      <a:endParaRPr lang="nl-BE" sz="1200" dirty="0"/>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hMerge="1">
                  <a:txBody>
                    <a:bodyPr/>
                    <a:lstStyle/>
                    <a:p>
                      <a:pPr algn="ctr"/>
                      <a:endParaRPr lang="nl-BE" dirty="0"/>
                    </a:p>
                  </a:txBody>
                  <a:tcPr>
                    <a:solidFill>
                      <a:schemeClr val="bg1"/>
                    </a:solidFill>
                  </a:tcPr>
                </a:tc>
                <a:tc gridSpan="2">
                  <a:txBody>
                    <a:bodyPr/>
                    <a:lstStyle/>
                    <a:p>
                      <a:pPr algn="just"/>
                      <a:r>
                        <a:rPr lang="nl-BE" sz="1200" dirty="0"/>
                        <a:t>Austénitiques standard</a:t>
                      </a: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nl-BE" dirty="0"/>
                    </a:p>
                  </a:txBody>
                  <a:tcPr/>
                </a:tc>
                <a:tc>
                  <a:txBody>
                    <a:bodyPr/>
                    <a:lstStyle/>
                    <a:p>
                      <a:pPr algn="r"/>
                      <a:endParaRPr lang="nl-BE" sz="1200" dirty="0"/>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gridSpan="2">
                  <a:txBody>
                    <a:bodyPr/>
                    <a:lstStyle/>
                    <a:p>
                      <a:pPr algn="just"/>
                      <a:r>
                        <a:rPr lang="nl-BE" sz="1200" dirty="0"/>
                        <a:t>Austénitiques avec Mo</a:t>
                      </a: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nl-BE" dirty="0"/>
                    </a:p>
                  </a:txBody>
                  <a:tcPr/>
                </a:tc>
                <a:extLst>
                  <a:ext uri="{0D108BD9-81ED-4DB2-BD59-A6C34878D82A}">
                    <a16:rowId xmlns:a16="http://schemas.microsoft.com/office/drawing/2014/main" val="10014"/>
                  </a:ext>
                </a:extLst>
              </a:tr>
              <a:tr h="276939">
                <a:tc>
                  <a:txBody>
                    <a:bodyPr/>
                    <a:lstStyle/>
                    <a:p>
                      <a:pPr algn="r"/>
                      <a:endParaRPr lang="nl-BE" sz="14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gridSpan="2">
                  <a:txBody>
                    <a:bodyPr/>
                    <a:lstStyle/>
                    <a:p>
                      <a:pPr algn="just"/>
                      <a:r>
                        <a:rPr lang="nl-BE" sz="1200" dirty="0"/>
                        <a:t>Lean duplex</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tc gridSpan="2">
                  <a:txBody>
                    <a:bodyPr/>
                    <a:lstStyle/>
                    <a:p>
                      <a:pPr algn="r"/>
                      <a:endParaRPr lang="nl-BE"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hMerge="1">
                  <a:txBody>
                    <a:bodyPr/>
                    <a:lstStyle/>
                    <a:p>
                      <a:endParaRPr lang="nl-BE"/>
                    </a:p>
                  </a:txBody>
                  <a:tcPr/>
                </a:tc>
                <a:tc gridSpan="2">
                  <a:txBody>
                    <a:bodyPr/>
                    <a:lstStyle/>
                    <a:p>
                      <a:pPr algn="just"/>
                      <a:r>
                        <a:rPr lang="nl-BE" sz="1200" dirty="0"/>
                        <a:t>Super Austénitiques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tc>
                  <a:txBody>
                    <a:bodyPr/>
                    <a:lstStyle/>
                    <a:p>
                      <a:pPr algn="r"/>
                      <a:endParaRPr lang="nl-BE"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gridSpan="2">
                  <a:txBody>
                    <a:bodyPr/>
                    <a:lstStyle/>
                    <a:p>
                      <a:pPr algn="just"/>
                      <a:r>
                        <a:rPr lang="nl-BE" sz="1200" dirty="0"/>
                        <a:t>Duplex/Super</a:t>
                      </a:r>
                      <a:r>
                        <a:rPr lang="nl-BE" sz="1200" baseline="0" dirty="0"/>
                        <a:t> duplex</a:t>
                      </a:r>
                      <a:endParaRPr lang="nl-BE"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extLst>
                  <a:ext uri="{0D108BD9-81ED-4DB2-BD59-A6C34878D82A}">
                    <a16:rowId xmlns:a16="http://schemas.microsoft.com/office/drawing/2014/main" val="10015"/>
                  </a:ext>
                </a:extLst>
              </a:tr>
              <a:tr h="415409">
                <a:tc>
                  <a:txBody>
                    <a:bodyPr/>
                    <a:lstStyle/>
                    <a:p>
                      <a:pPr algn="just"/>
                      <a:r>
                        <a:rPr lang="nl-BE" sz="1400" dirty="0"/>
                        <a:t>Notes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9">
                  <a:txBody>
                    <a:bodyPr/>
                    <a:lstStyle/>
                    <a:p>
                      <a:pPr algn="just"/>
                      <a:r>
                        <a:rPr lang="nl-BE" sz="1200" dirty="0"/>
                        <a:t>Voir l’Annexe pour les désignations </a:t>
                      </a:r>
                      <a:r>
                        <a:rPr lang="nl-BE" sz="1200" baseline="0" dirty="0"/>
                        <a:t>EN normalisées</a:t>
                      </a:r>
                    </a:p>
                    <a:p>
                      <a:pPr marL="0" marR="0" indent="0" algn="just" defTabSz="914400" rtl="0" eaLnBrk="1" fontAlgn="auto" latinLnBrk="0" hangingPunct="1">
                        <a:lnSpc>
                          <a:spcPct val="100000"/>
                        </a:lnSpc>
                        <a:spcBef>
                          <a:spcPts val="0"/>
                        </a:spcBef>
                        <a:spcAft>
                          <a:spcPts val="0"/>
                        </a:spcAft>
                        <a:buClrTx/>
                        <a:buSzTx/>
                        <a:buFontTx/>
                        <a:buNone/>
                        <a:tabLst/>
                        <a:defRPr/>
                      </a:pPr>
                      <a:r>
                        <a:rPr lang="nl-BE" sz="1200" dirty="0"/>
                        <a:t>Ceci ne s’applique pas aux piscines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nl-BE"/>
                    </a:p>
                  </a:txBody>
                  <a:tcPr/>
                </a:tc>
                <a:tc hMerge="1">
                  <a:txBody>
                    <a:bodyPr/>
                    <a:lstStyle/>
                    <a:p>
                      <a:pPr algn="r"/>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hMerge="1">
                  <a:txBody>
                    <a:bodyPr/>
                    <a:lstStyle/>
                    <a:p>
                      <a:endParaRPr lang="nl-BE"/>
                    </a:p>
                  </a:txBody>
                  <a:tcPr/>
                </a:tc>
                <a:tc hMerge="1">
                  <a:txBody>
                    <a:bodyPr/>
                    <a:lstStyle/>
                    <a:p>
                      <a:pPr algn="just"/>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tc hMerge="1">
                  <a:txBody>
                    <a:bodyPr/>
                    <a:lstStyle/>
                    <a:p>
                      <a:pPr algn="r"/>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hMerge="1">
                  <a:txBody>
                    <a:bodyPr/>
                    <a:lstStyle/>
                    <a:p>
                      <a:pPr algn="just"/>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extLst>
                  <a:ext uri="{0D108BD9-81ED-4DB2-BD59-A6C34878D82A}">
                    <a16:rowId xmlns:a16="http://schemas.microsoft.com/office/drawing/2014/main" val="10016"/>
                  </a:ext>
                </a:extLst>
              </a:tr>
            </a:tbl>
          </a:graphicData>
        </a:graphic>
      </p:graphicFrame>
      <p:sp>
        <p:nvSpPr>
          <p:cNvPr id="6"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45</a:t>
            </a:fld>
            <a:endParaRPr lang="fr-BE" dirty="0"/>
          </a:p>
        </p:txBody>
      </p:sp>
      <p:sp>
        <p:nvSpPr>
          <p:cNvPr id="7" name="Rectangle 6"/>
          <p:cNvSpPr/>
          <p:nvPr/>
        </p:nvSpPr>
        <p:spPr>
          <a:xfrm rot="1510558">
            <a:off x="7300485" y="350872"/>
            <a:ext cx="1735028" cy="382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solidFill>
                  <a:srgbClr val="FF0000"/>
                </a:solidFill>
              </a:rPr>
              <a:t>Updated</a:t>
            </a:r>
            <a:r>
              <a:rPr lang="fr-FR" sz="2000" b="1" dirty="0">
                <a:solidFill>
                  <a:srgbClr val="FF0000"/>
                </a:solidFill>
              </a:rPr>
              <a:t> 2019</a:t>
            </a:r>
            <a:endParaRPr lang="en-US" sz="2000" b="1" dirty="0">
              <a:solidFill>
                <a:srgbClr val="FF0000"/>
              </a:solidFill>
            </a:endParaRPr>
          </a:p>
        </p:txBody>
      </p:sp>
    </p:spTree>
    <p:extLst>
      <p:ext uri="{BB962C8B-B14F-4D97-AF65-F5344CB8AC3E}">
        <p14:creationId xmlns:p14="http://schemas.microsoft.com/office/powerpoint/2010/main" val="1933667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noProof="0" dirty="0"/>
              <a:t> 4-2. Les autres applications</a:t>
            </a:r>
          </a:p>
        </p:txBody>
      </p:sp>
      <p:sp>
        <p:nvSpPr>
          <p:cNvPr id="3" name="Subtitle 2"/>
          <p:cNvSpPr>
            <a:spLocks noGrp="1"/>
          </p:cNvSpPr>
          <p:nvPr>
            <p:ph idx="1"/>
          </p:nvPr>
        </p:nvSpPr>
        <p:spPr>
          <a:xfrm>
            <a:off x="236483" y="1600200"/>
            <a:ext cx="8697452" cy="4961965"/>
          </a:xfrm>
        </p:spPr>
        <p:txBody>
          <a:bodyPr>
            <a:normAutofit/>
          </a:bodyPr>
          <a:lstStyle/>
          <a:p>
            <a:r>
              <a:rPr lang="fr-FR" sz="2800" noProof="0" dirty="0"/>
              <a:t>Lorsqu’aucune règle particulière n’est applicable</a:t>
            </a:r>
          </a:p>
          <a:p>
            <a:r>
              <a:rPr lang="fr-FR" sz="2800" noProof="0" dirty="0"/>
              <a:t>Le choix de la nuance doit correspondre à la performance attendue</a:t>
            </a:r>
          </a:p>
          <a:p>
            <a:r>
              <a:rPr lang="fr-FR" sz="2800" noProof="0" dirty="0"/>
              <a:t>Il existe trois moyens d’arriver au résultat :</a:t>
            </a:r>
          </a:p>
          <a:p>
            <a:pPr lvl="1"/>
            <a:r>
              <a:rPr lang="fr-FR" sz="2400" noProof="0" dirty="0"/>
              <a:t>Faire appel à un expert</a:t>
            </a:r>
          </a:p>
          <a:p>
            <a:pPr lvl="1"/>
            <a:r>
              <a:rPr lang="fr-FR" sz="2400" noProof="0" dirty="0"/>
              <a:t>Obtenir de l’aide de la part des associations de développement de l’acier inoxydable</a:t>
            </a:r>
          </a:p>
          <a:p>
            <a:pPr lvl="1"/>
            <a:r>
              <a:rPr lang="fr-FR" sz="2400" noProof="0" dirty="0"/>
              <a:t>Trouver des cas performants pour des environnements similaires (souvent disponibles)</a:t>
            </a:r>
          </a:p>
        </p:txBody>
      </p:sp>
      <p:sp>
        <p:nvSpPr>
          <p:cNvPr id="7"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46</a:t>
            </a:fld>
            <a:endParaRPr lang="fr-BE" dirty="0"/>
          </a:p>
        </p:txBody>
      </p:sp>
    </p:spTree>
    <p:extLst>
      <p:ext uri="{BB962C8B-B14F-4D97-AF65-F5344CB8AC3E}">
        <p14:creationId xmlns:p14="http://schemas.microsoft.com/office/powerpoint/2010/main" val="1124421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12" y="286995"/>
            <a:ext cx="8031893" cy="1143000"/>
          </a:xfrm>
        </p:spPr>
        <p:txBody>
          <a:bodyPr>
            <a:noAutofit/>
          </a:bodyPr>
          <a:lstStyle/>
          <a:p>
            <a:r>
              <a:rPr lang="fr-FR" sz="3600" noProof="0" dirty="0"/>
              <a:t>Guide de sélection des nuances pour l’Architecture</a:t>
            </a:r>
            <a:r>
              <a:rPr lang="fr-FR" sz="3600" baseline="50000" noProof="0" dirty="0"/>
              <a:t>10</a:t>
            </a:r>
          </a:p>
        </p:txBody>
      </p:sp>
      <p:sp>
        <p:nvSpPr>
          <p:cNvPr id="3" name="Content Placeholder 2"/>
          <p:cNvSpPr>
            <a:spLocks noGrp="1"/>
          </p:cNvSpPr>
          <p:nvPr>
            <p:ph idx="1"/>
          </p:nvPr>
        </p:nvSpPr>
        <p:spPr>
          <a:xfrm>
            <a:off x="644913" y="1697129"/>
            <a:ext cx="8229600" cy="4844576"/>
          </a:xfrm>
        </p:spPr>
        <p:txBody>
          <a:bodyPr>
            <a:normAutofit/>
          </a:bodyPr>
          <a:lstStyle/>
          <a:p>
            <a:pPr marL="0" indent="0">
              <a:buNone/>
            </a:pPr>
            <a:r>
              <a:rPr lang="fr-FR" sz="2800" noProof="0" dirty="0"/>
              <a:t>Il existe néanmoins des guides comme celui présenté ici.</a:t>
            </a:r>
          </a:p>
          <a:p>
            <a:pPr marL="0" indent="0">
              <a:buNone/>
            </a:pPr>
            <a:r>
              <a:rPr lang="fr-FR" sz="2800" noProof="0" dirty="0"/>
              <a:t>Attention : il n’est </a:t>
            </a:r>
            <a:r>
              <a:rPr lang="fr-FR" sz="2800" b="1" noProof="0" dirty="0"/>
              <a:t>PAS APPLICABLE </a:t>
            </a:r>
            <a:r>
              <a:rPr lang="fr-FR" sz="2800" noProof="0" dirty="0"/>
              <a:t>si</a:t>
            </a:r>
          </a:p>
          <a:p>
            <a:r>
              <a:rPr lang="fr-FR" sz="2800" noProof="0" dirty="0"/>
              <a:t>L’aspect n’a pas d’importance</a:t>
            </a:r>
          </a:p>
          <a:p>
            <a:r>
              <a:rPr lang="fr-FR" sz="2800" noProof="0" dirty="0"/>
              <a:t>L’intégrité de la structure est la première préoccupation (retourner alors en 4-1.)</a:t>
            </a:r>
          </a:p>
        </p:txBody>
      </p:sp>
      <p:sp>
        <p:nvSpPr>
          <p:cNvPr id="7"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47</a:t>
            </a:fld>
            <a:endParaRPr lang="fr-BE" dirty="0"/>
          </a:p>
        </p:txBody>
      </p:sp>
    </p:spTree>
    <p:extLst>
      <p:ext uri="{BB962C8B-B14F-4D97-AF65-F5344CB8AC3E}">
        <p14:creationId xmlns:p14="http://schemas.microsoft.com/office/powerpoint/2010/main" val="908635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fr-FR" noProof="0" dirty="0"/>
              <a:t>Comment fonctionne la procédure ?</a:t>
            </a:r>
          </a:p>
        </p:txBody>
      </p:sp>
      <p:sp>
        <p:nvSpPr>
          <p:cNvPr id="3" name="Content Placeholder 2"/>
          <p:cNvSpPr>
            <a:spLocks noGrp="1"/>
          </p:cNvSpPr>
          <p:nvPr>
            <p:ph idx="1"/>
          </p:nvPr>
        </p:nvSpPr>
        <p:spPr>
          <a:xfrm>
            <a:off x="315310" y="1600200"/>
            <a:ext cx="8592207" cy="4961965"/>
          </a:xfrm>
        </p:spPr>
        <p:txBody>
          <a:bodyPr>
            <a:normAutofit lnSpcReduction="10000"/>
          </a:bodyPr>
          <a:lstStyle/>
          <a:p>
            <a:r>
              <a:rPr lang="fr-FR" sz="2200" noProof="0" dirty="0"/>
              <a:t>Une note totale est calculée à partir de 5 critères</a:t>
            </a:r>
          </a:p>
          <a:p>
            <a:r>
              <a:rPr lang="fr-FR" sz="2200" noProof="0" dirty="0"/>
              <a:t>Pour chaque note totale correspond une liste de nuances d’inox </a:t>
            </a:r>
            <a:r>
              <a:rPr lang="fr-FR" sz="2200" dirty="0"/>
              <a:t>recommandées</a:t>
            </a:r>
            <a:endParaRPr lang="fr-FR" sz="2200" noProof="0" dirty="0"/>
          </a:p>
          <a:p>
            <a:endParaRPr lang="fr-FR" noProof="0" dirty="0"/>
          </a:p>
          <a:p>
            <a:pPr marL="0" indent="0">
              <a:buNone/>
            </a:pPr>
            <a:r>
              <a:rPr lang="fr-FR" sz="2600" noProof="0" dirty="0"/>
              <a:t>Critères utilisés pour établir la note (voir les prochaines diapos) :</a:t>
            </a:r>
          </a:p>
          <a:p>
            <a:pPr marL="571500" indent="-571500">
              <a:buFont typeface="+mj-lt"/>
              <a:buAutoNum type="romanLcPeriod"/>
            </a:pPr>
            <a:r>
              <a:rPr lang="fr-FR" sz="2600" noProof="0" dirty="0"/>
              <a:t>Niveau de pollution </a:t>
            </a:r>
          </a:p>
          <a:p>
            <a:pPr marL="571500" indent="-571500">
              <a:buFont typeface="+mj-lt"/>
              <a:buAutoNum type="romanLcPeriod"/>
            </a:pPr>
            <a:r>
              <a:rPr lang="fr-FR" sz="2600" noProof="0" dirty="0"/>
              <a:t>Exposition marine ou aux sels de déverglaçage</a:t>
            </a:r>
          </a:p>
          <a:p>
            <a:pPr marL="571500" indent="-571500">
              <a:buFont typeface="+mj-lt"/>
              <a:buAutoNum type="romanLcPeriod"/>
            </a:pPr>
            <a:r>
              <a:rPr lang="fr-FR" sz="2600" noProof="0" dirty="0"/>
              <a:t>Conditions météorologiques locales</a:t>
            </a:r>
          </a:p>
          <a:p>
            <a:pPr marL="571500" indent="-571500">
              <a:buFont typeface="+mj-lt"/>
              <a:buAutoNum type="romanLcPeriod"/>
            </a:pPr>
            <a:r>
              <a:rPr lang="fr-FR" sz="2600" noProof="0" dirty="0"/>
              <a:t>Considérations architecturales</a:t>
            </a:r>
          </a:p>
          <a:p>
            <a:pPr marL="571500" indent="-571500">
              <a:buFont typeface="+mj-lt"/>
              <a:buAutoNum type="romanLcPeriod"/>
            </a:pPr>
            <a:r>
              <a:rPr lang="fr-FR" sz="2600" noProof="0" dirty="0"/>
              <a:t>Planning d’entretien</a:t>
            </a:r>
          </a:p>
        </p:txBody>
      </p:sp>
      <p:sp>
        <p:nvSpPr>
          <p:cNvPr id="6"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48</a:t>
            </a:fld>
            <a:endParaRPr lang="fr-BE" dirty="0"/>
          </a:p>
        </p:txBody>
      </p:sp>
    </p:spTree>
    <p:extLst>
      <p:ext uri="{BB962C8B-B14F-4D97-AF65-F5344CB8AC3E}">
        <p14:creationId xmlns:p14="http://schemas.microsoft.com/office/powerpoint/2010/main" val="2964612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600"/>
            <a:ext cx="8907517" cy="1143000"/>
          </a:xfrm>
        </p:spPr>
        <p:txBody>
          <a:bodyPr>
            <a:normAutofit/>
          </a:bodyPr>
          <a:lstStyle/>
          <a:p>
            <a:pPr marL="857250" indent="-857250"/>
            <a:r>
              <a:rPr lang="fr-FR" noProof="0" dirty="0"/>
              <a:t>i. - Niveau de pollution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1718072"/>
              </p:ext>
            </p:extLst>
          </p:nvPr>
        </p:nvGraphicFramePr>
        <p:xfrm>
          <a:off x="457200" y="1600200"/>
          <a:ext cx="8229600" cy="434848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fr-FR" noProof="0" dirty="0"/>
                        <a:t>Note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fr-FR" noProof="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fr-FR" noProof="0"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b="1" noProof="0" dirty="0"/>
                        <a:t>Rurale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0840">
                <a:tc>
                  <a:txBody>
                    <a:bodyPr/>
                    <a:lstStyle/>
                    <a:p>
                      <a:pPr algn="ctr"/>
                      <a:r>
                        <a:rPr lang="fr-FR" noProof="0" dirty="0"/>
                        <a:t>0</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noProof="0" dirty="0"/>
                        <a:t>Très</a:t>
                      </a:r>
                      <a:r>
                        <a:rPr lang="fr-FR" baseline="0" noProof="0" dirty="0"/>
                        <a:t> faible ou inexistant</a:t>
                      </a:r>
                      <a:endParaRPr lang="fr-FR" noProof="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fr-FR" noProof="0"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b="1" noProof="0" dirty="0"/>
                        <a:t>Pollution urbaine</a:t>
                      </a:r>
                      <a:r>
                        <a:rPr lang="fr-FR" b="1" baseline="0" noProof="0" dirty="0"/>
                        <a:t> (industrie légère, échappement automobile)</a:t>
                      </a:r>
                      <a:endParaRPr lang="fr-FR" b="1" noProof="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370840">
                <a:tc>
                  <a:txBody>
                    <a:bodyPr/>
                    <a:lstStyle/>
                    <a:p>
                      <a:pPr algn="ctr"/>
                      <a:r>
                        <a:rPr lang="fr-FR" noProof="0" dirty="0"/>
                        <a:t>0</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b="0" noProof="0" dirty="0"/>
                        <a:t>Faible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fr-FR" noProof="0" dirty="0"/>
                        <a:t>2</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noProof="0" dirty="0"/>
                        <a:t>Modérée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fr-FR" noProof="0" dirty="0"/>
                        <a:t>3</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noProof="0" dirty="0"/>
                        <a:t>Élevée*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endParaRPr lang="fr-FR" noProof="0"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b="1" noProof="0" dirty="0"/>
                        <a:t>Pollution industrielle (gaz</a:t>
                      </a:r>
                      <a:r>
                        <a:rPr lang="fr-FR" b="1" baseline="0" noProof="0" dirty="0"/>
                        <a:t> agressifs</a:t>
                      </a:r>
                      <a:r>
                        <a:rPr lang="fr-FR" b="1" noProof="0" dirty="0"/>
                        <a:t>, oxyde de fer,</a:t>
                      </a:r>
                      <a:r>
                        <a:rPr lang="fr-FR" b="1" baseline="0" noProof="0" dirty="0"/>
                        <a:t> produits chimiques, etc.)</a:t>
                      </a:r>
                      <a:endParaRPr lang="fr-FR" b="1" noProof="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370840">
                <a:tc>
                  <a:txBody>
                    <a:bodyPr/>
                    <a:lstStyle/>
                    <a:p>
                      <a:pPr algn="ctr"/>
                      <a:r>
                        <a:rPr lang="fr-FR" noProof="0" dirty="0"/>
                        <a:t>3</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noProof="0" dirty="0"/>
                        <a:t>Faible ou modérée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fr-FR" noProof="0" dirty="0"/>
                        <a:t>4</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fr-FR" noProof="0" dirty="0"/>
                        <a:t>Élevée*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70840">
                <a:tc gridSpan="2">
                  <a:txBody>
                    <a:bodyPr/>
                    <a:lstStyle/>
                    <a:p>
                      <a:pPr marL="185738" indent="-185738" algn="just"/>
                      <a:r>
                        <a:rPr lang="fr-FR" noProof="0" dirty="0"/>
                        <a:t>* Site potentiellement très c</a:t>
                      </a:r>
                      <a:r>
                        <a:rPr lang="fr-FR" sz="1800" kern="1200" noProof="0" dirty="0">
                          <a:solidFill>
                            <a:schemeClr val="lt1"/>
                          </a:solidFill>
                          <a:latin typeface="+mn-lt"/>
                          <a:ea typeface="+mn-ea"/>
                          <a:cs typeface="+mn-cs"/>
                        </a:rPr>
                        <a:t>orrosif</a:t>
                      </a:r>
                      <a:r>
                        <a:rPr lang="fr-FR" noProof="0" dirty="0"/>
                        <a:t>. Recourir à un expert en acier inoxydable</a:t>
                      </a:r>
                      <a:r>
                        <a:rPr lang="fr-FR" baseline="0" noProof="0" dirty="0"/>
                        <a:t> pour évaluer le site</a:t>
                      </a:r>
                      <a:endParaRPr lang="fr-FR" noProof="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nl-BE" dirty="0"/>
                    </a:p>
                  </a:txBody>
                  <a:tcPr/>
                </a:tc>
                <a:extLst>
                  <a:ext uri="{0D108BD9-81ED-4DB2-BD59-A6C34878D82A}">
                    <a16:rowId xmlns:a16="http://schemas.microsoft.com/office/drawing/2014/main" val="10010"/>
                  </a:ext>
                </a:extLst>
              </a:tr>
            </a:tbl>
          </a:graphicData>
        </a:graphic>
      </p:graphicFrame>
      <p:sp>
        <p:nvSpPr>
          <p:cNvPr id="6"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49</a:t>
            </a:fld>
            <a:endParaRPr lang="fr-BE" dirty="0"/>
          </a:p>
        </p:txBody>
      </p:sp>
    </p:spTree>
    <p:extLst>
      <p:ext uri="{BB962C8B-B14F-4D97-AF65-F5344CB8AC3E}">
        <p14:creationId xmlns:p14="http://schemas.microsoft.com/office/powerpoint/2010/main" val="194620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noProof="0" dirty="0"/>
              <a:t>La plupart des matériaux se dégrade avec le temps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2361154"/>
              </p:ext>
            </p:extLst>
          </p:nvPr>
        </p:nvGraphicFramePr>
        <p:xfrm>
          <a:off x="457200" y="1978256"/>
          <a:ext cx="8229600" cy="3902268"/>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rPr lang="fr-BE" dirty="0"/>
                        <a:t>Matériau</a:t>
                      </a:r>
                    </a:p>
                  </a:txBody>
                  <a:tcPr/>
                </a:tc>
                <a:tc>
                  <a:txBody>
                    <a:bodyPr/>
                    <a:lstStyle/>
                    <a:p>
                      <a:r>
                        <a:rPr lang="fr-BE" dirty="0"/>
                        <a:t>Pierre</a:t>
                      </a:r>
                    </a:p>
                  </a:txBody>
                  <a:tcPr/>
                </a:tc>
                <a:tc>
                  <a:txBody>
                    <a:bodyPr/>
                    <a:lstStyle/>
                    <a:p>
                      <a:r>
                        <a:rPr lang="fr-BE" dirty="0"/>
                        <a:t>Verre</a:t>
                      </a:r>
                    </a:p>
                  </a:txBody>
                  <a:tcPr/>
                </a:tc>
                <a:tc>
                  <a:txBody>
                    <a:bodyPr/>
                    <a:lstStyle/>
                    <a:p>
                      <a:r>
                        <a:rPr lang="fr-BE" dirty="0"/>
                        <a:t>Polymères</a:t>
                      </a:r>
                    </a:p>
                  </a:txBody>
                  <a:tcPr/>
                </a:tc>
                <a:extLst>
                  <a:ext uri="{0D108BD9-81ED-4DB2-BD59-A6C34878D82A}">
                    <a16:rowId xmlns:a16="http://schemas.microsoft.com/office/drawing/2014/main" val="10000"/>
                  </a:ext>
                </a:extLst>
              </a:tr>
              <a:tr h="440772">
                <a:tc>
                  <a:txBody>
                    <a:bodyPr/>
                    <a:lstStyle/>
                    <a:p>
                      <a:endParaRPr lang="fr-BE" dirty="0">
                        <a:solidFill>
                          <a:schemeClr val="bg1"/>
                        </a:solidFill>
                      </a:endParaRPr>
                    </a:p>
                  </a:txBody>
                  <a:tcPr/>
                </a:tc>
                <a:tc>
                  <a:txBody>
                    <a:bodyPr/>
                    <a:lstStyle/>
                    <a:p>
                      <a:endParaRPr lang="fr-BE" dirty="0"/>
                    </a:p>
                    <a:p>
                      <a:endParaRPr lang="fr-BE" dirty="0"/>
                    </a:p>
                    <a:p>
                      <a:endParaRPr lang="fr-BE" dirty="0"/>
                    </a:p>
                    <a:p>
                      <a:endParaRPr lang="fr-BE" dirty="0"/>
                    </a:p>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001"/>
                  </a:ext>
                </a:extLst>
              </a:tr>
              <a:tr h="1086836">
                <a:tc>
                  <a:txBody>
                    <a:bodyPr/>
                    <a:lstStyle/>
                    <a:p>
                      <a:r>
                        <a:rPr lang="fr-BE" dirty="0"/>
                        <a:t>Types de dégradation</a:t>
                      </a:r>
                      <a:endParaRPr lang="fr-BE" dirty="0">
                        <a:solidFill>
                          <a:schemeClr val="bg1"/>
                        </a:solidFill>
                      </a:endParaRPr>
                    </a:p>
                  </a:txBody>
                  <a:tcPr/>
                </a:tc>
                <a:tc>
                  <a:txBody>
                    <a:bodyPr/>
                    <a:lstStyle/>
                    <a:p>
                      <a:r>
                        <a:rPr lang="fr-BE" dirty="0"/>
                        <a:t>Usure</a:t>
                      </a:r>
                    </a:p>
                    <a:p>
                      <a:r>
                        <a:rPr lang="fr-BE" dirty="0"/>
                        <a:t>Dommages</a:t>
                      </a:r>
                      <a:r>
                        <a:rPr lang="fr-BE" baseline="0" dirty="0"/>
                        <a:t> dus à la p</a:t>
                      </a:r>
                      <a:r>
                        <a:rPr lang="fr-BE" dirty="0"/>
                        <a:t>ollution</a:t>
                      </a:r>
                    </a:p>
                  </a:txBody>
                  <a:tcPr/>
                </a:tc>
                <a:tc>
                  <a:txBody>
                    <a:bodyPr/>
                    <a:lstStyle/>
                    <a:p>
                      <a:r>
                        <a:rPr lang="fr-BE" dirty="0"/>
                        <a:t>Bris</a:t>
                      </a:r>
                    </a:p>
                  </a:txBody>
                  <a:tcPr/>
                </a:tc>
                <a:tc>
                  <a:txBody>
                    <a:bodyPr/>
                    <a:lstStyle/>
                    <a:p>
                      <a:r>
                        <a:rPr lang="fr-BE" dirty="0"/>
                        <a:t>Deviennent</a:t>
                      </a:r>
                      <a:r>
                        <a:rPr lang="fr-BE" baseline="0" dirty="0"/>
                        <a:t> fragiles sous les </a:t>
                      </a:r>
                      <a:r>
                        <a:rPr lang="fr-BE" b="0" baseline="0" dirty="0"/>
                        <a:t>UV</a:t>
                      </a:r>
                      <a:endParaRPr lang="fr-BE" b="0" dirty="0"/>
                    </a:p>
                  </a:txBody>
                  <a:tcPr/>
                </a:tc>
                <a:extLst>
                  <a:ext uri="{0D108BD9-81ED-4DB2-BD59-A6C34878D82A}">
                    <a16:rowId xmlns:a16="http://schemas.microsoft.com/office/drawing/2014/main" val="10002"/>
                  </a:ext>
                </a:extLst>
              </a:tr>
              <a:tr h="911620">
                <a:tc>
                  <a:txBody>
                    <a:bodyPr/>
                    <a:lstStyle/>
                    <a:p>
                      <a:r>
                        <a:rPr lang="fr-BE" dirty="0"/>
                        <a:t>Mesures correctives</a:t>
                      </a:r>
                      <a:endParaRPr lang="fr-BE" dirty="0">
                        <a:solidFill>
                          <a:schemeClr val="bg1"/>
                        </a:solidFill>
                      </a:endParaRPr>
                    </a:p>
                  </a:txBody>
                  <a:tcPr/>
                </a:tc>
                <a:tc>
                  <a:txBody>
                    <a:bodyPr/>
                    <a:lstStyle/>
                    <a:p>
                      <a:r>
                        <a:rPr lang="fr-BE" dirty="0"/>
                        <a:t>Généralement aucune n’est prise</a:t>
                      </a:r>
                    </a:p>
                  </a:txBody>
                  <a:tcPr/>
                </a:tc>
                <a:tc>
                  <a:txBody>
                    <a:bodyPr/>
                    <a:lstStyle/>
                    <a:p>
                      <a:r>
                        <a:rPr lang="fr-BE" dirty="0"/>
                        <a:t>Verre trempé</a:t>
                      </a:r>
                    </a:p>
                  </a:txBody>
                  <a:tcPr/>
                </a:tc>
                <a:tc>
                  <a:txBody>
                    <a:bodyPr/>
                    <a:lstStyle/>
                    <a:p>
                      <a:r>
                        <a:rPr lang="fr-BE" dirty="0"/>
                        <a:t>Polymères</a:t>
                      </a:r>
                      <a:r>
                        <a:rPr lang="fr-BE" baseline="0" dirty="0"/>
                        <a:t> plus résistants</a:t>
                      </a:r>
                      <a:endParaRPr lang="fr-BE" dirty="0"/>
                    </a:p>
                  </a:txBody>
                  <a:tcPr/>
                </a:tc>
                <a:extLst>
                  <a:ext uri="{0D108BD9-81ED-4DB2-BD59-A6C34878D82A}">
                    <a16:rowId xmlns:a16="http://schemas.microsoft.com/office/drawing/2014/main" val="10003"/>
                  </a:ext>
                </a:extLst>
              </a:tr>
            </a:tbl>
          </a:graphicData>
        </a:graphic>
      </p:graphicFrame>
      <p:pic>
        <p:nvPicPr>
          <p:cNvPr id="8" name="Picture 2" descr="http://4.bp.blogspot.com/_jKnJY2a-_E8/SpF8DJNkVTI/AAAAAAAAAQs/j-J64TaOsOI/s400/Steps.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610509" y="2531567"/>
            <a:ext cx="1800000" cy="12676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 name="Picture 4" descr="https://encrypted-tbn1.gstatic.com/images?q=tbn:ANd9GcREQP7g6BZ5zrcBmL11bmXD4Y_v7_24j2BPifm3YI4UHjGmeOjTh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725700" y="2531567"/>
            <a:ext cx="1800000" cy="12676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 name="Picture 6" descr="http://www.iplasticsupply.com/wp-content/uploads/2010/11/broke-chair-300x225.jp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777036" y="2531567"/>
            <a:ext cx="1800000" cy="12676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2"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5</a:t>
            </a:fld>
            <a:endParaRPr lang="fr-BE" dirty="0"/>
          </a:p>
        </p:txBody>
      </p:sp>
    </p:spTree>
    <p:extLst>
      <p:ext uri="{BB962C8B-B14F-4D97-AF65-F5344CB8AC3E}">
        <p14:creationId xmlns:p14="http://schemas.microsoft.com/office/powerpoint/2010/main" val="1549444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923283" cy="1143000"/>
          </a:xfrm>
        </p:spPr>
        <p:txBody>
          <a:bodyPr>
            <a:normAutofit/>
          </a:bodyPr>
          <a:lstStyle/>
          <a:p>
            <a:pPr marL="857250" indent="-857250"/>
            <a:r>
              <a:rPr lang="fr-FR" dirty="0"/>
              <a:t>ii.a - </a:t>
            </a:r>
            <a:r>
              <a:rPr lang="fr-FR" noProof="0" dirty="0"/>
              <a:t>Exposition marine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5956252"/>
              </p:ext>
            </p:extLst>
          </p:nvPr>
        </p:nvGraphicFramePr>
        <p:xfrm>
          <a:off x="457200" y="1600200"/>
          <a:ext cx="8229600" cy="415544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fr-FR" dirty="0"/>
                        <a:t>Note</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fr-FR"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fr-FR" b="1"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b="1" dirty="0"/>
                        <a:t>Exposition</a:t>
                      </a:r>
                      <a:r>
                        <a:rPr lang="fr-FR" b="1" baseline="0" dirty="0"/>
                        <a:t> marine</a:t>
                      </a:r>
                      <a:endParaRPr lang="fr-FR"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0840">
                <a:tc>
                  <a:txBody>
                    <a:bodyPr/>
                    <a:lstStyle/>
                    <a:p>
                      <a:pPr algn="ctr"/>
                      <a:r>
                        <a:rPr lang="fr-FR"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Faible</a:t>
                      </a:r>
                      <a:r>
                        <a:rPr lang="fr-FR" baseline="0" dirty="0"/>
                        <a:t> </a:t>
                      </a:r>
                      <a:r>
                        <a:rPr lang="fr-FR" dirty="0"/>
                        <a:t>(&gt; 1,6</a:t>
                      </a:r>
                      <a:r>
                        <a:rPr lang="fr-FR" baseline="0" dirty="0"/>
                        <a:t> à 16 km de l’eau de mer)**</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fr-FR" dirty="0"/>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Modérée (de 30 m à 1,6 km</a:t>
                      </a:r>
                      <a:r>
                        <a:rPr lang="fr-FR" baseline="0" dirty="0"/>
                        <a:t> de l’eau de mer)</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fr-FR" dirty="0"/>
                        <a:t>4</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Élevée (&lt; 30 m d</a:t>
                      </a:r>
                      <a:r>
                        <a:rPr lang="fr-FR" baseline="0" dirty="0"/>
                        <a:t>e l’eau de mer</a:t>
                      </a:r>
                      <a:r>
                        <a:rPr lang="fr-FR" dirty="0"/>
                        <a: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fr-FR" dirty="0"/>
                        <a:t>5</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Marine (quelques embruns ou</a:t>
                      </a:r>
                      <a:r>
                        <a:rPr lang="fr-FR" baseline="0" dirty="0"/>
                        <a:t> éclaboussures </a:t>
                      </a:r>
                      <a:r>
                        <a:rPr lang="fr-FR" dirty="0"/>
                        <a:t>occasionnelles</a:t>
                      </a:r>
                      <a:r>
                        <a:rPr lang="fr-FR" baseline="0" dirty="0"/>
                        <a:t>)*</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fr-FR" dirty="0"/>
                        <a:t>8</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Marine sévère </a:t>
                      </a:r>
                      <a:r>
                        <a:rPr lang="fr-FR" baseline="0" dirty="0"/>
                        <a:t>(éclaboussures permanentes)*</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fr-FR" dirty="0"/>
                        <a:t>10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fr-FR" dirty="0"/>
                        <a:t>Marine sévère (immersion </a:t>
                      </a:r>
                      <a:r>
                        <a:rPr lang="fr-FR" baseline="0" dirty="0"/>
                        <a:t>continue</a:t>
                      </a:r>
                      <a:r>
                        <a:rPr lang="fr-FR" dirty="0"/>
                        <a:t>)</a:t>
                      </a:r>
                      <a:r>
                        <a:rPr lang="fr-FR" baseline="0" dirty="0"/>
                        <a:t> *</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gridSpan="2">
                  <a:txBody>
                    <a:bodyPr/>
                    <a:lstStyle/>
                    <a:p>
                      <a:pPr marL="271463" indent="-271463" algn="just">
                        <a:buFont typeface="Arial" charset="0"/>
                        <a:buNone/>
                      </a:pPr>
                      <a:r>
                        <a:rPr lang="fr-FR" dirty="0"/>
                        <a:t>*	</a:t>
                      </a:r>
                      <a:r>
                        <a:rPr lang="fr-FR" noProof="0" dirty="0"/>
                        <a:t>Site potentiellement très c</a:t>
                      </a:r>
                      <a:r>
                        <a:rPr lang="fr-FR" sz="1800" kern="1200" noProof="0" dirty="0">
                          <a:solidFill>
                            <a:schemeClr val="lt1"/>
                          </a:solidFill>
                          <a:latin typeface="+mn-lt"/>
                          <a:ea typeface="+mn-ea"/>
                          <a:cs typeface="+mn-cs"/>
                        </a:rPr>
                        <a:t>orrosif</a:t>
                      </a:r>
                      <a:r>
                        <a:rPr lang="fr-FR" baseline="0" dirty="0"/>
                        <a:t>. </a:t>
                      </a:r>
                      <a:r>
                        <a:rPr lang="fr-FR" noProof="0" dirty="0"/>
                        <a:t>Recourir à un expert en acier inoxydable</a:t>
                      </a:r>
                      <a:r>
                        <a:rPr lang="fr-FR" baseline="0" noProof="0" dirty="0"/>
                        <a:t> pour évaluer le site</a:t>
                      </a:r>
                      <a:r>
                        <a:rPr lang="fr-FR" baseline="0" dirty="0"/>
                        <a:t>.</a:t>
                      </a:r>
                    </a:p>
                    <a:p>
                      <a:pPr marL="271463" indent="-271463" algn="just">
                        <a:buFont typeface="Arial" charset="0"/>
                        <a:buNone/>
                      </a:pPr>
                      <a:r>
                        <a:rPr lang="fr-FR" baseline="0" dirty="0"/>
                        <a:t>** Cette échelle montre que les chlorures peuvent se trouver loin des côtes. Quelques sites de cette catégorie type sont exposés aux chlorures, d’autres non.</a:t>
                      </a:r>
                      <a:endParaRPr lang="fr-FR"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08"/>
                  </a:ext>
                </a:extLst>
              </a:tr>
            </a:tbl>
          </a:graphicData>
        </a:graphic>
      </p:graphicFrame>
      <p:sp>
        <p:nvSpPr>
          <p:cNvPr id="6"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50</a:t>
            </a:fld>
            <a:endParaRPr lang="fr-BE" dirty="0"/>
          </a:p>
        </p:txBody>
      </p:sp>
    </p:spTree>
    <p:extLst>
      <p:ext uri="{BB962C8B-B14F-4D97-AF65-F5344CB8AC3E}">
        <p14:creationId xmlns:p14="http://schemas.microsoft.com/office/powerpoint/2010/main" val="937162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860220" cy="1143000"/>
          </a:xfrm>
        </p:spPr>
        <p:txBody>
          <a:bodyPr>
            <a:normAutofit fontScale="90000"/>
          </a:bodyPr>
          <a:lstStyle/>
          <a:p>
            <a:pPr marL="857250" indent="-857250"/>
            <a:r>
              <a:rPr lang="fr-FR" dirty="0"/>
              <a:t>ii.b - Exposition aux sels de déverglaçage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9189326"/>
              </p:ext>
            </p:extLst>
          </p:nvPr>
        </p:nvGraphicFramePr>
        <p:xfrm>
          <a:off x="185351" y="1426774"/>
          <a:ext cx="8649729" cy="5280211"/>
        </p:xfrm>
        <a:graphic>
          <a:graphicData uri="http://schemas.openxmlformats.org/drawingml/2006/table">
            <a:tbl>
              <a:tblPr firstRow="1">
                <a:tableStyleId>{D113A9D2-9D6B-4929-AA2D-F23B5EE8CBE7}</a:tableStyleId>
              </a:tblPr>
              <a:tblGrid>
                <a:gridCol w="1102417">
                  <a:extLst>
                    <a:ext uri="{9D8B030D-6E8A-4147-A177-3AD203B41FA5}">
                      <a16:colId xmlns:a16="http://schemas.microsoft.com/office/drawing/2014/main" val="20000"/>
                    </a:ext>
                  </a:extLst>
                </a:gridCol>
                <a:gridCol w="7547312">
                  <a:extLst>
                    <a:ext uri="{9D8B030D-6E8A-4147-A177-3AD203B41FA5}">
                      <a16:colId xmlns:a16="http://schemas.microsoft.com/office/drawing/2014/main" val="20001"/>
                    </a:ext>
                  </a:extLst>
                </a:gridCol>
              </a:tblGrid>
              <a:tr h="342451">
                <a:tc>
                  <a:txBody>
                    <a:bodyPr/>
                    <a:lstStyle/>
                    <a:p>
                      <a:pPr algn="ctr"/>
                      <a:r>
                        <a:rPr lang="fr-FR" dirty="0"/>
                        <a:t>Note</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fr-FR"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42451">
                <a:tc>
                  <a:txBody>
                    <a:bodyPr/>
                    <a:lstStyle/>
                    <a:p>
                      <a:pPr algn="ctr"/>
                      <a:endParaRPr lang="fr-FR" b="1"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sz="1800" b="1" kern="1200" dirty="0">
                          <a:solidFill>
                            <a:schemeClr val="lt1"/>
                          </a:solidFill>
                          <a:latin typeface="+mn-lt"/>
                          <a:ea typeface="+mn-ea"/>
                          <a:cs typeface="+mn-cs"/>
                        </a:rPr>
                        <a:t>Exposition aux sels de déverglaçage (d</a:t>
                      </a:r>
                      <a:r>
                        <a:rPr lang="fr-FR" b="1" dirty="0"/>
                        <a:t>istance de la</a:t>
                      </a:r>
                      <a:r>
                        <a:rPr lang="fr-FR" b="1" baseline="0" dirty="0"/>
                        <a:t> route ou hauteur/sol</a:t>
                      </a:r>
                      <a:r>
                        <a:rPr lang="fr-FR" b="1" dirty="0"/>
                        <a: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591079">
                <a:tc>
                  <a:txBody>
                    <a:bodyPr/>
                    <a:lstStyle/>
                    <a:p>
                      <a:pPr algn="ctr"/>
                      <a:r>
                        <a:rPr lang="fr-FR"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Aucune</a:t>
                      </a:r>
                      <a:r>
                        <a:rPr lang="fr-FR" baseline="0" dirty="0"/>
                        <a:t> salinité n’a été détectée sur un échantillon prélevé sur le site et aucun changement de condition d’exposition n’est envisagé.</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91079">
                <a:tc>
                  <a:txBody>
                    <a:bodyPr/>
                    <a:lstStyle/>
                    <a:p>
                      <a:pPr algn="ctr"/>
                      <a:r>
                        <a:rPr lang="fr-FR"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Le</a:t>
                      </a:r>
                      <a:r>
                        <a:rPr lang="fr-FR" baseline="0" dirty="0"/>
                        <a:t> v</a:t>
                      </a:r>
                      <a:r>
                        <a:rPr lang="fr-FR" dirty="0"/>
                        <a:t>ent et le trafic</a:t>
                      </a:r>
                      <a:r>
                        <a:rPr lang="fr-FR" baseline="0" dirty="0"/>
                        <a:t> sur les routes proches sont trop faibles pour amener des chlorures sur le site et pas d’utilisation de sel de déverglaçage sur les trottoirs</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42451">
                <a:tc>
                  <a:txBody>
                    <a:bodyPr/>
                    <a:lstStyle/>
                    <a:p>
                      <a:pPr algn="ctr"/>
                      <a:r>
                        <a:rPr lang="fr-FR"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Très faible exposition aux sel (de</a:t>
                      </a:r>
                      <a:r>
                        <a:rPr lang="fr-FR" baseline="0" dirty="0"/>
                        <a:t> </a:t>
                      </a:r>
                      <a:r>
                        <a:rPr lang="fr-FR" dirty="0"/>
                        <a:t>10 m à 1 km ou 3 à 60 étages)**</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42451">
                <a:tc>
                  <a:txBody>
                    <a:bodyPr/>
                    <a:lstStyle/>
                    <a:p>
                      <a:pPr algn="ctr"/>
                      <a:r>
                        <a:rPr lang="fr-FR" dirty="0"/>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Faible exposition aux sels </a:t>
                      </a:r>
                      <a:r>
                        <a:rPr lang="fr-FR" baseline="0" dirty="0"/>
                        <a:t>(&lt; 10 à 500 m ou 2 à 34 </a:t>
                      </a:r>
                      <a:r>
                        <a:rPr lang="fr-FR" dirty="0"/>
                        <a:t>étages</a:t>
                      </a:r>
                      <a:r>
                        <a:rPr lang="fr-FR" baseline="0" dirty="0"/>
                        <a:t>)**</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42451">
                <a:tc>
                  <a:txBody>
                    <a:bodyPr/>
                    <a:lstStyle/>
                    <a:p>
                      <a:pPr algn="ctr"/>
                      <a:r>
                        <a:rPr lang="fr-FR" dirty="0"/>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Exposition modérée aux sels (&lt; 3 à 100 m ou 1 à 22 étages)**</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42451">
                <a:tc>
                  <a:txBody>
                    <a:bodyPr/>
                    <a:lstStyle/>
                    <a:p>
                      <a:pPr algn="ctr"/>
                      <a:r>
                        <a:rPr lang="fr-FR" dirty="0"/>
                        <a:t>4</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fr-FR" dirty="0"/>
                        <a:t>Forte exposition aux sels (</a:t>
                      </a:r>
                      <a:r>
                        <a:rPr lang="fr-FR" baseline="0" dirty="0"/>
                        <a:t>&lt;2 à 50 m ou 1 à 3 </a:t>
                      </a:r>
                      <a:r>
                        <a:rPr lang="fr-FR" dirty="0"/>
                        <a:t>étages</a:t>
                      </a:r>
                      <a:r>
                        <a:rPr lang="fr-FR" baseline="0" dirty="0"/>
                        <a:t>)* </a:t>
                      </a:r>
                      <a:r>
                        <a:rPr lang="fr-FR" baseline="30000" dirty="0"/>
                        <a:t>&amp; </a:t>
                      </a:r>
                      <a:r>
                        <a:rPr lang="fr-FR" baseline="0" dirty="0"/>
                        <a:t>**</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1097719">
                <a:tc gridSpan="2">
                  <a:txBody>
                    <a:bodyPr/>
                    <a:lstStyle/>
                    <a:p>
                      <a:pPr marL="271463" indent="-271463" algn="just">
                        <a:buFont typeface="Arial" charset="0"/>
                        <a:buNone/>
                      </a:pPr>
                      <a:r>
                        <a:rPr lang="fr-FR" dirty="0"/>
                        <a:t>* 	</a:t>
                      </a:r>
                      <a:r>
                        <a:rPr lang="fr-FR" noProof="0" dirty="0"/>
                        <a:t>Site potentiellement très c</a:t>
                      </a:r>
                      <a:r>
                        <a:rPr lang="fr-FR" sz="1800" kern="1200" noProof="0" dirty="0">
                          <a:solidFill>
                            <a:schemeClr val="lt1"/>
                          </a:solidFill>
                          <a:latin typeface="+mn-lt"/>
                          <a:ea typeface="+mn-ea"/>
                          <a:cs typeface="+mn-cs"/>
                        </a:rPr>
                        <a:t>orrosif</a:t>
                      </a:r>
                      <a:r>
                        <a:rPr lang="fr-FR" baseline="0" dirty="0"/>
                        <a:t>. </a:t>
                      </a:r>
                      <a:r>
                        <a:rPr lang="fr-FR" noProof="0" dirty="0"/>
                        <a:t>Recourir à un expert en acier inoxydable</a:t>
                      </a:r>
                      <a:r>
                        <a:rPr lang="fr-FR" baseline="0" noProof="0" dirty="0"/>
                        <a:t> pour évaluer le site</a:t>
                      </a:r>
                      <a:r>
                        <a:rPr lang="fr-FR" baseline="0" dirty="0"/>
                        <a:t>.</a:t>
                      </a:r>
                    </a:p>
                    <a:p>
                      <a:pPr marL="271463" indent="-271463" algn="just">
                        <a:buFont typeface="Arial" charset="0"/>
                        <a:buNone/>
                      </a:pPr>
                      <a:r>
                        <a:rPr lang="fr-FR" baseline="0" dirty="0"/>
                        <a:t>**	Cette échelle montre qu’on trouve des chlorures assez loin des routes, qu’il s’agisse de petites routes de campagne ou de routes à fort trafic. Tester la concentration en chlorures en surface.</a:t>
                      </a:r>
                      <a:endParaRPr lang="fr-FR"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08"/>
                  </a:ext>
                </a:extLst>
              </a:tr>
              <a:tr h="342451">
                <a:tc gridSpan="2">
                  <a:txBody>
                    <a:bodyPr/>
                    <a:lstStyle/>
                    <a:p>
                      <a:pPr marL="0" indent="0" algn="just">
                        <a:buFont typeface="Arial" charset="0"/>
                        <a:buNone/>
                      </a:pPr>
                      <a:r>
                        <a:rPr lang="fr-FR" sz="1400" noProof="0" dirty="0">
                          <a:solidFill>
                            <a:sysClr val="windowText" lastClr="000000"/>
                          </a:solidFill>
                        </a:rPr>
                        <a:t>Note :</a:t>
                      </a:r>
                      <a:r>
                        <a:rPr lang="fr-FR" sz="1400" baseline="0" noProof="0" dirty="0">
                          <a:solidFill>
                            <a:sysClr val="windowText" lastClr="000000"/>
                          </a:solidFill>
                        </a:rPr>
                        <a:t> S’il existe à la fois une exposition marine et une exposition aux sels de déverglaçage, consulter un expert.</a:t>
                      </a:r>
                      <a:endParaRPr lang="fr-FR" sz="1400" noProof="0" dirty="0">
                        <a:solidFill>
                          <a:sysClr val="windowText" lastClr="000000"/>
                        </a:solidFill>
                      </a:endParaRPr>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hMerge="1">
                  <a:txBody>
                    <a:bodyPr/>
                    <a:lstStyle/>
                    <a:p>
                      <a:endParaRPr lang="nl-BE"/>
                    </a:p>
                  </a:txBody>
                  <a:tcPr/>
                </a:tc>
                <a:extLst>
                  <a:ext uri="{0D108BD9-81ED-4DB2-BD59-A6C34878D82A}">
                    <a16:rowId xmlns:a16="http://schemas.microsoft.com/office/drawing/2014/main" val="10009"/>
                  </a:ext>
                </a:extLst>
              </a:tr>
            </a:tbl>
          </a:graphicData>
        </a:graphic>
      </p:graphicFrame>
      <p:sp>
        <p:nvSpPr>
          <p:cNvPr id="6"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FR" smtClean="0"/>
              <a:pPr/>
              <a:t>51</a:t>
            </a:fld>
            <a:endParaRPr lang="fr-FR" dirty="0"/>
          </a:p>
        </p:txBody>
      </p:sp>
    </p:spTree>
    <p:extLst>
      <p:ext uri="{BB962C8B-B14F-4D97-AF65-F5344CB8AC3E}">
        <p14:creationId xmlns:p14="http://schemas.microsoft.com/office/powerpoint/2010/main" val="3681334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46292" cy="1143000"/>
          </a:xfrm>
        </p:spPr>
        <p:txBody>
          <a:bodyPr>
            <a:normAutofit fontScale="90000"/>
          </a:bodyPr>
          <a:lstStyle/>
          <a:p>
            <a:pPr marL="857250" indent="-857250"/>
            <a:r>
              <a:rPr lang="fr-FR" noProof="0" dirty="0"/>
              <a:t>iii. - Conditions météorologiques locales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1394447"/>
              </p:ext>
            </p:extLst>
          </p:nvPr>
        </p:nvGraphicFramePr>
        <p:xfrm>
          <a:off x="457200" y="1600200"/>
          <a:ext cx="8229600" cy="387604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fr-FR" dirty="0"/>
                        <a:t>Notes</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fr-FR"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fr-FR"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Climats froids ou tempérés</a:t>
                      </a:r>
                      <a:r>
                        <a:rPr lang="fr-FR" baseline="0" dirty="0"/>
                        <a:t>, fortes pluies régulières</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fr-FR"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Climats chauds ou froids</a:t>
                      </a:r>
                      <a:r>
                        <a:rPr lang="fr-FR" baseline="0" dirty="0"/>
                        <a:t> </a:t>
                      </a:r>
                      <a:r>
                        <a:rPr lang="fr-FR" dirty="0"/>
                        <a:t>avec humidité</a:t>
                      </a:r>
                      <a:r>
                        <a:rPr lang="fr-FR" baseline="0" dirty="0"/>
                        <a:t> habituellement en-dessous de 5</a:t>
                      </a:r>
                      <a:r>
                        <a:rPr lang="fr-FR" dirty="0"/>
                        <a:t>0 %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fr-FR"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Climat froid ou tempéré, fortes pluies occasionnelles</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fr-FR"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Climat tropical ou subtropical, humide, très fortes pluies régulières</a:t>
                      </a:r>
                      <a:r>
                        <a:rPr lang="fr-FR" baseline="0" dirty="0"/>
                        <a:t> ou saisonnières </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fr-FR"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Climat tempéré</a:t>
                      </a:r>
                      <a:r>
                        <a:rPr lang="fr-FR" baseline="0" dirty="0"/>
                        <a:t>, pluies peu fréquentes, humidité supérieure à 50 %</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fr-FR"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Pluies très faibles</a:t>
                      </a:r>
                      <a:r>
                        <a:rPr lang="fr-FR" baseline="0" dirty="0"/>
                        <a:t> mais régulières ou brouillard fréquent</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fr-FR" dirty="0"/>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fr-FR" dirty="0"/>
                        <a:t>Chaud, humidité au-dessus de </a:t>
                      </a:r>
                      <a:r>
                        <a:rPr lang="fr-FR" baseline="0" dirty="0"/>
                        <a:t>50 %, pluies très faibles ou absentes***</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gridSpan="2">
                  <a:txBody>
                    <a:bodyPr/>
                    <a:lstStyle/>
                    <a:p>
                      <a:pPr marL="444500" indent="-444500" algn="just">
                        <a:buFont typeface="Arial" charset="0"/>
                        <a:buNone/>
                      </a:pPr>
                      <a:r>
                        <a:rPr lang="fr-FR" dirty="0"/>
                        <a:t>*** 	S’il y a aussi</a:t>
                      </a:r>
                      <a:r>
                        <a:rPr lang="fr-FR" baseline="0" dirty="0"/>
                        <a:t> exposition aux sels ou à la pollution, </a:t>
                      </a:r>
                      <a:r>
                        <a:rPr lang="fr-FR" noProof="0" dirty="0"/>
                        <a:t>recourir à un expert </a:t>
                      </a:r>
                      <a:r>
                        <a:rPr lang="fr-FR" baseline="0" noProof="0" dirty="0"/>
                        <a:t>pour évaluer le site</a:t>
                      </a:r>
                      <a:r>
                        <a:rPr lang="fr-FR" baseline="0" dirty="0"/>
                        <a:t>.</a:t>
                      </a:r>
                      <a:endParaRPr lang="fr-FR"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08"/>
                  </a:ext>
                </a:extLst>
              </a:tr>
            </a:tbl>
          </a:graphicData>
        </a:graphic>
      </p:graphicFrame>
      <p:sp>
        <p:nvSpPr>
          <p:cNvPr id="6"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52</a:t>
            </a:fld>
            <a:endParaRPr lang="fr-BE" dirty="0"/>
          </a:p>
        </p:txBody>
      </p:sp>
    </p:spTree>
    <p:extLst>
      <p:ext uri="{BB962C8B-B14F-4D97-AF65-F5344CB8AC3E}">
        <p14:creationId xmlns:p14="http://schemas.microsoft.com/office/powerpoint/2010/main" val="2186485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8" y="67235"/>
            <a:ext cx="8907517" cy="753035"/>
          </a:xfrm>
        </p:spPr>
        <p:txBody>
          <a:bodyPr>
            <a:normAutofit fontScale="90000"/>
          </a:bodyPr>
          <a:lstStyle/>
          <a:p>
            <a:pPr marL="857250" indent="-857250"/>
            <a:r>
              <a:rPr lang="fr-FR" noProof="0" dirty="0"/>
              <a:t>iv. - Considérations architecturales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6845017"/>
              </p:ext>
            </p:extLst>
          </p:nvPr>
        </p:nvGraphicFramePr>
        <p:xfrm>
          <a:off x="356366" y="820270"/>
          <a:ext cx="8229600" cy="434848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fr-FR" dirty="0"/>
                        <a:t>Note</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fr-FR"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fr-FR"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Bien exposé pour un lavage facile par la pluie</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fr-FR"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Surfaces verticales avec stries verticales ou non-brossées</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fr-FR" dirty="0"/>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État de surface :</a:t>
                      </a:r>
                      <a:r>
                        <a:rPr lang="fr-FR" baseline="0" dirty="0"/>
                        <a:t> décapé, électropoli ou rugosité R</a:t>
                      </a:r>
                      <a:r>
                        <a:rPr lang="fr-FR" baseline="-30000" dirty="0"/>
                        <a:t>a</a:t>
                      </a:r>
                      <a:r>
                        <a:rPr lang="fr-FR" baseline="0" dirty="0"/>
                        <a:t>*</a:t>
                      </a:r>
                      <a:r>
                        <a:rPr lang="fr-FR" baseline="-30000" dirty="0"/>
                        <a:t> </a:t>
                      </a:r>
                      <a:r>
                        <a:rPr lang="fr-FR" baseline="0" dirty="0"/>
                        <a:t>≤ 0,3 </a:t>
                      </a:r>
                      <a:r>
                        <a:rPr lang="fr-FR" i="1" baseline="0" dirty="0"/>
                        <a:t>µ</a:t>
                      </a:r>
                      <a:r>
                        <a:rPr lang="fr-FR" baseline="0" dirty="0"/>
                        <a:t>m</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fr-FR"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État de surface :</a:t>
                      </a:r>
                      <a:r>
                        <a:rPr lang="fr-FR" baseline="0" dirty="0"/>
                        <a:t> rugosité</a:t>
                      </a:r>
                      <a:r>
                        <a:rPr lang="fr-FR" dirty="0"/>
                        <a:t> </a:t>
                      </a:r>
                      <a:r>
                        <a:rPr lang="fr-FR" baseline="0" dirty="0"/>
                        <a:t>0,3 </a:t>
                      </a:r>
                      <a:r>
                        <a:rPr lang="fr-FR" i="1" baseline="0" dirty="0"/>
                        <a:t>µ</a:t>
                      </a:r>
                      <a:r>
                        <a:rPr lang="fr-FR" baseline="0" dirty="0"/>
                        <a:t>m &lt; R</a:t>
                      </a:r>
                      <a:r>
                        <a:rPr lang="fr-FR" baseline="-30000" dirty="0"/>
                        <a:t>a</a:t>
                      </a:r>
                      <a:r>
                        <a:rPr lang="fr-FR" baseline="0" dirty="0"/>
                        <a:t>* ≤ 0,5 </a:t>
                      </a:r>
                      <a:r>
                        <a:rPr lang="fr-FR" i="1" baseline="0" dirty="0"/>
                        <a:t>µ</a:t>
                      </a:r>
                      <a:r>
                        <a:rPr lang="fr-FR" baseline="0" dirty="0"/>
                        <a:t>m</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fr-FR"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État de surface :</a:t>
                      </a:r>
                      <a:r>
                        <a:rPr lang="fr-FR" baseline="0" dirty="0"/>
                        <a:t> rugosité</a:t>
                      </a:r>
                      <a:r>
                        <a:rPr lang="fr-FR" dirty="0"/>
                        <a:t> </a:t>
                      </a:r>
                      <a:r>
                        <a:rPr lang="fr-FR" baseline="0" dirty="0"/>
                        <a:t>0,5 </a:t>
                      </a:r>
                      <a:r>
                        <a:rPr lang="fr-FR" i="1" baseline="0" dirty="0"/>
                        <a:t>µ</a:t>
                      </a:r>
                      <a:r>
                        <a:rPr lang="fr-FR" baseline="0" dirty="0"/>
                        <a:t>m &lt; R</a:t>
                      </a:r>
                      <a:r>
                        <a:rPr lang="fr-FR" baseline="-30000" dirty="0"/>
                        <a:t>a</a:t>
                      </a:r>
                      <a:r>
                        <a:rPr lang="fr-FR" baseline="0" dirty="0"/>
                        <a:t>* ≤ 1 </a:t>
                      </a:r>
                      <a:r>
                        <a:rPr lang="fr-FR" i="1" baseline="0" dirty="0"/>
                        <a:t>µ</a:t>
                      </a:r>
                      <a:r>
                        <a:rPr lang="fr-FR" baseline="0" dirty="0"/>
                        <a:t>m</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fr-FR" dirty="0"/>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État de surface :</a:t>
                      </a:r>
                      <a:r>
                        <a:rPr lang="fr-FR" baseline="0" dirty="0"/>
                        <a:t> rugosité</a:t>
                      </a:r>
                      <a:r>
                        <a:rPr lang="fr-FR" dirty="0"/>
                        <a:t> </a:t>
                      </a:r>
                      <a:r>
                        <a:rPr lang="fr-FR" baseline="0" dirty="0"/>
                        <a:t>R</a:t>
                      </a:r>
                      <a:r>
                        <a:rPr lang="fr-FR" baseline="-30000" dirty="0"/>
                        <a:t>a</a:t>
                      </a:r>
                      <a:r>
                        <a:rPr lang="fr-FR" baseline="0" dirty="0"/>
                        <a:t>* &gt; 1 </a:t>
                      </a:r>
                      <a:r>
                        <a:rPr lang="fr-FR" i="1" baseline="0" dirty="0"/>
                        <a:t>µ</a:t>
                      </a:r>
                      <a:r>
                        <a:rPr lang="fr-FR" baseline="0" dirty="0"/>
                        <a:t>m</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fr-FR"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Emplacement abrité ou cavernes non scellées</a:t>
                      </a:r>
                      <a:r>
                        <a:rPr lang="fr-FR" baseline="0" dirty="0"/>
                        <a:t>***</a:t>
                      </a:r>
                      <a:endParaRPr lang="fr-FR"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fr-FR"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dirty="0"/>
                        <a:t>Surfaces horizontales</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fr-FR"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fr-FR" dirty="0"/>
                        <a:t>Brossé, stries</a:t>
                      </a:r>
                      <a:r>
                        <a:rPr lang="fr-FR" baseline="0" dirty="0"/>
                        <a:t> h</a:t>
                      </a:r>
                      <a:r>
                        <a:rPr lang="fr-FR" dirty="0"/>
                        <a:t>orizontales</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70840">
                <a:tc gridSpan="2">
                  <a:txBody>
                    <a:bodyPr/>
                    <a:lstStyle/>
                    <a:p>
                      <a:pPr marL="447675" indent="-447675" algn="just">
                        <a:buFont typeface="Arial" charset="0"/>
                        <a:buNone/>
                      </a:pPr>
                      <a:r>
                        <a:rPr lang="fr-FR" dirty="0"/>
                        <a:t>***	S’il y a aussi</a:t>
                      </a:r>
                      <a:r>
                        <a:rPr lang="fr-FR" baseline="0" dirty="0"/>
                        <a:t> exposition aux sels ou à la pollution, </a:t>
                      </a:r>
                      <a:r>
                        <a:rPr lang="fr-FR" noProof="0" dirty="0"/>
                        <a:t>recourir à un expert </a:t>
                      </a:r>
                      <a:r>
                        <a:rPr lang="fr-FR" baseline="0" noProof="0" dirty="0"/>
                        <a:t>pour évaluer le site</a:t>
                      </a:r>
                      <a:r>
                        <a:rPr lang="fr-FR" baseline="0" dirty="0"/>
                        <a:t>.</a:t>
                      </a:r>
                      <a:endParaRPr lang="fr-FR"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10"/>
                  </a:ext>
                </a:extLst>
              </a:tr>
            </a:tbl>
          </a:graphicData>
        </a:graphic>
      </p:graphicFrame>
      <p:sp>
        <p:nvSpPr>
          <p:cNvPr id="6"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53</a:t>
            </a:fld>
            <a:endParaRPr lang="fr-BE" dirty="0"/>
          </a:p>
        </p:txBody>
      </p:sp>
      <p:sp>
        <p:nvSpPr>
          <p:cNvPr id="8" name="ZoneTexte 7"/>
          <p:cNvSpPr txBox="1"/>
          <p:nvPr/>
        </p:nvSpPr>
        <p:spPr>
          <a:xfrm>
            <a:off x="205166" y="5262880"/>
            <a:ext cx="8532000" cy="338554"/>
          </a:xfrm>
          <a:prstGeom prst="rect">
            <a:avLst/>
          </a:prstGeom>
          <a:noFill/>
        </p:spPr>
        <p:txBody>
          <a:bodyPr wrap="square" rtlCol="0">
            <a:spAutoFit/>
          </a:bodyPr>
          <a:lstStyle/>
          <a:p>
            <a:r>
              <a:rPr lang="fr-FR" sz="1600" dirty="0"/>
              <a:t>*R</a:t>
            </a:r>
            <a:r>
              <a:rPr lang="fr-FR" sz="1600" baseline="-25000" dirty="0"/>
              <a:t>a</a:t>
            </a:r>
            <a:r>
              <a:rPr lang="fr-FR" sz="1600" dirty="0"/>
              <a:t> : Rugosité moyenne </a:t>
            </a:r>
            <a:r>
              <a:rPr lang="fr-FR" sz="1050" dirty="0"/>
              <a:t>(</a:t>
            </a:r>
            <a:r>
              <a:rPr lang="fr-FR" sz="1050" dirty="0">
                <a:solidFill>
                  <a:srgbClr val="0070C0"/>
                </a:solidFill>
                <a:hlinkClick r:id="rId3"/>
              </a:rPr>
              <a:t>http://www.worldstainless.org/Files/issf/non-image-files/PDF/Euro_Inox/RoughnessMeasurement_EN.pdf</a:t>
            </a:r>
            <a:r>
              <a:rPr lang="fr-FR" sz="1050" dirty="0">
                <a:solidFill>
                  <a:srgbClr val="0070C0"/>
                </a:solidFill>
              </a:rPr>
              <a:t>  </a:t>
            </a:r>
            <a:r>
              <a:rPr lang="fr-FR" sz="1050" dirty="0"/>
              <a:t>) </a:t>
            </a:r>
            <a:endParaRPr lang="fr-FR" sz="1600" dirty="0"/>
          </a:p>
        </p:txBody>
      </p:sp>
      <p:sp>
        <p:nvSpPr>
          <p:cNvPr id="9" name="Rectangle à coins arrondis 8"/>
          <p:cNvSpPr/>
          <p:nvPr/>
        </p:nvSpPr>
        <p:spPr>
          <a:xfrm>
            <a:off x="117826" y="5816507"/>
            <a:ext cx="8468140" cy="78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hlinkClick r:id="rId4"/>
              </a:rPr>
              <a:t>Ce tableau montre que la résistance à la corrosion dépend aussi de l’état de surface.</a:t>
            </a:r>
          </a:p>
          <a:p>
            <a:pPr algn="ctr"/>
            <a:r>
              <a:rPr lang="fr-FR" dirty="0">
                <a:solidFill>
                  <a:srgbClr val="FF0000"/>
                </a:solidFill>
                <a:hlinkClick r:id="rId4"/>
              </a:rPr>
              <a:t>Pour une présentation des états de surface existants, veuillez vous reporter au Module 08 </a:t>
            </a:r>
            <a:endParaRPr lang="en-US" dirty="0">
              <a:solidFill>
                <a:srgbClr val="FF0000"/>
              </a:solidFill>
            </a:endParaRPr>
          </a:p>
        </p:txBody>
      </p:sp>
    </p:spTree>
    <p:extLst>
      <p:ext uri="{BB962C8B-B14F-4D97-AF65-F5344CB8AC3E}">
        <p14:creationId xmlns:p14="http://schemas.microsoft.com/office/powerpoint/2010/main" val="3544410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923283" cy="1143000"/>
          </a:xfrm>
        </p:spPr>
        <p:txBody>
          <a:bodyPr>
            <a:normAutofit/>
          </a:bodyPr>
          <a:lstStyle/>
          <a:p>
            <a:pPr marL="857250" indent="-857250"/>
            <a:r>
              <a:rPr lang="fr-FR" noProof="0" dirty="0"/>
              <a:t>v. - Planning d’entretien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2381828"/>
              </p:ext>
            </p:extLst>
          </p:nvPr>
        </p:nvGraphicFramePr>
        <p:xfrm>
          <a:off x="457200" y="1600200"/>
          <a:ext cx="8229600" cy="185420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fr-FR" noProof="0" dirty="0"/>
                        <a:t>Note</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fr-FR" noProof="0"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fr-FR" noProof="0"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noProof="0" dirty="0"/>
                        <a:t>Jamais</a:t>
                      </a:r>
                      <a:r>
                        <a:rPr lang="fr-FR" baseline="0" noProof="0" dirty="0"/>
                        <a:t> </a:t>
                      </a:r>
                      <a:r>
                        <a:rPr lang="fr-FR" noProof="0" dirty="0"/>
                        <a:t>lavé</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fr-FR" noProof="0"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noProof="0" dirty="0"/>
                        <a:t>Lavé au moins naturellement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fr-FR" noProof="0" dirty="0"/>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noProof="0" dirty="0"/>
                        <a:t>Lavé quatre fois</a:t>
                      </a:r>
                      <a:r>
                        <a:rPr lang="fr-FR" baseline="0" noProof="0" dirty="0"/>
                        <a:t> par an ou plus</a:t>
                      </a:r>
                      <a:endParaRPr lang="fr-FR" noProof="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fr-FR" noProof="0" dirty="0"/>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dirty="0"/>
                        <a:t>Lavé au moins une fois par</a:t>
                      </a:r>
                      <a:r>
                        <a:rPr lang="fr-FR" baseline="0" noProof="0" dirty="0"/>
                        <a:t> mois</a:t>
                      </a:r>
                      <a:endParaRPr lang="fr-FR" noProof="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54</a:t>
            </a:fld>
            <a:endParaRPr lang="fr-BE" dirty="0"/>
          </a:p>
        </p:txBody>
      </p:sp>
    </p:spTree>
    <p:extLst>
      <p:ext uri="{BB962C8B-B14F-4D97-AF65-F5344CB8AC3E}">
        <p14:creationId xmlns:p14="http://schemas.microsoft.com/office/powerpoint/2010/main" val="3674103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26721"/>
            <a:ext cx="8229600" cy="1143000"/>
          </a:xfrm>
        </p:spPr>
        <p:txBody>
          <a:bodyPr>
            <a:normAutofit fontScale="90000"/>
          </a:bodyPr>
          <a:lstStyle/>
          <a:p>
            <a:r>
              <a:rPr lang="fr-FR" noProof="0" dirty="0"/>
              <a:t>Choix d’un acier inoxydable à </a:t>
            </a:r>
            <a:br>
              <a:rPr lang="fr-FR" noProof="0" dirty="0"/>
            </a:br>
            <a:r>
              <a:rPr lang="fr-FR" noProof="0" dirty="0"/>
              <a:t>partir de ce système de notation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6421022"/>
              </p:ext>
            </p:extLst>
          </p:nvPr>
        </p:nvGraphicFramePr>
        <p:xfrm>
          <a:off x="237323" y="1381786"/>
          <a:ext cx="8239189" cy="3459480"/>
        </p:xfrm>
        <a:graphic>
          <a:graphicData uri="http://schemas.openxmlformats.org/drawingml/2006/table">
            <a:tbl>
              <a:tblPr firstRow="1">
                <a:tableStyleId>{D113A9D2-9D6B-4929-AA2D-F23B5EE8CBE7}</a:tableStyleId>
              </a:tblPr>
              <a:tblGrid>
                <a:gridCol w="1577458">
                  <a:extLst>
                    <a:ext uri="{9D8B030D-6E8A-4147-A177-3AD203B41FA5}">
                      <a16:colId xmlns:a16="http://schemas.microsoft.com/office/drawing/2014/main" val="20000"/>
                    </a:ext>
                  </a:extLst>
                </a:gridCol>
                <a:gridCol w="6661731">
                  <a:extLst>
                    <a:ext uri="{9D8B030D-6E8A-4147-A177-3AD203B41FA5}">
                      <a16:colId xmlns:a16="http://schemas.microsoft.com/office/drawing/2014/main" val="20001"/>
                    </a:ext>
                  </a:extLst>
                </a:gridCol>
              </a:tblGrid>
              <a:tr h="370840">
                <a:tc>
                  <a:txBody>
                    <a:bodyPr/>
                    <a:lstStyle/>
                    <a:p>
                      <a:pPr algn="ctr"/>
                      <a:r>
                        <a:rPr lang="fr-FR" noProof="0" dirty="0"/>
                        <a:t>Note totale</a:t>
                      </a:r>
                    </a:p>
                    <a:p>
                      <a:pPr algn="ctr"/>
                      <a:r>
                        <a:rPr lang="fr-FR" sz="1400" noProof="0" dirty="0"/>
                        <a:t>(somme des notes</a:t>
                      </a:r>
                      <a:r>
                        <a:rPr lang="fr-FR" sz="1400" baseline="0" noProof="0" dirty="0"/>
                        <a:t> précédentes)</a:t>
                      </a:r>
                      <a:endParaRPr lang="fr-FR" sz="1400" noProof="0"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fr-FR" noProof="0" dirty="0"/>
                        <a:t>Acier inoxydable recommandé</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fr-FR" noProof="0" dirty="0"/>
                        <a:t>0 à 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noProof="0" dirty="0"/>
                        <a:t>Le type 304/304L est généralement le plus économique</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fr-FR" noProof="0" dirty="0"/>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noProof="0" dirty="0"/>
                        <a:t>Le</a:t>
                      </a:r>
                      <a:r>
                        <a:rPr lang="fr-FR" baseline="0" noProof="0" dirty="0"/>
                        <a:t> t</a:t>
                      </a:r>
                      <a:r>
                        <a:rPr lang="fr-FR" noProof="0" dirty="0"/>
                        <a:t>ype 316/316L ou 444 est généralement le plus économique</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fr-FR" noProof="0" dirty="0"/>
                        <a:t>4</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fr-FR" noProof="0" dirty="0"/>
                        <a:t>Le type 317L</a:t>
                      </a:r>
                      <a:r>
                        <a:rPr lang="fr-FR" baseline="0" noProof="0" dirty="0"/>
                        <a:t> ou un acier inoxydable plus résistant à la corrosion est suggéré</a:t>
                      </a:r>
                      <a:endParaRPr lang="fr-FR" noProof="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fr-FR" noProof="0" dirty="0"/>
                        <a:t>≥ 5</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noProof="0" dirty="0"/>
                        <a:t>Un acier inoxydable plus résistant à la corrosion comme les </a:t>
                      </a:r>
                      <a:r>
                        <a:rPr lang="fr-FR" noProof="0" dirty="0"/>
                        <a:t>4462, 317LMN, 904L, super</a:t>
                      </a:r>
                      <a:r>
                        <a:rPr lang="fr-FR" baseline="0" noProof="0" dirty="0"/>
                        <a:t> duplex, super ferritique ou un acier inoxydable super austénitique avec 6 % de molybdène peut être nécessaire</a:t>
                      </a:r>
                      <a:endParaRPr lang="fr-FR" noProof="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gridSpan="2">
                  <a:txBody>
                    <a:bodyPr/>
                    <a:lstStyle/>
                    <a:p>
                      <a:pPr algn="just"/>
                      <a:r>
                        <a:rPr lang="fr-FR" noProof="0" dirty="0">
                          <a:solidFill>
                            <a:schemeClr val="tx1"/>
                          </a:solidFill>
                        </a:rPr>
                        <a:t>Note : </a:t>
                      </a:r>
                      <a:r>
                        <a:rPr lang="fr-FR" sz="1800" noProof="0" dirty="0">
                          <a:solidFill>
                            <a:schemeClr val="tx1"/>
                          </a:solidFill>
                        </a:rPr>
                        <a:t>Voir l’Annexe pour les désignations </a:t>
                      </a:r>
                      <a:r>
                        <a:rPr lang="fr-FR" sz="1800" baseline="0" noProof="0" dirty="0">
                          <a:solidFill>
                            <a:schemeClr val="tx1"/>
                          </a:solidFill>
                        </a:rPr>
                        <a:t>EN normalisées</a:t>
                      </a:r>
                      <a:endParaRPr lang="fr-FR" noProof="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dirty="0">
                        <a:solidFill>
                          <a:sysClr val="windowText" lastClr="000000"/>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6"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55</a:t>
            </a:fld>
            <a:endParaRPr lang="fr-BE" dirty="0"/>
          </a:p>
        </p:txBody>
      </p:sp>
      <p:sp>
        <p:nvSpPr>
          <p:cNvPr id="8" name="Rectangle à coins arrondis 7"/>
          <p:cNvSpPr/>
          <p:nvPr/>
        </p:nvSpPr>
        <p:spPr>
          <a:xfrm>
            <a:off x="237323" y="4841266"/>
            <a:ext cx="8239189" cy="15998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hlinkClick r:id="rId3"/>
              </a:rPr>
              <a:t>Le choix de la nuance d’inox adaptée garantit une excellente durabilité  avec un entretien réduit, un bas coût de possession (Life Cycle </a:t>
            </a:r>
            <a:r>
              <a:rPr lang="fr-FR" dirty="0" err="1">
                <a:solidFill>
                  <a:srgbClr val="FF0000"/>
                </a:solidFill>
                <a:hlinkClick r:id="rId3"/>
              </a:rPr>
              <a:t>Cost</a:t>
            </a:r>
            <a:r>
              <a:rPr lang="fr-FR" dirty="0">
                <a:solidFill>
                  <a:srgbClr val="FF0000"/>
                </a:solidFill>
                <a:hlinkClick r:id="rId3"/>
              </a:rPr>
              <a:t>) et une excellente performance environnementale. </a:t>
            </a:r>
          </a:p>
          <a:p>
            <a:pPr algn="ctr"/>
            <a:r>
              <a:rPr lang="fr-FR" dirty="0">
                <a:solidFill>
                  <a:srgbClr val="FF0000"/>
                </a:solidFill>
                <a:hlinkClick r:id="rId3"/>
              </a:rPr>
              <a:t>Pour plus d’information sur  durabilité et environnement , veuillez vous reporter au  Module 11 </a:t>
            </a:r>
            <a:endParaRPr lang="en-US" dirty="0">
              <a:solidFill>
                <a:srgbClr val="FF0000"/>
              </a:solidFill>
            </a:endParaRPr>
          </a:p>
        </p:txBody>
      </p:sp>
    </p:spTree>
    <p:extLst>
      <p:ext uri="{BB962C8B-B14F-4D97-AF65-F5344CB8AC3E}">
        <p14:creationId xmlns:p14="http://schemas.microsoft.com/office/powerpoint/2010/main" val="2417211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Conclusion</a:t>
            </a:r>
          </a:p>
        </p:txBody>
      </p:sp>
      <p:sp>
        <p:nvSpPr>
          <p:cNvPr id="3" name="Content Placeholder 2"/>
          <p:cNvSpPr>
            <a:spLocks noGrp="1"/>
          </p:cNvSpPr>
          <p:nvPr>
            <p:ph idx="1"/>
          </p:nvPr>
        </p:nvSpPr>
        <p:spPr>
          <a:xfrm>
            <a:off x="457200" y="1205384"/>
            <a:ext cx="8348870" cy="3406957"/>
          </a:xfrm>
        </p:spPr>
        <p:txBody>
          <a:bodyPr>
            <a:normAutofit/>
          </a:bodyPr>
          <a:lstStyle/>
          <a:p>
            <a:pPr algn="just"/>
            <a:r>
              <a:rPr lang="fr-FR" noProof="0" dirty="0"/>
              <a:t>Il convient d’être attentif à la sélection de la nuance d’acier inoxydable correcte en fonction du type d’application et de l’environnement.</a:t>
            </a:r>
          </a:p>
          <a:p>
            <a:pPr algn="just"/>
            <a:r>
              <a:rPr lang="fr-FR" noProof="0" dirty="0"/>
              <a:t>Lorsqu’il est correctement choisi, l’acier inoxydable offrira une durée d’utilisation illimitée et sans entretien.</a:t>
            </a:r>
          </a:p>
        </p:txBody>
      </p:sp>
      <p:sp>
        <p:nvSpPr>
          <p:cNvPr id="7"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56</a:t>
            </a:fld>
            <a:endParaRPr lang="fr-BE" dirty="0"/>
          </a:p>
        </p:txBody>
      </p:sp>
      <p:sp>
        <p:nvSpPr>
          <p:cNvPr id="8" name="Rectangle à coins arrondis 7"/>
          <p:cNvSpPr/>
          <p:nvPr/>
        </p:nvSpPr>
        <p:spPr>
          <a:xfrm>
            <a:off x="375258" y="5242401"/>
            <a:ext cx="8468140" cy="9970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Le </a:t>
            </a:r>
            <a:r>
              <a:rPr lang="fr-FR" dirty="0">
                <a:solidFill>
                  <a:srgbClr val="FF0000"/>
                </a:solidFill>
                <a:hlinkClick r:id="rId3"/>
              </a:rPr>
              <a:t>Module 2</a:t>
            </a:r>
            <a:r>
              <a:rPr lang="fr-FR" dirty="0">
                <a:solidFill>
                  <a:srgbClr val="FF0000"/>
                </a:solidFill>
              </a:rPr>
              <a:t> présente une large palette d’applications des inox</a:t>
            </a:r>
          </a:p>
          <a:p>
            <a:pPr algn="ctr"/>
            <a:r>
              <a:rPr lang="fr-FR" dirty="0">
                <a:solidFill>
                  <a:srgbClr val="FF0000"/>
                </a:solidFill>
              </a:rPr>
              <a:t>tandis que le </a:t>
            </a:r>
            <a:r>
              <a:rPr lang="fr-FR" dirty="0">
                <a:solidFill>
                  <a:srgbClr val="FF0000"/>
                </a:solidFill>
                <a:hlinkClick r:id="rId4"/>
              </a:rPr>
              <a:t>Module 1</a:t>
            </a:r>
            <a:r>
              <a:rPr lang="fr-FR" dirty="0">
                <a:solidFill>
                  <a:srgbClr val="FF0000"/>
                </a:solidFill>
              </a:rPr>
              <a:t>  vous fera </a:t>
            </a:r>
            <a:r>
              <a:rPr lang="fr-FR" dirty="0" err="1">
                <a:solidFill>
                  <a:srgbClr val="FF0000"/>
                </a:solidFill>
              </a:rPr>
              <a:t>découvrier</a:t>
            </a:r>
            <a:r>
              <a:rPr lang="fr-FR" dirty="0">
                <a:solidFill>
                  <a:srgbClr val="FF0000"/>
                </a:solidFill>
              </a:rPr>
              <a:t> des réalisations artistiques intemporelles</a:t>
            </a:r>
          </a:p>
          <a:p>
            <a:pPr algn="ctr"/>
            <a:r>
              <a:rPr lang="fr-FR" dirty="0">
                <a:solidFill>
                  <a:srgbClr val="FF0000"/>
                </a:solidFill>
              </a:rPr>
              <a:t> qui, nous espérons, pourront être sources d’inspiration</a:t>
            </a:r>
          </a:p>
        </p:txBody>
      </p:sp>
    </p:spTree>
    <p:extLst>
      <p:ext uri="{BB962C8B-B14F-4D97-AF65-F5344CB8AC3E}">
        <p14:creationId xmlns:p14="http://schemas.microsoft.com/office/powerpoint/2010/main" val="2310967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fr-FR" noProof="0" dirty="0"/>
              <a:t>5. Références</a:t>
            </a:r>
          </a:p>
        </p:txBody>
      </p:sp>
      <p:sp>
        <p:nvSpPr>
          <p:cNvPr id="3" name="Content Placeholder 2"/>
          <p:cNvSpPr>
            <a:spLocks noGrp="1"/>
          </p:cNvSpPr>
          <p:nvPr>
            <p:ph idx="1"/>
          </p:nvPr>
        </p:nvSpPr>
        <p:spPr>
          <a:xfrm>
            <a:off x="457200" y="1149626"/>
            <a:ext cx="8229600" cy="4961965"/>
          </a:xfrm>
        </p:spPr>
        <p:txBody>
          <a:bodyPr>
            <a:normAutofit fontScale="25000" lnSpcReduction="20000"/>
          </a:bodyPr>
          <a:lstStyle/>
          <a:p>
            <a:pPr marL="514350" indent="-514350">
              <a:buFont typeface="+mj-lt"/>
              <a:buAutoNum type="arabicPeriod"/>
            </a:pPr>
            <a:r>
              <a:rPr lang="fr-FR" sz="5200" noProof="0" dirty="0"/>
              <a:t>Excellent cours sur la corrosion. Please, have a look at chapters 7 (Galvanic Corrosion), 8 (intergranular corrosion), 11 (crevice corrosion) 12 (pitting) 14 (Stress corrosion cracking) and 15 (stress corrosion cracking of stainless steels) http://corrosion.kaist.ac.kr/download/2008-1/chap11.pdf</a:t>
            </a:r>
          </a:p>
          <a:p>
            <a:pPr marL="514350" indent="-514350">
              <a:buFont typeface="+mj-lt"/>
              <a:buAutoNum type="arabicPeriod"/>
            </a:pPr>
            <a:r>
              <a:rPr lang="fr-FR" sz="5200" noProof="0" dirty="0"/>
              <a:t>Some basics on corrosion from NACE </a:t>
            </a:r>
            <a:r>
              <a:rPr lang="fr-FR" sz="5200" noProof="0" dirty="0">
                <a:hlinkClick r:id="rId3"/>
              </a:rPr>
              <a:t>http://corrosion-doctors.org/Corrosion-History/Course.htm#Scope</a:t>
            </a:r>
            <a:r>
              <a:rPr lang="fr-FR" sz="5200" noProof="0" dirty="0"/>
              <a:t> </a:t>
            </a:r>
          </a:p>
          <a:p>
            <a:pPr marL="514350" indent="-514350">
              <a:buFont typeface="+mj-lt"/>
              <a:buAutoNum type="arabicPeriod"/>
            </a:pPr>
            <a:r>
              <a:rPr lang="fr-FR" sz="5200" noProof="0" dirty="0"/>
              <a:t>An online course on corrosion </a:t>
            </a:r>
            <a:r>
              <a:rPr lang="fr-FR" sz="5200" noProof="0" dirty="0">
                <a:hlinkClick r:id="rId4"/>
              </a:rPr>
              <a:t>http://www.corrosionclinic.com/corrosion_online_lectures/ME303L10.HTM#top</a:t>
            </a:r>
            <a:r>
              <a:rPr lang="fr-FR" sz="5200" noProof="0" dirty="0"/>
              <a:t> </a:t>
            </a:r>
          </a:p>
          <a:p>
            <a:pPr marL="514350" indent="-514350">
              <a:buFont typeface="+mj-lt"/>
              <a:buAutoNum type="arabicPeriod"/>
            </a:pPr>
            <a:r>
              <a:rPr lang="fr-FR" sz="5200" noProof="0" dirty="0"/>
              <a:t>Information on electrochemical testing </a:t>
            </a:r>
            <a:r>
              <a:rPr lang="fr-FR" sz="5200" noProof="0" dirty="0">
                <a:hlinkClick r:id="rId5"/>
              </a:rPr>
              <a:t>http://mee-inc.com/esca.html</a:t>
            </a:r>
            <a:endParaRPr lang="fr-FR" sz="5200" noProof="0" dirty="0"/>
          </a:p>
          <a:p>
            <a:pPr marL="514350" indent="-514350">
              <a:buFont typeface="+mj-lt"/>
              <a:buAutoNum type="arabicPeriod"/>
            </a:pPr>
            <a:r>
              <a:rPr lang="fr-FR" sz="5200" noProof="0" dirty="0"/>
              <a:t>Ugitech : private communication</a:t>
            </a:r>
          </a:p>
          <a:p>
            <a:pPr marL="514350" indent="-514350">
              <a:buFont typeface="+mj-lt"/>
              <a:buAutoNum type="arabicPeriod"/>
            </a:pPr>
            <a:r>
              <a:rPr lang="fr-FR" sz="5200" noProof="0" dirty="0"/>
              <a:t>BSSA (British Stainless Steel Association) website ” Calculation of pitting resistance equivalent numbers (PREN)” </a:t>
            </a:r>
            <a:r>
              <a:rPr lang="fr-FR" sz="5200" noProof="0" dirty="0">
                <a:hlinkClick r:id="rId6"/>
              </a:rPr>
              <a:t>http://www.bssa.org.uk/topics.php?article=111</a:t>
            </a:r>
            <a:r>
              <a:rPr lang="fr-FR" sz="5200" noProof="0" dirty="0"/>
              <a:t> </a:t>
            </a:r>
          </a:p>
          <a:p>
            <a:pPr marL="514350" indent="-514350">
              <a:buFont typeface="+mj-lt"/>
              <a:buAutoNum type="arabicPeriod"/>
            </a:pPr>
            <a:r>
              <a:rPr lang="fr-FR" sz="5200" noProof="0" dirty="0"/>
              <a:t>On Pitting corrosion </a:t>
            </a:r>
            <a:r>
              <a:rPr lang="fr-FR" sz="5200" noProof="0" dirty="0">
                <a:hlinkClick r:id="rId7"/>
              </a:rPr>
              <a:t>https ://kb.osu.edu/dspace/bitstream/handle/1811/45442/FrankelG_JournalElectrochemicalSociety_1998_v145n6_p2186-2198.pdf?sequence=1</a:t>
            </a:r>
            <a:endParaRPr lang="fr-FR" sz="5200" noProof="0" dirty="0"/>
          </a:p>
          <a:p>
            <a:pPr marL="514350" indent="-514350">
              <a:buFont typeface="+mj-lt"/>
              <a:buAutoNum type="arabicPeriod"/>
            </a:pPr>
            <a:r>
              <a:rPr lang="fr-FR" sz="5200" noProof="0" dirty="0">
                <a:hlinkClick r:id="rId8"/>
              </a:rPr>
              <a:t>http://www.imoa.info/download_files/stainless-steel/Duplex_Stainless_Steel_3rd_Edition.pdf</a:t>
            </a:r>
            <a:r>
              <a:rPr lang="fr-FR" sz="5200" noProof="0" dirty="0"/>
              <a:t> </a:t>
            </a:r>
          </a:p>
          <a:p>
            <a:pPr marL="514350" indent="-514350">
              <a:buFont typeface="+mj-lt"/>
              <a:buAutoNum type="arabicPeriod"/>
            </a:pPr>
            <a:r>
              <a:rPr lang="fr-FR" sz="5200" dirty="0">
                <a:hlinkClick r:id="rId9"/>
              </a:rPr>
              <a:t>http://www.imoa.info/molybdenum-uses/molybdenum-grade-stainless-steels/steel-grades.php</a:t>
            </a:r>
            <a:r>
              <a:rPr lang="fr-FR" sz="5200" dirty="0"/>
              <a:t> </a:t>
            </a:r>
          </a:p>
          <a:p>
            <a:pPr marL="514350" indent="-514350">
              <a:buFont typeface="+mj-lt"/>
              <a:buAutoNum type="arabicPeriod"/>
            </a:pPr>
            <a:r>
              <a:rPr lang="fr-FR" sz="5400" dirty="0"/>
              <a:t>a ) J. </a:t>
            </a:r>
            <a:r>
              <a:rPr lang="fr-FR" sz="5400" dirty="0" err="1"/>
              <a:t>McGray</a:t>
            </a:r>
            <a:r>
              <a:rPr lang="fr-FR" sz="5400" dirty="0"/>
              <a:t> and G </a:t>
            </a:r>
            <a:r>
              <a:rPr lang="fr-FR" sz="5400" dirty="0" err="1"/>
              <a:t>Gedge</a:t>
            </a:r>
            <a:r>
              <a:rPr lang="fr-FR" sz="5400" dirty="0"/>
              <a:t>: EN1993-1-4 </a:t>
            </a:r>
            <a:r>
              <a:rPr lang="fr-FR" sz="5400" dirty="0" err="1"/>
              <a:t>Annex</a:t>
            </a:r>
            <a:r>
              <a:rPr lang="fr-FR" sz="5400" dirty="0"/>
              <a:t> 4 and service </a:t>
            </a:r>
            <a:r>
              <a:rPr lang="fr-FR" sz="5400" dirty="0" err="1"/>
              <a:t>experience</a:t>
            </a:r>
            <a:r>
              <a:rPr lang="fr-FR" sz="5400" dirty="0"/>
              <a:t> of real structures   Paper </a:t>
            </a:r>
            <a:r>
              <a:rPr lang="fr-FR" sz="5400" dirty="0" err="1"/>
              <a:t>presented</a:t>
            </a:r>
            <a:r>
              <a:rPr lang="fr-FR" sz="5400" dirty="0"/>
              <a:t> at the Duplex </a:t>
            </a:r>
            <a:r>
              <a:rPr lang="fr-FR" sz="5400" dirty="0" err="1"/>
              <a:t>Deminar</a:t>
            </a:r>
            <a:r>
              <a:rPr lang="fr-FR" sz="5400" dirty="0"/>
              <a:t> and </a:t>
            </a:r>
            <a:r>
              <a:rPr lang="fr-FR" sz="5400" dirty="0" err="1"/>
              <a:t>Summit</a:t>
            </a:r>
            <a:r>
              <a:rPr lang="fr-FR" sz="5400" dirty="0"/>
              <a:t> 2016   b)  </a:t>
            </a:r>
            <a:r>
              <a:rPr lang="fr-FR" sz="5400" dirty="0">
                <a:hlinkClick r:id="rId10"/>
              </a:rPr>
              <a:t>http://www.imoa.info/download_files/stainless-steel/IMOA_Houska-Selecting_Stainless_Steel_for_Optimum_Performance.pdf</a:t>
            </a:r>
            <a:r>
              <a:rPr lang="fr-FR" sz="5400" dirty="0"/>
              <a:t> </a:t>
            </a:r>
          </a:p>
          <a:p>
            <a:pPr marL="514350" indent="-514350">
              <a:buFont typeface="+mj-lt"/>
              <a:buAutoNum type="arabicPeriod"/>
            </a:pPr>
            <a:r>
              <a:rPr lang="fr-FR" sz="5200" noProof="0" dirty="0">
                <a:hlinkClick r:id="rId11"/>
              </a:rPr>
              <a:t>http://en.wikipedia.org/wiki/Galvanic_corrosion</a:t>
            </a:r>
            <a:endParaRPr lang="fr-FR" sz="5200" noProof="0" dirty="0"/>
          </a:p>
          <a:p>
            <a:pPr marL="514350" indent="-514350">
              <a:buFont typeface="+mj-lt"/>
              <a:buAutoNum type="arabicPeriod"/>
            </a:pPr>
            <a:r>
              <a:rPr lang="fr-FR" sz="5200" noProof="0" dirty="0">
                <a:hlinkClick r:id="rId12"/>
              </a:rPr>
              <a:t>http://www.bssa.org.uk/topics.php?article=668</a:t>
            </a:r>
            <a:r>
              <a:rPr lang="fr-FR" sz="5200" noProof="0" dirty="0"/>
              <a:t> </a:t>
            </a:r>
          </a:p>
          <a:p>
            <a:pPr marL="514350" indent="-514350">
              <a:buFont typeface="+mj-lt"/>
              <a:buAutoNum type="arabicPeriod"/>
            </a:pPr>
            <a:r>
              <a:rPr lang="fr-FR" sz="5200" noProof="0" dirty="0">
                <a:hlinkClick r:id="rId13"/>
              </a:rPr>
              <a:t>http://www.stainless-steel-world.net/pdf/SSW_0812_duplex.pdf</a:t>
            </a:r>
            <a:r>
              <a:rPr lang="fr-FR" sz="5200" noProof="0" dirty="0"/>
              <a:t> </a:t>
            </a:r>
          </a:p>
          <a:p>
            <a:pPr marL="514350" indent="-514350">
              <a:buFont typeface="+mj-lt"/>
              <a:buAutoNum type="arabicPeriod"/>
            </a:pPr>
            <a:r>
              <a:rPr lang="fr-FR" sz="5200" noProof="0" dirty="0">
                <a:hlinkClick r:id="rId14"/>
              </a:rPr>
              <a:t>http://www.outokumpu.com/en/stainless-steel/grades/duplex/Pages/default.aspx</a:t>
            </a:r>
            <a:r>
              <a:rPr lang="fr-FR" sz="5200" noProof="0" dirty="0"/>
              <a:t> </a:t>
            </a:r>
          </a:p>
          <a:p>
            <a:pPr marL="514350" indent="-514350">
              <a:buFont typeface="+mj-lt"/>
              <a:buAutoNum type="arabicPeriod"/>
            </a:pPr>
            <a:r>
              <a:rPr lang="fr-FR" sz="5200" noProof="0" dirty="0">
                <a:hlinkClick r:id="rId15"/>
              </a:rPr>
              <a:t>http://www.aperam.com/uploads/stainlesseurope/TechnicalPublications/Duplex_Maastricht_EN-22p-7064Ko.pdf</a:t>
            </a:r>
            <a:r>
              <a:rPr lang="fr-FR" sz="5200" noProof="0" dirty="0"/>
              <a:t> </a:t>
            </a:r>
          </a:p>
          <a:p>
            <a:pPr marL="514350" indent="-514350">
              <a:buFont typeface="+mj-lt"/>
              <a:buAutoNum type="arabicPeriod"/>
            </a:pPr>
            <a:r>
              <a:rPr lang="fr-FR" sz="5200" noProof="0" dirty="0">
                <a:hlinkClick r:id="rId16"/>
              </a:rPr>
              <a:t>http://www.bssa.org.uk/topics.php?article=606</a:t>
            </a:r>
            <a:r>
              <a:rPr lang="fr-FR" sz="5200" noProof="0" dirty="0"/>
              <a:t> </a:t>
            </a:r>
          </a:p>
          <a:p>
            <a:pPr marL="514350" indent="-514350">
              <a:buFont typeface="+mj-lt"/>
              <a:buAutoNum type="arabicPeriod"/>
            </a:pPr>
            <a:r>
              <a:rPr lang="en-GB" sz="5200" dirty="0"/>
              <a:t>a) Chemical composition of stainless steel flat products for general purposes to EN 10088-2: </a:t>
            </a:r>
            <a:r>
              <a:rPr lang="en-US" sz="5200" u="sng" dirty="0">
                <a:hlinkClick r:id="rId17"/>
              </a:rPr>
              <a:t>http://www.bssa.org.uk/topics.php?article=44</a:t>
            </a:r>
            <a:r>
              <a:rPr lang="en-US" sz="5200" dirty="0"/>
              <a:t>         b)</a:t>
            </a:r>
            <a:r>
              <a:rPr lang="en-GB" sz="5200" dirty="0"/>
              <a:t>Chemical composition of stainless steel long products for general purposes to EN 10088-3: </a:t>
            </a:r>
            <a:r>
              <a:rPr lang="en-US" sz="5200" u="sng" dirty="0">
                <a:hlinkClick r:id="rId18"/>
              </a:rPr>
              <a:t>http://www.bssa.org.uk/topics.php?article=46</a:t>
            </a:r>
            <a:endParaRPr lang="fr-FR" sz="5200" noProof="0" dirty="0"/>
          </a:p>
          <a:p>
            <a:endParaRPr lang="fr-FR" sz="5200" noProof="0" dirty="0">
              <a:hlinkClick r:id="rId19"/>
            </a:endParaRPr>
          </a:p>
          <a:p>
            <a:endParaRPr lang="fr-FR" sz="5200" noProof="0" dirty="0"/>
          </a:p>
        </p:txBody>
      </p:sp>
      <p:sp>
        <p:nvSpPr>
          <p:cNvPr id="7"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57</a:t>
            </a:fld>
            <a:endParaRPr lang="fr-BE" dirty="0"/>
          </a:p>
        </p:txBody>
      </p:sp>
    </p:spTree>
    <p:extLst>
      <p:ext uri="{BB962C8B-B14F-4D97-AF65-F5344CB8AC3E}">
        <p14:creationId xmlns:p14="http://schemas.microsoft.com/office/powerpoint/2010/main" val="3421208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4" y="81214"/>
            <a:ext cx="8229600" cy="1143000"/>
          </a:xfrm>
        </p:spPr>
        <p:txBody>
          <a:bodyPr/>
          <a:lstStyle/>
          <a:p>
            <a:r>
              <a:rPr lang="fr-FR" noProof="0" dirty="0"/>
              <a:t>Annexe : Désignations</a:t>
            </a:r>
            <a:r>
              <a:rPr lang="fr-FR" sz="3600" baseline="50000" noProof="0" dirty="0"/>
              <a:t>17</a:t>
            </a:r>
          </a:p>
        </p:txBody>
      </p:sp>
      <p:sp>
        <p:nvSpPr>
          <p:cNvPr id="6" name="TextBox 5"/>
          <p:cNvSpPr txBox="1"/>
          <p:nvPr/>
        </p:nvSpPr>
        <p:spPr>
          <a:xfrm>
            <a:off x="0" y="6339159"/>
            <a:ext cx="4185025" cy="523220"/>
          </a:xfrm>
          <a:prstGeom prst="rect">
            <a:avLst/>
          </a:prstGeom>
          <a:noFill/>
        </p:spPr>
        <p:txBody>
          <a:bodyPr wrap="square" rtlCol="0">
            <a:spAutoFit/>
          </a:bodyPr>
          <a:lstStyle/>
          <a:p>
            <a:r>
              <a:rPr lang="fr-FR" sz="1400" dirty="0"/>
              <a:t>Note : Ceci est un tableau simplifié. Pour des nuances spéciales, voir la référence 17.</a:t>
            </a:r>
          </a:p>
        </p:txBody>
      </p:sp>
      <p:graphicFrame>
        <p:nvGraphicFramePr>
          <p:cNvPr id="11" name="Tableau 10"/>
          <p:cNvGraphicFramePr>
            <a:graphicFrameLocks noGrp="1"/>
          </p:cNvGraphicFramePr>
          <p:nvPr/>
        </p:nvGraphicFramePr>
        <p:xfrm>
          <a:off x="135928" y="1055155"/>
          <a:ext cx="3991232" cy="5107128"/>
        </p:xfrm>
        <a:graphic>
          <a:graphicData uri="http://schemas.openxmlformats.org/drawingml/2006/table">
            <a:tbl>
              <a:tblPr/>
              <a:tblGrid>
                <a:gridCol w="1097022">
                  <a:extLst>
                    <a:ext uri="{9D8B030D-6E8A-4147-A177-3AD203B41FA5}">
                      <a16:colId xmlns:a16="http://schemas.microsoft.com/office/drawing/2014/main" val="20000"/>
                    </a:ext>
                  </a:extLst>
                </a:gridCol>
                <a:gridCol w="639928">
                  <a:extLst>
                    <a:ext uri="{9D8B030D-6E8A-4147-A177-3AD203B41FA5}">
                      <a16:colId xmlns:a16="http://schemas.microsoft.com/office/drawing/2014/main" val="20001"/>
                    </a:ext>
                  </a:extLst>
                </a:gridCol>
                <a:gridCol w="487065">
                  <a:extLst>
                    <a:ext uri="{9D8B030D-6E8A-4147-A177-3AD203B41FA5}">
                      <a16:colId xmlns:a16="http://schemas.microsoft.com/office/drawing/2014/main" val="20002"/>
                    </a:ext>
                  </a:extLst>
                </a:gridCol>
                <a:gridCol w="532774">
                  <a:extLst>
                    <a:ext uri="{9D8B030D-6E8A-4147-A177-3AD203B41FA5}">
                      <a16:colId xmlns:a16="http://schemas.microsoft.com/office/drawing/2014/main" val="20003"/>
                    </a:ext>
                  </a:extLst>
                </a:gridCol>
                <a:gridCol w="455153">
                  <a:extLst>
                    <a:ext uri="{9D8B030D-6E8A-4147-A177-3AD203B41FA5}">
                      <a16:colId xmlns:a16="http://schemas.microsoft.com/office/drawing/2014/main" val="20004"/>
                    </a:ext>
                  </a:extLst>
                </a:gridCol>
                <a:gridCol w="779290">
                  <a:extLst>
                    <a:ext uri="{9D8B030D-6E8A-4147-A177-3AD203B41FA5}">
                      <a16:colId xmlns:a16="http://schemas.microsoft.com/office/drawing/2014/main" val="20005"/>
                    </a:ext>
                  </a:extLst>
                </a:gridCol>
              </a:tblGrid>
              <a:tr h="208278">
                <a:tc gridSpan="2">
                  <a:txBody>
                    <a:bodyPr/>
                    <a:lstStyle/>
                    <a:p>
                      <a:pPr algn="ctr">
                        <a:lnSpc>
                          <a:spcPct val="115000"/>
                        </a:lnSpc>
                        <a:spcAft>
                          <a:spcPts val="0"/>
                        </a:spcAft>
                      </a:pPr>
                      <a:r>
                        <a:rPr lang="fr-FR" sz="1100" b="1" dirty="0">
                          <a:latin typeface="Calibri"/>
                          <a:ea typeface="Times New Roman"/>
                          <a:cs typeface="Times New Roman"/>
                        </a:rPr>
                        <a:t>Désignation EN</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solidFill>
                      <a:schemeClr val="tx2">
                        <a:lumMod val="20000"/>
                        <a:lumOff val="80000"/>
                      </a:schemeClr>
                    </a:solidFill>
                  </a:tcPr>
                </a:tc>
                <a:tc hMerge="1">
                  <a:txBody>
                    <a:bodyPr/>
                    <a:lstStyle/>
                    <a:p>
                      <a:endParaRPr lang="fr-FR"/>
                    </a:p>
                  </a:txBody>
                  <a:tcPr/>
                </a:tc>
                <a:tc gridSpan="4">
                  <a:txBody>
                    <a:bodyPr/>
                    <a:lstStyle/>
                    <a:p>
                      <a:pPr algn="ctr">
                        <a:lnSpc>
                          <a:spcPct val="115000"/>
                        </a:lnSpc>
                        <a:spcAft>
                          <a:spcPts val="0"/>
                        </a:spcAft>
                      </a:pPr>
                      <a:r>
                        <a:rPr lang="fr-FR" sz="1100" b="1" dirty="0">
                          <a:latin typeface="Calibri"/>
                          <a:ea typeface="Times New Roman"/>
                          <a:cs typeface="Times New Roman"/>
                        </a:rPr>
                        <a:t>Désignations alternatives</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solidFill>
                      <a:schemeClr val="tx2">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86866">
                <a:tc>
                  <a:txBody>
                    <a:bodyPr/>
                    <a:lstStyle/>
                    <a:p>
                      <a:pPr>
                        <a:lnSpc>
                          <a:spcPct val="115000"/>
                        </a:lnSpc>
                        <a:spcAft>
                          <a:spcPts val="0"/>
                        </a:spcAft>
                      </a:pPr>
                      <a:r>
                        <a:rPr lang="fr-FR" sz="1100" noProof="0" dirty="0">
                          <a:latin typeface="Calibri"/>
                          <a:ea typeface="Times New Roman"/>
                          <a:cs typeface="Times New Roman"/>
                        </a:rPr>
                        <a:t>Nom de l’acier</a:t>
                      </a:r>
                      <a:endParaRPr lang="fr-FR" sz="1200" noProof="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noProof="0" dirty="0">
                          <a:latin typeface="Calibri"/>
                          <a:ea typeface="Times New Roman"/>
                          <a:cs typeface="Times New Roman"/>
                        </a:rPr>
                        <a:t>Référence</a:t>
                      </a:r>
                      <a:endParaRPr lang="fr-FR" sz="1200" noProof="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noProof="0" dirty="0">
                          <a:latin typeface="Calibri"/>
                          <a:ea typeface="Times New Roman"/>
                          <a:cs typeface="Times New Roman"/>
                        </a:rPr>
                        <a:t>AISI</a:t>
                      </a:r>
                      <a:endParaRPr lang="fr-FR" sz="1200" noProof="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noProof="0" dirty="0">
                          <a:latin typeface="Calibri"/>
                          <a:ea typeface="Times New Roman"/>
                          <a:cs typeface="Times New Roman"/>
                        </a:rPr>
                        <a:t>UNS</a:t>
                      </a:r>
                      <a:endParaRPr lang="fr-FR" sz="1200" noProof="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noProof="0" dirty="0">
                          <a:latin typeface="Calibri"/>
                          <a:ea typeface="Times New Roman"/>
                          <a:cs typeface="Times New Roman"/>
                        </a:rPr>
                        <a:t>Autres US</a:t>
                      </a:r>
                      <a:endParaRPr lang="fr-FR" sz="1200" noProof="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1000"/>
                        </a:spcAft>
                      </a:pPr>
                      <a:r>
                        <a:rPr lang="fr-FR" sz="1100" noProof="0" dirty="0">
                          <a:latin typeface="Calibri"/>
                          <a:ea typeface="Times New Roman"/>
                          <a:cs typeface="Times New Roman"/>
                        </a:rPr>
                        <a:t>Générique/Marque</a:t>
                      </a:r>
                      <a:endParaRPr lang="fr-FR" sz="1200" noProof="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08278">
                <a:tc gridSpan="6">
                  <a:txBody>
                    <a:bodyPr/>
                    <a:lstStyle/>
                    <a:p>
                      <a:pPr algn="ctr">
                        <a:lnSpc>
                          <a:spcPct val="115000"/>
                        </a:lnSpc>
                        <a:spcAft>
                          <a:spcPts val="0"/>
                        </a:spcAft>
                      </a:pPr>
                      <a:r>
                        <a:rPr lang="fr-FR" sz="1100" b="1" dirty="0">
                          <a:latin typeface="Calibri"/>
                          <a:ea typeface="Times New Roman"/>
                          <a:cs typeface="Times New Roman"/>
                        </a:rPr>
                        <a:t>Aciers inoxydables ferritiques - nuances standard</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solidFill>
                      <a:srgbClr val="EAEAE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208278">
                <a:tc>
                  <a:txBody>
                    <a:bodyPr/>
                    <a:lstStyle/>
                    <a:p>
                      <a:pPr>
                        <a:lnSpc>
                          <a:spcPct val="115000"/>
                        </a:lnSpc>
                        <a:spcAft>
                          <a:spcPts val="0"/>
                        </a:spcAft>
                      </a:pPr>
                      <a:r>
                        <a:rPr lang="en-GB" sz="1100" dirty="0">
                          <a:latin typeface="Calibri"/>
                          <a:ea typeface="Times New Roman"/>
                          <a:cs typeface="Times New Roman"/>
                        </a:rPr>
                        <a:t>X2CrNi12</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en-GB" sz="1100" dirty="0">
                          <a:latin typeface="Calibri"/>
                          <a:ea typeface="Times New Roman"/>
                          <a:cs typeface="Times New Roman"/>
                        </a:rPr>
                        <a:t>1.4003</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100" dirty="0">
                          <a:latin typeface="Calibri"/>
                          <a:ea typeface="Times New Roman"/>
                          <a:cs typeface="Times New Roman"/>
                        </a:rPr>
                        <a:t>S40977</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100" dirty="0">
                          <a:latin typeface="Calibri"/>
                          <a:ea typeface="Times New Roman"/>
                          <a:cs typeface="Times New Roman"/>
                        </a:rPr>
                        <a:t>3C</a:t>
                      </a:r>
                      <a:r>
                        <a:rPr lang="fr-FR" sz="1100" dirty="0">
                          <a:latin typeface="Calibri"/>
                          <a:ea typeface="Times New Roman"/>
                          <a:cs typeface="Times New Roman"/>
                        </a:rPr>
                        <a:t>R12</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08278">
                <a:tc>
                  <a:txBody>
                    <a:bodyPr/>
                    <a:lstStyle/>
                    <a:p>
                      <a:pPr>
                        <a:lnSpc>
                          <a:spcPct val="115000"/>
                        </a:lnSpc>
                        <a:spcAft>
                          <a:spcPts val="0"/>
                        </a:spcAft>
                      </a:pPr>
                      <a:r>
                        <a:rPr lang="fr-FR" sz="1100" dirty="0">
                          <a:latin typeface="Calibri"/>
                          <a:ea typeface="Times New Roman"/>
                          <a:cs typeface="Times New Roman"/>
                        </a:rPr>
                        <a:t>X2CrTi12</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1.4512</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409</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S40900</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08278">
                <a:tc>
                  <a:txBody>
                    <a:bodyPr/>
                    <a:lstStyle/>
                    <a:p>
                      <a:pPr>
                        <a:lnSpc>
                          <a:spcPct val="115000"/>
                        </a:lnSpc>
                        <a:spcAft>
                          <a:spcPts val="0"/>
                        </a:spcAft>
                      </a:pPr>
                      <a:r>
                        <a:rPr lang="fr-FR" sz="1100" dirty="0">
                          <a:latin typeface="Calibri"/>
                          <a:ea typeface="Times New Roman"/>
                          <a:cs typeface="Times New Roman"/>
                        </a:rPr>
                        <a:t>X6CrNiTi12</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1.4516</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08278">
                <a:tc>
                  <a:txBody>
                    <a:bodyPr/>
                    <a:lstStyle/>
                    <a:p>
                      <a:pPr>
                        <a:lnSpc>
                          <a:spcPct val="115000"/>
                        </a:lnSpc>
                        <a:spcAft>
                          <a:spcPts val="0"/>
                        </a:spcAft>
                      </a:pPr>
                      <a:r>
                        <a:rPr lang="fr-FR" sz="1100" dirty="0">
                          <a:latin typeface="Calibri"/>
                          <a:ea typeface="Times New Roman"/>
                          <a:cs typeface="Times New Roman"/>
                        </a:rPr>
                        <a:t>X6Cr13</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1.4000</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410S</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S41008</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08278">
                <a:tc>
                  <a:txBody>
                    <a:bodyPr/>
                    <a:lstStyle/>
                    <a:p>
                      <a:pPr>
                        <a:lnSpc>
                          <a:spcPct val="115000"/>
                        </a:lnSpc>
                        <a:spcAft>
                          <a:spcPts val="0"/>
                        </a:spcAft>
                      </a:pPr>
                      <a:r>
                        <a:rPr lang="fr-FR" sz="1100" dirty="0">
                          <a:latin typeface="Calibri"/>
                          <a:ea typeface="Times New Roman"/>
                          <a:cs typeface="Times New Roman"/>
                        </a:rPr>
                        <a:t>X6CrAl13</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1.4002</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405</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S40500</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08278">
                <a:tc>
                  <a:txBody>
                    <a:bodyPr/>
                    <a:lstStyle/>
                    <a:p>
                      <a:pPr>
                        <a:lnSpc>
                          <a:spcPct val="115000"/>
                        </a:lnSpc>
                        <a:spcAft>
                          <a:spcPts val="0"/>
                        </a:spcAft>
                      </a:pPr>
                      <a:r>
                        <a:rPr lang="fr-FR" sz="1100" dirty="0">
                          <a:latin typeface="Calibri"/>
                          <a:ea typeface="Times New Roman"/>
                          <a:cs typeface="Times New Roman"/>
                        </a:rPr>
                        <a:t>X6Cr17</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1.4016</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430</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S43000</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08278">
                <a:tc>
                  <a:txBody>
                    <a:bodyPr/>
                    <a:lstStyle/>
                    <a:p>
                      <a:pPr>
                        <a:lnSpc>
                          <a:spcPct val="115000"/>
                        </a:lnSpc>
                        <a:spcAft>
                          <a:spcPts val="0"/>
                        </a:spcAft>
                      </a:pPr>
                      <a:r>
                        <a:rPr lang="fr-FR" sz="1100" dirty="0">
                          <a:latin typeface="Calibri"/>
                          <a:ea typeface="Times New Roman"/>
                          <a:cs typeface="Times New Roman"/>
                        </a:rPr>
                        <a:t>X3CrTi17</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1.4510</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439</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S43035</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08278">
                <a:tc>
                  <a:txBody>
                    <a:bodyPr/>
                    <a:lstStyle/>
                    <a:p>
                      <a:pPr>
                        <a:lnSpc>
                          <a:spcPct val="115000"/>
                        </a:lnSpc>
                        <a:spcAft>
                          <a:spcPts val="0"/>
                        </a:spcAft>
                      </a:pPr>
                      <a:r>
                        <a:rPr lang="fr-FR" sz="1100" dirty="0">
                          <a:latin typeface="Calibri"/>
                          <a:ea typeface="Times New Roman"/>
                          <a:cs typeface="Times New Roman"/>
                        </a:rPr>
                        <a:t>X3CrNb17</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1.4511</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430Nb</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08278">
                <a:tc>
                  <a:txBody>
                    <a:bodyPr/>
                    <a:lstStyle/>
                    <a:p>
                      <a:pPr>
                        <a:lnSpc>
                          <a:spcPct val="115000"/>
                        </a:lnSpc>
                        <a:spcAft>
                          <a:spcPts val="0"/>
                        </a:spcAft>
                      </a:pPr>
                      <a:r>
                        <a:rPr lang="fr-FR" sz="1100" dirty="0">
                          <a:latin typeface="Calibri"/>
                          <a:ea typeface="Times New Roman"/>
                          <a:cs typeface="Times New Roman"/>
                        </a:rPr>
                        <a:t>X6CrMo17-1</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1.4113</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434</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S43400</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08278">
                <a:tc>
                  <a:txBody>
                    <a:bodyPr/>
                    <a:lstStyle/>
                    <a:p>
                      <a:pPr>
                        <a:lnSpc>
                          <a:spcPct val="115000"/>
                        </a:lnSpc>
                        <a:spcAft>
                          <a:spcPts val="0"/>
                        </a:spcAft>
                      </a:pPr>
                      <a:r>
                        <a:rPr lang="fr-FR" sz="1100" dirty="0">
                          <a:latin typeface="Calibri"/>
                          <a:ea typeface="Times New Roman"/>
                          <a:cs typeface="Times New Roman"/>
                        </a:rPr>
                        <a:t>X2CrMoTi18-2</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1.4521</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444</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S44400</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08278">
                <a:tc gridSpan="6">
                  <a:txBody>
                    <a:bodyPr/>
                    <a:lstStyle/>
                    <a:p>
                      <a:pPr algn="ctr">
                        <a:lnSpc>
                          <a:spcPct val="115000"/>
                        </a:lnSpc>
                        <a:spcAft>
                          <a:spcPts val="0"/>
                        </a:spcAft>
                      </a:pPr>
                      <a:r>
                        <a:rPr lang="fr-FR" sz="1100" b="1" dirty="0">
                          <a:latin typeface="Calibri"/>
                          <a:ea typeface="Times New Roman"/>
                          <a:cs typeface="Times New Roman"/>
                        </a:rPr>
                        <a:t>Aciers inoxydables martensitiques - nuances standard</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solidFill>
                      <a:srgbClr val="EAEAE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3"/>
                  </a:ext>
                </a:extLst>
              </a:tr>
              <a:tr h="208278">
                <a:tc>
                  <a:txBody>
                    <a:bodyPr/>
                    <a:lstStyle/>
                    <a:p>
                      <a:pPr>
                        <a:lnSpc>
                          <a:spcPct val="115000"/>
                        </a:lnSpc>
                        <a:spcAft>
                          <a:spcPts val="0"/>
                        </a:spcAft>
                      </a:pPr>
                      <a:r>
                        <a:rPr lang="fr-FR" sz="1100" dirty="0">
                          <a:latin typeface="Calibri"/>
                          <a:ea typeface="Times New Roman"/>
                          <a:cs typeface="Times New Roman"/>
                        </a:rPr>
                        <a:t>X12Cr13</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1.4006</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410</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S41000</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08278">
                <a:tc>
                  <a:txBody>
                    <a:bodyPr/>
                    <a:lstStyle/>
                    <a:p>
                      <a:pPr>
                        <a:lnSpc>
                          <a:spcPct val="115000"/>
                        </a:lnSpc>
                        <a:spcAft>
                          <a:spcPts val="0"/>
                        </a:spcAft>
                      </a:pPr>
                      <a:r>
                        <a:rPr lang="fr-FR" sz="1100" dirty="0">
                          <a:latin typeface="Calibri"/>
                          <a:ea typeface="Times New Roman"/>
                          <a:cs typeface="Times New Roman"/>
                        </a:rPr>
                        <a:t>X20Cr13</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1.4021</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420</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S42000</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08278">
                <a:tc>
                  <a:txBody>
                    <a:bodyPr/>
                    <a:lstStyle/>
                    <a:p>
                      <a:pPr>
                        <a:lnSpc>
                          <a:spcPct val="115000"/>
                        </a:lnSpc>
                        <a:spcAft>
                          <a:spcPts val="0"/>
                        </a:spcAft>
                      </a:pPr>
                      <a:r>
                        <a:rPr lang="fr-FR" sz="1100" dirty="0">
                          <a:latin typeface="Calibri"/>
                          <a:ea typeface="Times New Roman"/>
                          <a:cs typeface="Times New Roman"/>
                        </a:rPr>
                        <a:t>X30Cr13</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1.4028</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420</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S42000</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08278">
                <a:tc>
                  <a:txBody>
                    <a:bodyPr/>
                    <a:lstStyle/>
                    <a:p>
                      <a:pPr>
                        <a:lnSpc>
                          <a:spcPct val="115000"/>
                        </a:lnSpc>
                        <a:spcAft>
                          <a:spcPts val="0"/>
                        </a:spcAft>
                      </a:pPr>
                      <a:r>
                        <a:rPr lang="fr-FR" sz="1100" dirty="0">
                          <a:latin typeface="Calibri"/>
                          <a:ea typeface="Times New Roman"/>
                          <a:cs typeface="Times New Roman"/>
                        </a:rPr>
                        <a:t>X3CrNiMo13-4</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1.4313</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S41500</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F6NM</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208278">
                <a:tc>
                  <a:txBody>
                    <a:bodyPr/>
                    <a:lstStyle/>
                    <a:p>
                      <a:pPr>
                        <a:lnSpc>
                          <a:spcPct val="115000"/>
                        </a:lnSpc>
                        <a:spcAft>
                          <a:spcPts val="0"/>
                        </a:spcAft>
                      </a:pPr>
                      <a:r>
                        <a:rPr lang="fr-FR" sz="1100" dirty="0">
                          <a:latin typeface="Calibri"/>
                          <a:ea typeface="Times New Roman"/>
                          <a:cs typeface="Times New Roman"/>
                        </a:rPr>
                        <a:t>X4CrNiMo16-5-1</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1.4418</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248 SV</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386866">
                <a:tc gridSpan="6">
                  <a:txBody>
                    <a:bodyPr/>
                    <a:lstStyle/>
                    <a:p>
                      <a:pPr marL="457200" algn="ctr">
                        <a:lnSpc>
                          <a:spcPct val="115000"/>
                        </a:lnSpc>
                        <a:spcAft>
                          <a:spcPts val="1000"/>
                        </a:spcAft>
                      </a:pPr>
                      <a:r>
                        <a:rPr lang="fr-FR" sz="1100" b="1" dirty="0">
                          <a:latin typeface="Calibri"/>
                          <a:ea typeface="Times New Roman"/>
                          <a:cs typeface="Times New Roman"/>
                        </a:rPr>
                        <a:t>Acier inoxydable martensitique à</a:t>
                      </a:r>
                      <a:r>
                        <a:rPr lang="nl-BE" sz="1100" b="1" dirty="0">
                          <a:latin typeface="Calibri"/>
                          <a:ea typeface="Times New Roman"/>
                          <a:cs typeface="Times New Roman"/>
                        </a:rPr>
                        <a:t> durcissement par précipitation </a:t>
                      </a:r>
                      <a:r>
                        <a:rPr lang="fr-FR" sz="1100" b="1" dirty="0">
                          <a:latin typeface="Calibri"/>
                          <a:ea typeface="Calibri"/>
                          <a:cs typeface="Times New Roman"/>
                        </a:rPr>
                        <a:t>- nuance spéciale</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solidFill>
                      <a:srgbClr val="EAEAE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9"/>
                  </a:ext>
                </a:extLst>
              </a:tr>
              <a:tr h="208278">
                <a:tc>
                  <a:txBody>
                    <a:bodyPr/>
                    <a:lstStyle/>
                    <a:p>
                      <a:pPr>
                        <a:lnSpc>
                          <a:spcPct val="115000"/>
                        </a:lnSpc>
                        <a:spcAft>
                          <a:spcPts val="1000"/>
                        </a:spcAft>
                      </a:pPr>
                      <a:r>
                        <a:rPr lang="fr-FR" sz="1100" dirty="0">
                          <a:latin typeface="Calibri"/>
                          <a:ea typeface="Calibri"/>
                          <a:cs typeface="Times New Roman"/>
                        </a:rPr>
                        <a:t>X5CrNiCuNb16-4</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tcPr>
                </a:tc>
                <a:tc>
                  <a:txBody>
                    <a:bodyPr/>
                    <a:lstStyle/>
                    <a:p>
                      <a:pPr>
                        <a:lnSpc>
                          <a:spcPct val="115000"/>
                        </a:lnSpc>
                        <a:spcAft>
                          <a:spcPts val="1000"/>
                        </a:spcAft>
                      </a:pPr>
                      <a:r>
                        <a:rPr lang="fr-FR" sz="1100" dirty="0">
                          <a:latin typeface="Calibri"/>
                          <a:ea typeface="Calibri"/>
                          <a:cs typeface="Times New Roman"/>
                        </a:rPr>
                        <a:t>1.4542</a:t>
                      </a:r>
                      <a:endParaRPr lang="fr-FR" sz="1200" dirty="0">
                        <a:latin typeface="Calibri"/>
                        <a:ea typeface="Calibri"/>
                        <a:cs typeface="Times New Roman"/>
                      </a:endParaRPr>
                    </a:p>
                  </a:txBody>
                  <a:tcPr marL="36000"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tcPr>
                </a:tc>
                <a:tc>
                  <a:txBody>
                    <a:bodyPr/>
                    <a:lstStyle/>
                    <a:p>
                      <a:pPr>
                        <a:lnSpc>
                          <a:spcPct val="115000"/>
                        </a:lnSpc>
                        <a:spcAft>
                          <a:spcPts val="1000"/>
                        </a:spcAft>
                      </a:pPr>
                      <a:r>
                        <a:rPr lang="fr-FR" sz="1100" dirty="0">
                          <a:latin typeface="Calibri"/>
                          <a:ea typeface="Calibri"/>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tcPr>
                </a:tc>
                <a:tc>
                  <a:txBody>
                    <a:bodyPr/>
                    <a:lstStyle/>
                    <a:p>
                      <a:pPr algn="ctr">
                        <a:lnSpc>
                          <a:spcPct val="115000"/>
                        </a:lnSpc>
                        <a:spcAft>
                          <a:spcPts val="1000"/>
                        </a:spcAft>
                      </a:pPr>
                      <a:r>
                        <a:rPr lang="fr-FR" sz="1100" dirty="0">
                          <a:latin typeface="Calibri"/>
                          <a:ea typeface="Calibri"/>
                          <a:cs typeface="Times New Roman"/>
                        </a:rPr>
                        <a:t>S17400</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tcPr>
                </a:tc>
                <a:tc>
                  <a:txBody>
                    <a:bodyPr/>
                    <a:lstStyle/>
                    <a:p>
                      <a:pPr>
                        <a:lnSpc>
                          <a:spcPct val="115000"/>
                        </a:lnSpc>
                        <a:spcAft>
                          <a:spcPts val="1000"/>
                        </a:spcAft>
                      </a:pPr>
                      <a:r>
                        <a:rPr lang="fr-FR" sz="1100" dirty="0">
                          <a:latin typeface="Calibri"/>
                          <a:ea typeface="Calibri"/>
                          <a:cs typeface="Times New Roman"/>
                        </a:rPr>
                        <a:t> </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tcPr>
                </a:tc>
                <a:tc>
                  <a:txBody>
                    <a:bodyPr/>
                    <a:lstStyle/>
                    <a:p>
                      <a:pPr algn="ctr">
                        <a:lnSpc>
                          <a:spcPct val="115000"/>
                        </a:lnSpc>
                        <a:spcAft>
                          <a:spcPts val="1000"/>
                        </a:spcAft>
                      </a:pPr>
                      <a:r>
                        <a:rPr lang="fr-FR" sz="1100" dirty="0">
                          <a:latin typeface="Calibri"/>
                          <a:ea typeface="Calibri"/>
                          <a:cs typeface="Times New Roman"/>
                        </a:rPr>
                        <a:t>17-4 PH</a:t>
                      </a:r>
                      <a:endParaRPr lang="fr-FR" sz="1200" dirty="0">
                        <a:latin typeface="Calibri"/>
                        <a:ea typeface="Calibri"/>
                        <a:cs typeface="Times New Roman"/>
                      </a:endParaRPr>
                    </a:p>
                  </a:txBody>
                  <a:tcPr marL="16025" marR="16025" marT="16025" marB="16025"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graphicFrame>
        <p:nvGraphicFramePr>
          <p:cNvPr id="12" name="Tableau 11"/>
          <p:cNvGraphicFramePr>
            <a:graphicFrameLocks noGrp="1"/>
          </p:cNvGraphicFramePr>
          <p:nvPr/>
        </p:nvGraphicFramePr>
        <p:xfrm>
          <a:off x="4300152" y="1055155"/>
          <a:ext cx="4510215" cy="5691636"/>
        </p:xfrm>
        <a:graphic>
          <a:graphicData uri="http://schemas.openxmlformats.org/drawingml/2006/table">
            <a:tbl>
              <a:tblPr/>
              <a:tblGrid>
                <a:gridCol w="1520018">
                  <a:extLst>
                    <a:ext uri="{9D8B030D-6E8A-4147-A177-3AD203B41FA5}">
                      <a16:colId xmlns:a16="http://schemas.microsoft.com/office/drawing/2014/main" val="20000"/>
                    </a:ext>
                  </a:extLst>
                </a:gridCol>
                <a:gridCol w="632151">
                  <a:extLst>
                    <a:ext uri="{9D8B030D-6E8A-4147-A177-3AD203B41FA5}">
                      <a16:colId xmlns:a16="http://schemas.microsoft.com/office/drawing/2014/main" val="20001"/>
                    </a:ext>
                  </a:extLst>
                </a:gridCol>
                <a:gridCol w="564310">
                  <a:extLst>
                    <a:ext uri="{9D8B030D-6E8A-4147-A177-3AD203B41FA5}">
                      <a16:colId xmlns:a16="http://schemas.microsoft.com/office/drawing/2014/main" val="20002"/>
                    </a:ext>
                  </a:extLst>
                </a:gridCol>
                <a:gridCol w="570221">
                  <a:extLst>
                    <a:ext uri="{9D8B030D-6E8A-4147-A177-3AD203B41FA5}">
                      <a16:colId xmlns:a16="http://schemas.microsoft.com/office/drawing/2014/main" val="20003"/>
                    </a:ext>
                  </a:extLst>
                </a:gridCol>
                <a:gridCol w="607107">
                  <a:extLst>
                    <a:ext uri="{9D8B030D-6E8A-4147-A177-3AD203B41FA5}">
                      <a16:colId xmlns:a16="http://schemas.microsoft.com/office/drawing/2014/main" val="20004"/>
                    </a:ext>
                  </a:extLst>
                </a:gridCol>
                <a:gridCol w="616408">
                  <a:extLst>
                    <a:ext uri="{9D8B030D-6E8A-4147-A177-3AD203B41FA5}">
                      <a16:colId xmlns:a16="http://schemas.microsoft.com/office/drawing/2014/main" val="20005"/>
                    </a:ext>
                  </a:extLst>
                </a:gridCol>
              </a:tblGrid>
              <a:tr h="214846">
                <a:tc gridSpan="2">
                  <a:txBody>
                    <a:bodyPr/>
                    <a:lstStyle/>
                    <a:p>
                      <a:pPr algn="ctr">
                        <a:lnSpc>
                          <a:spcPct val="115000"/>
                        </a:lnSpc>
                        <a:spcAft>
                          <a:spcPts val="0"/>
                        </a:spcAft>
                      </a:pPr>
                      <a:r>
                        <a:rPr lang="fr-FR" sz="1100" b="1" dirty="0">
                          <a:latin typeface="Calibri"/>
                          <a:ea typeface="Times New Roman"/>
                          <a:cs typeface="Times New Roman"/>
                        </a:rPr>
                        <a:t>Désignation EN</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solidFill>
                      <a:schemeClr val="tx2">
                        <a:lumMod val="20000"/>
                        <a:lumOff val="80000"/>
                      </a:schemeClr>
                    </a:solidFill>
                  </a:tcPr>
                </a:tc>
                <a:tc hMerge="1">
                  <a:txBody>
                    <a:bodyPr/>
                    <a:lstStyle/>
                    <a:p>
                      <a:endParaRPr lang="fr-FR"/>
                    </a:p>
                  </a:txBody>
                  <a:tcPr/>
                </a:tc>
                <a:tc gridSpan="4">
                  <a:txBody>
                    <a:bodyPr/>
                    <a:lstStyle/>
                    <a:p>
                      <a:pPr algn="ctr">
                        <a:lnSpc>
                          <a:spcPct val="115000"/>
                        </a:lnSpc>
                        <a:spcAft>
                          <a:spcPts val="0"/>
                        </a:spcAft>
                      </a:pPr>
                      <a:r>
                        <a:rPr lang="fr-FR" sz="1100" b="1" dirty="0">
                          <a:latin typeface="Calibri"/>
                          <a:ea typeface="Times New Roman"/>
                          <a:cs typeface="Times New Roman"/>
                        </a:rPr>
                        <a:t>Désignations alternatives</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solidFill>
                      <a:schemeClr val="tx2">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02191">
                <a:tc>
                  <a:txBody>
                    <a:bodyPr/>
                    <a:lstStyle/>
                    <a:p>
                      <a:pPr>
                        <a:lnSpc>
                          <a:spcPct val="115000"/>
                        </a:lnSpc>
                        <a:spcAft>
                          <a:spcPts val="0"/>
                        </a:spcAft>
                      </a:pPr>
                      <a:r>
                        <a:rPr lang="fr-FR" sz="1100" noProof="0" dirty="0">
                          <a:latin typeface="Calibri"/>
                          <a:ea typeface="Times New Roman"/>
                          <a:cs typeface="Times New Roman"/>
                        </a:rPr>
                        <a:t>Nom de l’acier</a:t>
                      </a:r>
                      <a:endParaRPr lang="fr-FR" sz="1200" noProof="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noProof="0" dirty="0">
                          <a:latin typeface="Calibri"/>
                          <a:ea typeface="Times New Roman"/>
                          <a:cs typeface="Times New Roman"/>
                        </a:rPr>
                        <a:t>Référence</a:t>
                      </a:r>
                      <a:endParaRPr lang="fr-FR" sz="1200" noProof="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noProof="0" dirty="0">
                          <a:latin typeface="Calibri"/>
                          <a:ea typeface="Times New Roman"/>
                          <a:cs typeface="Times New Roman"/>
                        </a:rPr>
                        <a:t>AISI</a:t>
                      </a:r>
                      <a:endParaRPr lang="fr-FR" sz="1200" noProof="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noProof="0" dirty="0">
                          <a:latin typeface="Calibri"/>
                          <a:ea typeface="Times New Roman"/>
                          <a:cs typeface="Times New Roman"/>
                        </a:rPr>
                        <a:t>UNS</a:t>
                      </a:r>
                      <a:endParaRPr lang="fr-FR" sz="1200" noProof="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noProof="0" dirty="0">
                          <a:latin typeface="Calibri"/>
                          <a:ea typeface="Times New Roman"/>
                          <a:cs typeface="Times New Roman"/>
                        </a:rPr>
                        <a:t>Autres US</a:t>
                      </a:r>
                      <a:endParaRPr lang="fr-FR" sz="1200" noProof="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noProof="0" dirty="0">
                          <a:latin typeface="Calibri"/>
                          <a:ea typeface="Times New Roman"/>
                          <a:cs typeface="Times New Roman"/>
                        </a:rPr>
                        <a:t>Générique/Marque</a:t>
                      </a:r>
                      <a:endParaRPr lang="fr-FR" sz="1200" noProof="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14846">
                <a:tc gridSpan="6">
                  <a:txBody>
                    <a:bodyPr/>
                    <a:lstStyle/>
                    <a:p>
                      <a:pPr algn="ctr">
                        <a:lnSpc>
                          <a:spcPct val="115000"/>
                        </a:lnSpc>
                        <a:spcAft>
                          <a:spcPts val="0"/>
                        </a:spcAft>
                      </a:pPr>
                      <a:r>
                        <a:rPr lang="fr-FR" sz="1100" b="1" dirty="0">
                          <a:latin typeface="Calibri"/>
                          <a:ea typeface="Times New Roman"/>
                          <a:cs typeface="Times New Roman"/>
                        </a:rPr>
                        <a:t>Aciers inoxydables austénitiques - nuances standard</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solidFill>
                      <a:srgbClr val="EAEAE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214846">
                <a:tc>
                  <a:txBody>
                    <a:bodyPr/>
                    <a:lstStyle/>
                    <a:p>
                      <a:pPr>
                        <a:lnSpc>
                          <a:spcPct val="115000"/>
                        </a:lnSpc>
                        <a:spcAft>
                          <a:spcPts val="0"/>
                        </a:spcAft>
                      </a:pPr>
                      <a:r>
                        <a:rPr lang="fr-FR" sz="1100" dirty="0">
                          <a:latin typeface="Calibri"/>
                          <a:ea typeface="Times New Roman"/>
                          <a:cs typeface="Times New Roman"/>
                        </a:rPr>
                        <a:t>X10CrNi18-8</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1.4310</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301</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S30100</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14846">
                <a:tc>
                  <a:txBody>
                    <a:bodyPr/>
                    <a:lstStyle/>
                    <a:p>
                      <a:pPr>
                        <a:lnSpc>
                          <a:spcPct val="115000"/>
                        </a:lnSpc>
                        <a:spcAft>
                          <a:spcPts val="0"/>
                        </a:spcAft>
                      </a:pPr>
                      <a:r>
                        <a:rPr lang="fr-FR" sz="1100" dirty="0">
                          <a:latin typeface="Calibri"/>
                          <a:ea typeface="Times New Roman"/>
                          <a:cs typeface="Times New Roman"/>
                        </a:rPr>
                        <a:t>X2CrNi18-9</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1.4307</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304L</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S30403</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14846">
                <a:tc>
                  <a:txBody>
                    <a:bodyPr/>
                    <a:lstStyle/>
                    <a:p>
                      <a:pPr>
                        <a:lnSpc>
                          <a:spcPct val="115000"/>
                        </a:lnSpc>
                        <a:spcAft>
                          <a:spcPts val="0"/>
                        </a:spcAft>
                      </a:pPr>
                      <a:r>
                        <a:rPr lang="fr-FR" sz="1100" dirty="0">
                          <a:latin typeface="Calibri"/>
                          <a:ea typeface="Times New Roman"/>
                          <a:cs typeface="Times New Roman"/>
                        </a:rPr>
                        <a:t>X2CrNi19-11</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1.4306</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304L</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S30403</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14846">
                <a:tc>
                  <a:txBody>
                    <a:bodyPr/>
                    <a:lstStyle/>
                    <a:p>
                      <a:pPr>
                        <a:lnSpc>
                          <a:spcPct val="115000"/>
                        </a:lnSpc>
                        <a:spcAft>
                          <a:spcPts val="0"/>
                        </a:spcAft>
                      </a:pPr>
                      <a:r>
                        <a:rPr lang="fr-FR" sz="1100" dirty="0">
                          <a:latin typeface="Calibri"/>
                          <a:ea typeface="Times New Roman"/>
                          <a:cs typeface="Times New Roman"/>
                        </a:rPr>
                        <a:t>X2CrNiN18-10</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1.4311</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304LN</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S30453</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14846">
                <a:tc>
                  <a:txBody>
                    <a:bodyPr/>
                    <a:lstStyle/>
                    <a:p>
                      <a:pPr>
                        <a:lnSpc>
                          <a:spcPct val="115000"/>
                        </a:lnSpc>
                        <a:spcAft>
                          <a:spcPts val="0"/>
                        </a:spcAft>
                      </a:pPr>
                      <a:r>
                        <a:rPr lang="fr-FR" sz="1100" dirty="0">
                          <a:latin typeface="Calibri"/>
                          <a:ea typeface="Times New Roman"/>
                          <a:cs typeface="Times New Roman"/>
                        </a:rPr>
                        <a:t>X5CrNi18-10</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1.4301</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304</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S30400</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14846">
                <a:tc>
                  <a:txBody>
                    <a:bodyPr/>
                    <a:lstStyle/>
                    <a:p>
                      <a:pPr>
                        <a:lnSpc>
                          <a:spcPct val="115000"/>
                        </a:lnSpc>
                        <a:spcAft>
                          <a:spcPts val="0"/>
                        </a:spcAft>
                      </a:pPr>
                      <a:r>
                        <a:rPr lang="fr-FR" sz="1100" dirty="0">
                          <a:latin typeface="Calibri"/>
                          <a:ea typeface="Times New Roman"/>
                          <a:cs typeface="Times New Roman"/>
                        </a:rPr>
                        <a:t>X6CrNiTi18-10</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1.4541</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321</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S32100</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14846">
                <a:tc>
                  <a:txBody>
                    <a:bodyPr/>
                    <a:lstStyle/>
                    <a:p>
                      <a:pPr>
                        <a:lnSpc>
                          <a:spcPct val="115000"/>
                        </a:lnSpc>
                        <a:spcAft>
                          <a:spcPts val="0"/>
                        </a:spcAft>
                      </a:pPr>
                      <a:r>
                        <a:rPr lang="fr-FR" sz="1100" dirty="0">
                          <a:latin typeface="Calibri"/>
                          <a:ea typeface="Times New Roman"/>
                          <a:cs typeface="Times New Roman"/>
                        </a:rPr>
                        <a:t>X4CrNi18-12</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1.4303</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305</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S30500</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14846">
                <a:tc>
                  <a:txBody>
                    <a:bodyPr/>
                    <a:lstStyle/>
                    <a:p>
                      <a:pPr>
                        <a:lnSpc>
                          <a:spcPct val="115000"/>
                        </a:lnSpc>
                        <a:spcAft>
                          <a:spcPts val="0"/>
                        </a:spcAft>
                      </a:pPr>
                      <a:r>
                        <a:rPr lang="fr-FR" sz="1100" dirty="0">
                          <a:latin typeface="Calibri"/>
                          <a:ea typeface="Times New Roman"/>
                          <a:cs typeface="Times New Roman"/>
                        </a:rPr>
                        <a:t>X2CrNiMo17-12-2</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1.4404</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316L</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S31603</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14846">
                <a:tc>
                  <a:txBody>
                    <a:bodyPr/>
                    <a:lstStyle/>
                    <a:p>
                      <a:pPr>
                        <a:lnSpc>
                          <a:spcPct val="115000"/>
                        </a:lnSpc>
                        <a:spcAft>
                          <a:spcPts val="0"/>
                        </a:spcAft>
                      </a:pPr>
                      <a:r>
                        <a:rPr lang="fr-FR" sz="1100" dirty="0">
                          <a:latin typeface="Calibri"/>
                          <a:ea typeface="Times New Roman"/>
                          <a:cs typeface="Times New Roman"/>
                        </a:rPr>
                        <a:t>X2CrNiMoN17-11-2</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1.4406</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316LN</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S31653</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14846">
                <a:tc>
                  <a:txBody>
                    <a:bodyPr/>
                    <a:lstStyle/>
                    <a:p>
                      <a:pPr>
                        <a:lnSpc>
                          <a:spcPct val="115000"/>
                        </a:lnSpc>
                        <a:spcAft>
                          <a:spcPts val="0"/>
                        </a:spcAft>
                      </a:pPr>
                      <a:r>
                        <a:rPr lang="fr-FR" sz="1100" dirty="0">
                          <a:latin typeface="Calibri"/>
                          <a:ea typeface="Times New Roman"/>
                          <a:cs typeface="Times New Roman"/>
                        </a:rPr>
                        <a:t>X5CrNiMo17-12-2</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1.4401</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316</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S31600</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14846">
                <a:tc>
                  <a:txBody>
                    <a:bodyPr/>
                    <a:lstStyle/>
                    <a:p>
                      <a:pPr>
                        <a:lnSpc>
                          <a:spcPct val="115000"/>
                        </a:lnSpc>
                        <a:spcAft>
                          <a:spcPts val="0"/>
                        </a:spcAft>
                      </a:pPr>
                      <a:r>
                        <a:rPr lang="fr-FR" sz="1100" dirty="0">
                          <a:latin typeface="Calibri"/>
                          <a:ea typeface="Times New Roman"/>
                          <a:cs typeface="Times New Roman"/>
                        </a:rPr>
                        <a:t>X6CrNiMoTi17-12-2</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1.4571</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316Ti</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S31635</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14846">
                <a:tc>
                  <a:txBody>
                    <a:bodyPr/>
                    <a:lstStyle/>
                    <a:p>
                      <a:pPr>
                        <a:lnSpc>
                          <a:spcPct val="115000"/>
                        </a:lnSpc>
                        <a:spcAft>
                          <a:spcPts val="0"/>
                        </a:spcAft>
                      </a:pPr>
                      <a:r>
                        <a:rPr lang="fr-FR" sz="1100" dirty="0">
                          <a:latin typeface="Calibri"/>
                          <a:ea typeface="Times New Roman"/>
                          <a:cs typeface="Times New Roman"/>
                        </a:rPr>
                        <a:t>X2CrNiMo17-12-3</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1.4432</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316L</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S31603</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14846">
                <a:tc>
                  <a:txBody>
                    <a:bodyPr/>
                    <a:lstStyle/>
                    <a:p>
                      <a:pPr>
                        <a:lnSpc>
                          <a:spcPct val="115000"/>
                        </a:lnSpc>
                        <a:spcAft>
                          <a:spcPts val="0"/>
                        </a:spcAft>
                      </a:pPr>
                      <a:r>
                        <a:rPr lang="fr-FR" sz="1100" dirty="0">
                          <a:latin typeface="Calibri"/>
                          <a:ea typeface="Times New Roman"/>
                          <a:cs typeface="Times New Roman"/>
                        </a:rPr>
                        <a:t>X2CrNiMo18-14-3</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1.4435</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316L</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S31603</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14846">
                <a:tc>
                  <a:txBody>
                    <a:bodyPr/>
                    <a:lstStyle/>
                    <a:p>
                      <a:pPr>
                        <a:lnSpc>
                          <a:spcPct val="115000"/>
                        </a:lnSpc>
                        <a:spcAft>
                          <a:spcPts val="0"/>
                        </a:spcAft>
                      </a:pPr>
                      <a:r>
                        <a:rPr lang="fr-FR" sz="1100" dirty="0">
                          <a:latin typeface="Calibri"/>
                          <a:ea typeface="Times New Roman"/>
                          <a:cs typeface="Times New Roman"/>
                        </a:rPr>
                        <a:t>X2CrNiMoN17-13-5</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1.4439</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317LMN</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14846">
                <a:tc>
                  <a:txBody>
                    <a:bodyPr/>
                    <a:lstStyle/>
                    <a:p>
                      <a:pPr>
                        <a:lnSpc>
                          <a:spcPct val="115000"/>
                        </a:lnSpc>
                        <a:spcAft>
                          <a:spcPts val="0"/>
                        </a:spcAft>
                      </a:pPr>
                      <a:r>
                        <a:rPr lang="fr-FR" sz="1100" dirty="0">
                          <a:latin typeface="Calibri"/>
                          <a:ea typeface="Times New Roman"/>
                          <a:cs typeface="Times New Roman"/>
                        </a:rPr>
                        <a:t>X1NiCrMoCu25-20-5</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1.4539</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N08904</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904L</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214846">
                <a:tc gridSpan="6">
                  <a:txBody>
                    <a:bodyPr/>
                    <a:lstStyle/>
                    <a:p>
                      <a:pPr algn="ctr">
                        <a:lnSpc>
                          <a:spcPct val="115000"/>
                        </a:lnSpc>
                        <a:spcAft>
                          <a:spcPts val="0"/>
                        </a:spcAft>
                      </a:pPr>
                      <a:r>
                        <a:rPr lang="fr-FR" sz="1100" b="1" dirty="0">
                          <a:latin typeface="Calibri"/>
                          <a:ea typeface="Times New Roman"/>
                          <a:cs typeface="Times New Roman"/>
                        </a:rPr>
                        <a:t>Aciers inoxydables </a:t>
                      </a:r>
                      <a:r>
                        <a:rPr lang="fr-FR" sz="1100" b="1" dirty="0">
                          <a:latin typeface="+mn-lt"/>
                          <a:ea typeface="Times New Roman"/>
                          <a:cs typeface="Times New Roman"/>
                        </a:rPr>
                        <a:t>austéno-ferritiques </a:t>
                      </a:r>
                      <a:r>
                        <a:rPr lang="fr-FR" sz="1100" b="1" dirty="0">
                          <a:latin typeface="Calibri"/>
                          <a:ea typeface="Times New Roman"/>
                          <a:cs typeface="Times New Roman"/>
                        </a:rPr>
                        <a:t>- nuances standard</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solidFill>
                      <a:srgbClr val="EAEAE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8"/>
                  </a:ext>
                </a:extLst>
              </a:tr>
              <a:tr h="214846">
                <a:tc>
                  <a:txBody>
                    <a:bodyPr/>
                    <a:lstStyle/>
                    <a:p>
                      <a:pPr>
                        <a:lnSpc>
                          <a:spcPct val="115000"/>
                        </a:lnSpc>
                        <a:spcAft>
                          <a:spcPts val="0"/>
                        </a:spcAft>
                      </a:pPr>
                      <a:r>
                        <a:rPr lang="fr-FR" sz="1100" dirty="0">
                          <a:latin typeface="Calibri"/>
                          <a:ea typeface="Times New Roman"/>
                          <a:cs typeface="Times New Roman"/>
                        </a:rPr>
                        <a:t>X2CrNiN22-2</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1.4062</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S32202</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DX 2202</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214846">
                <a:tc>
                  <a:txBody>
                    <a:bodyPr/>
                    <a:lstStyle/>
                    <a:p>
                      <a:pPr>
                        <a:lnSpc>
                          <a:spcPct val="115000"/>
                        </a:lnSpc>
                        <a:spcAft>
                          <a:spcPts val="0"/>
                        </a:spcAft>
                      </a:pPr>
                      <a:r>
                        <a:rPr lang="fr-FR" sz="1100" dirty="0">
                          <a:latin typeface="Calibri"/>
                          <a:ea typeface="Times New Roman"/>
                          <a:cs typeface="Times New Roman"/>
                        </a:rPr>
                        <a:t>X2CrMnNiMoN21-5-3</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1.4482</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S32001</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214846">
                <a:tc>
                  <a:txBody>
                    <a:bodyPr/>
                    <a:lstStyle/>
                    <a:p>
                      <a:pPr>
                        <a:lnSpc>
                          <a:spcPct val="115000"/>
                        </a:lnSpc>
                        <a:spcAft>
                          <a:spcPts val="0"/>
                        </a:spcAft>
                      </a:pPr>
                      <a:r>
                        <a:rPr lang="fr-FR" sz="1100" dirty="0">
                          <a:latin typeface="Calibri"/>
                          <a:ea typeface="Times New Roman"/>
                          <a:cs typeface="Times New Roman"/>
                        </a:rPr>
                        <a:t>X2CrMnNiN21-5-1</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1.4162</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S32101</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2101 LDX</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214846">
                <a:tc>
                  <a:txBody>
                    <a:bodyPr/>
                    <a:lstStyle/>
                    <a:p>
                      <a:pPr>
                        <a:lnSpc>
                          <a:spcPct val="115000"/>
                        </a:lnSpc>
                        <a:spcAft>
                          <a:spcPts val="0"/>
                        </a:spcAft>
                      </a:pPr>
                      <a:r>
                        <a:rPr lang="fr-FR" sz="1100" dirty="0">
                          <a:latin typeface="Calibri"/>
                          <a:ea typeface="Times New Roman"/>
                          <a:cs typeface="Times New Roman"/>
                        </a:rPr>
                        <a:t>X2CrNiN23-4</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nSpc>
                          <a:spcPct val="115000"/>
                        </a:lnSpc>
                        <a:spcAft>
                          <a:spcPts val="0"/>
                        </a:spcAft>
                      </a:pPr>
                      <a:r>
                        <a:rPr lang="fr-FR" sz="1100" dirty="0">
                          <a:latin typeface="Calibri"/>
                          <a:ea typeface="Times New Roman"/>
                          <a:cs typeface="Times New Roman"/>
                        </a:rPr>
                        <a:t>1.4362</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S32304</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100" dirty="0">
                          <a:latin typeface="Calibri"/>
                          <a:ea typeface="Times New Roman"/>
                          <a:cs typeface="Times New Roman"/>
                        </a:rPr>
                        <a:t>2304</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402191">
                <a:tc>
                  <a:txBody>
                    <a:bodyPr/>
                    <a:lstStyle/>
                    <a:p>
                      <a:pPr>
                        <a:lnSpc>
                          <a:spcPct val="115000"/>
                        </a:lnSpc>
                        <a:spcAft>
                          <a:spcPts val="0"/>
                        </a:spcAft>
                      </a:pPr>
                      <a:r>
                        <a:rPr lang="fr-FR" sz="1100" dirty="0">
                          <a:latin typeface="Calibri"/>
                          <a:ea typeface="Times New Roman"/>
                          <a:cs typeface="Times New Roman"/>
                        </a:rPr>
                        <a:t>X2CrNiMoN12-5-3</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tcPr>
                </a:tc>
                <a:tc>
                  <a:txBody>
                    <a:bodyPr/>
                    <a:lstStyle/>
                    <a:p>
                      <a:pPr>
                        <a:lnSpc>
                          <a:spcPct val="115000"/>
                        </a:lnSpc>
                        <a:spcAft>
                          <a:spcPts val="0"/>
                        </a:spcAft>
                      </a:pPr>
                      <a:r>
                        <a:rPr lang="fr-FR" sz="1100" dirty="0">
                          <a:latin typeface="Calibri"/>
                          <a:ea typeface="Times New Roman"/>
                          <a:cs typeface="Times New Roman"/>
                        </a:rPr>
                        <a:t>1.4462</a:t>
                      </a:r>
                      <a:endParaRPr lang="fr-FR" sz="1200" dirty="0">
                        <a:latin typeface="Calibri"/>
                        <a:ea typeface="Calibri"/>
                        <a:cs typeface="Times New Roman"/>
                      </a:endParaRPr>
                    </a:p>
                  </a:txBody>
                  <a:tcPr marL="3600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tcPr>
                </a:tc>
                <a:tc>
                  <a:txBody>
                    <a:bodyPr/>
                    <a:lstStyle/>
                    <a:p>
                      <a:pPr algn="ctr">
                        <a:lnSpc>
                          <a:spcPct val="115000"/>
                        </a:lnSpc>
                        <a:spcAft>
                          <a:spcPts val="0"/>
                        </a:spcAft>
                      </a:pPr>
                      <a:r>
                        <a:rPr lang="fr-FR" sz="1100" dirty="0">
                          <a:latin typeface="Calibri"/>
                          <a:ea typeface="Times New Roman"/>
                          <a:cs typeface="Times New Roman"/>
                        </a:rPr>
                        <a:t> </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tcPr>
                </a:tc>
                <a:tc>
                  <a:txBody>
                    <a:bodyPr/>
                    <a:lstStyle/>
                    <a:p>
                      <a:pPr algn="ctr">
                        <a:lnSpc>
                          <a:spcPct val="115000"/>
                        </a:lnSpc>
                        <a:spcAft>
                          <a:spcPts val="0"/>
                        </a:spcAft>
                      </a:pPr>
                      <a:r>
                        <a:rPr lang="fr-FR" sz="1100" dirty="0">
                          <a:latin typeface="Calibri"/>
                          <a:ea typeface="Times New Roman"/>
                          <a:cs typeface="Times New Roman"/>
                        </a:rPr>
                        <a:t>S31803/</a:t>
                      </a:r>
                      <a:endParaRPr lang="fr-FR" sz="1200" dirty="0">
                        <a:latin typeface="Calibri"/>
                        <a:ea typeface="Calibri"/>
                        <a:cs typeface="Times New Roman"/>
                      </a:endParaRPr>
                    </a:p>
                    <a:p>
                      <a:pPr algn="ctr">
                        <a:lnSpc>
                          <a:spcPct val="115000"/>
                        </a:lnSpc>
                        <a:spcAft>
                          <a:spcPts val="0"/>
                        </a:spcAft>
                      </a:pPr>
                      <a:r>
                        <a:rPr lang="fr-FR" sz="1100" dirty="0">
                          <a:latin typeface="Calibri"/>
                          <a:ea typeface="Times New Roman"/>
                          <a:cs typeface="Times New Roman"/>
                        </a:rPr>
                        <a:t>S32205</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tcPr>
                </a:tc>
                <a:tc>
                  <a:txBody>
                    <a:bodyPr/>
                    <a:lstStyle/>
                    <a:p>
                      <a:pPr algn="ctr">
                        <a:lnSpc>
                          <a:spcPct val="115000"/>
                        </a:lnSpc>
                        <a:spcAft>
                          <a:spcPts val="0"/>
                        </a:spcAft>
                      </a:pPr>
                      <a:r>
                        <a:rPr lang="fr-FR" sz="1100" dirty="0">
                          <a:latin typeface="Calibri"/>
                          <a:ea typeface="Times New Roman"/>
                          <a:cs typeface="Times New Roman"/>
                        </a:rPr>
                        <a:t> F51</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tcPr>
                </a:tc>
                <a:tc>
                  <a:txBody>
                    <a:bodyPr/>
                    <a:lstStyle/>
                    <a:p>
                      <a:pPr algn="ctr">
                        <a:lnSpc>
                          <a:spcPct val="115000"/>
                        </a:lnSpc>
                        <a:spcAft>
                          <a:spcPts val="0"/>
                        </a:spcAft>
                      </a:pPr>
                      <a:r>
                        <a:rPr lang="fr-FR" sz="1100" dirty="0">
                          <a:latin typeface="Calibri"/>
                          <a:ea typeface="Times New Roman"/>
                          <a:cs typeface="Times New Roman"/>
                        </a:rPr>
                        <a:t>2205</a:t>
                      </a:r>
                      <a:endParaRPr lang="fr-FR" sz="1200" dirty="0">
                        <a:latin typeface="Calibri"/>
                        <a:ea typeface="Calibri"/>
                        <a:cs typeface="Times New Roman"/>
                      </a:endParaRPr>
                    </a:p>
                  </a:txBody>
                  <a:tcPr marL="14150" marR="14150" marT="14150" marB="1415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
        <p:nvSpPr>
          <p:cNvPr id="9"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58</a:t>
            </a:fld>
            <a:endParaRPr lang="fr-BE" dirty="0"/>
          </a:p>
        </p:txBody>
      </p:sp>
    </p:spTree>
    <p:extLst>
      <p:ext uri="{BB962C8B-B14F-4D97-AF65-F5344CB8AC3E}">
        <p14:creationId xmlns:p14="http://schemas.microsoft.com/office/powerpoint/2010/main" val="2423225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noProof="0" dirty="0"/>
              <a:t>Merci !</a:t>
            </a:r>
          </a:p>
        </p:txBody>
      </p:sp>
      <p:sp>
        <p:nvSpPr>
          <p:cNvPr id="5"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59</a:t>
            </a:fld>
            <a:endParaRPr lang="fr-BE" dirty="0"/>
          </a:p>
        </p:txBody>
      </p:sp>
    </p:spTree>
    <p:extLst>
      <p:ext uri="{BB962C8B-B14F-4D97-AF65-F5344CB8AC3E}">
        <p14:creationId xmlns:p14="http://schemas.microsoft.com/office/powerpoint/2010/main" val="75445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noProof="0" dirty="0"/>
              <a:t>La plupart des matériaux se dégrade avec le temps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4763646"/>
              </p:ext>
            </p:extLst>
          </p:nvPr>
        </p:nvGraphicFramePr>
        <p:xfrm>
          <a:off x="457200" y="1987049"/>
          <a:ext cx="8229600" cy="4432658"/>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52640">
                <a:tc>
                  <a:txBody>
                    <a:bodyPr/>
                    <a:lstStyle/>
                    <a:p>
                      <a:r>
                        <a:rPr lang="fr-BE" dirty="0"/>
                        <a:t>Matériau</a:t>
                      </a:r>
                    </a:p>
                  </a:txBody>
                  <a:tcPr/>
                </a:tc>
                <a:tc>
                  <a:txBody>
                    <a:bodyPr/>
                    <a:lstStyle/>
                    <a:p>
                      <a:r>
                        <a:rPr lang="fr-BE" dirty="0"/>
                        <a:t>Aluminium*</a:t>
                      </a:r>
                    </a:p>
                  </a:txBody>
                  <a:tcPr/>
                </a:tc>
                <a:tc>
                  <a:txBody>
                    <a:bodyPr/>
                    <a:lstStyle/>
                    <a:p>
                      <a:r>
                        <a:rPr lang="fr-BE" dirty="0"/>
                        <a:t>Cuivre</a:t>
                      </a:r>
                    </a:p>
                  </a:txBody>
                  <a:tcPr/>
                </a:tc>
                <a:tc>
                  <a:txBody>
                    <a:bodyPr/>
                    <a:lstStyle/>
                    <a:p>
                      <a:r>
                        <a:rPr lang="fr-BE" dirty="0"/>
                        <a:t>Acier inoxydable</a:t>
                      </a:r>
                    </a:p>
                  </a:txBody>
                  <a:tcPr/>
                </a:tc>
                <a:extLst>
                  <a:ext uri="{0D108BD9-81ED-4DB2-BD59-A6C34878D82A}">
                    <a16:rowId xmlns:a16="http://schemas.microsoft.com/office/drawing/2014/main" val="10000"/>
                  </a:ext>
                </a:extLst>
              </a:tr>
              <a:tr h="1410561">
                <a:tc>
                  <a:txBody>
                    <a:bodyPr/>
                    <a:lstStyle/>
                    <a:p>
                      <a:endParaRPr lang="fr-BE" dirty="0">
                        <a:solidFill>
                          <a:schemeClr val="bg1"/>
                        </a:solidFill>
                      </a:endParaRPr>
                    </a:p>
                  </a:txBody>
                  <a:tcPr/>
                </a:tc>
                <a:tc>
                  <a:txBody>
                    <a:bodyPr/>
                    <a:lstStyle/>
                    <a:p>
                      <a:endParaRPr lang="fr-BE" dirty="0"/>
                    </a:p>
                    <a:p>
                      <a:endParaRPr lang="fr-BE" dirty="0"/>
                    </a:p>
                    <a:p>
                      <a:endParaRPr lang="fr-BE" dirty="0"/>
                    </a:p>
                    <a:p>
                      <a:endParaRPr lang="fr-BE" dirty="0"/>
                    </a:p>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001"/>
                  </a:ext>
                </a:extLst>
              </a:tr>
              <a:tr h="1146081">
                <a:tc>
                  <a:txBody>
                    <a:bodyPr/>
                    <a:lstStyle/>
                    <a:p>
                      <a:r>
                        <a:rPr lang="fr-BE" dirty="0"/>
                        <a:t>Types de dégradation</a:t>
                      </a:r>
                      <a:endParaRPr lang="fr-BE" dirty="0">
                        <a:solidFill>
                          <a:schemeClr val="bg1"/>
                        </a:solidFill>
                      </a:endParaRPr>
                    </a:p>
                  </a:txBody>
                  <a:tcPr/>
                </a:tc>
                <a:tc>
                  <a:txBody>
                    <a:bodyPr/>
                    <a:lstStyle/>
                    <a:p>
                      <a:r>
                        <a:rPr lang="fr-BE" baseline="0" dirty="0"/>
                        <a:t>Piqûres avec le temps, corrosion galvanique possible</a:t>
                      </a:r>
                      <a:endParaRPr lang="fr-BE" dirty="0"/>
                    </a:p>
                  </a:txBody>
                  <a:tcPr/>
                </a:tc>
                <a:tc>
                  <a:txBody>
                    <a:bodyPr/>
                    <a:lstStyle/>
                    <a:p>
                      <a:r>
                        <a:rPr lang="fr-BE" dirty="0"/>
                        <a:t>Forme une patine verte avec le temps</a:t>
                      </a:r>
                    </a:p>
                  </a:txBody>
                  <a:tcPr/>
                </a:tc>
                <a:tc>
                  <a:txBody>
                    <a:bodyPr/>
                    <a:lstStyle/>
                    <a:p>
                      <a:r>
                        <a:rPr lang="fr-BE" dirty="0"/>
                        <a:t>Aucune dégradation</a:t>
                      </a:r>
                    </a:p>
                  </a:txBody>
                  <a:tcPr/>
                </a:tc>
                <a:extLst>
                  <a:ext uri="{0D108BD9-81ED-4DB2-BD59-A6C34878D82A}">
                    <a16:rowId xmlns:a16="http://schemas.microsoft.com/office/drawing/2014/main" val="10002"/>
                  </a:ext>
                </a:extLst>
              </a:tr>
              <a:tr h="881601">
                <a:tc>
                  <a:txBody>
                    <a:bodyPr/>
                    <a:lstStyle/>
                    <a:p>
                      <a:r>
                        <a:rPr lang="fr-BE" dirty="0"/>
                        <a:t>Mesures correctives</a:t>
                      </a:r>
                      <a:endParaRPr lang="fr-BE" dirty="0">
                        <a:solidFill>
                          <a:schemeClr val="bg1"/>
                        </a:solidFill>
                      </a:endParaRPr>
                    </a:p>
                  </a:txBody>
                  <a:tcPr/>
                </a:tc>
                <a:tc>
                  <a:txBody>
                    <a:bodyPr/>
                    <a:lstStyle/>
                    <a:p>
                      <a:r>
                        <a:rPr lang="fr-BE" dirty="0"/>
                        <a:t>La corrosion galvanique peut être empêchée</a:t>
                      </a:r>
                    </a:p>
                  </a:txBody>
                  <a:tcPr/>
                </a:tc>
                <a:tc>
                  <a:txBody>
                    <a:bodyPr/>
                    <a:lstStyle/>
                    <a:p>
                      <a:r>
                        <a:rPr lang="fr-BE" dirty="0"/>
                        <a:t>Aucune</a:t>
                      </a:r>
                    </a:p>
                  </a:txBody>
                  <a:tcPr/>
                </a:tc>
                <a:tc>
                  <a:txBody>
                    <a:bodyPr/>
                    <a:lstStyle/>
                    <a:p>
                      <a:r>
                        <a:rPr lang="fr-BE" dirty="0"/>
                        <a:t>Inutile</a:t>
                      </a:r>
                    </a:p>
                  </a:txBody>
                  <a:tcPr/>
                </a:tc>
                <a:extLst>
                  <a:ext uri="{0D108BD9-81ED-4DB2-BD59-A6C34878D82A}">
                    <a16:rowId xmlns:a16="http://schemas.microsoft.com/office/drawing/2014/main" val="10003"/>
                  </a:ext>
                </a:extLst>
              </a:tr>
              <a:tr h="543377">
                <a:tc gridSpan="4">
                  <a:txBody>
                    <a:bodyPr/>
                    <a:lstStyle/>
                    <a:p>
                      <a:pPr marL="176213" indent="-176213"/>
                      <a:r>
                        <a:rPr lang="fr-BE" sz="1400" dirty="0">
                          <a:solidFill>
                            <a:srgbClr val="0070C0"/>
                          </a:solidFill>
                        </a:rPr>
                        <a:t>* 	Les aluminium</a:t>
                      </a:r>
                      <a:r>
                        <a:rPr lang="fr-BE" sz="1400" baseline="0" dirty="0">
                          <a:solidFill>
                            <a:srgbClr val="0070C0"/>
                          </a:solidFill>
                        </a:rPr>
                        <a:t> forment une mince couche d’oxydes protectrice, exactement comme l’acier inoxydable, mais avec une résistance à la corrosion beaucoup plus faible</a:t>
                      </a:r>
                      <a:endParaRPr lang="fr-BE" sz="14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fr-BE" dirty="0"/>
                    </a:p>
                  </a:txBody>
                  <a:tcPr>
                    <a:solidFill>
                      <a:schemeClr val="bg1"/>
                    </a:solidFill>
                  </a:tcPr>
                </a:tc>
                <a:tc hMerge="1">
                  <a:txBody>
                    <a:bodyPr/>
                    <a:lstStyle/>
                    <a:p>
                      <a:endParaRPr lang="fr-BE" dirty="0"/>
                    </a:p>
                  </a:txBody>
                  <a:tcPr>
                    <a:solidFill>
                      <a:schemeClr val="bg1"/>
                    </a:solidFill>
                  </a:tcPr>
                </a:tc>
                <a:tc hMerge="1">
                  <a:txBody>
                    <a:bodyPr/>
                    <a:lstStyle/>
                    <a:p>
                      <a:endParaRPr lang="fr-BE" dirty="0"/>
                    </a:p>
                  </a:txBody>
                  <a:tcPr>
                    <a:solidFill>
                      <a:schemeClr val="bg1"/>
                    </a:solidFill>
                  </a:tcPr>
                </a:tc>
                <a:extLst>
                  <a:ext uri="{0D108BD9-81ED-4DB2-BD59-A6C34878D82A}">
                    <a16:rowId xmlns:a16="http://schemas.microsoft.com/office/drawing/2014/main" val="10004"/>
                  </a:ext>
                </a:extLst>
              </a:tr>
            </a:tbl>
          </a:graphicData>
        </a:graphic>
      </p:graphicFrame>
      <p:pic>
        <p:nvPicPr>
          <p:cNvPr id="7" name="Picture 6" descr="http://rnr-marine.com/images/Pitting-advanced1_500x2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029" y="2533002"/>
            <a:ext cx="1800000" cy="1015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http://s3.amazonaws.com/stainlessreflections/assets/27/chrysler_building_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026" y="2533002"/>
            <a:ext cx="811200" cy="10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04745" y="2539209"/>
            <a:ext cx="1800000" cy="1008993"/>
          </a:xfrm>
          <a:prstGeom prst="rect">
            <a:avLst/>
          </a:prstGeom>
          <a:ln>
            <a:solidFill>
              <a:schemeClr val="tx1"/>
            </a:solidFill>
          </a:ln>
        </p:spPr>
      </p:pic>
      <p:sp>
        <p:nvSpPr>
          <p:cNvPr id="9"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6</a:t>
            </a:fld>
            <a:endParaRPr lang="fr-BE" dirty="0"/>
          </a:p>
        </p:txBody>
      </p:sp>
    </p:spTree>
    <p:extLst>
      <p:ext uri="{BB962C8B-B14F-4D97-AF65-F5344CB8AC3E}">
        <p14:creationId xmlns:p14="http://schemas.microsoft.com/office/powerpoint/2010/main" val="8210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8532" cy="1143000"/>
          </a:xfrm>
        </p:spPr>
        <p:txBody>
          <a:bodyPr>
            <a:normAutofit fontScale="90000"/>
          </a:bodyPr>
          <a:lstStyle/>
          <a:p>
            <a:r>
              <a:rPr lang="fr-FR" sz="3100" noProof="0" dirty="0"/>
              <a:t>La corrosion du béton armé</a:t>
            </a:r>
            <a:br>
              <a:rPr lang="fr-FR" sz="3100" noProof="0" dirty="0"/>
            </a:br>
            <a:r>
              <a:rPr lang="fr-FR" sz="2400" noProof="0" dirty="0"/>
              <a:t>(les problèmes de corrosion ne sont pas limités aux surfaces extérieures !)</a:t>
            </a:r>
          </a:p>
        </p:txBody>
      </p:sp>
      <p:sp>
        <p:nvSpPr>
          <p:cNvPr id="6" name="Content Placeholder 5"/>
          <p:cNvSpPr>
            <a:spLocks noGrp="1"/>
          </p:cNvSpPr>
          <p:nvPr>
            <p:ph sz="half" idx="1"/>
          </p:nvPr>
        </p:nvSpPr>
        <p:spPr>
          <a:xfrm>
            <a:off x="2302390" y="4076588"/>
            <a:ext cx="2305291" cy="2592000"/>
          </a:xfrm>
          <a:ln>
            <a:solidFill>
              <a:schemeClr val="tx1"/>
            </a:solidFill>
          </a:ln>
        </p:spPr>
        <p:txBody>
          <a:bodyPr>
            <a:normAutofit/>
          </a:bodyPr>
          <a:lstStyle/>
          <a:p>
            <a:pPr marL="0" indent="0" algn="ctr">
              <a:buNone/>
            </a:pPr>
            <a:r>
              <a:rPr lang="fr-FR" sz="1800" noProof="0" dirty="0">
                <a:solidFill>
                  <a:srgbClr val="11852D"/>
                </a:solidFill>
                <a:latin typeface="Calibri" pitchFamily="34" charset="0"/>
              </a:rPr>
              <a:t>Les aciers inoxydables fournissent à la fois résistance mécanique et résistance à la corrosion au sein du béton, assurant une longue vie à la structure et cela sans entretien.</a:t>
            </a:r>
            <a:endParaRPr lang="fr-FR" sz="1800" noProof="0" dirty="0">
              <a:solidFill>
                <a:srgbClr val="11852D"/>
              </a:solidFill>
            </a:endParaRPr>
          </a:p>
        </p:txBody>
      </p:sp>
      <p:sp>
        <p:nvSpPr>
          <p:cNvPr id="7" name="Content Placeholder 6"/>
          <p:cNvSpPr>
            <a:spLocks noGrp="1"/>
          </p:cNvSpPr>
          <p:nvPr>
            <p:ph sz="half" idx="2"/>
          </p:nvPr>
        </p:nvSpPr>
        <p:spPr>
          <a:xfrm>
            <a:off x="4692160" y="1512280"/>
            <a:ext cx="4176000" cy="5292000"/>
          </a:xfrm>
        </p:spPr>
        <p:txBody>
          <a:bodyPr>
            <a:noAutofit/>
          </a:bodyPr>
          <a:lstStyle/>
          <a:p>
            <a:pPr marL="176213" indent="-176213" algn="just"/>
            <a:r>
              <a:rPr lang="fr-FR" sz="1800" noProof="0" dirty="0">
                <a:latin typeface="Calibri" pitchFamily="34" charset="0"/>
              </a:rPr>
              <a:t>La corrosion de l’acier au carbone non protégé se développe à l’intérieur même des structures en béton armé car les chlorures présents dans l’environnement (sels marins/sels de déverglaçage…) diffusent à l’intérieur du béton. </a:t>
            </a:r>
          </a:p>
          <a:p>
            <a:pPr marL="176213" indent="-176213" algn="just"/>
            <a:r>
              <a:rPr lang="fr-FR" sz="1800" noProof="0" dirty="0">
                <a:latin typeface="Calibri" pitchFamily="34" charset="0"/>
              </a:rPr>
              <a:t>Le volume des produits de corrosion (rouille) est plus grand que celui du métal lui-même, créant, en gonflant, des contraintes de traction qui provoquent un écaillage de la peau du béton.</a:t>
            </a:r>
          </a:p>
          <a:p>
            <a:pPr marL="176213" indent="-176213" algn="just"/>
            <a:r>
              <a:rPr lang="fr-FR" sz="1800" noProof="0" dirty="0">
                <a:latin typeface="Calibri" pitchFamily="34" charset="0"/>
              </a:rPr>
              <a:t>Il faut donc essayer d’atténuer la corrosion des armatures dans le béton.</a:t>
            </a:r>
          </a:p>
          <a:p>
            <a:pPr marL="176213" indent="-176213" algn="just"/>
            <a:r>
              <a:rPr lang="fr-FR" sz="1800" noProof="0" dirty="0">
                <a:latin typeface="Calibri" pitchFamily="34" charset="0"/>
              </a:rPr>
              <a:t>Des techniques variées sont utilisées : enrobage plus épais, protection cathodique, membranes, revêtements époxy… et </a:t>
            </a:r>
            <a:r>
              <a:rPr lang="fr-FR" sz="1800" b="1" noProof="0" dirty="0">
                <a:latin typeface="Calibri" pitchFamily="34" charset="0"/>
              </a:rPr>
              <a:t>le recours à l’inox </a:t>
            </a:r>
            <a:r>
              <a:rPr lang="fr-FR" sz="1800" noProof="0" dirty="0">
                <a:latin typeface="Calibri" pitchFamily="34" charset="0"/>
              </a:rPr>
              <a:t>plutôt qu’à l’acier au carbone.</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6010" y="4076588"/>
            <a:ext cx="1856380" cy="2592000"/>
          </a:xfrm>
          <a:prstGeom prst="rect">
            <a:avLst/>
          </a:prstGeom>
          <a:ln>
            <a:solidFill>
              <a:schemeClr val="tx1"/>
            </a:solidFill>
          </a:ln>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46010" y="1591808"/>
            <a:ext cx="4161671" cy="241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7</a:t>
            </a:fld>
            <a:endParaRPr lang="fr-BE" dirty="0"/>
          </a:p>
        </p:txBody>
      </p:sp>
    </p:spTree>
    <p:extLst>
      <p:ext uri="{BB962C8B-B14F-4D97-AF65-F5344CB8AC3E}">
        <p14:creationId xmlns:p14="http://schemas.microsoft.com/office/powerpoint/2010/main" val="85409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57500"/>
            <a:ext cx="8229600" cy="1143000"/>
          </a:xfrm>
        </p:spPr>
        <p:txBody>
          <a:bodyPr>
            <a:normAutofit fontScale="90000"/>
          </a:bodyPr>
          <a:lstStyle/>
          <a:p>
            <a:r>
              <a:rPr lang="fr-FR" noProof="0" dirty="0"/>
              <a:t>2. Pourquoi est-ce que l’acier inoxydable résiste à la corrosion ?</a:t>
            </a:r>
          </a:p>
        </p:txBody>
      </p:sp>
      <p:sp>
        <p:nvSpPr>
          <p:cNvPr id="9"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8</a:t>
            </a:fld>
            <a:endParaRPr lang="fr-BE" dirty="0"/>
          </a:p>
        </p:txBody>
      </p:sp>
    </p:spTree>
    <p:extLst>
      <p:ext uri="{BB962C8B-B14F-4D97-AF65-F5344CB8AC3E}">
        <p14:creationId xmlns:p14="http://schemas.microsoft.com/office/powerpoint/2010/main" val="81835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877" y="2095188"/>
            <a:ext cx="3811588" cy="143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65706" y="122238"/>
            <a:ext cx="8229600" cy="728662"/>
          </a:xfrm>
        </p:spPr>
        <p:txBody>
          <a:bodyPr>
            <a:normAutofit fontScale="90000"/>
          </a:bodyPr>
          <a:lstStyle/>
          <a:p>
            <a:r>
              <a:rPr lang="fr-FR" noProof="0" dirty="0"/>
              <a:t>Couche passive ou revêtements</a:t>
            </a:r>
          </a:p>
        </p:txBody>
      </p:sp>
      <p:sp>
        <p:nvSpPr>
          <p:cNvPr id="11" name="Rectangle 26"/>
          <p:cNvSpPr>
            <a:spLocks noChangeArrowheads="1"/>
          </p:cNvSpPr>
          <p:nvPr/>
        </p:nvSpPr>
        <p:spPr bwMode="auto">
          <a:xfrm>
            <a:off x="2893038" y="1671726"/>
            <a:ext cx="3161266"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fr-FR" sz="1900" b="1" dirty="0"/>
              <a:t>Oxyhydroxydes de Fe et de Cr</a:t>
            </a:r>
            <a:endParaRPr lang="fr-FR" b="1" dirty="0"/>
          </a:p>
        </p:txBody>
      </p:sp>
      <p:sp>
        <p:nvSpPr>
          <p:cNvPr id="12" name="Line 27"/>
          <p:cNvSpPr>
            <a:spLocks noChangeShapeType="1"/>
          </p:cNvSpPr>
          <p:nvPr/>
        </p:nvSpPr>
        <p:spPr bwMode="auto">
          <a:xfrm>
            <a:off x="6525654" y="2066114"/>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13" name="Freeform 28"/>
          <p:cNvSpPr>
            <a:spLocks/>
          </p:cNvSpPr>
          <p:nvPr/>
        </p:nvSpPr>
        <p:spPr bwMode="auto">
          <a:xfrm>
            <a:off x="6465329" y="2275664"/>
            <a:ext cx="122237" cy="244475"/>
          </a:xfrm>
          <a:custGeom>
            <a:avLst/>
            <a:gdLst>
              <a:gd name="T0" fmla="*/ 2147483647 w 154"/>
              <a:gd name="T1" fmla="*/ 0 h 307"/>
              <a:gd name="T2" fmla="*/ 2147483647 w 154"/>
              <a:gd name="T3" fmla="*/ 2147483647 h 307"/>
              <a:gd name="T4" fmla="*/ 0 w 154"/>
              <a:gd name="T5" fmla="*/ 0 h 307"/>
              <a:gd name="T6" fmla="*/ 2147483647 w 154"/>
              <a:gd name="T7" fmla="*/ 0 h 307"/>
              <a:gd name="T8" fmla="*/ 0 60000 65536"/>
              <a:gd name="T9" fmla="*/ 0 60000 65536"/>
              <a:gd name="T10" fmla="*/ 0 60000 65536"/>
              <a:gd name="T11" fmla="*/ 0 60000 65536"/>
              <a:gd name="T12" fmla="*/ 0 w 154"/>
              <a:gd name="T13" fmla="*/ 0 h 307"/>
              <a:gd name="T14" fmla="*/ 154 w 154"/>
              <a:gd name="T15" fmla="*/ 307 h 307"/>
            </a:gdLst>
            <a:ahLst/>
            <a:cxnLst>
              <a:cxn ang="T8">
                <a:pos x="T0" y="T1"/>
              </a:cxn>
              <a:cxn ang="T9">
                <a:pos x="T2" y="T3"/>
              </a:cxn>
              <a:cxn ang="T10">
                <a:pos x="T4" y="T5"/>
              </a:cxn>
              <a:cxn ang="T11">
                <a:pos x="T6" y="T7"/>
              </a:cxn>
            </a:cxnLst>
            <a:rect l="T12" t="T13" r="T14" b="T15"/>
            <a:pathLst>
              <a:path w="154" h="307">
                <a:moveTo>
                  <a:pt x="154" y="0"/>
                </a:moveTo>
                <a:lnTo>
                  <a:pt x="77" y="307"/>
                </a:lnTo>
                <a:lnTo>
                  <a:pt x="0" y="0"/>
                </a:lnTo>
                <a:lnTo>
                  <a:pt x="154" y="0"/>
                </a:lnTo>
                <a:close/>
              </a:path>
            </a:pathLst>
          </a:custGeom>
          <a:solidFill>
            <a:srgbClr val="FFFFFF"/>
          </a:solidFill>
          <a:ln w="20638">
            <a:solidFill>
              <a:srgbClr val="000000"/>
            </a:solidFill>
            <a:prstDash val="solid"/>
            <a:round/>
            <a:headEnd/>
            <a:tailEnd/>
          </a:ln>
        </p:spPr>
        <p:txBody>
          <a:bodyPr/>
          <a:lstStyle/>
          <a:p>
            <a:endParaRPr lang="fr-FR" dirty="0"/>
          </a:p>
        </p:txBody>
      </p:sp>
      <p:sp>
        <p:nvSpPr>
          <p:cNvPr id="14" name="Line 29"/>
          <p:cNvSpPr>
            <a:spLocks noChangeShapeType="1"/>
          </p:cNvSpPr>
          <p:nvPr/>
        </p:nvSpPr>
        <p:spPr bwMode="auto">
          <a:xfrm flipV="1">
            <a:off x="6525654" y="2675714"/>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15" name="Freeform 30"/>
          <p:cNvSpPr>
            <a:spLocks/>
          </p:cNvSpPr>
          <p:nvPr/>
        </p:nvSpPr>
        <p:spPr bwMode="auto">
          <a:xfrm>
            <a:off x="6465329" y="2648727"/>
            <a:ext cx="122237" cy="242887"/>
          </a:xfrm>
          <a:custGeom>
            <a:avLst/>
            <a:gdLst>
              <a:gd name="T0" fmla="*/ 0 w 154"/>
              <a:gd name="T1" fmla="*/ 2147483647 h 308"/>
              <a:gd name="T2" fmla="*/ 2147483647 w 154"/>
              <a:gd name="T3" fmla="*/ 0 h 308"/>
              <a:gd name="T4" fmla="*/ 2147483647 w 154"/>
              <a:gd name="T5" fmla="*/ 2147483647 h 308"/>
              <a:gd name="T6" fmla="*/ 0 w 154"/>
              <a:gd name="T7" fmla="*/ 2147483647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0" y="308"/>
                </a:moveTo>
                <a:lnTo>
                  <a:pt x="77" y="0"/>
                </a:lnTo>
                <a:lnTo>
                  <a:pt x="154" y="308"/>
                </a:lnTo>
                <a:lnTo>
                  <a:pt x="0" y="308"/>
                </a:lnTo>
                <a:close/>
              </a:path>
            </a:pathLst>
          </a:custGeom>
          <a:solidFill>
            <a:srgbClr val="FFFFFF"/>
          </a:solidFill>
          <a:ln w="20638">
            <a:solidFill>
              <a:srgbClr val="000000"/>
            </a:solidFill>
            <a:prstDash val="solid"/>
            <a:round/>
            <a:headEnd/>
            <a:tailEnd/>
          </a:ln>
        </p:spPr>
        <p:txBody>
          <a:bodyPr/>
          <a:lstStyle/>
          <a:p>
            <a:endParaRPr lang="fr-FR" dirty="0"/>
          </a:p>
        </p:txBody>
      </p:sp>
      <p:grpSp>
        <p:nvGrpSpPr>
          <p:cNvPr id="17" name="Group 16"/>
          <p:cNvGrpSpPr/>
          <p:nvPr/>
        </p:nvGrpSpPr>
        <p:grpSpPr>
          <a:xfrm>
            <a:off x="60518" y="4083540"/>
            <a:ext cx="8826307" cy="2538420"/>
            <a:chOff x="515198" y="3506780"/>
            <a:chExt cx="8991628" cy="2538420"/>
          </a:xfrm>
        </p:grpSpPr>
        <p:sp>
          <p:nvSpPr>
            <p:cNvPr id="18" name="Rectangle 3"/>
            <p:cNvSpPr>
              <a:spLocks noChangeArrowheads="1"/>
            </p:cNvSpPr>
            <p:nvPr/>
          </p:nvSpPr>
          <p:spPr bwMode="auto">
            <a:xfrm>
              <a:off x="2987675" y="4603750"/>
              <a:ext cx="3811588" cy="1441450"/>
            </a:xfrm>
            <a:prstGeom prst="rect">
              <a:avLst/>
            </a:prstGeom>
            <a:solidFill>
              <a:schemeClr val="folHlink"/>
            </a:solidFill>
            <a:ln w="9525">
              <a:solidFill>
                <a:srgbClr val="C0C0C0"/>
              </a:solidFill>
              <a:miter lim="800000"/>
              <a:headEnd/>
              <a:tailEnd/>
            </a:ln>
          </p:spPr>
          <p:txBody>
            <a:bodyPr/>
            <a:lstStyle/>
            <a:p>
              <a:endParaRPr lang="fr-FR" dirty="0"/>
            </a:p>
          </p:txBody>
        </p:sp>
        <p:sp>
          <p:nvSpPr>
            <p:cNvPr id="19" name="Rectangle 4"/>
            <p:cNvSpPr>
              <a:spLocks noChangeArrowheads="1"/>
            </p:cNvSpPr>
            <p:nvPr/>
          </p:nvSpPr>
          <p:spPr bwMode="auto">
            <a:xfrm>
              <a:off x="2987675" y="4598988"/>
              <a:ext cx="3811588" cy="220662"/>
            </a:xfrm>
            <a:prstGeom prst="rect">
              <a:avLst/>
            </a:prstGeom>
            <a:solidFill>
              <a:srgbClr val="FFFF00"/>
            </a:solidFill>
            <a:ln w="9525">
              <a:solidFill>
                <a:srgbClr val="FFFF00"/>
              </a:solidFill>
              <a:miter lim="800000"/>
              <a:headEnd/>
              <a:tailEnd/>
            </a:ln>
          </p:spPr>
          <p:txBody>
            <a:bodyPr/>
            <a:lstStyle/>
            <a:p>
              <a:endParaRPr lang="fr-FR" dirty="0"/>
            </a:p>
          </p:txBody>
        </p:sp>
        <p:sp>
          <p:nvSpPr>
            <p:cNvPr id="20" name="Rectangle 5"/>
            <p:cNvSpPr>
              <a:spLocks noChangeArrowheads="1"/>
            </p:cNvSpPr>
            <p:nvPr/>
          </p:nvSpPr>
          <p:spPr bwMode="auto">
            <a:xfrm>
              <a:off x="2987675" y="4397375"/>
              <a:ext cx="3811588" cy="220663"/>
            </a:xfrm>
            <a:prstGeom prst="rect">
              <a:avLst/>
            </a:prstGeom>
            <a:solidFill>
              <a:srgbClr val="FF0000"/>
            </a:solidFill>
            <a:ln w="9525">
              <a:solidFill>
                <a:srgbClr val="FF0000"/>
              </a:solidFill>
              <a:miter lim="800000"/>
              <a:headEnd/>
              <a:tailEnd/>
            </a:ln>
          </p:spPr>
          <p:txBody>
            <a:bodyPr/>
            <a:lstStyle/>
            <a:p>
              <a:endParaRPr lang="fr-FR" dirty="0"/>
            </a:p>
          </p:txBody>
        </p:sp>
        <p:sp>
          <p:nvSpPr>
            <p:cNvPr id="21" name="Rectangle 6"/>
            <p:cNvSpPr>
              <a:spLocks noChangeArrowheads="1"/>
            </p:cNvSpPr>
            <p:nvPr/>
          </p:nvSpPr>
          <p:spPr bwMode="auto">
            <a:xfrm>
              <a:off x="2987675" y="4195763"/>
              <a:ext cx="3811588" cy="220662"/>
            </a:xfrm>
            <a:prstGeom prst="rect">
              <a:avLst/>
            </a:prstGeom>
            <a:solidFill>
              <a:srgbClr val="00EFEF"/>
            </a:solidFill>
            <a:ln w="9525">
              <a:solidFill>
                <a:srgbClr val="00EFEF"/>
              </a:solidFill>
              <a:miter lim="800000"/>
              <a:headEnd/>
              <a:tailEnd/>
            </a:ln>
          </p:spPr>
          <p:txBody>
            <a:bodyPr/>
            <a:lstStyle/>
            <a:p>
              <a:endParaRPr lang="fr-FR" dirty="0"/>
            </a:p>
          </p:txBody>
        </p:sp>
        <p:sp>
          <p:nvSpPr>
            <p:cNvPr id="22" name="Rectangle 7"/>
            <p:cNvSpPr>
              <a:spLocks noChangeArrowheads="1"/>
            </p:cNvSpPr>
            <p:nvPr/>
          </p:nvSpPr>
          <p:spPr bwMode="auto">
            <a:xfrm>
              <a:off x="2997150" y="5354482"/>
              <a:ext cx="380163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fr-FR" sz="1900" b="1" dirty="0"/>
                <a:t>ACIER DOUX </a:t>
              </a:r>
              <a:endParaRPr lang="fr-FR" b="1" dirty="0"/>
            </a:p>
          </p:txBody>
        </p:sp>
        <p:sp>
          <p:nvSpPr>
            <p:cNvPr id="23" name="Rectangle 8"/>
            <p:cNvSpPr>
              <a:spLocks noChangeArrowheads="1"/>
            </p:cNvSpPr>
            <p:nvPr/>
          </p:nvSpPr>
          <p:spPr bwMode="auto">
            <a:xfrm>
              <a:off x="515198" y="4268141"/>
              <a:ext cx="1361606" cy="5539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fr-FR" sz="1800" b="1" dirty="0"/>
                <a:t>Couche de protection</a:t>
              </a:r>
            </a:p>
          </p:txBody>
        </p:sp>
        <p:sp>
          <p:nvSpPr>
            <p:cNvPr id="24" name="Rectangle 9"/>
            <p:cNvSpPr>
              <a:spLocks noChangeArrowheads="1"/>
            </p:cNvSpPr>
            <p:nvPr/>
          </p:nvSpPr>
          <p:spPr bwMode="auto">
            <a:xfrm>
              <a:off x="962516" y="3506780"/>
              <a:ext cx="1442994" cy="5539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fr-FR" sz="1800" b="1" dirty="0"/>
                <a:t>Couche de finition</a:t>
              </a:r>
            </a:p>
          </p:txBody>
        </p:sp>
        <p:sp>
          <p:nvSpPr>
            <p:cNvPr id="25" name="Rectangle 10"/>
            <p:cNvSpPr>
              <a:spLocks noChangeArrowheads="1"/>
            </p:cNvSpPr>
            <p:nvPr/>
          </p:nvSpPr>
          <p:spPr bwMode="auto">
            <a:xfrm>
              <a:off x="826103" y="5055111"/>
              <a:ext cx="1498310" cy="5539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fr-FR" sz="1800" b="1" dirty="0"/>
                <a:t>Couche d’accroche</a:t>
              </a:r>
            </a:p>
          </p:txBody>
        </p:sp>
        <p:sp>
          <p:nvSpPr>
            <p:cNvPr id="26" name="Line 11"/>
            <p:cNvSpPr>
              <a:spLocks noChangeShapeType="1"/>
            </p:cNvSpPr>
            <p:nvPr/>
          </p:nvSpPr>
          <p:spPr bwMode="auto">
            <a:xfrm>
              <a:off x="2078211" y="4019955"/>
              <a:ext cx="838011" cy="272646"/>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7" name="Line 12"/>
            <p:cNvSpPr>
              <a:spLocks noChangeShapeType="1"/>
            </p:cNvSpPr>
            <p:nvPr/>
          </p:nvSpPr>
          <p:spPr bwMode="auto">
            <a:xfrm>
              <a:off x="1742921" y="4551363"/>
              <a:ext cx="1173577"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8" name="Line 13"/>
            <p:cNvSpPr>
              <a:spLocks noChangeShapeType="1"/>
            </p:cNvSpPr>
            <p:nvPr/>
          </p:nvSpPr>
          <p:spPr bwMode="auto">
            <a:xfrm flipV="1">
              <a:off x="2380328" y="4738687"/>
              <a:ext cx="554943" cy="40573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9" name="Rectangle 14"/>
            <p:cNvSpPr>
              <a:spLocks noChangeArrowheads="1"/>
            </p:cNvSpPr>
            <p:nvPr/>
          </p:nvSpPr>
          <p:spPr bwMode="auto">
            <a:xfrm>
              <a:off x="2987659" y="3836987"/>
              <a:ext cx="3823717"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fr-FR" sz="1900" b="1" dirty="0"/>
                <a:t>REVÊTEMENTS MULTICOUCHES</a:t>
              </a:r>
              <a:endParaRPr lang="fr-FR" b="1" dirty="0"/>
            </a:p>
          </p:txBody>
        </p:sp>
        <p:sp>
          <p:nvSpPr>
            <p:cNvPr id="30" name="Rectangle 16"/>
            <p:cNvSpPr>
              <a:spLocks noChangeArrowheads="1"/>
            </p:cNvSpPr>
            <p:nvPr/>
          </p:nvSpPr>
          <p:spPr bwMode="auto">
            <a:xfrm>
              <a:off x="7061766" y="4271963"/>
              <a:ext cx="1399917"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fr-FR" sz="1900" b="1" dirty="0"/>
                <a:t>Typiquement</a:t>
              </a:r>
              <a:endParaRPr lang="fr-FR" b="1" dirty="0"/>
            </a:p>
          </p:txBody>
        </p:sp>
        <p:sp>
          <p:nvSpPr>
            <p:cNvPr id="31" name="Rectangle 17"/>
            <p:cNvSpPr>
              <a:spLocks noChangeArrowheads="1"/>
            </p:cNvSpPr>
            <p:nvPr/>
          </p:nvSpPr>
          <p:spPr bwMode="auto">
            <a:xfrm>
              <a:off x="7061765" y="4592638"/>
              <a:ext cx="2445061" cy="877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fr-FR" sz="1900" b="1" dirty="0"/>
                <a:t>20-200 µm d’épaisseur</a:t>
              </a:r>
            </a:p>
            <a:p>
              <a:pPr eaLnBrk="0" hangingPunct="0"/>
              <a:r>
                <a:rPr lang="fr-FR" sz="1900" b="1" dirty="0"/>
                <a:t>Peut écailler</a:t>
              </a:r>
            </a:p>
            <a:p>
              <a:pPr eaLnBrk="0" hangingPunct="0"/>
              <a:r>
                <a:rPr lang="fr-FR" sz="1900" b="1" dirty="0"/>
                <a:t>Non autoréparant</a:t>
              </a:r>
              <a:endParaRPr lang="fr-FR" b="1" dirty="0"/>
            </a:p>
          </p:txBody>
        </p:sp>
        <p:sp>
          <p:nvSpPr>
            <p:cNvPr id="32" name="Line 18"/>
            <p:cNvSpPr>
              <a:spLocks noChangeShapeType="1"/>
            </p:cNvSpPr>
            <p:nvPr/>
          </p:nvSpPr>
          <p:spPr bwMode="auto">
            <a:xfrm flipV="1">
              <a:off x="6942138" y="4911725"/>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3" name="Freeform 19"/>
            <p:cNvSpPr>
              <a:spLocks/>
            </p:cNvSpPr>
            <p:nvPr/>
          </p:nvSpPr>
          <p:spPr bwMode="auto">
            <a:xfrm>
              <a:off x="6881813" y="4870450"/>
              <a:ext cx="122237" cy="244475"/>
            </a:xfrm>
            <a:custGeom>
              <a:avLst/>
              <a:gdLst>
                <a:gd name="T0" fmla="*/ 0 w 154"/>
                <a:gd name="T1" fmla="*/ 2147483647 h 308"/>
                <a:gd name="T2" fmla="*/ 2147483647 w 154"/>
                <a:gd name="T3" fmla="*/ 0 h 308"/>
                <a:gd name="T4" fmla="*/ 2147483647 w 154"/>
                <a:gd name="T5" fmla="*/ 2147483647 h 308"/>
                <a:gd name="T6" fmla="*/ 0 w 154"/>
                <a:gd name="T7" fmla="*/ 2147483647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0" y="308"/>
                  </a:moveTo>
                  <a:lnTo>
                    <a:pt x="77" y="0"/>
                  </a:lnTo>
                  <a:lnTo>
                    <a:pt x="154" y="308"/>
                  </a:lnTo>
                  <a:lnTo>
                    <a:pt x="0" y="308"/>
                  </a:lnTo>
                  <a:close/>
                </a:path>
              </a:pathLst>
            </a:custGeom>
            <a:solidFill>
              <a:srgbClr val="FFFFFF"/>
            </a:solidFill>
            <a:ln w="20638">
              <a:solidFill>
                <a:srgbClr val="000000"/>
              </a:solidFill>
              <a:prstDash val="solid"/>
              <a:round/>
              <a:headEnd/>
              <a:tailEnd/>
            </a:ln>
          </p:spPr>
          <p:txBody>
            <a:bodyPr/>
            <a:lstStyle/>
            <a:p>
              <a:endParaRPr lang="fr-FR" dirty="0"/>
            </a:p>
          </p:txBody>
        </p:sp>
        <p:sp>
          <p:nvSpPr>
            <p:cNvPr id="34" name="Line 20"/>
            <p:cNvSpPr>
              <a:spLocks noChangeShapeType="1"/>
            </p:cNvSpPr>
            <p:nvPr/>
          </p:nvSpPr>
          <p:spPr bwMode="auto">
            <a:xfrm>
              <a:off x="6942138" y="3733800"/>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5" name="Freeform 21"/>
            <p:cNvSpPr>
              <a:spLocks/>
            </p:cNvSpPr>
            <p:nvPr/>
          </p:nvSpPr>
          <p:spPr bwMode="auto">
            <a:xfrm>
              <a:off x="6881813" y="3943350"/>
              <a:ext cx="122237" cy="244475"/>
            </a:xfrm>
            <a:custGeom>
              <a:avLst/>
              <a:gdLst>
                <a:gd name="T0" fmla="*/ 2147483647 w 154"/>
                <a:gd name="T1" fmla="*/ 0 h 308"/>
                <a:gd name="T2" fmla="*/ 2147483647 w 154"/>
                <a:gd name="T3" fmla="*/ 2147483647 h 308"/>
                <a:gd name="T4" fmla="*/ 0 w 154"/>
                <a:gd name="T5" fmla="*/ 0 h 308"/>
                <a:gd name="T6" fmla="*/ 2147483647 w 154"/>
                <a:gd name="T7" fmla="*/ 0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154" y="0"/>
                  </a:moveTo>
                  <a:lnTo>
                    <a:pt x="77" y="308"/>
                  </a:lnTo>
                  <a:lnTo>
                    <a:pt x="0" y="0"/>
                  </a:lnTo>
                  <a:lnTo>
                    <a:pt x="154" y="0"/>
                  </a:lnTo>
                  <a:close/>
                </a:path>
              </a:pathLst>
            </a:custGeom>
            <a:solidFill>
              <a:srgbClr val="FFFFFF"/>
            </a:solidFill>
            <a:ln w="20638">
              <a:solidFill>
                <a:srgbClr val="000000"/>
              </a:solidFill>
              <a:prstDash val="solid"/>
              <a:round/>
              <a:headEnd/>
              <a:tailEnd/>
            </a:ln>
          </p:spPr>
          <p:txBody>
            <a:bodyPr/>
            <a:lstStyle/>
            <a:p>
              <a:endParaRPr lang="fr-FR" dirty="0"/>
            </a:p>
          </p:txBody>
        </p:sp>
      </p:grpSp>
      <p:sp>
        <p:nvSpPr>
          <p:cNvPr id="41" name="Rectangle 9"/>
          <p:cNvSpPr>
            <a:spLocks noChangeArrowheads="1"/>
          </p:cNvSpPr>
          <p:nvPr/>
        </p:nvSpPr>
        <p:spPr bwMode="auto">
          <a:xfrm>
            <a:off x="1042145" y="2251835"/>
            <a:ext cx="811311"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800" dirty="0"/>
              <a:t>Oxygène</a:t>
            </a:r>
          </a:p>
        </p:txBody>
      </p:sp>
      <p:sp>
        <p:nvSpPr>
          <p:cNvPr id="37" name="Rectangle 31"/>
          <p:cNvSpPr>
            <a:spLocks noChangeArrowheads="1"/>
          </p:cNvSpPr>
          <p:nvPr/>
        </p:nvSpPr>
        <p:spPr bwMode="auto">
          <a:xfrm>
            <a:off x="6712493" y="2385201"/>
            <a:ext cx="2080778" cy="15850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fr-FR" b="1" dirty="0"/>
              <a:t>2-3 nm d’épaisseur</a:t>
            </a:r>
          </a:p>
          <a:p>
            <a:pPr eaLnBrk="0" hangingPunct="0"/>
            <a:r>
              <a:rPr lang="fr-FR" b="1" dirty="0"/>
              <a:t>(0,002-0,003 µm)</a:t>
            </a:r>
          </a:p>
          <a:p>
            <a:pPr eaLnBrk="0" hangingPunct="0"/>
            <a:endParaRPr lang="fr-FR" b="1" dirty="0"/>
          </a:p>
          <a:p>
            <a:pPr eaLnBrk="0" hangingPunct="0"/>
            <a:r>
              <a:rPr lang="fr-FR" b="1" dirty="0"/>
              <a:t>Transparent</a:t>
            </a:r>
          </a:p>
          <a:p>
            <a:pPr eaLnBrk="0" hangingPunct="0"/>
            <a:r>
              <a:rPr lang="fr-FR" b="1" dirty="0"/>
              <a:t>Adhérent</a:t>
            </a:r>
          </a:p>
          <a:p>
            <a:pPr eaLnBrk="0" hangingPunct="0"/>
            <a:r>
              <a:rPr lang="fr-FR" sz="1800" b="1" dirty="0"/>
              <a:t>Autoréparant</a:t>
            </a:r>
            <a:endParaRPr lang="fr-FR" b="1" dirty="0"/>
          </a:p>
        </p:txBody>
      </p:sp>
      <p:sp>
        <p:nvSpPr>
          <p:cNvPr id="38" name="Rectangle 25"/>
          <p:cNvSpPr>
            <a:spLocks noChangeArrowheads="1"/>
          </p:cNvSpPr>
          <p:nvPr/>
        </p:nvSpPr>
        <p:spPr bwMode="auto">
          <a:xfrm>
            <a:off x="2502907" y="1366027"/>
            <a:ext cx="3941528"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FR" sz="1900" b="1" dirty="0"/>
              <a:t>FILM PASSIF sur L’ACIER INOXYDABLE :</a:t>
            </a:r>
            <a:endParaRPr lang="fr-FR" b="1" dirty="0"/>
          </a:p>
        </p:txBody>
      </p:sp>
      <p:sp>
        <p:nvSpPr>
          <p:cNvPr id="40" name="Slide Number Placeholder 1"/>
          <p:cNvSpPr>
            <a:spLocks noGrp="1"/>
          </p:cNvSpPr>
          <p:nvPr>
            <p:ph type="sldNum" sz="quarter" idx="12"/>
          </p:nvPr>
        </p:nvSpPr>
        <p:spPr>
          <a:xfrm>
            <a:off x="8924925" y="6606139"/>
            <a:ext cx="219075" cy="251861"/>
          </a:xfrm>
        </p:spPr>
        <p:txBody>
          <a:bodyPr lIns="0" rIns="0" bIns="0"/>
          <a:lstStyle/>
          <a:p>
            <a:fld id="{16EEAD88-7AB7-4352-89B4-BF917C658D05}" type="slidenum">
              <a:rPr lang="fr-BE" smtClean="0"/>
              <a:pPr/>
              <a:t>9</a:t>
            </a:fld>
            <a:endParaRPr lang="fr-BE" dirty="0"/>
          </a:p>
        </p:txBody>
      </p:sp>
      <p:cxnSp>
        <p:nvCxnSpPr>
          <p:cNvPr id="42" name="Connecteur droit avec flèche 41"/>
          <p:cNvCxnSpPr/>
          <p:nvPr/>
        </p:nvCxnSpPr>
        <p:spPr>
          <a:xfrm>
            <a:off x="1891430" y="2404997"/>
            <a:ext cx="90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554237"/>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4042</TotalTime>
  <Words>5049</Words>
  <Application>Microsoft Office PowerPoint</Application>
  <PresentationFormat>On-screen Show (4:3)</PresentationFormat>
  <Paragraphs>1084</Paragraphs>
  <Slides>59</Slides>
  <Notes>59</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2</vt:i4>
      </vt:variant>
      <vt:variant>
        <vt:lpstr>Slide Titles</vt:lpstr>
      </vt:variant>
      <vt:variant>
        <vt:i4>59</vt:i4>
      </vt:variant>
    </vt:vector>
  </HeadingPairs>
  <TitlesOfParts>
    <vt:vector size="69" baseType="lpstr">
      <vt:lpstr>Arial</vt:lpstr>
      <vt:lpstr>Calibri</vt:lpstr>
      <vt:lpstr>Gotham Book</vt:lpstr>
      <vt:lpstr>Tahoma</vt:lpstr>
      <vt:lpstr>Wingdings</vt:lpstr>
      <vt:lpstr>2_Custom Design</vt:lpstr>
      <vt:lpstr>3_Custom Design</vt:lpstr>
      <vt:lpstr>4_Custom Design</vt:lpstr>
      <vt:lpstr>Graphique Microsoft Excel</vt:lpstr>
      <vt:lpstr>Paint Shop Pro Image</vt:lpstr>
      <vt:lpstr>Support de cours pour enseignants d’Architecture et de Génie Civil</vt:lpstr>
      <vt:lpstr>Contenu</vt:lpstr>
      <vt:lpstr>1. La plupart des matériaux se dégrade avec le temps</vt:lpstr>
      <vt:lpstr>La plupart des matériaux se dégrade avec le temps</vt:lpstr>
      <vt:lpstr>La plupart des matériaux se dégrade avec le temps</vt:lpstr>
      <vt:lpstr>La plupart des matériaux se dégrade avec le temps</vt:lpstr>
      <vt:lpstr>La corrosion du béton armé (les problèmes de corrosion ne sont pas limités aux surfaces extérieures !)</vt:lpstr>
      <vt:lpstr>2. Pourquoi est-ce que l’acier inoxydable résiste à la corrosion ?</vt:lpstr>
      <vt:lpstr>Couche passive ou revêtements</vt:lpstr>
      <vt:lpstr>Dommages de la couche protectrice</vt:lpstr>
      <vt:lpstr>3. Types de corrosion des aciers inoxydables</vt:lpstr>
      <vt:lpstr>Effets de la teneur en chrome sur la résistance à la corrosion atmosphérique (corrosion uniforme)</vt:lpstr>
      <vt:lpstr>Lorsque le choix de la nuance d’acier inoxydable n’a pas été fait correctement, la corrosion peut se produire</vt:lpstr>
      <vt:lpstr>Types de corrosion des aciers inoxydables</vt:lpstr>
      <vt:lpstr>a) Qu’est-ce que la corrosion généralisée ?</vt:lpstr>
      <vt:lpstr>b) Qu’est-ce que la corrosion par piqûres1,2,3,7?</vt:lpstr>
      <vt:lpstr>Mécanismes de corrosion par piqûre</vt:lpstr>
      <vt:lpstr>La piqûration peut être reproduite dans une cellule électrochimique4</vt:lpstr>
      <vt:lpstr>Facteurs principaux influençant la corrosion par piqûres1  (le potentiel de piqûre Epit est généralement utilisé comme critère de déclenchement)</vt:lpstr>
      <vt:lpstr>Facteurs principaux influençant la corrosion par piqûres5  (le potentiel de piqûre Epit est généralement utilisé comme critère de déclenchement)</vt:lpstr>
      <vt:lpstr>Facteurs principaux influençant la corrosion par piqûres1  (le potentiel de piqûre Epit est généralement utilisé comme critère de déclenchement)</vt:lpstr>
      <vt:lpstr>Indice de résistance à la piqûre (PREN*)6</vt:lpstr>
      <vt:lpstr>PREN de quelques nuances courantes9</vt:lpstr>
      <vt:lpstr>c) Qu’est-ce que la corrosion caverneuse1 ?</vt:lpstr>
      <vt:lpstr>Mécanismes de la corrosion caverneuse</vt:lpstr>
      <vt:lpstr>Température critique de résistance aux piqûres (CPT)  Température critique de résistance à la corrosion caverneuse (CCT) pour différentes nuances austénitiques &amp; duplex8</vt:lpstr>
      <vt:lpstr>Comment éviter la corrosion caverneuse ?</vt:lpstr>
      <vt:lpstr>d) Qu’est-ce que la corrosion galvanique1 ? (connue aussi sous le nom de corrosion bimétallique)</vt:lpstr>
      <vt:lpstr>Mécanisme de corrosion galvanique</vt:lpstr>
      <vt:lpstr>Échelle galvanique des métaux dans l’eau de mer</vt:lpstr>
      <vt:lpstr>Règles de base pour éviter la corrosion galvanique</vt:lpstr>
      <vt:lpstr>e) Qu’est-ce que la corrosion intergranulaire1?</vt:lpstr>
      <vt:lpstr>Vue schématique des zones appauvries en chrome aux joints de grains</vt:lpstr>
      <vt:lpstr>Quand la corrosion intergranulaire se produit-elle ?</vt:lpstr>
      <vt:lpstr>Comment éviter la corrosion intergranulaire ?</vt:lpstr>
      <vt:lpstr>f) Qu’est-ce que la Corrosion sous Contrainte 1 (CSC)?</vt:lpstr>
      <vt:lpstr>Mécanisme de Corrosion sous Contrainte (CSC)</vt:lpstr>
      <vt:lpstr>Pour éviter la CSC – deux choix</vt:lpstr>
      <vt:lpstr>4. Comment choisir l’acier inoxydable adapté au niveau de résistance à la corrosion recherché ?</vt:lpstr>
      <vt:lpstr> 4-1. Les applications structurales</vt:lpstr>
      <vt:lpstr>Comment fonctionne la procédure ?</vt:lpstr>
      <vt:lpstr>PowerPoint Presentation</vt:lpstr>
      <vt:lpstr>PowerPoint Presentation</vt:lpstr>
      <vt:lpstr>Tableau de correspondance</vt:lpstr>
      <vt:lpstr>Classes de résistance à la corrosion  des aciers inoxydables</vt:lpstr>
      <vt:lpstr> 4-2. Les autres applications</vt:lpstr>
      <vt:lpstr>Guide de sélection des nuances pour l’Architecture10</vt:lpstr>
      <vt:lpstr>Comment fonctionne la procédure ?</vt:lpstr>
      <vt:lpstr>i. - Niveau de pollution</vt:lpstr>
      <vt:lpstr>ii.a - Exposition marine</vt:lpstr>
      <vt:lpstr>ii.b - Exposition aux sels de déverglaçage</vt:lpstr>
      <vt:lpstr>iii. - Conditions météorologiques locales</vt:lpstr>
      <vt:lpstr>iv. - Considérations architecturales</vt:lpstr>
      <vt:lpstr>v. - Planning d’entretien</vt:lpstr>
      <vt:lpstr>Choix d’un acier inoxydable à  partir de ce système de notation</vt:lpstr>
      <vt:lpstr>Conclusion</vt:lpstr>
      <vt:lpstr>5. Références</vt:lpstr>
      <vt:lpstr>Annexe : Désignations17</vt:lpstr>
      <vt:lpstr>Merci !</vt:lpstr>
    </vt:vector>
  </TitlesOfParts>
  <Company>Outokumpu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Résistance à la corrosion des aciers inoxydables</dc:title>
  <dc:creator>Arto Rousu</dc:creator>
  <cp:keywords>Aciers inoxydables, cours, architectes, ingénieurs</cp:keywords>
  <dc:description>Traduction française : Jean-Pierre MUZEAU (APK)
Vérification : Joëlle PONTET (APERAM) et Bernard HÉRITIER (ISSF)</dc:description>
  <cp:lastModifiedBy>Jo Claes</cp:lastModifiedBy>
  <cp:revision>719</cp:revision>
  <cp:lastPrinted>2015-04-09T12:49:41Z</cp:lastPrinted>
  <dcterms:created xsi:type="dcterms:W3CDTF">2013-07-31T06:42:37Z</dcterms:created>
  <dcterms:modified xsi:type="dcterms:W3CDTF">2020-01-30T14:21:20Z</dcterms:modified>
</cp:coreProperties>
</file>