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Lst>
  <p:notesMasterIdLst>
    <p:notesMasterId r:id="rId50"/>
  </p:notesMasterIdLst>
  <p:handoutMasterIdLst>
    <p:handoutMasterId r:id="rId51"/>
  </p:handoutMasterIdLst>
  <p:sldIdLst>
    <p:sldId id="308" r:id="rId3"/>
    <p:sldId id="311" r:id="rId4"/>
    <p:sldId id="312" r:id="rId5"/>
    <p:sldId id="281" r:id="rId6"/>
    <p:sldId id="367" r:id="rId7"/>
    <p:sldId id="370" r:id="rId8"/>
    <p:sldId id="313" r:id="rId9"/>
    <p:sldId id="286" r:id="rId10"/>
    <p:sldId id="314" r:id="rId11"/>
    <p:sldId id="378" r:id="rId12"/>
    <p:sldId id="315" r:id="rId13"/>
    <p:sldId id="316" r:id="rId14"/>
    <p:sldId id="317" r:id="rId15"/>
    <p:sldId id="307" r:id="rId16"/>
    <p:sldId id="324" r:id="rId17"/>
    <p:sldId id="325" r:id="rId18"/>
    <p:sldId id="323" r:id="rId19"/>
    <p:sldId id="326" r:id="rId20"/>
    <p:sldId id="328" r:id="rId21"/>
    <p:sldId id="327" r:id="rId22"/>
    <p:sldId id="372" r:id="rId23"/>
    <p:sldId id="334" r:id="rId24"/>
    <p:sldId id="373" r:id="rId25"/>
    <p:sldId id="330" r:id="rId26"/>
    <p:sldId id="331" r:id="rId27"/>
    <p:sldId id="332" r:id="rId28"/>
    <p:sldId id="318" r:id="rId29"/>
    <p:sldId id="319" r:id="rId30"/>
    <p:sldId id="339" r:id="rId31"/>
    <p:sldId id="340" r:id="rId32"/>
    <p:sldId id="320" r:id="rId33"/>
    <p:sldId id="341" r:id="rId34"/>
    <p:sldId id="343" r:id="rId35"/>
    <p:sldId id="344" r:id="rId36"/>
    <p:sldId id="349" r:id="rId37"/>
    <p:sldId id="333" r:id="rId38"/>
    <p:sldId id="321" r:id="rId39"/>
    <p:sldId id="346" r:id="rId40"/>
    <p:sldId id="322" r:id="rId41"/>
    <p:sldId id="357" r:id="rId42"/>
    <p:sldId id="354" r:id="rId43"/>
    <p:sldId id="355" r:id="rId44"/>
    <p:sldId id="356" r:id="rId45"/>
    <p:sldId id="371" r:id="rId46"/>
    <p:sldId id="363" r:id="rId47"/>
    <p:sldId id="374" r:id="rId48"/>
    <p:sldId id="375" r:id="rId49"/>
  </p:sldIdLst>
  <p:sldSz cx="9144000" cy="6858000" type="screen4x3"/>
  <p:notesSz cx="6669088"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a:srgbClr val="0EF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0573" autoAdjust="0"/>
  </p:normalViewPr>
  <p:slideViewPr>
    <p:cSldViewPr>
      <p:cViewPr varScale="1">
        <p:scale>
          <a:sx n="82" d="100"/>
          <a:sy n="82" d="100"/>
        </p:scale>
        <p:origin x="1483" y="77"/>
      </p:cViewPr>
      <p:guideLst>
        <p:guide orient="horz" pos="2160"/>
        <p:guide pos="2880"/>
      </p:guideLst>
    </p:cSldViewPr>
  </p:slideViewPr>
  <p:outlineViewPr>
    <p:cViewPr>
      <p:scale>
        <a:sx n="33" d="100"/>
        <a:sy n="33" d="100"/>
      </p:scale>
      <p:origin x="0" y="-3606"/>
    </p:cViewPr>
  </p:outlineViewPr>
  <p:notesTextViewPr>
    <p:cViewPr>
      <p:scale>
        <a:sx n="1" d="1"/>
        <a:sy n="1" d="1"/>
      </p:scale>
      <p:origin x="0" y="0"/>
    </p:cViewPr>
  </p:notesTextViewPr>
  <p:sorterViewPr>
    <p:cViewPr>
      <p:scale>
        <a:sx n="100" d="100"/>
        <a:sy n="100" d="100"/>
      </p:scale>
      <p:origin x="0" y="-14952"/>
    </p:cViewPr>
  </p:sorterViewPr>
  <p:notesViewPr>
    <p:cSldViewPr>
      <p:cViewPr varScale="1">
        <p:scale>
          <a:sx n="49" d="100"/>
          <a:sy n="49" d="100"/>
        </p:scale>
        <p:origin x="-1902" y="-90"/>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13F72DDA-F4C0-4776-A1EE-D5B15CD8DBBB}"/>
    <pc:docChg chg="modSld">
      <pc:chgData name="Jo Claes" userId="d64208f3-0076-4064-b6ac-7d8ee9dc279f" providerId="ADAL" clId="{13F72DDA-F4C0-4776-A1EE-D5B15CD8DBBB}" dt="2019-12-13T12:12:38.369" v="3"/>
      <pc:docMkLst>
        <pc:docMk/>
      </pc:docMkLst>
      <pc:sldChg chg="modSp">
        <pc:chgData name="Jo Claes" userId="d64208f3-0076-4064-b6ac-7d8ee9dc279f" providerId="ADAL" clId="{13F72DDA-F4C0-4776-A1EE-D5B15CD8DBBB}" dt="2019-12-13T12:12:03.369" v="0"/>
        <pc:sldMkLst>
          <pc:docMk/>
          <pc:sldMk cId="0" sldId="354"/>
        </pc:sldMkLst>
        <pc:spChg chg="mod">
          <ac:chgData name="Jo Claes" userId="d64208f3-0076-4064-b6ac-7d8ee9dc279f" providerId="ADAL" clId="{13F72DDA-F4C0-4776-A1EE-D5B15CD8DBBB}" dt="2019-12-13T12:12:03.369" v="0"/>
          <ac:spMkLst>
            <pc:docMk/>
            <pc:sldMk cId="0" sldId="354"/>
            <ac:spMk id="110594" creationId="{00000000-0000-0000-0000-000000000000}"/>
          </ac:spMkLst>
        </pc:spChg>
      </pc:sldChg>
      <pc:sldChg chg="modSp">
        <pc:chgData name="Jo Claes" userId="d64208f3-0076-4064-b6ac-7d8ee9dc279f" providerId="ADAL" clId="{13F72DDA-F4C0-4776-A1EE-D5B15CD8DBBB}" dt="2019-12-13T12:12:09.800" v="1"/>
        <pc:sldMkLst>
          <pc:docMk/>
          <pc:sldMk cId="0" sldId="355"/>
        </pc:sldMkLst>
        <pc:spChg chg="mod">
          <ac:chgData name="Jo Claes" userId="d64208f3-0076-4064-b6ac-7d8ee9dc279f" providerId="ADAL" clId="{13F72DDA-F4C0-4776-A1EE-D5B15CD8DBBB}" dt="2019-12-13T12:12:09.800" v="1"/>
          <ac:spMkLst>
            <pc:docMk/>
            <pc:sldMk cId="0" sldId="355"/>
            <ac:spMk id="111618" creationId="{00000000-0000-0000-0000-000000000000}"/>
          </ac:spMkLst>
        </pc:spChg>
      </pc:sldChg>
      <pc:sldChg chg="modSp">
        <pc:chgData name="Jo Claes" userId="d64208f3-0076-4064-b6ac-7d8ee9dc279f" providerId="ADAL" clId="{13F72DDA-F4C0-4776-A1EE-D5B15CD8DBBB}" dt="2019-12-13T12:12:19.282" v="2"/>
        <pc:sldMkLst>
          <pc:docMk/>
          <pc:sldMk cId="0" sldId="356"/>
        </pc:sldMkLst>
        <pc:spChg chg="mod">
          <ac:chgData name="Jo Claes" userId="d64208f3-0076-4064-b6ac-7d8ee9dc279f" providerId="ADAL" clId="{13F72DDA-F4C0-4776-A1EE-D5B15CD8DBBB}" dt="2019-12-13T12:12:19.282" v="2"/>
          <ac:spMkLst>
            <pc:docMk/>
            <pc:sldMk cId="0" sldId="356"/>
            <ac:spMk id="112642" creationId="{00000000-0000-0000-0000-000000000000}"/>
          </ac:spMkLst>
        </pc:spChg>
      </pc:sldChg>
      <pc:sldChg chg="modSp">
        <pc:chgData name="Jo Claes" userId="d64208f3-0076-4064-b6ac-7d8ee9dc279f" providerId="ADAL" clId="{13F72DDA-F4C0-4776-A1EE-D5B15CD8DBBB}" dt="2019-12-13T12:12:38.369" v="3"/>
        <pc:sldMkLst>
          <pc:docMk/>
          <pc:sldMk cId="0" sldId="375"/>
        </pc:sldMkLst>
        <pc:spChg chg="mod">
          <ac:chgData name="Jo Claes" userId="d64208f3-0076-4064-b6ac-7d8ee9dc279f" providerId="ADAL" clId="{13F72DDA-F4C0-4776-A1EE-D5B15CD8DBBB}" dt="2019-12-13T12:12:38.369" v="3"/>
          <ac:spMkLst>
            <pc:docMk/>
            <pc:sldMk cId="0" sldId="375"/>
            <ac:spMk id="3" creationId="{00000000-0000-0000-0000-000000000000}"/>
          </ac:spMkLst>
        </pc:spChg>
      </pc:sldChg>
    </pc:docChg>
  </pc:docChgLst>
  <pc:docChgLst>
    <pc:chgData name="Jo Claes" userId="d64208f3-0076-4064-b6ac-7d8ee9dc279f" providerId="ADAL" clId="{D5556C25-ACD0-4572-AF30-AC751A59A50B}"/>
    <pc:docChg chg="modSld">
      <pc:chgData name="Jo Claes" userId="d64208f3-0076-4064-b6ac-7d8ee9dc279f" providerId="ADAL" clId="{D5556C25-ACD0-4572-AF30-AC751A59A50B}" dt="2020-01-31T11:41:15.112" v="0" actId="20577"/>
      <pc:docMkLst>
        <pc:docMk/>
      </pc:docMkLst>
      <pc:sldChg chg="modSp">
        <pc:chgData name="Jo Claes" userId="d64208f3-0076-4064-b6ac-7d8ee9dc279f" providerId="ADAL" clId="{D5556C25-ACD0-4572-AF30-AC751A59A50B}" dt="2020-01-31T11:41:15.112" v="0" actId="20577"/>
        <pc:sldMkLst>
          <pc:docMk/>
          <pc:sldMk cId="0" sldId="355"/>
        </pc:sldMkLst>
        <pc:spChg chg="mod">
          <ac:chgData name="Jo Claes" userId="d64208f3-0076-4064-b6ac-7d8ee9dc279f" providerId="ADAL" clId="{D5556C25-ACD0-4572-AF30-AC751A59A50B}" dt="2020-01-31T11:41:15.112" v="0" actId="20577"/>
          <ac:spMkLst>
            <pc:docMk/>
            <pc:sldMk cId="0" sldId="355"/>
            <ac:spMk id="111618"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Date Placeholder 2"/>
          <p:cNvSpPr>
            <a:spLocks noGrp="1"/>
          </p:cNvSpPr>
          <p:nvPr>
            <p:ph type="dt" sz="quarter" idx="1"/>
          </p:nvPr>
        </p:nvSpPr>
        <p:spPr>
          <a:xfrm>
            <a:off x="3776663" y="0"/>
            <a:ext cx="2890837"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A662ECC-F318-471C-8EEE-98445B676A7C}" type="datetimeFigureOut">
              <a:rPr lang="fr-BE"/>
              <a:pPr>
                <a:defRPr/>
              </a:pPr>
              <a:t>31-01-20</a:t>
            </a:fld>
            <a:endParaRPr lang="it-IT"/>
          </a:p>
        </p:txBody>
      </p:sp>
      <p:sp>
        <p:nvSpPr>
          <p:cNvPr id="4" name="Footer Placeholder 3"/>
          <p:cNvSpPr>
            <a:spLocks noGrp="1"/>
          </p:cNvSpPr>
          <p:nvPr>
            <p:ph type="ftr" sz="quarter" idx="2"/>
          </p:nvPr>
        </p:nvSpPr>
        <p:spPr>
          <a:xfrm>
            <a:off x="0" y="9428163"/>
            <a:ext cx="2890838"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5" name="Slide Number Placeholder 4"/>
          <p:cNvSpPr>
            <a:spLocks noGrp="1"/>
          </p:cNvSpPr>
          <p:nvPr>
            <p:ph type="sldNum" sz="quarter" idx="3"/>
          </p:nvPr>
        </p:nvSpPr>
        <p:spPr>
          <a:xfrm>
            <a:off x="3776663" y="9428163"/>
            <a:ext cx="2890837"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216EA6A-B8F4-4330-A659-D27D3CE04CC7}" type="slidenum">
              <a:rPr lang="fr-BE"/>
              <a:pPr>
                <a:defRPr/>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E8428E8-27B0-40B9-95DE-EB949F0B788F}" type="datetimeFigureOut">
              <a:rPr lang="de-DE"/>
              <a:pPr>
                <a:defRPr/>
              </a:pPr>
              <a:t>31.01.2020</a:t>
            </a:fld>
            <a:endParaRPr lang="it-IT"/>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4AC52A1-0B20-4C2B-9B09-E36AC026B066}" type="slidenum">
              <a:rPr lang="de-DE"/>
              <a:pPr>
                <a:defRPr/>
              </a:pPr>
              <a:t>‹#›</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FDBD1E-F0E9-4302-BA11-CAD992764FC8}" type="slidenum">
              <a:rPr lang="de-DE">
                <a:cs typeface="Arial" charset="0"/>
              </a:rPr>
              <a:pPr fontAlgn="base">
                <a:spcBef>
                  <a:spcPct val="0"/>
                </a:spcBef>
                <a:spcAft>
                  <a:spcPct val="0"/>
                </a:spcAft>
              </a:pPr>
              <a:t>2</a:t>
            </a:fld>
            <a:endParaRPr lang="it-IT">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C44F06-C95D-47D5-8D3D-394CCF279F93}" type="slidenum">
              <a:rPr lang="de-DE">
                <a:cs typeface="Arial" charset="0"/>
              </a:rPr>
              <a:pPr fontAlgn="base">
                <a:spcBef>
                  <a:spcPct val="0"/>
                </a:spcBef>
                <a:spcAft>
                  <a:spcPct val="0"/>
                </a:spcAft>
              </a:pPr>
              <a:t>12</a:t>
            </a:fld>
            <a:endParaRPr lang="it-IT">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cs typeface="Arial" charset="0"/>
            </a:endParaRP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5C81A8-E38A-4ADF-AED5-3FD2D41FBEDF}" type="slidenum">
              <a:rPr lang="de-DE">
                <a:cs typeface="Arial" charset="0"/>
              </a:rPr>
              <a:pPr fontAlgn="base">
                <a:spcBef>
                  <a:spcPct val="0"/>
                </a:spcBef>
                <a:spcAft>
                  <a:spcPct val="0"/>
                </a:spcAft>
              </a:pPr>
              <a:t>13</a:t>
            </a:fld>
            <a:endParaRPr lang="it-IT">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AutoNum type="arabicParenBoth"/>
            </a:pPr>
            <a:endParaRPr lang="fr-F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C55DBA-BF37-43E4-97C1-75CCDCBE78EA}" type="slidenum">
              <a:rPr lang="de-DE">
                <a:cs typeface="Arial" charset="0"/>
              </a:rPr>
              <a:pPr fontAlgn="base">
                <a:spcBef>
                  <a:spcPct val="0"/>
                </a:spcBef>
                <a:spcAft>
                  <a:spcPct val="0"/>
                </a:spcAft>
              </a:pPr>
              <a:t>14</a:t>
            </a:fld>
            <a:endParaRPr lang="it-IT">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latin typeface="Arial" charset="0"/>
              <a:cs typeface="Arial" charset="0"/>
            </a:endParaRP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68A358-BDEC-46A5-AF9A-DAFDA666A813}" type="slidenum">
              <a:rPr lang="de-DE">
                <a:cs typeface="Arial" charset="0"/>
              </a:rPr>
              <a:pPr fontAlgn="base">
                <a:spcBef>
                  <a:spcPct val="0"/>
                </a:spcBef>
                <a:spcAft>
                  <a:spcPct val="0"/>
                </a:spcAft>
              </a:pPr>
              <a:t>15</a:t>
            </a:fld>
            <a:endParaRPr lang="it-IT">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ABE37A-A422-4508-B19B-0372970C8278}" type="slidenum">
              <a:rPr lang="de-DE">
                <a:cs typeface="Arial" charset="0"/>
              </a:rPr>
              <a:pPr fontAlgn="base">
                <a:spcBef>
                  <a:spcPct val="0"/>
                </a:spcBef>
                <a:spcAft>
                  <a:spcPct val="0"/>
                </a:spcAft>
              </a:pPr>
              <a:t>16</a:t>
            </a:fld>
            <a:endParaRPr lang="it-IT">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solidFill>
                <a:srgbClr val="0070C0"/>
              </a:solidFill>
              <a:latin typeface="Arial" charset="0"/>
              <a:cs typeface="Arial" charset="0"/>
            </a:endParaRP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2322DD-978C-4C16-BBB0-FA9C46C91210}" type="slidenum">
              <a:rPr lang="de-DE">
                <a:cs typeface="Arial" charset="0"/>
              </a:rPr>
              <a:pPr fontAlgn="base">
                <a:spcBef>
                  <a:spcPct val="0"/>
                </a:spcBef>
                <a:spcAft>
                  <a:spcPct val="0"/>
                </a:spcAft>
              </a:pPr>
              <a:t>17</a:t>
            </a:fld>
            <a:endParaRPr lang="it-IT">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A3E4F5-4BD6-4016-9A3B-A7AA8854183B}" type="slidenum">
              <a:rPr lang="de-DE">
                <a:cs typeface="Arial" charset="0"/>
              </a:rPr>
              <a:pPr fontAlgn="base">
                <a:spcBef>
                  <a:spcPct val="0"/>
                </a:spcBef>
                <a:spcAft>
                  <a:spcPct val="0"/>
                </a:spcAft>
              </a:pPr>
              <a:t>18</a:t>
            </a:fld>
            <a:endParaRPr lang="it-IT">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cs typeface="Arial" charset="0"/>
            </a:endParaRP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4471A4-792C-4860-B2CE-D9FC02A8EF91}" type="slidenum">
              <a:rPr lang="de-DE">
                <a:cs typeface="Arial" charset="0"/>
              </a:rPr>
              <a:pPr fontAlgn="base">
                <a:spcBef>
                  <a:spcPct val="0"/>
                </a:spcBef>
                <a:spcAft>
                  <a:spcPct val="0"/>
                </a:spcAft>
              </a:pPr>
              <a:t>19</a:t>
            </a:fld>
            <a:endParaRPr lang="it-IT">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9BB50D-5C21-4423-8C58-AE21BCD6E43F}" type="slidenum">
              <a:rPr lang="de-DE">
                <a:cs typeface="Arial" charset="0"/>
              </a:rPr>
              <a:pPr fontAlgn="base">
                <a:spcBef>
                  <a:spcPct val="0"/>
                </a:spcBef>
                <a:spcAft>
                  <a:spcPct val="0"/>
                </a:spcAft>
              </a:pPr>
              <a:t>20</a:t>
            </a:fld>
            <a:endParaRPr lang="it-IT">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solidFill>
                <a:srgbClr val="0070C0"/>
              </a:solidFill>
              <a:latin typeface="Arial" charset="0"/>
              <a:cs typeface="Arial" charset="0"/>
            </a:endParaRP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FC4389-69B6-4B55-A869-87717237EECB}" type="slidenum">
              <a:rPr lang="de-DE">
                <a:cs typeface="Arial" charset="0"/>
              </a:rPr>
              <a:pPr fontAlgn="base">
                <a:spcBef>
                  <a:spcPct val="0"/>
                </a:spcBef>
                <a:spcAft>
                  <a:spcPct val="0"/>
                </a:spcAft>
              </a:pPr>
              <a:t>22</a:t>
            </a:fld>
            <a:endParaRPr lang="it-IT">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1415A4-DDDC-4EF8-B02F-0DE8671B0B1D}" type="slidenum">
              <a:rPr lang="de-DE">
                <a:cs typeface="Arial" charset="0"/>
              </a:rPr>
              <a:pPr fontAlgn="base">
                <a:spcBef>
                  <a:spcPct val="0"/>
                </a:spcBef>
                <a:spcAft>
                  <a:spcPct val="0"/>
                </a:spcAft>
              </a:pPr>
              <a:t>3</a:t>
            </a:fld>
            <a:endParaRPr lang="it-IT">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E5350-7721-4C46-85FA-72DF86BB33DC}" type="slidenum">
              <a:rPr lang="de-DE">
                <a:cs typeface="Arial" charset="0"/>
              </a:rPr>
              <a:pPr fontAlgn="base">
                <a:spcBef>
                  <a:spcPct val="0"/>
                </a:spcBef>
                <a:spcAft>
                  <a:spcPct val="0"/>
                </a:spcAft>
              </a:pPr>
              <a:t>23</a:t>
            </a:fld>
            <a:endParaRPr lang="it-IT">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223DF7-5CA5-4890-8C7E-0D18282400C1}" type="slidenum">
              <a:rPr lang="de-DE">
                <a:cs typeface="Arial" charset="0"/>
              </a:rPr>
              <a:pPr fontAlgn="base">
                <a:spcBef>
                  <a:spcPct val="0"/>
                </a:spcBef>
                <a:spcAft>
                  <a:spcPct val="0"/>
                </a:spcAft>
              </a:pPr>
              <a:t>24</a:t>
            </a:fld>
            <a:endParaRPr lang="it-IT">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718568-2013-4EA7-9495-89DF3A922350}" type="slidenum">
              <a:rPr lang="de-DE">
                <a:cs typeface="Arial" charset="0"/>
              </a:rPr>
              <a:pPr fontAlgn="base">
                <a:spcBef>
                  <a:spcPct val="0"/>
                </a:spcBef>
                <a:spcAft>
                  <a:spcPct val="0"/>
                </a:spcAft>
              </a:pPr>
              <a:t>25</a:t>
            </a:fld>
            <a:endParaRPr lang="it-IT">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4A684C-8CEC-478F-9F3B-EBFA505BA6AA}" type="slidenum">
              <a:rPr lang="de-DE">
                <a:cs typeface="Arial" charset="0"/>
              </a:rPr>
              <a:pPr fontAlgn="base">
                <a:spcBef>
                  <a:spcPct val="0"/>
                </a:spcBef>
                <a:spcAft>
                  <a:spcPct val="0"/>
                </a:spcAft>
              </a:pPr>
              <a:t>26</a:t>
            </a:fld>
            <a:endParaRPr lang="it-IT">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1DFE3E-FDE1-4BC1-A7EE-8EC1246504F0}" type="slidenum">
              <a:rPr lang="de-DE">
                <a:cs typeface="Arial" charset="0"/>
              </a:rPr>
              <a:pPr fontAlgn="base">
                <a:spcBef>
                  <a:spcPct val="0"/>
                </a:spcBef>
                <a:spcAft>
                  <a:spcPct val="0"/>
                </a:spcAft>
              </a:pPr>
              <a:t>27</a:t>
            </a:fld>
            <a:endParaRPr lang="it-IT">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C80572-9190-41C1-8297-4D33A416552C}" type="slidenum">
              <a:rPr lang="de-DE">
                <a:cs typeface="Arial" charset="0"/>
              </a:rPr>
              <a:pPr fontAlgn="base">
                <a:spcBef>
                  <a:spcPct val="0"/>
                </a:spcBef>
                <a:spcAft>
                  <a:spcPct val="0"/>
                </a:spcAft>
              </a:pPr>
              <a:t>28</a:t>
            </a:fld>
            <a:endParaRPr lang="it-IT">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solidFill>
                <a:srgbClr val="0070C0"/>
              </a:solidFill>
              <a:cs typeface="Arial" charset="0"/>
            </a:endParaRPr>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4DA9AD-7A79-43FC-BDFC-E8CCDF08E538}" type="slidenum">
              <a:rPr lang="de-DE">
                <a:cs typeface="Arial" charset="0"/>
              </a:rPr>
              <a:pPr fontAlgn="base">
                <a:spcBef>
                  <a:spcPct val="0"/>
                </a:spcBef>
                <a:spcAft>
                  <a:spcPct val="0"/>
                </a:spcAft>
              </a:pPr>
              <a:t>29</a:t>
            </a:fld>
            <a:endParaRPr lang="it-IT">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A6BC6A-500B-45EC-A479-56D806B027B0}" type="slidenum">
              <a:rPr lang="de-DE">
                <a:cs typeface="Arial" charset="0"/>
              </a:rPr>
              <a:pPr fontAlgn="base">
                <a:spcBef>
                  <a:spcPct val="0"/>
                </a:spcBef>
                <a:spcAft>
                  <a:spcPct val="0"/>
                </a:spcAft>
              </a:pPr>
              <a:t>30</a:t>
            </a:fld>
            <a:endParaRPr lang="it-IT">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cs typeface="Arial" charset="0"/>
            </a:endParaRPr>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F7CD95-141B-4489-BCDC-199DCBD309BA}" type="slidenum">
              <a:rPr lang="fr-FR">
                <a:cs typeface="Arial" charset="0"/>
              </a:rPr>
              <a:pPr fontAlgn="base">
                <a:spcBef>
                  <a:spcPct val="0"/>
                </a:spcBef>
                <a:spcAft>
                  <a:spcPct val="0"/>
                </a:spcAft>
              </a:pPr>
              <a:t>31</a:t>
            </a:fld>
            <a:endParaRPr lang="it-IT">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73628D-B2D9-4CC3-94F0-527EB4B48D25}" type="slidenum">
              <a:rPr lang="de-DE">
                <a:cs typeface="Arial" charset="0"/>
              </a:rPr>
              <a:pPr fontAlgn="base">
                <a:spcBef>
                  <a:spcPct val="0"/>
                </a:spcBef>
                <a:spcAft>
                  <a:spcPct val="0"/>
                </a:spcAft>
              </a:pPr>
              <a:t>32</a:t>
            </a:fld>
            <a:endParaRPr lang="it-IT">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890082-3922-4DBE-87C8-55E342F8C641}" type="slidenum">
              <a:rPr lang="de-DE">
                <a:cs typeface="Arial" charset="0"/>
              </a:rPr>
              <a:pPr fontAlgn="base">
                <a:spcBef>
                  <a:spcPct val="0"/>
                </a:spcBef>
                <a:spcAft>
                  <a:spcPct val="0"/>
                </a:spcAft>
              </a:pPr>
              <a:t>4</a:t>
            </a:fld>
            <a:endParaRPr lang="it-IT">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solidFill>
                <a:srgbClr val="0070C0"/>
              </a:solidFill>
              <a:cs typeface="Arial" charset="0"/>
            </a:endParaRPr>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15FE26-BA0F-4BD3-AC63-AAC3A109C114}" type="slidenum">
              <a:rPr lang="de-DE">
                <a:cs typeface="Arial" charset="0"/>
              </a:rPr>
              <a:pPr fontAlgn="base">
                <a:spcBef>
                  <a:spcPct val="0"/>
                </a:spcBef>
                <a:spcAft>
                  <a:spcPct val="0"/>
                </a:spcAft>
              </a:pPr>
              <a:t>33</a:t>
            </a:fld>
            <a:endParaRPr lang="it-IT">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solidFill>
                <a:srgbClr val="0070C0"/>
              </a:solidFill>
              <a:cs typeface="Arial" charset="0"/>
            </a:endParaRPr>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24ECDC-C36D-4816-A94C-8DBBFCD88DB7}" type="slidenum">
              <a:rPr lang="de-DE">
                <a:cs typeface="Arial" charset="0"/>
              </a:rPr>
              <a:pPr fontAlgn="base">
                <a:spcBef>
                  <a:spcPct val="0"/>
                </a:spcBef>
                <a:spcAft>
                  <a:spcPct val="0"/>
                </a:spcAft>
              </a:pPr>
              <a:t>34</a:t>
            </a:fld>
            <a:endParaRPr lang="it-IT">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2A71EE-C2F8-45BF-8C6C-72CC1876304F}" type="slidenum">
              <a:rPr lang="de-DE">
                <a:cs typeface="Arial" charset="0"/>
              </a:rPr>
              <a:pPr fontAlgn="base">
                <a:spcBef>
                  <a:spcPct val="0"/>
                </a:spcBef>
                <a:spcAft>
                  <a:spcPct val="0"/>
                </a:spcAft>
              </a:pPr>
              <a:t>36</a:t>
            </a:fld>
            <a:endParaRPr lang="it-IT">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it-IT"/>
              <a:t>Ricordiamo che</a:t>
            </a:r>
            <a:endParaRPr lang="it-IT" dirty="0"/>
          </a:p>
          <a:p>
            <a:pPr marL="171450" indent="-171450" fontAlgn="auto">
              <a:spcBef>
                <a:spcPts val="0"/>
              </a:spcBef>
              <a:spcAft>
                <a:spcPts val="0"/>
              </a:spcAft>
              <a:buFontTx/>
              <a:buChar char="-"/>
              <a:defRPr/>
            </a:pPr>
            <a:r>
              <a:rPr lang="it-IT"/>
              <a:t>La Torre Eiffel fu costruita prima dell'invenzione dell'acciaio inossidabile!</a:t>
            </a:r>
          </a:p>
          <a:p>
            <a:pPr marL="171450" indent="-171450" fontAlgn="auto">
              <a:spcBef>
                <a:spcPts val="0"/>
              </a:spcBef>
              <a:spcAft>
                <a:spcPts val="0"/>
              </a:spcAft>
              <a:buFontTx/>
              <a:buChar char="-"/>
              <a:defRPr/>
            </a:pPr>
            <a:r>
              <a:rPr lang="it-IT"/>
              <a:t>Doveva essere una struttura temporanea, ma il pubblico se ne innamorò!</a:t>
            </a:r>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72162E-11C6-4763-8F78-F4CCB3398460}" type="slidenum">
              <a:rPr lang="fr-FR">
                <a:cs typeface="Arial" charset="0"/>
              </a:rPr>
              <a:pPr fontAlgn="base">
                <a:spcBef>
                  <a:spcPct val="0"/>
                </a:spcBef>
                <a:spcAft>
                  <a:spcPct val="0"/>
                </a:spcAft>
              </a:pPr>
              <a:t>37</a:t>
            </a:fld>
            <a:endParaRPr lang="it-IT">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atin typeface="Arial" charset="0"/>
              <a:cs typeface="Arial" charset="0"/>
            </a:endParaRPr>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BD32ED-D757-40A4-8BCC-A34D008BEE83}" type="slidenum">
              <a:rPr lang="de-DE">
                <a:cs typeface="Arial" charset="0"/>
              </a:rPr>
              <a:pPr fontAlgn="base">
                <a:spcBef>
                  <a:spcPct val="0"/>
                </a:spcBef>
                <a:spcAft>
                  <a:spcPct val="0"/>
                </a:spcAft>
              </a:pPr>
              <a:t>38</a:t>
            </a:fld>
            <a:endParaRPr lang="it-IT">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ED5C11-6421-4846-946A-7F3054A4910C}" type="slidenum">
              <a:rPr lang="de-DE">
                <a:cs typeface="Arial" charset="0"/>
              </a:rPr>
              <a:pPr fontAlgn="base">
                <a:spcBef>
                  <a:spcPct val="0"/>
                </a:spcBef>
                <a:spcAft>
                  <a:spcPct val="0"/>
                </a:spcAft>
              </a:pPr>
              <a:t>39</a:t>
            </a:fld>
            <a:endParaRPr lang="it-IT">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fontAlgn="auto">
              <a:spcBef>
                <a:spcPts val="0"/>
              </a:spcBef>
              <a:spcAft>
                <a:spcPts val="0"/>
              </a:spcAft>
              <a:defRPr/>
            </a:pPr>
            <a:r>
              <a:rPr lang="it-IT" strike="sngStrike" dirty="0"/>
              <a:t>http://www.wbcsdcement.org/pdf/CSI-RecyclingConcrete-Summary.pdf</a:t>
            </a:r>
          </a:p>
        </p:txBody>
      </p:sp>
      <p:sp>
        <p:nvSpPr>
          <p:cNvPr id="11571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EC35FB-97BE-4C59-9A20-B9AC445E4718}" type="slidenum">
              <a:rPr lang="de-DE">
                <a:cs typeface="Arial" charset="0"/>
              </a:rPr>
              <a:pPr fontAlgn="base">
                <a:spcBef>
                  <a:spcPct val="0"/>
                </a:spcBef>
                <a:spcAft>
                  <a:spcPct val="0"/>
                </a:spcAft>
              </a:pPr>
              <a:t>45</a:t>
            </a:fld>
            <a:endParaRPr lang="it-IT">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77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a:t>http://www.benefits-of-recycling.com/recycleplastics/</a:t>
            </a:r>
          </a:p>
          <a:p>
            <a:pPr>
              <a:spcBef>
                <a:spcPct val="0"/>
              </a:spcBef>
            </a:pPr>
            <a:r>
              <a:rPr lang="it-IT"/>
              <a:t>http://www.solwayrecycling.co.uk/recycled-plastic-products</a:t>
            </a:r>
          </a:p>
          <a:p>
            <a:pPr>
              <a:spcBef>
                <a:spcPct val="0"/>
              </a:spcBef>
            </a:pPr>
            <a:endParaRPr lang="it-IT"/>
          </a:p>
        </p:txBody>
      </p:sp>
      <p:sp>
        <p:nvSpPr>
          <p:cNvPr id="1177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AD619C-65C5-42C3-B45F-ADC90AEBC130}" type="slidenum">
              <a:rPr lang="de-DE">
                <a:cs typeface="Arial" charset="0"/>
              </a:rPr>
              <a:pPr fontAlgn="base">
                <a:spcBef>
                  <a:spcPct val="0"/>
                </a:spcBef>
                <a:spcAft>
                  <a:spcPct val="0"/>
                </a:spcAft>
              </a:pPr>
              <a:t>46</a:t>
            </a:fld>
            <a:endParaRPr lang="it-IT">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98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a:t>http://www.solidwastedistrict.com/statistics/wood.html</a:t>
            </a:r>
          </a:p>
          <a:p>
            <a:pPr>
              <a:spcBef>
                <a:spcPct val="0"/>
              </a:spcBef>
            </a:pPr>
            <a:r>
              <a:rPr lang="it-IT"/>
              <a:t>http://www.woodrecyclers.org/recycleapplication.php</a:t>
            </a:r>
          </a:p>
          <a:p>
            <a:pPr>
              <a:spcBef>
                <a:spcPct val="0"/>
              </a:spcBef>
            </a:pPr>
            <a:r>
              <a:rPr lang="it-IT"/>
              <a:t>http://en.wikipedia.org/wiki/Wood_preservation</a:t>
            </a:r>
          </a:p>
          <a:p>
            <a:pPr>
              <a:spcBef>
                <a:spcPct val="0"/>
              </a:spcBef>
            </a:pPr>
            <a:endParaRPr lang="it-IT"/>
          </a:p>
        </p:txBody>
      </p:sp>
      <p:sp>
        <p:nvSpPr>
          <p:cNvPr id="1198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5CF09F-5C66-4D16-8C89-BD1403F4ED66}" type="slidenum">
              <a:rPr lang="de-DE">
                <a:cs typeface="Arial" charset="0"/>
              </a:rPr>
              <a:pPr fontAlgn="base">
                <a:spcBef>
                  <a:spcPct val="0"/>
                </a:spcBef>
                <a:spcAft>
                  <a:spcPct val="0"/>
                </a:spcAft>
              </a:pPr>
              <a:t>47</a:t>
            </a:fld>
            <a:endParaRPr lang="it-IT">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a:t>http://www.circle-economy.com/circular-economy/</a:t>
            </a:r>
          </a:p>
          <a:p>
            <a:pPr>
              <a:spcBef>
                <a:spcPct val="0"/>
              </a:spcBef>
            </a:pPr>
            <a:r>
              <a:rPr lang="it-IT"/>
              <a:t>http://www.irishenvironment.com/iepedia/circular-economy/</a:t>
            </a:r>
          </a:p>
        </p:txBody>
      </p:sp>
      <p:sp>
        <p:nvSpPr>
          <p:cNvPr id="368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6DA78E-1891-499C-9C9A-F13E4A282D8D}" type="slidenum">
              <a:rPr lang="de-DE">
                <a:cs typeface="Arial" charset="0"/>
              </a:rPr>
              <a:pPr fontAlgn="base">
                <a:spcBef>
                  <a:spcPct val="0"/>
                </a:spcBef>
                <a:spcAft>
                  <a:spcPct val="0"/>
                </a:spcAft>
              </a:pPr>
              <a:t>6</a:t>
            </a:fld>
            <a:endParaRPr lang="it-IT">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latin typeface="Arial" charset="0"/>
              <a:cs typeface="Arial" charset="0"/>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DFE584-C131-4096-A935-3BBB031047CA}" type="slidenum">
              <a:rPr lang="de-DE">
                <a:cs typeface="Arial" charset="0"/>
              </a:rPr>
              <a:pPr fontAlgn="base">
                <a:spcBef>
                  <a:spcPct val="0"/>
                </a:spcBef>
                <a:spcAft>
                  <a:spcPct val="0"/>
                </a:spcAft>
              </a:pPr>
              <a:t>7</a:t>
            </a:fld>
            <a:endParaRPr lang="it-IT">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52313E-260D-4D3B-BEEB-F8AC5949856F}" type="slidenum">
              <a:rPr lang="de-DE">
                <a:cs typeface="Arial" charset="0"/>
              </a:rPr>
              <a:pPr fontAlgn="base">
                <a:spcBef>
                  <a:spcPct val="0"/>
                </a:spcBef>
                <a:spcAft>
                  <a:spcPct val="0"/>
                </a:spcAft>
              </a:pPr>
              <a:t>8</a:t>
            </a:fld>
            <a:endParaRPr lang="it-IT">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8CF1F7-6B4A-470C-ABBB-5EEEF3114CE3}" type="slidenum">
              <a:rPr lang="de-DE">
                <a:cs typeface="Arial" charset="0"/>
              </a:rPr>
              <a:pPr fontAlgn="base">
                <a:spcBef>
                  <a:spcPct val="0"/>
                </a:spcBef>
                <a:spcAft>
                  <a:spcPct val="0"/>
                </a:spcAft>
              </a:pPr>
              <a:t>9</a:t>
            </a:fld>
            <a:endParaRPr lang="it-IT">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59CB98-7995-446E-87C4-97188C1C449C}" type="slidenum">
              <a:rPr lang="de-DE">
                <a:cs typeface="Arial" charset="0"/>
              </a:rPr>
              <a:pPr fontAlgn="base">
                <a:spcBef>
                  <a:spcPct val="0"/>
                </a:spcBef>
                <a:spcAft>
                  <a:spcPct val="0"/>
                </a:spcAft>
              </a:pPr>
              <a:t>10</a:t>
            </a:fld>
            <a:endParaRPr lang="it-IT">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endParaRPr lang="fr-F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0FC41C-36D7-46F0-9B82-1952663EA835}" type="slidenum">
              <a:rPr lang="de-DE">
                <a:cs typeface="Arial" charset="0"/>
              </a:rPr>
              <a:pPr fontAlgn="base">
                <a:spcBef>
                  <a:spcPct val="0"/>
                </a:spcBef>
                <a:spcAft>
                  <a:spcPct val="0"/>
                </a:spcAft>
              </a:pPr>
              <a:t>11</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4423505F-247D-4BA4-93B5-A841D53437C3}" type="slidenum">
              <a:rPr lang="fr-BE"/>
              <a:pPr>
                <a:defRPr/>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31E8427C-5263-4097-A56B-92188CC4F7BB}" type="slidenum">
              <a:rPr lang="fr-BE"/>
              <a:pPr>
                <a:defRPr/>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0F392694-F5E6-4A7A-946A-67F7FFDF99A6}" type="slidenum">
              <a:rPr lang="fr-BE"/>
              <a:pPr>
                <a:defRPr/>
              </a:pPr>
              <a:t>‹#›</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5CEF116B-B876-48D2-9990-0513397F6539}" type="slidenum">
              <a:rPr lang="fr-BE"/>
              <a:pPr>
                <a:defRPr/>
              </a:pPr>
              <a:t>‹#›</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11CDAED4-B4A9-4CB6-981A-D602CA84BCEE}" type="slidenum">
              <a:rPr lang="fr-BE"/>
              <a:pPr>
                <a:defRPr/>
              </a:pPr>
              <a:t>‹#›</a:t>
            </a:fld>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C667DD93-DF6C-43BC-BB30-7CF062E9AE07}" type="slidenum">
              <a:rPr lang="fr-BE"/>
              <a:pPr>
                <a:defRPr/>
              </a:pPr>
              <a:t>‹#›</a:t>
            </a:fld>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4AD02A74-FB58-4C72-ADCA-14850101B59F}" type="slidenum">
              <a:rPr lang="fr-BE"/>
              <a:pPr>
                <a:defRPr/>
              </a:pPr>
              <a:t>‹#›</a:t>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EB5B542C-FAD6-44E6-A91B-3DCF64661AD5}" type="slidenum">
              <a:rPr lang="fr-BE"/>
              <a:pPr>
                <a:defRPr/>
              </a:pPr>
              <a:t>‹#›</a:t>
            </a:fld>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412A1A09-D9AF-42DB-B46F-B8FA7D5F47D3}" type="slidenum">
              <a:rPr lang="fr-BE"/>
              <a:pPr>
                <a:defRPr/>
              </a:pPr>
              <a:t>‹#›</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7B6ED05D-E7F7-4ADA-94C7-7C7DADC18234}" type="slidenum">
              <a:rPr lang="fr-BE"/>
              <a:pPr>
                <a:defRPr/>
              </a:pPr>
              <a:t>‹#›</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785C89A4-303A-48C7-AA08-68CD77DC580D}" type="slidenum">
              <a:rPr lang="fr-BE"/>
              <a:pPr>
                <a:defRPr/>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B45A2238-B0B1-4AFB-B7A3-27687731E487}" type="slidenum">
              <a:rPr lang="fr-BE"/>
              <a:pPr>
                <a:defRPr/>
              </a:pPr>
              <a:t>‹#›</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0C40C56A-CABE-4D99-8030-EFCC8B669C54}" type="slidenum">
              <a:rPr lang="fr-BE"/>
              <a:pPr>
                <a:defRPr/>
              </a:pPr>
              <a:t>‹#›</a:t>
            </a:fld>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F7B37EC2-B08A-459D-860A-A8C4F779EB72}" type="slidenum">
              <a:rPr lang="fr-BE"/>
              <a:pPr>
                <a:defRPr/>
              </a:pPr>
              <a:t>‹#›</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35739396-55BD-4C40-92F5-A265DD7CA5AE}" type="slidenum">
              <a:rPr lang="fr-BE"/>
              <a:pPr>
                <a:defRPr/>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68D6A42B-99DC-42E2-92C5-0DC8AF8B5071}" type="slidenum">
              <a:rPr lang="fr-BE"/>
              <a:pPr>
                <a:defRPr/>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6"/>
          <p:cNvSpPr>
            <a:spLocks noGrp="1"/>
          </p:cNvSpPr>
          <p:nvPr>
            <p:ph type="sldNum" sz="quarter" idx="12"/>
          </p:nvPr>
        </p:nvSpPr>
        <p:spPr/>
        <p:txBody>
          <a:bodyPr/>
          <a:lstStyle>
            <a:lvl1pPr>
              <a:defRPr/>
            </a:lvl1pPr>
          </a:lstStyle>
          <a:p>
            <a:pPr>
              <a:defRPr/>
            </a:pPr>
            <a:fld id="{F45F1615-5A52-42A7-BF6F-62B53D8CBD5D}" type="slidenum">
              <a:rPr lang="fr-BE"/>
              <a:pPr>
                <a:defRPr/>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9" name="Slide Number Placeholder 8"/>
          <p:cNvSpPr>
            <a:spLocks noGrp="1"/>
          </p:cNvSpPr>
          <p:nvPr>
            <p:ph type="sldNum" sz="quarter" idx="12"/>
          </p:nvPr>
        </p:nvSpPr>
        <p:spPr/>
        <p:txBody>
          <a:bodyPr/>
          <a:lstStyle>
            <a:lvl1pPr>
              <a:defRPr/>
            </a:lvl1pPr>
          </a:lstStyle>
          <a:p>
            <a:pPr>
              <a:defRPr/>
            </a:pPr>
            <a:fld id="{F8B096B1-8807-4DD5-B4C7-F24E7AC3501E}" type="slidenum">
              <a:rPr lang="fr-BE"/>
              <a:pPr>
                <a:defRPr/>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Slide Number Placeholder 4"/>
          <p:cNvSpPr>
            <a:spLocks noGrp="1"/>
          </p:cNvSpPr>
          <p:nvPr>
            <p:ph type="sldNum" sz="quarter" idx="12"/>
          </p:nvPr>
        </p:nvSpPr>
        <p:spPr/>
        <p:txBody>
          <a:bodyPr/>
          <a:lstStyle>
            <a:lvl1pPr>
              <a:defRPr/>
            </a:lvl1pPr>
          </a:lstStyle>
          <a:p>
            <a:pPr>
              <a:defRPr/>
            </a:pPr>
            <a:fld id="{D4EDE3CE-E5F5-48A6-A1EF-ADBBFB3BAD49}" type="slidenum">
              <a:rPr lang="fr-BE"/>
              <a:pPr>
                <a:defRPr/>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4" name="Slide Number Placeholder 3"/>
          <p:cNvSpPr>
            <a:spLocks noGrp="1"/>
          </p:cNvSpPr>
          <p:nvPr>
            <p:ph type="sldNum" sz="quarter" idx="12"/>
          </p:nvPr>
        </p:nvSpPr>
        <p:spPr/>
        <p:txBody>
          <a:bodyPr/>
          <a:lstStyle>
            <a:lvl1pPr>
              <a:defRPr/>
            </a:lvl1pPr>
          </a:lstStyle>
          <a:p>
            <a:pPr>
              <a:defRPr/>
            </a:pPr>
            <a:fld id="{C65DD2E0-EA00-4D30-9990-F202DB33282C}" type="slidenum">
              <a:rPr lang="fr-BE"/>
              <a:pPr>
                <a:defRPr/>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6"/>
          <p:cNvSpPr>
            <a:spLocks noGrp="1"/>
          </p:cNvSpPr>
          <p:nvPr>
            <p:ph type="sldNum" sz="quarter" idx="12"/>
          </p:nvPr>
        </p:nvSpPr>
        <p:spPr/>
        <p:txBody>
          <a:bodyPr/>
          <a:lstStyle>
            <a:lvl1pPr>
              <a:defRPr/>
            </a:lvl1pPr>
          </a:lstStyle>
          <a:p>
            <a:pPr>
              <a:defRPr/>
            </a:pPr>
            <a:fld id="{ED568D9F-E951-40C3-A86C-5A1CDAC23506}" type="slidenum">
              <a:rPr lang="fr-BE"/>
              <a:pPr>
                <a:defRPr/>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6"/>
          <p:cNvSpPr>
            <a:spLocks noGrp="1"/>
          </p:cNvSpPr>
          <p:nvPr>
            <p:ph type="sldNum" sz="quarter" idx="12"/>
          </p:nvPr>
        </p:nvSpPr>
        <p:spPr/>
        <p:txBody>
          <a:bodyPr/>
          <a:lstStyle>
            <a:lvl1pPr>
              <a:defRPr/>
            </a:lvl1pPr>
          </a:lstStyle>
          <a:p>
            <a:pPr>
              <a:defRPr/>
            </a:pPr>
            <a:fld id="{06B586D6-C393-4E64-A541-536385A80453}" type="slidenum">
              <a:rPr lang="fr-BE"/>
              <a:pPr>
                <a:defRPr/>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1027" name="Text Placeholder 2"/>
          <p:cNvSpPr>
            <a:spLocks noGrp="1"/>
          </p:cNvSpPr>
          <p:nvPr>
            <p:ph type="body" idx="1"/>
          </p:nvPr>
        </p:nvSpPr>
        <p:spPr bwMode="auto">
          <a:xfrm>
            <a:off x="457200" y="1600200"/>
            <a:ext cx="8229600" cy="4852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Slide Number Placeholder 5"/>
          <p:cNvSpPr>
            <a:spLocks noGrp="1"/>
          </p:cNvSpPr>
          <p:nvPr>
            <p:ph type="sldNum" sz="quarter" idx="4"/>
          </p:nvPr>
        </p:nvSpPr>
        <p:spPr>
          <a:xfrm>
            <a:off x="8820150" y="6597650"/>
            <a:ext cx="396875"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25519D4F-0331-4BA2-B5EB-848FBB567607}" type="slidenum">
              <a:rPr lang="fr-BE"/>
              <a:pPr>
                <a:defRPr/>
              </a:pPr>
              <a:t>‹#›</a:t>
            </a:fld>
            <a:endParaRPr lang="fr-BE"/>
          </a:p>
        </p:txBody>
      </p:sp>
      <p:sp>
        <p:nvSpPr>
          <p:cNvPr id="7" name="Rectangle 6"/>
          <p:cNvSpPr/>
          <p:nvPr/>
        </p:nvSpPr>
        <p:spPr>
          <a:xfrm>
            <a:off x="8928000" y="0"/>
            <a:ext cx="216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r" fontAlgn="auto">
              <a:spcBef>
                <a:spcPts val="0"/>
              </a:spcBef>
              <a:spcAft>
                <a:spcPts val="0"/>
              </a:spcAft>
              <a:defRPr/>
            </a:pPr>
            <a:r>
              <a:rPr lang="it-IT"/>
              <a:t>Sostenibilità degli acciai inossidabili</a:t>
            </a:r>
            <a:endParaRPr lang="it-IT" dirty="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rtl="0" fontAlgn="base">
        <a:spcBef>
          <a:spcPct val="0"/>
        </a:spcBef>
        <a:spcAft>
          <a:spcPct val="0"/>
        </a:spcAft>
        <a:defRPr sz="3600" kern="1200">
          <a:solidFill>
            <a:schemeClr val="tx1"/>
          </a:solidFill>
          <a:latin typeface="+mj-lt"/>
          <a:ea typeface="+mj-ea"/>
          <a:cs typeface="+mj-cs"/>
        </a:defRPr>
      </a:lvl1pPr>
      <a:lvl2pPr algn="ctr" rtl="0" fontAlgn="base">
        <a:spcBef>
          <a:spcPct val="0"/>
        </a:spcBef>
        <a:spcAft>
          <a:spcPct val="0"/>
        </a:spcAft>
        <a:defRPr sz="3600">
          <a:solidFill>
            <a:schemeClr val="tx1"/>
          </a:solidFill>
          <a:latin typeface="Calibri" pitchFamily="34" charset="0"/>
        </a:defRPr>
      </a:lvl2pPr>
      <a:lvl3pPr algn="ctr" rtl="0" fontAlgn="base">
        <a:spcBef>
          <a:spcPct val="0"/>
        </a:spcBef>
        <a:spcAft>
          <a:spcPct val="0"/>
        </a:spcAft>
        <a:defRPr sz="3600">
          <a:solidFill>
            <a:schemeClr val="tx1"/>
          </a:solidFill>
          <a:latin typeface="Calibri" pitchFamily="34" charset="0"/>
        </a:defRPr>
      </a:lvl3pPr>
      <a:lvl4pPr algn="ctr" rtl="0" fontAlgn="base">
        <a:spcBef>
          <a:spcPct val="0"/>
        </a:spcBef>
        <a:spcAft>
          <a:spcPct val="0"/>
        </a:spcAft>
        <a:defRPr sz="3600">
          <a:solidFill>
            <a:schemeClr val="tx1"/>
          </a:solidFill>
          <a:latin typeface="Calibri" pitchFamily="34" charset="0"/>
        </a:defRPr>
      </a:lvl4pPr>
      <a:lvl5pPr algn="ctr" rtl="0" fontAlgn="base">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fontAlgn="base">
        <a:spcBef>
          <a:spcPct val="20000"/>
        </a:spcBef>
        <a:spcAft>
          <a:spcPct val="0"/>
        </a:spcAft>
        <a:buClr>
          <a:srgbClr val="00B050"/>
        </a:buClr>
        <a:buFont typeface="Wingdings"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00B050"/>
        </a:buClr>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00B050"/>
        </a:buClr>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F6C9223-7143-4C64-AD7E-C780488C2D4B}" type="slidenum">
              <a:rPr lang="fr-BE"/>
              <a:pPr>
                <a:defRPr/>
              </a:pPr>
              <a:t>‹#›</a:t>
            </a:fld>
            <a:endParaRPr lang="fr-BE"/>
          </a:p>
        </p:txBody>
      </p:sp>
      <p:sp>
        <p:nvSpPr>
          <p:cNvPr id="7" name="Rectangle 6"/>
          <p:cNvSpPr/>
          <p:nvPr/>
        </p:nvSpPr>
        <p:spPr>
          <a:xfrm>
            <a:off x="8964613" y="0"/>
            <a:ext cx="179387"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5.gif"/><Relationship Id="rId4" Type="http://schemas.openxmlformats.org/officeDocument/2006/relationships/hyperlink" Target="http://www.solarfeeds.com/amonix-receives-leed-certification/leed-gol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hyperlink" Target="http://www.worldstainless.org/Files/issf/Animations/Recycling/flash.html" TargetMode="External"/><Relationship Id="rId3" Type="http://schemas.openxmlformats.org/officeDocument/2006/relationships/hyperlink" Target="http://ghginstitute.org/2010/06/28/what-is-a-global-warming-potential/" TargetMode="External"/><Relationship Id="rId7" Type="http://schemas.openxmlformats.org/officeDocument/2006/relationships/hyperlink" Target="http://www.fao.org/docrep/u2246e/u2246e02.htm" TargetMode="External"/><Relationship Id="rId2" Type="http://schemas.openxmlformats.org/officeDocument/2006/relationships/hyperlink" Target="https://www.worldsteel.org/en/dam/jcr:a5cd469c-89cb-4d57-9ad8-13a0d86d65f0/Sustainability+indicator+definitions+and+relevance.pdf" TargetMode="External"/><Relationship Id="rId1" Type="http://schemas.openxmlformats.org/officeDocument/2006/relationships/slideLayout" Target="../slideLayouts/slideLayout2.xml"/><Relationship Id="rId6" Type="http://schemas.openxmlformats.org/officeDocument/2006/relationships/hyperlink" Target="http://www.greenspec.co.uk/building-design/recycled-content/" TargetMode="External"/><Relationship Id="rId5" Type="http://schemas.openxmlformats.org/officeDocument/2006/relationships/hyperlink" Target="https://www.gsa.gov/portal/content/101197" TargetMode="External"/><Relationship Id="rId4" Type="http://schemas.openxmlformats.org/officeDocument/2006/relationships/hyperlink" Target="http://eplca.jrc.ec.europa.eu/uploads/ILCD-Handbook-General-guide-for-LCA-DETAILED-GUIDANCE-12March2010-ISBN-fin-v1.0-EN.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worldstainless.org/" TargetMode="External"/><Relationship Id="rId2" Type="http://schemas.openxmlformats.org/officeDocument/2006/relationships/hyperlink" Target="http://www.worldstainless.org/Files/issf/non-image-files/PDF/ISSF_Stainless_Steel_and_CO2.pdf" TargetMode="External"/><Relationship Id="rId1" Type="http://schemas.openxmlformats.org/officeDocument/2006/relationships/slideLayout" Target="../slideLayouts/slideLayout2.xml"/><Relationship Id="rId6" Type="http://schemas.openxmlformats.org/officeDocument/2006/relationships/hyperlink" Target="https://www.nickelinstitute.org/Sustainability/LifeCycleManagement/LifeCycleAssessments/LCAProgresoPier.aspx" TargetMode="External"/><Relationship Id="rId5" Type="http://schemas.openxmlformats.org/officeDocument/2006/relationships/hyperlink" Target="https://www.drkarenslee.com/comparing-reusable-bottles-stainless-steel-glass-plastic/" TargetMode="External"/><Relationship Id="rId4" Type="http://schemas.openxmlformats.org/officeDocument/2006/relationships/hyperlink" Target="http://www.worldstainless.org/Files/issf/Animations/Recycling/flash.html"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en.wikipedia.org/wiki/Eiffel_Tower" TargetMode="External"/><Relationship Id="rId13" Type="http://schemas.openxmlformats.org/officeDocument/2006/relationships/hyperlink" Target="http://www.irishenvironment.com/iepedia/circular-economy/" TargetMode="External"/><Relationship Id="rId3" Type="http://schemas.openxmlformats.org/officeDocument/2006/relationships/hyperlink" Target="https://www.nickelinstitute.org/nickel-magazine/nickel-magazine-vol-31-no1-2016/" TargetMode="External"/><Relationship Id="rId7" Type="http://schemas.openxmlformats.org/officeDocument/2006/relationships/hyperlink" Target="https://www.toureiffel.paris/en" TargetMode="External"/><Relationship Id="rId12" Type="http://schemas.openxmlformats.org/officeDocument/2006/relationships/hyperlink" Target="http://www.circle-economy.com/circular-economy/" TargetMode="External"/><Relationship Id="rId2" Type="http://schemas.openxmlformats.org/officeDocument/2006/relationships/hyperlink" Target="http://www.ssina.com/download_a_file/lifecycle.pdf" TargetMode="External"/><Relationship Id="rId1" Type="http://schemas.openxmlformats.org/officeDocument/2006/relationships/slideLayout" Target="../slideLayouts/slideLayout2.xml"/><Relationship Id="rId6" Type="http://schemas.openxmlformats.org/officeDocument/2006/relationships/hyperlink" Target="http://www.metalroofing.com/v2/content/guide/costs/life-cycle-costs.cfm" TargetMode="External"/><Relationship Id="rId11" Type="http://schemas.openxmlformats.org/officeDocument/2006/relationships/hyperlink" Target="http://www.metalsforbuildings.eu/" TargetMode="External"/><Relationship Id="rId5" Type="http://schemas.openxmlformats.org/officeDocument/2006/relationships/hyperlink" Target="http://www.ametalsystems.com/RoofLifecycleCostComparison.aspx" TargetMode="External"/><Relationship Id="rId10" Type="http://schemas.openxmlformats.org/officeDocument/2006/relationships/hyperlink" Target="http://en.wikipedia.org/wiki/Chrysler_Building" TargetMode="External"/><Relationship Id="rId4" Type="http://schemas.openxmlformats.org/officeDocument/2006/relationships/hyperlink" Target="http://www.worldstainless.org/Files/issf/non-image-files/PDF/Euro_Inox/RoofingTech_EN.pdf" TargetMode="External"/><Relationship Id="rId9" Type="http://schemas.openxmlformats.org/officeDocument/2006/relationships/hyperlink" Target="http://corrosion-doctors.org/Landmarks/Eiffel.ht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wbcsdcement.org/pdf/CSI-RecyclingConcrete-FullReport.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g.eng.cam.ac.uk/impee/?section=topics&amp;topic=RecyclePlastics&amp;page=material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tsc.ca.gov/toxics-in-products/treated-wood-waste/" TargetMode="External"/><Relationship Id="rId7" Type="http://schemas.openxmlformats.org/officeDocument/2006/relationships/hyperlink" Target="http://www.brighthub.com/environment/green-living/articles/106146.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wasteminz.org.nz/wp-content/uploads/Scott-Rhodes.pdf" TargetMode="External"/><Relationship Id="rId5" Type="http://schemas.openxmlformats.org/officeDocument/2006/relationships/hyperlink" Target="http://en.wikipedia.org/wiki/Wood_preservation" TargetMode="External"/><Relationship Id="rId4" Type="http://schemas.openxmlformats.org/officeDocument/2006/relationships/hyperlink" Target="https://woodrecyclers.org/about-waste-wood/wood-recycling-informa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p:txBody>
          <a:bodyPr/>
          <a:lstStyle/>
          <a:p>
            <a:r>
              <a:rPr lang="it-IT"/>
              <a:t>Presentazione di supporto per i docenti di Architettura/Ingegneria civile</a:t>
            </a:r>
          </a:p>
        </p:txBody>
      </p:sp>
      <p:sp>
        <p:nvSpPr>
          <p:cNvPr id="3" name="Subtitle 2"/>
          <p:cNvSpPr>
            <a:spLocks noGrp="1"/>
          </p:cNvSpPr>
          <p:nvPr>
            <p:ph type="subTitle" idx="1"/>
          </p:nvPr>
        </p:nvSpPr>
        <p:spPr/>
        <p:txBody>
          <a:bodyPr rtlCol="0">
            <a:noAutofit/>
          </a:bodyPr>
          <a:lstStyle/>
          <a:p>
            <a:pPr fontAlgn="auto">
              <a:spcAft>
                <a:spcPts val="0"/>
              </a:spcAft>
              <a:defRPr/>
            </a:pPr>
            <a:r>
              <a:rPr lang="it-IT" sz="4000" b="1" dirty="0">
                <a:solidFill>
                  <a:srgbClr val="00B050"/>
                </a:solidFill>
              </a:rPr>
              <a:t>Capitolo 11</a:t>
            </a:r>
          </a:p>
          <a:p>
            <a:pPr fontAlgn="auto">
              <a:spcAft>
                <a:spcPts val="0"/>
              </a:spcAft>
              <a:defRPr/>
            </a:pPr>
            <a:r>
              <a:rPr lang="it-IT" sz="4000" b="1" dirty="0">
                <a:solidFill>
                  <a:srgbClr val="00B050"/>
                </a:solidFill>
              </a:rPr>
              <a:t>Sostenibilità degli acciai</a:t>
            </a:r>
            <a:r>
              <a:rPr lang="it-IT" dirty="0"/>
              <a:t> </a:t>
            </a:r>
            <a:r>
              <a:rPr lang="it-IT" sz="4000" b="1" dirty="0">
                <a:solidFill>
                  <a:srgbClr val="00B050"/>
                </a:solidFill>
              </a:rPr>
              <a:t>inossidabili</a:t>
            </a:r>
          </a:p>
        </p:txBody>
      </p:sp>
      <p:sp>
        <p:nvSpPr>
          <p:cNvPr id="276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7CF9E1-348C-49A3-B8CC-34E7ADCA46AD}" type="slidenum">
              <a:rPr lang="fr-BE">
                <a:cs typeface="Arial" charset="0"/>
              </a:rPr>
              <a:pPr fontAlgn="base">
                <a:spcBef>
                  <a:spcPct val="0"/>
                </a:spcBef>
                <a:spcAft>
                  <a:spcPct val="0"/>
                </a:spcAft>
              </a:pPr>
              <a:t>1</a:t>
            </a:fld>
            <a:endParaRPr lang="it-IT">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7"/>
          <p:cNvSpPr>
            <a:spLocks noGrp="1"/>
          </p:cNvSpPr>
          <p:nvPr>
            <p:ph type="title"/>
          </p:nvPr>
        </p:nvSpPr>
        <p:spPr>
          <a:xfrm>
            <a:off x="204788" y="34925"/>
            <a:ext cx="8229600" cy="893763"/>
          </a:xfrm>
        </p:spPr>
        <p:txBody>
          <a:bodyPr/>
          <a:lstStyle/>
          <a:p>
            <a:r>
              <a:rPr lang="it-IT" sz="2800"/>
              <a:t>Maggiori informazioni sull'uso e il riciclaggio </a:t>
            </a:r>
            <a:r>
              <a:rPr lang="it-IT" sz="2800" baseline="30000"/>
              <a:t>15, 23-25</a:t>
            </a:r>
          </a:p>
        </p:txBody>
      </p:sp>
      <p:sp>
        <p:nvSpPr>
          <p:cNvPr id="44034" name="TextBox 4"/>
          <p:cNvSpPr txBox="1">
            <a:spLocks noChangeArrowheads="1"/>
          </p:cNvSpPr>
          <p:nvPr/>
        </p:nvSpPr>
        <p:spPr bwMode="auto">
          <a:xfrm rot="1948694">
            <a:off x="7451725" y="388938"/>
            <a:ext cx="1511300" cy="646112"/>
          </a:xfrm>
          <a:prstGeom prst="rect">
            <a:avLst/>
          </a:prstGeom>
          <a:noFill/>
          <a:ln w="9525">
            <a:solidFill>
              <a:schemeClr val="accent1"/>
            </a:solidFill>
            <a:miter lim="800000"/>
            <a:headEnd/>
            <a:tailEnd/>
          </a:ln>
        </p:spPr>
        <p:txBody>
          <a:bodyPr>
            <a:spAutoFit/>
          </a:bodyPr>
          <a:lstStyle/>
          <a:p>
            <a:pPr algn="ctr"/>
            <a:r>
              <a:rPr lang="it-IT" b="1">
                <a:solidFill>
                  <a:schemeClr val="accent1"/>
                </a:solidFill>
                <a:latin typeface="Calibri" pitchFamily="34" charset="0"/>
              </a:rPr>
              <a:t>AGGIORNATO AL 2015! </a:t>
            </a:r>
          </a:p>
        </p:txBody>
      </p:sp>
      <p:pic>
        <p:nvPicPr>
          <p:cNvPr id="44035" name="Picture 2"/>
          <p:cNvPicPr>
            <a:picLocks noChangeAspect="1" noChangeArrowheads="1"/>
          </p:cNvPicPr>
          <p:nvPr/>
        </p:nvPicPr>
        <p:blipFill>
          <a:blip r:embed="rId3"/>
          <a:srcRect/>
          <a:stretch>
            <a:fillRect/>
          </a:stretch>
        </p:blipFill>
        <p:spPr bwMode="auto">
          <a:xfrm>
            <a:off x="250825" y="1262063"/>
            <a:ext cx="8493125" cy="4470400"/>
          </a:xfrm>
          <a:prstGeom prst="rect">
            <a:avLst/>
          </a:prstGeom>
          <a:noFill/>
          <a:ln w="9525">
            <a:noFill/>
            <a:miter lim="800000"/>
            <a:headEnd/>
            <a:tailEnd/>
          </a:ln>
        </p:spPr>
      </p:pic>
      <p:sp>
        <p:nvSpPr>
          <p:cNvPr id="44036"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5D7192-2275-4106-A3C1-66B80E45A8CB}" type="slidenum">
              <a:rPr lang="fr-BE">
                <a:cs typeface="Arial" charset="0"/>
              </a:rPr>
              <a:pPr fontAlgn="base">
                <a:spcBef>
                  <a:spcPct val="0"/>
                </a:spcBef>
                <a:spcAft>
                  <a:spcPct val="0"/>
                </a:spcAft>
              </a:pPr>
              <a:t>10</a:t>
            </a:fld>
            <a:endParaRPr lang="it-IT">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74638"/>
            <a:ext cx="8229600" cy="706437"/>
          </a:xfrm>
        </p:spPr>
        <p:txBody>
          <a:bodyPr/>
          <a:lstStyle/>
          <a:p>
            <a:r>
              <a:rPr lang="it-IT" sz="3200"/>
              <a:t>Emissioni GHG vs. contenuto riciclabile </a:t>
            </a:r>
            <a:r>
              <a:rPr lang="it-IT" sz="2400" baseline="50000"/>
              <a:t>11, 12, 13, 14</a:t>
            </a:r>
          </a:p>
        </p:txBody>
      </p:sp>
      <p:pic>
        <p:nvPicPr>
          <p:cNvPr id="46082" name="Picture 3"/>
          <p:cNvPicPr>
            <a:picLocks noChangeAspect="1" noChangeArrowheads="1"/>
          </p:cNvPicPr>
          <p:nvPr/>
        </p:nvPicPr>
        <p:blipFill>
          <a:blip r:embed="rId3"/>
          <a:srcRect/>
          <a:stretch>
            <a:fillRect/>
          </a:stretch>
        </p:blipFill>
        <p:spPr bwMode="auto">
          <a:xfrm>
            <a:off x="509588" y="1628775"/>
            <a:ext cx="8208962" cy="4654550"/>
          </a:xfrm>
          <a:prstGeom prst="rect">
            <a:avLst/>
          </a:prstGeom>
          <a:noFill/>
          <a:ln w="9525">
            <a:noFill/>
            <a:miter lim="800000"/>
            <a:headEnd/>
            <a:tailEnd/>
          </a:ln>
        </p:spPr>
      </p:pic>
      <p:sp>
        <p:nvSpPr>
          <p:cNvPr id="46083" name="TextBox 9"/>
          <p:cNvSpPr txBox="1">
            <a:spLocks noChangeArrowheads="1"/>
          </p:cNvSpPr>
          <p:nvPr/>
        </p:nvSpPr>
        <p:spPr bwMode="auto">
          <a:xfrm>
            <a:off x="5432425" y="3371850"/>
            <a:ext cx="2092325" cy="369888"/>
          </a:xfrm>
          <a:prstGeom prst="rect">
            <a:avLst/>
          </a:prstGeom>
          <a:noFill/>
          <a:ln w="9525">
            <a:noFill/>
            <a:miter lim="800000"/>
            <a:headEnd/>
            <a:tailEnd/>
          </a:ln>
        </p:spPr>
        <p:txBody>
          <a:bodyPr>
            <a:spAutoFit/>
          </a:bodyPr>
          <a:lstStyle/>
          <a:p>
            <a:r>
              <a:rPr lang="it-IT">
                <a:latin typeface="Calibri" pitchFamily="34" charset="0"/>
              </a:rPr>
              <a:t>Situazione attuale*</a:t>
            </a:r>
          </a:p>
        </p:txBody>
      </p:sp>
      <p:cxnSp>
        <p:nvCxnSpPr>
          <p:cNvPr id="11" name="Straight Connector 10"/>
          <p:cNvCxnSpPr/>
          <p:nvPr/>
        </p:nvCxnSpPr>
        <p:spPr>
          <a:xfrm flipV="1">
            <a:off x="5435600" y="3741738"/>
            <a:ext cx="0" cy="1614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085"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16FBFE-D24C-4524-8BF8-3B0390C0340C}" type="slidenum">
              <a:rPr lang="fr-BE">
                <a:cs typeface="Arial" charset="0"/>
              </a:rPr>
              <a:pPr fontAlgn="base">
                <a:spcBef>
                  <a:spcPct val="0"/>
                </a:spcBef>
                <a:spcAft>
                  <a:spcPct val="0"/>
                </a:spcAft>
              </a:pPr>
              <a:t>11</a:t>
            </a:fld>
            <a:endParaRPr lang="it-IT">
              <a:cs typeface="Arial" charset="0"/>
            </a:endParaRPr>
          </a:p>
        </p:txBody>
      </p:sp>
      <p:sp>
        <p:nvSpPr>
          <p:cNvPr id="46086" name="TextBox 6"/>
          <p:cNvSpPr txBox="1">
            <a:spLocks noChangeArrowheads="1"/>
          </p:cNvSpPr>
          <p:nvPr/>
        </p:nvSpPr>
        <p:spPr bwMode="auto">
          <a:xfrm>
            <a:off x="509588" y="6283325"/>
            <a:ext cx="8166100" cy="369888"/>
          </a:xfrm>
          <a:prstGeom prst="rect">
            <a:avLst/>
          </a:prstGeom>
          <a:noFill/>
          <a:ln w="9525">
            <a:noFill/>
            <a:miter lim="800000"/>
            <a:headEnd/>
            <a:tailEnd/>
          </a:ln>
        </p:spPr>
        <p:txBody>
          <a:bodyPr>
            <a:spAutoFit/>
          </a:bodyPr>
          <a:lstStyle/>
          <a:p>
            <a:r>
              <a:rPr lang="it-IT">
                <a:latin typeface="Calibri" pitchFamily="34" charset="0"/>
              </a:rPr>
              <a:t>* Il contenuto riciclato è limitato dalla disponibilità di rottame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a:xfrm>
            <a:off x="1828800" y="6165850"/>
            <a:ext cx="5486400" cy="566738"/>
          </a:xfrm>
        </p:spPr>
        <p:txBody>
          <a:bodyPr/>
          <a:lstStyle/>
          <a:p>
            <a:pPr algn="ctr"/>
            <a:r>
              <a:rPr lang="it-IT" sz="2400"/>
              <a:t>Contenuto riciclato di acciaio</a:t>
            </a:r>
            <a:r>
              <a:rPr lang="it-IT"/>
              <a:t> </a:t>
            </a:r>
            <a:r>
              <a:rPr lang="it-IT" sz="2400"/>
              <a:t>inossidabile</a:t>
            </a:r>
          </a:p>
        </p:txBody>
      </p:sp>
      <p:sp>
        <p:nvSpPr>
          <p:cNvPr id="4813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EEFCBC-049F-41FA-9549-DF216AD66C90}" type="slidenum">
              <a:rPr lang="fr-BE">
                <a:cs typeface="Arial" charset="0"/>
              </a:rPr>
              <a:pPr fontAlgn="base">
                <a:spcBef>
                  <a:spcPct val="0"/>
                </a:spcBef>
                <a:spcAft>
                  <a:spcPct val="0"/>
                </a:spcAft>
              </a:pPr>
              <a:t>12</a:t>
            </a:fld>
            <a:endParaRPr lang="it-IT">
              <a:cs typeface="Arial" charset="0"/>
            </a:endParaRPr>
          </a:p>
        </p:txBody>
      </p:sp>
      <p:pic>
        <p:nvPicPr>
          <p:cNvPr id="48131" name="Picture Placeholder 9"/>
          <p:cNvPicPr>
            <a:picLocks noGrp="1" noChangeAspect="1"/>
          </p:cNvPicPr>
          <p:nvPr>
            <p:ph type="pic" idx="1"/>
          </p:nvPr>
        </p:nvPicPr>
        <p:blipFill>
          <a:blip r:embed="rId3"/>
          <a:srcRect/>
          <a:stretch>
            <a:fillRect/>
          </a:stretch>
        </p:blipFill>
        <p:spPr>
          <a:xfrm>
            <a:off x="1590675" y="738188"/>
            <a:ext cx="5962650" cy="5381625"/>
          </a:xfrm>
          <a:ln>
            <a:solidFill>
              <a:schemeClr val="tx1"/>
            </a:solidFill>
          </a:ln>
        </p:spPr>
      </p:pic>
      <p:sp>
        <p:nvSpPr>
          <p:cNvPr id="48132" name="TextBox 4"/>
          <p:cNvSpPr txBox="1">
            <a:spLocks noChangeArrowheads="1"/>
          </p:cNvSpPr>
          <p:nvPr/>
        </p:nvSpPr>
        <p:spPr bwMode="auto">
          <a:xfrm rot="1948694">
            <a:off x="7373938" y="377825"/>
            <a:ext cx="1595437" cy="646113"/>
          </a:xfrm>
          <a:prstGeom prst="rect">
            <a:avLst/>
          </a:prstGeom>
          <a:noFill/>
          <a:ln w="9525">
            <a:solidFill>
              <a:schemeClr val="accent1"/>
            </a:solidFill>
            <a:miter lim="800000"/>
            <a:headEnd/>
            <a:tailEnd/>
          </a:ln>
        </p:spPr>
        <p:txBody>
          <a:bodyPr>
            <a:spAutoFit/>
          </a:bodyPr>
          <a:lstStyle/>
          <a:p>
            <a:pPr algn="ctr"/>
            <a:r>
              <a:rPr lang="it-IT" b="1">
                <a:solidFill>
                  <a:schemeClr val="accent1"/>
                </a:solidFill>
                <a:latin typeface="Calibri" pitchFamily="34" charset="0"/>
              </a:rPr>
              <a:t>AGGIORNATO AL 2015!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p:cNvPicPr>
            <a:picLocks noChangeAspect="1" noChangeArrowheads="1"/>
          </p:cNvPicPr>
          <p:nvPr/>
        </p:nvPicPr>
        <p:blipFill>
          <a:blip r:embed="rId3"/>
          <a:srcRect l="1579" t="15044" r="16895" b="21017"/>
          <a:stretch>
            <a:fillRect/>
          </a:stretch>
        </p:blipFill>
        <p:spPr bwMode="auto">
          <a:xfrm>
            <a:off x="539750" y="2506663"/>
            <a:ext cx="5441950" cy="2608262"/>
          </a:xfrm>
          <a:prstGeom prst="rect">
            <a:avLst/>
          </a:prstGeom>
          <a:noFill/>
          <a:ln w="9525">
            <a:noFill/>
            <a:miter lim="800000"/>
            <a:headEnd/>
            <a:tailEnd/>
          </a:ln>
        </p:spPr>
      </p:pic>
      <p:sp>
        <p:nvSpPr>
          <p:cNvPr id="5" name="Title 4"/>
          <p:cNvSpPr>
            <a:spLocks noGrp="1"/>
          </p:cNvSpPr>
          <p:nvPr>
            <p:ph type="title"/>
          </p:nvPr>
        </p:nvSpPr>
        <p:spPr/>
        <p:txBody>
          <a:bodyPr rtlCol="0">
            <a:normAutofit fontScale="90000"/>
          </a:bodyPr>
          <a:lstStyle/>
          <a:p>
            <a:pPr fontAlgn="auto">
              <a:spcAft>
                <a:spcPts val="0"/>
              </a:spcAft>
              <a:defRPr/>
            </a:pPr>
            <a:r>
              <a:rPr lang="it-IT"/>
              <a:t>Emissioni di gas serra </a:t>
            </a:r>
            <a:br/>
            <a:r>
              <a:rPr lang="it-IT"/>
              <a:t>per l'acciaio inossidabile </a:t>
            </a:r>
            <a:r>
              <a:rPr lang="it-IT" baseline="50000" dirty="0"/>
              <a:t>(15)  </a:t>
            </a:r>
          </a:p>
        </p:txBody>
      </p:sp>
      <p:sp>
        <p:nvSpPr>
          <p:cNvPr id="50179"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F9CC5E-DC94-46A5-B8EF-6CEDB4B0B076}" type="slidenum">
              <a:rPr lang="fr-BE">
                <a:cs typeface="Arial" charset="0"/>
              </a:rPr>
              <a:pPr fontAlgn="base">
                <a:spcBef>
                  <a:spcPct val="0"/>
                </a:spcBef>
                <a:spcAft>
                  <a:spcPct val="0"/>
                </a:spcAft>
              </a:pPr>
              <a:t>13</a:t>
            </a:fld>
            <a:endParaRPr lang="it-IT">
              <a:cs typeface="Arial" charset="0"/>
            </a:endParaRPr>
          </a:p>
        </p:txBody>
      </p:sp>
      <p:grpSp>
        <p:nvGrpSpPr>
          <p:cNvPr id="50180" name="Gruppieren 3"/>
          <p:cNvGrpSpPr>
            <a:grpSpLocks/>
          </p:cNvGrpSpPr>
          <p:nvPr/>
        </p:nvGrpSpPr>
        <p:grpSpPr bwMode="auto">
          <a:xfrm>
            <a:off x="5670550" y="2767013"/>
            <a:ext cx="1616075" cy="576262"/>
            <a:chOff x="7020272" y="1844824"/>
            <a:chExt cx="1656184" cy="454841"/>
          </a:xfrm>
        </p:grpSpPr>
        <p:sp>
          <p:nvSpPr>
            <p:cNvPr id="11" name="Geschweifte Klammer rechts 5"/>
            <p:cNvSpPr/>
            <p:nvPr/>
          </p:nvSpPr>
          <p:spPr>
            <a:xfrm>
              <a:off x="7020272" y="1844824"/>
              <a:ext cx="190348" cy="454841"/>
            </a:xfrm>
            <a:prstGeom prst="rightBrace">
              <a:avLst>
                <a:gd name="adj1" fmla="val 32292"/>
                <a:gd name="adj2" fmla="val 5092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50187" name="Rechteck 9"/>
            <p:cNvSpPr>
              <a:spLocks noChangeArrowheads="1"/>
            </p:cNvSpPr>
            <p:nvPr/>
          </p:nvSpPr>
          <p:spPr bwMode="auto">
            <a:xfrm>
              <a:off x="7219808" y="1844824"/>
              <a:ext cx="1456648" cy="267478"/>
            </a:xfrm>
            <a:prstGeom prst="rect">
              <a:avLst/>
            </a:prstGeom>
            <a:noFill/>
            <a:ln w="9525">
              <a:noFill/>
              <a:miter lim="800000"/>
              <a:headEnd/>
              <a:tailEnd/>
            </a:ln>
          </p:spPr>
          <p:txBody>
            <a:bodyPr>
              <a:spAutoFit/>
            </a:bodyPr>
            <a:lstStyle/>
            <a:p>
              <a:r>
                <a:rPr lang="it-IT" sz="1600">
                  <a:latin typeface="Calibri" pitchFamily="34" charset="0"/>
                </a:rPr>
                <a:t>Materie prime </a:t>
              </a:r>
            </a:p>
          </p:txBody>
        </p:sp>
      </p:grpSp>
      <p:sp>
        <p:nvSpPr>
          <p:cNvPr id="50181" name="Rechteck 2"/>
          <p:cNvSpPr>
            <a:spLocks noChangeArrowheads="1"/>
          </p:cNvSpPr>
          <p:nvPr/>
        </p:nvSpPr>
        <p:spPr bwMode="auto">
          <a:xfrm>
            <a:off x="1258888" y="1601788"/>
            <a:ext cx="7631112" cy="461962"/>
          </a:xfrm>
          <a:prstGeom prst="rect">
            <a:avLst/>
          </a:prstGeom>
          <a:noFill/>
          <a:ln w="9525">
            <a:noFill/>
            <a:miter lim="800000"/>
            <a:headEnd/>
            <a:tailEnd/>
          </a:ln>
        </p:spPr>
        <p:txBody>
          <a:bodyPr>
            <a:spAutoFit/>
          </a:bodyPr>
          <a:lstStyle/>
          <a:p>
            <a:r>
              <a:rPr lang="it-IT" sz="2400">
                <a:latin typeface="Calibri" pitchFamily="34" charset="0"/>
              </a:rPr>
              <a:t>3,3 tonnellate di CO</a:t>
            </a:r>
            <a:r>
              <a:rPr lang="it-IT" sz="2400" baseline="-25000">
                <a:latin typeface="Calibri" pitchFamily="34" charset="0"/>
              </a:rPr>
              <a:t>2</a:t>
            </a:r>
            <a:r>
              <a:rPr lang="it-IT" sz="2400">
                <a:latin typeface="Calibri" pitchFamily="34" charset="0"/>
              </a:rPr>
              <a:t>/ tonnellate di acciaio inossidabile </a:t>
            </a:r>
            <a:r>
              <a:rPr lang="it-IT" sz="2400" baseline="30000">
                <a:latin typeface="Calibri" pitchFamily="34" charset="0"/>
              </a:rPr>
              <a:t>(16)</a:t>
            </a:r>
          </a:p>
        </p:txBody>
      </p:sp>
      <p:sp>
        <p:nvSpPr>
          <p:cNvPr id="15" name="Rechteck 6"/>
          <p:cNvSpPr/>
          <p:nvPr/>
        </p:nvSpPr>
        <p:spPr>
          <a:xfrm>
            <a:off x="5334000" y="4576763"/>
            <a:ext cx="3357563" cy="1200150"/>
          </a:xfrm>
          <a:prstGeom prst="rect">
            <a:avLst/>
          </a:prstGeom>
        </p:spPr>
        <p:txBody>
          <a:bodyPr>
            <a:spAutoFit/>
          </a:bodyPr>
          <a:lstStyle/>
          <a:p>
            <a:pPr fontAlgn="auto">
              <a:spcBef>
                <a:spcPts val="0"/>
              </a:spcBef>
              <a:spcAft>
                <a:spcPts val="0"/>
              </a:spcAft>
              <a:defRPr/>
            </a:pPr>
            <a:r>
              <a:rPr lang="it-IT">
                <a:latin typeface="+mn-lt"/>
                <a:cs typeface="+mn-cs"/>
              </a:rPr>
              <a:t>Sospensione delle emissioni:</a:t>
            </a:r>
          </a:p>
          <a:p>
            <a:pPr marL="342900" indent="-342900" fontAlgn="auto">
              <a:spcBef>
                <a:spcPts val="0"/>
              </a:spcBef>
              <a:spcAft>
                <a:spcPts val="0"/>
              </a:spcAft>
              <a:buFont typeface="Arial" panose="020B0604020202020204" pitchFamily="34" charset="0"/>
              <a:buChar char="•"/>
              <a:defRPr/>
            </a:pPr>
            <a:r>
              <a:rPr lang="it-IT">
                <a:latin typeface="+mn-lt"/>
                <a:cs typeface="+mn-cs"/>
              </a:rPr>
              <a:t>Materie prime: ~58 %</a:t>
            </a:r>
          </a:p>
          <a:p>
            <a:pPr marL="342900" indent="-342900" fontAlgn="auto">
              <a:spcBef>
                <a:spcPts val="0"/>
              </a:spcBef>
              <a:spcAft>
                <a:spcPts val="0"/>
              </a:spcAft>
              <a:buFont typeface="Arial" panose="020B0604020202020204" pitchFamily="34" charset="0"/>
              <a:buChar char="•"/>
              <a:defRPr/>
            </a:pPr>
            <a:r>
              <a:rPr lang="it-IT">
                <a:latin typeface="+mn-lt"/>
                <a:cs typeface="+mn-cs"/>
              </a:rPr>
              <a:t>Produzione di energia elettrica: ~19 %</a:t>
            </a:r>
          </a:p>
          <a:p>
            <a:pPr marL="342900" indent="-342900" fontAlgn="auto">
              <a:spcBef>
                <a:spcPts val="0"/>
              </a:spcBef>
              <a:spcAft>
                <a:spcPts val="0"/>
              </a:spcAft>
              <a:buFont typeface="Arial" panose="020B0604020202020204" pitchFamily="34" charset="0"/>
              <a:buChar char="•"/>
              <a:defRPr/>
            </a:pPr>
            <a:r>
              <a:rPr lang="it-IT">
                <a:latin typeface="+mn-lt"/>
                <a:cs typeface="+mn-cs"/>
              </a:rPr>
              <a:t>Produzione di acciaio: ~15%</a:t>
            </a:r>
            <a:endParaRPr lang="it-IT" dirty="0">
              <a:latin typeface="+mn-lt"/>
              <a:cs typeface="Arial" pitchFamily="34" charset="0"/>
            </a:endParaRPr>
          </a:p>
        </p:txBody>
      </p:sp>
      <p:sp>
        <p:nvSpPr>
          <p:cNvPr id="50183" name="TextBox 1"/>
          <p:cNvSpPr txBox="1">
            <a:spLocks noChangeArrowheads="1"/>
          </p:cNvSpPr>
          <p:nvPr/>
        </p:nvSpPr>
        <p:spPr bwMode="auto">
          <a:xfrm>
            <a:off x="7654925" y="5478463"/>
            <a:ext cx="503238" cy="307975"/>
          </a:xfrm>
          <a:prstGeom prst="rect">
            <a:avLst/>
          </a:prstGeom>
          <a:noFill/>
          <a:ln w="9525">
            <a:noFill/>
            <a:miter lim="800000"/>
            <a:headEnd/>
            <a:tailEnd/>
          </a:ln>
        </p:spPr>
        <p:txBody>
          <a:bodyPr>
            <a:spAutoFit/>
          </a:bodyPr>
          <a:lstStyle/>
          <a:p>
            <a:r>
              <a:rPr lang="it-IT" sz="1400">
                <a:latin typeface="Calibri" pitchFamily="34" charset="0"/>
              </a:rPr>
              <a:t>(17)</a:t>
            </a:r>
          </a:p>
        </p:txBody>
      </p:sp>
      <p:sp>
        <p:nvSpPr>
          <p:cNvPr id="50184" name="ZoneTexte 3"/>
          <p:cNvSpPr txBox="1">
            <a:spLocks noChangeArrowheads="1"/>
          </p:cNvSpPr>
          <p:nvPr/>
        </p:nvSpPr>
        <p:spPr bwMode="auto">
          <a:xfrm>
            <a:off x="169863" y="5900738"/>
            <a:ext cx="6332537" cy="862012"/>
          </a:xfrm>
          <a:prstGeom prst="rect">
            <a:avLst/>
          </a:prstGeom>
          <a:noFill/>
          <a:ln w="9525">
            <a:noFill/>
            <a:miter lim="800000"/>
            <a:headEnd/>
            <a:tailEnd/>
          </a:ln>
        </p:spPr>
        <p:txBody>
          <a:bodyPr>
            <a:spAutoFit/>
          </a:bodyPr>
          <a:lstStyle/>
          <a:p>
            <a:r>
              <a:rPr lang="it-IT" sz="1600">
                <a:latin typeface="Calibri" pitchFamily="34" charset="0"/>
              </a:rPr>
              <a:t>Nota: non si tiene conto</a:t>
            </a:r>
            <a:r>
              <a:rPr lang="it-IT">
                <a:latin typeface="Calibri" pitchFamily="34" charset="0"/>
              </a:rPr>
              <a:t> </a:t>
            </a:r>
            <a:r>
              <a:rPr lang="it-IT" sz="1600">
                <a:latin typeface="Calibri" pitchFamily="34" charset="0"/>
              </a:rPr>
              <a:t>del</a:t>
            </a:r>
            <a:r>
              <a:rPr lang="it-IT">
                <a:latin typeface="Calibri" pitchFamily="34" charset="0"/>
              </a:rPr>
              <a:t> </a:t>
            </a:r>
            <a:r>
              <a:rPr lang="it-IT" sz="1600">
                <a:latin typeface="Calibri" pitchFamily="34" charset="0"/>
              </a:rPr>
              <a:t>nickel prodotto dal Nickel Pig</a:t>
            </a:r>
            <a:r>
              <a:rPr lang="it-IT">
                <a:latin typeface="Calibri" pitchFamily="34" charset="0"/>
              </a:rPr>
              <a:t> </a:t>
            </a:r>
            <a:r>
              <a:rPr lang="it-IT" sz="1600">
                <a:latin typeface="Calibri" pitchFamily="34" charset="0"/>
              </a:rPr>
              <a:t>Iron Route, per il quale il dato relativo al Ni è</a:t>
            </a:r>
            <a:r>
              <a:rPr lang="it-IT">
                <a:latin typeface="Calibri" pitchFamily="34" charset="0"/>
              </a:rPr>
              <a:t> </a:t>
            </a:r>
            <a:r>
              <a:rPr lang="it-IT" sz="1600">
                <a:latin typeface="Calibri" pitchFamily="34" charset="0"/>
              </a:rPr>
              <a:t>stimato 3  volte superiore.  La Cina è</a:t>
            </a:r>
            <a:r>
              <a:rPr lang="it-IT">
                <a:latin typeface="Calibri" pitchFamily="34" charset="0"/>
              </a:rPr>
              <a:t> </a:t>
            </a:r>
            <a:r>
              <a:rPr lang="it-IT" sz="1600">
                <a:latin typeface="Calibri" pitchFamily="34" charset="0"/>
              </a:rPr>
              <a:t>attualmente l'unico paese che usa il Nickel Pig</a:t>
            </a:r>
            <a:r>
              <a:rPr lang="it-IT">
                <a:latin typeface="Calibri" pitchFamily="34" charset="0"/>
              </a:rPr>
              <a:t> </a:t>
            </a:r>
            <a:r>
              <a:rPr lang="it-IT" sz="1600">
                <a:latin typeface="Calibri" pitchFamily="34" charset="0"/>
              </a:rPr>
              <a:t>iron</a:t>
            </a:r>
          </a:p>
        </p:txBody>
      </p:sp>
      <p:sp>
        <p:nvSpPr>
          <p:cNvPr id="50185" name="TextBox 4"/>
          <p:cNvSpPr txBox="1">
            <a:spLocks noChangeArrowheads="1"/>
          </p:cNvSpPr>
          <p:nvPr/>
        </p:nvSpPr>
        <p:spPr bwMode="auto">
          <a:xfrm rot="1948694">
            <a:off x="7342188" y="387350"/>
            <a:ext cx="1493837" cy="646113"/>
          </a:xfrm>
          <a:prstGeom prst="rect">
            <a:avLst/>
          </a:prstGeom>
          <a:noFill/>
          <a:ln w="9525">
            <a:solidFill>
              <a:schemeClr val="accent1"/>
            </a:solidFill>
            <a:miter lim="800000"/>
            <a:headEnd/>
            <a:tailEnd/>
          </a:ln>
        </p:spPr>
        <p:txBody>
          <a:bodyPr>
            <a:spAutoFit/>
          </a:bodyPr>
          <a:lstStyle/>
          <a:p>
            <a:pPr algn="ctr"/>
            <a:r>
              <a:rPr lang="it-IT" b="1">
                <a:solidFill>
                  <a:schemeClr val="accent1"/>
                </a:solidFill>
                <a:latin typeface="Calibri" pitchFamily="34" charset="0"/>
              </a:rPr>
              <a:t>AGGIORNATO AL 2015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it-IT"/>
              <a:t>Domanda di energia primaria </a:t>
            </a:r>
            <a:r>
              <a:rPr lang="it-IT" baseline="50000"/>
              <a:t>18</a:t>
            </a:r>
          </a:p>
        </p:txBody>
      </p:sp>
      <p:sp>
        <p:nvSpPr>
          <p:cNvPr id="52226"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AA9FBE-5AF5-46A0-9C00-0D944C3CF9E6}" type="slidenum">
              <a:rPr lang="fr-BE">
                <a:cs typeface="Arial" charset="0"/>
              </a:rPr>
              <a:pPr fontAlgn="base">
                <a:spcBef>
                  <a:spcPct val="0"/>
                </a:spcBef>
                <a:spcAft>
                  <a:spcPct val="0"/>
                </a:spcAft>
              </a:pPr>
              <a:t>14</a:t>
            </a:fld>
            <a:endParaRPr lang="it-IT">
              <a:cs typeface="Arial" charset="0"/>
            </a:endParaRPr>
          </a:p>
        </p:txBody>
      </p:sp>
      <p:grpSp>
        <p:nvGrpSpPr>
          <p:cNvPr id="52227" name="Group 6"/>
          <p:cNvGrpSpPr>
            <a:grpSpLocks/>
          </p:cNvGrpSpPr>
          <p:nvPr/>
        </p:nvGrpSpPr>
        <p:grpSpPr bwMode="auto">
          <a:xfrm>
            <a:off x="1541463" y="1268413"/>
            <a:ext cx="6059487" cy="4822825"/>
            <a:chOff x="1541463" y="1268760"/>
            <a:chExt cx="6059487" cy="4822825"/>
          </a:xfrm>
        </p:grpSpPr>
        <p:pic>
          <p:nvPicPr>
            <p:cNvPr id="52229" name="Picture 2"/>
            <p:cNvPicPr>
              <a:picLocks noChangeAspect="1" noChangeArrowheads="1"/>
            </p:cNvPicPr>
            <p:nvPr/>
          </p:nvPicPr>
          <p:blipFill>
            <a:blip r:embed="rId3"/>
            <a:srcRect/>
            <a:stretch>
              <a:fillRect/>
            </a:stretch>
          </p:blipFill>
          <p:spPr bwMode="auto">
            <a:xfrm>
              <a:off x="1541463" y="1268760"/>
              <a:ext cx="6059487" cy="4822825"/>
            </a:xfrm>
            <a:prstGeom prst="rect">
              <a:avLst/>
            </a:prstGeom>
            <a:noFill/>
            <a:ln w="9525">
              <a:noFill/>
              <a:miter lim="800000"/>
              <a:headEnd/>
              <a:tailEnd/>
            </a:ln>
          </p:spPr>
        </p:pic>
        <p:cxnSp>
          <p:nvCxnSpPr>
            <p:cNvPr id="4" name="Straight Connector 3"/>
            <p:cNvCxnSpPr/>
            <p:nvPr/>
          </p:nvCxnSpPr>
          <p:spPr>
            <a:xfrm>
              <a:off x="5219700" y="2997547"/>
              <a:ext cx="0" cy="2195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231" name="TextBox 8"/>
            <p:cNvSpPr txBox="1">
              <a:spLocks noChangeArrowheads="1"/>
            </p:cNvSpPr>
            <p:nvPr/>
          </p:nvSpPr>
          <p:spPr bwMode="auto">
            <a:xfrm>
              <a:off x="5364088" y="2616603"/>
              <a:ext cx="2016224" cy="369332"/>
            </a:xfrm>
            <a:prstGeom prst="rect">
              <a:avLst/>
            </a:prstGeom>
            <a:noFill/>
            <a:ln w="9525">
              <a:noFill/>
              <a:miter lim="800000"/>
              <a:headEnd/>
              <a:tailEnd/>
            </a:ln>
          </p:spPr>
          <p:txBody>
            <a:bodyPr>
              <a:spAutoFit/>
            </a:bodyPr>
            <a:lstStyle/>
            <a:p>
              <a:r>
                <a:rPr lang="it-IT">
                  <a:latin typeface="Calibri" pitchFamily="34" charset="0"/>
                </a:rPr>
                <a:t>Situazione attuale*</a:t>
              </a:r>
            </a:p>
          </p:txBody>
        </p:sp>
      </p:grpSp>
      <p:sp>
        <p:nvSpPr>
          <p:cNvPr id="52228" name="TextBox 9"/>
          <p:cNvSpPr txBox="1">
            <a:spLocks noChangeArrowheads="1"/>
          </p:cNvSpPr>
          <p:nvPr/>
        </p:nvSpPr>
        <p:spPr bwMode="auto">
          <a:xfrm>
            <a:off x="1547813" y="6092825"/>
            <a:ext cx="5832475" cy="369888"/>
          </a:xfrm>
          <a:prstGeom prst="rect">
            <a:avLst/>
          </a:prstGeom>
          <a:noFill/>
          <a:ln w="9525">
            <a:noFill/>
            <a:miter lim="800000"/>
            <a:headEnd/>
            <a:tailEnd/>
          </a:ln>
        </p:spPr>
        <p:txBody>
          <a:bodyPr>
            <a:spAutoFit/>
          </a:bodyPr>
          <a:lstStyle/>
          <a:p>
            <a:r>
              <a:rPr lang="it-IT">
                <a:latin typeface="Calibri" pitchFamily="34" charset="0"/>
              </a:rPr>
              <a:t>* Il contenuto riciclato è limitato dalla disponibilità di rottame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it-IT"/>
              <a:t>Impatti ambientali per la produzione di metallo “dalla culla al cancello” </a:t>
            </a:r>
            <a:r>
              <a:rPr lang="it-IT" baseline="50000" dirty="0"/>
              <a:t>19</a:t>
            </a:r>
          </a:p>
        </p:txBody>
      </p:sp>
      <p:graphicFrame>
        <p:nvGraphicFramePr>
          <p:cNvPr id="54322" name="Group 50"/>
          <p:cNvGraphicFramePr>
            <a:graphicFrameLocks noGrp="1"/>
          </p:cNvGraphicFramePr>
          <p:nvPr>
            <p:ph idx="1"/>
          </p:nvPr>
        </p:nvGraphicFramePr>
        <p:xfrm>
          <a:off x="457200" y="1600200"/>
          <a:ext cx="8229600" cy="3670926"/>
        </p:xfrm>
        <a:graphic>
          <a:graphicData uri="http://schemas.openxmlformats.org/drawingml/2006/table">
            <a:tbl>
              <a:tblPr/>
              <a:tblGrid>
                <a:gridCol w="1371600">
                  <a:extLst>
                    <a:ext uri="{9D8B030D-6E8A-4147-A177-3AD203B41FA5}">
                      <a16:colId xmlns:a16="http://schemas.microsoft.com/office/drawing/2014/main" val="20000"/>
                    </a:ext>
                  </a:extLst>
                </a:gridCol>
                <a:gridCol w="2959100">
                  <a:extLst>
                    <a:ext uri="{9D8B030D-6E8A-4147-A177-3AD203B41FA5}">
                      <a16:colId xmlns:a16="http://schemas.microsoft.com/office/drawing/2014/main" val="20001"/>
                    </a:ext>
                  </a:extLst>
                </a:gridCol>
                <a:gridCol w="974725">
                  <a:extLst>
                    <a:ext uri="{9D8B030D-6E8A-4147-A177-3AD203B41FA5}">
                      <a16:colId xmlns:a16="http://schemas.microsoft.com/office/drawing/2014/main" val="20002"/>
                    </a:ext>
                  </a:extLst>
                </a:gridCol>
                <a:gridCol w="974725">
                  <a:extLst>
                    <a:ext uri="{9D8B030D-6E8A-4147-A177-3AD203B41FA5}">
                      <a16:colId xmlns:a16="http://schemas.microsoft.com/office/drawing/2014/main" val="20003"/>
                    </a:ext>
                  </a:extLst>
                </a:gridCol>
                <a:gridCol w="974725">
                  <a:extLst>
                    <a:ext uri="{9D8B030D-6E8A-4147-A177-3AD203B41FA5}">
                      <a16:colId xmlns:a16="http://schemas.microsoft.com/office/drawing/2014/main" val="20004"/>
                    </a:ext>
                  </a:extLst>
                </a:gridCol>
                <a:gridCol w="974725">
                  <a:extLst>
                    <a:ext uri="{9D8B030D-6E8A-4147-A177-3AD203B41FA5}">
                      <a16:colId xmlns:a16="http://schemas.microsoft.com/office/drawing/2014/main" val="20005"/>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FFFF"/>
                          </a:solidFill>
                          <a:effectLst/>
                          <a:latin typeface="Calibri" pitchFamily="34" charset="0"/>
                          <a:cs typeface="Arial" charset="0"/>
                        </a:rPr>
                        <a:t>Metallo</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FFFF"/>
                          </a:solidFill>
                          <a:effectLst/>
                          <a:latin typeface="Calibri" pitchFamily="34" charset="0"/>
                          <a:cs typeface="Arial" charset="0"/>
                        </a:rPr>
                        <a:t>Processo</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pitchFamily="34" charset="0"/>
                          <a:cs typeface="Arial" charset="0"/>
                        </a:rPr>
                        <a:t>GER (MJ/kg)</a:t>
                      </a:r>
                      <a:endParaRPr kumimoji="0" lang="it-IT" sz="1600" b="1" i="0" u="none" strike="noStrike" cap="none" normalizeH="0" baseline="0">
                        <a:ln>
                          <a:noFill/>
                        </a:ln>
                        <a:solidFill>
                          <a:schemeClr val="bg1"/>
                        </a:solidFill>
                        <a:effectLst/>
                        <a:latin typeface="Calibri" pitchFamily="34" charset="0"/>
                        <a:cs typeface="Arial" charset="0"/>
                      </a:endParaRPr>
                    </a:p>
                  </a:txBody>
                  <a:tcPr marL="7611" marR="7611" marT="7611"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pitchFamily="34" charset="0"/>
                          <a:cs typeface="Arial" charset="0"/>
                        </a:rPr>
                        <a:t>GWP</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pitchFamily="34" charset="0"/>
                          <a:cs typeface="Arial" charset="0"/>
                        </a:rPr>
                        <a:t>(kg CO</a:t>
                      </a:r>
                      <a:r>
                        <a:rPr kumimoji="0" lang="en-US" sz="1600" b="1" i="0" u="none" strike="noStrike" cap="none" normalizeH="0" baseline="-25000">
                          <a:ln>
                            <a:noFill/>
                          </a:ln>
                          <a:solidFill>
                            <a:srgbClr val="FFFFFF"/>
                          </a:solidFill>
                          <a:effectLst/>
                          <a:latin typeface="Calibri" pitchFamily="34" charset="0"/>
                          <a:cs typeface="Arial" charset="0"/>
                        </a:rPr>
                        <a:t>2e</a:t>
                      </a:r>
                      <a:r>
                        <a:rPr kumimoji="0" lang="en-US" sz="1600" b="1" i="0" u="none" strike="noStrike" cap="none" normalizeH="0" baseline="0">
                          <a:ln>
                            <a:noFill/>
                          </a:ln>
                          <a:solidFill>
                            <a:srgbClr val="FFFFFF"/>
                          </a:solidFill>
                          <a:effectLst/>
                          <a:latin typeface="Calibri" pitchFamily="34" charset="0"/>
                          <a:cs typeface="Arial" charset="0"/>
                        </a:rPr>
                        <a:t>/kg)</a:t>
                      </a:r>
                      <a:endParaRPr kumimoji="0" lang="it-IT" sz="1600" b="1" i="0" u="none" strike="noStrike" cap="none" normalizeH="0" baseline="0">
                        <a:ln>
                          <a:noFill/>
                        </a:ln>
                        <a:solidFill>
                          <a:schemeClr val="bg1"/>
                        </a:solidFill>
                        <a:effectLst/>
                        <a:latin typeface="Calibri" pitchFamily="34" charset="0"/>
                        <a:cs typeface="Arial" charset="0"/>
                      </a:endParaRPr>
                    </a:p>
                  </a:txBody>
                  <a:tcPr marL="7611" marR="7611" marT="7611"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pitchFamily="34" charset="0"/>
                          <a:cs typeface="Arial" charset="0"/>
                        </a:rPr>
                        <a:t>AP</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pitchFamily="34" charset="0"/>
                          <a:cs typeface="Arial" charset="0"/>
                        </a:rPr>
                        <a:t>(kg SO</a:t>
                      </a:r>
                      <a:r>
                        <a:rPr kumimoji="0" lang="en-US" sz="1600" b="1" i="0" u="none" strike="noStrike" cap="none" normalizeH="0" baseline="-25000">
                          <a:ln>
                            <a:noFill/>
                          </a:ln>
                          <a:solidFill>
                            <a:srgbClr val="FFFFFF"/>
                          </a:solidFill>
                          <a:effectLst/>
                          <a:latin typeface="Calibri" pitchFamily="34" charset="0"/>
                          <a:cs typeface="Arial" charset="0"/>
                        </a:rPr>
                        <a:t>2e</a:t>
                      </a:r>
                      <a:r>
                        <a:rPr kumimoji="0" lang="en-US" sz="1600" b="1" i="0" u="none" strike="noStrike" cap="none" normalizeH="0" baseline="0">
                          <a:ln>
                            <a:noFill/>
                          </a:ln>
                          <a:solidFill>
                            <a:srgbClr val="FFFFFF"/>
                          </a:solidFill>
                          <a:effectLst/>
                          <a:latin typeface="Calibri" pitchFamily="34" charset="0"/>
                          <a:cs typeface="Arial" charset="0"/>
                        </a:rPr>
                        <a:t>/kg)</a:t>
                      </a:r>
                      <a:endParaRPr kumimoji="0" lang="it-IT" sz="1600" b="1" i="0" u="none" strike="noStrike" cap="none" normalizeH="0" baseline="0">
                        <a:ln>
                          <a:noFill/>
                        </a:ln>
                        <a:solidFill>
                          <a:schemeClr val="bg1"/>
                        </a:solidFill>
                        <a:effectLst/>
                        <a:latin typeface="Calibri" pitchFamily="34" charset="0"/>
                        <a:cs typeface="Arial" charset="0"/>
                      </a:endParaRPr>
                    </a:p>
                  </a:txBody>
                  <a:tcPr marL="7611" marR="7611" marT="7611"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pitchFamily="34" charset="0"/>
                          <a:cs typeface="Arial" charset="0"/>
                        </a:rPr>
                        <a:t>SWB (kg/kg)</a:t>
                      </a:r>
                      <a:endParaRPr kumimoji="0" lang="it-IT" sz="1600" b="1" i="0" u="none" strike="noStrike" cap="none" normalizeH="0" baseline="0">
                        <a:ln>
                          <a:noFill/>
                        </a:ln>
                        <a:solidFill>
                          <a:schemeClr val="bg1"/>
                        </a:solidFill>
                        <a:effectLst/>
                        <a:latin typeface="Calibri" pitchFamily="34" charset="0"/>
                        <a:cs typeface="Arial" charset="0"/>
                      </a:endParaRPr>
                    </a:p>
                  </a:txBody>
                  <a:tcPr marL="7611" marR="7611" marT="7611"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Acciaio inossidabile</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Forno elettrico e AOD</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75</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6.8</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0.051</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6.4</a:t>
                      </a:r>
                    </a:p>
                  </a:txBody>
                  <a:tcPr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Acciaio</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Percorso integrato (BF e BOF)</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23</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2.3</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0.020</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2.4</a:t>
                      </a:r>
                    </a:p>
                  </a:txBody>
                  <a:tcPr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Alluminio</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Raffinazione Bayer, fusione Hall-Heroult</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361</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35.7</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0.230</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16.9</a:t>
                      </a:r>
                    </a:p>
                  </a:txBody>
                  <a:tcPr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extLst>
                  <a:ext uri="{0D108BD9-81ED-4DB2-BD59-A6C34878D82A}">
                    <a16:rowId xmlns:a16="http://schemas.microsoft.com/office/drawing/2014/main" val="10003"/>
                  </a:ext>
                </a:extLst>
              </a:tr>
              <a:tr h="371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Rame</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Fusione/conversione e raffinazione elettrolitica</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33</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3.3</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0.040</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64</a:t>
                      </a:r>
                    </a:p>
                  </a:txBody>
                  <a:tcPr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71475">
                <a:tc vMerge="1">
                  <a:txBody>
                    <a:bodyPr/>
                    <a:lstStyle/>
                    <a:p>
                      <a:endParaRPr lang="it-IT"/>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Lisciviazione in cumulo e SX/EW</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64</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6.2</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125</a:t>
                      </a:r>
                    </a:p>
                  </a:txBody>
                  <a:tcPr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extLst>
                  <a:ext uri="{0D108BD9-81ED-4DB2-BD59-A6C34878D82A}">
                    <a16:rowId xmlns:a16="http://schemas.microsoft.com/office/drawing/2014/main" val="10005"/>
                  </a:ext>
                </a:extLst>
              </a:tr>
            </a:tbl>
          </a:graphicData>
        </a:graphic>
      </p:graphicFrame>
      <p:sp>
        <p:nvSpPr>
          <p:cNvPr id="54319"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7D0282-607C-48A1-AB46-A187D234F963}" type="slidenum">
              <a:rPr lang="fr-BE">
                <a:cs typeface="Arial" charset="0"/>
              </a:rPr>
              <a:pPr fontAlgn="base">
                <a:spcBef>
                  <a:spcPct val="0"/>
                </a:spcBef>
                <a:spcAft>
                  <a:spcPct val="0"/>
                </a:spcAft>
              </a:pPr>
              <a:t>15</a:t>
            </a:fld>
            <a:endParaRPr lang="it-IT">
              <a:cs typeface="Arial" charset="0"/>
            </a:endParaRPr>
          </a:p>
        </p:txBody>
      </p:sp>
      <p:sp>
        <p:nvSpPr>
          <p:cNvPr id="54320" name="TextBox 9"/>
          <p:cNvSpPr txBox="1">
            <a:spLocks noChangeArrowheads="1"/>
          </p:cNvSpPr>
          <p:nvPr/>
        </p:nvSpPr>
        <p:spPr bwMode="auto">
          <a:xfrm>
            <a:off x="468313" y="5373688"/>
            <a:ext cx="8207375" cy="646112"/>
          </a:xfrm>
          <a:prstGeom prst="rect">
            <a:avLst/>
          </a:prstGeom>
          <a:noFill/>
          <a:ln w="9525">
            <a:noFill/>
            <a:miter lim="800000"/>
            <a:headEnd/>
            <a:tailEnd/>
          </a:ln>
        </p:spPr>
        <p:txBody>
          <a:bodyPr>
            <a:spAutoFit/>
          </a:bodyPr>
          <a:lstStyle/>
          <a:p>
            <a:r>
              <a:rPr lang="it-IT">
                <a:latin typeface="Calibri" pitchFamily="34" charset="0"/>
              </a:rPr>
              <a:t>GER: Requisito di energia lorda</a:t>
            </a:r>
            <a:r>
              <a:rPr lang="en-US">
                <a:latin typeface="Calibri" pitchFamily="34" charset="0"/>
              </a:rPr>
              <a:t>	</a:t>
            </a:r>
            <a:r>
              <a:rPr lang="it-IT">
                <a:latin typeface="Calibri" pitchFamily="34" charset="0"/>
              </a:rPr>
              <a:t>       	GWP: Riscaldamento globale </a:t>
            </a:r>
          </a:p>
          <a:p>
            <a:r>
              <a:rPr lang="it-IT">
                <a:latin typeface="Calibri" pitchFamily="34" charset="0"/>
              </a:rPr>
              <a:t>AP potenziale: Potenziale di acidificazione</a:t>
            </a:r>
            <a:r>
              <a:rPr lang="en-US">
                <a:latin typeface="Calibri" pitchFamily="34" charset="0"/>
              </a:rPr>
              <a:t>	</a:t>
            </a:r>
            <a:r>
              <a:rPr lang="it-IT">
                <a:latin typeface="Calibri" pitchFamily="34" charset="0"/>
              </a:rPr>
              <a:t>SWB: Carico di rifiuti solidi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it-IT"/>
              <a:t>Impatti ambientali per la produzione di metallo “dalla culla al cancello”</a:t>
            </a:r>
            <a:r>
              <a:rPr lang="it-IT" baseline="50000" dirty="0"/>
              <a:t>20</a:t>
            </a:r>
          </a:p>
        </p:txBody>
      </p:sp>
      <p:sp>
        <p:nvSpPr>
          <p:cNvPr id="7" name="Text Placeholder 6"/>
          <p:cNvSpPr>
            <a:spLocks noGrp="1"/>
          </p:cNvSpPr>
          <p:nvPr>
            <p:ph type="body" idx="1"/>
          </p:nvPr>
        </p:nvSpPr>
        <p:spPr/>
        <p:txBody>
          <a:bodyPr rtlCol="0">
            <a:normAutofit fontScale="62500" lnSpcReduction="20000"/>
          </a:bodyPr>
          <a:lstStyle/>
          <a:p>
            <a:pPr fontAlgn="auto">
              <a:spcAft>
                <a:spcPts val="0"/>
              </a:spcAft>
              <a:defRPr/>
            </a:pPr>
            <a:r>
              <a:rPr lang="it-IT"/>
              <a:t>Requisito di energia lorda per la produzione di vari metalli "dalla culla al cancello"</a:t>
            </a:r>
            <a:endParaRPr lang="it-IT" dirty="0"/>
          </a:p>
        </p:txBody>
      </p:sp>
      <p:sp>
        <p:nvSpPr>
          <p:cNvPr id="56323" name="Content Placeholder 18"/>
          <p:cNvSpPr>
            <a:spLocks noGrp="1"/>
          </p:cNvSpPr>
          <p:nvPr>
            <p:ph sz="half" idx="2"/>
          </p:nvPr>
        </p:nvSpPr>
        <p:spPr>
          <a:xfrm>
            <a:off x="2547938" y="2174875"/>
            <a:ext cx="4040187" cy="542925"/>
          </a:xfrm>
        </p:spPr>
        <p:txBody>
          <a:bodyPr/>
          <a:lstStyle/>
          <a:p>
            <a:pPr marL="0" indent="0" algn="ctr">
              <a:buFont typeface="Wingdings" pitchFamily="2" charset="2"/>
              <a:buNone/>
            </a:pPr>
            <a:r>
              <a:rPr lang="it-IT" sz="1800">
                <a:solidFill>
                  <a:srgbClr val="FF0000"/>
                </a:solidFill>
              </a:rPr>
              <a:t>(senza</a:t>
            </a:r>
            <a:r>
              <a:rPr lang="it-IT"/>
              <a:t> </a:t>
            </a:r>
            <a:r>
              <a:rPr lang="it-IT" sz="1800">
                <a:solidFill>
                  <a:srgbClr val="FF0000"/>
                </a:solidFill>
              </a:rPr>
              <a:t>nessun</a:t>
            </a:r>
            <a:r>
              <a:rPr lang="it-IT"/>
              <a:t> </a:t>
            </a:r>
            <a:r>
              <a:rPr lang="it-IT" sz="1800">
                <a:solidFill>
                  <a:srgbClr val="FF0000"/>
                </a:solidFill>
              </a:rPr>
              <a:t>contenuto riciclato)</a:t>
            </a:r>
          </a:p>
        </p:txBody>
      </p:sp>
      <p:sp>
        <p:nvSpPr>
          <p:cNvPr id="9" name="Text Placeholder 8"/>
          <p:cNvSpPr>
            <a:spLocks noGrp="1"/>
          </p:cNvSpPr>
          <p:nvPr>
            <p:ph type="body" sz="quarter" idx="3"/>
          </p:nvPr>
        </p:nvSpPr>
        <p:spPr/>
        <p:txBody>
          <a:bodyPr rtlCol="0">
            <a:normAutofit fontScale="55000" lnSpcReduction="20000"/>
          </a:bodyPr>
          <a:lstStyle/>
          <a:p>
            <a:pPr fontAlgn="auto">
              <a:spcAft>
                <a:spcPts val="0"/>
              </a:spcAft>
              <a:defRPr/>
            </a:pPr>
            <a:r>
              <a:rPr lang="it-IT"/>
              <a:t>Potenziale di riscaldamento globale per la produzione di vari metalli "dalla culla al cancello"</a:t>
            </a:r>
            <a:endParaRPr lang="it-IT" dirty="0"/>
          </a:p>
        </p:txBody>
      </p:sp>
      <p:sp>
        <p:nvSpPr>
          <p:cNvPr id="56325"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CE66B4-EC4D-47C0-ACF4-4FDBCCA52BB6}" type="slidenum">
              <a:rPr lang="fr-BE">
                <a:cs typeface="Arial" charset="0"/>
              </a:rPr>
              <a:pPr fontAlgn="base">
                <a:spcBef>
                  <a:spcPct val="0"/>
                </a:spcBef>
                <a:spcAft>
                  <a:spcPct val="0"/>
                </a:spcAft>
              </a:pPr>
              <a:t>16</a:t>
            </a:fld>
            <a:endParaRPr lang="it-IT">
              <a:cs typeface="Arial" charset="0"/>
            </a:endParaRPr>
          </a:p>
        </p:txBody>
      </p:sp>
      <p:pic>
        <p:nvPicPr>
          <p:cNvPr id="56326" name="Grafik 4"/>
          <p:cNvPicPr>
            <a:picLocks noChangeAspect="1"/>
          </p:cNvPicPr>
          <p:nvPr/>
        </p:nvPicPr>
        <p:blipFill>
          <a:blip r:embed="rId3"/>
          <a:srcRect/>
          <a:stretch>
            <a:fillRect/>
          </a:stretch>
        </p:blipFill>
        <p:spPr bwMode="auto">
          <a:xfrm>
            <a:off x="250825" y="2717800"/>
            <a:ext cx="8604250" cy="26558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404813"/>
            <a:ext cx="8229600" cy="1714500"/>
          </a:xfrm>
        </p:spPr>
        <p:txBody>
          <a:bodyPr/>
          <a:lstStyle/>
          <a:p>
            <a:r>
              <a:rPr lang="it-IT" sz="2800"/>
              <a:t>I materiali non sono utilizzati nella stessa quantità per la stessa funzione o lo stesso servizio</a:t>
            </a:r>
            <a:r>
              <a:rPr lang="it-IT" sz="2800" baseline="50000"/>
              <a:t>21</a:t>
            </a:r>
            <a:br>
              <a:rPr lang="it-IT"/>
            </a:br>
            <a:br>
              <a:rPr lang="it-IT" sz="2800"/>
            </a:br>
            <a:r>
              <a:rPr lang="it-IT" sz="2000"/>
              <a:t>Esempio: </a:t>
            </a:r>
            <a:br>
              <a:rPr lang="it-IT"/>
            </a:br>
            <a:r>
              <a:rPr lang="it-IT" sz="2000"/>
              <a:t>Il potenziale ambientale indicativo ha un impatto per 3 diverse finiture murali</a:t>
            </a:r>
            <a:r>
              <a:rPr lang="it-IT" sz="2400"/>
              <a:t>. </a:t>
            </a:r>
          </a:p>
        </p:txBody>
      </p:sp>
      <p:graphicFrame>
        <p:nvGraphicFramePr>
          <p:cNvPr id="6" name="Content Placeholder 5"/>
          <p:cNvGraphicFramePr>
            <a:graphicFrameLocks noGrp="1"/>
          </p:cNvGraphicFramePr>
          <p:nvPr>
            <p:ph idx="1"/>
          </p:nvPr>
        </p:nvGraphicFramePr>
        <p:xfrm>
          <a:off x="457200" y="2547938"/>
          <a:ext cx="8229600" cy="3062605"/>
        </p:xfrm>
        <a:graphic>
          <a:graphicData uri="http://schemas.openxmlformats.org/drawingml/2006/table">
            <a:tbl>
              <a:tblPr firstRow="1" bandRow="1">
                <a:tableStyleId>{9DCAF9ED-07DC-4A11-8D7F-57B35C25682E}</a:tableStyleId>
              </a:tblPr>
              <a:tblGrid>
                <a:gridCol w="238660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t>Materiale</a:t>
                      </a:r>
                      <a:endParaRPr lang="it-IT" dirty="0">
                        <a:latin typeface="+mn-lt"/>
                      </a:endParaRPr>
                    </a:p>
                  </a:txBody>
                  <a:tcPr/>
                </a:tc>
                <a:tc>
                  <a:txBody>
                    <a:bodyPr/>
                    <a:lstStyle/>
                    <a:p>
                      <a:pPr algn="ctr" fontAlgn="ctr"/>
                      <a:r>
                        <a:rPr lang="de-DE" sz="1600" u="none" strike="noStrike" dirty="0">
                          <a:effectLst/>
                        </a:rPr>
                        <a:t>PED (MJ/m</a:t>
                      </a:r>
                      <a:r>
                        <a:rPr lang="de-DE" sz="1600" u="none" strike="noStrike" baseline="30000" dirty="0">
                          <a:effectLst/>
                        </a:rPr>
                        <a:t>2</a:t>
                      </a:r>
                      <a:r>
                        <a:rPr lang="de-DE" sz="1600" u="none" strike="noStrike" dirty="0">
                          <a:effectLst/>
                        </a:rPr>
                        <a:t>)</a:t>
                      </a:r>
                      <a:endParaRPr lang="it-IT" sz="1600" b="1" i="0" u="none" strike="noStrike" dirty="0">
                        <a:solidFill>
                          <a:schemeClr val="bg1"/>
                        </a:solidFill>
                        <a:effectLst/>
                        <a:latin typeface="+mn-lt"/>
                      </a:endParaRPr>
                    </a:p>
                  </a:txBody>
                  <a:tcPr marL="9525" marR="9525" marT="9525" marB="0" anchor="ctr"/>
                </a:tc>
                <a:tc>
                  <a:txBody>
                    <a:bodyPr/>
                    <a:lstStyle/>
                    <a:p>
                      <a:pPr algn="ctr" fontAlgn="ctr"/>
                      <a:r>
                        <a:rPr lang="de-DE" sz="1600" u="none" strike="noStrike" dirty="0">
                          <a:effectLst/>
                        </a:rPr>
                        <a:t>GWP (Kg</a:t>
                      </a:r>
                      <a:r>
                        <a:t> </a:t>
                      </a:r>
                      <a:r>
                        <a:rPr lang="de-DE" sz="1600" u="none" strike="noStrike" baseline="-25000" dirty="0">
                          <a:effectLst/>
                        </a:rPr>
                        <a:t>CO</a:t>
                      </a:r>
                      <a:r>
                        <a:rPr lang="de-DE" sz="1600" u="none" strike="noStrike" baseline="-46000" dirty="0">
                          <a:effectLst/>
                        </a:rPr>
                        <a:t>2</a:t>
                      </a:r>
                      <a:r>
                        <a:rPr lang="de-DE" sz="1600" u="none" strike="noStrike" baseline="-25000" dirty="0">
                          <a:effectLst/>
                        </a:rPr>
                        <a:t>-eq. </a:t>
                      </a:r>
                      <a:r>
                        <a:rPr lang="de-DE" sz="1600" u="none" strike="noStrike" dirty="0">
                          <a:effectLst/>
                        </a:rPr>
                        <a:t>/m</a:t>
                      </a:r>
                      <a:r>
                        <a:rPr lang="de-DE" sz="1600" u="none" strike="noStrike" baseline="30000" dirty="0">
                          <a:effectLst/>
                        </a:rPr>
                        <a:t>2</a:t>
                      </a:r>
                      <a:r>
                        <a:rPr lang="de-DE" sz="1600" u="none" strike="noStrike" dirty="0">
                          <a:effectLst/>
                        </a:rPr>
                        <a:t>)</a:t>
                      </a:r>
                      <a:endParaRPr lang="it-IT" sz="1600" b="1" i="0" u="none" strike="noStrike" dirty="0">
                        <a:solidFill>
                          <a:schemeClr val="bg1"/>
                        </a:solidFill>
                        <a:effectLst/>
                        <a:latin typeface="+mn-lt"/>
                      </a:endParaRPr>
                    </a:p>
                  </a:txBody>
                  <a:tcPr marL="9525" marR="9525" marT="9525" marB="0" anchor="ctr"/>
                </a:tc>
                <a:tc>
                  <a:txBody>
                    <a:bodyPr/>
                    <a:lstStyle/>
                    <a:p>
                      <a:pPr algn="ctr" fontAlgn="ctr"/>
                      <a:r>
                        <a:rPr lang="en-US" sz="1600" u="none" strike="noStrike" noProof="0" dirty="0">
                          <a:effectLst/>
                        </a:rPr>
                        <a:t>Scenario a fine vita (EOL)</a:t>
                      </a:r>
                      <a:endParaRPr lang="it-IT" sz="1600" b="1" i="0" u="none" strike="noStrike" noProof="0" dirty="0">
                        <a:solidFill>
                          <a:schemeClr val="bg1"/>
                        </a:solidFill>
                        <a:effectLst/>
                        <a:latin typeface="+mn-lt"/>
                      </a:endParaRPr>
                    </a:p>
                  </a:txBody>
                  <a:tcPr marL="9525" marR="9525" marT="9525" marB="0" anchor="ctr"/>
                </a:tc>
                <a:extLst>
                  <a:ext uri="{0D108BD9-81ED-4DB2-BD59-A6C34878D82A}">
                    <a16:rowId xmlns:a16="http://schemas.microsoft.com/office/drawing/2014/main" val="10000"/>
                  </a:ext>
                </a:extLst>
              </a:tr>
              <a:tr h="370840">
                <a:tc>
                  <a:txBody>
                    <a:bodyPr/>
                    <a:lstStyle/>
                    <a:p>
                      <a:r>
                        <a:t>Laminato ad alta pressione come ad es. Trespa</a:t>
                      </a:r>
                      <a:r>
                        <a:rPr lang="fr-BE" dirty="0">
                          <a:sym typeface="Symbol"/>
                        </a:rPr>
                        <a:t></a:t>
                      </a:r>
                      <a:endParaRPr lang="it-IT" dirty="0">
                        <a:latin typeface="+mn-lt"/>
                      </a:endParaRPr>
                    </a:p>
                  </a:txBody>
                  <a:tcPr/>
                </a:tc>
                <a:tc>
                  <a:txBody>
                    <a:bodyPr/>
                    <a:lstStyle/>
                    <a:p>
                      <a:pPr algn="ctr"/>
                      <a:r>
                        <a:rPr dirty="0"/>
                        <a:t>759.3</a:t>
                      </a:r>
                      <a:endParaRPr lang="it-IT" dirty="0">
                        <a:latin typeface="+mn-lt"/>
                      </a:endParaRPr>
                    </a:p>
                  </a:txBody>
                  <a:tcPr/>
                </a:tc>
                <a:tc>
                  <a:txBody>
                    <a:bodyPr/>
                    <a:lstStyle/>
                    <a:p>
                      <a:pPr algn="ctr"/>
                      <a:r>
                        <a:t>23.9</a:t>
                      </a:r>
                      <a:endParaRPr lang="it-IT" dirty="0">
                        <a:latin typeface="+mn-lt"/>
                      </a:endParaRPr>
                    </a:p>
                  </a:txBody>
                  <a:tcPr/>
                </a:tc>
                <a:tc>
                  <a:txBody>
                    <a:bodyPr/>
                    <a:lstStyle/>
                    <a:p>
                      <a:r>
                        <a:t>50% riutilizzo + 50% discarica</a:t>
                      </a:r>
                      <a:endParaRPr lang="it-IT" dirty="0">
                        <a:latin typeface="+mn-lt"/>
                      </a:endParaRPr>
                    </a:p>
                  </a:txBody>
                  <a:tcPr/>
                </a:tc>
                <a:extLst>
                  <a:ext uri="{0D108BD9-81ED-4DB2-BD59-A6C34878D82A}">
                    <a16:rowId xmlns:a16="http://schemas.microsoft.com/office/drawing/2014/main" val="10001"/>
                  </a:ext>
                </a:extLst>
              </a:tr>
              <a:tr h="370840">
                <a:tc>
                  <a:txBody>
                    <a:bodyPr/>
                    <a:lstStyle/>
                    <a:p>
                      <a:r>
                        <a:t>Stucco generico</a:t>
                      </a:r>
                      <a:endParaRPr lang="it-IT" dirty="0">
                        <a:latin typeface="+mn-lt"/>
                      </a:endParaRPr>
                    </a:p>
                  </a:txBody>
                  <a:tcPr/>
                </a:tc>
                <a:tc>
                  <a:txBody>
                    <a:bodyPr/>
                    <a:lstStyle/>
                    <a:p>
                      <a:pPr algn="ctr"/>
                      <a:r>
                        <a:t>144.2</a:t>
                      </a:r>
                      <a:endParaRPr lang="it-IT" dirty="0">
                        <a:latin typeface="+mn-lt"/>
                      </a:endParaRPr>
                    </a:p>
                  </a:txBody>
                  <a:tcPr/>
                </a:tc>
                <a:tc>
                  <a:txBody>
                    <a:bodyPr/>
                    <a:lstStyle/>
                    <a:p>
                      <a:pPr algn="ctr"/>
                      <a:r>
                        <a:t>12.7</a:t>
                      </a:r>
                      <a:endParaRPr lang="it-IT" dirty="0">
                        <a:latin typeface="+mn-lt"/>
                      </a:endParaRPr>
                    </a:p>
                  </a:txBody>
                  <a:tcPr/>
                </a:tc>
                <a:tc>
                  <a:txBody>
                    <a:bodyPr/>
                    <a:lstStyle/>
                    <a:p>
                      <a:r>
                        <a:t>Non riciclato</a:t>
                      </a:r>
                      <a:endParaRPr lang="it-IT" dirty="0">
                        <a:latin typeface="+mn-lt"/>
                      </a:endParaRPr>
                    </a:p>
                  </a:txBody>
                  <a:tcPr/>
                </a:tc>
                <a:extLst>
                  <a:ext uri="{0D108BD9-81ED-4DB2-BD59-A6C34878D82A}">
                    <a16:rowId xmlns:a16="http://schemas.microsoft.com/office/drawing/2014/main" val="10002"/>
                  </a:ext>
                </a:extLst>
              </a:tr>
              <a:tr h="370840">
                <a:tc>
                  <a:txBody>
                    <a:bodyPr/>
                    <a:lstStyle/>
                    <a:p>
                      <a:r>
                        <a:t>Acciaio inossidabile 0.5mm</a:t>
                      </a:r>
                      <a:endParaRPr lang="it-IT" dirty="0">
                        <a:latin typeface="+mn-lt"/>
                      </a:endParaRPr>
                    </a:p>
                  </a:txBody>
                  <a:tcPr/>
                </a:tc>
                <a:tc>
                  <a:txBody>
                    <a:bodyPr/>
                    <a:lstStyle/>
                    <a:p>
                      <a:pPr algn="ctr"/>
                      <a:r>
                        <a:t>140.5</a:t>
                      </a:r>
                      <a:endParaRPr lang="it-IT" dirty="0">
                        <a:latin typeface="+mn-lt"/>
                      </a:endParaRPr>
                    </a:p>
                  </a:txBody>
                  <a:tcPr/>
                </a:tc>
                <a:tc>
                  <a:txBody>
                    <a:bodyPr/>
                    <a:lstStyle/>
                    <a:p>
                      <a:pPr algn="ctr"/>
                      <a:r>
                        <a:t>7.2</a:t>
                      </a:r>
                      <a:endParaRPr lang="it-IT" dirty="0">
                        <a:latin typeface="+mn-lt"/>
                      </a:endParaRPr>
                    </a:p>
                  </a:txBody>
                  <a:tcPr/>
                </a:tc>
                <a:tc>
                  <a:txBody>
                    <a:bodyPr/>
                    <a:lstStyle/>
                    <a:p>
                      <a:r>
                        <a:t>RR = 95%</a:t>
                      </a:r>
                      <a:endParaRPr lang="it-IT" dirty="0">
                        <a:latin typeface="+mn-lt"/>
                      </a:endParaRPr>
                    </a:p>
                  </a:txBody>
                  <a:tcPr/>
                </a:tc>
                <a:extLst>
                  <a:ext uri="{0D108BD9-81ED-4DB2-BD59-A6C34878D82A}">
                    <a16:rowId xmlns:a16="http://schemas.microsoft.com/office/drawing/2014/main" val="10003"/>
                  </a:ext>
                </a:extLst>
              </a:tr>
              <a:tr h="370840">
                <a:tc>
                  <a:txBody>
                    <a:bodyPr/>
                    <a:lstStyle/>
                    <a:p>
                      <a:r>
                        <a:t>Acciaio inossidabile 0.8 mm</a:t>
                      </a:r>
                      <a:endParaRPr lang="it-IT" dirty="0">
                        <a:latin typeface="+mn-lt"/>
                      </a:endParaRPr>
                    </a:p>
                  </a:txBody>
                  <a:tcPr/>
                </a:tc>
                <a:tc>
                  <a:txBody>
                    <a:bodyPr/>
                    <a:lstStyle/>
                    <a:p>
                      <a:pPr algn="ctr"/>
                      <a:r>
                        <a:t>191.7</a:t>
                      </a:r>
                      <a:endParaRPr lang="it-IT" dirty="0">
                        <a:latin typeface="+mn-lt"/>
                      </a:endParaRPr>
                    </a:p>
                  </a:txBody>
                  <a:tcPr/>
                </a:tc>
                <a:tc>
                  <a:txBody>
                    <a:bodyPr/>
                    <a:lstStyle/>
                    <a:p>
                      <a:pPr algn="ctr"/>
                      <a:r>
                        <a:t>11.3</a:t>
                      </a:r>
                      <a:endParaRPr lang="it-IT" dirty="0">
                        <a:latin typeface="+mn-lt"/>
                      </a:endParaRPr>
                    </a:p>
                  </a:txBody>
                  <a:tcPr/>
                </a:tc>
                <a:tc>
                  <a:txBody>
                    <a:bodyPr/>
                    <a:lstStyle/>
                    <a:p>
                      <a:r>
                        <a:rPr dirty="0"/>
                        <a:t>RR = 95%</a:t>
                      </a:r>
                      <a:endParaRPr lang="it-IT" dirty="0">
                        <a:latin typeface="+mn-lt"/>
                      </a:endParaRPr>
                    </a:p>
                  </a:txBody>
                  <a:tcPr/>
                </a:tc>
                <a:extLst>
                  <a:ext uri="{0D108BD9-81ED-4DB2-BD59-A6C34878D82A}">
                    <a16:rowId xmlns:a16="http://schemas.microsoft.com/office/drawing/2014/main" val="10004"/>
                  </a:ext>
                </a:extLst>
              </a:tr>
            </a:tbl>
          </a:graphicData>
        </a:graphic>
      </p:graphicFrame>
      <p:sp>
        <p:nvSpPr>
          <p:cNvPr id="58399"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409175-3CF0-4D5B-BEF9-5790AD72208C}" type="slidenum">
              <a:rPr lang="fr-BE">
                <a:cs typeface="Arial" charset="0"/>
              </a:rPr>
              <a:pPr fontAlgn="base">
                <a:spcBef>
                  <a:spcPct val="0"/>
                </a:spcBef>
                <a:spcAft>
                  <a:spcPct val="0"/>
                </a:spcAft>
              </a:pPr>
              <a:t>17</a:t>
            </a:fld>
            <a:endParaRPr lang="it-IT">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274638"/>
            <a:ext cx="8229600" cy="561975"/>
          </a:xfrm>
        </p:spPr>
        <p:txBody>
          <a:bodyPr/>
          <a:lstStyle/>
          <a:p>
            <a:r>
              <a:rPr lang="it-IT" sz="2800"/>
              <a:t>Efficienza dei materiali</a:t>
            </a:r>
          </a:p>
        </p:txBody>
      </p:sp>
      <p:sp>
        <p:nvSpPr>
          <p:cNvPr id="60418" name="Content Placeholder 2"/>
          <p:cNvSpPr>
            <a:spLocks noGrp="1"/>
          </p:cNvSpPr>
          <p:nvPr>
            <p:ph idx="1"/>
          </p:nvPr>
        </p:nvSpPr>
        <p:spPr>
          <a:xfrm>
            <a:off x="457200" y="1600200"/>
            <a:ext cx="8229600" cy="3700463"/>
          </a:xfrm>
        </p:spPr>
        <p:txBody>
          <a:bodyPr/>
          <a:lstStyle/>
          <a:p>
            <a:pPr marL="0" indent="0" algn="just">
              <a:buFont typeface="Wingdings" pitchFamily="2" charset="2"/>
              <a:buNone/>
            </a:pPr>
            <a:r>
              <a:rPr lang="it-IT" sz="2400" b="1"/>
              <a:t>Ridurre: </a:t>
            </a:r>
          </a:p>
          <a:p>
            <a:pPr marL="0" indent="0" algn="just">
              <a:buFont typeface="Wingdings" pitchFamily="2" charset="2"/>
              <a:buNone/>
            </a:pPr>
            <a:r>
              <a:rPr lang="it-IT" sz="2400"/>
              <a:t>la quantità di materia prima per produrre acciaio inox. (40%), di conseguenza l'emissione di CO2 diminuisce. </a:t>
            </a:r>
          </a:p>
          <a:p>
            <a:pPr marL="0" indent="0" algn="just">
              <a:buFont typeface="Wingdings" pitchFamily="2" charset="2"/>
              <a:buNone/>
            </a:pPr>
            <a:endParaRPr lang="it-IT" sz="2400"/>
          </a:p>
          <a:p>
            <a:pPr marL="0" indent="0" algn="just">
              <a:buFont typeface="Wingdings" pitchFamily="2" charset="2"/>
              <a:buNone/>
            </a:pPr>
            <a:r>
              <a:rPr lang="it-IT" sz="2400" b="1"/>
              <a:t>Riutilizzare:</a:t>
            </a:r>
          </a:p>
          <a:p>
            <a:pPr marL="0" indent="0" algn="just">
              <a:buFont typeface="Wingdings" pitchFamily="2" charset="2"/>
              <a:buNone/>
            </a:pPr>
            <a:r>
              <a:rPr lang="it-IT" sz="2400"/>
              <a:t>La durata degli acciai inossidabili rende il riutilizzo molto importante. </a:t>
            </a:r>
          </a:p>
          <a:p>
            <a:pPr marL="0" indent="0" algn="just">
              <a:buFont typeface="Wingdings" pitchFamily="2" charset="2"/>
              <a:buNone/>
            </a:pPr>
            <a:r>
              <a:rPr lang="it-IT" sz="2400"/>
              <a:t>Esempi: bottiglie, tazze, ciotole, cannucce...</a:t>
            </a:r>
          </a:p>
        </p:txBody>
      </p:sp>
      <p:pic>
        <p:nvPicPr>
          <p:cNvPr id="60419" name="Picture 2"/>
          <p:cNvPicPr>
            <a:picLocks noChangeAspect="1" noChangeArrowheads="1"/>
          </p:cNvPicPr>
          <p:nvPr/>
        </p:nvPicPr>
        <p:blipFill>
          <a:blip r:embed="rId3"/>
          <a:srcRect/>
          <a:stretch>
            <a:fillRect/>
          </a:stretch>
        </p:blipFill>
        <p:spPr bwMode="auto">
          <a:xfrm>
            <a:off x="7596188" y="236538"/>
            <a:ext cx="1254125" cy="1247775"/>
          </a:xfrm>
          <a:prstGeom prst="rect">
            <a:avLst/>
          </a:prstGeom>
          <a:noFill/>
          <a:ln w="9525">
            <a:noFill/>
            <a:miter lim="800000"/>
            <a:headEnd/>
            <a:tailEnd/>
          </a:ln>
        </p:spPr>
      </p:pic>
      <p:pic>
        <p:nvPicPr>
          <p:cNvPr id="60420" name="Picture 5"/>
          <p:cNvPicPr>
            <a:picLocks noChangeAspect="1" noChangeArrowheads="1"/>
          </p:cNvPicPr>
          <p:nvPr/>
        </p:nvPicPr>
        <p:blipFill>
          <a:blip r:embed="rId4"/>
          <a:srcRect/>
          <a:stretch>
            <a:fillRect/>
          </a:stretch>
        </p:blipFill>
        <p:spPr bwMode="auto">
          <a:xfrm>
            <a:off x="7269163" y="5157788"/>
            <a:ext cx="1581150" cy="1584325"/>
          </a:xfrm>
          <a:prstGeom prst="rect">
            <a:avLst/>
          </a:prstGeom>
          <a:noFill/>
          <a:ln w="9525">
            <a:solidFill>
              <a:schemeClr val="tx1"/>
            </a:solidFill>
            <a:miter lim="800000"/>
            <a:headEnd/>
            <a:tailEnd/>
          </a:ln>
        </p:spPr>
      </p:pic>
      <p:sp>
        <p:nvSpPr>
          <p:cNvPr id="6042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4B515D-1FD1-48FC-BF83-1CAE18FC8FB0}" type="slidenum">
              <a:rPr lang="fr-BE">
                <a:cs typeface="Arial" charset="0"/>
              </a:rPr>
              <a:pPr fontAlgn="base">
                <a:spcBef>
                  <a:spcPct val="0"/>
                </a:spcBef>
                <a:spcAft>
                  <a:spcPct val="0"/>
                </a:spcAft>
              </a:pPr>
              <a:t>18</a:t>
            </a:fld>
            <a:endParaRPr lang="it-IT">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4"/>
          <p:cNvSpPr>
            <a:spLocks noGrp="1"/>
          </p:cNvSpPr>
          <p:nvPr>
            <p:ph type="title"/>
          </p:nvPr>
        </p:nvSpPr>
        <p:spPr/>
        <p:txBody>
          <a:bodyPr/>
          <a:lstStyle/>
          <a:p>
            <a:r>
              <a:rPr lang="it-IT" sz="2800" b="0"/>
              <a:t>Esempio: Riutilizzare</a:t>
            </a:r>
            <a:r>
              <a:rPr lang="it-IT"/>
              <a:t> </a:t>
            </a:r>
            <a:r>
              <a:rPr lang="it-IT" sz="2800" b="0" baseline="50000"/>
              <a:t>22</a:t>
            </a:r>
          </a:p>
        </p:txBody>
      </p:sp>
      <p:pic>
        <p:nvPicPr>
          <p:cNvPr id="62466" name="Picture 6"/>
          <p:cNvPicPr>
            <a:picLocks noGrp="1" noChangeAspect="1" noChangeArrowheads="1"/>
          </p:cNvPicPr>
          <p:nvPr>
            <p:ph type="pic" idx="1"/>
          </p:nvPr>
        </p:nvPicPr>
        <p:blipFill>
          <a:blip r:embed="rId3"/>
          <a:srcRect r="46036" b="1752"/>
          <a:stretch>
            <a:fillRect/>
          </a:stretch>
        </p:blipFill>
        <p:spPr>
          <a:xfrm>
            <a:off x="1792288" y="738188"/>
            <a:ext cx="2960687" cy="3919537"/>
          </a:xfrm>
          <a:ln>
            <a:solidFill>
              <a:schemeClr val="tx1"/>
            </a:solidFill>
          </a:ln>
        </p:spPr>
      </p:pic>
      <p:sp>
        <p:nvSpPr>
          <p:cNvPr id="62467" name="Text Placeholder 5"/>
          <p:cNvSpPr>
            <a:spLocks noGrp="1"/>
          </p:cNvSpPr>
          <p:nvPr>
            <p:ph type="body" sz="half" idx="2"/>
          </p:nvPr>
        </p:nvSpPr>
        <p:spPr>
          <a:xfrm>
            <a:off x="1835150" y="5300663"/>
            <a:ext cx="5486400" cy="1158875"/>
          </a:xfrm>
        </p:spPr>
        <p:txBody>
          <a:bodyPr/>
          <a:lstStyle/>
          <a:p>
            <a:pPr algn="just"/>
            <a:r>
              <a:rPr lang="it-IT" sz="1800"/>
              <a:t>I pannelli di acciaio inossidabile si sono sporcati e graffiati dopo circa 50 anni di utilizzo. Durante la ristrutturazione dell'ingresso, i pannelli di acciaio inossidabile vecchi di 50 anni sono stati rimossi, puliti, rifiniti e riutilizzati. </a:t>
            </a:r>
          </a:p>
        </p:txBody>
      </p:sp>
      <p:pic>
        <p:nvPicPr>
          <p:cNvPr id="62468" name="Picture 2"/>
          <p:cNvPicPr>
            <a:picLocks noChangeAspect="1" noChangeArrowheads="1"/>
          </p:cNvPicPr>
          <p:nvPr/>
        </p:nvPicPr>
        <p:blipFill>
          <a:blip r:embed="rId4"/>
          <a:srcRect/>
          <a:stretch>
            <a:fillRect/>
          </a:stretch>
        </p:blipFill>
        <p:spPr bwMode="auto">
          <a:xfrm>
            <a:off x="7596188" y="236538"/>
            <a:ext cx="1254125" cy="1247775"/>
          </a:xfrm>
          <a:prstGeom prst="rect">
            <a:avLst/>
          </a:prstGeom>
          <a:noFill/>
          <a:ln w="9525">
            <a:noFill/>
            <a:miter lim="800000"/>
            <a:headEnd/>
            <a:tailEnd/>
          </a:ln>
        </p:spPr>
      </p:pic>
      <p:sp>
        <p:nvSpPr>
          <p:cNvPr id="62469"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F6C5B2-2EA6-42B4-9A97-5E68D5614362}" type="slidenum">
              <a:rPr lang="fr-BE">
                <a:cs typeface="Arial" charset="0"/>
              </a:rPr>
              <a:pPr fontAlgn="base">
                <a:spcBef>
                  <a:spcPct val="0"/>
                </a:spcBef>
                <a:spcAft>
                  <a:spcPct val="0"/>
                </a:spcAft>
              </a:pPr>
              <a:t>19</a:t>
            </a:fld>
            <a:endParaRPr lang="it-IT">
              <a:cs typeface="Arial" charset="0"/>
            </a:endParaRPr>
          </a:p>
        </p:txBody>
      </p:sp>
      <p:pic>
        <p:nvPicPr>
          <p:cNvPr id="62470" name="Picture 6"/>
          <p:cNvPicPr>
            <a:picLocks noChangeAspect="1" noChangeArrowheads="1"/>
          </p:cNvPicPr>
          <p:nvPr/>
        </p:nvPicPr>
        <p:blipFill>
          <a:blip r:embed="rId3"/>
          <a:srcRect l="56111" b="1752"/>
          <a:stretch>
            <a:fillRect/>
          </a:stretch>
        </p:blipFill>
        <p:spPr bwMode="auto">
          <a:xfrm>
            <a:off x="4827588" y="738188"/>
            <a:ext cx="2408237" cy="3919537"/>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15888"/>
            <a:ext cx="8229600" cy="936625"/>
          </a:xfrm>
        </p:spPr>
        <p:txBody>
          <a:bodyPr/>
          <a:lstStyle/>
          <a:p>
            <a:r>
              <a:rPr lang="it-IT"/>
              <a:t>Definizioni</a:t>
            </a:r>
          </a:p>
        </p:txBody>
      </p:sp>
      <p:sp>
        <p:nvSpPr>
          <p:cNvPr id="28674" name="Content Placeholder 4"/>
          <p:cNvSpPr>
            <a:spLocks noGrp="1"/>
          </p:cNvSpPr>
          <p:nvPr>
            <p:ph idx="1"/>
          </p:nvPr>
        </p:nvSpPr>
        <p:spPr>
          <a:xfrm>
            <a:off x="457200" y="1125538"/>
            <a:ext cx="8291513" cy="5327650"/>
          </a:xfrm>
        </p:spPr>
        <p:txBody>
          <a:bodyPr/>
          <a:lstStyle/>
          <a:p>
            <a:pPr algn="just"/>
            <a:r>
              <a:rPr lang="it-IT" sz="2200" b="1" dirty="0"/>
              <a:t>Gas</a:t>
            </a:r>
            <a:r>
              <a:rPr lang="it-IT" sz="2200" dirty="0"/>
              <a:t> </a:t>
            </a:r>
            <a:r>
              <a:rPr lang="it-IT" sz="2200" b="1" dirty="0"/>
              <a:t>serra (GHG)</a:t>
            </a:r>
            <a:r>
              <a:rPr lang="it-IT" sz="2200" dirty="0"/>
              <a:t>:  emissione di tonnellate di CO2-equivalente /tonnellata di acciaio </a:t>
            </a:r>
            <a:r>
              <a:rPr lang="it-IT" sz="2200" baseline="50000" dirty="0"/>
              <a:t>(1)</a:t>
            </a:r>
            <a:r>
              <a:rPr lang="it-IT" sz="2200" dirty="0"/>
              <a:t> </a:t>
            </a:r>
          </a:p>
          <a:p>
            <a:pPr algn="just"/>
            <a:r>
              <a:rPr lang="it-IT" sz="2200" b="1" dirty="0"/>
              <a:t>Potenziale di riscaldamento globale (GWP)</a:t>
            </a:r>
            <a:r>
              <a:rPr lang="it-IT" sz="2200" dirty="0"/>
              <a:t>: nessun rapporto unitario delle capacità dei diversi gas serra (GHG) di catturare il calore nell'atmosfera rispetto a quelle dell'anidride carbonica (CO2) </a:t>
            </a:r>
            <a:r>
              <a:rPr lang="it-IT" sz="2200" baseline="50000" dirty="0"/>
              <a:t>(7)</a:t>
            </a:r>
            <a:r>
              <a:rPr lang="it-IT" sz="2200" dirty="0"/>
              <a:t>. Per esempio, il GWP del metano è 28 per un periodo di 100 anni. Il GHG primario emesso nella produzione dell'acciaio è CO2.</a:t>
            </a:r>
          </a:p>
          <a:p>
            <a:pPr algn="just"/>
            <a:r>
              <a:rPr lang="it-IT" sz="2200" b="1" dirty="0"/>
              <a:t>Consumo di Energia Primaria (GJ/T) GWP anche denominato Intensità Energetica: </a:t>
            </a:r>
            <a:r>
              <a:rPr lang="it-IT" sz="2200" dirty="0"/>
              <a:t>Il consumo energetico richiede di produrre 1 tonnellata di materiale primario (come ad esempio l'acciaio). </a:t>
            </a:r>
            <a:r>
              <a:rPr lang="it-IT" sz="2200" baseline="50000" dirty="0"/>
              <a:t>(1)</a:t>
            </a:r>
          </a:p>
          <a:p>
            <a:pPr algn="just"/>
            <a:r>
              <a:rPr lang="it-IT" sz="2200" b="1" dirty="0"/>
              <a:t>Requisito di energia lorda (GER)</a:t>
            </a:r>
            <a:r>
              <a:rPr lang="it-IT" sz="2200" dirty="0"/>
              <a:t>:  è la quantità totale di energia necessaria per un prodotto. </a:t>
            </a:r>
            <a:r>
              <a:rPr lang="it-IT" sz="2200" baseline="50000" dirty="0"/>
              <a:t>(8)</a:t>
            </a:r>
          </a:p>
          <a:p>
            <a:pPr algn="just"/>
            <a:r>
              <a:rPr lang="it-IT" sz="2200" b="1" dirty="0"/>
              <a:t>Efficienza</a:t>
            </a:r>
            <a:r>
              <a:rPr lang="it-IT" sz="2200" dirty="0"/>
              <a:t> </a:t>
            </a:r>
            <a:r>
              <a:rPr lang="it-IT" sz="2200" b="1" dirty="0"/>
              <a:t>dei materiali</a:t>
            </a:r>
            <a:r>
              <a:rPr lang="it-IT" sz="2200" dirty="0"/>
              <a:t>: misura la quantità di materiale non destinato allo smaltimento permanente, all'interramento o alla termodistruzione, relativamente alla produzione di acciaio grezzo. </a:t>
            </a:r>
            <a:r>
              <a:rPr lang="it-IT" sz="2200" baseline="50000" dirty="0"/>
              <a:t>(1)</a:t>
            </a:r>
          </a:p>
        </p:txBody>
      </p:sp>
      <p:sp>
        <p:nvSpPr>
          <p:cNvPr id="28675"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1F5AA4-663E-4227-85E2-13F075367DEF}" type="slidenum">
              <a:rPr lang="fr-BE">
                <a:cs typeface="Arial" charset="0"/>
              </a:rPr>
              <a:pPr fontAlgn="base">
                <a:spcBef>
                  <a:spcPct val="0"/>
                </a:spcBef>
                <a:spcAft>
                  <a:spcPct val="0"/>
                </a:spcAft>
              </a:pPr>
              <a:t>2</a:t>
            </a:fld>
            <a:endParaRPr lang="it-IT">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274638"/>
            <a:ext cx="8229600" cy="633412"/>
          </a:xfrm>
        </p:spPr>
        <p:txBody>
          <a:bodyPr/>
          <a:lstStyle/>
          <a:p>
            <a:r>
              <a:rPr lang="it-IT" sz="2800"/>
              <a:t>Efficienza dei materiali</a:t>
            </a:r>
          </a:p>
        </p:txBody>
      </p:sp>
      <p:sp>
        <p:nvSpPr>
          <p:cNvPr id="3" name="Content Placeholder 2"/>
          <p:cNvSpPr>
            <a:spLocks noGrp="1"/>
          </p:cNvSpPr>
          <p:nvPr>
            <p:ph idx="1"/>
          </p:nvPr>
        </p:nvSpPr>
        <p:spPr>
          <a:xfrm>
            <a:off x="457200" y="1600200"/>
            <a:ext cx="8229600" cy="3052763"/>
          </a:xfrm>
        </p:spPr>
        <p:txBody>
          <a:bodyPr>
            <a:normAutofit/>
          </a:bodyPr>
          <a:lstStyle/>
          <a:p>
            <a:pPr marL="0" indent="0" algn="just">
              <a:buFont typeface="Wingdings" pitchFamily="2" charset="2"/>
              <a:buNone/>
            </a:pPr>
            <a:r>
              <a:rPr lang="it-IT" sz="2400" b="1"/>
              <a:t>Riciclare:</a:t>
            </a:r>
          </a:p>
          <a:p>
            <a:pPr marL="0" indent="0" algn="just">
              <a:buFont typeface="Wingdings" pitchFamily="2" charset="2"/>
              <a:buNone/>
            </a:pPr>
            <a:r>
              <a:rPr lang="it-IT" sz="2400"/>
              <a:t>L'acciaio inossidabile è riciclabile al 100%, tutto il rottame raccolto (82%) viene riutilizzato.</a:t>
            </a:r>
          </a:p>
          <a:p>
            <a:pPr marL="0" indent="0" algn="just">
              <a:buFont typeface="Wingdings" pitchFamily="2" charset="2"/>
              <a:buNone/>
            </a:pPr>
            <a:r>
              <a:rPr lang="it-IT" sz="2400"/>
              <a:t>Produzione di acciaio inossidabile con zero rifiuti</a:t>
            </a:r>
            <a:r>
              <a:rPr lang="en-US" sz="2400">
                <a:sym typeface="Wingdings" pitchFamily="2" charset="2"/>
              </a:rPr>
              <a:t></a:t>
            </a:r>
            <a:r>
              <a:rPr lang="it-IT"/>
              <a:t> </a:t>
            </a:r>
            <a:r>
              <a:rPr lang="it-IT" sz="2400"/>
              <a:t>Scorie e polvere sono i principali sottoprodotti e rifiuti che derivano dalla produzione di acciaio. Esempio: le scorie sono utilizzabili nell'asfalto per la realizzazione di strade. </a:t>
            </a:r>
          </a:p>
          <a:p>
            <a:pPr marL="0" indent="0" algn="just"/>
            <a:endParaRPr lang="it-IT" sz="2400"/>
          </a:p>
        </p:txBody>
      </p:sp>
      <p:pic>
        <p:nvPicPr>
          <p:cNvPr id="64515" name="Picture 2"/>
          <p:cNvPicPr>
            <a:picLocks noChangeAspect="1" noChangeArrowheads="1"/>
          </p:cNvPicPr>
          <p:nvPr/>
        </p:nvPicPr>
        <p:blipFill>
          <a:blip r:embed="rId3"/>
          <a:srcRect/>
          <a:stretch>
            <a:fillRect/>
          </a:stretch>
        </p:blipFill>
        <p:spPr bwMode="auto">
          <a:xfrm>
            <a:off x="7596188" y="236538"/>
            <a:ext cx="1254125" cy="1247775"/>
          </a:xfrm>
          <a:prstGeom prst="rect">
            <a:avLst/>
          </a:prstGeom>
          <a:noFill/>
          <a:ln w="9525">
            <a:noFill/>
            <a:miter lim="800000"/>
            <a:headEnd/>
            <a:tailEnd/>
          </a:ln>
        </p:spPr>
      </p:pic>
      <p:sp>
        <p:nvSpPr>
          <p:cNvPr id="6451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948468-F0D2-434B-9D97-1F766A9B54BA}" type="slidenum">
              <a:rPr lang="fr-BE">
                <a:cs typeface="Arial" charset="0"/>
              </a:rPr>
              <a:pPr fontAlgn="base">
                <a:spcBef>
                  <a:spcPct val="0"/>
                </a:spcBef>
                <a:spcAft>
                  <a:spcPct val="0"/>
                </a:spcAft>
              </a:pPr>
              <a:t>20</a:t>
            </a:fld>
            <a:endParaRPr lang="it-IT">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115888"/>
            <a:ext cx="8229600" cy="1009650"/>
          </a:xfrm>
        </p:spPr>
        <p:txBody>
          <a:bodyPr/>
          <a:lstStyle/>
          <a:p>
            <a:r>
              <a:rPr lang="it-IT"/>
              <a:t>LEED* e dati LCI sull'acciaio inossidabile</a:t>
            </a:r>
          </a:p>
        </p:txBody>
      </p:sp>
      <p:sp>
        <p:nvSpPr>
          <p:cNvPr id="3" name="Content Placeholder 2"/>
          <p:cNvSpPr>
            <a:spLocks noGrp="1"/>
          </p:cNvSpPr>
          <p:nvPr>
            <p:ph idx="1"/>
          </p:nvPr>
        </p:nvSpPr>
        <p:spPr>
          <a:xfrm>
            <a:off x="179388" y="1125538"/>
            <a:ext cx="8507412" cy="5472112"/>
          </a:xfrm>
        </p:spPr>
        <p:txBody>
          <a:bodyPr rtlCol="0">
            <a:noAutofit/>
          </a:bodyPr>
          <a:lstStyle/>
          <a:p>
            <a:pPr fontAlgn="auto">
              <a:spcAft>
                <a:spcPts val="0"/>
              </a:spcAft>
              <a:defRPr/>
            </a:pPr>
            <a:r>
              <a:rPr lang="it-IT" sz="2400" dirty="0"/>
              <a:t>Il Green Building Council statunitense ha rilasciato la certificazione “*Leadership in Energy and Environmental Design” versione 4  (LEED v4) nel 2013</a:t>
            </a:r>
          </a:p>
          <a:p>
            <a:pPr lvl="1" fontAlgn="auto">
              <a:spcAft>
                <a:spcPts val="0"/>
              </a:spcAft>
              <a:buFont typeface="Arial" panose="020B0604020202020204" pitchFamily="34" charset="0"/>
              <a:buChar char="–"/>
              <a:defRPr/>
            </a:pPr>
            <a:r>
              <a:rPr lang="it-IT" sz="2000" dirty="0"/>
              <a:t>La nuova versione include cambiamenti a favore dell'acciaio inossidabile: </a:t>
            </a:r>
          </a:p>
          <a:p>
            <a:pPr lvl="2" fontAlgn="auto">
              <a:spcAft>
                <a:spcPts val="0"/>
              </a:spcAft>
              <a:buFont typeface="Arial" panose="020B0604020202020204" pitchFamily="34" charset="0"/>
              <a:buChar char="•"/>
              <a:defRPr/>
            </a:pPr>
            <a:r>
              <a:rPr lang="it-IT" sz="1800" dirty="0"/>
              <a:t>Maggiore enfasi sulla durata in servizio</a:t>
            </a:r>
          </a:p>
          <a:p>
            <a:pPr lvl="2" fontAlgn="auto">
              <a:spcAft>
                <a:spcPts val="0"/>
              </a:spcAft>
              <a:buFont typeface="Arial" panose="020B0604020202020204" pitchFamily="34" charset="0"/>
              <a:buChar char="•"/>
              <a:defRPr/>
            </a:pPr>
            <a:r>
              <a:rPr lang="it-IT" sz="1800" dirty="0"/>
              <a:t>Requisiti più stretti per le emissioni VOC** (un problema per alcuni materiali come la plastica)  </a:t>
            </a:r>
          </a:p>
          <a:p>
            <a:pPr fontAlgn="auto">
              <a:spcAft>
                <a:spcPts val="0"/>
              </a:spcAft>
              <a:defRPr/>
            </a:pPr>
            <a:r>
              <a:rPr lang="it-IT" sz="2400" dirty="0"/>
              <a:t>L'amministrazione dei servizi generali statunitense (gestisce gli edifici e le proprietà US) ha recentemente approvato l'uso di LEED</a:t>
            </a:r>
          </a:p>
          <a:p>
            <a:pPr lvl="1" fontAlgn="auto">
              <a:spcAft>
                <a:spcPts val="0"/>
              </a:spcAft>
              <a:buFont typeface="Arial" panose="020B0604020202020204" pitchFamily="34" charset="0"/>
              <a:buChar char="–"/>
              <a:defRPr/>
            </a:pPr>
            <a:r>
              <a:rPr lang="it-IT" sz="2000" dirty="0"/>
              <a:t>Gli stati e i governi locali richiedono sempre più la certificazione LEED o certificazioni simili per i nuovi edifici o per modificare quelli esistenti </a:t>
            </a:r>
          </a:p>
          <a:p>
            <a:pPr marL="57150" indent="0" fontAlgn="auto">
              <a:spcAft>
                <a:spcPts val="0"/>
              </a:spcAft>
              <a:buFont typeface="Wingdings" pitchFamily="2" charset="2"/>
              <a:buNone/>
              <a:defRPr/>
            </a:pPr>
            <a:endParaRPr lang="it-IT" sz="2400" dirty="0">
              <a:solidFill>
                <a:srgbClr val="0070C0"/>
              </a:solidFill>
            </a:endParaRPr>
          </a:p>
          <a:p>
            <a:pPr marL="57150" indent="0" fontAlgn="auto">
              <a:spcAft>
                <a:spcPts val="0"/>
              </a:spcAft>
              <a:buFont typeface="Wingdings" pitchFamily="2" charset="2"/>
              <a:buNone/>
              <a:defRPr/>
            </a:pPr>
            <a:r>
              <a:rPr lang="it-IT" sz="1800" dirty="0"/>
              <a:t>** VOC: Composti organici volatili: per l'acciaio inossidabile, emissioni molto ridotte durante l'elaborazione e la fabbricazione (ancora nessun dato  disponibile) e nessuna emissione durante l'uso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it-IT"/>
              <a:t>Edificio sostenibile con acciaio inossidabile - The David L. Lawrence Convention Center, Pittsburgh (2003) </a:t>
            </a:r>
            <a:r>
              <a:rPr lang="it-IT" baseline="50000" dirty="0"/>
              <a:t>26</a:t>
            </a:r>
          </a:p>
        </p:txBody>
      </p:sp>
      <p:pic>
        <p:nvPicPr>
          <p:cNvPr id="67586" name="Picture 2" descr="http://www.pgh-sea.com/images/conventioncenter.jpg"/>
          <p:cNvPicPr>
            <a:picLocks noGrp="1" noChangeAspect="1" noChangeArrowheads="1"/>
          </p:cNvPicPr>
          <p:nvPr>
            <p:ph type="pic" idx="1"/>
          </p:nvPr>
        </p:nvPicPr>
        <p:blipFill>
          <a:blip r:embed="rId3"/>
          <a:srcRect t="159" b="159"/>
          <a:stretch>
            <a:fillRect/>
          </a:stretch>
        </p:blipFill>
        <p:spPr>
          <a:ln>
            <a:solidFill>
              <a:schemeClr val="tx1"/>
            </a:solidFill>
          </a:ln>
        </p:spPr>
      </p:pic>
      <p:sp>
        <p:nvSpPr>
          <p:cNvPr id="17" name="Text Placeholder 16"/>
          <p:cNvSpPr>
            <a:spLocks noGrp="1"/>
          </p:cNvSpPr>
          <p:nvPr>
            <p:ph type="body" sz="half" idx="2"/>
          </p:nvPr>
        </p:nvSpPr>
        <p:spPr>
          <a:xfrm>
            <a:off x="1792288" y="5367338"/>
            <a:ext cx="5486400" cy="1374775"/>
          </a:xfrm>
        </p:spPr>
        <p:txBody>
          <a:bodyPr rtlCol="0">
            <a:normAutofit/>
          </a:bodyPr>
          <a:lstStyle/>
          <a:p>
            <a:pPr fontAlgn="auto">
              <a:spcAft>
                <a:spcPts val="0"/>
              </a:spcAft>
              <a:defRPr/>
            </a:pPr>
            <a:r>
              <a:rPr lang="it-IT"/>
              <a:t>Tetto di acciaio inossidabile: </a:t>
            </a:r>
          </a:p>
          <a:p>
            <a:pPr marL="285750" indent="-285750" fontAlgn="auto">
              <a:spcAft>
                <a:spcPts val="0"/>
              </a:spcAft>
              <a:buFont typeface="Arial" panose="020B0604020202020204" pitchFamily="34" charset="0"/>
              <a:buChar char="•"/>
              <a:defRPr/>
            </a:pPr>
            <a:r>
              <a:rPr lang="it-IT"/>
              <a:t>Acciaio inossidabile S30400 </a:t>
            </a:r>
          </a:p>
          <a:p>
            <a:pPr marL="285750" indent="-285750" fontAlgn="auto">
              <a:spcAft>
                <a:spcPts val="0"/>
              </a:spcAft>
              <a:buFont typeface="Arial" panose="020B0604020202020204" pitchFamily="34" charset="0"/>
              <a:buChar char="•"/>
              <a:defRPr/>
            </a:pPr>
            <a:r>
              <a:rPr lang="it-IT"/>
              <a:t>Misure: 280 × 96m</a:t>
            </a:r>
          </a:p>
          <a:p>
            <a:pPr marL="285750" indent="-285750" fontAlgn="auto">
              <a:spcAft>
                <a:spcPts val="0"/>
              </a:spcAft>
              <a:buFont typeface="Arial" panose="020B0604020202020204" pitchFamily="34" charset="0"/>
              <a:buChar char="•"/>
              <a:defRPr/>
            </a:pPr>
            <a:r>
              <a:rPr lang="it-IT"/>
              <a:t>Rivestito con 23.000m</a:t>
            </a:r>
            <a:r>
              <a:rPr lang="it-IT" baseline="30000"/>
              <a:t>2</a:t>
            </a:r>
            <a:r>
              <a:rPr lang="it-IT"/>
              <a:t> di 0,6mm (calibro 24), pesa circa 136 tonnellate.</a:t>
            </a:r>
            <a:endParaRPr lang="it-IT" dirty="0"/>
          </a:p>
        </p:txBody>
      </p:sp>
      <p:sp>
        <p:nvSpPr>
          <p:cNvPr id="67588"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C77380-1699-4E6D-A2E7-62727BAD9AB9}" type="slidenum">
              <a:rPr lang="fr-BE">
                <a:cs typeface="Arial" charset="0"/>
              </a:rPr>
              <a:pPr fontAlgn="base">
                <a:spcBef>
                  <a:spcPct val="0"/>
                </a:spcBef>
                <a:spcAft>
                  <a:spcPct val="0"/>
                </a:spcAft>
              </a:pPr>
              <a:t>22</a:t>
            </a:fld>
            <a:endParaRPr lang="it-IT">
              <a:cs typeface="Arial" charset="0"/>
            </a:endParaRPr>
          </a:p>
        </p:txBody>
      </p:sp>
      <p:pic>
        <p:nvPicPr>
          <p:cNvPr id="67589" name="Picture 9" descr="leed gold Amonix ottiene la certificazione LEED">
            <a:hlinkClick r:id="rId4"/>
          </p:cNvPr>
          <p:cNvPicPr>
            <a:picLocks noChangeAspect="1" noChangeArrowheads="1"/>
          </p:cNvPicPr>
          <p:nvPr/>
        </p:nvPicPr>
        <p:blipFill>
          <a:blip r:embed="rId5"/>
          <a:srcRect/>
          <a:stretch>
            <a:fillRect/>
          </a:stretch>
        </p:blipFill>
        <p:spPr bwMode="auto">
          <a:xfrm rot="-1571203">
            <a:off x="2060575" y="942975"/>
            <a:ext cx="1449388" cy="1358900"/>
          </a:xfrm>
          <a:prstGeom prst="rect">
            <a:avLst/>
          </a:prstGeom>
          <a:noFill/>
          <a:ln w="9525">
            <a:solidFill>
              <a:schemeClr val="tx1"/>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p:txBody>
          <a:bodyPr/>
          <a:lstStyle/>
          <a:p>
            <a:r>
              <a:rPr lang="it-IT"/>
              <a:t>Edificio sostenibile con acciaio inossidabile: </a:t>
            </a:r>
            <a:br>
              <a:rPr lang="it-IT"/>
            </a:br>
            <a:r>
              <a:rPr lang="it-IT"/>
              <a:t>stato Gold LEED</a:t>
            </a:r>
          </a:p>
        </p:txBody>
      </p:sp>
      <p:sp>
        <p:nvSpPr>
          <p:cNvPr id="69634" name="Content Placeholder 7"/>
          <p:cNvSpPr>
            <a:spLocks noGrp="1"/>
          </p:cNvSpPr>
          <p:nvPr>
            <p:ph idx="1"/>
          </p:nvPr>
        </p:nvSpPr>
        <p:spPr/>
        <p:txBody>
          <a:bodyPr/>
          <a:lstStyle/>
          <a:p>
            <a:pPr marL="0" indent="0">
              <a:buFont typeface="Wingdings" pitchFamily="2" charset="2"/>
              <a:buNone/>
            </a:pPr>
            <a:r>
              <a:rPr lang="it-IT"/>
              <a:t>Lo stato Gold </a:t>
            </a:r>
            <a:r>
              <a:rPr lang="it-IT" b="1"/>
              <a:t>LEED</a:t>
            </a:r>
            <a:r>
              <a:rPr lang="it-IT"/>
              <a:t> (Leadership in Energy and Environment Design) riconosce:</a:t>
            </a:r>
          </a:p>
          <a:p>
            <a:pPr lvl="1"/>
            <a:r>
              <a:rPr lang="it-IT"/>
              <a:t>il rinnovamento di aree industriali dismesse</a:t>
            </a:r>
          </a:p>
          <a:p>
            <a:pPr lvl="1"/>
            <a:r>
              <a:rPr lang="it-IT"/>
              <a:t>la sistemazione di trasporti alternativi</a:t>
            </a:r>
          </a:p>
          <a:p>
            <a:pPr lvl="1"/>
            <a:r>
              <a:rPr lang="it-IT"/>
              <a:t>il consumo ridotto di acqua</a:t>
            </a:r>
          </a:p>
          <a:p>
            <a:pPr lvl="1"/>
            <a:r>
              <a:rPr lang="it-IT"/>
              <a:t>prestazioni energetiche efficienti</a:t>
            </a:r>
          </a:p>
          <a:p>
            <a:pPr lvl="1"/>
            <a:r>
              <a:rPr lang="it-IT"/>
              <a:t>l'uso di materiali che non emettono o emettono basse quantità di tossine</a:t>
            </a:r>
          </a:p>
          <a:p>
            <a:pPr lvl="1"/>
            <a:r>
              <a:rPr lang="it-IT"/>
              <a:t>il design innovativo</a:t>
            </a:r>
          </a:p>
        </p:txBody>
      </p:sp>
      <p:sp>
        <p:nvSpPr>
          <p:cNvPr id="69635"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3A434A-B940-4778-BA10-895F975DF9D4}" type="slidenum">
              <a:rPr lang="fr-BE">
                <a:cs typeface="Arial" charset="0"/>
              </a:rPr>
              <a:pPr fontAlgn="base">
                <a:spcBef>
                  <a:spcPct val="0"/>
                </a:spcBef>
                <a:spcAft>
                  <a:spcPct val="0"/>
                </a:spcAft>
              </a:pPr>
              <a:t>23</a:t>
            </a:fld>
            <a:endParaRPr lang="it-IT">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it-IT" dirty="0"/>
              <a:t>Opere civili sostenibili con l'acciaio inossidabile:</a:t>
            </a:r>
            <a:br>
              <a:rPr dirty="0"/>
            </a:br>
            <a:r>
              <a:rPr lang="it-IT" dirty="0"/>
              <a:t>il pontile di Progreso </a:t>
            </a:r>
            <a:r>
              <a:rPr lang="it-IT" baseline="30000" dirty="0"/>
              <a:t>27</a:t>
            </a:r>
          </a:p>
        </p:txBody>
      </p:sp>
      <p:sp>
        <p:nvSpPr>
          <p:cNvPr id="71682" name="Text Placeholder 6"/>
          <p:cNvSpPr>
            <a:spLocks noGrp="1"/>
          </p:cNvSpPr>
          <p:nvPr>
            <p:ph type="body" sz="half" idx="2"/>
          </p:nvPr>
        </p:nvSpPr>
        <p:spPr/>
        <p:txBody>
          <a:bodyPr/>
          <a:lstStyle/>
          <a:p>
            <a:pPr algn="just"/>
            <a:r>
              <a:rPr lang="it-IT"/>
              <a:t>A Progreso, in Messico, è stato costruito un pontile nel 1970. L'ambiente marino ha corroso l'armatura in acciaio al carbonio – la struttura è crollata.</a:t>
            </a:r>
          </a:p>
        </p:txBody>
      </p:sp>
      <p:pic>
        <p:nvPicPr>
          <p:cNvPr id="71683" name="Picture 2"/>
          <p:cNvPicPr>
            <a:picLocks noGrp="1" noChangeAspect="1" noChangeArrowheads="1"/>
          </p:cNvPicPr>
          <p:nvPr>
            <p:ph type="pic" idx="1"/>
          </p:nvPr>
        </p:nvPicPr>
        <p:blipFill>
          <a:blip r:embed="rId3"/>
          <a:srcRect l="16896" t="14140" r="17764" b="38905"/>
          <a:stretch>
            <a:fillRect/>
          </a:stretch>
        </p:blipFill>
        <p:spPr>
          <a:xfrm>
            <a:off x="1822450" y="2505075"/>
            <a:ext cx="5486400" cy="1931988"/>
          </a:xfrm>
          <a:ln>
            <a:solidFill>
              <a:schemeClr val="tx1"/>
            </a:solidFill>
          </a:ln>
        </p:spPr>
      </p:pic>
      <p:sp>
        <p:nvSpPr>
          <p:cNvPr id="71684"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964965-4985-45D4-BF3F-2202FEBD949C}" type="slidenum">
              <a:rPr lang="fr-BE">
                <a:cs typeface="Arial" charset="0"/>
              </a:rPr>
              <a:pPr fontAlgn="base">
                <a:spcBef>
                  <a:spcPct val="0"/>
                </a:spcBef>
                <a:spcAft>
                  <a:spcPct val="0"/>
                </a:spcAft>
              </a:pPr>
              <a:t>24</a:t>
            </a:fld>
            <a:endParaRPr lang="it-IT">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it-IT"/>
              <a:t>Opere civili sostenibili con l'acciaio inossidabile:</a:t>
            </a:r>
            <a:br/>
            <a:r>
              <a:rPr lang="it-IT"/>
              <a:t>il pontile di Progreso</a:t>
            </a:r>
            <a:endParaRPr lang="it-IT" dirty="0"/>
          </a:p>
        </p:txBody>
      </p:sp>
      <p:sp>
        <p:nvSpPr>
          <p:cNvPr id="73730" name="Text Placeholder 6"/>
          <p:cNvSpPr>
            <a:spLocks noGrp="1"/>
          </p:cNvSpPr>
          <p:nvPr>
            <p:ph type="body" sz="half" idx="2"/>
          </p:nvPr>
        </p:nvSpPr>
        <p:spPr/>
        <p:txBody>
          <a:bodyPr/>
          <a:lstStyle/>
          <a:p>
            <a:pPr algn="just"/>
            <a:r>
              <a:rPr lang="it-IT"/>
              <a:t>Il pontile vicino è stato eretto nel 1937 – 1941 usando armature in acciaio inossidabile.</a:t>
            </a:r>
          </a:p>
        </p:txBody>
      </p:sp>
      <p:pic>
        <p:nvPicPr>
          <p:cNvPr id="73731" name="Picture 2"/>
          <p:cNvPicPr>
            <a:picLocks noGrp="1" noChangeAspect="1" noChangeArrowheads="1"/>
          </p:cNvPicPr>
          <p:nvPr>
            <p:ph type="pic" idx="1"/>
          </p:nvPr>
        </p:nvPicPr>
        <p:blipFill>
          <a:blip r:embed="rId3"/>
          <a:srcRect l="7077" t="25967" r="7077" b="27078"/>
          <a:stretch>
            <a:fillRect/>
          </a:stretch>
        </p:blipFill>
        <p:spPr>
          <a:xfrm>
            <a:off x="1822450" y="2492375"/>
            <a:ext cx="5486400" cy="1931988"/>
          </a:xfrm>
          <a:ln>
            <a:solidFill>
              <a:schemeClr val="tx1"/>
            </a:solidFill>
          </a:ln>
        </p:spPr>
      </p:pic>
      <p:sp>
        <p:nvSpPr>
          <p:cNvPr id="73732"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67A279-E633-410E-BD72-52ED93CEC25A}" type="slidenum">
              <a:rPr lang="fr-BE">
                <a:cs typeface="Arial" charset="0"/>
              </a:rPr>
              <a:pPr fontAlgn="base">
                <a:spcBef>
                  <a:spcPct val="0"/>
                </a:spcBef>
                <a:spcAft>
                  <a:spcPct val="0"/>
                </a:spcAft>
              </a:pPr>
              <a:t>25</a:t>
            </a:fld>
            <a:endParaRPr lang="it-IT">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it-IT"/>
              <a:t>Opere civili sostenibili con l'acciaio inossidabile:</a:t>
            </a:r>
            <a:br/>
            <a:r>
              <a:rPr lang="it-IT"/>
              <a:t>il pontile di Progreso</a:t>
            </a:r>
            <a:endParaRPr lang="it-IT" dirty="0"/>
          </a:p>
        </p:txBody>
      </p:sp>
      <p:sp>
        <p:nvSpPr>
          <p:cNvPr id="75778" name="Text Placeholder 6"/>
          <p:cNvSpPr>
            <a:spLocks noGrp="1"/>
          </p:cNvSpPr>
          <p:nvPr>
            <p:ph type="body" sz="half" idx="2"/>
          </p:nvPr>
        </p:nvSpPr>
        <p:spPr/>
        <p:txBody>
          <a:bodyPr/>
          <a:lstStyle/>
          <a:p>
            <a:pPr algn="just"/>
            <a:r>
              <a:rPr lang="it-IT"/>
              <a:t>Da allora, non sono stati necessari interventi di manutenzione ed è rimasto intatto.</a:t>
            </a:r>
          </a:p>
        </p:txBody>
      </p:sp>
      <p:pic>
        <p:nvPicPr>
          <p:cNvPr id="75779" name="Picture 2"/>
          <p:cNvPicPr preferRelativeResize="0">
            <a:picLocks noGrp="1" noChangeArrowheads="1"/>
          </p:cNvPicPr>
          <p:nvPr>
            <p:ph type="pic" idx="1"/>
          </p:nvPr>
        </p:nvPicPr>
        <p:blipFill>
          <a:blip r:embed="rId3"/>
          <a:srcRect/>
          <a:stretch>
            <a:fillRect/>
          </a:stretch>
        </p:blipFill>
        <p:spPr>
          <a:xfrm>
            <a:off x="1822450" y="2492375"/>
            <a:ext cx="5486400" cy="1933575"/>
          </a:xfrm>
          <a:ln>
            <a:solidFill>
              <a:schemeClr val="tx1"/>
            </a:solidFill>
          </a:ln>
        </p:spPr>
      </p:pic>
      <p:sp>
        <p:nvSpPr>
          <p:cNvPr id="75780"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D24D3D-F5E0-48A3-97D9-8982FF0B1F24}" type="slidenum">
              <a:rPr lang="fr-BE">
                <a:cs typeface="Arial" charset="0"/>
              </a:rPr>
              <a:pPr fontAlgn="base">
                <a:spcBef>
                  <a:spcPct val="0"/>
                </a:spcBef>
                <a:spcAft>
                  <a:spcPct val="0"/>
                </a:spcAft>
              </a:pPr>
              <a:t>26</a:t>
            </a:fld>
            <a:endParaRPr lang="it-IT">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it-IT"/>
              <a:t>2. Sociale</a:t>
            </a:r>
          </a:p>
        </p:txBody>
      </p:sp>
      <p:sp>
        <p:nvSpPr>
          <p:cNvPr id="5" name="Content Placeholder 4"/>
          <p:cNvSpPr>
            <a:spLocks noGrp="1"/>
          </p:cNvSpPr>
          <p:nvPr>
            <p:ph idx="1"/>
          </p:nvPr>
        </p:nvSpPr>
        <p:spPr>
          <a:xfrm>
            <a:off x="250825" y="1268413"/>
            <a:ext cx="8435975" cy="5184775"/>
          </a:xfrm>
        </p:spPr>
        <p:txBody>
          <a:bodyPr rtlCol="0">
            <a:noAutofit/>
          </a:bodyPr>
          <a:lstStyle/>
          <a:p>
            <a:pPr marL="0" indent="0" algn="just" fontAlgn="auto">
              <a:spcAft>
                <a:spcPts val="0"/>
              </a:spcAft>
              <a:buFont typeface="Wingdings" pitchFamily="2" charset="2"/>
              <a:buNone/>
              <a:defRPr/>
            </a:pPr>
            <a:r>
              <a:rPr lang="it-IT" sz="2000" dirty="0"/>
              <a:t>Un materiale sostenibile non danneggia le persone che lo lavorano o producono, che lo manipolano durante l'uso, il riciclaggio e lo smaltimento finale.</a:t>
            </a:r>
            <a:endParaRPr lang="it-IT" sz="1400" dirty="0"/>
          </a:p>
          <a:p>
            <a:pPr algn="just" fontAlgn="auto">
              <a:spcAft>
                <a:spcPts val="0"/>
              </a:spcAft>
              <a:defRPr/>
            </a:pPr>
            <a:endParaRPr lang="it-IT" sz="1400" dirty="0"/>
          </a:p>
          <a:p>
            <a:pPr algn="just" fontAlgn="auto">
              <a:spcAft>
                <a:spcPts val="0"/>
              </a:spcAft>
              <a:defRPr/>
            </a:pPr>
            <a:r>
              <a:rPr lang="it-IT" sz="2000" dirty="0"/>
              <a:t>L'acciaio inossidabile non è pericoloso per le persone né durante la produzione né durante l'utilizzo. Per queste ragioni, gli acciai inossidabili sono il materiale primario nelle applicazioni mediche, alimentari, domestiche e di catering. </a:t>
            </a:r>
          </a:p>
          <a:p>
            <a:pPr algn="just" fontAlgn="auto">
              <a:spcAft>
                <a:spcPts val="0"/>
              </a:spcAft>
              <a:defRPr/>
            </a:pPr>
            <a:endParaRPr lang="it-IT" sz="2000" dirty="0"/>
          </a:p>
          <a:p>
            <a:pPr algn="just" fontAlgn="auto">
              <a:spcAft>
                <a:spcPts val="0"/>
              </a:spcAft>
              <a:defRPr/>
            </a:pPr>
            <a:r>
              <a:rPr lang="it-IT" sz="2000" dirty="0"/>
              <a:t>La sicurezza, come ad esempio un posto di lavoro sano ed esente da infortuni, è la priorità fondamentale per l'industria dell'acciaio inossidabile. </a:t>
            </a:r>
          </a:p>
          <a:p>
            <a:pPr algn="just" fontAlgn="auto">
              <a:spcAft>
                <a:spcPts val="0"/>
              </a:spcAft>
              <a:defRPr/>
            </a:pPr>
            <a:endParaRPr lang="it-IT" sz="2000" dirty="0"/>
          </a:p>
          <a:p>
            <a:pPr algn="just" fontAlgn="auto">
              <a:spcAft>
                <a:spcPts val="0"/>
              </a:spcAft>
              <a:defRPr/>
            </a:pPr>
            <a:r>
              <a:rPr lang="it-IT" sz="2000" dirty="0"/>
              <a:t>L'acciaio inossidabile migliora anche la qualità di vita permettendo dei progressi tecnici. Ad esempio gli impianti che ci forniscono acqua potabile, cibo e farmaci non sarebbero così igienici ed efficienti senza l'acciaio inossidabile.</a:t>
            </a:r>
          </a:p>
        </p:txBody>
      </p:sp>
      <p:sp>
        <p:nvSpPr>
          <p:cNvPr id="77827"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893DD1-0F2F-4157-899B-9372CE298E94}" type="slidenum">
              <a:rPr lang="fr-BE">
                <a:cs typeface="Arial" charset="0"/>
              </a:rPr>
              <a:pPr fontAlgn="base">
                <a:spcBef>
                  <a:spcPct val="0"/>
                </a:spcBef>
                <a:spcAft>
                  <a:spcPct val="0"/>
                </a:spcAft>
              </a:pPr>
              <a:t>27</a:t>
            </a:fld>
            <a:endParaRPr lang="it-IT">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it-IT"/>
              <a:t>3. Economica</a:t>
            </a:r>
          </a:p>
        </p:txBody>
      </p:sp>
      <p:sp>
        <p:nvSpPr>
          <p:cNvPr id="86018"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1B2FD5-54C9-4A20-91D9-ABA27E9A7B06}" type="slidenum">
              <a:rPr lang="fr-BE">
                <a:cs typeface="Arial" charset="0"/>
              </a:rPr>
              <a:pPr fontAlgn="base">
                <a:spcBef>
                  <a:spcPct val="0"/>
                </a:spcBef>
                <a:spcAft>
                  <a:spcPct val="0"/>
                </a:spcAft>
              </a:pPr>
              <a:t>28</a:t>
            </a:fld>
            <a:endParaRPr lang="it-IT">
              <a:cs typeface="Arial" charset="0"/>
            </a:endParaRPr>
          </a:p>
        </p:txBody>
      </p:sp>
      <p:grpSp>
        <p:nvGrpSpPr>
          <p:cNvPr id="86019" name="Group 10"/>
          <p:cNvGrpSpPr>
            <a:grpSpLocks noChangeAspect="1"/>
          </p:cNvGrpSpPr>
          <p:nvPr/>
        </p:nvGrpSpPr>
        <p:grpSpPr bwMode="auto">
          <a:xfrm>
            <a:off x="2095500" y="1484313"/>
            <a:ext cx="4924425" cy="4926012"/>
            <a:chOff x="827584" y="548680"/>
            <a:chExt cx="4320000" cy="4320000"/>
          </a:xfrm>
        </p:grpSpPr>
        <p:sp>
          <p:nvSpPr>
            <p:cNvPr id="5" name="Oval 4"/>
            <p:cNvSpPr/>
            <p:nvPr/>
          </p:nvSpPr>
          <p:spPr>
            <a:xfrm>
              <a:off x="827584" y="548680"/>
              <a:ext cx="4320000" cy="4320000"/>
            </a:xfrm>
            <a:prstGeom prst="ellipse">
              <a:avLst/>
            </a:prstGeom>
            <a:solidFill>
              <a:srgbClr val="78A5D8"/>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6" name="Oval 5"/>
            <p:cNvSpPr/>
            <p:nvPr/>
          </p:nvSpPr>
          <p:spPr>
            <a:xfrm>
              <a:off x="2267584" y="621074"/>
              <a:ext cx="1512418" cy="151193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p>
              <a:pPr algn="ctr" fontAlgn="auto">
                <a:spcBef>
                  <a:spcPts val="0"/>
                </a:spcBef>
                <a:spcAft>
                  <a:spcPts val="0"/>
                </a:spcAft>
                <a:defRPr/>
              </a:pPr>
              <a:r>
                <a:rPr lang="it-IT" sz="1400" dirty="0">
                  <a:solidFill>
                    <a:schemeClr val="bg1"/>
                  </a:solidFill>
                </a:rPr>
                <a:t>300.000</a:t>
              </a:r>
            </a:p>
            <a:p>
              <a:pPr algn="ctr" fontAlgn="auto">
                <a:spcBef>
                  <a:spcPts val="0"/>
                </a:spcBef>
                <a:spcAft>
                  <a:spcPts val="0"/>
                </a:spcAft>
                <a:defRPr/>
              </a:pPr>
              <a:r>
                <a:rPr lang="it-IT" sz="1000" dirty="0">
                  <a:solidFill>
                    <a:schemeClr val="bg1"/>
                  </a:solidFill>
                </a:rPr>
                <a:t>Persone direttamente o indirettamente</a:t>
              </a:r>
              <a:r>
                <a:rPr lang="it-IT" sz="1000" dirty="0"/>
                <a:t> </a:t>
              </a:r>
              <a:r>
                <a:rPr lang="it-IT" sz="1000" dirty="0">
                  <a:solidFill>
                    <a:schemeClr val="bg1"/>
                  </a:solidFill>
                </a:rPr>
                <a:t>occupate nell'industria</a:t>
              </a:r>
              <a:r>
                <a:rPr lang="it-IT" sz="1000" dirty="0"/>
                <a:t> </a:t>
              </a:r>
              <a:r>
                <a:rPr lang="it-IT" sz="1000" dirty="0">
                  <a:solidFill>
                    <a:schemeClr val="bg1"/>
                  </a:solidFill>
                </a:rPr>
                <a:t>dell'acciaio</a:t>
              </a:r>
              <a:r>
                <a:rPr lang="it-IT" sz="1000" dirty="0"/>
                <a:t> </a:t>
              </a:r>
              <a:r>
                <a:rPr lang="it-IT" sz="1000" dirty="0">
                  <a:solidFill>
                    <a:schemeClr val="bg1"/>
                  </a:solidFill>
                </a:rPr>
                <a:t>inossidabile</a:t>
              </a:r>
              <a:r>
                <a:rPr lang="it-IT" sz="1000" dirty="0"/>
                <a:t> </a:t>
              </a:r>
              <a:r>
                <a:rPr lang="it-IT" sz="1000" dirty="0">
                  <a:solidFill>
                    <a:schemeClr val="bg1"/>
                  </a:solidFill>
                </a:rPr>
                <a:t>nel mondo</a:t>
              </a:r>
            </a:p>
          </p:txBody>
        </p:sp>
        <p:sp>
          <p:nvSpPr>
            <p:cNvPr id="7" name="Oval 6"/>
            <p:cNvSpPr/>
            <p:nvPr/>
          </p:nvSpPr>
          <p:spPr>
            <a:xfrm>
              <a:off x="972420" y="1690285"/>
              <a:ext cx="1367582" cy="136853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p>
              <a:pPr algn="ctr" fontAlgn="auto">
                <a:spcBef>
                  <a:spcPts val="0"/>
                </a:spcBef>
                <a:spcAft>
                  <a:spcPts val="0"/>
                </a:spcAft>
                <a:defRPr/>
              </a:pPr>
              <a:r>
                <a:rPr lang="it-IT" sz="1200" dirty="0"/>
                <a:t>130 miliardi di dollari statunitensi</a:t>
              </a:r>
            </a:p>
            <a:p>
              <a:pPr algn="ctr" fontAlgn="auto">
                <a:spcBef>
                  <a:spcPts val="0"/>
                </a:spcBef>
                <a:spcAft>
                  <a:spcPts val="0"/>
                </a:spcAft>
                <a:defRPr/>
              </a:pPr>
              <a:r>
                <a:rPr lang="it-IT" sz="1000" dirty="0"/>
                <a:t>Fatturato dell'industria globale dell'acciaio inossidabile, 2010</a:t>
              </a:r>
            </a:p>
          </p:txBody>
        </p:sp>
        <p:sp>
          <p:nvSpPr>
            <p:cNvPr id="8" name="Oval 7"/>
            <p:cNvSpPr/>
            <p:nvPr/>
          </p:nvSpPr>
          <p:spPr>
            <a:xfrm>
              <a:off x="3780002" y="1772424"/>
              <a:ext cx="1224140" cy="12251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p>
              <a:pPr algn="ctr" fontAlgn="auto">
                <a:spcBef>
                  <a:spcPts val="0"/>
                </a:spcBef>
                <a:spcAft>
                  <a:spcPts val="0"/>
                </a:spcAft>
                <a:defRPr/>
              </a:pPr>
              <a:r>
                <a:rPr lang="it-IT" sz="1400" dirty="0"/>
                <a:t>6%</a:t>
              </a:r>
              <a:r>
                <a:rPr lang="it-IT" dirty="0"/>
                <a:t> </a:t>
              </a:r>
              <a:r>
                <a:rPr lang="it-IT" sz="1000" dirty="0"/>
                <a:t>di aumento medio nella produzione ogni anno dal 1970</a:t>
              </a:r>
            </a:p>
          </p:txBody>
        </p:sp>
        <p:sp>
          <p:nvSpPr>
            <p:cNvPr id="9" name="Oval 8"/>
            <p:cNvSpPr/>
            <p:nvPr/>
          </p:nvSpPr>
          <p:spPr>
            <a:xfrm>
              <a:off x="1620002" y="3320552"/>
              <a:ext cx="899652" cy="900755"/>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p>
              <a:pPr algn="ctr" fontAlgn="auto">
                <a:spcBef>
                  <a:spcPts val="0"/>
                </a:spcBef>
                <a:spcAft>
                  <a:spcPts val="0"/>
                </a:spcAft>
                <a:defRPr/>
              </a:pPr>
              <a:r>
                <a:rPr lang="it-IT" sz="1200" dirty="0"/>
                <a:t>100%</a:t>
              </a:r>
            </a:p>
            <a:p>
              <a:pPr algn="ctr" fontAlgn="auto">
                <a:spcBef>
                  <a:spcPts val="0"/>
                </a:spcBef>
                <a:spcAft>
                  <a:spcPts val="0"/>
                </a:spcAft>
                <a:defRPr/>
              </a:pPr>
              <a:r>
                <a:rPr lang="it-IT" sz="900" dirty="0"/>
                <a:t>riciclabile</a:t>
              </a:r>
            </a:p>
            <a:p>
              <a:pPr algn="ctr" fontAlgn="auto">
                <a:spcBef>
                  <a:spcPts val="0"/>
                </a:spcBef>
                <a:spcAft>
                  <a:spcPts val="0"/>
                </a:spcAft>
                <a:defRPr/>
              </a:pPr>
              <a:r>
                <a:rPr lang="it-IT" sz="900" dirty="0"/>
                <a:t>per sempre</a:t>
              </a:r>
            </a:p>
          </p:txBody>
        </p:sp>
        <p:sp>
          <p:nvSpPr>
            <p:cNvPr id="10" name="Oval 9"/>
            <p:cNvSpPr/>
            <p:nvPr/>
          </p:nvSpPr>
          <p:spPr>
            <a:xfrm>
              <a:off x="2951376" y="3213353"/>
              <a:ext cx="1260348" cy="1259942"/>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p>
              <a:pPr algn="ctr" fontAlgn="auto">
                <a:spcBef>
                  <a:spcPts val="0"/>
                </a:spcBef>
                <a:spcAft>
                  <a:spcPts val="0"/>
                </a:spcAft>
                <a:defRPr/>
              </a:pPr>
              <a:r>
                <a:rPr lang="it-IT" sz="1000" dirty="0"/>
                <a:t>30 milioni di tonnellate di acciaio inossidabile fabbricate nel 2010</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590550" y="319088"/>
            <a:ext cx="8229600" cy="777875"/>
          </a:xfrm>
        </p:spPr>
        <p:txBody>
          <a:bodyPr/>
          <a:lstStyle/>
          <a:p>
            <a:r>
              <a:rPr lang="it-IT" sz="2800"/>
              <a:t>Costo del ciclo di vita (LCC) </a:t>
            </a:r>
            <a:r>
              <a:rPr lang="it-IT" sz="2000" baseline="50000"/>
              <a:t>30</a:t>
            </a:r>
            <a:r>
              <a:rPr lang="it-IT"/>
              <a:t> </a:t>
            </a:r>
            <a:endParaRPr lang="it-IT" sz="2800"/>
          </a:p>
        </p:txBody>
      </p:sp>
      <p:sp>
        <p:nvSpPr>
          <p:cNvPr id="88066" name="Content Placeholder 2"/>
          <p:cNvSpPr>
            <a:spLocks noGrp="1"/>
          </p:cNvSpPr>
          <p:nvPr>
            <p:ph idx="1"/>
          </p:nvPr>
        </p:nvSpPr>
        <p:spPr>
          <a:xfrm>
            <a:off x="457200" y="1341438"/>
            <a:ext cx="8229600" cy="1366837"/>
          </a:xfrm>
        </p:spPr>
        <p:txBody>
          <a:bodyPr/>
          <a:lstStyle/>
          <a:p>
            <a:r>
              <a:rPr lang="it-IT" sz="1800"/>
              <a:t>LCC è il costo di un bene durante il suo ciclo di vita, mentre adempie ai requisiti delle prestazioni (ISO 15686-5).</a:t>
            </a:r>
          </a:p>
          <a:p>
            <a:r>
              <a:rPr lang="it-IT" sz="1800"/>
              <a:t>LCC è la somma di tutti i costi correlati a un prodotto sostenuti durante il ciclo di vita:</a:t>
            </a:r>
          </a:p>
        </p:txBody>
      </p:sp>
      <p:pic>
        <p:nvPicPr>
          <p:cNvPr id="88067" name="Grafik 7"/>
          <p:cNvPicPr>
            <a:picLocks noChangeAspect="1" noChangeArrowheads="1"/>
          </p:cNvPicPr>
          <p:nvPr/>
        </p:nvPicPr>
        <p:blipFill>
          <a:blip r:embed="rId3"/>
          <a:srcRect/>
          <a:stretch>
            <a:fillRect/>
          </a:stretch>
        </p:blipFill>
        <p:spPr bwMode="auto">
          <a:xfrm>
            <a:off x="2249488" y="2984500"/>
            <a:ext cx="4645025" cy="3757613"/>
          </a:xfrm>
          <a:prstGeom prst="rect">
            <a:avLst/>
          </a:prstGeom>
          <a:noFill/>
          <a:ln w="9525">
            <a:noFill/>
            <a:miter lim="800000"/>
            <a:headEnd/>
            <a:tailEnd/>
          </a:ln>
        </p:spPr>
      </p:pic>
      <p:sp>
        <p:nvSpPr>
          <p:cNvPr id="88068" name="Rechteck 8"/>
          <p:cNvSpPr>
            <a:spLocks noChangeArrowheads="1"/>
          </p:cNvSpPr>
          <p:nvPr/>
        </p:nvSpPr>
        <p:spPr bwMode="auto">
          <a:xfrm>
            <a:off x="11113" y="2606675"/>
            <a:ext cx="9144000" cy="461963"/>
          </a:xfrm>
          <a:prstGeom prst="rect">
            <a:avLst/>
          </a:prstGeom>
          <a:noFill/>
          <a:ln w="9525">
            <a:noFill/>
            <a:miter lim="800000"/>
            <a:headEnd/>
            <a:tailEnd/>
          </a:ln>
        </p:spPr>
        <p:txBody>
          <a:bodyPr>
            <a:spAutoFit/>
          </a:bodyPr>
          <a:lstStyle/>
          <a:p>
            <a:pPr algn="ctr"/>
            <a:r>
              <a:rPr lang="it-IT" sz="2400" b="1">
                <a:latin typeface="Calibri" pitchFamily="34" charset="0"/>
              </a:rPr>
              <a:t>ideazione</a:t>
            </a:r>
            <a:r>
              <a:rPr lang="en-US" sz="2400" b="1">
                <a:latin typeface="Calibri" pitchFamily="34" charset="0"/>
                <a:sym typeface="Wingdings" pitchFamily="2" charset="2"/>
              </a:rPr>
              <a:t></a:t>
            </a:r>
            <a:r>
              <a:rPr lang="it-IT" sz="2400" b="1">
                <a:latin typeface="Calibri" pitchFamily="34" charset="0"/>
              </a:rPr>
              <a:t> fabbricazione </a:t>
            </a:r>
            <a:r>
              <a:rPr lang="en-US" sz="2400" b="1">
                <a:latin typeface="Calibri" pitchFamily="34" charset="0"/>
                <a:sym typeface="Wingdings" pitchFamily="2" charset="2"/>
              </a:rPr>
              <a:t></a:t>
            </a:r>
            <a:r>
              <a:rPr lang="it-IT">
                <a:latin typeface="Calibri" pitchFamily="34" charset="0"/>
              </a:rPr>
              <a:t> </a:t>
            </a:r>
            <a:r>
              <a:rPr lang="it-IT" sz="2400" b="1">
                <a:latin typeface="Calibri" pitchFamily="34" charset="0"/>
              </a:rPr>
              <a:t>funzionamento</a:t>
            </a:r>
            <a:r>
              <a:rPr lang="en-US" sz="2400" b="1">
                <a:latin typeface="Calibri" pitchFamily="34" charset="0"/>
                <a:sym typeface="Wingdings" pitchFamily="2" charset="2"/>
              </a:rPr>
              <a:t></a:t>
            </a:r>
            <a:r>
              <a:rPr lang="it-IT" sz="2400" b="1">
                <a:latin typeface="Calibri" pitchFamily="34" charset="0"/>
              </a:rPr>
              <a:t> fine vita</a:t>
            </a:r>
          </a:p>
        </p:txBody>
      </p:sp>
      <p:sp>
        <p:nvSpPr>
          <p:cNvPr id="8806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218E5B-1B7C-43B5-AFF9-526439996FBE}" type="slidenum">
              <a:rPr lang="fr-BE">
                <a:cs typeface="Arial" charset="0"/>
              </a:rPr>
              <a:pPr fontAlgn="base">
                <a:spcBef>
                  <a:spcPct val="0"/>
                </a:spcBef>
                <a:spcAft>
                  <a:spcPct val="0"/>
                </a:spcAft>
              </a:pPr>
              <a:t>29</a:t>
            </a:fld>
            <a:endParaRPr lang="it-IT">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it-IT"/>
              <a:t>Definizioni</a:t>
            </a:r>
          </a:p>
        </p:txBody>
      </p:sp>
      <p:sp>
        <p:nvSpPr>
          <p:cNvPr id="30722" name="Content Placeholder 2"/>
          <p:cNvSpPr>
            <a:spLocks noGrp="1"/>
          </p:cNvSpPr>
          <p:nvPr>
            <p:ph idx="1"/>
          </p:nvPr>
        </p:nvSpPr>
        <p:spPr>
          <a:xfrm>
            <a:off x="457200" y="1196975"/>
            <a:ext cx="8229600" cy="5184775"/>
          </a:xfrm>
        </p:spPr>
        <p:txBody>
          <a:bodyPr/>
          <a:lstStyle/>
          <a:p>
            <a:pPr algn="just"/>
            <a:r>
              <a:rPr lang="it-IT" sz="2200" b="1"/>
              <a:t>Inventario del ciclo di vita (LCI)</a:t>
            </a:r>
            <a:r>
              <a:rPr lang="it-IT" sz="2200"/>
              <a:t>:</a:t>
            </a:r>
            <a:r>
              <a:rPr lang="it-IT"/>
              <a:t> </a:t>
            </a:r>
            <a:r>
              <a:rPr lang="it-IT" sz="2200"/>
              <a:t>un metodo strutturato, completo e standardizzato a livello internazionale. Quantifica tutte le emissioni relative e le risorse consumate e gli impatti correlati alla salute e all'ambiente e i problemi di depauperamento delle risorse associati all'intero ciclo di vita dei prodotti. </a:t>
            </a:r>
            <a:r>
              <a:rPr lang="it-IT" sz="2200" baseline="50000"/>
              <a:t>(3)</a:t>
            </a:r>
          </a:p>
          <a:p>
            <a:pPr algn="just"/>
            <a:r>
              <a:rPr lang="it-IT" sz="2200" b="1"/>
              <a:t>Costo del ciclo di vita (LCC)</a:t>
            </a:r>
            <a:r>
              <a:rPr lang="it-IT" sz="2200"/>
              <a:t>:</a:t>
            </a:r>
            <a:r>
              <a:rPr lang="it-IT"/>
              <a:t> </a:t>
            </a:r>
            <a:r>
              <a:rPr lang="it-IT" sz="2200"/>
              <a:t>è uno strumento per valutare il costo totale di un bene nel tempo, compresi i costi di acquisizione, funzionamento, manutenzione e smaltimento. </a:t>
            </a:r>
            <a:r>
              <a:rPr lang="it-IT" sz="2200" baseline="50000"/>
              <a:t>(4)</a:t>
            </a:r>
          </a:p>
          <a:p>
            <a:pPr algn="just"/>
            <a:r>
              <a:rPr lang="it-IT" sz="2200" b="1"/>
              <a:t>Valutazione del ciclo di vita (LCA)</a:t>
            </a:r>
            <a:r>
              <a:rPr lang="it-IT" sz="2200"/>
              <a:t>: è uno strumento che aiuta a quantificare e valutare i carichi ambientali e gli impatti associati ai sistemi di prodotto e alle attività, dall'estrazione delle materie prime dal terreno al fine vita e allo smaltimento dei rifiuti. L'utilizzo di tale strumento è sempre più diffuso in industrie, governi e gruppi ambientali per facilitare il processo decisionale delle strategie ambientali e la scelta dei materiali.</a:t>
            </a:r>
          </a:p>
        </p:txBody>
      </p:sp>
      <p:sp>
        <p:nvSpPr>
          <p:cNvPr id="3072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AC23DF-B128-498B-B22A-694DA2315861}" type="slidenum">
              <a:rPr lang="fr-BE">
                <a:cs typeface="Arial" charset="0"/>
              </a:rPr>
              <a:pPr fontAlgn="base">
                <a:spcBef>
                  <a:spcPct val="0"/>
                </a:spcBef>
                <a:spcAft>
                  <a:spcPct val="0"/>
                </a:spcAft>
              </a:pPr>
              <a:t>3</a:t>
            </a:fld>
            <a:endParaRPr lang="it-IT">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274638"/>
            <a:ext cx="8229600" cy="633412"/>
          </a:xfrm>
        </p:spPr>
        <p:txBody>
          <a:bodyPr/>
          <a:lstStyle/>
          <a:p>
            <a:r>
              <a:rPr lang="it-IT" sz="2800"/>
              <a:t>Costo del ciclo di vita (LCC) </a:t>
            </a:r>
          </a:p>
        </p:txBody>
      </p:sp>
      <p:sp>
        <p:nvSpPr>
          <p:cNvPr id="90114" name="Content Placeholder 2"/>
          <p:cNvSpPr>
            <a:spLocks noGrp="1"/>
          </p:cNvSpPr>
          <p:nvPr>
            <p:ph idx="1"/>
          </p:nvPr>
        </p:nvSpPr>
        <p:spPr/>
        <p:txBody>
          <a:bodyPr/>
          <a:lstStyle/>
          <a:p>
            <a:pPr marL="0" indent="0" algn="just">
              <a:buFont typeface="Wingdings" pitchFamily="2" charset="2"/>
              <a:buNone/>
            </a:pPr>
            <a:r>
              <a:rPr lang="it-IT" sz="2400"/>
              <a:t>LCC è una procedura matematica che aiuta a prendere decisioni sugli investimenti e/o confronta diverse opzioni di investimento. </a:t>
            </a:r>
          </a:p>
        </p:txBody>
      </p:sp>
      <p:pic>
        <p:nvPicPr>
          <p:cNvPr id="90115" name="Picture 2"/>
          <p:cNvPicPr>
            <a:picLocks noChangeAspect="1" noChangeArrowheads="1"/>
          </p:cNvPicPr>
          <p:nvPr/>
        </p:nvPicPr>
        <p:blipFill>
          <a:blip r:embed="rId3"/>
          <a:srcRect/>
          <a:stretch>
            <a:fillRect/>
          </a:stretch>
        </p:blipFill>
        <p:spPr bwMode="auto">
          <a:xfrm>
            <a:off x="446088" y="2636838"/>
            <a:ext cx="8229600" cy="3578225"/>
          </a:xfrm>
          <a:prstGeom prst="rect">
            <a:avLst/>
          </a:prstGeom>
          <a:noFill/>
          <a:ln w="9525">
            <a:noFill/>
            <a:miter lim="800000"/>
            <a:headEnd/>
            <a:tailEnd/>
          </a:ln>
        </p:spPr>
      </p:pic>
      <p:sp>
        <p:nvSpPr>
          <p:cNvPr id="901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40CCA1-8C21-426D-A4DA-D6927E85F3D4}" type="slidenum">
              <a:rPr lang="fr-BE">
                <a:cs typeface="Arial" charset="0"/>
              </a:rPr>
              <a:pPr fontAlgn="base">
                <a:spcBef>
                  <a:spcPct val="0"/>
                </a:spcBef>
                <a:spcAft>
                  <a:spcPct val="0"/>
                </a:spcAft>
              </a:pPr>
              <a:t>30</a:t>
            </a:fld>
            <a:endParaRPr lang="it-IT">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274638"/>
            <a:ext cx="8229600" cy="850900"/>
          </a:xfrm>
        </p:spPr>
        <p:txBody>
          <a:bodyPr/>
          <a:lstStyle/>
          <a:p>
            <a:r>
              <a:rPr lang="it-IT" sz="2800"/>
              <a:t>L'acciaio inossidabile non è costoso se si considera il costo del ciclo di vita </a:t>
            </a:r>
            <a:r>
              <a:rPr lang="it-IT" sz="2800" baseline="50000"/>
              <a:t>31</a:t>
            </a:r>
          </a:p>
        </p:txBody>
      </p:sp>
      <p:sp>
        <p:nvSpPr>
          <p:cNvPr id="6" name="Content Placeholder 5"/>
          <p:cNvSpPr>
            <a:spLocks noGrp="1"/>
          </p:cNvSpPr>
          <p:nvPr>
            <p:ph idx="1"/>
          </p:nvPr>
        </p:nvSpPr>
        <p:spPr>
          <a:xfrm>
            <a:off x="457200" y="1268413"/>
            <a:ext cx="8229600" cy="5327650"/>
          </a:xfrm>
        </p:spPr>
        <p:txBody>
          <a:bodyPr>
            <a:normAutofit/>
          </a:bodyPr>
          <a:lstStyle/>
          <a:p>
            <a:pPr marL="0" indent="0" algn="just">
              <a:lnSpc>
                <a:spcPct val="90000"/>
              </a:lnSpc>
              <a:buFont typeface="Wingdings" pitchFamily="2" charset="2"/>
              <a:buNone/>
            </a:pPr>
            <a:r>
              <a:rPr lang="it-IT" sz="1900"/>
              <a:t>Il costo di altri materiali aumenta sostanzialmente nel tempo, mentre il costo dell'acciaio inossidabile si mantiene normalmente costante.</a:t>
            </a:r>
          </a:p>
          <a:p>
            <a:pPr marL="0" indent="0" algn="just">
              <a:lnSpc>
                <a:spcPct val="90000"/>
              </a:lnSpc>
              <a:buFont typeface="Wingdings" pitchFamily="2" charset="2"/>
              <a:buNone/>
            </a:pPr>
            <a:endParaRPr lang="it-IT" sz="1900"/>
          </a:p>
          <a:p>
            <a:pPr marL="0" indent="0" algn="just">
              <a:lnSpc>
                <a:spcPct val="90000"/>
              </a:lnSpc>
              <a:buFont typeface="Wingdings" pitchFamily="2" charset="2"/>
              <a:buNone/>
            </a:pPr>
            <a:endParaRPr lang="it-IT" sz="1900"/>
          </a:p>
          <a:p>
            <a:pPr marL="0" indent="0" algn="just">
              <a:lnSpc>
                <a:spcPct val="90000"/>
              </a:lnSpc>
              <a:buFont typeface="Wingdings" pitchFamily="2" charset="2"/>
              <a:buNone/>
            </a:pPr>
            <a:endParaRPr lang="it-IT" sz="1900"/>
          </a:p>
          <a:p>
            <a:pPr marL="0" indent="0" algn="just">
              <a:lnSpc>
                <a:spcPct val="90000"/>
              </a:lnSpc>
              <a:buFont typeface="Wingdings" pitchFamily="2" charset="2"/>
              <a:buNone/>
            </a:pPr>
            <a:endParaRPr lang="it-IT" sz="1900"/>
          </a:p>
          <a:p>
            <a:pPr marL="0" indent="0" algn="just">
              <a:lnSpc>
                <a:spcPct val="90000"/>
              </a:lnSpc>
              <a:buFont typeface="Wingdings" pitchFamily="2" charset="2"/>
              <a:buNone/>
            </a:pPr>
            <a:endParaRPr lang="it-IT" sz="1900"/>
          </a:p>
          <a:p>
            <a:pPr marL="0" indent="0" algn="just">
              <a:lnSpc>
                <a:spcPct val="90000"/>
              </a:lnSpc>
              <a:buFont typeface="Wingdings" pitchFamily="2" charset="2"/>
              <a:buNone/>
            </a:pPr>
            <a:endParaRPr lang="it-IT" sz="1900"/>
          </a:p>
          <a:p>
            <a:pPr marL="0" indent="0" algn="just">
              <a:lnSpc>
                <a:spcPct val="90000"/>
              </a:lnSpc>
              <a:buFont typeface="Wingdings" pitchFamily="2" charset="2"/>
              <a:buNone/>
            </a:pPr>
            <a:endParaRPr lang="it-IT" sz="1900"/>
          </a:p>
          <a:p>
            <a:pPr marL="0" indent="0" algn="just">
              <a:lnSpc>
                <a:spcPct val="90000"/>
              </a:lnSpc>
              <a:buFont typeface="Wingdings" pitchFamily="2" charset="2"/>
              <a:buNone/>
            </a:pPr>
            <a:endParaRPr lang="it-IT" sz="1900"/>
          </a:p>
          <a:p>
            <a:pPr marL="0" indent="0" algn="just">
              <a:lnSpc>
                <a:spcPct val="90000"/>
              </a:lnSpc>
              <a:buFont typeface="Wingdings" pitchFamily="2" charset="2"/>
              <a:buNone/>
            </a:pPr>
            <a:endParaRPr lang="it-IT" sz="1500"/>
          </a:p>
          <a:p>
            <a:pPr marL="0" indent="0" algn="just">
              <a:lnSpc>
                <a:spcPct val="90000"/>
              </a:lnSpc>
              <a:buFont typeface="Wingdings" pitchFamily="2" charset="2"/>
              <a:buNone/>
            </a:pPr>
            <a:endParaRPr lang="it-IT" sz="1500"/>
          </a:p>
          <a:p>
            <a:pPr marL="0" indent="0" algn="just">
              <a:lnSpc>
                <a:spcPct val="90000"/>
              </a:lnSpc>
              <a:buFont typeface="Wingdings" pitchFamily="2" charset="2"/>
              <a:buNone/>
            </a:pPr>
            <a:endParaRPr lang="it-IT" sz="1500"/>
          </a:p>
          <a:p>
            <a:pPr marL="0" indent="0" algn="just">
              <a:lnSpc>
                <a:spcPct val="90000"/>
              </a:lnSpc>
              <a:buFont typeface="Wingdings" pitchFamily="2" charset="2"/>
              <a:buNone/>
            </a:pPr>
            <a:endParaRPr lang="it-IT" sz="1500"/>
          </a:p>
          <a:p>
            <a:pPr marL="0" indent="0" algn="just">
              <a:lnSpc>
                <a:spcPct val="90000"/>
              </a:lnSpc>
              <a:buFont typeface="Wingdings" pitchFamily="2" charset="2"/>
              <a:buNone/>
            </a:pPr>
            <a:r>
              <a:rPr lang="it-IT" sz="1500"/>
              <a:t>"La corrosione dei metalli costa ogni anno oltre 300 miliardi di dollari all'economia degli Stati Uniti. Si stima che circa un terzo di questo costo (100 miliardi di dollari) sia evitabile usando la migliore tecnologia conosciuta. Ciò comincia con la progettazione, la scelta di materiali anticorrosione come l'acciaio inossidabile e quantificando i costi iniziali e futuri compresa la manutenzione con il costo del ciclo di vita/le tecniche LCC. ”</a:t>
            </a:r>
          </a:p>
        </p:txBody>
      </p:sp>
      <p:grpSp>
        <p:nvGrpSpPr>
          <p:cNvPr id="92163" name="Group 13"/>
          <p:cNvGrpSpPr>
            <a:grpSpLocks/>
          </p:cNvGrpSpPr>
          <p:nvPr/>
        </p:nvGrpSpPr>
        <p:grpSpPr bwMode="auto">
          <a:xfrm>
            <a:off x="468313" y="2205038"/>
            <a:ext cx="8093075" cy="3100387"/>
            <a:chOff x="511770" y="1844824"/>
            <a:chExt cx="8092678" cy="3101340"/>
          </a:xfrm>
        </p:grpSpPr>
        <p:pic>
          <p:nvPicPr>
            <p:cNvPr id="92165" name="Picture 2"/>
            <p:cNvPicPr>
              <a:picLocks noChangeAspect="1" noChangeArrowheads="1"/>
            </p:cNvPicPr>
            <p:nvPr/>
          </p:nvPicPr>
          <p:blipFill>
            <a:blip r:embed="rId3"/>
            <a:srcRect/>
            <a:stretch>
              <a:fillRect/>
            </a:stretch>
          </p:blipFill>
          <p:spPr bwMode="auto">
            <a:xfrm>
              <a:off x="511770" y="1844824"/>
              <a:ext cx="4636294" cy="1844040"/>
            </a:xfrm>
            <a:prstGeom prst="rect">
              <a:avLst/>
            </a:prstGeom>
            <a:noFill/>
            <a:ln w="9525">
              <a:noFill/>
              <a:miter lim="800000"/>
              <a:headEnd/>
              <a:tailEnd/>
            </a:ln>
          </p:spPr>
        </p:pic>
        <p:pic>
          <p:nvPicPr>
            <p:cNvPr id="92166" name="Picture 3"/>
            <p:cNvPicPr>
              <a:picLocks noChangeAspect="1" noChangeArrowheads="1"/>
            </p:cNvPicPr>
            <p:nvPr/>
          </p:nvPicPr>
          <p:blipFill>
            <a:blip r:embed="rId4"/>
            <a:srcRect/>
            <a:stretch>
              <a:fillRect/>
            </a:stretch>
          </p:blipFill>
          <p:spPr bwMode="auto">
            <a:xfrm>
              <a:off x="5267364" y="1844824"/>
              <a:ext cx="3337084" cy="3101340"/>
            </a:xfrm>
            <a:prstGeom prst="rect">
              <a:avLst/>
            </a:prstGeom>
            <a:noFill/>
            <a:ln w="9525">
              <a:solidFill>
                <a:schemeClr val="tx1"/>
              </a:solidFill>
              <a:miter lim="800000"/>
              <a:headEnd/>
              <a:tailEnd/>
            </a:ln>
          </p:spPr>
        </p:pic>
      </p:grpSp>
      <p:sp>
        <p:nvSpPr>
          <p:cNvPr id="92164"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A92FB0-5791-492C-8F92-099237A7DC71}" type="slidenum">
              <a:rPr lang="fr-BE">
                <a:cs typeface="Arial" charset="0"/>
              </a:rPr>
              <a:pPr fontAlgn="base">
                <a:spcBef>
                  <a:spcPct val="0"/>
                </a:spcBef>
                <a:spcAft>
                  <a:spcPct val="0"/>
                </a:spcAft>
              </a:pPr>
              <a:t>31</a:t>
            </a:fld>
            <a:endParaRPr lang="it-IT">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274638"/>
            <a:ext cx="8229600" cy="633412"/>
          </a:xfrm>
        </p:spPr>
        <p:txBody>
          <a:bodyPr/>
          <a:lstStyle/>
          <a:p>
            <a:r>
              <a:rPr lang="it-IT" sz="2800"/>
              <a:t>Esempio LCC: Ponti</a:t>
            </a:r>
          </a:p>
        </p:txBody>
      </p:sp>
      <p:sp>
        <p:nvSpPr>
          <p:cNvPr id="94210" name="Content Placeholder 2"/>
          <p:cNvSpPr>
            <a:spLocks noGrp="1"/>
          </p:cNvSpPr>
          <p:nvPr>
            <p:ph idx="1"/>
          </p:nvPr>
        </p:nvSpPr>
        <p:spPr>
          <a:xfrm>
            <a:off x="457200" y="908050"/>
            <a:ext cx="8229600" cy="5218113"/>
          </a:xfrm>
        </p:spPr>
        <p:txBody>
          <a:bodyPr/>
          <a:lstStyle/>
          <a:p>
            <a:pPr marL="0" indent="0" algn="just">
              <a:buFont typeface="Wingdings" pitchFamily="2" charset="2"/>
              <a:buNone/>
            </a:pPr>
            <a:r>
              <a:rPr lang="it-IT" sz="2000"/>
              <a:t>Esempio delle fasi del ciclo di vita di un ponte di acciaio inossidabile e dei suoi impatti sull'ambiente in diverse aree del mondo</a:t>
            </a:r>
          </a:p>
        </p:txBody>
      </p:sp>
      <p:pic>
        <p:nvPicPr>
          <p:cNvPr id="94211" name="Grafik 4"/>
          <p:cNvPicPr>
            <a:picLocks noChangeAspect="1"/>
          </p:cNvPicPr>
          <p:nvPr/>
        </p:nvPicPr>
        <p:blipFill>
          <a:blip r:embed="rId3"/>
          <a:srcRect/>
          <a:stretch>
            <a:fillRect/>
          </a:stretch>
        </p:blipFill>
        <p:spPr bwMode="auto">
          <a:xfrm>
            <a:off x="446088" y="1700213"/>
            <a:ext cx="8229600" cy="5010150"/>
          </a:xfrm>
          <a:prstGeom prst="rect">
            <a:avLst/>
          </a:prstGeom>
          <a:noFill/>
          <a:ln w="9525">
            <a:noFill/>
            <a:miter lim="800000"/>
            <a:headEnd/>
            <a:tailEnd/>
          </a:ln>
        </p:spPr>
      </p:pic>
      <p:sp>
        <p:nvSpPr>
          <p:cNvPr id="9421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A2840A-FD8E-434A-B06D-816D93F372AA}" type="slidenum">
              <a:rPr lang="fr-BE">
                <a:cs typeface="Arial" charset="0"/>
              </a:rPr>
              <a:pPr fontAlgn="base">
                <a:spcBef>
                  <a:spcPct val="0"/>
                </a:spcBef>
                <a:spcAft>
                  <a:spcPct val="0"/>
                </a:spcAft>
              </a:pPr>
              <a:t>32</a:t>
            </a:fld>
            <a:endParaRPr lang="it-IT">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it-IT" sz="2800"/>
              <a:t>Esempio LCC: Ponte</a:t>
            </a:r>
            <a:br>
              <a:rPr lang="it-IT"/>
            </a:br>
            <a:r>
              <a:rPr lang="it-IT" sz="2400"/>
              <a:t>Sintesi del costo del ciclo di vita di un ponte di un'autostrada in cemento armato </a:t>
            </a:r>
            <a:r>
              <a:rPr lang="it-IT" sz="2000" baseline="50000"/>
              <a:t>32</a:t>
            </a:r>
          </a:p>
        </p:txBody>
      </p:sp>
      <p:graphicFrame>
        <p:nvGraphicFramePr>
          <p:cNvPr id="96258" name="Content Placeholder 10"/>
          <p:cNvGraphicFramePr>
            <a:graphicFrameLocks noGrp="1"/>
          </p:cNvGraphicFramePr>
          <p:nvPr>
            <p:ph sz="half" idx="1"/>
          </p:nvPr>
        </p:nvGraphicFramePr>
        <p:xfrm>
          <a:off x="406400" y="1549400"/>
          <a:ext cx="4140200" cy="4954588"/>
        </p:xfrm>
        <a:graphic>
          <a:graphicData uri="http://schemas.openxmlformats.org/presentationml/2006/ole">
            <mc:AlternateContent xmlns:mc="http://schemas.openxmlformats.org/markup-compatibility/2006">
              <mc:Choice xmlns:v="urn:schemas-microsoft-com:vml" Requires="v">
                <p:oleObj spid="_x0000_s1026" r:id="rId4" imgW="4139543" imgH="4956478" progId="Excel.Chart.8">
                  <p:embed/>
                </p:oleObj>
              </mc:Choice>
              <mc:Fallback>
                <p:oleObj r:id="rId4" imgW="4139543" imgH="4956478" progId="Excel.Chart.8">
                  <p:embed/>
                  <p:pic>
                    <p:nvPicPr>
                      <p:cNvPr id="96258" name="Content Placeholder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49400"/>
                        <a:ext cx="4140200" cy="4954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Content Placeholder 11"/>
          <p:cNvGraphicFramePr>
            <a:graphicFrameLocks noGrp="1"/>
          </p:cNvGraphicFramePr>
          <p:nvPr>
            <p:ph sz="half" idx="2"/>
          </p:nvPr>
        </p:nvGraphicFramePr>
        <p:xfrm>
          <a:off x="4648200" y="1600200"/>
          <a:ext cx="4038600" cy="5124450"/>
        </p:xfrm>
        <a:graphic>
          <a:graphicData uri="http://schemas.openxmlformats.org/drawingml/2006/table">
            <a:tbl>
              <a:tblPr firstRow="1" bandRow="1">
                <a:tableStyleId>{21E4AEA4-8DFA-4A89-87EB-49C32662AFE0}</a:tableStyleId>
              </a:tblPr>
              <a:tblGrid>
                <a:gridCol w="1075928">
                  <a:extLst>
                    <a:ext uri="{9D8B030D-6E8A-4147-A177-3AD203B41FA5}">
                      <a16:colId xmlns:a16="http://schemas.microsoft.com/office/drawing/2014/main" val="20000"/>
                    </a:ext>
                  </a:extLst>
                </a:gridCol>
                <a:gridCol w="943372">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629893">
                <a:tc>
                  <a:txBody>
                    <a:bodyPr/>
                    <a:lstStyle/>
                    <a:p>
                      <a:r>
                        <a:rPr lang="fr-BE" sz="1200" dirty="0"/>
                        <a:t>Descrizione</a:t>
                      </a:r>
                      <a:endParaRPr lang="it-IT" sz="1200" dirty="0"/>
                    </a:p>
                  </a:txBody>
                  <a:tcPr/>
                </a:tc>
                <a:tc>
                  <a:txBody>
                    <a:bodyPr/>
                    <a:lstStyle/>
                    <a:p>
                      <a:r>
                        <a:rPr lang="fr-BE" sz="1200" dirty="0"/>
                        <a:t>Acciaio al</a:t>
                      </a:r>
                      <a:r>
                        <a:rPr dirty="0"/>
                        <a:t> </a:t>
                      </a:r>
                      <a:r>
                        <a:rPr lang="fr-BE" sz="1200" dirty="0"/>
                        <a:t>carbonio</a:t>
                      </a:r>
                      <a:endParaRPr lang="it-IT" sz="1200" dirty="0"/>
                    </a:p>
                  </a:txBody>
                  <a:tcPr/>
                </a:tc>
                <a:tc>
                  <a:txBody>
                    <a:bodyPr/>
                    <a:lstStyle/>
                    <a:p>
                      <a:r>
                        <a:rPr lang="fr-BE" sz="1200" dirty="0"/>
                        <a:t>Acciaio al carbonio epossidico</a:t>
                      </a:r>
                      <a:endParaRPr lang="it-IT" sz="1200" dirty="0"/>
                    </a:p>
                  </a:txBody>
                  <a:tcPr/>
                </a:tc>
                <a:tc>
                  <a:txBody>
                    <a:bodyPr/>
                    <a:lstStyle/>
                    <a:p>
                      <a:r>
                        <a:rPr lang="fr-BE" sz="1200" dirty="0"/>
                        <a:t>Acciaio</a:t>
                      </a:r>
                      <a:r>
                        <a:t> </a:t>
                      </a:r>
                      <a:r>
                        <a:rPr lang="fr-BE" sz="1200" dirty="0"/>
                        <a:t>inossidabile</a:t>
                      </a:r>
                      <a:endParaRPr lang="it-IT" sz="1200" dirty="0"/>
                    </a:p>
                  </a:txBody>
                  <a:tcPr/>
                </a:tc>
                <a:extLst>
                  <a:ext uri="{0D108BD9-81ED-4DB2-BD59-A6C34878D82A}">
                    <a16:rowId xmlns:a16="http://schemas.microsoft.com/office/drawing/2014/main" val="10000"/>
                  </a:ext>
                </a:extLst>
              </a:tr>
              <a:tr h="539909">
                <a:tc>
                  <a:txBody>
                    <a:bodyPr/>
                    <a:lstStyle/>
                    <a:p>
                      <a:r>
                        <a:rPr lang="fr-BE" sz="1200" dirty="0"/>
                        <a:t>Costi</a:t>
                      </a:r>
                      <a:r>
                        <a:t> </a:t>
                      </a:r>
                      <a:r>
                        <a:rPr lang="fr-BE" sz="1200" dirty="0"/>
                        <a:t>del materiale</a:t>
                      </a:r>
                      <a:endParaRPr lang="it-IT" sz="1200" dirty="0"/>
                    </a:p>
                  </a:txBody>
                  <a:tcPr anchor="b"/>
                </a:tc>
                <a:tc>
                  <a:txBody>
                    <a:bodyPr/>
                    <a:lstStyle/>
                    <a:p>
                      <a:pPr algn="r"/>
                      <a:r>
                        <a:rPr lang="fr-BE" sz="1200" dirty="0"/>
                        <a:t>8.197</a:t>
                      </a:r>
                      <a:endParaRPr lang="it-IT" sz="1200" dirty="0"/>
                    </a:p>
                  </a:txBody>
                  <a:tcPr anchor="b"/>
                </a:tc>
                <a:tc>
                  <a:txBody>
                    <a:bodyPr/>
                    <a:lstStyle/>
                    <a:p>
                      <a:pPr algn="r"/>
                      <a:r>
                        <a:rPr lang="fr-BE" sz="1200" dirty="0"/>
                        <a:t>31.420</a:t>
                      </a:r>
                      <a:endParaRPr lang="it-IT" sz="1200" dirty="0"/>
                    </a:p>
                  </a:txBody>
                  <a:tcPr anchor="b"/>
                </a:tc>
                <a:tc>
                  <a:txBody>
                    <a:bodyPr/>
                    <a:lstStyle/>
                    <a:p>
                      <a:pPr algn="r"/>
                      <a:r>
                        <a:rPr lang="fr-BE" sz="1200" dirty="0"/>
                        <a:t>88.646</a:t>
                      </a:r>
                      <a:endParaRPr lang="it-IT" sz="1200" dirty="0"/>
                    </a:p>
                  </a:txBody>
                  <a:tcPr anchor="b"/>
                </a:tc>
                <a:extLst>
                  <a:ext uri="{0D108BD9-81ED-4DB2-BD59-A6C34878D82A}">
                    <a16:rowId xmlns:a16="http://schemas.microsoft.com/office/drawing/2014/main" val="10001"/>
                  </a:ext>
                </a:extLst>
              </a:tr>
              <a:tr h="539909">
                <a:tc>
                  <a:txBody>
                    <a:bodyPr/>
                    <a:lstStyle/>
                    <a:p>
                      <a:r>
                        <a:rPr lang="fr-BE" sz="1200" dirty="0"/>
                        <a:t>Costi</a:t>
                      </a:r>
                      <a:r>
                        <a:rPr dirty="0"/>
                        <a:t> </a:t>
                      </a:r>
                      <a:r>
                        <a:rPr lang="fr-BE" sz="1200" baseline="0" dirty="0"/>
                        <a:t>di fabbricazione</a:t>
                      </a:r>
                      <a:endParaRPr lang="it-IT" sz="1200" dirty="0"/>
                    </a:p>
                  </a:txBody>
                  <a:tcPr anchor="b"/>
                </a:tc>
                <a:tc>
                  <a:txBody>
                    <a:bodyPr/>
                    <a:lstStyle/>
                    <a:p>
                      <a:pPr algn="r"/>
                      <a:r>
                        <a:rPr lang="fr-BE" sz="1200" dirty="0"/>
                        <a:t>0</a:t>
                      </a:r>
                      <a:endParaRPr lang="it-IT" sz="1200" dirty="0"/>
                    </a:p>
                  </a:txBody>
                  <a:tcPr anchor="b"/>
                </a:tc>
                <a:tc>
                  <a:txBody>
                    <a:bodyPr/>
                    <a:lstStyle/>
                    <a:p>
                      <a:pPr algn="r"/>
                      <a:r>
                        <a:rPr lang="fr-BE" sz="1200" dirty="0"/>
                        <a:t>0</a:t>
                      </a:r>
                      <a:endParaRPr lang="it-IT" sz="1200" dirty="0"/>
                    </a:p>
                  </a:txBody>
                  <a:tcPr anchor="b"/>
                </a:tc>
                <a:tc>
                  <a:txBody>
                    <a:bodyPr/>
                    <a:lstStyle/>
                    <a:p>
                      <a:pPr algn="r"/>
                      <a:r>
                        <a:rPr lang="fr-BE" sz="1200" dirty="0"/>
                        <a:t>0</a:t>
                      </a:r>
                      <a:endParaRPr lang="it-IT" sz="1200" dirty="0"/>
                    </a:p>
                  </a:txBody>
                  <a:tcPr anchor="b"/>
                </a:tc>
                <a:extLst>
                  <a:ext uri="{0D108BD9-81ED-4DB2-BD59-A6C34878D82A}">
                    <a16:rowId xmlns:a16="http://schemas.microsoft.com/office/drawing/2014/main" val="10002"/>
                  </a:ext>
                </a:extLst>
              </a:tr>
              <a:tr h="449924">
                <a:tc>
                  <a:txBody>
                    <a:bodyPr/>
                    <a:lstStyle/>
                    <a:p>
                      <a:r>
                        <a:rPr lang="fr-BE" sz="1200" dirty="0"/>
                        <a:t>Altri costi di installazione</a:t>
                      </a:r>
                      <a:endParaRPr lang="it-IT" sz="1200" dirty="0"/>
                    </a:p>
                  </a:txBody>
                  <a:tcPr anchor="b"/>
                </a:tc>
                <a:tc>
                  <a:txBody>
                    <a:bodyPr/>
                    <a:lstStyle/>
                    <a:p>
                      <a:pPr algn="r"/>
                      <a:r>
                        <a:rPr lang="fr-BE" sz="1200" dirty="0"/>
                        <a:t>15.611.354</a:t>
                      </a:r>
                      <a:endParaRPr lang="it-IT" sz="1200" dirty="0"/>
                    </a:p>
                  </a:txBody>
                  <a:tcPr anchor="b"/>
                </a:tc>
                <a:tc>
                  <a:txBody>
                    <a:bodyPr/>
                    <a:lstStyle/>
                    <a:p>
                      <a:pPr algn="r"/>
                      <a:r>
                        <a:rPr lang="fr-BE" sz="1200" dirty="0"/>
                        <a:t>15.611.345</a:t>
                      </a:r>
                      <a:endParaRPr lang="it-IT" sz="1200" dirty="0"/>
                    </a:p>
                  </a:txBody>
                  <a:tcPr anchor="b"/>
                </a:tc>
                <a:tc>
                  <a:txBody>
                    <a:bodyPr/>
                    <a:lstStyle/>
                    <a:p>
                      <a:pPr algn="r"/>
                      <a:r>
                        <a:rPr lang="fr-BE" sz="1200" dirty="0"/>
                        <a:t>15.611.354</a:t>
                      </a:r>
                      <a:endParaRPr lang="it-IT" sz="1200" dirty="0"/>
                    </a:p>
                  </a:txBody>
                  <a:tcPr anchor="b"/>
                </a:tc>
                <a:extLst>
                  <a:ext uri="{0D108BD9-81ED-4DB2-BD59-A6C34878D82A}">
                    <a16:rowId xmlns:a16="http://schemas.microsoft.com/office/drawing/2014/main" val="10003"/>
                  </a:ext>
                </a:extLst>
              </a:tr>
              <a:tr h="282311">
                <a:tc>
                  <a:txBody>
                    <a:bodyPr/>
                    <a:lstStyle/>
                    <a:p>
                      <a:r>
                        <a:rPr lang="fr-BE" sz="1200" dirty="0"/>
                        <a:t>Costi iniziali</a:t>
                      </a:r>
                      <a:endParaRPr lang="it-IT" sz="1200" dirty="0"/>
                    </a:p>
                  </a:txBody>
                  <a:tcPr anchor="b">
                    <a:solidFill>
                      <a:srgbClr val="00B050"/>
                    </a:solidFill>
                  </a:tcPr>
                </a:tc>
                <a:tc>
                  <a:txBody>
                    <a:bodyPr/>
                    <a:lstStyle/>
                    <a:p>
                      <a:pPr algn="r"/>
                      <a:r>
                        <a:rPr lang="fr-BE" sz="1200" dirty="0"/>
                        <a:t>15.619.551</a:t>
                      </a:r>
                      <a:endParaRPr lang="it-IT" sz="1200" dirty="0"/>
                    </a:p>
                  </a:txBody>
                  <a:tcPr anchor="b">
                    <a:solidFill>
                      <a:srgbClr val="00B050"/>
                    </a:solidFill>
                  </a:tcPr>
                </a:tc>
                <a:tc>
                  <a:txBody>
                    <a:bodyPr/>
                    <a:lstStyle/>
                    <a:p>
                      <a:pPr algn="r"/>
                      <a:r>
                        <a:rPr lang="fr-BE" sz="1200" dirty="0"/>
                        <a:t>15.642.774</a:t>
                      </a:r>
                      <a:endParaRPr lang="it-IT" sz="1200" dirty="0"/>
                    </a:p>
                  </a:txBody>
                  <a:tcPr anchor="b">
                    <a:solidFill>
                      <a:srgbClr val="00B050"/>
                    </a:solidFill>
                  </a:tcPr>
                </a:tc>
                <a:tc>
                  <a:txBody>
                    <a:bodyPr/>
                    <a:lstStyle/>
                    <a:p>
                      <a:pPr algn="r"/>
                      <a:r>
                        <a:rPr lang="fr-BE" sz="1200" dirty="0"/>
                        <a:t>15.700.000</a:t>
                      </a:r>
                      <a:endParaRPr lang="it-IT" sz="1200" dirty="0"/>
                    </a:p>
                  </a:txBody>
                  <a:tcPr anchor="b">
                    <a:solidFill>
                      <a:srgbClr val="00B050"/>
                    </a:solidFill>
                  </a:tcPr>
                </a:tc>
                <a:extLst>
                  <a:ext uri="{0D108BD9-81ED-4DB2-BD59-A6C34878D82A}">
                    <a16:rowId xmlns:a16="http://schemas.microsoft.com/office/drawing/2014/main" val="10004"/>
                  </a:ext>
                </a:extLst>
              </a:tr>
              <a:tr h="363951">
                <a:tc>
                  <a:txBody>
                    <a:bodyPr/>
                    <a:lstStyle/>
                    <a:p>
                      <a:r>
                        <a:rPr lang="fr-BE" sz="1200" spc="-50" baseline="0" dirty="0"/>
                        <a:t>Manutenzione</a:t>
                      </a:r>
                      <a:endParaRPr lang="it-IT" sz="1200" spc="-50" baseline="0" dirty="0"/>
                    </a:p>
                  </a:txBody>
                  <a:tcPr anchor="b"/>
                </a:tc>
                <a:tc>
                  <a:txBody>
                    <a:bodyPr/>
                    <a:lstStyle/>
                    <a:p>
                      <a:pPr algn="r"/>
                      <a:r>
                        <a:rPr lang="fr-BE" sz="1200" dirty="0"/>
                        <a:t>0</a:t>
                      </a:r>
                      <a:endParaRPr lang="it-IT" sz="1200" dirty="0"/>
                    </a:p>
                  </a:txBody>
                  <a:tcPr anchor="b"/>
                </a:tc>
                <a:tc>
                  <a:txBody>
                    <a:bodyPr/>
                    <a:lstStyle/>
                    <a:p>
                      <a:pPr algn="r"/>
                      <a:r>
                        <a:rPr lang="fr-BE" sz="1200" dirty="0"/>
                        <a:t>0</a:t>
                      </a:r>
                      <a:endParaRPr lang="it-IT" sz="1200" dirty="0"/>
                    </a:p>
                  </a:txBody>
                  <a:tcPr anchor="b"/>
                </a:tc>
                <a:tc>
                  <a:txBody>
                    <a:bodyPr/>
                    <a:lstStyle/>
                    <a:p>
                      <a:pPr algn="r"/>
                      <a:r>
                        <a:rPr lang="fr-BE" sz="1200" dirty="0"/>
                        <a:t>0</a:t>
                      </a:r>
                      <a:endParaRPr lang="it-IT" sz="1200" dirty="0"/>
                    </a:p>
                  </a:txBody>
                  <a:tcPr anchor="b"/>
                </a:tc>
                <a:extLst>
                  <a:ext uri="{0D108BD9-81ED-4DB2-BD59-A6C34878D82A}">
                    <a16:rowId xmlns:a16="http://schemas.microsoft.com/office/drawing/2014/main" val="10005"/>
                  </a:ext>
                </a:extLst>
              </a:tr>
              <a:tr h="363951">
                <a:tc>
                  <a:txBody>
                    <a:bodyPr/>
                    <a:lstStyle/>
                    <a:p>
                      <a:r>
                        <a:rPr lang="fr-BE" sz="1200" dirty="0"/>
                        <a:t>Sostituzione</a:t>
                      </a:r>
                      <a:endParaRPr lang="it-IT" sz="1200" dirty="0"/>
                    </a:p>
                  </a:txBody>
                  <a:tcPr anchor="b"/>
                </a:tc>
                <a:tc>
                  <a:txBody>
                    <a:bodyPr/>
                    <a:lstStyle/>
                    <a:p>
                      <a:pPr algn="r"/>
                      <a:r>
                        <a:rPr lang="fr-BE" sz="1200" dirty="0"/>
                        <a:t>256.239</a:t>
                      </a:r>
                      <a:endParaRPr lang="it-IT" sz="1200" dirty="0"/>
                    </a:p>
                  </a:txBody>
                  <a:tcPr anchor="b"/>
                </a:tc>
                <a:tc>
                  <a:txBody>
                    <a:bodyPr/>
                    <a:lstStyle/>
                    <a:p>
                      <a:pPr algn="r"/>
                      <a:r>
                        <a:rPr lang="fr-BE" sz="1200" dirty="0"/>
                        <a:t>76.872</a:t>
                      </a:r>
                      <a:endParaRPr lang="it-IT" sz="1200" dirty="0"/>
                    </a:p>
                  </a:txBody>
                  <a:tcPr anchor="b"/>
                </a:tc>
                <a:tc>
                  <a:txBody>
                    <a:bodyPr/>
                    <a:lstStyle/>
                    <a:p>
                      <a:pPr algn="r"/>
                      <a:r>
                        <a:rPr lang="fr-BE" sz="1200" dirty="0"/>
                        <a:t>-141</a:t>
                      </a:r>
                      <a:endParaRPr lang="it-IT" sz="1200" dirty="0"/>
                    </a:p>
                  </a:txBody>
                  <a:tcPr anchor="b"/>
                </a:tc>
                <a:extLst>
                  <a:ext uri="{0D108BD9-81ED-4DB2-BD59-A6C34878D82A}">
                    <a16:rowId xmlns:a16="http://schemas.microsoft.com/office/drawing/2014/main" val="10006"/>
                  </a:ext>
                </a:extLst>
              </a:tr>
              <a:tr h="449924">
                <a:tc>
                  <a:txBody>
                    <a:bodyPr/>
                    <a:lstStyle/>
                    <a:p>
                      <a:r>
                        <a:rPr lang="fr-BE" sz="1200" dirty="0"/>
                        <a:t>Produzione persa</a:t>
                      </a:r>
                      <a:endParaRPr lang="it-IT" sz="1200" dirty="0"/>
                    </a:p>
                  </a:txBody>
                  <a:tcPr anchor="b"/>
                </a:tc>
                <a:tc>
                  <a:txBody>
                    <a:bodyPr/>
                    <a:lstStyle/>
                    <a:p>
                      <a:pPr algn="r"/>
                      <a:r>
                        <a:rPr lang="fr-BE" sz="1200" dirty="0"/>
                        <a:t>2.218.524</a:t>
                      </a:r>
                      <a:endParaRPr lang="it-IT" sz="1200" dirty="0"/>
                    </a:p>
                  </a:txBody>
                  <a:tcPr anchor="b"/>
                </a:tc>
                <a:tc>
                  <a:txBody>
                    <a:bodyPr/>
                    <a:lstStyle/>
                    <a:p>
                      <a:pPr algn="r"/>
                      <a:r>
                        <a:rPr lang="fr-BE" sz="1200" dirty="0"/>
                        <a:t>2.218.524</a:t>
                      </a:r>
                      <a:endParaRPr lang="it-IT" sz="1200" dirty="0"/>
                    </a:p>
                  </a:txBody>
                  <a:tcPr anchor="b"/>
                </a:tc>
                <a:tc>
                  <a:txBody>
                    <a:bodyPr/>
                    <a:lstStyle/>
                    <a:p>
                      <a:pPr algn="r"/>
                      <a:r>
                        <a:rPr lang="fr-BE" sz="1200" dirty="0"/>
                        <a:t>0</a:t>
                      </a:r>
                      <a:endParaRPr lang="it-IT" sz="1200" dirty="0"/>
                    </a:p>
                  </a:txBody>
                  <a:tcPr anchor="b"/>
                </a:tc>
                <a:extLst>
                  <a:ext uri="{0D108BD9-81ED-4DB2-BD59-A6C34878D82A}">
                    <a16:rowId xmlns:a16="http://schemas.microsoft.com/office/drawing/2014/main" val="10007"/>
                  </a:ext>
                </a:extLst>
              </a:tr>
              <a:tr h="461450">
                <a:tc>
                  <a:txBody>
                    <a:bodyPr/>
                    <a:lstStyle/>
                    <a:p>
                      <a:r>
                        <a:rPr lang="fr-BE" sz="1200" dirty="0"/>
                        <a:t>Materiale</a:t>
                      </a:r>
                      <a:r>
                        <a:rPr dirty="0"/>
                        <a:t> </a:t>
                      </a:r>
                      <a:r>
                        <a:rPr lang="fr-BE" sz="1200" dirty="0"/>
                        <a:t>correlato</a:t>
                      </a:r>
                      <a:endParaRPr lang="it-IT" sz="1200" dirty="0"/>
                    </a:p>
                  </a:txBody>
                  <a:tcPr anchor="b"/>
                </a:tc>
                <a:tc>
                  <a:txBody>
                    <a:bodyPr/>
                    <a:lstStyle/>
                    <a:p>
                      <a:pPr algn="r"/>
                      <a:r>
                        <a:rPr lang="fr-BE" sz="1200" dirty="0"/>
                        <a:t>0</a:t>
                      </a:r>
                      <a:endParaRPr lang="it-IT" sz="1200" dirty="0"/>
                    </a:p>
                  </a:txBody>
                  <a:tcPr anchor="b"/>
                </a:tc>
                <a:tc>
                  <a:txBody>
                    <a:bodyPr/>
                    <a:lstStyle/>
                    <a:p>
                      <a:pPr algn="r"/>
                      <a:r>
                        <a:rPr lang="fr-BE" sz="1200" dirty="0"/>
                        <a:t>0</a:t>
                      </a:r>
                      <a:endParaRPr lang="it-IT" sz="1200" dirty="0"/>
                    </a:p>
                  </a:txBody>
                  <a:tcPr anchor="b"/>
                </a:tc>
                <a:tc>
                  <a:txBody>
                    <a:bodyPr/>
                    <a:lstStyle/>
                    <a:p>
                      <a:pPr algn="r"/>
                      <a:r>
                        <a:rPr lang="fr-BE" sz="1200" dirty="0"/>
                        <a:t>0</a:t>
                      </a:r>
                      <a:endParaRPr lang="it-IT" sz="1200" dirty="0"/>
                    </a:p>
                  </a:txBody>
                  <a:tcPr anchor="b"/>
                </a:tc>
                <a:extLst>
                  <a:ext uri="{0D108BD9-81ED-4DB2-BD59-A6C34878D82A}">
                    <a16:rowId xmlns:a16="http://schemas.microsoft.com/office/drawing/2014/main" val="10008"/>
                  </a:ext>
                </a:extLst>
              </a:tr>
              <a:tr h="449924">
                <a:tc>
                  <a:txBody>
                    <a:bodyPr/>
                    <a:lstStyle/>
                    <a:p>
                      <a:r>
                        <a:rPr lang="fr-BE" sz="1200" dirty="0"/>
                        <a:t>Costi di esercizio</a:t>
                      </a:r>
                      <a:endParaRPr lang="it-IT" sz="1200" dirty="0"/>
                    </a:p>
                  </a:txBody>
                  <a:tcPr anchor="b">
                    <a:solidFill>
                      <a:srgbClr val="00B050"/>
                    </a:solidFill>
                  </a:tcPr>
                </a:tc>
                <a:tc>
                  <a:txBody>
                    <a:bodyPr/>
                    <a:lstStyle/>
                    <a:p>
                      <a:pPr algn="r"/>
                      <a:r>
                        <a:rPr lang="fr-BE" sz="1200" dirty="0"/>
                        <a:t>2.247.763</a:t>
                      </a:r>
                      <a:endParaRPr lang="it-IT" sz="1200" dirty="0"/>
                    </a:p>
                  </a:txBody>
                  <a:tcPr anchor="b">
                    <a:solidFill>
                      <a:srgbClr val="00B050"/>
                    </a:solidFill>
                  </a:tcPr>
                </a:tc>
                <a:tc>
                  <a:txBody>
                    <a:bodyPr/>
                    <a:lstStyle/>
                    <a:p>
                      <a:pPr algn="r"/>
                      <a:r>
                        <a:rPr lang="fr-BE" sz="1200" dirty="0"/>
                        <a:t>2.295.396</a:t>
                      </a:r>
                      <a:endParaRPr lang="it-IT" sz="1200" dirty="0"/>
                    </a:p>
                  </a:txBody>
                  <a:tcPr anchor="b">
                    <a:solidFill>
                      <a:srgbClr val="00B050"/>
                    </a:solidFill>
                  </a:tcPr>
                </a:tc>
                <a:tc>
                  <a:txBody>
                    <a:bodyPr/>
                    <a:lstStyle/>
                    <a:p>
                      <a:pPr algn="r"/>
                      <a:r>
                        <a:rPr lang="fr-BE" sz="1200" dirty="0"/>
                        <a:t>-141</a:t>
                      </a:r>
                      <a:endParaRPr lang="it-IT" sz="1200" dirty="0"/>
                    </a:p>
                  </a:txBody>
                  <a:tcPr anchor="b">
                    <a:solidFill>
                      <a:srgbClr val="00B050"/>
                    </a:solidFill>
                  </a:tcPr>
                </a:tc>
                <a:extLst>
                  <a:ext uri="{0D108BD9-81ED-4DB2-BD59-A6C34878D82A}">
                    <a16:rowId xmlns:a16="http://schemas.microsoft.com/office/drawing/2014/main" val="10009"/>
                  </a:ext>
                </a:extLst>
              </a:tr>
              <a:tr h="449924">
                <a:tc>
                  <a:txBody>
                    <a:bodyPr/>
                    <a:lstStyle/>
                    <a:p>
                      <a:r>
                        <a:rPr lang="fr-BE" sz="1200" b="1" dirty="0"/>
                        <a:t>LCC totale (USD)</a:t>
                      </a:r>
                      <a:endParaRPr lang="it-IT" sz="1200" b="1" dirty="0"/>
                    </a:p>
                  </a:txBody>
                  <a:tcPr anchor="b">
                    <a:solidFill>
                      <a:srgbClr val="00B050"/>
                    </a:solidFill>
                  </a:tcPr>
                </a:tc>
                <a:tc>
                  <a:txBody>
                    <a:bodyPr/>
                    <a:lstStyle/>
                    <a:p>
                      <a:pPr algn="r"/>
                      <a:r>
                        <a:rPr lang="fr-BE" sz="1200" b="1" dirty="0"/>
                        <a:t>18.094.314</a:t>
                      </a:r>
                      <a:endParaRPr lang="it-IT" sz="1200" b="1" dirty="0"/>
                    </a:p>
                  </a:txBody>
                  <a:tcPr anchor="b">
                    <a:solidFill>
                      <a:srgbClr val="00B050"/>
                    </a:solidFill>
                  </a:tcPr>
                </a:tc>
                <a:tc>
                  <a:txBody>
                    <a:bodyPr/>
                    <a:lstStyle/>
                    <a:p>
                      <a:pPr algn="r"/>
                      <a:r>
                        <a:rPr lang="fr-BE" sz="1200" b="1" dirty="0"/>
                        <a:t>17.937.170</a:t>
                      </a:r>
                      <a:endParaRPr lang="it-IT" sz="1200" b="1" dirty="0"/>
                    </a:p>
                  </a:txBody>
                  <a:tcPr anchor="b">
                    <a:solidFill>
                      <a:srgbClr val="00B050"/>
                    </a:solidFill>
                  </a:tcPr>
                </a:tc>
                <a:tc>
                  <a:txBody>
                    <a:bodyPr/>
                    <a:lstStyle/>
                    <a:p>
                      <a:pPr algn="r"/>
                      <a:r>
                        <a:rPr lang="fr-BE" sz="1200" b="1" dirty="0"/>
                        <a:t>15.699.859</a:t>
                      </a:r>
                      <a:endParaRPr lang="it-IT" sz="1200" b="1" dirty="0"/>
                    </a:p>
                  </a:txBody>
                  <a:tcPr anchor="b">
                    <a:solidFill>
                      <a:srgbClr val="00B050"/>
                    </a:solidFill>
                  </a:tcPr>
                </a:tc>
                <a:extLst>
                  <a:ext uri="{0D108BD9-81ED-4DB2-BD59-A6C34878D82A}">
                    <a16:rowId xmlns:a16="http://schemas.microsoft.com/office/drawing/2014/main" val="10010"/>
                  </a:ext>
                </a:extLst>
              </a:tr>
            </a:tbl>
          </a:graphicData>
        </a:graphic>
      </p:graphicFrame>
      <p:sp>
        <p:nvSpPr>
          <p:cNvPr id="96321"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74763B-FA12-4C62-A604-DF7B79227CB6}" type="slidenum">
              <a:rPr lang="fr-BE">
                <a:cs typeface="Arial" charset="0"/>
              </a:rPr>
              <a:pPr fontAlgn="base">
                <a:spcBef>
                  <a:spcPct val="0"/>
                </a:spcBef>
                <a:spcAft>
                  <a:spcPct val="0"/>
                </a:spcAft>
              </a:pPr>
              <a:t>33</a:t>
            </a:fld>
            <a:endParaRPr lang="it-IT">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392113" y="260350"/>
            <a:ext cx="8229600" cy="1143000"/>
          </a:xfrm>
        </p:spPr>
        <p:txBody>
          <a:bodyPr/>
          <a:lstStyle/>
          <a:p>
            <a:r>
              <a:rPr lang="it-IT" sz="3100"/>
              <a:t>Esempio LCC: Copertura di tetti</a:t>
            </a:r>
            <a:br>
              <a:rPr lang="it-IT"/>
            </a:br>
            <a:r>
              <a:rPr lang="it-IT" sz="2700"/>
              <a:t>Costo del ciclo di vita di un tetto </a:t>
            </a:r>
            <a:r>
              <a:rPr lang="it-IT" sz="2000" baseline="50000"/>
              <a:t>33, 34, 35</a:t>
            </a:r>
          </a:p>
        </p:txBody>
      </p:sp>
      <p:graphicFrame>
        <p:nvGraphicFramePr>
          <p:cNvPr id="8" name="Content Placeholder 7"/>
          <p:cNvGraphicFramePr>
            <a:graphicFrameLocks noGrp="1"/>
          </p:cNvGraphicFramePr>
          <p:nvPr>
            <p:ph idx="1"/>
          </p:nvPr>
        </p:nvGraphicFramePr>
        <p:xfrm>
          <a:off x="457200" y="1600200"/>
          <a:ext cx="8229600" cy="304958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586976">
                <a:tc>
                  <a:txBody>
                    <a:bodyPr/>
                    <a:lstStyle/>
                    <a:p>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0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Sistemi tradizionali per la copertura di tetti, ~30 anni</a:t>
                      </a:r>
                      <a:endParaRPr lang="it-IT"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Sistema metallico per la copertura di tetti,     40-50 anni</a:t>
                      </a:r>
                      <a:endParaRPr lang="it-IT"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Sistema in acciaio inossidabile per la copertura di tetti, più di 50 anni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98313" name="Grafik 6"/>
          <p:cNvPicPr>
            <a:picLocks/>
          </p:cNvPicPr>
          <p:nvPr/>
        </p:nvPicPr>
        <p:blipFill>
          <a:blip r:embed="rId3"/>
          <a:srcRect/>
          <a:stretch>
            <a:fillRect/>
          </a:stretch>
        </p:blipFill>
        <p:spPr bwMode="auto">
          <a:xfrm>
            <a:off x="530225" y="1704975"/>
            <a:ext cx="2520950" cy="1655763"/>
          </a:xfrm>
          <a:prstGeom prst="rect">
            <a:avLst/>
          </a:prstGeom>
          <a:noFill/>
          <a:ln w="3175">
            <a:solidFill>
              <a:schemeClr val="tx1"/>
            </a:solidFill>
            <a:miter lim="800000"/>
            <a:headEnd/>
            <a:tailEnd/>
          </a:ln>
        </p:spPr>
      </p:pic>
      <p:pic>
        <p:nvPicPr>
          <p:cNvPr id="98314" name="Grafik 7"/>
          <p:cNvPicPr>
            <a:picLocks/>
          </p:cNvPicPr>
          <p:nvPr/>
        </p:nvPicPr>
        <p:blipFill>
          <a:blip r:embed="rId4"/>
          <a:srcRect/>
          <a:stretch>
            <a:fillRect/>
          </a:stretch>
        </p:blipFill>
        <p:spPr bwMode="auto">
          <a:xfrm>
            <a:off x="3294063" y="1704975"/>
            <a:ext cx="2520950" cy="1655763"/>
          </a:xfrm>
          <a:prstGeom prst="rect">
            <a:avLst/>
          </a:prstGeom>
          <a:noFill/>
          <a:ln w="3175">
            <a:solidFill>
              <a:schemeClr val="tx1"/>
            </a:solidFill>
            <a:miter lim="800000"/>
            <a:headEnd/>
            <a:tailEnd/>
          </a:ln>
        </p:spPr>
      </p:pic>
      <p:pic>
        <p:nvPicPr>
          <p:cNvPr id="98315" name="Grafik 10"/>
          <p:cNvPicPr>
            <a:picLocks noChangeAspect="1"/>
          </p:cNvPicPr>
          <p:nvPr/>
        </p:nvPicPr>
        <p:blipFill>
          <a:blip r:embed="rId5"/>
          <a:srcRect/>
          <a:stretch>
            <a:fillRect/>
          </a:stretch>
        </p:blipFill>
        <p:spPr bwMode="auto">
          <a:xfrm>
            <a:off x="6102350" y="1704975"/>
            <a:ext cx="2519363" cy="1654175"/>
          </a:xfrm>
          <a:prstGeom prst="rect">
            <a:avLst/>
          </a:prstGeom>
          <a:noFill/>
          <a:ln w="3175">
            <a:solidFill>
              <a:schemeClr val="tx1"/>
            </a:solidFill>
            <a:miter lim="800000"/>
            <a:headEnd/>
            <a:tailEnd/>
          </a:ln>
        </p:spPr>
      </p:pic>
      <p:pic>
        <p:nvPicPr>
          <p:cNvPr id="98316" name="Picture 2"/>
          <p:cNvPicPr preferRelativeResize="0">
            <a:picLocks/>
          </p:cNvPicPr>
          <p:nvPr/>
        </p:nvPicPr>
        <p:blipFill>
          <a:blip r:embed="rId6"/>
          <a:srcRect/>
          <a:stretch>
            <a:fillRect/>
          </a:stretch>
        </p:blipFill>
        <p:spPr bwMode="auto">
          <a:xfrm>
            <a:off x="611188" y="4575175"/>
            <a:ext cx="7920037" cy="1733550"/>
          </a:xfrm>
          <a:prstGeom prst="rect">
            <a:avLst/>
          </a:prstGeom>
          <a:noFill/>
          <a:ln w="9525">
            <a:noFill/>
            <a:miter lim="800000"/>
            <a:headEnd/>
            <a:tailEnd/>
          </a:ln>
        </p:spPr>
      </p:pic>
      <p:sp>
        <p:nvSpPr>
          <p:cNvPr id="9831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B613D3-C2C3-4CEA-82DA-27ACAFB8F858}" type="slidenum">
              <a:rPr lang="fr-BE">
                <a:cs typeface="Arial" charset="0"/>
              </a:rPr>
              <a:pPr fontAlgn="base">
                <a:spcBef>
                  <a:spcPct val="0"/>
                </a:spcBef>
                <a:spcAft>
                  <a:spcPct val="0"/>
                </a:spcAft>
              </a:pPr>
              <a:t>34</a:t>
            </a:fld>
            <a:endParaRPr lang="it-IT">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54025"/>
          </a:xfrm>
        </p:spPr>
        <p:txBody>
          <a:bodyPr rtlCol="0">
            <a:normAutofit fontScale="90000"/>
          </a:bodyPr>
          <a:lstStyle/>
          <a:p>
            <a:pPr fontAlgn="auto">
              <a:spcAft>
                <a:spcPts val="0"/>
              </a:spcAft>
              <a:defRPr/>
            </a:pPr>
            <a:r>
              <a:rPr lang="it-IT"/>
              <a:t>Esempio LCC: Copertura di tetti</a:t>
            </a:r>
            <a:endParaRPr lang="it-IT" dirty="0"/>
          </a:p>
        </p:txBody>
      </p:sp>
      <p:graphicFrame>
        <p:nvGraphicFramePr>
          <p:cNvPr id="100354" name="Content Placeholder 3"/>
          <p:cNvGraphicFramePr>
            <a:graphicFrameLocks noGrp="1"/>
          </p:cNvGraphicFramePr>
          <p:nvPr>
            <p:ph idx="1"/>
          </p:nvPr>
        </p:nvGraphicFramePr>
        <p:xfrm>
          <a:off x="3524250" y="222250"/>
          <a:ext cx="5213350" cy="5954713"/>
        </p:xfrm>
        <a:graphic>
          <a:graphicData uri="http://schemas.openxmlformats.org/presentationml/2006/ole">
            <mc:AlternateContent xmlns:mc="http://schemas.openxmlformats.org/markup-compatibility/2006">
              <mc:Choice xmlns:v="urn:schemas-microsoft-com:vml" Requires="v">
                <p:oleObj spid="_x0000_s2050" r:id="rId3" imgW="5212532" imgH="5956308" progId="Excel.Chart.8">
                  <p:embed/>
                </p:oleObj>
              </mc:Choice>
              <mc:Fallback>
                <p:oleObj r:id="rId3" imgW="5212532" imgH="5956308" progId="Excel.Chart.8">
                  <p:embed/>
                  <p:pic>
                    <p:nvPicPr>
                      <p:cNvPr id="100354"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222250"/>
                        <a:ext cx="5213350" cy="595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5" name="Text Placeholder 4"/>
          <p:cNvSpPr>
            <a:spLocks noGrp="1"/>
          </p:cNvSpPr>
          <p:nvPr>
            <p:ph type="body" sz="half" idx="2"/>
          </p:nvPr>
        </p:nvSpPr>
        <p:spPr>
          <a:xfrm>
            <a:off x="457200" y="898525"/>
            <a:ext cx="3008313" cy="4691063"/>
          </a:xfrm>
        </p:spPr>
        <p:txBody>
          <a:bodyPr/>
          <a:lstStyle/>
          <a:p>
            <a:pPr algn="just"/>
            <a:r>
              <a:rPr lang="it-IT" sz="1800"/>
              <a:t>Confronto</a:t>
            </a:r>
            <a:r>
              <a:rPr lang="it-IT"/>
              <a:t> </a:t>
            </a:r>
            <a:r>
              <a:rPr lang="it-IT" sz="1800"/>
              <a:t>di prezzo tra acciaio al carbonio zincato rivestito 0.6 mm</a:t>
            </a:r>
            <a:r>
              <a:rPr lang="it-IT"/>
              <a:t> </a:t>
            </a:r>
            <a:r>
              <a:rPr lang="it-IT" sz="1800"/>
              <a:t>e a acciaio inossidabile 0.4 mm</a:t>
            </a:r>
            <a:r>
              <a:rPr lang="it-IT"/>
              <a:t> </a:t>
            </a:r>
            <a:r>
              <a:rPr lang="it-IT" sz="1800"/>
              <a:t>di grado 1.4401: Grazie alle proprietà meccaniche</a:t>
            </a:r>
            <a:r>
              <a:rPr lang="it-IT"/>
              <a:t> </a:t>
            </a:r>
            <a:r>
              <a:rPr lang="it-IT" sz="1800"/>
              <a:t>degli acciai</a:t>
            </a:r>
            <a:r>
              <a:rPr lang="it-IT"/>
              <a:t> </a:t>
            </a:r>
            <a:r>
              <a:rPr lang="it-IT" sz="1800"/>
              <a:t>inossidabili, lo spessore</a:t>
            </a:r>
            <a:r>
              <a:rPr lang="it-IT"/>
              <a:t> </a:t>
            </a:r>
            <a:r>
              <a:rPr lang="it-IT" sz="1800"/>
              <a:t>del materiale</a:t>
            </a:r>
            <a:r>
              <a:rPr lang="it-IT"/>
              <a:t> </a:t>
            </a:r>
            <a:r>
              <a:rPr lang="it-IT" sz="1800"/>
              <a:t>può</a:t>
            </a:r>
            <a:r>
              <a:rPr lang="it-IT"/>
              <a:t> </a:t>
            </a:r>
            <a:r>
              <a:rPr lang="it-IT" sz="1800"/>
              <a:t>essere</a:t>
            </a:r>
            <a:r>
              <a:rPr lang="it-IT"/>
              <a:t> </a:t>
            </a:r>
            <a:r>
              <a:rPr lang="it-IT" sz="1800"/>
              <a:t>ridotto fino a 0.5 o 0.4 mm, ottenendo un peso</a:t>
            </a:r>
            <a:r>
              <a:rPr lang="it-IT"/>
              <a:t> </a:t>
            </a:r>
            <a:r>
              <a:rPr lang="it-IT" sz="1800"/>
              <a:t>più leggero (4,68 kg/m² per l'acciaio al carbonio</a:t>
            </a:r>
            <a:r>
              <a:rPr lang="it-IT"/>
              <a:t> </a:t>
            </a:r>
            <a:r>
              <a:rPr lang="it-IT" sz="1800"/>
              <a:t>rivestito</a:t>
            </a:r>
            <a:r>
              <a:rPr lang="it-IT"/>
              <a:t> </a:t>
            </a:r>
            <a:r>
              <a:rPr lang="it-IT" sz="1800"/>
              <a:t>0.7 mm, 3,12 kg/m² per l'acciaio</a:t>
            </a:r>
            <a:r>
              <a:rPr lang="it-IT"/>
              <a:t> </a:t>
            </a:r>
            <a:r>
              <a:rPr lang="it-IT" sz="1800"/>
              <a:t>inossidabile). Mentre</a:t>
            </a:r>
            <a:r>
              <a:rPr lang="it-IT"/>
              <a:t> </a:t>
            </a:r>
            <a:r>
              <a:rPr lang="it-IT" sz="1800"/>
              <a:t>l'acciaio</a:t>
            </a:r>
            <a:r>
              <a:rPr lang="it-IT"/>
              <a:t> </a:t>
            </a:r>
            <a:r>
              <a:rPr lang="it-IT" sz="1800"/>
              <a:t>al carbonio</a:t>
            </a:r>
            <a:r>
              <a:rPr lang="it-IT"/>
              <a:t> </a:t>
            </a:r>
            <a:r>
              <a:rPr lang="it-IT" sz="1800"/>
              <a:t>ha un'aspettativa di vita pari a 15-20 anni, la durata in servizio di un tetto</a:t>
            </a:r>
            <a:r>
              <a:rPr lang="it-IT"/>
              <a:t> </a:t>
            </a:r>
            <a:r>
              <a:rPr lang="it-IT" sz="1800"/>
              <a:t>in acciaio inossidabile è</a:t>
            </a:r>
            <a:r>
              <a:rPr lang="it-IT"/>
              <a:t> </a:t>
            </a:r>
            <a:r>
              <a:rPr lang="it-IT" sz="1800"/>
              <a:t>generalmente</a:t>
            </a:r>
            <a:r>
              <a:rPr lang="it-IT"/>
              <a:t> </a:t>
            </a:r>
            <a:r>
              <a:rPr lang="it-IT" sz="1800"/>
              <a:t>quella dell'edificio.</a:t>
            </a:r>
          </a:p>
        </p:txBody>
      </p:sp>
      <p:sp>
        <p:nvSpPr>
          <p:cNvPr id="100356"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05CA07-14F9-4D86-9FD1-7F3992A2D9FD}" type="slidenum">
              <a:rPr lang="fr-BE">
                <a:cs typeface="Arial" charset="0"/>
              </a:rPr>
              <a:pPr fontAlgn="base">
                <a:spcBef>
                  <a:spcPct val="0"/>
                </a:spcBef>
                <a:spcAft>
                  <a:spcPct val="0"/>
                </a:spcAft>
              </a:pPr>
              <a:t>35</a:t>
            </a:fld>
            <a:endParaRPr lang="it-IT">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274638"/>
            <a:ext cx="8229600" cy="561975"/>
          </a:xfrm>
        </p:spPr>
        <p:txBody>
          <a:bodyPr/>
          <a:lstStyle/>
          <a:p>
            <a:r>
              <a:rPr lang="it-IT" sz="2800" dirty="0"/>
              <a:t>Architettura in acciaio inossidabile senza tempo</a:t>
            </a:r>
            <a:r>
              <a:rPr lang="it-IT" sz="2800" baseline="30000" dirty="0"/>
              <a:t>43</a:t>
            </a:r>
          </a:p>
        </p:txBody>
      </p:sp>
      <p:graphicFrame>
        <p:nvGraphicFramePr>
          <p:cNvPr id="6" name="Content Placeholder 5"/>
          <p:cNvGraphicFramePr>
            <a:graphicFrameLocks noGrp="1"/>
          </p:cNvGraphicFramePr>
          <p:nvPr>
            <p:ph idx="1"/>
          </p:nvPr>
        </p:nvGraphicFramePr>
        <p:xfrm>
          <a:off x="457200" y="857250"/>
          <a:ext cx="8229600" cy="575954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088232">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1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Savoy hotel, London, 1929 </a:t>
                      </a:r>
                      <a:endParaRPr lang="it-IT"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Empire State building, New York, 1931</a:t>
                      </a:r>
                      <a:endParaRPr lang="it-IT"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Chrysler Building, New York, 1930 </a:t>
                      </a:r>
                      <a:endParaRPr lang="it-IT"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69635">
                <a:tc>
                  <a:txBody>
                    <a:bodyPr/>
                    <a:lstStyle/>
                    <a:p>
                      <a:endParaRPr lang="fr-BE"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2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Helix Bridge, Singapore, 2011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Petronas Towers, Kuala Lumpur</a:t>
                      </a:r>
                      <a:endParaRPr lang="it-IT"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Cloud Gate “Jelly Bean”, Chicago, 2008</a:t>
                      </a:r>
                      <a:endParaRPr lang="it-IT"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101391" name="Picture 2" descr="http://www.hotelable.com/blog/wp-content/uploads/Savoy-Hotel-London.jpg"/>
          <p:cNvPicPr>
            <a:picLocks noChangeAspect="1" noChangeArrowheads="1"/>
          </p:cNvPicPr>
          <p:nvPr/>
        </p:nvPicPr>
        <p:blipFill>
          <a:blip r:embed="rId3"/>
          <a:srcRect/>
          <a:stretch>
            <a:fillRect/>
          </a:stretch>
        </p:blipFill>
        <p:spPr bwMode="auto">
          <a:xfrm>
            <a:off x="539750" y="944563"/>
            <a:ext cx="2592388" cy="1944687"/>
          </a:xfrm>
          <a:prstGeom prst="rect">
            <a:avLst/>
          </a:prstGeom>
          <a:noFill/>
          <a:ln w="3175">
            <a:solidFill>
              <a:schemeClr val="tx1"/>
            </a:solidFill>
            <a:miter lim="800000"/>
            <a:headEnd/>
            <a:tailEnd/>
          </a:ln>
        </p:spPr>
      </p:pic>
      <p:pic>
        <p:nvPicPr>
          <p:cNvPr id="101392" name="Picture 4" descr="http://3.bp.blogspot.com/-m8KWss_4RbI/TvUCoRRpfVI/AAAAAAAAPI8/t_KPr94BydU/s1600/_DSC_2707.jpg"/>
          <p:cNvPicPr>
            <a:picLocks noChangeAspect="1" noChangeArrowheads="1"/>
          </p:cNvPicPr>
          <p:nvPr/>
        </p:nvPicPr>
        <p:blipFill>
          <a:blip r:embed="rId4"/>
          <a:srcRect/>
          <a:stretch>
            <a:fillRect/>
          </a:stretch>
        </p:blipFill>
        <p:spPr bwMode="auto">
          <a:xfrm>
            <a:off x="6011863" y="944563"/>
            <a:ext cx="1576387" cy="1944687"/>
          </a:xfrm>
          <a:prstGeom prst="rect">
            <a:avLst/>
          </a:prstGeom>
          <a:noFill/>
          <a:ln w="3175">
            <a:solidFill>
              <a:schemeClr val="tx1"/>
            </a:solidFill>
            <a:miter lim="800000"/>
            <a:headEnd/>
            <a:tailEnd/>
          </a:ln>
        </p:spPr>
      </p:pic>
      <p:pic>
        <p:nvPicPr>
          <p:cNvPr id="101393" name="Picture 8" descr="http://www.globeholidays.net/United_States/New_York/Media/Empire_State_Building.jpg"/>
          <p:cNvPicPr>
            <a:picLocks noChangeAspect="1" noChangeArrowheads="1"/>
          </p:cNvPicPr>
          <p:nvPr/>
        </p:nvPicPr>
        <p:blipFill>
          <a:blip r:embed="rId5"/>
          <a:srcRect/>
          <a:stretch>
            <a:fillRect/>
          </a:stretch>
        </p:blipFill>
        <p:spPr bwMode="auto">
          <a:xfrm>
            <a:off x="3276600" y="944563"/>
            <a:ext cx="1587500" cy="1944687"/>
          </a:xfrm>
          <a:prstGeom prst="rect">
            <a:avLst/>
          </a:prstGeom>
          <a:noFill/>
          <a:ln w="3175">
            <a:solidFill>
              <a:schemeClr val="tx1"/>
            </a:solidFill>
            <a:miter lim="800000"/>
            <a:headEnd/>
            <a:tailEnd/>
          </a:ln>
        </p:spPr>
      </p:pic>
      <p:pic>
        <p:nvPicPr>
          <p:cNvPr id="101394" name="Picture 12" descr="http://2.bp.blogspot.com/_9TkN8z2ZoKo/S_a_lAOxgjI/AAAAAAAABRM/Vv65aFUblRI/s1600/P5022665+-+Helix+Bridge.JPG"/>
          <p:cNvPicPr>
            <a:picLocks noChangeAspect="1" noChangeArrowheads="1"/>
          </p:cNvPicPr>
          <p:nvPr/>
        </p:nvPicPr>
        <p:blipFill>
          <a:blip r:embed="rId6"/>
          <a:srcRect/>
          <a:stretch>
            <a:fillRect/>
          </a:stretch>
        </p:blipFill>
        <p:spPr bwMode="auto">
          <a:xfrm>
            <a:off x="539750" y="3500438"/>
            <a:ext cx="2592388" cy="1944687"/>
          </a:xfrm>
          <a:prstGeom prst="rect">
            <a:avLst/>
          </a:prstGeom>
          <a:noFill/>
          <a:ln w="3175">
            <a:solidFill>
              <a:schemeClr val="tx1"/>
            </a:solidFill>
            <a:miter lim="800000"/>
            <a:headEnd/>
            <a:tailEnd/>
          </a:ln>
        </p:spPr>
      </p:pic>
      <p:pic>
        <p:nvPicPr>
          <p:cNvPr id="101395" name="Picture 14" descr="http://i.telegraph.co.uk/multimedia/archive/01608/cloud_1608986a.jpg"/>
          <p:cNvPicPr preferRelativeResize="0">
            <a:picLocks noChangeArrowheads="1"/>
          </p:cNvPicPr>
          <p:nvPr/>
        </p:nvPicPr>
        <p:blipFill>
          <a:blip r:embed="rId7"/>
          <a:srcRect/>
          <a:stretch>
            <a:fillRect/>
          </a:stretch>
        </p:blipFill>
        <p:spPr bwMode="auto">
          <a:xfrm>
            <a:off x="6011863" y="3500438"/>
            <a:ext cx="2592387" cy="1944687"/>
          </a:xfrm>
          <a:prstGeom prst="rect">
            <a:avLst/>
          </a:prstGeom>
          <a:noFill/>
          <a:ln w="3175">
            <a:solidFill>
              <a:schemeClr val="tx1"/>
            </a:solidFill>
            <a:miter lim="800000"/>
            <a:headEnd/>
            <a:tailEnd/>
          </a:ln>
        </p:spPr>
      </p:pic>
      <p:sp>
        <p:nvSpPr>
          <p:cNvPr id="101396"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4818D6-C89A-4D52-BD8D-465A1EA9E164}" type="slidenum">
              <a:rPr lang="fr-BE">
                <a:solidFill>
                  <a:schemeClr val="tx1"/>
                </a:solidFill>
                <a:cs typeface="Arial" charset="0"/>
              </a:rPr>
              <a:pPr fontAlgn="base">
                <a:spcBef>
                  <a:spcPct val="0"/>
                </a:spcBef>
                <a:spcAft>
                  <a:spcPct val="0"/>
                </a:spcAft>
              </a:pPr>
              <a:t>36</a:t>
            </a:fld>
            <a:endParaRPr lang="it-IT">
              <a:solidFill>
                <a:schemeClr val="tx1"/>
              </a:solidFill>
              <a:cs typeface="Arial" charset="0"/>
            </a:endParaRPr>
          </a:p>
        </p:txBody>
      </p:sp>
      <p:pic>
        <p:nvPicPr>
          <p:cNvPr id="101397" name="Picture 4" descr="https://encrypted-tbn1.gstatic.com/images?q=tbn:ANd9GcRXtwukYA-kC95j80sUjPNpZ5NJqPPUBByMpkgottk7MQSmMC-ptw"/>
          <p:cNvPicPr>
            <a:picLocks noChangeAspect="1" noChangeArrowheads="1"/>
          </p:cNvPicPr>
          <p:nvPr/>
        </p:nvPicPr>
        <p:blipFill>
          <a:blip r:embed="rId8"/>
          <a:srcRect r="7693" b="7141"/>
          <a:stretch>
            <a:fillRect/>
          </a:stretch>
        </p:blipFill>
        <p:spPr bwMode="auto">
          <a:xfrm>
            <a:off x="3276600" y="3500438"/>
            <a:ext cx="2590800" cy="1954212"/>
          </a:xfrm>
          <a:prstGeom prst="rect">
            <a:avLst/>
          </a:prstGeom>
          <a:noFill/>
          <a:ln w="9525">
            <a:solidFill>
              <a:schemeClr val="tx1"/>
            </a:solid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274638"/>
            <a:ext cx="8229600" cy="642937"/>
          </a:xfrm>
        </p:spPr>
        <p:txBody>
          <a:bodyPr/>
          <a:lstStyle/>
          <a:p>
            <a:r>
              <a:rPr lang="it-IT" sz="3200"/>
              <a:t>Confronto del costo del ciclo di vita </a:t>
            </a:r>
            <a:r>
              <a:rPr lang="it-IT" sz="2400" baseline="30000"/>
              <a:t>36, 37, 38, 39, 40</a:t>
            </a:r>
          </a:p>
        </p:txBody>
      </p:sp>
      <p:graphicFrame>
        <p:nvGraphicFramePr>
          <p:cNvPr id="8" name="Content Placeholder 7"/>
          <p:cNvGraphicFramePr>
            <a:graphicFrameLocks noGrp="1"/>
          </p:cNvGraphicFramePr>
          <p:nvPr>
            <p:ph idx="1"/>
          </p:nvPr>
        </p:nvGraphicFramePr>
        <p:xfrm>
          <a:off x="107950" y="908050"/>
          <a:ext cx="8713788" cy="5784850"/>
        </p:xfrm>
        <a:graphic>
          <a:graphicData uri="http://schemas.openxmlformats.org/drawingml/2006/table">
            <a:tbl>
              <a:tblPr/>
              <a:tblGrid>
                <a:gridCol w="1839913">
                  <a:extLst>
                    <a:ext uri="{9D8B030D-6E8A-4147-A177-3AD203B41FA5}">
                      <a16:colId xmlns:a16="http://schemas.microsoft.com/office/drawing/2014/main" val="20000"/>
                    </a:ext>
                  </a:extLst>
                </a:gridCol>
                <a:gridCol w="1743075">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2919413">
                  <a:extLst>
                    <a:ext uri="{9D8B030D-6E8A-4147-A177-3AD203B41FA5}">
                      <a16:colId xmlns:a16="http://schemas.microsoft.com/office/drawing/2014/main" val="20004"/>
                    </a:ext>
                  </a:extLst>
                </a:gridCol>
              </a:tblGrid>
              <a:tr h="960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FFFF"/>
                          </a:solidFill>
                          <a:effectLst/>
                          <a:latin typeface="Calibri" pitchFamily="34" charset="0"/>
                          <a:cs typeface="Arial" charset="0"/>
                        </a:rPr>
                        <a:t>Monumento</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FFFF"/>
                          </a:solidFill>
                          <a:effectLst/>
                          <a:latin typeface="Calibri" pitchFamily="34" charset="0"/>
                          <a:cs typeface="Arial" charset="0"/>
                        </a:rPr>
                        <a:t>Data di completamento</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FFFF"/>
                          </a:solidFill>
                          <a:effectLst/>
                          <a:latin typeface="Calibri" pitchFamily="34" charset="0"/>
                          <a:cs typeface="Arial" charset="0"/>
                        </a:rPr>
                        <a:t>Materiale</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FFFF"/>
                          </a:solidFill>
                          <a:effectLst/>
                          <a:latin typeface="Calibri" pitchFamily="34" charset="0"/>
                          <a:cs typeface="Arial" charset="0"/>
                        </a:rPr>
                        <a:t>Altezza</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FFFF"/>
                          </a:solidFill>
                          <a:effectLst/>
                          <a:latin typeface="Calibri" pitchFamily="34" charset="0"/>
                          <a:cs typeface="Arial" charset="0"/>
                        </a:rPr>
                        <a:t>Manutenzione</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411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Torre Eiffel - Parigi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000000"/>
                        </a:solidFill>
                        <a:effectLst/>
                        <a:latin typeface="Calibri" pitchFamily="34" charset="0"/>
                        <a:cs typeface="Arial" charset="0"/>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1889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000000"/>
                        </a:solidFill>
                        <a:effectLst/>
                        <a:latin typeface="Calibri" pitchFamily="34" charset="0"/>
                        <a:cs typeface="Arial"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Ferro battuto</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324m</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Ogni 7 anni. Ogni intervento di verniciatura dura circa un anno e mezzo (15 mesi). 50-60 tonnellate di vernice, 25 imbianchini, 1500 pennelli, 5000 dischi per carteggiatura e 1500 set di abiti da lavoro.</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BF4"/>
                    </a:solidFill>
                  </a:tcPr>
                </a:tc>
                <a:extLst>
                  <a:ext uri="{0D108BD9-81ED-4DB2-BD59-A6C34878D82A}">
                    <a16:rowId xmlns:a16="http://schemas.microsoft.com/office/drawing/2014/main" val="10001"/>
                  </a:ext>
                </a:extLst>
              </a:tr>
              <a:tr h="2413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Chrysler Building (tetto e ingresso) – New York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000000"/>
                        </a:solidFill>
                        <a:effectLst/>
                        <a:latin typeface="Calibri" pitchFamily="34" charset="0"/>
                        <a:cs typeface="Arial" charset="0"/>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1930</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(tetto 1929)</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Acciaio inossidabile austenitico (302)</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319m</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Calibri" pitchFamily="34" charset="0"/>
                          <a:cs typeface="Arial" charset="0"/>
                        </a:rPr>
                        <a:t>Due volte nel 1951, 1961. La soluzione per la pulitura del 1961 non è nota. Nel 1995 è stato utilizzato un detergente delicato, sgrassante e abrasivo.</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103448" name="Picture 14" descr="http://t3.gstatic.com/images?q=tbn:ANd9GcSISTfpsN2fANpBCzIlIj3_scvXR6LDLkQ_ouuuh_UhPsoOJJkd"/>
          <p:cNvPicPr>
            <a:picLocks noChangeAspect="1" noChangeArrowheads="1"/>
          </p:cNvPicPr>
          <p:nvPr/>
        </p:nvPicPr>
        <p:blipFill>
          <a:blip r:embed="rId3"/>
          <a:srcRect/>
          <a:stretch>
            <a:fillRect/>
          </a:stretch>
        </p:blipFill>
        <p:spPr bwMode="auto">
          <a:xfrm>
            <a:off x="601663" y="2852738"/>
            <a:ext cx="871537" cy="1216025"/>
          </a:xfrm>
          <a:prstGeom prst="rect">
            <a:avLst/>
          </a:prstGeom>
          <a:noFill/>
          <a:ln w="9525">
            <a:solidFill>
              <a:schemeClr val="tx1"/>
            </a:solidFill>
            <a:miter lim="800000"/>
            <a:headEnd/>
            <a:tailEnd/>
          </a:ln>
        </p:spPr>
      </p:pic>
      <p:pic>
        <p:nvPicPr>
          <p:cNvPr id="103449" name="Grafik 9"/>
          <p:cNvPicPr>
            <a:picLocks noChangeAspect="1"/>
          </p:cNvPicPr>
          <p:nvPr/>
        </p:nvPicPr>
        <p:blipFill>
          <a:blip r:embed="rId4"/>
          <a:srcRect/>
          <a:stretch>
            <a:fillRect/>
          </a:stretch>
        </p:blipFill>
        <p:spPr bwMode="auto">
          <a:xfrm>
            <a:off x="684213" y="5214938"/>
            <a:ext cx="1035050" cy="1368425"/>
          </a:xfrm>
          <a:prstGeom prst="rect">
            <a:avLst/>
          </a:prstGeom>
          <a:noFill/>
          <a:ln w="9525">
            <a:solidFill>
              <a:schemeClr val="tx1"/>
            </a:solidFill>
            <a:miter lim="800000"/>
            <a:headEnd/>
            <a:tailEnd/>
          </a:ln>
        </p:spPr>
      </p:pic>
      <p:pic>
        <p:nvPicPr>
          <p:cNvPr id="103450" name="Picture 16" descr="http://www.tour-eiffel.net/wp-content/uploads/2012/12/peinture-tour-eiffel.jpg"/>
          <p:cNvPicPr>
            <a:picLocks noChangeAspect="1" noChangeArrowheads="1"/>
          </p:cNvPicPr>
          <p:nvPr/>
        </p:nvPicPr>
        <p:blipFill>
          <a:blip r:embed="rId5"/>
          <a:srcRect/>
          <a:stretch>
            <a:fillRect/>
          </a:stretch>
        </p:blipFill>
        <p:spPr bwMode="auto">
          <a:xfrm>
            <a:off x="2332038" y="2349500"/>
            <a:ext cx="1087437" cy="792163"/>
          </a:xfrm>
          <a:prstGeom prst="rect">
            <a:avLst/>
          </a:prstGeom>
          <a:noFill/>
          <a:ln w="9525">
            <a:solidFill>
              <a:schemeClr val="tx1"/>
            </a:solidFill>
            <a:miter lim="800000"/>
            <a:headEnd/>
            <a:tailEnd/>
          </a:ln>
        </p:spPr>
      </p:pic>
      <p:pic>
        <p:nvPicPr>
          <p:cNvPr id="103451" name="Grafik 14"/>
          <p:cNvPicPr>
            <a:picLocks noChangeAspect="1"/>
          </p:cNvPicPr>
          <p:nvPr/>
        </p:nvPicPr>
        <p:blipFill>
          <a:blip r:embed="rId6"/>
          <a:srcRect t="11288"/>
          <a:stretch>
            <a:fillRect/>
          </a:stretch>
        </p:blipFill>
        <p:spPr bwMode="auto">
          <a:xfrm>
            <a:off x="2332038" y="4941888"/>
            <a:ext cx="1087437" cy="823912"/>
          </a:xfrm>
          <a:prstGeom prst="rect">
            <a:avLst/>
          </a:prstGeom>
          <a:noFill/>
          <a:ln w="9525">
            <a:solidFill>
              <a:schemeClr val="tx1"/>
            </a:solidFill>
            <a:miter lim="800000"/>
            <a:headEnd/>
            <a:tailEnd/>
          </a:ln>
        </p:spPr>
      </p:pic>
      <p:sp>
        <p:nvSpPr>
          <p:cNvPr id="10345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B116F5-7225-4A07-82B7-884B888FEE1A}" type="slidenum">
              <a:rPr lang="fr-BE">
                <a:cs typeface="Arial" charset="0"/>
              </a:rPr>
              <a:pPr fontAlgn="base">
                <a:spcBef>
                  <a:spcPct val="0"/>
                </a:spcBef>
                <a:spcAft>
                  <a:spcPct val="0"/>
                </a:spcAft>
              </a:pPr>
              <a:t>37</a:t>
            </a:fld>
            <a:endParaRPr lang="it-IT">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395288" y="44450"/>
            <a:ext cx="8229600" cy="936625"/>
          </a:xfrm>
        </p:spPr>
        <p:txBody>
          <a:bodyPr/>
          <a:lstStyle/>
          <a:p>
            <a:r>
              <a:rPr lang="it-IT" sz="3100"/>
              <a:t>Cosa rende l'acciaio inossidabile </a:t>
            </a:r>
            <a:r>
              <a:rPr lang="it-IT" sz="3100" b="1"/>
              <a:t>“verde”</a:t>
            </a:r>
            <a:r>
              <a:rPr lang="it-IT" sz="3100"/>
              <a:t>?</a:t>
            </a:r>
            <a:br>
              <a:rPr lang="it-IT"/>
            </a:br>
            <a:r>
              <a:rPr lang="it-IT" sz="2400"/>
              <a:t>Valutazione ambientale dell'acciaio inossidabile </a:t>
            </a:r>
            <a:r>
              <a:rPr lang="it-IT" sz="2400" baseline="50000"/>
              <a:t>41</a:t>
            </a:r>
          </a:p>
        </p:txBody>
      </p:sp>
      <p:graphicFrame>
        <p:nvGraphicFramePr>
          <p:cNvPr id="8" name="Content Placeholder 7"/>
          <p:cNvGraphicFramePr>
            <a:graphicFrameLocks noGrp="1"/>
          </p:cNvGraphicFramePr>
          <p:nvPr>
            <p:ph idx="1"/>
          </p:nvPr>
        </p:nvGraphicFramePr>
        <p:xfrm>
          <a:off x="323850" y="981075"/>
          <a:ext cx="8443913" cy="5786438"/>
        </p:xfrm>
        <a:graphic>
          <a:graphicData uri="http://schemas.openxmlformats.org/drawingml/2006/table">
            <a:tbl>
              <a:tblPr bandRow="1">
                <a:tableStyleId>{1E171933-4619-4E11-9A3F-F7608DF75F80}</a:tableStyleId>
              </a:tblPr>
              <a:tblGrid>
                <a:gridCol w="3835282">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273534">
                <a:tc>
                  <a:txBody>
                    <a:bodyPr/>
                    <a:lstStyle/>
                    <a:p>
                      <a:r>
                        <a:rPr lang="fr-BE" sz="1400" dirty="0">
                          <a:solidFill>
                            <a:schemeClr val="tx1"/>
                          </a:solidFill>
                        </a:rPr>
                        <a:t>Che</a:t>
                      </a:r>
                      <a:r>
                        <a:rPr sz="1400" dirty="0"/>
                        <a:t> </a:t>
                      </a:r>
                      <a:r>
                        <a:rPr lang="fr-BE" sz="1400" dirty="0">
                          <a:solidFill>
                            <a:schemeClr val="tx1"/>
                          </a:solidFill>
                        </a:rPr>
                        <a:t>cos'è il contenuto riciclato?</a:t>
                      </a:r>
                      <a:endParaRPr lang="it-IT" sz="1400" dirty="0">
                        <a:solidFill>
                          <a:schemeClr val="tx1"/>
                        </a:solidFill>
                      </a:endParaRPr>
                    </a:p>
                  </a:txBody>
                  <a:tcPr/>
                </a:tc>
                <a:tc>
                  <a:txBody>
                    <a:bodyPr/>
                    <a:lstStyle/>
                    <a:p>
                      <a:r>
                        <a:rPr lang="fr-BE" sz="1400" dirty="0">
                          <a:solidFill>
                            <a:schemeClr val="tx1"/>
                          </a:solidFill>
                        </a:rPr>
                        <a:t>60%</a:t>
                      </a:r>
                      <a:endParaRPr lang="it-IT" sz="1400" dirty="0">
                        <a:solidFill>
                          <a:schemeClr val="tx1"/>
                        </a:solidFill>
                      </a:endParaRPr>
                    </a:p>
                  </a:txBody>
                  <a:tcPr/>
                </a:tc>
                <a:extLst>
                  <a:ext uri="{0D108BD9-81ED-4DB2-BD59-A6C34878D82A}">
                    <a16:rowId xmlns:a16="http://schemas.microsoft.com/office/drawing/2014/main" val="10000"/>
                  </a:ext>
                </a:extLst>
              </a:tr>
              <a:tr h="357163">
                <a:tc>
                  <a:txBody>
                    <a:bodyPr/>
                    <a:lstStyle/>
                    <a:p>
                      <a:r>
                        <a:rPr lang="fr-BE" sz="1400" dirty="0">
                          <a:solidFill>
                            <a:schemeClr val="tx1"/>
                          </a:solidFill>
                        </a:rPr>
                        <a:t>È riciclabile al 100%?</a:t>
                      </a:r>
                      <a:endParaRPr lang="it-IT" sz="1400" dirty="0">
                        <a:solidFill>
                          <a:schemeClr val="tx1"/>
                        </a:solidFill>
                      </a:endParaRPr>
                    </a:p>
                  </a:txBody>
                  <a:tcPr/>
                </a:tc>
                <a:tc>
                  <a:txBody>
                    <a:bodyPr/>
                    <a:lstStyle/>
                    <a:p>
                      <a:r>
                        <a:rPr lang="fr-BE" sz="1400" dirty="0">
                          <a:solidFill>
                            <a:schemeClr val="tx1"/>
                          </a:solidFill>
                        </a:rPr>
                        <a:t>Sì</a:t>
                      </a:r>
                      <a:endParaRPr lang="it-IT" sz="1400" dirty="0">
                        <a:solidFill>
                          <a:schemeClr val="tx1"/>
                        </a:solidFill>
                      </a:endParaRPr>
                    </a:p>
                  </a:txBody>
                  <a:tcPr/>
                </a:tc>
                <a:extLst>
                  <a:ext uri="{0D108BD9-81ED-4DB2-BD59-A6C34878D82A}">
                    <a16:rowId xmlns:a16="http://schemas.microsoft.com/office/drawing/2014/main" val="10001"/>
                  </a:ext>
                </a:extLst>
              </a:tr>
              <a:tr h="357163">
                <a:tc>
                  <a:txBody>
                    <a:bodyPr/>
                    <a:lstStyle/>
                    <a:p>
                      <a:r>
                        <a:rPr lang="fr-BE" sz="1400" dirty="0">
                          <a:solidFill>
                            <a:schemeClr val="tx1"/>
                          </a:solidFill>
                        </a:rPr>
                        <a:t>Offre</a:t>
                      </a:r>
                      <a:r>
                        <a:rPr sz="1400" dirty="0"/>
                        <a:t> </a:t>
                      </a:r>
                      <a:r>
                        <a:rPr lang="fr-BE" sz="1400" dirty="0">
                          <a:solidFill>
                            <a:schemeClr val="tx1"/>
                          </a:solidFill>
                        </a:rPr>
                        <a:t>una</a:t>
                      </a:r>
                      <a:r>
                        <a:rPr sz="1400" dirty="0"/>
                        <a:t> </a:t>
                      </a:r>
                      <a:r>
                        <a:rPr lang="fr-BE" sz="1400" dirty="0">
                          <a:solidFill>
                            <a:schemeClr val="tx1"/>
                          </a:solidFill>
                        </a:rPr>
                        <a:t>lunga durata?</a:t>
                      </a:r>
                      <a:endParaRPr lang="it-IT" sz="1400" dirty="0">
                        <a:solidFill>
                          <a:schemeClr val="tx1"/>
                        </a:solidFill>
                      </a:endParaRPr>
                    </a:p>
                  </a:txBody>
                  <a:tcPr/>
                </a:tc>
                <a:tc>
                  <a:txBody>
                    <a:bodyPr/>
                    <a:lstStyle/>
                    <a:p>
                      <a:r>
                        <a:rPr lang="fr-BE" sz="1400" dirty="0">
                          <a:solidFill>
                            <a:schemeClr val="tx1"/>
                          </a:solidFill>
                        </a:rPr>
                        <a:t>Sì (riduce la manutenzione e la frequenza</a:t>
                      </a:r>
                      <a:r>
                        <a:rPr sz="1400" dirty="0"/>
                        <a:t> </a:t>
                      </a:r>
                      <a:r>
                        <a:rPr lang="fr-BE" sz="1400" dirty="0">
                          <a:solidFill>
                            <a:schemeClr val="tx1"/>
                          </a:solidFill>
                        </a:rPr>
                        <a:t>dello smaltimento)</a:t>
                      </a:r>
                      <a:endParaRPr lang="it-IT" sz="1400" dirty="0">
                        <a:solidFill>
                          <a:schemeClr val="tx1"/>
                        </a:solidFill>
                      </a:endParaRPr>
                    </a:p>
                  </a:txBody>
                  <a:tcPr/>
                </a:tc>
                <a:extLst>
                  <a:ext uri="{0D108BD9-81ED-4DB2-BD59-A6C34878D82A}">
                    <a16:rowId xmlns:a16="http://schemas.microsoft.com/office/drawing/2014/main" val="10002"/>
                  </a:ext>
                </a:extLst>
              </a:tr>
              <a:tr h="357163">
                <a:tc>
                  <a:txBody>
                    <a:bodyPr/>
                    <a:lstStyle/>
                    <a:p>
                      <a:r>
                        <a:rPr lang="fr-BE" sz="1400" dirty="0">
                          <a:solidFill>
                            <a:schemeClr val="tx1"/>
                          </a:solidFill>
                        </a:rPr>
                        <a:t>È presente</a:t>
                      </a:r>
                      <a:r>
                        <a:rPr sz="1400"/>
                        <a:t> </a:t>
                      </a:r>
                      <a:r>
                        <a:rPr lang="fr-BE" sz="1400" dirty="0">
                          <a:solidFill>
                            <a:schemeClr val="tx1"/>
                          </a:solidFill>
                        </a:rPr>
                        <a:t>contenuto riciclato?</a:t>
                      </a:r>
                      <a:endParaRPr lang="it-IT" sz="1400" dirty="0">
                        <a:solidFill>
                          <a:schemeClr val="tx1"/>
                        </a:solidFill>
                      </a:endParaRPr>
                    </a:p>
                  </a:txBody>
                  <a:tcPr/>
                </a:tc>
                <a:tc>
                  <a:txBody>
                    <a:bodyPr/>
                    <a:lstStyle/>
                    <a:p>
                      <a:r>
                        <a:rPr lang="fr-BE" sz="1400" dirty="0">
                          <a:solidFill>
                            <a:schemeClr val="tx1"/>
                          </a:solidFill>
                        </a:rPr>
                        <a:t>Sì (sia post-consumatore sia post-industriale)</a:t>
                      </a:r>
                      <a:endParaRPr lang="it-IT" sz="1400" dirty="0">
                        <a:solidFill>
                          <a:schemeClr val="tx1"/>
                        </a:solidFill>
                      </a:endParaRPr>
                    </a:p>
                  </a:txBody>
                  <a:tcPr/>
                </a:tc>
                <a:extLst>
                  <a:ext uri="{0D108BD9-81ED-4DB2-BD59-A6C34878D82A}">
                    <a16:rowId xmlns:a16="http://schemas.microsoft.com/office/drawing/2014/main" val="10003"/>
                  </a:ext>
                </a:extLst>
              </a:tr>
              <a:tr h="316534">
                <a:tc>
                  <a:txBody>
                    <a:bodyPr/>
                    <a:lstStyle/>
                    <a:p>
                      <a:r>
                        <a:rPr lang="fr-BE" sz="1400" spc="-40" baseline="0" dirty="0">
                          <a:solidFill>
                            <a:schemeClr val="tx1"/>
                          </a:solidFill>
                        </a:rPr>
                        <a:t>I rifiuti da costruzione</a:t>
                      </a:r>
                      <a:r>
                        <a:rPr sz="1400" spc="-40" baseline="0" dirty="0"/>
                        <a:t> </a:t>
                      </a:r>
                      <a:r>
                        <a:rPr lang="fr-BE" sz="1400" spc="-40" baseline="0" dirty="0">
                          <a:solidFill>
                            <a:schemeClr val="tx1"/>
                          </a:solidFill>
                        </a:rPr>
                        <a:t>sono</a:t>
                      </a:r>
                      <a:r>
                        <a:rPr sz="1400" spc="-40" baseline="0" dirty="0"/>
                        <a:t> </a:t>
                      </a:r>
                      <a:r>
                        <a:rPr lang="fr-BE" sz="1400" spc="-40" baseline="0" dirty="0">
                          <a:solidFill>
                            <a:schemeClr val="tx1"/>
                          </a:solidFill>
                        </a:rPr>
                        <a:t>deviati</a:t>
                      </a:r>
                      <a:r>
                        <a:rPr sz="1400" spc="-40" baseline="0" dirty="0"/>
                        <a:t> </a:t>
                      </a:r>
                      <a:r>
                        <a:rPr lang="fr-BE" sz="1400" spc="-40" baseline="0" dirty="0">
                          <a:solidFill>
                            <a:schemeClr val="tx1"/>
                          </a:solidFill>
                        </a:rPr>
                        <a:t>dalle discariche?</a:t>
                      </a:r>
                      <a:endParaRPr lang="it-IT" sz="1400" spc="-40" baseline="0" dirty="0">
                        <a:solidFill>
                          <a:schemeClr val="tx1"/>
                        </a:solidFill>
                      </a:endParaRPr>
                    </a:p>
                  </a:txBody>
                  <a:tcPr/>
                </a:tc>
                <a:tc>
                  <a:txBody>
                    <a:bodyPr/>
                    <a:lstStyle/>
                    <a:p>
                      <a:r>
                        <a:rPr lang="fr-BE" sz="1400" spc="-50" dirty="0">
                          <a:solidFill>
                            <a:schemeClr val="tx1"/>
                          </a:solidFill>
                        </a:rPr>
                        <a:t>Sì (elevato valore del rottame e potenziale</a:t>
                      </a:r>
                      <a:r>
                        <a:rPr sz="1400" spc="-50" dirty="0"/>
                        <a:t> </a:t>
                      </a:r>
                      <a:r>
                        <a:rPr lang="fr-BE" sz="1400" spc="-50" dirty="0">
                          <a:solidFill>
                            <a:schemeClr val="tx1"/>
                          </a:solidFill>
                        </a:rPr>
                        <a:t>di riutilizzo</a:t>
                      </a:r>
                      <a:r>
                        <a:rPr sz="1400" spc="-50" dirty="0"/>
                        <a:t> </a:t>
                      </a:r>
                      <a:r>
                        <a:rPr lang="fr-BE" sz="1400" spc="-50" baseline="0" dirty="0">
                          <a:solidFill>
                            <a:schemeClr val="tx1"/>
                          </a:solidFill>
                        </a:rPr>
                        <a:t>del prodotto)</a:t>
                      </a:r>
                      <a:endParaRPr lang="it-IT" sz="1400" spc="-50" dirty="0">
                        <a:solidFill>
                          <a:schemeClr val="tx1"/>
                        </a:solidFill>
                      </a:endParaRPr>
                    </a:p>
                  </a:txBody>
                  <a:tcPr/>
                </a:tc>
                <a:extLst>
                  <a:ext uri="{0D108BD9-81ED-4DB2-BD59-A6C34878D82A}">
                    <a16:rowId xmlns:a16="http://schemas.microsoft.com/office/drawing/2014/main" val="10004"/>
                  </a:ext>
                </a:extLst>
              </a:tr>
              <a:tr h="519121">
                <a:tc>
                  <a:txBody>
                    <a:bodyPr/>
                    <a:lstStyle/>
                    <a:p>
                      <a:r>
                        <a:rPr lang="fr-BE" sz="1400" dirty="0">
                          <a:solidFill>
                            <a:schemeClr val="tx1"/>
                          </a:solidFill>
                        </a:rPr>
                        <a:t>Può</a:t>
                      </a:r>
                      <a:r>
                        <a:rPr sz="1400"/>
                        <a:t> </a:t>
                      </a:r>
                      <a:r>
                        <a:rPr lang="fr-BE" sz="1400" dirty="0">
                          <a:solidFill>
                            <a:schemeClr val="tx1"/>
                          </a:solidFill>
                        </a:rPr>
                        <a:t>essere</a:t>
                      </a:r>
                      <a:r>
                        <a:rPr sz="1400"/>
                        <a:t> </a:t>
                      </a:r>
                      <a:r>
                        <a:rPr lang="fr-BE" sz="1400" dirty="0">
                          <a:solidFill>
                            <a:schemeClr val="tx1"/>
                          </a:solidFill>
                        </a:rPr>
                        <a:t>recuperato e riutilizzato</a:t>
                      </a:r>
                      <a:r>
                        <a:rPr sz="1400"/>
                        <a:t> </a:t>
                      </a:r>
                      <a:r>
                        <a:rPr lang="fr-BE" sz="1400" dirty="0">
                          <a:solidFill>
                            <a:schemeClr val="tx1"/>
                          </a:solidFill>
                        </a:rPr>
                        <a:t>durante</a:t>
                      </a:r>
                      <a:r>
                        <a:rPr sz="1400"/>
                        <a:t> </a:t>
                      </a:r>
                      <a:r>
                        <a:rPr lang="fr-BE" sz="1400" dirty="0">
                          <a:solidFill>
                            <a:schemeClr val="tx1"/>
                          </a:solidFill>
                        </a:rPr>
                        <a:t>gli interventi di ristrutturazione?</a:t>
                      </a:r>
                      <a:endParaRPr lang="it-IT" sz="1400" dirty="0">
                        <a:solidFill>
                          <a:schemeClr val="tx1"/>
                        </a:solidFill>
                      </a:endParaRPr>
                    </a:p>
                  </a:txBody>
                  <a:tcPr/>
                </a:tc>
                <a:tc>
                  <a:txBody>
                    <a:bodyPr/>
                    <a:lstStyle/>
                    <a:p>
                      <a:r>
                        <a:rPr lang="fr-BE" sz="1400" dirty="0">
                          <a:solidFill>
                            <a:schemeClr val="tx1"/>
                          </a:solidFill>
                        </a:rPr>
                        <a:t>Sì</a:t>
                      </a:r>
                      <a:endParaRPr lang="it-IT" sz="1400" dirty="0">
                        <a:solidFill>
                          <a:schemeClr val="tx1"/>
                        </a:solidFill>
                      </a:endParaRPr>
                    </a:p>
                  </a:txBody>
                  <a:tcPr/>
                </a:tc>
                <a:extLst>
                  <a:ext uri="{0D108BD9-81ED-4DB2-BD59-A6C34878D82A}">
                    <a16:rowId xmlns:a16="http://schemas.microsoft.com/office/drawing/2014/main" val="10005"/>
                  </a:ext>
                </a:extLst>
              </a:tr>
              <a:tr h="357163">
                <a:tc>
                  <a:txBody>
                    <a:bodyPr/>
                    <a:lstStyle/>
                    <a:p>
                      <a:r>
                        <a:rPr lang="fr-BE" sz="1400" dirty="0">
                          <a:solidFill>
                            <a:schemeClr val="tx1"/>
                          </a:solidFill>
                        </a:rPr>
                        <a:t>È un</a:t>
                      </a:r>
                      <a:r>
                        <a:rPr sz="1400" dirty="0"/>
                        <a:t> </a:t>
                      </a:r>
                      <a:r>
                        <a:rPr lang="fr-BE" sz="1400" dirty="0">
                          <a:solidFill>
                            <a:schemeClr val="tx1"/>
                          </a:solidFill>
                        </a:rPr>
                        <a:t>materiale</a:t>
                      </a:r>
                      <a:r>
                        <a:rPr sz="1400" dirty="0"/>
                        <a:t> </a:t>
                      </a:r>
                      <a:r>
                        <a:rPr lang="fr-BE" sz="1400" baseline="0" dirty="0">
                          <a:solidFill>
                            <a:schemeClr val="tx1"/>
                          </a:solidFill>
                        </a:rPr>
                        <a:t>a basse emissioni?</a:t>
                      </a:r>
                      <a:endParaRPr lang="it-IT" sz="1400" dirty="0">
                        <a:solidFill>
                          <a:schemeClr val="tx1"/>
                        </a:solidFill>
                      </a:endParaRPr>
                    </a:p>
                  </a:txBody>
                  <a:tcPr/>
                </a:tc>
                <a:tc>
                  <a:txBody>
                    <a:bodyPr/>
                    <a:lstStyle/>
                    <a:p>
                      <a:r>
                        <a:rPr lang="fr-BE" sz="1400" dirty="0">
                          <a:solidFill>
                            <a:schemeClr val="tx1"/>
                          </a:solidFill>
                        </a:rPr>
                        <a:t>Sì (no rivestimenti = zero</a:t>
                      </a:r>
                      <a:r>
                        <a:rPr sz="1400" dirty="0"/>
                        <a:t> </a:t>
                      </a:r>
                      <a:r>
                        <a:rPr lang="fr-BE" sz="1400" dirty="0">
                          <a:solidFill>
                            <a:schemeClr val="tx1"/>
                          </a:solidFill>
                        </a:rPr>
                        <a:t>emissioni)</a:t>
                      </a:r>
                      <a:endParaRPr lang="it-IT" sz="1400" dirty="0">
                        <a:solidFill>
                          <a:schemeClr val="tx1"/>
                        </a:solidFill>
                      </a:endParaRPr>
                    </a:p>
                  </a:txBody>
                  <a:tcPr/>
                </a:tc>
                <a:extLst>
                  <a:ext uri="{0D108BD9-81ED-4DB2-BD59-A6C34878D82A}">
                    <a16:rowId xmlns:a16="http://schemas.microsoft.com/office/drawing/2014/main" val="10006"/>
                  </a:ext>
                </a:extLst>
              </a:tr>
              <a:tr h="519121">
                <a:tc>
                  <a:txBody>
                    <a:bodyPr/>
                    <a:lstStyle/>
                    <a:p>
                      <a:r>
                        <a:rPr lang="fr-BE" sz="1400" dirty="0">
                          <a:solidFill>
                            <a:schemeClr val="tx1"/>
                          </a:solidFill>
                        </a:rPr>
                        <a:t>Può contribuire al miglioramento della qualità dell'aria al chiuso?</a:t>
                      </a:r>
                      <a:endParaRPr lang="it-IT" sz="1400" dirty="0">
                        <a:solidFill>
                          <a:schemeClr val="tx1"/>
                        </a:solidFill>
                      </a:endParaRPr>
                    </a:p>
                  </a:txBody>
                  <a:tcPr/>
                </a:tc>
                <a:tc>
                  <a:txBody>
                    <a:bodyPr/>
                    <a:lstStyle/>
                    <a:p>
                      <a:r>
                        <a:rPr lang="fr-BE" sz="1400" dirty="0">
                          <a:solidFill>
                            <a:schemeClr val="tx1"/>
                          </a:solidFill>
                        </a:rPr>
                        <a:t>Sì (nessun composto organico volatile (VOC), eliminazione</a:t>
                      </a:r>
                      <a:r>
                        <a:rPr sz="1400" dirty="0"/>
                        <a:t> </a:t>
                      </a:r>
                      <a:r>
                        <a:rPr lang="fr-BE" sz="1400" baseline="0" dirty="0">
                          <a:solidFill>
                            <a:schemeClr val="tx1"/>
                          </a:solidFill>
                        </a:rPr>
                        <a:t>di batteri, tubatura resistente</a:t>
                      </a:r>
                      <a:r>
                        <a:rPr sz="1400" dirty="0"/>
                        <a:t> </a:t>
                      </a:r>
                      <a:r>
                        <a:rPr lang="fr-BE" sz="1400" baseline="0" dirty="0">
                          <a:solidFill>
                            <a:schemeClr val="tx1"/>
                          </a:solidFill>
                        </a:rPr>
                        <a:t>alla corrosione)</a:t>
                      </a:r>
                      <a:endParaRPr lang="it-IT" sz="1400" dirty="0">
                        <a:solidFill>
                          <a:schemeClr val="tx1"/>
                        </a:solidFill>
                      </a:endParaRPr>
                    </a:p>
                  </a:txBody>
                  <a:tcPr/>
                </a:tc>
                <a:extLst>
                  <a:ext uri="{0D108BD9-81ED-4DB2-BD59-A6C34878D82A}">
                    <a16:rowId xmlns:a16="http://schemas.microsoft.com/office/drawing/2014/main" val="10007"/>
                  </a:ext>
                </a:extLst>
              </a:tr>
              <a:tr h="387674">
                <a:tc>
                  <a:txBody>
                    <a:bodyPr/>
                    <a:lstStyle/>
                    <a:p>
                      <a:r>
                        <a:rPr lang="fr-BE" sz="1400" dirty="0">
                          <a:solidFill>
                            <a:schemeClr val="tx1"/>
                          </a:solidFill>
                        </a:rPr>
                        <a:t>Aiuta</a:t>
                      </a:r>
                      <a:r>
                        <a:rPr sz="1400"/>
                        <a:t> </a:t>
                      </a:r>
                      <a:r>
                        <a:rPr lang="fr-BE" sz="1400" dirty="0">
                          <a:solidFill>
                            <a:schemeClr val="tx1"/>
                          </a:solidFill>
                        </a:rPr>
                        <a:t>a evitare l'uso di materiali</a:t>
                      </a:r>
                      <a:r>
                        <a:rPr sz="1400"/>
                        <a:t> </a:t>
                      </a:r>
                      <a:r>
                        <a:rPr lang="fr-BE" sz="1400" dirty="0">
                          <a:solidFill>
                            <a:schemeClr val="tx1"/>
                          </a:solidFill>
                        </a:rPr>
                        <a:t>tossici?</a:t>
                      </a:r>
                      <a:endParaRPr lang="it-IT" sz="1400" dirty="0">
                        <a:solidFill>
                          <a:schemeClr val="tx1"/>
                        </a:solidFill>
                      </a:endParaRPr>
                    </a:p>
                  </a:txBody>
                  <a:tcPr/>
                </a:tc>
                <a:tc>
                  <a:txBody>
                    <a:bodyPr/>
                    <a:lstStyle/>
                    <a:p>
                      <a:r>
                        <a:rPr lang="fr-BE" sz="1400" dirty="0">
                          <a:solidFill>
                            <a:schemeClr val="tx1"/>
                          </a:solidFill>
                        </a:rPr>
                        <a:t>Sì (barriere antitermite durature, deflusso minimo</a:t>
                      </a:r>
                      <a:r>
                        <a:rPr sz="1400" dirty="0"/>
                        <a:t> </a:t>
                      </a:r>
                      <a:r>
                        <a:rPr lang="fr-BE" sz="1400" baseline="0" dirty="0">
                          <a:solidFill>
                            <a:schemeClr val="tx1"/>
                          </a:solidFill>
                        </a:rPr>
                        <a:t>del tetto)</a:t>
                      </a:r>
                      <a:endParaRPr lang="it-IT" sz="1400" dirty="0">
                        <a:solidFill>
                          <a:schemeClr val="tx1"/>
                        </a:solidFill>
                      </a:endParaRPr>
                    </a:p>
                  </a:txBody>
                  <a:tcPr/>
                </a:tc>
                <a:extLst>
                  <a:ext uri="{0D108BD9-81ED-4DB2-BD59-A6C34878D82A}">
                    <a16:rowId xmlns:a16="http://schemas.microsoft.com/office/drawing/2014/main" val="10008"/>
                  </a:ext>
                </a:extLst>
              </a:tr>
              <a:tr h="357163">
                <a:tc>
                  <a:txBody>
                    <a:bodyPr/>
                    <a:lstStyle/>
                    <a:p>
                      <a:r>
                        <a:rPr lang="fr-BE" sz="1400" dirty="0">
                          <a:solidFill>
                            <a:schemeClr val="tx1"/>
                          </a:solidFill>
                        </a:rPr>
                        <a:t>Può</a:t>
                      </a:r>
                      <a:r>
                        <a:rPr sz="1400"/>
                        <a:t> </a:t>
                      </a:r>
                      <a:r>
                        <a:rPr lang="fr-BE" sz="1400" dirty="0">
                          <a:solidFill>
                            <a:schemeClr val="tx1"/>
                          </a:solidFill>
                        </a:rPr>
                        <a:t>risparmiare</a:t>
                      </a:r>
                      <a:r>
                        <a:rPr sz="1400"/>
                        <a:t> </a:t>
                      </a:r>
                      <a:r>
                        <a:rPr lang="fr-BE" sz="1400" dirty="0">
                          <a:solidFill>
                            <a:schemeClr val="tx1"/>
                          </a:solidFill>
                        </a:rPr>
                        <a:t>energia?</a:t>
                      </a:r>
                      <a:endParaRPr lang="it-IT" sz="1400" dirty="0">
                        <a:solidFill>
                          <a:schemeClr val="tx1"/>
                        </a:solidFill>
                      </a:endParaRPr>
                    </a:p>
                  </a:txBody>
                  <a:tcPr/>
                </a:tc>
                <a:tc>
                  <a:txBody>
                    <a:bodyPr/>
                    <a:lstStyle/>
                    <a:p>
                      <a:r>
                        <a:rPr lang="fr-BE" sz="1400" dirty="0">
                          <a:solidFill>
                            <a:schemeClr val="tx1"/>
                          </a:solidFill>
                        </a:rPr>
                        <a:t>Sì (frangisole,</a:t>
                      </a:r>
                      <a:r>
                        <a:rPr sz="1400" dirty="0"/>
                        <a:t> </a:t>
                      </a:r>
                      <a:r>
                        <a:rPr lang="fr-BE" sz="1400" baseline="0" dirty="0">
                          <a:solidFill>
                            <a:schemeClr val="tx1"/>
                          </a:solidFill>
                        </a:rPr>
                        <a:t>copertura di tetti, inserti di balconi)</a:t>
                      </a:r>
                      <a:endParaRPr lang="it-IT" sz="1400" dirty="0">
                        <a:solidFill>
                          <a:schemeClr val="tx1"/>
                        </a:solidFill>
                      </a:endParaRPr>
                    </a:p>
                  </a:txBody>
                  <a:tcPr/>
                </a:tc>
                <a:extLst>
                  <a:ext uri="{0D108BD9-81ED-4DB2-BD59-A6C34878D82A}">
                    <a16:rowId xmlns:a16="http://schemas.microsoft.com/office/drawing/2014/main" val="10009"/>
                  </a:ext>
                </a:extLst>
              </a:tr>
              <a:tr h="357163">
                <a:tc>
                  <a:txBody>
                    <a:bodyPr/>
                    <a:lstStyle/>
                    <a:p>
                      <a:r>
                        <a:rPr lang="fr-BE" sz="1400" dirty="0">
                          <a:solidFill>
                            <a:schemeClr val="tx1"/>
                          </a:solidFill>
                        </a:rPr>
                        <a:t>Contribuisce a generare energia pulita?</a:t>
                      </a:r>
                      <a:endParaRPr lang="it-IT" sz="1400" dirty="0">
                        <a:solidFill>
                          <a:schemeClr val="tx1"/>
                        </a:solidFill>
                      </a:endParaRPr>
                    </a:p>
                  </a:txBody>
                  <a:tcPr/>
                </a:tc>
                <a:tc>
                  <a:txBody>
                    <a:bodyPr/>
                    <a:lstStyle/>
                    <a:p>
                      <a:r>
                        <a:rPr lang="fr-BE" sz="1400" dirty="0">
                          <a:solidFill>
                            <a:schemeClr val="tx1"/>
                          </a:solidFill>
                        </a:rPr>
                        <a:t>Sì (pannelli solari, scrubber di centrale elettrica)</a:t>
                      </a:r>
                      <a:endParaRPr lang="it-IT" sz="1400" dirty="0">
                        <a:solidFill>
                          <a:schemeClr val="tx1"/>
                        </a:solidFill>
                      </a:endParaRPr>
                    </a:p>
                  </a:txBody>
                  <a:tcPr/>
                </a:tc>
                <a:extLst>
                  <a:ext uri="{0D108BD9-81ED-4DB2-BD59-A6C34878D82A}">
                    <a16:rowId xmlns:a16="http://schemas.microsoft.com/office/drawing/2014/main" val="10010"/>
                  </a:ext>
                </a:extLst>
              </a:tr>
              <a:tr h="519121">
                <a:tc>
                  <a:txBody>
                    <a:bodyPr/>
                    <a:lstStyle/>
                    <a:p>
                      <a:r>
                        <a:rPr lang="fr-BE" sz="1400" dirty="0">
                          <a:solidFill>
                            <a:schemeClr val="tx1"/>
                          </a:solidFill>
                        </a:rPr>
                        <a:t>Può conservare l'acqua?</a:t>
                      </a:r>
                      <a:endParaRPr lang="it-IT" sz="1400" dirty="0">
                        <a:solidFill>
                          <a:schemeClr val="tx1"/>
                        </a:solidFill>
                      </a:endParaRPr>
                    </a:p>
                  </a:txBody>
                  <a:tcPr/>
                </a:tc>
                <a:tc>
                  <a:txBody>
                    <a:bodyPr/>
                    <a:lstStyle/>
                    <a:p>
                      <a:r>
                        <a:rPr lang="fr-BE" sz="1400" dirty="0">
                          <a:solidFill>
                            <a:schemeClr val="tx1"/>
                          </a:solidFill>
                        </a:rPr>
                        <a:t>Sì (linee dell'acqua e serbatoi</a:t>
                      </a:r>
                      <a:r>
                        <a:rPr sz="1400" dirty="0"/>
                        <a:t> </a:t>
                      </a:r>
                      <a:r>
                        <a:rPr lang="fr-BE" sz="1400" baseline="0" dirty="0">
                          <a:solidFill>
                            <a:schemeClr val="tx1"/>
                          </a:solidFill>
                        </a:rPr>
                        <a:t>resistenti alla corrosione e ai terremoti)</a:t>
                      </a:r>
                      <a:endParaRPr lang="it-IT" sz="1400" dirty="0">
                        <a:solidFill>
                          <a:schemeClr val="tx1"/>
                        </a:solidFill>
                      </a:endParaRPr>
                    </a:p>
                  </a:txBody>
                  <a:tcPr/>
                </a:tc>
                <a:extLst>
                  <a:ext uri="{0D108BD9-81ED-4DB2-BD59-A6C34878D82A}">
                    <a16:rowId xmlns:a16="http://schemas.microsoft.com/office/drawing/2014/main" val="10011"/>
                  </a:ext>
                </a:extLst>
              </a:tr>
              <a:tr h="357163">
                <a:tc>
                  <a:txBody>
                    <a:bodyPr/>
                    <a:lstStyle/>
                    <a:p>
                      <a:r>
                        <a:rPr lang="fr-BE" sz="1400" spc="-50" baseline="0" dirty="0">
                          <a:solidFill>
                            <a:schemeClr val="tx1"/>
                          </a:solidFill>
                        </a:rPr>
                        <a:t>I pannelli riflettenti possono aggiungere</a:t>
                      </a:r>
                      <a:r>
                        <a:rPr sz="1400" spc="-50" baseline="0" dirty="0"/>
                        <a:t> </a:t>
                      </a:r>
                      <a:r>
                        <a:rPr lang="fr-BE" sz="1400" spc="-50" baseline="0" dirty="0">
                          <a:solidFill>
                            <a:schemeClr val="tx1"/>
                          </a:solidFill>
                        </a:rPr>
                        <a:t>luce naturale?</a:t>
                      </a:r>
                      <a:endParaRPr lang="it-IT" sz="1400" spc="-50" baseline="0" dirty="0">
                        <a:solidFill>
                          <a:schemeClr val="tx1"/>
                        </a:solidFill>
                      </a:endParaRPr>
                    </a:p>
                  </a:txBody>
                  <a:tcPr/>
                </a:tc>
                <a:tc>
                  <a:txBody>
                    <a:bodyPr/>
                    <a:lstStyle/>
                    <a:p>
                      <a:r>
                        <a:rPr lang="fr-BE" sz="1400" dirty="0">
                          <a:solidFill>
                            <a:schemeClr val="tx1"/>
                          </a:solidFill>
                        </a:rPr>
                        <a:t>Sì</a:t>
                      </a:r>
                      <a:endParaRPr lang="it-IT" sz="1400" dirty="0">
                        <a:solidFill>
                          <a:schemeClr val="tx1"/>
                        </a:solidFill>
                      </a:endParaRPr>
                    </a:p>
                  </a:txBody>
                  <a:tcPr/>
                </a:tc>
                <a:extLst>
                  <a:ext uri="{0D108BD9-81ED-4DB2-BD59-A6C34878D82A}">
                    <a16:rowId xmlns:a16="http://schemas.microsoft.com/office/drawing/2014/main" val="10012"/>
                  </a:ext>
                </a:extLst>
              </a:tr>
              <a:tr h="506541">
                <a:tc>
                  <a:txBody>
                    <a:bodyPr/>
                    <a:lstStyle/>
                    <a:p>
                      <a:r>
                        <a:rPr lang="fr-BE" sz="1400" dirty="0">
                          <a:solidFill>
                            <a:schemeClr val="tx1"/>
                          </a:solidFill>
                        </a:rPr>
                        <a:t>Può</a:t>
                      </a:r>
                      <a:r>
                        <a:rPr sz="1400" dirty="0"/>
                        <a:t> </a:t>
                      </a:r>
                      <a:r>
                        <a:rPr lang="fr-BE" sz="1400" dirty="0">
                          <a:solidFill>
                            <a:schemeClr val="tx1"/>
                          </a:solidFill>
                        </a:rPr>
                        <a:t>estendere la vita di altri</a:t>
                      </a:r>
                      <a:r>
                        <a:rPr sz="1400" dirty="0"/>
                        <a:t> </a:t>
                      </a:r>
                      <a:r>
                        <a:rPr lang="fr-BE" sz="1400" baseline="0" dirty="0">
                          <a:solidFill>
                            <a:schemeClr val="tx1"/>
                          </a:solidFill>
                        </a:rPr>
                        <a:t>materiali?</a:t>
                      </a:r>
                      <a:endParaRPr lang="it-IT" sz="1400" dirty="0">
                        <a:solidFill>
                          <a:schemeClr val="tx1"/>
                        </a:solidFill>
                      </a:endParaRPr>
                    </a:p>
                  </a:txBody>
                  <a:tcPr/>
                </a:tc>
                <a:tc>
                  <a:txBody>
                    <a:bodyPr/>
                    <a:lstStyle/>
                    <a:p>
                      <a:r>
                        <a:rPr lang="fr-BE" sz="1400" dirty="0">
                          <a:solidFill>
                            <a:schemeClr val="tx1"/>
                          </a:solidFill>
                        </a:rPr>
                        <a:t>Sì (ancoraggi di pietra e</a:t>
                      </a:r>
                      <a:r>
                        <a:rPr sz="1400" dirty="0"/>
                        <a:t> </a:t>
                      </a:r>
                      <a:r>
                        <a:rPr lang="fr-BE" sz="1400" baseline="0" dirty="0">
                          <a:solidFill>
                            <a:schemeClr val="tx1"/>
                          </a:solidFill>
                        </a:rPr>
                        <a:t>muratura, dispositivi di fissaggio per legno e metalli</a:t>
                      </a:r>
                      <a:r>
                        <a:rPr sz="1400" dirty="0"/>
                        <a:t> </a:t>
                      </a:r>
                      <a:r>
                        <a:rPr lang="fr-BE" sz="1400" baseline="0" dirty="0">
                          <a:solidFill>
                            <a:schemeClr val="tx1"/>
                          </a:solidFill>
                        </a:rPr>
                        <a:t>come ad es. Al)</a:t>
                      </a:r>
                      <a:endParaRPr lang="it-IT" sz="1400" dirty="0">
                        <a:solidFill>
                          <a:schemeClr val="tx1"/>
                        </a:solidFill>
                      </a:endParaRPr>
                    </a:p>
                  </a:txBody>
                  <a:tcPr/>
                </a:tc>
                <a:extLst>
                  <a:ext uri="{0D108BD9-81ED-4DB2-BD59-A6C34878D82A}">
                    <a16:rowId xmlns:a16="http://schemas.microsoft.com/office/drawing/2014/main" val="10013"/>
                  </a:ext>
                </a:extLst>
              </a:tr>
            </a:tbl>
          </a:graphicData>
        </a:graphic>
      </p:graphicFrame>
      <p:sp>
        <p:nvSpPr>
          <p:cNvPr id="105520"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0706A4-82B1-4D34-8D04-877B89712D7D}" type="slidenum">
              <a:rPr lang="fr-BE">
                <a:cs typeface="Arial" charset="0"/>
              </a:rPr>
              <a:pPr fontAlgn="base">
                <a:spcBef>
                  <a:spcPct val="0"/>
                </a:spcBef>
                <a:spcAft>
                  <a:spcPct val="0"/>
                </a:spcAft>
              </a:pPr>
              <a:t>38</a:t>
            </a:fld>
            <a:endParaRPr lang="it-IT">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it-IT"/>
              <a:t>CONCLUSIONI</a:t>
            </a:r>
          </a:p>
        </p:txBody>
      </p:sp>
      <p:sp>
        <p:nvSpPr>
          <p:cNvPr id="107522" name="Content Placeholder 2"/>
          <p:cNvSpPr>
            <a:spLocks noGrp="1"/>
          </p:cNvSpPr>
          <p:nvPr>
            <p:ph idx="1"/>
          </p:nvPr>
        </p:nvSpPr>
        <p:spPr/>
        <p:txBody>
          <a:bodyPr/>
          <a:lstStyle/>
          <a:p>
            <a:pPr algn="just"/>
            <a:r>
              <a:rPr lang="it-IT" sz="2000"/>
              <a:t>La sostenibilità è una grande e importante sfida per il futuro dell'industria dell'acciaio inossidabile. Sono stati fatti degli sforzi per ridurre le emissioni di CO2 aumentando la riciclabilità e migliorando i processi. </a:t>
            </a:r>
          </a:p>
          <a:p>
            <a:pPr algn="just"/>
            <a:r>
              <a:rPr lang="it-IT" sz="2000"/>
              <a:t>L'acciaio inossidabile ha una combinazione di proprietà di cui occorre tener conto nel processo decisionale in fase di progettazione:</a:t>
            </a:r>
          </a:p>
          <a:p>
            <a:pPr lvl="1" algn="just"/>
            <a:r>
              <a:rPr lang="it-IT" sz="1800"/>
              <a:t>Caratteristiche meccaniche</a:t>
            </a:r>
          </a:p>
          <a:p>
            <a:pPr lvl="1" algn="just"/>
            <a:r>
              <a:rPr lang="it-IT" sz="1800"/>
              <a:t>Proprietà di resistenza alla corrosione</a:t>
            </a:r>
          </a:p>
          <a:p>
            <a:pPr lvl="1" algn="just"/>
            <a:r>
              <a:rPr lang="it-IT" sz="1800"/>
              <a:t>Resistenza al fuoco </a:t>
            </a:r>
          </a:p>
          <a:p>
            <a:pPr lvl="1" algn="just"/>
            <a:r>
              <a:rPr lang="it-IT" sz="1800"/>
              <a:t>Riciclabilità</a:t>
            </a:r>
          </a:p>
          <a:p>
            <a:pPr lvl="1" algn="just"/>
            <a:r>
              <a:rPr lang="it-IT" sz="1800"/>
              <a:t>Lunga durata</a:t>
            </a:r>
          </a:p>
          <a:p>
            <a:pPr lvl="1" algn="just"/>
            <a:r>
              <a:rPr lang="it-IT" sz="1800"/>
              <a:t>Bassi costi di manutenzione</a:t>
            </a:r>
          </a:p>
          <a:p>
            <a:pPr lvl="1" algn="just"/>
            <a:r>
              <a:rPr lang="it-IT" sz="1800"/>
              <a:t>Neutralità, è igienico</a:t>
            </a:r>
          </a:p>
          <a:p>
            <a:pPr lvl="1" algn="just"/>
            <a:r>
              <a:rPr lang="it-IT" sz="1800"/>
              <a:t>Valore estetico</a:t>
            </a:r>
          </a:p>
          <a:p>
            <a:pPr lvl="1" algn="just"/>
            <a:r>
              <a:rPr lang="it-IT" sz="1800"/>
              <a:t>Neutralità all'acqua piovana</a:t>
            </a:r>
          </a:p>
        </p:txBody>
      </p:sp>
      <p:sp>
        <p:nvSpPr>
          <p:cNvPr id="10752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ABB828-C756-4B0B-A068-E991A9EBD290}" type="slidenum">
              <a:rPr lang="fr-BE">
                <a:cs typeface="Arial" charset="0"/>
              </a:rPr>
              <a:pPr fontAlgn="base">
                <a:spcBef>
                  <a:spcPct val="0"/>
                </a:spcBef>
                <a:spcAft>
                  <a:spcPct val="0"/>
                </a:spcAft>
              </a:pPr>
              <a:t>39</a:t>
            </a:fld>
            <a:endParaRPr lang="it-IT">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it-IT"/>
              <a:t>Definizioni</a:t>
            </a:r>
          </a:p>
        </p:txBody>
      </p:sp>
      <p:sp>
        <p:nvSpPr>
          <p:cNvPr id="8" name="Content Placeholder 7"/>
          <p:cNvSpPr>
            <a:spLocks noGrp="1"/>
          </p:cNvSpPr>
          <p:nvPr>
            <p:ph idx="1"/>
          </p:nvPr>
        </p:nvSpPr>
        <p:spPr/>
        <p:txBody>
          <a:bodyPr rtlCol="0">
            <a:normAutofit fontScale="92500"/>
          </a:bodyPr>
          <a:lstStyle/>
          <a:p>
            <a:pPr marL="0" indent="0" algn="just" fontAlgn="auto">
              <a:spcAft>
                <a:spcPts val="0"/>
              </a:spcAft>
              <a:buFont typeface="Wingdings" pitchFamily="2" charset="2"/>
              <a:buNone/>
              <a:defRPr/>
            </a:pPr>
            <a:r>
              <a:rPr lang="it-IT" sz="2200" b="1" dirty="0">
                <a:solidFill>
                  <a:srgbClr val="00B050"/>
                </a:solidFill>
              </a:rPr>
              <a:t>Indicatori</a:t>
            </a:r>
            <a:r>
              <a:rPr lang="it-IT"/>
              <a:t> </a:t>
            </a:r>
            <a:r>
              <a:rPr lang="it-IT" sz="2200" b="1" dirty="0">
                <a:solidFill>
                  <a:srgbClr val="00B050"/>
                </a:solidFill>
              </a:rPr>
              <a:t>di sicurezza:   </a:t>
            </a:r>
          </a:p>
          <a:p>
            <a:pPr algn="just" fontAlgn="auto">
              <a:spcAft>
                <a:spcPts val="0"/>
              </a:spcAft>
              <a:defRPr/>
            </a:pPr>
            <a:r>
              <a:rPr lang="it-IT" sz="2200" b="1" dirty="0"/>
              <a:t>Infortuni con perdita di tempo</a:t>
            </a:r>
            <a:r>
              <a:rPr lang="it-IT" sz="2200" dirty="0"/>
              <a:t>: l'indice di frequenza degli infortuni con perdita di tempo per ogni 1.000.000 ore lavorative. </a:t>
            </a:r>
            <a:r>
              <a:rPr lang="it-IT" sz="2200" baseline="50000" dirty="0"/>
              <a:t>(1)</a:t>
            </a:r>
          </a:p>
          <a:p>
            <a:pPr algn="just" fontAlgn="auto">
              <a:spcAft>
                <a:spcPts val="0"/>
              </a:spcAft>
              <a:defRPr/>
            </a:pPr>
            <a:endParaRPr lang="it-IT" sz="2200" dirty="0"/>
          </a:p>
          <a:p>
            <a:pPr marL="0" indent="0" algn="just" fontAlgn="auto">
              <a:spcAft>
                <a:spcPts val="0"/>
              </a:spcAft>
              <a:buFont typeface="Wingdings" pitchFamily="2" charset="2"/>
              <a:buNone/>
              <a:defRPr/>
            </a:pPr>
            <a:r>
              <a:rPr lang="it-IT" sz="2200" b="1" dirty="0">
                <a:solidFill>
                  <a:srgbClr val="00B050"/>
                </a:solidFill>
              </a:rPr>
              <a:t>Indicatori</a:t>
            </a:r>
            <a:r>
              <a:rPr lang="it-IT"/>
              <a:t> </a:t>
            </a:r>
            <a:r>
              <a:rPr lang="it-IT" sz="2200" b="1" dirty="0">
                <a:solidFill>
                  <a:srgbClr val="00B050"/>
                </a:solidFill>
              </a:rPr>
              <a:t>di riciclaggio:</a:t>
            </a:r>
          </a:p>
          <a:p>
            <a:pPr algn="just" fontAlgn="auto">
              <a:spcAft>
                <a:spcPts val="0"/>
              </a:spcAft>
              <a:defRPr/>
            </a:pPr>
            <a:r>
              <a:rPr lang="it-IT" sz="2200" b="1" dirty="0"/>
              <a:t>Percentuale di riciclaggio</a:t>
            </a:r>
            <a:r>
              <a:rPr lang="it-IT"/>
              <a:t> </a:t>
            </a:r>
            <a:r>
              <a:rPr lang="it-IT" sz="2200" dirty="0"/>
              <a:t>la quantità di materiale a fine vita (EOL) raccolto e inserito nella catena di riciclaggio (contrariamente al materiale che viene interrato). </a:t>
            </a:r>
            <a:r>
              <a:rPr lang="it-IT" sz="2200" baseline="50000" dirty="0"/>
              <a:t>(5)</a:t>
            </a:r>
          </a:p>
          <a:p>
            <a:pPr algn="just" fontAlgn="auto">
              <a:spcAft>
                <a:spcPts val="0"/>
              </a:spcAft>
              <a:defRPr/>
            </a:pPr>
            <a:r>
              <a:rPr lang="it-IT" sz="2200" b="1" dirty="0"/>
              <a:t>Contenuto riciclato </a:t>
            </a:r>
            <a:r>
              <a:rPr lang="it-IT" sz="2200" dirty="0"/>
              <a:t>è definito come la percentuale, in massa, di materiale riciclato di un prodotto nella fase post-consumatore e pre-consumatore. </a:t>
            </a:r>
            <a:r>
              <a:rPr lang="it-IT" sz="2200" baseline="50000" dirty="0"/>
              <a:t>(6)</a:t>
            </a:r>
          </a:p>
          <a:p>
            <a:pPr algn="just" fontAlgn="auto">
              <a:spcAft>
                <a:spcPts val="0"/>
              </a:spcAft>
              <a:defRPr/>
            </a:pPr>
            <a:r>
              <a:rPr lang="it-IT" sz="2200" b="1" dirty="0">
                <a:sym typeface="Wingdings"/>
              </a:rPr>
              <a:t>Carico di rifiuti solidi (SWB): </a:t>
            </a:r>
            <a:r>
              <a:rPr lang="it-IT" sz="2200" dirty="0">
                <a:sym typeface="Wingdings"/>
              </a:rPr>
              <a:t>comprende rifiuti di miniera, residui della vagliatura, scorie e ceneri degli impianti di produzione</a:t>
            </a:r>
          </a:p>
        </p:txBody>
      </p:sp>
      <p:sp>
        <p:nvSpPr>
          <p:cNvPr id="32771"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00541E-06ED-48E7-8534-36CE5A2997C4}" type="slidenum">
              <a:rPr lang="fr-BE">
                <a:cs typeface="Arial" charset="0"/>
              </a:rPr>
              <a:pPr fontAlgn="base">
                <a:spcBef>
                  <a:spcPct val="0"/>
                </a:spcBef>
                <a:spcAft>
                  <a:spcPct val="0"/>
                </a:spcAft>
              </a:pPr>
              <a:t>4</a:t>
            </a:fld>
            <a:endParaRPr lang="it-IT">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3"/>
          <p:cNvSpPr>
            <a:spLocks noGrp="1"/>
          </p:cNvSpPr>
          <p:nvPr>
            <p:ph type="ctrTitle"/>
          </p:nvPr>
        </p:nvSpPr>
        <p:spPr/>
        <p:txBody>
          <a:bodyPr/>
          <a:lstStyle/>
          <a:p>
            <a:r>
              <a:rPr lang="it-IT"/>
              <a:t>Grazie</a:t>
            </a:r>
          </a:p>
        </p:txBody>
      </p:sp>
      <p:sp>
        <p:nvSpPr>
          <p:cNvPr id="10957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5B06FE-7D4F-4C54-9BAE-81F134C1D828}" type="slidenum">
              <a:rPr lang="fr-BE">
                <a:cs typeface="Arial" charset="0"/>
              </a:rPr>
              <a:pPr fontAlgn="base">
                <a:spcBef>
                  <a:spcPct val="0"/>
                </a:spcBef>
                <a:spcAft>
                  <a:spcPct val="0"/>
                </a:spcAft>
              </a:pPr>
              <a:t>40</a:t>
            </a:fld>
            <a:endParaRPr lang="it-IT">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it-IT"/>
              <a:t>Riferimenti e fonti (1/3)</a:t>
            </a:r>
          </a:p>
        </p:txBody>
      </p:sp>
      <p:sp>
        <p:nvSpPr>
          <p:cNvPr id="110594" name="Content Placeholder 2"/>
          <p:cNvSpPr>
            <a:spLocks noGrp="1"/>
          </p:cNvSpPr>
          <p:nvPr>
            <p:ph idx="1"/>
          </p:nvPr>
        </p:nvSpPr>
        <p:spPr>
          <a:xfrm>
            <a:off x="468313" y="1628775"/>
            <a:ext cx="8229600" cy="4852988"/>
          </a:xfrm>
        </p:spPr>
        <p:txBody>
          <a:bodyPr/>
          <a:lstStyle/>
          <a:p>
            <a:pPr marL="514350" indent="-514350">
              <a:buFont typeface="+mj-lt"/>
              <a:buAutoNum type="arabicPeriod"/>
            </a:pPr>
            <a:r>
              <a:rPr lang="fr-FR" sz="1400" dirty="0">
                <a:hlinkClick r:id="rId2"/>
              </a:rPr>
              <a:t>https://www.worldsteel.org/en/dam/jcr:a5cd469c-89cb-4d57-9ad8-13a0d86d65f0/Sustainability+indicator+definitions+and+relevance.pdf</a:t>
            </a:r>
            <a:r>
              <a:rPr lang="fr-FR" sz="1400" dirty="0"/>
              <a:t> </a:t>
            </a:r>
          </a:p>
          <a:p>
            <a:pPr marL="514350" indent="-514350">
              <a:buFont typeface="+mj-lt"/>
              <a:buAutoNum type="arabicPeriod"/>
            </a:pPr>
            <a:r>
              <a:rPr lang="fr-FR" sz="1400" dirty="0">
                <a:hlinkClick r:id="rId3"/>
              </a:rPr>
              <a:t>http://ghginstitute.org/2010/06/28/what-is-a-global-warming-potential/</a:t>
            </a:r>
            <a:r>
              <a:rPr lang="fr-FR" sz="1400" dirty="0"/>
              <a:t> </a:t>
            </a:r>
          </a:p>
          <a:p>
            <a:pPr marL="514350" indent="-514350">
              <a:buFont typeface="+mj-lt"/>
              <a:buAutoNum type="arabicPeriod"/>
            </a:pPr>
            <a:r>
              <a:rPr lang="fr-FR" sz="1400" dirty="0">
                <a:hlinkClick r:id="rId4"/>
              </a:rPr>
              <a:t>http://eplca.jrc.ec.europa.eu/uploads/ILCD-Handbook-General-guide-for-LCA-DETAILED-GUIDANCE-12March2010-ISBN-fin-v1.0-EN.pdf</a:t>
            </a:r>
            <a:endParaRPr lang="fr-FR" sz="1400" dirty="0"/>
          </a:p>
          <a:p>
            <a:pPr marL="514350" indent="-514350">
              <a:buFont typeface="+mj-lt"/>
              <a:buAutoNum type="arabicPeriod"/>
            </a:pPr>
            <a:r>
              <a:rPr lang="en-US" sz="1400" dirty="0">
                <a:hlinkClick r:id="rId5"/>
              </a:rPr>
              <a:t>https://www.gsa.gov/portal/content/101197</a:t>
            </a:r>
            <a:r>
              <a:rPr lang="en-US" sz="1400" dirty="0"/>
              <a:t> </a:t>
            </a:r>
          </a:p>
          <a:p>
            <a:pPr marL="514350" indent="-514350">
              <a:buFont typeface="+mj-lt"/>
              <a:buAutoNum type="arabicPeriod"/>
            </a:pPr>
            <a:r>
              <a:rPr lang="en-US" sz="1400" dirty="0"/>
              <a:t>Recycled content is defined in accordance with the ISO Standard 14021 -Environmental labels and declarations - Self declared  environmental claims (Type II environmental labeling). </a:t>
            </a:r>
          </a:p>
          <a:p>
            <a:pPr marL="514350" indent="-514350">
              <a:buFont typeface="+mj-lt"/>
              <a:buAutoNum type="arabicPeriod"/>
            </a:pPr>
            <a:r>
              <a:rPr lang="en-US" sz="1400" dirty="0">
                <a:hlinkClick r:id="rId6"/>
              </a:rPr>
              <a:t>http://www.greenspec.co.uk/building-design/recycled-content/</a:t>
            </a:r>
            <a:r>
              <a:rPr lang="en-US" sz="1400" dirty="0"/>
              <a:t> </a:t>
            </a:r>
          </a:p>
          <a:p>
            <a:pPr marL="514350" indent="-514350">
              <a:buFont typeface="+mj-lt"/>
              <a:buAutoNum type="arabicPeriod"/>
            </a:pPr>
            <a:r>
              <a:rPr lang="en-US" sz="1400" dirty="0">
                <a:hlinkClick r:id="rId7"/>
              </a:rPr>
              <a:t>http://www.fao.org/docrep/u2246e/u2246e02.htm</a:t>
            </a:r>
            <a:endParaRPr lang="en-US" sz="1400" dirty="0"/>
          </a:p>
          <a:p>
            <a:pPr marL="514350" indent="-514350">
              <a:buFont typeface="+mj-lt"/>
              <a:buAutoNum type="arabicPeriod"/>
            </a:pPr>
            <a:r>
              <a:rPr lang="en-US" sz="1400" dirty="0"/>
              <a:t>B. Rossi. Stainless steel in structures: Fourth International Structural Stainless Steel Experts Seminar. Ascot, UK. 6-7 December 2012.</a:t>
            </a:r>
          </a:p>
          <a:p>
            <a:pPr marL="514350" indent="-514350">
              <a:buFont typeface="+mj-lt"/>
              <a:buAutoNum type="arabicPeriod"/>
            </a:pPr>
            <a:r>
              <a:rPr lang="fr-BE" sz="1400" dirty="0"/>
              <a:t>Source: Yale </a:t>
            </a:r>
            <a:r>
              <a:rPr lang="fr-BE" sz="1400" dirty="0" err="1"/>
              <a:t>University</a:t>
            </a:r>
            <a:r>
              <a:rPr lang="fr-BE" sz="1400" dirty="0"/>
              <a:t>/ISSF Stainless Steel Project, 2013</a:t>
            </a:r>
          </a:p>
          <a:p>
            <a:pPr marL="514350" indent="-514350">
              <a:buFont typeface="+mj-lt"/>
              <a:buAutoNum type="arabicPeriod"/>
            </a:pPr>
            <a:r>
              <a:rPr lang="en-US" sz="1400" dirty="0"/>
              <a:t>B. Rossi. ArcelorMittal International Scientific Network in Steel Construction Sustainability Workshop and Third Plenary Meeting, </a:t>
            </a:r>
            <a:r>
              <a:rPr lang="en-US" sz="1400" dirty="0" err="1"/>
              <a:t>Bruxelles</a:t>
            </a:r>
            <a:r>
              <a:rPr lang="en-US" sz="1400" dirty="0"/>
              <a:t>, 2010. </a:t>
            </a:r>
          </a:p>
          <a:p>
            <a:pPr marL="514350" indent="-514350">
              <a:buFont typeface="+mj-lt"/>
              <a:buAutoNum type="arabicPeriod"/>
            </a:pPr>
            <a:r>
              <a:rPr lang="en-US" sz="1400" dirty="0"/>
              <a:t>B. Rossi. Stainless steel in structures: Fourth International Structural Stainless Steel Experts Seminar. Ascot, UK. 6-7 December 2012.</a:t>
            </a:r>
          </a:p>
          <a:p>
            <a:pPr marL="514350" indent="-514350">
              <a:buFont typeface="+mj-lt"/>
              <a:buAutoNum type="arabicPeriod" startAt="13"/>
            </a:pPr>
            <a:r>
              <a:rPr lang="en-US" sz="1400" dirty="0"/>
              <a:t>T.E. Norgate, S. </a:t>
            </a:r>
            <a:r>
              <a:rPr lang="en-US" sz="1400" dirty="0" err="1"/>
              <a:t>Jahanshahi</a:t>
            </a:r>
            <a:r>
              <a:rPr lang="en-US" sz="1400" dirty="0"/>
              <a:t>, W.J. Rankin. Assessing the environmental impact of metal production processes. Journal of Cleaner Production 15 (2007), 838-848.</a:t>
            </a:r>
          </a:p>
          <a:p>
            <a:pPr marL="514350" indent="-514350">
              <a:buFont typeface="+mj-lt"/>
              <a:buAutoNum type="arabicPeriod" startAt="13"/>
            </a:pPr>
            <a:r>
              <a:rPr lang="fr-FR" sz="1400" dirty="0">
                <a:hlinkClick r:id="rId8"/>
              </a:rPr>
              <a:t>http://www.worldstainless.org/Files/issf/Animations/Recycling/flash.html</a:t>
            </a:r>
            <a:endParaRPr lang="fr-FR" sz="1400" dirty="0"/>
          </a:p>
        </p:txBody>
      </p:sp>
      <p:sp>
        <p:nvSpPr>
          <p:cNvPr id="11059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BC6882-1E2D-4CA2-81CE-C001566CD4C3}" type="slidenum">
              <a:rPr lang="fr-BE">
                <a:cs typeface="Arial" charset="0"/>
              </a:rPr>
              <a:pPr fontAlgn="base">
                <a:spcBef>
                  <a:spcPct val="0"/>
                </a:spcBef>
                <a:spcAft>
                  <a:spcPct val="0"/>
                </a:spcAft>
              </a:pPr>
              <a:t>41</a:t>
            </a:fld>
            <a:endParaRPr lang="it-IT">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4"/>
          <p:cNvSpPr>
            <a:spLocks noGrp="1"/>
          </p:cNvSpPr>
          <p:nvPr>
            <p:ph type="title"/>
          </p:nvPr>
        </p:nvSpPr>
        <p:spPr/>
        <p:txBody>
          <a:bodyPr/>
          <a:lstStyle/>
          <a:p>
            <a:r>
              <a:rPr lang="it-IT"/>
              <a:t>Riferimenti e fonti (2/3)</a:t>
            </a:r>
          </a:p>
        </p:txBody>
      </p:sp>
      <p:sp>
        <p:nvSpPr>
          <p:cNvPr id="111618" name="Content Placeholder 2"/>
          <p:cNvSpPr>
            <a:spLocks noGrp="1"/>
          </p:cNvSpPr>
          <p:nvPr>
            <p:ph idx="1"/>
          </p:nvPr>
        </p:nvSpPr>
        <p:spPr>
          <a:xfrm>
            <a:off x="457200" y="1196975"/>
            <a:ext cx="8229600" cy="5400675"/>
          </a:xfrm>
        </p:spPr>
        <p:txBody>
          <a:bodyPr/>
          <a:lstStyle/>
          <a:p>
            <a:pPr marL="514350" indent="-514350">
              <a:buFont typeface="+mj-lt"/>
              <a:buAutoNum type="arabicPeriod" startAt="15"/>
            </a:pPr>
            <a:r>
              <a:rPr lang="fr-FR" sz="1400" dirty="0"/>
              <a:t>ISSF  </a:t>
            </a:r>
            <a:r>
              <a:rPr lang="fr-FR" sz="1400" dirty="0">
                <a:hlinkClick r:id="rId2"/>
              </a:rPr>
              <a:t>https://www.worldstainless.org/Files/issf/non-image-files/PDF/ISSF_Stainless_Steel_and_CO2.pdf</a:t>
            </a:r>
            <a:r>
              <a:rPr lang="fr-FR" sz="1400" dirty="0"/>
              <a:t>.    Data </a:t>
            </a:r>
            <a:r>
              <a:rPr lang="fr-FR" sz="1400" dirty="0" err="1"/>
              <a:t>from</a:t>
            </a:r>
            <a:r>
              <a:rPr lang="fr-FR" sz="1400" dirty="0"/>
              <a:t> </a:t>
            </a:r>
            <a:r>
              <a:rPr lang="fr-FR" sz="1400" dirty="0" err="1"/>
              <a:t>European</a:t>
            </a:r>
            <a:r>
              <a:rPr lang="fr-FR" sz="1400" dirty="0"/>
              <a:t> and </a:t>
            </a:r>
            <a:r>
              <a:rPr lang="fr-FR" sz="1400" dirty="0" err="1"/>
              <a:t>Japanese</a:t>
            </a:r>
            <a:r>
              <a:rPr lang="fr-FR" sz="1400" dirty="0"/>
              <a:t> ISSF </a:t>
            </a:r>
            <a:r>
              <a:rPr lang="fr-FR" sz="1400" dirty="0" err="1"/>
              <a:t>members</a:t>
            </a:r>
            <a:endParaRPr lang="fr-FR" sz="1400" dirty="0"/>
          </a:p>
          <a:p>
            <a:pPr marL="514350" indent="-514350">
              <a:buFont typeface="+mj-lt"/>
              <a:buAutoNum type="arabicPeriod" startAt="15"/>
            </a:pPr>
            <a:r>
              <a:rPr lang="fr-FR" sz="1400" dirty="0" err="1"/>
              <a:t>Based</a:t>
            </a:r>
            <a:r>
              <a:rPr lang="fr-FR" sz="1400" dirty="0"/>
              <a:t> on 2013 data, </a:t>
            </a:r>
            <a:r>
              <a:rPr lang="fr-FR" sz="1400" dirty="0" err="1"/>
              <a:t>including</a:t>
            </a:r>
            <a:r>
              <a:rPr lang="fr-FR" sz="1400" dirty="0"/>
              <a:t> 60% </a:t>
            </a:r>
            <a:r>
              <a:rPr lang="fr-FR" sz="1400" dirty="0" err="1"/>
              <a:t>scrap</a:t>
            </a:r>
            <a:r>
              <a:rPr lang="fr-FR" sz="1400" dirty="0"/>
              <a:t> content (and </a:t>
            </a:r>
            <a:r>
              <a:rPr lang="fr-FR" sz="1400" dirty="0" err="1"/>
              <a:t>therefore</a:t>
            </a:r>
            <a:r>
              <a:rPr lang="fr-FR" sz="1400" dirty="0"/>
              <a:t> 40% new </a:t>
            </a:r>
            <a:r>
              <a:rPr lang="fr-FR" sz="1400" dirty="0" err="1"/>
              <a:t>materials</a:t>
            </a:r>
            <a:r>
              <a:rPr lang="fr-FR" sz="1400" dirty="0"/>
              <a:t>) and </a:t>
            </a:r>
            <a:r>
              <a:rPr lang="fr-FR" sz="1400" dirty="0" err="1"/>
              <a:t>energy</a:t>
            </a:r>
            <a:r>
              <a:rPr lang="fr-FR" sz="1400" dirty="0"/>
              <a:t> contribution to GHG</a:t>
            </a:r>
          </a:p>
          <a:p>
            <a:pPr marL="514350" indent="-514350">
              <a:buFont typeface="+mj-lt"/>
              <a:buAutoNum type="arabicPeriod" startAt="15"/>
            </a:pPr>
            <a:r>
              <a:rPr lang="en-US" sz="1400" dirty="0"/>
              <a:t>Data provided by ISSF, estimates calculated by SCM. Includes 60% recycled content</a:t>
            </a:r>
          </a:p>
          <a:p>
            <a:pPr marL="514350" indent="-514350">
              <a:buFont typeface="+mj-lt"/>
              <a:buAutoNum type="arabicPeriod" startAt="15"/>
            </a:pPr>
            <a:r>
              <a:rPr lang="fr-FR" sz="1400" dirty="0"/>
              <a:t>ISSF  </a:t>
            </a:r>
            <a:r>
              <a:rPr lang="fr-FR" sz="1400" dirty="0">
                <a:hlinkClick r:id="rId3"/>
              </a:rPr>
              <a:t>www.worldstainless.org</a:t>
            </a:r>
            <a:r>
              <a:rPr lang="fr-FR" sz="1400" dirty="0"/>
              <a:t>. Data </a:t>
            </a:r>
            <a:r>
              <a:rPr lang="fr-FR" sz="1400" dirty="0" err="1"/>
              <a:t>from</a:t>
            </a:r>
            <a:r>
              <a:rPr lang="fr-FR" sz="1400" dirty="0"/>
              <a:t> </a:t>
            </a:r>
            <a:r>
              <a:rPr lang="fr-FR" sz="1400" dirty="0" err="1"/>
              <a:t>European</a:t>
            </a:r>
            <a:r>
              <a:rPr lang="fr-FR" sz="1400" dirty="0"/>
              <a:t> </a:t>
            </a:r>
            <a:r>
              <a:rPr lang="fr-FR" sz="1400" dirty="0" err="1"/>
              <a:t>anf</a:t>
            </a:r>
            <a:r>
              <a:rPr lang="fr-FR" sz="1400" dirty="0"/>
              <a:t> </a:t>
            </a:r>
            <a:r>
              <a:rPr lang="fr-FR" sz="1400" dirty="0" err="1"/>
              <a:t>Japanese</a:t>
            </a:r>
            <a:r>
              <a:rPr lang="fr-FR" sz="1400" dirty="0"/>
              <a:t> ISSF </a:t>
            </a:r>
            <a:r>
              <a:rPr lang="fr-FR" sz="1400" dirty="0" err="1"/>
              <a:t>members</a:t>
            </a:r>
            <a:r>
              <a:rPr lang="fr-FR" sz="1400" dirty="0"/>
              <a:t> </a:t>
            </a:r>
          </a:p>
          <a:p>
            <a:pPr marL="514350" indent="-514350">
              <a:buFont typeface="+mj-lt"/>
              <a:buAutoNum type="arabicPeriod" startAt="15"/>
            </a:pPr>
            <a:r>
              <a:rPr lang="en-US" sz="1400" dirty="0"/>
              <a:t>T.E. Norgate, S. </a:t>
            </a:r>
            <a:r>
              <a:rPr lang="en-US" sz="1400" dirty="0" err="1"/>
              <a:t>Jahanshahi</a:t>
            </a:r>
            <a:r>
              <a:rPr lang="en-US" sz="1400" dirty="0"/>
              <a:t>, W.J. Rankin. Assessing the environmental impact of metal production processes. Journal of Cleaner Production 15 (2007), 838-848.</a:t>
            </a:r>
          </a:p>
          <a:p>
            <a:pPr marL="514350" indent="-514350">
              <a:buFont typeface="+mj-lt"/>
              <a:buAutoNum type="arabicPeriod" startAt="15"/>
            </a:pPr>
            <a:r>
              <a:rPr lang="en-US" sz="1400" dirty="0"/>
              <a:t>T.E. Norgate, S. </a:t>
            </a:r>
            <a:r>
              <a:rPr lang="en-US" sz="1400" dirty="0" err="1"/>
              <a:t>Jahanshahi</a:t>
            </a:r>
            <a:r>
              <a:rPr lang="en-US" sz="1400" dirty="0"/>
              <a:t>, W.J. Rankin. Assessing the environmental impact of metal production processes. Journal of </a:t>
            </a:r>
            <a:r>
              <a:rPr lang="en-US" sz="1400" dirty="0" err="1"/>
              <a:t>CleAner</a:t>
            </a:r>
            <a:r>
              <a:rPr lang="en-US" sz="1400" dirty="0"/>
              <a:t> Production 15 (2007), 838-848.</a:t>
            </a:r>
          </a:p>
          <a:p>
            <a:pPr marL="514350" indent="-514350">
              <a:buFont typeface="+mj-lt"/>
              <a:buAutoNum type="arabicPeriod" startAt="15"/>
            </a:pPr>
            <a:r>
              <a:rPr lang="en-US" sz="1400" dirty="0"/>
              <a:t>B. Rossi. Stainless steel in structures: Fourth International Structural Stainless Steel Experts Seminar. Ascot, UK. 6-7 December 2012.</a:t>
            </a:r>
          </a:p>
          <a:p>
            <a:pPr marL="514350" indent="-514350">
              <a:buFont typeface="+mj-lt"/>
              <a:buAutoNum type="arabicPeriod" startAt="15"/>
            </a:pPr>
            <a:r>
              <a:rPr lang="en-US" sz="1400" dirty="0"/>
              <a:t>C. Houska. Sustainable Stainless Steel Architectural. </a:t>
            </a:r>
          </a:p>
          <a:p>
            <a:pPr marL="514350" indent="-514350">
              <a:buFont typeface="+mj-lt"/>
              <a:buAutoNum type="arabicPeriod" startAt="15"/>
            </a:pPr>
            <a:r>
              <a:rPr lang="fr-FR" sz="1400" dirty="0">
                <a:hlinkClick r:id="rId4"/>
              </a:rPr>
              <a:t>http://www.worldstainless.org/Files/issf/Animations/Recycling/flash.html</a:t>
            </a:r>
            <a:endParaRPr lang="fr-FR" sz="1400" dirty="0">
              <a:solidFill>
                <a:srgbClr val="FF0000"/>
              </a:solidFill>
            </a:endParaRPr>
          </a:p>
          <a:p>
            <a:pPr marL="514350" indent="-514350">
              <a:buFont typeface="+mj-lt"/>
              <a:buAutoNum type="arabicPeriod" startAt="15"/>
            </a:pPr>
            <a:r>
              <a:rPr lang="fr-FR" sz="1400" dirty="0">
                <a:hlinkClick r:id="rId5"/>
              </a:rPr>
              <a:t>https://www.drkarenslee.com/comparing-reusable-bottles-stainless-steel-glass-plastic/</a:t>
            </a:r>
            <a:r>
              <a:rPr lang="fr-FR" sz="1400" dirty="0"/>
              <a:t> </a:t>
            </a:r>
          </a:p>
          <a:p>
            <a:pPr marL="514350" indent="-514350">
              <a:buFont typeface="+mj-lt"/>
              <a:buAutoNum type="arabicPeriod" startAt="15"/>
            </a:pPr>
            <a:r>
              <a:rPr lang="fr-BE" sz="1400" dirty="0"/>
              <a:t>Yale </a:t>
            </a:r>
            <a:r>
              <a:rPr lang="fr-BE" sz="1400" dirty="0" err="1"/>
              <a:t>University</a:t>
            </a:r>
            <a:r>
              <a:rPr lang="fr-BE" sz="1400" dirty="0"/>
              <a:t>/ISSF Stainless Steel Project, 2013</a:t>
            </a:r>
          </a:p>
          <a:p>
            <a:pPr marL="514350" indent="-514350">
              <a:buFont typeface="+mj-lt"/>
              <a:buAutoNum type="arabicPeriod" startAt="15"/>
            </a:pPr>
            <a:r>
              <a:rPr lang="en-US" sz="1400" dirty="0"/>
              <a:t>The Greening of a Convention Centre. Nickel, Volume 23, Number 3, June 2008, 6-9.</a:t>
            </a:r>
          </a:p>
          <a:p>
            <a:pPr marL="514350" indent="-514350">
              <a:buFont typeface="+mj-lt"/>
              <a:buAutoNum type="arabicPeriod" startAt="15"/>
            </a:pPr>
            <a:r>
              <a:rPr lang="fr-FR" sz="1400" dirty="0">
                <a:hlinkClick r:id="rId6"/>
              </a:rPr>
              <a:t>https://www.nickelinstitute.org/Sustainability/LifeCycleManagement/LifeCycleAssessments/LCAProgresoPier.aspx</a:t>
            </a:r>
            <a:r>
              <a:rPr lang="fr-FR" sz="1400" dirty="0"/>
              <a:t> </a:t>
            </a:r>
          </a:p>
          <a:p>
            <a:pPr marL="514350" indent="-514350">
              <a:buFont typeface="+mj-lt"/>
              <a:buAutoNum type="arabicPeriod" startAt="15"/>
            </a:pPr>
            <a:r>
              <a:rPr lang="fr-FR" sz="1400" dirty="0"/>
              <a:t>International Stainless Steel Forum </a:t>
            </a:r>
            <a:r>
              <a:rPr lang="fr-FR" sz="1400" dirty="0">
                <a:hlinkClick r:id="rId3"/>
              </a:rPr>
              <a:t>www.worldstainless.org</a:t>
            </a:r>
            <a:r>
              <a:rPr lang="fr-FR" sz="1400" dirty="0"/>
              <a:t> </a:t>
            </a:r>
          </a:p>
          <a:p>
            <a:pPr marL="514350" indent="-514350">
              <a:buFont typeface="+mj-lt"/>
              <a:buAutoNum type="arabicPeriod" startAt="15"/>
            </a:pPr>
            <a:r>
              <a:rPr lang="fr-FR" sz="1400" dirty="0"/>
              <a:t>World Steel Association </a:t>
            </a:r>
          </a:p>
          <a:p>
            <a:pPr marL="514350" indent="-514350">
              <a:buFont typeface="+mj-lt"/>
              <a:buAutoNum type="arabicPeriod" startAt="15"/>
            </a:pPr>
            <a:r>
              <a:rPr lang="en-US" sz="1400" dirty="0"/>
              <a:t>A. </a:t>
            </a:r>
            <a:r>
              <a:rPr lang="de-DE" sz="1400" dirty="0"/>
              <a:t>Dusart, H. El-Deeb, N. Jaouhari, D. Ka, L.Ruf . Final Report ISSF Workshop. Université Paris 1 Panthéon-Sorbonne, 2011.</a:t>
            </a:r>
          </a:p>
        </p:txBody>
      </p:sp>
      <p:sp>
        <p:nvSpPr>
          <p:cNvPr id="111619"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0E07AE-4A1F-4506-A7EE-B251A1D20C2A}" type="slidenum">
              <a:rPr lang="fr-BE">
                <a:cs typeface="Arial" charset="0"/>
              </a:rPr>
              <a:pPr fontAlgn="base">
                <a:spcBef>
                  <a:spcPct val="0"/>
                </a:spcBef>
                <a:spcAft>
                  <a:spcPct val="0"/>
                </a:spcAft>
              </a:pPr>
              <a:t>42</a:t>
            </a:fld>
            <a:endParaRPr lang="it-IT">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it-IT"/>
              <a:t>Riferimenti e fonti (3/3)</a:t>
            </a:r>
          </a:p>
        </p:txBody>
      </p:sp>
      <p:sp>
        <p:nvSpPr>
          <p:cNvPr id="112642" name="Content Placeholder 2"/>
          <p:cNvSpPr>
            <a:spLocks noGrp="1"/>
          </p:cNvSpPr>
          <p:nvPr>
            <p:ph idx="1"/>
          </p:nvPr>
        </p:nvSpPr>
        <p:spPr>
          <a:xfrm>
            <a:off x="457200" y="1268413"/>
            <a:ext cx="8362950" cy="5400675"/>
          </a:xfrm>
        </p:spPr>
        <p:txBody>
          <a:bodyPr/>
          <a:lstStyle/>
          <a:p>
            <a:pPr marL="514350" indent="-514350">
              <a:buFont typeface="+mj-lt"/>
              <a:buAutoNum type="arabicPeriod" startAt="31"/>
            </a:pPr>
            <a:r>
              <a:rPr lang="de-DE" sz="1400" dirty="0">
                <a:hlinkClick r:id="rId2"/>
              </a:rPr>
              <a:t>http://www.ssina.com/download_a_file/lifecycle.pdf</a:t>
            </a:r>
            <a:r>
              <a:rPr lang="de-DE" sz="1400" dirty="0"/>
              <a:t> </a:t>
            </a:r>
          </a:p>
          <a:p>
            <a:pPr marL="514350" indent="-514350">
              <a:buFont typeface="+mj-lt"/>
              <a:buAutoNum type="arabicPeriod" startAt="31"/>
            </a:pPr>
            <a:r>
              <a:rPr lang="en-US" sz="1400" dirty="0">
                <a:hlinkClick r:id="rId3"/>
              </a:rPr>
              <a:t>https://www.nickelinstitute.org/nickel-magazine/nickel-magazine-vol-31-no1-2016/</a:t>
            </a:r>
            <a:r>
              <a:rPr lang="en-US" sz="1400" dirty="0"/>
              <a:t> </a:t>
            </a:r>
          </a:p>
          <a:p>
            <a:pPr marL="514350" indent="-514350">
              <a:buFont typeface="+mj-lt"/>
              <a:buAutoNum type="arabicPeriod" startAt="31"/>
            </a:pPr>
            <a:r>
              <a:rPr lang="en-US" sz="1400" dirty="0">
                <a:hlinkClick r:id="rId4"/>
              </a:rPr>
              <a:t>www.worldstainless.org/Files/issf/non-image-files/PDF/Euro_Inox/RoofingTech_EN.pdf</a:t>
            </a:r>
            <a:r>
              <a:rPr lang="en-US" sz="1400" dirty="0"/>
              <a:t>   </a:t>
            </a:r>
          </a:p>
          <a:p>
            <a:pPr marL="514350" indent="-514350">
              <a:buFont typeface="+mj-lt"/>
              <a:buAutoNum type="arabicPeriod" startAt="31"/>
            </a:pPr>
            <a:r>
              <a:rPr lang="de-DE" sz="1400" dirty="0">
                <a:hlinkClick r:id="rId5"/>
              </a:rPr>
              <a:t>http://www.ametalsystems.com/RoofLifecycleCostComparison.aspx</a:t>
            </a:r>
            <a:endParaRPr lang="de-DE" sz="1400" dirty="0"/>
          </a:p>
          <a:p>
            <a:pPr marL="514350" indent="-514350">
              <a:buFont typeface="+mj-lt"/>
              <a:buAutoNum type="arabicPeriod" startAt="31"/>
            </a:pPr>
            <a:r>
              <a:rPr lang="de-DE" sz="1400" dirty="0">
                <a:hlinkClick r:id="rId6"/>
              </a:rPr>
              <a:t>http://www.metalroofing.com/v2/content/guide/costs/life-cycle-costs.cfm</a:t>
            </a:r>
            <a:endParaRPr lang="de-DE" sz="1400" dirty="0"/>
          </a:p>
          <a:p>
            <a:pPr marL="514350" indent="-514350">
              <a:buFont typeface="+mj-lt"/>
              <a:buAutoNum type="arabicPeriod" startAt="31"/>
            </a:pPr>
            <a:r>
              <a:rPr lang="de-DE" sz="1400" dirty="0">
                <a:hlinkClick r:id="rId7"/>
              </a:rPr>
              <a:t>https://www.toureiffel.paris/en</a:t>
            </a:r>
            <a:r>
              <a:rPr lang="de-DE" sz="1400" dirty="0"/>
              <a:t> </a:t>
            </a:r>
          </a:p>
          <a:p>
            <a:pPr marL="514350" indent="-514350">
              <a:buFont typeface="+mj-lt"/>
              <a:buAutoNum type="arabicPeriod" startAt="31"/>
            </a:pPr>
            <a:r>
              <a:rPr lang="de-DE" sz="1400" dirty="0">
                <a:hlinkClick r:id="rId8"/>
              </a:rPr>
              <a:t>https://en.wikipedia.org/wiki/Eiffel_Tower</a:t>
            </a:r>
            <a:endParaRPr lang="de-DE" sz="1400" dirty="0"/>
          </a:p>
          <a:p>
            <a:pPr marL="514350" indent="-514350">
              <a:buFont typeface="+mj-lt"/>
              <a:buAutoNum type="arabicPeriod" startAt="31"/>
            </a:pPr>
            <a:r>
              <a:rPr lang="de-DE" sz="1400" dirty="0">
                <a:hlinkClick r:id="rId9"/>
              </a:rPr>
              <a:t>http://corrosion-doctors.org/Landmarks/Eiffel.htm</a:t>
            </a:r>
            <a:endParaRPr lang="de-DE" sz="1400" dirty="0"/>
          </a:p>
          <a:p>
            <a:pPr marL="514350" indent="-514350">
              <a:buFont typeface="+mj-lt"/>
              <a:buAutoNum type="arabicPeriod" startAt="31"/>
            </a:pPr>
            <a:r>
              <a:rPr lang="de-DE" sz="1400" dirty="0">
                <a:hlinkClick r:id="rId10"/>
              </a:rPr>
              <a:t>http://en.wikipedia.org/wiki/Chrysler_Building#</a:t>
            </a:r>
            <a:endParaRPr lang="de-DE" sz="1400" dirty="0"/>
          </a:p>
          <a:p>
            <a:pPr marL="514350" indent="-514350">
              <a:buFont typeface="+mj-lt"/>
              <a:buAutoNum type="arabicPeriod" startAt="31"/>
            </a:pPr>
            <a:r>
              <a:rPr lang="en-US" sz="1400" dirty="0"/>
              <a:t>Nickel Development Institute. Timeless Stainless Architecture. Reference Book Series No 11 023, 2001</a:t>
            </a:r>
          </a:p>
          <a:p>
            <a:pPr marL="514350" indent="-514350">
              <a:buFont typeface="+mj-lt"/>
              <a:buAutoNum type="arabicPeriod" startAt="31"/>
            </a:pPr>
            <a:r>
              <a:rPr lang="en-US" sz="1400" dirty="0"/>
              <a:t>C. Houska. Sustainable Stainless Steel Architectural. Construction Canada, September 2008, 58-72.</a:t>
            </a:r>
          </a:p>
          <a:p>
            <a:pPr marL="514350" indent="-514350">
              <a:buFont typeface="+mj-lt"/>
              <a:buAutoNum type="arabicPeriod" startAt="31"/>
            </a:pPr>
            <a:r>
              <a:rPr lang="en-US" sz="1400" dirty="0"/>
              <a:t>Nickel Development Institute. Timeless Stainless Architecture. Reference Book Series No 11 023, 2001</a:t>
            </a:r>
          </a:p>
          <a:p>
            <a:pPr marL="514350" indent="-514350">
              <a:buFont typeface="+mj-lt"/>
              <a:buAutoNum type="arabicPeriod" startAt="31"/>
            </a:pPr>
            <a:r>
              <a:rPr lang="en-US" sz="1400" dirty="0"/>
              <a:t>G. </a:t>
            </a:r>
            <a:r>
              <a:rPr lang="en-US" sz="1400" dirty="0" err="1"/>
              <a:t>Gedge</a:t>
            </a:r>
            <a:r>
              <a:rPr lang="en-US" sz="1400" dirty="0"/>
              <a:t>. Structural uses of stainless steel — buildings and civil engineering. Journal of Constructional Steel Research 64 (2008), 1194–1198.</a:t>
            </a:r>
          </a:p>
          <a:p>
            <a:pPr marL="514350" indent="-514350">
              <a:buFont typeface="+mj-lt"/>
              <a:buAutoNum type="arabicPeriod" startAt="31"/>
            </a:pPr>
            <a:r>
              <a:rPr lang="en-GB" sz="1400" dirty="0">
                <a:hlinkClick r:id="rId11"/>
              </a:rPr>
              <a:t>http://www.metalsforbuildings.eu/</a:t>
            </a:r>
            <a:r>
              <a:rPr lang="en-GB" sz="1400" dirty="0"/>
              <a:t> </a:t>
            </a:r>
          </a:p>
          <a:p>
            <a:pPr marL="514350" indent="-514350">
              <a:buFont typeface="+mj-lt"/>
              <a:buAutoNum type="arabicPeriod" startAt="31"/>
            </a:pPr>
            <a:r>
              <a:rPr lang="fr-FR" sz="1400" dirty="0">
                <a:hlinkClick r:id="rId12"/>
              </a:rPr>
              <a:t>http://www.circle-economy.com/circular-economy/</a:t>
            </a:r>
            <a:r>
              <a:rPr lang="fr-FR" sz="1400" dirty="0"/>
              <a:t> </a:t>
            </a:r>
          </a:p>
          <a:p>
            <a:pPr marL="514350" indent="-514350">
              <a:buFont typeface="+mj-lt"/>
              <a:buAutoNum type="arabicPeriod" startAt="31"/>
            </a:pPr>
            <a:r>
              <a:rPr lang="fr-FR" sz="1400" dirty="0">
                <a:hlinkClick r:id="rId13"/>
              </a:rPr>
              <a:t>http://www.irishenvironment.com/iepedia/circular-economy/</a:t>
            </a:r>
            <a:endParaRPr lang="en-GB" sz="1400" dirty="0"/>
          </a:p>
        </p:txBody>
      </p:sp>
      <p:sp>
        <p:nvSpPr>
          <p:cNvPr id="11264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7E1380-5305-4015-A102-05C4593DCA5D}" type="slidenum">
              <a:rPr lang="fr-BE">
                <a:cs typeface="Arial" charset="0"/>
              </a:rPr>
              <a:pPr fontAlgn="base">
                <a:spcBef>
                  <a:spcPct val="0"/>
                </a:spcBef>
                <a:spcAft>
                  <a:spcPct val="0"/>
                </a:spcAft>
              </a:pPr>
              <a:t>43</a:t>
            </a:fld>
            <a:endParaRPr lang="it-IT">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re 4"/>
          <p:cNvSpPr>
            <a:spLocks noGrp="1"/>
          </p:cNvSpPr>
          <p:nvPr>
            <p:ph type="ctrTitle"/>
          </p:nvPr>
        </p:nvSpPr>
        <p:spPr/>
        <p:txBody>
          <a:bodyPr/>
          <a:lstStyle/>
          <a:p>
            <a:r>
              <a:rPr lang="it-IT"/>
              <a:t>Appendice</a:t>
            </a:r>
            <a:br>
              <a:rPr lang="it-IT"/>
            </a:br>
            <a:r>
              <a:rPr lang="it-IT"/>
              <a:t>Riciclaggio di altri materiali</a:t>
            </a:r>
          </a:p>
        </p:txBody>
      </p:sp>
      <p:sp>
        <p:nvSpPr>
          <p:cNvPr id="6" name="Sous-titre 5"/>
          <p:cNvSpPr>
            <a:spLocks noGrp="1"/>
          </p:cNvSpPr>
          <p:nvPr>
            <p:ph type="subTitle" idx="1"/>
          </p:nvPr>
        </p:nvSpPr>
        <p:spPr/>
        <p:txBody>
          <a:bodyPr rtlCol="0">
            <a:normAutofit fontScale="70000" lnSpcReduction="20000"/>
          </a:bodyPr>
          <a:lstStyle/>
          <a:p>
            <a:pPr fontAlgn="auto">
              <a:spcAft>
                <a:spcPts val="0"/>
              </a:spcAft>
              <a:defRPr/>
            </a:pPr>
            <a:r>
              <a:rPr lang="it-IT"/>
              <a:t>Questo è un argomento complesso</a:t>
            </a:r>
          </a:p>
          <a:p>
            <a:pPr fontAlgn="auto">
              <a:spcAft>
                <a:spcPts val="0"/>
              </a:spcAft>
              <a:defRPr/>
            </a:pPr>
            <a:r>
              <a:rPr lang="it-IT"/>
              <a:t>Ha lo scopo di fornire alcune idee su altri materiali, </a:t>
            </a:r>
          </a:p>
          <a:p>
            <a:pPr fontAlgn="auto">
              <a:spcAft>
                <a:spcPts val="0"/>
              </a:spcAft>
              <a:defRPr/>
            </a:pPr>
            <a:r>
              <a:rPr lang="it-IT"/>
              <a:t>per finalità di confronto</a:t>
            </a:r>
          </a:p>
          <a:p>
            <a:pPr fontAlgn="auto">
              <a:spcAft>
                <a:spcPts val="0"/>
              </a:spcAft>
              <a:defRPr/>
            </a:pPr>
            <a:r>
              <a:rPr lang="it-IT"/>
              <a:t>Le fonti sono indicate</a:t>
            </a:r>
          </a:p>
          <a:p>
            <a:pPr fontAlgn="auto">
              <a:spcAft>
                <a:spcPts val="0"/>
              </a:spcAft>
              <a:defRPr/>
            </a:pPr>
            <a:endParaRPr lang="it-IT" dirty="0"/>
          </a:p>
        </p:txBody>
      </p:sp>
      <p:sp>
        <p:nvSpPr>
          <p:cNvPr id="113667"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CBC74F-B751-471E-8309-8B44E7FD71CB}" type="slidenum">
              <a:rPr lang="fr-BE">
                <a:cs typeface="Arial" charset="0"/>
              </a:rPr>
              <a:pPr fontAlgn="base">
                <a:spcBef>
                  <a:spcPct val="0"/>
                </a:spcBef>
                <a:spcAft>
                  <a:spcPct val="0"/>
                </a:spcAft>
              </a:pPr>
              <a:t>44</a:t>
            </a:fld>
            <a:endParaRPr lang="it-IT">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it-IT"/>
              <a:t>Maggiori informazioni sul riciclaggio: Cemento e calcestruzzo</a:t>
            </a:r>
            <a:endParaRPr lang="it-IT" dirty="0"/>
          </a:p>
        </p:txBody>
      </p:sp>
      <p:sp>
        <p:nvSpPr>
          <p:cNvPr id="3" name="Content Placeholder 2"/>
          <p:cNvSpPr>
            <a:spLocks noGrp="1"/>
          </p:cNvSpPr>
          <p:nvPr>
            <p:ph idx="1"/>
          </p:nvPr>
        </p:nvSpPr>
        <p:spPr>
          <a:xfrm>
            <a:off x="457200" y="1600200"/>
            <a:ext cx="8229600" cy="3341688"/>
          </a:xfrm>
        </p:spPr>
        <p:txBody>
          <a:bodyPr rtlCol="0">
            <a:normAutofit/>
          </a:bodyPr>
          <a:lstStyle/>
          <a:p>
            <a:pPr marL="0" indent="0" algn="just" fontAlgn="auto">
              <a:spcAft>
                <a:spcPts val="0"/>
              </a:spcAft>
              <a:buFont typeface="Wingdings" pitchFamily="2" charset="2"/>
              <a:buNone/>
              <a:defRPr/>
            </a:pPr>
            <a:r>
              <a:rPr lang="it-IT" sz="1400" dirty="0">
                <a:hlinkClick r:id="rId3"/>
              </a:rPr>
              <a:t>http://www.wbcsdcement.org/pdf/CSI-RecyclingConcrete-FullReport.pdf</a:t>
            </a:r>
            <a:r>
              <a:rPr lang="it-IT" sz="1400" dirty="0"/>
              <a:t> </a:t>
            </a:r>
          </a:p>
          <a:p>
            <a:pPr algn="just" fontAlgn="auto">
              <a:spcAft>
                <a:spcPts val="0"/>
              </a:spcAft>
              <a:defRPr/>
            </a:pPr>
            <a:endParaRPr lang="it-IT" sz="1400" dirty="0"/>
          </a:p>
          <a:p>
            <a:pPr algn="just" fontAlgn="auto">
              <a:spcAft>
                <a:spcPts val="0"/>
              </a:spcAft>
              <a:defRPr/>
            </a:pPr>
            <a:r>
              <a:rPr lang="it-IT" sz="1400" dirty="0"/>
              <a:t>Il 20% massimo di calcestruzzo frantumato può essere usato nel calcestruzzo nuovo. </a:t>
            </a:r>
          </a:p>
          <a:p>
            <a:pPr lvl="1" algn="just" fontAlgn="auto">
              <a:spcAft>
                <a:spcPts val="0"/>
              </a:spcAft>
              <a:buFont typeface="Arial" panose="020B0604020202020204" pitchFamily="34" charset="0"/>
              <a:buChar char="–"/>
              <a:defRPr/>
            </a:pPr>
            <a:r>
              <a:rPr lang="it-IT" sz="1400" dirty="0"/>
              <a:t>solo come aggregati, non come cemento</a:t>
            </a:r>
          </a:p>
          <a:p>
            <a:pPr lvl="1" algn="just" fontAlgn="auto">
              <a:spcAft>
                <a:spcPts val="0"/>
              </a:spcAft>
              <a:buFont typeface="Arial" panose="020B0604020202020204" pitchFamily="34" charset="0"/>
              <a:buChar char="–"/>
              <a:defRPr/>
            </a:pPr>
            <a:r>
              <a:rPr lang="it-IT" sz="1400" dirty="0"/>
              <a:t>il calcestruzzo così prodotto è un prodotto di qualità inferiore, non adatto a tutte le applicazioni</a:t>
            </a:r>
          </a:p>
          <a:p>
            <a:pPr algn="just" fontAlgn="auto">
              <a:spcAft>
                <a:spcPts val="0"/>
              </a:spcAft>
              <a:defRPr/>
            </a:pPr>
            <a:r>
              <a:rPr lang="it-IT" sz="1400" dirty="0"/>
              <a:t>Sembra che, dopo la demolizione, la maggior parte del calcestruzzo finisca nei fondi stradali e in discarica (non sono disponibili dati precisi)</a:t>
            </a:r>
          </a:p>
          <a:p>
            <a:pPr algn="just" fontAlgn="auto">
              <a:spcAft>
                <a:spcPts val="0"/>
              </a:spcAft>
              <a:defRPr/>
            </a:pPr>
            <a:r>
              <a:rPr lang="it-IT" sz="1400" dirty="0"/>
              <a:t>La frantumazione del vecchio calcestruzzo e il trasporto sono le operazioni principali del riciclaggio, da confrontare con l'approvvigionamento di aggregati a livello locale.</a:t>
            </a:r>
          </a:p>
          <a:p>
            <a:pPr algn="just" fontAlgn="auto">
              <a:spcAft>
                <a:spcPts val="0"/>
              </a:spcAft>
              <a:defRPr/>
            </a:pPr>
            <a:r>
              <a:rPr lang="it-IT" sz="1400" dirty="0"/>
              <a:t>Complessivamente, il riciclaggio implica ogni volta il downcycling.</a:t>
            </a:r>
          </a:p>
          <a:p>
            <a:pPr algn="just" fontAlgn="auto">
              <a:spcAft>
                <a:spcPts val="0"/>
              </a:spcAft>
              <a:defRPr/>
            </a:pPr>
            <a:r>
              <a:rPr lang="it-IT" sz="1400" dirty="0"/>
              <a:t>Riutilizzare il cemento in blocchi dopo la demolizione è solo marginale oggi, ma potrebbe fornire la via più breve per il riutilizzo senza il downcycling. Tuttavia, non è facile da implementare!</a:t>
            </a:r>
          </a:p>
        </p:txBody>
      </p:sp>
      <p:sp>
        <p:nvSpPr>
          <p:cNvPr id="1146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D62AD9-56B6-4F1F-B63A-8856630BC9B1}" type="slidenum">
              <a:rPr lang="fr-BE">
                <a:cs typeface="Arial" charset="0"/>
              </a:rPr>
              <a:pPr fontAlgn="base">
                <a:spcBef>
                  <a:spcPct val="0"/>
                </a:spcBef>
                <a:spcAft>
                  <a:spcPct val="0"/>
                </a:spcAft>
              </a:pPr>
              <a:t>45</a:t>
            </a:fld>
            <a:endParaRPr lang="it-IT">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it-IT"/>
              <a:t>Maggiori informazioni sul riciclaggio della plastica</a:t>
            </a:r>
            <a:endParaRPr lang="it-IT" dirty="0"/>
          </a:p>
        </p:txBody>
      </p:sp>
      <p:sp>
        <p:nvSpPr>
          <p:cNvPr id="3" name="Espace réservé du contenu 2"/>
          <p:cNvSpPr>
            <a:spLocks noGrp="1"/>
          </p:cNvSpPr>
          <p:nvPr>
            <p:ph idx="1"/>
          </p:nvPr>
        </p:nvSpPr>
        <p:spPr/>
        <p:txBody>
          <a:bodyPr rtlCol="0">
            <a:normAutofit/>
          </a:bodyPr>
          <a:lstStyle/>
          <a:p>
            <a:pPr marL="0" indent="0" algn="just" fontAlgn="auto">
              <a:spcAft>
                <a:spcPts val="0"/>
              </a:spcAft>
              <a:buFont typeface="Wingdings" pitchFamily="2" charset="2"/>
              <a:buNone/>
              <a:defRPr/>
            </a:pPr>
            <a:r>
              <a:rPr lang="it-IT" sz="1400" dirty="0">
                <a:hlinkClick r:id="rId3"/>
              </a:rPr>
              <a:t>http://www-g.eng.cam.ac.uk/impee/?section=topics&amp;topic=RecyclePlastics&amp;page=materials</a:t>
            </a:r>
            <a:r>
              <a:rPr lang="it-IT" dirty="0"/>
              <a:t> </a:t>
            </a:r>
          </a:p>
          <a:p>
            <a:pPr algn="just" fontAlgn="auto">
              <a:spcAft>
                <a:spcPts val="0"/>
              </a:spcAft>
              <a:defRPr/>
            </a:pPr>
            <a:endParaRPr lang="it-IT" sz="1600" dirty="0"/>
          </a:p>
          <a:p>
            <a:pPr algn="just" fontAlgn="auto">
              <a:spcAft>
                <a:spcPts val="0"/>
              </a:spcAft>
              <a:defRPr/>
            </a:pPr>
            <a:r>
              <a:rPr lang="it-IT" altLang="fr-FR" sz="1600" dirty="0">
                <a:solidFill>
                  <a:srgbClr val="00B050"/>
                </a:solidFill>
              </a:rPr>
              <a:t>Il rottame circolante </a:t>
            </a:r>
            <a:r>
              <a:rPr lang="it-IT" altLang="fr-FR" sz="1600" dirty="0"/>
              <a:t>(generato alla fonte di produzione) è già riciclato quasi al 100%</a:t>
            </a:r>
          </a:p>
          <a:p>
            <a:pPr algn="just" fontAlgn="auto">
              <a:spcAft>
                <a:spcPts val="0"/>
              </a:spcAft>
              <a:defRPr/>
            </a:pPr>
            <a:r>
              <a:rPr lang="it-IT" altLang="fr-FR" sz="1600" dirty="0">
                <a:solidFill>
                  <a:srgbClr val="00B050"/>
                </a:solidFill>
              </a:rPr>
              <a:t>Il riciclaggio di plastiche usate </a:t>
            </a:r>
            <a:r>
              <a:rPr lang="it-IT" altLang="fr-FR" sz="1600" dirty="0"/>
              <a:t>è un grande problema:</a:t>
            </a:r>
            <a:endParaRPr lang="it-IT" sz="1600" dirty="0"/>
          </a:p>
          <a:p>
            <a:pPr lvl="1" algn="just" fontAlgn="auto">
              <a:spcAft>
                <a:spcPts val="0"/>
              </a:spcAft>
              <a:buFont typeface="Arial" panose="020B0604020202020204" pitchFamily="34" charset="0"/>
              <a:buChar char="–"/>
              <a:defRPr/>
            </a:pPr>
            <a:r>
              <a:rPr lang="it-IT" altLang="fr-FR" sz="1600" dirty="0"/>
              <a:t>La raccolta richiede tempo, è molto costosa</a:t>
            </a:r>
          </a:p>
          <a:p>
            <a:pPr lvl="1" algn="just" fontAlgn="auto">
              <a:spcAft>
                <a:spcPts val="0"/>
              </a:spcAft>
              <a:buFont typeface="Arial" panose="020B0604020202020204" pitchFamily="34" charset="0"/>
              <a:buChar char="–"/>
              <a:defRPr/>
            </a:pPr>
            <a:r>
              <a:rPr lang="it-IT" altLang="fr-FR" sz="1600" dirty="0"/>
              <a:t>La separazioni dei rifiuti di plastica mista è difficile - la contaminazione è inevitabile.</a:t>
            </a:r>
          </a:p>
          <a:p>
            <a:pPr lvl="1" algn="just" fontAlgn="auto">
              <a:spcAft>
                <a:spcPts val="0"/>
              </a:spcAft>
              <a:buFont typeface="Arial" panose="020B0604020202020204" pitchFamily="34" charset="0"/>
              <a:buChar char="–"/>
              <a:defRPr/>
            </a:pPr>
            <a:r>
              <a:rPr lang="it-IT" altLang="fr-FR" sz="1600" dirty="0"/>
              <a:t>Eliminare etichette, stampe è impossibile con percentuale di successo 100%</a:t>
            </a:r>
          </a:p>
          <a:p>
            <a:pPr lvl="1" algn="just" fontAlgn="auto">
              <a:spcAft>
                <a:spcPts val="0"/>
              </a:spcAft>
              <a:buFont typeface="Arial" panose="020B0604020202020204" pitchFamily="34" charset="0"/>
              <a:buChar char="–"/>
              <a:defRPr/>
            </a:pPr>
            <a:r>
              <a:rPr lang="it-IT" altLang="fr-FR" sz="1600" dirty="0"/>
              <a:t>Qualsiasi tipo di contaminazione compromette il riutilizzo in applicazioni "hi tech" </a:t>
            </a:r>
            <a:endParaRPr lang="it-IT" sz="1600" dirty="0"/>
          </a:p>
          <a:p>
            <a:pPr marL="0" indent="0" algn="just" fontAlgn="auto">
              <a:spcAft>
                <a:spcPts val="0"/>
              </a:spcAft>
              <a:buFont typeface="Wingdings" pitchFamily="2" charset="2"/>
              <a:buNone/>
              <a:defRPr/>
            </a:pPr>
            <a:r>
              <a:rPr lang="en-US" sz="1600" dirty="0"/>
              <a:t>		</a:t>
            </a:r>
            <a:r>
              <a:rPr lang="it-IT" sz="1600" dirty="0"/>
              <a:t>=&gt; la plastica riciclata (a parte quella circolante) è riutilizzata in applicazioni</a:t>
            </a:r>
            <a:r>
              <a:rPr lang="en-US" sz="1600" dirty="0"/>
              <a:t>		</a:t>
            </a:r>
            <a:r>
              <a:rPr lang="it-IT" sz="1600" dirty="0"/>
              <a:t>di grado inferiore (downcycling): PET: tappeti economici, pile; PE e PP: </a:t>
            </a:r>
            <a:r>
              <a:rPr lang="en-US" sz="1600" dirty="0"/>
              <a:t>		</a:t>
            </a:r>
            <a:r>
              <a:rPr lang="it-IT" sz="1600" dirty="0"/>
              <a:t>pannelli listellari, panchine per parco</a:t>
            </a:r>
          </a:p>
          <a:p>
            <a:pPr marL="0" indent="0" algn="just" fontAlgn="auto">
              <a:spcAft>
                <a:spcPts val="0"/>
              </a:spcAft>
              <a:buFont typeface="Wingdings" pitchFamily="2" charset="2"/>
              <a:buNone/>
              <a:defRPr/>
            </a:pPr>
            <a:r>
              <a:rPr lang="en-US" sz="1600" dirty="0"/>
              <a:t>	</a:t>
            </a:r>
            <a:r>
              <a:rPr lang="en-US" altLang="fr-FR" sz="1600" dirty="0"/>
              <a:t>	</a:t>
            </a:r>
            <a:r>
              <a:rPr lang="it-IT" altLang="fr-FR" sz="1600" dirty="0"/>
              <a:t>=&gt; e/o sarà eventualmente bruciata o peggio interrata o </a:t>
            </a:r>
            <a:r>
              <a:rPr lang="en-US" altLang="fr-FR" sz="1600" dirty="0"/>
              <a:t>			</a:t>
            </a:r>
            <a:r>
              <a:rPr lang="it-IT" altLang="fr-FR" sz="1600" dirty="0"/>
              <a:t>ancora peggio lasciata galleggiare negli oceani.</a:t>
            </a:r>
            <a:endParaRPr lang="it-IT" sz="1600" dirty="0"/>
          </a:p>
        </p:txBody>
      </p:sp>
      <p:sp>
        <p:nvSpPr>
          <p:cNvPr id="116739" name="Espace réservé du numéro de diapositive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68B57D-186F-40C0-802A-2DA3F40C9364}" type="slidenum">
              <a:rPr lang="fr-BE">
                <a:cs typeface="Arial" charset="0"/>
              </a:rPr>
              <a:pPr fontAlgn="base">
                <a:spcBef>
                  <a:spcPct val="0"/>
                </a:spcBef>
                <a:spcAft>
                  <a:spcPct val="0"/>
                </a:spcAft>
              </a:pPr>
              <a:t>46</a:t>
            </a:fld>
            <a:endParaRPr lang="it-IT">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950" y="260350"/>
            <a:ext cx="8820150" cy="1143000"/>
          </a:xfrm>
        </p:spPr>
        <p:txBody>
          <a:bodyPr rtlCol="0">
            <a:normAutofit fontScale="90000"/>
          </a:bodyPr>
          <a:lstStyle/>
          <a:p>
            <a:pPr fontAlgn="auto">
              <a:spcAft>
                <a:spcPts val="0"/>
              </a:spcAft>
              <a:defRPr/>
            </a:pPr>
            <a:r>
              <a:rPr lang="it-IT" spc="-40" dirty="0"/>
              <a:t>Maggiori informazioni sul riciclaggio: Legno (da </a:t>
            </a:r>
            <a:r>
              <a:rPr lang="it-IT" spc="-40" dirty="0" err="1"/>
              <a:t>ABC</a:t>
            </a:r>
            <a:r>
              <a:rPr lang="it-IT" spc="-40" dirty="0"/>
              <a:t>*)</a:t>
            </a:r>
          </a:p>
        </p:txBody>
      </p:sp>
      <p:sp>
        <p:nvSpPr>
          <p:cNvPr id="3" name="Espace réservé du contenu 2"/>
          <p:cNvSpPr>
            <a:spLocks noGrp="1"/>
          </p:cNvSpPr>
          <p:nvPr>
            <p:ph idx="1"/>
          </p:nvPr>
        </p:nvSpPr>
        <p:spPr>
          <a:xfrm>
            <a:off x="457200" y="1341438"/>
            <a:ext cx="8229600" cy="5111750"/>
          </a:xfrm>
        </p:spPr>
        <p:txBody>
          <a:bodyPr rtlCol="0">
            <a:noAutofit/>
          </a:bodyPr>
          <a:lstStyle/>
          <a:p>
            <a:pPr algn="just" fontAlgn="auto">
              <a:spcAft>
                <a:spcPts val="0"/>
              </a:spcAft>
              <a:defRPr/>
            </a:pPr>
            <a:r>
              <a:rPr lang="it-IT" sz="1400" dirty="0"/>
              <a:t>La migliore opzione di riciclaggio è, ovviamente, il riutilizzo.  Sembra che vi sia uno sforzo enorme nel continuare a raccogliere, ricondizionare e rifabbricare il legname e altri prodotti del legno. Quanto ne venga riutilizzato non è chiaro.</a:t>
            </a:r>
          </a:p>
          <a:p>
            <a:pPr algn="just" fontAlgn="auto">
              <a:spcAft>
                <a:spcPts val="0"/>
              </a:spcAft>
              <a:defRPr/>
            </a:pPr>
            <a:r>
              <a:rPr lang="it-IT" sz="1400" dirty="0"/>
              <a:t>Il legname non trattato ha trovato un numero crescente di nuovi utilizzi:  prodotti per la terra e l'ortocultura, lettiere per animali, superfici di centri equestri...</a:t>
            </a:r>
          </a:p>
          <a:p>
            <a:pPr algn="just" fontAlgn="auto">
              <a:spcAft>
                <a:spcPts val="0"/>
              </a:spcAft>
              <a:defRPr/>
            </a:pPr>
            <a:r>
              <a:rPr lang="it-IT" sz="1400" dirty="0"/>
              <a:t>Il legname e il legno trattati (il trattamento chimico previene i danni da UV, insetti, funghi, putrefazione) contengono sostanze chimiche nocive, che ne limitano fortemente l'utilizzo.  L'uso più ampio finora è stato la produzione di pannelli truciolari, ma cosa accade a questi pannelli alla fine del loro ciclo di vita resta poco chiaro.</a:t>
            </a:r>
          </a:p>
          <a:p>
            <a:pPr algn="just" fontAlgn="auto">
              <a:spcAft>
                <a:spcPts val="0"/>
              </a:spcAft>
              <a:defRPr/>
            </a:pPr>
            <a:r>
              <a:rPr lang="it-IT" sz="1400" dirty="0"/>
              <a:t>Si dovrebbe sottolineare che la deforestazione complessiva in atto sul pianeta non depone a favore di risorse illimitate di nuovo legno, specialmente nei paesi settentrionali in cui ci vuole un secolo affinché un albero cresca completamente</a:t>
            </a:r>
          </a:p>
          <a:p>
            <a:pPr algn="just" fontAlgn="auto">
              <a:spcAft>
                <a:spcPts val="0"/>
              </a:spcAft>
              <a:defRPr/>
            </a:pPr>
            <a:r>
              <a:rPr lang="it-IT" sz="1400" dirty="0"/>
              <a:t>Abbattere una foresta e ripiantare gli alberi lascia lo strato superficiale del suolo aperto all'erosione per un periodo e distrugge l'ecosistema nell'area interessata, probabilmente al di là dell'autoriparazione.</a:t>
            </a:r>
          </a:p>
          <a:p>
            <a:pPr algn="just" fontAlgn="auto">
              <a:spcAft>
                <a:spcPts val="0"/>
              </a:spcAft>
              <a:defRPr/>
            </a:pPr>
            <a:r>
              <a:rPr lang="it-IT" sz="1400" dirty="0"/>
              <a:t>Da ultimo, è stato argomentato che la neutralità carbonica è stata ottenuta solo quando la foresta ripiantata è completamente cresciuta….circa 30 anni dopo o più!</a:t>
            </a:r>
          </a:p>
          <a:p>
            <a:pPr marL="0" indent="0" algn="just">
              <a:buNone/>
            </a:pPr>
            <a:r>
              <a:rPr lang="fr-FR" sz="1400" dirty="0">
                <a:hlinkClick r:id="rId3"/>
              </a:rPr>
              <a:t>https://dtsc.ca.gov/toxics-in-products/treated-wood-waste/</a:t>
            </a:r>
            <a:r>
              <a:rPr lang="fr-FR" sz="1400" dirty="0"/>
              <a:t> </a:t>
            </a:r>
          </a:p>
          <a:p>
            <a:pPr marL="0" indent="0" algn="just">
              <a:buNone/>
            </a:pPr>
            <a:r>
              <a:rPr lang="fr-FR" sz="1400" dirty="0">
                <a:hlinkClick r:id="rId4"/>
              </a:rPr>
              <a:t>https://woodrecyclers.org/about-waste-wood/wood-recycling-information/</a:t>
            </a:r>
            <a:r>
              <a:rPr lang="fr-FR" sz="1400" dirty="0"/>
              <a:t> </a:t>
            </a:r>
          </a:p>
          <a:p>
            <a:pPr marL="0" indent="0" algn="just">
              <a:buNone/>
            </a:pPr>
            <a:r>
              <a:rPr lang="fr-FR" sz="1400" dirty="0">
                <a:hlinkClick r:id="rId5"/>
              </a:rPr>
              <a:t>http://en.wikipedia.org/wiki/Wood_preservation</a:t>
            </a:r>
            <a:r>
              <a:rPr lang="fr-FR" sz="1400" dirty="0"/>
              <a:t> </a:t>
            </a:r>
          </a:p>
          <a:p>
            <a:pPr marL="0" indent="0" algn="just">
              <a:buNone/>
            </a:pPr>
            <a:r>
              <a:rPr lang="fr-FR" sz="1400" dirty="0">
                <a:hlinkClick r:id="rId6"/>
              </a:rPr>
              <a:t>http://www.wasteminz.org.nz/wp-content/uploads/Scott-Rhodes.pdf</a:t>
            </a:r>
            <a:endParaRPr lang="fr-FR" sz="1400" dirty="0"/>
          </a:p>
          <a:p>
            <a:pPr marL="0" indent="0" algn="just">
              <a:buNone/>
            </a:pPr>
            <a:r>
              <a:rPr lang="fr-FR" sz="1400" dirty="0">
                <a:hlinkClick r:id="rId7"/>
              </a:rPr>
              <a:t>http://www.brighthub.com/environment/green-living/articles/106146.aspx</a:t>
            </a:r>
            <a:endParaRPr lang="fr-FR" sz="1400" dirty="0"/>
          </a:p>
          <a:p>
            <a:pPr marL="0" indent="0" algn="just" fontAlgn="auto">
              <a:spcAft>
                <a:spcPts val="0"/>
              </a:spcAft>
              <a:buFont typeface="Wingdings" pitchFamily="2" charset="2"/>
              <a:buNone/>
              <a:defRPr/>
            </a:pPr>
            <a:endParaRPr lang="it-IT" sz="1400" dirty="0"/>
          </a:p>
          <a:p>
            <a:pPr marL="0" indent="0" algn="just" fontAlgn="auto">
              <a:spcAft>
                <a:spcPts val="0"/>
              </a:spcAft>
              <a:buFont typeface="Wingdings" pitchFamily="2" charset="2"/>
              <a:buNone/>
              <a:defRPr/>
            </a:pPr>
            <a:r>
              <a:rPr lang="it-IT" sz="1400" dirty="0"/>
              <a:t>*ABC: architettura, edilizia e costruzione</a:t>
            </a:r>
          </a:p>
        </p:txBody>
      </p:sp>
      <p:sp>
        <p:nvSpPr>
          <p:cNvPr id="118787" name="Espace réservé du numéro de diapositive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35C561-C1C7-4920-8026-AB2EE06E6C62}" type="slidenum">
              <a:rPr lang="fr-BE">
                <a:cs typeface="Arial" charset="0"/>
              </a:rPr>
              <a:pPr fontAlgn="base">
                <a:spcBef>
                  <a:spcPct val="0"/>
                </a:spcBef>
                <a:spcAft>
                  <a:spcPct val="0"/>
                </a:spcAft>
              </a:pPr>
              <a:t>47</a:t>
            </a:fld>
            <a:endParaRPr lang="it-IT">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38150" y="120650"/>
            <a:ext cx="8229600" cy="633413"/>
          </a:xfrm>
        </p:spPr>
        <p:txBody>
          <a:bodyPr/>
          <a:lstStyle/>
          <a:p>
            <a:r>
              <a:rPr lang="it-IT" sz="3200"/>
              <a:t>Commenti sugli indicatori:</a:t>
            </a:r>
          </a:p>
        </p:txBody>
      </p:sp>
      <p:sp>
        <p:nvSpPr>
          <p:cNvPr id="3" name="Content Placeholder 2"/>
          <p:cNvSpPr>
            <a:spLocks noGrp="1"/>
          </p:cNvSpPr>
          <p:nvPr>
            <p:ph idx="1"/>
          </p:nvPr>
        </p:nvSpPr>
        <p:spPr>
          <a:xfrm>
            <a:off x="422275" y="798513"/>
            <a:ext cx="8229600" cy="533400"/>
          </a:xfrm>
        </p:spPr>
        <p:txBody>
          <a:bodyPr rtlCol="0">
            <a:normAutofit fontScale="70000" lnSpcReduction="20000"/>
          </a:bodyPr>
          <a:lstStyle/>
          <a:p>
            <a:pPr marL="0" indent="0" algn="ctr" fontAlgn="auto">
              <a:spcAft>
                <a:spcPts val="0"/>
              </a:spcAft>
              <a:buFont typeface="Wingdings" pitchFamily="2" charset="2"/>
              <a:buNone/>
              <a:defRPr/>
            </a:pPr>
            <a:r>
              <a:rPr lang="it-IT" sz="2000" dirty="0"/>
              <a:t>Gli indicatori</a:t>
            </a:r>
            <a:r>
              <a:rPr lang="it-IT"/>
              <a:t> </a:t>
            </a:r>
            <a:r>
              <a:rPr lang="it-IT" sz="2000" dirty="0"/>
              <a:t>di riciclaggio</a:t>
            </a:r>
            <a:r>
              <a:rPr lang="it-IT"/>
              <a:t> </a:t>
            </a:r>
            <a:r>
              <a:rPr lang="it-IT" sz="2000" dirty="0"/>
              <a:t>non</a:t>
            </a:r>
            <a:r>
              <a:rPr lang="it-IT"/>
              <a:t> </a:t>
            </a:r>
            <a:r>
              <a:rPr lang="it-IT" sz="2000" dirty="0"/>
              <a:t>tengono conto del «downcycling» (riutilizzo dei materiali post-consumo). </a:t>
            </a:r>
            <a:endParaRPr lang="it-IT" sz="1600" dirty="0"/>
          </a:p>
        </p:txBody>
      </p:sp>
      <p:sp>
        <p:nvSpPr>
          <p:cNvPr id="348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586101-160A-4BA3-A153-6A3A3969F6CA}" type="slidenum">
              <a:rPr lang="fr-BE">
                <a:cs typeface="Arial" charset="0"/>
              </a:rPr>
              <a:pPr fontAlgn="base">
                <a:spcBef>
                  <a:spcPct val="0"/>
                </a:spcBef>
                <a:spcAft>
                  <a:spcPct val="0"/>
                </a:spcAft>
              </a:pPr>
              <a:t>5</a:t>
            </a:fld>
            <a:endParaRPr lang="it-IT">
              <a:cs typeface="Arial" charset="0"/>
            </a:endParaRPr>
          </a:p>
        </p:txBody>
      </p:sp>
      <p:pic>
        <p:nvPicPr>
          <p:cNvPr id="34820" name="Image 5"/>
          <p:cNvPicPr>
            <a:picLocks noChangeAspect="1"/>
          </p:cNvPicPr>
          <p:nvPr/>
        </p:nvPicPr>
        <p:blipFill>
          <a:blip r:embed="rId2"/>
          <a:srcRect/>
          <a:stretch>
            <a:fillRect/>
          </a:stretch>
        </p:blipFill>
        <p:spPr bwMode="auto">
          <a:xfrm>
            <a:off x="17463" y="1484313"/>
            <a:ext cx="5994400" cy="5064125"/>
          </a:xfrm>
          <a:prstGeom prst="rect">
            <a:avLst/>
          </a:prstGeom>
          <a:noFill/>
          <a:ln w="9525">
            <a:solidFill>
              <a:schemeClr val="tx1"/>
            </a:solidFill>
            <a:miter lim="800000"/>
            <a:headEnd/>
            <a:tailEnd/>
          </a:ln>
        </p:spPr>
      </p:pic>
      <p:sp>
        <p:nvSpPr>
          <p:cNvPr id="7" name="ZoneTexte 6"/>
          <p:cNvSpPr txBox="1"/>
          <p:nvPr/>
        </p:nvSpPr>
        <p:spPr>
          <a:xfrm>
            <a:off x="6011863" y="1196975"/>
            <a:ext cx="2881312" cy="5584825"/>
          </a:xfrm>
          <a:prstGeom prst="rect">
            <a:avLst/>
          </a:prstGeom>
          <a:noFill/>
        </p:spPr>
        <p:txBody>
          <a:bodyPr>
            <a:spAutoFit/>
          </a:bodyPr>
          <a:lstStyle/>
          <a:p>
            <a:pPr algn="just"/>
            <a:r>
              <a:rPr lang="it-IT">
                <a:latin typeface="Calibri" pitchFamily="34" charset="0"/>
              </a:rPr>
              <a:t>I metalli possono essere riciclati senza perdita di qualità. </a:t>
            </a:r>
          </a:p>
          <a:p>
            <a:pPr algn="just"/>
            <a:r>
              <a:rPr lang="it-IT">
                <a:latin typeface="Calibri" pitchFamily="34" charset="0"/>
              </a:rPr>
              <a:t>I legami metallici si ripristinano con la risolidificazione, quindi i metalli recuperano continuamente le proprietà operative originali, anche dopo molteplici cicli di riciclaggio. Questo consente loro di essere utilizzati più e più volte per la stessa applicazione. </a:t>
            </a:r>
          </a:p>
          <a:p>
            <a:pPr algn="just"/>
            <a:r>
              <a:rPr lang="it-IT">
                <a:latin typeface="Calibri" pitchFamily="34" charset="0"/>
              </a:rPr>
              <a:t>Al contrario, le caratteristiche operative della maggior parte dei materiali non metallici degradano dopo il riciclaggio. </a:t>
            </a:r>
            <a:r>
              <a:rPr lang="it-IT" baseline="30000">
                <a:latin typeface="Calibri" pitchFamily="34" charset="0"/>
              </a:rPr>
              <a:t>(45)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a:xfrm>
            <a:off x="23813" y="0"/>
            <a:ext cx="8578850" cy="1143000"/>
          </a:xfrm>
        </p:spPr>
        <p:txBody>
          <a:bodyPr/>
          <a:lstStyle/>
          <a:p>
            <a:r>
              <a:rPr lang="it-IT" sz="2800"/>
              <a:t>Il downcycling è meglio dei rifiuti, seppur ancora molto </a:t>
            </a:r>
            <a:br>
              <a:rPr lang="it-IT" sz="2800"/>
            </a:br>
            <a:r>
              <a:rPr lang="it-IT" sz="2800"/>
              <a:t>lontano dall'economia circolare </a:t>
            </a:r>
            <a:r>
              <a:rPr lang="it-IT" sz="2800" baseline="30000"/>
              <a:t>(46,47)</a:t>
            </a:r>
          </a:p>
        </p:txBody>
      </p:sp>
      <p:sp>
        <p:nvSpPr>
          <p:cNvPr id="3" name="Espace réservé du contenu 2"/>
          <p:cNvSpPr>
            <a:spLocks noGrp="1"/>
          </p:cNvSpPr>
          <p:nvPr>
            <p:ph idx="1"/>
          </p:nvPr>
        </p:nvSpPr>
        <p:spPr>
          <a:xfrm>
            <a:off x="323850" y="6173788"/>
            <a:ext cx="8229600" cy="728662"/>
          </a:xfrm>
        </p:spPr>
        <p:txBody>
          <a:bodyPr rtlCol="0">
            <a:normAutofit fontScale="85000" lnSpcReduction="10000"/>
          </a:bodyPr>
          <a:lstStyle/>
          <a:p>
            <a:pPr marL="0" indent="0" fontAlgn="auto">
              <a:spcAft>
                <a:spcPts val="0"/>
              </a:spcAft>
              <a:buFont typeface="Wingdings" pitchFamily="2" charset="2"/>
              <a:buNone/>
              <a:defRPr/>
            </a:pPr>
            <a:r>
              <a:rPr lang="it-IT" sz="2000" i="1" dirty="0"/>
              <a:t>L'economia circolare riguarda la chiusura dei cicli di risorse, mimando gli ecosistemi naturali nel modo in cui organizziamo la nostra società e le nostre attività.</a:t>
            </a:r>
          </a:p>
        </p:txBody>
      </p:sp>
      <p:sp>
        <p:nvSpPr>
          <p:cNvPr id="35843" name="Espace réservé du numéro de diapositive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0C0FE9-0A65-41A0-912D-E5AB03506C05}" type="slidenum">
              <a:rPr lang="fr-BE">
                <a:cs typeface="Arial" charset="0"/>
              </a:rPr>
              <a:pPr fontAlgn="base">
                <a:spcBef>
                  <a:spcPct val="0"/>
                </a:spcBef>
                <a:spcAft>
                  <a:spcPct val="0"/>
                </a:spcAft>
              </a:pPr>
              <a:t>6</a:t>
            </a:fld>
            <a:endParaRPr lang="it-IT">
              <a:cs typeface="Arial" charset="0"/>
            </a:endParaRPr>
          </a:p>
        </p:txBody>
      </p:sp>
      <p:sp>
        <p:nvSpPr>
          <p:cNvPr id="35844" name="ZoneTexte 5"/>
          <p:cNvSpPr txBox="1">
            <a:spLocks noChangeArrowheads="1"/>
          </p:cNvSpPr>
          <p:nvPr/>
        </p:nvSpPr>
        <p:spPr bwMode="auto">
          <a:xfrm>
            <a:off x="7693025" y="1844675"/>
            <a:ext cx="1125538" cy="2862263"/>
          </a:xfrm>
          <a:prstGeom prst="rect">
            <a:avLst/>
          </a:prstGeom>
          <a:noFill/>
          <a:ln w="9525">
            <a:noFill/>
            <a:miter lim="800000"/>
            <a:headEnd/>
            <a:tailEnd/>
          </a:ln>
        </p:spPr>
        <p:txBody>
          <a:bodyPr>
            <a:spAutoFit/>
          </a:bodyPr>
          <a:lstStyle/>
          <a:p>
            <a:pPr algn="just"/>
            <a:r>
              <a:rPr lang="it-IT">
                <a:latin typeface="Calibri" pitchFamily="34" charset="0"/>
              </a:rPr>
              <a:t>La raccolta di rottame metallico per nuovi prodotti di metallo è uno dei cicli più brevi</a:t>
            </a:r>
          </a:p>
        </p:txBody>
      </p:sp>
      <p:pic>
        <p:nvPicPr>
          <p:cNvPr id="35845" name="Picture 10"/>
          <p:cNvPicPr>
            <a:picLocks noChangeAspect="1"/>
          </p:cNvPicPr>
          <p:nvPr/>
        </p:nvPicPr>
        <p:blipFill>
          <a:blip r:embed="rId3"/>
          <a:srcRect/>
          <a:stretch>
            <a:fillRect/>
          </a:stretch>
        </p:blipFill>
        <p:spPr bwMode="auto">
          <a:xfrm>
            <a:off x="323850" y="1268413"/>
            <a:ext cx="7369175" cy="4903787"/>
          </a:xfrm>
          <a:prstGeom prst="rect">
            <a:avLst/>
          </a:prstGeom>
          <a:noFill/>
          <a:ln w="9525">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476375" y="4797425"/>
            <a:ext cx="6143625" cy="566738"/>
          </a:xfrm>
        </p:spPr>
        <p:txBody>
          <a:bodyPr/>
          <a:lstStyle/>
          <a:p>
            <a:r>
              <a:rPr lang="it-IT" sz="2400"/>
              <a:t>Sostenibilità</a:t>
            </a:r>
          </a:p>
        </p:txBody>
      </p:sp>
      <p:sp>
        <p:nvSpPr>
          <p:cNvPr id="37890" name="Picture Placeholder 7"/>
          <p:cNvSpPr>
            <a:spLocks noGrp="1"/>
          </p:cNvSpPr>
          <p:nvPr>
            <p:ph type="pic" idx="1"/>
          </p:nvPr>
        </p:nvSpPr>
        <p:spPr/>
      </p:sp>
      <p:sp>
        <p:nvSpPr>
          <p:cNvPr id="37891" name="Text Placeholder 6"/>
          <p:cNvSpPr>
            <a:spLocks noGrp="1"/>
          </p:cNvSpPr>
          <p:nvPr>
            <p:ph type="body" sz="half" idx="2"/>
          </p:nvPr>
        </p:nvSpPr>
        <p:spPr>
          <a:xfrm>
            <a:off x="1476375" y="5367338"/>
            <a:ext cx="6154738" cy="804862"/>
          </a:xfrm>
        </p:spPr>
        <p:txBody>
          <a:bodyPr/>
          <a:lstStyle/>
          <a:p>
            <a:r>
              <a:rPr lang="it-IT" sz="1600"/>
              <a:t>"La sostenibilità riguarda il ciclo completo della costruzione di un prodotto ossia dall'acquisizione della materia passando dalla pianificazione, progettazione, costruzione e operatività fino alla demolizione finale e alla gestione dei rifiuti". (Rossi, B. 2012) </a:t>
            </a:r>
            <a:r>
              <a:rPr lang="it-IT" sz="1600" baseline="50000"/>
              <a:t>9</a:t>
            </a:r>
          </a:p>
        </p:txBody>
      </p:sp>
      <p:sp>
        <p:nvSpPr>
          <p:cNvPr id="37892"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43FADF-6567-47D8-82B9-69E899CE3814}" type="slidenum">
              <a:rPr lang="fr-BE">
                <a:cs typeface="Arial" charset="0"/>
              </a:rPr>
              <a:pPr fontAlgn="base">
                <a:spcBef>
                  <a:spcPct val="0"/>
                </a:spcBef>
                <a:spcAft>
                  <a:spcPct val="0"/>
                </a:spcAft>
              </a:pPr>
              <a:t>7</a:t>
            </a:fld>
            <a:endParaRPr lang="it-IT">
              <a:cs typeface="Arial" charset="0"/>
            </a:endParaRPr>
          </a:p>
        </p:txBody>
      </p:sp>
      <p:pic>
        <p:nvPicPr>
          <p:cNvPr id="37893" name="Grafik 3"/>
          <p:cNvPicPr>
            <a:picLocks noChangeAspect="1"/>
          </p:cNvPicPr>
          <p:nvPr/>
        </p:nvPicPr>
        <p:blipFill>
          <a:blip r:embed="rId3"/>
          <a:srcRect/>
          <a:stretch>
            <a:fillRect/>
          </a:stretch>
        </p:blipFill>
        <p:spPr bwMode="auto">
          <a:xfrm>
            <a:off x="1476375" y="333375"/>
            <a:ext cx="6154738" cy="44481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it-IT"/>
              <a:t>Sostenibilità dell'acciaio inossidabile:</a:t>
            </a:r>
          </a:p>
        </p:txBody>
      </p:sp>
      <p:sp>
        <p:nvSpPr>
          <p:cNvPr id="3" name="Subtitle 2"/>
          <p:cNvSpPr>
            <a:spLocks noGrp="1"/>
          </p:cNvSpPr>
          <p:nvPr>
            <p:ph idx="1"/>
          </p:nvPr>
        </p:nvSpPr>
        <p:spPr/>
        <p:txBody>
          <a:bodyPr rtlCol="0">
            <a:normAutofit/>
          </a:bodyPr>
          <a:lstStyle/>
          <a:p>
            <a:pPr marL="514350" indent="-514350" fontAlgn="auto">
              <a:spcAft>
                <a:spcPts val="0"/>
              </a:spcAft>
              <a:buFont typeface="+mj-lt"/>
              <a:buAutoNum type="arabicPeriod"/>
              <a:defRPr/>
            </a:pPr>
            <a:r>
              <a:rPr lang="it-IT"/>
              <a:t>Ambientale</a:t>
            </a:r>
          </a:p>
          <a:p>
            <a:pPr marL="514350" indent="-514350" fontAlgn="auto">
              <a:spcAft>
                <a:spcPts val="0"/>
              </a:spcAft>
              <a:buFont typeface="+mj-lt"/>
              <a:buAutoNum type="arabicPeriod"/>
              <a:defRPr/>
            </a:pPr>
            <a:r>
              <a:rPr lang="it-IT"/>
              <a:t>Sociale</a:t>
            </a:r>
          </a:p>
          <a:p>
            <a:pPr marL="514350" indent="-514350" fontAlgn="auto">
              <a:spcAft>
                <a:spcPts val="0"/>
              </a:spcAft>
              <a:buFont typeface="+mj-lt"/>
              <a:buAutoNum type="arabicPeriod"/>
              <a:defRPr/>
            </a:pPr>
            <a:r>
              <a:rPr lang="it-IT"/>
              <a:t>Economica  </a:t>
            </a:r>
          </a:p>
          <a:p>
            <a:pPr fontAlgn="auto">
              <a:spcAft>
                <a:spcPts val="0"/>
              </a:spcAft>
              <a:defRPr/>
            </a:pPr>
            <a:endParaRPr lang="it-IT" dirty="0"/>
          </a:p>
        </p:txBody>
      </p:sp>
      <p:sp>
        <p:nvSpPr>
          <p:cNvPr id="399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E6A6B3-D1D5-498A-8682-C8C61D996357}" type="slidenum">
              <a:rPr lang="fr-BE">
                <a:cs typeface="Arial" charset="0"/>
              </a:rPr>
              <a:pPr fontAlgn="base">
                <a:spcBef>
                  <a:spcPct val="0"/>
                </a:spcBef>
                <a:spcAft>
                  <a:spcPct val="0"/>
                </a:spcAft>
              </a:pPr>
              <a:t>8</a:t>
            </a:fld>
            <a:endParaRPr lang="it-IT">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4788" y="34925"/>
            <a:ext cx="8229600" cy="893763"/>
          </a:xfrm>
        </p:spPr>
        <p:txBody>
          <a:bodyPr rtlCol="0">
            <a:normAutofit fontScale="90000"/>
          </a:bodyPr>
          <a:lstStyle/>
          <a:p>
            <a:pPr fontAlgn="auto">
              <a:spcAft>
                <a:spcPts val="0"/>
              </a:spcAft>
              <a:defRPr/>
            </a:pPr>
            <a:r>
              <a:rPr lang="it-IT" sz="2800" dirty="0"/>
              <a:t>1. Produzione</a:t>
            </a:r>
            <a:br/>
            <a:r>
              <a:rPr lang="it-IT" sz="2800" dirty="0"/>
              <a:t>ambientale</a:t>
            </a:r>
            <a:r>
              <a:rPr lang="en-US" sz="2800" dirty="0">
                <a:sym typeface="Wingdings"/>
              </a:rPr>
              <a:t></a:t>
            </a:r>
            <a:r>
              <a:rPr lang="it-IT"/>
              <a:t>  </a:t>
            </a:r>
            <a:r>
              <a:rPr lang="it-IT" sz="2800" dirty="0"/>
              <a:t>uso</a:t>
            </a:r>
            <a:r>
              <a:rPr lang="en-US" sz="2800" dirty="0">
                <a:sym typeface="Wingdings"/>
              </a:rPr>
              <a:t></a:t>
            </a:r>
            <a:r>
              <a:rPr lang="it-IT"/>
              <a:t>  </a:t>
            </a:r>
            <a:r>
              <a:rPr lang="it-IT" sz="2800" dirty="0"/>
              <a:t>e riciclaggio</a:t>
            </a:r>
            <a:r>
              <a:rPr lang="it-IT" sz="2800" baseline="30000" dirty="0"/>
              <a:t>15</a:t>
            </a:r>
          </a:p>
        </p:txBody>
      </p:sp>
      <p:sp>
        <p:nvSpPr>
          <p:cNvPr id="41986"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1AD7E9-F665-4B82-8A9A-C2E35DE41BA2}" type="slidenum">
              <a:rPr lang="fr-BE">
                <a:cs typeface="Arial" charset="0"/>
              </a:rPr>
              <a:pPr fontAlgn="base">
                <a:spcBef>
                  <a:spcPct val="0"/>
                </a:spcBef>
                <a:spcAft>
                  <a:spcPct val="0"/>
                </a:spcAft>
              </a:pPr>
              <a:t>9</a:t>
            </a:fld>
            <a:endParaRPr lang="it-IT">
              <a:cs typeface="Arial" charset="0"/>
            </a:endParaRPr>
          </a:p>
        </p:txBody>
      </p:sp>
      <p:sp>
        <p:nvSpPr>
          <p:cNvPr id="41987" name="TextBox 4"/>
          <p:cNvSpPr txBox="1">
            <a:spLocks noChangeArrowheads="1"/>
          </p:cNvSpPr>
          <p:nvPr/>
        </p:nvSpPr>
        <p:spPr bwMode="auto">
          <a:xfrm rot="1948694">
            <a:off x="7362825" y="381000"/>
            <a:ext cx="1519238" cy="646113"/>
          </a:xfrm>
          <a:prstGeom prst="rect">
            <a:avLst/>
          </a:prstGeom>
          <a:noFill/>
          <a:ln w="9525">
            <a:solidFill>
              <a:schemeClr val="accent1"/>
            </a:solidFill>
            <a:miter lim="800000"/>
            <a:headEnd/>
            <a:tailEnd/>
          </a:ln>
        </p:spPr>
        <p:txBody>
          <a:bodyPr>
            <a:spAutoFit/>
          </a:bodyPr>
          <a:lstStyle/>
          <a:p>
            <a:pPr algn="ctr"/>
            <a:r>
              <a:rPr lang="it-IT" b="1">
                <a:solidFill>
                  <a:schemeClr val="accent1"/>
                </a:solidFill>
                <a:latin typeface="Calibri" pitchFamily="34" charset="0"/>
              </a:rPr>
              <a:t>AGGIORNATO AL 2015! </a:t>
            </a:r>
          </a:p>
        </p:txBody>
      </p:sp>
      <p:sp>
        <p:nvSpPr>
          <p:cNvPr id="41988" name="ZoneTexte 8"/>
          <p:cNvSpPr txBox="1">
            <a:spLocks noChangeArrowheads="1"/>
          </p:cNvSpPr>
          <p:nvPr/>
        </p:nvSpPr>
        <p:spPr bwMode="auto">
          <a:xfrm>
            <a:off x="5940425" y="5832475"/>
            <a:ext cx="2613025" cy="954088"/>
          </a:xfrm>
          <a:prstGeom prst="rect">
            <a:avLst/>
          </a:prstGeom>
          <a:noFill/>
          <a:ln w="9525">
            <a:noFill/>
            <a:miter lim="800000"/>
            <a:headEnd/>
            <a:tailEnd/>
          </a:ln>
        </p:spPr>
        <p:txBody>
          <a:bodyPr>
            <a:spAutoFit/>
          </a:bodyPr>
          <a:lstStyle/>
          <a:p>
            <a:r>
              <a:rPr lang="it-IT" sz="1400">
                <a:latin typeface="Calibri" pitchFamily="34" charset="0"/>
              </a:rPr>
              <a:t>Ciclo di vita dell'acciaio inossidabile nel 2010. (Università di Yale/Progetto ISSF per l'acciaio inossidabile 2013)</a:t>
            </a:r>
          </a:p>
        </p:txBody>
      </p:sp>
      <p:pic>
        <p:nvPicPr>
          <p:cNvPr id="41989" name="Picture 2"/>
          <p:cNvPicPr>
            <a:picLocks noChangeAspect="1" noChangeArrowheads="1"/>
          </p:cNvPicPr>
          <p:nvPr/>
        </p:nvPicPr>
        <p:blipFill>
          <a:blip r:embed="rId3"/>
          <a:srcRect/>
          <a:stretch>
            <a:fillRect/>
          </a:stretch>
        </p:blipFill>
        <p:spPr bwMode="auto">
          <a:xfrm>
            <a:off x="-36513" y="915988"/>
            <a:ext cx="8543926" cy="5029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2_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Template>
  <TotalTime>4235</TotalTime>
  <Words>4277</Words>
  <Application>Microsoft Office PowerPoint</Application>
  <PresentationFormat>On-screen Show (4:3)</PresentationFormat>
  <Paragraphs>511</Paragraphs>
  <Slides>47</Slides>
  <Notes>38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Symbol</vt:lpstr>
      <vt:lpstr>Wingdings</vt:lpstr>
      <vt:lpstr>2_Custom Design</vt:lpstr>
      <vt:lpstr>3_Custom Design</vt:lpstr>
      <vt:lpstr>Microsoft Excel Chart</vt:lpstr>
      <vt:lpstr>Presentazione di supporto per i docenti di Architettura/Ingegneria civile</vt:lpstr>
      <vt:lpstr>Definizioni</vt:lpstr>
      <vt:lpstr>Definizioni</vt:lpstr>
      <vt:lpstr>Definizioni</vt:lpstr>
      <vt:lpstr>Commenti sugli indicatori:</vt:lpstr>
      <vt:lpstr>Il downcycling è meglio dei rifiuti, seppur ancora molto  lontano dall'economia circolare (46,47)</vt:lpstr>
      <vt:lpstr>Sostenibilità</vt:lpstr>
      <vt:lpstr>Sostenibilità dell'acciaio inossidabile:</vt:lpstr>
      <vt:lpstr>1. Produzione ambientale  uso  e riciclaggio15</vt:lpstr>
      <vt:lpstr>Maggiori informazioni sull'uso e il riciclaggio 15, 23-25</vt:lpstr>
      <vt:lpstr>Emissioni GHG vs. contenuto riciclabile 11, 12, 13, 14</vt:lpstr>
      <vt:lpstr>Contenuto riciclato di acciaio inossidabile</vt:lpstr>
      <vt:lpstr>Emissioni di gas serra  per l'acciaio inossidabile (15)  </vt:lpstr>
      <vt:lpstr>Domanda di energia primaria 18</vt:lpstr>
      <vt:lpstr>Impatti ambientali per la produzione di metallo “dalla culla al cancello” 19</vt:lpstr>
      <vt:lpstr>Impatti ambientali per la produzione di metallo “dalla culla al cancello”20</vt:lpstr>
      <vt:lpstr>I materiali non sono utilizzati nella stessa quantità per la stessa funzione o lo stesso servizio21  Esempio:  Il potenziale ambientale indicativo ha un impatto per 3 diverse finiture murali. </vt:lpstr>
      <vt:lpstr>Efficienza dei materiali</vt:lpstr>
      <vt:lpstr>Esempio: Riutilizzare 22</vt:lpstr>
      <vt:lpstr>Efficienza dei materiali</vt:lpstr>
      <vt:lpstr>LEED* e dati LCI sull'acciaio inossidabile</vt:lpstr>
      <vt:lpstr>Edificio sostenibile con acciaio inossidabile - The David L. Lawrence Convention Center, Pittsburgh (2003) 26</vt:lpstr>
      <vt:lpstr>Edificio sostenibile con acciaio inossidabile:  stato Gold LEED</vt:lpstr>
      <vt:lpstr>Opere civili sostenibili con l'acciaio inossidabile: il pontile di Progreso 27</vt:lpstr>
      <vt:lpstr>Opere civili sostenibili con l'acciaio inossidabile: il pontile di Progreso</vt:lpstr>
      <vt:lpstr>Opere civili sostenibili con l'acciaio inossidabile: il pontile di Progreso</vt:lpstr>
      <vt:lpstr>2. Sociale</vt:lpstr>
      <vt:lpstr>3. Economica</vt:lpstr>
      <vt:lpstr>Costo del ciclo di vita (LCC) 30 </vt:lpstr>
      <vt:lpstr>Costo del ciclo di vita (LCC) </vt:lpstr>
      <vt:lpstr>L'acciaio inossidabile non è costoso se si considera il costo del ciclo di vita 31</vt:lpstr>
      <vt:lpstr>Esempio LCC: Ponti</vt:lpstr>
      <vt:lpstr>Esempio LCC: Ponte Sintesi del costo del ciclo di vita di un ponte di un'autostrada in cemento armato 32</vt:lpstr>
      <vt:lpstr>Esempio LCC: Copertura di tetti Costo del ciclo di vita di un tetto 33, 34, 35</vt:lpstr>
      <vt:lpstr>Esempio LCC: Copertura di tetti</vt:lpstr>
      <vt:lpstr>Architettura in acciaio inossidabile senza tempo43</vt:lpstr>
      <vt:lpstr>Confronto del costo del ciclo di vita 36, 37, 38, 39, 40</vt:lpstr>
      <vt:lpstr>Cosa rende l'acciaio inossidabile “verde”? Valutazione ambientale dell'acciaio inossidabile 41</vt:lpstr>
      <vt:lpstr>CONCLUSIONI</vt:lpstr>
      <vt:lpstr>Grazie</vt:lpstr>
      <vt:lpstr>Riferimenti e fonti (1/3)</vt:lpstr>
      <vt:lpstr>Riferimenti e fonti (2/3)</vt:lpstr>
      <vt:lpstr>Riferimenti e fonti (3/3)</vt:lpstr>
      <vt:lpstr>Appendice Riciclaggio di altri materiali</vt:lpstr>
      <vt:lpstr>Maggiori informazioni sul riciclaggio: Cemento e calcestruzzo</vt:lpstr>
      <vt:lpstr>Maggiori informazioni sul riciclaggio della plastica</vt:lpstr>
      <vt:lpstr>Maggiori informazioni sul riciclaggio: Legno (da ABC*)</vt:lpstr>
    </vt:vector>
  </TitlesOfParts>
  <Company>Deutsche Edelstahlwerke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Sostenibilità degli acciai inossidabili</dc:title>
  <dc:creator>Herrera, Dr. Clara</dc:creator>
  <cp:keywords>acciaio inossidabile, formazione, architettura, ingegneria civile</cp:keywords>
  <cp:lastModifiedBy>Jo Claes</cp:lastModifiedBy>
  <cp:revision>528</cp:revision>
  <cp:lastPrinted>2015-04-14T11:59:06Z</cp:lastPrinted>
  <dcterms:created xsi:type="dcterms:W3CDTF">2013-05-22T06:37:00Z</dcterms:created>
  <dcterms:modified xsi:type="dcterms:W3CDTF">2020-01-31T11:41:22Z</dcterms:modified>
</cp:coreProperties>
</file>