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xml" ContentType="application/vnd.openxmlformats-officedocument.drawingml.chart+xml"/>
  <Override PartName="/ppt/notesSlides/notesSlide31.xml" ContentType="application/vnd.openxmlformats-officedocument.presentationml.notesSlide+xml"/>
  <Override PartName="/ppt/charts/chart2.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 id="2147483709" r:id="rId2"/>
  </p:sldMasterIdLst>
  <p:notesMasterIdLst>
    <p:notesMasterId r:id="rId50"/>
  </p:notesMasterIdLst>
  <p:handoutMasterIdLst>
    <p:handoutMasterId r:id="rId51"/>
  </p:handoutMasterIdLst>
  <p:sldIdLst>
    <p:sldId id="379" r:id="rId3"/>
    <p:sldId id="380" r:id="rId4"/>
    <p:sldId id="381" r:id="rId5"/>
    <p:sldId id="382" r:id="rId6"/>
    <p:sldId id="367" r:id="rId7"/>
    <p:sldId id="370" r:id="rId8"/>
    <p:sldId id="383" r:id="rId9"/>
    <p:sldId id="384" r:id="rId10"/>
    <p:sldId id="385" r:id="rId11"/>
    <p:sldId id="386" r:id="rId12"/>
    <p:sldId id="387" r:id="rId13"/>
    <p:sldId id="388" r:id="rId14"/>
    <p:sldId id="389" r:id="rId15"/>
    <p:sldId id="390" r:id="rId16"/>
    <p:sldId id="391" r:id="rId17"/>
    <p:sldId id="392" r:id="rId18"/>
    <p:sldId id="393" r:id="rId19"/>
    <p:sldId id="394" r:id="rId20"/>
    <p:sldId id="395" r:id="rId21"/>
    <p:sldId id="372" r:id="rId22"/>
    <p:sldId id="396" r:id="rId23"/>
    <p:sldId id="397" r:id="rId24"/>
    <p:sldId id="398" r:id="rId25"/>
    <p:sldId id="399" r:id="rId26"/>
    <p:sldId id="400" r:id="rId27"/>
    <p:sldId id="401" r:id="rId28"/>
    <p:sldId id="402" r:id="rId29"/>
    <p:sldId id="406" r:id="rId30"/>
    <p:sldId id="407" r:id="rId31"/>
    <p:sldId id="408" r:id="rId32"/>
    <p:sldId id="409" r:id="rId33"/>
    <p:sldId id="410" r:id="rId34"/>
    <p:sldId id="411" r:id="rId35"/>
    <p:sldId id="412" r:id="rId36"/>
    <p:sldId id="413" r:id="rId37"/>
    <p:sldId id="414" r:id="rId38"/>
    <p:sldId id="415" r:id="rId39"/>
    <p:sldId id="416" r:id="rId40"/>
    <p:sldId id="417" r:id="rId41"/>
    <p:sldId id="418" r:id="rId42"/>
    <p:sldId id="419" r:id="rId43"/>
    <p:sldId id="420" r:id="rId44"/>
    <p:sldId id="357" r:id="rId45"/>
    <p:sldId id="371" r:id="rId46"/>
    <p:sldId id="363" r:id="rId47"/>
    <p:sldId id="374" r:id="rId48"/>
    <p:sldId id="375" r:id="rId49"/>
  </p:sldIdLst>
  <p:sldSz cx="9144000" cy="6858000" type="screen4x3"/>
  <p:notesSz cx="6669088"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FF33"/>
    <a:srgbClr val="0EFE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12" autoAdjust="0"/>
    <p:restoredTop sz="90573" autoAdjust="0"/>
  </p:normalViewPr>
  <p:slideViewPr>
    <p:cSldViewPr>
      <p:cViewPr varScale="1">
        <p:scale>
          <a:sx n="82" d="100"/>
          <a:sy n="82" d="100"/>
        </p:scale>
        <p:origin x="1454" y="82"/>
      </p:cViewPr>
      <p:guideLst>
        <p:guide orient="horz" pos="2160"/>
        <p:guide pos="2880"/>
      </p:guideLst>
    </p:cSldViewPr>
  </p:slideViewPr>
  <p:outlineViewPr>
    <p:cViewPr>
      <p:scale>
        <a:sx n="33" d="100"/>
        <a:sy n="33" d="100"/>
      </p:scale>
      <p:origin x="0" y="-3606"/>
    </p:cViewPr>
  </p:outlineViewPr>
  <p:notesTextViewPr>
    <p:cViewPr>
      <p:scale>
        <a:sx n="1" d="1"/>
        <a:sy n="1" d="1"/>
      </p:scale>
      <p:origin x="0" y="0"/>
    </p:cViewPr>
  </p:notesTextViewPr>
  <p:sorterViewPr>
    <p:cViewPr>
      <p:scale>
        <a:sx n="100" d="100"/>
        <a:sy n="100" d="100"/>
      </p:scale>
      <p:origin x="0" y="-8298"/>
    </p:cViewPr>
  </p:sorterViewPr>
  <p:notesViewPr>
    <p:cSldViewPr showGuides="1">
      <p:cViewPr varScale="1">
        <p:scale>
          <a:sx n="49" d="100"/>
          <a:sy n="49" d="100"/>
        </p:scale>
        <p:origin x="-1902" y="-90"/>
      </p:cViewPr>
      <p:guideLst>
        <p:guide orient="horz" pos="3126"/>
        <p:guide pos="210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microsoft.com/office/2016/11/relationships/changesInfo" Target="changesInfos/changesInfo1.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 Claes" userId="d64208f3-0076-4064-b6ac-7d8ee9dc279f" providerId="ADAL" clId="{5878F76F-F895-4E44-9B5D-D25DA9297623}"/>
    <pc:docChg chg="modSld">
      <pc:chgData name="Jo Claes" userId="d64208f3-0076-4064-b6ac-7d8ee9dc279f" providerId="ADAL" clId="{5878F76F-F895-4E44-9B5D-D25DA9297623}" dt="2019-11-25T14:14:41.474" v="2"/>
      <pc:docMkLst>
        <pc:docMk/>
      </pc:docMkLst>
      <pc:sldChg chg="modSp">
        <pc:chgData name="Jo Claes" userId="d64208f3-0076-4064-b6ac-7d8ee9dc279f" providerId="ADAL" clId="{5878F76F-F895-4E44-9B5D-D25DA9297623}" dt="2019-11-25T14:14:23.343" v="0"/>
        <pc:sldMkLst>
          <pc:docMk/>
          <pc:sldMk cId="1003186272" sldId="418"/>
        </pc:sldMkLst>
        <pc:spChg chg="mod">
          <ac:chgData name="Jo Claes" userId="d64208f3-0076-4064-b6ac-7d8ee9dc279f" providerId="ADAL" clId="{5878F76F-F895-4E44-9B5D-D25DA9297623}" dt="2019-11-25T14:14:23.343" v="0"/>
          <ac:spMkLst>
            <pc:docMk/>
            <pc:sldMk cId="1003186272" sldId="418"/>
            <ac:spMk id="3" creationId="{00000000-0000-0000-0000-000000000000}"/>
          </ac:spMkLst>
        </pc:spChg>
      </pc:sldChg>
      <pc:sldChg chg="modSp">
        <pc:chgData name="Jo Claes" userId="d64208f3-0076-4064-b6ac-7d8ee9dc279f" providerId="ADAL" clId="{5878F76F-F895-4E44-9B5D-D25DA9297623}" dt="2019-11-25T14:14:32.601" v="1"/>
        <pc:sldMkLst>
          <pc:docMk/>
          <pc:sldMk cId="1360205953" sldId="419"/>
        </pc:sldMkLst>
        <pc:spChg chg="mod">
          <ac:chgData name="Jo Claes" userId="d64208f3-0076-4064-b6ac-7d8ee9dc279f" providerId="ADAL" clId="{5878F76F-F895-4E44-9B5D-D25DA9297623}" dt="2019-11-25T14:14:32.601" v="1"/>
          <ac:spMkLst>
            <pc:docMk/>
            <pc:sldMk cId="1360205953" sldId="419"/>
            <ac:spMk id="3" creationId="{00000000-0000-0000-0000-000000000000}"/>
          </ac:spMkLst>
        </pc:spChg>
      </pc:sldChg>
      <pc:sldChg chg="modSp">
        <pc:chgData name="Jo Claes" userId="d64208f3-0076-4064-b6ac-7d8ee9dc279f" providerId="ADAL" clId="{5878F76F-F895-4E44-9B5D-D25DA9297623}" dt="2019-11-25T14:14:41.474" v="2"/>
        <pc:sldMkLst>
          <pc:docMk/>
          <pc:sldMk cId="2208309459" sldId="420"/>
        </pc:sldMkLst>
        <pc:spChg chg="mod">
          <ac:chgData name="Jo Claes" userId="d64208f3-0076-4064-b6ac-7d8ee9dc279f" providerId="ADAL" clId="{5878F76F-F895-4E44-9B5D-D25DA9297623}" dt="2019-11-25T14:14:41.474" v="2"/>
          <ac:spMkLst>
            <pc:docMk/>
            <pc:sldMk cId="2208309459" sldId="420"/>
            <ac:spMk id="3" creationId="{00000000-0000-0000-0000-000000000000}"/>
          </ac:spMkLst>
        </pc:spChg>
      </pc:sldChg>
    </pc:docChg>
  </pc:docChgLst>
  <pc:docChgLst>
    <pc:chgData name="Jo Claes" userId="d64208f3-0076-4064-b6ac-7d8ee9dc279f" providerId="ADAL" clId="{1824C55D-9313-4BCD-A6AE-7A68E61A62EC}"/>
    <pc:docChg chg="modSld">
      <pc:chgData name="Jo Claes" userId="d64208f3-0076-4064-b6ac-7d8ee9dc279f" providerId="ADAL" clId="{1824C55D-9313-4BCD-A6AE-7A68E61A62EC}" dt="2020-01-30T13:02:47.642" v="0" actId="20577"/>
      <pc:docMkLst>
        <pc:docMk/>
      </pc:docMkLst>
      <pc:sldChg chg="modSp">
        <pc:chgData name="Jo Claes" userId="d64208f3-0076-4064-b6ac-7d8ee9dc279f" providerId="ADAL" clId="{1824C55D-9313-4BCD-A6AE-7A68E61A62EC}" dt="2020-01-30T13:02:47.642" v="0" actId="20577"/>
        <pc:sldMkLst>
          <pc:docMk/>
          <pc:sldMk cId="1360205953" sldId="419"/>
        </pc:sldMkLst>
        <pc:spChg chg="mod">
          <ac:chgData name="Jo Claes" userId="d64208f3-0076-4064-b6ac-7d8ee9dc279f" providerId="ADAL" clId="{1824C55D-9313-4BCD-A6AE-7A68E61A62EC}" dt="2020-01-30T13:02:47.642" v="0" actId="20577"/>
          <ac:spMkLst>
            <pc:docMk/>
            <pc:sldMk cId="1360205953" sldId="419"/>
            <ac:spMk id="3" creationId="{00000000-0000-0000-0000-00000000000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0"/>
    <c:plotArea>
      <c:layout>
        <c:manualLayout>
          <c:layoutTarget val="inner"/>
          <c:xMode val="edge"/>
          <c:yMode val="edge"/>
          <c:x val="2.5669786559698845E-3"/>
          <c:y val="8.0334447664355588E-2"/>
          <c:w val="0.99731491110780968"/>
          <c:h val="0.89121611263315104"/>
        </c:manualLayout>
      </c:layout>
      <c:barChart>
        <c:barDir val="col"/>
        <c:grouping val="clustered"/>
        <c:varyColors val="0"/>
        <c:ser>
          <c:idx val="0"/>
          <c:order val="0"/>
          <c:tx>
            <c:strRef>
              <c:f>Sheet1!$B$1</c:f>
              <c:strCache>
                <c:ptCount val="1"/>
                <c:pt idx="0">
                  <c:v>初期費用</c:v>
                </c:pt>
              </c:strCache>
            </c:strRef>
          </c:tx>
          <c:spPr>
            <a:solidFill>
              <a:schemeClr val="accent2"/>
            </a:solidFill>
            <a:ln w="25400" cap="flat" cmpd="sng" algn="ctr">
              <a:solidFill>
                <a:schemeClr val="accent2">
                  <a:shade val="50000"/>
                </a:schemeClr>
              </a:solidFill>
              <a:prstDash val="solid"/>
            </a:ln>
            <a:effectLst/>
          </c:spPr>
          <c:invertIfNegative val="0"/>
          <c:cat>
            <c:strRef>
              <c:f>Sheet1!$A$2:$A$4</c:f>
              <c:strCache>
                <c:ptCount val="3"/>
                <c:pt idx="0">
                  <c:v>普通鋼</c:v>
                </c:pt>
                <c:pt idx="1">
                  <c:v>エポキシ+普通鋼</c:v>
                </c:pt>
                <c:pt idx="2">
                  <c:v>ステンレス</c:v>
                </c:pt>
              </c:strCache>
            </c:strRef>
          </c:cat>
          <c:val>
            <c:numRef>
              <c:f>Sheet1!$B$2:$B$4</c:f>
              <c:numCache>
                <c:formatCode>General</c:formatCode>
                <c:ptCount val="3"/>
                <c:pt idx="0">
                  <c:v>15619551</c:v>
                </c:pt>
                <c:pt idx="1">
                  <c:v>15642774</c:v>
                </c:pt>
                <c:pt idx="2">
                  <c:v>15700000</c:v>
                </c:pt>
              </c:numCache>
            </c:numRef>
          </c:val>
          <c:extLst>
            <c:ext xmlns:c16="http://schemas.microsoft.com/office/drawing/2014/chart" uri="{C3380CC4-5D6E-409C-BE32-E72D297353CC}">
              <c16:uniqueId val="{00000000-40B5-491F-9F6C-A3792BF3D879}"/>
            </c:ext>
          </c:extLst>
        </c:ser>
        <c:ser>
          <c:idx val="1"/>
          <c:order val="1"/>
          <c:tx>
            <c:strRef>
              <c:f>Sheet1!$C$1</c:f>
              <c:strCache>
                <c:ptCount val="1"/>
                <c:pt idx="0">
                  <c:v>経営費用</c:v>
                </c:pt>
              </c:strCache>
            </c:strRef>
          </c:tx>
          <c:spPr>
            <a:solidFill>
              <a:schemeClr val="accent5"/>
            </a:solidFill>
            <a:ln w="25400" cap="flat" cmpd="sng" algn="ctr">
              <a:solidFill>
                <a:schemeClr val="accent5">
                  <a:shade val="50000"/>
                </a:schemeClr>
              </a:solidFill>
              <a:prstDash val="solid"/>
            </a:ln>
            <a:effectLst/>
          </c:spPr>
          <c:invertIfNegative val="0"/>
          <c:cat>
            <c:strRef>
              <c:f>Sheet1!$A$2:$A$4</c:f>
              <c:strCache>
                <c:ptCount val="3"/>
                <c:pt idx="0">
                  <c:v>普通鋼</c:v>
                </c:pt>
                <c:pt idx="1">
                  <c:v>エポキシ+普通鋼</c:v>
                </c:pt>
                <c:pt idx="2">
                  <c:v>ステンレス</c:v>
                </c:pt>
              </c:strCache>
            </c:strRef>
          </c:cat>
          <c:val>
            <c:numRef>
              <c:f>Sheet1!$C$2:$C$4</c:f>
              <c:numCache>
                <c:formatCode>General</c:formatCode>
                <c:ptCount val="3"/>
                <c:pt idx="0">
                  <c:v>2474763</c:v>
                </c:pt>
                <c:pt idx="1">
                  <c:v>2295396</c:v>
                </c:pt>
                <c:pt idx="2">
                  <c:v>-141</c:v>
                </c:pt>
              </c:numCache>
            </c:numRef>
          </c:val>
          <c:extLst>
            <c:ext xmlns:c16="http://schemas.microsoft.com/office/drawing/2014/chart" uri="{C3380CC4-5D6E-409C-BE32-E72D297353CC}">
              <c16:uniqueId val="{00000001-40B5-491F-9F6C-A3792BF3D879}"/>
            </c:ext>
          </c:extLst>
        </c:ser>
        <c:ser>
          <c:idx val="2"/>
          <c:order val="2"/>
          <c:tx>
            <c:strRef>
              <c:f>Sheet1!$D$1</c:f>
              <c:strCache>
                <c:ptCount val="1"/>
                <c:pt idx="0">
                  <c:v>LCC総額</c:v>
                </c:pt>
              </c:strCache>
            </c:strRef>
          </c:tx>
          <c:spPr>
            <a:solidFill>
              <a:srgbClr val="00B050"/>
            </a:solidFill>
            <a:ln w="25400" cap="flat" cmpd="sng" algn="ctr">
              <a:solidFill>
                <a:schemeClr val="accent6">
                  <a:shade val="50000"/>
                </a:schemeClr>
              </a:solidFill>
              <a:prstDash val="solid"/>
            </a:ln>
            <a:effectLst/>
          </c:spPr>
          <c:invertIfNegative val="0"/>
          <c:cat>
            <c:strRef>
              <c:f>Sheet1!$A$2:$A$4</c:f>
              <c:strCache>
                <c:ptCount val="3"/>
                <c:pt idx="0">
                  <c:v>普通鋼</c:v>
                </c:pt>
                <c:pt idx="1">
                  <c:v>エポキシ+普通鋼</c:v>
                </c:pt>
                <c:pt idx="2">
                  <c:v>ステンレス</c:v>
                </c:pt>
              </c:strCache>
            </c:strRef>
          </c:cat>
          <c:val>
            <c:numRef>
              <c:f>Sheet1!$D$2:$D$4</c:f>
              <c:numCache>
                <c:formatCode>General</c:formatCode>
                <c:ptCount val="3"/>
                <c:pt idx="0">
                  <c:v>18094314</c:v>
                </c:pt>
                <c:pt idx="1">
                  <c:v>17938170</c:v>
                </c:pt>
                <c:pt idx="2">
                  <c:v>15699859</c:v>
                </c:pt>
              </c:numCache>
            </c:numRef>
          </c:val>
          <c:extLst>
            <c:ext xmlns:c16="http://schemas.microsoft.com/office/drawing/2014/chart" uri="{C3380CC4-5D6E-409C-BE32-E72D297353CC}">
              <c16:uniqueId val="{00000002-40B5-491F-9F6C-A3792BF3D879}"/>
            </c:ext>
          </c:extLst>
        </c:ser>
        <c:dLbls>
          <c:showLegendKey val="0"/>
          <c:showVal val="0"/>
          <c:showCatName val="0"/>
          <c:showSerName val="0"/>
          <c:showPercent val="0"/>
          <c:showBubbleSize val="0"/>
        </c:dLbls>
        <c:gapWidth val="150"/>
        <c:axId val="130122880"/>
        <c:axId val="130124416"/>
      </c:barChart>
      <c:catAx>
        <c:axId val="130122880"/>
        <c:scaling>
          <c:orientation val="minMax"/>
        </c:scaling>
        <c:delete val="0"/>
        <c:axPos val="b"/>
        <c:numFmt formatCode="General" sourceLinked="0"/>
        <c:majorTickMark val="out"/>
        <c:minorTickMark val="none"/>
        <c:tickLblPos val="nextTo"/>
        <c:txPr>
          <a:bodyPr/>
          <a:lstStyle/>
          <a:p>
            <a:pPr>
              <a:defRPr lang="ja-JP"/>
            </a:pPr>
            <a:endParaRPr lang="en-US"/>
          </a:p>
        </c:txPr>
        <c:crossAx val="130124416"/>
        <c:crosses val="autoZero"/>
        <c:auto val="1"/>
        <c:lblAlgn val="ctr"/>
        <c:lblOffset val="100"/>
        <c:noMultiLvlLbl val="0"/>
      </c:catAx>
      <c:valAx>
        <c:axId val="130124416"/>
        <c:scaling>
          <c:orientation val="minMax"/>
        </c:scaling>
        <c:delete val="1"/>
        <c:axPos val="l"/>
        <c:majorGridlines/>
        <c:numFmt formatCode="General" sourceLinked="1"/>
        <c:majorTickMark val="out"/>
        <c:minorTickMark val="none"/>
        <c:tickLblPos val="nextTo"/>
        <c:crossAx val="130122880"/>
        <c:crosses val="autoZero"/>
        <c:crossBetween val="between"/>
      </c:valAx>
    </c:plotArea>
    <c:legend>
      <c:legendPos val="t"/>
      <c:overlay val="0"/>
      <c:txPr>
        <a:bodyPr/>
        <a:lstStyle/>
        <a:p>
          <a:pPr>
            <a:defRPr lang="ja-JP" sz="1200"/>
          </a:pPr>
          <a:endParaRPr lang="en-US"/>
        </a:p>
      </c:txPr>
    </c:legend>
    <c:plotVisOnly val="1"/>
    <c:dispBlanksAs val="gap"/>
    <c:showDLblsOverMax val="0"/>
  </c:chart>
  <c:spPr>
    <a:solidFill>
      <a:schemeClr val="lt1"/>
    </a:solidFill>
    <a:ln w="25400" cap="flat" cmpd="sng" algn="ctr">
      <a:solidFill>
        <a:schemeClr val="accent2"/>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普通鋼</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elete val="1"/>
          </c:dLbls>
          <c:cat>
            <c:strRef>
              <c:f>Sheet1!$A$2:$A$4</c:f>
              <c:strCache>
                <c:ptCount val="3"/>
                <c:pt idx="0">
                  <c:v>材料費用</c:v>
                </c:pt>
                <c:pt idx="1">
                  <c:v>据付費用</c:v>
                </c:pt>
                <c:pt idx="2">
                  <c:v>ＬＣＣ</c:v>
                </c:pt>
              </c:strCache>
            </c:strRef>
          </c:cat>
          <c:val>
            <c:numRef>
              <c:f>Sheet1!$B$2:$B$4</c:f>
              <c:numCache>
                <c:formatCode>General</c:formatCode>
                <c:ptCount val="3"/>
                <c:pt idx="0">
                  <c:v>3</c:v>
                </c:pt>
                <c:pt idx="1">
                  <c:v>3</c:v>
                </c:pt>
                <c:pt idx="2">
                  <c:v>3</c:v>
                </c:pt>
              </c:numCache>
            </c:numRef>
          </c:val>
          <c:extLst>
            <c:ext xmlns:c16="http://schemas.microsoft.com/office/drawing/2014/chart" uri="{C3380CC4-5D6E-409C-BE32-E72D297353CC}">
              <c16:uniqueId val="{00000000-4DD9-4DE6-B5F2-54293E14C4F8}"/>
            </c:ext>
          </c:extLst>
        </c:ser>
        <c:ser>
          <c:idx val="1"/>
          <c:order val="1"/>
          <c:tx>
            <c:strRef>
              <c:f>Sheet1!$C$1</c:f>
              <c:strCache>
                <c:ptCount val="1"/>
                <c:pt idx="0">
                  <c:v>ステンレス</c:v>
                </c:pt>
              </c:strCache>
            </c:strRef>
          </c:tx>
          <c:spPr>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elete val="1"/>
          </c:dLbls>
          <c:cat>
            <c:strRef>
              <c:f>Sheet1!$A$2:$A$4</c:f>
              <c:strCache>
                <c:ptCount val="3"/>
                <c:pt idx="0">
                  <c:v>材料費用</c:v>
                </c:pt>
                <c:pt idx="1">
                  <c:v>据付費用</c:v>
                </c:pt>
                <c:pt idx="2">
                  <c:v>ＬＣＣ</c:v>
                </c:pt>
              </c:strCache>
            </c:strRef>
          </c:cat>
          <c:val>
            <c:numRef>
              <c:f>Sheet1!$C$2:$C$4</c:f>
              <c:numCache>
                <c:formatCode>General</c:formatCode>
                <c:ptCount val="3"/>
                <c:pt idx="0">
                  <c:v>6</c:v>
                </c:pt>
                <c:pt idx="1">
                  <c:v>4</c:v>
                </c:pt>
                <c:pt idx="2">
                  <c:v>2</c:v>
                </c:pt>
              </c:numCache>
            </c:numRef>
          </c:val>
          <c:extLst>
            <c:ext xmlns:c16="http://schemas.microsoft.com/office/drawing/2014/chart" uri="{C3380CC4-5D6E-409C-BE32-E72D297353CC}">
              <c16:uniqueId val="{00000001-4DD9-4DE6-B5F2-54293E14C4F8}"/>
            </c:ext>
          </c:extLst>
        </c:ser>
        <c:dLbls>
          <c:showLegendKey val="0"/>
          <c:showVal val="1"/>
          <c:showCatName val="0"/>
          <c:showSerName val="0"/>
          <c:showPercent val="0"/>
          <c:showBubbleSize val="0"/>
        </c:dLbls>
        <c:gapWidth val="75"/>
        <c:axId val="127772928"/>
        <c:axId val="127918464"/>
      </c:barChart>
      <c:catAx>
        <c:axId val="127772928"/>
        <c:scaling>
          <c:orientation val="minMax"/>
        </c:scaling>
        <c:delete val="0"/>
        <c:axPos val="b"/>
        <c:numFmt formatCode="General" sourceLinked="0"/>
        <c:majorTickMark val="none"/>
        <c:minorTickMark val="none"/>
        <c:tickLblPos val="nextTo"/>
        <c:txPr>
          <a:bodyPr/>
          <a:lstStyle/>
          <a:p>
            <a:pPr>
              <a:defRPr lang="ja-JP"/>
            </a:pPr>
            <a:endParaRPr lang="en-US"/>
          </a:p>
        </c:txPr>
        <c:crossAx val="127918464"/>
        <c:crosses val="autoZero"/>
        <c:auto val="1"/>
        <c:lblAlgn val="ctr"/>
        <c:lblOffset val="100"/>
        <c:noMultiLvlLbl val="0"/>
      </c:catAx>
      <c:valAx>
        <c:axId val="127918464"/>
        <c:scaling>
          <c:orientation val="minMax"/>
        </c:scaling>
        <c:delete val="1"/>
        <c:axPos val="l"/>
        <c:majorGridlines/>
        <c:numFmt formatCode="General" sourceLinked="1"/>
        <c:majorTickMark val="none"/>
        <c:minorTickMark val="none"/>
        <c:tickLblPos val="nextTo"/>
        <c:crossAx val="127772928"/>
        <c:crosses val="autoZero"/>
        <c:crossBetween val="between"/>
      </c:valAx>
      <c:spPr>
        <a:solidFill>
          <a:schemeClr val="lt1"/>
        </a:solidFill>
        <a:ln w="25400" cap="flat" cmpd="sng" algn="ctr">
          <a:solidFill>
            <a:schemeClr val="accent2"/>
          </a:solidFill>
          <a:prstDash val="solid"/>
        </a:ln>
        <a:effectLst/>
      </c:spPr>
    </c:plotArea>
    <c:legend>
      <c:legendPos val="b"/>
      <c:overlay val="0"/>
      <c:txPr>
        <a:bodyPr/>
        <a:lstStyle/>
        <a:p>
          <a:pPr>
            <a:defRPr lang="ja-JP"/>
          </a:pPr>
          <a:endParaRPr lang="en-US"/>
        </a:p>
      </c:txPr>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65" cy="49688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sz="quarter" idx="1"/>
          </p:nvPr>
        </p:nvSpPr>
        <p:spPr>
          <a:xfrm>
            <a:off x="3776866" y="0"/>
            <a:ext cx="2890665" cy="496888"/>
          </a:xfrm>
          <a:prstGeom prst="rect">
            <a:avLst/>
          </a:prstGeom>
        </p:spPr>
        <p:txBody>
          <a:bodyPr vert="horz" lIns="91440" tIns="45720" rIns="91440" bIns="45720" rtlCol="0"/>
          <a:lstStyle>
            <a:lvl1pPr algn="r">
              <a:defRPr sz="1200"/>
            </a:lvl1pPr>
          </a:lstStyle>
          <a:p>
            <a:fld id="{231A7DB6-E856-4FB4-A639-D90761E37CC8}" type="datetimeFigureOut">
              <a:rPr lang="fr-BE" smtClean="0"/>
              <a:t>30-01-20</a:t>
            </a:fld>
            <a:endParaRPr lang="fr-BE"/>
          </a:p>
        </p:txBody>
      </p:sp>
      <p:sp>
        <p:nvSpPr>
          <p:cNvPr id="4" name="Footer Placeholder 3"/>
          <p:cNvSpPr>
            <a:spLocks noGrp="1"/>
          </p:cNvSpPr>
          <p:nvPr>
            <p:ph type="ftr" sz="quarter" idx="2"/>
          </p:nvPr>
        </p:nvSpPr>
        <p:spPr>
          <a:xfrm>
            <a:off x="0" y="9428164"/>
            <a:ext cx="2890665" cy="496887"/>
          </a:xfrm>
          <a:prstGeom prst="rect">
            <a:avLst/>
          </a:prstGeom>
        </p:spPr>
        <p:txBody>
          <a:bodyPr vert="horz" lIns="91440" tIns="45720" rIns="91440" bIns="45720" rtlCol="0" anchor="b"/>
          <a:lstStyle>
            <a:lvl1pPr algn="l">
              <a:defRPr sz="1200"/>
            </a:lvl1pPr>
          </a:lstStyle>
          <a:p>
            <a:endParaRPr lang="fr-BE"/>
          </a:p>
        </p:txBody>
      </p:sp>
      <p:sp>
        <p:nvSpPr>
          <p:cNvPr id="5" name="Slide Number Placeholder 4"/>
          <p:cNvSpPr>
            <a:spLocks noGrp="1"/>
          </p:cNvSpPr>
          <p:nvPr>
            <p:ph type="sldNum" sz="quarter" idx="3"/>
          </p:nvPr>
        </p:nvSpPr>
        <p:spPr>
          <a:xfrm>
            <a:off x="3776866" y="9428164"/>
            <a:ext cx="2890665" cy="496887"/>
          </a:xfrm>
          <a:prstGeom prst="rect">
            <a:avLst/>
          </a:prstGeom>
        </p:spPr>
        <p:txBody>
          <a:bodyPr vert="horz" lIns="91440" tIns="45720" rIns="91440" bIns="45720" rtlCol="0" anchor="b"/>
          <a:lstStyle>
            <a:lvl1pPr algn="r">
              <a:defRPr sz="1200"/>
            </a:lvl1pPr>
          </a:lstStyle>
          <a:p>
            <a:fld id="{5CE626F9-1870-4AC4-BDC2-6B6A2CDFAC33}" type="slidenum">
              <a:rPr lang="fr-BE" smtClean="0"/>
              <a:t>‹#›</a:t>
            </a:fld>
            <a:endParaRPr lang="fr-BE"/>
          </a:p>
        </p:txBody>
      </p:sp>
    </p:spTree>
    <p:extLst>
      <p:ext uri="{BB962C8B-B14F-4D97-AF65-F5344CB8AC3E}">
        <p14:creationId xmlns:p14="http://schemas.microsoft.com/office/powerpoint/2010/main" val="35581029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3D7C1FE4-47DD-4591-8D9D-1E14950E1A14}" type="datetimeFigureOut">
              <a:rPr lang="de-DE" smtClean="0"/>
              <a:t>30.01.2020</a:t>
            </a:fld>
            <a:endParaRPr lang="de-DE"/>
          </a:p>
        </p:txBody>
      </p:sp>
      <p:sp>
        <p:nvSpPr>
          <p:cNvPr id="4" name="Folienbildplatzhalt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66909" y="4715154"/>
            <a:ext cx="5335270" cy="4466987"/>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C6A89CA1-BB4A-4F2B-B157-5A5CF4E79A02}" type="slidenum">
              <a:rPr lang="de-DE" smtClean="0"/>
              <a:t>‹#›</a:t>
            </a:fld>
            <a:endParaRPr lang="de-DE"/>
          </a:p>
        </p:txBody>
      </p:sp>
    </p:spTree>
    <p:extLst>
      <p:ext uri="{BB962C8B-B14F-4D97-AF65-F5344CB8AC3E}">
        <p14:creationId xmlns:p14="http://schemas.microsoft.com/office/powerpoint/2010/main" val="1782384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A89CA1-BB4A-4F2B-B157-5A5CF4E79A02}" type="slidenum">
              <a:rPr lang="de-DE" smtClean="0"/>
              <a:t>2</a:t>
            </a:fld>
            <a:endParaRPr lang="de-DE"/>
          </a:p>
        </p:txBody>
      </p:sp>
    </p:spTree>
    <p:extLst>
      <p:ext uri="{BB962C8B-B14F-4D97-AF65-F5344CB8AC3E}">
        <p14:creationId xmlns:p14="http://schemas.microsoft.com/office/powerpoint/2010/main" val="1895327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cs typeface="Arial" pitchFamily="34" charset="0"/>
            </a:endParaRPr>
          </a:p>
        </p:txBody>
      </p:sp>
      <p:sp>
        <p:nvSpPr>
          <p:cNvPr id="4" name="Slide Number Placeholder 3"/>
          <p:cNvSpPr>
            <a:spLocks noGrp="1"/>
          </p:cNvSpPr>
          <p:nvPr>
            <p:ph type="sldNum" sz="quarter" idx="10"/>
          </p:nvPr>
        </p:nvSpPr>
        <p:spPr/>
        <p:txBody>
          <a:bodyPr/>
          <a:lstStyle/>
          <a:p>
            <a:fld id="{C6A89CA1-BB4A-4F2B-B157-5A5CF4E79A02}" type="slidenum">
              <a:rPr lang="de-DE" smtClean="0"/>
              <a:t>12</a:t>
            </a:fld>
            <a:endParaRPr lang="de-DE"/>
          </a:p>
        </p:txBody>
      </p:sp>
    </p:spTree>
    <p:extLst>
      <p:ext uri="{BB962C8B-B14F-4D97-AF65-F5344CB8AC3E}">
        <p14:creationId xmlns:p14="http://schemas.microsoft.com/office/powerpoint/2010/main" val="1138722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31" indent="-228531">
              <a:buAutoNum type="arabicParenBoth"/>
            </a:pPr>
            <a:endParaRPr lang="fr-FR" dirty="0"/>
          </a:p>
        </p:txBody>
      </p:sp>
      <p:sp>
        <p:nvSpPr>
          <p:cNvPr id="4" name="Slide Number Placeholder 3"/>
          <p:cNvSpPr>
            <a:spLocks noGrp="1"/>
          </p:cNvSpPr>
          <p:nvPr>
            <p:ph type="sldNum" sz="quarter" idx="10"/>
          </p:nvPr>
        </p:nvSpPr>
        <p:spPr/>
        <p:txBody>
          <a:bodyPr/>
          <a:lstStyle/>
          <a:p>
            <a:fld id="{C6A89CA1-BB4A-4F2B-B157-5A5CF4E79A02}" type="slidenum">
              <a:rPr lang="de-DE" smtClean="0"/>
              <a:t>13</a:t>
            </a:fld>
            <a:endParaRPr lang="de-DE"/>
          </a:p>
        </p:txBody>
      </p:sp>
    </p:spTree>
    <p:extLst>
      <p:ext uri="{BB962C8B-B14F-4D97-AF65-F5344CB8AC3E}">
        <p14:creationId xmlns:p14="http://schemas.microsoft.com/office/powerpoint/2010/main" val="2541827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26">
              <a:defRPr/>
            </a:pPr>
            <a:endParaRPr lang="de-DE"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6A89CA1-BB4A-4F2B-B157-5A5CF4E79A02}" type="slidenum">
              <a:rPr lang="de-DE" smtClean="0"/>
              <a:t>14</a:t>
            </a:fld>
            <a:endParaRPr lang="de-DE"/>
          </a:p>
        </p:txBody>
      </p:sp>
    </p:spTree>
    <p:extLst>
      <p:ext uri="{BB962C8B-B14F-4D97-AF65-F5344CB8AC3E}">
        <p14:creationId xmlns:p14="http://schemas.microsoft.com/office/powerpoint/2010/main" val="3856856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26">
              <a:defRPr/>
            </a:pPr>
            <a:endParaRPr lang="fr-BE" dirty="0"/>
          </a:p>
        </p:txBody>
      </p:sp>
      <p:sp>
        <p:nvSpPr>
          <p:cNvPr id="4" name="Slide Number Placeholder 3"/>
          <p:cNvSpPr>
            <a:spLocks noGrp="1"/>
          </p:cNvSpPr>
          <p:nvPr>
            <p:ph type="sldNum" sz="quarter" idx="10"/>
          </p:nvPr>
        </p:nvSpPr>
        <p:spPr/>
        <p:txBody>
          <a:bodyPr/>
          <a:lstStyle/>
          <a:p>
            <a:fld id="{C6A89CA1-BB4A-4F2B-B157-5A5CF4E79A02}" type="slidenum">
              <a:rPr lang="de-DE" smtClean="0"/>
              <a:t>15</a:t>
            </a:fld>
            <a:endParaRPr lang="de-DE"/>
          </a:p>
        </p:txBody>
      </p:sp>
    </p:spTree>
    <p:extLst>
      <p:ext uri="{BB962C8B-B14F-4D97-AF65-F5344CB8AC3E}">
        <p14:creationId xmlns:p14="http://schemas.microsoft.com/office/powerpoint/2010/main" val="2716223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26">
              <a:defRPr/>
            </a:pPr>
            <a:endParaRPr lang="en-US" dirty="0">
              <a:solidFill>
                <a:srgbClr val="0070C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6A89CA1-BB4A-4F2B-B157-5A5CF4E79A02}" type="slidenum">
              <a:rPr lang="de-DE" smtClean="0"/>
              <a:t>16</a:t>
            </a:fld>
            <a:endParaRPr lang="de-DE"/>
          </a:p>
        </p:txBody>
      </p:sp>
    </p:spTree>
    <p:extLst>
      <p:ext uri="{BB962C8B-B14F-4D97-AF65-F5344CB8AC3E}">
        <p14:creationId xmlns:p14="http://schemas.microsoft.com/office/powerpoint/2010/main" val="3304321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C6A89CA1-BB4A-4F2B-B157-5A5CF4E79A02}" type="slidenum">
              <a:rPr lang="de-DE" smtClean="0"/>
              <a:t>17</a:t>
            </a:fld>
            <a:endParaRPr lang="de-DE"/>
          </a:p>
        </p:txBody>
      </p:sp>
    </p:spTree>
    <p:extLst>
      <p:ext uri="{BB962C8B-B14F-4D97-AF65-F5344CB8AC3E}">
        <p14:creationId xmlns:p14="http://schemas.microsoft.com/office/powerpoint/2010/main" val="5648075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26">
              <a:defRPr/>
            </a:pPr>
            <a:endParaRPr lang="en-US" dirty="0">
              <a:cs typeface="Arial" pitchFamily="34" charset="0"/>
            </a:endParaRPr>
          </a:p>
        </p:txBody>
      </p:sp>
      <p:sp>
        <p:nvSpPr>
          <p:cNvPr id="4" name="Slide Number Placeholder 3"/>
          <p:cNvSpPr>
            <a:spLocks noGrp="1"/>
          </p:cNvSpPr>
          <p:nvPr>
            <p:ph type="sldNum" sz="quarter" idx="10"/>
          </p:nvPr>
        </p:nvSpPr>
        <p:spPr/>
        <p:txBody>
          <a:bodyPr/>
          <a:lstStyle/>
          <a:p>
            <a:fld id="{C6A89CA1-BB4A-4F2B-B157-5A5CF4E79A02}" type="slidenum">
              <a:rPr lang="de-DE" smtClean="0"/>
              <a:t>18</a:t>
            </a:fld>
            <a:endParaRPr lang="de-DE"/>
          </a:p>
        </p:txBody>
      </p:sp>
    </p:spTree>
    <p:extLst>
      <p:ext uri="{BB962C8B-B14F-4D97-AF65-F5344CB8AC3E}">
        <p14:creationId xmlns:p14="http://schemas.microsoft.com/office/powerpoint/2010/main" val="1924068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C6A89CA1-BB4A-4F2B-B157-5A5CF4E79A02}" type="slidenum">
              <a:rPr lang="de-DE" smtClean="0"/>
              <a:t>19</a:t>
            </a:fld>
            <a:endParaRPr lang="de-DE"/>
          </a:p>
        </p:txBody>
      </p:sp>
    </p:spTree>
    <p:extLst>
      <p:ext uri="{BB962C8B-B14F-4D97-AF65-F5344CB8AC3E}">
        <p14:creationId xmlns:p14="http://schemas.microsoft.com/office/powerpoint/2010/main" val="37650894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C6A89CA1-BB4A-4F2B-B157-5A5CF4E79A02}" type="slidenum">
              <a:rPr lang="de-DE" smtClean="0"/>
              <a:t>21</a:t>
            </a:fld>
            <a:endParaRPr lang="de-DE"/>
          </a:p>
        </p:txBody>
      </p:sp>
    </p:spTree>
    <p:extLst>
      <p:ext uri="{BB962C8B-B14F-4D97-AF65-F5344CB8AC3E}">
        <p14:creationId xmlns:p14="http://schemas.microsoft.com/office/powerpoint/2010/main" val="34636852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26">
              <a:defRPr/>
            </a:pPr>
            <a:endParaRPr lang="de-DE" dirty="0">
              <a:solidFill>
                <a:srgbClr val="0070C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6A89CA1-BB4A-4F2B-B157-5A5CF4E79A02}" type="slidenum">
              <a:rPr lang="de-DE" smtClean="0"/>
              <a:t>22</a:t>
            </a:fld>
            <a:endParaRPr lang="de-DE"/>
          </a:p>
        </p:txBody>
      </p:sp>
    </p:spTree>
    <p:extLst>
      <p:ext uri="{BB962C8B-B14F-4D97-AF65-F5344CB8AC3E}">
        <p14:creationId xmlns:p14="http://schemas.microsoft.com/office/powerpoint/2010/main" val="1552573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A89CA1-BB4A-4F2B-B157-5A5CF4E79A02}" type="slidenum">
              <a:rPr lang="de-DE" smtClean="0"/>
              <a:t>3</a:t>
            </a:fld>
            <a:endParaRPr lang="de-DE"/>
          </a:p>
        </p:txBody>
      </p:sp>
    </p:spTree>
    <p:extLst>
      <p:ext uri="{BB962C8B-B14F-4D97-AF65-F5344CB8AC3E}">
        <p14:creationId xmlns:p14="http://schemas.microsoft.com/office/powerpoint/2010/main" val="20570219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C6A89CA1-BB4A-4F2B-B157-5A5CF4E79A02}" type="slidenum">
              <a:rPr lang="de-DE" smtClean="0"/>
              <a:t>23</a:t>
            </a:fld>
            <a:endParaRPr lang="de-DE"/>
          </a:p>
        </p:txBody>
      </p:sp>
    </p:spTree>
    <p:extLst>
      <p:ext uri="{BB962C8B-B14F-4D97-AF65-F5344CB8AC3E}">
        <p14:creationId xmlns:p14="http://schemas.microsoft.com/office/powerpoint/2010/main" val="30737454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C6A89CA1-BB4A-4F2B-B157-5A5CF4E79A02}" type="slidenum">
              <a:rPr lang="de-DE" smtClean="0"/>
              <a:t>24</a:t>
            </a:fld>
            <a:endParaRPr lang="de-DE"/>
          </a:p>
        </p:txBody>
      </p:sp>
    </p:spTree>
    <p:extLst>
      <p:ext uri="{BB962C8B-B14F-4D97-AF65-F5344CB8AC3E}">
        <p14:creationId xmlns:p14="http://schemas.microsoft.com/office/powerpoint/2010/main" val="13044130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C6A89CA1-BB4A-4F2B-B157-5A5CF4E79A02}" type="slidenum">
              <a:rPr lang="de-DE" smtClean="0"/>
              <a:t>25</a:t>
            </a:fld>
            <a:endParaRPr lang="de-DE"/>
          </a:p>
        </p:txBody>
      </p:sp>
    </p:spTree>
    <p:extLst>
      <p:ext uri="{BB962C8B-B14F-4D97-AF65-F5344CB8AC3E}">
        <p14:creationId xmlns:p14="http://schemas.microsoft.com/office/powerpoint/2010/main" val="38712102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C6A89CA1-BB4A-4F2B-B157-5A5CF4E79A02}" type="slidenum">
              <a:rPr lang="de-DE" smtClean="0"/>
              <a:t>26</a:t>
            </a:fld>
            <a:endParaRPr lang="de-DE"/>
          </a:p>
        </p:txBody>
      </p:sp>
    </p:spTree>
    <p:extLst>
      <p:ext uri="{BB962C8B-B14F-4D97-AF65-F5344CB8AC3E}">
        <p14:creationId xmlns:p14="http://schemas.microsoft.com/office/powerpoint/2010/main" val="38912872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C6A89CA1-BB4A-4F2B-B157-5A5CF4E79A02}" type="slidenum">
              <a:rPr lang="de-DE" smtClean="0"/>
              <a:t>27</a:t>
            </a:fld>
            <a:endParaRPr lang="de-DE"/>
          </a:p>
        </p:txBody>
      </p:sp>
    </p:spTree>
    <p:extLst>
      <p:ext uri="{BB962C8B-B14F-4D97-AF65-F5344CB8AC3E}">
        <p14:creationId xmlns:p14="http://schemas.microsoft.com/office/powerpoint/2010/main" val="41980474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C6A89CA1-BB4A-4F2B-B157-5A5CF4E79A02}" type="slidenum">
              <a:rPr lang="de-DE" smtClean="0"/>
              <a:t>28</a:t>
            </a:fld>
            <a:endParaRPr lang="de-DE"/>
          </a:p>
        </p:txBody>
      </p:sp>
    </p:spTree>
    <p:extLst>
      <p:ext uri="{BB962C8B-B14F-4D97-AF65-F5344CB8AC3E}">
        <p14:creationId xmlns:p14="http://schemas.microsoft.com/office/powerpoint/2010/main" val="38831165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26">
              <a:defRPr/>
            </a:pPr>
            <a:endParaRPr lang="de-DE" dirty="0">
              <a:solidFill>
                <a:srgbClr val="0070C0"/>
              </a:solidFill>
              <a:cs typeface="Arial" pitchFamily="34" charset="0"/>
            </a:endParaRPr>
          </a:p>
        </p:txBody>
      </p:sp>
      <p:sp>
        <p:nvSpPr>
          <p:cNvPr id="4" name="Slide Number Placeholder 3"/>
          <p:cNvSpPr>
            <a:spLocks noGrp="1"/>
          </p:cNvSpPr>
          <p:nvPr>
            <p:ph type="sldNum" sz="quarter" idx="10"/>
          </p:nvPr>
        </p:nvSpPr>
        <p:spPr/>
        <p:txBody>
          <a:bodyPr/>
          <a:lstStyle/>
          <a:p>
            <a:fld id="{C6A89CA1-BB4A-4F2B-B157-5A5CF4E79A02}" type="slidenum">
              <a:rPr lang="de-DE" smtClean="0"/>
              <a:t>29</a:t>
            </a:fld>
            <a:endParaRPr lang="de-DE"/>
          </a:p>
        </p:txBody>
      </p:sp>
    </p:spTree>
    <p:extLst>
      <p:ext uri="{BB962C8B-B14F-4D97-AF65-F5344CB8AC3E}">
        <p14:creationId xmlns:p14="http://schemas.microsoft.com/office/powerpoint/2010/main" val="6372090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C6A89CA1-BB4A-4F2B-B157-5A5CF4E79A02}" type="slidenum">
              <a:rPr lang="de-DE" smtClean="0"/>
              <a:t>30</a:t>
            </a:fld>
            <a:endParaRPr lang="de-DE"/>
          </a:p>
        </p:txBody>
      </p:sp>
    </p:spTree>
    <p:extLst>
      <p:ext uri="{BB962C8B-B14F-4D97-AF65-F5344CB8AC3E}">
        <p14:creationId xmlns:p14="http://schemas.microsoft.com/office/powerpoint/2010/main" val="12859376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26">
              <a:defRPr/>
            </a:pPr>
            <a:endParaRPr lang="de-DE" dirty="0">
              <a:cs typeface="Arial" pitchFamily="34" charset="0"/>
            </a:endParaRPr>
          </a:p>
        </p:txBody>
      </p:sp>
      <p:sp>
        <p:nvSpPr>
          <p:cNvPr id="4" name="Slide Number Placeholder 3"/>
          <p:cNvSpPr>
            <a:spLocks noGrp="1"/>
          </p:cNvSpPr>
          <p:nvPr>
            <p:ph type="sldNum" sz="quarter" idx="10"/>
          </p:nvPr>
        </p:nvSpPr>
        <p:spPr/>
        <p:txBody>
          <a:bodyPr/>
          <a:lstStyle/>
          <a:p>
            <a:fld id="{FCAD31F2-D280-4941-9FB1-46DCA8BCB0E7}" type="slidenum">
              <a:rPr lang="fr-FR" smtClean="0"/>
              <a:t>31</a:t>
            </a:fld>
            <a:endParaRPr lang="fr-FR"/>
          </a:p>
        </p:txBody>
      </p:sp>
    </p:spTree>
    <p:extLst>
      <p:ext uri="{BB962C8B-B14F-4D97-AF65-F5344CB8AC3E}">
        <p14:creationId xmlns:p14="http://schemas.microsoft.com/office/powerpoint/2010/main" val="14976868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C6A89CA1-BB4A-4F2B-B157-5A5CF4E79A02}" type="slidenum">
              <a:rPr lang="de-DE" smtClean="0"/>
              <a:t>32</a:t>
            </a:fld>
            <a:endParaRPr lang="de-DE"/>
          </a:p>
        </p:txBody>
      </p:sp>
    </p:spTree>
    <p:extLst>
      <p:ext uri="{BB962C8B-B14F-4D97-AF65-F5344CB8AC3E}">
        <p14:creationId xmlns:p14="http://schemas.microsoft.com/office/powerpoint/2010/main" val="265867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A89CA1-BB4A-4F2B-B157-5A5CF4E79A02}" type="slidenum">
              <a:rPr lang="de-DE" smtClean="0"/>
              <a:t>4</a:t>
            </a:fld>
            <a:endParaRPr lang="de-DE"/>
          </a:p>
        </p:txBody>
      </p:sp>
    </p:spTree>
    <p:extLst>
      <p:ext uri="{BB962C8B-B14F-4D97-AF65-F5344CB8AC3E}">
        <p14:creationId xmlns:p14="http://schemas.microsoft.com/office/powerpoint/2010/main" val="14877113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26">
              <a:defRPr/>
            </a:pPr>
            <a:endParaRPr lang="de-DE" dirty="0">
              <a:solidFill>
                <a:srgbClr val="0070C0"/>
              </a:solidFill>
              <a:cs typeface="Arial" pitchFamily="34" charset="0"/>
            </a:endParaRPr>
          </a:p>
        </p:txBody>
      </p:sp>
      <p:sp>
        <p:nvSpPr>
          <p:cNvPr id="4" name="Slide Number Placeholder 3"/>
          <p:cNvSpPr>
            <a:spLocks noGrp="1"/>
          </p:cNvSpPr>
          <p:nvPr>
            <p:ph type="sldNum" sz="quarter" idx="10"/>
          </p:nvPr>
        </p:nvSpPr>
        <p:spPr/>
        <p:txBody>
          <a:bodyPr/>
          <a:lstStyle/>
          <a:p>
            <a:fld id="{C6A89CA1-BB4A-4F2B-B157-5A5CF4E79A02}" type="slidenum">
              <a:rPr lang="de-DE" smtClean="0"/>
              <a:t>33</a:t>
            </a:fld>
            <a:endParaRPr lang="de-DE"/>
          </a:p>
        </p:txBody>
      </p:sp>
    </p:spTree>
    <p:extLst>
      <p:ext uri="{BB962C8B-B14F-4D97-AF65-F5344CB8AC3E}">
        <p14:creationId xmlns:p14="http://schemas.microsoft.com/office/powerpoint/2010/main" val="40668896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solidFill>
                <a:srgbClr val="0070C0"/>
              </a:solidFill>
              <a:cs typeface="Arial" pitchFamily="34" charset="0"/>
            </a:endParaRPr>
          </a:p>
        </p:txBody>
      </p:sp>
      <p:sp>
        <p:nvSpPr>
          <p:cNvPr id="4" name="Slide Number Placeholder 3"/>
          <p:cNvSpPr>
            <a:spLocks noGrp="1"/>
          </p:cNvSpPr>
          <p:nvPr>
            <p:ph type="sldNum" sz="quarter" idx="10"/>
          </p:nvPr>
        </p:nvSpPr>
        <p:spPr/>
        <p:txBody>
          <a:bodyPr/>
          <a:lstStyle/>
          <a:p>
            <a:fld id="{C6A89CA1-BB4A-4F2B-B157-5A5CF4E79A02}" type="slidenum">
              <a:rPr lang="de-DE" smtClean="0"/>
              <a:t>34</a:t>
            </a:fld>
            <a:endParaRPr lang="de-DE"/>
          </a:p>
        </p:txBody>
      </p:sp>
    </p:spTree>
    <p:extLst>
      <p:ext uri="{BB962C8B-B14F-4D97-AF65-F5344CB8AC3E}">
        <p14:creationId xmlns:p14="http://schemas.microsoft.com/office/powerpoint/2010/main" val="3097354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C6A89CA1-BB4A-4F2B-B157-5A5CF4E79A02}" type="slidenum">
              <a:rPr lang="de-DE" smtClean="0"/>
              <a:t>36</a:t>
            </a:fld>
            <a:endParaRPr lang="de-DE"/>
          </a:p>
        </p:txBody>
      </p:sp>
    </p:spTree>
    <p:extLst>
      <p:ext uri="{BB962C8B-B14F-4D97-AF65-F5344CB8AC3E}">
        <p14:creationId xmlns:p14="http://schemas.microsoft.com/office/powerpoint/2010/main" val="31682643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a:t>Please</a:t>
            </a:r>
            <a:r>
              <a:rPr lang="fr-FR" dirty="0"/>
              <a:t> </a:t>
            </a:r>
            <a:r>
              <a:rPr lang="fr-FR" dirty="0" err="1"/>
              <a:t>remember</a:t>
            </a:r>
            <a:r>
              <a:rPr lang="fr-FR" dirty="0"/>
              <a:t> </a:t>
            </a:r>
            <a:r>
              <a:rPr lang="fr-FR" dirty="0" err="1"/>
              <a:t>that</a:t>
            </a:r>
            <a:endParaRPr lang="fr-FR" dirty="0"/>
          </a:p>
          <a:p>
            <a:pPr marL="171399" indent="-171399">
              <a:buFontTx/>
              <a:buChar char="-"/>
            </a:pPr>
            <a:r>
              <a:rPr lang="fr-FR" dirty="0"/>
              <a:t>The Eiffel </a:t>
            </a:r>
            <a:r>
              <a:rPr lang="fr-FR" dirty="0" err="1"/>
              <a:t>tower</a:t>
            </a:r>
            <a:r>
              <a:rPr lang="fr-FR" dirty="0"/>
              <a:t> </a:t>
            </a:r>
            <a:r>
              <a:rPr lang="fr-FR" dirty="0" err="1"/>
              <a:t>was</a:t>
            </a:r>
            <a:r>
              <a:rPr lang="fr-FR" dirty="0"/>
              <a:t> </a:t>
            </a:r>
            <a:r>
              <a:rPr lang="fr-FR" dirty="0" err="1"/>
              <a:t>built</a:t>
            </a:r>
            <a:r>
              <a:rPr lang="fr-FR" dirty="0"/>
              <a:t> </a:t>
            </a:r>
            <a:r>
              <a:rPr lang="fr-FR" dirty="0" err="1"/>
              <a:t>before</a:t>
            </a:r>
            <a:r>
              <a:rPr lang="fr-FR" dirty="0"/>
              <a:t> </a:t>
            </a:r>
            <a:r>
              <a:rPr lang="fr-FR" dirty="0" err="1"/>
              <a:t>stainless</a:t>
            </a:r>
            <a:r>
              <a:rPr lang="fr-FR" dirty="0"/>
              <a:t> </a:t>
            </a:r>
            <a:r>
              <a:rPr lang="fr-FR" dirty="0" err="1"/>
              <a:t>steel</a:t>
            </a:r>
            <a:r>
              <a:rPr lang="fr-FR" dirty="0"/>
              <a:t> </a:t>
            </a:r>
            <a:r>
              <a:rPr lang="fr-FR" dirty="0" err="1"/>
              <a:t>was</a:t>
            </a:r>
            <a:r>
              <a:rPr lang="fr-FR" dirty="0"/>
              <a:t> </a:t>
            </a:r>
            <a:r>
              <a:rPr lang="fr-FR" dirty="0" err="1"/>
              <a:t>invented</a:t>
            </a:r>
            <a:r>
              <a:rPr lang="fr-FR" dirty="0"/>
              <a:t>!</a:t>
            </a:r>
          </a:p>
          <a:p>
            <a:pPr marL="171399" indent="-171399">
              <a:buFontTx/>
              <a:buChar char="-"/>
            </a:pPr>
            <a:r>
              <a:rPr lang="fr-FR" dirty="0"/>
              <a:t>It</a:t>
            </a:r>
            <a:r>
              <a:rPr lang="fr-FR" baseline="0" dirty="0"/>
              <a:t> </a:t>
            </a:r>
            <a:r>
              <a:rPr lang="fr-FR" baseline="0" dirty="0" err="1"/>
              <a:t>was</a:t>
            </a:r>
            <a:r>
              <a:rPr lang="fr-FR" baseline="0" dirty="0"/>
              <a:t> </a:t>
            </a:r>
            <a:r>
              <a:rPr lang="fr-FR" baseline="0" dirty="0" err="1"/>
              <a:t>supposed</a:t>
            </a:r>
            <a:r>
              <a:rPr lang="fr-FR" baseline="0" dirty="0"/>
              <a:t> to </a:t>
            </a:r>
            <a:r>
              <a:rPr lang="fr-FR" baseline="0" dirty="0" err="1"/>
              <a:t>be</a:t>
            </a:r>
            <a:r>
              <a:rPr lang="fr-FR" baseline="0" dirty="0"/>
              <a:t> a </a:t>
            </a:r>
            <a:r>
              <a:rPr lang="fr-FR" baseline="0" dirty="0" err="1"/>
              <a:t>temporary</a:t>
            </a:r>
            <a:r>
              <a:rPr lang="fr-FR" baseline="0" dirty="0"/>
              <a:t> structure, but the public </a:t>
            </a:r>
            <a:r>
              <a:rPr lang="fr-FR" baseline="0" dirty="0" err="1"/>
              <a:t>loved</a:t>
            </a:r>
            <a:r>
              <a:rPr lang="fr-FR" baseline="0" dirty="0"/>
              <a:t> </a:t>
            </a:r>
            <a:r>
              <a:rPr lang="fr-FR" baseline="0" dirty="0" err="1"/>
              <a:t>it</a:t>
            </a:r>
            <a:r>
              <a:rPr lang="fr-FR" baseline="0" dirty="0"/>
              <a:t> !</a:t>
            </a:r>
          </a:p>
        </p:txBody>
      </p:sp>
      <p:sp>
        <p:nvSpPr>
          <p:cNvPr id="4" name="Slide Number Placeholder 3"/>
          <p:cNvSpPr>
            <a:spLocks noGrp="1"/>
          </p:cNvSpPr>
          <p:nvPr>
            <p:ph type="sldNum" sz="quarter" idx="10"/>
          </p:nvPr>
        </p:nvSpPr>
        <p:spPr/>
        <p:txBody>
          <a:bodyPr/>
          <a:lstStyle/>
          <a:p>
            <a:fld id="{FCAD31F2-D280-4941-9FB1-46DCA8BCB0E7}" type="slidenum">
              <a:rPr lang="fr-FR" smtClean="0"/>
              <a:t>37</a:t>
            </a:fld>
            <a:endParaRPr lang="fr-FR"/>
          </a:p>
        </p:txBody>
      </p:sp>
    </p:spTree>
    <p:extLst>
      <p:ext uri="{BB962C8B-B14F-4D97-AF65-F5344CB8AC3E}">
        <p14:creationId xmlns:p14="http://schemas.microsoft.com/office/powerpoint/2010/main" val="12548741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26">
              <a:defRPr/>
            </a:pP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6A89CA1-BB4A-4F2B-B157-5A5CF4E79A02}" type="slidenum">
              <a:rPr lang="de-DE" smtClean="0"/>
              <a:t>38</a:t>
            </a:fld>
            <a:endParaRPr lang="de-DE"/>
          </a:p>
        </p:txBody>
      </p:sp>
    </p:spTree>
    <p:extLst>
      <p:ext uri="{BB962C8B-B14F-4D97-AF65-F5344CB8AC3E}">
        <p14:creationId xmlns:p14="http://schemas.microsoft.com/office/powerpoint/2010/main" val="39819630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C6A89CA1-BB4A-4F2B-B157-5A5CF4E79A02}" type="slidenum">
              <a:rPr lang="de-DE" smtClean="0"/>
              <a:t>39</a:t>
            </a:fld>
            <a:endParaRPr lang="de-DE"/>
          </a:p>
        </p:txBody>
      </p:sp>
    </p:spTree>
    <p:extLst>
      <p:ext uri="{BB962C8B-B14F-4D97-AF65-F5344CB8AC3E}">
        <p14:creationId xmlns:p14="http://schemas.microsoft.com/office/powerpoint/2010/main" val="10876422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trike="sngStrike" dirty="0"/>
              <a:t>http://www.wbcsdcement.org/pdf/CSI-RecyclingConcrete-Summary.pdf</a:t>
            </a:r>
          </a:p>
        </p:txBody>
      </p:sp>
      <p:sp>
        <p:nvSpPr>
          <p:cNvPr id="4" name="Espace réservé du numéro de diapositive 3"/>
          <p:cNvSpPr>
            <a:spLocks noGrp="1"/>
          </p:cNvSpPr>
          <p:nvPr>
            <p:ph type="sldNum" sz="quarter" idx="10"/>
          </p:nvPr>
        </p:nvSpPr>
        <p:spPr/>
        <p:txBody>
          <a:bodyPr/>
          <a:lstStyle/>
          <a:p>
            <a:fld id="{C6A89CA1-BB4A-4F2B-B157-5A5CF4E79A02}" type="slidenum">
              <a:rPr lang="de-DE" smtClean="0"/>
              <a:t>45</a:t>
            </a:fld>
            <a:endParaRPr lang="de-DE"/>
          </a:p>
        </p:txBody>
      </p:sp>
    </p:spTree>
    <p:extLst>
      <p:ext uri="{BB962C8B-B14F-4D97-AF65-F5344CB8AC3E}">
        <p14:creationId xmlns:p14="http://schemas.microsoft.com/office/powerpoint/2010/main" val="16628450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http://www.benefits-of-recycling.com/recycleplastics/</a:t>
            </a:r>
          </a:p>
          <a:p>
            <a:r>
              <a:rPr lang="fr-FR" dirty="0"/>
              <a:t>http://www.solwayrecycling.co.uk/recycled-plastic-products</a:t>
            </a:r>
          </a:p>
          <a:p>
            <a:endParaRPr lang="fr-FR" dirty="0"/>
          </a:p>
        </p:txBody>
      </p:sp>
      <p:sp>
        <p:nvSpPr>
          <p:cNvPr id="4" name="Espace réservé du numéro de diapositive 3"/>
          <p:cNvSpPr>
            <a:spLocks noGrp="1"/>
          </p:cNvSpPr>
          <p:nvPr>
            <p:ph type="sldNum" sz="quarter" idx="10"/>
          </p:nvPr>
        </p:nvSpPr>
        <p:spPr/>
        <p:txBody>
          <a:bodyPr/>
          <a:lstStyle/>
          <a:p>
            <a:fld id="{C6A89CA1-BB4A-4F2B-B157-5A5CF4E79A02}" type="slidenum">
              <a:rPr lang="de-DE" smtClean="0"/>
              <a:t>46</a:t>
            </a:fld>
            <a:endParaRPr lang="de-DE"/>
          </a:p>
        </p:txBody>
      </p:sp>
    </p:spTree>
    <p:extLst>
      <p:ext uri="{BB962C8B-B14F-4D97-AF65-F5344CB8AC3E}">
        <p14:creationId xmlns:p14="http://schemas.microsoft.com/office/powerpoint/2010/main" val="30689296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http://www.solidwastedistrict.com/statistics/wood.html</a:t>
            </a:r>
          </a:p>
          <a:p>
            <a:r>
              <a:rPr lang="fr-FR" dirty="0"/>
              <a:t>http://www.woodrecyclers.org/recycleapplication.php</a:t>
            </a:r>
          </a:p>
          <a:p>
            <a:r>
              <a:rPr lang="fr-FR" dirty="0"/>
              <a:t>http://en.wikipedia.org/wiki/Wood_preservation</a:t>
            </a:r>
          </a:p>
          <a:p>
            <a:endParaRPr lang="fr-FR" dirty="0"/>
          </a:p>
        </p:txBody>
      </p:sp>
      <p:sp>
        <p:nvSpPr>
          <p:cNvPr id="4" name="Espace réservé du numéro de diapositive 3"/>
          <p:cNvSpPr>
            <a:spLocks noGrp="1"/>
          </p:cNvSpPr>
          <p:nvPr>
            <p:ph type="sldNum" sz="quarter" idx="10"/>
          </p:nvPr>
        </p:nvSpPr>
        <p:spPr/>
        <p:txBody>
          <a:bodyPr/>
          <a:lstStyle/>
          <a:p>
            <a:fld id="{C6A89CA1-BB4A-4F2B-B157-5A5CF4E79A02}" type="slidenum">
              <a:rPr lang="de-DE" smtClean="0"/>
              <a:t>47</a:t>
            </a:fld>
            <a:endParaRPr lang="de-DE"/>
          </a:p>
        </p:txBody>
      </p:sp>
    </p:spTree>
    <p:extLst>
      <p:ext uri="{BB962C8B-B14F-4D97-AF65-F5344CB8AC3E}">
        <p14:creationId xmlns:p14="http://schemas.microsoft.com/office/powerpoint/2010/main" val="2745366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http://www.circle-economy.com/circular-economy/</a:t>
            </a:r>
          </a:p>
          <a:p>
            <a:r>
              <a:rPr lang="fr-FR" dirty="0"/>
              <a:t>http://www.irishenvironment.com/iepedia/circular-economy/</a:t>
            </a:r>
          </a:p>
        </p:txBody>
      </p:sp>
      <p:sp>
        <p:nvSpPr>
          <p:cNvPr id="4" name="Espace réservé du numéro de diapositive 3"/>
          <p:cNvSpPr>
            <a:spLocks noGrp="1"/>
          </p:cNvSpPr>
          <p:nvPr>
            <p:ph type="sldNum" sz="quarter" idx="10"/>
          </p:nvPr>
        </p:nvSpPr>
        <p:spPr/>
        <p:txBody>
          <a:bodyPr/>
          <a:lstStyle/>
          <a:p>
            <a:fld id="{C6A89CA1-BB4A-4F2B-B157-5A5CF4E79A02}" type="slidenum">
              <a:rPr lang="de-DE" smtClean="0"/>
              <a:t>6</a:t>
            </a:fld>
            <a:endParaRPr lang="de-DE"/>
          </a:p>
        </p:txBody>
      </p:sp>
    </p:spTree>
    <p:extLst>
      <p:ext uri="{BB962C8B-B14F-4D97-AF65-F5344CB8AC3E}">
        <p14:creationId xmlns:p14="http://schemas.microsoft.com/office/powerpoint/2010/main" val="3710218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26">
              <a:defRPr/>
            </a:pPr>
            <a:endParaRPr lang="de-DE"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6A89CA1-BB4A-4F2B-B157-5A5CF4E79A02}" type="slidenum">
              <a:rPr lang="de-DE" smtClean="0"/>
              <a:t>7</a:t>
            </a:fld>
            <a:endParaRPr lang="de-DE"/>
          </a:p>
        </p:txBody>
      </p:sp>
    </p:spTree>
    <p:extLst>
      <p:ext uri="{BB962C8B-B14F-4D97-AF65-F5344CB8AC3E}">
        <p14:creationId xmlns:p14="http://schemas.microsoft.com/office/powerpoint/2010/main" val="2953250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C6A89CA1-BB4A-4F2B-B157-5A5CF4E79A02}" type="slidenum">
              <a:rPr lang="de-DE" smtClean="0"/>
              <a:t>8</a:t>
            </a:fld>
            <a:endParaRPr lang="de-DE"/>
          </a:p>
        </p:txBody>
      </p:sp>
    </p:spTree>
    <p:extLst>
      <p:ext uri="{BB962C8B-B14F-4D97-AF65-F5344CB8AC3E}">
        <p14:creationId xmlns:p14="http://schemas.microsoft.com/office/powerpoint/2010/main" val="846190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C6A89CA1-BB4A-4F2B-B157-5A5CF4E79A02}" type="slidenum">
              <a:rPr lang="de-DE" smtClean="0"/>
              <a:t>9</a:t>
            </a:fld>
            <a:endParaRPr lang="de-DE"/>
          </a:p>
        </p:txBody>
      </p:sp>
    </p:spTree>
    <p:extLst>
      <p:ext uri="{BB962C8B-B14F-4D97-AF65-F5344CB8AC3E}">
        <p14:creationId xmlns:p14="http://schemas.microsoft.com/office/powerpoint/2010/main" val="2513118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fr-FR" dirty="0"/>
          </a:p>
        </p:txBody>
      </p:sp>
      <p:sp>
        <p:nvSpPr>
          <p:cNvPr id="4" name="Slide Number Placeholder 3"/>
          <p:cNvSpPr>
            <a:spLocks noGrp="1"/>
          </p:cNvSpPr>
          <p:nvPr>
            <p:ph type="sldNum" sz="quarter" idx="10"/>
          </p:nvPr>
        </p:nvSpPr>
        <p:spPr/>
        <p:txBody>
          <a:bodyPr/>
          <a:lstStyle/>
          <a:p>
            <a:fld id="{C6A89CA1-BB4A-4F2B-B157-5A5CF4E79A02}" type="slidenum">
              <a:rPr lang="de-DE" smtClean="0"/>
              <a:t>10</a:t>
            </a:fld>
            <a:endParaRPr lang="de-DE"/>
          </a:p>
        </p:txBody>
      </p:sp>
    </p:spTree>
    <p:extLst>
      <p:ext uri="{BB962C8B-B14F-4D97-AF65-F5344CB8AC3E}">
        <p14:creationId xmlns:p14="http://schemas.microsoft.com/office/powerpoint/2010/main" val="3645334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C6A89CA1-BB4A-4F2B-B157-5A5CF4E79A02}" type="slidenum">
              <a:rPr lang="de-DE" smtClean="0"/>
              <a:t>11</a:t>
            </a:fld>
            <a:endParaRPr lang="de-DE"/>
          </a:p>
        </p:txBody>
      </p:sp>
    </p:spTree>
    <p:extLst>
      <p:ext uri="{BB962C8B-B14F-4D97-AF65-F5344CB8AC3E}">
        <p14:creationId xmlns:p14="http://schemas.microsoft.com/office/powerpoint/2010/main" val="1885770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2840113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3622826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4195100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p:txBody>
          <a:bodyPr/>
          <a:lstStyle/>
          <a:p>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4094741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3362676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282349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p:txBody>
          <a:bodyPr/>
          <a:lstStyle/>
          <a:p>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17686188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p:txBody>
          <a:bodyPr/>
          <a:lstStyle/>
          <a:p>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3709085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p:txBody>
          <a:bodyPr/>
          <a:lstStyle/>
          <a:p>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25554197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2888721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623849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32726719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40022412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37597788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2610475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3599272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6"/>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2652608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fr-BE"/>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fr-BE"/>
          </a:p>
        </p:txBody>
      </p:sp>
      <p:sp>
        <p:nvSpPr>
          <p:cNvPr id="9" name="Slide Number Placeholder 8"/>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81308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fr-BE"/>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fr-BE"/>
          </a:p>
        </p:txBody>
      </p:sp>
      <p:sp>
        <p:nvSpPr>
          <p:cNvPr id="5" name="Slide Number Placeholder 4"/>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1887086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fr-BE"/>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fr-BE"/>
          </a:p>
        </p:txBody>
      </p:sp>
      <p:sp>
        <p:nvSpPr>
          <p:cNvPr id="4" name="Slide Number Placeholder 3"/>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1083173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6"/>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62748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6"/>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1919708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fr-BE" dirty="0"/>
          </a:p>
        </p:txBody>
      </p:sp>
      <p:sp>
        <p:nvSpPr>
          <p:cNvPr id="3" name="Text Placeholder 2"/>
          <p:cNvSpPr>
            <a:spLocks noGrp="1"/>
          </p:cNvSpPr>
          <p:nvPr>
            <p:ph type="body" idx="1"/>
          </p:nvPr>
        </p:nvSpPr>
        <p:spPr>
          <a:xfrm>
            <a:off x="457200" y="1600200"/>
            <a:ext cx="8229600" cy="485313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6" name="Slide Number Placeholder 5"/>
          <p:cNvSpPr>
            <a:spLocks noGrp="1"/>
          </p:cNvSpPr>
          <p:nvPr>
            <p:ph type="sldNum" sz="quarter" idx="4"/>
          </p:nvPr>
        </p:nvSpPr>
        <p:spPr>
          <a:xfrm>
            <a:off x="8820472" y="6597352"/>
            <a:ext cx="396000" cy="365125"/>
          </a:xfrm>
          <a:prstGeom prst="rect">
            <a:avLst/>
          </a:prstGeom>
        </p:spPr>
        <p:txBody>
          <a:bodyPr vert="horz" lIns="91440" tIns="45720" rIns="91440" bIns="45720" rtlCol="0" anchor="ctr"/>
          <a:lstStyle>
            <a:lvl1pPr algn="r">
              <a:defRPr sz="1200">
                <a:solidFill>
                  <a:schemeClr val="bg1"/>
                </a:solidFill>
              </a:defRPr>
            </a:lvl1pPr>
          </a:lstStyle>
          <a:p>
            <a:fld id="{BF73EC7F-79ED-4C17-9829-92AE53B2AB65}" type="slidenum">
              <a:rPr lang="fr-BE" smtClean="0"/>
              <a:pPr/>
              <a:t>‹#›</a:t>
            </a:fld>
            <a:endParaRPr lang="fr-BE"/>
          </a:p>
        </p:txBody>
      </p:sp>
      <p:sp>
        <p:nvSpPr>
          <p:cNvPr id="7" name="Rectangle 6"/>
          <p:cNvSpPr/>
          <p:nvPr/>
        </p:nvSpPr>
        <p:spPr>
          <a:xfrm>
            <a:off x="8928000" y="0"/>
            <a:ext cx="2160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r"/>
            <a:r>
              <a:rPr lang="ja-JP" altLang="en-US" sz="1400" b="1" dirty="0">
                <a:latin typeface="+mn-ea"/>
                <a:ea typeface="+mn-ea"/>
              </a:rPr>
              <a:t>第</a:t>
            </a:r>
            <a:r>
              <a:rPr lang="en-US" altLang="ja-JP" sz="1400" b="1" dirty="0">
                <a:latin typeface="+mn-ea"/>
                <a:ea typeface="+mn-ea"/>
              </a:rPr>
              <a:t>11</a:t>
            </a:r>
            <a:r>
              <a:rPr lang="ja-JP" altLang="en-US" sz="1400" b="1" dirty="0">
                <a:latin typeface="+mn-ea"/>
                <a:ea typeface="+mn-ea"/>
              </a:rPr>
              <a:t>章　ステンレスのサステナビリティ</a:t>
            </a:r>
            <a:endParaRPr lang="fr-BE" sz="1400" b="1" dirty="0">
              <a:latin typeface="+mn-ea"/>
              <a:ea typeface="+mn-ea"/>
            </a:endParaRPr>
          </a:p>
        </p:txBody>
      </p:sp>
    </p:spTree>
    <p:extLst>
      <p:ext uri="{BB962C8B-B14F-4D97-AF65-F5344CB8AC3E}">
        <p14:creationId xmlns:p14="http://schemas.microsoft.com/office/powerpoint/2010/main" val="26382056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lgn="ctr"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00B050"/>
        </a:buClr>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B05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0B05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F66AA0-E37C-4065-8BE7-D4086C065B53}" type="slidenum">
              <a:rPr lang="fr-BE" smtClean="0"/>
              <a:t>‹#›</a:t>
            </a:fld>
            <a:endParaRPr lang="fr-BE"/>
          </a:p>
        </p:txBody>
      </p:sp>
      <p:sp>
        <p:nvSpPr>
          <p:cNvPr id="7" name="Rectangle 6"/>
          <p:cNvSpPr/>
          <p:nvPr/>
        </p:nvSpPr>
        <p:spPr>
          <a:xfrm>
            <a:off x="8964488" y="0"/>
            <a:ext cx="179512" cy="685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72528064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9.xml"/><Relationship Id="rId5" Type="http://schemas.openxmlformats.org/officeDocument/2006/relationships/image" Target="../media/image14.gif"/><Relationship Id="rId4" Type="http://schemas.openxmlformats.org/officeDocument/2006/relationships/hyperlink" Target="http://www.solarfeeds.com/amonix-receives-leed-certification/leed-gold/"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www.worldstainless.org/Files/issf/Animations/Recycling/flash.html" TargetMode="External"/><Relationship Id="rId3" Type="http://schemas.openxmlformats.org/officeDocument/2006/relationships/hyperlink" Target="http://ghginstitute.org/2010/06/28/what-is-a-global-warming-potential/" TargetMode="External"/><Relationship Id="rId7" Type="http://schemas.openxmlformats.org/officeDocument/2006/relationships/hyperlink" Target="http://www.fao.org/docrep/u2246e/u2246e02.htm" TargetMode="External"/><Relationship Id="rId2" Type="http://schemas.openxmlformats.org/officeDocument/2006/relationships/hyperlink" Target="https://www.worldsteel.org/en/dam/jcr:a5cd469c-89cb-4d57-9ad8-13a0d86d65f0/Sustainability+indicator+definitions+and+relevance.pdf" TargetMode="External"/><Relationship Id="rId1" Type="http://schemas.openxmlformats.org/officeDocument/2006/relationships/slideLayout" Target="../slideLayouts/slideLayout2.xml"/><Relationship Id="rId6" Type="http://schemas.openxmlformats.org/officeDocument/2006/relationships/hyperlink" Target="http://www.greenspec.co.uk/building-design/recycled-content/" TargetMode="External"/><Relationship Id="rId5" Type="http://schemas.openxmlformats.org/officeDocument/2006/relationships/hyperlink" Target="https://www.gsa.gov/portal/content/101197" TargetMode="External"/><Relationship Id="rId4" Type="http://schemas.openxmlformats.org/officeDocument/2006/relationships/hyperlink" Target="http://eplca.jrc.ec.europa.eu/uploads/ILCD-Handbook-General-guide-for-LCA-DETAILED-GUIDANCE-12March2010-ISBN-fin-v1.0-EN.pdf"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worldstainless.org/" TargetMode="External"/><Relationship Id="rId2" Type="http://schemas.openxmlformats.org/officeDocument/2006/relationships/hyperlink" Target="http://www.worldstainless.org/Files/issf/non-image-files/PDF/ISSF_Stainless_Steel_and_CO2.pdf" TargetMode="External"/><Relationship Id="rId1" Type="http://schemas.openxmlformats.org/officeDocument/2006/relationships/slideLayout" Target="../slideLayouts/slideLayout2.xml"/><Relationship Id="rId6" Type="http://schemas.openxmlformats.org/officeDocument/2006/relationships/hyperlink" Target="https://www.nickelinstitute.org/Sustainability/LifeCycleManagement/LifeCycleAssessments/LCAProgresoPier.aspx" TargetMode="External"/><Relationship Id="rId5" Type="http://schemas.openxmlformats.org/officeDocument/2006/relationships/hyperlink" Target="https://www.drkarenslee.com/comparing-reusable-bottles-stainless-steel-glass-plastic/" TargetMode="External"/><Relationship Id="rId4" Type="http://schemas.openxmlformats.org/officeDocument/2006/relationships/hyperlink" Target="http://www.worldstainless.org/Files/issf/Animations/Recycling/flash.html"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s://en.wikipedia.org/wiki/Eiffel_Tower" TargetMode="External"/><Relationship Id="rId13" Type="http://schemas.openxmlformats.org/officeDocument/2006/relationships/hyperlink" Target="http://www.irishenvironment.com/iepedia/circular-economy/" TargetMode="External"/><Relationship Id="rId3" Type="http://schemas.openxmlformats.org/officeDocument/2006/relationships/hyperlink" Target="https://www.nickelinstitute.org/nickel-magazine/nickel-magazine-vol-31-no1-2016/" TargetMode="External"/><Relationship Id="rId7" Type="http://schemas.openxmlformats.org/officeDocument/2006/relationships/hyperlink" Target="https://www.toureiffel.paris/en" TargetMode="External"/><Relationship Id="rId12" Type="http://schemas.openxmlformats.org/officeDocument/2006/relationships/hyperlink" Target="http://www.circle-economy.com/circular-economy/" TargetMode="External"/><Relationship Id="rId2" Type="http://schemas.openxmlformats.org/officeDocument/2006/relationships/hyperlink" Target="http://www.ssina.com/download_a_file/lifecycle.pdf" TargetMode="External"/><Relationship Id="rId1" Type="http://schemas.openxmlformats.org/officeDocument/2006/relationships/slideLayout" Target="../slideLayouts/slideLayout2.xml"/><Relationship Id="rId6" Type="http://schemas.openxmlformats.org/officeDocument/2006/relationships/hyperlink" Target="http://www.metalroofing.com/v2/content/guide/costs/life-cycle-costs.cfm" TargetMode="External"/><Relationship Id="rId11" Type="http://schemas.openxmlformats.org/officeDocument/2006/relationships/hyperlink" Target="http://www.metalsforbuildings.eu/" TargetMode="External"/><Relationship Id="rId5" Type="http://schemas.openxmlformats.org/officeDocument/2006/relationships/hyperlink" Target="http://www.ametalsystems.com/RoofLifecycleCostComparison.aspx" TargetMode="External"/><Relationship Id="rId10" Type="http://schemas.openxmlformats.org/officeDocument/2006/relationships/hyperlink" Target="http://en.wikipedia.org/wiki/Chrysler_Building" TargetMode="External"/><Relationship Id="rId4" Type="http://schemas.openxmlformats.org/officeDocument/2006/relationships/hyperlink" Target="http://www.worldstainless.org/Files/issf/non-image-files/PDF/Euro_Inox/RoofingTech_EN.pdf" TargetMode="External"/><Relationship Id="rId9" Type="http://schemas.openxmlformats.org/officeDocument/2006/relationships/hyperlink" Target="http://corrosion-doctors.org/Landmarks/Eiffel.htm"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http://www.wbcsdcement.org/pdf/CSI-RecyclingConcrete-FullReport.pdf"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g.eng.cam.ac.uk/impee/?section=topics&amp;topic=RecyclePlastics&amp;page=materials"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dtsc.ca.gov/HazardousWaste/upload/TWW_Final.pdf" TargetMode="External"/><Relationship Id="rId7" Type="http://schemas.openxmlformats.org/officeDocument/2006/relationships/hyperlink" Target="http://www.brighthub.com/environment/green-living/articles/106146.aspx"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www.wasteminz.org.nz/wp-content/uploads/Scott-Rhodes.pdf" TargetMode="External"/><Relationship Id="rId5" Type="http://schemas.openxmlformats.org/officeDocument/2006/relationships/hyperlink" Target="http://en.wikipedia.org/wiki/Wood_preservation" TargetMode="External"/><Relationship Id="rId4" Type="http://schemas.openxmlformats.org/officeDocument/2006/relationships/hyperlink" Target="https://woodrecyclers.org/about-waste-wood/wood-recycling-information/"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68761"/>
            <a:ext cx="7772400" cy="2331690"/>
          </a:xfrm>
        </p:spPr>
        <p:txBody>
          <a:bodyPr>
            <a:normAutofit/>
          </a:bodyPr>
          <a:lstStyle/>
          <a:p>
            <a:r>
              <a:rPr lang="ja-JP" altLang="en-US" sz="5400" dirty="0">
                <a:latin typeface="+mj-ea"/>
              </a:rPr>
              <a:t>建築・土木科</a:t>
            </a:r>
            <a:br>
              <a:rPr lang="en-US" altLang="ja-JP" sz="5400" dirty="0">
                <a:latin typeface="+mj-ea"/>
              </a:rPr>
            </a:br>
            <a:r>
              <a:rPr lang="ja-JP" altLang="en-US" sz="5400" dirty="0">
                <a:latin typeface="+mj-ea"/>
              </a:rPr>
              <a:t>講師用補助教材</a:t>
            </a:r>
            <a:endParaRPr lang="fr-FR" sz="5400" dirty="0">
              <a:latin typeface="+mj-ea"/>
            </a:endParaRPr>
          </a:p>
        </p:txBody>
      </p:sp>
      <p:sp>
        <p:nvSpPr>
          <p:cNvPr id="3" name="Subtitle 2"/>
          <p:cNvSpPr>
            <a:spLocks noGrp="1"/>
          </p:cNvSpPr>
          <p:nvPr>
            <p:ph type="subTitle" idx="1"/>
          </p:nvPr>
        </p:nvSpPr>
        <p:spPr>
          <a:xfrm>
            <a:off x="971600" y="3886200"/>
            <a:ext cx="7200800" cy="2495128"/>
          </a:xfrm>
        </p:spPr>
        <p:txBody>
          <a:bodyPr>
            <a:noAutofit/>
          </a:bodyPr>
          <a:lstStyle/>
          <a:p>
            <a:r>
              <a:rPr lang="ja-JP" altLang="en-US" sz="4400" b="1" dirty="0">
                <a:solidFill>
                  <a:srgbClr val="00B050"/>
                </a:solidFill>
                <a:latin typeface="+mj-ea"/>
                <a:ea typeface="+mj-ea"/>
              </a:rPr>
              <a:t>第</a:t>
            </a:r>
            <a:r>
              <a:rPr lang="en-US" altLang="ja-JP" sz="4400" b="1" dirty="0">
                <a:solidFill>
                  <a:srgbClr val="00B050"/>
                </a:solidFill>
                <a:latin typeface="+mj-ea"/>
                <a:ea typeface="+mj-ea"/>
              </a:rPr>
              <a:t>11</a:t>
            </a:r>
            <a:r>
              <a:rPr lang="ja-JP" altLang="en-US" sz="4400" b="1" dirty="0">
                <a:solidFill>
                  <a:srgbClr val="00B050"/>
                </a:solidFill>
                <a:latin typeface="+mj-ea"/>
                <a:ea typeface="+mj-ea"/>
              </a:rPr>
              <a:t>章</a:t>
            </a:r>
            <a:endParaRPr lang="en-US" altLang="ja-JP" sz="4400" b="1" dirty="0">
              <a:solidFill>
                <a:srgbClr val="00B050"/>
              </a:solidFill>
              <a:latin typeface="+mj-ea"/>
              <a:ea typeface="+mj-ea"/>
            </a:endParaRPr>
          </a:p>
          <a:p>
            <a:r>
              <a:rPr lang="ja-JP" altLang="en-US" sz="4400" b="1" dirty="0">
                <a:solidFill>
                  <a:srgbClr val="00B050"/>
                </a:solidFill>
                <a:latin typeface="+mj-ea"/>
                <a:ea typeface="+mj-ea"/>
              </a:rPr>
              <a:t>ステンレスのサステナビリティ</a:t>
            </a:r>
            <a:endParaRPr lang="en-US" altLang="ja-JP" sz="4400" b="1" dirty="0">
              <a:solidFill>
                <a:srgbClr val="00B050"/>
              </a:solidFill>
              <a:latin typeface="+mj-ea"/>
              <a:ea typeface="+mj-ea"/>
            </a:endParaRPr>
          </a:p>
        </p:txBody>
      </p:sp>
      <p:sp>
        <p:nvSpPr>
          <p:cNvPr id="5" name="Slide Number Placeholder 3">
            <a:extLst>
              <a:ext uri="{FF2B5EF4-FFF2-40B4-BE49-F238E27FC236}">
                <a16:creationId xmlns:a16="http://schemas.microsoft.com/office/drawing/2014/main" id="{0E57D19E-530B-479A-A4C2-0EEC62B05E04}"/>
              </a:ext>
            </a:extLst>
          </p:cNvPr>
          <p:cNvSpPr>
            <a:spLocks noGrp="1"/>
          </p:cNvSpPr>
          <p:nvPr>
            <p:ph type="sldNum" sz="quarter" idx="12"/>
          </p:nvPr>
        </p:nvSpPr>
        <p:spPr>
          <a:xfrm>
            <a:off x="8718872" y="6465272"/>
            <a:ext cx="396000" cy="365125"/>
          </a:xfrm>
        </p:spPr>
        <p:txBody>
          <a:bodyPr lIns="0" tIns="0" rIns="0" bIns="0"/>
          <a:lstStyle/>
          <a:p>
            <a:fld id="{BF73EC7F-79ED-4C17-9829-92AE53B2AB65}" type="slidenum">
              <a:rPr lang="fr-BE" smtClean="0"/>
              <a:t>1</a:t>
            </a:fld>
            <a:endParaRPr lang="fr-BE" dirty="0"/>
          </a:p>
        </p:txBody>
      </p:sp>
    </p:spTree>
    <p:extLst>
      <p:ext uri="{BB962C8B-B14F-4D97-AF65-F5344CB8AC3E}">
        <p14:creationId xmlns:p14="http://schemas.microsoft.com/office/powerpoint/2010/main" val="691216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ja-JP" sz="3200" dirty="0"/>
              <a:t>GHG</a:t>
            </a:r>
            <a:r>
              <a:rPr lang="ja-JP" altLang="en-US" sz="3200" dirty="0"/>
              <a:t>排出量とリサイクル量</a:t>
            </a:r>
            <a:r>
              <a:rPr lang="en-US" sz="3200" baseline="50000" dirty="0"/>
              <a:t>11, 12, 13, 14</a:t>
            </a:r>
            <a:endParaRPr lang="fr-BE" sz="3200" baseline="50000" dirty="0"/>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628800"/>
            <a:ext cx="8208912" cy="465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5432736" y="3371637"/>
            <a:ext cx="1872208" cy="369332"/>
          </a:xfrm>
          <a:prstGeom prst="rect">
            <a:avLst/>
          </a:prstGeom>
          <a:noFill/>
        </p:spPr>
        <p:txBody>
          <a:bodyPr wrap="square" rtlCol="0">
            <a:spAutoFit/>
          </a:bodyPr>
          <a:lstStyle/>
          <a:p>
            <a:r>
              <a:rPr lang="fr-FR" dirty="0" err="1"/>
              <a:t>Present</a:t>
            </a:r>
            <a:r>
              <a:rPr lang="fr-FR" dirty="0"/>
              <a:t> situation*</a:t>
            </a:r>
          </a:p>
        </p:txBody>
      </p:sp>
      <p:cxnSp>
        <p:nvCxnSpPr>
          <p:cNvPr id="11" name="Straight Connector 10"/>
          <p:cNvCxnSpPr/>
          <p:nvPr/>
        </p:nvCxnSpPr>
        <p:spPr>
          <a:xfrm flipV="1">
            <a:off x="5436096" y="3740969"/>
            <a:ext cx="0" cy="1615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646183" y="3319824"/>
            <a:ext cx="355276" cy="1477328"/>
          </a:xfrm>
          <a:prstGeom prst="rect">
            <a:avLst/>
          </a:prstGeom>
          <a:solidFill>
            <a:schemeClr val="bg1"/>
          </a:solidFill>
        </p:spPr>
        <p:txBody>
          <a:bodyPr vert="vert270" wrap="square" lIns="36000" tIns="36000" rIns="72000" bIns="0" rtlCol="0" anchor="ctr">
            <a:spAutoFit/>
          </a:bodyPr>
          <a:lstStyle/>
          <a:p>
            <a:pPr algn="r"/>
            <a:r>
              <a:rPr lang="en-US" altLang="ja-JP" sz="1600" b="1" dirty="0"/>
              <a:t>GHG</a:t>
            </a:r>
            <a:r>
              <a:rPr lang="ja-JP" altLang="ja-JP" sz="1600" b="1" dirty="0"/>
              <a:t>排出量</a:t>
            </a:r>
            <a:endParaRPr kumimoji="1" lang="ja-JP" altLang="en-US" sz="1600" b="1" dirty="0"/>
          </a:p>
        </p:txBody>
      </p:sp>
      <p:sp>
        <p:nvSpPr>
          <p:cNvPr id="5" name="テキスト ボックス 4"/>
          <p:cNvSpPr txBox="1"/>
          <p:nvPr/>
        </p:nvSpPr>
        <p:spPr>
          <a:xfrm>
            <a:off x="3347864" y="5805264"/>
            <a:ext cx="2346405" cy="369332"/>
          </a:xfrm>
          <a:prstGeom prst="rect">
            <a:avLst/>
          </a:prstGeom>
          <a:solidFill>
            <a:schemeClr val="bg1"/>
          </a:solidFill>
        </p:spPr>
        <p:txBody>
          <a:bodyPr wrap="square" rIns="36000" rtlCol="0">
            <a:spAutoFit/>
          </a:bodyPr>
          <a:lstStyle/>
          <a:p>
            <a:pPr algn="r"/>
            <a:r>
              <a:rPr lang="ja-JP" altLang="ja-JP" b="1" dirty="0"/>
              <a:t>リサイクル量</a:t>
            </a:r>
            <a:endParaRPr kumimoji="1" lang="ja-JP" altLang="en-US" b="1" dirty="0"/>
          </a:p>
        </p:txBody>
      </p:sp>
      <p:sp>
        <p:nvSpPr>
          <p:cNvPr id="12" name="テキスト ボックス 11"/>
          <p:cNvSpPr txBox="1"/>
          <p:nvPr/>
        </p:nvSpPr>
        <p:spPr>
          <a:xfrm>
            <a:off x="5378400" y="3379753"/>
            <a:ext cx="1857896" cy="246221"/>
          </a:xfrm>
          <a:prstGeom prst="rect">
            <a:avLst/>
          </a:prstGeom>
          <a:solidFill>
            <a:schemeClr val="bg1"/>
          </a:solidFill>
        </p:spPr>
        <p:txBody>
          <a:bodyPr wrap="square" lIns="0" tIns="0" rIns="72000" bIns="0" rtlCol="0">
            <a:spAutoFit/>
          </a:bodyPr>
          <a:lstStyle/>
          <a:p>
            <a:r>
              <a:rPr kumimoji="1" lang="ja-JP" altLang="en-US" sz="1600" b="1" dirty="0"/>
              <a:t>現　状 </a:t>
            </a:r>
            <a:r>
              <a:rPr kumimoji="1" lang="ja-JP" altLang="en-US" sz="1600" b="1" baseline="30000" dirty="0"/>
              <a:t>＊</a:t>
            </a:r>
          </a:p>
        </p:txBody>
      </p:sp>
      <p:sp>
        <p:nvSpPr>
          <p:cNvPr id="13" name="Slide Number Placeholder 3">
            <a:extLst>
              <a:ext uri="{FF2B5EF4-FFF2-40B4-BE49-F238E27FC236}">
                <a16:creationId xmlns:a16="http://schemas.microsoft.com/office/drawing/2014/main" id="{3B582743-7083-4684-8554-E3ACDBB72EBD}"/>
              </a:ext>
            </a:extLst>
          </p:cNvPr>
          <p:cNvSpPr>
            <a:spLocks noGrp="1"/>
          </p:cNvSpPr>
          <p:nvPr>
            <p:ph type="sldNum" sz="quarter" idx="12"/>
          </p:nvPr>
        </p:nvSpPr>
        <p:spPr>
          <a:xfrm>
            <a:off x="8718872" y="6465272"/>
            <a:ext cx="396000" cy="365125"/>
          </a:xfrm>
        </p:spPr>
        <p:txBody>
          <a:bodyPr lIns="0" tIns="0" rIns="0" bIns="0"/>
          <a:lstStyle/>
          <a:p>
            <a:fld id="{BF73EC7F-79ED-4C17-9829-92AE53B2AB65}" type="slidenum">
              <a:rPr lang="fr-BE" smtClean="0"/>
              <a:t>10</a:t>
            </a:fld>
            <a:endParaRPr lang="fr-BE" dirty="0"/>
          </a:p>
        </p:txBody>
      </p:sp>
    </p:spTree>
    <p:extLst>
      <p:ext uri="{BB962C8B-B14F-4D97-AF65-F5344CB8AC3E}">
        <p14:creationId xmlns:p14="http://schemas.microsoft.com/office/powerpoint/2010/main" val="2260574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77888" y="4800600"/>
            <a:ext cx="5486400" cy="566738"/>
          </a:xfrm>
        </p:spPr>
        <p:txBody>
          <a:bodyPr>
            <a:normAutofit/>
          </a:bodyPr>
          <a:lstStyle/>
          <a:p>
            <a:r>
              <a:rPr lang="ja-JP" altLang="en-US" dirty="0"/>
              <a:t>ステンレスのリサイクル量</a:t>
            </a:r>
            <a:endParaRPr lang="fr-BE"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6289" y="476672"/>
            <a:ext cx="5079318" cy="4392000"/>
          </a:xfrm>
          <a:prstGeom prst="rect">
            <a:avLst/>
          </a:prstGeom>
        </p:spPr>
      </p:pic>
      <p:sp>
        <p:nvSpPr>
          <p:cNvPr id="3" name="テキスト ボックス 2"/>
          <p:cNvSpPr txBox="1"/>
          <p:nvPr/>
        </p:nvSpPr>
        <p:spPr>
          <a:xfrm>
            <a:off x="1691680" y="1747659"/>
            <a:ext cx="1622934" cy="817245"/>
          </a:xfrm>
          <a:prstGeom prst="roundRect">
            <a:avLst/>
          </a:prstGeom>
          <a:solidFill>
            <a:srgbClr val="84B6C0"/>
          </a:solidFill>
        </p:spPr>
        <p:txBody>
          <a:bodyPr wrap="square" rtlCol="0">
            <a:spAutoFit/>
          </a:bodyPr>
          <a:lstStyle/>
          <a:p>
            <a:r>
              <a:rPr kumimoji="1" lang="ja-JP" altLang="en-US" sz="1400" b="1" dirty="0">
                <a:solidFill>
                  <a:schemeClr val="bg1"/>
                </a:solidFill>
              </a:rPr>
              <a:t>耐用年数経過後の製品から戻された材料</a:t>
            </a:r>
          </a:p>
        </p:txBody>
      </p:sp>
      <p:sp>
        <p:nvSpPr>
          <p:cNvPr id="7" name="テキスト ボックス 6"/>
          <p:cNvSpPr txBox="1"/>
          <p:nvPr/>
        </p:nvSpPr>
        <p:spPr>
          <a:xfrm>
            <a:off x="1907704" y="620688"/>
            <a:ext cx="1800200" cy="756000"/>
          </a:xfrm>
          <a:prstGeom prst="roundRect">
            <a:avLst/>
          </a:prstGeom>
          <a:solidFill>
            <a:srgbClr val="84B6C0"/>
          </a:solidFill>
        </p:spPr>
        <p:txBody>
          <a:bodyPr wrap="square" rtlCol="0" anchor="ctr">
            <a:spAutoFit/>
          </a:bodyPr>
          <a:lstStyle/>
          <a:p>
            <a:r>
              <a:rPr kumimoji="1" lang="ja-JP" altLang="en-US" sz="1400" b="1" dirty="0">
                <a:solidFill>
                  <a:schemeClr val="bg1"/>
                </a:solidFill>
              </a:rPr>
              <a:t>生産・製造から戻された材料</a:t>
            </a:r>
          </a:p>
        </p:txBody>
      </p:sp>
      <p:sp>
        <p:nvSpPr>
          <p:cNvPr id="8" name="テキスト ボックス 7"/>
          <p:cNvSpPr txBox="1"/>
          <p:nvPr/>
        </p:nvSpPr>
        <p:spPr>
          <a:xfrm>
            <a:off x="4216002" y="595171"/>
            <a:ext cx="2474284" cy="557164"/>
          </a:xfrm>
          <a:prstGeom prst="roundRect">
            <a:avLst/>
          </a:prstGeom>
          <a:solidFill>
            <a:srgbClr val="84B6C0"/>
          </a:solidFill>
        </p:spPr>
        <p:txBody>
          <a:bodyPr wrap="square" lIns="36000" tIns="36000" rIns="36000" bIns="36000" rtlCol="0" anchor="ctr">
            <a:spAutoFit/>
          </a:bodyPr>
          <a:lstStyle/>
          <a:p>
            <a:r>
              <a:rPr kumimoji="1" lang="ja-JP" altLang="en-US" sz="1400" b="1" dirty="0">
                <a:solidFill>
                  <a:schemeClr val="bg1"/>
                </a:solidFill>
              </a:rPr>
              <a:t>リサイクル・ループに追加投入された原料</a:t>
            </a:r>
          </a:p>
        </p:txBody>
      </p:sp>
      <p:sp>
        <p:nvSpPr>
          <p:cNvPr id="9" name="Slide Number Placeholder 3">
            <a:extLst>
              <a:ext uri="{FF2B5EF4-FFF2-40B4-BE49-F238E27FC236}">
                <a16:creationId xmlns:a16="http://schemas.microsoft.com/office/drawing/2014/main" id="{FA9D2FF6-96A0-457C-9360-05F8DFD63FF1}"/>
              </a:ext>
            </a:extLst>
          </p:cNvPr>
          <p:cNvSpPr>
            <a:spLocks noGrp="1"/>
          </p:cNvSpPr>
          <p:nvPr>
            <p:ph type="sldNum" sz="quarter" idx="12"/>
          </p:nvPr>
        </p:nvSpPr>
        <p:spPr>
          <a:xfrm>
            <a:off x="8718872" y="6465272"/>
            <a:ext cx="396000" cy="365125"/>
          </a:xfrm>
        </p:spPr>
        <p:txBody>
          <a:bodyPr lIns="0" tIns="0" rIns="0" bIns="0"/>
          <a:lstStyle/>
          <a:p>
            <a:fld id="{BF73EC7F-79ED-4C17-9829-92AE53B2AB65}" type="slidenum">
              <a:rPr lang="fr-BE" smtClean="0"/>
              <a:t>11</a:t>
            </a:fld>
            <a:endParaRPr lang="fr-BE" dirty="0"/>
          </a:p>
        </p:txBody>
      </p:sp>
    </p:spTree>
    <p:extLst>
      <p:ext uri="{BB962C8B-B14F-4D97-AF65-F5344CB8AC3E}">
        <p14:creationId xmlns:p14="http://schemas.microsoft.com/office/powerpoint/2010/main" val="436810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ja-JP" altLang="en-US" dirty="0"/>
              <a:t>ステンレスの温暖化ガス排出量</a:t>
            </a:r>
            <a:r>
              <a:rPr lang="en-US" baseline="50000" dirty="0"/>
              <a:t>(15)  </a:t>
            </a:r>
            <a:endParaRPr lang="fr-BE" baseline="50000" dirty="0"/>
          </a:p>
        </p:txBody>
      </p:sp>
      <p:grpSp>
        <p:nvGrpSpPr>
          <p:cNvPr id="9" name="Gruppieren 3"/>
          <p:cNvGrpSpPr/>
          <p:nvPr/>
        </p:nvGrpSpPr>
        <p:grpSpPr>
          <a:xfrm>
            <a:off x="827584" y="2485504"/>
            <a:ext cx="7488832" cy="3823816"/>
            <a:chOff x="2055788" y="1556792"/>
            <a:chExt cx="6620668" cy="2560049"/>
          </a:xfrm>
        </p:grpSpPr>
        <p:pic>
          <p:nvPicPr>
            <p:cNvPr id="1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5788" y="1556792"/>
              <a:ext cx="5748510" cy="2560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Geschweifte Klammer rechts 5"/>
            <p:cNvSpPr/>
            <p:nvPr/>
          </p:nvSpPr>
          <p:spPr>
            <a:xfrm>
              <a:off x="7020272" y="1844824"/>
              <a:ext cx="190693" cy="454841"/>
            </a:xfrm>
            <a:prstGeom prst="rightBrace">
              <a:avLst>
                <a:gd name="adj1" fmla="val 32292"/>
                <a:gd name="adj2" fmla="val 50921"/>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solidFill>
                  <a:srgbClr val="0070C0"/>
                </a:solidFill>
              </a:endParaRPr>
            </a:p>
          </p:txBody>
        </p:sp>
        <p:sp>
          <p:nvSpPr>
            <p:cNvPr id="12" name="Rechteck 9"/>
            <p:cNvSpPr/>
            <p:nvPr/>
          </p:nvSpPr>
          <p:spPr>
            <a:xfrm>
              <a:off x="7219808" y="1844824"/>
              <a:ext cx="1456648" cy="293570"/>
            </a:xfrm>
            <a:prstGeom prst="rect">
              <a:avLst/>
            </a:prstGeom>
          </p:spPr>
          <p:txBody>
            <a:bodyPr wrap="square">
              <a:spAutoFit/>
            </a:bodyPr>
            <a:lstStyle/>
            <a:p>
              <a:r>
                <a:rPr lang="de-DE" sz="1600" dirty="0" err="1">
                  <a:cs typeface="Arial" pitchFamily="34" charset="0"/>
                </a:rPr>
                <a:t>Raw</a:t>
              </a:r>
              <a:r>
                <a:rPr lang="de-DE" sz="1600" dirty="0">
                  <a:cs typeface="Arial" pitchFamily="34" charset="0"/>
                </a:rPr>
                <a:t> material </a:t>
              </a:r>
              <a:endParaRPr lang="de-DE" sz="1600" dirty="0"/>
            </a:p>
          </p:txBody>
        </p:sp>
      </p:grpSp>
      <p:sp>
        <p:nvSpPr>
          <p:cNvPr id="13" name="Rechteck 2"/>
          <p:cNvSpPr/>
          <p:nvPr/>
        </p:nvSpPr>
        <p:spPr>
          <a:xfrm>
            <a:off x="1922917" y="1628800"/>
            <a:ext cx="4908138" cy="523220"/>
          </a:xfrm>
          <a:prstGeom prst="rect">
            <a:avLst/>
          </a:prstGeom>
        </p:spPr>
        <p:txBody>
          <a:bodyPr wrap="none">
            <a:spAutoFit/>
          </a:bodyPr>
          <a:lstStyle/>
          <a:p>
            <a:r>
              <a:rPr lang="en-US" sz="2800" dirty="0">
                <a:cs typeface="Arial" pitchFamily="34" charset="0"/>
              </a:rPr>
              <a:t>3.81 ton</a:t>
            </a:r>
            <a:r>
              <a:rPr lang="en-US" altLang="ja-JP" sz="2800" dirty="0">
                <a:cs typeface="Arial" pitchFamily="34" charset="0"/>
              </a:rPr>
              <a:t>-</a:t>
            </a:r>
            <a:r>
              <a:rPr lang="en-US" sz="2800" dirty="0">
                <a:cs typeface="Arial" pitchFamily="34" charset="0"/>
              </a:rPr>
              <a:t>CO</a:t>
            </a:r>
            <a:r>
              <a:rPr lang="en-US" sz="2800" baseline="-25000" dirty="0">
                <a:cs typeface="Arial" pitchFamily="34" charset="0"/>
              </a:rPr>
              <a:t>2</a:t>
            </a:r>
            <a:r>
              <a:rPr lang="en-US" sz="2800" dirty="0">
                <a:cs typeface="Arial" pitchFamily="34" charset="0"/>
              </a:rPr>
              <a:t>/ ton</a:t>
            </a:r>
            <a:r>
              <a:rPr lang="en-US" altLang="ja-JP" sz="2800" dirty="0">
                <a:cs typeface="Arial" pitchFamily="34" charset="0"/>
              </a:rPr>
              <a:t>-</a:t>
            </a:r>
            <a:r>
              <a:rPr lang="ja-JP" altLang="en-US" sz="2800" dirty="0">
                <a:cs typeface="Arial" pitchFamily="34" charset="0"/>
              </a:rPr>
              <a:t>ステンレス</a:t>
            </a:r>
            <a:r>
              <a:rPr lang="en-US" sz="2800" dirty="0">
                <a:cs typeface="Arial" pitchFamily="34" charset="0"/>
              </a:rPr>
              <a:t> </a:t>
            </a:r>
            <a:r>
              <a:rPr lang="en-US" sz="2800" baseline="30000" dirty="0">
                <a:cs typeface="Arial" pitchFamily="34" charset="0"/>
              </a:rPr>
              <a:t>(16)</a:t>
            </a:r>
          </a:p>
        </p:txBody>
      </p:sp>
      <p:sp>
        <p:nvSpPr>
          <p:cNvPr id="15" name="Rechteck 6"/>
          <p:cNvSpPr/>
          <p:nvPr/>
        </p:nvSpPr>
        <p:spPr>
          <a:xfrm>
            <a:off x="5822850" y="4892967"/>
            <a:ext cx="3357662" cy="1200329"/>
          </a:xfrm>
          <a:prstGeom prst="rect">
            <a:avLst/>
          </a:prstGeom>
        </p:spPr>
        <p:txBody>
          <a:bodyPr wrap="square">
            <a:spAutoFit/>
          </a:bodyPr>
          <a:lstStyle/>
          <a:p>
            <a:r>
              <a:rPr lang="ja-JP" altLang="en-US" dirty="0">
                <a:cs typeface="Arial" pitchFamily="34" charset="0"/>
              </a:rPr>
              <a:t>排出量内訳</a:t>
            </a:r>
            <a:r>
              <a:rPr lang="en-US" dirty="0">
                <a:cs typeface="Arial" pitchFamily="34" charset="0"/>
              </a:rPr>
              <a:t>:</a:t>
            </a:r>
          </a:p>
          <a:p>
            <a:pPr marL="342900" indent="-342900">
              <a:buFont typeface="Arial" panose="020B0604020202020204" pitchFamily="34" charset="0"/>
              <a:buChar char="•"/>
            </a:pPr>
            <a:r>
              <a:rPr lang="ja-JP" altLang="en-US" dirty="0">
                <a:cs typeface="Arial" pitchFamily="34" charset="0"/>
              </a:rPr>
              <a:t>原材料</a:t>
            </a:r>
            <a:r>
              <a:rPr lang="en-US" dirty="0">
                <a:cs typeface="Arial" pitchFamily="34" charset="0"/>
              </a:rPr>
              <a:t>: 70 %</a:t>
            </a:r>
          </a:p>
          <a:p>
            <a:pPr marL="342900" indent="-342900">
              <a:buFont typeface="Arial" panose="020B0604020202020204" pitchFamily="34" charset="0"/>
              <a:buChar char="•"/>
            </a:pPr>
            <a:r>
              <a:rPr lang="ja-JP" altLang="en-US" dirty="0">
                <a:cs typeface="Arial" pitchFamily="34" charset="0"/>
              </a:rPr>
              <a:t>発電</a:t>
            </a:r>
            <a:r>
              <a:rPr lang="en-US" dirty="0">
                <a:cs typeface="Arial" pitchFamily="34" charset="0"/>
              </a:rPr>
              <a:t>: 17 %</a:t>
            </a:r>
          </a:p>
          <a:p>
            <a:pPr marL="342900" indent="-342900">
              <a:buFont typeface="Arial" panose="020B0604020202020204" pitchFamily="34" charset="0"/>
              <a:buChar char="•"/>
            </a:pPr>
            <a:r>
              <a:rPr lang="ja-JP" altLang="en-US" dirty="0">
                <a:cs typeface="Arial" pitchFamily="34" charset="0"/>
              </a:rPr>
              <a:t>製鋼</a:t>
            </a:r>
            <a:r>
              <a:rPr lang="en-US" dirty="0">
                <a:cs typeface="Arial" pitchFamily="34" charset="0"/>
              </a:rPr>
              <a:t>: 9%</a:t>
            </a:r>
          </a:p>
        </p:txBody>
      </p:sp>
      <p:sp>
        <p:nvSpPr>
          <p:cNvPr id="4" name="テキスト ボックス 3"/>
          <p:cNvSpPr txBox="1"/>
          <p:nvPr/>
        </p:nvSpPr>
        <p:spPr>
          <a:xfrm>
            <a:off x="6047014" y="3672000"/>
            <a:ext cx="792088" cy="184666"/>
          </a:xfrm>
          <a:prstGeom prst="rect">
            <a:avLst/>
          </a:prstGeom>
          <a:solidFill>
            <a:schemeClr val="bg1"/>
          </a:solidFill>
        </p:spPr>
        <p:txBody>
          <a:bodyPr wrap="square" lIns="0" tIns="0" rIns="0" bIns="0" rtlCol="0">
            <a:spAutoFit/>
          </a:bodyPr>
          <a:lstStyle/>
          <a:p>
            <a:r>
              <a:rPr kumimoji="1" lang="ja-JP" altLang="en-US" sz="1200" b="1" dirty="0"/>
              <a:t>その他</a:t>
            </a:r>
          </a:p>
        </p:txBody>
      </p:sp>
      <p:sp>
        <p:nvSpPr>
          <p:cNvPr id="14" name="テキスト ボックス 13"/>
          <p:cNvSpPr txBox="1"/>
          <p:nvPr/>
        </p:nvSpPr>
        <p:spPr>
          <a:xfrm>
            <a:off x="6066916" y="3901032"/>
            <a:ext cx="792088" cy="257369"/>
          </a:xfrm>
          <a:prstGeom prst="rect">
            <a:avLst/>
          </a:prstGeom>
          <a:solidFill>
            <a:schemeClr val="bg1"/>
          </a:solidFill>
        </p:spPr>
        <p:txBody>
          <a:bodyPr wrap="square" lIns="0" tIns="36000" rIns="0" bIns="36000" rtlCol="0">
            <a:spAutoFit/>
          </a:bodyPr>
          <a:lstStyle/>
          <a:p>
            <a:r>
              <a:rPr kumimoji="1" lang="ja-JP" altLang="en-US" sz="1200" b="1" dirty="0"/>
              <a:t>電力</a:t>
            </a:r>
          </a:p>
        </p:txBody>
      </p:sp>
      <p:sp>
        <p:nvSpPr>
          <p:cNvPr id="16" name="テキスト ボックス 15"/>
          <p:cNvSpPr txBox="1"/>
          <p:nvPr/>
        </p:nvSpPr>
        <p:spPr>
          <a:xfrm>
            <a:off x="6047013" y="4140454"/>
            <a:ext cx="1454667" cy="257369"/>
          </a:xfrm>
          <a:prstGeom prst="rect">
            <a:avLst/>
          </a:prstGeom>
          <a:solidFill>
            <a:schemeClr val="bg1"/>
          </a:solidFill>
        </p:spPr>
        <p:txBody>
          <a:bodyPr wrap="square" lIns="0" tIns="36000" rIns="0" bIns="36000" rtlCol="0">
            <a:spAutoFit/>
          </a:bodyPr>
          <a:lstStyle/>
          <a:p>
            <a:r>
              <a:rPr kumimoji="1" lang="ja-JP" altLang="en-US" sz="1200" b="1" dirty="0"/>
              <a:t>直接排出</a:t>
            </a:r>
          </a:p>
        </p:txBody>
      </p:sp>
      <p:sp>
        <p:nvSpPr>
          <p:cNvPr id="17" name="テキスト ボックス 16"/>
          <p:cNvSpPr txBox="1"/>
          <p:nvPr/>
        </p:nvSpPr>
        <p:spPr>
          <a:xfrm>
            <a:off x="6744931" y="3001078"/>
            <a:ext cx="1454667" cy="366424"/>
          </a:xfrm>
          <a:prstGeom prst="rect">
            <a:avLst/>
          </a:prstGeom>
          <a:solidFill>
            <a:schemeClr val="bg1"/>
          </a:solidFill>
        </p:spPr>
        <p:txBody>
          <a:bodyPr wrap="square" lIns="0" tIns="144000" rIns="0" bIns="36000" rtlCol="0">
            <a:spAutoFit/>
          </a:bodyPr>
          <a:lstStyle/>
          <a:p>
            <a:r>
              <a:rPr kumimoji="1" lang="ja-JP" altLang="en-US" sz="1200" b="1" dirty="0"/>
              <a:t>原料</a:t>
            </a:r>
          </a:p>
        </p:txBody>
      </p:sp>
      <p:sp>
        <p:nvSpPr>
          <p:cNvPr id="18" name="Slide Number Placeholder 3">
            <a:extLst>
              <a:ext uri="{FF2B5EF4-FFF2-40B4-BE49-F238E27FC236}">
                <a16:creationId xmlns:a16="http://schemas.microsoft.com/office/drawing/2014/main" id="{1089A385-DEF6-41AF-AC28-1B42139AEFF5}"/>
              </a:ext>
            </a:extLst>
          </p:cNvPr>
          <p:cNvSpPr>
            <a:spLocks noGrp="1"/>
          </p:cNvSpPr>
          <p:nvPr>
            <p:ph type="sldNum" sz="quarter" idx="12"/>
          </p:nvPr>
        </p:nvSpPr>
        <p:spPr>
          <a:xfrm>
            <a:off x="8718872" y="6465272"/>
            <a:ext cx="396000" cy="365125"/>
          </a:xfrm>
        </p:spPr>
        <p:txBody>
          <a:bodyPr lIns="0" tIns="0" rIns="0" bIns="0"/>
          <a:lstStyle/>
          <a:p>
            <a:fld id="{BF73EC7F-79ED-4C17-9829-92AE53B2AB65}" type="slidenum">
              <a:rPr lang="fr-BE" smtClean="0"/>
              <a:t>12</a:t>
            </a:fld>
            <a:endParaRPr lang="fr-BE" dirty="0"/>
          </a:p>
        </p:txBody>
      </p:sp>
    </p:spTree>
    <p:extLst>
      <p:ext uri="{BB962C8B-B14F-4D97-AF65-F5344CB8AC3E}">
        <p14:creationId xmlns:p14="http://schemas.microsoft.com/office/powerpoint/2010/main" val="2845886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一次エネルギー需要</a:t>
            </a:r>
            <a:r>
              <a:rPr lang="fr-FR" dirty="0"/>
              <a:t> </a:t>
            </a:r>
            <a:r>
              <a:rPr lang="fr-FR" baseline="50000" dirty="0"/>
              <a:t>18</a:t>
            </a:r>
          </a:p>
        </p:txBody>
      </p:sp>
      <p:grpSp>
        <p:nvGrpSpPr>
          <p:cNvPr id="7" name="Group 6"/>
          <p:cNvGrpSpPr/>
          <p:nvPr/>
        </p:nvGrpSpPr>
        <p:grpSpPr>
          <a:xfrm>
            <a:off x="1541463" y="1268760"/>
            <a:ext cx="6059487" cy="4822825"/>
            <a:chOff x="1541463" y="1268760"/>
            <a:chExt cx="6059487" cy="4822825"/>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1463" y="1268760"/>
              <a:ext cx="6059487" cy="482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5220072" y="2996952"/>
              <a:ext cx="0" cy="21959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364088" y="2616603"/>
              <a:ext cx="1872208" cy="369332"/>
            </a:xfrm>
            <a:prstGeom prst="rect">
              <a:avLst/>
            </a:prstGeom>
            <a:noFill/>
          </p:spPr>
          <p:txBody>
            <a:bodyPr wrap="square" rtlCol="0">
              <a:spAutoFit/>
            </a:bodyPr>
            <a:lstStyle/>
            <a:p>
              <a:r>
                <a:rPr lang="fr-FR" dirty="0" err="1"/>
                <a:t>Present</a:t>
              </a:r>
              <a:r>
                <a:rPr lang="fr-FR" dirty="0"/>
                <a:t> situation*</a:t>
              </a:r>
            </a:p>
          </p:txBody>
        </p:sp>
      </p:grpSp>
      <p:sp>
        <p:nvSpPr>
          <p:cNvPr id="10" name="TextBox 9"/>
          <p:cNvSpPr txBox="1"/>
          <p:nvPr/>
        </p:nvSpPr>
        <p:spPr>
          <a:xfrm>
            <a:off x="1547664" y="6093296"/>
            <a:ext cx="5832648" cy="369332"/>
          </a:xfrm>
          <a:prstGeom prst="rect">
            <a:avLst/>
          </a:prstGeom>
          <a:noFill/>
        </p:spPr>
        <p:txBody>
          <a:bodyPr wrap="square" rtlCol="0">
            <a:spAutoFit/>
          </a:bodyPr>
          <a:lstStyle/>
          <a:p>
            <a:r>
              <a:rPr lang="fr-FR" dirty="0"/>
              <a:t>* The </a:t>
            </a:r>
            <a:r>
              <a:rPr lang="fr-FR" dirty="0" err="1"/>
              <a:t>recycled</a:t>
            </a:r>
            <a:r>
              <a:rPr lang="fr-FR" dirty="0"/>
              <a:t> content </a:t>
            </a:r>
            <a:r>
              <a:rPr lang="fr-FR" dirty="0" err="1"/>
              <a:t>is</a:t>
            </a:r>
            <a:r>
              <a:rPr lang="fr-FR" dirty="0"/>
              <a:t> </a:t>
            </a:r>
            <a:r>
              <a:rPr lang="fr-FR" dirty="0" err="1"/>
              <a:t>limited</a:t>
            </a:r>
            <a:r>
              <a:rPr lang="fr-FR" dirty="0"/>
              <a:t> by </a:t>
            </a:r>
            <a:r>
              <a:rPr lang="fr-FR" dirty="0" err="1"/>
              <a:t>scrap</a:t>
            </a:r>
            <a:r>
              <a:rPr lang="fr-FR" dirty="0"/>
              <a:t> </a:t>
            </a:r>
            <a:r>
              <a:rPr lang="fr-FR" dirty="0" err="1"/>
              <a:t>availability</a:t>
            </a:r>
            <a:endParaRPr lang="fr-FR" dirty="0"/>
          </a:p>
        </p:txBody>
      </p:sp>
      <p:sp>
        <p:nvSpPr>
          <p:cNvPr id="12" name="テキスト ボックス 11"/>
          <p:cNvSpPr txBox="1"/>
          <p:nvPr/>
        </p:nvSpPr>
        <p:spPr>
          <a:xfrm>
            <a:off x="5382239" y="2724853"/>
            <a:ext cx="1656184" cy="246221"/>
          </a:xfrm>
          <a:prstGeom prst="rect">
            <a:avLst/>
          </a:prstGeom>
          <a:solidFill>
            <a:schemeClr val="bg1"/>
          </a:solidFill>
        </p:spPr>
        <p:txBody>
          <a:bodyPr wrap="square" lIns="0" tIns="0" rIns="72000" bIns="0" rtlCol="0">
            <a:spAutoFit/>
          </a:bodyPr>
          <a:lstStyle/>
          <a:p>
            <a:pPr algn="r"/>
            <a:r>
              <a:rPr kumimoji="1" lang="ja-JP" altLang="en-US" sz="1600" b="1" dirty="0"/>
              <a:t>現　状</a:t>
            </a:r>
          </a:p>
        </p:txBody>
      </p:sp>
      <p:sp>
        <p:nvSpPr>
          <p:cNvPr id="11" name="テキスト ボックス 10"/>
          <p:cNvSpPr txBox="1"/>
          <p:nvPr/>
        </p:nvSpPr>
        <p:spPr>
          <a:xfrm>
            <a:off x="3102962" y="5583614"/>
            <a:ext cx="2346405" cy="338554"/>
          </a:xfrm>
          <a:prstGeom prst="rect">
            <a:avLst/>
          </a:prstGeom>
          <a:solidFill>
            <a:schemeClr val="bg1"/>
          </a:solidFill>
        </p:spPr>
        <p:txBody>
          <a:bodyPr wrap="square" rIns="36000" rtlCol="0">
            <a:spAutoFit/>
          </a:bodyPr>
          <a:lstStyle/>
          <a:p>
            <a:pPr algn="r"/>
            <a:r>
              <a:rPr lang="ja-JP" altLang="ja-JP" sz="1600" b="1" dirty="0"/>
              <a:t>リサイクル量</a:t>
            </a:r>
            <a:endParaRPr kumimoji="1" lang="ja-JP" altLang="en-US" sz="1600" b="1" dirty="0"/>
          </a:p>
        </p:txBody>
      </p:sp>
      <p:sp>
        <p:nvSpPr>
          <p:cNvPr id="13" name="Title 3"/>
          <p:cNvSpPr txBox="1">
            <a:spLocks/>
          </p:cNvSpPr>
          <p:nvPr/>
        </p:nvSpPr>
        <p:spPr>
          <a:xfrm>
            <a:off x="1755292" y="6165304"/>
            <a:ext cx="5486400" cy="283369"/>
          </a:xfrm>
          <a:prstGeom prst="rect">
            <a:avLst/>
          </a:prstGeom>
          <a:solidFill>
            <a:schemeClr val="bg1"/>
          </a:solidFill>
        </p:spPr>
        <p:txBody>
          <a:bodyPr vert="horz" lIns="36000" tIns="45720" rIns="91440" bIns="45720" rtlCol="0" anchor="ctr">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ja-JP" altLang="ja-JP" b="1" dirty="0"/>
              <a:t>リサイクル量はスクラップ発生量により限定される</a:t>
            </a:r>
            <a:r>
              <a:rPr lang="ja-JP" altLang="en-US" b="1" dirty="0"/>
              <a:t>。</a:t>
            </a:r>
            <a:endParaRPr lang="fr-BE" b="1" dirty="0"/>
          </a:p>
        </p:txBody>
      </p:sp>
      <p:sp>
        <p:nvSpPr>
          <p:cNvPr id="14" name="Slide Number Placeholder 3">
            <a:extLst>
              <a:ext uri="{FF2B5EF4-FFF2-40B4-BE49-F238E27FC236}">
                <a16:creationId xmlns:a16="http://schemas.microsoft.com/office/drawing/2014/main" id="{06097073-27D3-4263-8FF1-793CBA32AA96}"/>
              </a:ext>
            </a:extLst>
          </p:cNvPr>
          <p:cNvSpPr>
            <a:spLocks noGrp="1"/>
          </p:cNvSpPr>
          <p:nvPr>
            <p:ph type="sldNum" sz="quarter" idx="12"/>
          </p:nvPr>
        </p:nvSpPr>
        <p:spPr>
          <a:xfrm>
            <a:off x="8718872" y="6465272"/>
            <a:ext cx="396000" cy="365125"/>
          </a:xfrm>
        </p:spPr>
        <p:txBody>
          <a:bodyPr lIns="0" tIns="0" rIns="0" bIns="0"/>
          <a:lstStyle/>
          <a:p>
            <a:fld id="{BF73EC7F-79ED-4C17-9829-92AE53B2AB65}" type="slidenum">
              <a:rPr lang="fr-BE" smtClean="0"/>
              <a:t>13</a:t>
            </a:fld>
            <a:endParaRPr lang="fr-BE" dirty="0"/>
          </a:p>
        </p:txBody>
      </p:sp>
    </p:spTree>
    <p:extLst>
      <p:ext uri="{BB962C8B-B14F-4D97-AF65-F5344CB8AC3E}">
        <p14:creationId xmlns:p14="http://schemas.microsoft.com/office/powerpoint/2010/main" val="525394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normAutofit fontScale="90000"/>
          </a:bodyPr>
          <a:lstStyle/>
          <a:p>
            <a:r>
              <a:rPr lang="ja-JP" altLang="en-US" dirty="0"/>
              <a:t>「ゆりかごからゲートまで」</a:t>
            </a:r>
            <a:r>
              <a:rPr lang="ja-JP" altLang="en-US" sz="2700" dirty="0"/>
              <a:t>（原料調達～製品出荷）</a:t>
            </a:r>
            <a:br>
              <a:rPr lang="en-US" altLang="ja-JP" dirty="0"/>
            </a:br>
            <a:r>
              <a:rPr lang="ja-JP" altLang="en-US" dirty="0"/>
              <a:t>金属材料の製造における環境影響</a:t>
            </a:r>
            <a:r>
              <a:rPr lang="en-US" altLang="ja-JP" baseline="30000" dirty="0"/>
              <a:t>19</a:t>
            </a:r>
            <a:endParaRPr lang="fr-BE" baseline="30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95913957"/>
              </p:ext>
            </p:extLst>
          </p:nvPr>
        </p:nvGraphicFramePr>
        <p:xfrm>
          <a:off x="457200" y="1600200"/>
          <a:ext cx="8229600" cy="2862571"/>
        </p:xfrm>
        <a:graphic>
          <a:graphicData uri="http://schemas.openxmlformats.org/drawingml/2006/table">
            <a:tbl>
              <a:tblPr firstRow="1" bandRow="1">
                <a:tableStyleId>{9DCAF9ED-07DC-4A11-8D7F-57B35C25682E}</a:tableStyleId>
              </a:tblPr>
              <a:tblGrid>
                <a:gridCol w="1371600">
                  <a:extLst>
                    <a:ext uri="{9D8B030D-6E8A-4147-A177-3AD203B41FA5}">
                      <a16:colId xmlns:a16="http://schemas.microsoft.com/office/drawing/2014/main" val="20000"/>
                    </a:ext>
                  </a:extLst>
                </a:gridCol>
                <a:gridCol w="2959224">
                  <a:extLst>
                    <a:ext uri="{9D8B030D-6E8A-4147-A177-3AD203B41FA5}">
                      <a16:colId xmlns:a16="http://schemas.microsoft.com/office/drawing/2014/main" val="20001"/>
                    </a:ext>
                  </a:extLst>
                </a:gridCol>
                <a:gridCol w="974694">
                  <a:extLst>
                    <a:ext uri="{9D8B030D-6E8A-4147-A177-3AD203B41FA5}">
                      <a16:colId xmlns:a16="http://schemas.microsoft.com/office/drawing/2014/main" val="20002"/>
                    </a:ext>
                  </a:extLst>
                </a:gridCol>
                <a:gridCol w="974694">
                  <a:extLst>
                    <a:ext uri="{9D8B030D-6E8A-4147-A177-3AD203B41FA5}">
                      <a16:colId xmlns:a16="http://schemas.microsoft.com/office/drawing/2014/main" val="20003"/>
                    </a:ext>
                  </a:extLst>
                </a:gridCol>
                <a:gridCol w="974694">
                  <a:extLst>
                    <a:ext uri="{9D8B030D-6E8A-4147-A177-3AD203B41FA5}">
                      <a16:colId xmlns:a16="http://schemas.microsoft.com/office/drawing/2014/main" val="20004"/>
                    </a:ext>
                  </a:extLst>
                </a:gridCol>
                <a:gridCol w="974694">
                  <a:extLst>
                    <a:ext uri="{9D8B030D-6E8A-4147-A177-3AD203B41FA5}">
                      <a16:colId xmlns:a16="http://schemas.microsoft.com/office/drawing/2014/main" val="20005"/>
                    </a:ext>
                  </a:extLst>
                </a:gridCol>
              </a:tblGrid>
              <a:tr h="370840">
                <a:tc>
                  <a:txBody>
                    <a:bodyPr/>
                    <a:lstStyle/>
                    <a:p>
                      <a:r>
                        <a:rPr lang="ja-JP" altLang="en-US" dirty="0"/>
                        <a:t>金属</a:t>
                      </a:r>
                      <a:endParaRPr lang="fr-BE" dirty="0"/>
                    </a:p>
                  </a:txBody>
                  <a:tcPr/>
                </a:tc>
                <a:tc>
                  <a:txBody>
                    <a:bodyPr/>
                    <a:lstStyle/>
                    <a:p>
                      <a:r>
                        <a:rPr lang="ja-JP" altLang="en-US" dirty="0"/>
                        <a:t>プロセス</a:t>
                      </a:r>
                      <a:endParaRPr lang="fr-BE" dirty="0"/>
                    </a:p>
                  </a:txBody>
                  <a:tcPr/>
                </a:tc>
                <a:tc>
                  <a:txBody>
                    <a:bodyPr/>
                    <a:lstStyle/>
                    <a:p>
                      <a:pPr algn="ctr" fontAlgn="ctr"/>
                      <a:r>
                        <a:rPr lang="en-US" sz="1600" u="none" strike="noStrike" noProof="0" dirty="0">
                          <a:effectLst/>
                        </a:rPr>
                        <a:t>GER (MJ/kg)</a:t>
                      </a:r>
                      <a:endParaRPr lang="en-US" sz="1600" b="1" i="0" u="none" strike="noStrike" noProof="0" dirty="0">
                        <a:solidFill>
                          <a:schemeClr val="bg1"/>
                        </a:solidFill>
                        <a:effectLst/>
                        <a:latin typeface="Calibri"/>
                      </a:endParaRPr>
                    </a:p>
                  </a:txBody>
                  <a:tcPr marL="7611" marR="7611" marT="7611" marB="0" anchor="ctr"/>
                </a:tc>
                <a:tc>
                  <a:txBody>
                    <a:bodyPr/>
                    <a:lstStyle/>
                    <a:p>
                      <a:pPr algn="ctr" fontAlgn="ctr"/>
                      <a:r>
                        <a:rPr lang="en-US" sz="1600" u="none" strike="noStrike" noProof="0" dirty="0">
                          <a:effectLst/>
                        </a:rPr>
                        <a:t>GWP</a:t>
                      </a:r>
                    </a:p>
                    <a:p>
                      <a:pPr algn="ctr" fontAlgn="ctr"/>
                      <a:r>
                        <a:rPr lang="en-US" sz="1600" u="none" strike="noStrike" noProof="0" dirty="0">
                          <a:effectLst/>
                        </a:rPr>
                        <a:t>(kg CO</a:t>
                      </a:r>
                      <a:r>
                        <a:rPr lang="en-US" sz="1600" u="none" strike="noStrike" baseline="-25000" noProof="0" dirty="0">
                          <a:effectLst/>
                        </a:rPr>
                        <a:t>2e</a:t>
                      </a:r>
                      <a:r>
                        <a:rPr lang="en-US" sz="1600" u="none" strike="noStrike" noProof="0" dirty="0">
                          <a:effectLst/>
                        </a:rPr>
                        <a:t>/kg)</a:t>
                      </a:r>
                      <a:endParaRPr lang="en-US" sz="1600" b="1" i="0" u="none" strike="noStrike" noProof="0" dirty="0">
                        <a:solidFill>
                          <a:schemeClr val="bg1"/>
                        </a:solidFill>
                        <a:effectLst/>
                        <a:latin typeface="Calibri"/>
                      </a:endParaRPr>
                    </a:p>
                  </a:txBody>
                  <a:tcPr marL="7611" marR="7611" marT="7611" marB="0" anchor="ctr"/>
                </a:tc>
                <a:tc>
                  <a:txBody>
                    <a:bodyPr/>
                    <a:lstStyle/>
                    <a:p>
                      <a:pPr algn="ctr" fontAlgn="ctr"/>
                      <a:r>
                        <a:rPr lang="en-US" sz="1600" u="none" strike="noStrike" noProof="0" dirty="0">
                          <a:effectLst/>
                        </a:rPr>
                        <a:t>AP</a:t>
                      </a:r>
                    </a:p>
                    <a:p>
                      <a:pPr algn="ctr" fontAlgn="ctr"/>
                      <a:r>
                        <a:rPr lang="en-US" sz="1600" u="none" strike="noStrike" noProof="0" dirty="0">
                          <a:effectLst/>
                        </a:rPr>
                        <a:t>(kg SO</a:t>
                      </a:r>
                      <a:r>
                        <a:rPr lang="en-US" sz="1600" u="none" strike="noStrike" baseline="-25000" noProof="0" dirty="0">
                          <a:effectLst/>
                        </a:rPr>
                        <a:t>2e</a:t>
                      </a:r>
                      <a:r>
                        <a:rPr lang="en-US" sz="1600" u="none" strike="noStrike" noProof="0" dirty="0">
                          <a:effectLst/>
                        </a:rPr>
                        <a:t>/kg)</a:t>
                      </a:r>
                      <a:endParaRPr lang="en-US" sz="1600" b="1" i="0" u="none" strike="noStrike" noProof="0" dirty="0">
                        <a:solidFill>
                          <a:schemeClr val="bg1"/>
                        </a:solidFill>
                        <a:effectLst/>
                        <a:latin typeface="Calibri"/>
                      </a:endParaRPr>
                    </a:p>
                  </a:txBody>
                  <a:tcPr marL="7611" marR="7611" marT="7611" marB="0" anchor="ctr"/>
                </a:tc>
                <a:tc>
                  <a:txBody>
                    <a:bodyPr/>
                    <a:lstStyle/>
                    <a:p>
                      <a:pPr algn="ctr" fontAlgn="ctr"/>
                      <a:r>
                        <a:rPr lang="en-US" sz="1600" u="none" strike="noStrike" noProof="0" dirty="0">
                          <a:effectLst/>
                        </a:rPr>
                        <a:t>SWB (kg/kg)</a:t>
                      </a:r>
                      <a:endParaRPr lang="en-US" sz="1600" b="1" i="0" u="none" strike="noStrike" noProof="0" dirty="0">
                        <a:solidFill>
                          <a:schemeClr val="bg1"/>
                        </a:solidFill>
                        <a:effectLst/>
                        <a:latin typeface="Calibri"/>
                      </a:endParaRPr>
                    </a:p>
                  </a:txBody>
                  <a:tcPr marL="7611" marR="7611" marT="7611" marB="0" anchor="ctr"/>
                </a:tc>
                <a:extLst>
                  <a:ext uri="{0D108BD9-81ED-4DB2-BD59-A6C34878D82A}">
                    <a16:rowId xmlns:a16="http://schemas.microsoft.com/office/drawing/2014/main" val="10000"/>
                  </a:ext>
                </a:extLst>
              </a:tr>
              <a:tr h="370840">
                <a:tc>
                  <a:txBody>
                    <a:bodyPr/>
                    <a:lstStyle/>
                    <a:p>
                      <a:r>
                        <a:rPr lang="ja-JP" altLang="en-US" dirty="0"/>
                        <a:t>ステンレス</a:t>
                      </a:r>
                      <a:endParaRPr lang="fr-BE" dirty="0"/>
                    </a:p>
                  </a:txBody>
                  <a:tcPr/>
                </a:tc>
                <a:tc>
                  <a:txBody>
                    <a:bodyPr/>
                    <a:lstStyle/>
                    <a:p>
                      <a:r>
                        <a:rPr lang="ja-JP" altLang="en-US" dirty="0"/>
                        <a:t>電気炉＋脱炭工程</a:t>
                      </a:r>
                      <a:endParaRPr lang="fr-BE" dirty="0"/>
                    </a:p>
                  </a:txBody>
                  <a:tcPr/>
                </a:tc>
                <a:tc>
                  <a:txBody>
                    <a:bodyPr/>
                    <a:lstStyle/>
                    <a:p>
                      <a:pPr algn="ctr"/>
                      <a:r>
                        <a:rPr lang="fr-BE" dirty="0"/>
                        <a:t>75</a:t>
                      </a:r>
                    </a:p>
                  </a:txBody>
                  <a:tcPr anchor="ctr"/>
                </a:tc>
                <a:tc>
                  <a:txBody>
                    <a:bodyPr/>
                    <a:lstStyle/>
                    <a:p>
                      <a:pPr algn="ctr"/>
                      <a:r>
                        <a:rPr lang="fr-BE" dirty="0"/>
                        <a:t>6.8</a:t>
                      </a:r>
                    </a:p>
                  </a:txBody>
                  <a:tcPr anchor="ctr"/>
                </a:tc>
                <a:tc>
                  <a:txBody>
                    <a:bodyPr/>
                    <a:lstStyle/>
                    <a:p>
                      <a:pPr algn="ctr"/>
                      <a:r>
                        <a:rPr lang="fr-BE" dirty="0"/>
                        <a:t>0.051</a:t>
                      </a:r>
                    </a:p>
                  </a:txBody>
                  <a:tcPr anchor="ctr"/>
                </a:tc>
                <a:tc>
                  <a:txBody>
                    <a:bodyPr/>
                    <a:lstStyle/>
                    <a:p>
                      <a:pPr algn="ctr"/>
                      <a:r>
                        <a:rPr lang="fr-BE" dirty="0"/>
                        <a:t>6.4</a:t>
                      </a:r>
                    </a:p>
                  </a:txBody>
                  <a:tcPr anchor="ctr"/>
                </a:tc>
                <a:extLst>
                  <a:ext uri="{0D108BD9-81ED-4DB2-BD59-A6C34878D82A}">
                    <a16:rowId xmlns:a16="http://schemas.microsoft.com/office/drawing/2014/main" val="10001"/>
                  </a:ext>
                </a:extLst>
              </a:tr>
              <a:tr h="370840">
                <a:tc>
                  <a:txBody>
                    <a:bodyPr/>
                    <a:lstStyle/>
                    <a:p>
                      <a:r>
                        <a:rPr lang="ja-JP" altLang="en-US" dirty="0"/>
                        <a:t>鉄鋼</a:t>
                      </a:r>
                      <a:endParaRPr lang="fr-BE" dirty="0"/>
                    </a:p>
                  </a:txBody>
                  <a:tcPr/>
                </a:tc>
                <a:tc>
                  <a:txBody>
                    <a:bodyPr/>
                    <a:lstStyle/>
                    <a:p>
                      <a:r>
                        <a:rPr lang="ja-JP" altLang="en-US" dirty="0"/>
                        <a:t>一貫プロセス（高炉＋転炉）</a:t>
                      </a:r>
                      <a:endParaRPr lang="fr-BE" dirty="0"/>
                    </a:p>
                  </a:txBody>
                  <a:tcPr/>
                </a:tc>
                <a:tc>
                  <a:txBody>
                    <a:bodyPr/>
                    <a:lstStyle/>
                    <a:p>
                      <a:pPr algn="ctr"/>
                      <a:r>
                        <a:rPr lang="fr-BE" dirty="0"/>
                        <a:t>23</a:t>
                      </a:r>
                    </a:p>
                  </a:txBody>
                  <a:tcPr anchor="ctr"/>
                </a:tc>
                <a:tc>
                  <a:txBody>
                    <a:bodyPr/>
                    <a:lstStyle/>
                    <a:p>
                      <a:pPr algn="ctr"/>
                      <a:r>
                        <a:rPr lang="fr-BE" dirty="0"/>
                        <a:t>2.3</a:t>
                      </a:r>
                    </a:p>
                  </a:txBody>
                  <a:tcPr anchor="ctr"/>
                </a:tc>
                <a:tc>
                  <a:txBody>
                    <a:bodyPr/>
                    <a:lstStyle/>
                    <a:p>
                      <a:pPr algn="ctr"/>
                      <a:r>
                        <a:rPr lang="fr-BE" dirty="0"/>
                        <a:t>0.020</a:t>
                      </a:r>
                    </a:p>
                  </a:txBody>
                  <a:tcPr anchor="ctr"/>
                </a:tc>
                <a:tc>
                  <a:txBody>
                    <a:bodyPr/>
                    <a:lstStyle/>
                    <a:p>
                      <a:pPr algn="ctr"/>
                      <a:r>
                        <a:rPr lang="fr-BE" dirty="0"/>
                        <a:t>2.4</a:t>
                      </a:r>
                    </a:p>
                  </a:txBody>
                  <a:tcPr anchor="ctr"/>
                </a:tc>
                <a:extLst>
                  <a:ext uri="{0D108BD9-81ED-4DB2-BD59-A6C34878D82A}">
                    <a16:rowId xmlns:a16="http://schemas.microsoft.com/office/drawing/2014/main" val="10002"/>
                  </a:ext>
                </a:extLst>
              </a:tr>
              <a:tr h="370840">
                <a:tc>
                  <a:txBody>
                    <a:bodyPr/>
                    <a:lstStyle/>
                    <a:p>
                      <a:r>
                        <a:rPr lang="ja-JP" altLang="en-US" dirty="0"/>
                        <a:t>アルミ</a:t>
                      </a:r>
                      <a:endParaRPr lang="fr-BE" dirty="0"/>
                    </a:p>
                  </a:txBody>
                  <a:tcPr/>
                </a:tc>
                <a:tc>
                  <a:txBody>
                    <a:bodyPr/>
                    <a:lstStyle/>
                    <a:p>
                      <a:r>
                        <a:rPr lang="ja-JP" altLang="en-US" dirty="0"/>
                        <a:t>ベイヤー精製＋ホール・エルー製錬</a:t>
                      </a:r>
                      <a:endParaRPr lang="fr-BE" dirty="0"/>
                    </a:p>
                  </a:txBody>
                  <a:tcPr/>
                </a:tc>
                <a:tc>
                  <a:txBody>
                    <a:bodyPr/>
                    <a:lstStyle/>
                    <a:p>
                      <a:pPr algn="ctr"/>
                      <a:r>
                        <a:rPr lang="fr-BE" dirty="0"/>
                        <a:t>361</a:t>
                      </a:r>
                    </a:p>
                  </a:txBody>
                  <a:tcPr anchor="ctr"/>
                </a:tc>
                <a:tc>
                  <a:txBody>
                    <a:bodyPr/>
                    <a:lstStyle/>
                    <a:p>
                      <a:pPr algn="ctr"/>
                      <a:r>
                        <a:rPr lang="fr-BE" dirty="0"/>
                        <a:t>35.7</a:t>
                      </a:r>
                    </a:p>
                  </a:txBody>
                  <a:tcPr anchor="ctr"/>
                </a:tc>
                <a:tc>
                  <a:txBody>
                    <a:bodyPr/>
                    <a:lstStyle/>
                    <a:p>
                      <a:pPr algn="ctr"/>
                      <a:r>
                        <a:rPr lang="fr-BE" dirty="0"/>
                        <a:t>0.230</a:t>
                      </a:r>
                    </a:p>
                  </a:txBody>
                  <a:tcPr anchor="ctr"/>
                </a:tc>
                <a:tc>
                  <a:txBody>
                    <a:bodyPr/>
                    <a:lstStyle/>
                    <a:p>
                      <a:pPr algn="ctr"/>
                      <a:r>
                        <a:rPr lang="fr-BE" dirty="0"/>
                        <a:t>16.9</a:t>
                      </a:r>
                    </a:p>
                  </a:txBody>
                  <a:tcPr anchor="ctr"/>
                </a:tc>
                <a:extLst>
                  <a:ext uri="{0D108BD9-81ED-4DB2-BD59-A6C34878D82A}">
                    <a16:rowId xmlns:a16="http://schemas.microsoft.com/office/drawing/2014/main" val="10003"/>
                  </a:ext>
                </a:extLst>
              </a:tr>
              <a:tr h="370840">
                <a:tc rowSpan="2">
                  <a:txBody>
                    <a:bodyPr/>
                    <a:lstStyle/>
                    <a:p>
                      <a:r>
                        <a:rPr lang="ja-JP" altLang="en-US" dirty="0"/>
                        <a:t>銅</a:t>
                      </a:r>
                      <a:endParaRPr lang="fr-BE" dirty="0"/>
                    </a:p>
                  </a:txBody>
                  <a:tcPr/>
                </a:tc>
                <a:tc>
                  <a:txBody>
                    <a:bodyPr/>
                    <a:lstStyle/>
                    <a:p>
                      <a:r>
                        <a:rPr lang="ja-JP" altLang="en-US" dirty="0"/>
                        <a:t>精錬／加工／電解精錬</a:t>
                      </a:r>
                    </a:p>
                  </a:txBody>
                  <a:tcPr/>
                </a:tc>
                <a:tc>
                  <a:txBody>
                    <a:bodyPr/>
                    <a:lstStyle/>
                    <a:p>
                      <a:pPr algn="ctr"/>
                      <a:r>
                        <a:rPr lang="fr-BE" dirty="0"/>
                        <a:t>33</a:t>
                      </a:r>
                    </a:p>
                  </a:txBody>
                  <a:tcPr anchor="ctr"/>
                </a:tc>
                <a:tc>
                  <a:txBody>
                    <a:bodyPr/>
                    <a:lstStyle/>
                    <a:p>
                      <a:pPr algn="ctr"/>
                      <a:r>
                        <a:rPr lang="fr-BE" dirty="0"/>
                        <a:t>3.3</a:t>
                      </a:r>
                    </a:p>
                  </a:txBody>
                  <a:tcPr anchor="ctr"/>
                </a:tc>
                <a:tc>
                  <a:txBody>
                    <a:bodyPr/>
                    <a:lstStyle/>
                    <a:p>
                      <a:pPr algn="ctr"/>
                      <a:r>
                        <a:rPr lang="fr-BE" dirty="0"/>
                        <a:t>0.040</a:t>
                      </a:r>
                    </a:p>
                  </a:txBody>
                  <a:tcPr anchor="ctr"/>
                </a:tc>
                <a:tc>
                  <a:txBody>
                    <a:bodyPr/>
                    <a:lstStyle/>
                    <a:p>
                      <a:pPr algn="ctr"/>
                      <a:r>
                        <a:rPr lang="fr-BE" dirty="0"/>
                        <a:t>64</a:t>
                      </a:r>
                    </a:p>
                  </a:txBody>
                  <a:tcPr anchor="ctr"/>
                </a:tc>
                <a:extLst>
                  <a:ext uri="{0D108BD9-81ED-4DB2-BD59-A6C34878D82A}">
                    <a16:rowId xmlns:a16="http://schemas.microsoft.com/office/drawing/2014/main" val="10004"/>
                  </a:ext>
                </a:extLst>
              </a:tr>
              <a:tr h="370840">
                <a:tc vMerge="1">
                  <a:txBody>
                    <a:bodyPr/>
                    <a:lstStyle/>
                    <a:p>
                      <a:endParaRPr lang="fr-B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a:t>堆積浸出と</a:t>
                      </a:r>
                      <a:r>
                        <a:rPr lang="en-US" altLang="ja-JP" dirty="0"/>
                        <a:t>SX/EW</a:t>
                      </a:r>
                      <a:endParaRPr lang="fr-BE" dirty="0"/>
                    </a:p>
                  </a:txBody>
                  <a:tcPr/>
                </a:tc>
                <a:tc>
                  <a:txBody>
                    <a:bodyPr/>
                    <a:lstStyle/>
                    <a:p>
                      <a:pPr algn="ctr"/>
                      <a:r>
                        <a:rPr lang="fr-BE" dirty="0"/>
                        <a:t>64</a:t>
                      </a:r>
                    </a:p>
                  </a:txBody>
                  <a:tcPr anchor="ctr"/>
                </a:tc>
                <a:tc>
                  <a:txBody>
                    <a:bodyPr/>
                    <a:lstStyle/>
                    <a:p>
                      <a:pPr algn="ctr"/>
                      <a:r>
                        <a:rPr lang="fr-BE" dirty="0"/>
                        <a:t>6.2</a:t>
                      </a:r>
                    </a:p>
                  </a:txBody>
                  <a:tcPr anchor="ctr"/>
                </a:tc>
                <a:tc>
                  <a:txBody>
                    <a:bodyPr/>
                    <a:lstStyle/>
                    <a:p>
                      <a:pPr algn="ctr"/>
                      <a:r>
                        <a:rPr lang="fr-BE" dirty="0"/>
                        <a:t>-</a:t>
                      </a:r>
                    </a:p>
                  </a:txBody>
                  <a:tcPr anchor="ctr"/>
                </a:tc>
                <a:tc>
                  <a:txBody>
                    <a:bodyPr/>
                    <a:lstStyle/>
                    <a:p>
                      <a:pPr algn="ctr"/>
                      <a:r>
                        <a:rPr lang="fr-BE" dirty="0"/>
                        <a:t>125</a:t>
                      </a:r>
                    </a:p>
                  </a:txBody>
                  <a:tcPr anchor="ctr"/>
                </a:tc>
                <a:extLst>
                  <a:ext uri="{0D108BD9-81ED-4DB2-BD59-A6C34878D82A}">
                    <a16:rowId xmlns:a16="http://schemas.microsoft.com/office/drawing/2014/main" val="10005"/>
                  </a:ext>
                </a:extLst>
              </a:tr>
            </a:tbl>
          </a:graphicData>
        </a:graphic>
      </p:graphicFrame>
      <p:sp>
        <p:nvSpPr>
          <p:cNvPr id="10" name="TextBox 9"/>
          <p:cNvSpPr txBox="1"/>
          <p:nvPr/>
        </p:nvSpPr>
        <p:spPr>
          <a:xfrm>
            <a:off x="467544" y="4941168"/>
            <a:ext cx="8208912" cy="523220"/>
          </a:xfrm>
          <a:prstGeom prst="rect">
            <a:avLst/>
          </a:prstGeom>
          <a:noFill/>
        </p:spPr>
        <p:txBody>
          <a:bodyPr wrap="square" rtlCol="0">
            <a:spAutoFit/>
          </a:bodyPr>
          <a:lstStyle/>
          <a:p>
            <a:r>
              <a:rPr lang="en-US" sz="1400" dirty="0"/>
              <a:t>GER:</a:t>
            </a:r>
            <a:r>
              <a:rPr lang="ja-JP" altLang="en-US" sz="1400" dirty="0"/>
              <a:t>総エネルギー必要量</a:t>
            </a:r>
            <a:r>
              <a:rPr lang="en-US" altLang="ja-JP" sz="1400" dirty="0"/>
              <a:t>	</a:t>
            </a:r>
            <a:r>
              <a:rPr lang="en-US" sz="1400" dirty="0"/>
              <a:t>GWP:</a:t>
            </a:r>
            <a:r>
              <a:rPr lang="zh-CN" altLang="en-US" sz="1400" dirty="0">
                <a:latin typeface="ＭＳ Ｐゴシック" panose="020B0600070205080204" pitchFamily="50" charset="-128"/>
                <a:ea typeface="ＭＳ Ｐゴシック" panose="020B0600070205080204" pitchFamily="50" charset="-128"/>
              </a:rPr>
              <a:t>地球温暖化潜在性</a:t>
            </a:r>
            <a:endParaRPr lang="en-US" sz="1400" dirty="0">
              <a:latin typeface="ＭＳ Ｐゴシック" panose="020B0600070205080204" pitchFamily="50" charset="-128"/>
              <a:ea typeface="ＭＳ Ｐゴシック" panose="020B0600070205080204" pitchFamily="50" charset="-128"/>
            </a:endParaRPr>
          </a:p>
          <a:p>
            <a:r>
              <a:rPr lang="en-US" sz="1400" dirty="0"/>
              <a:t>Potential AP:</a:t>
            </a:r>
            <a:r>
              <a:rPr lang="ja-JP" altLang="en-US" sz="1400" dirty="0"/>
              <a:t>酸化潜在性</a:t>
            </a:r>
            <a:r>
              <a:rPr lang="en-US" sz="1400" dirty="0"/>
              <a:t>	 	SWB:</a:t>
            </a:r>
            <a:r>
              <a:rPr lang="zh-TW" altLang="en-US" sz="1400" dirty="0">
                <a:latin typeface="ＭＳ Ｐゴシック" panose="020B0600070205080204" pitchFamily="50" charset="-128"/>
                <a:ea typeface="ＭＳ Ｐゴシック" panose="020B0600070205080204" pitchFamily="50" charset="-128"/>
              </a:rPr>
              <a:t>固形廃棄物負荷</a:t>
            </a:r>
            <a:endParaRPr lang="en-US" sz="1400" dirty="0">
              <a:latin typeface="ＭＳ Ｐゴシック" panose="020B0600070205080204" pitchFamily="50" charset="-128"/>
              <a:ea typeface="ＭＳ Ｐゴシック" panose="020B0600070205080204" pitchFamily="50" charset="-128"/>
            </a:endParaRPr>
          </a:p>
        </p:txBody>
      </p:sp>
      <p:sp>
        <p:nvSpPr>
          <p:cNvPr id="7" name="Slide Number Placeholder 3">
            <a:extLst>
              <a:ext uri="{FF2B5EF4-FFF2-40B4-BE49-F238E27FC236}">
                <a16:creationId xmlns:a16="http://schemas.microsoft.com/office/drawing/2014/main" id="{2C0C876F-A455-45C7-ABC9-00DD886F0A05}"/>
              </a:ext>
            </a:extLst>
          </p:cNvPr>
          <p:cNvSpPr>
            <a:spLocks noGrp="1"/>
          </p:cNvSpPr>
          <p:nvPr>
            <p:ph type="sldNum" sz="quarter" idx="12"/>
          </p:nvPr>
        </p:nvSpPr>
        <p:spPr>
          <a:xfrm>
            <a:off x="8718872" y="6465272"/>
            <a:ext cx="396000" cy="365125"/>
          </a:xfrm>
        </p:spPr>
        <p:txBody>
          <a:bodyPr lIns="0" tIns="0" rIns="0" bIns="0"/>
          <a:lstStyle/>
          <a:p>
            <a:fld id="{BF73EC7F-79ED-4C17-9829-92AE53B2AB65}" type="slidenum">
              <a:rPr lang="fr-BE" smtClean="0"/>
              <a:t>14</a:t>
            </a:fld>
            <a:endParaRPr lang="fr-BE" dirty="0"/>
          </a:p>
        </p:txBody>
      </p:sp>
    </p:spTree>
    <p:extLst>
      <p:ext uri="{BB962C8B-B14F-4D97-AF65-F5344CB8AC3E}">
        <p14:creationId xmlns:p14="http://schemas.microsoft.com/office/powerpoint/2010/main" val="1784084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ja-JP" altLang="en-US" dirty="0"/>
              <a:t>「ゆりかごからゲートまで」</a:t>
            </a:r>
            <a:r>
              <a:rPr lang="ja-JP" altLang="en-US" sz="2700" dirty="0"/>
              <a:t>（原料調達～製品出荷）</a:t>
            </a:r>
            <a:br>
              <a:rPr lang="en-US" altLang="ja-JP" dirty="0"/>
            </a:br>
            <a:r>
              <a:rPr lang="ja-JP" altLang="en-US" dirty="0"/>
              <a:t>金属材料の製造における環境影響</a:t>
            </a:r>
            <a:r>
              <a:rPr lang="en-US" baseline="50000" dirty="0"/>
              <a:t>20</a:t>
            </a:r>
            <a:endParaRPr lang="fr-BE" baseline="50000" dirty="0"/>
          </a:p>
        </p:txBody>
      </p:sp>
      <p:sp>
        <p:nvSpPr>
          <p:cNvPr id="7" name="Text Placeholder 6"/>
          <p:cNvSpPr>
            <a:spLocks noGrp="1"/>
          </p:cNvSpPr>
          <p:nvPr>
            <p:ph type="body" idx="1"/>
          </p:nvPr>
        </p:nvSpPr>
        <p:spPr/>
        <p:txBody>
          <a:bodyPr>
            <a:normAutofit fontScale="70000" lnSpcReduction="20000"/>
          </a:bodyPr>
          <a:lstStyle/>
          <a:p>
            <a:pPr>
              <a:lnSpc>
                <a:spcPct val="120000"/>
              </a:lnSpc>
            </a:pPr>
            <a:r>
              <a:rPr lang="ja-JP" altLang="en-US" dirty="0"/>
              <a:t>各種金属の「工場での原料調達から製品出荷まで」の総エネルギー必要量</a:t>
            </a:r>
            <a:endParaRPr lang="en-US" dirty="0"/>
          </a:p>
        </p:txBody>
      </p:sp>
      <p:sp>
        <p:nvSpPr>
          <p:cNvPr id="19" name="Content Placeholder 18"/>
          <p:cNvSpPr>
            <a:spLocks noGrp="1"/>
          </p:cNvSpPr>
          <p:nvPr>
            <p:ph sz="half" idx="2"/>
          </p:nvPr>
        </p:nvSpPr>
        <p:spPr/>
        <p:txBody>
          <a:bodyPr>
            <a:normAutofit/>
          </a:bodyPr>
          <a:lstStyle/>
          <a:p>
            <a:pPr marL="0" indent="0">
              <a:buNone/>
            </a:pPr>
            <a:r>
              <a:rPr lang="ja-JP" altLang="en-US" sz="1600" dirty="0"/>
              <a:t>（リサイクルを勘案せず）</a:t>
            </a:r>
            <a:endParaRPr lang="fr-BE" sz="1600" dirty="0"/>
          </a:p>
        </p:txBody>
      </p:sp>
      <p:sp>
        <p:nvSpPr>
          <p:cNvPr id="9" name="Text Placeholder 8"/>
          <p:cNvSpPr>
            <a:spLocks noGrp="1"/>
          </p:cNvSpPr>
          <p:nvPr>
            <p:ph type="body" sz="quarter" idx="3"/>
          </p:nvPr>
        </p:nvSpPr>
        <p:spPr/>
        <p:txBody>
          <a:bodyPr>
            <a:normAutofit fontScale="70000" lnSpcReduction="20000"/>
          </a:bodyPr>
          <a:lstStyle/>
          <a:p>
            <a:r>
              <a:rPr lang="en-US"/>
              <a:t>Global Warming Potential for “cradle-to-gate” production of various metals</a:t>
            </a:r>
            <a:endParaRPr lang="en-US" dirty="0"/>
          </a:p>
        </p:txBody>
      </p:sp>
      <p:pic>
        <p:nvPicPr>
          <p:cNvPr id="4" name="Grafik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51520" y="2718064"/>
            <a:ext cx="8604000" cy="2655152"/>
          </a:xfrm>
          <a:prstGeom prst="rect">
            <a:avLst/>
          </a:prstGeom>
        </p:spPr>
      </p:pic>
      <p:sp>
        <p:nvSpPr>
          <p:cNvPr id="8" name="Text Placeholder 6"/>
          <p:cNvSpPr txBox="1">
            <a:spLocks/>
          </p:cNvSpPr>
          <p:nvPr/>
        </p:nvSpPr>
        <p:spPr>
          <a:xfrm>
            <a:off x="4649788" y="1556792"/>
            <a:ext cx="4040188" cy="639762"/>
          </a:xfrm>
          <a:prstGeom prst="rect">
            <a:avLst/>
          </a:prstGeom>
          <a:solidFill>
            <a:schemeClr val="bg1"/>
          </a:solidFill>
        </p:spPr>
        <p:txBody>
          <a:bodyPr vert="horz" lIns="91440" tIns="45720" rIns="91440" bIns="45720" rtlCol="0" anchor="b">
            <a:normAutofit fontScale="70000" lnSpcReduction="20000"/>
          </a:bodyPr>
          <a:lstStyle>
            <a:lvl1pPr marL="0" indent="0" algn="l" defTabSz="914400" rtl="0" eaLnBrk="1" latinLnBrk="0" hangingPunct="1">
              <a:spcBef>
                <a:spcPct val="20000"/>
              </a:spcBef>
              <a:buClr>
                <a:srgbClr val="00B050"/>
              </a:buClr>
              <a:buFont typeface="Wingdings" panose="05000000000000000000" pitchFamily="2" charset="2"/>
              <a:buNone/>
              <a:defRPr sz="2400" b="1" kern="1200">
                <a:solidFill>
                  <a:schemeClr val="tx1"/>
                </a:solidFill>
                <a:latin typeface="+mn-lt"/>
                <a:ea typeface="+mn-ea"/>
                <a:cs typeface="+mn-cs"/>
              </a:defRPr>
            </a:lvl1pPr>
            <a:lvl2pPr marL="457200" indent="0" algn="l" defTabSz="914400" rtl="0" eaLnBrk="1" latinLnBrk="0" hangingPunct="1">
              <a:spcBef>
                <a:spcPct val="20000"/>
              </a:spcBef>
              <a:buClr>
                <a:srgbClr val="00B050"/>
              </a:buClr>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Clr>
                <a:srgbClr val="00B050"/>
              </a:buClr>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pPr>
              <a:lnSpc>
                <a:spcPct val="120000"/>
              </a:lnSpc>
            </a:pPr>
            <a:r>
              <a:rPr lang="ja-JP" altLang="en-US" dirty="0"/>
              <a:t>各種金属の「工場での原材調達から製品出荷まで」の</a:t>
            </a:r>
            <a:r>
              <a:rPr lang="zh-CN" altLang="en-US" dirty="0">
                <a:latin typeface="ＭＳ Ｐゴシック" panose="020B0600070205080204" pitchFamily="50" charset="-128"/>
                <a:ea typeface="ＭＳ Ｐゴシック" panose="020B0600070205080204" pitchFamily="50" charset="-128"/>
              </a:rPr>
              <a:t>地球温暖化潜在性</a:t>
            </a:r>
            <a:endParaRPr lang="en-US" dirty="0"/>
          </a:p>
        </p:txBody>
      </p:sp>
      <p:sp>
        <p:nvSpPr>
          <p:cNvPr id="10" name="テキスト ボックス 9"/>
          <p:cNvSpPr txBox="1"/>
          <p:nvPr/>
        </p:nvSpPr>
        <p:spPr>
          <a:xfrm>
            <a:off x="372996" y="3518260"/>
            <a:ext cx="278332" cy="1908000"/>
          </a:xfrm>
          <a:prstGeom prst="rect">
            <a:avLst/>
          </a:prstGeom>
          <a:solidFill>
            <a:schemeClr val="bg1"/>
          </a:solidFill>
        </p:spPr>
        <p:txBody>
          <a:bodyPr vert="vert270" wrap="square" lIns="36000" tIns="0" rIns="72000" bIns="0" rtlCol="0" anchor="ctr">
            <a:spAutoFit/>
          </a:bodyPr>
          <a:lstStyle/>
          <a:p>
            <a:pPr algn="r"/>
            <a:r>
              <a:rPr lang="ja-JP" altLang="en-US" sz="1100" b="1" dirty="0">
                <a:solidFill>
                  <a:schemeClr val="tx1">
                    <a:lumMod val="65000"/>
                    <a:lumOff val="35000"/>
                  </a:schemeClr>
                </a:solidFill>
              </a:rPr>
              <a:t>総エネルギー必要量</a:t>
            </a:r>
          </a:p>
        </p:txBody>
      </p:sp>
      <p:grpSp>
        <p:nvGrpSpPr>
          <p:cNvPr id="6" name="グループ化 5"/>
          <p:cNvGrpSpPr/>
          <p:nvPr/>
        </p:nvGrpSpPr>
        <p:grpSpPr>
          <a:xfrm>
            <a:off x="442869" y="5128977"/>
            <a:ext cx="3939270" cy="168818"/>
            <a:chOff x="442869" y="5128977"/>
            <a:chExt cx="3939270" cy="168818"/>
          </a:xfrm>
        </p:grpSpPr>
        <p:sp>
          <p:nvSpPr>
            <p:cNvPr id="5" name="テキスト ボックス 4"/>
            <p:cNvSpPr txBox="1"/>
            <p:nvPr/>
          </p:nvSpPr>
          <p:spPr>
            <a:xfrm rot="-2700000">
              <a:off x="442869" y="5174684"/>
              <a:ext cx="711478" cy="123111"/>
            </a:xfrm>
            <a:prstGeom prst="rect">
              <a:avLst/>
            </a:prstGeom>
            <a:solidFill>
              <a:schemeClr val="bg1"/>
            </a:solidFill>
          </p:spPr>
          <p:txBody>
            <a:bodyPr wrap="square" lIns="0" tIns="0" rIns="0" bIns="0" rtlCol="0" anchor="ctr">
              <a:spAutoFit/>
            </a:bodyPr>
            <a:lstStyle/>
            <a:p>
              <a:pPr algn="r"/>
              <a:r>
                <a:rPr kumimoji="1" lang="ja-JP" altLang="en-US" sz="800" dirty="0"/>
                <a:t>ステンレス</a:t>
              </a:r>
            </a:p>
          </p:txBody>
        </p:sp>
        <p:sp>
          <p:nvSpPr>
            <p:cNvPr id="11" name="テキスト ボックス 10"/>
            <p:cNvSpPr txBox="1"/>
            <p:nvPr/>
          </p:nvSpPr>
          <p:spPr>
            <a:xfrm rot="-2700000">
              <a:off x="752370" y="5166058"/>
              <a:ext cx="711478" cy="123111"/>
            </a:xfrm>
            <a:prstGeom prst="rect">
              <a:avLst/>
            </a:prstGeom>
            <a:solidFill>
              <a:schemeClr val="bg1"/>
            </a:solidFill>
          </p:spPr>
          <p:txBody>
            <a:bodyPr wrap="square" lIns="0" tIns="0" rIns="0" bIns="0" rtlCol="0" anchor="ctr">
              <a:spAutoFit/>
            </a:bodyPr>
            <a:lstStyle/>
            <a:p>
              <a:pPr algn="r"/>
              <a:r>
                <a:rPr kumimoji="1" lang="ja-JP" altLang="en-US" sz="800" dirty="0"/>
                <a:t>チタン</a:t>
              </a:r>
            </a:p>
          </p:txBody>
        </p:sp>
        <p:sp>
          <p:nvSpPr>
            <p:cNvPr id="12" name="テキスト ボックス 11"/>
            <p:cNvSpPr txBox="1"/>
            <p:nvPr/>
          </p:nvSpPr>
          <p:spPr>
            <a:xfrm rot="-2700000">
              <a:off x="1033012" y="5166060"/>
              <a:ext cx="711478" cy="123111"/>
            </a:xfrm>
            <a:prstGeom prst="rect">
              <a:avLst/>
            </a:prstGeom>
            <a:solidFill>
              <a:schemeClr val="bg1"/>
            </a:solidFill>
          </p:spPr>
          <p:txBody>
            <a:bodyPr wrap="square" lIns="0" tIns="0" rIns="0" bIns="0" rtlCol="0" anchor="ctr">
              <a:spAutoFit/>
            </a:bodyPr>
            <a:lstStyle/>
            <a:p>
              <a:pPr algn="r"/>
              <a:r>
                <a:rPr kumimoji="1" lang="ja-JP" altLang="en-US" sz="800" dirty="0"/>
                <a:t>炭素鋼</a:t>
              </a:r>
            </a:p>
          </p:txBody>
        </p:sp>
        <p:sp>
          <p:nvSpPr>
            <p:cNvPr id="13" name="テキスト ボックス 12"/>
            <p:cNvSpPr txBox="1"/>
            <p:nvPr/>
          </p:nvSpPr>
          <p:spPr>
            <a:xfrm rot="-2700000">
              <a:off x="1333887" y="5157439"/>
              <a:ext cx="711478" cy="123111"/>
            </a:xfrm>
            <a:prstGeom prst="rect">
              <a:avLst/>
            </a:prstGeom>
            <a:solidFill>
              <a:schemeClr val="bg1"/>
            </a:solidFill>
          </p:spPr>
          <p:txBody>
            <a:bodyPr wrap="square" lIns="0" tIns="0" rIns="0" bIns="0" rtlCol="0" anchor="ctr">
              <a:spAutoFit/>
            </a:bodyPr>
            <a:lstStyle/>
            <a:p>
              <a:pPr algn="r"/>
              <a:r>
                <a:rPr kumimoji="1" lang="ja-JP" altLang="en-US" sz="800" dirty="0"/>
                <a:t>アルミ</a:t>
              </a:r>
            </a:p>
          </p:txBody>
        </p:sp>
        <p:sp>
          <p:nvSpPr>
            <p:cNvPr id="14" name="テキスト ボックス 13"/>
            <p:cNvSpPr txBox="1"/>
            <p:nvPr/>
          </p:nvSpPr>
          <p:spPr>
            <a:xfrm rot="-2700000">
              <a:off x="1631782" y="5160604"/>
              <a:ext cx="711478" cy="123111"/>
            </a:xfrm>
            <a:prstGeom prst="rect">
              <a:avLst/>
            </a:prstGeom>
            <a:solidFill>
              <a:schemeClr val="bg1"/>
            </a:solidFill>
          </p:spPr>
          <p:txBody>
            <a:bodyPr wrap="square" lIns="0" tIns="0" rIns="0" bIns="0" rtlCol="0" anchor="ctr">
              <a:spAutoFit/>
            </a:bodyPr>
            <a:lstStyle/>
            <a:p>
              <a:pPr algn="r"/>
              <a:r>
                <a:rPr kumimoji="1" lang="ja-JP" altLang="en-US" sz="800" dirty="0"/>
                <a:t>銅</a:t>
              </a:r>
            </a:p>
          </p:txBody>
        </p:sp>
        <p:sp>
          <p:nvSpPr>
            <p:cNvPr id="15" name="テキスト ボックス 14"/>
            <p:cNvSpPr txBox="1"/>
            <p:nvPr/>
          </p:nvSpPr>
          <p:spPr>
            <a:xfrm rot="-2700000">
              <a:off x="2221926" y="5128977"/>
              <a:ext cx="711478" cy="123111"/>
            </a:xfrm>
            <a:prstGeom prst="rect">
              <a:avLst/>
            </a:prstGeom>
            <a:solidFill>
              <a:schemeClr val="bg1"/>
            </a:solidFill>
          </p:spPr>
          <p:txBody>
            <a:bodyPr wrap="square" lIns="0" tIns="0" rIns="0" bIns="0" rtlCol="0" anchor="ctr">
              <a:spAutoFit/>
            </a:bodyPr>
            <a:lstStyle/>
            <a:p>
              <a:pPr algn="r"/>
              <a:r>
                <a:rPr kumimoji="1" lang="ja-JP" altLang="en-US" sz="800" dirty="0"/>
                <a:t>鉛</a:t>
              </a:r>
            </a:p>
          </p:txBody>
        </p:sp>
        <p:sp>
          <p:nvSpPr>
            <p:cNvPr id="16" name="テキスト ボックス 15"/>
            <p:cNvSpPr txBox="1"/>
            <p:nvPr/>
          </p:nvSpPr>
          <p:spPr>
            <a:xfrm rot="-2700000">
              <a:off x="1930843" y="5166059"/>
              <a:ext cx="711478" cy="123111"/>
            </a:xfrm>
            <a:prstGeom prst="rect">
              <a:avLst/>
            </a:prstGeom>
            <a:solidFill>
              <a:schemeClr val="bg1"/>
            </a:solidFill>
          </p:spPr>
          <p:txBody>
            <a:bodyPr wrap="square" lIns="0" tIns="0" rIns="0" bIns="0" rtlCol="0" anchor="ctr">
              <a:spAutoFit/>
            </a:bodyPr>
            <a:lstStyle/>
            <a:p>
              <a:pPr algn="r"/>
              <a:r>
                <a:rPr kumimoji="1" lang="ja-JP" altLang="en-US" sz="800" dirty="0"/>
                <a:t>銅</a:t>
              </a:r>
            </a:p>
          </p:txBody>
        </p:sp>
        <p:sp>
          <p:nvSpPr>
            <p:cNvPr id="17" name="テキスト ボックス 16"/>
            <p:cNvSpPr txBox="1"/>
            <p:nvPr/>
          </p:nvSpPr>
          <p:spPr>
            <a:xfrm rot="-2700000">
              <a:off x="2509907" y="5160604"/>
              <a:ext cx="711478" cy="123111"/>
            </a:xfrm>
            <a:prstGeom prst="rect">
              <a:avLst/>
            </a:prstGeom>
            <a:solidFill>
              <a:schemeClr val="bg1"/>
            </a:solidFill>
          </p:spPr>
          <p:txBody>
            <a:bodyPr wrap="square" lIns="0" tIns="0" rIns="0" bIns="0" rtlCol="0" anchor="ctr">
              <a:spAutoFit/>
            </a:bodyPr>
            <a:lstStyle/>
            <a:p>
              <a:pPr algn="r"/>
              <a:r>
                <a:rPr kumimoji="1" lang="ja-JP" altLang="en-US" sz="800" dirty="0"/>
                <a:t>鉛</a:t>
              </a:r>
            </a:p>
          </p:txBody>
        </p:sp>
        <p:sp>
          <p:nvSpPr>
            <p:cNvPr id="18" name="テキスト ボックス 17"/>
            <p:cNvSpPr txBox="1"/>
            <p:nvPr/>
          </p:nvSpPr>
          <p:spPr>
            <a:xfrm rot="-2700000">
              <a:off x="2815191" y="5160604"/>
              <a:ext cx="711478" cy="123111"/>
            </a:xfrm>
            <a:prstGeom prst="rect">
              <a:avLst/>
            </a:prstGeom>
            <a:solidFill>
              <a:schemeClr val="bg1"/>
            </a:solidFill>
          </p:spPr>
          <p:txBody>
            <a:bodyPr wrap="square" lIns="0" tIns="0" rIns="0" bIns="0" rtlCol="0" anchor="ctr">
              <a:spAutoFit/>
            </a:bodyPr>
            <a:lstStyle/>
            <a:p>
              <a:pPr algn="r"/>
              <a:r>
                <a:rPr kumimoji="1" lang="ja-JP" altLang="en-US" sz="800" dirty="0"/>
                <a:t>ニッケル</a:t>
              </a:r>
            </a:p>
          </p:txBody>
        </p:sp>
        <p:sp>
          <p:nvSpPr>
            <p:cNvPr id="20" name="テキスト ボックス 19"/>
            <p:cNvSpPr txBox="1"/>
            <p:nvPr/>
          </p:nvSpPr>
          <p:spPr>
            <a:xfrm rot="-2700000">
              <a:off x="3111849" y="5157433"/>
              <a:ext cx="711478" cy="123111"/>
            </a:xfrm>
            <a:prstGeom prst="rect">
              <a:avLst/>
            </a:prstGeom>
            <a:solidFill>
              <a:schemeClr val="bg1"/>
            </a:solidFill>
          </p:spPr>
          <p:txBody>
            <a:bodyPr wrap="square" lIns="0" tIns="0" rIns="0" bIns="0" rtlCol="0" anchor="ctr">
              <a:spAutoFit/>
            </a:bodyPr>
            <a:lstStyle/>
            <a:p>
              <a:pPr algn="r"/>
              <a:r>
                <a:rPr kumimoji="1" lang="ja-JP" altLang="en-US" sz="800" dirty="0"/>
                <a:t>ニッケル</a:t>
              </a:r>
            </a:p>
          </p:txBody>
        </p:sp>
        <p:sp>
          <p:nvSpPr>
            <p:cNvPr id="21" name="テキスト ボックス 20"/>
            <p:cNvSpPr txBox="1"/>
            <p:nvPr/>
          </p:nvSpPr>
          <p:spPr>
            <a:xfrm rot="-2700000">
              <a:off x="3391255" y="5160604"/>
              <a:ext cx="711478" cy="123111"/>
            </a:xfrm>
            <a:prstGeom prst="rect">
              <a:avLst/>
            </a:prstGeom>
            <a:solidFill>
              <a:schemeClr val="bg1"/>
            </a:solidFill>
          </p:spPr>
          <p:txBody>
            <a:bodyPr wrap="square" lIns="0" tIns="0" rIns="0" bIns="0" rtlCol="0" anchor="ctr">
              <a:spAutoFit/>
            </a:bodyPr>
            <a:lstStyle/>
            <a:p>
              <a:pPr algn="r"/>
              <a:r>
                <a:rPr kumimoji="1" lang="ja-JP" altLang="en-US" sz="800" dirty="0"/>
                <a:t>亜鉛</a:t>
              </a:r>
            </a:p>
          </p:txBody>
        </p:sp>
        <p:sp>
          <p:nvSpPr>
            <p:cNvPr id="22" name="テキスト ボックス 21"/>
            <p:cNvSpPr txBox="1"/>
            <p:nvPr/>
          </p:nvSpPr>
          <p:spPr>
            <a:xfrm rot="-2700000">
              <a:off x="3670661" y="5166059"/>
              <a:ext cx="711478" cy="123111"/>
            </a:xfrm>
            <a:prstGeom prst="rect">
              <a:avLst/>
            </a:prstGeom>
            <a:solidFill>
              <a:schemeClr val="bg1"/>
            </a:solidFill>
          </p:spPr>
          <p:txBody>
            <a:bodyPr wrap="square" lIns="0" tIns="0" rIns="0" bIns="0" rtlCol="0" anchor="ctr">
              <a:spAutoFit/>
            </a:bodyPr>
            <a:lstStyle/>
            <a:p>
              <a:pPr algn="r"/>
              <a:r>
                <a:rPr kumimoji="1" lang="ja-JP" altLang="en-US" sz="800" dirty="0"/>
                <a:t>亜鉛</a:t>
              </a:r>
            </a:p>
          </p:txBody>
        </p:sp>
      </p:grpSp>
      <p:sp>
        <p:nvSpPr>
          <p:cNvPr id="24" name="テキスト ボックス 23"/>
          <p:cNvSpPr txBox="1"/>
          <p:nvPr/>
        </p:nvSpPr>
        <p:spPr>
          <a:xfrm rot="18900000">
            <a:off x="4740186" y="5143593"/>
            <a:ext cx="711478" cy="123111"/>
          </a:xfrm>
          <a:prstGeom prst="rect">
            <a:avLst/>
          </a:prstGeom>
          <a:solidFill>
            <a:schemeClr val="bg1"/>
          </a:solidFill>
        </p:spPr>
        <p:txBody>
          <a:bodyPr wrap="square" lIns="0" tIns="0" rIns="0" bIns="0" rtlCol="0" anchor="ctr">
            <a:spAutoFit/>
          </a:bodyPr>
          <a:lstStyle/>
          <a:p>
            <a:pPr algn="r"/>
            <a:r>
              <a:rPr kumimoji="1" lang="ja-JP" altLang="en-US" sz="800" dirty="0"/>
              <a:t>ステンレス</a:t>
            </a:r>
          </a:p>
        </p:txBody>
      </p:sp>
      <p:sp>
        <p:nvSpPr>
          <p:cNvPr id="25" name="テキスト ボックス 24"/>
          <p:cNvSpPr txBox="1"/>
          <p:nvPr/>
        </p:nvSpPr>
        <p:spPr>
          <a:xfrm rot="18900000">
            <a:off x="5049687" y="5134967"/>
            <a:ext cx="711478" cy="123111"/>
          </a:xfrm>
          <a:prstGeom prst="rect">
            <a:avLst/>
          </a:prstGeom>
          <a:solidFill>
            <a:schemeClr val="bg1"/>
          </a:solidFill>
        </p:spPr>
        <p:txBody>
          <a:bodyPr wrap="square" lIns="0" tIns="0" rIns="0" bIns="0" rtlCol="0" anchor="ctr">
            <a:spAutoFit/>
          </a:bodyPr>
          <a:lstStyle/>
          <a:p>
            <a:pPr algn="r"/>
            <a:r>
              <a:rPr kumimoji="1" lang="ja-JP" altLang="en-US" sz="800" dirty="0"/>
              <a:t>チタン</a:t>
            </a:r>
          </a:p>
        </p:txBody>
      </p:sp>
      <p:sp>
        <p:nvSpPr>
          <p:cNvPr id="26" name="テキスト ボックス 25"/>
          <p:cNvSpPr txBox="1"/>
          <p:nvPr/>
        </p:nvSpPr>
        <p:spPr>
          <a:xfrm rot="18900000">
            <a:off x="5330329" y="5134969"/>
            <a:ext cx="711478" cy="123111"/>
          </a:xfrm>
          <a:prstGeom prst="rect">
            <a:avLst/>
          </a:prstGeom>
          <a:solidFill>
            <a:schemeClr val="bg1"/>
          </a:solidFill>
        </p:spPr>
        <p:txBody>
          <a:bodyPr wrap="square" lIns="0" tIns="0" rIns="0" bIns="0" rtlCol="0" anchor="ctr">
            <a:spAutoFit/>
          </a:bodyPr>
          <a:lstStyle/>
          <a:p>
            <a:pPr algn="r"/>
            <a:r>
              <a:rPr kumimoji="1" lang="ja-JP" altLang="en-US" sz="800" dirty="0"/>
              <a:t>炭素鋼</a:t>
            </a:r>
          </a:p>
        </p:txBody>
      </p:sp>
      <p:sp>
        <p:nvSpPr>
          <p:cNvPr id="27" name="テキスト ボックス 26"/>
          <p:cNvSpPr txBox="1"/>
          <p:nvPr/>
        </p:nvSpPr>
        <p:spPr>
          <a:xfrm rot="18900000">
            <a:off x="5631204" y="5126348"/>
            <a:ext cx="711478" cy="123111"/>
          </a:xfrm>
          <a:prstGeom prst="rect">
            <a:avLst/>
          </a:prstGeom>
          <a:solidFill>
            <a:schemeClr val="bg1"/>
          </a:solidFill>
        </p:spPr>
        <p:txBody>
          <a:bodyPr wrap="square" lIns="0" tIns="0" rIns="0" bIns="0" rtlCol="0" anchor="ctr">
            <a:spAutoFit/>
          </a:bodyPr>
          <a:lstStyle/>
          <a:p>
            <a:pPr algn="r"/>
            <a:r>
              <a:rPr kumimoji="1" lang="ja-JP" altLang="en-US" sz="800" dirty="0"/>
              <a:t>アルミ</a:t>
            </a:r>
          </a:p>
        </p:txBody>
      </p:sp>
      <p:sp>
        <p:nvSpPr>
          <p:cNvPr id="28" name="テキスト ボックス 27"/>
          <p:cNvSpPr txBox="1"/>
          <p:nvPr/>
        </p:nvSpPr>
        <p:spPr>
          <a:xfrm rot="18900000">
            <a:off x="5972229" y="5138139"/>
            <a:ext cx="711478" cy="123111"/>
          </a:xfrm>
          <a:prstGeom prst="rect">
            <a:avLst/>
          </a:prstGeom>
          <a:solidFill>
            <a:schemeClr val="bg1"/>
          </a:solidFill>
        </p:spPr>
        <p:txBody>
          <a:bodyPr wrap="square" lIns="0" tIns="0" rIns="0" bIns="0" rtlCol="0" anchor="ctr">
            <a:spAutoFit/>
          </a:bodyPr>
          <a:lstStyle/>
          <a:p>
            <a:pPr algn="r"/>
            <a:r>
              <a:rPr kumimoji="1" lang="ja-JP" altLang="en-US" sz="800" dirty="0"/>
              <a:t>銅</a:t>
            </a:r>
          </a:p>
        </p:txBody>
      </p:sp>
      <p:sp>
        <p:nvSpPr>
          <p:cNvPr id="29" name="テキスト ボックス 28"/>
          <p:cNvSpPr txBox="1"/>
          <p:nvPr/>
        </p:nvSpPr>
        <p:spPr>
          <a:xfrm rot="18900000">
            <a:off x="6585485" y="5123764"/>
            <a:ext cx="711478" cy="123111"/>
          </a:xfrm>
          <a:prstGeom prst="rect">
            <a:avLst/>
          </a:prstGeom>
          <a:solidFill>
            <a:schemeClr val="bg1"/>
          </a:solidFill>
        </p:spPr>
        <p:txBody>
          <a:bodyPr wrap="square" lIns="0" tIns="0" rIns="0" bIns="0" rtlCol="0" anchor="ctr">
            <a:spAutoFit/>
          </a:bodyPr>
          <a:lstStyle/>
          <a:p>
            <a:pPr algn="r"/>
            <a:r>
              <a:rPr kumimoji="1" lang="ja-JP" altLang="en-US" sz="800" dirty="0"/>
              <a:t>鉛</a:t>
            </a:r>
          </a:p>
        </p:txBody>
      </p:sp>
      <p:sp>
        <p:nvSpPr>
          <p:cNvPr id="30" name="テキスト ボックス 29"/>
          <p:cNvSpPr txBox="1"/>
          <p:nvPr/>
        </p:nvSpPr>
        <p:spPr>
          <a:xfrm rot="18900000">
            <a:off x="6288827" y="5134968"/>
            <a:ext cx="711478" cy="123111"/>
          </a:xfrm>
          <a:prstGeom prst="rect">
            <a:avLst/>
          </a:prstGeom>
          <a:solidFill>
            <a:schemeClr val="bg1"/>
          </a:solidFill>
        </p:spPr>
        <p:txBody>
          <a:bodyPr wrap="square" lIns="0" tIns="0" rIns="0" bIns="0" rtlCol="0" anchor="ctr">
            <a:spAutoFit/>
          </a:bodyPr>
          <a:lstStyle/>
          <a:p>
            <a:pPr algn="r"/>
            <a:r>
              <a:rPr kumimoji="1" lang="ja-JP" altLang="en-US" sz="800" dirty="0"/>
              <a:t>銅</a:t>
            </a:r>
          </a:p>
        </p:txBody>
      </p:sp>
      <p:sp>
        <p:nvSpPr>
          <p:cNvPr id="31" name="テキスト ボックス 30"/>
          <p:cNvSpPr txBox="1"/>
          <p:nvPr/>
        </p:nvSpPr>
        <p:spPr>
          <a:xfrm rot="18900000">
            <a:off x="6864891" y="5138139"/>
            <a:ext cx="711478" cy="123111"/>
          </a:xfrm>
          <a:prstGeom prst="rect">
            <a:avLst/>
          </a:prstGeom>
          <a:solidFill>
            <a:schemeClr val="bg1"/>
          </a:solidFill>
        </p:spPr>
        <p:txBody>
          <a:bodyPr wrap="square" lIns="0" tIns="0" rIns="0" bIns="0" rtlCol="0" anchor="ctr">
            <a:spAutoFit/>
          </a:bodyPr>
          <a:lstStyle/>
          <a:p>
            <a:pPr algn="r"/>
            <a:r>
              <a:rPr kumimoji="1" lang="ja-JP" altLang="en-US" sz="800" dirty="0"/>
              <a:t>鉛</a:t>
            </a:r>
          </a:p>
        </p:txBody>
      </p:sp>
      <p:sp>
        <p:nvSpPr>
          <p:cNvPr id="32" name="テキスト ボックス 31"/>
          <p:cNvSpPr txBox="1"/>
          <p:nvPr/>
        </p:nvSpPr>
        <p:spPr>
          <a:xfrm rot="18900000">
            <a:off x="7161549" y="5129513"/>
            <a:ext cx="711478" cy="123111"/>
          </a:xfrm>
          <a:prstGeom prst="rect">
            <a:avLst/>
          </a:prstGeom>
          <a:solidFill>
            <a:schemeClr val="bg1"/>
          </a:solidFill>
        </p:spPr>
        <p:txBody>
          <a:bodyPr wrap="square" lIns="0" tIns="0" rIns="0" bIns="0" rtlCol="0" anchor="ctr">
            <a:spAutoFit/>
          </a:bodyPr>
          <a:lstStyle/>
          <a:p>
            <a:pPr algn="r"/>
            <a:r>
              <a:rPr kumimoji="1" lang="ja-JP" altLang="en-US" sz="800" dirty="0"/>
              <a:t>ニッケル</a:t>
            </a:r>
          </a:p>
        </p:txBody>
      </p:sp>
      <p:sp>
        <p:nvSpPr>
          <p:cNvPr id="33" name="テキスト ボックス 32"/>
          <p:cNvSpPr txBox="1"/>
          <p:nvPr/>
        </p:nvSpPr>
        <p:spPr>
          <a:xfrm rot="18900000">
            <a:off x="7449581" y="5134968"/>
            <a:ext cx="711478" cy="123111"/>
          </a:xfrm>
          <a:prstGeom prst="rect">
            <a:avLst/>
          </a:prstGeom>
          <a:solidFill>
            <a:schemeClr val="bg1"/>
          </a:solidFill>
        </p:spPr>
        <p:txBody>
          <a:bodyPr wrap="square" lIns="0" tIns="0" rIns="0" bIns="0" rtlCol="0" anchor="ctr">
            <a:spAutoFit/>
          </a:bodyPr>
          <a:lstStyle/>
          <a:p>
            <a:pPr algn="r"/>
            <a:r>
              <a:rPr kumimoji="1" lang="ja-JP" altLang="en-US" sz="800" dirty="0"/>
              <a:t>ニッケル</a:t>
            </a:r>
          </a:p>
        </p:txBody>
      </p:sp>
      <p:sp>
        <p:nvSpPr>
          <p:cNvPr id="34" name="テキスト ボックス 33"/>
          <p:cNvSpPr txBox="1"/>
          <p:nvPr/>
        </p:nvSpPr>
        <p:spPr>
          <a:xfrm rot="18900000">
            <a:off x="7746239" y="5138139"/>
            <a:ext cx="711478" cy="123111"/>
          </a:xfrm>
          <a:prstGeom prst="rect">
            <a:avLst/>
          </a:prstGeom>
          <a:solidFill>
            <a:schemeClr val="bg1"/>
          </a:solidFill>
        </p:spPr>
        <p:txBody>
          <a:bodyPr wrap="square" lIns="0" tIns="0" rIns="0" bIns="0" rtlCol="0" anchor="ctr">
            <a:spAutoFit/>
          </a:bodyPr>
          <a:lstStyle/>
          <a:p>
            <a:pPr algn="r"/>
            <a:r>
              <a:rPr kumimoji="1" lang="ja-JP" altLang="en-US" sz="800" dirty="0"/>
              <a:t>亜鉛</a:t>
            </a:r>
          </a:p>
        </p:txBody>
      </p:sp>
      <p:sp>
        <p:nvSpPr>
          <p:cNvPr id="35" name="テキスト ボックス 34"/>
          <p:cNvSpPr txBox="1"/>
          <p:nvPr/>
        </p:nvSpPr>
        <p:spPr>
          <a:xfrm rot="18900000">
            <a:off x="8054523" y="5143594"/>
            <a:ext cx="711478" cy="123111"/>
          </a:xfrm>
          <a:prstGeom prst="rect">
            <a:avLst/>
          </a:prstGeom>
          <a:solidFill>
            <a:schemeClr val="bg1"/>
          </a:solidFill>
        </p:spPr>
        <p:txBody>
          <a:bodyPr wrap="square" lIns="0" tIns="0" rIns="0" bIns="0" rtlCol="0" anchor="ctr">
            <a:spAutoFit/>
          </a:bodyPr>
          <a:lstStyle/>
          <a:p>
            <a:pPr algn="r"/>
            <a:r>
              <a:rPr kumimoji="1" lang="ja-JP" altLang="en-US" sz="800" dirty="0"/>
              <a:t>亜鉛</a:t>
            </a:r>
          </a:p>
        </p:txBody>
      </p:sp>
      <p:sp>
        <p:nvSpPr>
          <p:cNvPr id="36" name="Slide Number Placeholder 3">
            <a:extLst>
              <a:ext uri="{FF2B5EF4-FFF2-40B4-BE49-F238E27FC236}">
                <a16:creationId xmlns:a16="http://schemas.microsoft.com/office/drawing/2014/main" id="{9A20D0A9-CAA6-4CF0-A6FE-733FCA18A8A3}"/>
              </a:ext>
            </a:extLst>
          </p:cNvPr>
          <p:cNvSpPr>
            <a:spLocks noGrp="1"/>
          </p:cNvSpPr>
          <p:nvPr>
            <p:ph type="sldNum" sz="quarter" idx="12"/>
          </p:nvPr>
        </p:nvSpPr>
        <p:spPr>
          <a:xfrm>
            <a:off x="8718872" y="6465272"/>
            <a:ext cx="396000" cy="365125"/>
          </a:xfrm>
        </p:spPr>
        <p:txBody>
          <a:bodyPr lIns="0" tIns="0" rIns="0" bIns="0"/>
          <a:lstStyle/>
          <a:p>
            <a:fld id="{BF73EC7F-79ED-4C17-9829-92AE53B2AB65}" type="slidenum">
              <a:rPr lang="fr-BE" smtClean="0"/>
              <a:t>15</a:t>
            </a:fld>
            <a:endParaRPr lang="fr-BE" dirty="0"/>
          </a:p>
        </p:txBody>
      </p:sp>
    </p:spTree>
    <p:extLst>
      <p:ext uri="{BB962C8B-B14F-4D97-AF65-F5344CB8AC3E}">
        <p14:creationId xmlns:p14="http://schemas.microsoft.com/office/powerpoint/2010/main" val="2218616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218"/>
          </a:xfrm>
        </p:spPr>
        <p:txBody>
          <a:bodyPr>
            <a:noAutofit/>
          </a:bodyPr>
          <a:lstStyle/>
          <a:p>
            <a:r>
              <a:rPr lang="ja-JP" altLang="en-US" sz="3200" dirty="0"/>
              <a:t>類似の機能やサービスでも</a:t>
            </a:r>
            <a:br>
              <a:rPr lang="en-US" altLang="ja-JP" sz="3200" dirty="0"/>
            </a:br>
            <a:r>
              <a:rPr lang="ja-JP" altLang="en-US" sz="3200" dirty="0"/>
              <a:t>材料により使用量が異なる</a:t>
            </a:r>
            <a:r>
              <a:rPr lang="en-US" sz="3200" dirty="0"/>
              <a:t> </a:t>
            </a:r>
            <a:r>
              <a:rPr lang="en-US" sz="2800" baseline="50000" dirty="0"/>
              <a:t>21</a:t>
            </a:r>
            <a:br>
              <a:rPr lang="en-US" sz="2800" dirty="0"/>
            </a:br>
            <a:br>
              <a:rPr lang="en-US" sz="2000" dirty="0"/>
            </a:br>
            <a:r>
              <a:rPr lang="ja-JP" altLang="en-US" sz="2000" dirty="0"/>
              <a:t>例：</a:t>
            </a:r>
            <a:br>
              <a:rPr lang="ja-JP" altLang="en-US" sz="2000" dirty="0"/>
            </a:br>
            <a:r>
              <a:rPr lang="ja-JP" altLang="en-US" sz="2000" dirty="0"/>
              <a:t>３種類の壁仕上げ材の環境影響 </a:t>
            </a:r>
            <a:r>
              <a:rPr lang="en-US" sz="2000" dirty="0"/>
              <a:t> </a:t>
            </a:r>
            <a:endParaRPr lang="fr-BE" sz="2000" dirty="0"/>
          </a:p>
        </p:txBody>
      </p:sp>
      <p:graphicFrame>
        <p:nvGraphicFramePr>
          <p:cNvPr id="6" name="Content Placeholder 5"/>
          <p:cNvGraphicFramePr>
            <a:graphicFrameLocks noGrp="1"/>
          </p:cNvGraphicFramePr>
          <p:nvPr>
            <p:ph idx="1"/>
          </p:nvPr>
        </p:nvGraphicFramePr>
        <p:xfrm>
          <a:off x="457200" y="2547347"/>
          <a:ext cx="8229600" cy="2249805"/>
        </p:xfrm>
        <a:graphic>
          <a:graphicData uri="http://schemas.openxmlformats.org/drawingml/2006/table">
            <a:tbl>
              <a:tblPr firstRow="1" bandRow="1">
                <a:tableStyleId>{9DCAF9ED-07DC-4A11-8D7F-57B35C25682E}</a:tableStyleId>
              </a:tblPr>
              <a:tblGrid>
                <a:gridCol w="2386608">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a:txBody>
                    <a:bodyPr/>
                    <a:lstStyle/>
                    <a:p>
                      <a:r>
                        <a:rPr lang="ja-JP" altLang="en-US" dirty="0">
                          <a:latin typeface="+mn-lt"/>
                        </a:rPr>
                        <a:t>材料</a:t>
                      </a:r>
                      <a:endParaRPr lang="fr-BE" dirty="0">
                        <a:latin typeface="+mn-lt"/>
                      </a:endParaRPr>
                    </a:p>
                  </a:txBody>
                  <a:tcPr/>
                </a:tc>
                <a:tc>
                  <a:txBody>
                    <a:bodyPr/>
                    <a:lstStyle/>
                    <a:p>
                      <a:pPr algn="ctr" fontAlgn="ctr"/>
                      <a:r>
                        <a:rPr lang="de-DE" sz="1600" u="none" strike="noStrike" dirty="0">
                          <a:effectLst/>
                        </a:rPr>
                        <a:t>PED (MJ/m</a:t>
                      </a:r>
                      <a:r>
                        <a:rPr lang="de-DE" sz="1600" u="none" strike="noStrike" baseline="30000" dirty="0">
                          <a:effectLst/>
                        </a:rPr>
                        <a:t>2</a:t>
                      </a:r>
                      <a:r>
                        <a:rPr lang="de-DE" sz="1600" u="none" strike="noStrike" dirty="0">
                          <a:effectLst/>
                        </a:rPr>
                        <a:t>)</a:t>
                      </a:r>
                      <a:endParaRPr lang="de-DE" sz="1600" b="1" i="0" u="none" strike="noStrike" dirty="0">
                        <a:solidFill>
                          <a:schemeClr val="bg1"/>
                        </a:solidFill>
                        <a:effectLst/>
                        <a:latin typeface="+mn-lt"/>
                      </a:endParaRPr>
                    </a:p>
                  </a:txBody>
                  <a:tcPr marL="9525" marR="9525" marT="9525" marB="0" anchor="ctr"/>
                </a:tc>
                <a:tc>
                  <a:txBody>
                    <a:bodyPr/>
                    <a:lstStyle/>
                    <a:p>
                      <a:pPr algn="ctr" fontAlgn="ctr"/>
                      <a:r>
                        <a:rPr lang="de-DE" sz="1600" u="none" strike="noStrike" dirty="0">
                          <a:effectLst/>
                        </a:rPr>
                        <a:t>GWP (Kg</a:t>
                      </a:r>
                      <a:r>
                        <a:rPr lang="de-DE" sz="1600" u="none" strike="noStrike" baseline="0" dirty="0">
                          <a:effectLst/>
                        </a:rPr>
                        <a:t> </a:t>
                      </a:r>
                      <a:r>
                        <a:rPr lang="de-DE" sz="1600" u="none" strike="noStrike" baseline="-25000" dirty="0">
                          <a:effectLst/>
                        </a:rPr>
                        <a:t>CO</a:t>
                      </a:r>
                      <a:r>
                        <a:rPr lang="de-DE" sz="1600" u="none" strike="noStrike" baseline="-46000" dirty="0">
                          <a:effectLst/>
                        </a:rPr>
                        <a:t>2</a:t>
                      </a:r>
                      <a:r>
                        <a:rPr lang="de-DE" sz="1600" u="none" strike="noStrike" baseline="-25000" dirty="0">
                          <a:effectLst/>
                        </a:rPr>
                        <a:t>-eq. </a:t>
                      </a:r>
                      <a:r>
                        <a:rPr lang="de-DE" sz="1600" u="none" strike="noStrike" dirty="0">
                          <a:effectLst/>
                        </a:rPr>
                        <a:t>/m</a:t>
                      </a:r>
                      <a:r>
                        <a:rPr lang="de-DE" sz="1600" u="none" strike="noStrike" baseline="30000" dirty="0">
                          <a:effectLst/>
                        </a:rPr>
                        <a:t>2</a:t>
                      </a:r>
                      <a:r>
                        <a:rPr lang="de-DE" sz="1600" u="none" strike="noStrike" baseline="0" dirty="0">
                          <a:effectLst/>
                        </a:rPr>
                        <a:t>)</a:t>
                      </a:r>
                      <a:endParaRPr lang="de-DE" sz="1600" b="1" i="0" u="none" strike="noStrike" dirty="0">
                        <a:solidFill>
                          <a:schemeClr val="bg1"/>
                        </a:solidFill>
                        <a:effectLst/>
                        <a:latin typeface="+mn-lt"/>
                      </a:endParaRPr>
                    </a:p>
                  </a:txBody>
                  <a:tcPr marL="9525" marR="9525" marT="9525" marB="0" anchor="ctr"/>
                </a:tc>
                <a:tc>
                  <a:txBody>
                    <a:bodyPr/>
                    <a:lstStyle/>
                    <a:p>
                      <a:pPr algn="ctr" fontAlgn="ctr"/>
                      <a:r>
                        <a:rPr lang="en-US" sz="1600" u="none" strike="noStrike" noProof="0" dirty="0">
                          <a:effectLst/>
                        </a:rPr>
                        <a:t>End-of-Life (EOL</a:t>
                      </a:r>
                      <a:r>
                        <a:rPr lang="en-US" sz="1600" u="none" strike="noStrike" noProof="0">
                          <a:effectLst/>
                        </a:rPr>
                        <a:t>) </a:t>
                      </a:r>
                    </a:p>
                    <a:p>
                      <a:pPr algn="ctr" fontAlgn="ctr"/>
                      <a:r>
                        <a:rPr lang="ja-JP" altLang="en-US" sz="1600" u="none" strike="noStrike" noProof="0">
                          <a:effectLst/>
                        </a:rPr>
                        <a:t>シナリオ</a:t>
                      </a:r>
                      <a:endParaRPr lang="en-US" sz="1600" b="1" i="0" u="none" strike="noStrike" noProof="0" dirty="0">
                        <a:solidFill>
                          <a:schemeClr val="bg1"/>
                        </a:solidFill>
                        <a:effectLst/>
                        <a:latin typeface="+mn-lt"/>
                      </a:endParaRPr>
                    </a:p>
                  </a:txBody>
                  <a:tcPr marL="9525" marR="9525" marT="9525" marB="0" anchor="ctr"/>
                </a:tc>
                <a:extLst>
                  <a:ext uri="{0D108BD9-81ED-4DB2-BD59-A6C34878D82A}">
                    <a16:rowId xmlns:a16="http://schemas.microsoft.com/office/drawing/2014/main" val="10000"/>
                  </a:ext>
                </a:extLst>
              </a:tr>
              <a:tr h="370840">
                <a:tc>
                  <a:txBody>
                    <a:bodyPr/>
                    <a:lstStyle/>
                    <a:p>
                      <a:r>
                        <a:rPr lang="ja-JP" altLang="en-US" dirty="0"/>
                        <a:t>高圧ラミネート材</a:t>
                      </a:r>
                      <a:endParaRPr lang="en-US" altLang="ja-JP" dirty="0"/>
                    </a:p>
                    <a:p>
                      <a:r>
                        <a:rPr lang="ja-JP" altLang="en-US" dirty="0"/>
                        <a:t>（例えば</a:t>
                      </a:r>
                      <a:r>
                        <a:rPr lang="fr-BE" dirty="0"/>
                        <a:t> Trespa</a:t>
                      </a:r>
                      <a:r>
                        <a:rPr lang="fr-BE" dirty="0">
                          <a:sym typeface="Symbol"/>
                        </a:rPr>
                        <a:t></a:t>
                      </a:r>
                      <a:r>
                        <a:rPr lang="ja-JP" altLang="en-US" dirty="0">
                          <a:sym typeface="Symbol"/>
                        </a:rPr>
                        <a:t>）</a:t>
                      </a:r>
                      <a:endParaRPr lang="fr-BE" dirty="0">
                        <a:latin typeface="+mn-lt"/>
                      </a:endParaRPr>
                    </a:p>
                  </a:txBody>
                  <a:tcPr/>
                </a:tc>
                <a:tc>
                  <a:txBody>
                    <a:bodyPr/>
                    <a:lstStyle/>
                    <a:p>
                      <a:pPr algn="ctr"/>
                      <a:r>
                        <a:rPr lang="fr-BE" dirty="0"/>
                        <a:t>759.3</a:t>
                      </a:r>
                      <a:endParaRPr lang="fr-BE" dirty="0">
                        <a:latin typeface="+mn-lt"/>
                      </a:endParaRPr>
                    </a:p>
                  </a:txBody>
                  <a:tcPr/>
                </a:tc>
                <a:tc>
                  <a:txBody>
                    <a:bodyPr/>
                    <a:lstStyle/>
                    <a:p>
                      <a:pPr algn="ctr"/>
                      <a:r>
                        <a:rPr lang="fr-BE" dirty="0"/>
                        <a:t>23.9</a:t>
                      </a:r>
                      <a:endParaRPr lang="fr-BE" dirty="0">
                        <a:latin typeface="+mn-lt"/>
                      </a:endParaRPr>
                    </a:p>
                  </a:txBody>
                  <a:tcPr/>
                </a:tc>
                <a:tc>
                  <a:txBody>
                    <a:bodyPr/>
                    <a:lstStyle/>
                    <a:p>
                      <a:r>
                        <a:rPr lang="fr-BE" dirty="0"/>
                        <a:t>50% </a:t>
                      </a:r>
                      <a:r>
                        <a:rPr lang="ja-JP" altLang="en-US" dirty="0"/>
                        <a:t>再使用</a:t>
                      </a:r>
                      <a:r>
                        <a:rPr lang="fr-BE" dirty="0"/>
                        <a:t> + 50% </a:t>
                      </a:r>
                      <a:r>
                        <a:rPr lang="ja-JP" altLang="en-US" dirty="0"/>
                        <a:t>埋め立て</a:t>
                      </a:r>
                      <a:endParaRPr lang="fr-BE" dirty="0">
                        <a:latin typeface="+mn-lt"/>
                      </a:endParaRPr>
                    </a:p>
                  </a:txBody>
                  <a:tcPr/>
                </a:tc>
                <a:extLst>
                  <a:ext uri="{0D108BD9-81ED-4DB2-BD59-A6C34878D82A}">
                    <a16:rowId xmlns:a16="http://schemas.microsoft.com/office/drawing/2014/main" val="10001"/>
                  </a:ext>
                </a:extLst>
              </a:tr>
              <a:tr h="370840">
                <a:tc>
                  <a:txBody>
                    <a:bodyPr/>
                    <a:lstStyle/>
                    <a:p>
                      <a:r>
                        <a:rPr lang="ja-JP" altLang="en-US" dirty="0"/>
                        <a:t>一般的スタッコ材</a:t>
                      </a:r>
                      <a:endParaRPr lang="fr-BE" dirty="0">
                        <a:latin typeface="+mn-lt"/>
                      </a:endParaRPr>
                    </a:p>
                  </a:txBody>
                  <a:tcPr/>
                </a:tc>
                <a:tc>
                  <a:txBody>
                    <a:bodyPr/>
                    <a:lstStyle/>
                    <a:p>
                      <a:pPr algn="ctr"/>
                      <a:r>
                        <a:rPr lang="fr-BE" dirty="0"/>
                        <a:t>144.2</a:t>
                      </a:r>
                      <a:endParaRPr lang="fr-BE" dirty="0">
                        <a:latin typeface="+mn-lt"/>
                      </a:endParaRPr>
                    </a:p>
                  </a:txBody>
                  <a:tcPr/>
                </a:tc>
                <a:tc>
                  <a:txBody>
                    <a:bodyPr/>
                    <a:lstStyle/>
                    <a:p>
                      <a:pPr algn="ctr"/>
                      <a:r>
                        <a:rPr lang="fr-BE" dirty="0"/>
                        <a:t>12.7</a:t>
                      </a:r>
                      <a:endParaRPr lang="fr-BE" dirty="0">
                        <a:latin typeface="+mn-lt"/>
                      </a:endParaRPr>
                    </a:p>
                  </a:txBody>
                  <a:tcPr/>
                </a:tc>
                <a:tc>
                  <a:txBody>
                    <a:bodyPr/>
                    <a:lstStyle/>
                    <a:p>
                      <a:r>
                        <a:rPr lang="ja-JP" altLang="en-US" dirty="0">
                          <a:latin typeface="+mn-lt"/>
                        </a:rPr>
                        <a:t>リサイクルなし</a:t>
                      </a:r>
                      <a:endParaRPr lang="fr-BE" dirty="0">
                        <a:latin typeface="+mn-lt"/>
                      </a:endParaRPr>
                    </a:p>
                  </a:txBody>
                  <a:tcPr/>
                </a:tc>
                <a:extLst>
                  <a:ext uri="{0D108BD9-81ED-4DB2-BD59-A6C34878D82A}">
                    <a16:rowId xmlns:a16="http://schemas.microsoft.com/office/drawing/2014/main" val="10002"/>
                  </a:ext>
                </a:extLst>
              </a:tr>
              <a:tr h="370840">
                <a:tc>
                  <a:txBody>
                    <a:bodyPr/>
                    <a:lstStyle/>
                    <a:p>
                      <a:r>
                        <a:rPr lang="ja-JP" altLang="en-US" dirty="0"/>
                        <a:t>ステンレス　</a:t>
                      </a:r>
                      <a:r>
                        <a:rPr lang="fr-BE" dirty="0"/>
                        <a:t>0.5mm</a:t>
                      </a:r>
                      <a:endParaRPr lang="fr-BE" dirty="0">
                        <a:latin typeface="+mn-lt"/>
                      </a:endParaRPr>
                    </a:p>
                  </a:txBody>
                  <a:tcPr/>
                </a:tc>
                <a:tc>
                  <a:txBody>
                    <a:bodyPr/>
                    <a:lstStyle/>
                    <a:p>
                      <a:pPr algn="ctr"/>
                      <a:r>
                        <a:rPr lang="fr-BE" dirty="0"/>
                        <a:t>140.5</a:t>
                      </a:r>
                      <a:endParaRPr lang="fr-BE" dirty="0">
                        <a:latin typeface="+mn-lt"/>
                      </a:endParaRPr>
                    </a:p>
                  </a:txBody>
                  <a:tcPr/>
                </a:tc>
                <a:tc>
                  <a:txBody>
                    <a:bodyPr/>
                    <a:lstStyle/>
                    <a:p>
                      <a:pPr algn="ctr"/>
                      <a:r>
                        <a:rPr lang="fr-BE" dirty="0"/>
                        <a:t>7.2</a:t>
                      </a:r>
                      <a:endParaRPr lang="fr-BE" dirty="0">
                        <a:latin typeface="+mn-lt"/>
                      </a:endParaRPr>
                    </a:p>
                  </a:txBody>
                  <a:tcPr/>
                </a:tc>
                <a:tc>
                  <a:txBody>
                    <a:bodyPr/>
                    <a:lstStyle/>
                    <a:p>
                      <a:r>
                        <a:rPr lang="fr-BE" dirty="0"/>
                        <a:t>RR = 95%</a:t>
                      </a:r>
                      <a:endParaRPr lang="fr-BE" dirty="0">
                        <a:latin typeface="+mn-lt"/>
                      </a:endParaRPr>
                    </a:p>
                  </a:txBody>
                  <a:tcPr/>
                </a:tc>
                <a:extLst>
                  <a:ext uri="{0D108BD9-81ED-4DB2-BD59-A6C34878D82A}">
                    <a16:rowId xmlns:a16="http://schemas.microsoft.com/office/drawing/2014/main" val="10003"/>
                  </a:ext>
                </a:extLst>
              </a:tr>
              <a:tr h="370840">
                <a:tc>
                  <a:txBody>
                    <a:bodyPr/>
                    <a:lstStyle/>
                    <a:p>
                      <a:r>
                        <a:rPr lang="ja-JP" altLang="en-US" dirty="0"/>
                        <a:t>ステンレス　</a:t>
                      </a:r>
                      <a:r>
                        <a:rPr lang="fr-BE" dirty="0"/>
                        <a:t>0.8mm</a:t>
                      </a:r>
                      <a:endParaRPr lang="fr-BE" dirty="0">
                        <a:latin typeface="+mn-lt"/>
                      </a:endParaRPr>
                    </a:p>
                  </a:txBody>
                  <a:tcPr/>
                </a:tc>
                <a:tc>
                  <a:txBody>
                    <a:bodyPr/>
                    <a:lstStyle/>
                    <a:p>
                      <a:pPr algn="ctr"/>
                      <a:r>
                        <a:rPr lang="fr-BE" dirty="0"/>
                        <a:t>191.7</a:t>
                      </a:r>
                      <a:endParaRPr lang="fr-BE" dirty="0">
                        <a:latin typeface="+mn-lt"/>
                      </a:endParaRPr>
                    </a:p>
                  </a:txBody>
                  <a:tcPr/>
                </a:tc>
                <a:tc>
                  <a:txBody>
                    <a:bodyPr/>
                    <a:lstStyle/>
                    <a:p>
                      <a:pPr algn="ctr"/>
                      <a:r>
                        <a:rPr lang="fr-BE" dirty="0"/>
                        <a:t>11.3</a:t>
                      </a:r>
                      <a:endParaRPr lang="fr-BE" dirty="0">
                        <a:latin typeface="+mn-lt"/>
                      </a:endParaRPr>
                    </a:p>
                  </a:txBody>
                  <a:tcPr/>
                </a:tc>
                <a:tc>
                  <a:txBody>
                    <a:bodyPr/>
                    <a:lstStyle/>
                    <a:p>
                      <a:r>
                        <a:rPr lang="fr-BE" dirty="0"/>
                        <a:t>RR = 95%</a:t>
                      </a:r>
                      <a:endParaRPr lang="fr-BE" dirty="0">
                        <a:latin typeface="+mn-lt"/>
                      </a:endParaRPr>
                    </a:p>
                  </a:txBody>
                  <a:tcPr/>
                </a:tc>
                <a:extLst>
                  <a:ext uri="{0D108BD9-81ED-4DB2-BD59-A6C34878D82A}">
                    <a16:rowId xmlns:a16="http://schemas.microsoft.com/office/drawing/2014/main" val="10004"/>
                  </a:ext>
                </a:extLst>
              </a:tr>
            </a:tbl>
          </a:graphicData>
        </a:graphic>
      </p:graphicFrame>
      <p:sp>
        <p:nvSpPr>
          <p:cNvPr id="5" name="Slide Number Placeholder 3">
            <a:extLst>
              <a:ext uri="{FF2B5EF4-FFF2-40B4-BE49-F238E27FC236}">
                <a16:creationId xmlns:a16="http://schemas.microsoft.com/office/drawing/2014/main" id="{2DE55043-A987-4755-9D8E-0D32DA320E32}"/>
              </a:ext>
            </a:extLst>
          </p:cNvPr>
          <p:cNvSpPr>
            <a:spLocks noGrp="1"/>
          </p:cNvSpPr>
          <p:nvPr>
            <p:ph type="sldNum" sz="quarter" idx="12"/>
          </p:nvPr>
        </p:nvSpPr>
        <p:spPr>
          <a:xfrm>
            <a:off x="8718872" y="6465272"/>
            <a:ext cx="396000" cy="365125"/>
          </a:xfrm>
        </p:spPr>
        <p:txBody>
          <a:bodyPr lIns="0" tIns="0" rIns="0" bIns="0"/>
          <a:lstStyle/>
          <a:p>
            <a:fld id="{BF73EC7F-79ED-4C17-9829-92AE53B2AB65}" type="slidenum">
              <a:rPr lang="fr-BE" smtClean="0"/>
              <a:t>16</a:t>
            </a:fld>
            <a:endParaRPr lang="fr-BE" dirty="0"/>
          </a:p>
        </p:txBody>
      </p:sp>
    </p:spTree>
    <p:extLst>
      <p:ext uri="{BB962C8B-B14F-4D97-AF65-F5344CB8AC3E}">
        <p14:creationId xmlns:p14="http://schemas.microsoft.com/office/powerpoint/2010/main" val="1665357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材料効率</a:t>
            </a:r>
            <a:endParaRPr lang="fr-BE" dirty="0"/>
          </a:p>
        </p:txBody>
      </p:sp>
      <p:sp>
        <p:nvSpPr>
          <p:cNvPr id="3" name="Content Placeholder 2"/>
          <p:cNvSpPr>
            <a:spLocks noGrp="1"/>
          </p:cNvSpPr>
          <p:nvPr>
            <p:ph idx="1"/>
          </p:nvPr>
        </p:nvSpPr>
        <p:spPr/>
        <p:txBody>
          <a:bodyPr>
            <a:normAutofit/>
          </a:bodyPr>
          <a:lstStyle/>
          <a:p>
            <a:pPr marL="0" indent="0" algn="just">
              <a:buNone/>
            </a:pPr>
            <a:r>
              <a:rPr lang="ja-JP" altLang="en-US" b="1" dirty="0">
                <a:solidFill>
                  <a:srgbClr val="0070C0"/>
                </a:solidFill>
              </a:rPr>
              <a:t>使用量の削減</a:t>
            </a:r>
            <a:r>
              <a:rPr lang="en-US" b="1" dirty="0">
                <a:solidFill>
                  <a:srgbClr val="0070C0"/>
                </a:solidFill>
              </a:rPr>
              <a:t>: </a:t>
            </a:r>
          </a:p>
          <a:p>
            <a:pPr marL="0" indent="0" algn="just">
              <a:buNone/>
            </a:pPr>
            <a:r>
              <a:rPr lang="ja-JP" altLang="en-US" dirty="0"/>
              <a:t>ステンレス生産用の原材料を減量</a:t>
            </a:r>
            <a:r>
              <a:rPr lang="en-US" altLang="ja-JP" dirty="0"/>
              <a:t>(40%)</a:t>
            </a:r>
            <a:r>
              <a:rPr lang="ja-JP" altLang="en-US" dirty="0"/>
              <a:t>し、その結果</a:t>
            </a:r>
            <a:r>
              <a:rPr lang="en-US" altLang="ja-JP" dirty="0"/>
              <a:t>CO2</a:t>
            </a:r>
            <a:r>
              <a:rPr lang="ja-JP" altLang="en-US" dirty="0"/>
              <a:t>排出量を削減。</a:t>
            </a:r>
            <a:r>
              <a:rPr lang="en-US" dirty="0"/>
              <a:t> </a:t>
            </a:r>
          </a:p>
          <a:p>
            <a:pPr marL="0" indent="0" algn="just">
              <a:buNone/>
            </a:pPr>
            <a:endParaRPr lang="en-US" dirty="0"/>
          </a:p>
          <a:p>
            <a:pPr marL="0" indent="0" algn="just">
              <a:buNone/>
            </a:pPr>
            <a:r>
              <a:rPr lang="ja-JP" altLang="en-US" b="1" dirty="0">
                <a:solidFill>
                  <a:srgbClr val="0070C0"/>
                </a:solidFill>
              </a:rPr>
              <a:t>再使用</a:t>
            </a:r>
            <a:r>
              <a:rPr lang="en-US" b="1" dirty="0">
                <a:solidFill>
                  <a:srgbClr val="0070C0"/>
                </a:solidFill>
              </a:rPr>
              <a:t>:</a:t>
            </a:r>
          </a:p>
          <a:p>
            <a:pPr marL="0" indent="0" algn="just">
              <a:buNone/>
            </a:pPr>
            <a:r>
              <a:rPr lang="ja-JP" altLang="en-US" dirty="0"/>
              <a:t>ステンレスの耐久性により再使用が非常に重要となる。</a:t>
            </a:r>
            <a:r>
              <a:rPr lang="en-US" dirty="0"/>
              <a:t> </a:t>
            </a:r>
          </a:p>
          <a:p>
            <a:pPr marL="0" indent="0" algn="just">
              <a:buNone/>
            </a:pPr>
            <a:r>
              <a:rPr lang="ja-JP" altLang="en-US" dirty="0"/>
              <a:t>例：ビン、ジョッキ、コップ、ストロー等</a:t>
            </a:r>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336" y="235770"/>
            <a:ext cx="1253970" cy="1249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9596" y="5157192"/>
            <a:ext cx="1580710" cy="158417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Slide Number Placeholder 3">
            <a:extLst>
              <a:ext uri="{FF2B5EF4-FFF2-40B4-BE49-F238E27FC236}">
                <a16:creationId xmlns:a16="http://schemas.microsoft.com/office/drawing/2014/main" id="{8ED91E83-6975-4566-9A55-4E99664C4865}"/>
              </a:ext>
            </a:extLst>
          </p:cNvPr>
          <p:cNvSpPr>
            <a:spLocks noGrp="1"/>
          </p:cNvSpPr>
          <p:nvPr>
            <p:ph type="sldNum" sz="quarter" idx="12"/>
          </p:nvPr>
        </p:nvSpPr>
        <p:spPr>
          <a:xfrm>
            <a:off x="8718872" y="6465272"/>
            <a:ext cx="396000" cy="365125"/>
          </a:xfrm>
        </p:spPr>
        <p:txBody>
          <a:bodyPr lIns="0" tIns="0" rIns="0" bIns="0"/>
          <a:lstStyle/>
          <a:p>
            <a:fld id="{BF73EC7F-79ED-4C17-9829-92AE53B2AB65}" type="slidenum">
              <a:rPr lang="fr-BE" smtClean="0"/>
              <a:t>17</a:t>
            </a:fld>
            <a:endParaRPr lang="fr-BE" dirty="0"/>
          </a:p>
        </p:txBody>
      </p:sp>
    </p:spTree>
    <p:extLst>
      <p:ext uri="{BB962C8B-B14F-4D97-AF65-F5344CB8AC3E}">
        <p14:creationId xmlns:p14="http://schemas.microsoft.com/office/powerpoint/2010/main" val="1466612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ja-JP" altLang="en-US" sz="2400" dirty="0"/>
              <a:t>例：再使用</a:t>
            </a:r>
            <a:r>
              <a:rPr lang="fr-BE" sz="2400" dirty="0"/>
              <a:t> </a:t>
            </a:r>
            <a:r>
              <a:rPr lang="fr-BE" baseline="50000" dirty="0"/>
              <a:t>22</a:t>
            </a:r>
          </a:p>
        </p:txBody>
      </p:sp>
      <p:pic>
        <p:nvPicPr>
          <p:cNvPr id="9" name="Picture 6"/>
          <p:cNvPicPr>
            <a:picLocks noGrp="1" noChangeAspect="1" noChangeArrowheads="1"/>
          </p:cNvPicPr>
          <p:nvPr>
            <p:ph type="pic" idx="1"/>
          </p:nvPr>
        </p:nvPicPr>
        <p:blipFill rotWithShape="1">
          <a:blip r:embed="rId3" cstate="print">
            <a:extLst>
              <a:ext uri="{28A0092B-C50C-407E-A947-70E740481C1C}">
                <a14:useLocalDpi xmlns:a14="http://schemas.microsoft.com/office/drawing/2010/main" val="0"/>
              </a:ext>
            </a:extLst>
          </a:blip>
          <a:srcRect r="46036" b="1751"/>
          <a:stretch/>
        </p:blipFill>
        <p:spPr>
          <a:xfrm>
            <a:off x="1792288" y="737419"/>
            <a:ext cx="2960687" cy="3920306"/>
          </a:xfrm>
          <a:ln>
            <a:solidFill>
              <a:schemeClr val="tx1"/>
            </a:solidFill>
          </a:ln>
        </p:spPr>
      </p:pic>
      <p:sp>
        <p:nvSpPr>
          <p:cNvPr id="6" name="Text Placeholder 5"/>
          <p:cNvSpPr>
            <a:spLocks noGrp="1"/>
          </p:cNvSpPr>
          <p:nvPr>
            <p:ph type="body" sz="half" idx="2"/>
          </p:nvPr>
        </p:nvSpPr>
        <p:spPr>
          <a:xfrm>
            <a:off x="1792288" y="5367338"/>
            <a:ext cx="5486400" cy="1158006"/>
          </a:xfrm>
        </p:spPr>
        <p:txBody>
          <a:bodyPr>
            <a:noAutofit/>
          </a:bodyPr>
          <a:lstStyle/>
          <a:p>
            <a:pPr algn="just"/>
            <a:r>
              <a:rPr lang="ja-JP" altLang="en-US" sz="1800" dirty="0"/>
              <a:t>ステンレス・パネルが</a:t>
            </a:r>
            <a:r>
              <a:rPr lang="en-US" altLang="ja-JP" sz="1800" dirty="0"/>
              <a:t>50</a:t>
            </a:r>
            <a:r>
              <a:rPr lang="ja-JP" altLang="en-US" sz="1800" dirty="0"/>
              <a:t>年間の使用で汚れ、傷つけられていた。ロビーの改装時、これらの</a:t>
            </a:r>
            <a:r>
              <a:rPr lang="en-US" altLang="ja-JP" sz="1800" dirty="0"/>
              <a:t>50</a:t>
            </a:r>
            <a:r>
              <a:rPr lang="ja-JP" altLang="en-US" sz="1800" dirty="0"/>
              <a:t>年使用のパネルは取り外され、洗浄され、補修仕上げの後、再使用された。</a:t>
            </a:r>
          </a:p>
          <a:p>
            <a:pPr algn="just"/>
            <a:r>
              <a:rPr lang="en-US" sz="1800" dirty="0"/>
              <a:t> </a:t>
            </a:r>
          </a:p>
        </p:txBody>
      </p:sp>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235770"/>
            <a:ext cx="1253970" cy="1249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6111" b="1751"/>
          <a:stretch/>
        </p:blipFill>
        <p:spPr>
          <a:xfrm>
            <a:off x="4828356" y="737419"/>
            <a:ext cx="2407940" cy="3920306"/>
          </a:xfrm>
          <a:prstGeom prst="rect">
            <a:avLst/>
          </a:prstGeom>
          <a:ln>
            <a:solidFill>
              <a:schemeClr val="tx1"/>
            </a:solidFill>
          </a:ln>
        </p:spPr>
      </p:pic>
      <p:sp>
        <p:nvSpPr>
          <p:cNvPr id="8" name="Slide Number Placeholder 3">
            <a:extLst>
              <a:ext uri="{FF2B5EF4-FFF2-40B4-BE49-F238E27FC236}">
                <a16:creationId xmlns:a16="http://schemas.microsoft.com/office/drawing/2014/main" id="{F98159BA-B1B5-4E50-999B-AFF7AEFCFD99}"/>
              </a:ext>
            </a:extLst>
          </p:cNvPr>
          <p:cNvSpPr>
            <a:spLocks noGrp="1"/>
          </p:cNvSpPr>
          <p:nvPr>
            <p:ph type="sldNum" sz="quarter" idx="12"/>
          </p:nvPr>
        </p:nvSpPr>
        <p:spPr>
          <a:xfrm>
            <a:off x="8718872" y="6465272"/>
            <a:ext cx="396000" cy="365125"/>
          </a:xfrm>
        </p:spPr>
        <p:txBody>
          <a:bodyPr lIns="0" tIns="0" rIns="0" bIns="0"/>
          <a:lstStyle/>
          <a:p>
            <a:fld id="{BF73EC7F-79ED-4C17-9829-92AE53B2AB65}" type="slidenum">
              <a:rPr lang="fr-BE" smtClean="0"/>
              <a:t>18</a:t>
            </a:fld>
            <a:endParaRPr lang="fr-BE" dirty="0"/>
          </a:p>
        </p:txBody>
      </p:sp>
    </p:spTree>
    <p:extLst>
      <p:ext uri="{BB962C8B-B14F-4D97-AF65-F5344CB8AC3E}">
        <p14:creationId xmlns:p14="http://schemas.microsoft.com/office/powerpoint/2010/main" val="3172457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材料効率</a:t>
            </a:r>
            <a:endParaRPr lang="fr-BE" dirty="0"/>
          </a:p>
        </p:txBody>
      </p:sp>
      <p:sp>
        <p:nvSpPr>
          <p:cNvPr id="3" name="Content Placeholder 2"/>
          <p:cNvSpPr>
            <a:spLocks noGrp="1"/>
          </p:cNvSpPr>
          <p:nvPr>
            <p:ph idx="1"/>
          </p:nvPr>
        </p:nvSpPr>
        <p:spPr/>
        <p:txBody>
          <a:bodyPr>
            <a:normAutofit/>
          </a:bodyPr>
          <a:lstStyle/>
          <a:p>
            <a:pPr marL="0" indent="0" algn="just">
              <a:buNone/>
            </a:pPr>
            <a:r>
              <a:rPr lang="ja-JP" altLang="en-US" b="1" dirty="0">
                <a:solidFill>
                  <a:srgbClr val="0070C0"/>
                </a:solidFill>
              </a:rPr>
              <a:t>リサイクル</a:t>
            </a:r>
            <a:r>
              <a:rPr lang="en-US" b="1" dirty="0">
                <a:solidFill>
                  <a:srgbClr val="0070C0"/>
                </a:solidFill>
              </a:rPr>
              <a:t>:</a:t>
            </a:r>
          </a:p>
          <a:p>
            <a:pPr marL="0" indent="0" algn="just">
              <a:spcAft>
                <a:spcPts val="600"/>
              </a:spcAft>
              <a:buNone/>
            </a:pPr>
            <a:r>
              <a:rPr lang="ja-JP" altLang="en-US" dirty="0"/>
              <a:t>ステンレスは</a:t>
            </a:r>
            <a:r>
              <a:rPr lang="en-US" altLang="ja-JP" dirty="0"/>
              <a:t>100%</a:t>
            </a:r>
            <a:r>
              <a:rPr lang="ja-JP" altLang="en-US" dirty="0"/>
              <a:t>リサイクルできるのでスクラップは全量（リサイクル率</a:t>
            </a:r>
            <a:r>
              <a:rPr lang="en-US" altLang="ja-JP" dirty="0"/>
              <a:t>82%</a:t>
            </a:r>
            <a:r>
              <a:rPr lang="ja-JP" altLang="en-US" dirty="0"/>
              <a:t>）回収され、再利用される。</a:t>
            </a:r>
          </a:p>
          <a:p>
            <a:pPr marL="0" indent="0" algn="just">
              <a:buNone/>
            </a:pPr>
            <a:r>
              <a:rPr lang="ja-JP" altLang="en-US" dirty="0"/>
              <a:t>廃棄物ゼロのステンレス生産⇨スラグと粉末が製鋼工程の主要な副産物と廃棄物である。例：スラグ製品は道路建設用アスファルトに利用される。</a:t>
            </a:r>
          </a:p>
          <a:p>
            <a:pPr algn="just"/>
            <a:endParaRPr lang="fr-BE"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336" y="235770"/>
            <a:ext cx="1253970" cy="1249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3">
            <a:extLst>
              <a:ext uri="{FF2B5EF4-FFF2-40B4-BE49-F238E27FC236}">
                <a16:creationId xmlns:a16="http://schemas.microsoft.com/office/drawing/2014/main" id="{F96B24A2-DE3E-48E5-877D-8D20B03C9F07}"/>
              </a:ext>
            </a:extLst>
          </p:cNvPr>
          <p:cNvSpPr>
            <a:spLocks noGrp="1"/>
          </p:cNvSpPr>
          <p:nvPr>
            <p:ph type="sldNum" sz="quarter" idx="12"/>
          </p:nvPr>
        </p:nvSpPr>
        <p:spPr>
          <a:xfrm>
            <a:off x="8718872" y="6465272"/>
            <a:ext cx="396000" cy="365125"/>
          </a:xfrm>
        </p:spPr>
        <p:txBody>
          <a:bodyPr lIns="0" tIns="0" rIns="0" bIns="0"/>
          <a:lstStyle/>
          <a:p>
            <a:fld id="{BF73EC7F-79ED-4C17-9829-92AE53B2AB65}" type="slidenum">
              <a:rPr lang="fr-BE" smtClean="0"/>
              <a:t>19</a:t>
            </a:fld>
            <a:endParaRPr lang="fr-BE" dirty="0"/>
          </a:p>
        </p:txBody>
      </p:sp>
    </p:spTree>
    <p:extLst>
      <p:ext uri="{BB962C8B-B14F-4D97-AF65-F5344CB8AC3E}">
        <p14:creationId xmlns:p14="http://schemas.microsoft.com/office/powerpoint/2010/main" val="966408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定義</a:t>
            </a:r>
            <a:endParaRPr lang="fr-BE" dirty="0"/>
          </a:p>
        </p:txBody>
      </p:sp>
      <p:sp>
        <p:nvSpPr>
          <p:cNvPr id="5" name="Content Placeholder 4"/>
          <p:cNvSpPr>
            <a:spLocks noGrp="1"/>
          </p:cNvSpPr>
          <p:nvPr>
            <p:ph idx="1"/>
          </p:nvPr>
        </p:nvSpPr>
        <p:spPr/>
        <p:txBody>
          <a:bodyPr>
            <a:normAutofit fontScale="70000" lnSpcReduction="20000"/>
          </a:bodyPr>
          <a:lstStyle/>
          <a:p>
            <a:pPr algn="just">
              <a:lnSpc>
                <a:spcPct val="120000"/>
              </a:lnSpc>
            </a:pPr>
            <a:r>
              <a:rPr lang="ja-JP" altLang="en-US" dirty="0">
                <a:solidFill>
                  <a:srgbClr val="0070C0"/>
                </a:solidFill>
              </a:rPr>
              <a:t>温暖化ガス（</a:t>
            </a:r>
            <a:r>
              <a:rPr lang="en-US" altLang="ja-JP" dirty="0">
                <a:solidFill>
                  <a:srgbClr val="0070C0"/>
                </a:solidFill>
              </a:rPr>
              <a:t>GHG</a:t>
            </a:r>
            <a:r>
              <a:rPr lang="ja-JP" altLang="en-US" dirty="0">
                <a:solidFill>
                  <a:srgbClr val="0070C0"/>
                </a:solidFill>
              </a:rPr>
              <a:t>）排出：　</a:t>
            </a:r>
            <a:r>
              <a:rPr lang="ja-JP" altLang="en-US" dirty="0"/>
              <a:t>二酸化炭素ガス</a:t>
            </a:r>
            <a:r>
              <a:rPr lang="en-US" altLang="ja-JP" dirty="0"/>
              <a:t>(CO2‐eq)</a:t>
            </a:r>
            <a:r>
              <a:rPr lang="ja-JP" altLang="en-US" dirty="0"/>
              <a:t>排出トン数／鉄鋼生産トン数</a:t>
            </a:r>
            <a:r>
              <a:rPr lang="ja-JP" altLang="en-US" baseline="30000" dirty="0"/>
              <a:t>（</a:t>
            </a:r>
            <a:r>
              <a:rPr lang="en-US" altLang="ja-JP" baseline="30000" dirty="0"/>
              <a:t>1</a:t>
            </a:r>
            <a:r>
              <a:rPr lang="ja-JP" altLang="en-US" baseline="30000" dirty="0"/>
              <a:t>）</a:t>
            </a:r>
          </a:p>
          <a:p>
            <a:pPr algn="just">
              <a:lnSpc>
                <a:spcPct val="120000"/>
              </a:lnSpc>
            </a:pPr>
            <a:r>
              <a:rPr lang="ja-JP" altLang="en-US" dirty="0">
                <a:solidFill>
                  <a:srgbClr val="0070C0"/>
                </a:solidFill>
              </a:rPr>
              <a:t>地球温暖化潜在性</a:t>
            </a:r>
            <a:r>
              <a:rPr lang="en-US" altLang="ja-JP" dirty="0">
                <a:solidFill>
                  <a:srgbClr val="0070C0"/>
                </a:solidFill>
              </a:rPr>
              <a:t>(GWP)</a:t>
            </a:r>
            <a:r>
              <a:rPr lang="ja-JP" altLang="en-US" dirty="0">
                <a:solidFill>
                  <a:srgbClr val="0070C0"/>
                </a:solidFill>
              </a:rPr>
              <a:t>単位無し：</a:t>
            </a:r>
            <a:r>
              <a:rPr lang="ja-JP" altLang="en-US" dirty="0"/>
              <a:t>各種温暖化ガスの</a:t>
            </a:r>
            <a:r>
              <a:rPr lang="en-US" altLang="ja-JP" dirty="0"/>
              <a:t>CO2</a:t>
            </a:r>
            <a:r>
              <a:rPr lang="en-US" altLang="ja-JP" baseline="30000" dirty="0"/>
              <a:t>(7)</a:t>
            </a:r>
            <a:r>
              <a:rPr lang="ja-JP" altLang="en-US" dirty="0"/>
              <a:t>との比較において大気中に熱を閉じ込める能力の比率。例えば、メタンの</a:t>
            </a:r>
            <a:r>
              <a:rPr lang="en-US" altLang="ja-JP" dirty="0"/>
              <a:t>GWP</a:t>
            </a:r>
            <a:r>
              <a:rPr lang="ja-JP" altLang="en-US" dirty="0"/>
              <a:t>は</a:t>
            </a:r>
            <a:r>
              <a:rPr lang="en-US" altLang="ja-JP" dirty="0"/>
              <a:t>21</a:t>
            </a:r>
            <a:r>
              <a:rPr lang="ja-JP" altLang="en-US" dirty="0" err="1"/>
              <a:t>。</a:t>
            </a:r>
            <a:r>
              <a:rPr lang="ja-JP" altLang="en-US" dirty="0"/>
              <a:t> 製鋼で排出される</a:t>
            </a:r>
            <a:r>
              <a:rPr lang="en-US" altLang="ja-JP" dirty="0"/>
              <a:t>GHG</a:t>
            </a:r>
            <a:r>
              <a:rPr lang="ja-JP" altLang="en-US" dirty="0"/>
              <a:t>は主に</a:t>
            </a:r>
            <a:r>
              <a:rPr lang="en-US" altLang="ja-JP" dirty="0"/>
              <a:t>CO2</a:t>
            </a:r>
            <a:r>
              <a:rPr lang="ja-JP" altLang="en-US" dirty="0"/>
              <a:t>である。</a:t>
            </a:r>
          </a:p>
          <a:p>
            <a:pPr algn="just">
              <a:lnSpc>
                <a:spcPct val="120000"/>
              </a:lnSpc>
            </a:pPr>
            <a:r>
              <a:rPr lang="ja-JP" altLang="en-US" dirty="0">
                <a:solidFill>
                  <a:srgbClr val="0070C0"/>
                </a:solidFill>
              </a:rPr>
              <a:t>一次エネルギー需要（</a:t>
            </a:r>
            <a:r>
              <a:rPr lang="en-US" altLang="ja-JP" dirty="0">
                <a:solidFill>
                  <a:srgbClr val="0070C0"/>
                </a:solidFill>
              </a:rPr>
              <a:t>GJ/T</a:t>
            </a:r>
            <a:r>
              <a:rPr lang="ja-JP" altLang="en-US" dirty="0">
                <a:solidFill>
                  <a:srgbClr val="0070C0"/>
                </a:solidFill>
              </a:rPr>
              <a:t>）：</a:t>
            </a:r>
            <a:r>
              <a:rPr lang="ja-JP" altLang="en-US" dirty="0"/>
              <a:t>第一次製品（例えば鉄鋼）１トンを生産する</a:t>
            </a:r>
            <a:r>
              <a:rPr lang="ja-JP" altLang="en-US" baseline="30000" dirty="0"/>
              <a:t>（</a:t>
            </a:r>
            <a:r>
              <a:rPr lang="en-US" altLang="ja-JP" baseline="30000" dirty="0"/>
              <a:t>1</a:t>
            </a:r>
            <a:r>
              <a:rPr lang="ja-JP" altLang="en-US" baseline="30000" dirty="0"/>
              <a:t>）</a:t>
            </a:r>
            <a:r>
              <a:rPr lang="ja-JP" altLang="en-US" dirty="0"/>
              <a:t>のに必要なエネルギー消費量。</a:t>
            </a:r>
            <a:endParaRPr lang="ja-JP" altLang="en-US" baseline="30000" dirty="0"/>
          </a:p>
          <a:p>
            <a:pPr algn="just">
              <a:lnSpc>
                <a:spcPct val="120000"/>
              </a:lnSpc>
            </a:pPr>
            <a:r>
              <a:rPr lang="ja-JP" altLang="en-US" dirty="0">
                <a:solidFill>
                  <a:srgbClr val="0070C0"/>
                </a:solidFill>
              </a:rPr>
              <a:t>総エネルギー必要量（</a:t>
            </a:r>
            <a:r>
              <a:rPr lang="en-US" altLang="ja-JP" dirty="0">
                <a:solidFill>
                  <a:srgbClr val="0070C0"/>
                </a:solidFill>
              </a:rPr>
              <a:t>GER</a:t>
            </a:r>
            <a:r>
              <a:rPr lang="ja-JP" altLang="en-US" dirty="0">
                <a:solidFill>
                  <a:srgbClr val="0070C0"/>
                </a:solidFill>
              </a:rPr>
              <a:t>）：</a:t>
            </a:r>
            <a:r>
              <a:rPr lang="ja-JP" altLang="en-US" dirty="0"/>
              <a:t>製品に必要な総エネルギー量</a:t>
            </a:r>
            <a:r>
              <a:rPr lang="ja-JP" altLang="en-US" baseline="30000" dirty="0"/>
              <a:t>（</a:t>
            </a:r>
            <a:r>
              <a:rPr lang="en-US" altLang="ja-JP" baseline="30000" dirty="0"/>
              <a:t>8</a:t>
            </a:r>
            <a:r>
              <a:rPr lang="ja-JP" altLang="en-US" baseline="30000" dirty="0"/>
              <a:t>）</a:t>
            </a:r>
            <a:r>
              <a:rPr lang="ja-JP" altLang="en-US" dirty="0"/>
              <a:t>。</a:t>
            </a:r>
            <a:endParaRPr lang="ja-JP" altLang="en-US" baseline="30000" dirty="0"/>
          </a:p>
          <a:p>
            <a:pPr algn="just">
              <a:lnSpc>
                <a:spcPct val="120000"/>
              </a:lnSpc>
            </a:pPr>
            <a:r>
              <a:rPr lang="ja-JP" altLang="en-US" dirty="0">
                <a:solidFill>
                  <a:srgbClr val="0070C0"/>
                </a:solidFill>
              </a:rPr>
              <a:t>材料効率：</a:t>
            </a:r>
            <a:r>
              <a:rPr lang="ja-JP" altLang="en-US" dirty="0"/>
              <a:t>粗鋼生産量</a:t>
            </a:r>
            <a:r>
              <a:rPr lang="en-US" altLang="ja-JP" baseline="30000" dirty="0"/>
              <a:t>(1)</a:t>
            </a:r>
            <a:r>
              <a:rPr lang="ja-JP" altLang="en-US" dirty="0"/>
              <a:t>に対して恒久的処分、埋め立てまたは焼却に回されない材料の量を測定する。</a:t>
            </a:r>
          </a:p>
        </p:txBody>
      </p:sp>
      <p:sp>
        <p:nvSpPr>
          <p:cNvPr id="6" name="Slide Number Placeholder 3">
            <a:extLst>
              <a:ext uri="{FF2B5EF4-FFF2-40B4-BE49-F238E27FC236}">
                <a16:creationId xmlns:a16="http://schemas.microsoft.com/office/drawing/2014/main" id="{3076BD82-4346-4E89-BA2F-CAF6D604154C}"/>
              </a:ext>
            </a:extLst>
          </p:cNvPr>
          <p:cNvSpPr>
            <a:spLocks noGrp="1"/>
          </p:cNvSpPr>
          <p:nvPr>
            <p:ph type="sldNum" sz="quarter" idx="12"/>
          </p:nvPr>
        </p:nvSpPr>
        <p:spPr>
          <a:xfrm>
            <a:off x="8718872" y="6465272"/>
            <a:ext cx="396000" cy="365125"/>
          </a:xfrm>
        </p:spPr>
        <p:txBody>
          <a:bodyPr lIns="0" tIns="0" rIns="0" bIns="0"/>
          <a:lstStyle/>
          <a:p>
            <a:fld id="{BF73EC7F-79ED-4C17-9829-92AE53B2AB65}" type="slidenum">
              <a:rPr lang="fr-BE" smtClean="0"/>
              <a:t>2</a:t>
            </a:fld>
            <a:endParaRPr lang="fr-BE"/>
          </a:p>
        </p:txBody>
      </p:sp>
    </p:spTree>
    <p:extLst>
      <p:ext uri="{BB962C8B-B14F-4D97-AF65-F5344CB8AC3E}">
        <p14:creationId xmlns:p14="http://schemas.microsoft.com/office/powerpoint/2010/main" val="146635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LEED* </a:t>
            </a:r>
            <a:r>
              <a:rPr lang="ja-JP" altLang="en-US" dirty="0"/>
              <a:t>とステンレスにおける </a:t>
            </a:r>
            <a:r>
              <a:rPr lang="en-US" dirty="0"/>
              <a:t>LCI </a:t>
            </a:r>
            <a:r>
              <a:rPr lang="ja-JP" altLang="en-US" dirty="0"/>
              <a:t>データ</a:t>
            </a:r>
            <a:endParaRPr lang="en-US" dirty="0"/>
          </a:p>
        </p:txBody>
      </p:sp>
      <p:sp>
        <p:nvSpPr>
          <p:cNvPr id="3" name="Content Placeholder 2"/>
          <p:cNvSpPr>
            <a:spLocks noGrp="1"/>
          </p:cNvSpPr>
          <p:nvPr>
            <p:ph idx="1"/>
          </p:nvPr>
        </p:nvSpPr>
        <p:spPr>
          <a:xfrm>
            <a:off x="457200" y="1600200"/>
            <a:ext cx="8229600" cy="4997152"/>
          </a:xfrm>
        </p:spPr>
        <p:txBody>
          <a:bodyPr>
            <a:noAutofit/>
          </a:bodyPr>
          <a:lstStyle/>
          <a:p>
            <a:r>
              <a:rPr lang="ja-JP" altLang="en-US" sz="2400" dirty="0"/>
              <a:t>米国グリーンビルディング協会（</a:t>
            </a:r>
            <a:r>
              <a:rPr lang="en-US" altLang="ja-JP" sz="2400" dirty="0"/>
              <a:t>USGBC</a:t>
            </a:r>
            <a:r>
              <a:rPr lang="ja-JP" altLang="en-US" sz="2400" dirty="0"/>
              <a:t>）は、</a:t>
            </a:r>
            <a:r>
              <a:rPr lang="en-US" altLang="ja-JP" sz="2400" dirty="0"/>
              <a:t>2013</a:t>
            </a:r>
            <a:r>
              <a:rPr lang="ja-JP" altLang="en-US" sz="2400" dirty="0"/>
              <a:t>年に</a:t>
            </a:r>
            <a:r>
              <a:rPr lang="en-US" altLang="ja-JP" sz="2400" dirty="0"/>
              <a:t>LEED ver4</a:t>
            </a:r>
            <a:r>
              <a:rPr lang="ja-JP" altLang="en-US" sz="2400" dirty="0"/>
              <a:t>を公表</a:t>
            </a:r>
            <a:endParaRPr lang="en-US" altLang="ja-JP" sz="2400" dirty="0"/>
          </a:p>
          <a:p>
            <a:pPr lvl="1"/>
            <a:r>
              <a:rPr lang="ja-JP" altLang="en-US" sz="2000" dirty="0"/>
              <a:t>新版（第</a:t>
            </a:r>
            <a:r>
              <a:rPr lang="en-US" altLang="ja-JP" sz="2000" dirty="0"/>
              <a:t>4</a:t>
            </a:r>
            <a:r>
              <a:rPr lang="ja-JP" altLang="en-US" sz="2000" dirty="0"/>
              <a:t>版）にはステンレスに優位な変更が含まれている</a:t>
            </a:r>
            <a:endParaRPr lang="en-US" sz="2000" dirty="0"/>
          </a:p>
          <a:p>
            <a:pPr lvl="2"/>
            <a:r>
              <a:rPr lang="ja-JP" altLang="en-US" sz="1800" dirty="0"/>
              <a:t>サービス寿命（耐用年数）を重視する傾向</a:t>
            </a:r>
            <a:endParaRPr lang="en-US" altLang="ja-JP" sz="1800" dirty="0"/>
          </a:p>
          <a:p>
            <a:pPr lvl="2"/>
            <a:r>
              <a:rPr lang="en-US" altLang="ja-JP" sz="1800" dirty="0"/>
              <a:t>VOC</a:t>
            </a:r>
            <a:r>
              <a:rPr lang="ja-JP" altLang="en-US" sz="1800" dirty="0"/>
              <a:t>**規制の厳格化（石油製品などにおける課題）</a:t>
            </a:r>
            <a:endParaRPr lang="en-US" sz="1800" dirty="0"/>
          </a:p>
          <a:p>
            <a:r>
              <a:rPr lang="ja-JP" altLang="en-US" sz="2400" dirty="0"/>
              <a:t>米国の政府関連施設の管理局が</a:t>
            </a:r>
            <a:r>
              <a:rPr lang="en-US" altLang="ja-JP" sz="2400" dirty="0"/>
              <a:t>LEED</a:t>
            </a:r>
            <a:r>
              <a:rPr lang="ja-JP" altLang="en-US" sz="2400" dirty="0"/>
              <a:t>の適用を承認</a:t>
            </a:r>
            <a:endParaRPr lang="en-US" altLang="ja-JP" sz="2400" dirty="0"/>
          </a:p>
          <a:p>
            <a:pPr lvl="1"/>
            <a:r>
              <a:rPr lang="ja-JP" altLang="en-US" sz="2000" dirty="0"/>
              <a:t>州や各自治体は、新築物件への</a:t>
            </a:r>
            <a:r>
              <a:rPr lang="en-US" altLang="ja-JP" sz="2000" dirty="0"/>
              <a:t>LEED</a:t>
            </a:r>
            <a:r>
              <a:rPr lang="ja-JP" altLang="en-US" sz="2000" dirty="0"/>
              <a:t>などの適用を要求している</a:t>
            </a:r>
            <a:endParaRPr lang="en-US" altLang="ja-JP" sz="2400" dirty="0"/>
          </a:p>
          <a:p>
            <a:pPr marL="0" indent="0">
              <a:buNone/>
            </a:pPr>
            <a:endParaRPr lang="en-US" sz="2000" dirty="0">
              <a:solidFill>
                <a:srgbClr val="0070C0"/>
              </a:solidFill>
            </a:endParaRPr>
          </a:p>
          <a:p>
            <a:pPr marL="57150" indent="0">
              <a:buNone/>
            </a:pPr>
            <a:r>
              <a:rPr lang="ja-JP" altLang="en-US" sz="1600" dirty="0">
                <a:latin typeface="+mn-ea"/>
              </a:rPr>
              <a:t>*</a:t>
            </a:r>
            <a:r>
              <a:rPr lang="en-US" altLang="ja-JP" sz="1600" dirty="0">
                <a:latin typeface="+mn-ea"/>
              </a:rPr>
              <a:t>LEED</a:t>
            </a:r>
            <a:r>
              <a:rPr lang="ja-JP" altLang="en-US" sz="1600" dirty="0">
                <a:latin typeface="+mn-ea"/>
              </a:rPr>
              <a:t>（</a:t>
            </a:r>
            <a:r>
              <a:rPr lang="en-US" altLang="ja-JP" sz="1600" dirty="0">
                <a:latin typeface="+mn-ea"/>
              </a:rPr>
              <a:t>Leadership in Energy and Environmental Design</a:t>
            </a:r>
            <a:r>
              <a:rPr lang="ja-JP" altLang="en-US" sz="1600" dirty="0">
                <a:latin typeface="+mn-ea"/>
              </a:rPr>
              <a:t>）</a:t>
            </a:r>
            <a:endParaRPr lang="en-US" altLang="ja-JP" sz="1600" dirty="0">
              <a:latin typeface="+mn-ea"/>
            </a:endParaRPr>
          </a:p>
          <a:p>
            <a:pPr marL="57150" indent="0">
              <a:buNone/>
            </a:pPr>
            <a:r>
              <a:rPr lang="ja-JP" altLang="en-US" sz="1600" dirty="0">
                <a:latin typeface="+mn-ea"/>
              </a:rPr>
              <a:t>　</a:t>
            </a:r>
            <a:r>
              <a:rPr lang="en-US" altLang="ja-JP" sz="1600" dirty="0">
                <a:latin typeface="+mn-ea"/>
              </a:rPr>
              <a:t>LEED</a:t>
            </a:r>
            <a:r>
              <a:rPr lang="ja-JP" altLang="en-US" sz="1600" dirty="0">
                <a:latin typeface="+mn-ea"/>
              </a:rPr>
              <a:t>とは、米国グリーンビルディング協会（</a:t>
            </a:r>
            <a:r>
              <a:rPr lang="en-US" altLang="ja-JP" sz="1600" dirty="0">
                <a:latin typeface="+mn-ea"/>
              </a:rPr>
              <a:t>USGBC:US Green Building Council</a:t>
            </a:r>
            <a:r>
              <a:rPr lang="ja-JP" altLang="en-US" sz="1600" dirty="0">
                <a:latin typeface="+mn-ea"/>
              </a:rPr>
              <a:t>）が開発、および、運用を行っている建物と敷地利用についての環境性能評価システムです。省エネと環境に配慮した建物・敷地利用を先導するシステムであり、日本でも導入例が既に報告されている。</a:t>
            </a:r>
            <a:endParaRPr lang="en-US" altLang="ja-JP" sz="1600" dirty="0">
              <a:latin typeface="+mn-ea"/>
            </a:endParaRPr>
          </a:p>
          <a:p>
            <a:pPr marL="57150" indent="0">
              <a:buNone/>
            </a:pPr>
            <a:endParaRPr lang="en-US" altLang="ja-JP" sz="1600" dirty="0">
              <a:latin typeface="+mn-ea"/>
            </a:endParaRPr>
          </a:p>
          <a:p>
            <a:pPr marL="57150" indent="0">
              <a:buNone/>
            </a:pPr>
            <a:r>
              <a:rPr lang="ja-JP" altLang="en-US" sz="1600" dirty="0">
                <a:latin typeface="+mn-ea"/>
              </a:rPr>
              <a:t>**</a:t>
            </a:r>
            <a:r>
              <a:rPr lang="en-US" altLang="ja-JP" sz="1600" dirty="0">
                <a:latin typeface="+mn-ea"/>
              </a:rPr>
              <a:t>VOC(Volatile Organic Compounds)</a:t>
            </a:r>
          </a:p>
          <a:p>
            <a:pPr marL="57150" indent="0">
              <a:buNone/>
            </a:pPr>
            <a:r>
              <a:rPr lang="ja-JP" altLang="en-US" sz="1600" dirty="0">
                <a:latin typeface="+mn-ea"/>
              </a:rPr>
              <a:t>　ステンレス鋼の製造においては、その影響が非常に小さい（詳細データは未公表）</a:t>
            </a:r>
            <a:endParaRPr lang="en-US" sz="1600" dirty="0">
              <a:latin typeface="+mn-ea"/>
            </a:endParaRPr>
          </a:p>
        </p:txBody>
      </p:sp>
      <p:sp>
        <p:nvSpPr>
          <p:cNvPr id="4" name="Slide Number Placeholder 3">
            <a:extLst>
              <a:ext uri="{FF2B5EF4-FFF2-40B4-BE49-F238E27FC236}">
                <a16:creationId xmlns:a16="http://schemas.microsoft.com/office/drawing/2014/main" id="{3B304137-CC14-4C0C-A357-94B67CACFB66}"/>
              </a:ext>
            </a:extLst>
          </p:cNvPr>
          <p:cNvSpPr>
            <a:spLocks noGrp="1"/>
          </p:cNvSpPr>
          <p:nvPr>
            <p:ph type="sldNum" sz="quarter" idx="12"/>
          </p:nvPr>
        </p:nvSpPr>
        <p:spPr>
          <a:xfrm>
            <a:off x="8718872" y="6465272"/>
            <a:ext cx="396000" cy="365125"/>
          </a:xfrm>
        </p:spPr>
        <p:txBody>
          <a:bodyPr lIns="0" tIns="0" rIns="0" bIns="0"/>
          <a:lstStyle/>
          <a:p>
            <a:fld id="{BF73EC7F-79ED-4C17-9829-92AE53B2AB65}" type="slidenum">
              <a:rPr lang="fr-BE" smtClean="0"/>
              <a:t>20</a:t>
            </a:fld>
            <a:endParaRPr lang="fr-BE" dirty="0"/>
          </a:p>
        </p:txBody>
      </p:sp>
    </p:spTree>
    <p:extLst>
      <p:ext uri="{BB962C8B-B14F-4D97-AF65-F5344CB8AC3E}">
        <p14:creationId xmlns:p14="http://schemas.microsoft.com/office/powerpoint/2010/main" val="826766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ja-JP" altLang="en-US" dirty="0"/>
              <a:t>ステンレスは製品寿命終了後は</a:t>
            </a:r>
            <a:br>
              <a:rPr lang="en-US" altLang="ja-JP" dirty="0"/>
            </a:br>
            <a:r>
              <a:rPr lang="ja-JP" altLang="en-US" dirty="0"/>
              <a:t>ほとんどリサイクルされる</a:t>
            </a:r>
            <a:r>
              <a:rPr lang="fr-FR" baseline="50000" dirty="0"/>
              <a:t>23, 24, 25</a:t>
            </a:r>
            <a:endParaRPr lang="fr-BE" baseline="50000" dirty="0"/>
          </a:p>
        </p:txBody>
      </p:sp>
      <p:graphicFrame>
        <p:nvGraphicFramePr>
          <p:cNvPr id="6" name="Content Placeholder 5"/>
          <p:cNvGraphicFramePr>
            <a:graphicFrameLocks noGrp="1"/>
          </p:cNvGraphicFramePr>
          <p:nvPr>
            <p:ph idx="1"/>
          </p:nvPr>
        </p:nvGraphicFramePr>
        <p:xfrm>
          <a:off x="457200" y="1600200"/>
          <a:ext cx="8229600" cy="4449336"/>
        </p:xfrm>
        <a:graphic>
          <a:graphicData uri="http://schemas.openxmlformats.org/drawingml/2006/table">
            <a:tbl>
              <a:tblPr firstRow="1" bandRow="1">
                <a:tableStyleId>{9DCAF9ED-07DC-4A11-8D7F-57B35C25682E}</a:tableStyleId>
              </a:tblPr>
              <a:tblGrid>
                <a:gridCol w="1738536">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1152128">
                  <a:extLst>
                    <a:ext uri="{9D8B030D-6E8A-4147-A177-3AD203B41FA5}">
                      <a16:colId xmlns:a16="http://schemas.microsoft.com/office/drawing/2014/main" val="20003"/>
                    </a:ext>
                  </a:extLst>
                </a:gridCol>
                <a:gridCol w="1087016">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532656">
                <a:tc rowSpan="2">
                  <a:txBody>
                    <a:bodyPr/>
                    <a:lstStyle/>
                    <a:p>
                      <a:pPr algn="ctr"/>
                      <a:r>
                        <a:rPr lang="ja-JP" altLang="en-US" sz="1600" dirty="0"/>
                        <a:t>主要用途</a:t>
                      </a:r>
                      <a:endParaRPr lang="fr-BE" sz="1600" dirty="0"/>
                    </a:p>
                  </a:txBody>
                  <a:tcPr/>
                </a:tc>
                <a:tc rowSpan="2">
                  <a:txBody>
                    <a:bodyPr/>
                    <a:lstStyle/>
                    <a:p>
                      <a:pPr algn="ctr"/>
                      <a:r>
                        <a:rPr lang="ja-JP" altLang="en-US" sz="1600" dirty="0"/>
                        <a:t>製造時のステンレス最終製品の利用率</a:t>
                      </a:r>
                      <a:endParaRPr lang="fr-BE" sz="1600" dirty="0"/>
                    </a:p>
                  </a:txBody>
                  <a:tcPr/>
                </a:tc>
                <a:tc rowSpan="2">
                  <a:txBody>
                    <a:bodyPr/>
                    <a:lstStyle/>
                    <a:p>
                      <a:pPr algn="ctr"/>
                      <a:r>
                        <a:rPr lang="zh-CN" altLang="en-US" sz="1600" dirty="0"/>
                        <a:t>平均耐用（年）数</a:t>
                      </a:r>
                      <a:endParaRPr lang="fr-BE" sz="1600" dirty="0"/>
                    </a:p>
                  </a:txBody>
                  <a:tcPr/>
                </a:tc>
                <a:tc rowSpan="2">
                  <a:txBody>
                    <a:bodyPr/>
                    <a:lstStyle/>
                    <a:p>
                      <a:pPr algn="ctr"/>
                      <a:r>
                        <a:rPr lang="ja-JP" altLang="en-US" sz="1600" dirty="0"/>
                        <a:t>埋め立て</a:t>
                      </a:r>
                      <a:endParaRPr lang="fr-BE" sz="1600" dirty="0"/>
                    </a:p>
                  </a:txBody>
                  <a:tcPr/>
                </a:tc>
                <a:tc gridSpan="2">
                  <a:txBody>
                    <a:bodyPr/>
                    <a:lstStyle/>
                    <a:p>
                      <a:pPr algn="ctr"/>
                      <a:r>
                        <a:rPr lang="ja-JP" altLang="en-US" sz="1600" dirty="0"/>
                        <a:t>リサイクル用に回収</a:t>
                      </a:r>
                      <a:endParaRPr lang="fr-BE" sz="1600" dirty="0"/>
                    </a:p>
                  </a:txBody>
                  <a:tcPr/>
                </a:tc>
                <a:tc hMerge="1">
                  <a:txBody>
                    <a:bodyPr/>
                    <a:lstStyle/>
                    <a:p>
                      <a:endParaRPr lang="fr-BE" dirty="0"/>
                    </a:p>
                  </a:txBody>
                  <a:tcPr/>
                </a:tc>
                <a:extLst>
                  <a:ext uri="{0D108BD9-81ED-4DB2-BD59-A6C34878D82A}">
                    <a16:rowId xmlns:a16="http://schemas.microsoft.com/office/drawing/2014/main" val="10000"/>
                  </a:ext>
                </a:extLst>
              </a:tr>
              <a:tr h="432048">
                <a:tc vMerge="1">
                  <a:txBody>
                    <a:bodyPr/>
                    <a:lstStyle/>
                    <a:p>
                      <a:endParaRPr lang="fr-BE"/>
                    </a:p>
                  </a:txBody>
                  <a:tcPr/>
                </a:tc>
                <a:tc vMerge="1">
                  <a:txBody>
                    <a:bodyPr/>
                    <a:lstStyle/>
                    <a:p>
                      <a:endParaRPr lang="fr-BE"/>
                    </a:p>
                  </a:txBody>
                  <a:tcPr/>
                </a:tc>
                <a:tc vMerge="1">
                  <a:txBody>
                    <a:bodyPr/>
                    <a:lstStyle/>
                    <a:p>
                      <a:endParaRPr lang="fr-BE"/>
                    </a:p>
                  </a:txBody>
                  <a:tcPr/>
                </a:tc>
                <a:tc vMerge="1">
                  <a:txBody>
                    <a:bodyPr/>
                    <a:lstStyle/>
                    <a:p>
                      <a:endParaRPr lang="fr-BE"/>
                    </a:p>
                  </a:txBody>
                  <a:tcPr/>
                </a:tc>
                <a:tc>
                  <a:txBody>
                    <a:bodyPr/>
                    <a:lstStyle/>
                    <a:p>
                      <a:pPr algn="ctr"/>
                      <a:r>
                        <a:rPr lang="ja-JP" altLang="en-US" sz="1600" b="1" dirty="0">
                          <a:solidFill>
                            <a:schemeClr val="tx1"/>
                          </a:solidFill>
                        </a:rPr>
                        <a:t>総計</a:t>
                      </a:r>
                      <a:endParaRPr lang="fr-BE" sz="1600" b="1" dirty="0">
                        <a:solidFill>
                          <a:schemeClr val="tx1"/>
                        </a:solidFill>
                      </a:endParaRPr>
                    </a:p>
                  </a:txBody>
                  <a:tcPr/>
                </a:tc>
                <a:tc>
                  <a:txBody>
                    <a:bodyPr/>
                    <a:lstStyle/>
                    <a:p>
                      <a:pPr algn="ctr"/>
                      <a:r>
                        <a:rPr lang="ja-JP" altLang="en-US" sz="1600" b="1" dirty="0">
                          <a:solidFill>
                            <a:schemeClr val="tx1"/>
                          </a:solidFill>
                        </a:rPr>
                        <a:t>ステンレスとして</a:t>
                      </a:r>
                      <a:endParaRPr lang="fr-BE" sz="1600" b="1" dirty="0">
                        <a:solidFill>
                          <a:schemeClr val="tx1"/>
                        </a:solidFill>
                      </a:endParaRPr>
                    </a:p>
                  </a:txBody>
                  <a:tcPr/>
                </a:tc>
                <a:extLst>
                  <a:ext uri="{0D108BD9-81ED-4DB2-BD59-A6C34878D82A}">
                    <a16:rowId xmlns:a16="http://schemas.microsoft.com/office/drawing/2014/main" val="10001"/>
                  </a:ext>
                </a:extLst>
              </a:tr>
              <a:tr h="370840">
                <a:tc>
                  <a:txBody>
                    <a:bodyPr/>
                    <a:lstStyle/>
                    <a:p>
                      <a:r>
                        <a:rPr lang="ja-JP" altLang="en-US" sz="1600" b="1" dirty="0"/>
                        <a:t>建物</a:t>
                      </a:r>
                      <a:endParaRPr lang="fr-BE" sz="1600" b="1" dirty="0"/>
                    </a:p>
                  </a:txBody>
                  <a:tcPr>
                    <a:solidFill>
                      <a:srgbClr val="00B050"/>
                    </a:solidFill>
                  </a:tcPr>
                </a:tc>
                <a:tc>
                  <a:txBody>
                    <a:bodyPr/>
                    <a:lstStyle/>
                    <a:p>
                      <a:pPr algn="ctr"/>
                      <a:r>
                        <a:rPr lang="fr-BE" sz="1600" dirty="0"/>
                        <a:t>16%</a:t>
                      </a:r>
                    </a:p>
                  </a:txBody>
                  <a:tcPr anchor="ctr">
                    <a:solidFill>
                      <a:srgbClr val="00B050"/>
                    </a:solidFill>
                  </a:tcPr>
                </a:tc>
                <a:tc>
                  <a:txBody>
                    <a:bodyPr/>
                    <a:lstStyle/>
                    <a:p>
                      <a:pPr algn="ctr"/>
                      <a:r>
                        <a:rPr lang="fr-BE" sz="1600" dirty="0"/>
                        <a:t>50</a:t>
                      </a:r>
                    </a:p>
                  </a:txBody>
                  <a:tcPr anchor="ctr">
                    <a:solidFill>
                      <a:srgbClr val="00B050"/>
                    </a:solidFill>
                  </a:tcPr>
                </a:tc>
                <a:tc>
                  <a:txBody>
                    <a:bodyPr/>
                    <a:lstStyle/>
                    <a:p>
                      <a:pPr algn="ctr"/>
                      <a:r>
                        <a:rPr lang="fr-BE" sz="1600" dirty="0"/>
                        <a:t>8%</a:t>
                      </a:r>
                    </a:p>
                  </a:txBody>
                  <a:tcPr anchor="ctr">
                    <a:solidFill>
                      <a:srgbClr val="00B050"/>
                    </a:solidFill>
                  </a:tcPr>
                </a:tc>
                <a:tc>
                  <a:txBody>
                    <a:bodyPr/>
                    <a:lstStyle/>
                    <a:p>
                      <a:pPr algn="ctr"/>
                      <a:r>
                        <a:rPr lang="fr-BE" sz="1600" dirty="0"/>
                        <a:t>92%</a:t>
                      </a:r>
                    </a:p>
                  </a:txBody>
                  <a:tcPr anchor="ctr">
                    <a:solidFill>
                      <a:srgbClr val="00B050"/>
                    </a:solidFill>
                  </a:tcPr>
                </a:tc>
                <a:tc>
                  <a:txBody>
                    <a:bodyPr/>
                    <a:lstStyle/>
                    <a:p>
                      <a:pPr algn="ctr"/>
                      <a:r>
                        <a:rPr lang="fr-BE" sz="1600" dirty="0"/>
                        <a:t>95%</a:t>
                      </a:r>
                    </a:p>
                  </a:txBody>
                  <a:tcPr anchor="ctr">
                    <a:solidFill>
                      <a:srgbClr val="00B050"/>
                    </a:solidFill>
                  </a:tcPr>
                </a:tc>
                <a:extLst>
                  <a:ext uri="{0D108BD9-81ED-4DB2-BD59-A6C34878D82A}">
                    <a16:rowId xmlns:a16="http://schemas.microsoft.com/office/drawing/2014/main" val="10002"/>
                  </a:ext>
                </a:extLst>
              </a:tr>
              <a:tr h="370840">
                <a:tc>
                  <a:txBody>
                    <a:bodyPr/>
                    <a:lstStyle/>
                    <a:p>
                      <a:r>
                        <a:rPr lang="ja-JP" altLang="en-US" sz="1600" b="1" dirty="0"/>
                        <a:t>輸送</a:t>
                      </a:r>
                      <a:endParaRPr lang="fr-BE" sz="1600" b="1" dirty="0"/>
                    </a:p>
                  </a:txBody>
                  <a:tcPr/>
                </a:tc>
                <a:tc>
                  <a:txBody>
                    <a:bodyPr/>
                    <a:lstStyle/>
                    <a:p>
                      <a:pPr algn="ctr"/>
                      <a:r>
                        <a:rPr lang="fr-BE" sz="1600" dirty="0"/>
                        <a:t>21%</a:t>
                      </a:r>
                    </a:p>
                  </a:txBody>
                  <a:tcPr anchor="ctr"/>
                </a:tc>
                <a:tc>
                  <a:txBody>
                    <a:bodyPr/>
                    <a:lstStyle/>
                    <a:p>
                      <a:pPr algn="ctr"/>
                      <a:r>
                        <a:rPr lang="fr-BE" sz="1600" dirty="0"/>
                        <a:t>14</a:t>
                      </a:r>
                    </a:p>
                  </a:txBody>
                  <a:tcPr anchor="ctr"/>
                </a:tc>
                <a:tc>
                  <a:txBody>
                    <a:bodyPr/>
                    <a:lstStyle/>
                    <a:p>
                      <a:pPr algn="ctr"/>
                      <a:r>
                        <a:rPr lang="fr-BE" sz="1600" dirty="0"/>
                        <a:t>13%</a:t>
                      </a:r>
                    </a:p>
                  </a:txBody>
                  <a:tcPr anchor="ctr"/>
                </a:tc>
                <a:tc>
                  <a:txBody>
                    <a:bodyPr/>
                    <a:lstStyle/>
                    <a:p>
                      <a:pPr algn="ctr"/>
                      <a:r>
                        <a:rPr lang="fr-BE" sz="1600" dirty="0"/>
                        <a:t>87%</a:t>
                      </a:r>
                    </a:p>
                  </a:txBody>
                  <a:tcPr anchor="ctr"/>
                </a:tc>
                <a:tc>
                  <a:txBody>
                    <a:bodyPr/>
                    <a:lstStyle/>
                    <a:p>
                      <a:pPr algn="ctr"/>
                      <a:r>
                        <a:rPr lang="fr-BE" sz="1600" dirty="0"/>
                        <a:t>85%</a:t>
                      </a:r>
                    </a:p>
                  </a:txBody>
                  <a:tcPr anchor="ctr"/>
                </a:tc>
                <a:extLst>
                  <a:ext uri="{0D108BD9-81ED-4DB2-BD59-A6C34878D82A}">
                    <a16:rowId xmlns:a16="http://schemas.microsoft.com/office/drawing/2014/main" val="10003"/>
                  </a:ext>
                </a:extLst>
              </a:tr>
              <a:tr h="370840">
                <a:tc>
                  <a:txBody>
                    <a:bodyPr/>
                    <a:lstStyle/>
                    <a:p>
                      <a:r>
                        <a:rPr lang="ja-JP" altLang="en-US" sz="1600" b="1" dirty="0"/>
                        <a:t>産業機械</a:t>
                      </a:r>
                      <a:endParaRPr lang="fr-BE" sz="1600" b="1" dirty="0"/>
                    </a:p>
                  </a:txBody>
                  <a:tcPr/>
                </a:tc>
                <a:tc>
                  <a:txBody>
                    <a:bodyPr/>
                    <a:lstStyle/>
                    <a:p>
                      <a:pPr algn="ctr"/>
                      <a:r>
                        <a:rPr lang="fr-BE" sz="1600" dirty="0"/>
                        <a:t>31%</a:t>
                      </a:r>
                    </a:p>
                  </a:txBody>
                  <a:tcPr anchor="ctr"/>
                </a:tc>
                <a:tc>
                  <a:txBody>
                    <a:bodyPr/>
                    <a:lstStyle/>
                    <a:p>
                      <a:pPr algn="ctr"/>
                      <a:r>
                        <a:rPr lang="fr-BE" sz="1600" dirty="0"/>
                        <a:t>25</a:t>
                      </a:r>
                    </a:p>
                  </a:txBody>
                  <a:tcPr anchor="ctr"/>
                </a:tc>
                <a:tc>
                  <a:txBody>
                    <a:bodyPr/>
                    <a:lstStyle/>
                    <a:p>
                      <a:pPr algn="ctr"/>
                      <a:r>
                        <a:rPr lang="fr-BE" sz="1600" dirty="0"/>
                        <a:t>8%</a:t>
                      </a:r>
                    </a:p>
                  </a:txBody>
                  <a:tcPr anchor="ctr"/>
                </a:tc>
                <a:tc>
                  <a:txBody>
                    <a:bodyPr/>
                    <a:lstStyle/>
                    <a:p>
                      <a:pPr algn="ctr"/>
                      <a:r>
                        <a:rPr lang="fr-BE" sz="1600" dirty="0"/>
                        <a:t>92%</a:t>
                      </a:r>
                    </a:p>
                  </a:txBody>
                  <a:tcPr anchor="ctr"/>
                </a:tc>
                <a:tc>
                  <a:txBody>
                    <a:bodyPr/>
                    <a:lstStyle/>
                    <a:p>
                      <a:pPr algn="ctr"/>
                      <a:r>
                        <a:rPr lang="fr-BE" sz="1600" dirty="0"/>
                        <a:t>95%</a:t>
                      </a:r>
                    </a:p>
                  </a:txBody>
                  <a:tcPr anchor="ctr"/>
                </a:tc>
                <a:extLst>
                  <a:ext uri="{0D108BD9-81ED-4DB2-BD59-A6C34878D82A}">
                    <a16:rowId xmlns:a16="http://schemas.microsoft.com/office/drawing/2014/main" val="10004"/>
                  </a:ext>
                </a:extLst>
              </a:tr>
              <a:tr h="370840">
                <a:tc>
                  <a:txBody>
                    <a:bodyPr/>
                    <a:lstStyle/>
                    <a:p>
                      <a:r>
                        <a:rPr lang="ja-JP" altLang="en-US" sz="1600" b="1" dirty="0"/>
                        <a:t>家電</a:t>
                      </a:r>
                      <a:endParaRPr lang="fr-BE" sz="1600" b="1" dirty="0"/>
                    </a:p>
                  </a:txBody>
                  <a:tcPr/>
                </a:tc>
                <a:tc>
                  <a:txBody>
                    <a:bodyPr/>
                    <a:lstStyle/>
                    <a:p>
                      <a:pPr algn="ctr"/>
                      <a:r>
                        <a:rPr lang="fr-BE" sz="1600" dirty="0"/>
                        <a:t>6%</a:t>
                      </a:r>
                    </a:p>
                  </a:txBody>
                  <a:tcPr anchor="ctr"/>
                </a:tc>
                <a:tc>
                  <a:txBody>
                    <a:bodyPr/>
                    <a:lstStyle/>
                    <a:p>
                      <a:pPr algn="ctr"/>
                      <a:r>
                        <a:rPr lang="fr-BE" sz="1600" dirty="0"/>
                        <a:t>15</a:t>
                      </a:r>
                    </a:p>
                  </a:txBody>
                  <a:tcPr anchor="ctr"/>
                </a:tc>
                <a:tc>
                  <a:txBody>
                    <a:bodyPr/>
                    <a:lstStyle/>
                    <a:p>
                      <a:pPr algn="ctr"/>
                      <a:r>
                        <a:rPr lang="fr-BE" sz="1600" dirty="0"/>
                        <a:t>18%</a:t>
                      </a:r>
                    </a:p>
                  </a:txBody>
                  <a:tcPr anchor="ctr"/>
                </a:tc>
                <a:tc>
                  <a:txBody>
                    <a:bodyPr/>
                    <a:lstStyle/>
                    <a:p>
                      <a:pPr algn="ctr"/>
                      <a:r>
                        <a:rPr lang="fr-BE" sz="1600" dirty="0"/>
                        <a:t>82%</a:t>
                      </a:r>
                    </a:p>
                  </a:txBody>
                  <a:tcPr anchor="ctr"/>
                </a:tc>
                <a:tc>
                  <a:txBody>
                    <a:bodyPr/>
                    <a:lstStyle/>
                    <a:p>
                      <a:pPr algn="ctr"/>
                      <a:r>
                        <a:rPr lang="fr-BE" sz="1600" dirty="0"/>
                        <a:t>95%</a:t>
                      </a:r>
                    </a:p>
                  </a:txBody>
                  <a:tcPr anchor="ctr"/>
                </a:tc>
                <a:extLst>
                  <a:ext uri="{0D108BD9-81ED-4DB2-BD59-A6C34878D82A}">
                    <a16:rowId xmlns:a16="http://schemas.microsoft.com/office/drawing/2014/main" val="10005"/>
                  </a:ext>
                </a:extLst>
              </a:tr>
              <a:tr h="370840">
                <a:tc>
                  <a:txBody>
                    <a:bodyPr/>
                    <a:lstStyle/>
                    <a:p>
                      <a:r>
                        <a:rPr lang="ja-JP" altLang="en-US" sz="1600" b="1" dirty="0"/>
                        <a:t>電子機器</a:t>
                      </a:r>
                      <a:endParaRPr lang="fr-BE" sz="1600" b="1" dirty="0"/>
                    </a:p>
                  </a:txBody>
                  <a:tcPr/>
                </a:tc>
                <a:tc>
                  <a:txBody>
                    <a:bodyPr/>
                    <a:lstStyle/>
                    <a:p>
                      <a:pPr algn="ctr"/>
                      <a:r>
                        <a:rPr lang="fr-BE" sz="1600" dirty="0"/>
                        <a:t>6%</a:t>
                      </a:r>
                    </a:p>
                  </a:txBody>
                  <a:tcPr anchor="ctr"/>
                </a:tc>
                <a:tc>
                  <a:txBody>
                    <a:bodyPr/>
                    <a:lstStyle/>
                    <a:p>
                      <a:pPr algn="ctr"/>
                      <a:r>
                        <a:rPr lang="fr-BE" sz="1600" dirty="0"/>
                        <a:t>-</a:t>
                      </a:r>
                    </a:p>
                  </a:txBody>
                  <a:tcPr anchor="ctr"/>
                </a:tc>
                <a:tc>
                  <a:txBody>
                    <a:bodyPr/>
                    <a:lstStyle/>
                    <a:p>
                      <a:pPr algn="ctr"/>
                      <a:r>
                        <a:rPr lang="fr-BE" sz="1600" dirty="0"/>
                        <a:t>40%</a:t>
                      </a:r>
                    </a:p>
                  </a:txBody>
                  <a:tcPr anchor="ctr"/>
                </a:tc>
                <a:tc>
                  <a:txBody>
                    <a:bodyPr/>
                    <a:lstStyle/>
                    <a:p>
                      <a:pPr algn="ctr"/>
                      <a:r>
                        <a:rPr lang="fr-BE" sz="1600" dirty="0"/>
                        <a:t>60%</a:t>
                      </a:r>
                    </a:p>
                  </a:txBody>
                  <a:tcPr anchor="ctr"/>
                </a:tc>
                <a:tc>
                  <a:txBody>
                    <a:bodyPr/>
                    <a:lstStyle/>
                    <a:p>
                      <a:pPr algn="ctr"/>
                      <a:r>
                        <a:rPr lang="fr-BE" sz="1600" dirty="0"/>
                        <a:t>95%</a:t>
                      </a:r>
                    </a:p>
                  </a:txBody>
                  <a:tcPr anchor="ctr"/>
                </a:tc>
                <a:extLst>
                  <a:ext uri="{0D108BD9-81ED-4DB2-BD59-A6C34878D82A}">
                    <a16:rowId xmlns:a16="http://schemas.microsoft.com/office/drawing/2014/main" val="10006"/>
                  </a:ext>
                </a:extLst>
              </a:tr>
              <a:tr h="370840">
                <a:tc>
                  <a:txBody>
                    <a:bodyPr/>
                    <a:lstStyle/>
                    <a:p>
                      <a:r>
                        <a:rPr lang="ja-JP" altLang="en-US" sz="1600" b="1" dirty="0"/>
                        <a:t>金属製品</a:t>
                      </a:r>
                      <a:endParaRPr lang="fr-BE" sz="1600" b="1" dirty="0"/>
                    </a:p>
                  </a:txBody>
                  <a:tcPr/>
                </a:tc>
                <a:tc>
                  <a:txBody>
                    <a:bodyPr/>
                    <a:lstStyle/>
                    <a:p>
                      <a:pPr algn="ctr"/>
                      <a:r>
                        <a:rPr lang="fr-BE" sz="1600" dirty="0"/>
                        <a:t>20%</a:t>
                      </a:r>
                    </a:p>
                  </a:txBody>
                  <a:tcPr anchor="ctr"/>
                </a:tc>
                <a:tc>
                  <a:txBody>
                    <a:bodyPr/>
                    <a:lstStyle/>
                    <a:p>
                      <a:pPr algn="ctr"/>
                      <a:r>
                        <a:rPr lang="fr-BE" sz="1600" dirty="0"/>
                        <a:t>15</a:t>
                      </a:r>
                    </a:p>
                  </a:txBody>
                  <a:tcPr anchor="ctr"/>
                </a:tc>
                <a:tc>
                  <a:txBody>
                    <a:bodyPr/>
                    <a:lstStyle/>
                    <a:p>
                      <a:pPr algn="ctr"/>
                      <a:r>
                        <a:rPr lang="fr-BE" sz="1600" dirty="0"/>
                        <a:t>40%</a:t>
                      </a:r>
                    </a:p>
                  </a:txBody>
                  <a:tcPr anchor="ctr"/>
                </a:tc>
                <a:tc>
                  <a:txBody>
                    <a:bodyPr/>
                    <a:lstStyle/>
                    <a:p>
                      <a:pPr algn="ctr"/>
                      <a:r>
                        <a:rPr lang="fr-BE" sz="1600" dirty="0"/>
                        <a:t>60%</a:t>
                      </a:r>
                    </a:p>
                  </a:txBody>
                  <a:tcPr anchor="ctr"/>
                </a:tc>
                <a:tc>
                  <a:txBody>
                    <a:bodyPr/>
                    <a:lstStyle/>
                    <a:p>
                      <a:pPr algn="ctr"/>
                      <a:r>
                        <a:rPr lang="fr-BE" sz="1600" dirty="0"/>
                        <a:t>80%</a:t>
                      </a:r>
                    </a:p>
                  </a:txBody>
                  <a:tcPr anchor="ctr"/>
                </a:tc>
                <a:extLst>
                  <a:ext uri="{0D108BD9-81ED-4DB2-BD59-A6C34878D82A}">
                    <a16:rowId xmlns:a16="http://schemas.microsoft.com/office/drawing/2014/main" val="10007"/>
                  </a:ext>
                </a:extLst>
              </a:tr>
              <a:tr h="370840">
                <a:tc>
                  <a:txBody>
                    <a:bodyPr/>
                    <a:lstStyle/>
                    <a:p>
                      <a:r>
                        <a:rPr lang="ja-JP" altLang="en-US" sz="1600" b="1" dirty="0"/>
                        <a:t>総計</a:t>
                      </a:r>
                      <a:endParaRPr lang="fr-BE" sz="1600" b="1" dirty="0"/>
                    </a:p>
                  </a:txBody>
                  <a:tcPr/>
                </a:tc>
                <a:tc>
                  <a:txBody>
                    <a:bodyPr/>
                    <a:lstStyle/>
                    <a:p>
                      <a:pPr algn="ctr"/>
                      <a:r>
                        <a:rPr lang="fr-BE" sz="1600" dirty="0"/>
                        <a:t>100%</a:t>
                      </a:r>
                      <a:endParaRPr lang="fr-BE" sz="1600" b="1" dirty="0"/>
                    </a:p>
                  </a:txBody>
                  <a:tcPr anchor="ctr"/>
                </a:tc>
                <a:tc>
                  <a:txBody>
                    <a:bodyPr/>
                    <a:lstStyle/>
                    <a:p>
                      <a:pPr algn="ctr"/>
                      <a:r>
                        <a:rPr lang="fr-BE" sz="1600" dirty="0"/>
                        <a:t>22</a:t>
                      </a:r>
                      <a:endParaRPr lang="fr-BE" sz="1600" b="1" dirty="0"/>
                    </a:p>
                  </a:txBody>
                  <a:tcPr anchor="ctr"/>
                </a:tc>
                <a:tc>
                  <a:txBody>
                    <a:bodyPr/>
                    <a:lstStyle/>
                    <a:p>
                      <a:pPr algn="ctr"/>
                      <a:r>
                        <a:rPr lang="fr-BE" sz="1600" dirty="0"/>
                        <a:t>18%</a:t>
                      </a:r>
                      <a:endParaRPr lang="fr-BE" sz="1600" b="1" dirty="0"/>
                    </a:p>
                  </a:txBody>
                  <a:tcPr anchor="ctr"/>
                </a:tc>
                <a:tc>
                  <a:txBody>
                    <a:bodyPr/>
                    <a:lstStyle/>
                    <a:p>
                      <a:pPr algn="ctr"/>
                      <a:r>
                        <a:rPr lang="fr-BE" sz="1600" dirty="0"/>
                        <a:t>82%</a:t>
                      </a:r>
                      <a:endParaRPr lang="fr-BE" sz="1600" b="1" dirty="0"/>
                    </a:p>
                  </a:txBody>
                  <a:tcPr anchor="ctr"/>
                </a:tc>
                <a:tc>
                  <a:txBody>
                    <a:bodyPr/>
                    <a:lstStyle/>
                    <a:p>
                      <a:pPr algn="ctr"/>
                      <a:r>
                        <a:rPr lang="fr-BE" sz="1600" dirty="0"/>
                        <a:t>90%</a:t>
                      </a:r>
                      <a:endParaRPr lang="fr-BE" sz="1600" b="1" dirty="0"/>
                    </a:p>
                  </a:txBody>
                  <a:tcPr anchor="ctr"/>
                </a:tc>
                <a:extLst>
                  <a:ext uri="{0D108BD9-81ED-4DB2-BD59-A6C34878D82A}">
                    <a16:rowId xmlns:a16="http://schemas.microsoft.com/office/drawing/2014/main" val="10008"/>
                  </a:ext>
                </a:extLst>
              </a:tr>
              <a:tr h="741680">
                <a:tc gridSpan="6">
                  <a:txBody>
                    <a:bodyPr/>
                    <a:lstStyle/>
                    <a:p>
                      <a:pPr marL="0" indent="0" algn="just">
                        <a:buNone/>
                      </a:pPr>
                      <a:r>
                        <a:rPr lang="ja-JP" altLang="en-US" sz="1400" b="1" dirty="0">
                          <a:latin typeface="+mn-ea"/>
                          <a:ea typeface="+mn-ea"/>
                        </a:rPr>
                        <a:t>スクラップ回収と分別効率は作業方法の改善やオンライン</a:t>
                      </a:r>
                      <a:r>
                        <a:rPr lang="en-US" altLang="ja-JP" sz="1400" b="1" dirty="0">
                          <a:latin typeface="+mn-ea"/>
                          <a:ea typeface="+mn-ea"/>
                        </a:rPr>
                        <a:t>X</a:t>
                      </a:r>
                      <a:r>
                        <a:rPr lang="ja-JP" altLang="en-US" sz="1400" b="1" dirty="0">
                          <a:latin typeface="+mn-ea"/>
                          <a:ea typeface="+mn-ea"/>
                        </a:rPr>
                        <a:t>線蛍光分析等により向上し続けている。</a:t>
                      </a:r>
                    </a:p>
                    <a:p>
                      <a:pPr marL="0" indent="0" algn="just">
                        <a:buNone/>
                      </a:pPr>
                      <a:r>
                        <a:rPr lang="ja-JP" altLang="en-US" sz="1400" b="1" dirty="0">
                          <a:latin typeface="+mn-ea"/>
                          <a:ea typeface="+mn-ea"/>
                        </a:rPr>
                        <a:t>建築のデザインが回収率に大きな影響をおよぼす。</a:t>
                      </a:r>
                    </a:p>
                  </a:txBody>
                  <a:tcPr/>
                </a:tc>
                <a:tc hMerge="1">
                  <a:txBody>
                    <a:bodyPr/>
                    <a:lstStyle/>
                    <a:p>
                      <a:endParaRPr lang="fr-BE" sz="1600" dirty="0"/>
                    </a:p>
                  </a:txBody>
                  <a:tcPr/>
                </a:tc>
                <a:tc hMerge="1">
                  <a:txBody>
                    <a:bodyPr/>
                    <a:lstStyle/>
                    <a:p>
                      <a:endParaRPr lang="fr-BE" sz="1600" dirty="0"/>
                    </a:p>
                  </a:txBody>
                  <a:tcPr/>
                </a:tc>
                <a:tc hMerge="1">
                  <a:txBody>
                    <a:bodyPr/>
                    <a:lstStyle/>
                    <a:p>
                      <a:endParaRPr lang="fr-BE" sz="1600" dirty="0"/>
                    </a:p>
                  </a:txBody>
                  <a:tcPr/>
                </a:tc>
                <a:tc hMerge="1">
                  <a:txBody>
                    <a:bodyPr/>
                    <a:lstStyle/>
                    <a:p>
                      <a:endParaRPr lang="fr-BE" sz="1600" dirty="0"/>
                    </a:p>
                  </a:txBody>
                  <a:tcPr/>
                </a:tc>
                <a:tc hMerge="1">
                  <a:txBody>
                    <a:bodyPr/>
                    <a:lstStyle/>
                    <a:p>
                      <a:endParaRPr lang="fr-BE" sz="1600" dirty="0"/>
                    </a:p>
                  </a:txBody>
                  <a:tcPr/>
                </a:tc>
                <a:extLst>
                  <a:ext uri="{0D108BD9-81ED-4DB2-BD59-A6C34878D82A}">
                    <a16:rowId xmlns:a16="http://schemas.microsoft.com/office/drawing/2014/main" val="10009"/>
                  </a:ext>
                </a:extLst>
              </a:tr>
            </a:tbl>
          </a:graphicData>
        </a:graphic>
      </p:graphicFrame>
      <p:sp>
        <p:nvSpPr>
          <p:cNvPr id="5" name="Slide Number Placeholder 3">
            <a:extLst>
              <a:ext uri="{FF2B5EF4-FFF2-40B4-BE49-F238E27FC236}">
                <a16:creationId xmlns:a16="http://schemas.microsoft.com/office/drawing/2014/main" id="{98CDE1AD-953D-49EA-BB4D-B7E4BCC605C2}"/>
              </a:ext>
            </a:extLst>
          </p:cNvPr>
          <p:cNvSpPr>
            <a:spLocks noGrp="1"/>
          </p:cNvSpPr>
          <p:nvPr>
            <p:ph type="sldNum" sz="quarter" idx="12"/>
          </p:nvPr>
        </p:nvSpPr>
        <p:spPr>
          <a:xfrm>
            <a:off x="8718872" y="6465272"/>
            <a:ext cx="396000" cy="365125"/>
          </a:xfrm>
        </p:spPr>
        <p:txBody>
          <a:bodyPr lIns="0" tIns="0" rIns="0" bIns="0"/>
          <a:lstStyle/>
          <a:p>
            <a:fld id="{BF73EC7F-79ED-4C17-9829-92AE53B2AB65}" type="slidenum">
              <a:rPr lang="fr-BE" smtClean="0"/>
              <a:t>21</a:t>
            </a:fld>
            <a:endParaRPr lang="fr-BE" dirty="0"/>
          </a:p>
        </p:txBody>
      </p:sp>
    </p:spTree>
    <p:extLst>
      <p:ext uri="{BB962C8B-B14F-4D97-AF65-F5344CB8AC3E}">
        <p14:creationId xmlns:p14="http://schemas.microsoft.com/office/powerpoint/2010/main" val="4220534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4800600"/>
            <a:ext cx="7560840" cy="566738"/>
          </a:xfrm>
        </p:spPr>
        <p:txBody>
          <a:bodyPr>
            <a:normAutofit fontScale="90000"/>
          </a:bodyPr>
          <a:lstStyle/>
          <a:p>
            <a:r>
              <a:rPr lang="ja-JP" altLang="en-US" dirty="0"/>
              <a:t>ステンレスを使ったサステナビリティビル</a:t>
            </a:r>
            <a:br>
              <a:rPr lang="en-US" altLang="ja-JP" dirty="0"/>
            </a:br>
            <a:r>
              <a:rPr lang="en-US" dirty="0"/>
              <a:t>- The David L. Lawrence Convention Center, </a:t>
            </a:r>
            <a:r>
              <a:rPr lang="ja-JP" altLang="en-US" dirty="0"/>
              <a:t>ピッツバーグ（</a:t>
            </a:r>
            <a:r>
              <a:rPr lang="en-US" altLang="ja-JP" dirty="0"/>
              <a:t>USA</a:t>
            </a:r>
            <a:r>
              <a:rPr lang="ja-JP" altLang="en-US" dirty="0"/>
              <a:t>）</a:t>
            </a:r>
            <a:r>
              <a:rPr lang="en-US" dirty="0"/>
              <a:t> (2003) </a:t>
            </a:r>
            <a:r>
              <a:rPr lang="en-US" baseline="50000" dirty="0"/>
              <a:t>26</a:t>
            </a:r>
            <a:endParaRPr lang="fr-BE" baseline="50000" dirty="0"/>
          </a:p>
        </p:txBody>
      </p:sp>
      <p:pic>
        <p:nvPicPr>
          <p:cNvPr id="11" name="Picture 2" descr="http://www.pgh-sea.com/images/conventioncenter.jpg"/>
          <p:cNvPicPr>
            <a:picLocks noGrp="1" noChangeAspect="1" noChangeArrowheads="1"/>
          </p:cNvPicPr>
          <p:nvPr>
            <p:ph type="pic" idx="1"/>
          </p:nvPr>
        </p:nvPicPr>
        <p:blipFill rotWithShape="1">
          <a:blip r:embed="rId3" cstate="print">
            <a:extLst>
              <a:ext uri="{28A0092B-C50C-407E-A947-70E740481C1C}">
                <a14:useLocalDpi xmlns:a14="http://schemas.microsoft.com/office/drawing/2010/main" val="0"/>
              </a:ext>
            </a:extLst>
          </a:blip>
          <a:srcRect/>
          <a:stretch/>
        </p:blipFill>
        <p:spPr>
          <a:ln>
            <a:solidFill>
              <a:schemeClr val="tx1"/>
            </a:solidFill>
          </a:ln>
        </p:spPr>
      </p:pic>
      <p:sp>
        <p:nvSpPr>
          <p:cNvPr id="17" name="Text Placeholder 16"/>
          <p:cNvSpPr>
            <a:spLocks noGrp="1"/>
          </p:cNvSpPr>
          <p:nvPr>
            <p:ph type="body" sz="half" idx="2"/>
          </p:nvPr>
        </p:nvSpPr>
        <p:spPr>
          <a:xfrm>
            <a:off x="1792288" y="5367338"/>
            <a:ext cx="5486400" cy="1374030"/>
          </a:xfrm>
        </p:spPr>
        <p:txBody>
          <a:bodyPr>
            <a:normAutofit/>
          </a:bodyPr>
          <a:lstStyle/>
          <a:p>
            <a:r>
              <a:rPr lang="ja-JP" altLang="en-US" dirty="0"/>
              <a:t>ステンレス製屋根</a:t>
            </a:r>
            <a:r>
              <a:rPr lang="en-US" dirty="0"/>
              <a:t>: </a:t>
            </a:r>
          </a:p>
          <a:p>
            <a:pPr marL="285750" indent="-285750">
              <a:buFont typeface="Arial" panose="020B0604020202020204" pitchFamily="34" charset="0"/>
              <a:buChar char="•"/>
            </a:pPr>
            <a:r>
              <a:rPr lang="en-US" altLang="ja-JP" dirty="0"/>
              <a:t>S30400</a:t>
            </a:r>
            <a:r>
              <a:rPr lang="ja-JP" altLang="en-US" dirty="0"/>
              <a:t>　ステンレス</a:t>
            </a:r>
          </a:p>
          <a:p>
            <a:pPr marL="285750" indent="-285750">
              <a:buFont typeface="Arial" panose="020B0604020202020204" pitchFamily="34" charset="0"/>
              <a:buChar char="•"/>
            </a:pPr>
            <a:r>
              <a:rPr lang="ja-JP" altLang="en-US" dirty="0"/>
              <a:t>広さ：</a:t>
            </a:r>
            <a:r>
              <a:rPr lang="en-US" altLang="ja-JP" dirty="0"/>
              <a:t>280×96m</a:t>
            </a:r>
          </a:p>
          <a:p>
            <a:pPr marL="285750" indent="-285750">
              <a:buFont typeface="Arial" panose="020B0604020202020204" pitchFamily="34" charset="0"/>
              <a:buChar char="•"/>
            </a:pPr>
            <a:r>
              <a:rPr lang="en-US" altLang="ja-JP" dirty="0"/>
              <a:t>0.6mm(24</a:t>
            </a:r>
            <a:r>
              <a:rPr lang="ja-JP" altLang="en-US" dirty="0"/>
              <a:t>ゲージ</a:t>
            </a:r>
            <a:r>
              <a:rPr lang="en-US" altLang="ja-JP" dirty="0"/>
              <a:t>)</a:t>
            </a:r>
            <a:r>
              <a:rPr lang="ja-JP" altLang="en-US" dirty="0"/>
              <a:t>鋼板で</a:t>
            </a:r>
            <a:r>
              <a:rPr lang="en-US" altLang="ja-JP" dirty="0"/>
              <a:t>23,000m2</a:t>
            </a:r>
            <a:r>
              <a:rPr lang="ja-JP" altLang="en-US" dirty="0"/>
              <a:t>を覆い、重量は約</a:t>
            </a:r>
            <a:r>
              <a:rPr lang="en-US" altLang="ja-JP" dirty="0"/>
              <a:t>136</a:t>
            </a:r>
            <a:r>
              <a:rPr lang="ja-JP" altLang="en-US" dirty="0"/>
              <a:t>トン</a:t>
            </a:r>
          </a:p>
        </p:txBody>
      </p:sp>
      <p:pic>
        <p:nvPicPr>
          <p:cNvPr id="10" name="Picture 9" descr="leed gold Amonix Receives LEED Certification">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028797">
            <a:off x="2061233" y="942470"/>
            <a:ext cx="1448069" cy="135895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Slide Number Placeholder 3">
            <a:extLst>
              <a:ext uri="{FF2B5EF4-FFF2-40B4-BE49-F238E27FC236}">
                <a16:creationId xmlns:a16="http://schemas.microsoft.com/office/drawing/2014/main" id="{CD5F5FAD-7EAE-44F0-B1F0-5744AA23D1DE}"/>
              </a:ext>
            </a:extLst>
          </p:cNvPr>
          <p:cNvSpPr>
            <a:spLocks noGrp="1"/>
          </p:cNvSpPr>
          <p:nvPr>
            <p:ph type="sldNum" sz="quarter" idx="12"/>
          </p:nvPr>
        </p:nvSpPr>
        <p:spPr>
          <a:xfrm>
            <a:off x="8718872" y="6465272"/>
            <a:ext cx="396000" cy="365125"/>
          </a:xfrm>
        </p:spPr>
        <p:txBody>
          <a:bodyPr lIns="0" tIns="0" rIns="0" bIns="0"/>
          <a:lstStyle/>
          <a:p>
            <a:fld id="{BF73EC7F-79ED-4C17-9829-92AE53B2AB65}" type="slidenum">
              <a:rPr lang="fr-BE" smtClean="0"/>
              <a:t>22</a:t>
            </a:fld>
            <a:endParaRPr lang="fr-BE" dirty="0"/>
          </a:p>
        </p:txBody>
      </p:sp>
    </p:spTree>
    <p:extLst>
      <p:ext uri="{BB962C8B-B14F-4D97-AF65-F5344CB8AC3E}">
        <p14:creationId xmlns:p14="http://schemas.microsoft.com/office/powerpoint/2010/main" val="2035873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ja-JP" altLang="en-US" dirty="0"/>
              <a:t>ステンレスを使ったサステナビリティビル</a:t>
            </a:r>
            <a:br>
              <a:rPr lang="en-US" altLang="ja-JP" dirty="0"/>
            </a:br>
            <a:r>
              <a:rPr lang="en-US" altLang="ja-JP" dirty="0"/>
              <a:t>LEED</a:t>
            </a:r>
            <a:r>
              <a:rPr lang="ja-JP" altLang="en-US" dirty="0"/>
              <a:t>における格付；「</a:t>
            </a:r>
            <a:r>
              <a:rPr lang="en-US" altLang="ja-JP" dirty="0"/>
              <a:t>GOLD</a:t>
            </a:r>
            <a:r>
              <a:rPr lang="ja-JP" altLang="en-US" dirty="0"/>
              <a:t>」</a:t>
            </a:r>
            <a:endParaRPr lang="fr-BE" dirty="0"/>
          </a:p>
        </p:txBody>
      </p:sp>
      <p:sp>
        <p:nvSpPr>
          <p:cNvPr id="8" name="Content Placeholder 7"/>
          <p:cNvSpPr>
            <a:spLocks noGrp="1"/>
          </p:cNvSpPr>
          <p:nvPr>
            <p:ph idx="1"/>
          </p:nvPr>
        </p:nvSpPr>
        <p:spPr/>
        <p:txBody>
          <a:bodyPr>
            <a:normAutofit/>
          </a:bodyPr>
          <a:lstStyle/>
          <a:p>
            <a:pPr marL="0" indent="0" algn="just">
              <a:spcAft>
                <a:spcPts val="600"/>
              </a:spcAft>
              <a:buNone/>
            </a:pPr>
            <a:r>
              <a:rPr lang="en-US" sz="2400" b="1" dirty="0">
                <a:solidFill>
                  <a:srgbClr val="00B050"/>
                </a:solidFill>
                <a:latin typeface="+mn-ea"/>
              </a:rPr>
              <a:t>LEE</a:t>
            </a:r>
            <a:r>
              <a:rPr lang="en-US" altLang="ja-JP" sz="2400" b="1" dirty="0">
                <a:solidFill>
                  <a:srgbClr val="00B050"/>
                </a:solidFill>
                <a:latin typeface="+mn-ea"/>
              </a:rPr>
              <a:t>D</a:t>
            </a:r>
            <a:r>
              <a:rPr lang="en-US" sz="2400" dirty="0">
                <a:latin typeface="+mn-ea"/>
              </a:rPr>
              <a:t>(Leadership in Energy and Environment Design)</a:t>
            </a:r>
          </a:p>
          <a:p>
            <a:pPr marL="0" indent="0" algn="just">
              <a:spcAft>
                <a:spcPts val="600"/>
              </a:spcAft>
              <a:buNone/>
            </a:pPr>
            <a:r>
              <a:rPr lang="ja-JP" altLang="en-US" sz="2400" dirty="0">
                <a:latin typeface="+mn-ea"/>
              </a:rPr>
              <a:t>同センターは以下の点が評価され</a:t>
            </a:r>
            <a:r>
              <a:rPr lang="en-US" altLang="ja-JP" sz="2400" dirty="0">
                <a:latin typeface="+mn-ea"/>
              </a:rPr>
              <a:t>GOLD</a:t>
            </a:r>
            <a:r>
              <a:rPr lang="ja-JP" altLang="en-US" sz="2400" dirty="0">
                <a:latin typeface="+mn-ea"/>
              </a:rPr>
              <a:t>ランクに評価された</a:t>
            </a:r>
            <a:endParaRPr lang="en-US" sz="2400" dirty="0">
              <a:latin typeface="+mn-ea"/>
            </a:endParaRPr>
          </a:p>
          <a:p>
            <a:pPr lvl="1" algn="just"/>
            <a:r>
              <a:rPr lang="ja-JP" altLang="en-US" sz="2400" dirty="0">
                <a:latin typeface="+mn-ea"/>
              </a:rPr>
              <a:t>再開発地区に建造</a:t>
            </a:r>
          </a:p>
          <a:p>
            <a:pPr lvl="1" algn="just"/>
            <a:r>
              <a:rPr lang="ja-JP" altLang="en-US" sz="2400" dirty="0">
                <a:latin typeface="+mn-ea"/>
              </a:rPr>
              <a:t>（自動車以外の）代替輸送手段に対応</a:t>
            </a:r>
          </a:p>
          <a:p>
            <a:pPr lvl="1" algn="just"/>
            <a:r>
              <a:rPr lang="ja-JP" altLang="en-US" sz="2400" dirty="0">
                <a:latin typeface="+mn-ea"/>
              </a:rPr>
              <a:t>水の消費量を抑制</a:t>
            </a:r>
          </a:p>
          <a:p>
            <a:pPr lvl="1" algn="just"/>
            <a:r>
              <a:rPr lang="ja-JP" altLang="en-US" sz="2400" dirty="0">
                <a:latin typeface="+mn-ea"/>
              </a:rPr>
              <a:t>優れたエネルギー効率</a:t>
            </a:r>
          </a:p>
          <a:p>
            <a:pPr lvl="1" algn="just"/>
            <a:r>
              <a:rPr lang="ja-JP" altLang="en-US" sz="2400" dirty="0">
                <a:latin typeface="+mn-ea"/>
              </a:rPr>
              <a:t>有害物質を排出しない、または排出が少ない材料の使用</a:t>
            </a:r>
          </a:p>
          <a:p>
            <a:pPr lvl="1" algn="just"/>
            <a:r>
              <a:rPr lang="ja-JP" altLang="en-US" sz="2400" dirty="0">
                <a:latin typeface="+mn-ea"/>
              </a:rPr>
              <a:t>斬新なデザイン</a:t>
            </a:r>
          </a:p>
        </p:txBody>
      </p:sp>
      <p:sp>
        <p:nvSpPr>
          <p:cNvPr id="6" name="Slide Number Placeholder 3">
            <a:extLst>
              <a:ext uri="{FF2B5EF4-FFF2-40B4-BE49-F238E27FC236}">
                <a16:creationId xmlns:a16="http://schemas.microsoft.com/office/drawing/2014/main" id="{15D8C62D-A666-4220-98F3-24A1DFF24458}"/>
              </a:ext>
            </a:extLst>
          </p:cNvPr>
          <p:cNvSpPr>
            <a:spLocks noGrp="1"/>
          </p:cNvSpPr>
          <p:nvPr>
            <p:ph type="sldNum" sz="quarter" idx="12"/>
          </p:nvPr>
        </p:nvSpPr>
        <p:spPr>
          <a:xfrm>
            <a:off x="8718872" y="6465272"/>
            <a:ext cx="396000" cy="365125"/>
          </a:xfrm>
        </p:spPr>
        <p:txBody>
          <a:bodyPr lIns="0" tIns="0" rIns="0" bIns="0"/>
          <a:lstStyle/>
          <a:p>
            <a:fld id="{BF73EC7F-79ED-4C17-9829-92AE53B2AB65}" type="slidenum">
              <a:rPr lang="fr-BE" smtClean="0"/>
              <a:t>23</a:t>
            </a:fld>
            <a:endParaRPr lang="fr-BE" dirty="0"/>
          </a:p>
        </p:txBody>
      </p:sp>
    </p:spTree>
    <p:extLst>
      <p:ext uri="{BB962C8B-B14F-4D97-AF65-F5344CB8AC3E}">
        <p14:creationId xmlns:p14="http://schemas.microsoft.com/office/powerpoint/2010/main" val="297618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ja-JP" altLang="en-US" dirty="0"/>
              <a:t>ステンレスを使ったサステナビリティな土木工事：</a:t>
            </a:r>
            <a:br>
              <a:rPr lang="en-US" dirty="0"/>
            </a:br>
            <a:r>
              <a:rPr lang="ja-JP" altLang="en-US" dirty="0"/>
              <a:t>プログレッソ桟橋 </a:t>
            </a:r>
            <a:r>
              <a:rPr lang="nl-BE" altLang="ja-JP" baseline="30000" dirty="0"/>
              <a:t>27</a:t>
            </a:r>
            <a:endParaRPr lang="fr-BE" baseline="30000" dirty="0"/>
          </a:p>
        </p:txBody>
      </p:sp>
      <p:sp>
        <p:nvSpPr>
          <p:cNvPr id="7" name="Text Placeholder 6"/>
          <p:cNvSpPr>
            <a:spLocks noGrp="1"/>
          </p:cNvSpPr>
          <p:nvPr>
            <p:ph type="body" sz="half" idx="2"/>
          </p:nvPr>
        </p:nvSpPr>
        <p:spPr/>
        <p:txBody>
          <a:bodyPr/>
          <a:lstStyle/>
          <a:p>
            <a:pPr algn="just"/>
            <a:r>
              <a:rPr lang="ja-JP" altLang="en-US" dirty="0"/>
              <a:t>メキシコのプログレッソで</a:t>
            </a:r>
            <a:r>
              <a:rPr lang="en-US" altLang="ja-JP" dirty="0"/>
              <a:t>1970</a:t>
            </a:r>
            <a:r>
              <a:rPr lang="ja-JP" altLang="en-US" dirty="0"/>
              <a:t>年に桟橋が一基建造された。海洋環境のため炭素鋼は腐食、桟橋は崩壊した。</a:t>
            </a:r>
            <a:endParaRPr lang="fr-BE" dirty="0"/>
          </a:p>
        </p:txBody>
      </p:sp>
      <p:pic>
        <p:nvPicPr>
          <p:cNvPr id="8" name="Picture 2"/>
          <p:cNvPicPr>
            <a:picLocks noGrp="1" noChangeAspect="1" noChangeArrowheads="1"/>
          </p:cNvPicPr>
          <p:nvPr>
            <p:ph type="pic" idx="1"/>
          </p:nvPr>
        </p:nvPicPr>
        <p:blipFill rotWithShape="1">
          <a:blip r:embed="rId3" cstate="print">
            <a:extLst>
              <a:ext uri="{28A0092B-C50C-407E-A947-70E740481C1C}">
                <a14:useLocalDpi xmlns:a14="http://schemas.microsoft.com/office/drawing/2010/main" val="0"/>
              </a:ext>
            </a:extLst>
          </a:blip>
          <a:srcRect l="16896" t="14141" r="17765" b="38906"/>
          <a:stretch/>
        </p:blipFill>
        <p:spPr bwMode="auto">
          <a:xfrm>
            <a:off x="1821904" y="2505074"/>
            <a:ext cx="5486400" cy="19320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Slide Number Placeholder 3">
            <a:extLst>
              <a:ext uri="{FF2B5EF4-FFF2-40B4-BE49-F238E27FC236}">
                <a16:creationId xmlns:a16="http://schemas.microsoft.com/office/drawing/2014/main" id="{2CCFE130-0080-4028-A855-A270B31A2C29}"/>
              </a:ext>
            </a:extLst>
          </p:cNvPr>
          <p:cNvSpPr>
            <a:spLocks noGrp="1"/>
          </p:cNvSpPr>
          <p:nvPr>
            <p:ph type="sldNum" sz="quarter" idx="12"/>
          </p:nvPr>
        </p:nvSpPr>
        <p:spPr>
          <a:xfrm>
            <a:off x="8718872" y="6465272"/>
            <a:ext cx="396000" cy="365125"/>
          </a:xfrm>
        </p:spPr>
        <p:txBody>
          <a:bodyPr lIns="0" tIns="0" rIns="0" bIns="0"/>
          <a:lstStyle/>
          <a:p>
            <a:fld id="{BF73EC7F-79ED-4C17-9829-92AE53B2AB65}" type="slidenum">
              <a:rPr lang="fr-BE" smtClean="0"/>
              <a:t>24</a:t>
            </a:fld>
            <a:endParaRPr lang="fr-BE" dirty="0"/>
          </a:p>
        </p:txBody>
      </p:sp>
    </p:spTree>
    <p:extLst>
      <p:ext uri="{BB962C8B-B14F-4D97-AF65-F5344CB8AC3E}">
        <p14:creationId xmlns:p14="http://schemas.microsoft.com/office/powerpoint/2010/main" val="25407303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ja-JP" altLang="en-US" dirty="0"/>
              <a:t>ステンレスを使ったサステナビリティな土木工事：</a:t>
            </a:r>
            <a:br>
              <a:rPr lang="en-US" altLang="ja-JP" dirty="0"/>
            </a:br>
            <a:r>
              <a:rPr lang="ja-JP" altLang="en-US" dirty="0"/>
              <a:t>プログレッソ桟橋</a:t>
            </a:r>
            <a:endParaRPr lang="fr-BE" dirty="0"/>
          </a:p>
        </p:txBody>
      </p:sp>
      <p:sp>
        <p:nvSpPr>
          <p:cNvPr id="7" name="Text Placeholder 6"/>
          <p:cNvSpPr>
            <a:spLocks noGrp="1"/>
          </p:cNvSpPr>
          <p:nvPr>
            <p:ph type="body" sz="half" idx="2"/>
          </p:nvPr>
        </p:nvSpPr>
        <p:spPr/>
        <p:txBody>
          <a:bodyPr/>
          <a:lstStyle/>
          <a:p>
            <a:pPr algn="just"/>
            <a:r>
              <a:rPr lang="ja-JP" altLang="en-US" dirty="0"/>
              <a:t>隣接の桟橋は</a:t>
            </a:r>
            <a:r>
              <a:rPr lang="en-US" altLang="ja-JP" dirty="0"/>
              <a:t>1937-1941</a:t>
            </a:r>
            <a:r>
              <a:rPr lang="ja-JP" altLang="en-US" dirty="0"/>
              <a:t>年にステンレス鉄筋を使って建造されていた。</a:t>
            </a:r>
            <a:endParaRPr lang="fr-BE" dirty="0"/>
          </a:p>
        </p:txBody>
      </p:sp>
      <p:pic>
        <p:nvPicPr>
          <p:cNvPr id="9" name="Picture 2"/>
          <p:cNvPicPr>
            <a:picLocks noGrp="1" noChangeAspect="1" noChangeArrowheads="1"/>
          </p:cNvPicPr>
          <p:nvPr>
            <p:ph type="pic" idx="1"/>
          </p:nvPr>
        </p:nvPicPr>
        <p:blipFill rotWithShape="1">
          <a:blip r:embed="rId3" cstate="print">
            <a:extLst>
              <a:ext uri="{28A0092B-C50C-407E-A947-70E740481C1C}">
                <a14:useLocalDpi xmlns:a14="http://schemas.microsoft.com/office/drawing/2010/main" val="0"/>
              </a:ext>
            </a:extLst>
          </a:blip>
          <a:srcRect l="7077" t="25968" r="7077" b="27078"/>
          <a:stretch/>
        </p:blipFill>
        <p:spPr bwMode="auto">
          <a:xfrm>
            <a:off x="1821904" y="2492896"/>
            <a:ext cx="5486400" cy="193203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Slide Number Placeholder 3">
            <a:extLst>
              <a:ext uri="{FF2B5EF4-FFF2-40B4-BE49-F238E27FC236}">
                <a16:creationId xmlns:a16="http://schemas.microsoft.com/office/drawing/2014/main" id="{DC57D4F8-506F-40FE-975E-69094ADFCAC0}"/>
              </a:ext>
            </a:extLst>
          </p:cNvPr>
          <p:cNvSpPr>
            <a:spLocks noGrp="1"/>
          </p:cNvSpPr>
          <p:nvPr>
            <p:ph type="sldNum" sz="quarter" idx="12"/>
          </p:nvPr>
        </p:nvSpPr>
        <p:spPr>
          <a:xfrm>
            <a:off x="8718872" y="6465272"/>
            <a:ext cx="396000" cy="365125"/>
          </a:xfrm>
        </p:spPr>
        <p:txBody>
          <a:bodyPr lIns="0" tIns="0" rIns="0" bIns="0"/>
          <a:lstStyle/>
          <a:p>
            <a:fld id="{BF73EC7F-79ED-4C17-9829-92AE53B2AB65}" type="slidenum">
              <a:rPr lang="fr-BE" smtClean="0"/>
              <a:t>25</a:t>
            </a:fld>
            <a:endParaRPr lang="fr-BE" dirty="0"/>
          </a:p>
        </p:txBody>
      </p:sp>
    </p:spTree>
    <p:extLst>
      <p:ext uri="{BB962C8B-B14F-4D97-AF65-F5344CB8AC3E}">
        <p14:creationId xmlns:p14="http://schemas.microsoft.com/office/powerpoint/2010/main" val="3585709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ja-JP" altLang="en-US" dirty="0"/>
              <a:t>ステンレスを使ったサステナビリティな土木工事：</a:t>
            </a:r>
            <a:br>
              <a:rPr lang="en-US" altLang="ja-JP" dirty="0"/>
            </a:br>
            <a:r>
              <a:rPr lang="ja-JP" altLang="en-US" dirty="0"/>
              <a:t>プログレッソ桟橋</a:t>
            </a:r>
            <a:endParaRPr lang="fr-BE" dirty="0"/>
          </a:p>
        </p:txBody>
      </p:sp>
      <p:sp>
        <p:nvSpPr>
          <p:cNvPr id="7" name="Text Placeholder 6"/>
          <p:cNvSpPr>
            <a:spLocks noGrp="1"/>
          </p:cNvSpPr>
          <p:nvPr>
            <p:ph type="body" sz="half" idx="2"/>
          </p:nvPr>
        </p:nvSpPr>
        <p:spPr/>
        <p:txBody>
          <a:bodyPr/>
          <a:lstStyle/>
          <a:p>
            <a:pPr algn="just"/>
            <a:r>
              <a:rPr lang="ja-JP" altLang="en-US" dirty="0"/>
              <a:t>それ以後、この隣接桟橋はメンテナンス無しで新設同様の状態を保持している。</a:t>
            </a:r>
            <a:endParaRPr lang="fr-BE" dirty="0"/>
          </a:p>
        </p:txBody>
      </p:sp>
      <p:pic>
        <p:nvPicPr>
          <p:cNvPr id="10" name="Picture 2"/>
          <p:cNvPicPr preferRelativeResize="0">
            <a:picLocks noGrp="1" noChangeArrowheads="1"/>
          </p:cNvPicPr>
          <p:nvPr>
            <p:ph type="pic" idx="1"/>
          </p:nvPr>
        </p:nvPicPr>
        <p:blipFill rotWithShape="1">
          <a:blip r:embed="rId3" cstate="print">
            <a:extLst>
              <a:ext uri="{28A0092B-C50C-407E-A947-70E740481C1C}">
                <a14:useLocalDpi xmlns:a14="http://schemas.microsoft.com/office/drawing/2010/main" val="0"/>
              </a:ext>
            </a:extLst>
          </a:blip>
          <a:srcRect/>
          <a:stretch/>
        </p:blipFill>
        <p:spPr bwMode="auto">
          <a:xfrm>
            <a:off x="1821904" y="2492896"/>
            <a:ext cx="5486400" cy="1933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Slide Number Placeholder 3">
            <a:extLst>
              <a:ext uri="{FF2B5EF4-FFF2-40B4-BE49-F238E27FC236}">
                <a16:creationId xmlns:a16="http://schemas.microsoft.com/office/drawing/2014/main" id="{D4F28A2E-BDC0-4B96-90B2-EF5102CFDD83}"/>
              </a:ext>
            </a:extLst>
          </p:cNvPr>
          <p:cNvSpPr>
            <a:spLocks noGrp="1"/>
          </p:cNvSpPr>
          <p:nvPr>
            <p:ph type="sldNum" sz="quarter" idx="12"/>
          </p:nvPr>
        </p:nvSpPr>
        <p:spPr>
          <a:xfrm>
            <a:off x="8718872" y="6465272"/>
            <a:ext cx="396000" cy="365125"/>
          </a:xfrm>
        </p:spPr>
        <p:txBody>
          <a:bodyPr lIns="0" tIns="0" rIns="0" bIns="0"/>
          <a:lstStyle/>
          <a:p>
            <a:fld id="{BF73EC7F-79ED-4C17-9829-92AE53B2AB65}" type="slidenum">
              <a:rPr lang="fr-BE" smtClean="0"/>
              <a:t>26</a:t>
            </a:fld>
            <a:endParaRPr lang="fr-BE" dirty="0"/>
          </a:p>
        </p:txBody>
      </p:sp>
    </p:spTree>
    <p:extLst>
      <p:ext uri="{BB962C8B-B14F-4D97-AF65-F5344CB8AC3E}">
        <p14:creationId xmlns:p14="http://schemas.microsoft.com/office/powerpoint/2010/main" val="11370218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ＭＳ Ｐゴシック" panose="020B0600070205080204" pitchFamily="50" charset="-128"/>
                <a:ea typeface="ＭＳ Ｐゴシック" panose="020B0600070205080204" pitchFamily="50" charset="-128"/>
              </a:rPr>
              <a:t>2. </a:t>
            </a:r>
            <a:r>
              <a:rPr lang="zh-CN" altLang="en-US" dirty="0">
                <a:latin typeface="ＭＳ Ｐゴシック" panose="020B0600070205080204" pitchFamily="50" charset="-128"/>
                <a:ea typeface="ＭＳ Ｐゴシック" panose="020B0600070205080204" pitchFamily="50" charset="-128"/>
              </a:rPr>
              <a:t>社会的要素</a:t>
            </a:r>
            <a:endParaRPr lang="fr-BE" dirty="0">
              <a:latin typeface="ＭＳ Ｐゴシック" panose="020B0600070205080204" pitchFamily="50" charset="-128"/>
              <a:ea typeface="ＭＳ Ｐゴシック" panose="020B0600070205080204" pitchFamily="50" charset="-128"/>
            </a:endParaRPr>
          </a:p>
        </p:txBody>
      </p:sp>
      <p:sp>
        <p:nvSpPr>
          <p:cNvPr id="5" name="Content Placeholder 4"/>
          <p:cNvSpPr>
            <a:spLocks noGrp="1"/>
          </p:cNvSpPr>
          <p:nvPr>
            <p:ph idx="1"/>
          </p:nvPr>
        </p:nvSpPr>
        <p:spPr>
          <a:xfrm>
            <a:off x="457200" y="1412776"/>
            <a:ext cx="8229600" cy="5040560"/>
          </a:xfrm>
        </p:spPr>
        <p:txBody>
          <a:bodyPr>
            <a:normAutofit fontScale="70000" lnSpcReduction="20000"/>
          </a:bodyPr>
          <a:lstStyle/>
          <a:p>
            <a:pPr marL="0" indent="0" algn="just">
              <a:lnSpc>
                <a:spcPct val="120000"/>
              </a:lnSpc>
              <a:buNone/>
            </a:pPr>
            <a:r>
              <a:rPr lang="ja-JP" altLang="en-US" dirty="0"/>
              <a:t>サステナビリティな材料はその生産に従事したり、また使用、リサイクルや最終処分の際にそれを取り扱う人々に害を及ぼさない。</a:t>
            </a:r>
            <a:endParaRPr lang="en-US" altLang="ja-JP" dirty="0"/>
          </a:p>
          <a:p>
            <a:pPr marL="0" indent="0" algn="just">
              <a:buNone/>
            </a:pPr>
            <a:endParaRPr lang="en-US" dirty="0"/>
          </a:p>
          <a:p>
            <a:pPr algn="just">
              <a:lnSpc>
                <a:spcPct val="120000"/>
              </a:lnSpc>
            </a:pPr>
            <a:r>
              <a:rPr lang="ja-JP" altLang="en-US" dirty="0"/>
              <a:t>ステンレスは生産および使用に際し人々に害を及ぼさない。こうした理由により、ステンレスは医療、食品、加工、家庭や配膳業用品の最も重要な原材料となっている。</a:t>
            </a:r>
          </a:p>
          <a:p>
            <a:pPr algn="just"/>
            <a:endParaRPr lang="ja-JP" altLang="en-US" dirty="0"/>
          </a:p>
          <a:p>
            <a:pPr algn="just">
              <a:lnSpc>
                <a:spcPct val="120000"/>
              </a:lnSpc>
            </a:pPr>
            <a:r>
              <a:rPr lang="ja-JP" altLang="en-US" dirty="0"/>
              <a:t>従業員の労災も無く、また健全な職場等の安全はステンレス産業の最優先課題である。</a:t>
            </a:r>
          </a:p>
          <a:p>
            <a:pPr algn="just"/>
            <a:endParaRPr lang="ja-JP" altLang="en-US" dirty="0"/>
          </a:p>
          <a:p>
            <a:pPr algn="just">
              <a:lnSpc>
                <a:spcPct val="120000"/>
              </a:lnSpc>
            </a:pPr>
            <a:r>
              <a:rPr lang="ja-JP" altLang="en-US" dirty="0"/>
              <a:t>さらにステンレスは技術的進歩を可能にして生活の質を向上させている。例えば、我々にきれいな飲料水、食料、および医療品を提供する設備等もステンレスが無ければ現在のような衛生的かつ効率的なものにはならないだろう。</a:t>
            </a:r>
          </a:p>
        </p:txBody>
      </p:sp>
      <p:sp>
        <p:nvSpPr>
          <p:cNvPr id="6" name="Slide Number Placeholder 3">
            <a:extLst>
              <a:ext uri="{FF2B5EF4-FFF2-40B4-BE49-F238E27FC236}">
                <a16:creationId xmlns:a16="http://schemas.microsoft.com/office/drawing/2014/main" id="{DF73E906-6EB5-47AF-9C86-F1027CCED7D1}"/>
              </a:ext>
            </a:extLst>
          </p:cNvPr>
          <p:cNvSpPr>
            <a:spLocks noGrp="1"/>
          </p:cNvSpPr>
          <p:nvPr>
            <p:ph type="sldNum" sz="quarter" idx="12"/>
          </p:nvPr>
        </p:nvSpPr>
        <p:spPr>
          <a:xfrm>
            <a:off x="8718872" y="6465272"/>
            <a:ext cx="396000" cy="365125"/>
          </a:xfrm>
        </p:spPr>
        <p:txBody>
          <a:bodyPr lIns="0" tIns="0" rIns="0" bIns="0"/>
          <a:lstStyle/>
          <a:p>
            <a:fld id="{BF73EC7F-79ED-4C17-9829-92AE53B2AB65}" type="slidenum">
              <a:rPr lang="fr-BE" smtClean="0"/>
              <a:t>27</a:t>
            </a:fld>
            <a:endParaRPr lang="fr-BE" dirty="0"/>
          </a:p>
        </p:txBody>
      </p:sp>
    </p:spTree>
    <p:extLst>
      <p:ext uri="{BB962C8B-B14F-4D97-AF65-F5344CB8AC3E}">
        <p14:creationId xmlns:p14="http://schemas.microsoft.com/office/powerpoint/2010/main" val="11709539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072" y="260648"/>
            <a:ext cx="8229600" cy="1143000"/>
          </a:xfrm>
        </p:spPr>
        <p:txBody>
          <a:bodyPr/>
          <a:lstStyle/>
          <a:p>
            <a:r>
              <a:rPr lang="fr-BE" dirty="0"/>
              <a:t>3. </a:t>
            </a:r>
            <a:r>
              <a:rPr lang="ja-JP" altLang="en-US" dirty="0"/>
              <a:t>経済的要素</a:t>
            </a:r>
            <a:endParaRPr lang="fr-BE" dirty="0"/>
          </a:p>
        </p:txBody>
      </p:sp>
      <p:grpSp>
        <p:nvGrpSpPr>
          <p:cNvPr id="11" name="Group 10"/>
          <p:cNvGrpSpPr>
            <a:grpSpLocks noChangeAspect="1"/>
          </p:cNvGrpSpPr>
          <p:nvPr/>
        </p:nvGrpSpPr>
        <p:grpSpPr>
          <a:xfrm>
            <a:off x="2095472" y="1484784"/>
            <a:ext cx="4924800" cy="4924800"/>
            <a:chOff x="827584" y="548680"/>
            <a:chExt cx="4320000" cy="4320000"/>
          </a:xfrm>
        </p:grpSpPr>
        <p:sp>
          <p:nvSpPr>
            <p:cNvPr id="5" name="Oval 4"/>
            <p:cNvSpPr/>
            <p:nvPr/>
          </p:nvSpPr>
          <p:spPr>
            <a:xfrm>
              <a:off x="827584" y="548680"/>
              <a:ext cx="4320000" cy="4320000"/>
            </a:xfrm>
            <a:prstGeom prst="ellipse">
              <a:avLst/>
            </a:prstGeom>
            <a:solidFill>
              <a:srgbClr val="78A5D8"/>
            </a:solid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Oval 5"/>
            <p:cNvSpPr/>
            <p:nvPr/>
          </p:nvSpPr>
          <p:spPr>
            <a:xfrm>
              <a:off x="2267744" y="620688"/>
              <a:ext cx="1512000" cy="1512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algn="ctr"/>
              <a:r>
                <a:rPr lang="en-GB" sz="2000" dirty="0"/>
                <a:t>300,000</a:t>
              </a:r>
              <a:r>
                <a:rPr lang="en-US" sz="2000" dirty="0"/>
                <a:t>人</a:t>
              </a:r>
              <a:r>
                <a:rPr lang="en-US" sz="1400" dirty="0"/>
                <a:t> </a:t>
              </a:r>
            </a:p>
            <a:p>
              <a:pPr algn="ctr"/>
              <a:r>
                <a:rPr lang="en-US" sz="1400" dirty="0" err="1"/>
                <a:t>世界全体のステ</a:t>
              </a:r>
              <a:r>
                <a:rPr lang="en-US" sz="1400" dirty="0"/>
                <a:t> </a:t>
              </a:r>
              <a:r>
                <a:rPr lang="en-US" sz="1400" dirty="0" err="1"/>
                <a:t>ンレス業界で直</a:t>
              </a:r>
              <a:r>
                <a:rPr lang="en-US" sz="1400" dirty="0"/>
                <a:t> </a:t>
              </a:r>
              <a:r>
                <a:rPr lang="en-US" sz="1400" dirty="0" err="1"/>
                <a:t>接・間接に雇用</a:t>
              </a:r>
              <a:endParaRPr lang="fr-BE" sz="1100" dirty="0">
                <a:solidFill>
                  <a:schemeClr val="bg1"/>
                </a:solidFill>
              </a:endParaRPr>
            </a:p>
          </p:txBody>
        </p:sp>
        <p:sp>
          <p:nvSpPr>
            <p:cNvPr id="7" name="Oval 6"/>
            <p:cNvSpPr/>
            <p:nvPr/>
          </p:nvSpPr>
          <p:spPr>
            <a:xfrm>
              <a:off x="971744" y="1690803"/>
              <a:ext cx="1368000" cy="1368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algn="ctr"/>
              <a:r>
                <a:rPr lang="fr-BE" sz="1400" dirty="0"/>
                <a:t>US$130 billion</a:t>
              </a:r>
            </a:p>
            <a:p>
              <a:pPr algn="ctr"/>
              <a:r>
                <a:rPr lang="fr-BE" sz="1050" dirty="0"/>
                <a:t>Turnover of the global </a:t>
              </a:r>
              <a:r>
                <a:rPr lang="fr-BE" sz="1050" dirty="0" err="1"/>
                <a:t>stainless</a:t>
              </a:r>
              <a:r>
                <a:rPr lang="fr-BE" sz="1050" dirty="0"/>
                <a:t> </a:t>
              </a:r>
              <a:r>
                <a:rPr lang="fr-BE" sz="1050" dirty="0" err="1"/>
                <a:t>industry</a:t>
              </a:r>
              <a:r>
                <a:rPr lang="fr-BE" sz="1050" dirty="0"/>
                <a:t>, 2010</a:t>
              </a:r>
            </a:p>
          </p:txBody>
        </p:sp>
        <p:sp>
          <p:nvSpPr>
            <p:cNvPr id="8" name="Oval 7"/>
            <p:cNvSpPr/>
            <p:nvPr/>
          </p:nvSpPr>
          <p:spPr>
            <a:xfrm>
              <a:off x="3780048" y="1772952"/>
              <a:ext cx="1224000" cy="1224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algn="ctr"/>
              <a:r>
                <a:rPr lang="fr-BE" sz="1400" dirty="0"/>
                <a:t>6%</a:t>
              </a:r>
              <a:r>
                <a:rPr lang="fr-BE" sz="1000" dirty="0"/>
                <a:t> </a:t>
              </a:r>
              <a:r>
                <a:rPr lang="fr-BE" sz="1000" dirty="0" err="1"/>
                <a:t>average</a:t>
              </a:r>
              <a:r>
                <a:rPr lang="fr-BE" sz="1000" dirty="0"/>
                <a:t> </a:t>
              </a:r>
              <a:r>
                <a:rPr lang="fr-BE" sz="1000" dirty="0" err="1"/>
                <a:t>increase</a:t>
              </a:r>
              <a:r>
                <a:rPr lang="fr-BE" sz="1000" dirty="0"/>
                <a:t> in production </a:t>
              </a:r>
              <a:r>
                <a:rPr lang="fr-BE" sz="1000" dirty="0" err="1"/>
                <a:t>each</a:t>
              </a:r>
              <a:r>
                <a:rPr lang="fr-BE" sz="1000" dirty="0"/>
                <a:t> </a:t>
              </a:r>
              <a:r>
                <a:rPr lang="fr-BE" sz="1000" dirty="0" err="1"/>
                <a:t>year</a:t>
              </a:r>
              <a:r>
                <a:rPr lang="fr-BE" sz="1000" dirty="0"/>
                <a:t> </a:t>
              </a:r>
              <a:r>
                <a:rPr lang="fr-BE" sz="1000" dirty="0" err="1"/>
                <a:t>since</a:t>
              </a:r>
              <a:r>
                <a:rPr lang="fr-BE" sz="1000" dirty="0"/>
                <a:t> 1970</a:t>
              </a:r>
            </a:p>
          </p:txBody>
        </p:sp>
        <p:sp>
          <p:nvSpPr>
            <p:cNvPr id="9" name="Oval 8"/>
            <p:cNvSpPr/>
            <p:nvPr/>
          </p:nvSpPr>
          <p:spPr>
            <a:xfrm>
              <a:off x="1619744" y="3321088"/>
              <a:ext cx="900000" cy="900000"/>
            </a:xfrm>
            <a:prstGeom prst="ellipse">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algn="ctr"/>
              <a:r>
                <a:rPr lang="fr-BE" sz="1200" dirty="0"/>
                <a:t>100%</a:t>
              </a:r>
            </a:p>
            <a:p>
              <a:pPr algn="ctr"/>
              <a:r>
                <a:rPr lang="fr-BE" sz="900" dirty="0"/>
                <a:t>recyclable</a:t>
              </a:r>
            </a:p>
            <a:p>
              <a:pPr algn="ctr"/>
              <a:r>
                <a:rPr lang="fr-BE" sz="900" dirty="0" err="1"/>
                <a:t>forever</a:t>
              </a:r>
              <a:endParaRPr lang="fr-BE" sz="900" dirty="0"/>
            </a:p>
          </p:txBody>
        </p:sp>
        <p:sp>
          <p:nvSpPr>
            <p:cNvPr id="10" name="Oval 9"/>
            <p:cNvSpPr/>
            <p:nvPr/>
          </p:nvSpPr>
          <p:spPr>
            <a:xfrm>
              <a:off x="2951960" y="3212976"/>
              <a:ext cx="1260000" cy="1260000"/>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r>
                <a:rPr lang="en-US" altLang="ja-JP" sz="1400" dirty="0">
                  <a:solidFill>
                    <a:schemeClr val="bg1"/>
                  </a:solidFill>
                </a:rPr>
                <a:t>3,000</a:t>
              </a:r>
              <a:r>
                <a:rPr lang="ja-JP" altLang="en-US" sz="1400" dirty="0">
                  <a:solidFill>
                    <a:schemeClr val="bg1"/>
                  </a:solidFill>
                </a:rPr>
                <a:t>万トン</a:t>
              </a:r>
              <a:endParaRPr lang="en-US" altLang="ja-JP" sz="1400" dirty="0">
                <a:solidFill>
                  <a:schemeClr val="bg1"/>
                </a:solidFill>
              </a:endParaRPr>
            </a:p>
            <a:p>
              <a:r>
                <a:rPr lang="en-US" altLang="ja-JP" sz="1100" dirty="0">
                  <a:solidFill>
                    <a:schemeClr val="bg1"/>
                  </a:solidFill>
                </a:rPr>
                <a:t>2010</a:t>
              </a:r>
              <a:r>
                <a:rPr lang="ja-JP" altLang="en-US" sz="1100" dirty="0">
                  <a:solidFill>
                    <a:schemeClr val="bg1"/>
                  </a:solidFill>
                </a:rPr>
                <a:t>年のステンレス生産量</a:t>
              </a:r>
            </a:p>
          </p:txBody>
        </p:sp>
      </p:grpSp>
      <p:sp>
        <p:nvSpPr>
          <p:cNvPr id="12" name="テキスト ボックス 11"/>
          <p:cNvSpPr txBox="1"/>
          <p:nvPr/>
        </p:nvSpPr>
        <p:spPr>
          <a:xfrm>
            <a:off x="5457966" y="3010306"/>
            <a:ext cx="1440000" cy="1125260"/>
          </a:xfrm>
          <a:prstGeom prst="ellipse">
            <a:avLst/>
          </a:prstGeom>
          <a:solidFill>
            <a:srgbClr val="FFC000"/>
          </a:solidFill>
        </p:spPr>
        <p:txBody>
          <a:bodyPr wrap="square" lIns="0" tIns="0" rIns="0" bIns="0" rtlCol="0" anchor="ctr">
            <a:spAutoFit/>
          </a:bodyPr>
          <a:lstStyle/>
          <a:p>
            <a:pPr algn="ctr"/>
            <a:r>
              <a:rPr kumimoji="1" lang="ja-JP" altLang="en-US" sz="1600" dirty="0">
                <a:solidFill>
                  <a:schemeClr val="bg1"/>
                </a:solidFill>
              </a:rPr>
              <a:t>年平均</a:t>
            </a:r>
            <a:r>
              <a:rPr kumimoji="1" lang="en-US" altLang="ja-JP" sz="1600" dirty="0">
                <a:solidFill>
                  <a:schemeClr val="bg1"/>
                </a:solidFill>
              </a:rPr>
              <a:t>6%</a:t>
            </a:r>
          </a:p>
          <a:p>
            <a:r>
              <a:rPr kumimoji="1" lang="ja-JP" altLang="en-US" sz="1200" dirty="0">
                <a:solidFill>
                  <a:schemeClr val="bg1"/>
                </a:solidFill>
              </a:rPr>
              <a:t>で生産量は</a:t>
            </a:r>
            <a:r>
              <a:rPr kumimoji="1" lang="en-US" altLang="ja-JP" sz="1200" dirty="0">
                <a:solidFill>
                  <a:schemeClr val="bg1"/>
                </a:solidFill>
              </a:rPr>
              <a:t>1970</a:t>
            </a:r>
            <a:r>
              <a:rPr kumimoji="1" lang="ja-JP" altLang="en-US" sz="1200" dirty="0">
                <a:solidFill>
                  <a:schemeClr val="bg1"/>
                </a:solidFill>
              </a:rPr>
              <a:t>年以降伸長</a:t>
            </a:r>
          </a:p>
        </p:txBody>
      </p:sp>
      <p:sp>
        <p:nvSpPr>
          <p:cNvPr id="14" name="テキスト ボックス 13"/>
          <p:cNvSpPr txBox="1"/>
          <p:nvPr/>
        </p:nvSpPr>
        <p:spPr>
          <a:xfrm>
            <a:off x="2981416" y="4626279"/>
            <a:ext cx="1080000" cy="1080000"/>
          </a:xfrm>
          <a:prstGeom prst="ellipse">
            <a:avLst/>
          </a:prstGeom>
          <a:solidFill>
            <a:srgbClr val="FB7609"/>
          </a:solidFill>
        </p:spPr>
        <p:txBody>
          <a:bodyPr wrap="square" lIns="0" tIns="0" rIns="0" bIns="0" rtlCol="0" anchor="ctr">
            <a:spAutoFit/>
          </a:bodyPr>
          <a:lstStyle/>
          <a:p>
            <a:pPr algn="ctr"/>
            <a:r>
              <a:rPr kumimoji="1" lang="en-US" altLang="ja-JP" sz="1600" dirty="0">
                <a:solidFill>
                  <a:schemeClr val="bg1"/>
                </a:solidFill>
              </a:rPr>
              <a:t>100%</a:t>
            </a:r>
          </a:p>
          <a:p>
            <a:r>
              <a:rPr kumimoji="1" lang="ja-JP" altLang="en-US" sz="1100" dirty="0">
                <a:solidFill>
                  <a:schemeClr val="bg1"/>
                </a:solidFill>
              </a:rPr>
              <a:t>永久的にリサイクル可能</a:t>
            </a:r>
          </a:p>
        </p:txBody>
      </p:sp>
      <p:sp>
        <p:nvSpPr>
          <p:cNvPr id="15" name="テキスト ボックス 14"/>
          <p:cNvSpPr txBox="1"/>
          <p:nvPr/>
        </p:nvSpPr>
        <p:spPr>
          <a:xfrm>
            <a:off x="2258219" y="3010298"/>
            <a:ext cx="1584000" cy="1125260"/>
          </a:xfrm>
          <a:prstGeom prst="ellipse">
            <a:avLst/>
          </a:prstGeom>
          <a:solidFill>
            <a:srgbClr val="7030A0"/>
          </a:solidFill>
        </p:spPr>
        <p:txBody>
          <a:bodyPr wrap="square" lIns="0" tIns="0" rIns="0" bIns="0" rtlCol="0" anchor="ctr">
            <a:spAutoFit/>
          </a:bodyPr>
          <a:lstStyle/>
          <a:p>
            <a:pPr algn="ctr"/>
            <a:r>
              <a:rPr kumimoji="1" lang="en-US" altLang="ja-JP" sz="1600" dirty="0">
                <a:solidFill>
                  <a:schemeClr val="bg1"/>
                </a:solidFill>
              </a:rPr>
              <a:t>1,300</a:t>
            </a:r>
            <a:r>
              <a:rPr kumimoji="1" lang="ja-JP" altLang="en-US" sz="1600" dirty="0">
                <a:solidFill>
                  <a:schemeClr val="bg1"/>
                </a:solidFill>
              </a:rPr>
              <a:t>億ドル</a:t>
            </a:r>
          </a:p>
          <a:p>
            <a:r>
              <a:rPr kumimoji="1" lang="en-US" altLang="ja-JP" sz="1200" dirty="0">
                <a:solidFill>
                  <a:schemeClr val="bg1"/>
                </a:solidFill>
              </a:rPr>
              <a:t>2010</a:t>
            </a:r>
            <a:r>
              <a:rPr kumimoji="1" lang="ja-JP" altLang="en-US" sz="1200" dirty="0">
                <a:solidFill>
                  <a:schemeClr val="bg1"/>
                </a:solidFill>
              </a:rPr>
              <a:t>年の世界全体のステンレス売上高</a:t>
            </a:r>
            <a:endParaRPr kumimoji="1" lang="ja-JP" altLang="en-US" sz="1100" dirty="0">
              <a:solidFill>
                <a:schemeClr val="bg1"/>
              </a:solidFill>
            </a:endParaRPr>
          </a:p>
        </p:txBody>
      </p:sp>
      <p:sp>
        <p:nvSpPr>
          <p:cNvPr id="16" name="Slide Number Placeholder 3">
            <a:extLst>
              <a:ext uri="{FF2B5EF4-FFF2-40B4-BE49-F238E27FC236}">
                <a16:creationId xmlns:a16="http://schemas.microsoft.com/office/drawing/2014/main" id="{E9194633-7043-43D9-AFE3-5266FE66C752}"/>
              </a:ext>
            </a:extLst>
          </p:cNvPr>
          <p:cNvSpPr>
            <a:spLocks noGrp="1"/>
          </p:cNvSpPr>
          <p:nvPr>
            <p:ph type="sldNum" sz="quarter" idx="12"/>
          </p:nvPr>
        </p:nvSpPr>
        <p:spPr>
          <a:xfrm>
            <a:off x="8718872" y="6465272"/>
            <a:ext cx="396000" cy="365125"/>
          </a:xfrm>
        </p:spPr>
        <p:txBody>
          <a:bodyPr lIns="0" tIns="0" rIns="0" bIns="0"/>
          <a:lstStyle/>
          <a:p>
            <a:fld id="{BF73EC7F-79ED-4C17-9829-92AE53B2AB65}" type="slidenum">
              <a:rPr lang="fr-BE" smtClean="0"/>
              <a:t>28</a:t>
            </a:fld>
            <a:endParaRPr lang="fr-BE" dirty="0"/>
          </a:p>
        </p:txBody>
      </p:sp>
    </p:spTree>
    <p:extLst>
      <p:ext uri="{BB962C8B-B14F-4D97-AF65-F5344CB8AC3E}">
        <p14:creationId xmlns:p14="http://schemas.microsoft.com/office/powerpoint/2010/main" val="34759975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ja-JP" altLang="en-US" dirty="0"/>
              <a:t>ライフ・サイクル・コスト計算（</a:t>
            </a:r>
            <a:r>
              <a:rPr lang="en-US" altLang="ja-JP" dirty="0"/>
              <a:t>LCC</a:t>
            </a:r>
            <a:r>
              <a:rPr lang="ja-JP" altLang="en-US" dirty="0"/>
              <a:t>）</a:t>
            </a:r>
            <a:r>
              <a:rPr lang="en-US" dirty="0"/>
              <a:t> </a:t>
            </a:r>
            <a:r>
              <a:rPr lang="en-US" baseline="50000" dirty="0"/>
              <a:t>30</a:t>
            </a:r>
            <a:r>
              <a:rPr lang="en-US" dirty="0"/>
              <a:t> </a:t>
            </a:r>
            <a:endParaRPr lang="fr-BE" dirty="0"/>
          </a:p>
        </p:txBody>
      </p:sp>
      <p:sp>
        <p:nvSpPr>
          <p:cNvPr id="3" name="Content Placeholder 2"/>
          <p:cNvSpPr>
            <a:spLocks noGrp="1"/>
          </p:cNvSpPr>
          <p:nvPr>
            <p:ph idx="1"/>
          </p:nvPr>
        </p:nvSpPr>
        <p:spPr>
          <a:xfrm>
            <a:off x="457200" y="1600201"/>
            <a:ext cx="8229600" cy="1108720"/>
          </a:xfrm>
        </p:spPr>
        <p:txBody>
          <a:bodyPr>
            <a:normAutofit/>
          </a:bodyPr>
          <a:lstStyle/>
          <a:p>
            <a:r>
              <a:rPr lang="en-US" altLang="ja-JP" sz="1800" dirty="0"/>
              <a:t>LCC</a:t>
            </a:r>
            <a:r>
              <a:rPr lang="ja-JP" altLang="en-US" sz="1800" dirty="0"/>
              <a:t>とは、資産が求められる機能を果てしている全期間におけるコストである（</a:t>
            </a:r>
            <a:r>
              <a:rPr lang="en-US" altLang="ja-JP" sz="1800" dirty="0"/>
              <a:t>ISO15686-5</a:t>
            </a:r>
            <a:r>
              <a:rPr lang="ja-JP" altLang="en-US" sz="1800" dirty="0"/>
              <a:t>）</a:t>
            </a:r>
          </a:p>
          <a:p>
            <a:r>
              <a:rPr lang="en-US" altLang="ja-JP" sz="1800" dirty="0"/>
              <a:t>LCC</a:t>
            </a:r>
            <a:r>
              <a:rPr lang="ja-JP" altLang="en-US" sz="1800" dirty="0"/>
              <a:t>はライフ・サイクル全期間に発生する製品に関連する全コストの総計である</a:t>
            </a:r>
          </a:p>
        </p:txBody>
      </p:sp>
      <p:pic>
        <p:nvPicPr>
          <p:cNvPr id="6" name="Grafik 7"/>
          <p:cNvPicPr/>
          <p:nvPr/>
        </p:nvPicPr>
        <p:blipFill rotWithShape="1">
          <a:blip r:embed="rId3" cstate="print">
            <a:extLst>
              <a:ext uri="{28A0092B-C50C-407E-A947-70E740481C1C}">
                <a14:useLocalDpi xmlns:a14="http://schemas.microsoft.com/office/drawing/2010/main" val="0"/>
              </a:ext>
            </a:extLst>
          </a:blip>
          <a:srcRect/>
          <a:stretch/>
        </p:blipFill>
        <p:spPr>
          <a:xfrm>
            <a:off x="2249742" y="2985129"/>
            <a:ext cx="4644516" cy="3756239"/>
          </a:xfrm>
          <a:prstGeom prst="rect">
            <a:avLst/>
          </a:prstGeom>
        </p:spPr>
      </p:pic>
      <p:sp>
        <p:nvSpPr>
          <p:cNvPr id="7" name="Rechteck 8"/>
          <p:cNvSpPr/>
          <p:nvPr/>
        </p:nvSpPr>
        <p:spPr>
          <a:xfrm>
            <a:off x="11654" y="2607295"/>
            <a:ext cx="9144000" cy="461665"/>
          </a:xfrm>
          <a:prstGeom prst="rect">
            <a:avLst/>
          </a:prstGeom>
        </p:spPr>
        <p:txBody>
          <a:bodyPr wrap="square">
            <a:spAutoFit/>
          </a:bodyPr>
          <a:lstStyle/>
          <a:p>
            <a:pPr algn="ctr"/>
            <a:r>
              <a:rPr lang="zh-TW" altLang="en-US" sz="2400" b="1" dirty="0">
                <a:latin typeface="ＭＳ Ｐゴシック" panose="020B0600070205080204" pitchFamily="50" charset="-128"/>
                <a:ea typeface="ＭＳ Ｐゴシック" panose="020B0600070205080204" pitchFamily="50" charset="-128"/>
                <a:cs typeface="Arial" pitchFamily="34" charset="0"/>
              </a:rPr>
              <a:t>考案　</a:t>
            </a:r>
            <a:r>
              <a:rPr lang="ja-JP" altLang="en-US" sz="2400" b="1" dirty="0">
                <a:latin typeface="ＭＳ Ｐゴシック" panose="020B0600070205080204" pitchFamily="50" charset="-128"/>
                <a:ea typeface="ＭＳ Ｐゴシック" panose="020B0600070205080204" pitchFamily="50" charset="-128"/>
                <a:cs typeface="Arial" pitchFamily="34" charset="0"/>
              </a:rPr>
              <a:t>➪</a:t>
            </a:r>
            <a:r>
              <a:rPr lang="zh-TW" altLang="en-US" sz="2400" b="1" dirty="0">
                <a:latin typeface="ＭＳ Ｐゴシック" panose="020B0600070205080204" pitchFamily="50" charset="-128"/>
                <a:ea typeface="ＭＳ Ｐゴシック" panose="020B0600070205080204" pitchFamily="50" charset="-128"/>
                <a:cs typeface="Arial" pitchFamily="34" charset="0"/>
              </a:rPr>
              <a:t>　製造　</a:t>
            </a:r>
            <a:r>
              <a:rPr lang="ja-JP" altLang="en-US" sz="2400" b="1" dirty="0">
                <a:latin typeface="ＭＳ Ｐゴシック" panose="020B0600070205080204" pitchFamily="50" charset="-128"/>
                <a:ea typeface="ＭＳ Ｐゴシック" panose="020B0600070205080204" pitchFamily="50" charset="-128"/>
                <a:cs typeface="Arial" pitchFamily="34" charset="0"/>
              </a:rPr>
              <a:t> ➪ </a:t>
            </a:r>
            <a:r>
              <a:rPr lang="zh-TW" altLang="en-US" sz="2400" b="1" dirty="0">
                <a:latin typeface="ＭＳ Ｐゴシック" panose="020B0600070205080204" pitchFamily="50" charset="-128"/>
                <a:ea typeface="ＭＳ Ｐゴシック" panose="020B0600070205080204" pitchFamily="50" charset="-128"/>
                <a:cs typeface="Arial" pitchFamily="34" charset="0"/>
              </a:rPr>
              <a:t>　使用　　</a:t>
            </a:r>
            <a:r>
              <a:rPr lang="ja-JP" altLang="en-US" sz="2400" b="1" dirty="0">
                <a:latin typeface="ＭＳ Ｐゴシック" panose="020B0600070205080204" pitchFamily="50" charset="-128"/>
                <a:ea typeface="ＭＳ Ｐゴシック" panose="020B0600070205080204" pitchFamily="50" charset="-128"/>
                <a:cs typeface="Arial" pitchFamily="34" charset="0"/>
              </a:rPr>
              <a:t> ➪ </a:t>
            </a:r>
            <a:r>
              <a:rPr lang="zh-TW" altLang="en-US" sz="2400" b="1" dirty="0">
                <a:latin typeface="ＭＳ Ｐゴシック" panose="020B0600070205080204" pitchFamily="50" charset="-128"/>
                <a:ea typeface="ＭＳ Ｐゴシック" panose="020B0600070205080204" pitchFamily="50" charset="-128"/>
                <a:cs typeface="Arial" pitchFamily="34" charset="0"/>
              </a:rPr>
              <a:t>　</a:t>
            </a:r>
            <a:r>
              <a:rPr lang="ja-JP" altLang="en-US" sz="2400" b="1" dirty="0">
                <a:latin typeface="ＭＳ Ｐゴシック" panose="020B0600070205080204" pitchFamily="50" charset="-128"/>
                <a:ea typeface="ＭＳ Ｐゴシック" panose="020B0600070205080204" pitchFamily="50" charset="-128"/>
                <a:cs typeface="Arial" pitchFamily="34" charset="0"/>
              </a:rPr>
              <a:t>製品寿命終了</a:t>
            </a:r>
            <a:endParaRPr lang="en-US" sz="2400" b="1" dirty="0">
              <a:latin typeface="ＭＳ Ｐゴシック" panose="020B0600070205080204" pitchFamily="50" charset="-128"/>
              <a:ea typeface="ＭＳ Ｐゴシック" panose="020B0600070205080204" pitchFamily="50" charset="-128"/>
              <a:cs typeface="Arial" pitchFamily="34" charset="0"/>
            </a:endParaRPr>
          </a:p>
        </p:txBody>
      </p:sp>
      <p:sp>
        <p:nvSpPr>
          <p:cNvPr id="5" name="テキスト ボックス 4"/>
          <p:cNvSpPr txBox="1"/>
          <p:nvPr/>
        </p:nvSpPr>
        <p:spPr>
          <a:xfrm>
            <a:off x="2226550" y="4261738"/>
            <a:ext cx="430887" cy="657364"/>
          </a:xfrm>
          <a:prstGeom prst="rect">
            <a:avLst/>
          </a:prstGeom>
          <a:solidFill>
            <a:schemeClr val="bg1"/>
          </a:solidFill>
        </p:spPr>
        <p:txBody>
          <a:bodyPr vert="vert270" wrap="square" rtlCol="0" anchor="ctr">
            <a:spAutoFit/>
          </a:bodyPr>
          <a:lstStyle/>
          <a:p>
            <a:pPr algn="ctr"/>
            <a:r>
              <a:rPr kumimoji="1" lang="ja-JP" altLang="en-US" sz="1600" dirty="0"/>
              <a:t>費用</a:t>
            </a:r>
          </a:p>
        </p:txBody>
      </p:sp>
      <p:sp>
        <p:nvSpPr>
          <p:cNvPr id="8" name="テキスト ボックス 7"/>
          <p:cNvSpPr txBox="1"/>
          <p:nvPr/>
        </p:nvSpPr>
        <p:spPr>
          <a:xfrm>
            <a:off x="4251158" y="6042774"/>
            <a:ext cx="824898" cy="338554"/>
          </a:xfrm>
          <a:prstGeom prst="rect">
            <a:avLst/>
          </a:prstGeom>
          <a:solidFill>
            <a:schemeClr val="bg1"/>
          </a:solidFill>
        </p:spPr>
        <p:txBody>
          <a:bodyPr vert="horz" wrap="square" rtlCol="0" anchor="ctr">
            <a:spAutoFit/>
          </a:bodyPr>
          <a:lstStyle/>
          <a:p>
            <a:pPr algn="ctr"/>
            <a:r>
              <a:rPr kumimoji="1" lang="ja-JP" altLang="en-US" sz="1600" dirty="0"/>
              <a:t>時間</a:t>
            </a:r>
          </a:p>
        </p:txBody>
      </p:sp>
      <p:sp>
        <p:nvSpPr>
          <p:cNvPr id="9" name="テキスト ボックス 8"/>
          <p:cNvSpPr txBox="1"/>
          <p:nvPr/>
        </p:nvSpPr>
        <p:spPr>
          <a:xfrm>
            <a:off x="3031257" y="5716524"/>
            <a:ext cx="648072" cy="153233"/>
          </a:xfrm>
          <a:prstGeom prst="roundRect">
            <a:avLst/>
          </a:prstGeom>
          <a:solidFill>
            <a:schemeClr val="tx2">
              <a:lumMod val="40000"/>
              <a:lumOff val="60000"/>
            </a:schemeClr>
          </a:solidFill>
        </p:spPr>
        <p:txBody>
          <a:bodyPr vert="horz" wrap="square" lIns="0" tIns="0" rIns="0" bIns="0" rtlCol="0" anchor="ctr">
            <a:spAutoFit/>
          </a:bodyPr>
          <a:lstStyle/>
          <a:p>
            <a:pPr algn="ctr"/>
            <a:r>
              <a:rPr kumimoji="1" lang="ja-JP" altLang="en-US" sz="900" dirty="0"/>
              <a:t>取得</a:t>
            </a:r>
          </a:p>
        </p:txBody>
      </p:sp>
      <p:sp>
        <p:nvSpPr>
          <p:cNvPr id="10" name="テキスト ボックス 9"/>
          <p:cNvSpPr txBox="1"/>
          <p:nvPr/>
        </p:nvSpPr>
        <p:spPr>
          <a:xfrm>
            <a:off x="5724128" y="4149080"/>
            <a:ext cx="864096" cy="153233"/>
          </a:xfrm>
          <a:prstGeom prst="roundRect">
            <a:avLst/>
          </a:prstGeom>
          <a:solidFill>
            <a:schemeClr val="bg1"/>
          </a:solidFill>
        </p:spPr>
        <p:txBody>
          <a:bodyPr vert="horz" wrap="square" lIns="0" tIns="0" rIns="0" bIns="0" rtlCol="0" anchor="ctr">
            <a:spAutoFit/>
          </a:bodyPr>
          <a:lstStyle/>
          <a:p>
            <a:pPr algn="ctr"/>
            <a:r>
              <a:rPr kumimoji="1" lang="ja-JP" altLang="en-US" sz="900" dirty="0"/>
              <a:t>製品寿命終了</a:t>
            </a:r>
          </a:p>
        </p:txBody>
      </p:sp>
      <p:sp>
        <p:nvSpPr>
          <p:cNvPr id="11" name="テキスト ボックス 10"/>
          <p:cNvSpPr txBox="1"/>
          <p:nvPr/>
        </p:nvSpPr>
        <p:spPr>
          <a:xfrm>
            <a:off x="4355976" y="4941168"/>
            <a:ext cx="648072" cy="153233"/>
          </a:xfrm>
          <a:prstGeom prst="roundRect">
            <a:avLst/>
          </a:prstGeom>
          <a:solidFill>
            <a:srgbClr val="878ACF"/>
          </a:solidFill>
        </p:spPr>
        <p:txBody>
          <a:bodyPr vert="horz" wrap="square" lIns="0" tIns="0" rIns="0" bIns="0" rtlCol="0" anchor="ctr">
            <a:spAutoFit/>
          </a:bodyPr>
          <a:lstStyle/>
          <a:p>
            <a:pPr algn="ctr"/>
            <a:r>
              <a:rPr kumimoji="1" lang="ja-JP" altLang="en-US" sz="900" dirty="0"/>
              <a:t>使用</a:t>
            </a:r>
          </a:p>
        </p:txBody>
      </p:sp>
      <p:sp>
        <p:nvSpPr>
          <p:cNvPr id="12" name="テキスト ボックス 11"/>
          <p:cNvSpPr txBox="1"/>
          <p:nvPr/>
        </p:nvSpPr>
        <p:spPr>
          <a:xfrm>
            <a:off x="2465766" y="6479758"/>
            <a:ext cx="4122458" cy="261610"/>
          </a:xfrm>
          <a:prstGeom prst="rect">
            <a:avLst/>
          </a:prstGeom>
          <a:solidFill>
            <a:schemeClr val="bg1"/>
          </a:solidFill>
        </p:spPr>
        <p:txBody>
          <a:bodyPr wrap="square" rtlCol="0" anchor="ctr">
            <a:spAutoFit/>
          </a:bodyPr>
          <a:lstStyle/>
          <a:p>
            <a:r>
              <a:rPr lang="ja-JP" altLang="ja-JP" sz="1100" dirty="0"/>
              <a:t>出所：</a:t>
            </a:r>
            <a:r>
              <a:rPr lang="en-US" altLang="ja-JP" sz="1100" dirty="0"/>
              <a:t>LCC</a:t>
            </a:r>
            <a:r>
              <a:rPr lang="ja-JP" altLang="ja-JP" sz="1100" dirty="0"/>
              <a:t>計算方法―欧州委員会</a:t>
            </a:r>
            <a:endParaRPr kumimoji="1" lang="ja-JP" altLang="en-US" sz="1100" dirty="0"/>
          </a:p>
        </p:txBody>
      </p:sp>
      <p:sp>
        <p:nvSpPr>
          <p:cNvPr id="13" name="Slide Number Placeholder 3">
            <a:extLst>
              <a:ext uri="{FF2B5EF4-FFF2-40B4-BE49-F238E27FC236}">
                <a16:creationId xmlns:a16="http://schemas.microsoft.com/office/drawing/2014/main" id="{19F008F0-5AE4-49A3-90F0-394398C0E9CC}"/>
              </a:ext>
            </a:extLst>
          </p:cNvPr>
          <p:cNvSpPr>
            <a:spLocks noGrp="1"/>
          </p:cNvSpPr>
          <p:nvPr>
            <p:ph type="sldNum" sz="quarter" idx="12"/>
          </p:nvPr>
        </p:nvSpPr>
        <p:spPr>
          <a:xfrm>
            <a:off x="8718872" y="6465272"/>
            <a:ext cx="396000" cy="365125"/>
          </a:xfrm>
        </p:spPr>
        <p:txBody>
          <a:bodyPr lIns="0" tIns="0" rIns="0" bIns="0"/>
          <a:lstStyle/>
          <a:p>
            <a:fld id="{BF73EC7F-79ED-4C17-9829-92AE53B2AB65}" type="slidenum">
              <a:rPr lang="fr-BE" smtClean="0"/>
              <a:t>29</a:t>
            </a:fld>
            <a:endParaRPr lang="fr-BE" dirty="0"/>
          </a:p>
        </p:txBody>
      </p:sp>
    </p:spTree>
    <p:extLst>
      <p:ext uri="{BB962C8B-B14F-4D97-AF65-F5344CB8AC3E}">
        <p14:creationId xmlns:p14="http://schemas.microsoft.com/office/powerpoint/2010/main" val="4056088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定義</a:t>
            </a:r>
            <a:endParaRPr lang="fr-BE" dirty="0"/>
          </a:p>
        </p:txBody>
      </p:sp>
      <p:sp>
        <p:nvSpPr>
          <p:cNvPr id="3" name="Content Placeholder 2"/>
          <p:cNvSpPr>
            <a:spLocks noGrp="1"/>
          </p:cNvSpPr>
          <p:nvPr>
            <p:ph idx="1"/>
          </p:nvPr>
        </p:nvSpPr>
        <p:spPr/>
        <p:txBody>
          <a:bodyPr>
            <a:noAutofit/>
          </a:bodyPr>
          <a:lstStyle/>
          <a:p>
            <a:pPr algn="just">
              <a:lnSpc>
                <a:spcPts val="2600"/>
              </a:lnSpc>
              <a:spcBef>
                <a:spcPts val="600"/>
              </a:spcBef>
            </a:pPr>
            <a:r>
              <a:rPr lang="ja-JP" altLang="en-US" sz="2000" dirty="0">
                <a:solidFill>
                  <a:srgbClr val="0070C0"/>
                </a:solidFill>
              </a:rPr>
              <a:t>ライフ・サイクル・インベストメント（</a:t>
            </a:r>
            <a:r>
              <a:rPr lang="en-US" altLang="ja-JP" sz="2000" dirty="0">
                <a:solidFill>
                  <a:srgbClr val="0070C0"/>
                </a:solidFill>
              </a:rPr>
              <a:t>LCI</a:t>
            </a:r>
            <a:r>
              <a:rPr lang="ja-JP" altLang="en-US" sz="2000" dirty="0">
                <a:solidFill>
                  <a:srgbClr val="0070C0"/>
                </a:solidFill>
              </a:rPr>
              <a:t>）：</a:t>
            </a:r>
            <a:r>
              <a:rPr lang="ja-JP" altLang="en-US" sz="2000" dirty="0"/>
              <a:t>体系化され、総合的で国際的に標準化された評価方法。製品のライフ・サイクル</a:t>
            </a:r>
            <a:r>
              <a:rPr lang="en-US" altLang="ja-JP" sz="2000" baseline="30000" dirty="0"/>
              <a:t>(3)</a:t>
            </a:r>
            <a:r>
              <a:rPr lang="ja-JP" altLang="en-US" sz="2000" dirty="0"/>
              <a:t>全体に亘るすべての排出量と消費された資源、および関連する環境や健康への影響、また資源減滅の問題を定量化する。</a:t>
            </a:r>
          </a:p>
          <a:p>
            <a:pPr algn="just">
              <a:lnSpc>
                <a:spcPts val="2600"/>
              </a:lnSpc>
              <a:spcBef>
                <a:spcPts val="600"/>
              </a:spcBef>
            </a:pPr>
            <a:r>
              <a:rPr lang="ja-JP" altLang="en-US" sz="2000" dirty="0">
                <a:solidFill>
                  <a:srgbClr val="0070C0"/>
                </a:solidFill>
              </a:rPr>
              <a:t>ライフ・サイクル・コスト（</a:t>
            </a:r>
            <a:r>
              <a:rPr lang="en-US" altLang="ja-JP" sz="2000" dirty="0">
                <a:solidFill>
                  <a:srgbClr val="0070C0"/>
                </a:solidFill>
              </a:rPr>
              <a:t>LCC</a:t>
            </a:r>
            <a:r>
              <a:rPr lang="ja-JP" altLang="en-US" sz="2000" dirty="0">
                <a:solidFill>
                  <a:srgbClr val="0070C0"/>
                </a:solidFill>
              </a:rPr>
              <a:t>）：</a:t>
            </a:r>
            <a:r>
              <a:rPr lang="ja-JP" altLang="en-US" sz="2000" dirty="0"/>
              <a:t>資産の取得、使用、維持および処分も含めた長期に亘る製品の総合的費用対効果を評価する方法</a:t>
            </a:r>
            <a:r>
              <a:rPr lang="en-US" altLang="ja-JP" sz="2000" baseline="30000" dirty="0"/>
              <a:t>(4)</a:t>
            </a:r>
            <a:r>
              <a:rPr lang="ja-JP" altLang="en-US" sz="2000" dirty="0" err="1"/>
              <a:t>。</a:t>
            </a:r>
            <a:endParaRPr lang="ja-JP" altLang="en-US" sz="2000" dirty="0"/>
          </a:p>
          <a:p>
            <a:pPr algn="just">
              <a:lnSpc>
                <a:spcPts val="2600"/>
              </a:lnSpc>
              <a:spcBef>
                <a:spcPts val="600"/>
              </a:spcBef>
            </a:pPr>
            <a:r>
              <a:rPr lang="ja-JP" altLang="en-US" sz="2000" dirty="0">
                <a:solidFill>
                  <a:srgbClr val="0070C0"/>
                </a:solidFill>
              </a:rPr>
              <a:t>ライフ・サイクル・アセスメント（</a:t>
            </a:r>
            <a:r>
              <a:rPr lang="en-US" altLang="ja-JP" sz="2000" dirty="0">
                <a:solidFill>
                  <a:srgbClr val="0070C0"/>
                </a:solidFill>
              </a:rPr>
              <a:t>LCA</a:t>
            </a:r>
            <a:r>
              <a:rPr lang="ja-JP" altLang="en-US" sz="2000" dirty="0">
                <a:solidFill>
                  <a:srgbClr val="0070C0"/>
                </a:solidFill>
              </a:rPr>
              <a:t>）：</a:t>
            </a:r>
            <a:r>
              <a:rPr lang="ja-JP" altLang="en-US" sz="2000" dirty="0"/>
              <a:t>地球からの必要材料の抽出から耐用年数終了に至るまでの製品システムと活動に関連する</a:t>
            </a:r>
            <a:r>
              <a:rPr lang="ja-JP" altLang="en-US" sz="2000" i="1" dirty="0"/>
              <a:t>環境負荷と影響</a:t>
            </a:r>
            <a:r>
              <a:rPr lang="ja-JP" altLang="en-US" sz="2000" dirty="0"/>
              <a:t>の定量化を補佐する方法。環境関連の方針決定や材料選定の方法として産業界、政府や環境グループの間での利用が広まっている。</a:t>
            </a:r>
            <a:endParaRPr lang="en-US" altLang="ja-JP" sz="2000" dirty="0"/>
          </a:p>
        </p:txBody>
      </p:sp>
      <p:sp>
        <p:nvSpPr>
          <p:cNvPr id="5" name="Slide Number Placeholder 3">
            <a:extLst>
              <a:ext uri="{FF2B5EF4-FFF2-40B4-BE49-F238E27FC236}">
                <a16:creationId xmlns:a16="http://schemas.microsoft.com/office/drawing/2014/main" id="{D8F4E8B7-CE14-4692-96CC-82DBD17B59D4}"/>
              </a:ext>
            </a:extLst>
          </p:cNvPr>
          <p:cNvSpPr>
            <a:spLocks noGrp="1"/>
          </p:cNvSpPr>
          <p:nvPr>
            <p:ph type="sldNum" sz="quarter" idx="12"/>
          </p:nvPr>
        </p:nvSpPr>
        <p:spPr>
          <a:xfrm>
            <a:off x="8718872" y="6465272"/>
            <a:ext cx="396000" cy="365125"/>
          </a:xfrm>
        </p:spPr>
        <p:txBody>
          <a:bodyPr lIns="0" tIns="0" rIns="0" bIns="0"/>
          <a:lstStyle/>
          <a:p>
            <a:fld id="{BF73EC7F-79ED-4C17-9829-92AE53B2AB65}" type="slidenum">
              <a:rPr lang="fr-BE" smtClean="0"/>
              <a:t>3</a:t>
            </a:fld>
            <a:endParaRPr lang="fr-BE"/>
          </a:p>
        </p:txBody>
      </p:sp>
    </p:spTree>
    <p:extLst>
      <p:ext uri="{BB962C8B-B14F-4D97-AF65-F5344CB8AC3E}">
        <p14:creationId xmlns:p14="http://schemas.microsoft.com/office/powerpoint/2010/main" val="21026881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ライフ・サイクル・コスト計算</a:t>
            </a:r>
            <a:r>
              <a:rPr lang="en-US" dirty="0"/>
              <a:t>(LCC) </a:t>
            </a:r>
            <a:endParaRPr lang="fr-BE" dirty="0"/>
          </a:p>
        </p:txBody>
      </p:sp>
      <p:sp>
        <p:nvSpPr>
          <p:cNvPr id="3" name="Content Placeholder 2"/>
          <p:cNvSpPr>
            <a:spLocks noGrp="1"/>
          </p:cNvSpPr>
          <p:nvPr>
            <p:ph idx="1"/>
          </p:nvPr>
        </p:nvSpPr>
        <p:spPr/>
        <p:txBody>
          <a:bodyPr>
            <a:normAutofit/>
          </a:bodyPr>
          <a:lstStyle/>
          <a:p>
            <a:pPr marL="0" indent="0" algn="just">
              <a:buNone/>
            </a:pPr>
            <a:r>
              <a:rPr lang="en-US" altLang="ja-JP" sz="2400" dirty="0"/>
              <a:t>LCC</a:t>
            </a:r>
            <a:r>
              <a:rPr lang="ja-JP" altLang="en-US" sz="2400" dirty="0"/>
              <a:t>は投資判断や投資オプションの比較に有用な数学的手法</a:t>
            </a:r>
            <a:r>
              <a:rPr lang="en-US" sz="2400" dirty="0"/>
              <a:t>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856" y="2636913"/>
            <a:ext cx="8229600" cy="3578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539552" y="3140968"/>
            <a:ext cx="1008112" cy="584775"/>
          </a:xfrm>
          <a:prstGeom prst="rect">
            <a:avLst/>
          </a:prstGeom>
          <a:solidFill>
            <a:srgbClr val="C0CFEE"/>
          </a:solidFill>
        </p:spPr>
        <p:txBody>
          <a:bodyPr wrap="square" rtlCol="0">
            <a:spAutoFit/>
          </a:bodyPr>
          <a:lstStyle/>
          <a:p>
            <a:r>
              <a:rPr kumimoji="1" lang="en-US" altLang="ja-JP" sz="1600" b="1" dirty="0"/>
              <a:t>LCC</a:t>
            </a:r>
            <a:r>
              <a:rPr kumimoji="1" lang="ja-JP" altLang="en-US" sz="1600" b="1" dirty="0"/>
              <a:t>総計（</a:t>
            </a:r>
            <a:r>
              <a:rPr kumimoji="1" lang="en-US" altLang="ja-JP" sz="1600" b="1" dirty="0"/>
              <a:t>LCC)</a:t>
            </a:r>
            <a:endParaRPr kumimoji="1" lang="ja-JP" altLang="en-US" sz="1600" b="1" dirty="0"/>
          </a:p>
        </p:txBody>
      </p:sp>
      <p:sp>
        <p:nvSpPr>
          <p:cNvPr id="7" name="テキスト ボックス 6"/>
          <p:cNvSpPr txBox="1"/>
          <p:nvPr/>
        </p:nvSpPr>
        <p:spPr>
          <a:xfrm>
            <a:off x="1907704" y="3148211"/>
            <a:ext cx="1008112" cy="830997"/>
          </a:xfrm>
          <a:prstGeom prst="rect">
            <a:avLst/>
          </a:prstGeom>
          <a:solidFill>
            <a:srgbClr val="C0CFEE"/>
          </a:solidFill>
        </p:spPr>
        <p:txBody>
          <a:bodyPr wrap="square" rtlCol="0">
            <a:spAutoFit/>
          </a:bodyPr>
          <a:lstStyle/>
          <a:p>
            <a:r>
              <a:rPr lang="ja-JP" altLang="ja-JP" sz="1600" b="1" dirty="0"/>
              <a:t>当初材料購入コスト</a:t>
            </a:r>
            <a:r>
              <a:rPr lang="en-US" altLang="ja-JP" sz="1600" b="1" dirty="0"/>
              <a:t>(AC)</a:t>
            </a:r>
            <a:endParaRPr kumimoji="1" lang="ja-JP" altLang="en-US" sz="1600" b="1" dirty="0"/>
          </a:p>
        </p:txBody>
      </p:sp>
      <p:sp>
        <p:nvSpPr>
          <p:cNvPr id="8" name="テキスト ボックス 7"/>
          <p:cNvSpPr txBox="1"/>
          <p:nvPr/>
        </p:nvSpPr>
        <p:spPr>
          <a:xfrm>
            <a:off x="3275856" y="3140967"/>
            <a:ext cx="1152128" cy="1044000"/>
          </a:xfrm>
          <a:prstGeom prst="rect">
            <a:avLst/>
          </a:prstGeom>
          <a:solidFill>
            <a:srgbClr val="C0CFEE"/>
          </a:solidFill>
        </p:spPr>
        <p:txBody>
          <a:bodyPr wrap="square" rtlCol="0">
            <a:spAutoFit/>
          </a:bodyPr>
          <a:lstStyle/>
          <a:p>
            <a:r>
              <a:rPr lang="ja-JP" altLang="en-US" sz="1600" b="1" dirty="0"/>
              <a:t>当初材料設置と製造コスト</a:t>
            </a:r>
            <a:r>
              <a:rPr lang="en-US" altLang="ja-JP" sz="1600" dirty="0"/>
              <a:t>(IC)</a:t>
            </a:r>
            <a:endParaRPr kumimoji="1" lang="ja-JP" altLang="en-US" sz="1600" b="1" dirty="0"/>
          </a:p>
        </p:txBody>
      </p:sp>
      <p:sp>
        <p:nvSpPr>
          <p:cNvPr id="9" name="テキスト ボックス 8"/>
          <p:cNvSpPr txBox="1"/>
          <p:nvPr/>
        </p:nvSpPr>
        <p:spPr>
          <a:xfrm>
            <a:off x="4696966" y="3140968"/>
            <a:ext cx="1152128" cy="830997"/>
          </a:xfrm>
          <a:prstGeom prst="rect">
            <a:avLst/>
          </a:prstGeom>
          <a:solidFill>
            <a:srgbClr val="C0CFEE"/>
          </a:solidFill>
        </p:spPr>
        <p:txBody>
          <a:bodyPr wrap="square" rtlCol="0">
            <a:spAutoFit/>
          </a:bodyPr>
          <a:lstStyle/>
          <a:p>
            <a:r>
              <a:rPr lang="ja-JP" altLang="en-US" sz="1600" b="1" dirty="0"/>
              <a:t>使用・メンテナンス コスト</a:t>
            </a:r>
            <a:r>
              <a:rPr lang="en-US" altLang="ja-JP" sz="1600" b="1" dirty="0"/>
              <a:t>(OC)</a:t>
            </a:r>
            <a:endParaRPr kumimoji="1" lang="ja-JP" altLang="en-US" sz="1600" b="1" dirty="0"/>
          </a:p>
        </p:txBody>
      </p:sp>
      <p:sp>
        <p:nvSpPr>
          <p:cNvPr id="10" name="テキスト ボックス 9"/>
          <p:cNvSpPr txBox="1"/>
          <p:nvPr/>
        </p:nvSpPr>
        <p:spPr>
          <a:xfrm>
            <a:off x="6089501" y="3155453"/>
            <a:ext cx="1152128" cy="1224000"/>
          </a:xfrm>
          <a:prstGeom prst="rect">
            <a:avLst/>
          </a:prstGeom>
          <a:solidFill>
            <a:srgbClr val="C0CFEE"/>
          </a:solidFill>
        </p:spPr>
        <p:txBody>
          <a:bodyPr wrap="square" rtlCol="0">
            <a:spAutoFit/>
          </a:bodyPr>
          <a:lstStyle/>
          <a:p>
            <a:r>
              <a:rPr lang="ja-JP" altLang="en-US" sz="1600" b="1" dirty="0"/>
              <a:t>故障による生産休止コスト</a:t>
            </a:r>
            <a:r>
              <a:rPr lang="en-US" altLang="ja-JP" sz="1600" b="1" dirty="0"/>
              <a:t>(LP)</a:t>
            </a:r>
            <a:endParaRPr kumimoji="1" lang="ja-JP" altLang="en-US" sz="1600" b="1" dirty="0"/>
          </a:p>
        </p:txBody>
      </p:sp>
      <p:sp>
        <p:nvSpPr>
          <p:cNvPr id="11" name="テキスト ボックス 10"/>
          <p:cNvSpPr txBox="1"/>
          <p:nvPr/>
        </p:nvSpPr>
        <p:spPr>
          <a:xfrm>
            <a:off x="7463333" y="3140968"/>
            <a:ext cx="1152128" cy="584775"/>
          </a:xfrm>
          <a:prstGeom prst="rect">
            <a:avLst/>
          </a:prstGeom>
          <a:solidFill>
            <a:srgbClr val="C0CFEE"/>
          </a:solidFill>
        </p:spPr>
        <p:txBody>
          <a:bodyPr wrap="square" rtlCol="0">
            <a:spAutoFit/>
          </a:bodyPr>
          <a:lstStyle/>
          <a:p>
            <a:r>
              <a:rPr lang="ja-JP" altLang="en-US" sz="1600" b="1" dirty="0"/>
              <a:t>代替材料コスト</a:t>
            </a:r>
            <a:r>
              <a:rPr lang="en-US" altLang="ja-JP" sz="1600" b="1" dirty="0"/>
              <a:t>(RC)</a:t>
            </a:r>
            <a:endParaRPr kumimoji="1" lang="ja-JP" altLang="en-US" sz="1600" b="1" dirty="0"/>
          </a:p>
        </p:txBody>
      </p:sp>
      <p:sp>
        <p:nvSpPr>
          <p:cNvPr id="13" name="テキスト ボックス 12"/>
          <p:cNvSpPr txBox="1"/>
          <p:nvPr/>
        </p:nvSpPr>
        <p:spPr>
          <a:xfrm>
            <a:off x="3256384" y="6021288"/>
            <a:ext cx="5400600" cy="307777"/>
          </a:xfrm>
          <a:prstGeom prst="rect">
            <a:avLst/>
          </a:prstGeom>
          <a:solidFill>
            <a:schemeClr val="bg1"/>
          </a:solidFill>
        </p:spPr>
        <p:txBody>
          <a:bodyPr wrap="square" rtlCol="0">
            <a:spAutoFit/>
          </a:bodyPr>
          <a:lstStyle/>
          <a:p>
            <a:pPr marL="0" lvl="1"/>
            <a:r>
              <a:rPr lang="ja-JP" altLang="en-US" sz="1200" dirty="0"/>
              <a:t>注：　</a:t>
            </a:r>
            <a:r>
              <a:rPr lang="en-US" altLang="ja-JP" sz="1400" b="1" dirty="0"/>
              <a:t>N</a:t>
            </a:r>
            <a:r>
              <a:rPr lang="en-US" altLang="ja-JP" sz="1200" dirty="0"/>
              <a:t>=</a:t>
            </a:r>
            <a:r>
              <a:rPr lang="ja-JP" altLang="ja-JP" sz="1200" dirty="0"/>
              <a:t>期待耐用年数　</a:t>
            </a:r>
            <a:r>
              <a:rPr lang="en-US" altLang="ja-JP" sz="1400" b="1" dirty="0"/>
              <a:t>I</a:t>
            </a:r>
            <a:r>
              <a:rPr lang="en-US" altLang="ja-JP" sz="1200" dirty="0"/>
              <a:t>=</a:t>
            </a:r>
            <a:r>
              <a:rPr lang="ja-JP" altLang="ja-JP" sz="1200" dirty="0"/>
              <a:t>実質金利　　</a:t>
            </a:r>
            <a:r>
              <a:rPr lang="en-US" altLang="ja-JP" sz="1400" b="1" dirty="0"/>
              <a:t>n</a:t>
            </a:r>
            <a:r>
              <a:rPr lang="en-US" altLang="ja-JP" sz="1200" dirty="0"/>
              <a:t>=</a:t>
            </a:r>
            <a:r>
              <a:rPr lang="ja-JP" altLang="ja-JP" sz="1200" dirty="0"/>
              <a:t>関連年数</a:t>
            </a:r>
            <a:endParaRPr kumimoji="1" lang="ja-JP" altLang="en-US" dirty="0"/>
          </a:p>
        </p:txBody>
      </p:sp>
      <p:sp>
        <p:nvSpPr>
          <p:cNvPr id="14" name="テキスト ボックス 13"/>
          <p:cNvSpPr txBox="1"/>
          <p:nvPr/>
        </p:nvSpPr>
        <p:spPr>
          <a:xfrm>
            <a:off x="2411760" y="2689175"/>
            <a:ext cx="4464496" cy="307777"/>
          </a:xfrm>
          <a:prstGeom prst="rect">
            <a:avLst/>
          </a:prstGeom>
          <a:solidFill>
            <a:srgbClr val="B6B6B6"/>
          </a:solidFill>
        </p:spPr>
        <p:txBody>
          <a:bodyPr wrap="square" rtlCol="0" anchor="ctr">
            <a:spAutoFit/>
          </a:bodyPr>
          <a:lstStyle/>
          <a:p>
            <a:pPr algn="ctr"/>
            <a:r>
              <a:rPr kumimoji="1" lang="ja-JP" altLang="en-US" sz="1400" b="1" dirty="0">
                <a:solidFill>
                  <a:schemeClr val="bg1"/>
                </a:solidFill>
              </a:rPr>
              <a:t>追加前の現在の価値全ての費用</a:t>
            </a:r>
          </a:p>
        </p:txBody>
      </p:sp>
      <p:sp>
        <p:nvSpPr>
          <p:cNvPr id="15" name="Slide Number Placeholder 3">
            <a:extLst>
              <a:ext uri="{FF2B5EF4-FFF2-40B4-BE49-F238E27FC236}">
                <a16:creationId xmlns:a16="http://schemas.microsoft.com/office/drawing/2014/main" id="{4629F899-FC71-4B5A-A3ED-338F3CF3D5EF}"/>
              </a:ext>
            </a:extLst>
          </p:cNvPr>
          <p:cNvSpPr>
            <a:spLocks noGrp="1"/>
          </p:cNvSpPr>
          <p:nvPr>
            <p:ph type="sldNum" sz="quarter" idx="12"/>
          </p:nvPr>
        </p:nvSpPr>
        <p:spPr>
          <a:xfrm>
            <a:off x="8718872" y="6465272"/>
            <a:ext cx="396000" cy="365125"/>
          </a:xfrm>
        </p:spPr>
        <p:txBody>
          <a:bodyPr lIns="0" tIns="0" rIns="0" bIns="0"/>
          <a:lstStyle/>
          <a:p>
            <a:fld id="{BF73EC7F-79ED-4C17-9829-92AE53B2AB65}" type="slidenum">
              <a:rPr lang="fr-BE" smtClean="0"/>
              <a:t>30</a:t>
            </a:fld>
            <a:endParaRPr lang="fr-BE" dirty="0"/>
          </a:p>
        </p:txBody>
      </p:sp>
    </p:spTree>
    <p:extLst>
      <p:ext uri="{BB962C8B-B14F-4D97-AF65-F5344CB8AC3E}">
        <p14:creationId xmlns:p14="http://schemas.microsoft.com/office/powerpoint/2010/main" val="40489169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Autofit/>
          </a:bodyPr>
          <a:lstStyle/>
          <a:p>
            <a:r>
              <a:rPr lang="en-US" altLang="ja-JP" sz="2800" dirty="0"/>
              <a:t>LCC</a:t>
            </a:r>
            <a:r>
              <a:rPr lang="ja-JP" altLang="en-US" sz="2800" dirty="0"/>
              <a:t>を考慮するとステンレスが高価格でない理由</a:t>
            </a:r>
            <a:r>
              <a:rPr lang="fr-FR" sz="2800" dirty="0"/>
              <a:t> </a:t>
            </a:r>
            <a:r>
              <a:rPr lang="fr-FR" sz="2800" baseline="50000" dirty="0"/>
              <a:t>31</a:t>
            </a:r>
            <a:endParaRPr lang="fr-BE" sz="2800" baseline="50000" dirty="0"/>
          </a:p>
        </p:txBody>
      </p:sp>
      <p:sp>
        <p:nvSpPr>
          <p:cNvPr id="6" name="Content Placeholder 5"/>
          <p:cNvSpPr>
            <a:spLocks noGrp="1"/>
          </p:cNvSpPr>
          <p:nvPr>
            <p:ph idx="1"/>
          </p:nvPr>
        </p:nvSpPr>
        <p:spPr>
          <a:xfrm>
            <a:off x="457200" y="1268760"/>
            <a:ext cx="8229600" cy="5327630"/>
          </a:xfrm>
        </p:spPr>
        <p:txBody>
          <a:bodyPr>
            <a:normAutofit fontScale="92500" lnSpcReduction="10000"/>
          </a:bodyPr>
          <a:lstStyle/>
          <a:p>
            <a:pPr marL="0" indent="0" algn="just">
              <a:buNone/>
            </a:pPr>
            <a:r>
              <a:rPr lang="ja-JP" altLang="en-US" sz="2000" dirty="0"/>
              <a:t>ステンレス以外の材料で作られた建造物のコストは時間の経過とともに大幅に増加するがステンレス建造物のランニングコストは一般的一定であると考える</a:t>
            </a:r>
            <a:endParaRPr lang="en-US" sz="2000" dirty="0"/>
          </a:p>
          <a:p>
            <a:pPr marL="0" indent="0" algn="just">
              <a:buNone/>
            </a:pPr>
            <a:endParaRPr lang="en-US" sz="2000" dirty="0"/>
          </a:p>
          <a:p>
            <a:pPr marL="0" indent="0" algn="just">
              <a:buNone/>
            </a:pPr>
            <a:endParaRPr lang="en-US" sz="2000" dirty="0"/>
          </a:p>
          <a:p>
            <a:pPr marL="0" indent="0" algn="just">
              <a:buNone/>
            </a:pPr>
            <a:endParaRPr lang="en-US" sz="2000" dirty="0"/>
          </a:p>
          <a:p>
            <a:pPr marL="0" indent="0" algn="just">
              <a:buNone/>
            </a:pPr>
            <a:endParaRPr lang="en-US" sz="2000" dirty="0"/>
          </a:p>
          <a:p>
            <a:pPr marL="0" indent="0" algn="just">
              <a:buNone/>
            </a:pPr>
            <a:endParaRPr lang="en-US" sz="2000" dirty="0"/>
          </a:p>
          <a:p>
            <a:pPr marL="0" indent="0" algn="just">
              <a:buNone/>
            </a:pPr>
            <a:endParaRPr lang="en-US" sz="2000" dirty="0"/>
          </a:p>
          <a:p>
            <a:pPr marL="0" indent="0" algn="just">
              <a:buNone/>
            </a:pPr>
            <a:endParaRPr lang="en-US" sz="2000" dirty="0"/>
          </a:p>
          <a:p>
            <a:pPr marL="0" indent="0" algn="just">
              <a:buNone/>
            </a:pPr>
            <a:endParaRPr lang="en-US" sz="1600" dirty="0"/>
          </a:p>
          <a:p>
            <a:pPr marL="0" indent="0" algn="just">
              <a:buNone/>
            </a:pPr>
            <a:endParaRPr lang="en-US" sz="1600" dirty="0"/>
          </a:p>
          <a:p>
            <a:pPr marL="0" indent="0" algn="just">
              <a:buNone/>
            </a:pPr>
            <a:endParaRPr lang="en-US" sz="1600" dirty="0"/>
          </a:p>
          <a:p>
            <a:pPr marL="0" indent="0" algn="just">
              <a:buNone/>
            </a:pPr>
            <a:endParaRPr lang="en-US" sz="1600" dirty="0"/>
          </a:p>
          <a:p>
            <a:pPr marL="0" indent="0" algn="just">
              <a:buNone/>
            </a:pPr>
            <a:endParaRPr lang="en-US" sz="1600" dirty="0"/>
          </a:p>
          <a:p>
            <a:pPr marL="0" indent="0" algn="just">
              <a:buNone/>
            </a:pPr>
            <a:endParaRPr lang="en-US" altLang="ja-JP" sz="1600" dirty="0"/>
          </a:p>
          <a:p>
            <a:pPr marL="0" indent="0" algn="just">
              <a:buNone/>
            </a:pPr>
            <a:r>
              <a:rPr lang="ja-JP" altLang="en-US" sz="1600" dirty="0"/>
              <a:t>「金属類の腐食により米国経済には年間</a:t>
            </a:r>
            <a:r>
              <a:rPr lang="en-US" altLang="ja-JP" sz="1600" dirty="0"/>
              <a:t>3,000</a:t>
            </a:r>
            <a:r>
              <a:rPr lang="ja-JP" altLang="en-US" sz="1600" dirty="0"/>
              <a:t>億ドルのコストがかかっている。その内の約１／３（</a:t>
            </a:r>
            <a:r>
              <a:rPr lang="en-US" altLang="ja-JP" sz="1600" dirty="0"/>
              <a:t>1,000</a:t>
            </a:r>
            <a:r>
              <a:rPr lang="ja-JP" altLang="en-US" sz="1600" dirty="0"/>
              <a:t>億ドル）は最も良く知られた技術を利用すれば回避できる。まず第一歩として設計、ステンレスのような耐食性がある材料の選定、およびライフ・サイクル・コスト計算／</a:t>
            </a:r>
            <a:r>
              <a:rPr lang="en-US" altLang="ja-JP" sz="1600" dirty="0"/>
              <a:t>LCC</a:t>
            </a:r>
            <a:r>
              <a:rPr lang="ja-JP" altLang="en-US" sz="1600" dirty="0"/>
              <a:t>手法を用いてメンテナンス費用も含めた初期および将来コストの定量化が必要となる。」</a:t>
            </a:r>
            <a:endParaRPr lang="fr-BE" sz="1600" dirty="0"/>
          </a:p>
        </p:txBody>
      </p:sp>
      <p:grpSp>
        <p:nvGrpSpPr>
          <p:cNvPr id="14" name="Group 13"/>
          <p:cNvGrpSpPr/>
          <p:nvPr/>
        </p:nvGrpSpPr>
        <p:grpSpPr>
          <a:xfrm>
            <a:off x="511770" y="2199868"/>
            <a:ext cx="8092678" cy="3101340"/>
            <a:chOff x="511770" y="1844824"/>
            <a:chExt cx="8092678" cy="3101340"/>
          </a:xfrm>
        </p:grpSpPr>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770" y="1844824"/>
              <a:ext cx="4636294" cy="1844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7364" y="1844824"/>
              <a:ext cx="3337084" cy="31013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
        <p:nvSpPr>
          <p:cNvPr id="8" name="テキスト ボックス 7"/>
          <p:cNvSpPr txBox="1"/>
          <p:nvPr/>
        </p:nvSpPr>
        <p:spPr>
          <a:xfrm>
            <a:off x="755576" y="2661707"/>
            <a:ext cx="184666" cy="1088831"/>
          </a:xfrm>
          <a:prstGeom prst="rect">
            <a:avLst/>
          </a:prstGeom>
          <a:solidFill>
            <a:srgbClr val="C0CFEE"/>
          </a:solidFill>
        </p:spPr>
        <p:txBody>
          <a:bodyPr vert="vert270" wrap="square" lIns="0" tIns="0" rIns="0" bIns="0" rtlCol="0">
            <a:spAutoFit/>
          </a:bodyPr>
          <a:lstStyle/>
          <a:p>
            <a:pPr algn="ctr"/>
            <a:r>
              <a:rPr kumimoji="1" lang="ja-JP" altLang="en-US" sz="1200" b="1" dirty="0"/>
              <a:t>費用</a:t>
            </a:r>
          </a:p>
        </p:txBody>
      </p:sp>
      <p:sp>
        <p:nvSpPr>
          <p:cNvPr id="9" name="テキスト ボックス 8"/>
          <p:cNvSpPr txBox="1"/>
          <p:nvPr/>
        </p:nvSpPr>
        <p:spPr>
          <a:xfrm>
            <a:off x="2222041" y="3859242"/>
            <a:ext cx="1215752" cy="161583"/>
          </a:xfrm>
          <a:prstGeom prst="rect">
            <a:avLst/>
          </a:prstGeom>
          <a:solidFill>
            <a:srgbClr val="C0CFEE"/>
          </a:solidFill>
        </p:spPr>
        <p:txBody>
          <a:bodyPr vert="horz" wrap="square" lIns="0" tIns="0" rIns="0" bIns="0" rtlCol="0">
            <a:spAutoFit/>
          </a:bodyPr>
          <a:lstStyle/>
          <a:p>
            <a:pPr algn="ctr"/>
            <a:r>
              <a:rPr kumimoji="1" lang="ja-JP" altLang="en-US" sz="1050" b="1" dirty="0"/>
              <a:t>経過時間</a:t>
            </a:r>
          </a:p>
        </p:txBody>
      </p:sp>
      <p:sp>
        <p:nvSpPr>
          <p:cNvPr id="10" name="テキスト ボックス 9"/>
          <p:cNvSpPr txBox="1"/>
          <p:nvPr/>
        </p:nvSpPr>
        <p:spPr>
          <a:xfrm>
            <a:off x="1264456" y="2897852"/>
            <a:ext cx="1363328" cy="161583"/>
          </a:xfrm>
          <a:prstGeom prst="rect">
            <a:avLst/>
          </a:prstGeom>
          <a:solidFill>
            <a:srgbClr val="C0CFEE"/>
          </a:solidFill>
        </p:spPr>
        <p:txBody>
          <a:bodyPr vert="horz" wrap="square" lIns="0" tIns="0" rIns="0" bIns="0" rtlCol="0">
            <a:spAutoFit/>
          </a:bodyPr>
          <a:lstStyle/>
          <a:p>
            <a:pPr algn="ctr"/>
            <a:r>
              <a:rPr kumimoji="1" lang="ja-JP" altLang="en-US" sz="1050" b="1" dirty="0"/>
              <a:t>ステンレス</a:t>
            </a:r>
          </a:p>
        </p:txBody>
      </p:sp>
      <p:sp>
        <p:nvSpPr>
          <p:cNvPr id="11" name="テキスト ボックス 10"/>
          <p:cNvSpPr txBox="1"/>
          <p:nvPr/>
        </p:nvSpPr>
        <p:spPr>
          <a:xfrm>
            <a:off x="1360215" y="3125330"/>
            <a:ext cx="1215752" cy="161583"/>
          </a:xfrm>
          <a:prstGeom prst="rect">
            <a:avLst/>
          </a:prstGeom>
          <a:solidFill>
            <a:srgbClr val="C0CFEE"/>
          </a:solidFill>
        </p:spPr>
        <p:txBody>
          <a:bodyPr vert="horz" wrap="square" lIns="0" tIns="0" rIns="0" bIns="0" rtlCol="0">
            <a:spAutoFit/>
          </a:bodyPr>
          <a:lstStyle/>
          <a:p>
            <a:pPr algn="ctr"/>
            <a:r>
              <a:rPr kumimoji="1" lang="ja-JP" altLang="en-US" sz="1050" b="1" dirty="0"/>
              <a:t>他の材料　Ａ</a:t>
            </a:r>
          </a:p>
        </p:txBody>
      </p:sp>
      <p:sp>
        <p:nvSpPr>
          <p:cNvPr id="15" name="テキスト ボックス 14"/>
          <p:cNvSpPr txBox="1"/>
          <p:nvPr/>
        </p:nvSpPr>
        <p:spPr>
          <a:xfrm>
            <a:off x="1364407" y="3366517"/>
            <a:ext cx="1215752" cy="161583"/>
          </a:xfrm>
          <a:prstGeom prst="rect">
            <a:avLst/>
          </a:prstGeom>
          <a:solidFill>
            <a:srgbClr val="C0CFEE"/>
          </a:solidFill>
        </p:spPr>
        <p:txBody>
          <a:bodyPr vert="horz" wrap="square" lIns="0" tIns="0" rIns="0" bIns="0" rtlCol="0">
            <a:spAutoFit/>
          </a:bodyPr>
          <a:lstStyle/>
          <a:p>
            <a:pPr algn="ctr"/>
            <a:r>
              <a:rPr kumimoji="1" lang="ja-JP" altLang="en-US" sz="1050" b="1" dirty="0"/>
              <a:t>他の材料　Ｂ</a:t>
            </a:r>
          </a:p>
        </p:txBody>
      </p:sp>
      <p:sp>
        <p:nvSpPr>
          <p:cNvPr id="4" name="テキスト ボックス 3"/>
          <p:cNvSpPr txBox="1"/>
          <p:nvPr/>
        </p:nvSpPr>
        <p:spPr>
          <a:xfrm>
            <a:off x="5472000" y="2420888"/>
            <a:ext cx="856134" cy="288000"/>
          </a:xfrm>
          <a:prstGeom prst="rect">
            <a:avLst/>
          </a:prstGeom>
          <a:solidFill>
            <a:schemeClr val="bg1"/>
          </a:solidFill>
        </p:spPr>
        <p:txBody>
          <a:bodyPr wrap="square" lIns="0" tIns="0" rIns="0" bIns="0" rtlCol="0" anchor="ctr">
            <a:spAutoFit/>
          </a:bodyPr>
          <a:lstStyle/>
          <a:p>
            <a:pPr algn="ctr"/>
            <a:r>
              <a:rPr lang="ja-JP" altLang="ja-JP" sz="1000" dirty="0"/>
              <a:t>追加運営費</a:t>
            </a:r>
            <a:endParaRPr kumimoji="1" lang="ja-JP" altLang="en-US" sz="1000" dirty="0"/>
          </a:p>
        </p:txBody>
      </p:sp>
      <p:sp>
        <p:nvSpPr>
          <p:cNvPr id="5" name="テキスト ボックス 4"/>
          <p:cNvSpPr txBox="1"/>
          <p:nvPr/>
        </p:nvSpPr>
        <p:spPr>
          <a:xfrm>
            <a:off x="5633070" y="3920797"/>
            <a:ext cx="756084" cy="246221"/>
          </a:xfrm>
          <a:prstGeom prst="rect">
            <a:avLst/>
          </a:prstGeom>
          <a:solidFill>
            <a:srgbClr val="0062A4"/>
          </a:solidFill>
        </p:spPr>
        <p:txBody>
          <a:bodyPr wrap="square" rtlCol="0">
            <a:spAutoFit/>
          </a:bodyPr>
          <a:lstStyle/>
          <a:p>
            <a:r>
              <a:rPr kumimoji="1" lang="ja-JP" altLang="en-US" sz="1000" dirty="0">
                <a:solidFill>
                  <a:schemeClr val="bg1"/>
                </a:solidFill>
              </a:rPr>
              <a:t>初期費用</a:t>
            </a:r>
          </a:p>
        </p:txBody>
      </p:sp>
      <p:sp>
        <p:nvSpPr>
          <p:cNvPr id="16" name="テキスト ボックス 15"/>
          <p:cNvSpPr txBox="1"/>
          <p:nvPr/>
        </p:nvSpPr>
        <p:spPr>
          <a:xfrm>
            <a:off x="5472000" y="2891419"/>
            <a:ext cx="856134" cy="288000"/>
          </a:xfrm>
          <a:prstGeom prst="rect">
            <a:avLst/>
          </a:prstGeom>
          <a:solidFill>
            <a:schemeClr val="bg1"/>
          </a:solidFill>
        </p:spPr>
        <p:txBody>
          <a:bodyPr wrap="square" lIns="0" tIns="0" rIns="0" bIns="0" rtlCol="0" anchor="ctr">
            <a:spAutoFit/>
          </a:bodyPr>
          <a:lstStyle/>
          <a:p>
            <a:pPr algn="ctr"/>
            <a:r>
              <a:rPr lang="ja-JP" altLang="en-US" sz="1000" dirty="0"/>
              <a:t>代替費用</a:t>
            </a:r>
          </a:p>
        </p:txBody>
      </p:sp>
      <p:sp>
        <p:nvSpPr>
          <p:cNvPr id="17" name="テキスト ボックス 16"/>
          <p:cNvSpPr txBox="1"/>
          <p:nvPr/>
        </p:nvSpPr>
        <p:spPr>
          <a:xfrm>
            <a:off x="5472000" y="3491136"/>
            <a:ext cx="856134" cy="153888"/>
          </a:xfrm>
          <a:prstGeom prst="rect">
            <a:avLst/>
          </a:prstGeom>
          <a:solidFill>
            <a:schemeClr val="bg1"/>
          </a:solidFill>
        </p:spPr>
        <p:txBody>
          <a:bodyPr wrap="square" lIns="0" tIns="0" rIns="0" bIns="0" rtlCol="0" anchor="ctr">
            <a:spAutoFit/>
          </a:bodyPr>
          <a:lstStyle/>
          <a:p>
            <a:pPr algn="ctr"/>
            <a:r>
              <a:rPr lang="ja-JP" altLang="en-US" sz="1000" dirty="0"/>
              <a:t>維持費</a:t>
            </a:r>
            <a:endParaRPr kumimoji="1" lang="ja-JP" altLang="en-US" sz="1000" dirty="0"/>
          </a:p>
        </p:txBody>
      </p:sp>
      <p:sp>
        <p:nvSpPr>
          <p:cNvPr id="18" name="テキスト ボックス 17"/>
          <p:cNvSpPr txBox="1"/>
          <p:nvPr/>
        </p:nvSpPr>
        <p:spPr>
          <a:xfrm>
            <a:off x="7164288" y="3470811"/>
            <a:ext cx="756084" cy="246221"/>
          </a:xfrm>
          <a:prstGeom prst="rect">
            <a:avLst/>
          </a:prstGeom>
          <a:solidFill>
            <a:srgbClr val="0062A4"/>
          </a:solidFill>
        </p:spPr>
        <p:txBody>
          <a:bodyPr wrap="square" rtlCol="0">
            <a:spAutoFit/>
          </a:bodyPr>
          <a:lstStyle/>
          <a:p>
            <a:r>
              <a:rPr kumimoji="1" lang="ja-JP" altLang="en-US" sz="1000" dirty="0">
                <a:solidFill>
                  <a:schemeClr val="bg1"/>
                </a:solidFill>
              </a:rPr>
              <a:t>初期費用</a:t>
            </a:r>
          </a:p>
        </p:txBody>
      </p:sp>
      <p:sp>
        <p:nvSpPr>
          <p:cNvPr id="19" name="テキスト ボックス 18"/>
          <p:cNvSpPr txBox="1"/>
          <p:nvPr/>
        </p:nvSpPr>
        <p:spPr>
          <a:xfrm>
            <a:off x="5508104" y="4817120"/>
            <a:ext cx="983942" cy="276999"/>
          </a:xfrm>
          <a:prstGeom prst="rect">
            <a:avLst/>
          </a:prstGeom>
          <a:solidFill>
            <a:srgbClr val="B6B6B6"/>
          </a:solidFill>
        </p:spPr>
        <p:txBody>
          <a:bodyPr wrap="square" rtlCol="0" anchor="ctr">
            <a:spAutoFit/>
          </a:bodyPr>
          <a:lstStyle/>
          <a:p>
            <a:pPr algn="ctr"/>
            <a:r>
              <a:rPr kumimoji="1" lang="ja-JP" altLang="en-US" sz="1200" b="1" dirty="0"/>
              <a:t>他の材料</a:t>
            </a:r>
          </a:p>
        </p:txBody>
      </p:sp>
      <p:sp>
        <p:nvSpPr>
          <p:cNvPr id="20" name="テキスト ボックス 19"/>
          <p:cNvSpPr txBox="1"/>
          <p:nvPr/>
        </p:nvSpPr>
        <p:spPr>
          <a:xfrm>
            <a:off x="7010747" y="4806677"/>
            <a:ext cx="983942" cy="276999"/>
          </a:xfrm>
          <a:prstGeom prst="rect">
            <a:avLst/>
          </a:prstGeom>
          <a:solidFill>
            <a:srgbClr val="B6B6B6"/>
          </a:solidFill>
        </p:spPr>
        <p:txBody>
          <a:bodyPr wrap="square" rtlCol="0" anchor="ctr">
            <a:spAutoFit/>
          </a:bodyPr>
          <a:lstStyle/>
          <a:p>
            <a:pPr algn="ctr"/>
            <a:r>
              <a:rPr kumimoji="1" lang="ja-JP" altLang="en-US" sz="1200" b="1" dirty="0"/>
              <a:t>ステンレス</a:t>
            </a:r>
          </a:p>
        </p:txBody>
      </p:sp>
      <p:sp>
        <p:nvSpPr>
          <p:cNvPr id="21" name="Slide Number Placeholder 3">
            <a:extLst>
              <a:ext uri="{FF2B5EF4-FFF2-40B4-BE49-F238E27FC236}">
                <a16:creationId xmlns:a16="http://schemas.microsoft.com/office/drawing/2014/main" id="{20921DCB-6737-4701-901B-5BAD7AFB3001}"/>
              </a:ext>
            </a:extLst>
          </p:cNvPr>
          <p:cNvSpPr>
            <a:spLocks noGrp="1"/>
          </p:cNvSpPr>
          <p:nvPr>
            <p:ph type="sldNum" sz="quarter" idx="12"/>
          </p:nvPr>
        </p:nvSpPr>
        <p:spPr>
          <a:xfrm>
            <a:off x="8718872" y="6465272"/>
            <a:ext cx="396000" cy="365125"/>
          </a:xfrm>
        </p:spPr>
        <p:txBody>
          <a:bodyPr lIns="0" tIns="0" rIns="0" bIns="0"/>
          <a:lstStyle/>
          <a:p>
            <a:fld id="{BF73EC7F-79ED-4C17-9829-92AE53B2AB65}" type="slidenum">
              <a:rPr lang="fr-BE" smtClean="0"/>
              <a:t>31</a:t>
            </a:fld>
            <a:endParaRPr lang="fr-BE" dirty="0"/>
          </a:p>
        </p:txBody>
      </p:sp>
    </p:spTree>
    <p:extLst>
      <p:ext uri="{BB962C8B-B14F-4D97-AF65-F5344CB8AC3E}">
        <p14:creationId xmlns:p14="http://schemas.microsoft.com/office/powerpoint/2010/main" val="36235222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US" dirty="0"/>
              <a:t>LCC</a:t>
            </a:r>
            <a:r>
              <a:rPr lang="ja-JP" altLang="en-US" dirty="0"/>
              <a:t>の例：橋梁</a:t>
            </a:r>
            <a:endParaRPr lang="fr-BE" dirty="0"/>
          </a:p>
        </p:txBody>
      </p:sp>
      <p:sp>
        <p:nvSpPr>
          <p:cNvPr id="3" name="Content Placeholder 2"/>
          <p:cNvSpPr>
            <a:spLocks noGrp="1"/>
          </p:cNvSpPr>
          <p:nvPr>
            <p:ph idx="1"/>
          </p:nvPr>
        </p:nvSpPr>
        <p:spPr>
          <a:xfrm>
            <a:off x="457200" y="908720"/>
            <a:ext cx="8229600" cy="5217443"/>
          </a:xfrm>
        </p:spPr>
        <p:txBody>
          <a:bodyPr>
            <a:normAutofit/>
          </a:bodyPr>
          <a:lstStyle/>
          <a:p>
            <a:pPr marL="0" indent="0" algn="just">
              <a:buNone/>
            </a:pPr>
            <a:r>
              <a:rPr lang="ja-JP" altLang="en-US" sz="2000" dirty="0"/>
              <a:t>ステンレス橋梁のライフ・サイクルの各段階と世界各地での環境への影響例</a:t>
            </a:r>
            <a:endParaRPr lang="fr-BE" sz="2000" dirty="0"/>
          </a:p>
        </p:txBody>
      </p:sp>
      <p:pic>
        <p:nvPicPr>
          <p:cNvPr id="6" name="Grafik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80014" y="1698602"/>
            <a:ext cx="8229600" cy="5010144"/>
          </a:xfrm>
          <a:prstGeom prst="rect">
            <a:avLst/>
          </a:prstGeom>
        </p:spPr>
      </p:pic>
      <p:sp>
        <p:nvSpPr>
          <p:cNvPr id="5" name="テキスト ボックス 4"/>
          <p:cNvSpPr txBox="1"/>
          <p:nvPr/>
        </p:nvSpPr>
        <p:spPr>
          <a:xfrm>
            <a:off x="611560" y="1916832"/>
            <a:ext cx="2664296" cy="276999"/>
          </a:xfrm>
          <a:prstGeom prst="rect">
            <a:avLst/>
          </a:prstGeom>
          <a:solidFill>
            <a:schemeClr val="bg1"/>
          </a:solidFill>
        </p:spPr>
        <p:txBody>
          <a:bodyPr wrap="square" lIns="0" tIns="0" rIns="0" bIns="0" rtlCol="0" anchor="ctr">
            <a:spAutoFit/>
          </a:bodyPr>
          <a:lstStyle/>
          <a:p>
            <a:r>
              <a:rPr lang="ja-JP" altLang="ja-JP" dirty="0"/>
              <a:t>耐用年数：</a:t>
            </a:r>
            <a:r>
              <a:rPr lang="en-US" altLang="ja-JP" dirty="0"/>
              <a:t>50-100</a:t>
            </a:r>
            <a:r>
              <a:rPr lang="ja-JP" altLang="ja-JP" dirty="0"/>
              <a:t>年</a:t>
            </a:r>
            <a:endParaRPr kumimoji="1" lang="ja-JP" altLang="en-US" dirty="0"/>
          </a:p>
        </p:txBody>
      </p:sp>
      <p:sp>
        <p:nvSpPr>
          <p:cNvPr id="7" name="テキスト ボックス 6"/>
          <p:cNvSpPr txBox="1"/>
          <p:nvPr/>
        </p:nvSpPr>
        <p:spPr>
          <a:xfrm>
            <a:off x="755576" y="2870741"/>
            <a:ext cx="1440160" cy="900000"/>
          </a:xfrm>
          <a:prstGeom prst="roundRect">
            <a:avLst>
              <a:gd name="adj" fmla="val 9057"/>
            </a:avLst>
          </a:prstGeom>
          <a:solidFill>
            <a:schemeClr val="bg1"/>
          </a:solidFill>
        </p:spPr>
        <p:txBody>
          <a:bodyPr wrap="square" lIns="0" tIns="0" rIns="0" bIns="0" rtlCol="0" anchor="ctr">
            <a:spAutoFit/>
          </a:bodyPr>
          <a:lstStyle/>
          <a:p>
            <a:pPr>
              <a:lnSpc>
                <a:spcPct val="150000"/>
              </a:lnSpc>
            </a:pPr>
            <a:r>
              <a:rPr lang="ja-JP" altLang="ja-JP" sz="1200" b="1" dirty="0"/>
              <a:t>・鉱業／原料採掘</a:t>
            </a:r>
          </a:p>
          <a:p>
            <a:r>
              <a:rPr lang="ja-JP" altLang="ja-JP" sz="1200" b="1" dirty="0"/>
              <a:t>・加工</a:t>
            </a:r>
            <a:endParaRPr kumimoji="1" lang="ja-JP" altLang="en-US" sz="1200" b="1" dirty="0"/>
          </a:p>
        </p:txBody>
      </p:sp>
      <p:sp>
        <p:nvSpPr>
          <p:cNvPr id="8" name="テキスト ボックス 7"/>
          <p:cNvSpPr txBox="1"/>
          <p:nvPr/>
        </p:nvSpPr>
        <p:spPr>
          <a:xfrm>
            <a:off x="1000175" y="3770062"/>
            <a:ext cx="1440160" cy="648000"/>
          </a:xfrm>
          <a:prstGeom prst="roundRect">
            <a:avLst>
              <a:gd name="adj" fmla="val 17490"/>
            </a:avLst>
          </a:prstGeom>
          <a:solidFill>
            <a:srgbClr val="646EA3"/>
          </a:solidFill>
          <a:effectLst>
            <a:outerShdw blurRad="50800" dist="38100" dir="2700000" algn="tl" rotWithShape="0">
              <a:prstClr val="black">
                <a:alpha val="40000"/>
              </a:prstClr>
            </a:outerShdw>
          </a:effectLst>
        </p:spPr>
        <p:txBody>
          <a:bodyPr wrap="square" lIns="0" tIns="0" rIns="0" bIns="0" rtlCol="0" anchor="ctr">
            <a:spAutoFit/>
          </a:bodyPr>
          <a:lstStyle/>
          <a:p>
            <a:pPr algn="ctr">
              <a:lnSpc>
                <a:spcPct val="150000"/>
              </a:lnSpc>
            </a:pPr>
            <a:r>
              <a:rPr lang="ja-JP" altLang="ja-JP" sz="1400" b="1" dirty="0">
                <a:solidFill>
                  <a:schemeClr val="bg1"/>
                </a:solidFill>
              </a:rPr>
              <a:t>材料生産</a:t>
            </a:r>
            <a:endParaRPr kumimoji="1" lang="ja-JP" altLang="en-US" sz="1400" b="1" dirty="0">
              <a:solidFill>
                <a:schemeClr val="bg1"/>
              </a:solidFill>
            </a:endParaRPr>
          </a:p>
        </p:txBody>
      </p:sp>
      <p:sp>
        <p:nvSpPr>
          <p:cNvPr id="9" name="テキスト ボックス 8"/>
          <p:cNvSpPr txBox="1"/>
          <p:nvPr/>
        </p:nvSpPr>
        <p:spPr>
          <a:xfrm>
            <a:off x="2978299" y="2377455"/>
            <a:ext cx="1440160" cy="648000"/>
          </a:xfrm>
          <a:prstGeom prst="roundRect">
            <a:avLst>
              <a:gd name="adj" fmla="val 17490"/>
            </a:avLst>
          </a:prstGeom>
          <a:solidFill>
            <a:srgbClr val="646EA3"/>
          </a:solidFill>
          <a:effectLst>
            <a:outerShdw blurRad="50800" dist="38100" dir="2700000" algn="tl" rotWithShape="0">
              <a:prstClr val="black">
                <a:alpha val="40000"/>
              </a:prstClr>
            </a:outerShdw>
          </a:effectLst>
        </p:spPr>
        <p:txBody>
          <a:bodyPr wrap="square" lIns="0" tIns="0" rIns="0" bIns="0" rtlCol="0" anchor="ctr">
            <a:spAutoFit/>
          </a:bodyPr>
          <a:lstStyle/>
          <a:p>
            <a:pPr algn="ctr">
              <a:lnSpc>
                <a:spcPct val="150000"/>
              </a:lnSpc>
            </a:pPr>
            <a:r>
              <a:rPr kumimoji="1" lang="ja-JP" altLang="en-US" sz="1400" b="1" dirty="0">
                <a:solidFill>
                  <a:schemeClr val="bg1"/>
                </a:solidFill>
              </a:rPr>
              <a:t>建設</a:t>
            </a:r>
          </a:p>
        </p:txBody>
      </p:sp>
      <p:sp>
        <p:nvSpPr>
          <p:cNvPr id="10" name="テキスト ボックス 9"/>
          <p:cNvSpPr txBox="1"/>
          <p:nvPr/>
        </p:nvSpPr>
        <p:spPr>
          <a:xfrm>
            <a:off x="4922515" y="3809444"/>
            <a:ext cx="1440160" cy="612000"/>
          </a:xfrm>
          <a:prstGeom prst="roundRect">
            <a:avLst>
              <a:gd name="adj" fmla="val 17490"/>
            </a:avLst>
          </a:prstGeom>
          <a:solidFill>
            <a:srgbClr val="646EA3"/>
          </a:solidFill>
          <a:effectLst>
            <a:outerShdw blurRad="50800" dist="38100" dir="2700000" algn="tl" rotWithShape="0">
              <a:prstClr val="black">
                <a:alpha val="40000"/>
              </a:prstClr>
            </a:outerShdw>
          </a:effectLst>
        </p:spPr>
        <p:txBody>
          <a:bodyPr wrap="square" lIns="0" tIns="0" rIns="0" bIns="0" rtlCol="0" anchor="ctr">
            <a:spAutoFit/>
          </a:bodyPr>
          <a:lstStyle/>
          <a:p>
            <a:pPr algn="ctr">
              <a:lnSpc>
                <a:spcPct val="150000"/>
              </a:lnSpc>
            </a:pPr>
            <a:r>
              <a:rPr kumimoji="1" lang="ja-JP" altLang="en-US" sz="1400" b="1" dirty="0">
                <a:solidFill>
                  <a:schemeClr val="bg1"/>
                </a:solidFill>
              </a:rPr>
              <a:t>使用</a:t>
            </a:r>
          </a:p>
        </p:txBody>
      </p:sp>
      <p:sp>
        <p:nvSpPr>
          <p:cNvPr id="12" name="テキスト ボックス 11"/>
          <p:cNvSpPr txBox="1"/>
          <p:nvPr/>
        </p:nvSpPr>
        <p:spPr>
          <a:xfrm>
            <a:off x="513525" y="5050510"/>
            <a:ext cx="1936335" cy="504000"/>
          </a:xfrm>
          <a:prstGeom prst="roundRect">
            <a:avLst>
              <a:gd name="adj" fmla="val 19452"/>
            </a:avLst>
          </a:prstGeom>
          <a:solidFill>
            <a:schemeClr val="bg1"/>
          </a:solidFill>
        </p:spPr>
        <p:txBody>
          <a:bodyPr wrap="square" lIns="0" tIns="0" rIns="0" bIns="0" rtlCol="0" anchor="ctr">
            <a:spAutoFit/>
          </a:bodyPr>
          <a:lstStyle/>
          <a:p>
            <a:pPr>
              <a:lnSpc>
                <a:spcPct val="150000"/>
              </a:lnSpc>
            </a:pPr>
            <a:r>
              <a:rPr lang="ja-JP" altLang="en-US" sz="1200" b="1" dirty="0"/>
              <a:t>先進国：スクラップの使用</a:t>
            </a:r>
            <a:endParaRPr kumimoji="1" lang="ja-JP" altLang="en-US" sz="1200" b="1" dirty="0"/>
          </a:p>
        </p:txBody>
      </p:sp>
      <p:sp>
        <p:nvSpPr>
          <p:cNvPr id="13" name="テキスト ボックス 12"/>
          <p:cNvSpPr txBox="1"/>
          <p:nvPr/>
        </p:nvSpPr>
        <p:spPr>
          <a:xfrm>
            <a:off x="513525" y="5781580"/>
            <a:ext cx="1918481" cy="864000"/>
          </a:xfrm>
          <a:prstGeom prst="roundRect">
            <a:avLst>
              <a:gd name="adj" fmla="val 14569"/>
            </a:avLst>
          </a:prstGeom>
          <a:solidFill>
            <a:schemeClr val="bg1"/>
          </a:solidFill>
        </p:spPr>
        <p:txBody>
          <a:bodyPr wrap="square" lIns="0" tIns="0" rIns="0" bIns="0" rtlCol="0" anchor="t">
            <a:spAutoFit/>
          </a:bodyPr>
          <a:lstStyle/>
          <a:p>
            <a:pPr>
              <a:lnSpc>
                <a:spcPct val="150000"/>
              </a:lnSpc>
            </a:pPr>
            <a:r>
              <a:rPr lang="ja-JP" altLang="en-US" sz="1200" b="1" dirty="0"/>
              <a:t>発展途上国：採掘</a:t>
            </a:r>
            <a:endParaRPr kumimoji="1" lang="ja-JP" altLang="en-US" sz="1200" b="1" dirty="0"/>
          </a:p>
        </p:txBody>
      </p:sp>
      <p:sp>
        <p:nvSpPr>
          <p:cNvPr id="14" name="テキスト ボックス 13"/>
          <p:cNvSpPr txBox="1"/>
          <p:nvPr/>
        </p:nvSpPr>
        <p:spPr>
          <a:xfrm>
            <a:off x="2627784" y="3080926"/>
            <a:ext cx="1440160" cy="871180"/>
          </a:xfrm>
          <a:prstGeom prst="roundRect">
            <a:avLst>
              <a:gd name="adj" fmla="val 18897"/>
            </a:avLst>
          </a:prstGeom>
          <a:solidFill>
            <a:schemeClr val="bg1"/>
          </a:solidFill>
        </p:spPr>
        <p:txBody>
          <a:bodyPr wrap="square" lIns="0" tIns="0" rIns="0" bIns="0" rtlCol="0" anchor="ctr">
            <a:spAutoFit/>
          </a:bodyPr>
          <a:lstStyle/>
          <a:p>
            <a:pPr>
              <a:lnSpc>
                <a:spcPct val="150000"/>
              </a:lnSpc>
            </a:pPr>
            <a:r>
              <a:rPr lang="ja-JP" altLang="en-US" sz="1200" b="1" dirty="0"/>
              <a:t>・建設設備</a:t>
            </a:r>
          </a:p>
          <a:p>
            <a:pPr>
              <a:lnSpc>
                <a:spcPct val="150000"/>
              </a:lnSpc>
            </a:pPr>
            <a:r>
              <a:rPr lang="ja-JP" altLang="en-US" sz="1200" b="1" dirty="0"/>
              <a:t>・建設関連</a:t>
            </a:r>
            <a:endParaRPr lang="en-US" altLang="ja-JP" sz="1200" b="1" dirty="0"/>
          </a:p>
          <a:p>
            <a:pPr>
              <a:lnSpc>
                <a:spcPct val="150000"/>
              </a:lnSpc>
            </a:pPr>
            <a:r>
              <a:rPr lang="ja-JP" altLang="en-US" sz="1200" b="1" dirty="0"/>
              <a:t>・燃料生産</a:t>
            </a:r>
          </a:p>
        </p:txBody>
      </p:sp>
      <p:sp>
        <p:nvSpPr>
          <p:cNvPr id="16" name="角丸四角形 15"/>
          <p:cNvSpPr/>
          <p:nvPr/>
        </p:nvSpPr>
        <p:spPr>
          <a:xfrm>
            <a:off x="2627784" y="3979761"/>
            <a:ext cx="1224136" cy="428776"/>
          </a:xfrm>
          <a:custGeom>
            <a:avLst/>
            <a:gdLst>
              <a:gd name="connsiteX0" fmla="*/ 0 w 1224136"/>
              <a:gd name="connsiteY0" fmla="*/ 81179 h 487066"/>
              <a:gd name="connsiteX1" fmla="*/ 81179 w 1224136"/>
              <a:gd name="connsiteY1" fmla="*/ 0 h 487066"/>
              <a:gd name="connsiteX2" fmla="*/ 1142957 w 1224136"/>
              <a:gd name="connsiteY2" fmla="*/ 0 h 487066"/>
              <a:gd name="connsiteX3" fmla="*/ 1224136 w 1224136"/>
              <a:gd name="connsiteY3" fmla="*/ 81179 h 487066"/>
              <a:gd name="connsiteX4" fmla="*/ 1224136 w 1224136"/>
              <a:gd name="connsiteY4" fmla="*/ 405887 h 487066"/>
              <a:gd name="connsiteX5" fmla="*/ 1142957 w 1224136"/>
              <a:gd name="connsiteY5" fmla="*/ 487066 h 487066"/>
              <a:gd name="connsiteX6" fmla="*/ 81179 w 1224136"/>
              <a:gd name="connsiteY6" fmla="*/ 487066 h 487066"/>
              <a:gd name="connsiteX7" fmla="*/ 0 w 1224136"/>
              <a:gd name="connsiteY7" fmla="*/ 405887 h 487066"/>
              <a:gd name="connsiteX8" fmla="*/ 0 w 1224136"/>
              <a:gd name="connsiteY8" fmla="*/ 81179 h 487066"/>
              <a:gd name="connsiteX0" fmla="*/ 0 w 1224136"/>
              <a:gd name="connsiteY0" fmla="*/ 166904 h 572791"/>
              <a:gd name="connsiteX1" fmla="*/ 138329 w 1224136"/>
              <a:gd name="connsiteY1" fmla="*/ 0 h 572791"/>
              <a:gd name="connsiteX2" fmla="*/ 1142957 w 1224136"/>
              <a:gd name="connsiteY2" fmla="*/ 85725 h 572791"/>
              <a:gd name="connsiteX3" fmla="*/ 1224136 w 1224136"/>
              <a:gd name="connsiteY3" fmla="*/ 166904 h 572791"/>
              <a:gd name="connsiteX4" fmla="*/ 1224136 w 1224136"/>
              <a:gd name="connsiteY4" fmla="*/ 491612 h 572791"/>
              <a:gd name="connsiteX5" fmla="*/ 1142957 w 1224136"/>
              <a:gd name="connsiteY5" fmla="*/ 572791 h 572791"/>
              <a:gd name="connsiteX6" fmla="*/ 81179 w 1224136"/>
              <a:gd name="connsiteY6" fmla="*/ 572791 h 572791"/>
              <a:gd name="connsiteX7" fmla="*/ 0 w 1224136"/>
              <a:gd name="connsiteY7" fmla="*/ 491612 h 572791"/>
              <a:gd name="connsiteX8" fmla="*/ 0 w 1224136"/>
              <a:gd name="connsiteY8" fmla="*/ 166904 h 572791"/>
              <a:gd name="connsiteX0" fmla="*/ 0 w 1224136"/>
              <a:gd name="connsiteY0" fmla="*/ 166904 h 572791"/>
              <a:gd name="connsiteX1" fmla="*/ 138329 w 1224136"/>
              <a:gd name="connsiteY1" fmla="*/ 0 h 572791"/>
              <a:gd name="connsiteX2" fmla="*/ 847682 w 1224136"/>
              <a:gd name="connsiteY2" fmla="*/ 57150 h 572791"/>
              <a:gd name="connsiteX3" fmla="*/ 1224136 w 1224136"/>
              <a:gd name="connsiteY3" fmla="*/ 166904 h 572791"/>
              <a:gd name="connsiteX4" fmla="*/ 1224136 w 1224136"/>
              <a:gd name="connsiteY4" fmla="*/ 491612 h 572791"/>
              <a:gd name="connsiteX5" fmla="*/ 1142957 w 1224136"/>
              <a:gd name="connsiteY5" fmla="*/ 572791 h 572791"/>
              <a:gd name="connsiteX6" fmla="*/ 81179 w 1224136"/>
              <a:gd name="connsiteY6" fmla="*/ 572791 h 572791"/>
              <a:gd name="connsiteX7" fmla="*/ 0 w 1224136"/>
              <a:gd name="connsiteY7" fmla="*/ 491612 h 572791"/>
              <a:gd name="connsiteX8" fmla="*/ 0 w 1224136"/>
              <a:gd name="connsiteY8" fmla="*/ 166904 h 572791"/>
              <a:gd name="connsiteX0" fmla="*/ 0 w 1224136"/>
              <a:gd name="connsiteY0" fmla="*/ 166904 h 572791"/>
              <a:gd name="connsiteX1" fmla="*/ 138329 w 1224136"/>
              <a:gd name="connsiteY1" fmla="*/ 0 h 572791"/>
              <a:gd name="connsiteX2" fmla="*/ 847682 w 1224136"/>
              <a:gd name="connsiteY2" fmla="*/ 9525 h 572791"/>
              <a:gd name="connsiteX3" fmla="*/ 1224136 w 1224136"/>
              <a:gd name="connsiteY3" fmla="*/ 166904 h 572791"/>
              <a:gd name="connsiteX4" fmla="*/ 1224136 w 1224136"/>
              <a:gd name="connsiteY4" fmla="*/ 491612 h 572791"/>
              <a:gd name="connsiteX5" fmla="*/ 1142957 w 1224136"/>
              <a:gd name="connsiteY5" fmla="*/ 572791 h 572791"/>
              <a:gd name="connsiteX6" fmla="*/ 81179 w 1224136"/>
              <a:gd name="connsiteY6" fmla="*/ 572791 h 572791"/>
              <a:gd name="connsiteX7" fmla="*/ 0 w 1224136"/>
              <a:gd name="connsiteY7" fmla="*/ 491612 h 572791"/>
              <a:gd name="connsiteX8" fmla="*/ 0 w 1224136"/>
              <a:gd name="connsiteY8" fmla="*/ 166904 h 572791"/>
              <a:gd name="connsiteX0" fmla="*/ 0 w 1224136"/>
              <a:gd name="connsiteY0" fmla="*/ 166904 h 572791"/>
              <a:gd name="connsiteX1" fmla="*/ 138329 w 1224136"/>
              <a:gd name="connsiteY1" fmla="*/ 0 h 572791"/>
              <a:gd name="connsiteX2" fmla="*/ 847682 w 1224136"/>
              <a:gd name="connsiteY2" fmla="*/ 9525 h 572791"/>
              <a:gd name="connsiteX3" fmla="*/ 1020291 w 1224136"/>
              <a:gd name="connsiteY3" fmla="*/ 115989 h 572791"/>
              <a:gd name="connsiteX4" fmla="*/ 1224136 w 1224136"/>
              <a:gd name="connsiteY4" fmla="*/ 166904 h 572791"/>
              <a:gd name="connsiteX5" fmla="*/ 1224136 w 1224136"/>
              <a:gd name="connsiteY5" fmla="*/ 491612 h 572791"/>
              <a:gd name="connsiteX6" fmla="*/ 1142957 w 1224136"/>
              <a:gd name="connsiteY6" fmla="*/ 572791 h 572791"/>
              <a:gd name="connsiteX7" fmla="*/ 81179 w 1224136"/>
              <a:gd name="connsiteY7" fmla="*/ 572791 h 572791"/>
              <a:gd name="connsiteX8" fmla="*/ 0 w 1224136"/>
              <a:gd name="connsiteY8" fmla="*/ 491612 h 572791"/>
              <a:gd name="connsiteX9" fmla="*/ 0 w 1224136"/>
              <a:gd name="connsiteY9" fmla="*/ 166904 h 572791"/>
              <a:gd name="connsiteX0" fmla="*/ 0 w 1224136"/>
              <a:gd name="connsiteY0" fmla="*/ 166904 h 572791"/>
              <a:gd name="connsiteX1" fmla="*/ 138329 w 1224136"/>
              <a:gd name="connsiteY1" fmla="*/ 0 h 572791"/>
              <a:gd name="connsiteX2" fmla="*/ 847682 w 1224136"/>
              <a:gd name="connsiteY2" fmla="*/ 9525 h 572791"/>
              <a:gd name="connsiteX3" fmla="*/ 963141 w 1224136"/>
              <a:gd name="connsiteY3" fmla="*/ 58839 h 572791"/>
              <a:gd name="connsiteX4" fmla="*/ 1020291 w 1224136"/>
              <a:gd name="connsiteY4" fmla="*/ 115989 h 572791"/>
              <a:gd name="connsiteX5" fmla="*/ 1224136 w 1224136"/>
              <a:gd name="connsiteY5" fmla="*/ 166904 h 572791"/>
              <a:gd name="connsiteX6" fmla="*/ 1224136 w 1224136"/>
              <a:gd name="connsiteY6" fmla="*/ 491612 h 572791"/>
              <a:gd name="connsiteX7" fmla="*/ 1142957 w 1224136"/>
              <a:gd name="connsiteY7" fmla="*/ 572791 h 572791"/>
              <a:gd name="connsiteX8" fmla="*/ 81179 w 1224136"/>
              <a:gd name="connsiteY8" fmla="*/ 572791 h 572791"/>
              <a:gd name="connsiteX9" fmla="*/ 0 w 1224136"/>
              <a:gd name="connsiteY9" fmla="*/ 491612 h 572791"/>
              <a:gd name="connsiteX10" fmla="*/ 0 w 1224136"/>
              <a:gd name="connsiteY10" fmla="*/ 166904 h 572791"/>
              <a:gd name="connsiteX0" fmla="*/ 0 w 1224136"/>
              <a:gd name="connsiteY0" fmla="*/ 166904 h 572791"/>
              <a:gd name="connsiteX1" fmla="*/ 138329 w 1224136"/>
              <a:gd name="connsiteY1" fmla="*/ 0 h 572791"/>
              <a:gd name="connsiteX2" fmla="*/ 847682 w 1224136"/>
              <a:gd name="connsiteY2" fmla="*/ 9525 h 572791"/>
              <a:gd name="connsiteX3" fmla="*/ 963141 w 1224136"/>
              <a:gd name="connsiteY3" fmla="*/ 58839 h 572791"/>
              <a:gd name="connsiteX4" fmla="*/ 1020291 w 1224136"/>
              <a:gd name="connsiteY4" fmla="*/ 115989 h 572791"/>
              <a:gd name="connsiteX5" fmla="*/ 1224136 w 1224136"/>
              <a:gd name="connsiteY5" fmla="*/ 166904 h 572791"/>
              <a:gd name="connsiteX6" fmla="*/ 1224136 w 1224136"/>
              <a:gd name="connsiteY6" fmla="*/ 491612 h 572791"/>
              <a:gd name="connsiteX7" fmla="*/ 1085807 w 1224136"/>
              <a:gd name="connsiteY7" fmla="*/ 448966 h 572791"/>
              <a:gd name="connsiteX8" fmla="*/ 81179 w 1224136"/>
              <a:gd name="connsiteY8" fmla="*/ 572791 h 572791"/>
              <a:gd name="connsiteX9" fmla="*/ 0 w 1224136"/>
              <a:gd name="connsiteY9" fmla="*/ 491612 h 572791"/>
              <a:gd name="connsiteX10" fmla="*/ 0 w 1224136"/>
              <a:gd name="connsiteY10" fmla="*/ 166904 h 572791"/>
              <a:gd name="connsiteX0" fmla="*/ 0 w 1224136"/>
              <a:gd name="connsiteY0" fmla="*/ 166904 h 504397"/>
              <a:gd name="connsiteX1" fmla="*/ 138329 w 1224136"/>
              <a:gd name="connsiteY1" fmla="*/ 0 h 504397"/>
              <a:gd name="connsiteX2" fmla="*/ 847682 w 1224136"/>
              <a:gd name="connsiteY2" fmla="*/ 9525 h 504397"/>
              <a:gd name="connsiteX3" fmla="*/ 963141 w 1224136"/>
              <a:gd name="connsiteY3" fmla="*/ 58839 h 504397"/>
              <a:gd name="connsiteX4" fmla="*/ 1020291 w 1224136"/>
              <a:gd name="connsiteY4" fmla="*/ 115989 h 504397"/>
              <a:gd name="connsiteX5" fmla="*/ 1224136 w 1224136"/>
              <a:gd name="connsiteY5" fmla="*/ 166904 h 504397"/>
              <a:gd name="connsiteX6" fmla="*/ 1224136 w 1224136"/>
              <a:gd name="connsiteY6" fmla="*/ 491612 h 504397"/>
              <a:gd name="connsiteX7" fmla="*/ 1085807 w 1224136"/>
              <a:gd name="connsiteY7" fmla="*/ 448966 h 504397"/>
              <a:gd name="connsiteX8" fmla="*/ 119279 w 1224136"/>
              <a:gd name="connsiteY8" fmla="*/ 429916 h 504397"/>
              <a:gd name="connsiteX9" fmla="*/ 0 w 1224136"/>
              <a:gd name="connsiteY9" fmla="*/ 491612 h 504397"/>
              <a:gd name="connsiteX10" fmla="*/ 0 w 1224136"/>
              <a:gd name="connsiteY10" fmla="*/ 166904 h 504397"/>
              <a:gd name="connsiteX0" fmla="*/ 0 w 1224136"/>
              <a:gd name="connsiteY0" fmla="*/ 166904 h 504397"/>
              <a:gd name="connsiteX1" fmla="*/ 138329 w 1224136"/>
              <a:gd name="connsiteY1" fmla="*/ 0 h 504397"/>
              <a:gd name="connsiteX2" fmla="*/ 847682 w 1224136"/>
              <a:gd name="connsiteY2" fmla="*/ 9525 h 504397"/>
              <a:gd name="connsiteX3" fmla="*/ 963141 w 1224136"/>
              <a:gd name="connsiteY3" fmla="*/ 58839 h 504397"/>
              <a:gd name="connsiteX4" fmla="*/ 1020291 w 1224136"/>
              <a:gd name="connsiteY4" fmla="*/ 115989 h 504397"/>
              <a:gd name="connsiteX5" fmla="*/ 1224136 w 1224136"/>
              <a:gd name="connsiteY5" fmla="*/ 166904 h 504397"/>
              <a:gd name="connsiteX6" fmla="*/ 1224136 w 1224136"/>
              <a:gd name="connsiteY6" fmla="*/ 491612 h 504397"/>
              <a:gd name="connsiteX7" fmla="*/ 1085807 w 1224136"/>
              <a:gd name="connsiteY7" fmla="*/ 448966 h 504397"/>
              <a:gd name="connsiteX8" fmla="*/ 119279 w 1224136"/>
              <a:gd name="connsiteY8" fmla="*/ 429916 h 504397"/>
              <a:gd name="connsiteX9" fmla="*/ 38100 w 1224136"/>
              <a:gd name="connsiteY9" fmla="*/ 348737 h 504397"/>
              <a:gd name="connsiteX10" fmla="*/ 0 w 1224136"/>
              <a:gd name="connsiteY10" fmla="*/ 166904 h 504397"/>
              <a:gd name="connsiteX0" fmla="*/ 0 w 1224136"/>
              <a:gd name="connsiteY0" fmla="*/ 166904 h 448966"/>
              <a:gd name="connsiteX1" fmla="*/ 138329 w 1224136"/>
              <a:gd name="connsiteY1" fmla="*/ 0 h 448966"/>
              <a:gd name="connsiteX2" fmla="*/ 847682 w 1224136"/>
              <a:gd name="connsiteY2" fmla="*/ 9525 h 448966"/>
              <a:gd name="connsiteX3" fmla="*/ 963141 w 1224136"/>
              <a:gd name="connsiteY3" fmla="*/ 58839 h 448966"/>
              <a:gd name="connsiteX4" fmla="*/ 1020291 w 1224136"/>
              <a:gd name="connsiteY4" fmla="*/ 115989 h 448966"/>
              <a:gd name="connsiteX5" fmla="*/ 1224136 w 1224136"/>
              <a:gd name="connsiteY5" fmla="*/ 166904 h 448966"/>
              <a:gd name="connsiteX6" fmla="*/ 1157461 w 1224136"/>
              <a:gd name="connsiteY6" fmla="*/ 329687 h 448966"/>
              <a:gd name="connsiteX7" fmla="*/ 1085807 w 1224136"/>
              <a:gd name="connsiteY7" fmla="*/ 448966 h 448966"/>
              <a:gd name="connsiteX8" fmla="*/ 119279 w 1224136"/>
              <a:gd name="connsiteY8" fmla="*/ 429916 h 448966"/>
              <a:gd name="connsiteX9" fmla="*/ 38100 w 1224136"/>
              <a:gd name="connsiteY9" fmla="*/ 348737 h 448966"/>
              <a:gd name="connsiteX10" fmla="*/ 0 w 1224136"/>
              <a:gd name="connsiteY10" fmla="*/ 166904 h 448966"/>
              <a:gd name="connsiteX0" fmla="*/ 0 w 1224136"/>
              <a:gd name="connsiteY0" fmla="*/ 166904 h 429916"/>
              <a:gd name="connsiteX1" fmla="*/ 138329 w 1224136"/>
              <a:gd name="connsiteY1" fmla="*/ 0 h 429916"/>
              <a:gd name="connsiteX2" fmla="*/ 847682 w 1224136"/>
              <a:gd name="connsiteY2" fmla="*/ 9525 h 429916"/>
              <a:gd name="connsiteX3" fmla="*/ 963141 w 1224136"/>
              <a:gd name="connsiteY3" fmla="*/ 58839 h 429916"/>
              <a:gd name="connsiteX4" fmla="*/ 1020291 w 1224136"/>
              <a:gd name="connsiteY4" fmla="*/ 115989 h 429916"/>
              <a:gd name="connsiteX5" fmla="*/ 1224136 w 1224136"/>
              <a:gd name="connsiteY5" fmla="*/ 166904 h 429916"/>
              <a:gd name="connsiteX6" fmla="*/ 1157461 w 1224136"/>
              <a:gd name="connsiteY6" fmla="*/ 329687 h 429916"/>
              <a:gd name="connsiteX7" fmla="*/ 981032 w 1224136"/>
              <a:gd name="connsiteY7" fmla="*/ 391816 h 429916"/>
              <a:gd name="connsiteX8" fmla="*/ 119279 w 1224136"/>
              <a:gd name="connsiteY8" fmla="*/ 429916 h 429916"/>
              <a:gd name="connsiteX9" fmla="*/ 38100 w 1224136"/>
              <a:gd name="connsiteY9" fmla="*/ 348737 h 429916"/>
              <a:gd name="connsiteX10" fmla="*/ 0 w 1224136"/>
              <a:gd name="connsiteY10" fmla="*/ 166904 h 429916"/>
              <a:gd name="connsiteX0" fmla="*/ 0 w 1224136"/>
              <a:gd name="connsiteY0" fmla="*/ 166904 h 391816"/>
              <a:gd name="connsiteX1" fmla="*/ 138329 w 1224136"/>
              <a:gd name="connsiteY1" fmla="*/ 0 h 391816"/>
              <a:gd name="connsiteX2" fmla="*/ 847682 w 1224136"/>
              <a:gd name="connsiteY2" fmla="*/ 9525 h 391816"/>
              <a:gd name="connsiteX3" fmla="*/ 963141 w 1224136"/>
              <a:gd name="connsiteY3" fmla="*/ 58839 h 391816"/>
              <a:gd name="connsiteX4" fmla="*/ 1020291 w 1224136"/>
              <a:gd name="connsiteY4" fmla="*/ 115989 h 391816"/>
              <a:gd name="connsiteX5" fmla="*/ 1224136 w 1224136"/>
              <a:gd name="connsiteY5" fmla="*/ 166904 h 391816"/>
              <a:gd name="connsiteX6" fmla="*/ 1157461 w 1224136"/>
              <a:gd name="connsiteY6" fmla="*/ 329687 h 391816"/>
              <a:gd name="connsiteX7" fmla="*/ 981032 w 1224136"/>
              <a:gd name="connsiteY7" fmla="*/ 391816 h 391816"/>
              <a:gd name="connsiteX8" fmla="*/ 157379 w 1224136"/>
              <a:gd name="connsiteY8" fmla="*/ 382291 h 391816"/>
              <a:gd name="connsiteX9" fmla="*/ 38100 w 1224136"/>
              <a:gd name="connsiteY9" fmla="*/ 348737 h 391816"/>
              <a:gd name="connsiteX10" fmla="*/ 0 w 1224136"/>
              <a:gd name="connsiteY10" fmla="*/ 166904 h 391816"/>
              <a:gd name="connsiteX0" fmla="*/ 0 w 1224136"/>
              <a:gd name="connsiteY0" fmla="*/ 166904 h 383554"/>
              <a:gd name="connsiteX1" fmla="*/ 138329 w 1224136"/>
              <a:gd name="connsiteY1" fmla="*/ 0 h 383554"/>
              <a:gd name="connsiteX2" fmla="*/ 847682 w 1224136"/>
              <a:gd name="connsiteY2" fmla="*/ 9525 h 383554"/>
              <a:gd name="connsiteX3" fmla="*/ 963141 w 1224136"/>
              <a:gd name="connsiteY3" fmla="*/ 58839 h 383554"/>
              <a:gd name="connsiteX4" fmla="*/ 1020291 w 1224136"/>
              <a:gd name="connsiteY4" fmla="*/ 115989 h 383554"/>
              <a:gd name="connsiteX5" fmla="*/ 1224136 w 1224136"/>
              <a:gd name="connsiteY5" fmla="*/ 166904 h 383554"/>
              <a:gd name="connsiteX6" fmla="*/ 1157461 w 1224136"/>
              <a:gd name="connsiteY6" fmla="*/ 329687 h 383554"/>
              <a:gd name="connsiteX7" fmla="*/ 771482 w 1224136"/>
              <a:gd name="connsiteY7" fmla="*/ 287041 h 383554"/>
              <a:gd name="connsiteX8" fmla="*/ 157379 w 1224136"/>
              <a:gd name="connsiteY8" fmla="*/ 382291 h 383554"/>
              <a:gd name="connsiteX9" fmla="*/ 38100 w 1224136"/>
              <a:gd name="connsiteY9" fmla="*/ 348737 h 383554"/>
              <a:gd name="connsiteX10" fmla="*/ 0 w 1224136"/>
              <a:gd name="connsiteY10" fmla="*/ 166904 h 383554"/>
              <a:gd name="connsiteX0" fmla="*/ 0 w 1224136"/>
              <a:gd name="connsiteY0" fmla="*/ 166904 h 383554"/>
              <a:gd name="connsiteX1" fmla="*/ 138329 w 1224136"/>
              <a:gd name="connsiteY1" fmla="*/ 0 h 383554"/>
              <a:gd name="connsiteX2" fmla="*/ 847682 w 1224136"/>
              <a:gd name="connsiteY2" fmla="*/ 9525 h 383554"/>
              <a:gd name="connsiteX3" fmla="*/ 963141 w 1224136"/>
              <a:gd name="connsiteY3" fmla="*/ 58839 h 383554"/>
              <a:gd name="connsiteX4" fmla="*/ 1020291 w 1224136"/>
              <a:gd name="connsiteY4" fmla="*/ 115989 h 383554"/>
              <a:gd name="connsiteX5" fmla="*/ 1224136 w 1224136"/>
              <a:gd name="connsiteY5" fmla="*/ 166904 h 383554"/>
              <a:gd name="connsiteX6" fmla="*/ 1157461 w 1224136"/>
              <a:gd name="connsiteY6" fmla="*/ 329687 h 383554"/>
              <a:gd name="connsiteX7" fmla="*/ 847682 w 1224136"/>
              <a:gd name="connsiteY7" fmla="*/ 353716 h 383554"/>
              <a:gd name="connsiteX8" fmla="*/ 157379 w 1224136"/>
              <a:gd name="connsiteY8" fmla="*/ 382291 h 383554"/>
              <a:gd name="connsiteX9" fmla="*/ 38100 w 1224136"/>
              <a:gd name="connsiteY9" fmla="*/ 348737 h 383554"/>
              <a:gd name="connsiteX10" fmla="*/ 0 w 1224136"/>
              <a:gd name="connsiteY10" fmla="*/ 166904 h 383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4136" h="383554">
                <a:moveTo>
                  <a:pt x="0" y="166904"/>
                </a:moveTo>
                <a:cubicBezTo>
                  <a:pt x="0" y="122070"/>
                  <a:pt x="93495" y="0"/>
                  <a:pt x="138329" y="0"/>
                </a:cubicBezTo>
                <a:cubicBezTo>
                  <a:pt x="492255" y="0"/>
                  <a:pt x="493756" y="9525"/>
                  <a:pt x="847682" y="9525"/>
                </a:cubicBezTo>
                <a:cubicBezTo>
                  <a:pt x="985151" y="14569"/>
                  <a:pt x="934373" y="41095"/>
                  <a:pt x="963141" y="58839"/>
                </a:cubicBezTo>
                <a:cubicBezTo>
                  <a:pt x="991909" y="76583"/>
                  <a:pt x="976792" y="93216"/>
                  <a:pt x="1020291" y="115989"/>
                </a:cubicBezTo>
                <a:cubicBezTo>
                  <a:pt x="1063790" y="138762"/>
                  <a:pt x="1198099" y="97950"/>
                  <a:pt x="1224136" y="166904"/>
                </a:cubicBezTo>
                <a:lnTo>
                  <a:pt x="1157461" y="329687"/>
                </a:lnTo>
                <a:cubicBezTo>
                  <a:pt x="1157461" y="374521"/>
                  <a:pt x="892516" y="353716"/>
                  <a:pt x="847682" y="353716"/>
                </a:cubicBezTo>
                <a:lnTo>
                  <a:pt x="157379" y="382291"/>
                </a:lnTo>
                <a:cubicBezTo>
                  <a:pt x="112545" y="382291"/>
                  <a:pt x="38100" y="393571"/>
                  <a:pt x="38100" y="348737"/>
                </a:cubicBezTo>
                <a:lnTo>
                  <a:pt x="0" y="16690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矢印コネクタ 17"/>
          <p:cNvCxnSpPr/>
          <p:nvPr/>
        </p:nvCxnSpPr>
        <p:spPr>
          <a:xfrm flipV="1">
            <a:off x="2931244" y="4276278"/>
            <a:ext cx="76771" cy="154691"/>
          </a:xfrm>
          <a:prstGeom prst="straightConnector1">
            <a:avLst/>
          </a:prstGeom>
          <a:ln w="63500">
            <a:solidFill>
              <a:schemeClr val="bg1">
                <a:lumMod val="65000"/>
              </a:schemeClr>
            </a:solidFill>
            <a:tailEnd type="triangle" w="sm" len="med"/>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2627784" y="5037615"/>
            <a:ext cx="1440160" cy="504000"/>
          </a:xfrm>
          <a:prstGeom prst="roundRect">
            <a:avLst>
              <a:gd name="adj" fmla="val 0"/>
            </a:avLst>
          </a:prstGeom>
          <a:solidFill>
            <a:schemeClr val="bg1"/>
          </a:solidFill>
        </p:spPr>
        <p:txBody>
          <a:bodyPr wrap="square" lIns="0" tIns="0" rIns="0" bIns="0" rtlCol="0" anchor="ctr">
            <a:spAutoFit/>
          </a:bodyPr>
          <a:lstStyle/>
          <a:p>
            <a:pPr>
              <a:lnSpc>
                <a:spcPct val="150000"/>
              </a:lnSpc>
            </a:pPr>
            <a:r>
              <a:rPr lang="ja-JP" altLang="en-US" sz="1200" b="1" dirty="0"/>
              <a:t>環境・社会への影響</a:t>
            </a:r>
          </a:p>
        </p:txBody>
      </p:sp>
      <p:sp>
        <p:nvSpPr>
          <p:cNvPr id="28" name="テキスト ボックス 27"/>
          <p:cNvSpPr txBox="1"/>
          <p:nvPr/>
        </p:nvSpPr>
        <p:spPr>
          <a:xfrm>
            <a:off x="3590181" y="4380909"/>
            <a:ext cx="1338808" cy="396000"/>
          </a:xfrm>
          <a:prstGeom prst="roundRect">
            <a:avLst>
              <a:gd name="adj" fmla="val 0"/>
            </a:avLst>
          </a:prstGeom>
          <a:solidFill>
            <a:schemeClr val="bg1"/>
          </a:solidFill>
        </p:spPr>
        <p:txBody>
          <a:bodyPr wrap="square" lIns="0" tIns="0" rIns="0" bIns="0" rtlCol="0" anchor="ctr">
            <a:spAutoFit/>
          </a:bodyPr>
          <a:lstStyle/>
          <a:p>
            <a:pPr algn="ctr">
              <a:lnSpc>
                <a:spcPct val="150000"/>
              </a:lnSpc>
            </a:pPr>
            <a:r>
              <a:rPr lang="ja-JP" altLang="en-US" sz="1200" b="1" dirty="0"/>
              <a:t>修理とメンテナンス</a:t>
            </a:r>
          </a:p>
        </p:txBody>
      </p:sp>
      <p:sp>
        <p:nvSpPr>
          <p:cNvPr id="29" name="テキスト ボックス 28"/>
          <p:cNvSpPr txBox="1"/>
          <p:nvPr/>
        </p:nvSpPr>
        <p:spPr>
          <a:xfrm>
            <a:off x="4644008" y="2867818"/>
            <a:ext cx="1440160" cy="756000"/>
          </a:xfrm>
          <a:prstGeom prst="roundRect">
            <a:avLst>
              <a:gd name="adj" fmla="val 0"/>
            </a:avLst>
          </a:prstGeom>
          <a:solidFill>
            <a:schemeClr val="bg1"/>
          </a:solidFill>
        </p:spPr>
        <p:txBody>
          <a:bodyPr wrap="square" lIns="108000" tIns="0" rIns="0" bIns="0" rtlCol="0" anchor="ctr">
            <a:spAutoFit/>
          </a:bodyPr>
          <a:lstStyle/>
          <a:p>
            <a:pPr>
              <a:lnSpc>
                <a:spcPct val="150000"/>
              </a:lnSpc>
            </a:pPr>
            <a:r>
              <a:rPr lang="ja-JP" altLang="en-US" sz="1200" b="1" dirty="0"/>
              <a:t>・車両交通</a:t>
            </a:r>
          </a:p>
          <a:p>
            <a:pPr>
              <a:lnSpc>
                <a:spcPct val="150000"/>
              </a:lnSpc>
            </a:pPr>
            <a:r>
              <a:rPr lang="ja-JP" altLang="en-US" sz="1200" b="1" dirty="0"/>
              <a:t>・燃料生産</a:t>
            </a:r>
          </a:p>
        </p:txBody>
      </p:sp>
      <p:sp>
        <p:nvSpPr>
          <p:cNvPr id="30" name="テキスト ボックス 29"/>
          <p:cNvSpPr txBox="1"/>
          <p:nvPr/>
        </p:nvSpPr>
        <p:spPr>
          <a:xfrm>
            <a:off x="4418458" y="5041749"/>
            <a:ext cx="1665709" cy="1008000"/>
          </a:xfrm>
          <a:prstGeom prst="roundRect">
            <a:avLst>
              <a:gd name="adj" fmla="val 0"/>
            </a:avLst>
          </a:prstGeom>
          <a:solidFill>
            <a:schemeClr val="bg1"/>
          </a:solidFill>
        </p:spPr>
        <p:txBody>
          <a:bodyPr wrap="square" lIns="108000" tIns="72000" rIns="0" bIns="0" rtlCol="0" anchor="t">
            <a:spAutoFit/>
          </a:bodyPr>
          <a:lstStyle/>
          <a:p>
            <a:pPr>
              <a:lnSpc>
                <a:spcPct val="150000"/>
              </a:lnSpc>
            </a:pPr>
            <a:r>
              <a:rPr lang="ja-JP" altLang="ja-JP" sz="1200" b="1" dirty="0"/>
              <a:t>メテナンス不要</a:t>
            </a:r>
          </a:p>
          <a:p>
            <a:pPr>
              <a:lnSpc>
                <a:spcPct val="150000"/>
              </a:lnSpc>
            </a:pPr>
            <a:r>
              <a:rPr lang="ja-JP" altLang="ja-JP" sz="1200" b="1" dirty="0"/>
              <a:t>修理費無し</a:t>
            </a:r>
          </a:p>
          <a:p>
            <a:pPr>
              <a:lnSpc>
                <a:spcPct val="150000"/>
              </a:lnSpc>
            </a:pPr>
            <a:r>
              <a:rPr lang="ja-JP" altLang="ja-JP" sz="1200" b="1" dirty="0"/>
              <a:t>交通障害無し</a:t>
            </a:r>
          </a:p>
        </p:txBody>
      </p:sp>
      <p:sp>
        <p:nvSpPr>
          <p:cNvPr id="31" name="テキスト ボックス 30"/>
          <p:cNvSpPr txBox="1"/>
          <p:nvPr/>
        </p:nvSpPr>
        <p:spPr>
          <a:xfrm>
            <a:off x="6660232" y="3075053"/>
            <a:ext cx="1368152" cy="646331"/>
          </a:xfrm>
          <a:prstGeom prst="roundRect">
            <a:avLst>
              <a:gd name="adj" fmla="val 0"/>
            </a:avLst>
          </a:prstGeom>
          <a:solidFill>
            <a:schemeClr val="bg1"/>
          </a:solidFill>
        </p:spPr>
        <p:txBody>
          <a:bodyPr wrap="square" lIns="108000" tIns="0" rIns="0" bIns="0" rtlCol="0" anchor="ctr">
            <a:spAutoFit/>
          </a:bodyPr>
          <a:lstStyle/>
          <a:p>
            <a:pPr>
              <a:lnSpc>
                <a:spcPct val="150000"/>
              </a:lnSpc>
            </a:pPr>
            <a:r>
              <a:rPr lang="ja-JP" altLang="en-US" sz="1200" b="1" dirty="0"/>
              <a:t>・解体</a:t>
            </a:r>
          </a:p>
          <a:p>
            <a:r>
              <a:rPr lang="ja-JP" altLang="en-US" sz="1200" b="1" dirty="0"/>
              <a:t>・埋め立てまたは</a:t>
            </a:r>
            <a:endParaRPr lang="en-US" altLang="ja-JP" sz="1200" b="1" dirty="0"/>
          </a:p>
          <a:p>
            <a:r>
              <a:rPr lang="ja-JP" altLang="en-US" sz="1200" b="1" dirty="0"/>
              <a:t>　リサイクル</a:t>
            </a:r>
          </a:p>
        </p:txBody>
      </p:sp>
      <p:sp>
        <p:nvSpPr>
          <p:cNvPr id="11" name="テキスト ボックス 10"/>
          <p:cNvSpPr txBox="1"/>
          <p:nvPr/>
        </p:nvSpPr>
        <p:spPr>
          <a:xfrm>
            <a:off x="6876256" y="2431055"/>
            <a:ext cx="1440160" cy="612000"/>
          </a:xfrm>
          <a:prstGeom prst="roundRect">
            <a:avLst>
              <a:gd name="adj" fmla="val 17490"/>
            </a:avLst>
          </a:prstGeom>
          <a:solidFill>
            <a:srgbClr val="646EA3"/>
          </a:solidFill>
          <a:effectLst>
            <a:outerShdw blurRad="50800" dist="38100" dir="2700000" algn="tl" rotWithShape="0">
              <a:prstClr val="black">
                <a:alpha val="40000"/>
              </a:prstClr>
            </a:outerShdw>
          </a:effectLst>
        </p:spPr>
        <p:txBody>
          <a:bodyPr wrap="square" lIns="0" tIns="0" rIns="0" bIns="0" rtlCol="0" anchor="ctr">
            <a:spAutoFit/>
          </a:bodyPr>
          <a:lstStyle/>
          <a:p>
            <a:pPr algn="ctr">
              <a:lnSpc>
                <a:spcPct val="150000"/>
              </a:lnSpc>
            </a:pPr>
            <a:r>
              <a:rPr kumimoji="1" lang="ja-JP" altLang="en-US" sz="1400" b="1" dirty="0">
                <a:solidFill>
                  <a:schemeClr val="bg1"/>
                </a:solidFill>
              </a:rPr>
              <a:t>製品寿命の終了</a:t>
            </a:r>
          </a:p>
        </p:txBody>
      </p:sp>
      <p:sp>
        <p:nvSpPr>
          <p:cNvPr id="32" name="テキスト ボックス 31"/>
          <p:cNvSpPr txBox="1"/>
          <p:nvPr/>
        </p:nvSpPr>
        <p:spPr>
          <a:xfrm>
            <a:off x="6362674" y="4912355"/>
            <a:ext cx="2241773" cy="1656000"/>
          </a:xfrm>
          <a:custGeom>
            <a:avLst/>
            <a:gdLst>
              <a:gd name="connsiteX0" fmla="*/ 0 w 2175892"/>
              <a:gd name="connsiteY0" fmla="*/ 0 h 815608"/>
              <a:gd name="connsiteX1" fmla="*/ 0 w 2175892"/>
              <a:gd name="connsiteY1" fmla="*/ 0 h 815608"/>
              <a:gd name="connsiteX2" fmla="*/ 2175892 w 2175892"/>
              <a:gd name="connsiteY2" fmla="*/ 0 h 815608"/>
              <a:gd name="connsiteX3" fmla="*/ 2175892 w 2175892"/>
              <a:gd name="connsiteY3" fmla="*/ 0 h 815608"/>
              <a:gd name="connsiteX4" fmla="*/ 2175892 w 2175892"/>
              <a:gd name="connsiteY4" fmla="*/ 815608 h 815608"/>
              <a:gd name="connsiteX5" fmla="*/ 2175892 w 2175892"/>
              <a:gd name="connsiteY5" fmla="*/ 815608 h 815608"/>
              <a:gd name="connsiteX6" fmla="*/ 0 w 2175892"/>
              <a:gd name="connsiteY6" fmla="*/ 815608 h 815608"/>
              <a:gd name="connsiteX7" fmla="*/ 0 w 2175892"/>
              <a:gd name="connsiteY7" fmla="*/ 815608 h 815608"/>
              <a:gd name="connsiteX8" fmla="*/ 0 w 2175892"/>
              <a:gd name="connsiteY8" fmla="*/ 0 h 815608"/>
              <a:gd name="connsiteX0" fmla="*/ 0 w 2175892"/>
              <a:gd name="connsiteY0" fmla="*/ 62670 h 878278"/>
              <a:gd name="connsiteX1" fmla="*/ 0 w 2175892"/>
              <a:gd name="connsiteY1" fmla="*/ 62670 h 878278"/>
              <a:gd name="connsiteX2" fmla="*/ 257200 w 2175892"/>
              <a:gd name="connsiteY2" fmla="*/ 20 h 878278"/>
              <a:gd name="connsiteX3" fmla="*/ 2175892 w 2175892"/>
              <a:gd name="connsiteY3" fmla="*/ 62670 h 878278"/>
              <a:gd name="connsiteX4" fmla="*/ 2175892 w 2175892"/>
              <a:gd name="connsiteY4" fmla="*/ 62670 h 878278"/>
              <a:gd name="connsiteX5" fmla="*/ 2175892 w 2175892"/>
              <a:gd name="connsiteY5" fmla="*/ 878278 h 878278"/>
              <a:gd name="connsiteX6" fmla="*/ 2175892 w 2175892"/>
              <a:gd name="connsiteY6" fmla="*/ 878278 h 878278"/>
              <a:gd name="connsiteX7" fmla="*/ 0 w 2175892"/>
              <a:gd name="connsiteY7" fmla="*/ 878278 h 878278"/>
              <a:gd name="connsiteX8" fmla="*/ 0 w 2175892"/>
              <a:gd name="connsiteY8" fmla="*/ 878278 h 878278"/>
              <a:gd name="connsiteX9" fmla="*/ 0 w 2175892"/>
              <a:gd name="connsiteY9" fmla="*/ 62670 h 878278"/>
              <a:gd name="connsiteX0" fmla="*/ 0 w 2175892"/>
              <a:gd name="connsiteY0" fmla="*/ 62670 h 878278"/>
              <a:gd name="connsiteX1" fmla="*/ 0 w 2175892"/>
              <a:gd name="connsiteY1" fmla="*/ 62670 h 878278"/>
              <a:gd name="connsiteX2" fmla="*/ 257200 w 2175892"/>
              <a:gd name="connsiteY2" fmla="*/ 20 h 878278"/>
              <a:gd name="connsiteX3" fmla="*/ 2175892 w 2175892"/>
              <a:gd name="connsiteY3" fmla="*/ 62670 h 878278"/>
              <a:gd name="connsiteX4" fmla="*/ 2175892 w 2175892"/>
              <a:gd name="connsiteY4" fmla="*/ 62670 h 878278"/>
              <a:gd name="connsiteX5" fmla="*/ 2175892 w 2175892"/>
              <a:gd name="connsiteY5" fmla="*/ 878278 h 878278"/>
              <a:gd name="connsiteX6" fmla="*/ 2175892 w 2175892"/>
              <a:gd name="connsiteY6" fmla="*/ 878278 h 878278"/>
              <a:gd name="connsiteX7" fmla="*/ 0 w 2175892"/>
              <a:gd name="connsiteY7" fmla="*/ 878278 h 878278"/>
              <a:gd name="connsiteX8" fmla="*/ 0 w 2175892"/>
              <a:gd name="connsiteY8" fmla="*/ 878278 h 878278"/>
              <a:gd name="connsiteX9" fmla="*/ 0 w 2175892"/>
              <a:gd name="connsiteY9" fmla="*/ 62670 h 878278"/>
              <a:gd name="connsiteX0" fmla="*/ 0 w 2175892"/>
              <a:gd name="connsiteY0" fmla="*/ 62727 h 878335"/>
              <a:gd name="connsiteX1" fmla="*/ 0 w 2175892"/>
              <a:gd name="connsiteY1" fmla="*/ 62727 h 878335"/>
              <a:gd name="connsiteX2" fmla="*/ 257200 w 2175892"/>
              <a:gd name="connsiteY2" fmla="*/ 77 h 878335"/>
              <a:gd name="connsiteX3" fmla="*/ 1400200 w 2175892"/>
              <a:gd name="connsiteY3" fmla="*/ 66752 h 878335"/>
              <a:gd name="connsiteX4" fmla="*/ 2175892 w 2175892"/>
              <a:gd name="connsiteY4" fmla="*/ 62727 h 878335"/>
              <a:gd name="connsiteX5" fmla="*/ 2175892 w 2175892"/>
              <a:gd name="connsiteY5" fmla="*/ 62727 h 878335"/>
              <a:gd name="connsiteX6" fmla="*/ 2175892 w 2175892"/>
              <a:gd name="connsiteY6" fmla="*/ 878335 h 878335"/>
              <a:gd name="connsiteX7" fmla="*/ 2175892 w 2175892"/>
              <a:gd name="connsiteY7" fmla="*/ 878335 h 878335"/>
              <a:gd name="connsiteX8" fmla="*/ 0 w 2175892"/>
              <a:gd name="connsiteY8" fmla="*/ 878335 h 878335"/>
              <a:gd name="connsiteX9" fmla="*/ 0 w 2175892"/>
              <a:gd name="connsiteY9" fmla="*/ 878335 h 878335"/>
              <a:gd name="connsiteX10" fmla="*/ 0 w 2175892"/>
              <a:gd name="connsiteY10" fmla="*/ 62727 h 878335"/>
              <a:gd name="connsiteX0" fmla="*/ 0 w 2175892"/>
              <a:gd name="connsiteY0" fmla="*/ 88503 h 904111"/>
              <a:gd name="connsiteX1" fmla="*/ 0 w 2175892"/>
              <a:gd name="connsiteY1" fmla="*/ 88503 h 904111"/>
              <a:gd name="connsiteX2" fmla="*/ 101721 w 2175892"/>
              <a:gd name="connsiteY2" fmla="*/ 2342 h 904111"/>
              <a:gd name="connsiteX3" fmla="*/ 257200 w 2175892"/>
              <a:gd name="connsiteY3" fmla="*/ 25853 h 904111"/>
              <a:gd name="connsiteX4" fmla="*/ 1400200 w 2175892"/>
              <a:gd name="connsiteY4" fmla="*/ 92528 h 904111"/>
              <a:gd name="connsiteX5" fmla="*/ 2175892 w 2175892"/>
              <a:gd name="connsiteY5" fmla="*/ 88503 h 904111"/>
              <a:gd name="connsiteX6" fmla="*/ 2175892 w 2175892"/>
              <a:gd name="connsiteY6" fmla="*/ 88503 h 904111"/>
              <a:gd name="connsiteX7" fmla="*/ 2175892 w 2175892"/>
              <a:gd name="connsiteY7" fmla="*/ 904111 h 904111"/>
              <a:gd name="connsiteX8" fmla="*/ 2175892 w 2175892"/>
              <a:gd name="connsiteY8" fmla="*/ 904111 h 904111"/>
              <a:gd name="connsiteX9" fmla="*/ 0 w 2175892"/>
              <a:gd name="connsiteY9" fmla="*/ 904111 h 904111"/>
              <a:gd name="connsiteX10" fmla="*/ 0 w 2175892"/>
              <a:gd name="connsiteY10" fmla="*/ 904111 h 904111"/>
              <a:gd name="connsiteX11" fmla="*/ 0 w 2175892"/>
              <a:gd name="connsiteY11" fmla="*/ 88503 h 904111"/>
              <a:gd name="connsiteX0" fmla="*/ 0 w 2175892"/>
              <a:gd name="connsiteY0" fmla="*/ 88503 h 904111"/>
              <a:gd name="connsiteX1" fmla="*/ 0 w 2175892"/>
              <a:gd name="connsiteY1" fmla="*/ 88503 h 904111"/>
              <a:gd name="connsiteX2" fmla="*/ 101721 w 2175892"/>
              <a:gd name="connsiteY2" fmla="*/ 2342 h 904111"/>
              <a:gd name="connsiteX3" fmla="*/ 257200 w 2175892"/>
              <a:gd name="connsiteY3" fmla="*/ 25853 h 904111"/>
              <a:gd name="connsiteX4" fmla="*/ 1437180 w 2175892"/>
              <a:gd name="connsiteY4" fmla="*/ 72312 h 904111"/>
              <a:gd name="connsiteX5" fmla="*/ 2175892 w 2175892"/>
              <a:gd name="connsiteY5" fmla="*/ 88503 h 904111"/>
              <a:gd name="connsiteX6" fmla="*/ 2175892 w 2175892"/>
              <a:gd name="connsiteY6" fmla="*/ 88503 h 904111"/>
              <a:gd name="connsiteX7" fmla="*/ 2175892 w 2175892"/>
              <a:gd name="connsiteY7" fmla="*/ 904111 h 904111"/>
              <a:gd name="connsiteX8" fmla="*/ 2175892 w 2175892"/>
              <a:gd name="connsiteY8" fmla="*/ 904111 h 904111"/>
              <a:gd name="connsiteX9" fmla="*/ 0 w 2175892"/>
              <a:gd name="connsiteY9" fmla="*/ 904111 h 904111"/>
              <a:gd name="connsiteX10" fmla="*/ 0 w 2175892"/>
              <a:gd name="connsiteY10" fmla="*/ 904111 h 904111"/>
              <a:gd name="connsiteX11" fmla="*/ 0 w 2175892"/>
              <a:gd name="connsiteY11" fmla="*/ 88503 h 904111"/>
              <a:gd name="connsiteX0" fmla="*/ 0 w 2175892"/>
              <a:gd name="connsiteY0" fmla="*/ 88503 h 904111"/>
              <a:gd name="connsiteX1" fmla="*/ 0 w 2175892"/>
              <a:gd name="connsiteY1" fmla="*/ 88503 h 904111"/>
              <a:gd name="connsiteX2" fmla="*/ 101721 w 2175892"/>
              <a:gd name="connsiteY2" fmla="*/ 2342 h 904111"/>
              <a:gd name="connsiteX3" fmla="*/ 257200 w 2175892"/>
              <a:gd name="connsiteY3" fmla="*/ 25853 h 904111"/>
              <a:gd name="connsiteX4" fmla="*/ 1437180 w 2175892"/>
              <a:gd name="connsiteY4" fmla="*/ 72312 h 904111"/>
              <a:gd name="connsiteX5" fmla="*/ 1599424 w 2175892"/>
              <a:gd name="connsiteY5" fmla="*/ 29113 h 904111"/>
              <a:gd name="connsiteX6" fmla="*/ 2175892 w 2175892"/>
              <a:gd name="connsiteY6" fmla="*/ 88503 h 904111"/>
              <a:gd name="connsiteX7" fmla="*/ 2175892 w 2175892"/>
              <a:gd name="connsiteY7" fmla="*/ 88503 h 904111"/>
              <a:gd name="connsiteX8" fmla="*/ 2175892 w 2175892"/>
              <a:gd name="connsiteY8" fmla="*/ 904111 h 904111"/>
              <a:gd name="connsiteX9" fmla="*/ 2175892 w 2175892"/>
              <a:gd name="connsiteY9" fmla="*/ 904111 h 904111"/>
              <a:gd name="connsiteX10" fmla="*/ 0 w 2175892"/>
              <a:gd name="connsiteY10" fmla="*/ 904111 h 904111"/>
              <a:gd name="connsiteX11" fmla="*/ 0 w 2175892"/>
              <a:gd name="connsiteY11" fmla="*/ 904111 h 904111"/>
              <a:gd name="connsiteX12" fmla="*/ 0 w 2175892"/>
              <a:gd name="connsiteY12" fmla="*/ 88503 h 90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75892" h="904111">
                <a:moveTo>
                  <a:pt x="0" y="88503"/>
                </a:moveTo>
                <a:lnTo>
                  <a:pt x="0" y="88503"/>
                </a:lnTo>
                <a:cubicBezTo>
                  <a:pt x="24658" y="82691"/>
                  <a:pt x="58854" y="12784"/>
                  <a:pt x="101721" y="2342"/>
                </a:cubicBezTo>
                <a:cubicBezTo>
                  <a:pt x="144588" y="-8100"/>
                  <a:pt x="48491" y="19370"/>
                  <a:pt x="257200" y="25853"/>
                </a:cubicBezTo>
                <a:cubicBezTo>
                  <a:pt x="485804" y="23349"/>
                  <a:pt x="1117398" y="61870"/>
                  <a:pt x="1437180" y="72312"/>
                </a:cubicBezTo>
                <a:cubicBezTo>
                  <a:pt x="1662425" y="81279"/>
                  <a:pt x="1476305" y="26415"/>
                  <a:pt x="1599424" y="29113"/>
                </a:cubicBezTo>
                <a:cubicBezTo>
                  <a:pt x="1722543" y="31811"/>
                  <a:pt x="2081355" y="87028"/>
                  <a:pt x="2175892" y="88503"/>
                </a:cubicBezTo>
                <a:lnTo>
                  <a:pt x="2175892" y="88503"/>
                </a:lnTo>
                <a:lnTo>
                  <a:pt x="2175892" y="904111"/>
                </a:lnTo>
                <a:lnTo>
                  <a:pt x="2175892" y="904111"/>
                </a:lnTo>
                <a:lnTo>
                  <a:pt x="0" y="904111"/>
                </a:lnTo>
                <a:lnTo>
                  <a:pt x="0" y="904111"/>
                </a:lnTo>
                <a:lnTo>
                  <a:pt x="0" y="88503"/>
                </a:lnTo>
                <a:close/>
              </a:path>
            </a:pathLst>
          </a:custGeom>
          <a:solidFill>
            <a:schemeClr val="bg1"/>
          </a:solidFill>
        </p:spPr>
        <p:txBody>
          <a:bodyPr wrap="square" lIns="108000" tIns="108000" rIns="0" bIns="0" rtlCol="0" anchor="t">
            <a:spAutoFit/>
          </a:bodyPr>
          <a:lstStyle/>
          <a:p>
            <a:pPr>
              <a:spcAft>
                <a:spcPts val="600"/>
              </a:spcAft>
            </a:pPr>
            <a:r>
              <a:rPr lang="ja-JP" altLang="en-US" sz="1200" b="1" dirty="0"/>
              <a:t>先進国：高いリサイクル率と部品等の再利用</a:t>
            </a:r>
            <a:endParaRPr lang="en-US" altLang="ja-JP" sz="1200" b="1" dirty="0"/>
          </a:p>
          <a:p>
            <a:pPr>
              <a:spcAft>
                <a:spcPts val="600"/>
              </a:spcAft>
            </a:pPr>
            <a:endParaRPr lang="ja-JP" altLang="en-US" sz="1200" b="1" dirty="0"/>
          </a:p>
          <a:p>
            <a:r>
              <a:rPr lang="ja-JP" altLang="en-US" sz="1200" b="1" dirty="0"/>
              <a:t>発展途上国：高い処理費用がかかる</a:t>
            </a:r>
          </a:p>
        </p:txBody>
      </p:sp>
      <p:sp>
        <p:nvSpPr>
          <p:cNvPr id="23" name="Slide Number Placeholder 3">
            <a:extLst>
              <a:ext uri="{FF2B5EF4-FFF2-40B4-BE49-F238E27FC236}">
                <a16:creationId xmlns:a16="http://schemas.microsoft.com/office/drawing/2014/main" id="{6859D8C5-E0C6-41B2-88BF-27A4D693FE30}"/>
              </a:ext>
            </a:extLst>
          </p:cNvPr>
          <p:cNvSpPr>
            <a:spLocks noGrp="1"/>
          </p:cNvSpPr>
          <p:nvPr>
            <p:ph type="sldNum" sz="quarter" idx="12"/>
          </p:nvPr>
        </p:nvSpPr>
        <p:spPr>
          <a:xfrm>
            <a:off x="8718872" y="6465272"/>
            <a:ext cx="396000" cy="365125"/>
          </a:xfrm>
        </p:spPr>
        <p:txBody>
          <a:bodyPr lIns="0" tIns="0" rIns="0" bIns="0"/>
          <a:lstStyle/>
          <a:p>
            <a:fld id="{BF73EC7F-79ED-4C17-9829-92AE53B2AB65}" type="slidenum">
              <a:rPr lang="fr-BE" smtClean="0"/>
              <a:t>32</a:t>
            </a:fld>
            <a:endParaRPr lang="fr-BE" dirty="0"/>
          </a:p>
        </p:txBody>
      </p:sp>
    </p:spTree>
    <p:extLst>
      <p:ext uri="{BB962C8B-B14F-4D97-AF65-F5344CB8AC3E}">
        <p14:creationId xmlns:p14="http://schemas.microsoft.com/office/powerpoint/2010/main" val="1549594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BE" sz="2800" dirty="0"/>
              <a:t>LCC</a:t>
            </a:r>
            <a:r>
              <a:rPr lang="ja-JP" altLang="en-US" sz="2800" dirty="0"/>
              <a:t>の例：橋梁</a:t>
            </a:r>
            <a:br>
              <a:rPr lang="en-US" altLang="ja-JP" sz="2800" dirty="0"/>
            </a:br>
            <a:r>
              <a:rPr lang="ja-JP" altLang="en-US" sz="2800" dirty="0"/>
              <a:t>河川を横断する高速道路橋梁の</a:t>
            </a:r>
            <a:r>
              <a:rPr lang="en-US" altLang="ja-JP" sz="2800" dirty="0"/>
              <a:t>LCC</a:t>
            </a:r>
            <a:r>
              <a:rPr lang="ja-JP" altLang="en-US" sz="2800" dirty="0"/>
              <a:t>概要</a:t>
            </a:r>
            <a:r>
              <a:rPr lang="en-US" sz="2800" baseline="50000" dirty="0"/>
              <a:t>32</a:t>
            </a:r>
            <a:endParaRPr lang="fr-BE" sz="2800" baseline="50000" dirty="0"/>
          </a:p>
        </p:txBody>
      </p:sp>
      <p:graphicFrame>
        <p:nvGraphicFramePr>
          <p:cNvPr id="11" name="Content Placeholder 10"/>
          <p:cNvGraphicFramePr>
            <a:graphicFrameLocks noGrp="1"/>
          </p:cNvGraphicFramePr>
          <p:nvPr>
            <p:ph sz="half" idx="1"/>
          </p:nvPr>
        </p:nvGraphicFramePr>
        <p:xfrm>
          <a:off x="457200" y="1600200"/>
          <a:ext cx="4038600" cy="48531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11"/>
          <p:cNvGraphicFramePr>
            <a:graphicFrameLocks noGrp="1"/>
          </p:cNvGraphicFramePr>
          <p:nvPr>
            <p:ph sz="half" idx="2"/>
          </p:nvPr>
        </p:nvGraphicFramePr>
        <p:xfrm>
          <a:off x="4648200" y="1600200"/>
          <a:ext cx="4038600" cy="4251960"/>
        </p:xfrm>
        <a:graphic>
          <a:graphicData uri="http://schemas.openxmlformats.org/drawingml/2006/table">
            <a:tbl>
              <a:tblPr firstRow="1" bandRow="1">
                <a:tableStyleId>{21E4AEA4-8DFA-4A89-87EB-49C32662AFE0}</a:tableStyleId>
              </a:tblPr>
              <a:tblGrid>
                <a:gridCol w="1009650">
                  <a:extLst>
                    <a:ext uri="{9D8B030D-6E8A-4147-A177-3AD203B41FA5}">
                      <a16:colId xmlns:a16="http://schemas.microsoft.com/office/drawing/2014/main" val="20000"/>
                    </a:ext>
                  </a:extLst>
                </a:gridCol>
                <a:gridCol w="1009650">
                  <a:extLst>
                    <a:ext uri="{9D8B030D-6E8A-4147-A177-3AD203B41FA5}">
                      <a16:colId xmlns:a16="http://schemas.microsoft.com/office/drawing/2014/main" val="20001"/>
                    </a:ext>
                  </a:extLst>
                </a:gridCol>
                <a:gridCol w="1009650">
                  <a:extLst>
                    <a:ext uri="{9D8B030D-6E8A-4147-A177-3AD203B41FA5}">
                      <a16:colId xmlns:a16="http://schemas.microsoft.com/office/drawing/2014/main" val="20002"/>
                    </a:ext>
                  </a:extLst>
                </a:gridCol>
                <a:gridCol w="1009650">
                  <a:extLst>
                    <a:ext uri="{9D8B030D-6E8A-4147-A177-3AD203B41FA5}">
                      <a16:colId xmlns:a16="http://schemas.microsoft.com/office/drawing/2014/main" val="20003"/>
                    </a:ext>
                  </a:extLst>
                </a:gridCol>
              </a:tblGrid>
              <a:tr h="370840">
                <a:tc>
                  <a:txBody>
                    <a:bodyPr/>
                    <a:lstStyle/>
                    <a:p>
                      <a:pPr algn="ctr"/>
                      <a:r>
                        <a:rPr lang="ja-JP" altLang="en-US" sz="1200" dirty="0"/>
                        <a:t>項目</a:t>
                      </a:r>
                      <a:endParaRPr lang="fr-BE" sz="1200" dirty="0"/>
                    </a:p>
                  </a:txBody>
                  <a:tcPr anchor="ctr"/>
                </a:tc>
                <a:tc>
                  <a:txBody>
                    <a:bodyPr/>
                    <a:lstStyle/>
                    <a:p>
                      <a:pPr algn="ctr"/>
                      <a:r>
                        <a:rPr lang="ja-JP" altLang="en-US" sz="1200" dirty="0"/>
                        <a:t>炭素鋼</a:t>
                      </a:r>
                      <a:endParaRPr lang="fr-BE" sz="1200" dirty="0"/>
                    </a:p>
                  </a:txBody>
                  <a:tcPr anchor="ctr"/>
                </a:tc>
                <a:tc>
                  <a:txBody>
                    <a:bodyPr/>
                    <a:lstStyle/>
                    <a:p>
                      <a:r>
                        <a:rPr lang="ja-JP" altLang="en-US" sz="1200" dirty="0"/>
                        <a:t>エポキシ</a:t>
                      </a:r>
                    </a:p>
                    <a:p>
                      <a:pPr algn="ctr"/>
                      <a:r>
                        <a:rPr lang="ja-JP" altLang="en-US" sz="1200" dirty="0"/>
                        <a:t>＋炭素鋼</a:t>
                      </a:r>
                    </a:p>
                  </a:txBody>
                  <a:tcPr anchor="ctr"/>
                </a:tc>
                <a:tc>
                  <a:txBody>
                    <a:bodyPr/>
                    <a:lstStyle/>
                    <a:p>
                      <a:pPr algn="ctr"/>
                      <a:r>
                        <a:rPr lang="ja-JP" altLang="en-US" sz="1200" dirty="0"/>
                        <a:t>ステンレス</a:t>
                      </a:r>
                      <a:endParaRPr lang="fr-BE" sz="1200" dirty="0"/>
                    </a:p>
                  </a:txBody>
                  <a:tcPr anchor="ctr"/>
                </a:tc>
                <a:extLst>
                  <a:ext uri="{0D108BD9-81ED-4DB2-BD59-A6C34878D82A}">
                    <a16:rowId xmlns:a16="http://schemas.microsoft.com/office/drawing/2014/main" val="10000"/>
                  </a:ext>
                </a:extLst>
              </a:tr>
              <a:tr h="370840">
                <a:tc>
                  <a:txBody>
                    <a:bodyPr/>
                    <a:lstStyle/>
                    <a:p>
                      <a:r>
                        <a:rPr lang="ja-JP" altLang="en-US" sz="1200" dirty="0"/>
                        <a:t>材料費用</a:t>
                      </a:r>
                      <a:endParaRPr lang="fr-BE" sz="1200" dirty="0"/>
                    </a:p>
                  </a:txBody>
                  <a:tcPr anchor="b"/>
                </a:tc>
                <a:tc>
                  <a:txBody>
                    <a:bodyPr/>
                    <a:lstStyle/>
                    <a:p>
                      <a:pPr algn="r"/>
                      <a:r>
                        <a:rPr lang="fr-BE" sz="1200" dirty="0"/>
                        <a:t>8,197</a:t>
                      </a:r>
                    </a:p>
                  </a:txBody>
                  <a:tcPr anchor="b"/>
                </a:tc>
                <a:tc>
                  <a:txBody>
                    <a:bodyPr/>
                    <a:lstStyle/>
                    <a:p>
                      <a:pPr algn="r"/>
                      <a:r>
                        <a:rPr lang="fr-BE" sz="1200" dirty="0"/>
                        <a:t>31,420</a:t>
                      </a:r>
                    </a:p>
                  </a:txBody>
                  <a:tcPr anchor="b"/>
                </a:tc>
                <a:tc>
                  <a:txBody>
                    <a:bodyPr/>
                    <a:lstStyle/>
                    <a:p>
                      <a:pPr algn="r"/>
                      <a:r>
                        <a:rPr lang="fr-BE" sz="1200" dirty="0"/>
                        <a:t>88,646</a:t>
                      </a:r>
                    </a:p>
                  </a:txBody>
                  <a:tcPr anchor="b"/>
                </a:tc>
                <a:extLst>
                  <a:ext uri="{0D108BD9-81ED-4DB2-BD59-A6C34878D82A}">
                    <a16:rowId xmlns:a16="http://schemas.microsoft.com/office/drawing/2014/main" val="10001"/>
                  </a:ext>
                </a:extLst>
              </a:tr>
              <a:tr h="370840">
                <a:tc>
                  <a:txBody>
                    <a:bodyPr/>
                    <a:lstStyle/>
                    <a:p>
                      <a:r>
                        <a:rPr lang="ja-JP" altLang="en-US" sz="1200" dirty="0"/>
                        <a:t>加工費用</a:t>
                      </a:r>
                      <a:endParaRPr lang="fr-BE" sz="1200" dirty="0"/>
                    </a:p>
                  </a:txBody>
                  <a:tcPr anchor="b"/>
                </a:tc>
                <a:tc>
                  <a:txBody>
                    <a:bodyPr/>
                    <a:lstStyle/>
                    <a:p>
                      <a:pPr algn="r"/>
                      <a:r>
                        <a:rPr lang="fr-BE" sz="1200" dirty="0"/>
                        <a:t>0</a:t>
                      </a:r>
                    </a:p>
                  </a:txBody>
                  <a:tcPr anchor="b"/>
                </a:tc>
                <a:tc>
                  <a:txBody>
                    <a:bodyPr/>
                    <a:lstStyle/>
                    <a:p>
                      <a:pPr algn="r"/>
                      <a:r>
                        <a:rPr lang="fr-BE" sz="1200" dirty="0"/>
                        <a:t>0</a:t>
                      </a:r>
                    </a:p>
                  </a:txBody>
                  <a:tcPr anchor="b"/>
                </a:tc>
                <a:tc>
                  <a:txBody>
                    <a:bodyPr/>
                    <a:lstStyle/>
                    <a:p>
                      <a:pPr algn="r"/>
                      <a:r>
                        <a:rPr lang="fr-BE" sz="1200" dirty="0"/>
                        <a:t>0</a:t>
                      </a:r>
                    </a:p>
                  </a:txBody>
                  <a:tcPr anchor="b"/>
                </a:tc>
                <a:extLst>
                  <a:ext uri="{0D108BD9-81ED-4DB2-BD59-A6C34878D82A}">
                    <a16:rowId xmlns:a16="http://schemas.microsoft.com/office/drawing/2014/main" val="10002"/>
                  </a:ext>
                </a:extLst>
              </a:tr>
              <a:tr h="370840">
                <a:tc>
                  <a:txBody>
                    <a:bodyPr/>
                    <a:lstStyle/>
                    <a:p>
                      <a:r>
                        <a:rPr lang="ja-JP" altLang="en-US" sz="1200" dirty="0"/>
                        <a:t>その他据付費用</a:t>
                      </a:r>
                      <a:endParaRPr lang="fr-BE" sz="1200" dirty="0"/>
                    </a:p>
                  </a:txBody>
                  <a:tcPr anchor="b"/>
                </a:tc>
                <a:tc>
                  <a:txBody>
                    <a:bodyPr/>
                    <a:lstStyle/>
                    <a:p>
                      <a:pPr algn="r"/>
                      <a:r>
                        <a:rPr lang="fr-BE" sz="1200" dirty="0"/>
                        <a:t>15,611,354</a:t>
                      </a:r>
                    </a:p>
                  </a:txBody>
                  <a:tcPr anchor="b"/>
                </a:tc>
                <a:tc>
                  <a:txBody>
                    <a:bodyPr/>
                    <a:lstStyle/>
                    <a:p>
                      <a:pPr algn="r"/>
                      <a:r>
                        <a:rPr lang="fr-BE" sz="1200" dirty="0"/>
                        <a:t>15,611,345</a:t>
                      </a:r>
                    </a:p>
                  </a:txBody>
                  <a:tcPr anchor="b"/>
                </a:tc>
                <a:tc>
                  <a:txBody>
                    <a:bodyPr/>
                    <a:lstStyle/>
                    <a:p>
                      <a:pPr algn="r"/>
                      <a:r>
                        <a:rPr lang="fr-BE" sz="1200" dirty="0"/>
                        <a:t>15,611,354</a:t>
                      </a:r>
                    </a:p>
                  </a:txBody>
                  <a:tcPr anchor="b"/>
                </a:tc>
                <a:extLst>
                  <a:ext uri="{0D108BD9-81ED-4DB2-BD59-A6C34878D82A}">
                    <a16:rowId xmlns:a16="http://schemas.microsoft.com/office/drawing/2014/main" val="10003"/>
                  </a:ext>
                </a:extLst>
              </a:tr>
              <a:tr h="370840">
                <a:tc>
                  <a:txBody>
                    <a:bodyPr/>
                    <a:lstStyle/>
                    <a:p>
                      <a:r>
                        <a:rPr lang="ja-JP" altLang="en-US" sz="1200" dirty="0"/>
                        <a:t>初期費用</a:t>
                      </a:r>
                      <a:endParaRPr lang="fr-BE" sz="1200" dirty="0"/>
                    </a:p>
                  </a:txBody>
                  <a:tcPr anchor="b">
                    <a:solidFill>
                      <a:srgbClr val="00B050"/>
                    </a:solidFill>
                  </a:tcPr>
                </a:tc>
                <a:tc>
                  <a:txBody>
                    <a:bodyPr/>
                    <a:lstStyle/>
                    <a:p>
                      <a:pPr algn="r"/>
                      <a:r>
                        <a:rPr lang="fr-BE" sz="1200" dirty="0"/>
                        <a:t>15,619,551</a:t>
                      </a:r>
                    </a:p>
                  </a:txBody>
                  <a:tcPr anchor="b">
                    <a:solidFill>
                      <a:srgbClr val="00B050"/>
                    </a:solidFill>
                  </a:tcPr>
                </a:tc>
                <a:tc>
                  <a:txBody>
                    <a:bodyPr/>
                    <a:lstStyle/>
                    <a:p>
                      <a:pPr algn="r"/>
                      <a:r>
                        <a:rPr lang="fr-BE" sz="1200" dirty="0"/>
                        <a:t>15,642,774</a:t>
                      </a:r>
                    </a:p>
                  </a:txBody>
                  <a:tcPr anchor="b">
                    <a:solidFill>
                      <a:srgbClr val="00B050"/>
                    </a:solidFill>
                  </a:tcPr>
                </a:tc>
                <a:tc>
                  <a:txBody>
                    <a:bodyPr/>
                    <a:lstStyle/>
                    <a:p>
                      <a:pPr algn="r"/>
                      <a:r>
                        <a:rPr lang="fr-BE" sz="1200" dirty="0"/>
                        <a:t>15,700,000</a:t>
                      </a:r>
                    </a:p>
                  </a:txBody>
                  <a:tcPr anchor="b">
                    <a:solidFill>
                      <a:srgbClr val="00B050"/>
                    </a:solidFill>
                  </a:tcPr>
                </a:tc>
                <a:extLst>
                  <a:ext uri="{0D108BD9-81ED-4DB2-BD59-A6C34878D82A}">
                    <a16:rowId xmlns:a16="http://schemas.microsoft.com/office/drawing/2014/main" val="10004"/>
                  </a:ext>
                </a:extLst>
              </a:tr>
              <a:tr h="370840">
                <a:tc>
                  <a:txBody>
                    <a:bodyPr/>
                    <a:lstStyle/>
                    <a:p>
                      <a:r>
                        <a:rPr lang="ja-JP" altLang="en-US" sz="1200" dirty="0"/>
                        <a:t>メンテナンス</a:t>
                      </a:r>
                      <a:endParaRPr lang="fr-BE" sz="1200" dirty="0"/>
                    </a:p>
                  </a:txBody>
                  <a:tcPr anchor="b"/>
                </a:tc>
                <a:tc>
                  <a:txBody>
                    <a:bodyPr/>
                    <a:lstStyle/>
                    <a:p>
                      <a:pPr algn="r"/>
                      <a:r>
                        <a:rPr lang="fr-BE" sz="1200" dirty="0"/>
                        <a:t>0</a:t>
                      </a:r>
                    </a:p>
                  </a:txBody>
                  <a:tcPr anchor="b"/>
                </a:tc>
                <a:tc>
                  <a:txBody>
                    <a:bodyPr/>
                    <a:lstStyle/>
                    <a:p>
                      <a:pPr algn="r"/>
                      <a:r>
                        <a:rPr lang="fr-BE" sz="1200" dirty="0"/>
                        <a:t>0</a:t>
                      </a:r>
                    </a:p>
                  </a:txBody>
                  <a:tcPr anchor="b"/>
                </a:tc>
                <a:tc>
                  <a:txBody>
                    <a:bodyPr/>
                    <a:lstStyle/>
                    <a:p>
                      <a:pPr algn="r"/>
                      <a:r>
                        <a:rPr lang="fr-BE" sz="1200" dirty="0"/>
                        <a:t>0</a:t>
                      </a:r>
                    </a:p>
                  </a:txBody>
                  <a:tcPr anchor="b"/>
                </a:tc>
                <a:extLst>
                  <a:ext uri="{0D108BD9-81ED-4DB2-BD59-A6C34878D82A}">
                    <a16:rowId xmlns:a16="http://schemas.microsoft.com/office/drawing/2014/main" val="10005"/>
                  </a:ext>
                </a:extLst>
              </a:tr>
              <a:tr h="370840">
                <a:tc>
                  <a:txBody>
                    <a:bodyPr/>
                    <a:lstStyle/>
                    <a:p>
                      <a:r>
                        <a:rPr lang="ja-JP" altLang="en-US" sz="1200" dirty="0"/>
                        <a:t>取り換え費</a:t>
                      </a:r>
                      <a:endParaRPr lang="fr-BE" sz="1200" dirty="0"/>
                    </a:p>
                  </a:txBody>
                  <a:tcPr anchor="b"/>
                </a:tc>
                <a:tc>
                  <a:txBody>
                    <a:bodyPr/>
                    <a:lstStyle/>
                    <a:p>
                      <a:pPr algn="r"/>
                      <a:r>
                        <a:rPr lang="fr-BE" sz="1200" dirty="0"/>
                        <a:t>256,239</a:t>
                      </a:r>
                    </a:p>
                  </a:txBody>
                  <a:tcPr anchor="b"/>
                </a:tc>
                <a:tc>
                  <a:txBody>
                    <a:bodyPr/>
                    <a:lstStyle/>
                    <a:p>
                      <a:pPr algn="r"/>
                      <a:r>
                        <a:rPr lang="fr-BE" sz="1200" dirty="0"/>
                        <a:t>76,872</a:t>
                      </a:r>
                    </a:p>
                  </a:txBody>
                  <a:tcPr anchor="b"/>
                </a:tc>
                <a:tc>
                  <a:txBody>
                    <a:bodyPr/>
                    <a:lstStyle/>
                    <a:p>
                      <a:pPr algn="r"/>
                      <a:r>
                        <a:rPr lang="fr-BE" sz="1200" dirty="0"/>
                        <a:t>-141</a:t>
                      </a:r>
                    </a:p>
                  </a:txBody>
                  <a:tcPr anchor="b"/>
                </a:tc>
                <a:extLst>
                  <a:ext uri="{0D108BD9-81ED-4DB2-BD59-A6C34878D82A}">
                    <a16:rowId xmlns:a16="http://schemas.microsoft.com/office/drawing/2014/main" val="10006"/>
                  </a:ext>
                </a:extLst>
              </a:tr>
              <a:tr h="370840">
                <a:tc>
                  <a:txBody>
                    <a:bodyPr/>
                    <a:lstStyle/>
                    <a:p>
                      <a:r>
                        <a:rPr lang="ja-JP" altLang="en-US" sz="1200" dirty="0"/>
                        <a:t>生産喪失費</a:t>
                      </a:r>
                      <a:endParaRPr lang="fr-BE" sz="1200" dirty="0"/>
                    </a:p>
                  </a:txBody>
                  <a:tcPr anchor="b"/>
                </a:tc>
                <a:tc>
                  <a:txBody>
                    <a:bodyPr/>
                    <a:lstStyle/>
                    <a:p>
                      <a:pPr algn="r"/>
                      <a:r>
                        <a:rPr lang="fr-BE" sz="1200" dirty="0"/>
                        <a:t>2,218,524</a:t>
                      </a:r>
                    </a:p>
                  </a:txBody>
                  <a:tcPr anchor="b"/>
                </a:tc>
                <a:tc>
                  <a:txBody>
                    <a:bodyPr/>
                    <a:lstStyle/>
                    <a:p>
                      <a:pPr algn="r"/>
                      <a:r>
                        <a:rPr lang="fr-BE" sz="1200" dirty="0"/>
                        <a:t>2,218,524</a:t>
                      </a:r>
                    </a:p>
                  </a:txBody>
                  <a:tcPr anchor="b"/>
                </a:tc>
                <a:tc>
                  <a:txBody>
                    <a:bodyPr/>
                    <a:lstStyle/>
                    <a:p>
                      <a:pPr algn="r"/>
                      <a:r>
                        <a:rPr lang="fr-BE" sz="1200" dirty="0"/>
                        <a:t>0</a:t>
                      </a:r>
                    </a:p>
                  </a:txBody>
                  <a:tcPr anchor="b"/>
                </a:tc>
                <a:extLst>
                  <a:ext uri="{0D108BD9-81ED-4DB2-BD59-A6C34878D82A}">
                    <a16:rowId xmlns:a16="http://schemas.microsoft.com/office/drawing/2014/main" val="10007"/>
                  </a:ext>
                </a:extLst>
              </a:tr>
              <a:tr h="370840">
                <a:tc>
                  <a:txBody>
                    <a:bodyPr/>
                    <a:lstStyle/>
                    <a:p>
                      <a:r>
                        <a:rPr lang="ja-JP" altLang="en-US" sz="1200" dirty="0"/>
                        <a:t>材料関連</a:t>
                      </a:r>
                      <a:endParaRPr lang="fr-BE" sz="1200" dirty="0"/>
                    </a:p>
                  </a:txBody>
                  <a:tcPr anchor="b"/>
                </a:tc>
                <a:tc>
                  <a:txBody>
                    <a:bodyPr/>
                    <a:lstStyle/>
                    <a:p>
                      <a:pPr algn="r"/>
                      <a:r>
                        <a:rPr lang="fr-BE" sz="1200" dirty="0"/>
                        <a:t>0</a:t>
                      </a:r>
                    </a:p>
                  </a:txBody>
                  <a:tcPr anchor="b"/>
                </a:tc>
                <a:tc>
                  <a:txBody>
                    <a:bodyPr/>
                    <a:lstStyle/>
                    <a:p>
                      <a:pPr algn="r"/>
                      <a:r>
                        <a:rPr lang="fr-BE" sz="1200" dirty="0"/>
                        <a:t>0</a:t>
                      </a:r>
                    </a:p>
                  </a:txBody>
                  <a:tcPr anchor="b"/>
                </a:tc>
                <a:tc>
                  <a:txBody>
                    <a:bodyPr/>
                    <a:lstStyle/>
                    <a:p>
                      <a:pPr algn="r"/>
                      <a:r>
                        <a:rPr lang="fr-BE" sz="1200" dirty="0"/>
                        <a:t>0</a:t>
                      </a:r>
                    </a:p>
                  </a:txBody>
                  <a:tcPr anchor="b"/>
                </a:tc>
                <a:extLst>
                  <a:ext uri="{0D108BD9-81ED-4DB2-BD59-A6C34878D82A}">
                    <a16:rowId xmlns:a16="http://schemas.microsoft.com/office/drawing/2014/main" val="10008"/>
                  </a:ext>
                </a:extLst>
              </a:tr>
              <a:tr h="370840">
                <a:tc>
                  <a:txBody>
                    <a:bodyPr/>
                    <a:lstStyle/>
                    <a:p>
                      <a:r>
                        <a:rPr lang="ja-JP" altLang="en-US" sz="1200" dirty="0"/>
                        <a:t>経営費用</a:t>
                      </a:r>
                      <a:endParaRPr lang="fr-BE" sz="1200" dirty="0"/>
                    </a:p>
                  </a:txBody>
                  <a:tcPr anchor="b">
                    <a:solidFill>
                      <a:srgbClr val="00B050"/>
                    </a:solidFill>
                  </a:tcPr>
                </a:tc>
                <a:tc>
                  <a:txBody>
                    <a:bodyPr/>
                    <a:lstStyle/>
                    <a:p>
                      <a:pPr algn="r"/>
                      <a:r>
                        <a:rPr lang="fr-BE" sz="1200" dirty="0"/>
                        <a:t>2,247,763</a:t>
                      </a:r>
                    </a:p>
                  </a:txBody>
                  <a:tcPr anchor="b">
                    <a:solidFill>
                      <a:srgbClr val="00B050"/>
                    </a:solidFill>
                  </a:tcPr>
                </a:tc>
                <a:tc>
                  <a:txBody>
                    <a:bodyPr/>
                    <a:lstStyle/>
                    <a:p>
                      <a:pPr algn="r"/>
                      <a:r>
                        <a:rPr lang="fr-BE" sz="1200" dirty="0"/>
                        <a:t>2,295,396</a:t>
                      </a:r>
                    </a:p>
                  </a:txBody>
                  <a:tcPr anchor="b">
                    <a:solidFill>
                      <a:srgbClr val="00B050"/>
                    </a:solidFill>
                  </a:tcPr>
                </a:tc>
                <a:tc>
                  <a:txBody>
                    <a:bodyPr/>
                    <a:lstStyle/>
                    <a:p>
                      <a:pPr algn="r"/>
                      <a:r>
                        <a:rPr lang="fr-BE" sz="1200" dirty="0"/>
                        <a:t>-141</a:t>
                      </a:r>
                    </a:p>
                  </a:txBody>
                  <a:tcPr anchor="b">
                    <a:solidFill>
                      <a:srgbClr val="00B050"/>
                    </a:solidFill>
                  </a:tcPr>
                </a:tc>
                <a:extLst>
                  <a:ext uri="{0D108BD9-81ED-4DB2-BD59-A6C34878D82A}">
                    <a16:rowId xmlns:a16="http://schemas.microsoft.com/office/drawing/2014/main" val="10009"/>
                  </a:ext>
                </a:extLst>
              </a:tr>
              <a:tr h="370840">
                <a:tc>
                  <a:txBody>
                    <a:bodyPr/>
                    <a:lstStyle/>
                    <a:p>
                      <a:r>
                        <a:rPr lang="fr-BE" sz="1200" b="1" dirty="0"/>
                        <a:t>LCC</a:t>
                      </a:r>
                      <a:r>
                        <a:rPr lang="ja-JP" altLang="en-US" sz="1200" b="1" dirty="0"/>
                        <a:t>総額</a:t>
                      </a:r>
                      <a:endParaRPr lang="fr-BE" sz="1200" b="1" dirty="0"/>
                    </a:p>
                  </a:txBody>
                  <a:tcPr anchor="b">
                    <a:solidFill>
                      <a:srgbClr val="00B050"/>
                    </a:solidFill>
                  </a:tcPr>
                </a:tc>
                <a:tc>
                  <a:txBody>
                    <a:bodyPr/>
                    <a:lstStyle/>
                    <a:p>
                      <a:pPr algn="r"/>
                      <a:r>
                        <a:rPr lang="fr-BE" sz="1200" b="1" dirty="0"/>
                        <a:t>18,094,314</a:t>
                      </a:r>
                    </a:p>
                  </a:txBody>
                  <a:tcPr anchor="b">
                    <a:solidFill>
                      <a:srgbClr val="00B050"/>
                    </a:solidFill>
                  </a:tcPr>
                </a:tc>
                <a:tc>
                  <a:txBody>
                    <a:bodyPr/>
                    <a:lstStyle/>
                    <a:p>
                      <a:pPr algn="r"/>
                      <a:r>
                        <a:rPr lang="fr-BE" sz="1200" b="1" dirty="0"/>
                        <a:t>17,937,170</a:t>
                      </a:r>
                    </a:p>
                  </a:txBody>
                  <a:tcPr anchor="b">
                    <a:solidFill>
                      <a:srgbClr val="00B050"/>
                    </a:solidFill>
                  </a:tcPr>
                </a:tc>
                <a:tc>
                  <a:txBody>
                    <a:bodyPr/>
                    <a:lstStyle/>
                    <a:p>
                      <a:pPr algn="r"/>
                      <a:r>
                        <a:rPr lang="fr-BE" sz="1200" b="1" dirty="0"/>
                        <a:t>15,699,859</a:t>
                      </a:r>
                    </a:p>
                  </a:txBody>
                  <a:tcPr anchor="b">
                    <a:solidFill>
                      <a:srgbClr val="00B050"/>
                    </a:solidFill>
                  </a:tcPr>
                </a:tc>
                <a:extLst>
                  <a:ext uri="{0D108BD9-81ED-4DB2-BD59-A6C34878D82A}">
                    <a16:rowId xmlns:a16="http://schemas.microsoft.com/office/drawing/2014/main" val="10010"/>
                  </a:ext>
                </a:extLst>
              </a:tr>
            </a:tbl>
          </a:graphicData>
        </a:graphic>
      </p:graphicFrame>
      <p:sp>
        <p:nvSpPr>
          <p:cNvPr id="6" name="Slide Number Placeholder 3">
            <a:extLst>
              <a:ext uri="{FF2B5EF4-FFF2-40B4-BE49-F238E27FC236}">
                <a16:creationId xmlns:a16="http://schemas.microsoft.com/office/drawing/2014/main" id="{A5114033-4071-4EF1-9DBF-4F51ABE0A969}"/>
              </a:ext>
            </a:extLst>
          </p:cNvPr>
          <p:cNvSpPr>
            <a:spLocks noGrp="1"/>
          </p:cNvSpPr>
          <p:nvPr>
            <p:ph type="sldNum" sz="quarter" idx="12"/>
          </p:nvPr>
        </p:nvSpPr>
        <p:spPr>
          <a:xfrm>
            <a:off x="8718872" y="6465272"/>
            <a:ext cx="396000" cy="365125"/>
          </a:xfrm>
        </p:spPr>
        <p:txBody>
          <a:bodyPr lIns="0" tIns="0" rIns="0" bIns="0"/>
          <a:lstStyle/>
          <a:p>
            <a:fld id="{BF73EC7F-79ED-4C17-9829-92AE53B2AB65}" type="slidenum">
              <a:rPr lang="fr-BE" smtClean="0"/>
              <a:t>33</a:t>
            </a:fld>
            <a:endParaRPr lang="fr-BE" dirty="0"/>
          </a:p>
        </p:txBody>
      </p:sp>
    </p:spTree>
    <p:extLst>
      <p:ext uri="{BB962C8B-B14F-4D97-AF65-F5344CB8AC3E}">
        <p14:creationId xmlns:p14="http://schemas.microsoft.com/office/powerpoint/2010/main" val="6304084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dirty="0"/>
              <a:t>LCC</a:t>
            </a:r>
            <a:r>
              <a:rPr lang="ja-JP" altLang="en-US" dirty="0"/>
              <a:t>の例：屋根</a:t>
            </a:r>
            <a:br>
              <a:rPr lang="fr-BE" dirty="0"/>
            </a:br>
            <a:r>
              <a:rPr lang="ja-JP" altLang="en-US" sz="2700" dirty="0">
                <a:cs typeface="Arial" pitchFamily="34" charset="0"/>
              </a:rPr>
              <a:t>屋根の</a:t>
            </a:r>
            <a:r>
              <a:rPr lang="en-US" sz="2700" dirty="0">
                <a:cs typeface="Arial" pitchFamily="34" charset="0"/>
              </a:rPr>
              <a:t>LCC</a:t>
            </a:r>
            <a:r>
              <a:rPr lang="ja-JP" altLang="en-US" sz="2700" dirty="0">
                <a:cs typeface="Arial" pitchFamily="34" charset="0"/>
              </a:rPr>
              <a:t> </a:t>
            </a:r>
            <a:r>
              <a:rPr lang="en-US" sz="2700" baseline="50000" dirty="0">
                <a:cs typeface="Arial" pitchFamily="34" charset="0"/>
              </a:rPr>
              <a:t>33, 34, 35</a:t>
            </a:r>
            <a:endParaRPr lang="fr-BE" baseline="50000" dirty="0"/>
          </a:p>
        </p:txBody>
      </p:sp>
      <p:graphicFrame>
        <p:nvGraphicFramePr>
          <p:cNvPr id="8" name="Content Placeholder 7"/>
          <p:cNvGraphicFramePr>
            <a:graphicFrameLocks noGrp="1"/>
          </p:cNvGraphicFramePr>
          <p:nvPr>
            <p:ph idx="1"/>
          </p:nvPr>
        </p:nvGraphicFramePr>
        <p:xfrm>
          <a:off x="457200" y="1600200"/>
          <a:ext cx="8229600" cy="2692896"/>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1586976">
                <a:tc>
                  <a:txBody>
                    <a:bodyPr/>
                    <a:lstStyle/>
                    <a:p>
                      <a:endParaRPr lang="fr-BE"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BE"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BE"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105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solidFill>
                          <a:schemeClr val="tx1"/>
                        </a:solidFill>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800" dirty="0">
                          <a:solidFill>
                            <a:schemeClr val="tx1"/>
                          </a:solidFill>
                          <a:cs typeface="Arial" pitchFamily="34" charset="0"/>
                        </a:rPr>
                        <a:t>従来の屋根、～</a:t>
                      </a:r>
                      <a:r>
                        <a:rPr lang="en-US" altLang="ja-JP" sz="1800" dirty="0">
                          <a:solidFill>
                            <a:schemeClr val="tx1"/>
                          </a:solidFill>
                          <a:cs typeface="Arial" pitchFamily="34" charset="0"/>
                        </a:rPr>
                        <a:t>30</a:t>
                      </a:r>
                      <a:r>
                        <a:rPr lang="ja-JP" altLang="en-US" sz="1800" dirty="0">
                          <a:solidFill>
                            <a:schemeClr val="tx1"/>
                          </a:solidFill>
                          <a:cs typeface="Arial" pitchFamily="34" charset="0"/>
                        </a:rPr>
                        <a:t>年</a:t>
                      </a:r>
                      <a:endParaRPr lang="fr-BE"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solidFill>
                          <a:schemeClr val="tx1"/>
                        </a:solidFill>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800" dirty="0">
                          <a:solidFill>
                            <a:schemeClr val="tx1"/>
                          </a:solidFill>
                          <a:cs typeface="Arial" pitchFamily="34" charset="0"/>
                        </a:rPr>
                        <a:t>金属屋根</a:t>
                      </a:r>
                      <a:r>
                        <a:rPr lang="en-US" altLang="ja-JP" sz="1800" dirty="0">
                          <a:solidFill>
                            <a:schemeClr val="tx1"/>
                          </a:solidFill>
                          <a:cs typeface="Arial" pitchFamily="34" charset="0"/>
                        </a:rPr>
                        <a:t>40-50</a:t>
                      </a:r>
                      <a:r>
                        <a:rPr lang="ja-JP" altLang="en-US" sz="1800" dirty="0">
                          <a:solidFill>
                            <a:schemeClr val="tx1"/>
                          </a:solidFill>
                          <a:cs typeface="Arial" pitchFamily="34" charset="0"/>
                        </a:rPr>
                        <a:t>年</a:t>
                      </a:r>
                      <a:endParaRPr lang="fr-BE"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solidFill>
                          <a:schemeClr val="tx1"/>
                        </a:solidFill>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800" dirty="0">
                          <a:solidFill>
                            <a:schemeClr val="tx1"/>
                          </a:solidFill>
                          <a:cs typeface="Arial" pitchFamily="34" charset="0"/>
                        </a:rPr>
                        <a:t>ステンレス屋根、</a:t>
                      </a:r>
                      <a:r>
                        <a:rPr lang="en-US" altLang="ja-JP" sz="1800" dirty="0">
                          <a:solidFill>
                            <a:schemeClr val="tx1"/>
                          </a:solidFill>
                          <a:cs typeface="Arial" pitchFamily="34" charset="0"/>
                        </a:rPr>
                        <a:t>50</a:t>
                      </a:r>
                      <a:r>
                        <a:rPr lang="ja-JP" altLang="en-US" sz="1800" dirty="0">
                          <a:solidFill>
                            <a:schemeClr val="tx1"/>
                          </a:solidFill>
                          <a:cs typeface="Arial" pitchFamily="34" charset="0"/>
                        </a:rPr>
                        <a:t>年以上</a:t>
                      </a:r>
                      <a:endParaRPr lang="en-US" sz="1800" dirty="0">
                        <a:solidFill>
                          <a:schemeClr val="tx1"/>
                        </a:solidFill>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pic>
        <p:nvPicPr>
          <p:cNvPr id="9" name="Grafik 6"/>
          <p:cNvPicPr>
            <a:picLocks/>
          </p:cNvPicPr>
          <p:nvPr/>
        </p:nvPicPr>
        <p:blipFill>
          <a:blip r:embed="rId3">
            <a:extLst>
              <a:ext uri="{28A0092B-C50C-407E-A947-70E740481C1C}">
                <a14:useLocalDpi xmlns:a14="http://schemas.microsoft.com/office/drawing/2010/main" val="0"/>
              </a:ext>
            </a:extLst>
          </a:blip>
          <a:stretch>
            <a:fillRect/>
          </a:stretch>
        </p:blipFill>
        <p:spPr>
          <a:xfrm>
            <a:off x="530843" y="1704441"/>
            <a:ext cx="2520000" cy="1656000"/>
          </a:xfrm>
          <a:prstGeom prst="rect">
            <a:avLst/>
          </a:prstGeom>
          <a:ln w="3175">
            <a:solidFill>
              <a:schemeClr val="tx1"/>
            </a:solidFill>
          </a:ln>
        </p:spPr>
      </p:pic>
      <p:pic>
        <p:nvPicPr>
          <p:cNvPr id="10" name="Grafik 7"/>
          <p:cNvPicPr>
            <a:picLocks/>
          </p:cNvPicPr>
          <p:nvPr/>
        </p:nvPicPr>
        <p:blipFill>
          <a:blip r:embed="rId4">
            <a:extLst>
              <a:ext uri="{28A0092B-C50C-407E-A947-70E740481C1C}">
                <a14:useLocalDpi xmlns:a14="http://schemas.microsoft.com/office/drawing/2010/main" val="0"/>
              </a:ext>
            </a:extLst>
          </a:blip>
          <a:stretch>
            <a:fillRect/>
          </a:stretch>
        </p:blipFill>
        <p:spPr>
          <a:xfrm>
            <a:off x="3294342" y="1704441"/>
            <a:ext cx="2520000" cy="1656000"/>
          </a:xfrm>
          <a:prstGeom prst="rect">
            <a:avLst/>
          </a:prstGeom>
          <a:ln w="3175">
            <a:solidFill>
              <a:schemeClr val="tx1"/>
            </a:solidFill>
          </a:ln>
        </p:spPr>
      </p:pic>
      <p:pic>
        <p:nvPicPr>
          <p:cNvPr id="11" name="Grafik 10"/>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102424" y="1704440"/>
            <a:ext cx="2520000" cy="1654529"/>
          </a:xfrm>
          <a:prstGeom prst="rect">
            <a:avLst/>
          </a:prstGeom>
          <a:ln w="3175">
            <a:solidFill>
              <a:schemeClr val="tx1"/>
            </a:solidFill>
          </a:ln>
        </p:spPr>
      </p:pic>
      <p:pic>
        <p:nvPicPr>
          <p:cNvPr id="3" name="Picture 2"/>
          <p:cNvPicPr preferRelativeResize="0">
            <a:picLocks/>
          </p:cNvPicPr>
          <p:nvPr/>
        </p:nvPicPr>
        <p:blipFill>
          <a:blip r:embed="rId6">
            <a:extLst>
              <a:ext uri="{28A0092B-C50C-407E-A947-70E740481C1C}">
                <a14:useLocalDpi xmlns:a14="http://schemas.microsoft.com/office/drawing/2010/main" val="0"/>
              </a:ext>
            </a:extLst>
          </a:blip>
          <a:stretch>
            <a:fillRect/>
          </a:stretch>
        </p:blipFill>
        <p:spPr>
          <a:xfrm>
            <a:off x="611560" y="4575770"/>
            <a:ext cx="7920000" cy="1733550"/>
          </a:xfrm>
          <a:prstGeom prst="rect">
            <a:avLst/>
          </a:prstGeom>
        </p:spPr>
      </p:pic>
      <p:sp>
        <p:nvSpPr>
          <p:cNvPr id="5" name="テキスト ボックス 4"/>
          <p:cNvSpPr txBox="1"/>
          <p:nvPr/>
        </p:nvSpPr>
        <p:spPr>
          <a:xfrm>
            <a:off x="611560" y="5178678"/>
            <a:ext cx="1296144" cy="338554"/>
          </a:xfrm>
          <a:prstGeom prst="rect">
            <a:avLst/>
          </a:prstGeom>
          <a:solidFill>
            <a:schemeClr val="bg1"/>
          </a:solidFill>
        </p:spPr>
        <p:txBody>
          <a:bodyPr wrap="square" rtlCol="0">
            <a:spAutoFit/>
          </a:bodyPr>
          <a:lstStyle/>
          <a:p>
            <a:pPr algn="r"/>
            <a:r>
              <a:rPr kumimoji="1" lang="ja-JP" altLang="en-US" sz="1600" b="1" dirty="0"/>
              <a:t>金属</a:t>
            </a:r>
          </a:p>
        </p:txBody>
      </p:sp>
      <p:sp>
        <p:nvSpPr>
          <p:cNvPr id="12" name="テキスト ボックス 11"/>
          <p:cNvSpPr txBox="1"/>
          <p:nvPr/>
        </p:nvSpPr>
        <p:spPr>
          <a:xfrm>
            <a:off x="459160" y="5589240"/>
            <a:ext cx="1448544" cy="338554"/>
          </a:xfrm>
          <a:prstGeom prst="rect">
            <a:avLst/>
          </a:prstGeom>
          <a:solidFill>
            <a:schemeClr val="bg1"/>
          </a:solidFill>
        </p:spPr>
        <p:txBody>
          <a:bodyPr wrap="square" rtlCol="0">
            <a:spAutoFit/>
          </a:bodyPr>
          <a:lstStyle/>
          <a:p>
            <a:pPr algn="r"/>
            <a:r>
              <a:rPr kumimoji="1" lang="ja-JP" altLang="en-US" sz="1600" b="1" dirty="0"/>
              <a:t>非金属</a:t>
            </a:r>
          </a:p>
        </p:txBody>
      </p:sp>
      <p:sp>
        <p:nvSpPr>
          <p:cNvPr id="13" name="テキスト ボックス 12"/>
          <p:cNvSpPr txBox="1"/>
          <p:nvPr/>
        </p:nvSpPr>
        <p:spPr>
          <a:xfrm>
            <a:off x="3347864" y="5505157"/>
            <a:ext cx="1296144" cy="184666"/>
          </a:xfrm>
          <a:prstGeom prst="rect">
            <a:avLst/>
          </a:prstGeom>
          <a:solidFill>
            <a:schemeClr val="bg1"/>
          </a:solidFill>
        </p:spPr>
        <p:txBody>
          <a:bodyPr wrap="square" tIns="0" bIns="0" rtlCol="0" anchor="b">
            <a:spAutoFit/>
          </a:bodyPr>
          <a:lstStyle/>
          <a:p>
            <a:pPr algn="ctr"/>
            <a:r>
              <a:rPr kumimoji="1" lang="ja-JP" altLang="en-US" sz="1200" b="1" dirty="0"/>
              <a:t>取り換え</a:t>
            </a:r>
          </a:p>
        </p:txBody>
      </p:sp>
      <p:sp>
        <p:nvSpPr>
          <p:cNvPr id="14" name="テキスト ボックス 13"/>
          <p:cNvSpPr txBox="1"/>
          <p:nvPr/>
        </p:nvSpPr>
        <p:spPr>
          <a:xfrm>
            <a:off x="5508104" y="5510490"/>
            <a:ext cx="1296144" cy="184666"/>
          </a:xfrm>
          <a:prstGeom prst="rect">
            <a:avLst/>
          </a:prstGeom>
          <a:solidFill>
            <a:schemeClr val="bg1"/>
          </a:solidFill>
        </p:spPr>
        <p:txBody>
          <a:bodyPr wrap="square" tIns="0" bIns="0" rtlCol="0" anchor="b">
            <a:spAutoFit/>
          </a:bodyPr>
          <a:lstStyle/>
          <a:p>
            <a:pPr algn="ctr"/>
            <a:r>
              <a:rPr kumimoji="1" lang="ja-JP" altLang="en-US" sz="1200" b="1" dirty="0"/>
              <a:t>取り換え</a:t>
            </a:r>
          </a:p>
        </p:txBody>
      </p:sp>
      <p:sp>
        <p:nvSpPr>
          <p:cNvPr id="6" name="テキスト ボックス 5"/>
          <p:cNvSpPr txBox="1"/>
          <p:nvPr/>
        </p:nvSpPr>
        <p:spPr>
          <a:xfrm>
            <a:off x="4067944" y="4662661"/>
            <a:ext cx="1516360" cy="338554"/>
          </a:xfrm>
          <a:prstGeom prst="rect">
            <a:avLst/>
          </a:prstGeom>
          <a:solidFill>
            <a:schemeClr val="tx1"/>
          </a:solidFill>
        </p:spPr>
        <p:txBody>
          <a:bodyPr wrap="square" rtlCol="0" anchor="ctr">
            <a:spAutoFit/>
          </a:bodyPr>
          <a:lstStyle/>
          <a:p>
            <a:pPr algn="ctr"/>
            <a:r>
              <a:rPr kumimoji="1" lang="ja-JP" altLang="en-US" sz="1600" dirty="0">
                <a:solidFill>
                  <a:schemeClr val="bg1"/>
                </a:solidFill>
              </a:rPr>
              <a:t>５０年以上</a:t>
            </a:r>
          </a:p>
        </p:txBody>
      </p:sp>
      <p:sp>
        <p:nvSpPr>
          <p:cNvPr id="15" name="Slide Number Placeholder 3">
            <a:extLst>
              <a:ext uri="{FF2B5EF4-FFF2-40B4-BE49-F238E27FC236}">
                <a16:creationId xmlns:a16="http://schemas.microsoft.com/office/drawing/2014/main" id="{B51C213B-462C-4B2B-B5D3-EC52E3C3664A}"/>
              </a:ext>
            </a:extLst>
          </p:cNvPr>
          <p:cNvSpPr>
            <a:spLocks noGrp="1"/>
          </p:cNvSpPr>
          <p:nvPr>
            <p:ph type="sldNum" sz="quarter" idx="12"/>
          </p:nvPr>
        </p:nvSpPr>
        <p:spPr>
          <a:xfrm>
            <a:off x="8718872" y="6465272"/>
            <a:ext cx="396000" cy="365125"/>
          </a:xfrm>
        </p:spPr>
        <p:txBody>
          <a:bodyPr lIns="0" tIns="0" rIns="0" bIns="0"/>
          <a:lstStyle/>
          <a:p>
            <a:fld id="{BF73EC7F-79ED-4C17-9829-92AE53B2AB65}" type="slidenum">
              <a:rPr lang="fr-BE" smtClean="0"/>
              <a:t>34</a:t>
            </a:fld>
            <a:endParaRPr lang="fr-BE" dirty="0"/>
          </a:p>
        </p:txBody>
      </p:sp>
    </p:spTree>
    <p:extLst>
      <p:ext uri="{BB962C8B-B14F-4D97-AF65-F5344CB8AC3E}">
        <p14:creationId xmlns:p14="http://schemas.microsoft.com/office/powerpoint/2010/main" val="1199420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454372"/>
          </a:xfrm>
        </p:spPr>
        <p:txBody>
          <a:bodyPr/>
          <a:lstStyle/>
          <a:p>
            <a:r>
              <a:rPr lang="fr-BE" dirty="0"/>
              <a:t>LCC　</a:t>
            </a:r>
            <a:r>
              <a:rPr lang="ja-JP" altLang="en-US" dirty="0"/>
              <a:t>例：屋根</a:t>
            </a:r>
            <a:endParaRPr lang="en-GB" dirty="0"/>
          </a:p>
        </p:txBody>
      </p:sp>
      <p:graphicFrame>
        <p:nvGraphicFramePr>
          <p:cNvPr id="4" name="Content Placeholder 3"/>
          <p:cNvGraphicFramePr>
            <a:graphicFrameLocks noGrp="1"/>
          </p:cNvGraphicFramePr>
          <p:nvPr>
            <p:ph idx="1"/>
          </p:nvPr>
        </p:nvGraphicFramePr>
        <p:xfrm>
          <a:off x="3575050" y="273050"/>
          <a:ext cx="5111750" cy="585311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p:cNvSpPr>
            <a:spLocks noGrp="1"/>
          </p:cNvSpPr>
          <p:nvPr>
            <p:ph type="body" sz="half" idx="2"/>
          </p:nvPr>
        </p:nvSpPr>
        <p:spPr>
          <a:xfrm>
            <a:off x="457200" y="898177"/>
            <a:ext cx="3008313" cy="4691063"/>
          </a:xfrm>
        </p:spPr>
        <p:txBody>
          <a:bodyPr>
            <a:noAutofit/>
          </a:bodyPr>
          <a:lstStyle/>
          <a:p>
            <a:pPr algn="just"/>
            <a:r>
              <a:rPr lang="ja-JP" altLang="en-US" sz="1800" dirty="0"/>
              <a:t>塗装亜鉛鉄板</a:t>
            </a:r>
            <a:r>
              <a:rPr lang="en-US" altLang="ja-JP" sz="1800" dirty="0"/>
              <a:t>(</a:t>
            </a:r>
            <a:r>
              <a:rPr lang="ja-JP" altLang="en-US" sz="1800" dirty="0"/>
              <a:t>厚み</a:t>
            </a:r>
            <a:r>
              <a:rPr lang="en-US" altLang="ja-JP" sz="1800" dirty="0"/>
              <a:t>0.6mm)</a:t>
            </a:r>
            <a:r>
              <a:rPr lang="ja-JP" altLang="en-US" sz="1800" dirty="0"/>
              <a:t>とステンレス鋼板</a:t>
            </a:r>
            <a:r>
              <a:rPr lang="en-US" altLang="ja-JP" sz="1800" dirty="0"/>
              <a:t>(0.4mm-</a:t>
            </a:r>
            <a:r>
              <a:rPr lang="ja-JP" altLang="en-US" sz="1800" dirty="0"/>
              <a:t>鋼種</a:t>
            </a:r>
            <a:r>
              <a:rPr lang="en-US" altLang="ja-JP" sz="1800" dirty="0"/>
              <a:t>EN1.4401/304)</a:t>
            </a:r>
            <a:r>
              <a:rPr lang="ja-JP" altLang="en-US" sz="1800" dirty="0"/>
              <a:t>のコスト比較。</a:t>
            </a:r>
          </a:p>
          <a:p>
            <a:pPr algn="just"/>
            <a:r>
              <a:rPr lang="ja-JP" altLang="en-US" sz="1800" dirty="0"/>
              <a:t>ステンレスの優れた機械的性質により材料板厚を</a:t>
            </a:r>
            <a:r>
              <a:rPr lang="en-US" altLang="ja-JP" sz="1800" dirty="0"/>
              <a:t>0.5mm</a:t>
            </a:r>
            <a:r>
              <a:rPr lang="ja-JP" altLang="en-US" sz="1800" dirty="0"/>
              <a:t>または</a:t>
            </a:r>
            <a:r>
              <a:rPr lang="en-US" altLang="ja-JP" sz="1800" dirty="0"/>
              <a:t>0.4mm</a:t>
            </a:r>
            <a:r>
              <a:rPr lang="ja-JP" altLang="en-US" sz="1800" dirty="0"/>
              <a:t>に抑えられるため、重量も軽減できる。（</a:t>
            </a:r>
            <a:r>
              <a:rPr lang="en-US" altLang="ja-JP" sz="1800" dirty="0"/>
              <a:t>0.7mm</a:t>
            </a:r>
            <a:r>
              <a:rPr lang="ja-JP" altLang="en-US" sz="1800" dirty="0"/>
              <a:t>の塗装炭素鋼板で</a:t>
            </a:r>
            <a:r>
              <a:rPr lang="en-US" altLang="ja-JP" sz="1800" dirty="0"/>
              <a:t>3.2kg/m2</a:t>
            </a:r>
            <a:r>
              <a:rPr lang="ja-JP" altLang="en-US" sz="1800" dirty="0"/>
              <a:t>）。また塗装炭素鋼板の予想耐用年数が</a:t>
            </a:r>
            <a:r>
              <a:rPr lang="en-US" altLang="ja-JP" sz="1800" dirty="0"/>
              <a:t>15-20</a:t>
            </a:r>
            <a:r>
              <a:rPr lang="ja-JP" altLang="en-US" sz="1800" dirty="0"/>
              <a:t>年なのに対しステンレスの耐用年数は通常ビル自体の耐用年数と同じである。</a:t>
            </a:r>
          </a:p>
        </p:txBody>
      </p:sp>
      <p:sp>
        <p:nvSpPr>
          <p:cNvPr id="6" name="Slide Number Placeholder 3">
            <a:extLst>
              <a:ext uri="{FF2B5EF4-FFF2-40B4-BE49-F238E27FC236}">
                <a16:creationId xmlns:a16="http://schemas.microsoft.com/office/drawing/2014/main" id="{909EF317-1C87-4854-9884-673C1B58CF3D}"/>
              </a:ext>
            </a:extLst>
          </p:cNvPr>
          <p:cNvSpPr>
            <a:spLocks noGrp="1"/>
          </p:cNvSpPr>
          <p:nvPr>
            <p:ph type="sldNum" sz="quarter" idx="12"/>
          </p:nvPr>
        </p:nvSpPr>
        <p:spPr>
          <a:xfrm>
            <a:off x="8718872" y="6465272"/>
            <a:ext cx="396000" cy="365125"/>
          </a:xfrm>
        </p:spPr>
        <p:txBody>
          <a:bodyPr lIns="0" tIns="0" rIns="0" bIns="0"/>
          <a:lstStyle/>
          <a:p>
            <a:fld id="{BF73EC7F-79ED-4C17-9829-92AE53B2AB65}" type="slidenum">
              <a:rPr lang="fr-BE" smtClean="0"/>
              <a:t>35</a:t>
            </a:fld>
            <a:endParaRPr lang="fr-BE" dirty="0"/>
          </a:p>
        </p:txBody>
      </p:sp>
    </p:spTree>
    <p:extLst>
      <p:ext uri="{BB962C8B-B14F-4D97-AF65-F5344CB8AC3E}">
        <p14:creationId xmlns:p14="http://schemas.microsoft.com/office/powerpoint/2010/main" val="2891469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248"/>
            <a:ext cx="8229600" cy="1143000"/>
          </a:xfrm>
        </p:spPr>
        <p:txBody>
          <a:bodyPr>
            <a:normAutofit/>
          </a:bodyPr>
          <a:lstStyle/>
          <a:p>
            <a:r>
              <a:rPr lang="ja-JP" altLang="en-US" dirty="0"/>
              <a:t>不朽のステンレス建造物</a:t>
            </a:r>
            <a:endParaRPr lang="fr-BE"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71632594"/>
              </p:ext>
            </p:extLst>
          </p:nvPr>
        </p:nvGraphicFramePr>
        <p:xfrm>
          <a:off x="251520" y="1054512"/>
          <a:ext cx="8640960" cy="5759544"/>
        </p:xfrm>
        <a:graphic>
          <a:graphicData uri="http://schemas.openxmlformats.org/drawingml/2006/table">
            <a:tbl>
              <a:tblPr firstRow="1" bandRow="1">
                <a:tableStyleId>{5C22544A-7EE6-4342-B048-85BDC9FD1C3A}</a:tableStyleId>
              </a:tblPr>
              <a:tblGrid>
                <a:gridCol w="2880320">
                  <a:extLst>
                    <a:ext uri="{9D8B030D-6E8A-4147-A177-3AD203B41FA5}">
                      <a16:colId xmlns:a16="http://schemas.microsoft.com/office/drawing/2014/main" val="20000"/>
                    </a:ext>
                  </a:extLst>
                </a:gridCol>
                <a:gridCol w="2880320">
                  <a:extLst>
                    <a:ext uri="{9D8B030D-6E8A-4147-A177-3AD203B41FA5}">
                      <a16:colId xmlns:a16="http://schemas.microsoft.com/office/drawing/2014/main" val="20001"/>
                    </a:ext>
                  </a:extLst>
                </a:gridCol>
                <a:gridCol w="2880320">
                  <a:extLst>
                    <a:ext uri="{9D8B030D-6E8A-4147-A177-3AD203B41FA5}">
                      <a16:colId xmlns:a16="http://schemas.microsoft.com/office/drawing/2014/main" val="20002"/>
                    </a:ext>
                  </a:extLst>
                </a:gridCol>
              </a:tblGrid>
              <a:tr h="2088232">
                <a:tc>
                  <a:txBody>
                    <a:bodyPr/>
                    <a:lstStyle/>
                    <a:p>
                      <a:endParaRPr lang="fr-BE" sz="16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BE" sz="16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BE" sz="16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5811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chemeClr val="tx1"/>
                          </a:solidFill>
                          <a:cs typeface="Arial" pitchFamily="34" charset="0"/>
                        </a:rPr>
                        <a:t>サボイホテル</a:t>
                      </a:r>
                      <a:endParaRPr lang="en-US" altLang="ja-JP" sz="1600" dirty="0">
                        <a:solidFill>
                          <a:schemeClr val="tx1"/>
                        </a:solidFill>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chemeClr val="tx1"/>
                          </a:solidFill>
                          <a:cs typeface="Arial" pitchFamily="34" charset="0"/>
                        </a:rPr>
                        <a:t>ロンドン（英）　</a:t>
                      </a:r>
                      <a:r>
                        <a:rPr lang="en-US" sz="1600" dirty="0">
                          <a:solidFill>
                            <a:schemeClr val="tx1"/>
                          </a:solidFill>
                          <a:cs typeface="Arial" pitchFamily="34" charset="0"/>
                        </a:rPr>
                        <a:t>1929 </a:t>
                      </a:r>
                      <a:endParaRPr lang="de-DE" sz="1600" dirty="0">
                        <a:solidFill>
                          <a:schemeClr val="tx1"/>
                        </a:solidFill>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chemeClr val="tx1"/>
                          </a:solidFill>
                          <a:cs typeface="Arial" pitchFamily="34" charset="0"/>
                        </a:rPr>
                        <a:t>エンパイアステートビル</a:t>
                      </a:r>
                      <a:endParaRPr lang="en-US" altLang="ja-JP" sz="1600" dirty="0">
                        <a:solidFill>
                          <a:schemeClr val="tx1"/>
                        </a:solidFill>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chemeClr val="tx1"/>
                          </a:solidFill>
                          <a:cs typeface="Arial" pitchFamily="34" charset="0"/>
                        </a:rPr>
                        <a:t>ニューヨーク（米）</a:t>
                      </a:r>
                      <a:r>
                        <a:rPr lang="en-US" sz="1600" dirty="0">
                          <a:solidFill>
                            <a:schemeClr val="tx1"/>
                          </a:solidFill>
                          <a:cs typeface="Arial" pitchFamily="34" charset="0"/>
                        </a:rPr>
                        <a:t> 1931</a:t>
                      </a:r>
                      <a:endParaRPr lang="de-DE" sz="1600" dirty="0">
                        <a:solidFill>
                          <a:schemeClr val="tx1"/>
                        </a:solidFill>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chemeClr val="tx1"/>
                          </a:solidFill>
                          <a:cs typeface="Arial" pitchFamily="34" charset="0"/>
                        </a:rPr>
                        <a:t>クライスラービル</a:t>
                      </a:r>
                      <a:endParaRPr lang="en-US" altLang="ja-JP" sz="1600" dirty="0">
                        <a:solidFill>
                          <a:schemeClr val="tx1"/>
                        </a:solidFill>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chemeClr val="tx1"/>
                          </a:solidFill>
                          <a:cs typeface="Arial" pitchFamily="34" charset="0"/>
                        </a:rPr>
                        <a:t>ニューヨーク（米）</a:t>
                      </a:r>
                      <a:r>
                        <a:rPr lang="en-US" sz="1600" dirty="0">
                          <a:solidFill>
                            <a:schemeClr val="tx1"/>
                          </a:solidFill>
                          <a:cs typeface="Arial" pitchFamily="34" charset="0"/>
                        </a:rPr>
                        <a:t> 1930 </a:t>
                      </a:r>
                      <a:endParaRPr lang="de-DE" sz="1600" dirty="0">
                        <a:solidFill>
                          <a:schemeClr val="tx1"/>
                        </a:solidFill>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069635">
                <a:tc>
                  <a:txBody>
                    <a:bodyPr/>
                    <a:lstStyle/>
                    <a:p>
                      <a:endParaRPr lang="fr-BE" sz="16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BE" sz="16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BE" sz="16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0205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chemeClr val="tx1"/>
                          </a:solidFill>
                          <a:cs typeface="Arial" pitchFamily="34" charset="0"/>
                        </a:rPr>
                        <a:t>ヘリックスブリッジ</a:t>
                      </a:r>
                      <a:endParaRPr lang="en-US" altLang="ja-JP" sz="1600" dirty="0">
                        <a:solidFill>
                          <a:schemeClr val="tx1"/>
                        </a:solidFill>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chemeClr val="tx1"/>
                          </a:solidFill>
                          <a:cs typeface="Arial" pitchFamily="34" charset="0"/>
                        </a:rPr>
                        <a:t>シンガポール </a:t>
                      </a:r>
                      <a:r>
                        <a:rPr lang="en-US" altLang="ja-JP" sz="1600" dirty="0">
                          <a:solidFill>
                            <a:schemeClr val="tx1"/>
                          </a:solidFill>
                          <a:cs typeface="Arial" pitchFamily="34" charset="0"/>
                        </a:rPr>
                        <a:t>2011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chemeClr val="tx1"/>
                          </a:solidFill>
                          <a:cs typeface="Arial" pitchFamily="34" charset="0"/>
                        </a:rPr>
                        <a:t>ペトロナスツインタワー</a:t>
                      </a:r>
                      <a:endParaRPr lang="en-US" altLang="ja-JP" sz="1600" dirty="0">
                        <a:solidFill>
                          <a:schemeClr val="tx1"/>
                        </a:solidFill>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chemeClr val="tx1"/>
                          </a:solidFill>
                          <a:cs typeface="Arial" pitchFamily="34" charset="0"/>
                        </a:rPr>
                        <a:t>クアラルンプール（ﾏﾚｰｼｱ）</a:t>
                      </a:r>
                      <a:endParaRPr lang="en-US" altLang="ja-JP" sz="1600" dirty="0">
                        <a:solidFill>
                          <a:schemeClr val="tx1"/>
                        </a:solidFill>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chemeClr val="tx1"/>
                          </a:solidFill>
                          <a:cs typeface="Arial" pitchFamily="34" charset="0"/>
                        </a:rPr>
                        <a:t>クラウドゲート</a:t>
                      </a:r>
                      <a:r>
                        <a:rPr lang="en-US" sz="1600" dirty="0">
                          <a:solidFill>
                            <a:schemeClr val="tx1"/>
                          </a:solidFill>
                          <a:cs typeface="Arial" pitchFamily="34" charset="0"/>
                        </a:rPr>
                        <a:t> “</a:t>
                      </a:r>
                      <a:r>
                        <a:rPr lang="ja-JP" altLang="en-US" sz="1600" dirty="0">
                          <a:solidFill>
                            <a:schemeClr val="tx1"/>
                          </a:solidFill>
                          <a:cs typeface="Arial" pitchFamily="34" charset="0"/>
                        </a:rPr>
                        <a:t>ジェリービーン</a:t>
                      </a:r>
                      <a:r>
                        <a:rPr lang="en-US" sz="1600" dirty="0">
                          <a:solidFill>
                            <a:schemeClr val="tx1"/>
                          </a:solidFill>
                          <a:cs typeface="Arial" pitchFamily="34" charset="0"/>
                        </a:rPr>
                        <a:t>”</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chemeClr val="tx1"/>
                          </a:solidFill>
                          <a:cs typeface="Arial" pitchFamily="34" charset="0"/>
                        </a:rPr>
                        <a:t>シカゴ（米） </a:t>
                      </a:r>
                      <a:r>
                        <a:rPr lang="en-US" sz="1600" dirty="0">
                          <a:solidFill>
                            <a:schemeClr val="tx1"/>
                          </a:solidFill>
                          <a:cs typeface="Arial" pitchFamily="34" charset="0"/>
                        </a:rPr>
                        <a:t>2008</a:t>
                      </a:r>
                      <a:endParaRPr lang="de-DE" sz="1600" dirty="0">
                        <a:solidFill>
                          <a:schemeClr val="tx1"/>
                        </a:solidFill>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pic>
        <p:nvPicPr>
          <p:cNvPr id="7" name="Picture 2" descr="http://www.hotelable.com/blog/wp-content/uploads/Savoy-Hotel-Londo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1141903"/>
            <a:ext cx="2592000" cy="1944000"/>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pic>
        <p:nvPicPr>
          <p:cNvPr id="8" name="Picture 4" descr="http://3.bp.blogspot.com/-m8KWss_4RbI/TvUCoRRpfVI/AAAAAAAAPI8/t_KPr94BydU/s1600/_DSC_2707.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372200" y="1141903"/>
            <a:ext cx="1575339" cy="1944000"/>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pic>
        <p:nvPicPr>
          <p:cNvPr id="9" name="Picture 8" descr="http://www.globeholidays.net/United_States/New_York/Media/Empire_State_Building.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3719221" y="1141903"/>
            <a:ext cx="1588286" cy="1944000"/>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pic>
        <p:nvPicPr>
          <p:cNvPr id="12" name="Picture 14" descr="http://i.telegraph.co.uk/multimedia/archive/01608/cloud_1608986a.jpg"/>
          <p:cNvPicPr preferRelativeResize="0">
            <a:picLocks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6012160" y="3744490"/>
            <a:ext cx="2592000" cy="1944000"/>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pic>
        <p:nvPicPr>
          <p:cNvPr id="13" name="Picture 12" descr="http://2.bp.blogspot.com/_9TkN8z2ZoKo/S_a_lAOxgjI/AAAAAAAABRM/Vv65aFUblRI/s1600/P5022665+-+Helix+Bridge.JPG">
            <a:extLst>
              <a:ext uri="{FF2B5EF4-FFF2-40B4-BE49-F238E27FC236}">
                <a16:creationId xmlns:a16="http://schemas.microsoft.com/office/drawing/2014/main" id="{A7AB0713-1E64-4222-8220-171EE11BEBC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2568" y="3768401"/>
            <a:ext cx="2592000" cy="1944000"/>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pic>
        <p:nvPicPr>
          <p:cNvPr id="14" name="Picture 4" descr="https://encrypted-tbn1.gstatic.com/images?q=tbn:ANd9GcRXtwukYA-kC95j80sUjPNpZ5NJqPPUBByMpkgottk7MQSmMC-ptw">
            <a:extLst>
              <a:ext uri="{FF2B5EF4-FFF2-40B4-BE49-F238E27FC236}">
                <a16:creationId xmlns:a16="http://schemas.microsoft.com/office/drawing/2014/main" id="{4AFBBB15-8763-4854-8045-87D37D1DD1D9}"/>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7693" b="7141"/>
          <a:stretch/>
        </p:blipFill>
        <p:spPr bwMode="auto">
          <a:xfrm>
            <a:off x="3217334" y="3744490"/>
            <a:ext cx="2592060" cy="195316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5" name="Slide Number Placeholder 3">
            <a:extLst>
              <a:ext uri="{FF2B5EF4-FFF2-40B4-BE49-F238E27FC236}">
                <a16:creationId xmlns:a16="http://schemas.microsoft.com/office/drawing/2014/main" id="{E2B9BCAD-1AE5-46ED-AF58-D7B3CF879181}"/>
              </a:ext>
            </a:extLst>
          </p:cNvPr>
          <p:cNvSpPr>
            <a:spLocks noGrp="1"/>
          </p:cNvSpPr>
          <p:nvPr>
            <p:ph type="sldNum" sz="quarter" idx="12"/>
          </p:nvPr>
        </p:nvSpPr>
        <p:spPr>
          <a:xfrm>
            <a:off x="8718872" y="6465272"/>
            <a:ext cx="396000" cy="365125"/>
          </a:xfrm>
        </p:spPr>
        <p:txBody>
          <a:bodyPr lIns="0" tIns="0" rIns="0" bIns="0"/>
          <a:lstStyle/>
          <a:p>
            <a:fld id="{BF73EC7F-79ED-4C17-9829-92AE53B2AB65}" type="slidenum">
              <a:rPr lang="fr-BE" smtClean="0"/>
              <a:t>36</a:t>
            </a:fld>
            <a:endParaRPr lang="fr-BE" dirty="0"/>
          </a:p>
        </p:txBody>
      </p:sp>
    </p:spTree>
    <p:extLst>
      <p:ext uri="{BB962C8B-B14F-4D97-AF65-F5344CB8AC3E}">
        <p14:creationId xmlns:p14="http://schemas.microsoft.com/office/powerpoint/2010/main" val="34390182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LCC</a:t>
            </a:r>
            <a:r>
              <a:rPr lang="ja-JP" altLang="en-US" dirty="0"/>
              <a:t>計算の比較</a:t>
            </a:r>
            <a:r>
              <a:rPr lang="en-US" altLang="ja-JP" baseline="30000" dirty="0"/>
              <a:t>36,37,38,39,40</a:t>
            </a:r>
            <a:endParaRPr lang="fr-BE" baseline="30000" dirty="0"/>
          </a:p>
        </p:txBody>
      </p:sp>
      <p:graphicFrame>
        <p:nvGraphicFramePr>
          <p:cNvPr id="8" name="Content Placeholder 7"/>
          <p:cNvGraphicFramePr>
            <a:graphicFrameLocks noGrp="1"/>
          </p:cNvGraphicFramePr>
          <p:nvPr>
            <p:ph idx="1"/>
          </p:nvPr>
        </p:nvGraphicFramePr>
        <p:xfrm>
          <a:off x="467544" y="1268760"/>
          <a:ext cx="8229600" cy="4950296"/>
        </p:xfrm>
        <a:graphic>
          <a:graphicData uri="http://schemas.openxmlformats.org/drawingml/2006/table">
            <a:tbl>
              <a:tblPr firstRow="1" bandRow="1">
                <a:tableStyleId>{9DCAF9ED-07DC-4A11-8D7F-57B35C25682E}</a:tableStyleId>
              </a:tblPr>
              <a:tblGrid>
                <a:gridCol w="1738536">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2890664">
                  <a:extLst>
                    <a:ext uri="{9D8B030D-6E8A-4147-A177-3AD203B41FA5}">
                      <a16:colId xmlns:a16="http://schemas.microsoft.com/office/drawing/2014/main" val="20004"/>
                    </a:ext>
                  </a:extLst>
                </a:gridCol>
              </a:tblGrid>
              <a:tr h="370840">
                <a:tc>
                  <a:txBody>
                    <a:bodyPr/>
                    <a:lstStyle/>
                    <a:p>
                      <a:r>
                        <a:rPr lang="ja-JP" altLang="en-US" dirty="0"/>
                        <a:t>建造物</a:t>
                      </a:r>
                      <a:endParaRPr lang="fr-BE" dirty="0"/>
                    </a:p>
                  </a:txBody>
                  <a:tcPr/>
                </a:tc>
                <a:tc>
                  <a:txBody>
                    <a:bodyPr/>
                    <a:lstStyle/>
                    <a:p>
                      <a:r>
                        <a:rPr lang="ja-JP" altLang="en-US" dirty="0"/>
                        <a:t>完成年</a:t>
                      </a:r>
                      <a:endParaRPr lang="fr-BE" dirty="0"/>
                    </a:p>
                  </a:txBody>
                  <a:tcPr/>
                </a:tc>
                <a:tc>
                  <a:txBody>
                    <a:bodyPr/>
                    <a:lstStyle/>
                    <a:p>
                      <a:r>
                        <a:rPr lang="ja-JP" altLang="en-US" dirty="0"/>
                        <a:t>材料</a:t>
                      </a:r>
                      <a:endParaRPr lang="fr-BE" dirty="0"/>
                    </a:p>
                  </a:txBody>
                  <a:tcPr/>
                </a:tc>
                <a:tc>
                  <a:txBody>
                    <a:bodyPr/>
                    <a:lstStyle/>
                    <a:p>
                      <a:r>
                        <a:rPr lang="ja-JP" altLang="en-US" dirty="0"/>
                        <a:t>高さ</a:t>
                      </a:r>
                      <a:endParaRPr lang="fr-BE" dirty="0"/>
                    </a:p>
                  </a:txBody>
                  <a:tcPr/>
                </a:tc>
                <a:tc>
                  <a:txBody>
                    <a:bodyPr/>
                    <a:lstStyle/>
                    <a:p>
                      <a:r>
                        <a:rPr lang="ja-JP" altLang="en-US" dirty="0"/>
                        <a:t>メンテナンス</a:t>
                      </a:r>
                      <a:endParaRPr lang="fr-BE" dirty="0"/>
                    </a:p>
                  </a:txBody>
                  <a:tcPr/>
                </a:tc>
                <a:extLst>
                  <a:ext uri="{0D108BD9-81ED-4DB2-BD59-A6C34878D82A}">
                    <a16:rowId xmlns:a16="http://schemas.microsoft.com/office/drawing/2014/main" val="10000"/>
                  </a:ext>
                </a:extLst>
              </a:tr>
              <a:tr h="2293456">
                <a:tc>
                  <a:txBody>
                    <a:bodyPr/>
                    <a:lstStyle/>
                    <a:p>
                      <a:r>
                        <a:rPr lang="ja-JP" altLang="en-US" dirty="0"/>
                        <a:t>エッフェル搭</a:t>
                      </a:r>
                    </a:p>
                    <a:p>
                      <a:r>
                        <a:rPr lang="en-US" altLang="ja-JP" dirty="0"/>
                        <a:t>―</a:t>
                      </a:r>
                      <a:r>
                        <a:rPr lang="ja-JP" altLang="en-US" dirty="0"/>
                        <a:t>パリ</a:t>
                      </a:r>
                    </a:p>
                    <a:p>
                      <a:endParaRPr lang="fr-BE" dirty="0"/>
                    </a:p>
                  </a:txBody>
                  <a:tcPr/>
                </a:tc>
                <a:tc>
                  <a:txBody>
                    <a:bodyPr/>
                    <a:lstStyle/>
                    <a:p>
                      <a:r>
                        <a:rPr lang="fr-BE" dirty="0"/>
                        <a:t>1889</a:t>
                      </a:r>
                    </a:p>
                    <a:p>
                      <a:endParaRPr lang="fr-BE" dirty="0"/>
                    </a:p>
                    <a:p>
                      <a:endParaRPr lang="fr-BE" dirty="0"/>
                    </a:p>
                  </a:txBody>
                  <a:tcPr/>
                </a:tc>
                <a:tc>
                  <a:txBody>
                    <a:bodyPr/>
                    <a:lstStyle/>
                    <a:p>
                      <a:r>
                        <a:rPr lang="ja-JP" altLang="en-US" dirty="0"/>
                        <a:t>鍛鉄</a:t>
                      </a:r>
                      <a:endParaRPr lang="fr-BE" dirty="0"/>
                    </a:p>
                  </a:txBody>
                  <a:tcPr/>
                </a:tc>
                <a:tc>
                  <a:txBody>
                    <a:bodyPr/>
                    <a:lstStyle/>
                    <a:p>
                      <a:r>
                        <a:rPr lang="fr-BE" dirty="0"/>
                        <a:t>324m</a:t>
                      </a:r>
                    </a:p>
                  </a:txBody>
                  <a:tcPr/>
                </a:tc>
                <a:tc>
                  <a:txBody>
                    <a:bodyPr/>
                    <a:lstStyle/>
                    <a:p>
                      <a:r>
                        <a:rPr lang="ja-JP" altLang="en-US" dirty="0"/>
                        <a:t>７年毎。塗装作業は毎回約</a:t>
                      </a:r>
                      <a:r>
                        <a:rPr lang="en-US" altLang="ja-JP" dirty="0"/>
                        <a:t>1.5</a:t>
                      </a:r>
                      <a:r>
                        <a:rPr lang="ja-JP" altLang="en-US" dirty="0"/>
                        <a:t>年（１５ｹ月）かかる。</a:t>
                      </a:r>
                    </a:p>
                    <a:p>
                      <a:r>
                        <a:rPr lang="ja-JP" altLang="en-US" dirty="0"/>
                        <a:t>塗料</a:t>
                      </a:r>
                      <a:r>
                        <a:rPr lang="en-US" altLang="ja-JP" dirty="0"/>
                        <a:t>50-60</a:t>
                      </a:r>
                      <a:r>
                        <a:rPr lang="ja-JP" altLang="en-US" dirty="0"/>
                        <a:t>ﾄﾝ、塗装作業者</a:t>
                      </a:r>
                      <a:r>
                        <a:rPr lang="en-US" altLang="ja-JP" dirty="0"/>
                        <a:t>25</a:t>
                      </a:r>
                      <a:r>
                        <a:rPr lang="ja-JP" altLang="en-US" dirty="0"/>
                        <a:t>名、ブラシ</a:t>
                      </a:r>
                      <a:r>
                        <a:rPr lang="en-US" altLang="ja-JP" dirty="0"/>
                        <a:t>1500</a:t>
                      </a:r>
                      <a:r>
                        <a:rPr lang="ja-JP" altLang="en-US" dirty="0"/>
                        <a:t>本、やすり盤</a:t>
                      </a:r>
                      <a:r>
                        <a:rPr lang="en-US" altLang="ja-JP" dirty="0"/>
                        <a:t>5000</a:t>
                      </a:r>
                      <a:r>
                        <a:rPr lang="ja-JP" altLang="en-US" dirty="0"/>
                        <a:t>個、作業着</a:t>
                      </a:r>
                      <a:r>
                        <a:rPr lang="en-US" altLang="ja-JP" dirty="0"/>
                        <a:t>1500</a:t>
                      </a:r>
                      <a:r>
                        <a:rPr lang="ja-JP" altLang="en-US" dirty="0"/>
                        <a:t>着</a:t>
                      </a: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a:t>クライスラー・ビル（屋根と入口）</a:t>
                      </a:r>
                    </a:p>
                    <a:p>
                      <a:r>
                        <a:rPr lang="ja-JP" altLang="en-US" dirty="0" err="1"/>
                        <a:t>ー</a:t>
                      </a:r>
                      <a:r>
                        <a:rPr lang="ja-JP" altLang="en-US" dirty="0"/>
                        <a:t>ニューヨーク</a:t>
                      </a:r>
                    </a:p>
                    <a:p>
                      <a:endParaRPr lang="fr-BE" baseline="0" dirty="0"/>
                    </a:p>
                    <a:p>
                      <a:endParaRPr lang="fr-BE" baseline="0" dirty="0"/>
                    </a:p>
                    <a:p>
                      <a:endParaRPr lang="fr-BE" baseline="0" dirty="0"/>
                    </a:p>
                    <a:p>
                      <a:endParaRPr lang="fr-BE" baseline="0" dirty="0"/>
                    </a:p>
                    <a:p>
                      <a:endParaRPr lang="fr-BE" dirty="0"/>
                    </a:p>
                  </a:txBody>
                  <a:tcPr/>
                </a:tc>
                <a:tc>
                  <a:txBody>
                    <a:bodyPr/>
                    <a:lstStyle/>
                    <a:p>
                      <a:r>
                        <a:rPr lang="fr-BE" dirty="0"/>
                        <a:t>1930</a:t>
                      </a:r>
                    </a:p>
                    <a:p>
                      <a:r>
                        <a:rPr lang="fr-BE" dirty="0"/>
                        <a:t>(roof</a:t>
                      </a:r>
                      <a:r>
                        <a:rPr lang="fr-BE" baseline="0" dirty="0"/>
                        <a:t> 1929)</a:t>
                      </a:r>
                      <a:endParaRPr lang="fr-BE" dirty="0"/>
                    </a:p>
                  </a:txBody>
                  <a:tcPr/>
                </a:tc>
                <a:tc>
                  <a:txBody>
                    <a:bodyPr/>
                    <a:lstStyle/>
                    <a:p>
                      <a:r>
                        <a:rPr lang="ja-JP" altLang="en-US" dirty="0"/>
                        <a:t>オーステナイト系ステンレス（鋼種</a:t>
                      </a:r>
                      <a:r>
                        <a:rPr lang="en-US" altLang="ja-JP" dirty="0"/>
                        <a:t>302</a:t>
                      </a:r>
                      <a:r>
                        <a:rPr lang="ja-JP" altLang="en-US" dirty="0"/>
                        <a:t>）</a:t>
                      </a:r>
                    </a:p>
                  </a:txBody>
                  <a:tcPr/>
                </a:tc>
                <a:tc>
                  <a:txBody>
                    <a:bodyPr/>
                    <a:lstStyle/>
                    <a:p>
                      <a:r>
                        <a:rPr lang="fr-BE" dirty="0"/>
                        <a:t>319m</a:t>
                      </a:r>
                    </a:p>
                  </a:txBody>
                  <a:tcPr/>
                </a:tc>
                <a:tc>
                  <a:txBody>
                    <a:bodyPr/>
                    <a:lstStyle/>
                    <a:p>
                      <a:r>
                        <a:rPr lang="en-US" altLang="ja-JP" dirty="0"/>
                        <a:t>1951</a:t>
                      </a:r>
                      <a:r>
                        <a:rPr lang="ja-JP" altLang="en-US" dirty="0"/>
                        <a:t>年と</a:t>
                      </a:r>
                      <a:r>
                        <a:rPr lang="en-US" altLang="ja-JP" dirty="0"/>
                        <a:t>1961</a:t>
                      </a:r>
                      <a:r>
                        <a:rPr lang="ja-JP" altLang="en-US" dirty="0"/>
                        <a:t>年の</a:t>
                      </a:r>
                      <a:r>
                        <a:rPr lang="en-US" altLang="ja-JP" dirty="0"/>
                        <a:t>2</a:t>
                      </a:r>
                      <a:r>
                        <a:rPr lang="ja-JP" altLang="en-US" dirty="0"/>
                        <a:t>回。</a:t>
                      </a:r>
                    </a:p>
                    <a:p>
                      <a:r>
                        <a:rPr lang="en-US" altLang="ja-JP" dirty="0"/>
                        <a:t>1961</a:t>
                      </a:r>
                      <a:r>
                        <a:rPr lang="ja-JP" altLang="en-US" dirty="0"/>
                        <a:t>年の洗剤は不明。</a:t>
                      </a:r>
                      <a:r>
                        <a:rPr lang="en-US" altLang="ja-JP" dirty="0"/>
                        <a:t>1995</a:t>
                      </a:r>
                      <a:r>
                        <a:rPr lang="ja-JP" altLang="en-US" dirty="0" err="1"/>
                        <a:t>には</a:t>
                      </a:r>
                      <a:r>
                        <a:rPr lang="ja-JP" altLang="en-US" dirty="0"/>
                        <a:t>中性洗剤、脱脂洗剤と研磨剤が使用された。</a:t>
                      </a:r>
                    </a:p>
                  </a:txBody>
                  <a:tcPr/>
                </a:tc>
                <a:extLst>
                  <a:ext uri="{0D108BD9-81ED-4DB2-BD59-A6C34878D82A}">
                    <a16:rowId xmlns:a16="http://schemas.microsoft.com/office/drawing/2014/main" val="10002"/>
                  </a:ext>
                </a:extLst>
              </a:tr>
            </a:tbl>
          </a:graphicData>
        </a:graphic>
      </p:graphicFrame>
      <p:pic>
        <p:nvPicPr>
          <p:cNvPr id="5" name="Picture 14" descr="http://t3.gstatic.com/images?q=tbn:ANd9GcSISTfpsN2fANpBCzIlIj3_scvXR6LDLkQ_ouuuh_UhPsoOJJk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04118" y="2276872"/>
            <a:ext cx="871538" cy="12164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Grafik 9"/>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02091" y="4852384"/>
            <a:ext cx="945573" cy="1312920"/>
          </a:xfrm>
          <a:prstGeom prst="rect">
            <a:avLst/>
          </a:prstGeom>
          <a:ln>
            <a:solidFill>
              <a:schemeClr val="tx1"/>
            </a:solidFill>
          </a:ln>
        </p:spPr>
      </p:pic>
      <p:pic>
        <p:nvPicPr>
          <p:cNvPr id="7" name="Picture 16" descr="http://www.tour-eiffel.net/wp-content/uploads/2012/12/peinture-tour-eiffe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32648" y="2276872"/>
            <a:ext cx="1087224" cy="79208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 name="Grafik 14"/>
          <p:cNvPicPr>
            <a:picLocks noChangeAspect="1"/>
          </p:cNvPicPr>
          <p:nvPr/>
        </p:nvPicPr>
        <p:blipFill rotWithShape="1">
          <a:blip r:embed="rId6" cstate="print">
            <a:extLst>
              <a:ext uri="{28A0092B-C50C-407E-A947-70E740481C1C}">
                <a14:useLocalDpi xmlns:a14="http://schemas.microsoft.com/office/drawing/2010/main" val="0"/>
              </a:ext>
            </a:extLst>
          </a:blip>
          <a:srcRect t="11288"/>
          <a:stretch/>
        </p:blipFill>
        <p:spPr>
          <a:xfrm>
            <a:off x="2332648" y="4836358"/>
            <a:ext cx="1087224" cy="824889"/>
          </a:xfrm>
          <a:prstGeom prst="rect">
            <a:avLst/>
          </a:prstGeom>
          <a:ln>
            <a:solidFill>
              <a:schemeClr val="tx1"/>
            </a:solidFill>
          </a:ln>
        </p:spPr>
      </p:pic>
      <p:sp>
        <p:nvSpPr>
          <p:cNvPr id="10" name="Slide Number Placeholder 3">
            <a:extLst>
              <a:ext uri="{FF2B5EF4-FFF2-40B4-BE49-F238E27FC236}">
                <a16:creationId xmlns:a16="http://schemas.microsoft.com/office/drawing/2014/main" id="{898A08BC-15BB-4749-AA1E-A9C416C82BEF}"/>
              </a:ext>
            </a:extLst>
          </p:cNvPr>
          <p:cNvSpPr>
            <a:spLocks noGrp="1"/>
          </p:cNvSpPr>
          <p:nvPr>
            <p:ph type="sldNum" sz="quarter" idx="12"/>
          </p:nvPr>
        </p:nvSpPr>
        <p:spPr>
          <a:xfrm>
            <a:off x="8718872" y="6465272"/>
            <a:ext cx="396000" cy="365125"/>
          </a:xfrm>
        </p:spPr>
        <p:txBody>
          <a:bodyPr lIns="0" tIns="0" rIns="0" bIns="0"/>
          <a:lstStyle/>
          <a:p>
            <a:fld id="{BF73EC7F-79ED-4C17-9829-92AE53B2AB65}" type="slidenum">
              <a:rPr lang="fr-BE" smtClean="0"/>
              <a:t>37</a:t>
            </a:fld>
            <a:endParaRPr lang="fr-BE" dirty="0"/>
          </a:p>
        </p:txBody>
      </p:sp>
    </p:spTree>
    <p:extLst>
      <p:ext uri="{BB962C8B-B14F-4D97-AF65-F5344CB8AC3E}">
        <p14:creationId xmlns:p14="http://schemas.microsoft.com/office/powerpoint/2010/main" val="5139303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424936" cy="1143000"/>
          </a:xfrm>
        </p:spPr>
        <p:txBody>
          <a:bodyPr>
            <a:normAutofit/>
          </a:bodyPr>
          <a:lstStyle/>
          <a:p>
            <a:r>
              <a:rPr lang="ja-JP" altLang="en-US" dirty="0"/>
              <a:t>なぜステンレスは</a:t>
            </a:r>
            <a:r>
              <a:rPr lang="ja-JP" altLang="en-US" dirty="0">
                <a:solidFill>
                  <a:schemeClr val="accent4">
                    <a:lumMod val="75000"/>
                  </a:schemeClr>
                </a:solidFill>
              </a:rPr>
              <a:t>環境に優しい</a:t>
            </a:r>
            <a:r>
              <a:rPr lang="ja-JP" altLang="en-US" dirty="0"/>
              <a:t>のか？</a:t>
            </a:r>
            <a:br>
              <a:rPr lang="en-US" dirty="0"/>
            </a:br>
            <a:r>
              <a:rPr lang="ja-JP" altLang="en-US" sz="3100" dirty="0"/>
              <a:t>ステンレスの環境面の評価 </a:t>
            </a:r>
            <a:r>
              <a:rPr lang="en-US" sz="3100" baseline="50000" dirty="0"/>
              <a:t>41</a:t>
            </a:r>
            <a:endParaRPr lang="fr-BE" sz="3100" baseline="50000" dirty="0"/>
          </a:p>
        </p:txBody>
      </p:sp>
      <p:graphicFrame>
        <p:nvGraphicFramePr>
          <p:cNvPr id="8" name="Content Placeholder 7"/>
          <p:cNvGraphicFramePr>
            <a:graphicFrameLocks noGrp="1"/>
          </p:cNvGraphicFramePr>
          <p:nvPr>
            <p:ph idx="1"/>
          </p:nvPr>
        </p:nvGraphicFramePr>
        <p:xfrm>
          <a:off x="395536" y="1412776"/>
          <a:ext cx="8229600" cy="5130794"/>
        </p:xfrm>
        <a:graphic>
          <a:graphicData uri="http://schemas.openxmlformats.org/drawingml/2006/table">
            <a:tbl>
              <a:tblPr bandRow="1">
                <a:tableStyleId>{1E171933-4619-4E11-9A3F-F7608DF75F80}</a:tableStyleId>
              </a:tblPr>
              <a:tblGrid>
                <a:gridCol w="3538736">
                  <a:extLst>
                    <a:ext uri="{9D8B030D-6E8A-4147-A177-3AD203B41FA5}">
                      <a16:colId xmlns:a16="http://schemas.microsoft.com/office/drawing/2014/main" val="20000"/>
                    </a:ext>
                  </a:extLst>
                </a:gridCol>
                <a:gridCol w="4690864">
                  <a:extLst>
                    <a:ext uri="{9D8B030D-6E8A-4147-A177-3AD203B41FA5}">
                      <a16:colId xmlns:a16="http://schemas.microsoft.com/office/drawing/2014/main" val="20001"/>
                    </a:ext>
                  </a:extLst>
                </a:gridCol>
              </a:tblGrid>
              <a:tr h="356502">
                <a:tc>
                  <a:txBody>
                    <a:bodyPr/>
                    <a:lstStyle/>
                    <a:p>
                      <a:r>
                        <a:rPr lang="ja-JP" altLang="en-US" sz="1200" dirty="0"/>
                        <a:t>ステンレスのリサイクル量は？</a:t>
                      </a:r>
                      <a:endParaRPr lang="fr-BE" sz="1200" dirty="0"/>
                    </a:p>
                  </a:txBody>
                  <a:tcPr/>
                </a:tc>
                <a:tc>
                  <a:txBody>
                    <a:bodyPr/>
                    <a:lstStyle/>
                    <a:p>
                      <a:r>
                        <a:rPr lang="fr-BE" sz="1200" dirty="0"/>
                        <a:t>60%</a:t>
                      </a:r>
                    </a:p>
                  </a:txBody>
                  <a:tcPr/>
                </a:tc>
                <a:extLst>
                  <a:ext uri="{0D108BD9-81ED-4DB2-BD59-A6C34878D82A}">
                    <a16:rowId xmlns:a16="http://schemas.microsoft.com/office/drawing/2014/main" val="10000"/>
                  </a:ext>
                </a:extLst>
              </a:tr>
              <a:tr h="356502">
                <a:tc>
                  <a:txBody>
                    <a:bodyPr/>
                    <a:lstStyle/>
                    <a:p>
                      <a:r>
                        <a:rPr lang="ja-JP" altLang="en-US" sz="1200" dirty="0"/>
                        <a:t>ステンレスは</a:t>
                      </a:r>
                      <a:r>
                        <a:rPr lang="en-US" altLang="ja-JP" sz="1200" dirty="0"/>
                        <a:t>100%</a:t>
                      </a:r>
                      <a:r>
                        <a:rPr lang="ja-JP" altLang="en-US" sz="1200" dirty="0"/>
                        <a:t>リサイクルできるか？</a:t>
                      </a:r>
                      <a:endParaRPr lang="fr-BE" sz="1200" dirty="0"/>
                    </a:p>
                  </a:txBody>
                  <a:tcPr/>
                </a:tc>
                <a:tc>
                  <a:txBody>
                    <a:bodyPr/>
                    <a:lstStyle/>
                    <a:p>
                      <a:r>
                        <a:rPr lang="fr-BE" sz="1200" dirty="0" err="1"/>
                        <a:t>Yes</a:t>
                      </a:r>
                      <a:endParaRPr lang="fr-BE" sz="1200" dirty="0"/>
                    </a:p>
                  </a:txBody>
                  <a:tcPr/>
                </a:tc>
                <a:extLst>
                  <a:ext uri="{0D108BD9-81ED-4DB2-BD59-A6C34878D82A}">
                    <a16:rowId xmlns:a16="http://schemas.microsoft.com/office/drawing/2014/main" val="10001"/>
                  </a:ext>
                </a:extLst>
              </a:tr>
              <a:tr h="356502">
                <a:tc>
                  <a:txBody>
                    <a:bodyPr/>
                    <a:lstStyle/>
                    <a:p>
                      <a:r>
                        <a:rPr lang="ja-JP" altLang="en-US" sz="1200" dirty="0"/>
                        <a:t>耐用年数が長いか？</a:t>
                      </a:r>
                      <a:endParaRPr lang="fr-BE" sz="1200" dirty="0"/>
                    </a:p>
                  </a:txBody>
                  <a:tcPr/>
                </a:tc>
                <a:tc>
                  <a:txBody>
                    <a:bodyPr/>
                    <a:lstStyle/>
                    <a:p>
                      <a:r>
                        <a:rPr lang="fr-BE" sz="1200" dirty="0"/>
                        <a:t>Yes </a:t>
                      </a:r>
                      <a:r>
                        <a:rPr lang="ja-JP" altLang="en-US" sz="1200" dirty="0"/>
                        <a:t>（メンテナンスや処分の頻度を減少できる）</a:t>
                      </a:r>
                      <a:endParaRPr lang="fr-BE" sz="1200" dirty="0"/>
                    </a:p>
                  </a:txBody>
                  <a:tcPr/>
                </a:tc>
                <a:extLst>
                  <a:ext uri="{0D108BD9-81ED-4DB2-BD59-A6C34878D82A}">
                    <a16:rowId xmlns:a16="http://schemas.microsoft.com/office/drawing/2014/main" val="10002"/>
                  </a:ext>
                </a:extLst>
              </a:tr>
              <a:tr h="356502">
                <a:tc>
                  <a:txBody>
                    <a:bodyPr/>
                    <a:lstStyle/>
                    <a:p>
                      <a:r>
                        <a:rPr lang="ja-JP" altLang="en-US" sz="1200" dirty="0"/>
                        <a:t>リサイクルの内容は？</a:t>
                      </a:r>
                      <a:endParaRPr lang="fr-BE" sz="1200" dirty="0"/>
                    </a:p>
                  </a:txBody>
                  <a:tcPr/>
                </a:tc>
                <a:tc>
                  <a:txBody>
                    <a:bodyPr/>
                    <a:lstStyle/>
                    <a:p>
                      <a:r>
                        <a:rPr lang="fr-BE" sz="1200" dirty="0"/>
                        <a:t>Yes </a:t>
                      </a:r>
                      <a:r>
                        <a:rPr lang="ja-JP" altLang="en-US" sz="1200" dirty="0"/>
                        <a:t>（消費者製品と産業製品の両方）</a:t>
                      </a:r>
                      <a:endParaRPr lang="fr-BE" sz="1200" dirty="0"/>
                    </a:p>
                  </a:txBody>
                  <a:tcPr/>
                </a:tc>
                <a:extLst>
                  <a:ext uri="{0D108BD9-81ED-4DB2-BD59-A6C34878D82A}">
                    <a16:rowId xmlns:a16="http://schemas.microsoft.com/office/drawing/2014/main" val="10003"/>
                  </a:ext>
                </a:extLst>
              </a:tr>
              <a:tr h="356502">
                <a:tc>
                  <a:txBody>
                    <a:bodyPr/>
                    <a:lstStyle/>
                    <a:p>
                      <a:r>
                        <a:rPr lang="ja-JP" altLang="en-US" sz="1200" dirty="0"/>
                        <a:t>建設廃棄物の埋め立てを回避できるか？</a:t>
                      </a:r>
                      <a:endParaRPr lang="fr-BE" sz="1200" dirty="0"/>
                    </a:p>
                  </a:txBody>
                  <a:tcPr/>
                </a:tc>
                <a:tc>
                  <a:txBody>
                    <a:bodyPr/>
                    <a:lstStyle/>
                    <a:p>
                      <a:r>
                        <a:rPr lang="fr-BE" sz="1200" dirty="0"/>
                        <a:t>Yes </a:t>
                      </a:r>
                      <a:r>
                        <a:rPr lang="ja-JP" altLang="en-US" sz="1200" dirty="0"/>
                        <a:t>（スクラップ価格が高く再利用の潜在性も高い）</a:t>
                      </a:r>
                      <a:endParaRPr lang="fr-BE" sz="1200" dirty="0"/>
                    </a:p>
                  </a:txBody>
                  <a:tcPr/>
                </a:tc>
                <a:extLst>
                  <a:ext uri="{0D108BD9-81ED-4DB2-BD59-A6C34878D82A}">
                    <a16:rowId xmlns:a16="http://schemas.microsoft.com/office/drawing/2014/main" val="10004"/>
                  </a:ext>
                </a:extLst>
              </a:tr>
              <a:tr h="356502">
                <a:tc>
                  <a:txBody>
                    <a:bodyPr/>
                    <a:lstStyle/>
                    <a:p>
                      <a:r>
                        <a:rPr lang="ja-JP" altLang="en-US" sz="1200" dirty="0"/>
                        <a:t>改修時に回収され再利用できるか？</a:t>
                      </a:r>
                      <a:endParaRPr lang="fr-BE" sz="1200" dirty="0"/>
                    </a:p>
                  </a:txBody>
                  <a:tcPr/>
                </a:tc>
                <a:tc>
                  <a:txBody>
                    <a:bodyPr/>
                    <a:lstStyle/>
                    <a:p>
                      <a:r>
                        <a:rPr lang="fr-BE" sz="1200" dirty="0" err="1"/>
                        <a:t>Yes</a:t>
                      </a:r>
                      <a:endParaRPr lang="fr-BE" sz="1200" dirty="0"/>
                    </a:p>
                  </a:txBody>
                  <a:tcPr/>
                </a:tc>
                <a:extLst>
                  <a:ext uri="{0D108BD9-81ED-4DB2-BD59-A6C34878D82A}">
                    <a16:rowId xmlns:a16="http://schemas.microsoft.com/office/drawing/2014/main" val="10005"/>
                  </a:ext>
                </a:extLst>
              </a:tr>
              <a:tr h="356502">
                <a:tc>
                  <a:txBody>
                    <a:bodyPr/>
                    <a:lstStyle/>
                    <a:p>
                      <a:r>
                        <a:rPr lang="ja-JP" altLang="en-US" sz="1200" dirty="0"/>
                        <a:t>排出物が少ない材料か？</a:t>
                      </a:r>
                      <a:endParaRPr lang="fr-BE" sz="1200" dirty="0"/>
                    </a:p>
                  </a:txBody>
                  <a:tcPr/>
                </a:tc>
                <a:tc>
                  <a:txBody>
                    <a:bodyPr/>
                    <a:lstStyle/>
                    <a:p>
                      <a:r>
                        <a:rPr lang="fr-BE" sz="1200" dirty="0"/>
                        <a:t>Yes </a:t>
                      </a:r>
                      <a:r>
                        <a:rPr lang="ja-JP" altLang="en-US" sz="1200" dirty="0"/>
                        <a:t>（塗装がないので排出量はゼロ）</a:t>
                      </a:r>
                      <a:endParaRPr lang="fr-BE" sz="1200" dirty="0"/>
                    </a:p>
                  </a:txBody>
                  <a:tcPr/>
                </a:tc>
                <a:extLst>
                  <a:ext uri="{0D108BD9-81ED-4DB2-BD59-A6C34878D82A}">
                    <a16:rowId xmlns:a16="http://schemas.microsoft.com/office/drawing/2014/main" val="10006"/>
                  </a:ext>
                </a:extLst>
              </a:tr>
              <a:tr h="395570">
                <a:tc>
                  <a:txBody>
                    <a:bodyPr/>
                    <a:lstStyle/>
                    <a:p>
                      <a:r>
                        <a:rPr lang="ja-JP" altLang="en-US" sz="1200" dirty="0"/>
                        <a:t>屋内の空気の質向上に有用か？</a:t>
                      </a:r>
                      <a:endParaRPr lang="fr-BE" sz="1200" dirty="0"/>
                    </a:p>
                  </a:txBody>
                  <a:tcPr/>
                </a:tc>
                <a:tc>
                  <a:txBody>
                    <a:bodyPr/>
                    <a:lstStyle/>
                    <a:p>
                      <a:r>
                        <a:rPr lang="fr-BE" sz="1200" dirty="0"/>
                        <a:t>Yes </a:t>
                      </a:r>
                      <a:r>
                        <a:rPr lang="ja-JP" altLang="en-US" sz="1200" dirty="0"/>
                        <a:t>（揮発性有機化合物は使用せず、細菌も除去され、耐食性のダクト使用）</a:t>
                      </a:r>
                      <a:endParaRPr lang="fr-BE" sz="1200" dirty="0"/>
                    </a:p>
                  </a:txBody>
                  <a:tcPr/>
                </a:tc>
                <a:extLst>
                  <a:ext uri="{0D108BD9-81ED-4DB2-BD59-A6C34878D82A}">
                    <a16:rowId xmlns:a16="http://schemas.microsoft.com/office/drawing/2014/main" val="10007"/>
                  </a:ext>
                </a:extLst>
              </a:tr>
              <a:tr h="356502">
                <a:tc>
                  <a:txBody>
                    <a:bodyPr/>
                    <a:lstStyle/>
                    <a:p>
                      <a:r>
                        <a:rPr lang="ja-JP" altLang="en-US" sz="1200" dirty="0"/>
                        <a:t>有害物質の使用回避に有用か？</a:t>
                      </a:r>
                      <a:endParaRPr lang="fr-BE" sz="1200" dirty="0"/>
                    </a:p>
                  </a:txBody>
                  <a:tcPr/>
                </a:tc>
                <a:tc>
                  <a:txBody>
                    <a:bodyPr/>
                    <a:lstStyle/>
                    <a:p>
                      <a:r>
                        <a:rPr lang="fr-BE" sz="1200" dirty="0"/>
                        <a:t>Yes </a:t>
                      </a:r>
                      <a:r>
                        <a:rPr lang="ja-JP" altLang="en-US" sz="1200" dirty="0"/>
                        <a:t>（長期のシロアリ防御もでき、屋根の流出液も少ない）</a:t>
                      </a:r>
                      <a:endParaRPr lang="fr-BE" sz="1200" dirty="0"/>
                    </a:p>
                  </a:txBody>
                  <a:tcPr/>
                </a:tc>
                <a:extLst>
                  <a:ext uri="{0D108BD9-81ED-4DB2-BD59-A6C34878D82A}">
                    <a16:rowId xmlns:a16="http://schemas.microsoft.com/office/drawing/2014/main" val="10008"/>
                  </a:ext>
                </a:extLst>
              </a:tr>
              <a:tr h="356502">
                <a:tc>
                  <a:txBody>
                    <a:bodyPr/>
                    <a:lstStyle/>
                    <a:p>
                      <a:r>
                        <a:rPr lang="ja-JP" altLang="en-US" sz="1200" dirty="0"/>
                        <a:t>省エネに有効か？</a:t>
                      </a:r>
                      <a:endParaRPr lang="fr-BE" sz="1200" dirty="0"/>
                    </a:p>
                  </a:txBody>
                  <a:tcPr/>
                </a:tc>
                <a:tc>
                  <a:txBody>
                    <a:bodyPr/>
                    <a:lstStyle/>
                    <a:p>
                      <a:r>
                        <a:rPr lang="fr-BE" sz="1200" dirty="0"/>
                        <a:t>Yes</a:t>
                      </a:r>
                      <a:r>
                        <a:rPr lang="ja-JP" altLang="en-US" sz="1200" dirty="0"/>
                        <a:t>（日よけ、屋根材）</a:t>
                      </a:r>
                      <a:endParaRPr lang="fr-BE" sz="1200" dirty="0"/>
                    </a:p>
                  </a:txBody>
                  <a:tcPr/>
                </a:tc>
                <a:extLst>
                  <a:ext uri="{0D108BD9-81ED-4DB2-BD59-A6C34878D82A}">
                    <a16:rowId xmlns:a16="http://schemas.microsoft.com/office/drawing/2014/main" val="10009"/>
                  </a:ext>
                </a:extLst>
              </a:tr>
              <a:tr h="356502">
                <a:tc>
                  <a:txBody>
                    <a:bodyPr/>
                    <a:lstStyle/>
                    <a:p>
                      <a:r>
                        <a:rPr lang="ja-JP" altLang="en-US" sz="1200" dirty="0"/>
                        <a:t>クリーン　エネルギーの生産に有用か？</a:t>
                      </a:r>
                      <a:endParaRPr lang="fr-BE" sz="1200" dirty="0"/>
                    </a:p>
                  </a:txBody>
                  <a:tcPr/>
                </a:tc>
                <a:tc>
                  <a:txBody>
                    <a:bodyPr/>
                    <a:lstStyle/>
                    <a:p>
                      <a:r>
                        <a:rPr lang="fr-BE" sz="1200" dirty="0"/>
                        <a:t>Yes </a:t>
                      </a:r>
                      <a:r>
                        <a:rPr lang="ja-JP" altLang="en-US" sz="1200" dirty="0"/>
                        <a:t>（ソーラーパネル、発電所の気体洗浄装置）</a:t>
                      </a:r>
                      <a:endParaRPr lang="fr-BE" sz="1200" dirty="0"/>
                    </a:p>
                  </a:txBody>
                  <a:tcPr/>
                </a:tc>
                <a:extLst>
                  <a:ext uri="{0D108BD9-81ED-4DB2-BD59-A6C34878D82A}">
                    <a16:rowId xmlns:a16="http://schemas.microsoft.com/office/drawing/2014/main" val="10010"/>
                  </a:ext>
                </a:extLst>
              </a:tr>
              <a:tr h="356502">
                <a:tc>
                  <a:txBody>
                    <a:bodyPr/>
                    <a:lstStyle/>
                    <a:p>
                      <a:r>
                        <a:rPr lang="ja-JP" altLang="en-US" sz="1200" dirty="0"/>
                        <a:t>水の保存に有用か？</a:t>
                      </a:r>
                      <a:endParaRPr lang="fr-BE" sz="1200" dirty="0"/>
                    </a:p>
                  </a:txBody>
                  <a:tcPr/>
                </a:tc>
                <a:tc>
                  <a:txBody>
                    <a:bodyPr/>
                    <a:lstStyle/>
                    <a:p>
                      <a:r>
                        <a:rPr lang="fr-BE" sz="1200" dirty="0"/>
                        <a:t>Yes </a:t>
                      </a:r>
                      <a:r>
                        <a:rPr lang="ja-JP" altLang="en-US" sz="1200" dirty="0"/>
                        <a:t>（耐食・耐震の水位線や水槽に使用）</a:t>
                      </a:r>
                      <a:endParaRPr lang="fr-BE" sz="1200" dirty="0"/>
                    </a:p>
                  </a:txBody>
                  <a:tcPr/>
                </a:tc>
                <a:extLst>
                  <a:ext uri="{0D108BD9-81ED-4DB2-BD59-A6C34878D82A}">
                    <a16:rowId xmlns:a16="http://schemas.microsoft.com/office/drawing/2014/main" val="10011"/>
                  </a:ext>
                </a:extLst>
              </a:tr>
              <a:tr h="356502">
                <a:tc>
                  <a:txBody>
                    <a:bodyPr/>
                    <a:lstStyle/>
                    <a:p>
                      <a:r>
                        <a:rPr lang="ja-JP" altLang="en-US" sz="1200" dirty="0"/>
                        <a:t>反射パネルは自然光を増加するか？</a:t>
                      </a:r>
                      <a:endParaRPr lang="fr-BE" sz="1200" dirty="0"/>
                    </a:p>
                  </a:txBody>
                  <a:tcPr/>
                </a:tc>
                <a:tc>
                  <a:txBody>
                    <a:bodyPr/>
                    <a:lstStyle/>
                    <a:p>
                      <a:r>
                        <a:rPr lang="fr-BE" sz="1200" dirty="0" err="1"/>
                        <a:t>Yes</a:t>
                      </a:r>
                      <a:endParaRPr lang="fr-BE" sz="1200" dirty="0"/>
                    </a:p>
                  </a:txBody>
                  <a:tcPr/>
                </a:tc>
                <a:extLst>
                  <a:ext uri="{0D108BD9-81ED-4DB2-BD59-A6C34878D82A}">
                    <a16:rowId xmlns:a16="http://schemas.microsoft.com/office/drawing/2014/main" val="10012"/>
                  </a:ext>
                </a:extLst>
              </a:tr>
              <a:tr h="395570">
                <a:tc>
                  <a:txBody>
                    <a:bodyPr/>
                    <a:lstStyle/>
                    <a:p>
                      <a:r>
                        <a:rPr lang="ja-JP" altLang="en-US" sz="1200" dirty="0"/>
                        <a:t>他の材料の耐用年数を延ばせるか？</a:t>
                      </a:r>
                      <a:endParaRPr lang="fr-BE" sz="1200" dirty="0"/>
                    </a:p>
                  </a:txBody>
                  <a:tcPr/>
                </a:tc>
                <a:tc>
                  <a:txBody>
                    <a:bodyPr/>
                    <a:lstStyle/>
                    <a:p>
                      <a:r>
                        <a:rPr lang="fr-BE" sz="1200" dirty="0"/>
                        <a:t>Yes</a:t>
                      </a:r>
                      <a:r>
                        <a:rPr lang="ja-JP" altLang="en-US" sz="1200" dirty="0"/>
                        <a:t>石や石積のアンカーボルト、木や耐用年数の長い金属の締め具）</a:t>
                      </a:r>
                      <a:endParaRPr lang="fr-BE" sz="1200" dirty="0"/>
                    </a:p>
                  </a:txBody>
                  <a:tcPr/>
                </a:tc>
                <a:extLst>
                  <a:ext uri="{0D108BD9-81ED-4DB2-BD59-A6C34878D82A}">
                    <a16:rowId xmlns:a16="http://schemas.microsoft.com/office/drawing/2014/main" val="10013"/>
                  </a:ext>
                </a:extLst>
              </a:tr>
            </a:tbl>
          </a:graphicData>
        </a:graphic>
      </p:graphicFrame>
      <p:sp>
        <p:nvSpPr>
          <p:cNvPr id="5" name="Slide Number Placeholder 3">
            <a:extLst>
              <a:ext uri="{FF2B5EF4-FFF2-40B4-BE49-F238E27FC236}">
                <a16:creationId xmlns:a16="http://schemas.microsoft.com/office/drawing/2014/main" id="{27F016E9-2EB5-415C-8699-3F15B8F51D58}"/>
              </a:ext>
            </a:extLst>
          </p:cNvPr>
          <p:cNvSpPr>
            <a:spLocks noGrp="1"/>
          </p:cNvSpPr>
          <p:nvPr>
            <p:ph type="sldNum" sz="quarter" idx="12"/>
          </p:nvPr>
        </p:nvSpPr>
        <p:spPr>
          <a:xfrm>
            <a:off x="8718872" y="6465272"/>
            <a:ext cx="396000" cy="365125"/>
          </a:xfrm>
        </p:spPr>
        <p:txBody>
          <a:bodyPr lIns="0" tIns="0" rIns="0" bIns="0"/>
          <a:lstStyle/>
          <a:p>
            <a:fld id="{BF73EC7F-79ED-4C17-9829-92AE53B2AB65}" type="slidenum">
              <a:rPr lang="fr-BE" smtClean="0"/>
              <a:t>38</a:t>
            </a:fld>
            <a:endParaRPr lang="fr-BE" dirty="0"/>
          </a:p>
        </p:txBody>
      </p:sp>
    </p:spTree>
    <p:extLst>
      <p:ext uri="{BB962C8B-B14F-4D97-AF65-F5344CB8AC3E}">
        <p14:creationId xmlns:p14="http://schemas.microsoft.com/office/powerpoint/2010/main" val="16024834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まとめ</a:t>
            </a:r>
            <a:endParaRPr lang="fr-BE" dirty="0"/>
          </a:p>
        </p:txBody>
      </p:sp>
      <p:sp>
        <p:nvSpPr>
          <p:cNvPr id="3" name="Content Placeholder 2"/>
          <p:cNvSpPr>
            <a:spLocks noGrp="1"/>
          </p:cNvSpPr>
          <p:nvPr>
            <p:ph idx="1"/>
          </p:nvPr>
        </p:nvSpPr>
        <p:spPr>
          <a:xfrm>
            <a:off x="457200" y="1268760"/>
            <a:ext cx="8229600" cy="5184576"/>
          </a:xfrm>
        </p:spPr>
        <p:txBody>
          <a:bodyPr>
            <a:noAutofit/>
          </a:bodyPr>
          <a:lstStyle/>
          <a:p>
            <a:pPr algn="just">
              <a:lnSpc>
                <a:spcPct val="120000"/>
              </a:lnSpc>
            </a:pPr>
            <a:r>
              <a:rPr lang="ja-JP" altLang="en-US" sz="2000" dirty="0"/>
              <a:t>サステナビリティはステンレス業界にとり将来の大きな、かつ重要な課題である。リサイクル性と生産プロセスの改良によりステンレスの二酸化炭素排出量を削減する取組が行われている。</a:t>
            </a:r>
          </a:p>
          <a:p>
            <a:pPr algn="just">
              <a:lnSpc>
                <a:spcPct val="120000"/>
              </a:lnSpc>
            </a:pPr>
            <a:r>
              <a:rPr lang="ja-JP" altLang="en-US" sz="2000" dirty="0"/>
              <a:t>ステンレスは材料選定の設計段階で考慮されるべき下記のような様々な特性の相乗効果を持っている。</a:t>
            </a:r>
          </a:p>
          <a:p>
            <a:pPr lvl="1" algn="just">
              <a:lnSpc>
                <a:spcPct val="120000"/>
              </a:lnSpc>
            </a:pPr>
            <a:r>
              <a:rPr lang="ja-JP" altLang="en-US" sz="1700" dirty="0"/>
              <a:t>機械的性質</a:t>
            </a:r>
          </a:p>
          <a:p>
            <a:pPr lvl="1" algn="just">
              <a:lnSpc>
                <a:spcPct val="120000"/>
              </a:lnSpc>
            </a:pPr>
            <a:r>
              <a:rPr lang="ja-JP" altLang="en-US" sz="1700" dirty="0"/>
              <a:t>耐食性</a:t>
            </a:r>
          </a:p>
          <a:p>
            <a:pPr lvl="1" algn="just">
              <a:lnSpc>
                <a:spcPct val="120000"/>
              </a:lnSpc>
            </a:pPr>
            <a:r>
              <a:rPr lang="ja-JP" altLang="en-US" sz="1700" dirty="0"/>
              <a:t>耐火性</a:t>
            </a:r>
          </a:p>
          <a:p>
            <a:pPr lvl="1" algn="just">
              <a:lnSpc>
                <a:spcPct val="120000"/>
              </a:lnSpc>
            </a:pPr>
            <a:r>
              <a:rPr lang="ja-JP" altLang="en-US" sz="1700" dirty="0"/>
              <a:t>リサイクル性</a:t>
            </a:r>
          </a:p>
          <a:p>
            <a:pPr lvl="1" algn="just">
              <a:lnSpc>
                <a:spcPct val="120000"/>
              </a:lnSpc>
            </a:pPr>
            <a:r>
              <a:rPr lang="ja-JP" altLang="en-US" sz="1700" dirty="0"/>
              <a:t>耐久性</a:t>
            </a:r>
          </a:p>
          <a:p>
            <a:pPr lvl="1" algn="just">
              <a:lnSpc>
                <a:spcPct val="120000"/>
              </a:lnSpc>
            </a:pPr>
            <a:r>
              <a:rPr lang="ja-JP" altLang="en-US" sz="1700" dirty="0"/>
              <a:t>安価なメンテナンス・コスト</a:t>
            </a:r>
          </a:p>
          <a:p>
            <a:pPr lvl="1" algn="just">
              <a:lnSpc>
                <a:spcPct val="120000"/>
              </a:lnSpc>
            </a:pPr>
            <a:r>
              <a:rPr lang="ja-JP" altLang="en-US" sz="1700" dirty="0"/>
              <a:t>中性で衛生的</a:t>
            </a:r>
          </a:p>
          <a:p>
            <a:pPr lvl="1" algn="just">
              <a:lnSpc>
                <a:spcPct val="120000"/>
              </a:lnSpc>
            </a:pPr>
            <a:r>
              <a:rPr lang="ja-JP" altLang="en-US" sz="1700" dirty="0"/>
              <a:t>美観</a:t>
            </a:r>
          </a:p>
          <a:p>
            <a:pPr lvl="1" algn="just">
              <a:lnSpc>
                <a:spcPct val="120000"/>
              </a:lnSpc>
            </a:pPr>
            <a:r>
              <a:rPr lang="ja-JP" altLang="en-US" sz="1700" dirty="0"/>
              <a:t>雨水に対して中性</a:t>
            </a:r>
          </a:p>
        </p:txBody>
      </p:sp>
      <p:sp>
        <p:nvSpPr>
          <p:cNvPr id="5" name="Slide Number Placeholder 3">
            <a:extLst>
              <a:ext uri="{FF2B5EF4-FFF2-40B4-BE49-F238E27FC236}">
                <a16:creationId xmlns:a16="http://schemas.microsoft.com/office/drawing/2014/main" id="{750BF4DB-C33C-4140-9C29-58E55A6FB51F}"/>
              </a:ext>
            </a:extLst>
          </p:cNvPr>
          <p:cNvSpPr>
            <a:spLocks noGrp="1"/>
          </p:cNvSpPr>
          <p:nvPr>
            <p:ph type="sldNum" sz="quarter" idx="12"/>
          </p:nvPr>
        </p:nvSpPr>
        <p:spPr>
          <a:xfrm>
            <a:off x="8718872" y="6465272"/>
            <a:ext cx="396000" cy="365125"/>
          </a:xfrm>
        </p:spPr>
        <p:txBody>
          <a:bodyPr lIns="0" tIns="0" rIns="0" bIns="0"/>
          <a:lstStyle/>
          <a:p>
            <a:fld id="{BF73EC7F-79ED-4C17-9829-92AE53B2AB65}" type="slidenum">
              <a:rPr lang="fr-BE" smtClean="0"/>
              <a:t>39</a:t>
            </a:fld>
            <a:endParaRPr lang="fr-BE" dirty="0"/>
          </a:p>
        </p:txBody>
      </p:sp>
    </p:spTree>
    <p:extLst>
      <p:ext uri="{BB962C8B-B14F-4D97-AF65-F5344CB8AC3E}">
        <p14:creationId xmlns:p14="http://schemas.microsoft.com/office/powerpoint/2010/main" val="425666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ja-JP" altLang="en-US" dirty="0"/>
              <a:t>定義</a:t>
            </a:r>
            <a:endParaRPr lang="en-US" dirty="0"/>
          </a:p>
        </p:txBody>
      </p:sp>
      <p:sp>
        <p:nvSpPr>
          <p:cNvPr id="8" name="Content Placeholder 7"/>
          <p:cNvSpPr>
            <a:spLocks noGrp="1"/>
          </p:cNvSpPr>
          <p:nvPr>
            <p:ph idx="1"/>
          </p:nvPr>
        </p:nvSpPr>
        <p:spPr/>
        <p:txBody>
          <a:bodyPr>
            <a:normAutofit/>
          </a:bodyPr>
          <a:lstStyle/>
          <a:p>
            <a:pPr marL="0" indent="0" algn="just">
              <a:buNone/>
            </a:pPr>
            <a:r>
              <a:rPr lang="ja-JP" altLang="en-US" sz="2000" b="1" dirty="0">
                <a:solidFill>
                  <a:srgbClr val="00B050"/>
                </a:solidFill>
              </a:rPr>
              <a:t>安全指標：</a:t>
            </a:r>
            <a:r>
              <a:rPr lang="fr-FR" sz="2000" b="1" dirty="0">
                <a:solidFill>
                  <a:srgbClr val="00B050"/>
                </a:solidFill>
              </a:rPr>
              <a:t>   </a:t>
            </a:r>
          </a:p>
          <a:p>
            <a:pPr algn="just"/>
            <a:r>
              <a:rPr lang="ja-JP" altLang="en-US" sz="2000" b="1" dirty="0">
                <a:solidFill>
                  <a:srgbClr val="0070C0"/>
                </a:solidFill>
              </a:rPr>
              <a:t>休業災害：</a:t>
            </a:r>
            <a:r>
              <a:rPr lang="ja-JP" altLang="en-US" sz="2000" dirty="0"/>
              <a:t>休業災害頻度率は</a:t>
            </a:r>
            <a:r>
              <a:rPr lang="en-US" altLang="ja-JP" sz="2000" dirty="0"/>
              <a:t>1,000,000</a:t>
            </a:r>
            <a:r>
              <a:rPr lang="ja-JP" altLang="en-US" sz="2000" dirty="0"/>
              <a:t>労働時間毎の休業災害の回数を示す</a:t>
            </a:r>
            <a:r>
              <a:rPr lang="ja-JP" altLang="en-US" sz="2000" baseline="30000" dirty="0"/>
              <a:t>（</a:t>
            </a:r>
            <a:r>
              <a:rPr lang="en-US" altLang="ja-JP" sz="2000" baseline="30000" dirty="0"/>
              <a:t>1</a:t>
            </a:r>
            <a:r>
              <a:rPr lang="ja-JP" altLang="en-US" sz="2000" baseline="30000" dirty="0"/>
              <a:t>）</a:t>
            </a:r>
            <a:r>
              <a:rPr lang="ja-JP" altLang="en-US" sz="2000" dirty="0"/>
              <a:t>。</a:t>
            </a:r>
            <a:endParaRPr lang="en-US" sz="2000" baseline="30000" dirty="0"/>
          </a:p>
          <a:p>
            <a:pPr algn="just"/>
            <a:endParaRPr lang="en-US" sz="2000" dirty="0"/>
          </a:p>
          <a:p>
            <a:pPr marL="0" indent="0" algn="just">
              <a:buNone/>
            </a:pPr>
            <a:r>
              <a:rPr lang="ja-JP" altLang="en-US" sz="2000" b="1" dirty="0">
                <a:solidFill>
                  <a:srgbClr val="00B050"/>
                </a:solidFill>
              </a:rPr>
              <a:t>リサイクル指標：</a:t>
            </a:r>
            <a:endParaRPr lang="fr-FR" sz="2000" b="1" dirty="0">
              <a:solidFill>
                <a:srgbClr val="00B050"/>
              </a:solidFill>
            </a:endParaRPr>
          </a:p>
          <a:p>
            <a:pPr algn="just"/>
            <a:r>
              <a:rPr lang="ja-JP" altLang="en-US" sz="2000" b="1" dirty="0">
                <a:solidFill>
                  <a:srgbClr val="0070C0"/>
                </a:solidFill>
              </a:rPr>
              <a:t>リサイクル率：</a:t>
            </a:r>
            <a:r>
              <a:rPr lang="fr-FR" sz="2000" b="1" dirty="0">
                <a:solidFill>
                  <a:srgbClr val="0070C0"/>
                </a:solidFill>
                <a:sym typeface="Wingdings" pitchFamily="2" charset="2"/>
              </a:rPr>
              <a:t> </a:t>
            </a:r>
            <a:r>
              <a:rPr lang="ja-JP" altLang="en-US" sz="2000" dirty="0"/>
              <a:t>耐用年数</a:t>
            </a:r>
            <a:r>
              <a:rPr lang="en-US" altLang="ja-JP" sz="2000" dirty="0"/>
              <a:t>(EOL)</a:t>
            </a:r>
            <a:r>
              <a:rPr lang="ja-JP" altLang="en-US" sz="2000" dirty="0"/>
              <a:t>経過後の金属がどの程度回収されてリサイクル・チェーン（埋め立てに回される金属に対して）に入ってくるかを示す</a:t>
            </a:r>
            <a:r>
              <a:rPr lang="en-US" altLang="ja-JP" sz="2000" baseline="30000" dirty="0"/>
              <a:t>(5)</a:t>
            </a:r>
            <a:r>
              <a:rPr lang="ja-JP" altLang="en-US" sz="2000" dirty="0" err="1"/>
              <a:t>。</a:t>
            </a:r>
            <a:endParaRPr lang="en-US" altLang="ja-JP" sz="2000" baseline="30000" dirty="0"/>
          </a:p>
          <a:p>
            <a:pPr algn="just"/>
            <a:r>
              <a:rPr lang="ja-JP" altLang="en-US" sz="2000" b="1" dirty="0">
                <a:solidFill>
                  <a:srgbClr val="0070C0"/>
                </a:solidFill>
              </a:rPr>
              <a:t>リサイクル量：</a:t>
            </a:r>
            <a:r>
              <a:rPr lang="fr-FR" sz="2000" b="1" dirty="0">
                <a:solidFill>
                  <a:srgbClr val="0070C0"/>
                </a:solidFill>
              </a:rPr>
              <a:t> </a:t>
            </a:r>
            <a:r>
              <a:rPr lang="ja-JP" altLang="en-US" sz="2000" dirty="0"/>
              <a:t>製品が消費者に渡った後および消費者に渡る前にリサイクルされた材料の質量の割合と定義されている</a:t>
            </a:r>
            <a:r>
              <a:rPr lang="en-US" altLang="ja-JP" sz="2000" baseline="30000" dirty="0"/>
              <a:t>(6)</a:t>
            </a:r>
            <a:r>
              <a:rPr lang="ja-JP" altLang="en-US" sz="2000" dirty="0" err="1"/>
              <a:t>。</a:t>
            </a:r>
            <a:endParaRPr lang="en-US" sz="2000" baseline="30000" dirty="0"/>
          </a:p>
          <a:p>
            <a:pPr algn="just"/>
            <a:r>
              <a:rPr lang="ja-JP" altLang="en-US" sz="2000" b="1" dirty="0">
                <a:solidFill>
                  <a:srgbClr val="0070C0"/>
                </a:solidFill>
                <a:cs typeface="Arial" pitchFamily="34" charset="0"/>
                <a:sym typeface="Wingdings"/>
              </a:rPr>
              <a:t>固形廃棄物負荷（</a:t>
            </a:r>
            <a:r>
              <a:rPr lang="en-US" altLang="ja-JP" sz="2000" b="1" dirty="0">
                <a:solidFill>
                  <a:srgbClr val="0070C0"/>
                </a:solidFill>
                <a:cs typeface="Arial" pitchFamily="34" charset="0"/>
                <a:sym typeface="Wingdings"/>
              </a:rPr>
              <a:t>SWB</a:t>
            </a:r>
            <a:r>
              <a:rPr lang="ja-JP" altLang="en-US" sz="2000" b="1" dirty="0">
                <a:solidFill>
                  <a:srgbClr val="0070C0"/>
                </a:solidFill>
                <a:cs typeface="Arial" pitchFamily="34" charset="0"/>
                <a:sym typeface="Wingdings"/>
              </a:rPr>
              <a:t>；</a:t>
            </a:r>
            <a:r>
              <a:rPr lang="en-US" sz="1600" dirty="0">
                <a:solidFill>
                  <a:srgbClr val="0070C0"/>
                </a:solidFill>
                <a:cs typeface="Arial" pitchFamily="34" charset="0"/>
                <a:sym typeface="Wingdings"/>
              </a:rPr>
              <a:t>Solid Waste Burden</a:t>
            </a:r>
            <a:r>
              <a:rPr lang="ja-JP" altLang="en-US" sz="2000" b="1" dirty="0">
                <a:solidFill>
                  <a:srgbClr val="0070C0"/>
                </a:solidFill>
                <a:cs typeface="Arial" pitchFamily="34" charset="0"/>
                <a:sym typeface="Wingdings"/>
              </a:rPr>
              <a:t>）：</a:t>
            </a:r>
            <a:r>
              <a:rPr lang="en-US" sz="2000" b="1" dirty="0">
                <a:solidFill>
                  <a:srgbClr val="0070C0"/>
                </a:solidFill>
                <a:cs typeface="Arial" pitchFamily="34" charset="0"/>
                <a:sym typeface="Wingdings"/>
              </a:rPr>
              <a:t> </a:t>
            </a:r>
            <a:r>
              <a:rPr lang="ja-JP" altLang="en-US" sz="2000" dirty="0">
                <a:cs typeface="Arial" pitchFamily="34" charset="0"/>
                <a:sym typeface="Wingdings"/>
              </a:rPr>
              <a:t>鉱山廃棄物、鉱選クズや電力発電所の灰などが含まれる</a:t>
            </a:r>
            <a:endParaRPr lang="en-US" sz="2000" dirty="0">
              <a:cs typeface="Arial" pitchFamily="34" charset="0"/>
              <a:sym typeface="Wingdings"/>
            </a:endParaRPr>
          </a:p>
        </p:txBody>
      </p:sp>
      <p:sp>
        <p:nvSpPr>
          <p:cNvPr id="6" name="Slide Number Placeholder 3">
            <a:extLst>
              <a:ext uri="{FF2B5EF4-FFF2-40B4-BE49-F238E27FC236}">
                <a16:creationId xmlns:a16="http://schemas.microsoft.com/office/drawing/2014/main" id="{EBB88381-5649-4069-8C04-002B4F4D4D7C}"/>
              </a:ext>
            </a:extLst>
          </p:cNvPr>
          <p:cNvSpPr>
            <a:spLocks noGrp="1"/>
          </p:cNvSpPr>
          <p:nvPr>
            <p:ph type="sldNum" sz="quarter" idx="12"/>
          </p:nvPr>
        </p:nvSpPr>
        <p:spPr>
          <a:xfrm>
            <a:off x="8718872" y="6465272"/>
            <a:ext cx="396000" cy="365125"/>
          </a:xfrm>
        </p:spPr>
        <p:txBody>
          <a:bodyPr lIns="0" tIns="0" rIns="0" bIns="0"/>
          <a:lstStyle/>
          <a:p>
            <a:fld id="{BF73EC7F-79ED-4C17-9829-92AE53B2AB65}" type="slidenum">
              <a:rPr lang="fr-BE" smtClean="0"/>
              <a:t>4</a:t>
            </a:fld>
            <a:endParaRPr lang="fr-BE"/>
          </a:p>
        </p:txBody>
      </p:sp>
    </p:spTree>
    <p:extLst>
      <p:ext uri="{BB962C8B-B14F-4D97-AF65-F5344CB8AC3E}">
        <p14:creationId xmlns:p14="http://schemas.microsoft.com/office/powerpoint/2010/main" val="2536593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参考サイト・文献</a:t>
            </a:r>
            <a:endParaRPr lang="en-GB" dirty="0"/>
          </a:p>
        </p:txBody>
      </p:sp>
      <p:sp>
        <p:nvSpPr>
          <p:cNvPr id="3" name="Content Placeholder 2"/>
          <p:cNvSpPr>
            <a:spLocks noGrp="1"/>
          </p:cNvSpPr>
          <p:nvPr>
            <p:ph idx="1"/>
          </p:nvPr>
        </p:nvSpPr>
        <p:spPr>
          <a:xfrm>
            <a:off x="457200" y="1600200"/>
            <a:ext cx="8229600" cy="4853136"/>
          </a:xfrm>
        </p:spPr>
        <p:txBody>
          <a:bodyPr>
            <a:noAutofit/>
          </a:bodyPr>
          <a:lstStyle/>
          <a:p>
            <a:pPr marL="514350" indent="-514350">
              <a:buFont typeface="+mj-lt"/>
              <a:buAutoNum type="arabicPeriod"/>
            </a:pPr>
            <a:r>
              <a:rPr lang="fr-FR" sz="1400" dirty="0">
                <a:hlinkClick r:id="rId2"/>
              </a:rPr>
              <a:t>https://www.worldsteel.org/en/dam/jcr:a5cd469c-89cb-4d57-9ad8-13a0d86d65f0/Sustainability+indicator+definitions+and+relevance.pdf</a:t>
            </a:r>
            <a:r>
              <a:rPr lang="fr-FR" sz="1400" dirty="0"/>
              <a:t> </a:t>
            </a:r>
          </a:p>
          <a:p>
            <a:pPr marL="514350" indent="-514350">
              <a:buFont typeface="+mj-lt"/>
              <a:buAutoNum type="arabicPeriod"/>
            </a:pPr>
            <a:r>
              <a:rPr lang="fr-FR" sz="1400" dirty="0">
                <a:hlinkClick r:id="rId3"/>
              </a:rPr>
              <a:t>http://ghginstitute.org/2010/06/28/what-is-a-global-warming-potential/</a:t>
            </a:r>
            <a:r>
              <a:rPr lang="fr-FR" sz="1400" dirty="0"/>
              <a:t> </a:t>
            </a:r>
          </a:p>
          <a:p>
            <a:pPr marL="514350" indent="-514350">
              <a:buFont typeface="+mj-lt"/>
              <a:buAutoNum type="arabicPeriod"/>
            </a:pPr>
            <a:r>
              <a:rPr lang="fr-FR" sz="1400" dirty="0">
                <a:hlinkClick r:id="rId4"/>
              </a:rPr>
              <a:t>http://eplca.jrc.ec.europa.eu/uploads/ILCD-Handbook-General-guide-for-LCA-DETAILED-GUIDANCE-12March2010-ISBN-fin-v1.0-EN.pdf</a:t>
            </a:r>
            <a:endParaRPr lang="fr-FR" sz="1400" dirty="0"/>
          </a:p>
          <a:p>
            <a:pPr marL="514350" indent="-514350">
              <a:buFont typeface="+mj-lt"/>
              <a:buAutoNum type="arabicPeriod"/>
            </a:pPr>
            <a:r>
              <a:rPr lang="en-US" sz="1400" dirty="0">
                <a:hlinkClick r:id="rId5"/>
              </a:rPr>
              <a:t>https://www.gsa.gov/portal/content/101197</a:t>
            </a:r>
            <a:r>
              <a:rPr lang="en-US" sz="1400" dirty="0"/>
              <a:t> </a:t>
            </a:r>
          </a:p>
          <a:p>
            <a:pPr marL="514350" indent="-514350">
              <a:buFont typeface="+mj-lt"/>
              <a:buAutoNum type="arabicPeriod"/>
            </a:pPr>
            <a:r>
              <a:rPr lang="en-US" sz="1400" dirty="0"/>
              <a:t>Recycled content is defined in accordance with the ISO Standard 14021 -Environmental labels and declarations - Self declared  environmental claims (Type II environmental labeling). </a:t>
            </a:r>
          </a:p>
          <a:p>
            <a:pPr marL="514350" indent="-514350">
              <a:buFont typeface="+mj-lt"/>
              <a:buAutoNum type="arabicPeriod"/>
            </a:pPr>
            <a:r>
              <a:rPr lang="en-US" sz="1400" dirty="0">
                <a:hlinkClick r:id="rId6"/>
              </a:rPr>
              <a:t>http://www.greenspec.co.uk/building-design/recycled-content/</a:t>
            </a:r>
            <a:r>
              <a:rPr lang="en-US" sz="1400" dirty="0"/>
              <a:t> </a:t>
            </a:r>
          </a:p>
          <a:p>
            <a:pPr marL="514350" indent="-514350">
              <a:buFont typeface="+mj-lt"/>
              <a:buAutoNum type="arabicPeriod"/>
            </a:pPr>
            <a:r>
              <a:rPr lang="en-US" sz="1400" dirty="0">
                <a:hlinkClick r:id="rId7"/>
              </a:rPr>
              <a:t>http://www.fao.org/docrep/u2246e/u2246e02.htm</a:t>
            </a:r>
            <a:endParaRPr lang="en-US" sz="1400" dirty="0"/>
          </a:p>
          <a:p>
            <a:pPr marL="514350" indent="-514350">
              <a:buFont typeface="+mj-lt"/>
              <a:buAutoNum type="arabicPeriod"/>
            </a:pPr>
            <a:r>
              <a:rPr lang="en-US" sz="1400" dirty="0"/>
              <a:t>B. Rossi. Stainless steel in structures: Fourth International Structural Stainless Steel Experts Seminar. Ascot, UK. 6-7 December 2012.</a:t>
            </a:r>
          </a:p>
          <a:p>
            <a:pPr marL="514350" indent="-514350">
              <a:buFont typeface="+mj-lt"/>
              <a:buAutoNum type="arabicPeriod"/>
            </a:pPr>
            <a:r>
              <a:rPr lang="fr-BE" sz="1400" dirty="0"/>
              <a:t>Source: Yale </a:t>
            </a:r>
            <a:r>
              <a:rPr lang="fr-BE" sz="1400" dirty="0" err="1"/>
              <a:t>University</a:t>
            </a:r>
            <a:r>
              <a:rPr lang="fr-BE" sz="1400" dirty="0"/>
              <a:t>/ISSF Stainless Steel Project, 2013</a:t>
            </a:r>
          </a:p>
          <a:p>
            <a:pPr marL="514350" indent="-514350">
              <a:buFont typeface="+mj-lt"/>
              <a:buAutoNum type="arabicPeriod"/>
            </a:pPr>
            <a:r>
              <a:rPr lang="en-US" sz="1400" dirty="0"/>
              <a:t>B. Rossi. ArcelorMittal International Scientific Network in Steel Construction Sustainability Workshop and Third Plenary Meeting, </a:t>
            </a:r>
            <a:r>
              <a:rPr lang="en-US" sz="1400" dirty="0" err="1"/>
              <a:t>Bruxelles</a:t>
            </a:r>
            <a:r>
              <a:rPr lang="en-US" sz="1400" dirty="0"/>
              <a:t>, 2010. </a:t>
            </a:r>
          </a:p>
          <a:p>
            <a:pPr marL="514350" indent="-514350">
              <a:buFont typeface="+mj-lt"/>
              <a:buAutoNum type="arabicPeriod"/>
            </a:pPr>
            <a:r>
              <a:rPr lang="en-US" sz="1400" dirty="0"/>
              <a:t>B. Rossi. Stainless steel in structures: Fourth International Structural Stainless Steel Experts Seminar. Ascot, UK. 6-7 December 2012.</a:t>
            </a:r>
          </a:p>
          <a:p>
            <a:pPr marL="514350" indent="-514350">
              <a:buFont typeface="+mj-lt"/>
              <a:buAutoNum type="arabicPeriod" startAt="13"/>
            </a:pPr>
            <a:r>
              <a:rPr lang="en-US" sz="1400" dirty="0"/>
              <a:t>T.E. Norgate, S. </a:t>
            </a:r>
            <a:r>
              <a:rPr lang="en-US" sz="1400" dirty="0" err="1"/>
              <a:t>Jahanshahi</a:t>
            </a:r>
            <a:r>
              <a:rPr lang="en-US" sz="1400" dirty="0"/>
              <a:t>, W.J. Rankin. Assessing the environmental impact of metal production processes. Journal of Cleaner Production 15 (2007), 838-848.</a:t>
            </a:r>
          </a:p>
          <a:p>
            <a:pPr marL="514350" indent="-514350">
              <a:buFont typeface="+mj-lt"/>
              <a:buAutoNum type="arabicPeriod" startAt="13"/>
            </a:pPr>
            <a:r>
              <a:rPr lang="fr-FR" sz="1400" dirty="0">
                <a:hlinkClick r:id="rId8"/>
              </a:rPr>
              <a:t>http://www.worldstainless.org/Files/issf/Animations/Recycling/flash.html</a:t>
            </a:r>
            <a:endParaRPr lang="fr-FR" sz="1400" dirty="0"/>
          </a:p>
        </p:txBody>
      </p:sp>
      <p:sp>
        <p:nvSpPr>
          <p:cNvPr id="5" name="Slide Number Placeholder 3">
            <a:extLst>
              <a:ext uri="{FF2B5EF4-FFF2-40B4-BE49-F238E27FC236}">
                <a16:creationId xmlns:a16="http://schemas.microsoft.com/office/drawing/2014/main" id="{96BC38A7-F7D9-4BCC-8D5B-59168E7B5DE8}"/>
              </a:ext>
            </a:extLst>
          </p:cNvPr>
          <p:cNvSpPr>
            <a:spLocks noGrp="1"/>
          </p:cNvSpPr>
          <p:nvPr>
            <p:ph type="sldNum" sz="quarter" idx="12"/>
          </p:nvPr>
        </p:nvSpPr>
        <p:spPr>
          <a:xfrm>
            <a:off x="8718872" y="6465272"/>
            <a:ext cx="396000" cy="365125"/>
          </a:xfrm>
        </p:spPr>
        <p:txBody>
          <a:bodyPr lIns="0" tIns="0" rIns="0" bIns="0"/>
          <a:lstStyle/>
          <a:p>
            <a:fld id="{BF73EC7F-79ED-4C17-9829-92AE53B2AB65}" type="slidenum">
              <a:rPr lang="fr-BE" smtClean="0"/>
              <a:t>40</a:t>
            </a:fld>
            <a:endParaRPr lang="fr-BE" dirty="0"/>
          </a:p>
        </p:txBody>
      </p:sp>
    </p:spTree>
    <p:extLst>
      <p:ext uri="{BB962C8B-B14F-4D97-AF65-F5344CB8AC3E}">
        <p14:creationId xmlns:p14="http://schemas.microsoft.com/office/powerpoint/2010/main" val="10031862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ja-JP" altLang="en-US" dirty="0"/>
              <a:t>参考サイト・文献</a:t>
            </a:r>
            <a:endParaRPr lang="en-GB" dirty="0"/>
          </a:p>
        </p:txBody>
      </p:sp>
      <p:sp>
        <p:nvSpPr>
          <p:cNvPr id="3" name="Content Placeholder 2"/>
          <p:cNvSpPr>
            <a:spLocks noGrp="1"/>
          </p:cNvSpPr>
          <p:nvPr>
            <p:ph idx="1"/>
          </p:nvPr>
        </p:nvSpPr>
        <p:spPr>
          <a:xfrm>
            <a:off x="457200" y="1268760"/>
            <a:ext cx="8229600" cy="5472608"/>
          </a:xfrm>
        </p:spPr>
        <p:txBody>
          <a:bodyPr>
            <a:noAutofit/>
          </a:bodyPr>
          <a:lstStyle/>
          <a:p>
            <a:pPr marL="514350" indent="-514350">
              <a:buFont typeface="+mj-lt"/>
              <a:buAutoNum type="arabicPeriod" startAt="15"/>
            </a:pPr>
            <a:r>
              <a:rPr lang="fr-FR" sz="1400" dirty="0"/>
              <a:t>ISSF  </a:t>
            </a:r>
            <a:r>
              <a:rPr lang="fr-FR" sz="1400" dirty="0">
                <a:hlinkClick r:id="rId2"/>
              </a:rPr>
              <a:t>https://www.worldstainless.org/Files/issf/non-image-files/PDF/ISSF_Stainless_Steel_and_CO2.pdf</a:t>
            </a:r>
            <a:r>
              <a:rPr lang="fr-FR" sz="1400" dirty="0"/>
              <a:t>.    Data </a:t>
            </a:r>
            <a:r>
              <a:rPr lang="fr-FR" sz="1400" dirty="0" err="1"/>
              <a:t>from</a:t>
            </a:r>
            <a:r>
              <a:rPr lang="fr-FR" sz="1400" dirty="0"/>
              <a:t> </a:t>
            </a:r>
            <a:r>
              <a:rPr lang="fr-FR" sz="1400" dirty="0" err="1"/>
              <a:t>European</a:t>
            </a:r>
            <a:r>
              <a:rPr lang="fr-FR" sz="1400" dirty="0"/>
              <a:t> and </a:t>
            </a:r>
            <a:r>
              <a:rPr lang="fr-FR" sz="1400" dirty="0" err="1"/>
              <a:t>Japanese</a:t>
            </a:r>
            <a:r>
              <a:rPr lang="fr-FR" sz="1400" dirty="0"/>
              <a:t> ISSF </a:t>
            </a:r>
            <a:r>
              <a:rPr lang="fr-FR" sz="1400" dirty="0" err="1"/>
              <a:t>members</a:t>
            </a:r>
            <a:endParaRPr lang="fr-FR" sz="1400" dirty="0"/>
          </a:p>
          <a:p>
            <a:pPr marL="514350" indent="-514350">
              <a:buFont typeface="+mj-lt"/>
              <a:buAutoNum type="arabicPeriod" startAt="15"/>
            </a:pPr>
            <a:r>
              <a:rPr lang="fr-FR" sz="1400" dirty="0" err="1"/>
              <a:t>Based</a:t>
            </a:r>
            <a:r>
              <a:rPr lang="fr-FR" sz="1400" dirty="0"/>
              <a:t> on 2013 data, </a:t>
            </a:r>
            <a:r>
              <a:rPr lang="fr-FR" sz="1400" dirty="0" err="1"/>
              <a:t>including</a:t>
            </a:r>
            <a:r>
              <a:rPr lang="fr-FR" sz="1400" dirty="0"/>
              <a:t> 60% </a:t>
            </a:r>
            <a:r>
              <a:rPr lang="fr-FR" sz="1400" dirty="0" err="1"/>
              <a:t>scrap</a:t>
            </a:r>
            <a:r>
              <a:rPr lang="fr-FR" sz="1400" dirty="0"/>
              <a:t> content (and </a:t>
            </a:r>
            <a:r>
              <a:rPr lang="fr-FR" sz="1400" dirty="0" err="1"/>
              <a:t>therefore</a:t>
            </a:r>
            <a:r>
              <a:rPr lang="fr-FR" sz="1400" dirty="0"/>
              <a:t> 40% new </a:t>
            </a:r>
            <a:r>
              <a:rPr lang="fr-FR" sz="1400" dirty="0" err="1"/>
              <a:t>materials</a:t>
            </a:r>
            <a:r>
              <a:rPr lang="fr-FR" sz="1400" dirty="0"/>
              <a:t>) and </a:t>
            </a:r>
            <a:r>
              <a:rPr lang="fr-FR" sz="1400" dirty="0" err="1"/>
              <a:t>energy</a:t>
            </a:r>
            <a:r>
              <a:rPr lang="fr-FR" sz="1400" dirty="0"/>
              <a:t> contribution to GHG</a:t>
            </a:r>
          </a:p>
          <a:p>
            <a:pPr marL="514350" indent="-514350">
              <a:buFont typeface="+mj-lt"/>
              <a:buAutoNum type="arabicPeriod" startAt="15"/>
            </a:pPr>
            <a:r>
              <a:rPr lang="en-US" sz="1400" dirty="0"/>
              <a:t>Data provided by ISSF, estimates calculated by SCM. Includes 60% recycled content</a:t>
            </a:r>
          </a:p>
          <a:p>
            <a:pPr marL="514350" indent="-514350">
              <a:buFont typeface="+mj-lt"/>
              <a:buAutoNum type="arabicPeriod" startAt="15"/>
            </a:pPr>
            <a:r>
              <a:rPr lang="fr-FR" sz="1400" dirty="0"/>
              <a:t>ISSF  </a:t>
            </a:r>
            <a:r>
              <a:rPr lang="fr-FR" sz="1400" dirty="0">
                <a:hlinkClick r:id="rId3"/>
              </a:rPr>
              <a:t>www.worldstainless.org</a:t>
            </a:r>
            <a:r>
              <a:rPr lang="fr-FR" sz="1400" dirty="0"/>
              <a:t>. Data </a:t>
            </a:r>
            <a:r>
              <a:rPr lang="fr-FR" sz="1400" dirty="0" err="1"/>
              <a:t>from</a:t>
            </a:r>
            <a:r>
              <a:rPr lang="fr-FR" sz="1400" dirty="0"/>
              <a:t> </a:t>
            </a:r>
            <a:r>
              <a:rPr lang="fr-FR" sz="1400" dirty="0" err="1"/>
              <a:t>European</a:t>
            </a:r>
            <a:r>
              <a:rPr lang="fr-FR" sz="1400" dirty="0"/>
              <a:t> </a:t>
            </a:r>
            <a:r>
              <a:rPr lang="fr-FR" sz="1400" dirty="0" err="1"/>
              <a:t>anf</a:t>
            </a:r>
            <a:r>
              <a:rPr lang="fr-FR" sz="1400" dirty="0"/>
              <a:t> </a:t>
            </a:r>
            <a:r>
              <a:rPr lang="fr-FR" sz="1400" dirty="0" err="1"/>
              <a:t>Japanese</a:t>
            </a:r>
            <a:r>
              <a:rPr lang="fr-FR" sz="1400" dirty="0"/>
              <a:t> ISSF </a:t>
            </a:r>
            <a:r>
              <a:rPr lang="fr-FR" sz="1400" dirty="0" err="1"/>
              <a:t>members</a:t>
            </a:r>
            <a:r>
              <a:rPr lang="fr-FR" sz="1400" dirty="0"/>
              <a:t> </a:t>
            </a:r>
          </a:p>
          <a:p>
            <a:pPr marL="514350" indent="-514350">
              <a:buFont typeface="+mj-lt"/>
              <a:buAutoNum type="arabicPeriod" startAt="15"/>
            </a:pPr>
            <a:r>
              <a:rPr lang="en-US" sz="1400" dirty="0"/>
              <a:t>T.E. Norgate, S. </a:t>
            </a:r>
            <a:r>
              <a:rPr lang="en-US" sz="1400" dirty="0" err="1"/>
              <a:t>Jahanshahi</a:t>
            </a:r>
            <a:r>
              <a:rPr lang="en-US" sz="1400" dirty="0"/>
              <a:t>, W.J. Rankin. Assessing the environmental impact of metal production processes. Journal of Cleaner Production 15 (2007), 838-848.</a:t>
            </a:r>
          </a:p>
          <a:p>
            <a:pPr marL="514350" indent="-514350">
              <a:buFont typeface="+mj-lt"/>
              <a:buAutoNum type="arabicPeriod" startAt="15"/>
            </a:pPr>
            <a:r>
              <a:rPr lang="en-US" sz="1400" dirty="0"/>
              <a:t>T.E. Norgate, S. </a:t>
            </a:r>
            <a:r>
              <a:rPr lang="en-US" sz="1400" dirty="0" err="1"/>
              <a:t>Jahanshahi</a:t>
            </a:r>
            <a:r>
              <a:rPr lang="en-US" sz="1400" dirty="0"/>
              <a:t>, W.J. Rankin. Assessing the environmental impact of metal production processes. Journal of </a:t>
            </a:r>
            <a:r>
              <a:rPr lang="en-US" sz="1400" dirty="0" err="1"/>
              <a:t>CleAner</a:t>
            </a:r>
            <a:r>
              <a:rPr lang="en-US" sz="1400" dirty="0"/>
              <a:t> Production 15 (2007), 838-848.</a:t>
            </a:r>
          </a:p>
          <a:p>
            <a:pPr marL="514350" indent="-514350">
              <a:buFont typeface="+mj-lt"/>
              <a:buAutoNum type="arabicPeriod" startAt="15"/>
            </a:pPr>
            <a:r>
              <a:rPr lang="en-US" sz="1400" dirty="0"/>
              <a:t>B. Rossi. Stainless steel in structures: Fourth International Structural Stainless Steel Experts Seminar. Ascot, UK. 6-7 December 2012.</a:t>
            </a:r>
          </a:p>
          <a:p>
            <a:pPr marL="514350" indent="-514350">
              <a:buFont typeface="+mj-lt"/>
              <a:buAutoNum type="arabicPeriod" startAt="15"/>
            </a:pPr>
            <a:r>
              <a:rPr lang="en-US" sz="1400" dirty="0"/>
              <a:t>C. Houska. Sustainable Stainless Steel Architectural. </a:t>
            </a:r>
          </a:p>
          <a:p>
            <a:pPr marL="514350" indent="-514350">
              <a:buFont typeface="+mj-lt"/>
              <a:buAutoNum type="arabicPeriod" startAt="15"/>
            </a:pPr>
            <a:r>
              <a:rPr lang="fr-FR" sz="1400" dirty="0">
                <a:hlinkClick r:id="rId4"/>
              </a:rPr>
              <a:t>http://www.worldstainless.org/Files/issf/Animations/Recycling/flash.html</a:t>
            </a:r>
            <a:endParaRPr lang="fr-FR" sz="1400" dirty="0">
              <a:solidFill>
                <a:srgbClr val="FF0000"/>
              </a:solidFill>
            </a:endParaRPr>
          </a:p>
          <a:p>
            <a:pPr marL="514350" indent="-514350">
              <a:buFont typeface="+mj-lt"/>
              <a:buAutoNum type="arabicPeriod" startAt="15"/>
            </a:pPr>
            <a:r>
              <a:rPr lang="fr-FR" sz="1400" dirty="0">
                <a:hlinkClick r:id="rId5"/>
              </a:rPr>
              <a:t>https://www.drkarenslee.com/comparing-reusable-bottles-stainless-steel-glass-plastic/</a:t>
            </a:r>
            <a:r>
              <a:rPr lang="fr-FR" sz="1400" dirty="0"/>
              <a:t> </a:t>
            </a:r>
          </a:p>
          <a:p>
            <a:pPr marL="514350" indent="-514350">
              <a:buFont typeface="+mj-lt"/>
              <a:buAutoNum type="arabicPeriod" startAt="15"/>
            </a:pPr>
            <a:r>
              <a:rPr lang="fr-BE" sz="1400" dirty="0"/>
              <a:t>Yale </a:t>
            </a:r>
            <a:r>
              <a:rPr lang="fr-BE" sz="1400" dirty="0" err="1"/>
              <a:t>University</a:t>
            </a:r>
            <a:r>
              <a:rPr lang="fr-BE" sz="1400" dirty="0"/>
              <a:t>/ISSF Stainless Steel Project, 2013</a:t>
            </a:r>
          </a:p>
          <a:p>
            <a:pPr marL="514350" indent="-514350">
              <a:buFont typeface="+mj-lt"/>
              <a:buAutoNum type="arabicPeriod" startAt="15"/>
            </a:pPr>
            <a:r>
              <a:rPr lang="en-US" sz="1400" dirty="0"/>
              <a:t>The Greening of a Convention Centre. Nickel, Volume 23, Number 3, June 2008, 6-9.</a:t>
            </a:r>
          </a:p>
          <a:p>
            <a:pPr marL="514350" indent="-514350">
              <a:buFont typeface="+mj-lt"/>
              <a:buAutoNum type="arabicPeriod" startAt="15"/>
            </a:pPr>
            <a:r>
              <a:rPr lang="fr-FR" sz="1400" dirty="0">
                <a:hlinkClick r:id="rId6"/>
              </a:rPr>
              <a:t>https://www.nickelinstitute.org/Sustainability/LifeCycleManagement/LifeCycleAssessments/LCAProgresoPier.aspx</a:t>
            </a:r>
            <a:r>
              <a:rPr lang="fr-FR" sz="1400" dirty="0"/>
              <a:t> </a:t>
            </a:r>
          </a:p>
          <a:p>
            <a:pPr marL="514350" indent="-514350">
              <a:buFont typeface="+mj-lt"/>
              <a:buAutoNum type="arabicPeriod" startAt="15"/>
            </a:pPr>
            <a:r>
              <a:rPr lang="fr-FR" sz="1400" dirty="0"/>
              <a:t>International Stainless Steel Forum </a:t>
            </a:r>
            <a:r>
              <a:rPr lang="fr-FR" sz="1400" dirty="0">
                <a:hlinkClick r:id="rId3"/>
              </a:rPr>
              <a:t>www.worldstainless.org</a:t>
            </a:r>
            <a:r>
              <a:rPr lang="fr-FR" sz="1400" dirty="0"/>
              <a:t> </a:t>
            </a:r>
          </a:p>
          <a:p>
            <a:pPr marL="514350" indent="-514350">
              <a:buFont typeface="+mj-lt"/>
              <a:buAutoNum type="arabicPeriod" startAt="15"/>
            </a:pPr>
            <a:r>
              <a:rPr lang="fr-FR" sz="1400" dirty="0"/>
              <a:t>World Steel Association </a:t>
            </a:r>
          </a:p>
          <a:p>
            <a:pPr marL="514350" indent="-514350">
              <a:buFont typeface="+mj-lt"/>
              <a:buAutoNum type="arabicPeriod" startAt="15"/>
            </a:pPr>
            <a:r>
              <a:rPr lang="en-US" sz="1400" dirty="0"/>
              <a:t>A. </a:t>
            </a:r>
            <a:r>
              <a:rPr lang="de-DE" sz="1400" dirty="0"/>
              <a:t>Dusart, H. El-Deeb, N. Jaouhari, D. Ka, L.Ruf . Final Report ISSF Workshop. Université Paris 1 Panthéon-Sorbonne, 2011.</a:t>
            </a:r>
          </a:p>
        </p:txBody>
      </p:sp>
      <p:sp>
        <p:nvSpPr>
          <p:cNvPr id="6" name="Slide Number Placeholder 3">
            <a:extLst>
              <a:ext uri="{FF2B5EF4-FFF2-40B4-BE49-F238E27FC236}">
                <a16:creationId xmlns:a16="http://schemas.microsoft.com/office/drawing/2014/main" id="{EA1D5CBA-0F0D-4F88-AD68-5C239AAF1EA4}"/>
              </a:ext>
            </a:extLst>
          </p:cNvPr>
          <p:cNvSpPr>
            <a:spLocks noGrp="1"/>
          </p:cNvSpPr>
          <p:nvPr>
            <p:ph type="sldNum" sz="quarter" idx="12"/>
          </p:nvPr>
        </p:nvSpPr>
        <p:spPr>
          <a:xfrm>
            <a:off x="8718872" y="6465272"/>
            <a:ext cx="396000" cy="365125"/>
          </a:xfrm>
        </p:spPr>
        <p:txBody>
          <a:bodyPr lIns="0" tIns="0" rIns="0" bIns="0"/>
          <a:lstStyle/>
          <a:p>
            <a:fld id="{BF73EC7F-79ED-4C17-9829-92AE53B2AB65}" type="slidenum">
              <a:rPr lang="fr-BE" smtClean="0"/>
              <a:t>41</a:t>
            </a:fld>
            <a:endParaRPr lang="fr-BE" dirty="0"/>
          </a:p>
        </p:txBody>
      </p:sp>
    </p:spTree>
    <p:extLst>
      <p:ext uri="{BB962C8B-B14F-4D97-AF65-F5344CB8AC3E}">
        <p14:creationId xmlns:p14="http://schemas.microsoft.com/office/powerpoint/2010/main" val="13602059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9600" cy="1143000"/>
          </a:xfrm>
        </p:spPr>
        <p:txBody>
          <a:bodyPr/>
          <a:lstStyle/>
          <a:p>
            <a:r>
              <a:rPr lang="ja-JP" altLang="en-US" dirty="0"/>
              <a:t>参考サイト・文献</a:t>
            </a:r>
            <a:endParaRPr lang="en-GB" dirty="0"/>
          </a:p>
        </p:txBody>
      </p:sp>
      <p:sp>
        <p:nvSpPr>
          <p:cNvPr id="3" name="Content Placeholder 2"/>
          <p:cNvSpPr>
            <a:spLocks noGrp="1"/>
          </p:cNvSpPr>
          <p:nvPr>
            <p:ph idx="1"/>
          </p:nvPr>
        </p:nvSpPr>
        <p:spPr>
          <a:xfrm>
            <a:off x="457200" y="1600200"/>
            <a:ext cx="8229600" cy="5069160"/>
          </a:xfrm>
        </p:spPr>
        <p:txBody>
          <a:bodyPr>
            <a:normAutofit/>
          </a:bodyPr>
          <a:lstStyle/>
          <a:p>
            <a:pPr marL="514350" indent="-514350">
              <a:buFont typeface="+mj-lt"/>
              <a:buAutoNum type="arabicPeriod" startAt="31"/>
            </a:pPr>
            <a:r>
              <a:rPr lang="de-DE" sz="1400" dirty="0">
                <a:hlinkClick r:id="rId2"/>
              </a:rPr>
              <a:t>http://www.ssina.com/download_a_file/lifecycle.pdf</a:t>
            </a:r>
            <a:r>
              <a:rPr lang="de-DE" sz="1400" dirty="0"/>
              <a:t> </a:t>
            </a:r>
          </a:p>
          <a:p>
            <a:pPr marL="514350" indent="-514350">
              <a:buFont typeface="+mj-lt"/>
              <a:buAutoNum type="arabicPeriod" startAt="31"/>
            </a:pPr>
            <a:r>
              <a:rPr lang="en-US" sz="1400" dirty="0">
                <a:hlinkClick r:id="rId3"/>
              </a:rPr>
              <a:t>https://www.nickelinstitute.org/nickel-magazine/nickel-magazine-vol-31-no1-2016/</a:t>
            </a:r>
            <a:r>
              <a:rPr lang="en-US" sz="1400" dirty="0"/>
              <a:t> </a:t>
            </a:r>
          </a:p>
          <a:p>
            <a:pPr marL="514350" indent="-514350">
              <a:buFont typeface="+mj-lt"/>
              <a:buAutoNum type="arabicPeriod" startAt="31"/>
            </a:pPr>
            <a:r>
              <a:rPr lang="en-US" sz="1400" dirty="0">
                <a:hlinkClick r:id="rId4"/>
              </a:rPr>
              <a:t>www.worldstainless.org/Files/issf/non-image-files/PDF/Euro_Inox/RoofingTech_EN.pdf</a:t>
            </a:r>
            <a:r>
              <a:rPr lang="en-US" sz="1400" dirty="0"/>
              <a:t>   </a:t>
            </a:r>
          </a:p>
          <a:p>
            <a:pPr marL="514350" indent="-514350">
              <a:buFont typeface="+mj-lt"/>
              <a:buAutoNum type="arabicPeriod" startAt="31"/>
            </a:pPr>
            <a:r>
              <a:rPr lang="de-DE" sz="1400" dirty="0">
                <a:hlinkClick r:id="rId5"/>
              </a:rPr>
              <a:t>http://www.ametalsystems.com/RoofLifecycleCostComparison.aspx</a:t>
            </a:r>
            <a:endParaRPr lang="de-DE" sz="1400" dirty="0"/>
          </a:p>
          <a:p>
            <a:pPr marL="514350" indent="-514350">
              <a:buFont typeface="+mj-lt"/>
              <a:buAutoNum type="arabicPeriod" startAt="31"/>
            </a:pPr>
            <a:r>
              <a:rPr lang="de-DE" sz="1400" dirty="0">
                <a:hlinkClick r:id="rId6"/>
              </a:rPr>
              <a:t>http://www.metalroofing.com/v2/content/guide/costs/life-cycle-costs.cfm</a:t>
            </a:r>
            <a:endParaRPr lang="de-DE" sz="1400" dirty="0"/>
          </a:p>
          <a:p>
            <a:pPr marL="514350" indent="-514350">
              <a:buFont typeface="+mj-lt"/>
              <a:buAutoNum type="arabicPeriod" startAt="31"/>
            </a:pPr>
            <a:r>
              <a:rPr lang="de-DE" sz="1400" dirty="0">
                <a:hlinkClick r:id="rId7"/>
              </a:rPr>
              <a:t>https://www.toureiffel.paris/en</a:t>
            </a:r>
            <a:r>
              <a:rPr lang="de-DE" sz="1400" dirty="0"/>
              <a:t> </a:t>
            </a:r>
          </a:p>
          <a:p>
            <a:pPr marL="514350" indent="-514350">
              <a:buFont typeface="+mj-lt"/>
              <a:buAutoNum type="arabicPeriod" startAt="31"/>
            </a:pPr>
            <a:r>
              <a:rPr lang="de-DE" sz="1400" dirty="0">
                <a:hlinkClick r:id="rId8"/>
              </a:rPr>
              <a:t>https://en.wikipedia.org/wiki/Eiffel_Tower</a:t>
            </a:r>
            <a:endParaRPr lang="de-DE" sz="1400" dirty="0"/>
          </a:p>
          <a:p>
            <a:pPr marL="514350" indent="-514350">
              <a:buFont typeface="+mj-lt"/>
              <a:buAutoNum type="arabicPeriod" startAt="31"/>
            </a:pPr>
            <a:r>
              <a:rPr lang="de-DE" sz="1400" dirty="0">
                <a:hlinkClick r:id="rId9"/>
              </a:rPr>
              <a:t>http://corrosion-doctors.org/Landmarks/Eiffel.htm</a:t>
            </a:r>
            <a:endParaRPr lang="de-DE" sz="1400" dirty="0"/>
          </a:p>
          <a:p>
            <a:pPr marL="514350" indent="-514350">
              <a:buFont typeface="+mj-lt"/>
              <a:buAutoNum type="arabicPeriod" startAt="31"/>
            </a:pPr>
            <a:r>
              <a:rPr lang="de-DE" sz="1400" dirty="0">
                <a:hlinkClick r:id="rId10"/>
              </a:rPr>
              <a:t>http://en.wikipedia.org/wiki/Chrysler_Building#</a:t>
            </a:r>
            <a:endParaRPr lang="de-DE" sz="1400" dirty="0"/>
          </a:p>
          <a:p>
            <a:pPr marL="514350" indent="-514350">
              <a:buFont typeface="+mj-lt"/>
              <a:buAutoNum type="arabicPeriod" startAt="31"/>
            </a:pPr>
            <a:r>
              <a:rPr lang="en-US" sz="1400" dirty="0"/>
              <a:t>Nickel Development Institute. Timeless Stainless Architecture. Reference Book Series No 11 023, 2001</a:t>
            </a:r>
          </a:p>
          <a:p>
            <a:pPr marL="514350" indent="-514350">
              <a:buFont typeface="+mj-lt"/>
              <a:buAutoNum type="arabicPeriod" startAt="31"/>
            </a:pPr>
            <a:r>
              <a:rPr lang="en-US" sz="1400" dirty="0"/>
              <a:t>C. Houska. Sustainable Stainless Steel Architectural. Construction Canada, September 2008, 58-72.</a:t>
            </a:r>
          </a:p>
          <a:p>
            <a:pPr marL="514350" indent="-514350">
              <a:buFont typeface="+mj-lt"/>
              <a:buAutoNum type="arabicPeriod" startAt="31"/>
            </a:pPr>
            <a:r>
              <a:rPr lang="en-US" sz="1400" dirty="0"/>
              <a:t>Nickel Development Institute. Timeless Stainless Architecture. Reference Book Series No 11 023, 2001</a:t>
            </a:r>
          </a:p>
          <a:p>
            <a:pPr marL="514350" indent="-514350">
              <a:buFont typeface="+mj-lt"/>
              <a:buAutoNum type="arabicPeriod" startAt="31"/>
            </a:pPr>
            <a:r>
              <a:rPr lang="en-US" sz="1400" dirty="0"/>
              <a:t>G. </a:t>
            </a:r>
            <a:r>
              <a:rPr lang="en-US" sz="1400" dirty="0" err="1"/>
              <a:t>Gedge</a:t>
            </a:r>
            <a:r>
              <a:rPr lang="en-US" sz="1400" dirty="0"/>
              <a:t>. Structural uses of stainless steel — buildings and civil engineering. Journal of Constructional Steel Research 64 (2008), 1194–1198.</a:t>
            </a:r>
          </a:p>
          <a:p>
            <a:pPr marL="514350" indent="-514350">
              <a:buFont typeface="+mj-lt"/>
              <a:buAutoNum type="arabicPeriod" startAt="31"/>
            </a:pPr>
            <a:r>
              <a:rPr lang="en-GB" sz="1400" dirty="0">
                <a:hlinkClick r:id="rId11"/>
              </a:rPr>
              <a:t>http://www.metalsforbuildings.eu/</a:t>
            </a:r>
            <a:r>
              <a:rPr lang="en-GB" sz="1400" dirty="0"/>
              <a:t> </a:t>
            </a:r>
          </a:p>
          <a:p>
            <a:pPr marL="514350" indent="-514350">
              <a:buFont typeface="+mj-lt"/>
              <a:buAutoNum type="arabicPeriod" startAt="31"/>
            </a:pPr>
            <a:r>
              <a:rPr lang="fr-FR" sz="1400" dirty="0">
                <a:hlinkClick r:id="rId12"/>
              </a:rPr>
              <a:t>http://www.circle-economy.com/circular-economy/</a:t>
            </a:r>
            <a:r>
              <a:rPr lang="fr-FR" sz="1400" dirty="0"/>
              <a:t> </a:t>
            </a:r>
          </a:p>
          <a:p>
            <a:pPr marL="514350" indent="-514350">
              <a:buFont typeface="+mj-lt"/>
              <a:buAutoNum type="arabicPeriod" startAt="31"/>
            </a:pPr>
            <a:r>
              <a:rPr lang="fr-FR" sz="1400" dirty="0">
                <a:hlinkClick r:id="rId13"/>
              </a:rPr>
              <a:t>http://www.irishenvironment.com/iepedia/circular-economy/</a:t>
            </a:r>
            <a:endParaRPr lang="en-GB" sz="1400" dirty="0"/>
          </a:p>
        </p:txBody>
      </p:sp>
      <p:sp>
        <p:nvSpPr>
          <p:cNvPr id="5" name="Slide Number Placeholder 3">
            <a:extLst>
              <a:ext uri="{FF2B5EF4-FFF2-40B4-BE49-F238E27FC236}">
                <a16:creationId xmlns:a16="http://schemas.microsoft.com/office/drawing/2014/main" id="{0B283F39-8E3E-4200-9F48-5CEAC615AEF1}"/>
              </a:ext>
            </a:extLst>
          </p:cNvPr>
          <p:cNvSpPr>
            <a:spLocks noGrp="1"/>
          </p:cNvSpPr>
          <p:nvPr>
            <p:ph type="sldNum" sz="quarter" idx="12"/>
          </p:nvPr>
        </p:nvSpPr>
        <p:spPr>
          <a:xfrm>
            <a:off x="8718872" y="6465272"/>
            <a:ext cx="396000" cy="365125"/>
          </a:xfrm>
        </p:spPr>
        <p:txBody>
          <a:bodyPr lIns="0" tIns="0" rIns="0" bIns="0"/>
          <a:lstStyle/>
          <a:p>
            <a:fld id="{BF73EC7F-79ED-4C17-9829-92AE53B2AB65}" type="slidenum">
              <a:rPr lang="fr-BE" smtClean="0"/>
              <a:t>42</a:t>
            </a:fld>
            <a:endParaRPr lang="fr-BE" dirty="0"/>
          </a:p>
        </p:txBody>
      </p:sp>
    </p:spTree>
    <p:extLst>
      <p:ext uri="{BB962C8B-B14F-4D97-AF65-F5344CB8AC3E}">
        <p14:creationId xmlns:p14="http://schemas.microsoft.com/office/powerpoint/2010/main" val="22083094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r-FR" dirty="0" err="1"/>
              <a:t>Thank</a:t>
            </a:r>
            <a:r>
              <a:rPr lang="fr-FR" dirty="0"/>
              <a:t> </a:t>
            </a:r>
            <a:r>
              <a:rPr lang="fr-FR" dirty="0" err="1"/>
              <a:t>you</a:t>
            </a:r>
            <a:endParaRPr lang="fr-FR" dirty="0"/>
          </a:p>
        </p:txBody>
      </p:sp>
      <p:sp>
        <p:nvSpPr>
          <p:cNvPr id="5" name="Slide Number Placeholder 3">
            <a:extLst>
              <a:ext uri="{FF2B5EF4-FFF2-40B4-BE49-F238E27FC236}">
                <a16:creationId xmlns:a16="http://schemas.microsoft.com/office/drawing/2014/main" id="{93685D9B-AF4F-4D83-A40B-E9910994ACA1}"/>
              </a:ext>
            </a:extLst>
          </p:cNvPr>
          <p:cNvSpPr txBox="1">
            <a:spLocks/>
          </p:cNvSpPr>
          <p:nvPr/>
        </p:nvSpPr>
        <p:spPr>
          <a:xfrm>
            <a:off x="8718872" y="6465272"/>
            <a:ext cx="396000" cy="365125"/>
          </a:xfrm>
          <a:prstGeom prst="rect">
            <a:avLst/>
          </a:prstGeom>
        </p:spPr>
        <p:txBody>
          <a:bodyPr vert="horz" lIns="0" tIns="0" rIns="0" bIns="0" rtlCol="0" anchor="ctr"/>
          <a:lstStyle>
            <a:defPPr>
              <a:defRPr lang="de-DE"/>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F73EC7F-79ED-4C17-9829-92AE53B2AB65}" type="slidenum">
              <a:rPr lang="fr-BE" smtClean="0"/>
              <a:pPr/>
              <a:t>43</a:t>
            </a:fld>
            <a:endParaRPr lang="fr-BE" dirty="0"/>
          </a:p>
        </p:txBody>
      </p:sp>
    </p:spTree>
    <p:extLst>
      <p:ext uri="{BB962C8B-B14F-4D97-AF65-F5344CB8AC3E}">
        <p14:creationId xmlns:p14="http://schemas.microsoft.com/office/powerpoint/2010/main" val="13998028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p:txBody>
          <a:bodyPr>
            <a:normAutofit/>
          </a:bodyPr>
          <a:lstStyle/>
          <a:p>
            <a:r>
              <a:rPr lang="ja-JP" altLang="en-US" dirty="0"/>
              <a:t>補足</a:t>
            </a:r>
            <a:br>
              <a:rPr lang="fr-FR" dirty="0"/>
            </a:br>
            <a:r>
              <a:rPr lang="ja-JP" altLang="en-US" dirty="0"/>
              <a:t>その他材料のリサイクル</a:t>
            </a:r>
            <a:endParaRPr lang="fr-FR" dirty="0"/>
          </a:p>
        </p:txBody>
      </p:sp>
      <p:sp>
        <p:nvSpPr>
          <p:cNvPr id="6" name="Sous-titre 5"/>
          <p:cNvSpPr>
            <a:spLocks noGrp="1"/>
          </p:cNvSpPr>
          <p:nvPr>
            <p:ph type="subTitle" idx="1"/>
          </p:nvPr>
        </p:nvSpPr>
        <p:spPr/>
        <p:txBody>
          <a:bodyPr>
            <a:normAutofit/>
          </a:bodyPr>
          <a:lstStyle/>
          <a:p>
            <a:r>
              <a:rPr lang="ja-JP" altLang="en-US" sz="1800" dirty="0">
                <a:latin typeface="+mn-ea"/>
              </a:rPr>
              <a:t>非常に複雑な問題ではあるが、</a:t>
            </a:r>
            <a:endParaRPr lang="en-US" altLang="ja-JP" sz="1800" dirty="0">
              <a:latin typeface="+mn-ea"/>
            </a:endParaRPr>
          </a:p>
          <a:p>
            <a:r>
              <a:rPr lang="ja-JP" altLang="en-US" sz="1800" dirty="0">
                <a:latin typeface="+mn-ea"/>
              </a:rPr>
              <a:t>他材料とステンレスを対比することにより</a:t>
            </a:r>
            <a:endParaRPr lang="en-US" altLang="ja-JP" sz="1800" dirty="0">
              <a:latin typeface="+mn-ea"/>
            </a:endParaRPr>
          </a:p>
          <a:p>
            <a:r>
              <a:rPr lang="ja-JP" altLang="en-US" sz="1800" dirty="0">
                <a:latin typeface="+mn-ea"/>
              </a:rPr>
              <a:t>より多くのアイデア、知見を</a:t>
            </a:r>
            <a:endParaRPr lang="en-US" altLang="ja-JP" sz="1800" dirty="0">
              <a:latin typeface="+mn-ea"/>
            </a:endParaRPr>
          </a:p>
          <a:p>
            <a:r>
              <a:rPr lang="ja-JP" altLang="en-US" sz="1800" dirty="0">
                <a:latin typeface="+mn-ea"/>
              </a:rPr>
              <a:t>得ることができると考える</a:t>
            </a:r>
            <a:endParaRPr lang="fr-FR" sz="1800" dirty="0">
              <a:latin typeface="+mn-ea"/>
            </a:endParaRPr>
          </a:p>
        </p:txBody>
      </p:sp>
      <p:sp>
        <p:nvSpPr>
          <p:cNvPr id="7" name="Slide Number Placeholder 3">
            <a:extLst>
              <a:ext uri="{FF2B5EF4-FFF2-40B4-BE49-F238E27FC236}">
                <a16:creationId xmlns:a16="http://schemas.microsoft.com/office/drawing/2014/main" id="{272F391B-37C3-4752-B4D3-F09D306C2B05}"/>
              </a:ext>
            </a:extLst>
          </p:cNvPr>
          <p:cNvSpPr>
            <a:spLocks noGrp="1"/>
          </p:cNvSpPr>
          <p:nvPr>
            <p:ph type="sldNum" sz="quarter" idx="12"/>
          </p:nvPr>
        </p:nvSpPr>
        <p:spPr>
          <a:xfrm>
            <a:off x="8718872" y="6465272"/>
            <a:ext cx="396000" cy="365125"/>
          </a:xfrm>
        </p:spPr>
        <p:txBody>
          <a:bodyPr lIns="0" tIns="0" rIns="0" bIns="0"/>
          <a:lstStyle/>
          <a:p>
            <a:fld id="{BF73EC7F-79ED-4C17-9829-92AE53B2AB65}" type="slidenum">
              <a:rPr lang="fr-BE" smtClean="0"/>
              <a:t>44</a:t>
            </a:fld>
            <a:endParaRPr lang="fr-BE" dirty="0"/>
          </a:p>
        </p:txBody>
      </p:sp>
    </p:spTree>
    <p:extLst>
      <p:ext uri="{BB962C8B-B14F-4D97-AF65-F5344CB8AC3E}">
        <p14:creationId xmlns:p14="http://schemas.microsoft.com/office/powerpoint/2010/main" val="23674228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ja-JP" altLang="en-US" dirty="0"/>
              <a:t>セメント・コンクリートのリサイクルについて</a:t>
            </a:r>
            <a:endParaRPr lang="fr-FR" dirty="0"/>
          </a:p>
        </p:txBody>
      </p:sp>
      <p:sp>
        <p:nvSpPr>
          <p:cNvPr id="3" name="Content Placeholder 2"/>
          <p:cNvSpPr>
            <a:spLocks noGrp="1"/>
          </p:cNvSpPr>
          <p:nvPr>
            <p:ph idx="1"/>
          </p:nvPr>
        </p:nvSpPr>
        <p:spPr>
          <a:xfrm>
            <a:off x="457200" y="1600200"/>
            <a:ext cx="8229600" cy="3340968"/>
          </a:xfrm>
        </p:spPr>
        <p:txBody>
          <a:bodyPr>
            <a:normAutofit/>
          </a:bodyPr>
          <a:lstStyle/>
          <a:p>
            <a:pPr marL="0" indent="0" algn="just">
              <a:buNone/>
            </a:pPr>
            <a:r>
              <a:rPr lang="fr-FR" sz="1600" dirty="0">
                <a:hlinkClick r:id="rId3"/>
              </a:rPr>
              <a:t>http://www.wbcsdcement.org/pdf/CSI-RecyclingConcrete-FullReport.pdf</a:t>
            </a:r>
            <a:r>
              <a:rPr lang="fr-FR" sz="1600" dirty="0"/>
              <a:t> </a:t>
            </a:r>
          </a:p>
          <a:p>
            <a:pPr algn="just"/>
            <a:endParaRPr lang="fr-FR" sz="1600" dirty="0"/>
          </a:p>
          <a:p>
            <a:pPr algn="just"/>
            <a:r>
              <a:rPr lang="ja-JP" altLang="en-US" sz="1600" dirty="0"/>
              <a:t>コンクリート材において、最大</a:t>
            </a:r>
            <a:r>
              <a:rPr lang="en-US" altLang="ja-JP" sz="1600" dirty="0"/>
              <a:t>20</a:t>
            </a:r>
            <a:r>
              <a:rPr lang="ja-JP" altLang="en-US" sz="1600" dirty="0"/>
              <a:t>％の再利用が行われている</a:t>
            </a:r>
            <a:endParaRPr lang="fr-FR" sz="1600" dirty="0"/>
          </a:p>
          <a:p>
            <a:pPr lvl="1" algn="just"/>
            <a:r>
              <a:rPr lang="ja-JP" altLang="en-US" sz="1400" dirty="0"/>
              <a:t>セメント材ではなく、コンクリート製造用の骨材として利用される</a:t>
            </a:r>
            <a:endParaRPr lang="en-US" altLang="ja-JP" sz="1400" dirty="0"/>
          </a:p>
          <a:p>
            <a:pPr lvl="1" algn="just"/>
            <a:r>
              <a:rPr lang="ja-JP" altLang="en-US" sz="1400" dirty="0"/>
              <a:t>再利用材を使用したコンクリートは低品位であり、全ての用途に適用可能ではない</a:t>
            </a:r>
            <a:endParaRPr lang="fr-FR" sz="1400" dirty="0"/>
          </a:p>
          <a:p>
            <a:pPr algn="just"/>
            <a:r>
              <a:rPr lang="ja-JP" altLang="en-US" sz="1600" dirty="0"/>
              <a:t>解体により発生したコンクリート端材のほとんどが路床や埋立に利用されている</a:t>
            </a:r>
            <a:endParaRPr lang="en-US" altLang="ja-JP" sz="1600" dirty="0"/>
          </a:p>
          <a:p>
            <a:pPr algn="just"/>
            <a:r>
              <a:rPr lang="ja-JP" altLang="en-US" sz="1600" dirty="0"/>
              <a:t>コンクリートのリサイクル工程における主な作業は、破砕と運搬である</a:t>
            </a:r>
            <a:endParaRPr lang="fr-FR" sz="1600" dirty="0"/>
          </a:p>
          <a:p>
            <a:pPr algn="just"/>
            <a:r>
              <a:rPr lang="ja-JP" altLang="en-US" sz="1600" dirty="0"/>
              <a:t>総じて、リサイクルは「ダウンサイクル」として低品位再利用となる</a:t>
            </a:r>
            <a:endParaRPr lang="en-US" altLang="ja-JP" sz="1600" dirty="0"/>
          </a:p>
          <a:p>
            <a:pPr algn="just"/>
            <a:r>
              <a:rPr lang="ja-JP" altLang="en-US" sz="1600" dirty="0"/>
              <a:t>現時点では、解体時に発生したコンクリート片のブロックとしての再使用が、ダウンサイクルせずに適用可能な限られた再利用方法であるが、実施は困難である</a:t>
            </a:r>
            <a:endParaRPr lang="fr-FR" sz="1600" dirty="0"/>
          </a:p>
        </p:txBody>
      </p:sp>
      <p:sp>
        <p:nvSpPr>
          <p:cNvPr id="5" name="Slide Number Placeholder 3">
            <a:extLst>
              <a:ext uri="{FF2B5EF4-FFF2-40B4-BE49-F238E27FC236}">
                <a16:creationId xmlns:a16="http://schemas.microsoft.com/office/drawing/2014/main" id="{32A4AFDE-D8AB-40C4-B0F8-6C41CDEE9FBC}"/>
              </a:ext>
            </a:extLst>
          </p:cNvPr>
          <p:cNvSpPr>
            <a:spLocks noGrp="1"/>
          </p:cNvSpPr>
          <p:nvPr>
            <p:ph type="sldNum" sz="quarter" idx="12"/>
          </p:nvPr>
        </p:nvSpPr>
        <p:spPr>
          <a:xfrm>
            <a:off x="8718872" y="6465272"/>
            <a:ext cx="396000" cy="365125"/>
          </a:xfrm>
        </p:spPr>
        <p:txBody>
          <a:bodyPr lIns="0" tIns="0" rIns="0" bIns="0"/>
          <a:lstStyle/>
          <a:p>
            <a:fld id="{BF73EC7F-79ED-4C17-9829-92AE53B2AB65}" type="slidenum">
              <a:rPr lang="fr-BE" smtClean="0"/>
              <a:t>45</a:t>
            </a:fld>
            <a:endParaRPr lang="fr-BE" dirty="0"/>
          </a:p>
        </p:txBody>
      </p:sp>
    </p:spTree>
    <p:extLst>
      <p:ext uri="{BB962C8B-B14F-4D97-AF65-F5344CB8AC3E}">
        <p14:creationId xmlns:p14="http://schemas.microsoft.com/office/powerpoint/2010/main" val="36339571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ja-JP" altLang="en-US" dirty="0"/>
              <a:t>プラスチックのリサイクルについて</a:t>
            </a:r>
            <a:endParaRPr lang="fr-FR" dirty="0"/>
          </a:p>
        </p:txBody>
      </p:sp>
      <p:sp>
        <p:nvSpPr>
          <p:cNvPr id="3" name="Espace réservé du contenu 2"/>
          <p:cNvSpPr>
            <a:spLocks noGrp="1"/>
          </p:cNvSpPr>
          <p:nvPr>
            <p:ph idx="1"/>
          </p:nvPr>
        </p:nvSpPr>
        <p:spPr/>
        <p:txBody>
          <a:bodyPr>
            <a:normAutofit/>
          </a:bodyPr>
          <a:lstStyle/>
          <a:p>
            <a:pPr marL="0" indent="0" algn="just">
              <a:buNone/>
            </a:pPr>
            <a:r>
              <a:rPr lang="fr-FR" sz="1400" dirty="0">
                <a:hlinkClick r:id="rId3"/>
              </a:rPr>
              <a:t>http://www-g.eng.cam.ac.uk/impee/?section=topics&amp;topic=RecyclePlastics&amp;page=materials</a:t>
            </a:r>
            <a:r>
              <a:rPr lang="fr-FR" sz="1400" dirty="0"/>
              <a:t> </a:t>
            </a:r>
          </a:p>
          <a:p>
            <a:pPr algn="just"/>
            <a:endParaRPr lang="fr-FR" sz="1600" dirty="0"/>
          </a:p>
          <a:p>
            <a:pPr algn="just"/>
            <a:r>
              <a:rPr lang="ja-JP" altLang="en-US" sz="1800" dirty="0">
                <a:solidFill>
                  <a:srgbClr val="00B050"/>
                </a:solidFill>
              </a:rPr>
              <a:t>一般家庭廃棄物</a:t>
            </a:r>
            <a:r>
              <a:rPr lang="en-US" altLang="fr-FR" sz="1800" dirty="0">
                <a:solidFill>
                  <a:srgbClr val="00B050"/>
                </a:solidFill>
              </a:rPr>
              <a:t> </a:t>
            </a:r>
            <a:r>
              <a:rPr lang="en-US" altLang="fr-FR" sz="1800" dirty="0"/>
              <a:t>(</a:t>
            </a:r>
            <a:r>
              <a:rPr lang="ja-JP" altLang="en-US" sz="1800" dirty="0"/>
              <a:t>最終製品形態</a:t>
            </a:r>
            <a:r>
              <a:rPr lang="en-US" altLang="fr-FR" sz="1800" dirty="0"/>
              <a:t>)</a:t>
            </a:r>
            <a:r>
              <a:rPr lang="ja-JP" altLang="en-US" sz="1800" dirty="0"/>
              <a:t>は既に</a:t>
            </a:r>
            <a:r>
              <a:rPr lang="en-US" altLang="ja-JP" sz="1800" dirty="0"/>
              <a:t>100</a:t>
            </a:r>
            <a:r>
              <a:rPr lang="ja-JP" altLang="en-US" sz="1800" dirty="0"/>
              <a:t>％程度リサイクルされている</a:t>
            </a:r>
            <a:endParaRPr lang="en-US" altLang="fr-FR" sz="1800" dirty="0"/>
          </a:p>
          <a:p>
            <a:pPr algn="just"/>
            <a:r>
              <a:rPr lang="ja-JP" altLang="en-US" sz="1800" dirty="0">
                <a:solidFill>
                  <a:srgbClr val="00B050"/>
                </a:solidFill>
              </a:rPr>
              <a:t>使用済プラスチックのリサイクル</a:t>
            </a:r>
            <a:r>
              <a:rPr lang="en-US" altLang="fr-FR" sz="1800" dirty="0">
                <a:solidFill>
                  <a:srgbClr val="00B050"/>
                </a:solidFill>
              </a:rPr>
              <a:t> </a:t>
            </a:r>
            <a:r>
              <a:rPr lang="ja-JP" altLang="en-US" sz="1800" dirty="0"/>
              <a:t>は非常に難しい</a:t>
            </a:r>
            <a:endParaRPr lang="fr-FR" sz="1600" dirty="0"/>
          </a:p>
          <a:p>
            <a:pPr lvl="1" algn="just"/>
            <a:r>
              <a:rPr lang="ja-JP" altLang="en-US" sz="1600" dirty="0"/>
              <a:t>収集に時間を要するため非経済的</a:t>
            </a:r>
            <a:endParaRPr lang="en-US" altLang="ja-JP" sz="1600" dirty="0"/>
          </a:p>
          <a:p>
            <a:pPr lvl="1" algn="just"/>
            <a:r>
              <a:rPr lang="ja-JP" altLang="en-US" sz="1600" dirty="0"/>
              <a:t>混合物より必要となる素材の選別が困難（不純物に混入が不可避）</a:t>
            </a:r>
            <a:endParaRPr lang="en-US" altLang="ja-JP" sz="1600" dirty="0"/>
          </a:p>
          <a:p>
            <a:pPr lvl="1" algn="just"/>
            <a:r>
              <a:rPr lang="ja-JP" altLang="en-US" sz="1600" dirty="0"/>
              <a:t>ラベル、印刷などの除去を完全にすることができない</a:t>
            </a:r>
            <a:endParaRPr lang="en-US" altLang="ja-JP" sz="1600" dirty="0"/>
          </a:p>
          <a:p>
            <a:pPr lvl="1" algn="just"/>
            <a:r>
              <a:rPr lang="ja-JP" altLang="en-US" sz="1600" dirty="0"/>
              <a:t>これら不純物の混入により、「ハイテク」用途には適用できない</a:t>
            </a:r>
            <a:r>
              <a:rPr lang="en-US" altLang="fr-FR" sz="1600" dirty="0"/>
              <a:t> </a:t>
            </a:r>
            <a:endParaRPr lang="fr-FR" sz="1600" dirty="0"/>
          </a:p>
          <a:p>
            <a:pPr marL="0" lvl="0" indent="0" algn="just">
              <a:buNone/>
            </a:pPr>
            <a:r>
              <a:rPr lang="fr-FR" sz="1600" dirty="0"/>
              <a:t>	=&gt;</a:t>
            </a:r>
            <a:r>
              <a:rPr lang="en-US" sz="1600" dirty="0"/>
              <a:t> </a:t>
            </a:r>
            <a:r>
              <a:rPr lang="ja-JP" altLang="en-US" sz="1600" dirty="0"/>
              <a:t>一般家庭廃棄物の再利用はダウンサイクルとして低品位利用されている</a:t>
            </a:r>
            <a:endParaRPr lang="en-US" sz="1600" dirty="0"/>
          </a:p>
          <a:p>
            <a:pPr marL="0" lvl="0" indent="0" algn="just">
              <a:buNone/>
            </a:pPr>
            <a:r>
              <a:rPr lang="en-US" altLang="fr-FR" sz="1600" dirty="0"/>
              <a:t>		</a:t>
            </a:r>
            <a:r>
              <a:rPr lang="en-US" altLang="ja-JP" sz="1600" dirty="0"/>
              <a:t>PET</a:t>
            </a:r>
            <a:r>
              <a:rPr lang="ja-JP" altLang="en-US" sz="1600" dirty="0"/>
              <a:t>　：　安価な敷物、フリース材</a:t>
            </a:r>
            <a:endParaRPr lang="en-US" altLang="ja-JP" sz="1600" dirty="0"/>
          </a:p>
          <a:p>
            <a:pPr marL="0" lvl="0" indent="0" algn="just">
              <a:buNone/>
            </a:pPr>
            <a:r>
              <a:rPr lang="en-US" altLang="fr-FR" sz="1600" dirty="0"/>
              <a:t>		</a:t>
            </a:r>
            <a:r>
              <a:rPr lang="en-US" altLang="ja-JP" sz="1600" dirty="0"/>
              <a:t>PE</a:t>
            </a:r>
            <a:r>
              <a:rPr lang="ja-JP" altLang="en-US" sz="1600" dirty="0"/>
              <a:t>・</a:t>
            </a:r>
            <a:r>
              <a:rPr lang="en-US" altLang="ja-JP" sz="1600" dirty="0"/>
              <a:t>PP</a:t>
            </a:r>
            <a:r>
              <a:rPr lang="ja-JP" altLang="en-US" sz="1600" dirty="0"/>
              <a:t>　：　ブロック板、ベンチ</a:t>
            </a:r>
            <a:endParaRPr lang="en-US" altLang="ja-JP" sz="1600" dirty="0"/>
          </a:p>
          <a:p>
            <a:pPr marL="0" lvl="0" indent="0" algn="just">
              <a:buNone/>
            </a:pPr>
            <a:r>
              <a:rPr lang="en-US" altLang="fr-FR" sz="1600" dirty="0"/>
              <a:t>	=&gt;</a:t>
            </a:r>
            <a:r>
              <a:rPr lang="ja-JP" altLang="en-US" sz="1600" dirty="0"/>
              <a:t>このため、焼却炉で燃焼廃棄されたり海洋汚染の要因となっているケースが多い</a:t>
            </a:r>
            <a:endParaRPr lang="fr-FR" sz="1600" dirty="0"/>
          </a:p>
        </p:txBody>
      </p:sp>
      <p:sp>
        <p:nvSpPr>
          <p:cNvPr id="5" name="Slide Number Placeholder 3">
            <a:extLst>
              <a:ext uri="{FF2B5EF4-FFF2-40B4-BE49-F238E27FC236}">
                <a16:creationId xmlns:a16="http://schemas.microsoft.com/office/drawing/2014/main" id="{4138E1B6-EBB4-476E-BA1A-EA857A7DF680}"/>
              </a:ext>
            </a:extLst>
          </p:cNvPr>
          <p:cNvSpPr>
            <a:spLocks noGrp="1"/>
          </p:cNvSpPr>
          <p:nvPr>
            <p:ph type="sldNum" sz="quarter" idx="12"/>
          </p:nvPr>
        </p:nvSpPr>
        <p:spPr>
          <a:xfrm>
            <a:off x="8718872" y="6465272"/>
            <a:ext cx="396000" cy="365125"/>
          </a:xfrm>
        </p:spPr>
        <p:txBody>
          <a:bodyPr lIns="0" tIns="0" rIns="0" bIns="0"/>
          <a:lstStyle/>
          <a:p>
            <a:fld id="{BF73EC7F-79ED-4C17-9829-92AE53B2AB65}" type="slidenum">
              <a:rPr lang="fr-BE" smtClean="0"/>
              <a:t>46</a:t>
            </a:fld>
            <a:endParaRPr lang="fr-BE" dirty="0"/>
          </a:p>
        </p:txBody>
      </p:sp>
    </p:spTree>
    <p:extLst>
      <p:ext uri="{BB962C8B-B14F-4D97-AF65-F5344CB8AC3E}">
        <p14:creationId xmlns:p14="http://schemas.microsoft.com/office/powerpoint/2010/main" val="21115479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ja-JP" altLang="en-US" dirty="0"/>
              <a:t>木材のリサイクルについて</a:t>
            </a:r>
            <a:r>
              <a:rPr lang="fr-FR" dirty="0"/>
              <a:t>(</a:t>
            </a:r>
            <a:r>
              <a:rPr lang="ja-JP" altLang="en-US" dirty="0"/>
              <a:t>提供</a:t>
            </a:r>
            <a:r>
              <a:rPr lang="fr-FR" dirty="0"/>
              <a:t>ABC*)</a:t>
            </a:r>
          </a:p>
        </p:txBody>
      </p:sp>
      <p:sp>
        <p:nvSpPr>
          <p:cNvPr id="3" name="Espace réservé du contenu 2"/>
          <p:cNvSpPr>
            <a:spLocks noGrp="1"/>
          </p:cNvSpPr>
          <p:nvPr>
            <p:ph idx="1"/>
          </p:nvPr>
        </p:nvSpPr>
        <p:spPr/>
        <p:txBody>
          <a:bodyPr>
            <a:noAutofit/>
          </a:bodyPr>
          <a:lstStyle/>
          <a:p>
            <a:pPr algn="just"/>
            <a:r>
              <a:rPr lang="ja-JP" altLang="en-US" sz="1400" dirty="0"/>
              <a:t>当然ながら、最も有用なリサイクルは再使用である。木材の回収、再調整、再製造など多くの活動が成されているが、どの程度は不明である</a:t>
            </a:r>
            <a:endParaRPr lang="en-US" altLang="ja-JP" sz="1400" dirty="0"/>
          </a:p>
          <a:p>
            <a:pPr algn="just"/>
            <a:r>
              <a:rPr lang="ja-JP" altLang="en-US" sz="1400" dirty="0"/>
              <a:t>未処理の角材、木材は園芸用途、動物飼育用途、乗馬関連などの新規需要が開拓されている</a:t>
            </a:r>
            <a:endParaRPr lang="en-US" altLang="ja-JP" sz="1400" dirty="0"/>
          </a:p>
          <a:p>
            <a:pPr algn="just"/>
            <a:r>
              <a:rPr lang="ja-JP" altLang="en-US" sz="1400" dirty="0"/>
              <a:t>処理済の角材、木材（防カビ、防虫、紫外線対策などの用途の薬剤処理）においては、非常に有害な薬品が使用されており、現時点ではパーティクルボードとしての再利用が最も汎用的であるが、この廃棄時に発生する有害物質の影響は明らかにされていない</a:t>
            </a:r>
            <a:endParaRPr lang="fr-FR" sz="1400" dirty="0"/>
          </a:p>
          <a:p>
            <a:pPr algn="just"/>
            <a:r>
              <a:rPr lang="ja-JP" altLang="en-US" sz="1400" dirty="0"/>
              <a:t>地球規模での森林破壊が指摘され、新規森林環境の醸成には１世紀もの期間を要することが広く知られている今、木材の再利用についてはもっと議論されるべき項目である</a:t>
            </a:r>
            <a:endParaRPr lang="en-US" altLang="ja-JP" sz="1400" dirty="0"/>
          </a:p>
          <a:p>
            <a:pPr algn="just"/>
            <a:r>
              <a:rPr lang="ja-JP" altLang="en-US" sz="1400" dirty="0"/>
              <a:t>一度伐採をした土地に新たに植林を行った場合、この間に土壌は汚染され、生態系の破壊を招く</a:t>
            </a:r>
            <a:endParaRPr lang="en-US" altLang="ja-JP" sz="1400" dirty="0"/>
          </a:p>
          <a:p>
            <a:pPr algn="just"/>
            <a:r>
              <a:rPr lang="ja-JP" altLang="en-US" sz="1400" dirty="0"/>
              <a:t>最後に、炭素の中立性は、</a:t>
            </a:r>
            <a:r>
              <a:rPr lang="en-US" altLang="ja-JP" sz="1400" dirty="0"/>
              <a:t>30</a:t>
            </a:r>
            <a:r>
              <a:rPr lang="ja-JP" altLang="en-US" sz="1400" dirty="0"/>
              <a:t>年以上もかかる植林後の森林が完全に醸成された後に達成されるということを忘れずにいて下さい</a:t>
            </a:r>
            <a:endParaRPr lang="fr-FR" sz="1600" dirty="0"/>
          </a:p>
          <a:p>
            <a:pPr marL="0" indent="0" algn="just">
              <a:buNone/>
            </a:pPr>
            <a:r>
              <a:rPr lang="fr-FR" sz="1400" dirty="0">
                <a:hlinkClick r:id="rId3"/>
              </a:rPr>
              <a:t>https://www.dtsc.ca.gov/HazardousWaste/upload/TWW_Final.pdf</a:t>
            </a:r>
            <a:r>
              <a:rPr lang="fr-FR" sz="1400" dirty="0"/>
              <a:t> </a:t>
            </a:r>
          </a:p>
          <a:p>
            <a:pPr marL="0" indent="0" algn="just">
              <a:buNone/>
            </a:pPr>
            <a:r>
              <a:rPr lang="fr-FR" sz="1400" dirty="0">
                <a:hlinkClick r:id="rId4"/>
              </a:rPr>
              <a:t>https://woodrecyclers.org/about-waste-wood/wood-recycling-information/</a:t>
            </a:r>
            <a:r>
              <a:rPr lang="fr-FR" sz="1400" dirty="0"/>
              <a:t> </a:t>
            </a:r>
          </a:p>
          <a:p>
            <a:pPr marL="0" indent="0" algn="just">
              <a:buNone/>
            </a:pPr>
            <a:r>
              <a:rPr lang="fr-FR" sz="1400" dirty="0">
                <a:hlinkClick r:id="rId5"/>
              </a:rPr>
              <a:t>http://en.wikipedia.org/wiki/Wood_preservation</a:t>
            </a:r>
            <a:r>
              <a:rPr lang="fr-FR" sz="1400" dirty="0"/>
              <a:t> </a:t>
            </a:r>
          </a:p>
          <a:p>
            <a:pPr marL="0" indent="0" algn="just">
              <a:buNone/>
            </a:pPr>
            <a:r>
              <a:rPr lang="fr-FR" sz="1400" dirty="0">
                <a:hlinkClick r:id="rId6"/>
              </a:rPr>
              <a:t>http://www.wasteminz.org.nz/wp-content/uploads/Scott-Rhodes.pdf</a:t>
            </a:r>
            <a:endParaRPr lang="fr-FR" sz="1400" dirty="0"/>
          </a:p>
          <a:p>
            <a:pPr marL="0" indent="0" algn="just">
              <a:buNone/>
            </a:pPr>
            <a:r>
              <a:rPr lang="fr-FR" sz="1400" dirty="0">
                <a:hlinkClick r:id="rId7"/>
              </a:rPr>
              <a:t>http://www.brighthub.com/environment/green-living/articles/106146.aspx</a:t>
            </a:r>
            <a:endParaRPr lang="fr-FR" sz="1400" dirty="0"/>
          </a:p>
          <a:p>
            <a:pPr marL="0" indent="0" algn="just">
              <a:buNone/>
            </a:pPr>
            <a:endParaRPr lang="fr-FR" sz="1400" dirty="0"/>
          </a:p>
          <a:p>
            <a:pPr marL="0" indent="0" algn="just">
              <a:buNone/>
            </a:pPr>
            <a:r>
              <a:rPr lang="fr-FR" sz="1400" dirty="0"/>
              <a:t>*ABC </a:t>
            </a:r>
            <a:r>
              <a:rPr lang="en-US" sz="1400" dirty="0"/>
              <a:t>: (</a:t>
            </a:r>
            <a:r>
              <a:rPr lang="fr-FR" sz="1400" dirty="0"/>
              <a:t>Architecture, Building and Construction) </a:t>
            </a:r>
            <a:r>
              <a:rPr lang="ja-JP" altLang="en-US" sz="1400" dirty="0"/>
              <a:t>建造物、ビル、土木</a:t>
            </a:r>
            <a:endParaRPr lang="fr-FR" sz="1400" dirty="0"/>
          </a:p>
        </p:txBody>
      </p:sp>
      <p:sp>
        <p:nvSpPr>
          <p:cNvPr id="5" name="Slide Number Placeholder 3">
            <a:extLst>
              <a:ext uri="{FF2B5EF4-FFF2-40B4-BE49-F238E27FC236}">
                <a16:creationId xmlns:a16="http://schemas.microsoft.com/office/drawing/2014/main" id="{FDF8929D-1D35-47A2-8AEC-3D74393C38CA}"/>
              </a:ext>
            </a:extLst>
          </p:cNvPr>
          <p:cNvSpPr>
            <a:spLocks noGrp="1"/>
          </p:cNvSpPr>
          <p:nvPr>
            <p:ph type="sldNum" sz="quarter" idx="12"/>
          </p:nvPr>
        </p:nvSpPr>
        <p:spPr>
          <a:xfrm>
            <a:off x="8718872" y="6465272"/>
            <a:ext cx="396000" cy="365125"/>
          </a:xfrm>
        </p:spPr>
        <p:txBody>
          <a:bodyPr lIns="0" tIns="0" rIns="0" bIns="0"/>
          <a:lstStyle/>
          <a:p>
            <a:fld id="{BF73EC7F-79ED-4C17-9829-92AE53B2AB65}" type="slidenum">
              <a:rPr lang="fr-BE" smtClean="0"/>
              <a:t>47</a:t>
            </a:fld>
            <a:endParaRPr lang="fr-BE" dirty="0"/>
          </a:p>
        </p:txBody>
      </p:sp>
    </p:spTree>
    <p:extLst>
      <p:ext uri="{BB962C8B-B14F-4D97-AF65-F5344CB8AC3E}">
        <p14:creationId xmlns:p14="http://schemas.microsoft.com/office/powerpoint/2010/main" val="1037492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519" y="119871"/>
            <a:ext cx="8229600" cy="634082"/>
          </a:xfrm>
        </p:spPr>
        <p:txBody>
          <a:bodyPr>
            <a:normAutofit/>
          </a:bodyPr>
          <a:lstStyle/>
          <a:p>
            <a:r>
              <a:rPr lang="ja-JP" altLang="en-US" sz="3200" dirty="0"/>
              <a:t>指標に関する補足説明</a:t>
            </a:r>
            <a:endParaRPr lang="fr-FR" sz="3200" dirty="0"/>
          </a:p>
        </p:txBody>
      </p:sp>
      <p:sp>
        <p:nvSpPr>
          <p:cNvPr id="3" name="Content Placeholder 2"/>
          <p:cNvSpPr>
            <a:spLocks noGrp="1"/>
          </p:cNvSpPr>
          <p:nvPr>
            <p:ph idx="1"/>
          </p:nvPr>
        </p:nvSpPr>
        <p:spPr>
          <a:xfrm>
            <a:off x="421622" y="798571"/>
            <a:ext cx="8229600" cy="532656"/>
          </a:xfrm>
        </p:spPr>
        <p:txBody>
          <a:bodyPr>
            <a:normAutofit/>
          </a:bodyPr>
          <a:lstStyle/>
          <a:p>
            <a:pPr marL="0" indent="0" algn="ctr">
              <a:buNone/>
            </a:pPr>
            <a:r>
              <a:rPr lang="ja-JP" altLang="en-US" sz="2000" dirty="0"/>
              <a:t>リサイクルに関する指標において「ダウンサイクル」は考慮しない</a:t>
            </a:r>
            <a:endParaRPr lang="fr-FR" sz="1600" dirty="0"/>
          </a:p>
        </p:txBody>
      </p:sp>
      <p:pic>
        <p:nvPicPr>
          <p:cNvPr id="6" name="Image 5"/>
          <p:cNvPicPr>
            <a:picLocks noChangeAspect="1"/>
          </p:cNvPicPr>
          <p:nvPr/>
        </p:nvPicPr>
        <p:blipFill>
          <a:blip r:embed="rId2"/>
          <a:stretch>
            <a:fillRect/>
          </a:stretch>
        </p:blipFill>
        <p:spPr>
          <a:xfrm>
            <a:off x="16742" y="1596143"/>
            <a:ext cx="6139434" cy="4951514"/>
          </a:xfrm>
          <a:prstGeom prst="rect">
            <a:avLst/>
          </a:prstGeom>
          <a:ln>
            <a:solidFill>
              <a:schemeClr val="tx1"/>
            </a:solidFill>
          </a:ln>
        </p:spPr>
      </p:pic>
      <p:sp>
        <p:nvSpPr>
          <p:cNvPr id="7" name="ZoneTexte 6"/>
          <p:cNvSpPr txBox="1"/>
          <p:nvPr/>
        </p:nvSpPr>
        <p:spPr>
          <a:xfrm>
            <a:off x="6139434" y="1596143"/>
            <a:ext cx="2681038" cy="3970318"/>
          </a:xfrm>
          <a:prstGeom prst="rect">
            <a:avLst/>
          </a:prstGeom>
          <a:noFill/>
        </p:spPr>
        <p:txBody>
          <a:bodyPr wrap="square" rtlCol="0">
            <a:spAutoFit/>
          </a:bodyPr>
          <a:lstStyle/>
          <a:p>
            <a:pPr algn="just"/>
            <a:r>
              <a:rPr lang="ja-JP" altLang="en-US" dirty="0"/>
              <a:t>金属は、品質劣化させることなくリサイクルすることができる。金属結合は、再結合する度の結合が回復するため、何度リサイクルを繰り返していても元の状態に回復することができる。この特性により、金属は同じ用途に何度の再利用することができる。</a:t>
            </a:r>
            <a:endParaRPr lang="en-US" altLang="ja-JP" dirty="0"/>
          </a:p>
          <a:p>
            <a:pPr algn="just"/>
            <a:r>
              <a:rPr lang="ja-JP" altLang="en-US" dirty="0"/>
              <a:t>対照的に、多くの非金属材料はリサイクルする度に低位の用途にダウンサイクルされていく。</a:t>
            </a:r>
            <a:r>
              <a:rPr lang="en-US" dirty="0"/>
              <a:t> </a:t>
            </a:r>
            <a:r>
              <a:rPr lang="en-US" baseline="30000" dirty="0"/>
              <a:t>(45)</a:t>
            </a:r>
            <a:endParaRPr lang="fr-FR" baseline="30000" dirty="0"/>
          </a:p>
        </p:txBody>
      </p:sp>
      <p:sp>
        <p:nvSpPr>
          <p:cNvPr id="8" name="Slide Number Placeholder 3">
            <a:extLst>
              <a:ext uri="{FF2B5EF4-FFF2-40B4-BE49-F238E27FC236}">
                <a16:creationId xmlns:a16="http://schemas.microsoft.com/office/drawing/2014/main" id="{F8A0B4FF-BB55-49C4-A743-1EE8BF11834A}"/>
              </a:ext>
            </a:extLst>
          </p:cNvPr>
          <p:cNvSpPr>
            <a:spLocks noGrp="1"/>
          </p:cNvSpPr>
          <p:nvPr>
            <p:ph type="sldNum" sz="quarter" idx="12"/>
          </p:nvPr>
        </p:nvSpPr>
        <p:spPr>
          <a:xfrm>
            <a:off x="8718872" y="6465272"/>
            <a:ext cx="396000" cy="365125"/>
          </a:xfrm>
        </p:spPr>
        <p:txBody>
          <a:bodyPr lIns="0" tIns="0" rIns="0" bIns="0"/>
          <a:lstStyle/>
          <a:p>
            <a:fld id="{BF73EC7F-79ED-4C17-9829-92AE53B2AB65}" type="slidenum">
              <a:rPr lang="fr-BE" smtClean="0"/>
              <a:t>5</a:t>
            </a:fld>
            <a:endParaRPr lang="fr-BE" dirty="0"/>
          </a:p>
        </p:txBody>
      </p:sp>
    </p:spTree>
    <p:extLst>
      <p:ext uri="{BB962C8B-B14F-4D97-AF65-F5344CB8AC3E}">
        <p14:creationId xmlns:p14="http://schemas.microsoft.com/office/powerpoint/2010/main" val="2359142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378" y="0"/>
            <a:ext cx="8579296" cy="1143000"/>
          </a:xfrm>
        </p:spPr>
        <p:txBody>
          <a:bodyPr>
            <a:normAutofit/>
          </a:bodyPr>
          <a:lstStyle/>
          <a:p>
            <a:r>
              <a:rPr lang="ja-JP" altLang="en-US" sz="2800" dirty="0"/>
              <a:t>「ダウンサイクル」は「廃棄」よりは良いが、</a:t>
            </a:r>
            <a:br>
              <a:rPr lang="en-US" altLang="ja-JP" sz="2800" dirty="0"/>
            </a:br>
            <a:r>
              <a:rPr lang="ja-JP" altLang="en-US" sz="2800" dirty="0"/>
              <a:t>循環型経済の観点からは決して良いとは言えない</a:t>
            </a:r>
            <a:r>
              <a:rPr lang="fr-FR" sz="2800" dirty="0"/>
              <a:t> </a:t>
            </a:r>
            <a:r>
              <a:rPr lang="fr-FR" sz="2000" baseline="30000" dirty="0"/>
              <a:t>(46,47)</a:t>
            </a:r>
          </a:p>
        </p:txBody>
      </p:sp>
      <p:sp>
        <p:nvSpPr>
          <p:cNvPr id="3" name="Espace réservé du contenu 2"/>
          <p:cNvSpPr>
            <a:spLocks noGrp="1"/>
          </p:cNvSpPr>
          <p:nvPr>
            <p:ph idx="1"/>
          </p:nvPr>
        </p:nvSpPr>
        <p:spPr>
          <a:xfrm>
            <a:off x="323528" y="6174501"/>
            <a:ext cx="8495150" cy="727454"/>
          </a:xfrm>
        </p:spPr>
        <p:txBody>
          <a:bodyPr>
            <a:normAutofit fontScale="85000" lnSpcReduction="10000"/>
          </a:bodyPr>
          <a:lstStyle/>
          <a:p>
            <a:pPr marL="0" indent="0">
              <a:buNone/>
            </a:pPr>
            <a:r>
              <a:rPr lang="ja-JP" altLang="en-US" sz="2000" i="1" dirty="0"/>
              <a:t>「サーキュラーエコノミー」（循環型経済）とは、欧州にて適用されている経済モデルで、社会、ビジネス構造において自然循環を模倣し、有限な資源による閉鎖的循環環境モデル</a:t>
            </a:r>
            <a:endParaRPr lang="fr-FR" sz="2000" i="1" dirty="0"/>
          </a:p>
        </p:txBody>
      </p:sp>
      <p:sp>
        <p:nvSpPr>
          <p:cNvPr id="6" name="ZoneTexte 5"/>
          <p:cNvSpPr txBox="1"/>
          <p:nvPr/>
        </p:nvSpPr>
        <p:spPr>
          <a:xfrm>
            <a:off x="8080014" y="1844824"/>
            <a:ext cx="738664" cy="4032448"/>
          </a:xfrm>
          <a:prstGeom prst="rect">
            <a:avLst/>
          </a:prstGeom>
          <a:noFill/>
        </p:spPr>
        <p:txBody>
          <a:bodyPr vert="eaVert" wrap="square" rtlCol="0">
            <a:spAutoFit/>
          </a:bodyPr>
          <a:lstStyle/>
          <a:p>
            <a:pPr algn="just"/>
            <a:r>
              <a:rPr lang="ja-JP" altLang="en-US" dirty="0"/>
              <a:t>金属スクラップの回収、再利用は、最も経済的な経済ループの一つです</a:t>
            </a:r>
            <a:endParaRPr lang="fr-FR"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268760"/>
            <a:ext cx="7370050" cy="4903130"/>
          </a:xfrm>
          <a:prstGeom prst="rect">
            <a:avLst/>
          </a:prstGeom>
          <a:ln>
            <a:solidFill>
              <a:schemeClr val="tx1"/>
            </a:solidFill>
          </a:ln>
        </p:spPr>
      </p:pic>
      <p:sp>
        <p:nvSpPr>
          <p:cNvPr id="7" name="Slide Number Placeholder 3">
            <a:extLst>
              <a:ext uri="{FF2B5EF4-FFF2-40B4-BE49-F238E27FC236}">
                <a16:creationId xmlns:a16="http://schemas.microsoft.com/office/drawing/2014/main" id="{213D68CD-2C93-4247-A268-CEBA92E4ED38}"/>
              </a:ext>
            </a:extLst>
          </p:cNvPr>
          <p:cNvSpPr>
            <a:spLocks noGrp="1"/>
          </p:cNvSpPr>
          <p:nvPr>
            <p:ph type="sldNum" sz="quarter" idx="12"/>
          </p:nvPr>
        </p:nvSpPr>
        <p:spPr>
          <a:xfrm>
            <a:off x="8718872" y="6465272"/>
            <a:ext cx="396000" cy="365125"/>
          </a:xfrm>
        </p:spPr>
        <p:txBody>
          <a:bodyPr lIns="0" tIns="0" rIns="0" bIns="0"/>
          <a:lstStyle/>
          <a:p>
            <a:fld id="{BF73EC7F-79ED-4C17-9829-92AE53B2AB65}" type="slidenum">
              <a:rPr lang="fr-BE" smtClean="0"/>
              <a:t>6</a:t>
            </a:fld>
            <a:endParaRPr lang="fr-BE" dirty="0"/>
          </a:p>
        </p:txBody>
      </p:sp>
    </p:spTree>
    <p:extLst>
      <p:ext uri="{BB962C8B-B14F-4D97-AF65-F5344CB8AC3E}">
        <p14:creationId xmlns:p14="http://schemas.microsoft.com/office/powerpoint/2010/main" val="2658818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4800600"/>
            <a:ext cx="6048672" cy="566738"/>
          </a:xfrm>
        </p:spPr>
        <p:txBody>
          <a:bodyPr>
            <a:normAutofit/>
          </a:bodyPr>
          <a:lstStyle/>
          <a:p>
            <a:r>
              <a:rPr lang="ja-JP" altLang="en-US" sz="2800" dirty="0"/>
              <a:t>サステナビリティ（持続可能性）</a:t>
            </a:r>
            <a:endParaRPr lang="fr-BE" sz="2800" dirty="0"/>
          </a:p>
        </p:txBody>
      </p:sp>
      <p:sp>
        <p:nvSpPr>
          <p:cNvPr id="7" name="Text Placeholder 6"/>
          <p:cNvSpPr>
            <a:spLocks noGrp="1"/>
          </p:cNvSpPr>
          <p:nvPr>
            <p:ph type="body" sz="half" idx="2"/>
          </p:nvPr>
        </p:nvSpPr>
        <p:spPr>
          <a:xfrm>
            <a:off x="1475656" y="5367338"/>
            <a:ext cx="6048672" cy="1230014"/>
          </a:xfrm>
        </p:spPr>
        <p:txBody>
          <a:bodyPr>
            <a:noAutofit/>
          </a:bodyPr>
          <a:lstStyle/>
          <a:p>
            <a:pPr algn="just"/>
            <a:r>
              <a:rPr lang="ja-JP" altLang="en-US" sz="1800" dirty="0">
                <a:cs typeface="Arial" pitchFamily="34" charset="0"/>
              </a:rPr>
              <a:t>「サステナビリティ」とは原料調達に始まり、計画、設計、製造および使用、さらに最終解体から廃棄物管理に至る製品製造の全サイクルに関するものである。」</a:t>
            </a:r>
            <a:r>
              <a:rPr lang="en-US" sz="1800" dirty="0">
                <a:cs typeface="Arial" pitchFamily="34" charset="0"/>
              </a:rPr>
              <a:t> (Rossi, B. 2012) </a:t>
            </a:r>
            <a:r>
              <a:rPr lang="en-US" sz="1800" baseline="50000" dirty="0">
                <a:cs typeface="Arial" pitchFamily="34" charset="0"/>
              </a:rPr>
              <a:t>9</a:t>
            </a:r>
          </a:p>
        </p:txBody>
      </p:sp>
      <p:grpSp>
        <p:nvGrpSpPr>
          <p:cNvPr id="14" name="グループ化 13"/>
          <p:cNvGrpSpPr/>
          <p:nvPr/>
        </p:nvGrpSpPr>
        <p:grpSpPr>
          <a:xfrm>
            <a:off x="1486800" y="324000"/>
            <a:ext cx="6156000" cy="4449682"/>
            <a:chOff x="1486800" y="324000"/>
            <a:chExt cx="6156000" cy="4449682"/>
          </a:xfrm>
        </p:grpSpPr>
        <p:pic>
          <p:nvPicPr>
            <p:cNvPr id="9" name="Grafik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486800" y="324000"/>
              <a:ext cx="6156000" cy="4449682"/>
            </a:xfrm>
            <a:prstGeom prst="rect">
              <a:avLst/>
            </a:prstGeom>
          </p:spPr>
        </p:pic>
        <p:sp>
          <p:nvSpPr>
            <p:cNvPr id="4" name="テキスト ボックス 3"/>
            <p:cNvSpPr txBox="1"/>
            <p:nvPr/>
          </p:nvSpPr>
          <p:spPr>
            <a:xfrm>
              <a:off x="1547664" y="432000"/>
              <a:ext cx="1656184" cy="792000"/>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nchor="ctr">
              <a:spAutoFit/>
            </a:bodyPr>
            <a:lstStyle/>
            <a:p>
              <a:r>
                <a:rPr lang="ja-JP" altLang="ja-JP" sz="1050" b="1" dirty="0"/>
                <a:t>社会・環境的要素</a:t>
              </a:r>
              <a:endParaRPr lang="en-US" altLang="ja-JP" sz="1050" b="1" dirty="0"/>
            </a:p>
            <a:p>
              <a:r>
                <a:rPr lang="ja-JP" altLang="ja-JP" sz="1050" dirty="0"/>
                <a:t>環境正当性</a:t>
              </a:r>
              <a:endParaRPr lang="en-US" altLang="ja-JP" sz="1050" dirty="0"/>
            </a:p>
            <a:p>
              <a:r>
                <a:rPr kumimoji="1" lang="ja-JP" altLang="en-US" sz="1050" dirty="0"/>
                <a:t>天然資源管理</a:t>
              </a:r>
              <a:endParaRPr kumimoji="1" lang="en-US" altLang="ja-JP" sz="1050" dirty="0"/>
            </a:p>
            <a:p>
              <a:r>
                <a:rPr lang="ja-JP" altLang="ja-JP" sz="1050" dirty="0"/>
                <a:t>地元および世界規模で</a:t>
              </a:r>
              <a:endParaRPr kumimoji="1" lang="ja-JP" altLang="en-US" sz="1050" dirty="0"/>
            </a:p>
          </p:txBody>
        </p:sp>
        <p:sp>
          <p:nvSpPr>
            <p:cNvPr id="8" name="テキスト ボックス 7"/>
            <p:cNvSpPr txBox="1"/>
            <p:nvPr/>
          </p:nvSpPr>
          <p:spPr>
            <a:xfrm>
              <a:off x="5868144" y="489600"/>
              <a:ext cx="1656184" cy="738664"/>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nchor="ctr">
              <a:spAutoFit/>
            </a:bodyPr>
            <a:lstStyle/>
            <a:p>
              <a:r>
                <a:rPr lang="ja-JP" altLang="en-US" sz="1050" b="1" dirty="0"/>
                <a:t>環境・経済的要素</a:t>
              </a:r>
              <a:endParaRPr lang="en-US" altLang="ja-JP" sz="1050" b="1" dirty="0"/>
            </a:p>
            <a:p>
              <a:r>
                <a:rPr lang="ja-JP" altLang="en-US" sz="1050" dirty="0"/>
                <a:t>エネルギー効率</a:t>
              </a:r>
              <a:endParaRPr lang="en-US" altLang="ja-JP" sz="1050" dirty="0"/>
            </a:p>
            <a:p>
              <a:r>
                <a:rPr kumimoji="1" lang="ja-JP" altLang="en-US" sz="1050" dirty="0"/>
                <a:t>天然資源利用促進のための補助金・奨励金</a:t>
              </a:r>
            </a:p>
          </p:txBody>
        </p:sp>
        <p:sp>
          <p:nvSpPr>
            <p:cNvPr id="10" name="テキスト ボックス 9"/>
            <p:cNvSpPr txBox="1"/>
            <p:nvPr/>
          </p:nvSpPr>
          <p:spPr>
            <a:xfrm>
              <a:off x="3952912" y="584540"/>
              <a:ext cx="1224136" cy="832464"/>
            </a:xfrm>
            <a:custGeom>
              <a:avLst/>
              <a:gdLst>
                <a:gd name="connsiteX0" fmla="*/ 0 w 1224136"/>
                <a:gd name="connsiteY0" fmla="*/ 189546 h 868323"/>
                <a:gd name="connsiteX1" fmla="*/ 189546 w 1224136"/>
                <a:gd name="connsiteY1" fmla="*/ 0 h 868323"/>
                <a:gd name="connsiteX2" fmla="*/ 1034590 w 1224136"/>
                <a:gd name="connsiteY2" fmla="*/ 0 h 868323"/>
                <a:gd name="connsiteX3" fmla="*/ 1224136 w 1224136"/>
                <a:gd name="connsiteY3" fmla="*/ 189546 h 868323"/>
                <a:gd name="connsiteX4" fmla="*/ 1224136 w 1224136"/>
                <a:gd name="connsiteY4" fmla="*/ 678777 h 868323"/>
                <a:gd name="connsiteX5" fmla="*/ 1034590 w 1224136"/>
                <a:gd name="connsiteY5" fmla="*/ 868323 h 868323"/>
                <a:gd name="connsiteX6" fmla="*/ 189546 w 1224136"/>
                <a:gd name="connsiteY6" fmla="*/ 868323 h 868323"/>
                <a:gd name="connsiteX7" fmla="*/ 0 w 1224136"/>
                <a:gd name="connsiteY7" fmla="*/ 678777 h 868323"/>
                <a:gd name="connsiteX8" fmla="*/ 0 w 1224136"/>
                <a:gd name="connsiteY8" fmla="*/ 189546 h 868323"/>
                <a:gd name="connsiteX0" fmla="*/ 0 w 1224136"/>
                <a:gd name="connsiteY0" fmla="*/ 189546 h 868323"/>
                <a:gd name="connsiteX1" fmla="*/ 189546 w 1224136"/>
                <a:gd name="connsiteY1" fmla="*/ 0 h 868323"/>
                <a:gd name="connsiteX2" fmla="*/ 1034590 w 1224136"/>
                <a:gd name="connsiteY2" fmla="*/ 0 h 868323"/>
                <a:gd name="connsiteX3" fmla="*/ 1170348 w 1224136"/>
                <a:gd name="connsiteY3" fmla="*/ 225404 h 868323"/>
                <a:gd name="connsiteX4" fmla="*/ 1224136 w 1224136"/>
                <a:gd name="connsiteY4" fmla="*/ 678777 h 868323"/>
                <a:gd name="connsiteX5" fmla="*/ 1034590 w 1224136"/>
                <a:gd name="connsiteY5" fmla="*/ 868323 h 868323"/>
                <a:gd name="connsiteX6" fmla="*/ 189546 w 1224136"/>
                <a:gd name="connsiteY6" fmla="*/ 868323 h 868323"/>
                <a:gd name="connsiteX7" fmla="*/ 0 w 1224136"/>
                <a:gd name="connsiteY7" fmla="*/ 678777 h 868323"/>
                <a:gd name="connsiteX8" fmla="*/ 0 w 1224136"/>
                <a:gd name="connsiteY8" fmla="*/ 189546 h 868323"/>
                <a:gd name="connsiteX0" fmla="*/ 0 w 1224136"/>
                <a:gd name="connsiteY0" fmla="*/ 189546 h 868323"/>
                <a:gd name="connsiteX1" fmla="*/ 189546 w 1224136"/>
                <a:gd name="connsiteY1" fmla="*/ 0 h 868323"/>
                <a:gd name="connsiteX2" fmla="*/ 1061484 w 1224136"/>
                <a:gd name="connsiteY2" fmla="*/ 35859 h 868323"/>
                <a:gd name="connsiteX3" fmla="*/ 1170348 w 1224136"/>
                <a:gd name="connsiteY3" fmla="*/ 225404 h 868323"/>
                <a:gd name="connsiteX4" fmla="*/ 1224136 w 1224136"/>
                <a:gd name="connsiteY4" fmla="*/ 678777 h 868323"/>
                <a:gd name="connsiteX5" fmla="*/ 1034590 w 1224136"/>
                <a:gd name="connsiteY5" fmla="*/ 868323 h 868323"/>
                <a:gd name="connsiteX6" fmla="*/ 189546 w 1224136"/>
                <a:gd name="connsiteY6" fmla="*/ 868323 h 868323"/>
                <a:gd name="connsiteX7" fmla="*/ 0 w 1224136"/>
                <a:gd name="connsiteY7" fmla="*/ 678777 h 868323"/>
                <a:gd name="connsiteX8" fmla="*/ 0 w 1224136"/>
                <a:gd name="connsiteY8" fmla="*/ 189546 h 868323"/>
                <a:gd name="connsiteX0" fmla="*/ 0 w 1224136"/>
                <a:gd name="connsiteY0" fmla="*/ 189546 h 868323"/>
                <a:gd name="connsiteX1" fmla="*/ 189546 w 1224136"/>
                <a:gd name="connsiteY1" fmla="*/ 0 h 868323"/>
                <a:gd name="connsiteX2" fmla="*/ 1061484 w 1224136"/>
                <a:gd name="connsiteY2" fmla="*/ 35859 h 868323"/>
                <a:gd name="connsiteX3" fmla="*/ 1170348 w 1224136"/>
                <a:gd name="connsiteY3" fmla="*/ 225404 h 868323"/>
                <a:gd name="connsiteX4" fmla="*/ 1224136 w 1224136"/>
                <a:gd name="connsiteY4" fmla="*/ 678777 h 868323"/>
                <a:gd name="connsiteX5" fmla="*/ 1034590 w 1224136"/>
                <a:gd name="connsiteY5" fmla="*/ 868323 h 868323"/>
                <a:gd name="connsiteX6" fmla="*/ 189546 w 1224136"/>
                <a:gd name="connsiteY6" fmla="*/ 868323 h 868323"/>
                <a:gd name="connsiteX7" fmla="*/ 0 w 1224136"/>
                <a:gd name="connsiteY7" fmla="*/ 678777 h 868323"/>
                <a:gd name="connsiteX8" fmla="*/ 0 w 1224136"/>
                <a:gd name="connsiteY8" fmla="*/ 189546 h 868323"/>
                <a:gd name="connsiteX0" fmla="*/ 0 w 1224136"/>
                <a:gd name="connsiteY0" fmla="*/ 153687 h 832464"/>
                <a:gd name="connsiteX1" fmla="*/ 207476 w 1224136"/>
                <a:gd name="connsiteY1" fmla="*/ 0 h 832464"/>
                <a:gd name="connsiteX2" fmla="*/ 1061484 w 1224136"/>
                <a:gd name="connsiteY2" fmla="*/ 0 h 832464"/>
                <a:gd name="connsiteX3" fmla="*/ 1170348 w 1224136"/>
                <a:gd name="connsiteY3" fmla="*/ 189545 h 832464"/>
                <a:gd name="connsiteX4" fmla="*/ 1224136 w 1224136"/>
                <a:gd name="connsiteY4" fmla="*/ 642918 h 832464"/>
                <a:gd name="connsiteX5" fmla="*/ 1034590 w 1224136"/>
                <a:gd name="connsiteY5" fmla="*/ 832464 h 832464"/>
                <a:gd name="connsiteX6" fmla="*/ 189546 w 1224136"/>
                <a:gd name="connsiteY6" fmla="*/ 832464 h 832464"/>
                <a:gd name="connsiteX7" fmla="*/ 0 w 1224136"/>
                <a:gd name="connsiteY7" fmla="*/ 642918 h 832464"/>
                <a:gd name="connsiteX8" fmla="*/ 0 w 1224136"/>
                <a:gd name="connsiteY8" fmla="*/ 153687 h 83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4136" h="832464">
                  <a:moveTo>
                    <a:pt x="0" y="153687"/>
                  </a:moveTo>
                  <a:cubicBezTo>
                    <a:pt x="0" y="49004"/>
                    <a:pt x="102793" y="0"/>
                    <a:pt x="207476" y="0"/>
                  </a:cubicBezTo>
                  <a:lnTo>
                    <a:pt x="1061484" y="0"/>
                  </a:lnTo>
                  <a:cubicBezTo>
                    <a:pt x="1121344" y="26894"/>
                    <a:pt x="1170348" y="84862"/>
                    <a:pt x="1170348" y="189545"/>
                  </a:cubicBezTo>
                  <a:cubicBezTo>
                    <a:pt x="1170348" y="352622"/>
                    <a:pt x="1224136" y="479841"/>
                    <a:pt x="1224136" y="642918"/>
                  </a:cubicBezTo>
                  <a:cubicBezTo>
                    <a:pt x="1224136" y="747601"/>
                    <a:pt x="1139273" y="832464"/>
                    <a:pt x="1034590" y="832464"/>
                  </a:cubicBezTo>
                  <a:lnTo>
                    <a:pt x="189546" y="832464"/>
                  </a:lnTo>
                  <a:cubicBezTo>
                    <a:pt x="84863" y="832464"/>
                    <a:pt x="0" y="747601"/>
                    <a:pt x="0" y="642918"/>
                  </a:cubicBezTo>
                  <a:lnTo>
                    <a:pt x="0" y="153687"/>
                  </a:lnTo>
                  <a:close/>
                </a:path>
              </a:pathLst>
            </a:custGeom>
            <a:solidFill>
              <a:srgbClr val="FFFF66"/>
            </a:solidFill>
            <a:effectLst/>
          </p:spPr>
          <p:txBody>
            <a:bodyPr wrap="square" lIns="0" tIns="0" rIns="0" bIns="0" rtlCol="0" anchor="ctr">
              <a:spAutoFit/>
            </a:bodyPr>
            <a:lstStyle/>
            <a:p>
              <a:pPr algn="ctr"/>
              <a:r>
                <a:rPr lang="ja-JP" altLang="en-US" sz="1050" b="1" dirty="0"/>
                <a:t>環境的要素</a:t>
              </a:r>
              <a:endParaRPr lang="en-US" altLang="ja-JP" sz="1050" b="1" dirty="0"/>
            </a:p>
            <a:p>
              <a:pPr algn="ctr"/>
              <a:r>
                <a:rPr lang="zh-TW" altLang="en-US" sz="1000" dirty="0">
                  <a:latin typeface="ＭＳ Ｐゴシック" panose="020B0600070205080204" pitchFamily="50" charset="-128"/>
                  <a:ea typeface="ＭＳ Ｐゴシック" panose="020B0600070205080204" pitchFamily="50" charset="-128"/>
                </a:rPr>
                <a:t>天然資源利用</a:t>
              </a:r>
              <a:endParaRPr lang="en-US" altLang="ja-JP" sz="1000" dirty="0">
                <a:latin typeface="ＭＳ Ｐゴシック" panose="020B0600070205080204" pitchFamily="50" charset="-128"/>
                <a:ea typeface="ＭＳ Ｐゴシック" panose="020B0600070205080204" pitchFamily="50" charset="-128"/>
              </a:endParaRPr>
            </a:p>
            <a:p>
              <a:pPr algn="ctr"/>
              <a:r>
                <a:rPr kumimoji="1" lang="ja-JP" altLang="en-US" sz="1000" dirty="0">
                  <a:latin typeface="ＭＳ Ｐゴシック" panose="020B0600070205080204" pitchFamily="50" charset="-128"/>
                  <a:ea typeface="ＭＳ Ｐゴシック" panose="020B0600070205080204" pitchFamily="50" charset="-128"/>
                </a:rPr>
                <a:t>環境管理</a:t>
              </a:r>
              <a:endParaRPr kumimoji="1" lang="en-US" altLang="ja-JP" sz="1000" dirty="0">
                <a:latin typeface="ＭＳ Ｐゴシック" panose="020B0600070205080204" pitchFamily="50" charset="-128"/>
                <a:ea typeface="ＭＳ Ｐゴシック" panose="020B0600070205080204" pitchFamily="50" charset="-128"/>
              </a:endParaRPr>
            </a:p>
            <a:p>
              <a:pPr algn="ctr"/>
              <a:r>
                <a:rPr kumimoji="1" lang="ja-JP" altLang="en-US" sz="1000" dirty="0">
                  <a:latin typeface="ＭＳ Ｐゴシック" panose="020B0600070205080204" pitchFamily="50" charset="-128"/>
                  <a:ea typeface="ＭＳ Ｐゴシック" panose="020B0600070205080204" pitchFamily="50" charset="-128"/>
                </a:rPr>
                <a:t>汚染防止</a:t>
              </a:r>
              <a:endParaRPr kumimoji="1" lang="en-US" altLang="ja-JP" sz="1000" dirty="0">
                <a:latin typeface="ＭＳ Ｐゴシック" panose="020B0600070205080204" pitchFamily="50" charset="-128"/>
                <a:ea typeface="ＭＳ Ｐゴシック" panose="020B0600070205080204" pitchFamily="50" charset="-128"/>
              </a:endParaRPr>
            </a:p>
            <a:p>
              <a:pPr algn="ctr"/>
              <a:r>
                <a:rPr kumimoji="1" lang="ja-JP" altLang="en-US" sz="800" dirty="0"/>
                <a:t>（大気・水・土壌・廃棄物）</a:t>
              </a:r>
            </a:p>
          </p:txBody>
        </p:sp>
        <p:sp>
          <p:nvSpPr>
            <p:cNvPr id="11" name="テキスト ボックス 10"/>
            <p:cNvSpPr txBox="1"/>
            <p:nvPr/>
          </p:nvSpPr>
          <p:spPr>
            <a:xfrm>
              <a:off x="2913443" y="2375325"/>
              <a:ext cx="1010485" cy="1009848"/>
            </a:xfrm>
            <a:prstGeom prst="roundRect">
              <a:avLst>
                <a:gd name="adj" fmla="val 50000"/>
              </a:avLst>
            </a:prstGeom>
            <a:solidFill>
              <a:srgbClr val="FF7C80"/>
            </a:solidFill>
            <a:effectLst/>
          </p:spPr>
          <p:txBody>
            <a:bodyPr wrap="square" lIns="0" tIns="0" rIns="0" bIns="0" rtlCol="0" anchor="ctr">
              <a:spAutoFit/>
            </a:bodyPr>
            <a:lstStyle/>
            <a:p>
              <a:pPr algn="ctr">
                <a:lnSpc>
                  <a:spcPts val="1200"/>
                </a:lnSpc>
              </a:pPr>
              <a:r>
                <a:rPr lang="ja-JP" altLang="en-US" sz="1050" b="1" dirty="0"/>
                <a:t>社会的要素</a:t>
              </a:r>
              <a:endParaRPr lang="en-US" altLang="ja-JP" sz="1050" b="1" dirty="0"/>
            </a:p>
            <a:p>
              <a:pPr algn="ctr">
                <a:lnSpc>
                  <a:spcPts val="1100"/>
                </a:lnSpc>
              </a:pPr>
              <a:r>
                <a:rPr lang="zh-TW" altLang="en-US" sz="900" dirty="0">
                  <a:latin typeface="ＭＳ Ｐゴシック" panose="020B0600070205080204" pitchFamily="50" charset="-128"/>
                  <a:ea typeface="ＭＳ Ｐゴシック" panose="020B0600070205080204" pitchFamily="50" charset="-128"/>
                </a:rPr>
                <a:t>生活水準</a:t>
              </a:r>
              <a:endParaRPr lang="en-US" altLang="ja-JP" sz="900" dirty="0">
                <a:latin typeface="ＭＳ Ｐゴシック" panose="020B0600070205080204" pitchFamily="50" charset="-128"/>
                <a:ea typeface="ＭＳ Ｐゴシック" panose="020B0600070205080204" pitchFamily="50" charset="-128"/>
              </a:endParaRPr>
            </a:p>
            <a:p>
              <a:pPr algn="ctr">
                <a:lnSpc>
                  <a:spcPts val="1100"/>
                </a:lnSpc>
              </a:pPr>
              <a:r>
                <a:rPr kumimoji="1" lang="ja-JP" altLang="en-US" sz="900" dirty="0">
                  <a:latin typeface="ＭＳ Ｐゴシック" panose="020B0600070205080204" pitchFamily="50" charset="-128"/>
                  <a:ea typeface="ＭＳ Ｐゴシック" panose="020B0600070205080204" pitchFamily="50" charset="-128"/>
                </a:rPr>
                <a:t>教育</a:t>
              </a:r>
              <a:endParaRPr kumimoji="1" lang="en-US" altLang="ja-JP" sz="900" dirty="0">
                <a:latin typeface="ＭＳ Ｐゴシック" panose="020B0600070205080204" pitchFamily="50" charset="-128"/>
                <a:ea typeface="ＭＳ Ｐゴシック" panose="020B0600070205080204" pitchFamily="50" charset="-128"/>
              </a:endParaRPr>
            </a:p>
            <a:p>
              <a:pPr algn="ctr">
                <a:lnSpc>
                  <a:spcPts val="1100"/>
                </a:lnSpc>
              </a:pPr>
              <a:r>
                <a:rPr kumimoji="1" lang="ja-JP" altLang="en-US" sz="900" dirty="0">
                  <a:latin typeface="ＭＳ Ｐゴシック" panose="020B0600070205080204" pitchFamily="50" charset="-128"/>
                  <a:ea typeface="ＭＳ Ｐゴシック" panose="020B0600070205080204" pitchFamily="50" charset="-128"/>
                </a:rPr>
                <a:t>地域社会</a:t>
              </a:r>
              <a:endParaRPr kumimoji="1" lang="en-US" altLang="ja-JP" sz="900" dirty="0">
                <a:latin typeface="ＭＳ Ｐゴシック" panose="020B0600070205080204" pitchFamily="50" charset="-128"/>
                <a:ea typeface="ＭＳ Ｐゴシック" panose="020B0600070205080204" pitchFamily="50" charset="-128"/>
              </a:endParaRPr>
            </a:p>
            <a:p>
              <a:pPr algn="ctr">
                <a:lnSpc>
                  <a:spcPts val="1100"/>
                </a:lnSpc>
              </a:pPr>
              <a:r>
                <a:rPr kumimoji="1" lang="zh-CN" altLang="en-US" sz="900" dirty="0">
                  <a:latin typeface="ＭＳ Ｐゴシック" panose="020B0600070205080204" pitchFamily="50" charset="-128"/>
                  <a:ea typeface="ＭＳ Ｐゴシック" panose="020B0600070205080204" pitchFamily="50" charset="-128"/>
                </a:rPr>
                <a:t>男女共同参画</a:t>
              </a:r>
              <a:endParaRPr kumimoji="1" lang="en-US" altLang="ja-JP" sz="900" dirty="0">
                <a:latin typeface="ＭＳ Ｐゴシック" panose="020B0600070205080204" pitchFamily="50" charset="-128"/>
                <a:ea typeface="ＭＳ Ｐゴシック" panose="020B0600070205080204" pitchFamily="50" charset="-128"/>
              </a:endParaRPr>
            </a:p>
          </p:txBody>
        </p:sp>
        <p:sp>
          <p:nvSpPr>
            <p:cNvPr id="12" name="テキスト ボックス 11"/>
            <p:cNvSpPr txBox="1"/>
            <p:nvPr/>
          </p:nvSpPr>
          <p:spPr>
            <a:xfrm>
              <a:off x="5073974" y="2539022"/>
              <a:ext cx="1082202" cy="884192"/>
            </a:xfrm>
            <a:custGeom>
              <a:avLst/>
              <a:gdLst>
                <a:gd name="connsiteX0" fmla="*/ 257941 w 1010485"/>
                <a:gd name="connsiteY0" fmla="*/ 0 h 794544"/>
                <a:gd name="connsiteX1" fmla="*/ 1010485 w 1010485"/>
                <a:gd name="connsiteY1" fmla="*/ 0 h 794544"/>
                <a:gd name="connsiteX2" fmla="*/ 1010485 w 1010485"/>
                <a:gd name="connsiteY2" fmla="*/ 0 h 794544"/>
                <a:gd name="connsiteX3" fmla="*/ 1010485 w 1010485"/>
                <a:gd name="connsiteY3" fmla="*/ 536603 h 794544"/>
                <a:gd name="connsiteX4" fmla="*/ 752544 w 1010485"/>
                <a:gd name="connsiteY4" fmla="*/ 794544 h 794544"/>
                <a:gd name="connsiteX5" fmla="*/ 0 w 1010485"/>
                <a:gd name="connsiteY5" fmla="*/ 794544 h 794544"/>
                <a:gd name="connsiteX6" fmla="*/ 0 w 1010485"/>
                <a:gd name="connsiteY6" fmla="*/ 794544 h 794544"/>
                <a:gd name="connsiteX7" fmla="*/ 0 w 1010485"/>
                <a:gd name="connsiteY7" fmla="*/ 257941 h 794544"/>
                <a:gd name="connsiteX8" fmla="*/ 257941 w 1010485"/>
                <a:gd name="connsiteY8" fmla="*/ 0 h 794544"/>
                <a:gd name="connsiteX0" fmla="*/ 257941 w 1010485"/>
                <a:gd name="connsiteY0" fmla="*/ 0 h 794544"/>
                <a:gd name="connsiteX1" fmla="*/ 1010485 w 1010485"/>
                <a:gd name="connsiteY1" fmla="*/ 0 h 794544"/>
                <a:gd name="connsiteX2" fmla="*/ 1010485 w 1010485"/>
                <a:gd name="connsiteY2" fmla="*/ 0 h 794544"/>
                <a:gd name="connsiteX3" fmla="*/ 965661 w 1010485"/>
                <a:gd name="connsiteY3" fmla="*/ 545568 h 794544"/>
                <a:gd name="connsiteX4" fmla="*/ 752544 w 1010485"/>
                <a:gd name="connsiteY4" fmla="*/ 794544 h 794544"/>
                <a:gd name="connsiteX5" fmla="*/ 0 w 1010485"/>
                <a:gd name="connsiteY5" fmla="*/ 794544 h 794544"/>
                <a:gd name="connsiteX6" fmla="*/ 0 w 1010485"/>
                <a:gd name="connsiteY6" fmla="*/ 794544 h 794544"/>
                <a:gd name="connsiteX7" fmla="*/ 0 w 1010485"/>
                <a:gd name="connsiteY7" fmla="*/ 257941 h 794544"/>
                <a:gd name="connsiteX8" fmla="*/ 257941 w 1010485"/>
                <a:gd name="connsiteY8" fmla="*/ 0 h 794544"/>
                <a:gd name="connsiteX0" fmla="*/ 257941 w 1010485"/>
                <a:gd name="connsiteY0" fmla="*/ 0 h 893156"/>
                <a:gd name="connsiteX1" fmla="*/ 1010485 w 1010485"/>
                <a:gd name="connsiteY1" fmla="*/ 0 h 893156"/>
                <a:gd name="connsiteX2" fmla="*/ 1010485 w 1010485"/>
                <a:gd name="connsiteY2" fmla="*/ 0 h 893156"/>
                <a:gd name="connsiteX3" fmla="*/ 965661 w 1010485"/>
                <a:gd name="connsiteY3" fmla="*/ 545568 h 893156"/>
                <a:gd name="connsiteX4" fmla="*/ 725650 w 1010485"/>
                <a:gd name="connsiteY4" fmla="*/ 893156 h 893156"/>
                <a:gd name="connsiteX5" fmla="*/ 0 w 1010485"/>
                <a:gd name="connsiteY5" fmla="*/ 794544 h 893156"/>
                <a:gd name="connsiteX6" fmla="*/ 0 w 1010485"/>
                <a:gd name="connsiteY6" fmla="*/ 794544 h 893156"/>
                <a:gd name="connsiteX7" fmla="*/ 0 w 1010485"/>
                <a:gd name="connsiteY7" fmla="*/ 257941 h 893156"/>
                <a:gd name="connsiteX8" fmla="*/ 257941 w 1010485"/>
                <a:gd name="connsiteY8" fmla="*/ 0 h 893156"/>
                <a:gd name="connsiteX0" fmla="*/ 257941 w 1010485"/>
                <a:gd name="connsiteY0" fmla="*/ 0 h 893156"/>
                <a:gd name="connsiteX1" fmla="*/ 1010485 w 1010485"/>
                <a:gd name="connsiteY1" fmla="*/ 0 h 893156"/>
                <a:gd name="connsiteX2" fmla="*/ 1010485 w 1010485"/>
                <a:gd name="connsiteY2" fmla="*/ 0 h 893156"/>
                <a:gd name="connsiteX3" fmla="*/ 965661 w 1010485"/>
                <a:gd name="connsiteY3" fmla="*/ 545568 h 893156"/>
                <a:gd name="connsiteX4" fmla="*/ 725650 w 1010485"/>
                <a:gd name="connsiteY4" fmla="*/ 893156 h 893156"/>
                <a:gd name="connsiteX5" fmla="*/ 0 w 1010485"/>
                <a:gd name="connsiteY5" fmla="*/ 794544 h 893156"/>
                <a:gd name="connsiteX6" fmla="*/ 53789 w 1010485"/>
                <a:gd name="connsiteY6" fmla="*/ 893156 h 893156"/>
                <a:gd name="connsiteX7" fmla="*/ 0 w 1010485"/>
                <a:gd name="connsiteY7" fmla="*/ 257941 h 893156"/>
                <a:gd name="connsiteX8" fmla="*/ 257941 w 1010485"/>
                <a:gd name="connsiteY8" fmla="*/ 0 h 893156"/>
                <a:gd name="connsiteX0" fmla="*/ 257941 w 1010485"/>
                <a:gd name="connsiteY0" fmla="*/ 0 h 893156"/>
                <a:gd name="connsiteX1" fmla="*/ 1010485 w 1010485"/>
                <a:gd name="connsiteY1" fmla="*/ 0 h 893156"/>
                <a:gd name="connsiteX2" fmla="*/ 1010485 w 1010485"/>
                <a:gd name="connsiteY2" fmla="*/ 0 h 893156"/>
                <a:gd name="connsiteX3" fmla="*/ 965661 w 1010485"/>
                <a:gd name="connsiteY3" fmla="*/ 545568 h 893156"/>
                <a:gd name="connsiteX4" fmla="*/ 725650 w 1010485"/>
                <a:gd name="connsiteY4" fmla="*/ 893156 h 893156"/>
                <a:gd name="connsiteX5" fmla="*/ 0 w 1010485"/>
                <a:gd name="connsiteY5" fmla="*/ 794544 h 893156"/>
                <a:gd name="connsiteX6" fmla="*/ 89647 w 1010485"/>
                <a:gd name="connsiteY6" fmla="*/ 803509 h 893156"/>
                <a:gd name="connsiteX7" fmla="*/ 0 w 1010485"/>
                <a:gd name="connsiteY7" fmla="*/ 257941 h 893156"/>
                <a:gd name="connsiteX8" fmla="*/ 257941 w 1010485"/>
                <a:gd name="connsiteY8" fmla="*/ 0 h 893156"/>
                <a:gd name="connsiteX0" fmla="*/ 329658 w 1082202"/>
                <a:gd name="connsiteY0" fmla="*/ 0 h 893156"/>
                <a:gd name="connsiteX1" fmla="*/ 1082202 w 1082202"/>
                <a:gd name="connsiteY1" fmla="*/ 0 h 893156"/>
                <a:gd name="connsiteX2" fmla="*/ 1082202 w 1082202"/>
                <a:gd name="connsiteY2" fmla="*/ 0 h 893156"/>
                <a:gd name="connsiteX3" fmla="*/ 1037378 w 1082202"/>
                <a:gd name="connsiteY3" fmla="*/ 545568 h 893156"/>
                <a:gd name="connsiteX4" fmla="*/ 797367 w 1082202"/>
                <a:gd name="connsiteY4" fmla="*/ 893156 h 893156"/>
                <a:gd name="connsiteX5" fmla="*/ 71717 w 1082202"/>
                <a:gd name="connsiteY5" fmla="*/ 794544 h 893156"/>
                <a:gd name="connsiteX6" fmla="*/ 0 w 1082202"/>
                <a:gd name="connsiteY6" fmla="*/ 839368 h 893156"/>
                <a:gd name="connsiteX7" fmla="*/ 71717 w 1082202"/>
                <a:gd name="connsiteY7" fmla="*/ 257941 h 893156"/>
                <a:gd name="connsiteX8" fmla="*/ 329658 w 1082202"/>
                <a:gd name="connsiteY8" fmla="*/ 0 h 893156"/>
                <a:gd name="connsiteX0" fmla="*/ 329658 w 1082202"/>
                <a:gd name="connsiteY0" fmla="*/ 0 h 893156"/>
                <a:gd name="connsiteX1" fmla="*/ 1082202 w 1082202"/>
                <a:gd name="connsiteY1" fmla="*/ 0 h 893156"/>
                <a:gd name="connsiteX2" fmla="*/ 1082202 w 1082202"/>
                <a:gd name="connsiteY2" fmla="*/ 0 h 893156"/>
                <a:gd name="connsiteX3" fmla="*/ 1037378 w 1082202"/>
                <a:gd name="connsiteY3" fmla="*/ 545568 h 893156"/>
                <a:gd name="connsiteX4" fmla="*/ 797367 w 1082202"/>
                <a:gd name="connsiteY4" fmla="*/ 893156 h 893156"/>
                <a:gd name="connsiteX5" fmla="*/ 197222 w 1082202"/>
                <a:gd name="connsiteY5" fmla="*/ 857297 h 893156"/>
                <a:gd name="connsiteX6" fmla="*/ 0 w 1082202"/>
                <a:gd name="connsiteY6" fmla="*/ 839368 h 893156"/>
                <a:gd name="connsiteX7" fmla="*/ 71717 w 1082202"/>
                <a:gd name="connsiteY7" fmla="*/ 257941 h 893156"/>
                <a:gd name="connsiteX8" fmla="*/ 329658 w 1082202"/>
                <a:gd name="connsiteY8" fmla="*/ 0 h 893156"/>
                <a:gd name="connsiteX0" fmla="*/ 329658 w 1082202"/>
                <a:gd name="connsiteY0" fmla="*/ 0 h 884192"/>
                <a:gd name="connsiteX1" fmla="*/ 1082202 w 1082202"/>
                <a:gd name="connsiteY1" fmla="*/ 0 h 884192"/>
                <a:gd name="connsiteX2" fmla="*/ 1082202 w 1082202"/>
                <a:gd name="connsiteY2" fmla="*/ 0 h 884192"/>
                <a:gd name="connsiteX3" fmla="*/ 1037378 w 1082202"/>
                <a:gd name="connsiteY3" fmla="*/ 545568 h 884192"/>
                <a:gd name="connsiteX4" fmla="*/ 743578 w 1082202"/>
                <a:gd name="connsiteY4" fmla="*/ 884192 h 884192"/>
                <a:gd name="connsiteX5" fmla="*/ 197222 w 1082202"/>
                <a:gd name="connsiteY5" fmla="*/ 857297 h 884192"/>
                <a:gd name="connsiteX6" fmla="*/ 0 w 1082202"/>
                <a:gd name="connsiteY6" fmla="*/ 839368 h 884192"/>
                <a:gd name="connsiteX7" fmla="*/ 71717 w 1082202"/>
                <a:gd name="connsiteY7" fmla="*/ 257941 h 884192"/>
                <a:gd name="connsiteX8" fmla="*/ 329658 w 1082202"/>
                <a:gd name="connsiteY8" fmla="*/ 0 h 884192"/>
                <a:gd name="connsiteX0" fmla="*/ 374481 w 1082202"/>
                <a:gd name="connsiteY0" fmla="*/ 35859 h 884192"/>
                <a:gd name="connsiteX1" fmla="*/ 1082202 w 1082202"/>
                <a:gd name="connsiteY1" fmla="*/ 0 h 884192"/>
                <a:gd name="connsiteX2" fmla="*/ 1082202 w 1082202"/>
                <a:gd name="connsiteY2" fmla="*/ 0 h 884192"/>
                <a:gd name="connsiteX3" fmla="*/ 1037378 w 1082202"/>
                <a:gd name="connsiteY3" fmla="*/ 545568 h 884192"/>
                <a:gd name="connsiteX4" fmla="*/ 743578 w 1082202"/>
                <a:gd name="connsiteY4" fmla="*/ 884192 h 884192"/>
                <a:gd name="connsiteX5" fmla="*/ 197222 w 1082202"/>
                <a:gd name="connsiteY5" fmla="*/ 857297 h 884192"/>
                <a:gd name="connsiteX6" fmla="*/ 0 w 1082202"/>
                <a:gd name="connsiteY6" fmla="*/ 839368 h 884192"/>
                <a:gd name="connsiteX7" fmla="*/ 71717 w 1082202"/>
                <a:gd name="connsiteY7" fmla="*/ 257941 h 884192"/>
                <a:gd name="connsiteX8" fmla="*/ 374481 w 1082202"/>
                <a:gd name="connsiteY8" fmla="*/ 35859 h 884192"/>
                <a:gd name="connsiteX0" fmla="*/ 374481 w 1082202"/>
                <a:gd name="connsiteY0" fmla="*/ 35859 h 884192"/>
                <a:gd name="connsiteX1" fmla="*/ 1082202 w 1082202"/>
                <a:gd name="connsiteY1" fmla="*/ 0 h 884192"/>
                <a:gd name="connsiteX2" fmla="*/ 1082202 w 1082202"/>
                <a:gd name="connsiteY2" fmla="*/ 0 h 884192"/>
                <a:gd name="connsiteX3" fmla="*/ 1037378 w 1082202"/>
                <a:gd name="connsiteY3" fmla="*/ 545568 h 884192"/>
                <a:gd name="connsiteX4" fmla="*/ 743578 w 1082202"/>
                <a:gd name="connsiteY4" fmla="*/ 884192 h 884192"/>
                <a:gd name="connsiteX5" fmla="*/ 197222 w 1082202"/>
                <a:gd name="connsiteY5" fmla="*/ 857297 h 884192"/>
                <a:gd name="connsiteX6" fmla="*/ 0 w 1082202"/>
                <a:gd name="connsiteY6" fmla="*/ 839368 h 884192"/>
                <a:gd name="connsiteX7" fmla="*/ 71717 w 1082202"/>
                <a:gd name="connsiteY7" fmla="*/ 257941 h 884192"/>
                <a:gd name="connsiteX8" fmla="*/ 374481 w 1082202"/>
                <a:gd name="connsiteY8" fmla="*/ 35859 h 884192"/>
                <a:gd name="connsiteX0" fmla="*/ 347587 w 1082202"/>
                <a:gd name="connsiteY0" fmla="*/ 17930 h 884192"/>
                <a:gd name="connsiteX1" fmla="*/ 1082202 w 1082202"/>
                <a:gd name="connsiteY1" fmla="*/ 0 h 884192"/>
                <a:gd name="connsiteX2" fmla="*/ 1082202 w 1082202"/>
                <a:gd name="connsiteY2" fmla="*/ 0 h 884192"/>
                <a:gd name="connsiteX3" fmla="*/ 1037378 w 1082202"/>
                <a:gd name="connsiteY3" fmla="*/ 545568 h 884192"/>
                <a:gd name="connsiteX4" fmla="*/ 743578 w 1082202"/>
                <a:gd name="connsiteY4" fmla="*/ 884192 h 884192"/>
                <a:gd name="connsiteX5" fmla="*/ 197222 w 1082202"/>
                <a:gd name="connsiteY5" fmla="*/ 857297 h 884192"/>
                <a:gd name="connsiteX6" fmla="*/ 0 w 1082202"/>
                <a:gd name="connsiteY6" fmla="*/ 839368 h 884192"/>
                <a:gd name="connsiteX7" fmla="*/ 71717 w 1082202"/>
                <a:gd name="connsiteY7" fmla="*/ 257941 h 884192"/>
                <a:gd name="connsiteX8" fmla="*/ 347587 w 1082202"/>
                <a:gd name="connsiteY8" fmla="*/ 17930 h 884192"/>
                <a:gd name="connsiteX0" fmla="*/ 302764 w 1082202"/>
                <a:gd name="connsiteY0" fmla="*/ 26894 h 884192"/>
                <a:gd name="connsiteX1" fmla="*/ 1082202 w 1082202"/>
                <a:gd name="connsiteY1" fmla="*/ 0 h 884192"/>
                <a:gd name="connsiteX2" fmla="*/ 1082202 w 1082202"/>
                <a:gd name="connsiteY2" fmla="*/ 0 h 884192"/>
                <a:gd name="connsiteX3" fmla="*/ 1037378 w 1082202"/>
                <a:gd name="connsiteY3" fmla="*/ 545568 h 884192"/>
                <a:gd name="connsiteX4" fmla="*/ 743578 w 1082202"/>
                <a:gd name="connsiteY4" fmla="*/ 884192 h 884192"/>
                <a:gd name="connsiteX5" fmla="*/ 197222 w 1082202"/>
                <a:gd name="connsiteY5" fmla="*/ 857297 h 884192"/>
                <a:gd name="connsiteX6" fmla="*/ 0 w 1082202"/>
                <a:gd name="connsiteY6" fmla="*/ 839368 h 884192"/>
                <a:gd name="connsiteX7" fmla="*/ 71717 w 1082202"/>
                <a:gd name="connsiteY7" fmla="*/ 257941 h 884192"/>
                <a:gd name="connsiteX8" fmla="*/ 302764 w 1082202"/>
                <a:gd name="connsiteY8" fmla="*/ 26894 h 88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2202" h="884192">
                  <a:moveTo>
                    <a:pt x="302764" y="26894"/>
                  </a:moveTo>
                  <a:lnTo>
                    <a:pt x="1082202" y="0"/>
                  </a:lnTo>
                  <a:lnTo>
                    <a:pt x="1082202" y="0"/>
                  </a:lnTo>
                  <a:cubicBezTo>
                    <a:pt x="1082202" y="178868"/>
                    <a:pt x="1037378" y="366700"/>
                    <a:pt x="1037378" y="545568"/>
                  </a:cubicBezTo>
                  <a:cubicBezTo>
                    <a:pt x="1037378" y="688025"/>
                    <a:pt x="886035" y="884192"/>
                    <a:pt x="743578" y="884192"/>
                  </a:cubicBezTo>
                  <a:lnTo>
                    <a:pt x="197222" y="857297"/>
                  </a:lnTo>
                  <a:lnTo>
                    <a:pt x="0" y="839368"/>
                  </a:lnTo>
                  <a:lnTo>
                    <a:pt x="71717" y="257941"/>
                  </a:lnTo>
                  <a:cubicBezTo>
                    <a:pt x="71717" y="115484"/>
                    <a:pt x="133413" y="26894"/>
                    <a:pt x="302764" y="26894"/>
                  </a:cubicBezTo>
                  <a:close/>
                </a:path>
              </a:pathLst>
            </a:custGeom>
            <a:solidFill>
              <a:srgbClr val="90BFFE"/>
            </a:solidFill>
            <a:effectLst/>
          </p:spPr>
          <p:txBody>
            <a:bodyPr wrap="square" lIns="0" tIns="0" rIns="0" bIns="0" rtlCol="0" anchor="ctr">
              <a:spAutoFit/>
            </a:bodyPr>
            <a:lstStyle/>
            <a:p>
              <a:pPr algn="ctr">
                <a:lnSpc>
                  <a:spcPts val="1200"/>
                </a:lnSpc>
              </a:pPr>
              <a:r>
                <a:rPr lang="ja-JP" altLang="en-US" sz="1050" b="1" dirty="0"/>
                <a:t>経済的要素</a:t>
              </a:r>
              <a:endParaRPr lang="en-US" altLang="ja-JP" sz="1050" b="1" dirty="0"/>
            </a:p>
            <a:p>
              <a:pPr algn="ctr">
                <a:lnSpc>
                  <a:spcPts val="1100"/>
                </a:lnSpc>
              </a:pPr>
              <a:r>
                <a:rPr lang="zh-TW" altLang="en-US" sz="900" dirty="0">
                  <a:latin typeface="ＭＳ Ｐゴシック" panose="020B0600070205080204" pitchFamily="50" charset="-128"/>
                  <a:ea typeface="ＭＳ Ｐゴシック" panose="020B0600070205080204" pitchFamily="50" charset="-128"/>
                </a:rPr>
                <a:t>収益</a:t>
              </a:r>
              <a:endParaRPr lang="en-US" altLang="ja-JP" sz="900" dirty="0">
                <a:latin typeface="ＭＳ Ｐゴシック" panose="020B0600070205080204" pitchFamily="50" charset="-128"/>
                <a:ea typeface="ＭＳ Ｐゴシック" panose="020B0600070205080204" pitchFamily="50" charset="-128"/>
              </a:endParaRPr>
            </a:p>
            <a:p>
              <a:pPr algn="ctr">
                <a:lnSpc>
                  <a:spcPts val="1100"/>
                </a:lnSpc>
              </a:pPr>
              <a:r>
                <a:rPr kumimoji="1" lang="ja-JP" altLang="en-US" sz="900" dirty="0">
                  <a:latin typeface="ＭＳ Ｐゴシック" panose="020B0600070205080204" pitchFamily="50" charset="-128"/>
                  <a:ea typeface="ＭＳ Ｐゴシック" panose="020B0600070205080204" pitchFamily="50" charset="-128"/>
                </a:rPr>
                <a:t>コスト削減</a:t>
              </a:r>
              <a:endParaRPr kumimoji="1" lang="en-US" altLang="ja-JP" sz="900" dirty="0">
                <a:latin typeface="ＭＳ Ｐゴシック" panose="020B0600070205080204" pitchFamily="50" charset="-128"/>
                <a:ea typeface="ＭＳ Ｐゴシック" panose="020B0600070205080204" pitchFamily="50" charset="-128"/>
              </a:endParaRPr>
            </a:p>
            <a:p>
              <a:pPr algn="ctr">
                <a:lnSpc>
                  <a:spcPts val="1100"/>
                </a:lnSpc>
              </a:pPr>
              <a:r>
                <a:rPr kumimoji="1" lang="ja-JP" altLang="en-US" sz="900" dirty="0">
                  <a:latin typeface="ＭＳ Ｐゴシック" panose="020B0600070205080204" pitchFamily="50" charset="-128"/>
                  <a:ea typeface="ＭＳ Ｐゴシック" panose="020B0600070205080204" pitchFamily="50" charset="-128"/>
                </a:rPr>
                <a:t>経済成長</a:t>
              </a:r>
              <a:endParaRPr kumimoji="1" lang="en-US" altLang="ja-JP" sz="900" dirty="0">
                <a:latin typeface="ＭＳ Ｐゴシック" panose="020B0600070205080204" pitchFamily="50" charset="-128"/>
                <a:ea typeface="ＭＳ Ｐゴシック" panose="020B0600070205080204" pitchFamily="50" charset="-128"/>
              </a:endParaRPr>
            </a:p>
            <a:p>
              <a:pPr algn="ctr">
                <a:lnSpc>
                  <a:spcPts val="1100"/>
                </a:lnSpc>
              </a:pPr>
              <a:r>
                <a:rPr kumimoji="1" lang="zh-CN" altLang="en-US" sz="900" dirty="0">
                  <a:latin typeface="ＭＳ Ｐゴシック" panose="020B0600070205080204" pitchFamily="50" charset="-128"/>
                  <a:ea typeface="ＭＳ Ｐゴシック" panose="020B0600070205080204" pitchFamily="50" charset="-128"/>
                </a:rPr>
                <a:t>研究・開発</a:t>
              </a:r>
              <a:endParaRPr kumimoji="1" lang="en-US" altLang="ja-JP" sz="900" dirty="0">
                <a:latin typeface="ＭＳ Ｐゴシック" panose="020B0600070205080204" pitchFamily="50" charset="-128"/>
                <a:ea typeface="ＭＳ Ｐゴシック" panose="020B0600070205080204" pitchFamily="50" charset="-128"/>
              </a:endParaRPr>
            </a:p>
          </p:txBody>
        </p:sp>
        <p:sp>
          <p:nvSpPr>
            <p:cNvPr id="5" name="テキスト ボックス 4"/>
            <p:cNvSpPr txBox="1"/>
            <p:nvPr/>
          </p:nvSpPr>
          <p:spPr>
            <a:xfrm>
              <a:off x="3952800" y="2397995"/>
              <a:ext cx="1150046" cy="192197"/>
            </a:xfrm>
            <a:prstGeom prst="roundRect">
              <a:avLst>
                <a:gd name="adj" fmla="val 21541"/>
              </a:avLst>
            </a:prstGeom>
            <a:solidFill>
              <a:srgbClr val="E76A1F"/>
            </a:solidFill>
          </p:spPr>
          <p:txBody>
            <a:bodyPr wrap="square" lIns="0" tIns="0" rIns="0" bIns="0" rtlCol="0" anchor="ctr">
              <a:spAutoFit/>
            </a:bodyPr>
            <a:lstStyle/>
            <a:p>
              <a:pPr algn="ctr"/>
              <a:r>
                <a:rPr kumimoji="1" lang="ja-JP" altLang="en-US" sz="1100" b="1" dirty="0">
                  <a:solidFill>
                    <a:schemeClr val="bg2">
                      <a:lumMod val="95000"/>
                    </a:schemeClr>
                  </a:solidFill>
                  <a:effectLst>
                    <a:outerShdw blurRad="38100" dist="38100" dir="2700000" algn="tl">
                      <a:srgbClr val="000000">
                        <a:alpha val="43137"/>
                      </a:srgbClr>
                    </a:outerShdw>
                  </a:effectLst>
                </a:rPr>
                <a:t>サステナビリティ</a:t>
              </a:r>
            </a:p>
          </p:txBody>
        </p:sp>
        <p:sp>
          <p:nvSpPr>
            <p:cNvPr id="13" name="テキスト ボックス 12"/>
            <p:cNvSpPr txBox="1"/>
            <p:nvPr/>
          </p:nvSpPr>
          <p:spPr>
            <a:xfrm>
              <a:off x="3879751" y="3933056"/>
              <a:ext cx="1296144" cy="756000"/>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nchor="ctr">
              <a:spAutoFit/>
            </a:bodyPr>
            <a:lstStyle/>
            <a:p>
              <a:r>
                <a:rPr lang="ja-JP" altLang="en-US" sz="1050" b="1" dirty="0"/>
                <a:t>経済・社会的要素</a:t>
              </a:r>
              <a:endParaRPr lang="en-US" altLang="ja-JP" sz="1050" b="1" dirty="0"/>
            </a:p>
            <a:p>
              <a:r>
                <a:rPr lang="ja-JP" altLang="en-US" sz="1050" dirty="0"/>
                <a:t>企業倫理</a:t>
              </a:r>
              <a:endParaRPr lang="en-US" altLang="ja-JP" sz="1050" dirty="0"/>
            </a:p>
            <a:p>
              <a:r>
                <a:rPr kumimoji="1" lang="ja-JP" altLang="en-US" sz="1050" dirty="0"/>
                <a:t>公正貿易</a:t>
              </a:r>
              <a:endParaRPr kumimoji="1" lang="en-US" altLang="ja-JP" sz="1050" dirty="0"/>
            </a:p>
            <a:p>
              <a:r>
                <a:rPr kumimoji="1" lang="ja-JP" altLang="en-US" sz="1050" dirty="0"/>
                <a:t>労働者の権利</a:t>
              </a:r>
            </a:p>
          </p:txBody>
        </p:sp>
        <p:sp>
          <p:nvSpPr>
            <p:cNvPr id="6" name="テキスト ボックス 5"/>
            <p:cNvSpPr txBox="1"/>
            <p:nvPr/>
          </p:nvSpPr>
          <p:spPr>
            <a:xfrm>
              <a:off x="1547664" y="4158142"/>
              <a:ext cx="1365780" cy="553998"/>
            </a:xfrm>
            <a:prstGeom prst="rect">
              <a:avLst/>
            </a:prstGeom>
            <a:solidFill>
              <a:schemeClr val="bg1"/>
            </a:solidFill>
          </p:spPr>
          <p:txBody>
            <a:bodyPr wrap="square" rtlCol="0" anchor="ctr">
              <a:spAutoFit/>
            </a:bodyPr>
            <a:lstStyle/>
            <a:p>
              <a:pPr algn="just"/>
              <a:r>
                <a:rPr lang="en-US" altLang="ja-JP" sz="1000" dirty="0"/>
                <a:t>2002</a:t>
              </a:r>
              <a:r>
                <a:rPr lang="ja-JP" altLang="ja-JP" sz="1000" dirty="0"/>
                <a:t>年ミシガン大学</a:t>
              </a:r>
              <a:r>
                <a:rPr lang="ja-JP" altLang="en-US" sz="1000" dirty="0"/>
                <a:t>サステナビリティ</a:t>
              </a:r>
              <a:r>
                <a:rPr lang="ja-JP" altLang="ja-JP" sz="1000" dirty="0"/>
                <a:t>評価より転載</a:t>
              </a:r>
              <a:endParaRPr kumimoji="1" lang="ja-JP" altLang="en-US" sz="1000" dirty="0"/>
            </a:p>
          </p:txBody>
        </p:sp>
      </p:grpSp>
      <p:sp>
        <p:nvSpPr>
          <p:cNvPr id="15" name="Slide Number Placeholder 3">
            <a:extLst>
              <a:ext uri="{FF2B5EF4-FFF2-40B4-BE49-F238E27FC236}">
                <a16:creationId xmlns:a16="http://schemas.microsoft.com/office/drawing/2014/main" id="{3DBCDC51-CFB2-4D6F-8D91-C83C66932DD8}"/>
              </a:ext>
            </a:extLst>
          </p:cNvPr>
          <p:cNvSpPr>
            <a:spLocks noGrp="1"/>
          </p:cNvSpPr>
          <p:nvPr>
            <p:ph type="sldNum" sz="quarter" idx="12"/>
          </p:nvPr>
        </p:nvSpPr>
        <p:spPr>
          <a:xfrm>
            <a:off x="8718872" y="6465272"/>
            <a:ext cx="396000" cy="365125"/>
          </a:xfrm>
        </p:spPr>
        <p:txBody>
          <a:bodyPr lIns="0" tIns="0" rIns="0" bIns="0"/>
          <a:lstStyle/>
          <a:p>
            <a:fld id="{BF73EC7F-79ED-4C17-9829-92AE53B2AB65}" type="slidenum">
              <a:rPr lang="fr-BE" smtClean="0"/>
              <a:t>7</a:t>
            </a:fld>
            <a:endParaRPr lang="fr-BE"/>
          </a:p>
        </p:txBody>
      </p:sp>
    </p:spTree>
    <p:extLst>
      <p:ext uri="{BB962C8B-B14F-4D97-AF65-F5344CB8AC3E}">
        <p14:creationId xmlns:p14="http://schemas.microsoft.com/office/powerpoint/2010/main" val="2507257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ja-JP" altLang="en-US" dirty="0"/>
              <a:t>ステンレスのサステナビリティ</a:t>
            </a:r>
            <a:endParaRPr lang="en-US" dirty="0"/>
          </a:p>
        </p:txBody>
      </p:sp>
      <p:sp>
        <p:nvSpPr>
          <p:cNvPr id="3" name="Subtitle 2"/>
          <p:cNvSpPr>
            <a:spLocks noGrp="1"/>
          </p:cNvSpPr>
          <p:nvPr>
            <p:ph idx="1"/>
          </p:nvPr>
        </p:nvSpPr>
        <p:spPr/>
        <p:txBody>
          <a:bodyPr>
            <a:normAutofit/>
          </a:bodyPr>
          <a:lstStyle/>
          <a:p>
            <a:pPr marL="514350" lvl="0" indent="-514350">
              <a:buFont typeface="+mj-lt"/>
              <a:buAutoNum type="arabicPeriod"/>
            </a:pPr>
            <a:r>
              <a:rPr lang="ja-JP" altLang="en-US" dirty="0"/>
              <a:t>環境的要素</a:t>
            </a:r>
            <a:endParaRPr lang="en-US" dirty="0"/>
          </a:p>
          <a:p>
            <a:pPr marL="0" indent="0">
              <a:buNone/>
            </a:pPr>
            <a:r>
              <a:rPr lang="en-US" dirty="0"/>
              <a:t>	</a:t>
            </a:r>
          </a:p>
          <a:p>
            <a:pPr marL="514350" lvl="0" indent="-514350">
              <a:buFont typeface="+mj-lt"/>
              <a:buAutoNum type="arabicPeriod" startAt="2"/>
            </a:pPr>
            <a:r>
              <a:rPr lang="ja-JP" altLang="en-US" dirty="0"/>
              <a:t>社会的要素</a:t>
            </a:r>
            <a:endParaRPr lang="en-US" dirty="0"/>
          </a:p>
          <a:p>
            <a:pPr marL="514350" lvl="0" indent="-514350">
              <a:buFont typeface="+mj-lt"/>
              <a:buAutoNum type="arabicPeriod" startAt="2"/>
            </a:pPr>
            <a:endParaRPr lang="en-US" dirty="0"/>
          </a:p>
          <a:p>
            <a:pPr marL="514350" lvl="0" indent="-514350">
              <a:buFont typeface="+mj-lt"/>
              <a:buAutoNum type="arabicPeriod" startAt="2"/>
            </a:pPr>
            <a:r>
              <a:rPr lang="ja-JP" altLang="en-US" dirty="0"/>
              <a:t>経済的要素</a:t>
            </a:r>
            <a:r>
              <a:rPr lang="en-US" dirty="0"/>
              <a:t>  </a:t>
            </a:r>
          </a:p>
          <a:p>
            <a:endParaRPr lang="en-US" dirty="0"/>
          </a:p>
        </p:txBody>
      </p:sp>
      <p:sp>
        <p:nvSpPr>
          <p:cNvPr id="5" name="Slide Number Placeholder 3">
            <a:extLst>
              <a:ext uri="{FF2B5EF4-FFF2-40B4-BE49-F238E27FC236}">
                <a16:creationId xmlns:a16="http://schemas.microsoft.com/office/drawing/2014/main" id="{2AFC7535-700C-4F3A-A709-6517BC5411CF}"/>
              </a:ext>
            </a:extLst>
          </p:cNvPr>
          <p:cNvSpPr>
            <a:spLocks noGrp="1"/>
          </p:cNvSpPr>
          <p:nvPr>
            <p:ph type="sldNum" sz="quarter" idx="12"/>
          </p:nvPr>
        </p:nvSpPr>
        <p:spPr>
          <a:xfrm>
            <a:off x="8718872" y="6465272"/>
            <a:ext cx="396000" cy="365125"/>
          </a:xfrm>
        </p:spPr>
        <p:txBody>
          <a:bodyPr lIns="0" tIns="0" rIns="0" bIns="0"/>
          <a:lstStyle/>
          <a:p>
            <a:fld id="{BF73EC7F-79ED-4C17-9829-92AE53B2AB65}" type="slidenum">
              <a:rPr lang="fr-BE" smtClean="0"/>
              <a:t>8</a:t>
            </a:fld>
            <a:endParaRPr lang="fr-BE" dirty="0"/>
          </a:p>
        </p:txBody>
      </p:sp>
    </p:spTree>
    <p:extLst>
      <p:ext uri="{BB962C8B-B14F-4D97-AF65-F5344CB8AC3E}">
        <p14:creationId xmlns:p14="http://schemas.microsoft.com/office/powerpoint/2010/main" val="2042078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fr-BE" dirty="0"/>
              <a:t>1. </a:t>
            </a:r>
            <a:r>
              <a:rPr lang="ja-JP" altLang="en-US" dirty="0"/>
              <a:t>環境的要素</a:t>
            </a:r>
            <a:br>
              <a:rPr lang="fr-BE" dirty="0"/>
            </a:br>
            <a:r>
              <a:rPr lang="ja-JP" altLang="en-US" dirty="0"/>
              <a:t>生産</a:t>
            </a:r>
            <a:r>
              <a:rPr lang="en-US" dirty="0"/>
              <a:t>  </a:t>
            </a:r>
            <a:r>
              <a:rPr lang="en-US" dirty="0">
                <a:sym typeface="Wingdings"/>
              </a:rPr>
              <a:t>  </a:t>
            </a:r>
            <a:r>
              <a:rPr lang="ja-JP" altLang="en-US" dirty="0">
                <a:sym typeface="Wingdings"/>
              </a:rPr>
              <a:t>使用</a:t>
            </a:r>
            <a:r>
              <a:rPr lang="en-US" dirty="0"/>
              <a:t>  </a:t>
            </a:r>
            <a:r>
              <a:rPr lang="en-US" dirty="0">
                <a:sym typeface="Wingdings"/>
              </a:rPr>
              <a:t>  </a:t>
            </a:r>
            <a:r>
              <a:rPr lang="ja-JP" altLang="en-US" dirty="0">
                <a:sym typeface="Wingdings"/>
              </a:rPr>
              <a:t>リサイクル</a:t>
            </a:r>
            <a:endParaRPr lang="fr-BE" dirty="0"/>
          </a:p>
        </p:txBody>
      </p:sp>
      <p:pic>
        <p:nvPicPr>
          <p:cNvPr id="10"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b="7599"/>
          <a:stretch/>
        </p:blipFill>
        <p:spPr>
          <a:xfrm>
            <a:off x="107504" y="1600198"/>
            <a:ext cx="5976000" cy="3977538"/>
          </a:xfrm>
        </p:spPr>
      </p:pic>
      <p:sp>
        <p:nvSpPr>
          <p:cNvPr id="4" name="テキスト ボックス 3"/>
          <p:cNvSpPr txBox="1"/>
          <p:nvPr/>
        </p:nvSpPr>
        <p:spPr>
          <a:xfrm>
            <a:off x="213466" y="3068959"/>
            <a:ext cx="792088" cy="504000"/>
          </a:xfrm>
          <a:prstGeom prst="roundRect">
            <a:avLst/>
          </a:prstGeom>
        </p:spPr>
        <p:style>
          <a:lnRef idx="0">
            <a:schemeClr val="accent6"/>
          </a:lnRef>
          <a:fillRef idx="3">
            <a:schemeClr val="accent6"/>
          </a:fillRef>
          <a:effectRef idx="3">
            <a:schemeClr val="accent6"/>
          </a:effectRef>
          <a:fontRef idx="minor">
            <a:schemeClr val="lt1"/>
          </a:fontRef>
        </p:style>
        <p:txBody>
          <a:bodyPr wrap="square" rtlCol="0" anchor="ctr">
            <a:spAutoFit/>
          </a:bodyPr>
          <a:lstStyle/>
          <a:p>
            <a:pPr algn="ctr"/>
            <a:r>
              <a:rPr lang="ja-JP" altLang="ja-JP" sz="1600" dirty="0"/>
              <a:t>原料</a:t>
            </a:r>
            <a:endParaRPr kumimoji="1" lang="ja-JP" altLang="en-US" sz="1600" dirty="0"/>
          </a:p>
        </p:txBody>
      </p:sp>
      <p:sp>
        <p:nvSpPr>
          <p:cNvPr id="18" name="テキスト ボックス 17"/>
          <p:cNvSpPr txBox="1"/>
          <p:nvPr/>
        </p:nvSpPr>
        <p:spPr>
          <a:xfrm>
            <a:off x="2555776" y="5157192"/>
            <a:ext cx="1656184" cy="374571"/>
          </a:xfrm>
          <a:prstGeom prst="roundRect">
            <a:avLst/>
          </a:prstGeom>
        </p:spPr>
        <p:style>
          <a:lnRef idx="0">
            <a:schemeClr val="accent6"/>
          </a:lnRef>
          <a:fillRef idx="3">
            <a:schemeClr val="accent6"/>
          </a:fillRef>
          <a:effectRef idx="3">
            <a:schemeClr val="accent6"/>
          </a:effectRef>
          <a:fontRef idx="minor">
            <a:schemeClr val="lt1"/>
          </a:fontRef>
        </p:style>
        <p:txBody>
          <a:bodyPr wrap="square" rtlCol="0" anchor="ctr">
            <a:spAutoFit/>
          </a:bodyPr>
          <a:lstStyle/>
          <a:p>
            <a:pPr algn="ctr"/>
            <a:r>
              <a:rPr lang="ja-JP" altLang="en-US" sz="1600" dirty="0"/>
              <a:t>埋め立て</a:t>
            </a:r>
            <a:endParaRPr kumimoji="1" lang="ja-JP" altLang="en-US" sz="1600" dirty="0"/>
          </a:p>
        </p:txBody>
      </p:sp>
      <p:sp>
        <p:nvSpPr>
          <p:cNvPr id="5" name="テキスト ボックス 4"/>
          <p:cNvSpPr txBox="1"/>
          <p:nvPr/>
        </p:nvSpPr>
        <p:spPr>
          <a:xfrm>
            <a:off x="2575542" y="1800000"/>
            <a:ext cx="1548000" cy="720000"/>
          </a:xfrm>
          <a:prstGeom prst="ellipse">
            <a:avLst/>
          </a:prstGeom>
          <a:solidFill>
            <a:srgbClr val="932F95"/>
          </a:solidFill>
        </p:spPr>
        <p:style>
          <a:lnRef idx="0">
            <a:schemeClr val="accent2"/>
          </a:lnRef>
          <a:fillRef idx="3">
            <a:schemeClr val="accent2"/>
          </a:fillRef>
          <a:effectRef idx="3">
            <a:schemeClr val="accent2"/>
          </a:effectRef>
          <a:fontRef idx="minor">
            <a:schemeClr val="lt1"/>
          </a:fontRef>
        </p:style>
        <p:txBody>
          <a:bodyPr wrap="square" rtlCol="0" anchor="ctr">
            <a:spAutoFit/>
          </a:bodyPr>
          <a:lstStyle/>
          <a:p>
            <a:pPr algn="ctr"/>
            <a:r>
              <a:rPr lang="ja-JP" altLang="ja-JP" sz="1400" b="1" dirty="0"/>
              <a:t>製作・製造</a:t>
            </a:r>
            <a:endParaRPr kumimoji="1" lang="ja-JP" altLang="en-US" sz="1400" b="1" dirty="0"/>
          </a:p>
        </p:txBody>
      </p:sp>
      <p:sp>
        <p:nvSpPr>
          <p:cNvPr id="30" name="テキスト ボックス 29"/>
          <p:cNvSpPr txBox="1"/>
          <p:nvPr/>
        </p:nvSpPr>
        <p:spPr>
          <a:xfrm>
            <a:off x="1705577" y="3168000"/>
            <a:ext cx="714914" cy="272415"/>
          </a:xfrm>
          <a:prstGeom prst="roundRect">
            <a:avLst/>
          </a:prstGeom>
          <a:gradFill flip="none" rotWithShape="1">
            <a:gsLst>
              <a:gs pos="3000">
                <a:srgbClr val="83A92D"/>
              </a:gs>
              <a:gs pos="100000">
                <a:schemeClr val="accent6">
                  <a:lumMod val="75000"/>
                </a:schemeClr>
              </a:gs>
              <a:gs pos="97000">
                <a:srgbClr val="7EC135"/>
              </a:gs>
            </a:gsLst>
            <a:lin ang="13500000" scaled="1"/>
            <a:tileRect/>
          </a:gradFill>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wrap="square" lIns="0" tIns="0" rIns="0" bIns="0" rtlCol="0" anchor="ctr">
            <a:spAutoFit/>
          </a:bodyPr>
          <a:lstStyle/>
          <a:p>
            <a:pPr algn="ctr"/>
            <a:r>
              <a:rPr kumimoji="1" lang="ja-JP" altLang="en-US" sz="1600" dirty="0"/>
              <a:t>生産</a:t>
            </a:r>
          </a:p>
        </p:txBody>
      </p:sp>
      <p:sp>
        <p:nvSpPr>
          <p:cNvPr id="31" name="テキスト ボックス 30"/>
          <p:cNvSpPr txBox="1"/>
          <p:nvPr/>
        </p:nvSpPr>
        <p:spPr>
          <a:xfrm>
            <a:off x="632932" y="4188245"/>
            <a:ext cx="1082170" cy="605909"/>
          </a:xfrm>
          <a:prstGeom prst="ellipse">
            <a:avLst/>
          </a:prstGeom>
          <a:solidFill>
            <a:schemeClr val="bg1">
              <a:lumMod val="65000"/>
            </a:schemeClr>
          </a:solidFill>
        </p:spPr>
        <p:style>
          <a:lnRef idx="0">
            <a:schemeClr val="accent6"/>
          </a:lnRef>
          <a:fillRef idx="3">
            <a:schemeClr val="accent6"/>
          </a:fillRef>
          <a:effectRef idx="3">
            <a:schemeClr val="accent6"/>
          </a:effectRef>
          <a:fontRef idx="minor">
            <a:schemeClr val="lt1"/>
          </a:fontRef>
        </p:style>
        <p:txBody>
          <a:bodyPr wrap="square" rtlCol="0" anchor="ctr">
            <a:spAutoFit/>
          </a:bodyPr>
          <a:lstStyle/>
          <a:p>
            <a:pPr algn="ctr"/>
            <a:r>
              <a:rPr kumimoji="1" lang="ja-JP" altLang="en-US" sz="1100" b="1" dirty="0"/>
              <a:t>炭素鋼</a:t>
            </a:r>
            <a:endParaRPr kumimoji="1" lang="en-US" altLang="ja-JP" sz="1100" b="1" dirty="0"/>
          </a:p>
          <a:p>
            <a:pPr algn="ctr"/>
            <a:r>
              <a:rPr kumimoji="1" lang="ja-JP" altLang="en-US" sz="1100" b="1" dirty="0"/>
              <a:t>スクラップ</a:t>
            </a:r>
          </a:p>
        </p:txBody>
      </p:sp>
      <p:sp>
        <p:nvSpPr>
          <p:cNvPr id="32" name="テキスト ボックス 31"/>
          <p:cNvSpPr txBox="1"/>
          <p:nvPr/>
        </p:nvSpPr>
        <p:spPr>
          <a:xfrm>
            <a:off x="2609868" y="3933200"/>
            <a:ext cx="1548000" cy="735747"/>
          </a:xfrm>
          <a:prstGeom prst="ellipse">
            <a:avLst/>
          </a:prstGeom>
          <a:solidFill>
            <a:srgbClr val="048DE2"/>
          </a:solidFill>
        </p:spPr>
        <p:style>
          <a:lnRef idx="0">
            <a:schemeClr val="accent2"/>
          </a:lnRef>
          <a:fillRef idx="3">
            <a:schemeClr val="accent2"/>
          </a:fillRef>
          <a:effectRef idx="3">
            <a:schemeClr val="accent2"/>
          </a:effectRef>
          <a:fontRef idx="minor">
            <a:schemeClr val="lt1"/>
          </a:fontRef>
        </p:style>
        <p:txBody>
          <a:bodyPr wrap="square" rtlCol="0" anchor="ctr">
            <a:spAutoFit/>
          </a:bodyPr>
          <a:lstStyle/>
          <a:p>
            <a:pPr algn="ctr"/>
            <a:r>
              <a:rPr lang="ja-JP" altLang="en-US" sz="1400" b="1" dirty="0"/>
              <a:t>リサイクル・</a:t>
            </a:r>
            <a:r>
              <a:rPr lang="ja-JP" altLang="ja-JP" sz="1400" b="1" dirty="0"/>
              <a:t>廃棄物管理</a:t>
            </a:r>
            <a:endParaRPr kumimoji="1" lang="ja-JP" altLang="en-US" sz="1400" b="1" dirty="0"/>
          </a:p>
        </p:txBody>
      </p:sp>
      <p:sp>
        <p:nvSpPr>
          <p:cNvPr id="33" name="テキスト ボックス 32"/>
          <p:cNvSpPr txBox="1"/>
          <p:nvPr/>
        </p:nvSpPr>
        <p:spPr>
          <a:xfrm>
            <a:off x="4067944" y="2953419"/>
            <a:ext cx="1166073" cy="576000"/>
          </a:xfrm>
          <a:prstGeom prst="ellipse">
            <a:avLst/>
          </a:prstGeom>
          <a:solidFill>
            <a:schemeClr val="accent1">
              <a:lumMod val="75000"/>
            </a:schemeClr>
          </a:solidFill>
        </p:spPr>
        <p:style>
          <a:lnRef idx="0">
            <a:schemeClr val="accent2"/>
          </a:lnRef>
          <a:fillRef idx="3">
            <a:schemeClr val="accent2"/>
          </a:fillRef>
          <a:effectRef idx="3">
            <a:schemeClr val="accent2"/>
          </a:effectRef>
          <a:fontRef idx="minor">
            <a:schemeClr val="lt1"/>
          </a:fontRef>
        </p:style>
        <p:txBody>
          <a:bodyPr wrap="square" rtlCol="0" anchor="ctr">
            <a:spAutoFit/>
          </a:bodyPr>
          <a:lstStyle/>
          <a:p>
            <a:pPr algn="ctr"/>
            <a:r>
              <a:rPr kumimoji="1" lang="ja-JP" altLang="en-US" sz="1400" b="1" dirty="0"/>
              <a:t>使用</a:t>
            </a:r>
          </a:p>
        </p:txBody>
      </p:sp>
      <p:sp>
        <p:nvSpPr>
          <p:cNvPr id="34" name="テキスト ボックス 33"/>
          <p:cNvSpPr txBox="1"/>
          <p:nvPr/>
        </p:nvSpPr>
        <p:spPr>
          <a:xfrm>
            <a:off x="3060000" y="3047164"/>
            <a:ext cx="732314" cy="476071"/>
          </a:xfrm>
          <a:prstGeom prst="ellipse">
            <a:avLst/>
          </a:prstGeom>
          <a:solidFill>
            <a:srgbClr val="DEA900"/>
          </a:solidFill>
        </p:spPr>
        <p:style>
          <a:lnRef idx="0">
            <a:schemeClr val="accent2"/>
          </a:lnRef>
          <a:fillRef idx="3">
            <a:schemeClr val="accent2"/>
          </a:fillRef>
          <a:effectRef idx="3">
            <a:schemeClr val="accent2"/>
          </a:effectRef>
          <a:fontRef idx="minor">
            <a:schemeClr val="lt1"/>
          </a:fontRef>
        </p:style>
        <p:txBody>
          <a:bodyPr wrap="square" lIns="0" tIns="0" rIns="0" bIns="0" rtlCol="0" anchor="ctr">
            <a:spAutoFit/>
          </a:bodyPr>
          <a:lstStyle/>
          <a:p>
            <a:pPr algn="ctr"/>
            <a:r>
              <a:rPr kumimoji="1" lang="ja-JP" altLang="en-US" sz="1100" b="1" dirty="0"/>
              <a:t>鉄スクラップ</a:t>
            </a:r>
          </a:p>
        </p:txBody>
      </p:sp>
      <p:sp>
        <p:nvSpPr>
          <p:cNvPr id="6" name="テキスト ボックス 5"/>
          <p:cNvSpPr txBox="1"/>
          <p:nvPr/>
        </p:nvSpPr>
        <p:spPr>
          <a:xfrm>
            <a:off x="1008000" y="2066365"/>
            <a:ext cx="504056" cy="138499"/>
          </a:xfrm>
          <a:prstGeom prst="rect">
            <a:avLst/>
          </a:prstGeom>
          <a:solidFill>
            <a:schemeClr val="bg1"/>
          </a:solidFill>
        </p:spPr>
        <p:txBody>
          <a:bodyPr wrap="square" lIns="0" tIns="0" rIns="0" bIns="0" rtlCol="0" anchor="ctr">
            <a:spAutoFit/>
          </a:bodyPr>
          <a:lstStyle/>
          <a:p>
            <a:r>
              <a:rPr kumimoji="1" lang="ja-JP" altLang="en-US" sz="900" b="1" dirty="0">
                <a:solidFill>
                  <a:schemeClr val="tx2">
                    <a:lumMod val="50000"/>
                  </a:schemeClr>
                </a:solidFill>
              </a:rPr>
              <a:t>埋め立て</a:t>
            </a:r>
          </a:p>
        </p:txBody>
      </p:sp>
      <p:sp>
        <p:nvSpPr>
          <p:cNvPr id="35" name="テキスト ボックス 34"/>
          <p:cNvSpPr txBox="1"/>
          <p:nvPr/>
        </p:nvSpPr>
        <p:spPr>
          <a:xfrm>
            <a:off x="5616000" y="2844000"/>
            <a:ext cx="504056" cy="138499"/>
          </a:xfrm>
          <a:prstGeom prst="rect">
            <a:avLst/>
          </a:prstGeom>
          <a:solidFill>
            <a:schemeClr val="bg1"/>
          </a:solidFill>
        </p:spPr>
        <p:txBody>
          <a:bodyPr wrap="square" lIns="0" tIns="0" rIns="0" bIns="0" rtlCol="0" anchor="ctr">
            <a:spAutoFit/>
          </a:bodyPr>
          <a:lstStyle/>
          <a:p>
            <a:r>
              <a:rPr kumimoji="1" lang="ja-JP" altLang="en-US" sz="900" b="1" dirty="0">
                <a:solidFill>
                  <a:schemeClr val="tx2">
                    <a:lumMod val="50000"/>
                  </a:schemeClr>
                </a:solidFill>
              </a:rPr>
              <a:t>在庫</a:t>
            </a:r>
          </a:p>
        </p:txBody>
      </p:sp>
      <p:grpSp>
        <p:nvGrpSpPr>
          <p:cNvPr id="7" name="グループ化 6"/>
          <p:cNvGrpSpPr/>
          <p:nvPr/>
        </p:nvGrpSpPr>
        <p:grpSpPr>
          <a:xfrm>
            <a:off x="5148496" y="3069200"/>
            <a:ext cx="3888000" cy="2160000"/>
            <a:chOff x="5148496" y="3069200"/>
            <a:chExt cx="3888000" cy="2160000"/>
          </a:xfrm>
        </p:grpSpPr>
        <p:sp>
          <p:nvSpPr>
            <p:cNvPr id="20" name="Left Arrow 19"/>
            <p:cNvSpPr/>
            <p:nvPr/>
          </p:nvSpPr>
          <p:spPr>
            <a:xfrm>
              <a:off x="5148496" y="3501200"/>
              <a:ext cx="2453143" cy="432000"/>
            </a:xfrm>
            <a:prstGeom prst="leftArrow">
              <a:avLst/>
            </a:prstGeom>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a:t>金属産業・機械</a:t>
              </a:r>
              <a:endParaRPr lang="fr-BE" sz="1100" dirty="0"/>
            </a:p>
          </p:txBody>
        </p:sp>
        <p:sp>
          <p:nvSpPr>
            <p:cNvPr id="21" name="Left Arrow 20"/>
            <p:cNvSpPr/>
            <p:nvPr/>
          </p:nvSpPr>
          <p:spPr>
            <a:xfrm>
              <a:off x="5148496" y="3069200"/>
              <a:ext cx="2314286" cy="432000"/>
            </a:xfrm>
            <a:prstGeom prst="leftArrow">
              <a:avLst/>
            </a:prstGeom>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100" dirty="0"/>
                <a:t>白物家電、他製品</a:t>
              </a:r>
              <a:endParaRPr lang="fr-BE" sz="1100" dirty="0"/>
            </a:p>
          </p:txBody>
        </p:sp>
        <p:sp>
          <p:nvSpPr>
            <p:cNvPr id="22" name="Left Arrow 21"/>
            <p:cNvSpPr/>
            <p:nvPr/>
          </p:nvSpPr>
          <p:spPr>
            <a:xfrm>
              <a:off x="5148496" y="3933200"/>
              <a:ext cx="2638286" cy="432000"/>
            </a:xfrm>
            <a:prstGeom prst="leftArrow">
              <a:avLst/>
            </a:prstGeom>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a:t>輸送機器</a:t>
              </a:r>
              <a:endParaRPr lang="fr-BE" sz="1100" dirty="0"/>
            </a:p>
          </p:txBody>
        </p:sp>
        <p:sp>
          <p:nvSpPr>
            <p:cNvPr id="23" name="Left Arrow 22"/>
            <p:cNvSpPr/>
            <p:nvPr/>
          </p:nvSpPr>
          <p:spPr>
            <a:xfrm>
              <a:off x="5148496" y="4365200"/>
              <a:ext cx="2638286" cy="432000"/>
            </a:xfrm>
            <a:prstGeom prst="leftArrow">
              <a:avLst/>
            </a:prstGeom>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a:t>食品加工・台所用品</a:t>
              </a:r>
              <a:endParaRPr lang="fr-BE" sz="1100" dirty="0"/>
            </a:p>
          </p:txBody>
        </p:sp>
        <p:sp>
          <p:nvSpPr>
            <p:cNvPr id="24" name="Left Arrow 23"/>
            <p:cNvSpPr/>
            <p:nvPr/>
          </p:nvSpPr>
          <p:spPr>
            <a:xfrm>
              <a:off x="5148496" y="4797200"/>
              <a:ext cx="3101143" cy="432000"/>
            </a:xfrm>
            <a:prstGeom prst="leftArrow">
              <a:avLst/>
            </a:prstGeom>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a:t>ビル･建築関連</a:t>
              </a:r>
              <a:endParaRPr lang="fr-BE" sz="1100" dirty="0"/>
            </a:p>
          </p:txBody>
        </p:sp>
        <p:sp>
          <p:nvSpPr>
            <p:cNvPr id="25" name="TextBox 24"/>
            <p:cNvSpPr txBox="1"/>
            <p:nvPr/>
          </p:nvSpPr>
          <p:spPr>
            <a:xfrm>
              <a:off x="7462782" y="3165200"/>
              <a:ext cx="786857" cy="261610"/>
            </a:xfrm>
            <a:prstGeom prst="rect">
              <a:avLst/>
            </a:prstGeom>
            <a:noFill/>
            <a:scene3d>
              <a:camera prst="orthographicFront"/>
              <a:lightRig rig="threePt" dir="t"/>
            </a:scene3d>
            <a:sp3d>
              <a:bevelT/>
              <a:bevelB/>
            </a:sp3d>
          </p:spPr>
          <p:txBody>
            <a:bodyPr wrap="square" rtlCol="0">
              <a:spAutoFit/>
            </a:bodyPr>
            <a:lstStyle/>
            <a:p>
              <a:r>
                <a:rPr lang="fr-BE" sz="1100" dirty="0"/>
                <a:t>15 </a:t>
              </a:r>
              <a:r>
                <a:rPr lang="fr-BE" sz="1100" dirty="0" err="1"/>
                <a:t>years</a:t>
              </a:r>
              <a:endParaRPr lang="fr-BE" sz="1100" dirty="0"/>
            </a:p>
          </p:txBody>
        </p:sp>
        <p:sp>
          <p:nvSpPr>
            <p:cNvPr id="26" name="TextBox 25"/>
            <p:cNvSpPr txBox="1"/>
            <p:nvPr/>
          </p:nvSpPr>
          <p:spPr>
            <a:xfrm>
              <a:off x="7601639" y="3594104"/>
              <a:ext cx="786857" cy="261610"/>
            </a:xfrm>
            <a:prstGeom prst="rect">
              <a:avLst/>
            </a:prstGeom>
            <a:noFill/>
            <a:scene3d>
              <a:camera prst="orthographicFront"/>
              <a:lightRig rig="threePt" dir="t"/>
            </a:scene3d>
            <a:sp3d>
              <a:bevelT/>
              <a:bevelB/>
            </a:sp3d>
          </p:spPr>
          <p:txBody>
            <a:bodyPr wrap="square" rtlCol="0">
              <a:spAutoFit/>
            </a:bodyPr>
            <a:lstStyle/>
            <a:p>
              <a:r>
                <a:rPr lang="fr-BE" sz="1100" dirty="0"/>
                <a:t>18 </a:t>
              </a:r>
              <a:r>
                <a:rPr lang="fr-BE" sz="1100" dirty="0" err="1"/>
                <a:t>years</a:t>
              </a:r>
              <a:endParaRPr lang="fr-BE" sz="1100" dirty="0"/>
            </a:p>
          </p:txBody>
        </p:sp>
        <p:sp>
          <p:nvSpPr>
            <p:cNvPr id="27" name="TextBox 26"/>
            <p:cNvSpPr txBox="1"/>
            <p:nvPr/>
          </p:nvSpPr>
          <p:spPr>
            <a:xfrm>
              <a:off x="7786782" y="4026104"/>
              <a:ext cx="786857" cy="261610"/>
            </a:xfrm>
            <a:prstGeom prst="rect">
              <a:avLst/>
            </a:prstGeom>
            <a:noFill/>
            <a:scene3d>
              <a:camera prst="orthographicFront"/>
              <a:lightRig rig="threePt" dir="t"/>
            </a:scene3d>
            <a:sp3d>
              <a:bevelT/>
              <a:bevelB/>
            </a:sp3d>
          </p:spPr>
          <p:txBody>
            <a:bodyPr wrap="square" rtlCol="0">
              <a:spAutoFit/>
            </a:bodyPr>
            <a:lstStyle/>
            <a:p>
              <a:r>
                <a:rPr lang="fr-BE" sz="1100" dirty="0"/>
                <a:t>23 </a:t>
              </a:r>
              <a:r>
                <a:rPr lang="fr-BE" sz="1100" dirty="0" err="1"/>
                <a:t>years</a:t>
              </a:r>
              <a:endParaRPr lang="fr-BE" sz="1100" dirty="0"/>
            </a:p>
          </p:txBody>
        </p:sp>
        <p:sp>
          <p:nvSpPr>
            <p:cNvPr id="28" name="TextBox 27"/>
            <p:cNvSpPr txBox="1"/>
            <p:nvPr/>
          </p:nvSpPr>
          <p:spPr>
            <a:xfrm>
              <a:off x="8249639" y="4890104"/>
              <a:ext cx="786857" cy="261610"/>
            </a:xfrm>
            <a:prstGeom prst="rect">
              <a:avLst/>
            </a:prstGeom>
            <a:noFill/>
            <a:scene3d>
              <a:camera prst="orthographicFront"/>
              <a:lightRig rig="threePt" dir="t"/>
            </a:scene3d>
            <a:sp3d>
              <a:bevelT/>
              <a:bevelB/>
            </a:sp3d>
          </p:spPr>
          <p:txBody>
            <a:bodyPr wrap="square" rtlCol="0">
              <a:spAutoFit/>
            </a:bodyPr>
            <a:lstStyle/>
            <a:p>
              <a:r>
                <a:rPr lang="fr-BE" sz="1100" dirty="0"/>
                <a:t>50+ </a:t>
              </a:r>
              <a:r>
                <a:rPr lang="fr-BE" sz="1100" dirty="0" err="1"/>
                <a:t>years</a:t>
              </a:r>
              <a:endParaRPr lang="fr-BE" sz="1100" dirty="0"/>
            </a:p>
          </p:txBody>
        </p:sp>
        <p:sp>
          <p:nvSpPr>
            <p:cNvPr id="29" name="TextBox 28"/>
            <p:cNvSpPr txBox="1"/>
            <p:nvPr/>
          </p:nvSpPr>
          <p:spPr>
            <a:xfrm>
              <a:off x="7786782" y="4458104"/>
              <a:ext cx="786857" cy="261610"/>
            </a:xfrm>
            <a:prstGeom prst="rect">
              <a:avLst/>
            </a:prstGeom>
            <a:noFill/>
            <a:scene3d>
              <a:camera prst="orthographicFront"/>
              <a:lightRig rig="threePt" dir="t"/>
            </a:scene3d>
            <a:sp3d>
              <a:bevelT/>
              <a:bevelB/>
            </a:sp3d>
          </p:spPr>
          <p:txBody>
            <a:bodyPr wrap="square" rtlCol="0">
              <a:spAutoFit/>
            </a:bodyPr>
            <a:lstStyle/>
            <a:p>
              <a:r>
                <a:rPr lang="fr-BE" sz="1100" dirty="0"/>
                <a:t>23 </a:t>
              </a:r>
              <a:r>
                <a:rPr lang="fr-BE" sz="1100" dirty="0" err="1"/>
                <a:t>years</a:t>
              </a:r>
              <a:endParaRPr lang="fr-BE" sz="1100" dirty="0"/>
            </a:p>
          </p:txBody>
        </p:sp>
      </p:grpSp>
      <p:sp>
        <p:nvSpPr>
          <p:cNvPr id="36" name="Slide Number Placeholder 3">
            <a:extLst>
              <a:ext uri="{FF2B5EF4-FFF2-40B4-BE49-F238E27FC236}">
                <a16:creationId xmlns:a16="http://schemas.microsoft.com/office/drawing/2014/main" id="{C77D6005-8222-4BC5-A77C-7B88BB6D7820}"/>
              </a:ext>
            </a:extLst>
          </p:cNvPr>
          <p:cNvSpPr>
            <a:spLocks noGrp="1"/>
          </p:cNvSpPr>
          <p:nvPr>
            <p:ph type="sldNum" sz="quarter" idx="12"/>
          </p:nvPr>
        </p:nvSpPr>
        <p:spPr>
          <a:xfrm>
            <a:off x="8718872" y="6465272"/>
            <a:ext cx="396000" cy="365125"/>
          </a:xfrm>
        </p:spPr>
        <p:txBody>
          <a:bodyPr lIns="0" tIns="0" rIns="0" bIns="0"/>
          <a:lstStyle/>
          <a:p>
            <a:fld id="{BF73EC7F-79ED-4C17-9829-92AE53B2AB65}" type="slidenum">
              <a:rPr lang="fr-BE" smtClean="0"/>
              <a:t>9</a:t>
            </a:fld>
            <a:endParaRPr lang="fr-BE" dirty="0"/>
          </a:p>
        </p:txBody>
      </p:sp>
    </p:spTree>
    <p:extLst>
      <p:ext uri="{BB962C8B-B14F-4D97-AF65-F5344CB8AC3E}">
        <p14:creationId xmlns:p14="http://schemas.microsoft.com/office/powerpoint/2010/main" val="1429211723"/>
      </p:ext>
    </p:extLst>
  </p:cSld>
  <p:clrMapOvr>
    <a:masterClrMapping/>
  </p:clrMapOvr>
</p:sld>
</file>

<file path=ppt/theme/theme1.xml><?xml version="1.0" encoding="utf-8"?>
<a:theme xmlns:a="http://schemas.openxmlformats.org/drawingml/2006/main" name="2_Custom Design">
  <a:themeElements>
    <a:clrScheme name="University Lectures">
      <a:dk1>
        <a:sysClr val="windowText" lastClr="000000"/>
      </a:dk1>
      <a:lt1>
        <a:srgbClr val="FFFFFF"/>
      </a:lt1>
      <a:dk2>
        <a:srgbClr val="0070C0"/>
      </a:dk2>
      <a:lt2>
        <a:srgbClr val="FFFFFF"/>
      </a:lt2>
      <a:accent1>
        <a:srgbClr val="FF0000"/>
      </a:accent1>
      <a:accent2>
        <a:srgbClr val="0070C0"/>
      </a:accent2>
      <a:accent3>
        <a:srgbClr val="FFFF00"/>
      </a:accent3>
      <a:accent4>
        <a:srgbClr val="2BE422"/>
      </a:accent4>
      <a:accent5>
        <a:srgbClr val="4BACC6"/>
      </a:accent5>
      <a:accent6>
        <a:srgbClr val="92D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University lectures</Template>
  <TotalTime>4786</TotalTime>
  <Words>7411</Words>
  <Application>Microsoft Office PowerPoint</Application>
  <PresentationFormat>On-screen Show (4:3)</PresentationFormat>
  <Paragraphs>730</Paragraphs>
  <Slides>47</Slides>
  <Notes>38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47</vt:i4>
      </vt:variant>
    </vt:vector>
  </HeadingPairs>
  <TitlesOfParts>
    <vt:vector size="54" baseType="lpstr">
      <vt:lpstr>ＭＳ Ｐゴシック</vt:lpstr>
      <vt:lpstr>Arial</vt:lpstr>
      <vt:lpstr>Calibri</vt:lpstr>
      <vt:lpstr>Symbol</vt:lpstr>
      <vt:lpstr>Wingdings</vt:lpstr>
      <vt:lpstr>2_Custom Design</vt:lpstr>
      <vt:lpstr>3_Custom Design</vt:lpstr>
      <vt:lpstr>建築・土木科 講師用補助教材</vt:lpstr>
      <vt:lpstr>定義</vt:lpstr>
      <vt:lpstr>定義</vt:lpstr>
      <vt:lpstr>定義</vt:lpstr>
      <vt:lpstr>指標に関する補足説明</vt:lpstr>
      <vt:lpstr>「ダウンサイクル」は「廃棄」よりは良いが、 循環型経済の観点からは決して良いとは言えない (46,47)</vt:lpstr>
      <vt:lpstr>サステナビリティ（持続可能性）</vt:lpstr>
      <vt:lpstr>ステンレスのサステナビリティ</vt:lpstr>
      <vt:lpstr>1. 環境的要素 生産    使用    リサイクル</vt:lpstr>
      <vt:lpstr>GHG排出量とリサイクル量11, 12, 13, 14</vt:lpstr>
      <vt:lpstr>ステンレスのリサイクル量</vt:lpstr>
      <vt:lpstr>ステンレスの温暖化ガス排出量(15)  </vt:lpstr>
      <vt:lpstr>一次エネルギー需要 18</vt:lpstr>
      <vt:lpstr>「ゆりかごからゲートまで」（原料調達～製品出荷） 金属材料の製造における環境影響19</vt:lpstr>
      <vt:lpstr>「ゆりかごからゲートまで」（原料調達～製品出荷） 金属材料の製造における環境影響20</vt:lpstr>
      <vt:lpstr>類似の機能やサービスでも 材料により使用量が異なる 21  例： ３種類の壁仕上げ材の環境影響  </vt:lpstr>
      <vt:lpstr>材料効率</vt:lpstr>
      <vt:lpstr>例：再使用 22</vt:lpstr>
      <vt:lpstr>材料効率</vt:lpstr>
      <vt:lpstr>LEED* とステンレスにおける LCI データ</vt:lpstr>
      <vt:lpstr>ステンレスは製品寿命終了後は ほとんどリサイクルされる23, 24, 25</vt:lpstr>
      <vt:lpstr>ステンレスを使ったサステナビリティビル - The David L. Lawrence Convention Center, ピッツバーグ（USA） (2003) 26</vt:lpstr>
      <vt:lpstr>ステンレスを使ったサステナビリティビル LEEDにおける格付；「GOLD」</vt:lpstr>
      <vt:lpstr>ステンレスを使ったサステナビリティな土木工事： プログレッソ桟橋 27</vt:lpstr>
      <vt:lpstr>ステンレスを使ったサステナビリティな土木工事： プログレッソ桟橋</vt:lpstr>
      <vt:lpstr>ステンレスを使ったサステナビリティな土木工事： プログレッソ桟橋</vt:lpstr>
      <vt:lpstr>2. 社会的要素</vt:lpstr>
      <vt:lpstr>3. 経済的要素</vt:lpstr>
      <vt:lpstr>ライフ・サイクル・コスト計算（LCC） 30 </vt:lpstr>
      <vt:lpstr>ライフ・サイクル・コスト計算(LCC) </vt:lpstr>
      <vt:lpstr>LCCを考慮するとステンレスが高価格でない理由 31</vt:lpstr>
      <vt:lpstr>LCCの例：橋梁</vt:lpstr>
      <vt:lpstr>LCCの例：橋梁 河川を横断する高速道路橋梁のLCC概要32</vt:lpstr>
      <vt:lpstr>LCCの例：屋根 屋根のLCC 33, 34, 35</vt:lpstr>
      <vt:lpstr>LCC　例：屋根</vt:lpstr>
      <vt:lpstr>不朽のステンレス建造物</vt:lpstr>
      <vt:lpstr>LCC計算の比較36,37,38,39,40</vt:lpstr>
      <vt:lpstr>なぜステンレスは環境に優しいのか？ ステンレスの環境面の評価 41</vt:lpstr>
      <vt:lpstr>まとめ</vt:lpstr>
      <vt:lpstr>参考サイト・文献</vt:lpstr>
      <vt:lpstr>参考サイト・文献</vt:lpstr>
      <vt:lpstr>参考サイト・文献</vt:lpstr>
      <vt:lpstr>Thank you</vt:lpstr>
      <vt:lpstr>補足 その他材料のリサイクル</vt:lpstr>
      <vt:lpstr>セメント・コンクリートのリサイクルについて</vt:lpstr>
      <vt:lpstr>プラスチックのリサイクルについて</vt:lpstr>
      <vt:lpstr>木材のリサイクルについて(提供ABC*)</vt:lpstr>
    </vt:vector>
  </TitlesOfParts>
  <Company>Deutsche Edelstahlwerke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ステンレスのサステナビリティ</dc:title>
  <dc:creator>Herrera, Dr. Clara</dc:creator>
  <cp:keywords>ステンレス鋼, 教育, 建築家, 技術者（エンジニア）</cp:keywords>
  <cp:lastModifiedBy>Jo Claes</cp:lastModifiedBy>
  <cp:revision>553</cp:revision>
  <cp:lastPrinted>2015-04-14T11:59:06Z</cp:lastPrinted>
  <dcterms:created xsi:type="dcterms:W3CDTF">2013-05-22T06:37:00Z</dcterms:created>
  <dcterms:modified xsi:type="dcterms:W3CDTF">2020-01-30T13:03:10Z</dcterms:modified>
</cp:coreProperties>
</file>