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71" r:id="rId12"/>
    <p:sldId id="284" r:id="rId13"/>
    <p:sldId id="287" r:id="rId14"/>
    <p:sldId id="283" r:id="rId15"/>
    <p:sldId id="277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  <a:srgbClr val="4BACC6"/>
    <a:srgbClr val="3333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400" autoAdjust="0"/>
  </p:normalViewPr>
  <p:slideViewPr>
    <p:cSldViewPr>
      <p:cViewPr varScale="1">
        <p:scale>
          <a:sx n="82" d="100"/>
          <a:sy n="82" d="100"/>
        </p:scale>
        <p:origin x="140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DDBB6529-8E7C-49A4-812F-1BA4FE54A5F9}"/>
    <pc:docChg chg="modSld">
      <pc:chgData name="Jo Claes" userId="d64208f3-0076-4064-b6ac-7d8ee9dc279f" providerId="ADAL" clId="{DDBB6529-8E7C-49A4-812F-1BA4FE54A5F9}" dt="2019-12-17T10:47:23.914" v="0"/>
      <pc:docMkLst>
        <pc:docMk/>
      </pc:docMkLst>
      <pc:sldChg chg="modSp">
        <pc:chgData name="Jo Claes" userId="d64208f3-0076-4064-b6ac-7d8ee9dc279f" providerId="ADAL" clId="{DDBB6529-8E7C-49A4-812F-1BA4FE54A5F9}" dt="2019-12-17T10:47:23.914" v="0"/>
        <pc:sldMkLst>
          <pc:docMk/>
          <pc:sldMk cId="2870994262" sldId="271"/>
        </pc:sldMkLst>
        <pc:spChg chg="mod">
          <ac:chgData name="Jo Claes" userId="d64208f3-0076-4064-b6ac-7d8ee9dc279f" providerId="ADAL" clId="{DDBB6529-8E7C-49A4-812F-1BA4FE54A5F9}" dt="2019-12-17T10:47:23.914" v="0"/>
          <ac:spMkLst>
            <pc:docMk/>
            <pc:sldMk cId="2870994262" sldId="27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1031-23F1-49BB-9F75-241B337D1EC7}" type="datetimeFigureOut">
              <a:rPr lang="nl-BE" smtClean="0"/>
              <a:t>31/01/2020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BD9A-8137-4F91-BCD0-82505381713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434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o.de/fileadmin/upload/dokumente/en/broschueren/Structural_Bonding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hyssenkrupp-nirosta.de/en/news/news-archive/show/browse/2/article/first-use-of-adhesive-bonding-to-attach-stainless-steel-facade-panels-to-outer-building-walls/76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06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0070C0"/>
                </a:solidFill>
                <a:hlinkClick r:id="rId3"/>
              </a:rPr>
              <a:t>http://www.delo.de/fileadmin/upload/dokumente/en/broschueren/Structural_Bonding.pdf</a:t>
            </a:r>
            <a:endParaRPr lang="fr-FR" sz="1200" i="1" dirty="0">
              <a:solidFill>
                <a:srgbClr val="0070C0"/>
              </a:solidFill>
            </a:endParaRPr>
          </a:p>
          <a:p>
            <a:r>
              <a:rPr lang="fr-FR" sz="1200" i="1" dirty="0">
                <a:solidFill>
                  <a:srgbClr val="0070C0"/>
                </a:solidFill>
                <a:hlinkClick r:id="rId4"/>
              </a:rPr>
              <a:t>http://www.thyssenkrupp-nirosta.de/en/news/news-archive/show/browse/2/article/first-use-of-adhesive-bonding-to-attach-stainless-steel-facade-panels-to-outer-building-walls/76/</a:t>
            </a:r>
            <a:r>
              <a:rPr lang="fr-FR" sz="12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16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Adhesive Bonding of Stainless Steels. 1st. Ed. 2013. Materials and Applications Series, volume 21. Euro </a:t>
            </a:r>
            <a:r>
              <a:rPr lang="en-US" sz="1200" dirty="0" err="1"/>
              <a:t>Inox</a:t>
            </a:r>
            <a:r>
              <a:rPr lang="en-US" sz="1200" dirty="0"/>
              <a:t> 2013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[11]</a:t>
            </a:r>
            <a:r>
              <a:rPr lang="de-DE" baseline="0" dirty="0"/>
              <a:t> Selection de collage structural, loctite, www.360bonding.com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28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sz="1600" dirty="0"/>
              <a:t>Łączenie stali nierdzewnych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BACC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BACC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shura.shu.ac.uk/3115/" TargetMode="External"/><Relationship Id="rId3" Type="http://schemas.openxmlformats.org/officeDocument/2006/relationships/hyperlink" Target="http://www.jm-metaljoining.com/pdfs-uploaded/Joining%20Stainless%20Steel.pdf" TargetMode="External"/><Relationship Id="rId7" Type="http://schemas.openxmlformats.org/officeDocument/2006/relationships/hyperlink" Target="http://www.worldstainless.org/Files/issf/non-image-files/PDF/Euro_Inox/Adhesive_bonding_EN.pdf" TargetMode="External"/><Relationship Id="rId12" Type="http://schemas.openxmlformats.org/officeDocument/2006/relationships/hyperlink" Target="http://www.sciencedirect.com/science/book/9781845694357" TargetMode="External"/><Relationship Id="rId2" Type="http://schemas.openxmlformats.org/officeDocument/2006/relationships/hyperlink" Target="http://www.worldstainless.org/Files/issf/animations/WeldedFabrication/start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prove.it/metro/file.php?file=/1/Papers/Metallurgy_of_Welding_Processes/Joint_properties.pdf" TargetMode="External"/><Relationship Id="rId11" Type="http://schemas.openxmlformats.org/officeDocument/2006/relationships/hyperlink" Target="https://www.ellsworth.com/globalassets/literature-library/manufacturer/ellsworth-adhesives/ellsworth-adhesives-white-paper-structural-bonding.pdf" TargetMode="External"/><Relationship Id="rId5" Type="http://schemas.openxmlformats.org/officeDocument/2006/relationships/hyperlink" Target="http://www.edelstahl-rostfrei.de/page.asp?pageID=1590" TargetMode="External"/><Relationship Id="rId10" Type="http://schemas.openxmlformats.org/officeDocument/2006/relationships/hyperlink" Target="http://www.delo.de/fileadmin/upload/dokumente/en/broschueren/Structural_Bonding.pdf" TargetMode="External"/><Relationship Id="rId4" Type="http://schemas.openxmlformats.org/officeDocument/2006/relationships/hyperlink" Target="http://www.nickelinstitute.org/~/Media/Files/TechnicalLiterature/WeldingofStainlesssSteelandotherJoiningMethods_9002_.pdf" TargetMode="External"/><Relationship Id="rId9" Type="http://schemas.openxmlformats.org/officeDocument/2006/relationships/hyperlink" Target="https://www.worldstainless.org/Files/issf/non-image-files/PDF/ISSF_Stainless_Steel_for_Designers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4XD5mZoM_0" TargetMode="External"/><Relationship Id="rId3" Type="http://schemas.openxmlformats.org/officeDocument/2006/relationships/hyperlink" Target="https://www.youtube.com/watch?v=VMu7_W0QE3Y" TargetMode="External"/><Relationship Id="rId7" Type="http://schemas.openxmlformats.org/officeDocument/2006/relationships/hyperlink" Target="https://www.youtube.com/watch?v=SwY-RT4DBxY" TargetMode="External"/><Relationship Id="rId2" Type="http://schemas.openxmlformats.org/officeDocument/2006/relationships/hyperlink" Target="https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DoSDiiZx6U" TargetMode="External"/><Relationship Id="rId5" Type="http://schemas.openxmlformats.org/officeDocument/2006/relationships/hyperlink" Target="https://www.youtube.com/watch?v=n-ht_5Ysurc" TargetMode="External"/><Relationship Id="rId4" Type="http://schemas.openxmlformats.org/officeDocument/2006/relationships/hyperlink" Target="http://www.sastainless.com/videos/index.html" TargetMode="External"/><Relationship Id="rId9" Type="http://schemas.openxmlformats.org/officeDocument/2006/relationships/hyperlink" Target="https://www.youtube.com/watch?v=LDxNDWObTy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oa.info/download_files/stainless-steel/Austenitics.pdf" TargetMode="External"/><Relationship Id="rId2" Type="http://schemas.openxmlformats.org/officeDocument/2006/relationships/hyperlink" Target="http://www.issftraining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stainless.org/news/show/34" TargetMode="External"/><Relationship Id="rId4" Type="http://schemas.openxmlformats.org/officeDocument/2006/relationships/hyperlink" Target="http://www.imoa.info/download_files/stainless-steel/Duplex_Stainless_Steel_3rd_Edit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Kw5C_c1UVk" TargetMode="External"/><Relationship Id="rId3" Type="http://schemas.openxmlformats.org/officeDocument/2006/relationships/hyperlink" Target="https://www.youtube.com/watch?v=twUAa5LWUvk" TargetMode="External"/><Relationship Id="rId7" Type="http://schemas.openxmlformats.org/officeDocument/2006/relationships/hyperlink" Target="http://www.instructables.com/id/Soldering-Brass-to-Stainless-Steel-plus-How-To-Ma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mXMTt_JPb8" TargetMode="External"/><Relationship Id="rId5" Type="http://schemas.openxmlformats.org/officeDocument/2006/relationships/hyperlink" Target="http://www.youtube.com/watch?v=VSR22YMmv54" TargetMode="External"/><Relationship Id="rId4" Type="http://schemas.openxmlformats.org/officeDocument/2006/relationships/hyperlink" Target="https://www.youtube.com/watch?v=uO5pVLOAmD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HOrTnSor7K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pl-PL" sz="4000" b="1" dirty="0">
                <a:solidFill>
                  <a:srgbClr val="4BACC6"/>
                </a:solidFill>
              </a:rPr>
              <a:t>Rozdział 09</a:t>
            </a:r>
            <a:endParaRPr lang="fr-FR" sz="4000" b="1" dirty="0">
              <a:solidFill>
                <a:srgbClr val="4BACC6"/>
              </a:solidFill>
            </a:endParaRPr>
          </a:p>
          <a:p>
            <a:r>
              <a:rPr lang="pl-PL" sz="4000" b="1" dirty="0">
                <a:solidFill>
                  <a:srgbClr val="4BACC6"/>
                </a:solidFill>
              </a:rPr>
              <a:t>Łączenie i przetwarzanie stali nierdzewnych</a:t>
            </a:r>
            <a:endParaRPr lang="fr-FR" sz="4000" b="1" dirty="0">
              <a:solidFill>
                <a:srgbClr val="4BACC6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/>
              <a:t>Prezentacja dla wykładowców architektury i budownictwa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10</a:t>
            </a:fld>
            <a:endParaRPr lang="fr-BE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2904"/>
            <a:ext cx="6027717" cy="3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00192" y="260648"/>
            <a:ext cx="2520280" cy="2352643"/>
            <a:chOff x="6300192" y="137690"/>
            <a:chExt cx="2520280" cy="235264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" t="2167" r="1183" b="2153"/>
            <a:stretch/>
          </p:blipFill>
          <p:spPr bwMode="auto">
            <a:xfrm>
              <a:off x="6404330" y="137690"/>
              <a:ext cx="2231277" cy="15216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00192" y="1659336"/>
              <a:ext cx="252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Klejenie jest stosowane podczas montażu klamek </a:t>
              </a:r>
            </a:p>
            <a:p>
              <a:r>
                <a:rPr lang="pl-PL" sz="1200" dirty="0"/>
                <a:t>Zdjęcie</a:t>
              </a:r>
              <a:r>
                <a:rPr lang="fr-BE" sz="1200" dirty="0"/>
                <a:t>: Hoppe, Stadtallendorf (D)</a:t>
              </a:r>
              <a:endParaRPr lang="en-GB" sz="12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75397" b="3033"/>
          <a:stretch/>
        </p:blipFill>
        <p:spPr bwMode="auto">
          <a:xfrm>
            <a:off x="179512" y="3996632"/>
            <a:ext cx="17678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2422" r="48466" b="2422"/>
          <a:stretch/>
        </p:blipFill>
        <p:spPr bwMode="auto">
          <a:xfrm>
            <a:off x="2051720" y="3996632"/>
            <a:ext cx="1710813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 t="2422" r="20781" b="2422"/>
          <a:stretch/>
        </p:blipFill>
        <p:spPr bwMode="auto">
          <a:xfrm>
            <a:off x="3851920" y="3996632"/>
            <a:ext cx="1730478" cy="2573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48712" y="3996632"/>
            <a:ext cx="17316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Klejenie jest praktyczną metodą łączenia w zastosowaniach budowlanych, gdy stal nierdzewna ma być łączona z murem lub naturalnym kamieniem</a:t>
            </a:r>
            <a:r>
              <a:rPr lang="fr-BE" sz="1600" dirty="0"/>
              <a:t>. </a:t>
            </a:r>
            <a:endParaRPr lang="pl-PL" sz="1600" dirty="0"/>
          </a:p>
          <a:p>
            <a:r>
              <a:rPr lang="pl-PL" sz="1100" dirty="0"/>
              <a:t>Zdjęcia</a:t>
            </a:r>
            <a:r>
              <a:rPr lang="fr-BE" sz="1100" dirty="0"/>
              <a:t>: Enkolit, Sulz (A)</a:t>
            </a:r>
            <a:endParaRPr lang="en-GB" sz="16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71638"/>
              </p:ext>
            </p:extLst>
          </p:nvPr>
        </p:nvGraphicFramePr>
        <p:xfrm>
          <a:off x="35496" y="325864"/>
          <a:ext cx="6120678" cy="367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164">
                <a:tc rowSpan="2">
                  <a:txBody>
                    <a:bodyPr/>
                    <a:lstStyle/>
                    <a:p>
                      <a:pPr algn="ctr"/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Ze stalą nierdzewną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Typ klejów</a:t>
                      </a:r>
                      <a:r>
                        <a:rPr lang="pl-PL" sz="1050" baseline="0" dirty="0"/>
                        <a:t> </a:t>
                      </a:r>
                      <a:r>
                        <a:rPr lang="pl-PL" sz="1050" baseline="0" dirty="0" err="1"/>
                        <a:t>półkonstrukcyjnych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08">
                <a:tc vMerge="1">
                  <a:txBody>
                    <a:bodyPr/>
                    <a:lstStyle/>
                    <a:p>
                      <a:endParaRPr lang="pl-PL" sz="1050" b="1" dirty="0"/>
                    </a:p>
                  </a:txBody>
                  <a:tcPr marL="36000" marR="36000" marT="36000" marB="3600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Silikonowy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Polimerowy modyfikowany silanami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Poliuretanowy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Akrylowy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Epoksydowy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89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Stal nierdzewna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0" dirty="0">
                          <a:sym typeface="Webdings"/>
                        </a:rPr>
                        <a:t></a:t>
                      </a:r>
                      <a:endParaRPr lang="pl-PL" sz="1050" b="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ym typeface="Wingdings"/>
                        </a:rPr>
                        <a:t></a:t>
                      </a:r>
                      <a:endParaRPr lang="pl-PL" sz="120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6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Stal węglowa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936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Stal węglowa/</a:t>
                      </a:r>
                      <a:br>
                        <a:rPr lang="pl-PL" sz="1050" b="1" dirty="0"/>
                      </a:br>
                      <a:r>
                        <a:rPr lang="pl-PL" sz="1050" b="1" dirty="0"/>
                        <a:t>malowana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/>
                        <a:t>Stal węglowa/</a:t>
                      </a:r>
                      <a:br>
                        <a:rPr lang="pl-PL" sz="1050" b="1" dirty="0"/>
                      </a:br>
                      <a:r>
                        <a:rPr lang="pl-PL" sz="1050" b="1" dirty="0"/>
                        <a:t>galwanizowana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16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Aluminium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6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Drewno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16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Szkło/ceramika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16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Tworzywo PCV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16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Tworzywo PA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/>
                        <a:t>Tak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b="1" dirty="0">
                          <a:sym typeface="Wingdings"/>
                        </a:rPr>
                        <a:t>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164"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Tworzywo</a:t>
                      </a:r>
                      <a:r>
                        <a:rPr lang="pl-PL" sz="1050" b="1" baseline="0" dirty="0"/>
                        <a:t> </a:t>
                      </a:r>
                      <a:r>
                        <a:rPr lang="pl-PL" sz="1050" b="1" dirty="0"/>
                        <a:t>PP/PE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/>
                        <a:t>Nie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b="1" dirty="0"/>
                        <a:t>X</a:t>
                      </a:r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73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>
                          <a:sym typeface="Webdings"/>
                        </a:rPr>
                        <a:t></a:t>
                      </a:r>
                      <a:r>
                        <a:rPr lang="pl-PL" sz="1050" b="1" baseline="0" dirty="0">
                          <a:sym typeface="Webdings"/>
                        </a:rPr>
                        <a:t> - bardzo zalecane, </a:t>
                      </a:r>
                      <a:r>
                        <a:rPr lang="pl-PL" sz="1050" b="1" dirty="0">
                          <a:sym typeface="Wingdings"/>
                        </a:rPr>
                        <a:t> - zalecane, X - niezalecane</a:t>
                      </a:r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050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050" b="1" dirty="0"/>
                    </a:p>
                  </a:txBody>
                  <a:tcPr marL="36000" marR="3600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-1" y="44656"/>
            <a:ext cx="6156000" cy="27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Tablica 1. Dobór klejów do klejenia konstrukcyjnego</a:t>
            </a:r>
          </a:p>
        </p:txBody>
      </p:sp>
    </p:spTree>
    <p:extLst>
      <p:ext uri="{BB962C8B-B14F-4D97-AF65-F5344CB8AC3E}">
        <p14:creationId xmlns:p14="http://schemas.microsoft.com/office/powerpoint/2010/main" val="76253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Źródła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solidFill>
                  <a:srgbClr val="C00000"/>
                </a:solidFill>
                <a:hlinkClick r:id="rId2"/>
              </a:rPr>
              <a:t>http://www.worldstainless.org/Files/issf/animations/WeldedFabrication/start_1.html</a:t>
            </a:r>
            <a:endParaRPr lang="fr-FR" sz="1600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http://www.wikihow.com/Weld-Stainless-Steel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http://www.nickelinstitute.org/~/Media/Files/TechnicalLiterature/WeldingofStainlesssSteelandotherJoiningMethods_9002_.pdf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5"/>
              </a:rPr>
              <a:t>http://www.edelstahl-rostfrei.de/page.asp?pageID=1590</a:t>
            </a:r>
            <a:r>
              <a:rPr lang="fr-FR" sz="16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http://www.improve.it/metro/file.php?file=/1/Papers/Metallurgy_of_Welding_Processes/Joint_properties.pdf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https://www.worldstainless.org/Files/issf/non-image-files/PDF/Euro_Inox/Adhesive_bonding_EN.pdf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http://shura.shu.ac.uk/3115/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https://www.worldstainless.org/Files/issf/non-image-files/PDF/ISSF_Stainless_Steel_for_Designers.pdf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http://www.delo.de/fileadmin/upload/dokumente/en/broschueren/Structural_Bonding.pdf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https://www.ellsworth.com/globalassets/literature-library/manufacturer/ellsworth-adhesives/ellsworth-adhesives-white-paper-structural-bonding.pdf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http://www.sciencedirect.com/science/book/9781845694357</a:t>
            </a:r>
            <a:r>
              <a:rPr lang="fr-FR" sz="1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99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2 - </a:t>
            </a:r>
            <a:r>
              <a:rPr lang="pl-PL" sz="3600" dirty="0"/>
              <a:t>Przetwarzanie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Dostępne obszerne opracowania, sprawdź źródła.</a:t>
            </a:r>
            <a:endParaRPr lang="fr-FR" dirty="0"/>
          </a:p>
          <a:p>
            <a:pPr marL="0" indent="0" algn="just">
              <a:buNone/>
            </a:pPr>
            <a:r>
              <a:rPr lang="pl-PL" dirty="0"/>
              <a:t>Pozycja 1 to szkolenie na temat przetwarzania stali nierdzewnych.</a:t>
            </a:r>
            <a:endParaRPr lang="fr-FR" dirty="0"/>
          </a:p>
          <a:p>
            <a:pPr marL="0" indent="0" algn="just">
              <a:buNone/>
            </a:pPr>
            <a:r>
              <a:rPr lang="pl-PL" dirty="0"/>
              <a:t>Rozdział 1 przedstawia liczne aplikacje w architekturze, budownictwie i konstrukcjach. Obecnie standardowo wytwarza się wszystkie kształty wyrobów oraz wykończenia powierzchni.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641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Materiały wideo nt. przetwarzania</a:t>
            </a:r>
            <a:endParaRPr lang="nl-BE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384057"/>
              </p:ext>
            </p:extLst>
          </p:nvPr>
        </p:nvGraphicFramePr>
        <p:xfrm>
          <a:off x="457200" y="1600200"/>
          <a:ext cx="8219256" cy="3916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4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7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Wytop i walcowanie stali nierdzewnej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2"/>
                        </a:rPr>
                        <a:t>https://www.youtube.com/watch?v=5zwgI-pQ6kE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Cięcie i gięcie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3"/>
                        </a:rPr>
                        <a:t>https://www.youtube.com/watch?v=VMu7_W0QE3Y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Cięcie strumieniem wody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http://www.sastainless.com/videos/index.html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Tłoczenie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5"/>
                        </a:rPr>
                        <a:t>https://www.youtube.com/watch?v=n-ht_5Ysurc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Maszyna do gięcia drutu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6"/>
                        </a:rPr>
                        <a:t>https://www.youtube.com/watch?v=kDoSDiiZx6U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Maszyna do formowania sprężyn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7"/>
                        </a:rPr>
                        <a:t>https://www.youtube.com/watch?v=SwY-RT4DBxY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Profilowanie rolkowe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8"/>
                        </a:rPr>
                        <a:t>https://www.youtube.com/watch?v=44XD5mZoM_0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600" dirty="0"/>
                        <a:t>Obróbka skrawaniem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9"/>
                        </a:rPr>
                        <a:t>https://www.youtube.com/watch?v=LDxNDWObTyg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/>
                        <a:t>Więcej materiałów wideo dostępnych w sieci</a:t>
                      </a:r>
                      <a:endParaRPr lang="nl-B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54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Źródła - przetwarzanie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2"/>
              </a:rPr>
              <a:t>http://www.issftraining.org/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3"/>
              </a:rPr>
              <a:t>http://www.imoa.info/download_files/stainless-steel/Austenitics.pdf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4"/>
              </a:rPr>
              <a:t>http://www.imoa.info/download_files/stainless-steel/Duplex_Stainless_Steel_3rd_Edition.pdf</a:t>
            </a:r>
            <a:r>
              <a:rPr lang="fr-FR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>
                <a:hlinkClick r:id="rId5"/>
              </a:rPr>
              <a:t>http://www.worldstainless.org/news/show/34</a:t>
            </a:r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05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www.thyssenkrupp-nirosta.de/uploads/RTEmagicC_Eingang_Hannover_01.jpg.jpg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55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Łączenie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Przetwarzanie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084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1 -  Łączenie</a:t>
            </a:r>
            <a:br>
              <a:rPr lang="pl-PL" sz="3200" dirty="0"/>
            </a:br>
            <a:r>
              <a:rPr lang="pl-PL" sz="3200" dirty="0"/>
              <a:t>Wszystkie stosowane techniki łączenia!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12401"/>
              </p:ext>
            </p:extLst>
          </p:nvPr>
        </p:nvGraphicFramePr>
        <p:xfrm>
          <a:off x="467545" y="1484784"/>
          <a:ext cx="8352928" cy="502450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4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6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707">
                <a:tc>
                  <a:txBody>
                    <a:bodyPr/>
                    <a:lstStyle/>
                    <a:p>
                      <a:r>
                        <a:rPr lang="pl-PL" sz="1600" dirty="0"/>
                        <a:t>Proces </a:t>
                      </a:r>
                      <a:r>
                        <a:rPr lang="fr-FR" sz="1600" dirty="0"/>
                        <a:t>(</a:t>
                      </a:r>
                      <a:r>
                        <a:rPr lang="pl-PL" sz="1600" dirty="0"/>
                        <a:t>poz. Lit.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Wideo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Charakterystyka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37">
                <a:tc>
                  <a:txBody>
                    <a:bodyPr/>
                    <a:lstStyle/>
                    <a:p>
                      <a:r>
                        <a:rPr lang="pl-PL" sz="1600" dirty="0"/>
                        <a:t>Spawanie </a:t>
                      </a:r>
                      <a:r>
                        <a:rPr lang="fr-FR" sz="1600" dirty="0"/>
                        <a:t>(1-5)</a:t>
                      </a:r>
                    </a:p>
                    <a:p>
                      <a:r>
                        <a:rPr lang="fr-FR" sz="1600" dirty="0"/>
                        <a:t>(</a:t>
                      </a:r>
                      <a:r>
                        <a:rPr lang="pl-PL" sz="1600" dirty="0"/>
                        <a:t>powszechnie</a:t>
                      </a:r>
                      <a:r>
                        <a:rPr lang="pl-PL" sz="1600" baseline="0" dirty="0"/>
                        <a:t> stosowane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hlinkClick r:id="rId3"/>
                        </a:rPr>
                        <a:t>Spawanie MIG</a:t>
                      </a:r>
                      <a:endParaRPr lang="fr-FR" sz="1600" dirty="0"/>
                    </a:p>
                    <a:p>
                      <a:r>
                        <a:rPr lang="pl-PL" sz="1600" dirty="0">
                          <a:hlinkClick r:id="rId4"/>
                        </a:rPr>
                        <a:t>Spawanie T</a:t>
                      </a:r>
                      <a:r>
                        <a:rPr lang="fr-FR" sz="1600" dirty="0">
                          <a:hlinkClick r:id="rId4"/>
                        </a:rPr>
                        <a:t>IG</a:t>
                      </a:r>
                      <a:endParaRPr lang="fr-FR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hlinkClick r:id="rId5"/>
                        </a:rPr>
                        <a:t>Robot spawalniczy </a:t>
                      </a:r>
                      <a:r>
                        <a:rPr lang="fr-FR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Wysoka wytrzymałość połączeń</a:t>
                      </a:r>
                      <a:endParaRPr lang="fr-FR" sz="1600" dirty="0"/>
                    </a:p>
                    <a:p>
                      <a:r>
                        <a:rPr lang="pl-PL" sz="1600" dirty="0"/>
                        <a:t>Brak możliwości demontażu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pl-PL" sz="1600" dirty="0"/>
                        <a:t>Złącza śrubowe</a:t>
                      </a:r>
                      <a:endParaRPr lang="fr-FR" sz="1600" dirty="0"/>
                    </a:p>
                    <a:p>
                      <a:r>
                        <a:rPr lang="fr-FR" sz="1600" dirty="0"/>
                        <a:t>(</a:t>
                      </a:r>
                      <a:r>
                        <a:rPr lang="pl-PL" sz="1600" dirty="0"/>
                        <a:t>powszechnie</a:t>
                      </a:r>
                      <a:r>
                        <a:rPr lang="pl-PL" sz="1600" baseline="0" dirty="0"/>
                        <a:t> stosowane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>
                          <a:hlinkClick r:id="rId6"/>
                        </a:rPr>
                        <a:t>Przykład</a:t>
                      </a:r>
                      <a:r>
                        <a:rPr lang="fr-FR" sz="1600" dirty="0">
                          <a:hlinkClick r:id="rId6"/>
                        </a:rPr>
                        <a:t> </a:t>
                      </a:r>
                      <a:endParaRPr lang="fr-FR" sz="1600" dirty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Łatwy montaż na placu budowy</a:t>
                      </a:r>
                      <a:r>
                        <a:rPr lang="fr-FR" sz="1600" dirty="0"/>
                        <a:t>  </a:t>
                      </a:r>
                    </a:p>
                    <a:p>
                      <a:r>
                        <a:rPr lang="pl-PL" sz="1600" dirty="0"/>
                        <a:t>Możliwość łączenia różnych materiałów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(drewno, szkło, …</a:t>
                      </a:r>
                      <a:r>
                        <a:rPr lang="fr-FR" sz="1600" dirty="0"/>
                        <a:t>) </a:t>
                      </a:r>
                      <a:endParaRPr lang="pl-PL" sz="1600" dirty="0"/>
                    </a:p>
                    <a:p>
                      <a:r>
                        <a:rPr lang="pl-PL" sz="1600" dirty="0"/>
                        <a:t>Możliwy</a:t>
                      </a:r>
                      <a:r>
                        <a:rPr lang="pl-PL" sz="1600" baseline="0" dirty="0"/>
                        <a:t> demontaż </a:t>
                      </a:r>
                      <a:r>
                        <a:rPr lang="fr-FR" sz="1600" dirty="0"/>
                        <a:t>na późniejszym etapie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l-PL" sz="1600" dirty="0"/>
                        <a:t>Lutowanie lutem miękkim/twardym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>
                          <a:hlinkClick r:id="rId7"/>
                        </a:rPr>
                        <a:t>Lutowanie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Wodoszczelność (stosowane głównie w pokryciach dachowych)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pl-PL" sz="1600" dirty="0"/>
                        <a:t>Mechaniczne zaciskanie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600" dirty="0"/>
                        <a:t>Fałdowanie</a:t>
                      </a:r>
                      <a:endParaRPr lang="fr-FR" sz="16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sz="1600" dirty="0"/>
                        <a:t>inne</a:t>
                      </a:r>
                      <a:r>
                        <a:rPr lang="fr-FR" sz="1600" dirty="0"/>
                        <a:t> 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>
                        <a:hlinkClick r:id="rId8"/>
                      </a:endParaRPr>
                    </a:p>
                    <a:p>
                      <a:r>
                        <a:rPr lang="pl-PL" sz="1600" dirty="0">
                          <a:hlinkClick r:id="rId8"/>
                        </a:rPr>
                        <a:t>Mechaniczne</a:t>
                      </a:r>
                      <a:r>
                        <a:rPr lang="pl-PL" sz="1600" baseline="0" dirty="0">
                          <a:hlinkClick r:id="rId8"/>
                        </a:rPr>
                        <a:t> zaciskanie</a:t>
                      </a:r>
                      <a:r>
                        <a:rPr lang="fr-FR" sz="1600" dirty="0"/>
                        <a:t> </a:t>
                      </a:r>
                    </a:p>
                    <a:p>
                      <a:endParaRPr lang="fr-FR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Trwałe połączenia rur</a:t>
                      </a:r>
                    </a:p>
                    <a:p>
                      <a:r>
                        <a:rPr lang="pl-PL" sz="1600" dirty="0"/>
                        <a:t>Wodoszczelność </a:t>
                      </a:r>
                      <a:r>
                        <a:rPr lang="pl-PL" sz="1600" baseline="0" dirty="0"/>
                        <a:t>(</a:t>
                      </a:r>
                      <a:r>
                        <a:rPr lang="pl-PL" sz="1600" dirty="0"/>
                        <a:t>stosowane głównie w pokryciach dachowych)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0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l-PL" sz="1600" dirty="0"/>
                        <a:t>Klejenie</a:t>
                      </a:r>
                      <a:endParaRPr lang="fr-FR" sz="1600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600" baseline="0" dirty="0"/>
                        <a:t>(</a:t>
                      </a:r>
                      <a:r>
                        <a:rPr lang="pl-PL" sz="1600" baseline="0" dirty="0"/>
                        <a:t>nie często stosowane, ale jego popularność wzrasta</a:t>
                      </a:r>
                      <a:r>
                        <a:rPr lang="fr-FR" sz="1600" baseline="0" dirty="0"/>
                        <a:t>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Zachowana integralność wykończenia powierzchni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764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Spawanie łukowe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>
            <a:normAutofit/>
          </a:bodyPr>
          <a:lstStyle/>
          <a:p>
            <a:r>
              <a:rPr lang="pl-PL" dirty="0"/>
              <a:t>Zalety spawania łukowego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908520"/>
            <a:ext cx="4114800" cy="4832847"/>
          </a:xfrm>
        </p:spPr>
        <p:txBody>
          <a:bodyPr>
            <a:noAutofit/>
          </a:bodyPr>
          <a:lstStyle/>
          <a:p>
            <a:r>
              <a:rPr lang="pl-PL" sz="1800" dirty="0"/>
              <a:t>Własności złącza równe stali w stanie wyżarzonym</a:t>
            </a:r>
          </a:p>
          <a:p>
            <a:r>
              <a:rPr lang="pl-PL" sz="1800" dirty="0"/>
              <a:t>Zapewnia najsilniejsze połączenie </a:t>
            </a:r>
            <a:endParaRPr lang="en-US" sz="1800" dirty="0"/>
          </a:p>
          <a:p>
            <a:r>
              <a:rPr lang="pl-PL" sz="1800" dirty="0"/>
              <a:t>Może być wykonane w czasie montażu lub w trakcie produkcji</a:t>
            </a:r>
          </a:p>
          <a:p>
            <a:r>
              <a:rPr lang="pl-PL" sz="1800" dirty="0"/>
              <a:t>Łączy materiały cienkie i grube o dowolnym kształcie</a:t>
            </a:r>
          </a:p>
          <a:p>
            <a:r>
              <a:rPr lang="pl-PL" sz="1800" dirty="0"/>
              <a:t>Możliwość łączenia tych samych lub różnoimiennych metali (zwykle ze stalą czarną przy właściwie dobranym materiale dodatkowym do spawania)</a:t>
            </a:r>
          </a:p>
          <a:p>
            <a:r>
              <a:rPr lang="pl-PL" sz="1800" dirty="0"/>
              <a:t>Odporne na zmęczenie przy obciążeniach cyklicznych</a:t>
            </a:r>
          </a:p>
          <a:p>
            <a:r>
              <a:rPr lang="pl-PL" sz="1800" dirty="0"/>
              <a:t>Taka sama odporność korozyjna i żaroodporność jak stali w stanie wyżarzonym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pl-PL" dirty="0"/>
              <a:t>Ograniczenia spawania łukowego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908522"/>
            <a:ext cx="4041775" cy="3951288"/>
          </a:xfrm>
        </p:spPr>
        <p:txBody>
          <a:bodyPr>
            <a:normAutofit/>
          </a:bodyPr>
          <a:lstStyle/>
          <a:p>
            <a:r>
              <a:rPr lang="pl-PL" sz="1800" dirty="0"/>
              <a:t>Nie jest możliwe dla wszystkich gatunków</a:t>
            </a:r>
          </a:p>
          <a:p>
            <a:r>
              <a:rPr lang="pl-PL" sz="1800" dirty="0"/>
              <a:t>Wymaga kwalifikowanych operatorów i procedur</a:t>
            </a:r>
          </a:p>
          <a:p>
            <a:r>
              <a:rPr lang="pl-PL" sz="1800" dirty="0"/>
              <a:t>Może powodować odkształcenia wywołane przez ciepło spawania</a:t>
            </a:r>
          </a:p>
          <a:p>
            <a:r>
              <a:rPr lang="pl-PL" sz="1800" dirty="0"/>
              <a:t>Po spawaniu wymaga dodatkowych operacji obróbki dla dobrego wyglądu wykończenia powierzchni (np. piaskowanie)</a:t>
            </a:r>
          </a:p>
          <a:p>
            <a:r>
              <a:rPr lang="pl-PL" sz="1800" dirty="0"/>
              <a:t>Spadek własności plastycznych w przypadku materiałów przerabianych plastycznie na zimno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980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Spawanie łukowe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Wideo</a:t>
            </a:r>
            <a:r>
              <a:rPr lang="fr-FR" dirty="0">
                <a:hlinkClick r:id="rId2"/>
              </a:rPr>
              <a:t>:</a:t>
            </a:r>
            <a:r>
              <a:rPr lang="pl-PL" dirty="0">
                <a:hlinkClick r:id="rId2"/>
              </a:rPr>
              <a:t> polerowanie połączenia spawanego</a:t>
            </a:r>
            <a:endParaRPr lang="fr-FR" dirty="0"/>
          </a:p>
          <a:p>
            <a:endParaRPr lang="en-GB" dirty="0"/>
          </a:p>
        </p:txBody>
      </p:sp>
      <p:pic>
        <p:nvPicPr>
          <p:cNvPr id="9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26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0" y="2795792"/>
            <a:ext cx="2520000" cy="189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032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3200" dirty="0"/>
              <a:t>Połączenia mechaniczne</a:t>
            </a: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40188" cy="639762"/>
          </a:xfrm>
        </p:spPr>
        <p:txBody>
          <a:bodyPr>
            <a:normAutofit/>
          </a:bodyPr>
          <a:lstStyle/>
          <a:p>
            <a:r>
              <a:rPr lang="pl-PL" sz="2000" dirty="0"/>
              <a:t>Zalety połączeń mechanicznych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332458"/>
            <a:ext cx="4040188" cy="1641957"/>
          </a:xfrm>
        </p:spPr>
        <p:txBody>
          <a:bodyPr>
            <a:noAutofit/>
          </a:bodyPr>
          <a:lstStyle/>
          <a:p>
            <a:r>
              <a:rPr lang="pl-PL" sz="1600" dirty="0"/>
              <a:t>Mogą być demontowane</a:t>
            </a:r>
          </a:p>
          <a:p>
            <a:r>
              <a:rPr lang="pl-PL" sz="1600" dirty="0"/>
              <a:t>Idealne do montażu na placu budowy</a:t>
            </a:r>
          </a:p>
          <a:p>
            <a:r>
              <a:rPr lang="pl-PL" sz="1600" dirty="0"/>
              <a:t>Szybkie</a:t>
            </a:r>
          </a:p>
          <a:p>
            <a:r>
              <a:rPr lang="pl-PL" sz="1600" dirty="0"/>
              <a:t>Nie wymagają kwalifikowanych wykonawców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95536" y="2852936"/>
            <a:ext cx="4041775" cy="639762"/>
          </a:xfrm>
        </p:spPr>
        <p:txBody>
          <a:bodyPr>
            <a:noAutofit/>
          </a:bodyPr>
          <a:lstStyle/>
          <a:p>
            <a:r>
              <a:rPr lang="pl-PL" sz="2000" dirty="0"/>
              <a:t>Ograniczenia połączeń mechanicznych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95536" y="3501008"/>
            <a:ext cx="4041775" cy="1421734"/>
          </a:xfrm>
        </p:spPr>
        <p:txBody>
          <a:bodyPr>
            <a:noAutofit/>
          </a:bodyPr>
          <a:lstStyle/>
          <a:p>
            <a:r>
              <a:rPr lang="pl-PL" sz="1600" dirty="0"/>
              <a:t>Nie tak silne jak połączenia spawane</a:t>
            </a:r>
          </a:p>
          <a:p>
            <a:r>
              <a:rPr lang="pl-PL" sz="1600" dirty="0"/>
              <a:t>Mogą powodować korozję szczelinową (porównać rozdział o odporności korozyjnej)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23685" y="548680"/>
            <a:ext cx="4089250" cy="5868432"/>
            <a:chOff x="4623685" y="548680"/>
            <a:chExt cx="4089250" cy="5868432"/>
          </a:xfrm>
        </p:grpSpPr>
        <p:pic>
          <p:nvPicPr>
            <p:cNvPr id="24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2935" y="548680"/>
              <a:ext cx="1800000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4437112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914116" y="2492896"/>
              <a:ext cx="179881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548680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"/>
            <a:stretch/>
          </p:blipFill>
          <p:spPr bwMode="auto">
            <a:xfrm>
              <a:off x="4623685" y="4437112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3685" y="2492896"/>
              <a:ext cx="2324579" cy="198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73B4EFF-4E13-4821-B9B7-77AFEAA28D1E}"/>
              </a:ext>
            </a:extLst>
          </p:cNvPr>
          <p:cNvSpPr txBox="1">
            <a:spLocks/>
          </p:cNvSpPr>
          <p:nvPr/>
        </p:nvSpPr>
        <p:spPr>
          <a:xfrm>
            <a:off x="308992" y="4661446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Wybór odpowiedniego zamocowania 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CCC0A16-D86E-4EDA-8107-51A5581CB780}"/>
              </a:ext>
            </a:extLst>
          </p:cNvPr>
          <p:cNvSpPr txBox="1">
            <a:spLocks/>
          </p:cNvSpPr>
          <p:nvPr/>
        </p:nvSpPr>
        <p:spPr>
          <a:xfrm>
            <a:off x="286356" y="5225779"/>
            <a:ext cx="4337329" cy="13715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BAC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Niemiecki Instytut Technologii Budowlanych* wydał rekomendacje dotyczące wyboru zamocowań w zależności od środowiska, w jakim są wykorzystywane.  Proszę zapoznać się z Odniesieniem 4, Tabela 1a (klasy ekspozycji) oraz Tabela 8 (gatunki stali nierdzewnych w podziale na klasy)</a:t>
            </a:r>
            <a:endParaRPr lang="en-US" sz="2000" dirty="0"/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3F80AB61-24C9-4141-A1C4-44516F0BB934}"/>
              </a:ext>
            </a:extLst>
          </p:cNvPr>
          <p:cNvSpPr txBox="1"/>
          <p:nvPr/>
        </p:nvSpPr>
        <p:spPr>
          <a:xfrm>
            <a:off x="4575038" y="6499690"/>
            <a:ext cx="435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Deutsches Institut </a:t>
            </a:r>
            <a:r>
              <a:rPr lang="fr-FR" dirty="0" err="1"/>
              <a:t>für</a:t>
            </a:r>
            <a:r>
              <a:rPr lang="fr-FR" dirty="0"/>
              <a:t> </a:t>
            </a:r>
            <a:r>
              <a:rPr lang="fr-FR" dirty="0" err="1"/>
              <a:t>Bautechnik</a:t>
            </a:r>
            <a:r>
              <a:rPr lang="fr-FR" dirty="0"/>
              <a:t> (</a:t>
            </a:r>
            <a:r>
              <a:rPr lang="fr-FR" dirty="0" err="1"/>
              <a:t>DIBt</a:t>
            </a:r>
            <a:r>
              <a:rPr lang="fr-F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9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7600" y="188640"/>
            <a:ext cx="4834880" cy="1728192"/>
          </a:xfrm>
        </p:spPr>
        <p:txBody>
          <a:bodyPr>
            <a:noAutofit/>
          </a:bodyPr>
          <a:lstStyle/>
          <a:p>
            <a:pPr algn="l"/>
            <a:r>
              <a:rPr lang="pl-PL" sz="2800" dirty="0"/>
              <a:t>Mechaniczne </a:t>
            </a:r>
            <a:br>
              <a:rPr lang="pl-PL" sz="2800" dirty="0"/>
            </a:br>
            <a:r>
              <a:rPr lang="pl-PL" sz="2800" dirty="0"/>
              <a:t>zaciskanie </a:t>
            </a:r>
            <a:br>
              <a:rPr lang="pl-PL" sz="2800" dirty="0"/>
            </a:br>
            <a:r>
              <a:rPr lang="pl-PL" sz="2800" dirty="0"/>
              <a:t>- </a:t>
            </a:r>
            <a:r>
              <a:rPr lang="pl-PL" sz="2800" dirty="0" err="1"/>
              <a:t>press</a:t>
            </a:r>
            <a:r>
              <a:rPr lang="pl-PL" sz="2800" dirty="0"/>
              <a:t> </a:t>
            </a:r>
            <a:r>
              <a:rPr lang="pl-PL" sz="2800" dirty="0" err="1"/>
              <a:t>fitting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(proces stosowany tylko dla rur</a:t>
            </a:r>
            <a:r>
              <a:rPr lang="fr-FR" sz="2800" dirty="0"/>
              <a:t>)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11960" y="1844824"/>
            <a:ext cx="4373722" cy="639762"/>
          </a:xfrm>
        </p:spPr>
        <p:txBody>
          <a:bodyPr>
            <a:normAutofit/>
          </a:bodyPr>
          <a:lstStyle/>
          <a:p>
            <a:r>
              <a:rPr lang="pl-PL" dirty="0"/>
              <a:t>Zalety mechanicznego zaciskania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1960" y="2484586"/>
            <a:ext cx="4373722" cy="1974205"/>
          </a:xfrm>
        </p:spPr>
        <p:txBody>
          <a:bodyPr>
            <a:noAutofit/>
          </a:bodyPr>
          <a:lstStyle/>
          <a:p>
            <a:r>
              <a:rPr lang="pl-PL" sz="2000" dirty="0"/>
              <a:t>Idealnie szczelne dla cieczy i gazów</a:t>
            </a:r>
          </a:p>
          <a:p>
            <a:r>
              <a:rPr lang="pl-PL" sz="2000" dirty="0"/>
              <a:t>Szybkie</a:t>
            </a:r>
          </a:p>
          <a:p>
            <a:r>
              <a:rPr lang="pl-PL" sz="2000" dirty="0"/>
              <a:t>Brak płomienia </a:t>
            </a:r>
          </a:p>
          <a:p>
            <a:r>
              <a:rPr lang="pl-PL" sz="2000" dirty="0"/>
              <a:t>Idealnie czyste powierzchnie </a:t>
            </a:r>
          </a:p>
          <a:p>
            <a:r>
              <a:rPr lang="pl-PL" sz="2000" dirty="0"/>
              <a:t>Nie wymagają wykwalifikowanych wykonawców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211960" y="4704804"/>
            <a:ext cx="4375440" cy="639762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Ograniczenia mechanicznego zaciskania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11960" y="5344566"/>
            <a:ext cx="4375440" cy="1398141"/>
          </a:xfrm>
        </p:spPr>
        <p:txBody>
          <a:bodyPr>
            <a:normAutofit/>
          </a:bodyPr>
          <a:lstStyle/>
          <a:p>
            <a:r>
              <a:rPr lang="pl-PL" sz="2000" dirty="0"/>
              <a:t>Nie mogą być demontowane</a:t>
            </a:r>
          </a:p>
          <a:p>
            <a:r>
              <a:rPr lang="pl-PL" sz="2000" dirty="0"/>
              <a:t>Wymagają tulei zaciskowych dla każdej średnicy rury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3607201" cy="6858000"/>
            <a:chOff x="0" y="0"/>
            <a:chExt cx="3607201" cy="685800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3607200" cy="20865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076328"/>
              <a:ext cx="2427937" cy="2216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1" y="2076328"/>
              <a:ext cx="1195420" cy="2215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34163"/>
              <a:ext cx="3607200" cy="2623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768"/>
            <a:ext cx="1709426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476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Klejenie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>
            <a:normAutofit/>
          </a:bodyPr>
          <a:lstStyle/>
          <a:p>
            <a:r>
              <a:rPr lang="pl-PL" dirty="0"/>
              <a:t>Zalety klejenia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5536" y="1620489"/>
            <a:ext cx="4248472" cy="5120879"/>
          </a:xfrm>
        </p:spPr>
        <p:txBody>
          <a:bodyPr>
            <a:noAutofit/>
          </a:bodyPr>
          <a:lstStyle/>
          <a:p>
            <a:r>
              <a:rPr lang="pl-PL" sz="1500" dirty="0"/>
              <a:t>Połączenie jest prawie niewidoczne, co polepsza wygląd produktu</a:t>
            </a:r>
          </a:p>
          <a:p>
            <a:r>
              <a:rPr lang="pl-PL" sz="1500" dirty="0"/>
              <a:t>Zapewnia równomierny rozkład naprężeń i większą powierzchnię nośną  </a:t>
            </a:r>
          </a:p>
          <a:p>
            <a:r>
              <a:rPr lang="pl-PL" sz="1500" dirty="0"/>
              <a:t>Łączy materiały cienkie i grube o dowolnym kształcie</a:t>
            </a:r>
          </a:p>
          <a:p>
            <a:r>
              <a:rPr lang="pl-PL" sz="1500" dirty="0"/>
              <a:t>Możliwość łączenia tych samych lub różnoimiennych metali </a:t>
            </a:r>
          </a:p>
          <a:p>
            <a:r>
              <a:rPr lang="pl-PL" sz="1500" dirty="0"/>
              <a:t>Zmniejsza lub eliminuje korozję (galwaniczną) między różnoimiennymi metalami</a:t>
            </a:r>
          </a:p>
          <a:p>
            <a:r>
              <a:rPr lang="pl-PL" sz="1500" dirty="0"/>
              <a:t>Odporne na zmęczenie i obciążenia cykliczne</a:t>
            </a:r>
          </a:p>
          <a:p>
            <a:r>
              <a:rPr lang="pl-PL" sz="1500" dirty="0"/>
              <a:t>Połączenia mają gładkie kontury</a:t>
            </a:r>
          </a:p>
          <a:p>
            <a:r>
              <a:rPr lang="pl-PL" sz="1500" dirty="0"/>
              <a:t>Szczelne złącza w różnych środowiskach</a:t>
            </a:r>
          </a:p>
          <a:p>
            <a:r>
              <a:rPr lang="pl-PL" sz="1500" dirty="0"/>
              <a:t>Izoluje przed przenikaniem ciepła i przewodzeniem prądu elektrycznego</a:t>
            </a:r>
          </a:p>
          <a:p>
            <a:r>
              <a:rPr lang="pl-PL" sz="1500" dirty="0"/>
              <a:t>Brak odkształceń powodowanych </a:t>
            </a:r>
            <a:r>
              <a:rPr lang="pl-PL" sz="1500"/>
              <a:t>przez ciepło</a:t>
            </a:r>
            <a:endParaRPr lang="pl-PL" sz="1500" dirty="0"/>
          </a:p>
          <a:p>
            <a:r>
              <a:rPr lang="pl-PL" sz="1500" dirty="0"/>
              <a:t>Tłumi drgania i pochłania wstrząsy</a:t>
            </a:r>
          </a:p>
          <a:p>
            <a:r>
              <a:rPr lang="pl-PL" sz="1500" dirty="0"/>
              <a:t>Korzystny stosunek wytrzymałości do wagi</a:t>
            </a:r>
          </a:p>
          <a:p>
            <a:r>
              <a:rPr lang="pl-PL" sz="1500" dirty="0"/>
              <a:t>Często szybsze i tańsze od połączeń mechanicznych</a:t>
            </a:r>
            <a:endParaRPr lang="en-US" sz="15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>
            <a:normAutofit/>
          </a:bodyPr>
          <a:lstStyle/>
          <a:p>
            <a:r>
              <a:rPr lang="pl-PL" dirty="0"/>
              <a:t>Ograniczenia klejenia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620490"/>
            <a:ext cx="4041775" cy="4688830"/>
          </a:xfrm>
        </p:spPr>
        <p:txBody>
          <a:bodyPr>
            <a:noAutofit/>
          </a:bodyPr>
          <a:lstStyle/>
          <a:p>
            <a:r>
              <a:rPr lang="pl-PL" sz="1500" dirty="0"/>
              <a:t>Brak możliwości wizualnej kontroli klejonego obszaru</a:t>
            </a:r>
          </a:p>
          <a:p>
            <a:r>
              <a:rPr lang="pl-PL" sz="1500" dirty="0"/>
              <a:t>Wymaga starannego przygotowania powierzchni, często z zastosowaniem korozyjnych chemikaliów</a:t>
            </a:r>
          </a:p>
          <a:p>
            <a:r>
              <a:rPr lang="pl-PL" sz="1500" dirty="0"/>
              <a:t>Może wymagać długiego czasu utwardzania, zwłaszcza gdy nie stosuje się utwardzania w wysokiej temperaturze</a:t>
            </a:r>
          </a:p>
          <a:p>
            <a:r>
              <a:rPr lang="pl-PL" sz="1500" dirty="0"/>
              <a:t>Może wymagać uchwytów, pras, pieców i autoklaw, zwykle niepotrzebnych w innych metodach łączenia</a:t>
            </a:r>
          </a:p>
          <a:p>
            <a:r>
              <a:rPr lang="pl-PL" sz="1500" dirty="0"/>
              <a:t>Złącza nie powinny być eksploatowane w  temperaturze powyżej ok 180°C</a:t>
            </a:r>
          </a:p>
          <a:p>
            <a:r>
              <a:rPr lang="pl-PL" sz="1500" dirty="0"/>
              <a:t>Dla większości klejów wymaga dokładnej kontroli procesu, w tym głównie zanieczyszczeń</a:t>
            </a:r>
          </a:p>
          <a:p>
            <a:r>
              <a:rPr lang="pl-PL" sz="1500" dirty="0"/>
              <a:t>Własności zależne od otoczenia, w którym będzie eksploatowane</a:t>
            </a:r>
            <a:endParaRPr lang="en-US" sz="1500" dirty="0"/>
          </a:p>
          <a:p>
            <a:endParaRPr lang="en-GB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20472" y="6042967"/>
            <a:ext cx="396000" cy="365125"/>
          </a:xfrm>
        </p:spPr>
        <p:txBody>
          <a:bodyPr/>
          <a:lstStyle/>
          <a:p>
            <a:fld id="{5AF66AA0-E37C-4065-8BE7-D4086C065B53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101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Zastosowania klejenia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579459"/>
              </p:ext>
            </p:extLst>
          </p:nvPr>
        </p:nvGraphicFramePr>
        <p:xfrm>
          <a:off x="107504" y="1600200"/>
          <a:ext cx="8712968" cy="512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Mocowanie elementów balustrad</a:t>
                      </a:r>
                      <a:r>
                        <a:rPr lang="fr-BE" dirty="0"/>
                        <a:t> </a:t>
                      </a:r>
                      <a:r>
                        <a:rPr lang="fr-BE" sz="800" dirty="0"/>
                        <a:t>(Delo-Duopox</a:t>
                      </a:r>
                      <a:r>
                        <a:rPr lang="fr-BE" sz="800" baseline="0" dirty="0"/>
                        <a:t> AD895)</a:t>
                      </a:r>
                      <a:endParaRPr lang="fr-B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="0" baseline="0" dirty="0"/>
                        <a:t>Wypełnia szczeliny, nadaje się do klejenia małych i dużych szczelin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="0" baseline="0" dirty="0"/>
                        <a:t>Dobra odporność chemiczna i odporność na starzenie </a:t>
                      </a:r>
                      <a:endParaRPr lang="fr-BE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="0" baseline="0" dirty="0"/>
                        <a:t>Do zastosowań wewnętrznych i zewnętrznych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="0" baseline="0" dirty="0"/>
                        <a:t>Efektywność</a:t>
                      </a:r>
                      <a:r>
                        <a:rPr lang="fr-BE" b="0" baseline="0" dirty="0"/>
                        <a:t>: </a:t>
                      </a:r>
                      <a:r>
                        <a:rPr lang="pl-PL" b="0" baseline="0" dirty="0"/>
                        <a:t>Elastyczny system modułowy konstrukcji poręczy.  Eliminacja dodatkowych etapów obróbki wymaganych w spawaniu – szlifowanie, polerowanie.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W</a:t>
                      </a:r>
                      <a:r>
                        <a:rPr lang="pl-PL" sz="1800" baseline="0" dirty="0"/>
                        <a:t> 6-piętrowym biurowcu w Hanowerze (Niemcy) p</a:t>
                      </a:r>
                      <a:r>
                        <a:rPr lang="pl-PL" sz="1800" dirty="0"/>
                        <a:t>anele ze stali nierdzewnej </a:t>
                      </a:r>
                      <a:r>
                        <a:rPr lang="en-US" sz="1800" dirty="0"/>
                        <a:t>(</a:t>
                      </a:r>
                      <a:r>
                        <a:rPr lang="pl-PL" sz="1800" dirty="0"/>
                        <a:t>gatunku</a:t>
                      </a:r>
                      <a:r>
                        <a:rPr lang="en-US" sz="1800" dirty="0"/>
                        <a:t> 1.4404) </a:t>
                      </a:r>
                      <a:r>
                        <a:rPr lang="pl-PL" sz="1800" dirty="0"/>
                        <a:t>są przymocowane do ścian zewnętrznych z zastosowaniem klejenia bez konieczności dodatkowych</a:t>
                      </a:r>
                      <a:r>
                        <a:rPr lang="pl-PL" sz="1800" baseline="0" dirty="0"/>
                        <a:t> połączeń mechanicznych.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854750"/>
            <a:ext cx="4032000" cy="173809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2520280" cy="1890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9</a:t>
            </a:fld>
            <a:endParaRPr lang="fr-BE"/>
          </a:p>
        </p:txBody>
      </p:sp>
      <p:sp>
        <p:nvSpPr>
          <p:cNvPr id="4" name="pole tekstowe 3"/>
          <p:cNvSpPr txBox="1"/>
          <p:nvPr/>
        </p:nvSpPr>
        <p:spPr>
          <a:xfrm>
            <a:off x="2843808" y="1867042"/>
            <a:ext cx="1367704" cy="900246"/>
          </a:xfrm>
          <a:prstGeom prst="rect">
            <a:avLst/>
          </a:prstGeom>
          <a:solidFill>
            <a:srgbClr val="D3D3D3"/>
          </a:solidFill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Klejenie elementów poręczy dla zastosowań wewnętrznych i zewnętrznych</a:t>
            </a:r>
          </a:p>
        </p:txBody>
      </p:sp>
    </p:spTree>
    <p:extLst>
      <p:ext uri="{BB962C8B-B14F-4D97-AF65-F5344CB8AC3E}">
        <p14:creationId xmlns:p14="http://schemas.microsoft.com/office/powerpoint/2010/main" val="305441117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1 Why Stainless Steel</Template>
  <TotalTime>3455</TotalTime>
  <Words>1346</Words>
  <Application>Microsoft Office PowerPoint</Application>
  <PresentationFormat>On-screen Show (4:3)</PresentationFormat>
  <Paragraphs>254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Webdings</vt:lpstr>
      <vt:lpstr>Wingdings</vt:lpstr>
      <vt:lpstr>3_Custom Design</vt:lpstr>
      <vt:lpstr>Prezentacja dla wykładowców architektury i budownictwa</vt:lpstr>
      <vt:lpstr>Plan prezentacji</vt:lpstr>
      <vt:lpstr>1 -  Łączenie Wszystkie stosowane techniki łączenia!</vt:lpstr>
      <vt:lpstr>Spawanie łukowe</vt:lpstr>
      <vt:lpstr>Spawanie łukowe</vt:lpstr>
      <vt:lpstr>Połączenia mechaniczne</vt:lpstr>
      <vt:lpstr>Mechaniczne  zaciskanie  - press fitting  (proces stosowany tylko dla rur)</vt:lpstr>
      <vt:lpstr>Klejenie</vt:lpstr>
      <vt:lpstr>Zastosowania klejenia</vt:lpstr>
      <vt:lpstr>PowerPoint Presentation</vt:lpstr>
      <vt:lpstr>Źródła</vt:lpstr>
      <vt:lpstr>2 - Przetwarzanie</vt:lpstr>
      <vt:lpstr>Materiały wideo nt. przetwarzania</vt:lpstr>
      <vt:lpstr>Źródła - przetwarzanie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Łączenie i przetwarzanie stali nierdzewnych</dc:title>
  <dc:creator>Bernard</dc:creator>
  <cp:keywords>Stal nierdzewna, Szkolenie, Architektura, Inżynieria</cp:keywords>
  <cp:lastModifiedBy>Jo Claes</cp:lastModifiedBy>
  <cp:revision>264</cp:revision>
  <cp:lastPrinted>2015-04-13T09:08:32Z</cp:lastPrinted>
  <dcterms:created xsi:type="dcterms:W3CDTF">2013-06-29T15:24:20Z</dcterms:created>
  <dcterms:modified xsi:type="dcterms:W3CDTF">2020-01-31T10:20:54Z</dcterms:modified>
</cp:coreProperties>
</file>