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2" r:id="rId6"/>
    <p:sldMasterId id="2147483684" r:id="rId7"/>
    <p:sldMasterId id="2147483696" r:id="rId8"/>
  </p:sldMasterIdLst>
  <p:notesMasterIdLst>
    <p:notesMasterId r:id="rId39"/>
  </p:notesMasterIdLst>
  <p:handoutMasterIdLst>
    <p:handoutMasterId r:id="rId40"/>
  </p:handoutMasterIdLst>
  <p:sldIdLst>
    <p:sldId id="276" r:id="rId9"/>
    <p:sldId id="257" r:id="rId10"/>
    <p:sldId id="259" r:id="rId11"/>
    <p:sldId id="258" r:id="rId12"/>
    <p:sldId id="260" r:id="rId13"/>
    <p:sldId id="261" r:id="rId14"/>
    <p:sldId id="273" r:id="rId15"/>
    <p:sldId id="265" r:id="rId16"/>
    <p:sldId id="274" r:id="rId17"/>
    <p:sldId id="275" r:id="rId18"/>
    <p:sldId id="272" r:id="rId19"/>
    <p:sldId id="277" r:id="rId20"/>
    <p:sldId id="282" r:id="rId21"/>
    <p:sldId id="285" r:id="rId22"/>
    <p:sldId id="271" r:id="rId23"/>
    <p:sldId id="264" r:id="rId24"/>
    <p:sldId id="283" r:id="rId25"/>
    <p:sldId id="286" r:id="rId26"/>
    <p:sldId id="287" r:id="rId27"/>
    <p:sldId id="288" r:id="rId28"/>
    <p:sldId id="289" r:id="rId29"/>
    <p:sldId id="290" r:id="rId30"/>
    <p:sldId id="291" r:id="rId31"/>
    <p:sldId id="281" r:id="rId32"/>
    <p:sldId id="279" r:id="rId33"/>
    <p:sldId id="295" r:id="rId34"/>
    <p:sldId id="280" r:id="rId35"/>
    <p:sldId id="256" r:id="rId36"/>
    <p:sldId id="278" r:id="rId37"/>
    <p:sldId id="284" r:id="rId38"/>
  </p:sldIdLst>
  <p:sldSz cx="9144000" cy="6858000" type="screen4x3"/>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3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2191" autoAdjust="0"/>
  </p:normalViewPr>
  <p:slideViewPr>
    <p:cSldViewPr>
      <p:cViewPr varScale="1">
        <p:scale>
          <a:sx n="110" d="100"/>
          <a:sy n="110" d="100"/>
        </p:scale>
        <p:origin x="1620" y="108"/>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notesMaster" Target="notesMasters/notesMaster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heme" Target="theme/theme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FB07DBE8-5C71-486D-87D5-2F4565B101FF}"/>
    <pc:docChg chg="delSld modSld">
      <pc:chgData name="Jo Claes" userId="d64208f3-0076-4064-b6ac-7d8ee9dc279f" providerId="ADAL" clId="{FB07DBE8-5C71-486D-87D5-2F4565B101FF}" dt="2020-04-07T07:18:03.798" v="3"/>
      <pc:docMkLst>
        <pc:docMk/>
      </pc:docMkLst>
      <pc:sldChg chg="modSp">
        <pc:chgData name="Jo Claes" userId="d64208f3-0076-4064-b6ac-7d8ee9dc279f" providerId="ADAL" clId="{FB07DBE8-5C71-486D-87D5-2F4565B101FF}" dt="2020-04-07T07:17:47.358" v="1"/>
        <pc:sldMkLst>
          <pc:docMk/>
          <pc:sldMk cId="888139634" sldId="256"/>
        </pc:sldMkLst>
        <pc:spChg chg="mod">
          <ac:chgData name="Jo Claes" userId="d64208f3-0076-4064-b6ac-7d8ee9dc279f" providerId="ADAL" clId="{FB07DBE8-5C71-486D-87D5-2F4565B101FF}" dt="2020-04-07T07:17:47.358" v="1"/>
          <ac:spMkLst>
            <pc:docMk/>
            <pc:sldMk cId="888139634" sldId="256"/>
            <ac:spMk id="3" creationId="{00000000-0000-0000-0000-000000000000}"/>
          </ac:spMkLst>
        </pc:spChg>
      </pc:sldChg>
      <pc:sldChg chg="modSp">
        <pc:chgData name="Jo Claes" userId="d64208f3-0076-4064-b6ac-7d8ee9dc279f" providerId="ADAL" clId="{FB07DBE8-5C71-486D-87D5-2F4565B101FF}" dt="2020-04-07T07:17:54.936" v="2"/>
        <pc:sldMkLst>
          <pc:docMk/>
          <pc:sldMk cId="3864572019" sldId="278"/>
        </pc:sldMkLst>
        <pc:spChg chg="mod">
          <ac:chgData name="Jo Claes" userId="d64208f3-0076-4064-b6ac-7d8ee9dc279f" providerId="ADAL" clId="{FB07DBE8-5C71-486D-87D5-2F4565B101FF}" dt="2020-04-07T07:17:54.936" v="2"/>
          <ac:spMkLst>
            <pc:docMk/>
            <pc:sldMk cId="3864572019" sldId="278"/>
            <ac:spMk id="3" creationId="{00000000-0000-0000-0000-000000000000}"/>
          </ac:spMkLst>
        </pc:spChg>
      </pc:sldChg>
      <pc:sldChg chg="modSp">
        <pc:chgData name="Jo Claes" userId="d64208f3-0076-4064-b6ac-7d8ee9dc279f" providerId="ADAL" clId="{FB07DBE8-5C71-486D-87D5-2F4565B101FF}" dt="2020-04-07T07:18:03.798" v="3"/>
        <pc:sldMkLst>
          <pc:docMk/>
          <pc:sldMk cId="2121505211" sldId="284"/>
        </pc:sldMkLst>
        <pc:spChg chg="mod">
          <ac:chgData name="Jo Claes" userId="d64208f3-0076-4064-b6ac-7d8ee9dc279f" providerId="ADAL" clId="{FB07DBE8-5C71-486D-87D5-2F4565B101FF}" dt="2020-04-07T07:18:03.798" v="3"/>
          <ac:spMkLst>
            <pc:docMk/>
            <pc:sldMk cId="2121505211" sldId="284"/>
            <ac:spMk id="3" creationId="{00000000-0000-0000-0000-000000000000}"/>
          </ac:spMkLst>
        </pc:spChg>
      </pc:sldChg>
      <pc:sldChg chg="del">
        <pc:chgData name="Jo Claes" userId="d64208f3-0076-4064-b6ac-7d8ee9dc279f" providerId="ADAL" clId="{FB07DBE8-5C71-486D-87D5-2F4565B101FF}" dt="2020-04-07T07:10:17.086" v="0" actId="2696"/>
        <pc:sldMkLst>
          <pc:docMk/>
          <pc:sldMk cId="3795625533" sldId="294"/>
        </pc:sldMkLst>
      </pc:sldChg>
    </pc:docChg>
  </pc:docChgLst>
  <pc:docChgLst>
    <pc:chgData name="Jo Claes" userId="d64208f3-0076-4064-b6ac-7d8ee9dc279f" providerId="ADAL" clId="{8DB77A60-C6D4-4858-B0E4-5EFDC61E468E}"/>
    <pc:docChg chg="custSel addSld modSld">
      <pc:chgData name="Jo Claes" userId="d64208f3-0076-4064-b6ac-7d8ee9dc279f" providerId="ADAL" clId="{8DB77A60-C6D4-4858-B0E4-5EFDC61E468E}" dt="2019-12-19T09:37:55.594" v="16"/>
      <pc:docMkLst>
        <pc:docMk/>
      </pc:docMkLst>
      <pc:sldChg chg="modSp">
        <pc:chgData name="Jo Claes" userId="d64208f3-0076-4064-b6ac-7d8ee9dc279f" providerId="ADAL" clId="{8DB77A60-C6D4-4858-B0E4-5EFDC61E468E}" dt="2019-12-19T09:37:35.995" v="10"/>
        <pc:sldMkLst>
          <pc:docMk/>
          <pc:sldMk cId="888139634" sldId="256"/>
        </pc:sldMkLst>
        <pc:spChg chg="mod">
          <ac:chgData name="Jo Claes" userId="d64208f3-0076-4064-b6ac-7d8ee9dc279f" providerId="ADAL" clId="{8DB77A60-C6D4-4858-B0E4-5EFDC61E468E}" dt="2019-12-19T09:37:35.995" v="10"/>
          <ac:spMkLst>
            <pc:docMk/>
            <pc:sldMk cId="888139634" sldId="256"/>
            <ac:spMk id="3" creationId="{00000000-0000-0000-0000-000000000000}"/>
          </ac:spMkLst>
        </pc:spChg>
        <pc:spChg chg="mod">
          <ac:chgData name="Jo Claes" userId="d64208f3-0076-4064-b6ac-7d8ee9dc279f" providerId="ADAL" clId="{8DB77A60-C6D4-4858-B0E4-5EFDC61E468E}" dt="2019-12-19T09:37:21.100" v="9" actId="20577"/>
          <ac:spMkLst>
            <pc:docMk/>
            <pc:sldMk cId="888139634" sldId="256"/>
            <ac:spMk id="5" creationId="{23C6E8BC-CC9E-4673-B525-4F9F50A72167}"/>
          </ac:spMkLst>
        </pc:spChg>
      </pc:sldChg>
      <pc:sldChg chg="modSp">
        <pc:chgData name="Jo Claes" userId="d64208f3-0076-4064-b6ac-7d8ee9dc279f" providerId="ADAL" clId="{8DB77A60-C6D4-4858-B0E4-5EFDC61E468E}" dt="2019-12-19T09:37:45.213" v="13"/>
        <pc:sldMkLst>
          <pc:docMk/>
          <pc:sldMk cId="3864572019" sldId="278"/>
        </pc:sldMkLst>
        <pc:spChg chg="mod">
          <ac:chgData name="Jo Claes" userId="d64208f3-0076-4064-b6ac-7d8ee9dc279f" providerId="ADAL" clId="{8DB77A60-C6D4-4858-B0E4-5EFDC61E468E}" dt="2019-12-19T09:37:45.213" v="13"/>
          <ac:spMkLst>
            <pc:docMk/>
            <pc:sldMk cId="3864572019" sldId="278"/>
            <ac:spMk id="3" creationId="{00000000-0000-0000-0000-000000000000}"/>
          </ac:spMkLst>
        </pc:spChg>
        <pc:spChg chg="mod">
          <ac:chgData name="Jo Claes" userId="d64208f3-0076-4064-b6ac-7d8ee9dc279f" providerId="ADAL" clId="{8DB77A60-C6D4-4858-B0E4-5EFDC61E468E}" dt="2019-12-19T09:37:39.841" v="12" actId="20577"/>
          <ac:spMkLst>
            <pc:docMk/>
            <pc:sldMk cId="3864572019" sldId="278"/>
            <ac:spMk id="6" creationId="{A0DD3A19-4749-4DB8-8B84-6EBE88D50AFE}"/>
          </ac:spMkLst>
        </pc:spChg>
      </pc:sldChg>
      <pc:sldChg chg="modSp">
        <pc:chgData name="Jo Claes" userId="d64208f3-0076-4064-b6ac-7d8ee9dc279f" providerId="ADAL" clId="{8DB77A60-C6D4-4858-B0E4-5EFDC61E468E}" dt="2019-12-19T09:36:23.398" v="6" actId="20577"/>
        <pc:sldMkLst>
          <pc:docMk/>
          <pc:sldMk cId="985769831" sldId="280"/>
        </pc:sldMkLst>
        <pc:spChg chg="mod">
          <ac:chgData name="Jo Claes" userId="d64208f3-0076-4064-b6ac-7d8ee9dc279f" providerId="ADAL" clId="{8DB77A60-C6D4-4858-B0E4-5EFDC61E468E}" dt="2019-12-19T09:36:23.398" v="6" actId="20577"/>
          <ac:spMkLst>
            <pc:docMk/>
            <pc:sldMk cId="985769831" sldId="280"/>
            <ac:spMk id="5" creationId="{00000000-0000-0000-0000-000000000000}"/>
          </ac:spMkLst>
        </pc:spChg>
      </pc:sldChg>
      <pc:sldChg chg="modSp">
        <pc:chgData name="Jo Claes" userId="d64208f3-0076-4064-b6ac-7d8ee9dc279f" providerId="ADAL" clId="{8DB77A60-C6D4-4858-B0E4-5EFDC61E468E}" dt="2019-12-19T09:37:55.594" v="16"/>
        <pc:sldMkLst>
          <pc:docMk/>
          <pc:sldMk cId="2121505211" sldId="284"/>
        </pc:sldMkLst>
        <pc:spChg chg="mod">
          <ac:chgData name="Jo Claes" userId="d64208f3-0076-4064-b6ac-7d8ee9dc279f" providerId="ADAL" clId="{8DB77A60-C6D4-4858-B0E4-5EFDC61E468E}" dt="2019-12-19T09:37:55.594" v="16"/>
          <ac:spMkLst>
            <pc:docMk/>
            <pc:sldMk cId="2121505211" sldId="284"/>
            <ac:spMk id="3" creationId="{00000000-0000-0000-0000-000000000000}"/>
          </ac:spMkLst>
        </pc:spChg>
        <pc:spChg chg="mod">
          <ac:chgData name="Jo Claes" userId="d64208f3-0076-4064-b6ac-7d8ee9dc279f" providerId="ADAL" clId="{8DB77A60-C6D4-4858-B0E4-5EFDC61E468E}" dt="2019-12-19T09:37:53.123" v="15" actId="20577"/>
          <ac:spMkLst>
            <pc:docMk/>
            <pc:sldMk cId="2121505211" sldId="284"/>
            <ac:spMk id="6" creationId="{835886DD-2F2D-4871-BADC-B274A786F7E1}"/>
          </ac:spMkLst>
        </pc:spChg>
      </pc:sldChg>
      <pc:sldChg chg="delSp">
        <pc:chgData name="Jo Claes" userId="d64208f3-0076-4064-b6ac-7d8ee9dc279f" providerId="ADAL" clId="{8DB77A60-C6D4-4858-B0E4-5EFDC61E468E}" dt="2019-12-19T09:36:05.032" v="0" actId="478"/>
        <pc:sldMkLst>
          <pc:docMk/>
          <pc:sldMk cId="226298660" sldId="287"/>
        </pc:sldMkLst>
        <pc:spChg chg="del">
          <ac:chgData name="Jo Claes" userId="d64208f3-0076-4064-b6ac-7d8ee9dc279f" providerId="ADAL" clId="{8DB77A60-C6D4-4858-B0E4-5EFDC61E468E}" dt="2019-12-19T09:36:05.032" v="0" actId="478"/>
          <ac:spMkLst>
            <pc:docMk/>
            <pc:sldMk cId="226298660" sldId="287"/>
            <ac:spMk id="9" creationId="{92695196-D2A8-44B9-904A-93A42B5836BF}"/>
          </ac:spMkLst>
        </pc:spChg>
      </pc:sldChg>
      <pc:sldChg chg="delSp">
        <pc:chgData name="Jo Claes" userId="d64208f3-0076-4064-b6ac-7d8ee9dc279f" providerId="ADAL" clId="{8DB77A60-C6D4-4858-B0E4-5EFDC61E468E}" dt="2019-12-19T09:36:07.114" v="1" actId="478"/>
        <pc:sldMkLst>
          <pc:docMk/>
          <pc:sldMk cId="1239240987" sldId="288"/>
        </pc:sldMkLst>
        <pc:spChg chg="del">
          <ac:chgData name="Jo Claes" userId="d64208f3-0076-4064-b6ac-7d8ee9dc279f" providerId="ADAL" clId="{8DB77A60-C6D4-4858-B0E4-5EFDC61E468E}" dt="2019-12-19T09:36:07.114" v="1" actId="478"/>
          <ac:spMkLst>
            <pc:docMk/>
            <pc:sldMk cId="1239240987" sldId="288"/>
            <ac:spMk id="10" creationId="{70B79FEB-B163-497E-A4ED-27793BA4DBED}"/>
          </ac:spMkLst>
        </pc:spChg>
      </pc:sldChg>
      <pc:sldChg chg="delSp">
        <pc:chgData name="Jo Claes" userId="d64208f3-0076-4064-b6ac-7d8ee9dc279f" providerId="ADAL" clId="{8DB77A60-C6D4-4858-B0E4-5EFDC61E468E}" dt="2019-12-19T09:36:09.194" v="2" actId="478"/>
        <pc:sldMkLst>
          <pc:docMk/>
          <pc:sldMk cId="1550249548" sldId="289"/>
        </pc:sldMkLst>
        <pc:spChg chg="del">
          <ac:chgData name="Jo Claes" userId="d64208f3-0076-4064-b6ac-7d8ee9dc279f" providerId="ADAL" clId="{8DB77A60-C6D4-4858-B0E4-5EFDC61E468E}" dt="2019-12-19T09:36:09.194" v="2" actId="478"/>
          <ac:spMkLst>
            <pc:docMk/>
            <pc:sldMk cId="1550249548" sldId="289"/>
            <ac:spMk id="7" creationId="{00000000-0000-0000-0000-000000000000}"/>
          </ac:spMkLst>
        </pc:spChg>
      </pc:sldChg>
      <pc:sldChg chg="delSp">
        <pc:chgData name="Jo Claes" userId="d64208f3-0076-4064-b6ac-7d8ee9dc279f" providerId="ADAL" clId="{8DB77A60-C6D4-4858-B0E4-5EFDC61E468E}" dt="2019-12-19T09:36:11.714" v="3" actId="478"/>
        <pc:sldMkLst>
          <pc:docMk/>
          <pc:sldMk cId="2530629142" sldId="290"/>
        </pc:sldMkLst>
        <pc:spChg chg="del">
          <ac:chgData name="Jo Claes" userId="d64208f3-0076-4064-b6ac-7d8ee9dc279f" providerId="ADAL" clId="{8DB77A60-C6D4-4858-B0E4-5EFDC61E468E}" dt="2019-12-19T09:36:11.714" v="3" actId="478"/>
          <ac:spMkLst>
            <pc:docMk/>
            <pc:sldMk cId="2530629142" sldId="290"/>
            <ac:spMk id="12" creationId="{8C14DB13-E0D6-47E4-A301-9121D4D429B0}"/>
          </ac:spMkLst>
        </pc:spChg>
      </pc:sldChg>
      <pc:sldChg chg="delSp">
        <pc:chgData name="Jo Claes" userId="d64208f3-0076-4064-b6ac-7d8ee9dc279f" providerId="ADAL" clId="{8DB77A60-C6D4-4858-B0E4-5EFDC61E468E}" dt="2019-12-19T09:36:14.313" v="4" actId="478"/>
        <pc:sldMkLst>
          <pc:docMk/>
          <pc:sldMk cId="811564685" sldId="291"/>
        </pc:sldMkLst>
        <pc:spChg chg="del">
          <ac:chgData name="Jo Claes" userId="d64208f3-0076-4064-b6ac-7d8ee9dc279f" providerId="ADAL" clId="{8DB77A60-C6D4-4858-B0E4-5EFDC61E468E}" dt="2019-12-19T09:36:14.313" v="4" actId="478"/>
          <ac:spMkLst>
            <pc:docMk/>
            <pc:sldMk cId="811564685" sldId="291"/>
            <ac:spMk id="9" creationId="{89EC947F-A230-4DF3-BD76-FD5F4E12F66A}"/>
          </ac:spMkLst>
        </pc:spChg>
      </pc:sldChg>
      <pc:sldChg chg="add">
        <pc:chgData name="Jo Claes" userId="d64208f3-0076-4064-b6ac-7d8ee9dc279f" providerId="ADAL" clId="{8DB77A60-C6D4-4858-B0E4-5EFDC61E468E}" dt="2019-12-19T09:37:05.322" v="7"/>
        <pc:sldMkLst>
          <pc:docMk/>
          <pc:sldMk cId="3795625533" sldId="294"/>
        </pc:sldMkLst>
      </pc:sldChg>
    </pc:docChg>
  </pc:docChgLst>
  <pc:docChgLst>
    <pc:chgData name="Jo Claes" userId="d64208f3-0076-4064-b6ac-7d8ee9dc279f" providerId="ADAL" clId="{9956A94D-3F45-4B85-8603-DED2F70CA37F}"/>
    <pc:docChg chg="modSld">
      <pc:chgData name="Jo Claes" userId="d64208f3-0076-4064-b6ac-7d8ee9dc279f" providerId="ADAL" clId="{9956A94D-3F45-4B85-8603-DED2F70CA37F}" dt="2022-02-25T09:22:03.540" v="3" actId="20577"/>
      <pc:docMkLst>
        <pc:docMk/>
      </pc:docMkLst>
      <pc:sldChg chg="modSp mod">
        <pc:chgData name="Jo Claes" userId="d64208f3-0076-4064-b6ac-7d8ee9dc279f" providerId="ADAL" clId="{9956A94D-3F45-4B85-8603-DED2F70CA37F}" dt="2022-02-25T09:22:03.540" v="3" actId="20577"/>
        <pc:sldMkLst>
          <pc:docMk/>
          <pc:sldMk cId="3436373426" sldId="260"/>
        </pc:sldMkLst>
        <pc:spChg chg="mod">
          <ac:chgData name="Jo Claes" userId="d64208f3-0076-4064-b6ac-7d8ee9dc279f" providerId="ADAL" clId="{9956A94D-3F45-4B85-8603-DED2F70CA37F}" dt="2022-02-25T09:22:03.540" v="3" actId="20577"/>
          <ac:spMkLst>
            <pc:docMk/>
            <pc:sldMk cId="3436373426" sldId="260"/>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5BB9628D-086B-406E-A6E2-A7619C06CF97}" type="datetimeFigureOut">
              <a:rPr lang="nl-BE" smtClean="0"/>
              <a:t>25/02/2022</a:t>
            </a:fld>
            <a:endParaRPr lang="nl-B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ACA3AA5B-8A8B-4208-AFCF-18A2EC73466F}" type="slidenum">
              <a:rPr lang="nl-BE" smtClean="0"/>
              <a:t>‹#›</a:t>
            </a:fld>
            <a:endParaRPr lang="nl-BE"/>
          </a:p>
        </p:txBody>
      </p:sp>
    </p:spTree>
    <p:extLst>
      <p:ext uri="{BB962C8B-B14F-4D97-AF65-F5344CB8AC3E}">
        <p14:creationId xmlns:p14="http://schemas.microsoft.com/office/powerpoint/2010/main" val="17389520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67FAEA43-A081-4D41-A611-B41EC97AE4F7}" type="datetimeFigureOut">
              <a:rPr lang="fr-FR" smtClean="0"/>
              <a:t>25/02/2022</a:t>
            </a:fld>
            <a:endParaRPr lang="fr-FR"/>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54CA750D-4BE2-4BD9-8CFA-BD3D0F2B5E5E}" type="slidenum">
              <a:rPr lang="fr-FR" smtClean="0"/>
              <a:t>‹#›</a:t>
            </a:fld>
            <a:endParaRPr lang="fr-FR"/>
          </a:p>
        </p:txBody>
      </p:sp>
    </p:spTree>
    <p:extLst>
      <p:ext uri="{BB962C8B-B14F-4D97-AF65-F5344CB8AC3E}">
        <p14:creationId xmlns:p14="http://schemas.microsoft.com/office/powerpoint/2010/main" val="1281485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2</a:t>
            </a:fld>
            <a:endParaRPr lang="fr-FR"/>
          </a:p>
        </p:txBody>
      </p:sp>
    </p:spTree>
    <p:extLst>
      <p:ext uri="{BB962C8B-B14F-4D97-AF65-F5344CB8AC3E}">
        <p14:creationId xmlns:p14="http://schemas.microsoft.com/office/powerpoint/2010/main" val="1831225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4</a:t>
            </a:fld>
            <a:endParaRPr lang="fr-FR"/>
          </a:p>
        </p:txBody>
      </p:sp>
    </p:spTree>
    <p:extLst>
      <p:ext uri="{BB962C8B-B14F-4D97-AF65-F5344CB8AC3E}">
        <p14:creationId xmlns:p14="http://schemas.microsoft.com/office/powerpoint/2010/main" val="276025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54CA750D-4BE2-4BD9-8CFA-BD3D0F2B5E5E}" type="slidenum">
              <a:rPr lang="fr-FR" smtClean="0"/>
              <a:t>6</a:t>
            </a:fld>
            <a:endParaRPr lang="fr-FR"/>
          </a:p>
        </p:txBody>
      </p:sp>
    </p:spTree>
    <p:extLst>
      <p:ext uri="{BB962C8B-B14F-4D97-AF65-F5344CB8AC3E}">
        <p14:creationId xmlns:p14="http://schemas.microsoft.com/office/powerpoint/2010/main" val="144329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http://twistedsifter.com/2011/10/metalmorphosis-sculpture-david-cerny/</a:t>
            </a:r>
          </a:p>
        </p:txBody>
      </p:sp>
      <p:sp>
        <p:nvSpPr>
          <p:cNvPr id="4" name="Espace réservé du numéro de diapositive 3"/>
          <p:cNvSpPr>
            <a:spLocks noGrp="1"/>
          </p:cNvSpPr>
          <p:nvPr>
            <p:ph type="sldNum" sz="quarter" idx="10"/>
          </p:nvPr>
        </p:nvSpPr>
        <p:spPr/>
        <p:txBody>
          <a:bodyPr/>
          <a:lstStyle/>
          <a:p>
            <a:fld id="{54CA750D-4BE2-4BD9-8CFA-BD3D0F2B5E5E}" type="slidenum">
              <a:rPr lang="fr-FR" smtClean="0"/>
              <a:t>18</a:t>
            </a:fld>
            <a:endParaRPr lang="fr-FR"/>
          </a:p>
        </p:txBody>
      </p:sp>
    </p:spTree>
    <p:extLst>
      <p:ext uri="{BB962C8B-B14F-4D97-AF65-F5344CB8AC3E}">
        <p14:creationId xmlns:p14="http://schemas.microsoft.com/office/powerpoint/2010/main" val="18869625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88526C-108B-4C57-A846-D9BAFCFA0086}"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255006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6CA3644-B642-4BD3-B619-F9F87BCA4B0C}"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4421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2B63433-1AF9-4D36-9FE6-B682AF68B983}"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40503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1BD70B7A-7F33-4520-B816-EEB9B32DCE12}"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367954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B0AC111F-6862-4078-8DFA-FE7796CA5B5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867969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14BEB93-5A56-48CE-BA36-9903CE6CA631}"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157766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016462CB-698C-47E7-B81C-A65F304A5F76}"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105601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2EEDB809-8F48-4072-AA03-6957C6528026}"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1195613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2F87381B-CF6D-4449-A85E-4BA03AE5CB0E}"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028613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D4714B-D724-443C-818C-6CE197F39AE1}"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3743094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0DE09E1-7428-494B-902C-EBADD8C28DAD}"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744919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lvl1pPr>
              <a:buClr>
                <a:srgbClr val="6693BC"/>
              </a:buClr>
              <a:defRPr/>
            </a:lvl1pPr>
            <a:lvl2pPr>
              <a:buClr>
                <a:srgbClr val="6693BC"/>
              </a:buClr>
              <a:defRPr/>
            </a:lvl2pPr>
            <a:lvl3pPr>
              <a:buClr>
                <a:srgbClr val="6693BC"/>
              </a:buClr>
              <a:defRPr/>
            </a:lvl3pPr>
            <a:lvl4pPr>
              <a:buClr>
                <a:srgbClr val="6693BC"/>
              </a:buClr>
              <a:defRPr/>
            </a:lvl4pPr>
            <a:lvl5pPr>
              <a:buClr>
                <a:srgbClr val="6693BC"/>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BE"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A911265-F8F0-4432-B07D-4B47F363BDC7}"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86493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2AD02DA-CDD9-4E8B-A9D8-76336827C304}"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025900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8508D051-3DD3-40CA-BCB2-7A1A622B9A85}"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2701206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7D33EFD5-4F8B-4730-BB76-73A088AC360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16EEAD88-7AB7-4352-89B4-BF917C658D05}" type="slidenum">
              <a:rPr lang="fr-BE" smtClean="0"/>
              <a:t>‹#›</a:t>
            </a:fld>
            <a:endParaRPr lang="fr-BE"/>
          </a:p>
        </p:txBody>
      </p:sp>
    </p:spTree>
    <p:extLst>
      <p:ext uri="{BB962C8B-B14F-4D97-AF65-F5344CB8AC3E}">
        <p14:creationId xmlns:p14="http://schemas.microsoft.com/office/powerpoint/2010/main" val="1205912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F2F1E7E9-9155-40CF-AEB5-1814F16900D4}"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28401132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A463F79F-6B50-4C37-A025-069787F26BBA}"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2726719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38D13B-AA58-4BFE-B96D-84B400AA911D}"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599272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A8F1D66F-AC15-447B-8CC8-AD026EC2F5AD}"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2652608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DAA7E97A-45CC-4790-81FC-184F9ED3687A}"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813088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1DCECF14-4BD2-4E92-A301-019AAF9E9695}"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8870864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C25E92-B429-471D-9003-A479D4BFC535}"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083173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CBCF350-9FFE-4C96-AB7E-CD19326E8A7F}" type="datetime1">
              <a:rPr lang="fr-FR" smtClean="0"/>
              <a:t>25/02/2022</a:t>
            </a:fld>
            <a:endParaRPr lang="fr-F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Slide Number Placeholder 5"/>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994144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913DFC-06A4-4421-815C-70DE8803E337}"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62748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A12D1D-6A78-411F-8927-36B40ED63E61}"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191970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81DF113-8844-43A5-9C2E-0F3E013440E9}"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3622826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0636512B-1AAC-4327-8322-94128EBAA170}"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BF73EC7F-79ED-4C17-9829-92AE53B2AB65}" type="slidenum">
              <a:rPr lang="fr-BE" smtClean="0"/>
              <a:t>‹#›</a:t>
            </a:fld>
            <a:endParaRPr lang="fr-BE"/>
          </a:p>
        </p:txBody>
      </p:sp>
    </p:spTree>
    <p:extLst>
      <p:ext uri="{BB962C8B-B14F-4D97-AF65-F5344CB8AC3E}">
        <p14:creationId xmlns:p14="http://schemas.microsoft.com/office/powerpoint/2010/main" val="4195100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84CEB4A1-DCF7-41A6-9CD9-F673E384B13B}"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40947417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29A3946E-F3E7-4470-B757-11B747D6263A}"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362676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fr-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BC4AC9-4A06-4228-93C3-DA3841F02841}"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823497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1B3487E0-0BE3-4121-AFA4-BCD2A202FEF3}"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17686188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86FC3110-C8DE-4D1C-8453-D39E4E20676E}" type="datetime1">
              <a:rPr lang="fr-FR" smtClean="0"/>
              <a:t>25/02/2022</a:t>
            </a:fld>
            <a:endParaRPr lang="fr-BE"/>
          </a:p>
        </p:txBody>
      </p:sp>
      <p:sp>
        <p:nvSpPr>
          <p:cNvPr id="8" name="Footer Placeholder 7"/>
          <p:cNvSpPr>
            <a:spLocks noGrp="1"/>
          </p:cNvSpPr>
          <p:nvPr>
            <p:ph type="ftr" sz="quarter" idx="11"/>
          </p:nvPr>
        </p:nvSpPr>
        <p:spPr/>
        <p:txBody>
          <a:bodyPr/>
          <a:lstStyle/>
          <a:p>
            <a:endParaRPr lang="fr-BE"/>
          </a:p>
        </p:txBody>
      </p:sp>
      <p:sp>
        <p:nvSpPr>
          <p:cNvPr id="9" name="Slide Number Placeholder 8"/>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7090857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2E389CD8-8078-4D4C-B0B8-34583879FC17}" type="datetime1">
              <a:rPr lang="fr-FR" smtClean="0"/>
              <a:t>25/02/2022</a:t>
            </a:fld>
            <a:endParaRPr lang="fr-BE"/>
          </a:p>
        </p:txBody>
      </p:sp>
      <p:sp>
        <p:nvSpPr>
          <p:cNvPr id="4" name="Footer Placeholder 3"/>
          <p:cNvSpPr>
            <a:spLocks noGrp="1"/>
          </p:cNvSpPr>
          <p:nvPr>
            <p:ph type="ftr" sz="quarter" idx="11"/>
          </p:nvPr>
        </p:nvSpPr>
        <p:spPr/>
        <p:txBody>
          <a:bodyPr/>
          <a:lstStyle/>
          <a:p>
            <a:endParaRPr lang="fr-BE"/>
          </a:p>
        </p:txBody>
      </p:sp>
      <p:sp>
        <p:nvSpPr>
          <p:cNvPr id="5" name="Slide Number Placeholder 4"/>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55541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634A1D3-8467-4449-BE1B-891B7AF3DDB2}"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3987420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623BC-4605-4739-B658-51D1D1234B74}" type="datetime1">
              <a:rPr lang="fr-FR" smtClean="0"/>
              <a:t>25/02/2022</a:t>
            </a:fld>
            <a:endParaRPr lang="fr-BE"/>
          </a:p>
        </p:txBody>
      </p:sp>
      <p:sp>
        <p:nvSpPr>
          <p:cNvPr id="3" name="Footer Placeholder 2"/>
          <p:cNvSpPr>
            <a:spLocks noGrp="1"/>
          </p:cNvSpPr>
          <p:nvPr>
            <p:ph type="ftr" sz="quarter" idx="11"/>
          </p:nvPr>
        </p:nvSpPr>
        <p:spPr/>
        <p:txBody>
          <a:bodyPr/>
          <a:lstStyle/>
          <a:p>
            <a:endParaRPr lang="fr-BE"/>
          </a:p>
        </p:txBody>
      </p:sp>
      <p:sp>
        <p:nvSpPr>
          <p:cNvPr id="4" name="Slide Number Placeholder 3"/>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8887214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FC3049-C821-4FB9-A1DB-E608A94DB3A5}"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6238493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8F741CD-6814-4E39-806D-5D2E2789A7A1}" type="datetime1">
              <a:rPr lang="fr-FR" smtClean="0"/>
              <a:t>25/02/2022</a:t>
            </a:fld>
            <a:endParaRPr lang="fr-BE"/>
          </a:p>
        </p:txBody>
      </p:sp>
      <p:sp>
        <p:nvSpPr>
          <p:cNvPr id="6" name="Footer Placeholder 5"/>
          <p:cNvSpPr>
            <a:spLocks noGrp="1"/>
          </p:cNvSpPr>
          <p:nvPr>
            <p:ph type="ftr" sz="quarter" idx="11"/>
          </p:nvPr>
        </p:nvSpPr>
        <p:spPr/>
        <p:txBody>
          <a:bodyPr/>
          <a:lstStyle/>
          <a:p>
            <a:endParaRPr lang="fr-BE"/>
          </a:p>
        </p:txBody>
      </p:sp>
      <p:sp>
        <p:nvSpPr>
          <p:cNvPr id="7" name="Slide Number Placeholder 6"/>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4002241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0B504E66-80B8-4F5B-A62F-0CC760167153}"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37597788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FD21BCCF-DCDC-4A46-9BDF-E92CF7C3DB49}" type="datetime1">
              <a:rPr lang="fr-FR" smtClean="0"/>
              <a:t>25/02/2022</a:t>
            </a:fld>
            <a:endParaRPr lang="fr-BE"/>
          </a:p>
        </p:txBody>
      </p:sp>
      <p:sp>
        <p:nvSpPr>
          <p:cNvPr id="5" name="Footer Placeholder 4"/>
          <p:cNvSpPr>
            <a:spLocks noGrp="1"/>
          </p:cNvSpPr>
          <p:nvPr>
            <p:ph type="ftr" sz="quarter" idx="11"/>
          </p:nvPr>
        </p:nvSpPr>
        <p:spPr/>
        <p:txBody>
          <a:bodyPr/>
          <a:lstStyle/>
          <a:p>
            <a:endParaRPr lang="fr-BE"/>
          </a:p>
        </p:txBody>
      </p:sp>
      <p:sp>
        <p:nvSpPr>
          <p:cNvPr id="6" name="Slide Number Placeholder 5"/>
          <p:cNvSpPr>
            <a:spLocks noGrp="1"/>
          </p:cNvSpPr>
          <p:nvPr>
            <p:ph type="sldNum" sz="quarter" idx="12"/>
          </p:nvPr>
        </p:nvSpPr>
        <p:spPr/>
        <p:txBody>
          <a:bodyPr/>
          <a:lstStyle/>
          <a:p>
            <a:fld id="{5AF66AA0-E37C-4065-8BE7-D4086C065B53}" type="slidenum">
              <a:rPr lang="fr-BE" smtClean="0"/>
              <a:t>‹#›</a:t>
            </a:fld>
            <a:endParaRPr lang="fr-BE"/>
          </a:p>
        </p:txBody>
      </p:sp>
    </p:spTree>
    <p:extLst>
      <p:ext uri="{BB962C8B-B14F-4D97-AF65-F5344CB8AC3E}">
        <p14:creationId xmlns:p14="http://schemas.microsoft.com/office/powerpoint/2010/main" val="2610475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55DE6EB-E392-4929-BAD5-E69F10ED8BA5}" type="datetime1">
              <a:rPr lang="fr-FR" smtClean="0"/>
              <a:t>25/02/2022</a:t>
            </a:fld>
            <a:endParaRPr lang="fr-F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fr-FR"/>
          </a:p>
        </p:txBody>
      </p:sp>
      <p:sp>
        <p:nvSpPr>
          <p:cNvPr id="9" name="Slide Number Placeholder 8"/>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532135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6988BA6-D263-4A25-8A56-30588199E1B4}" type="datetime1">
              <a:rPr lang="fr-FR" smtClean="0"/>
              <a:t>25/02/2022</a:t>
            </a:fld>
            <a:endParaRPr lang="fr-F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fr-FR"/>
          </a:p>
        </p:txBody>
      </p:sp>
      <p:sp>
        <p:nvSpPr>
          <p:cNvPr id="5" name="Slide Number Placeholder 4"/>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3539859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FD24ED09-B9DA-4A53-9B06-8E6B73F0AAB8}" type="datetime1">
              <a:rPr lang="fr-FR" smtClean="0"/>
              <a:t>25/02/2022</a:t>
            </a:fld>
            <a:endParaRPr lang="fr-F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fr-FR"/>
          </a:p>
        </p:txBody>
      </p:sp>
      <p:sp>
        <p:nvSpPr>
          <p:cNvPr id="4" name="Slide Number Placeholder 3"/>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4133154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F196FF-106B-485E-8B05-FF026E393F84}"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289845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fr-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54E37BD-5650-4DD0-832C-8B7B499F1B75}" type="datetime1">
              <a:rPr lang="fr-FR" smtClean="0"/>
              <a:t>25/02/2022</a:t>
            </a:fld>
            <a:endParaRPr lang="fr-F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fr-FR"/>
          </a:p>
        </p:txBody>
      </p:sp>
      <p:sp>
        <p:nvSpPr>
          <p:cNvPr id="7" name="Slide Number Placeholder 6"/>
          <p:cNvSpPr>
            <a:spLocks noGrp="1"/>
          </p:cNvSpPr>
          <p:nvPr>
            <p:ph type="sldNum" sz="quarter" idx="12"/>
          </p:nvPr>
        </p:nvSpPr>
        <p:spPr/>
        <p:txBody>
          <a:bodyPr/>
          <a:lstStyle/>
          <a:p>
            <a:fld id="{387D9DEA-C109-4EC7-BDCC-42D7A05A445D}" type="slidenum">
              <a:rPr lang="fr-FR" smtClean="0"/>
              <a:t>‹#›</a:t>
            </a:fld>
            <a:endParaRPr lang="fr-FR"/>
          </a:p>
        </p:txBody>
      </p:sp>
    </p:spTree>
    <p:extLst>
      <p:ext uri="{BB962C8B-B14F-4D97-AF65-F5344CB8AC3E}">
        <p14:creationId xmlns:p14="http://schemas.microsoft.com/office/powerpoint/2010/main" val="1616719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9251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dirty="0"/>
          </a:p>
        </p:txBody>
      </p:sp>
      <p:sp>
        <p:nvSpPr>
          <p:cNvPr id="6" name="Slide Number Placeholder 5"/>
          <p:cNvSpPr>
            <a:spLocks noGrp="1"/>
          </p:cNvSpPr>
          <p:nvPr>
            <p:ph type="sldNum" sz="quarter" idx="4"/>
          </p:nvPr>
        </p:nvSpPr>
        <p:spPr>
          <a:xfrm>
            <a:off x="8820472" y="6597352"/>
            <a:ext cx="396000" cy="365125"/>
          </a:xfrm>
          <a:prstGeom prst="rect">
            <a:avLst/>
          </a:prstGeom>
        </p:spPr>
        <p:txBody>
          <a:bodyPr vert="horz" lIns="91440" tIns="45720" rIns="91440" bIns="45720" rtlCol="0" anchor="ctr"/>
          <a:lstStyle>
            <a:lvl1pPr algn="r">
              <a:defRPr sz="1200">
                <a:solidFill>
                  <a:schemeClr val="bg1"/>
                </a:solidFill>
              </a:defRPr>
            </a:lvl1pPr>
          </a:lstStyle>
          <a:p>
            <a:fld id="{387D9DEA-C109-4EC7-BDCC-42D7A05A445D}" type="slidenum">
              <a:rPr lang="fr-FR" smtClean="0"/>
              <a:t>‹#›</a:t>
            </a:fld>
            <a:endParaRPr lang="fr-FR"/>
          </a:p>
        </p:txBody>
      </p:sp>
      <p:sp>
        <p:nvSpPr>
          <p:cNvPr id="7" name="Rectangle 6"/>
          <p:cNvSpPr/>
          <p:nvPr/>
        </p:nvSpPr>
        <p:spPr>
          <a:xfrm>
            <a:off x="8928000" y="0"/>
            <a:ext cx="216000" cy="6858000"/>
          </a:xfrm>
          <a:prstGeom prst="rect">
            <a:avLst/>
          </a:prstGeom>
          <a:solidFill>
            <a:srgbClr val="6693BC"/>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r"/>
            <a:r>
              <a:rPr lang="fr-BE" sz="1600" dirty="0"/>
              <a:t>Arte</a:t>
            </a:r>
          </a:p>
        </p:txBody>
      </p:sp>
    </p:spTree>
    <p:extLst>
      <p:ext uri="{BB962C8B-B14F-4D97-AF65-F5344CB8AC3E}">
        <p14:creationId xmlns:p14="http://schemas.microsoft.com/office/powerpoint/2010/main" val="42254188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FF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FF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FF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DDF709-B826-480A-9598-DFB5583FFC6C}"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EEAD88-7AB7-4352-89B4-BF917C658D05}" type="slidenum">
              <a:rPr lang="fr-BE" smtClean="0"/>
              <a:t>‹#›</a:t>
            </a:fld>
            <a:endParaRPr lang="fr-BE"/>
          </a:p>
        </p:txBody>
      </p:sp>
      <p:sp>
        <p:nvSpPr>
          <p:cNvPr id="7" name="Rectangle 6"/>
          <p:cNvSpPr/>
          <p:nvPr/>
        </p:nvSpPr>
        <p:spPr>
          <a:xfrm>
            <a:off x="8964488" y="0"/>
            <a:ext cx="179512"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51728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B5B60-9AA6-48D0-BB75-FB26D37E1741}"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3EC7F-79ED-4C17-9829-92AE53B2AB65}" type="slidenum">
              <a:rPr lang="fr-BE" smtClean="0"/>
              <a:t>‹#›</a:t>
            </a:fld>
            <a:endParaRPr lang="fr-BE"/>
          </a:p>
        </p:txBody>
      </p:sp>
      <p:sp>
        <p:nvSpPr>
          <p:cNvPr id="7" name="Rectangle 6"/>
          <p:cNvSpPr/>
          <p:nvPr/>
        </p:nvSpPr>
        <p:spPr>
          <a:xfrm>
            <a:off x="8964488" y="0"/>
            <a:ext cx="179512"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26382056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A61A55-EED1-4A11-92A6-390FF551D3C2}" type="datetime1">
              <a:rPr lang="fr-FR" smtClean="0"/>
              <a:t>25/02/2022</a:t>
            </a:fld>
            <a:endParaRPr lang="fr-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66AA0-E37C-4065-8BE7-D4086C065B53}" type="slidenum">
              <a:rPr lang="fr-BE" smtClean="0"/>
              <a:t>‹#›</a:t>
            </a:fld>
            <a:endParaRPr lang="fr-BE"/>
          </a:p>
        </p:txBody>
      </p:sp>
      <p:sp>
        <p:nvSpPr>
          <p:cNvPr id="7" name="Rectangle 6"/>
          <p:cNvSpPr/>
          <p:nvPr/>
        </p:nvSpPr>
        <p:spPr>
          <a:xfrm>
            <a:off x="8964488" y="0"/>
            <a:ext cx="179512" cy="685800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7252806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www.metalmorphosis.tv/" TargetMode="External"/><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lindabakke.webs.com/sculptureskulptur.htm" TargetMode="Externa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parisladouce.com/2013/03/paris-la-danse-de-la-fontaine-emergente.html"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barcelonaturisme.com/wv3/en/page/1232/peix-fish-frank-gehry.html"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s://www.archdaily.com/792211/blossom-pavilion-atelier-deshaus/5799b693e58ece81bd00004a-blossom-pavilion-atelier-deshaus-photo" TargetMode="Externa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mymodernmet.com/wire-sculptures-martin-debenham/"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youtube.com/watch?v=3UKsaqEgZrk" TargetMode="Externa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hyperlink" Target="http://www.worldstainless.org/applications/art" TargetMode="External"/><Relationship Id="rId7"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8.xml"/><Relationship Id="rId6" Type="http://schemas.openxmlformats.org/officeDocument/2006/relationships/image" Target="../media/image3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28.xml.rels><?xml version="1.0" encoding="UTF-8" standalone="yes"?>
<Relationships xmlns="http://schemas.openxmlformats.org/package/2006/relationships"><Relationship Id="rId8" Type="http://schemas.openxmlformats.org/officeDocument/2006/relationships/hyperlink" Target="http://en.wikipedia.org/wiki/Gateway_Arch" TargetMode="External"/><Relationship Id="rId13" Type="http://schemas.openxmlformats.org/officeDocument/2006/relationships/hyperlink" Target="https://www.youtube.com/watch?v=yHkOQWPZhyM" TargetMode="External"/><Relationship Id="rId3" Type="http://schemas.openxmlformats.org/officeDocument/2006/relationships/hyperlink" Target="http://www.worldstainless.org/applications/art" TargetMode="External"/><Relationship Id="rId7" Type="http://schemas.openxmlformats.org/officeDocument/2006/relationships/hyperlink" Target="https://www.gatewayarch.com/" TargetMode="External"/><Relationship Id="rId12" Type="http://schemas.openxmlformats.org/officeDocument/2006/relationships/hyperlink" Target="http://www.war-memorial.net/The-Braves---Les-Braves-1.292" TargetMode="External"/><Relationship Id="rId17" Type="http://schemas.openxmlformats.org/officeDocument/2006/relationships/hyperlink" Target="http://www.eilahiltunen.net/monument.html" TargetMode="External"/><Relationship Id="rId2" Type="http://schemas.openxmlformats.org/officeDocument/2006/relationships/hyperlink" Target="http://www.andyscottsculptor.com/" TargetMode="External"/><Relationship Id="rId16" Type="http://schemas.openxmlformats.org/officeDocument/2006/relationships/hyperlink" Target="https://www.theguardian.com/arts/gallery/2007/oct/03/spider" TargetMode="External"/><Relationship Id="rId1" Type="http://schemas.openxmlformats.org/officeDocument/2006/relationships/slideLayout" Target="../slideLayouts/slideLayout2.xml"/><Relationship Id="rId6" Type="http://schemas.openxmlformats.org/officeDocument/2006/relationships/hyperlink" Target="http://en.wikipedia.org/wiki/Atomium" TargetMode="External"/><Relationship Id="rId11" Type="http://schemas.openxmlformats.org/officeDocument/2006/relationships/hyperlink" Target="http://saintluciasculpturepark.com/portfolio/anilore-banon/" TargetMode="External"/><Relationship Id="rId5" Type="http://schemas.openxmlformats.org/officeDocument/2006/relationships/hyperlink" Target="http://atomium.be/" TargetMode="External"/><Relationship Id="rId15" Type="http://schemas.openxmlformats.org/officeDocument/2006/relationships/hyperlink" Target="https://www.theguardian.com/artanddesign/2011/mar/30/jaume-plensa-show-at-yorkshire-sculpture-park" TargetMode="External"/><Relationship Id="rId10" Type="http://schemas.openxmlformats.org/officeDocument/2006/relationships/hyperlink" Target="http://en.wikipedia.org/wiki/Cloud_Gate" TargetMode="External"/><Relationship Id="rId4" Type="http://schemas.openxmlformats.org/officeDocument/2006/relationships/hyperlink" Target="https://en.wikipedia.org/wiki/The_Kelpies" TargetMode="External"/><Relationship Id="rId9" Type="http://schemas.openxmlformats.org/officeDocument/2006/relationships/hyperlink" Target="http://www.cityofchicago.org/city/en/depts/dca/supp_info/millennium_park_-artarchitecture.html" TargetMode="External"/><Relationship Id="rId14" Type="http://schemas.openxmlformats.org/officeDocument/2006/relationships/hyperlink" Target="https://jaumeplensa.com/works-and-projects/public-space/mirror-2012"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www.jeffkoons.com/artwork/celebration/sacred-heart" TargetMode="External"/><Relationship Id="rId13" Type="http://schemas.openxmlformats.org/officeDocument/2006/relationships/hyperlink" Target="http://www.barcelonaturisme.com/wv3/en/page/1232/peix-fish-frank-gehry.html" TargetMode="External"/><Relationship Id="rId3" Type="http://schemas.openxmlformats.org/officeDocument/2006/relationships/hyperlink" Target="http://megaconstrucciones.net/?construccion=cristo-chiapas" TargetMode="External"/><Relationship Id="rId7" Type="http://schemas.openxmlformats.org/officeDocument/2006/relationships/hyperlink" Target="http://joanavasconcelos.com/det_en.aspx?f=2393&amp;o=933" TargetMode="External"/><Relationship Id="rId12" Type="http://schemas.openxmlformats.org/officeDocument/2006/relationships/hyperlink" Target="https://www.parisladouce.com/2013/03/paris-la-danse-de-la-fontaine-emergente.html" TargetMode="External"/><Relationship Id="rId2" Type="http://schemas.openxmlformats.org/officeDocument/2006/relationships/hyperlink" Target="http://monicabonvicini.net/work/she-lies/" TargetMode="External"/><Relationship Id="rId1" Type="http://schemas.openxmlformats.org/officeDocument/2006/relationships/slideLayout" Target="../slideLayouts/slideLayout2.xml"/><Relationship Id="rId6" Type="http://schemas.openxmlformats.org/officeDocument/2006/relationships/hyperlink" Target="http://twistedsifter.com/2014/07/wire-fairy-sculptures-by-robin-wight/" TargetMode="External"/><Relationship Id="rId11" Type="http://schemas.openxmlformats.org/officeDocument/2006/relationships/hyperlink" Target="https://www.dailyscandinavian.com/the-worlds-biggest-elk-statue-in-norway/" TargetMode="External"/><Relationship Id="rId5" Type="http://schemas.openxmlformats.org/officeDocument/2006/relationships/hyperlink" Target="https://www.gpsmycity.com/attractions/sun-voyager-28054.html" TargetMode="External"/><Relationship Id="rId10" Type="http://schemas.openxmlformats.org/officeDocument/2006/relationships/hyperlink" Target="http://twistedsifter.com/2011/10/metalmorphosis-sculpture-david-cerny/" TargetMode="External"/><Relationship Id="rId4" Type="http://schemas.openxmlformats.org/officeDocument/2006/relationships/hyperlink" Target="http://anishkapoor.com/111/turning-the-world-upside-down" TargetMode="External"/><Relationship Id="rId9" Type="http://schemas.openxmlformats.org/officeDocument/2006/relationships/hyperlink" Target="http://www.bruvel.com/exhibitions/houston-art-fair-2015" TargetMode="External"/><Relationship Id="rId14" Type="http://schemas.openxmlformats.org/officeDocument/2006/relationships/hyperlink" Target="https://www.archdaily.com/792211/blossom-pavilion-atelier-deshaus/5799b693e58ece81bd00004a-blossom-pavilion-atelier-deshaus-photo"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hyperlink" Target="http://www.gahr-metalart.com/artworks/metal_wall_art.htm" TargetMode="External"/><Relationship Id="rId2" Type="http://schemas.openxmlformats.org/officeDocument/2006/relationships/hyperlink" Target="https://mymodernmet.com/wire-sculptures-martin-debenham/" TargetMode="External"/><Relationship Id="rId1" Type="http://schemas.openxmlformats.org/officeDocument/2006/relationships/slideLayout" Target="../slideLayouts/slideLayout2.xml"/><Relationship Id="rId6" Type="http://schemas.openxmlformats.org/officeDocument/2006/relationships/hyperlink" Target="https://www.sunhyuk.com/sculpture" TargetMode="External"/><Relationship Id="rId5" Type="http://schemas.openxmlformats.org/officeDocument/2006/relationships/hyperlink" Target="https://mymodernmet.com/sun-hyuk-kim-stainless-steel-sculptures/#rpctoken=1672472613&amp;forcesecure=1" TargetMode="External"/><Relationship Id="rId4" Type="http://schemas.openxmlformats.org/officeDocument/2006/relationships/hyperlink" Target="http://www.ralfonso.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fr-FR" dirty="0" err="1"/>
              <a:t>Material</a:t>
            </a:r>
            <a:r>
              <a:rPr lang="fr-FR" dirty="0"/>
              <a:t> </a:t>
            </a:r>
            <a:r>
              <a:rPr lang="fr-FR" dirty="0" err="1"/>
              <a:t>didactico</a:t>
            </a:r>
            <a:r>
              <a:rPr lang="fr-FR" dirty="0"/>
              <a:t> de </a:t>
            </a:r>
            <a:r>
              <a:rPr lang="fr-FR" dirty="0" err="1"/>
              <a:t>apoyo</a:t>
            </a:r>
            <a:r>
              <a:rPr lang="fr-FR" dirty="0"/>
              <a:t> para </a:t>
            </a:r>
            <a:r>
              <a:rPr lang="fr-FR" dirty="0" err="1"/>
              <a:t>docentes</a:t>
            </a:r>
            <a:r>
              <a:rPr lang="fr-FR" dirty="0"/>
              <a:t> en  </a:t>
            </a:r>
            <a:r>
              <a:rPr lang="fr-FR" dirty="0" err="1"/>
              <a:t>Arquitectura</a:t>
            </a:r>
            <a:r>
              <a:rPr lang="fr-FR" dirty="0"/>
              <a:t> o </a:t>
            </a:r>
            <a:r>
              <a:rPr lang="fr-FR" dirty="0" err="1"/>
              <a:t>Ingenieria</a:t>
            </a:r>
            <a:r>
              <a:rPr lang="fr-FR" dirty="0"/>
              <a:t> Civil </a:t>
            </a:r>
          </a:p>
        </p:txBody>
      </p:sp>
      <p:sp>
        <p:nvSpPr>
          <p:cNvPr id="2" name="Subtitle 1"/>
          <p:cNvSpPr>
            <a:spLocks noGrp="1"/>
          </p:cNvSpPr>
          <p:nvPr>
            <p:ph type="subTitle" idx="1"/>
          </p:nvPr>
        </p:nvSpPr>
        <p:spPr/>
        <p:txBody>
          <a:bodyPr>
            <a:normAutofit/>
          </a:bodyPr>
          <a:lstStyle/>
          <a:p>
            <a:r>
              <a:rPr lang="nl-BE" sz="4400" b="1" dirty="0">
                <a:solidFill>
                  <a:srgbClr val="6693BC"/>
                </a:solidFill>
              </a:rPr>
              <a:t>Capitulo 01</a:t>
            </a:r>
          </a:p>
          <a:p>
            <a:r>
              <a:rPr lang="nl-BE" sz="4400" b="1" dirty="0">
                <a:solidFill>
                  <a:srgbClr val="6693BC"/>
                </a:solidFill>
              </a:rPr>
              <a:t>Arte</a:t>
            </a:r>
          </a:p>
        </p:txBody>
      </p:sp>
      <p:sp>
        <p:nvSpPr>
          <p:cNvPr id="3" name="Slide Number Placeholder 2"/>
          <p:cNvSpPr>
            <a:spLocks noGrp="1"/>
          </p:cNvSpPr>
          <p:nvPr>
            <p:ph type="sldNum" sz="quarter" idx="12"/>
          </p:nvPr>
        </p:nvSpPr>
        <p:spPr/>
        <p:txBody>
          <a:bodyPr/>
          <a:lstStyle/>
          <a:p>
            <a:fld id="{387D9DEA-C109-4EC7-BDCC-42D7A05A445D}" type="slidenum">
              <a:rPr lang="fr-FR" smtClean="0"/>
              <a:t>1</a:t>
            </a:fld>
            <a:endParaRPr lang="fr-FR"/>
          </a:p>
        </p:txBody>
      </p:sp>
    </p:spTree>
    <p:extLst>
      <p:ext uri="{BB962C8B-B14F-4D97-AF65-F5344CB8AC3E}">
        <p14:creationId xmlns:p14="http://schemas.microsoft.com/office/powerpoint/2010/main" val="4222774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72" y="4848356"/>
            <a:ext cx="7209872" cy="566738"/>
          </a:xfrm>
        </p:spPr>
        <p:txBody>
          <a:bodyPr>
            <a:normAutofit/>
          </a:bodyPr>
          <a:lstStyle/>
          <a:p>
            <a:r>
              <a:rPr lang="fr-FR" dirty="0"/>
              <a:t>Monica </a:t>
            </a:r>
            <a:r>
              <a:rPr lang="fr-FR" dirty="0" err="1"/>
              <a:t>Bonvicini</a:t>
            </a:r>
            <a:r>
              <a:rPr lang="fr-FR" dirty="0"/>
              <a:t>: Hun </a:t>
            </a:r>
            <a:r>
              <a:rPr lang="fr-FR" dirty="0" err="1"/>
              <a:t>Ligger</a:t>
            </a:r>
            <a:r>
              <a:rPr lang="fr-FR" dirty="0"/>
              <a:t> (</a:t>
            </a:r>
            <a:r>
              <a:rPr lang="fr-FR" dirty="0" err="1"/>
              <a:t>She</a:t>
            </a:r>
            <a:r>
              <a:rPr lang="fr-FR" dirty="0"/>
              <a:t> Lies) </a:t>
            </a:r>
            <a:r>
              <a:rPr lang="fr-FR" baseline="30000" dirty="0"/>
              <a:t>16</a:t>
            </a:r>
            <a:r>
              <a:rPr lang="fr-FR" dirty="0"/>
              <a:t> </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48483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1488" y="5517232"/>
            <a:ext cx="7199999" cy="954107"/>
          </a:xfrm>
          <a:prstGeom prst="rect">
            <a:avLst/>
          </a:prstGeom>
          <a:noFill/>
        </p:spPr>
        <p:txBody>
          <a:bodyPr wrap="square" rtlCol="0">
            <a:spAutoFit/>
          </a:bodyPr>
          <a:lstStyle/>
          <a:p>
            <a:pPr algn="just"/>
            <a:r>
              <a:rPr lang="en-US" sz="1400" dirty="0"/>
              <a:t>Se </a:t>
            </a:r>
            <a:r>
              <a:rPr lang="en-US" sz="1400" dirty="0" err="1"/>
              <a:t>trata</a:t>
            </a:r>
            <a:r>
              <a:rPr lang="en-US" sz="1400" dirty="0"/>
              <a:t> de </a:t>
            </a:r>
            <a:r>
              <a:rPr lang="en-US" sz="1400" dirty="0" err="1"/>
              <a:t>una</a:t>
            </a:r>
            <a:r>
              <a:rPr lang="en-US" sz="1400" dirty="0"/>
              <a:t> </a:t>
            </a:r>
            <a:r>
              <a:rPr lang="en-US" sz="1400" dirty="0" err="1"/>
              <a:t>instalación</a:t>
            </a:r>
            <a:r>
              <a:rPr lang="en-US" sz="1400" dirty="0"/>
              <a:t> </a:t>
            </a:r>
            <a:r>
              <a:rPr lang="en-US" sz="1400" dirty="0" err="1"/>
              <a:t>permanente</a:t>
            </a:r>
            <a:r>
              <a:rPr lang="en-US" sz="1400" dirty="0"/>
              <a:t>, que </a:t>
            </a:r>
            <a:r>
              <a:rPr lang="en-US" sz="1400" dirty="0" err="1"/>
              <a:t>flota</a:t>
            </a:r>
            <a:r>
              <a:rPr lang="en-US" sz="1400" dirty="0"/>
              <a:t> </a:t>
            </a:r>
            <a:r>
              <a:rPr lang="en-US" sz="1400" dirty="0" err="1"/>
              <a:t>en</a:t>
            </a:r>
            <a:r>
              <a:rPr lang="en-US" sz="1400" dirty="0"/>
              <a:t> el </a:t>
            </a:r>
            <a:r>
              <a:rPr lang="en-US" sz="1400" dirty="0" err="1"/>
              <a:t>agua</a:t>
            </a:r>
            <a:r>
              <a:rPr lang="en-US" sz="1400" dirty="0"/>
              <a:t> </a:t>
            </a:r>
            <a:r>
              <a:rPr lang="en-US" sz="1400" dirty="0" err="1"/>
              <a:t>en</a:t>
            </a:r>
            <a:r>
              <a:rPr lang="en-US" sz="1400" dirty="0"/>
              <a:t> </a:t>
            </a:r>
            <a:r>
              <a:rPr lang="en-US" sz="1400" dirty="0" err="1"/>
              <a:t>medio</a:t>
            </a:r>
            <a:r>
              <a:rPr lang="en-US" sz="1400" dirty="0"/>
              <a:t> de un </a:t>
            </a:r>
            <a:r>
              <a:rPr lang="en-US" sz="1400" dirty="0" err="1"/>
              <a:t>fiordo</a:t>
            </a:r>
            <a:r>
              <a:rPr lang="en-US" sz="1400" dirty="0"/>
              <a:t> </a:t>
            </a:r>
            <a:r>
              <a:rPr lang="en-US" sz="1400" dirty="0" err="1"/>
              <a:t>sobre</a:t>
            </a:r>
            <a:r>
              <a:rPr lang="en-US" sz="1400" dirty="0"/>
              <a:t> </a:t>
            </a:r>
            <a:r>
              <a:rPr lang="en-US" sz="1400" dirty="0" err="1"/>
              <a:t>una</a:t>
            </a:r>
            <a:r>
              <a:rPr lang="en-US" sz="1400" dirty="0"/>
              <a:t> </a:t>
            </a:r>
            <a:r>
              <a:rPr lang="en-US" sz="1400" dirty="0" err="1"/>
              <a:t>plataforma</a:t>
            </a:r>
            <a:r>
              <a:rPr lang="en-US" sz="1400" dirty="0"/>
              <a:t> de </a:t>
            </a:r>
            <a:r>
              <a:rPr lang="en-US" sz="1400" dirty="0" err="1"/>
              <a:t>hormigón</a:t>
            </a:r>
            <a:r>
              <a:rPr lang="en-US" sz="1400" dirty="0"/>
              <a:t> </a:t>
            </a:r>
            <a:r>
              <a:rPr lang="en-US" sz="1400" dirty="0" err="1"/>
              <a:t>cercana</a:t>
            </a:r>
            <a:r>
              <a:rPr lang="en-US" sz="1400" dirty="0"/>
              <a:t> a la </a:t>
            </a:r>
            <a:r>
              <a:rPr lang="en-US" sz="1400" dirty="0" err="1"/>
              <a:t>ópera</a:t>
            </a:r>
            <a:r>
              <a:rPr lang="en-US" sz="1400" dirty="0"/>
              <a:t> de Oslo, que se </a:t>
            </a:r>
            <a:r>
              <a:rPr lang="en-US" sz="1400" dirty="0" err="1"/>
              <a:t>eleva</a:t>
            </a:r>
            <a:r>
              <a:rPr lang="en-US" sz="1400" dirty="0"/>
              <a:t> 12m </a:t>
            </a:r>
            <a:r>
              <a:rPr lang="en-US" sz="1400" dirty="0" err="1"/>
              <a:t>sobre</a:t>
            </a:r>
            <a:r>
              <a:rPr lang="en-US" sz="1400" dirty="0"/>
              <a:t> la </a:t>
            </a:r>
            <a:r>
              <a:rPr lang="en-US" sz="1400" dirty="0" err="1"/>
              <a:t>superficie</a:t>
            </a:r>
            <a:r>
              <a:rPr lang="en-US" sz="1400" dirty="0"/>
              <a:t> del </a:t>
            </a:r>
            <a:r>
              <a:rPr lang="en-US" sz="1400" dirty="0" err="1"/>
              <a:t>agua</a:t>
            </a:r>
            <a:r>
              <a:rPr lang="en-US" sz="1400" dirty="0"/>
              <a:t>. La </a:t>
            </a:r>
            <a:r>
              <a:rPr lang="en-US" sz="1400" dirty="0" err="1"/>
              <a:t>escultura</a:t>
            </a:r>
            <a:r>
              <a:rPr lang="en-US" sz="1400" dirty="0"/>
              <a:t> </a:t>
            </a:r>
            <a:r>
              <a:rPr lang="en-US" sz="1400" dirty="0" err="1"/>
              <a:t>gira</a:t>
            </a:r>
            <a:r>
              <a:rPr lang="en-US" sz="1400" dirty="0"/>
              <a:t> </a:t>
            </a:r>
            <a:r>
              <a:rPr lang="en-US" sz="1400" dirty="0" err="1"/>
              <a:t>sobre</a:t>
            </a:r>
            <a:r>
              <a:rPr lang="en-US" sz="1400" dirty="0"/>
              <a:t> </a:t>
            </a:r>
            <a:r>
              <a:rPr lang="en-US" sz="1400" dirty="0" err="1"/>
              <a:t>su</a:t>
            </a:r>
            <a:r>
              <a:rPr lang="en-US" sz="1400" dirty="0"/>
              <a:t> </a:t>
            </a:r>
            <a:r>
              <a:rPr lang="en-US" sz="1400" dirty="0" err="1"/>
              <a:t>eje</a:t>
            </a:r>
            <a:r>
              <a:rPr lang="en-US" sz="1400" dirty="0"/>
              <a:t> </a:t>
            </a:r>
            <a:r>
              <a:rPr lang="en-US" sz="1400" dirty="0" err="1"/>
              <a:t>en</a:t>
            </a:r>
            <a:r>
              <a:rPr lang="en-US" sz="1400" dirty="0"/>
              <a:t> </a:t>
            </a:r>
            <a:r>
              <a:rPr lang="en-US" sz="1400" dirty="0" err="1"/>
              <a:t>función</a:t>
            </a:r>
            <a:r>
              <a:rPr lang="en-US" sz="1400" dirty="0"/>
              <a:t> de la </a:t>
            </a:r>
            <a:r>
              <a:rPr lang="en-US" sz="1400" dirty="0" err="1"/>
              <a:t>marea</a:t>
            </a:r>
            <a:r>
              <a:rPr lang="en-US" sz="1400" dirty="0"/>
              <a:t> y del </a:t>
            </a:r>
            <a:r>
              <a:rPr lang="en-US" sz="1400" dirty="0" err="1"/>
              <a:t>viento</a:t>
            </a:r>
            <a:r>
              <a:rPr lang="en-US" sz="1400" dirty="0"/>
              <a:t>, </a:t>
            </a:r>
            <a:r>
              <a:rPr lang="en-US" sz="1400" dirty="0" err="1"/>
              <a:t>ofreciendo</a:t>
            </a:r>
            <a:r>
              <a:rPr lang="en-US" sz="1400" dirty="0"/>
              <a:t> </a:t>
            </a:r>
            <a:r>
              <a:rPr lang="en-US" sz="1400" dirty="0" err="1"/>
              <a:t>experiencias</a:t>
            </a:r>
            <a:r>
              <a:rPr lang="en-US" sz="1400" dirty="0"/>
              <a:t> </a:t>
            </a:r>
            <a:r>
              <a:rPr lang="en-US" sz="1400" dirty="0" err="1"/>
              <a:t>distintas</a:t>
            </a:r>
            <a:r>
              <a:rPr lang="en-US" sz="1400" dirty="0"/>
              <a:t> a </a:t>
            </a:r>
            <a:r>
              <a:rPr lang="en-US" sz="1400" dirty="0" err="1"/>
              <a:t>traves</a:t>
            </a:r>
            <a:r>
              <a:rPr lang="en-US" sz="1400" dirty="0"/>
              <a:t> de </a:t>
            </a:r>
            <a:r>
              <a:rPr lang="en-US" sz="1400" dirty="0" err="1"/>
              <a:t>los</a:t>
            </a:r>
            <a:r>
              <a:rPr lang="en-US" sz="1400" dirty="0"/>
              <a:t> </a:t>
            </a:r>
            <a:r>
              <a:rPr lang="en-US" sz="1400" dirty="0" err="1"/>
              <a:t>reflejos</a:t>
            </a:r>
            <a:r>
              <a:rPr lang="en-US" sz="1400" dirty="0"/>
              <a:t> del </a:t>
            </a:r>
            <a:r>
              <a:rPr lang="en-US" sz="1400" dirty="0" err="1"/>
              <a:t>agua</a:t>
            </a:r>
            <a:r>
              <a:rPr lang="en-US" sz="1400" dirty="0"/>
              <a:t> y </a:t>
            </a:r>
            <a:r>
              <a:rPr lang="en-US" sz="1400" dirty="0" err="1"/>
              <a:t>sus</a:t>
            </a:r>
            <a:r>
              <a:rPr lang="en-US" sz="1400" dirty="0"/>
              <a:t> superficies </a:t>
            </a:r>
            <a:r>
              <a:rPr lang="en-US" sz="1400" dirty="0" err="1"/>
              <a:t>transparentes</a:t>
            </a:r>
            <a:r>
              <a:rPr lang="en-US" sz="1400" dirty="0"/>
              <a:t>.</a:t>
            </a:r>
          </a:p>
        </p:txBody>
      </p:sp>
      <p:sp>
        <p:nvSpPr>
          <p:cNvPr id="7" name="TextBox 6"/>
          <p:cNvSpPr txBox="1"/>
          <p:nvPr/>
        </p:nvSpPr>
        <p:spPr>
          <a:xfrm>
            <a:off x="7197566" y="0"/>
            <a:ext cx="1622906" cy="2308324"/>
          </a:xfrm>
          <a:prstGeom prst="rect">
            <a:avLst/>
          </a:prstGeom>
          <a:noFill/>
        </p:spPr>
        <p:txBody>
          <a:bodyPr wrap="square" rtlCol="0">
            <a:spAutoFit/>
          </a:bodyPr>
          <a:lstStyle/>
          <a:p>
            <a:r>
              <a:rPr lang="nl-BE" sz="1400" b="1" dirty="0"/>
              <a:t>Localización:</a:t>
            </a:r>
          </a:p>
          <a:p>
            <a:r>
              <a:rPr lang="nl-BE" sz="1200" dirty="0"/>
              <a:t>Oslo, Noruega</a:t>
            </a:r>
          </a:p>
          <a:p>
            <a:r>
              <a:rPr lang="nl-BE" sz="1400" b="1" dirty="0"/>
              <a:t>Material:</a:t>
            </a:r>
          </a:p>
          <a:p>
            <a:r>
              <a:rPr lang="en-US" sz="1200" dirty="0" err="1"/>
              <a:t>Acero</a:t>
            </a:r>
            <a:r>
              <a:rPr lang="en-US" sz="1200" dirty="0"/>
              <a:t> </a:t>
            </a:r>
            <a:r>
              <a:rPr lang="en-US" sz="1200" dirty="0" err="1"/>
              <a:t>inoxidable</a:t>
            </a:r>
            <a:r>
              <a:rPr lang="en-US" sz="1200" dirty="0"/>
              <a:t> y </a:t>
            </a:r>
            <a:r>
              <a:rPr lang="en-US" sz="1200" dirty="0" err="1"/>
              <a:t>paneles</a:t>
            </a:r>
            <a:r>
              <a:rPr lang="en-US" sz="1200" dirty="0"/>
              <a:t> de </a:t>
            </a:r>
            <a:r>
              <a:rPr lang="en-US" sz="1200" dirty="0" err="1"/>
              <a:t>cristal</a:t>
            </a:r>
            <a:endParaRPr lang="nl-BE" sz="1200" b="1" dirty="0"/>
          </a:p>
          <a:p>
            <a:r>
              <a:rPr lang="nl-BE" sz="1400" b="1" dirty="0"/>
              <a:t>Dimensiones:</a:t>
            </a:r>
          </a:p>
          <a:p>
            <a:r>
              <a:rPr lang="en-US" sz="1200" dirty="0"/>
              <a:t>12m x 17 by 16 m</a:t>
            </a:r>
            <a:endParaRPr lang="nl-BE" sz="1200" b="1" dirty="0"/>
          </a:p>
          <a:p>
            <a:r>
              <a:rPr lang="nl-BE" sz="1400" b="1" dirty="0"/>
              <a:t>Peso:</a:t>
            </a:r>
          </a:p>
          <a:p>
            <a:endParaRPr lang="nl-BE" sz="1400" b="1" dirty="0"/>
          </a:p>
          <a:p>
            <a:r>
              <a:rPr lang="nl-BE" sz="1400" b="1" dirty="0"/>
              <a:t>Año construcción:</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10</a:t>
            </a:fld>
            <a:endParaRPr lang="fr-FR"/>
          </a:p>
        </p:txBody>
      </p:sp>
    </p:spTree>
    <p:extLst>
      <p:ext uri="{BB962C8B-B14F-4D97-AF65-F5344CB8AC3E}">
        <p14:creationId xmlns:p14="http://schemas.microsoft.com/office/powerpoint/2010/main" val="4103235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 y="5445224"/>
            <a:ext cx="7092279" cy="566738"/>
          </a:xfrm>
        </p:spPr>
        <p:txBody>
          <a:bodyPr>
            <a:noAutofit/>
          </a:bodyPr>
          <a:lstStyle/>
          <a:p>
            <a:r>
              <a:rPr lang="fr-FR" dirty="0"/>
              <a:t>Sir </a:t>
            </a:r>
            <a:r>
              <a:rPr lang="fr-FR" dirty="0" err="1"/>
              <a:t>Anish</a:t>
            </a:r>
            <a:r>
              <a:rPr lang="fr-FR" dirty="0"/>
              <a:t> Kapoor: </a:t>
            </a:r>
            <a:r>
              <a:rPr lang="fr-FR" dirty="0" err="1"/>
              <a:t>Turning</a:t>
            </a:r>
            <a:r>
              <a:rPr lang="fr-FR" dirty="0"/>
              <a:t> the world </a:t>
            </a:r>
            <a:r>
              <a:rPr lang="fr-FR" dirty="0" err="1"/>
              <a:t>upside</a:t>
            </a:r>
            <a:r>
              <a:rPr lang="fr-FR" dirty="0"/>
              <a:t> down </a:t>
            </a:r>
            <a:r>
              <a:rPr lang="fr-FR" baseline="30000" dirty="0"/>
              <a:t>17</a:t>
            </a:r>
          </a:p>
        </p:txBody>
      </p:sp>
      <p:sp>
        <p:nvSpPr>
          <p:cNvPr id="5" name="TextBox 4"/>
          <p:cNvSpPr txBox="1"/>
          <p:nvPr/>
        </p:nvSpPr>
        <p:spPr>
          <a:xfrm>
            <a:off x="0" y="6021288"/>
            <a:ext cx="7197566" cy="523220"/>
          </a:xfrm>
          <a:prstGeom prst="rect">
            <a:avLst/>
          </a:prstGeom>
          <a:noFill/>
        </p:spPr>
        <p:txBody>
          <a:bodyPr wrap="square" rtlCol="0">
            <a:spAutoFit/>
          </a:bodyPr>
          <a:lstStyle/>
          <a:p>
            <a:pPr algn="just"/>
            <a:r>
              <a:rPr lang="en-US" sz="1400" dirty="0" err="1"/>
              <a:t>Esta</a:t>
            </a:r>
            <a:r>
              <a:rPr lang="en-US" sz="1400" dirty="0"/>
              <a:t> </a:t>
            </a:r>
            <a:r>
              <a:rPr lang="en-US" sz="1400" dirty="0" err="1"/>
              <a:t>pieza</a:t>
            </a:r>
            <a:r>
              <a:rPr lang="en-US" sz="1400" dirty="0"/>
              <a:t> de </a:t>
            </a:r>
            <a:r>
              <a:rPr lang="en-US" sz="1400" dirty="0" err="1"/>
              <a:t>acero</a:t>
            </a:r>
            <a:r>
              <a:rPr lang="en-US" sz="1400" dirty="0"/>
              <a:t> </a:t>
            </a:r>
            <a:r>
              <a:rPr lang="en-US" sz="1400" dirty="0" err="1"/>
              <a:t>inoxidable</a:t>
            </a:r>
            <a:r>
              <a:rPr lang="en-US" sz="1400" dirty="0"/>
              <a:t> de 5 m de </a:t>
            </a:r>
            <a:r>
              <a:rPr lang="en-US" sz="1400" dirty="0" err="1"/>
              <a:t>altura</a:t>
            </a:r>
            <a:r>
              <a:rPr lang="en-US" sz="1400" dirty="0"/>
              <a:t> y 5 de </a:t>
            </a:r>
            <a:r>
              <a:rPr lang="en-US" sz="1400" dirty="0" err="1"/>
              <a:t>diámetro</a:t>
            </a:r>
            <a:r>
              <a:rPr lang="en-US" sz="1400" dirty="0"/>
              <a:t>, </a:t>
            </a:r>
            <a:r>
              <a:rPr lang="en-US" sz="1400" dirty="0" err="1"/>
              <a:t>voltea</a:t>
            </a:r>
            <a:r>
              <a:rPr lang="en-US" sz="1400" dirty="0"/>
              <a:t> la </a:t>
            </a:r>
            <a:r>
              <a:rPr lang="en-US" sz="1400" dirty="0" err="1"/>
              <a:t>totalidad</a:t>
            </a:r>
            <a:r>
              <a:rPr lang="en-US" sz="1400" dirty="0"/>
              <a:t> de la ciudad de </a:t>
            </a:r>
            <a:r>
              <a:rPr lang="en-US" sz="1400" dirty="0" err="1"/>
              <a:t>Jerusalen</a:t>
            </a:r>
            <a:r>
              <a:rPr lang="en-US" sz="1400" dirty="0"/>
              <a:t> </a:t>
            </a:r>
            <a:r>
              <a:rPr lang="en-US" sz="1400" dirty="0" err="1"/>
              <a:t>hacia</a:t>
            </a:r>
            <a:r>
              <a:rPr lang="en-US" sz="1400" dirty="0"/>
              <a:t> el </a:t>
            </a:r>
            <a:r>
              <a:rPr lang="en-US" sz="1400" dirty="0" err="1"/>
              <a:t>cielo</a:t>
            </a:r>
            <a:r>
              <a:rPr lang="en-US" sz="1400" dirty="0"/>
              <a:t>, </a:t>
            </a:r>
            <a:r>
              <a:rPr lang="en-US" sz="1400" dirty="0" err="1"/>
              <a:t>resaltando</a:t>
            </a:r>
            <a:r>
              <a:rPr lang="en-US" sz="1400" dirty="0"/>
              <a:t> la </a:t>
            </a:r>
            <a:r>
              <a:rPr lang="en-US" sz="1400" dirty="0" err="1"/>
              <a:t>importancia</a:t>
            </a:r>
            <a:r>
              <a:rPr lang="en-US" sz="1400" dirty="0"/>
              <a:t> </a:t>
            </a:r>
            <a:r>
              <a:rPr lang="en-US" sz="1400" dirty="0" err="1"/>
              <a:t>espiritual</a:t>
            </a:r>
            <a:r>
              <a:rPr lang="en-US" sz="1400" dirty="0"/>
              <a:t> de </a:t>
            </a:r>
            <a:r>
              <a:rPr lang="en-US" sz="1400" dirty="0" err="1"/>
              <a:t>Jerusalen</a:t>
            </a:r>
            <a:r>
              <a:rPr lang="en-US" sz="1400" dirty="0"/>
              <a:t> </a:t>
            </a:r>
            <a:r>
              <a:rPr lang="en-US" sz="1400" dirty="0" err="1"/>
              <a:t>como</a:t>
            </a:r>
            <a:r>
              <a:rPr lang="en-US" sz="1400" dirty="0"/>
              <a:t> ciudad </a:t>
            </a:r>
            <a:r>
              <a:rPr lang="en-US" sz="1400" dirty="0" err="1"/>
              <a:t>santa</a:t>
            </a:r>
            <a:r>
              <a:rPr lang="en-US" sz="1400" dirty="0"/>
              <a:t>.</a:t>
            </a:r>
            <a:endParaRPr lang="fr-FR" sz="1400" dirty="0"/>
          </a:p>
        </p:txBody>
      </p:sp>
      <p:sp>
        <p:nvSpPr>
          <p:cNvPr id="7" name="TextBox 6"/>
          <p:cNvSpPr txBox="1"/>
          <p:nvPr/>
        </p:nvSpPr>
        <p:spPr>
          <a:xfrm>
            <a:off x="7197566" y="0"/>
            <a:ext cx="1622906" cy="2492990"/>
          </a:xfrm>
          <a:prstGeom prst="rect">
            <a:avLst/>
          </a:prstGeom>
          <a:noFill/>
        </p:spPr>
        <p:txBody>
          <a:bodyPr wrap="square" rtlCol="0">
            <a:spAutoFit/>
          </a:bodyPr>
          <a:lstStyle/>
          <a:p>
            <a:r>
              <a:rPr lang="nl-BE" sz="1400" b="1" dirty="0"/>
              <a:t>Localización:</a:t>
            </a:r>
          </a:p>
          <a:p>
            <a:r>
              <a:rPr lang="nl-BE" sz="1200" dirty="0"/>
              <a:t>Jerusalen</a:t>
            </a:r>
          </a:p>
          <a:p>
            <a:r>
              <a:rPr lang="nl-BE" sz="1400" b="1" dirty="0"/>
              <a:t>Material:</a:t>
            </a:r>
          </a:p>
          <a:p>
            <a:r>
              <a:rPr lang="nl-BE" sz="1200" dirty="0"/>
              <a:t>Acero inoxidable pulido</a:t>
            </a:r>
          </a:p>
          <a:p>
            <a:r>
              <a:rPr lang="nl-BE" sz="1400" b="1" dirty="0"/>
              <a:t>Dimensiones:</a:t>
            </a:r>
          </a:p>
          <a:p>
            <a:r>
              <a:rPr lang="nl-BE" sz="1200" dirty="0"/>
              <a:t>5m altura and 5m de diametro</a:t>
            </a:r>
          </a:p>
          <a:p>
            <a:r>
              <a:rPr lang="nl-BE" sz="1400" b="1" dirty="0"/>
              <a:t>Peso:</a:t>
            </a:r>
          </a:p>
          <a:p>
            <a:endParaRPr lang="nl-BE" sz="1400" b="1" dirty="0"/>
          </a:p>
          <a:p>
            <a:r>
              <a:rPr lang="nl-BE" sz="1400" b="1" dirty="0"/>
              <a:t>Año construcción:</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11</a:t>
            </a:fld>
            <a:endParaRPr lang="fr-FR"/>
          </a:p>
        </p:txBody>
      </p:sp>
      <p:pic>
        <p:nvPicPr>
          <p:cNvPr id="1028" name="Picture 4" descr="http://weeklyartinspiration.com/wp-content/uploads/2013/07/anish_kapoor_Turning_the_World_Upside_Down_picture_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14" y="10756"/>
            <a:ext cx="7245957" cy="543446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92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 y="5267689"/>
            <a:ext cx="7197363" cy="537575"/>
          </a:xfrm>
        </p:spPr>
        <p:txBody>
          <a:bodyPr>
            <a:noAutofit/>
          </a:bodyPr>
          <a:lstStyle/>
          <a:p>
            <a:r>
              <a:rPr lang="nn-NO" dirty="0"/>
              <a:t>Jon Gunnar Arnason: Sun Voyager </a:t>
            </a:r>
            <a:r>
              <a:rPr lang="nn-NO" baseline="30000" dirty="0"/>
              <a:t>18</a:t>
            </a:r>
            <a:endParaRPr lang="fr-FR" baseline="30000" dirty="0"/>
          </a:p>
        </p:txBody>
      </p:sp>
      <p:sp>
        <p:nvSpPr>
          <p:cNvPr id="3" name="AutoShape 2" descr="http://farm8.staticflickr.com/7202/7117982833_ac47e43562_o.jpg"/>
          <p:cNvSpPr>
            <a:spLocks noChangeAspect="1" noChangeArrowheads="1"/>
          </p:cNvSpPr>
          <p:nvPr/>
        </p:nvSpPr>
        <p:spPr bwMode="auto">
          <a:xfrm>
            <a:off x="155575" y="-1804988"/>
            <a:ext cx="5638800" cy="37623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7200000" cy="526317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0" y="5805264"/>
            <a:ext cx="7200000" cy="738664"/>
          </a:xfrm>
          <a:prstGeom prst="rect">
            <a:avLst/>
          </a:prstGeom>
          <a:noFill/>
        </p:spPr>
        <p:txBody>
          <a:bodyPr wrap="square" rtlCol="0">
            <a:spAutoFit/>
          </a:bodyPr>
          <a:lstStyle/>
          <a:p>
            <a:pPr algn="just"/>
            <a:r>
              <a:rPr lang="en-US" sz="1400" i="1" dirty="0"/>
              <a:t>“Sun Voyager </a:t>
            </a:r>
            <a:r>
              <a:rPr lang="en-US" sz="1400" i="1" dirty="0" err="1"/>
              <a:t>es</a:t>
            </a:r>
            <a:r>
              <a:rPr lang="en-US" sz="1400" i="1" dirty="0"/>
              <a:t> un </a:t>
            </a:r>
            <a:r>
              <a:rPr lang="en-US" sz="1400" i="1" dirty="0" err="1"/>
              <a:t>barco</a:t>
            </a:r>
            <a:r>
              <a:rPr lang="en-US" sz="1400" i="1" dirty="0"/>
              <a:t> de </a:t>
            </a:r>
            <a:r>
              <a:rPr lang="en-US" sz="1400" i="1" dirty="0" err="1"/>
              <a:t>sueños</a:t>
            </a:r>
            <a:r>
              <a:rPr lang="en-US" sz="1400" i="1" dirty="0"/>
              <a:t>, </a:t>
            </a:r>
            <a:r>
              <a:rPr lang="en-US" sz="1400" i="1" dirty="0" err="1"/>
              <a:t>una</a:t>
            </a:r>
            <a:r>
              <a:rPr lang="en-US" sz="1400" i="1" dirty="0"/>
              <a:t> </a:t>
            </a:r>
            <a:r>
              <a:rPr lang="en-US" sz="1400" i="1" dirty="0" err="1"/>
              <a:t>oda</a:t>
            </a:r>
            <a:r>
              <a:rPr lang="en-US" sz="1400" i="1" dirty="0"/>
              <a:t> al sol. </a:t>
            </a:r>
            <a:r>
              <a:rPr lang="en-US" sz="1400" i="1" dirty="0" err="1"/>
              <a:t>Intrinsecamente</a:t>
            </a:r>
            <a:r>
              <a:rPr lang="en-US" sz="1400" i="1" dirty="0"/>
              <a:t>, </a:t>
            </a:r>
            <a:r>
              <a:rPr lang="en-US" sz="1400" i="1" dirty="0" err="1"/>
              <a:t>contiene</a:t>
            </a:r>
            <a:r>
              <a:rPr lang="en-US" sz="1400" i="1" dirty="0"/>
              <a:t> </a:t>
            </a:r>
            <a:r>
              <a:rPr lang="en-US" sz="1400" i="1" dirty="0" err="1"/>
              <a:t>dentro</a:t>
            </a:r>
            <a:r>
              <a:rPr lang="en-US" sz="1400" i="1" dirty="0"/>
              <a:t> de el la </a:t>
            </a:r>
            <a:r>
              <a:rPr lang="en-US" sz="1400" i="1" dirty="0" err="1"/>
              <a:t>promesa</a:t>
            </a:r>
            <a:r>
              <a:rPr lang="en-US" sz="1400" i="1" dirty="0"/>
              <a:t> de </a:t>
            </a:r>
            <a:r>
              <a:rPr lang="en-US" sz="1400" i="1" dirty="0" err="1"/>
              <a:t>territorios</a:t>
            </a:r>
            <a:r>
              <a:rPr lang="en-US" sz="1400" i="1" dirty="0"/>
              <a:t> </a:t>
            </a:r>
            <a:r>
              <a:rPr lang="en-US" sz="1400" i="1" dirty="0" err="1"/>
              <a:t>por</a:t>
            </a:r>
            <a:r>
              <a:rPr lang="en-US" sz="1400" i="1" dirty="0"/>
              <a:t> </a:t>
            </a:r>
            <a:r>
              <a:rPr lang="en-US" sz="1400" i="1" dirty="0" err="1"/>
              <a:t>descubrir</a:t>
            </a:r>
            <a:r>
              <a:rPr lang="en-US" sz="1400" i="1" dirty="0"/>
              <a:t>, el </a:t>
            </a:r>
            <a:r>
              <a:rPr lang="en-US" sz="1400" i="1" dirty="0" err="1"/>
              <a:t>sueño</a:t>
            </a:r>
            <a:r>
              <a:rPr lang="en-US" sz="1400" i="1" dirty="0"/>
              <a:t> de </a:t>
            </a:r>
            <a:r>
              <a:rPr lang="en-US" sz="1400" i="1" dirty="0" err="1"/>
              <a:t>una</a:t>
            </a:r>
            <a:r>
              <a:rPr lang="en-US" sz="1400" i="1" dirty="0"/>
              <a:t> </a:t>
            </a:r>
            <a:r>
              <a:rPr lang="en-US" sz="1400" i="1" dirty="0" err="1"/>
              <a:t>esperanza</a:t>
            </a:r>
            <a:r>
              <a:rPr lang="en-US" sz="1400" i="1" dirty="0"/>
              <a:t>, </a:t>
            </a:r>
            <a:r>
              <a:rPr lang="en-US" sz="1400" i="1" dirty="0" err="1"/>
              <a:t>progreso</a:t>
            </a:r>
            <a:r>
              <a:rPr lang="en-US" sz="1400" i="1" dirty="0"/>
              <a:t> y </a:t>
            </a:r>
            <a:r>
              <a:rPr lang="en-US" sz="1400" i="1" dirty="0" err="1"/>
              <a:t>libertad</a:t>
            </a:r>
            <a:r>
              <a:rPr lang="en-US" sz="1400" i="1" dirty="0"/>
              <a:t>. La </a:t>
            </a:r>
            <a:r>
              <a:rPr lang="en-US" sz="1400" i="1" dirty="0" err="1"/>
              <a:t>escultura</a:t>
            </a:r>
            <a:r>
              <a:rPr lang="en-US" sz="1400" i="1" dirty="0"/>
              <a:t> </a:t>
            </a:r>
            <a:r>
              <a:rPr lang="en-US" sz="1400" i="1" dirty="0" err="1"/>
              <a:t>está</a:t>
            </a:r>
            <a:r>
              <a:rPr lang="en-US" sz="1400" i="1" dirty="0"/>
              <a:t> </a:t>
            </a:r>
            <a:r>
              <a:rPr lang="en-US" sz="1400" i="1" dirty="0" err="1"/>
              <a:t>situada</a:t>
            </a:r>
            <a:r>
              <a:rPr lang="en-US" sz="1400" i="1" dirty="0"/>
              <a:t> </a:t>
            </a:r>
            <a:r>
              <a:rPr lang="en-US" sz="1400" i="1" dirty="0" err="1"/>
              <a:t>en</a:t>
            </a:r>
            <a:r>
              <a:rPr lang="en-US" sz="1400" i="1" dirty="0"/>
              <a:t> </a:t>
            </a:r>
            <a:r>
              <a:rPr lang="en-US" sz="1400" dirty="0"/>
              <a:t> </a:t>
            </a:r>
            <a:r>
              <a:rPr lang="en-US" sz="1400" dirty="0" err="1"/>
              <a:t>Sæbraut</a:t>
            </a:r>
            <a:r>
              <a:rPr lang="en-US" sz="1400" dirty="0"/>
              <a:t>, </a:t>
            </a:r>
            <a:r>
              <a:rPr lang="en-US" sz="1400" dirty="0" err="1"/>
              <a:t>cerca</a:t>
            </a:r>
            <a:r>
              <a:rPr lang="en-US" sz="1400" dirty="0"/>
              <a:t> del mar, </a:t>
            </a:r>
            <a:r>
              <a:rPr lang="en-US" sz="1400" dirty="0" err="1"/>
              <a:t>en</a:t>
            </a:r>
            <a:r>
              <a:rPr lang="en-US" sz="1400" dirty="0"/>
              <a:t> el </a:t>
            </a:r>
            <a:r>
              <a:rPr lang="en-US" sz="1400" dirty="0" err="1"/>
              <a:t>centro</a:t>
            </a:r>
            <a:r>
              <a:rPr lang="en-US" sz="1400" dirty="0"/>
              <a:t> de Reykjavík, </a:t>
            </a:r>
            <a:r>
              <a:rPr lang="en-US" sz="1400" dirty="0" err="1"/>
              <a:t>Islandia</a:t>
            </a:r>
            <a:r>
              <a:rPr lang="en-US" sz="1400" dirty="0"/>
              <a:t>.</a:t>
            </a:r>
            <a:endParaRPr lang="fr-FR" sz="1400" dirty="0"/>
          </a:p>
        </p:txBody>
      </p:sp>
      <p:sp>
        <p:nvSpPr>
          <p:cNvPr id="8" name="TextBox 7"/>
          <p:cNvSpPr txBox="1"/>
          <p:nvPr/>
        </p:nvSpPr>
        <p:spPr>
          <a:xfrm>
            <a:off x="7197566" y="0"/>
            <a:ext cx="1622906" cy="2123658"/>
          </a:xfrm>
          <a:prstGeom prst="rect">
            <a:avLst/>
          </a:prstGeom>
          <a:noFill/>
        </p:spPr>
        <p:txBody>
          <a:bodyPr wrap="square" rtlCol="0">
            <a:spAutoFit/>
          </a:bodyPr>
          <a:lstStyle/>
          <a:p>
            <a:r>
              <a:rPr lang="nl-BE" sz="1400" b="1" dirty="0"/>
              <a:t>Localización:</a:t>
            </a:r>
          </a:p>
          <a:p>
            <a:r>
              <a:rPr lang="en-US" sz="1200" dirty="0"/>
              <a:t>Reykjavík, Iceland</a:t>
            </a:r>
            <a:endParaRPr lang="nl-BE" sz="1200" b="1" dirty="0"/>
          </a:p>
          <a:p>
            <a:r>
              <a:rPr lang="nl-BE" sz="1400" b="1" dirty="0"/>
              <a:t>Material:</a:t>
            </a:r>
          </a:p>
          <a:p>
            <a:r>
              <a:rPr lang="fr-FR" sz="1200" dirty="0" err="1"/>
              <a:t>Acero</a:t>
            </a:r>
            <a:r>
              <a:rPr lang="fr-FR" sz="1200" dirty="0"/>
              <a:t> </a:t>
            </a:r>
            <a:r>
              <a:rPr lang="fr-FR" sz="1200" dirty="0" err="1"/>
              <a:t>inoxidable</a:t>
            </a:r>
            <a:endParaRPr lang="nl-BE" sz="1200" b="1" dirty="0"/>
          </a:p>
          <a:p>
            <a:r>
              <a:rPr lang="nl-BE" sz="1400" b="1" dirty="0"/>
              <a:t>Dimensiones:</a:t>
            </a:r>
          </a:p>
          <a:p>
            <a:r>
              <a:rPr lang="fr-FR" sz="1200" dirty="0"/>
              <a:t>9 m x 18 m x 7 m</a:t>
            </a:r>
            <a:endParaRPr lang="nl-BE" sz="1200" b="1" dirty="0"/>
          </a:p>
          <a:p>
            <a:r>
              <a:rPr lang="nl-BE" sz="1400" b="1" dirty="0"/>
              <a:t>Peso:</a:t>
            </a:r>
          </a:p>
          <a:p>
            <a:endParaRPr lang="nl-BE" sz="1400" b="1" dirty="0"/>
          </a:p>
          <a:p>
            <a:r>
              <a:rPr lang="nl-BE" sz="1400" b="1" dirty="0"/>
              <a:t>Año creación:</a:t>
            </a:r>
          </a:p>
          <a:p>
            <a:r>
              <a:rPr lang="nl-BE" sz="1200" dirty="0"/>
              <a:t>1990</a:t>
            </a:r>
          </a:p>
        </p:txBody>
      </p:sp>
      <p:sp>
        <p:nvSpPr>
          <p:cNvPr id="7" name="Slide Number Placeholder 6"/>
          <p:cNvSpPr>
            <a:spLocks noGrp="1"/>
          </p:cNvSpPr>
          <p:nvPr>
            <p:ph type="sldNum" sz="quarter" idx="12"/>
          </p:nvPr>
        </p:nvSpPr>
        <p:spPr/>
        <p:txBody>
          <a:bodyPr/>
          <a:lstStyle/>
          <a:p>
            <a:fld id="{387D9DEA-C109-4EC7-BDCC-42D7A05A445D}" type="slidenum">
              <a:rPr lang="fr-FR" smtClean="0"/>
              <a:t>12</a:t>
            </a:fld>
            <a:endParaRPr lang="fr-FR"/>
          </a:p>
        </p:txBody>
      </p:sp>
    </p:spTree>
    <p:extLst>
      <p:ext uri="{BB962C8B-B14F-4D97-AF65-F5344CB8AC3E}">
        <p14:creationId xmlns:p14="http://schemas.microsoft.com/office/powerpoint/2010/main" val="276820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9" y="5085184"/>
            <a:ext cx="7200000" cy="576064"/>
          </a:xfrm>
        </p:spPr>
        <p:txBody>
          <a:bodyPr>
            <a:normAutofit/>
          </a:bodyPr>
          <a:lstStyle/>
          <a:p>
            <a:r>
              <a:rPr lang="fr-FR" dirty="0"/>
              <a:t>Robin Wight: </a:t>
            </a:r>
            <a:r>
              <a:rPr lang="fr-FR" dirty="0" err="1"/>
              <a:t>Fantasywire</a:t>
            </a:r>
            <a:r>
              <a:rPr lang="fr-FR" dirty="0"/>
              <a:t> </a:t>
            </a:r>
            <a:r>
              <a:rPr lang="fr-FR" baseline="30000" dirty="0"/>
              <a:t>19</a:t>
            </a:r>
          </a:p>
        </p:txBody>
      </p:sp>
      <p:pic>
        <p:nvPicPr>
          <p:cNvPr id="2051"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157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2485" y="5661248"/>
            <a:ext cx="7197566" cy="830997"/>
          </a:xfrm>
          <a:prstGeom prst="rect">
            <a:avLst/>
          </a:prstGeom>
          <a:noFill/>
        </p:spPr>
        <p:txBody>
          <a:bodyPr wrap="square" rtlCol="0">
            <a:spAutoFit/>
          </a:bodyPr>
          <a:lstStyle/>
          <a:p>
            <a:pPr algn="just"/>
            <a:r>
              <a:rPr lang="en-US" sz="1200" dirty="0"/>
              <a:t>El </a:t>
            </a:r>
            <a:r>
              <a:rPr lang="en-US" sz="1200" dirty="0" err="1"/>
              <a:t>escultor</a:t>
            </a:r>
            <a:r>
              <a:rPr lang="en-US" sz="1200" dirty="0"/>
              <a:t> </a:t>
            </a:r>
            <a:r>
              <a:rPr lang="en-US" sz="1200" dirty="0" err="1"/>
              <a:t>británico</a:t>
            </a:r>
            <a:r>
              <a:rPr lang="en-US" sz="1200" dirty="0"/>
              <a:t> Robin Wight </a:t>
            </a:r>
            <a:r>
              <a:rPr lang="en-US" sz="1200" dirty="0" err="1"/>
              <a:t>crea</a:t>
            </a:r>
            <a:r>
              <a:rPr lang="en-US" sz="1200" dirty="0"/>
              <a:t> </a:t>
            </a:r>
            <a:r>
              <a:rPr lang="en-US" sz="1200" dirty="0" err="1"/>
              <a:t>dramáticas</a:t>
            </a:r>
            <a:r>
              <a:rPr lang="en-US" sz="1200" dirty="0"/>
              <a:t> </a:t>
            </a:r>
            <a:r>
              <a:rPr lang="en-US" sz="1200" dirty="0" err="1"/>
              <a:t>escenas</a:t>
            </a:r>
            <a:r>
              <a:rPr lang="en-US" sz="1200" dirty="0"/>
              <a:t> de </a:t>
            </a:r>
            <a:r>
              <a:rPr lang="en-US" sz="1200" dirty="0" err="1"/>
              <a:t>hadas</a:t>
            </a:r>
            <a:r>
              <a:rPr lang="en-US" sz="1200" dirty="0"/>
              <a:t> </a:t>
            </a:r>
            <a:r>
              <a:rPr lang="en-US" sz="1200" dirty="0" err="1"/>
              <a:t>agarrando</a:t>
            </a:r>
            <a:r>
              <a:rPr lang="en-US" sz="1200" dirty="0"/>
              <a:t> </a:t>
            </a:r>
            <a:r>
              <a:rPr lang="en-US" sz="1200" dirty="0" err="1"/>
              <a:t>dandelios</a:t>
            </a:r>
            <a:r>
              <a:rPr lang="en-US" sz="1200" dirty="0"/>
              <a:t>, </a:t>
            </a:r>
            <a:r>
              <a:rPr lang="en-US" sz="1200" dirty="0" err="1"/>
              <a:t>enredados</a:t>
            </a:r>
            <a:r>
              <a:rPr lang="en-US" sz="1200" dirty="0"/>
              <a:t> </a:t>
            </a:r>
            <a:r>
              <a:rPr lang="en-US" sz="1200" dirty="0" err="1"/>
              <a:t>en</a:t>
            </a:r>
            <a:r>
              <a:rPr lang="en-US" sz="1200" dirty="0"/>
              <a:t> </a:t>
            </a:r>
            <a:r>
              <a:rPr lang="en-US" sz="1200" dirty="0" err="1"/>
              <a:t>los</a:t>
            </a:r>
            <a:r>
              <a:rPr lang="en-US" sz="1200" dirty="0"/>
              <a:t> </a:t>
            </a:r>
            <a:r>
              <a:rPr lang="en-US" sz="1200" dirty="0" err="1"/>
              <a:t>arboles</a:t>
            </a:r>
            <a:r>
              <a:rPr lang="en-US" sz="1200" dirty="0"/>
              <a:t>, o </a:t>
            </a:r>
            <a:r>
              <a:rPr lang="en-US" sz="1200" dirty="0" err="1"/>
              <a:t>suspendidos</a:t>
            </a:r>
            <a:r>
              <a:rPr lang="en-US" sz="1200" dirty="0"/>
              <a:t> </a:t>
            </a:r>
            <a:r>
              <a:rPr lang="en-US" sz="1200" dirty="0" err="1"/>
              <a:t>en</a:t>
            </a:r>
            <a:r>
              <a:rPr lang="en-US" sz="1200" dirty="0"/>
              <a:t> el </a:t>
            </a:r>
            <a:r>
              <a:rPr lang="en-US" sz="1200" dirty="0" err="1"/>
              <a:t>aire</a:t>
            </a:r>
            <a:r>
              <a:rPr lang="en-US" sz="1200" dirty="0"/>
              <a:t>, </a:t>
            </a:r>
            <a:r>
              <a:rPr lang="en-US" sz="1200" dirty="0" err="1"/>
              <a:t>todos</a:t>
            </a:r>
            <a:r>
              <a:rPr lang="en-US" sz="1200" dirty="0"/>
              <a:t> </a:t>
            </a:r>
            <a:r>
              <a:rPr lang="en-US" sz="1200" dirty="0" err="1"/>
              <a:t>densamente</a:t>
            </a:r>
            <a:r>
              <a:rPr lang="en-US" sz="1200" dirty="0"/>
              <a:t> </a:t>
            </a:r>
            <a:r>
              <a:rPr lang="en-US" sz="1200" dirty="0" err="1"/>
              <a:t>creados</a:t>
            </a:r>
            <a:r>
              <a:rPr lang="en-US" sz="1200" dirty="0"/>
              <a:t> con </a:t>
            </a:r>
            <a:r>
              <a:rPr lang="en-US" sz="1200" dirty="0" err="1"/>
              <a:t>duiferentes</a:t>
            </a:r>
            <a:r>
              <a:rPr lang="en-US" sz="1200" dirty="0"/>
              <a:t> </a:t>
            </a:r>
            <a:r>
              <a:rPr lang="en-US" sz="1200" dirty="0" err="1"/>
              <a:t>formas</a:t>
            </a:r>
            <a:r>
              <a:rPr lang="en-US" sz="1200" dirty="0"/>
              <a:t> de </a:t>
            </a:r>
            <a:r>
              <a:rPr lang="en-US" sz="1200" dirty="0" err="1"/>
              <a:t>alambre</a:t>
            </a:r>
            <a:r>
              <a:rPr lang="en-US" sz="1200" dirty="0"/>
              <a:t> </a:t>
            </a:r>
            <a:r>
              <a:rPr lang="en-US" sz="1200" dirty="0" err="1"/>
              <a:t>inoxidable</a:t>
            </a:r>
            <a:r>
              <a:rPr lang="en-US" sz="1200" dirty="0"/>
              <a:t>.  El </a:t>
            </a:r>
            <a:r>
              <a:rPr lang="en-US" sz="1200" dirty="0" err="1"/>
              <a:t>artista</a:t>
            </a:r>
            <a:r>
              <a:rPr lang="en-US" sz="1200" dirty="0"/>
              <a:t> </a:t>
            </a:r>
            <a:r>
              <a:rPr lang="en-US" sz="1200" dirty="0" err="1"/>
              <a:t>tiene</a:t>
            </a:r>
            <a:r>
              <a:rPr lang="en-US" sz="1200" dirty="0"/>
              <a:t> </a:t>
            </a:r>
            <a:r>
              <a:rPr lang="en-US" sz="1200" dirty="0" err="1"/>
              <a:t>actualmente</a:t>
            </a:r>
            <a:r>
              <a:rPr lang="en-US" sz="1200" dirty="0"/>
              <a:t> </a:t>
            </a:r>
            <a:r>
              <a:rPr lang="en-US" sz="1200" dirty="0" err="1"/>
              <a:t>diferentes</a:t>
            </a:r>
            <a:r>
              <a:rPr lang="en-US" sz="1200" dirty="0"/>
              <a:t> </a:t>
            </a:r>
            <a:r>
              <a:rPr lang="en-US" sz="1200" dirty="0" err="1"/>
              <a:t>piezas</a:t>
            </a:r>
            <a:r>
              <a:rPr lang="en-US" sz="1200" dirty="0"/>
              <a:t> a la vista </a:t>
            </a:r>
            <a:r>
              <a:rPr lang="en-US" sz="1200" dirty="0" err="1"/>
              <a:t>en</a:t>
            </a:r>
            <a:r>
              <a:rPr lang="en-US" sz="1200" dirty="0"/>
              <a:t>  Trentham Gardens.</a:t>
            </a:r>
          </a:p>
          <a:p>
            <a:pPr algn="just"/>
            <a:r>
              <a:rPr lang="fr-FR" sz="1200" dirty="0"/>
              <a:t>http://www.fantasywire.co.uk/</a:t>
            </a:r>
          </a:p>
        </p:txBody>
      </p:sp>
      <p:sp>
        <p:nvSpPr>
          <p:cNvPr id="7" name="TextBox 6"/>
          <p:cNvSpPr txBox="1"/>
          <p:nvPr/>
        </p:nvSpPr>
        <p:spPr>
          <a:xfrm>
            <a:off x="7197566" y="0"/>
            <a:ext cx="1622906" cy="2369880"/>
          </a:xfrm>
          <a:prstGeom prst="rect">
            <a:avLst/>
          </a:prstGeom>
          <a:noFill/>
        </p:spPr>
        <p:txBody>
          <a:bodyPr wrap="square" rtlCol="0">
            <a:spAutoFit/>
          </a:bodyPr>
          <a:lstStyle/>
          <a:p>
            <a:r>
              <a:rPr lang="nl-BE" sz="1400" b="1" dirty="0"/>
              <a:t>Localización:</a:t>
            </a:r>
          </a:p>
          <a:p>
            <a:r>
              <a:rPr lang="nl-BE" sz="1200" dirty="0"/>
              <a:t>Trentham Gardens, UK</a:t>
            </a:r>
          </a:p>
          <a:p>
            <a:r>
              <a:rPr lang="nl-BE" sz="1400" b="1" dirty="0"/>
              <a:t>Material:</a:t>
            </a:r>
          </a:p>
          <a:p>
            <a:r>
              <a:rPr lang="nl-BE" sz="1200" dirty="0"/>
              <a:t>Alambre de acero inoxidable</a:t>
            </a:r>
          </a:p>
          <a:p>
            <a:r>
              <a:rPr lang="nl-BE" sz="1400" b="1" dirty="0"/>
              <a:t>Dimensiones:</a:t>
            </a:r>
          </a:p>
          <a:p>
            <a:endParaRPr lang="nl-BE" sz="1400" b="1" dirty="0"/>
          </a:p>
          <a:p>
            <a:r>
              <a:rPr lang="nl-BE" sz="1400" b="1" dirty="0"/>
              <a:t>Peso:</a:t>
            </a:r>
          </a:p>
          <a:p>
            <a:endParaRPr lang="nl-BE" sz="1400" b="1" dirty="0"/>
          </a:p>
          <a:p>
            <a:r>
              <a:rPr lang="nl-BE" sz="1400" b="1" dirty="0"/>
              <a:t>Año creación:</a:t>
            </a:r>
          </a:p>
          <a:p>
            <a:endParaRPr lang="nl-BE" sz="1400" b="1" dirty="0"/>
          </a:p>
        </p:txBody>
      </p:sp>
      <p:sp>
        <p:nvSpPr>
          <p:cNvPr id="6" name="Slide Number Placeholder 5"/>
          <p:cNvSpPr>
            <a:spLocks noGrp="1"/>
          </p:cNvSpPr>
          <p:nvPr>
            <p:ph type="sldNum" sz="quarter" idx="12"/>
          </p:nvPr>
        </p:nvSpPr>
        <p:spPr/>
        <p:txBody>
          <a:bodyPr/>
          <a:lstStyle/>
          <a:p>
            <a:fld id="{387D9DEA-C109-4EC7-BDCC-42D7A05A445D}" type="slidenum">
              <a:rPr lang="fr-FR" smtClean="0"/>
              <a:t>13</a:t>
            </a:fld>
            <a:endParaRPr lang="fr-FR"/>
          </a:p>
        </p:txBody>
      </p:sp>
    </p:spTree>
    <p:extLst>
      <p:ext uri="{BB962C8B-B14F-4D97-AF65-F5344CB8AC3E}">
        <p14:creationId xmlns:p14="http://schemas.microsoft.com/office/powerpoint/2010/main" val="1386723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3216"/>
            <a:ext cx="5486400" cy="432048"/>
          </a:xfrm>
        </p:spPr>
        <p:txBody>
          <a:bodyPr>
            <a:noAutofit/>
          </a:bodyPr>
          <a:lstStyle/>
          <a:p>
            <a:r>
              <a:rPr lang="fr-FR" dirty="0"/>
              <a:t>Joana </a:t>
            </a:r>
            <a:r>
              <a:rPr lang="fr-FR" dirty="0" err="1"/>
              <a:t>Vasconcelos</a:t>
            </a:r>
            <a:r>
              <a:rPr lang="fr-FR" dirty="0"/>
              <a:t>: Marylin (2009) </a:t>
            </a:r>
            <a:r>
              <a:rPr lang="fr-FR" baseline="30000" dirty="0"/>
              <a:t>21</a:t>
            </a:r>
          </a:p>
        </p:txBody>
      </p:sp>
      <p:sp>
        <p:nvSpPr>
          <p:cNvPr id="5" name="Text Placeholder 4"/>
          <p:cNvSpPr>
            <a:spLocks noGrp="1"/>
          </p:cNvSpPr>
          <p:nvPr>
            <p:ph type="body" sz="half" idx="2"/>
          </p:nvPr>
        </p:nvSpPr>
        <p:spPr>
          <a:xfrm>
            <a:off x="0" y="5805263"/>
            <a:ext cx="8892480" cy="1058251"/>
          </a:xfrm>
        </p:spPr>
        <p:txBody>
          <a:bodyPr>
            <a:noAutofit/>
          </a:bodyPr>
          <a:lstStyle/>
          <a:p>
            <a:pPr algn="just"/>
            <a:r>
              <a:rPr lang="en-US" sz="1000" i="1" dirty="0"/>
              <a:t>Marilyn</a:t>
            </a:r>
            <a:r>
              <a:rPr lang="en-US" sz="1000" dirty="0"/>
              <a:t> </a:t>
            </a:r>
            <a:r>
              <a:rPr lang="en-US" sz="1000" dirty="0" err="1"/>
              <a:t>toma</a:t>
            </a:r>
            <a:r>
              <a:rPr lang="en-US" sz="1000" dirty="0"/>
              <a:t> la forma de un </a:t>
            </a:r>
            <a:r>
              <a:rPr lang="en-US" sz="1000" dirty="0" err="1"/>
              <a:t>elegante</a:t>
            </a:r>
            <a:r>
              <a:rPr lang="en-US" sz="1000" dirty="0"/>
              <a:t> par de </a:t>
            </a:r>
            <a:r>
              <a:rPr lang="en-US" sz="1000" dirty="0" err="1"/>
              <a:t>sandalias</a:t>
            </a:r>
            <a:r>
              <a:rPr lang="en-US" sz="1000" dirty="0"/>
              <a:t> de </a:t>
            </a:r>
            <a:r>
              <a:rPr lang="en-US" sz="1000" dirty="0" err="1"/>
              <a:t>tacon</a:t>
            </a:r>
            <a:r>
              <a:rPr lang="en-US" sz="1000" dirty="0"/>
              <a:t> alto,  a gran </a:t>
            </a:r>
            <a:r>
              <a:rPr lang="en-US" sz="1000" dirty="0" err="1"/>
              <a:t>escala</a:t>
            </a:r>
            <a:r>
              <a:rPr lang="en-US" sz="1000" dirty="0"/>
              <a:t> </a:t>
            </a:r>
            <a:r>
              <a:rPr lang="en-US" sz="1000" dirty="0" err="1"/>
              <a:t>resultado</a:t>
            </a:r>
            <a:r>
              <a:rPr lang="en-US" sz="1000" dirty="0"/>
              <a:t> de </a:t>
            </a:r>
            <a:r>
              <a:rPr lang="en-US" sz="1000" dirty="0" err="1"/>
              <a:t>emplear</a:t>
            </a:r>
            <a:r>
              <a:rPr lang="en-US" sz="1000" dirty="0"/>
              <a:t> ollas con </a:t>
            </a:r>
            <a:r>
              <a:rPr lang="en-US" sz="1000" dirty="0" err="1"/>
              <a:t>su</a:t>
            </a:r>
            <a:r>
              <a:rPr lang="en-US" sz="1000" dirty="0"/>
              <a:t> </a:t>
            </a:r>
            <a:r>
              <a:rPr lang="en-US" sz="1000" dirty="0" err="1"/>
              <a:t>respectivas</a:t>
            </a:r>
            <a:r>
              <a:rPr lang="en-US" sz="1000" dirty="0"/>
              <a:t> </a:t>
            </a:r>
            <a:r>
              <a:rPr lang="en-US" sz="1000" dirty="0" err="1"/>
              <a:t>cubiertas</a:t>
            </a:r>
            <a:r>
              <a:rPr lang="en-US" sz="1000" dirty="0"/>
              <a:t>.  </a:t>
            </a:r>
          </a:p>
        </p:txBody>
      </p:sp>
      <p:pic>
        <p:nvPicPr>
          <p:cNvPr id="40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38723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197566" y="-27384"/>
            <a:ext cx="1622906" cy="2123658"/>
          </a:xfrm>
          <a:prstGeom prst="rect">
            <a:avLst/>
          </a:prstGeom>
          <a:noFill/>
        </p:spPr>
        <p:txBody>
          <a:bodyPr wrap="square" rtlCol="0">
            <a:spAutoFit/>
          </a:bodyPr>
          <a:lstStyle/>
          <a:p>
            <a:r>
              <a:rPr lang="nl-BE" sz="1400" b="1" dirty="0"/>
              <a:t>Localizacion:</a:t>
            </a:r>
          </a:p>
          <a:p>
            <a:r>
              <a:rPr lang="nl-BE" sz="1200" dirty="0"/>
              <a:t>Versailles, France</a:t>
            </a:r>
          </a:p>
          <a:p>
            <a:r>
              <a:rPr lang="nl-BE" sz="1400" b="1" dirty="0"/>
              <a:t>Material:</a:t>
            </a:r>
          </a:p>
          <a:p>
            <a:r>
              <a:rPr lang="nl-BE" sz="1200" dirty="0"/>
              <a:t>Acero inoxidable</a:t>
            </a:r>
          </a:p>
          <a:p>
            <a:r>
              <a:rPr lang="nl-BE" sz="1400" b="1" dirty="0"/>
              <a:t>Dimensiones:</a:t>
            </a:r>
          </a:p>
          <a:p>
            <a:r>
              <a:rPr lang="nl-BE" sz="1200" dirty="0"/>
              <a:t>3m x 1.5m x 4m</a:t>
            </a:r>
          </a:p>
          <a:p>
            <a:r>
              <a:rPr lang="nl-BE" sz="1200" b="1" dirty="0"/>
              <a:t>Peso</a:t>
            </a:r>
            <a:r>
              <a:rPr lang="nl-BE" sz="1400" b="1" dirty="0"/>
              <a:t>:</a:t>
            </a:r>
          </a:p>
          <a:p>
            <a:endParaRPr lang="nl-BE" sz="1400" b="1" dirty="0"/>
          </a:p>
          <a:p>
            <a:r>
              <a:rPr lang="nl-BE" sz="1400" b="1" dirty="0"/>
              <a:t>Año creacion:</a:t>
            </a:r>
          </a:p>
          <a:p>
            <a:r>
              <a:rPr lang="nl-BE" sz="1200" dirty="0"/>
              <a:t>2009</a:t>
            </a:r>
          </a:p>
        </p:txBody>
      </p:sp>
      <p:sp>
        <p:nvSpPr>
          <p:cNvPr id="6" name="Slide Number Placeholder 5"/>
          <p:cNvSpPr>
            <a:spLocks noGrp="1"/>
          </p:cNvSpPr>
          <p:nvPr>
            <p:ph type="sldNum" sz="quarter" idx="12"/>
          </p:nvPr>
        </p:nvSpPr>
        <p:spPr/>
        <p:txBody>
          <a:bodyPr/>
          <a:lstStyle/>
          <a:p>
            <a:fld id="{387D9DEA-C109-4EC7-BDCC-42D7A05A445D}" type="slidenum">
              <a:rPr lang="fr-FR" smtClean="0"/>
              <a:t>14</a:t>
            </a:fld>
            <a:endParaRPr lang="fr-FR"/>
          </a:p>
        </p:txBody>
      </p:sp>
    </p:spTree>
    <p:extLst>
      <p:ext uri="{BB962C8B-B14F-4D97-AF65-F5344CB8AC3E}">
        <p14:creationId xmlns:p14="http://schemas.microsoft.com/office/powerpoint/2010/main" val="114396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megaconstrucciones.net/images/estatuas/foto/chiapas-cristo-2.jpg"/>
          <p:cNvSpPr>
            <a:spLocks noChangeAspect="1" noChangeArrowheads="1"/>
          </p:cNvSpPr>
          <p:nvPr/>
        </p:nvSpPr>
        <p:spPr bwMode="auto">
          <a:xfrm>
            <a:off x="155575" y="-2636838"/>
            <a:ext cx="3667125" cy="5505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5" name="Title 1"/>
          <p:cNvSpPr>
            <a:spLocks noGrp="1"/>
          </p:cNvSpPr>
          <p:nvPr>
            <p:ph type="title"/>
          </p:nvPr>
        </p:nvSpPr>
        <p:spPr>
          <a:xfrm>
            <a:off x="34340" y="5445224"/>
            <a:ext cx="5486400" cy="566738"/>
          </a:xfrm>
        </p:spPr>
        <p:txBody>
          <a:bodyPr>
            <a:normAutofit/>
          </a:bodyPr>
          <a:lstStyle/>
          <a:p>
            <a:r>
              <a:rPr lang="es-ES" dirty="0" err="1"/>
              <a:t>Architecto</a:t>
            </a:r>
            <a:r>
              <a:rPr lang="es-ES" dirty="0"/>
              <a:t> Jaime </a:t>
            </a:r>
            <a:r>
              <a:rPr lang="es-ES" dirty="0" err="1"/>
              <a:t>Latapi</a:t>
            </a:r>
            <a:r>
              <a:rPr lang="es-ES" dirty="0"/>
              <a:t> </a:t>
            </a:r>
            <a:r>
              <a:rPr lang="es-ES" dirty="0" err="1"/>
              <a:t>Lopez</a:t>
            </a:r>
            <a:r>
              <a:rPr lang="es-ES" dirty="0"/>
              <a:t>: Cristo de Chiapas </a:t>
            </a:r>
            <a:r>
              <a:rPr lang="es-ES" baseline="30000" dirty="0"/>
              <a:t>21</a:t>
            </a:r>
            <a:endParaRPr lang="fr-FR" baseline="30000" dirty="0"/>
          </a:p>
        </p:txBody>
      </p:sp>
      <p:sp>
        <p:nvSpPr>
          <p:cNvPr id="10" name="Text Placeholder 9"/>
          <p:cNvSpPr>
            <a:spLocks noGrp="1"/>
          </p:cNvSpPr>
          <p:nvPr>
            <p:ph type="body" sz="half" idx="2"/>
          </p:nvPr>
        </p:nvSpPr>
        <p:spPr>
          <a:xfrm>
            <a:off x="34340" y="6053138"/>
            <a:ext cx="5486400" cy="804862"/>
          </a:xfrm>
        </p:spPr>
        <p:txBody>
          <a:bodyPr>
            <a:normAutofit/>
          </a:bodyPr>
          <a:lstStyle/>
          <a:p>
            <a:r>
              <a:rPr lang="en-US" dirty="0"/>
              <a:t>El "Cristo de Chiapas"  </a:t>
            </a:r>
            <a:r>
              <a:rPr lang="en-US" dirty="0" err="1"/>
              <a:t>es</a:t>
            </a:r>
            <a:r>
              <a:rPr lang="en-US" dirty="0"/>
              <a:t> </a:t>
            </a:r>
            <a:r>
              <a:rPr lang="en-US" dirty="0" err="1"/>
              <a:t>una</a:t>
            </a:r>
            <a:r>
              <a:rPr lang="en-US" dirty="0"/>
              <a:t> </a:t>
            </a:r>
            <a:r>
              <a:rPr lang="en-US" dirty="0" err="1"/>
              <a:t>impresionante</a:t>
            </a:r>
            <a:r>
              <a:rPr lang="en-US" dirty="0"/>
              <a:t> </a:t>
            </a:r>
            <a:r>
              <a:rPr lang="en-US" dirty="0" err="1"/>
              <a:t>cruz</a:t>
            </a:r>
            <a:r>
              <a:rPr lang="en-US" dirty="0"/>
              <a:t>, </a:t>
            </a:r>
            <a:r>
              <a:rPr lang="en-US" dirty="0" err="1"/>
              <a:t>forrada</a:t>
            </a:r>
            <a:r>
              <a:rPr lang="en-US" dirty="0"/>
              <a:t> con un </a:t>
            </a:r>
            <a:r>
              <a:rPr lang="en-US" dirty="0" err="1"/>
              <a:t>acero</a:t>
            </a:r>
            <a:r>
              <a:rPr lang="en-US" dirty="0"/>
              <a:t> </a:t>
            </a:r>
            <a:r>
              <a:rPr lang="en-US" dirty="0" err="1"/>
              <a:t>inoxidable</a:t>
            </a:r>
            <a:r>
              <a:rPr lang="en-US" dirty="0"/>
              <a:t> </a:t>
            </a:r>
            <a:r>
              <a:rPr lang="en-US" dirty="0" err="1"/>
              <a:t>coloreado</a:t>
            </a:r>
            <a:r>
              <a:rPr lang="en-US" dirty="0"/>
              <a:t> </a:t>
            </a:r>
            <a:r>
              <a:rPr lang="en-US" dirty="0" err="1"/>
              <a:t>en</a:t>
            </a:r>
            <a:r>
              <a:rPr lang="en-US" dirty="0"/>
              <a:t> </a:t>
            </a:r>
            <a:r>
              <a:rPr lang="en-US" dirty="0" err="1"/>
              <a:t>oro</a:t>
            </a:r>
            <a:r>
              <a:rPr lang="en-US" dirty="0"/>
              <a:t> que </a:t>
            </a:r>
            <a:r>
              <a:rPr lang="en-US" dirty="0" err="1"/>
              <a:t>acentúa</a:t>
            </a:r>
            <a:r>
              <a:rPr lang="en-US" dirty="0"/>
              <a:t> la </a:t>
            </a:r>
            <a:r>
              <a:rPr lang="en-US" dirty="0" err="1"/>
              <a:t>figura</a:t>
            </a:r>
            <a:r>
              <a:rPr lang="en-US" dirty="0"/>
              <a:t> de Cristo y </a:t>
            </a:r>
            <a:r>
              <a:rPr lang="en-US" dirty="0" err="1"/>
              <a:t>brilla</a:t>
            </a:r>
            <a:r>
              <a:rPr lang="en-US" dirty="0"/>
              <a:t> </a:t>
            </a:r>
            <a:r>
              <a:rPr lang="en-US" dirty="0" err="1"/>
              <a:t>reflejando</a:t>
            </a:r>
            <a:r>
              <a:rPr lang="en-US" dirty="0"/>
              <a:t> la luz del sol. </a:t>
            </a:r>
            <a:endParaRPr lang="nl-BE" dirty="0"/>
          </a:p>
        </p:txBody>
      </p:sp>
      <p:sp>
        <p:nvSpPr>
          <p:cNvPr id="11" name="Slide Number Placeholder 10"/>
          <p:cNvSpPr>
            <a:spLocks noGrp="1"/>
          </p:cNvSpPr>
          <p:nvPr>
            <p:ph type="sldNum" sz="quarter" idx="12"/>
          </p:nvPr>
        </p:nvSpPr>
        <p:spPr/>
        <p:txBody>
          <a:bodyPr/>
          <a:lstStyle/>
          <a:p>
            <a:fld id="{387D9DEA-C109-4EC7-BDCC-42D7A05A445D}" type="slidenum">
              <a:rPr lang="fr-FR" smtClean="0"/>
              <a:pPr/>
              <a:t>15</a:t>
            </a:fld>
            <a:endParaRPr lang="fr-FR"/>
          </a:p>
        </p:txBody>
      </p:sp>
      <p:sp>
        <p:nvSpPr>
          <p:cNvPr id="13" name="TextBox 12"/>
          <p:cNvSpPr txBox="1"/>
          <p:nvPr/>
        </p:nvSpPr>
        <p:spPr>
          <a:xfrm>
            <a:off x="4572000" y="0"/>
            <a:ext cx="2088232" cy="2092881"/>
          </a:xfrm>
          <a:prstGeom prst="rect">
            <a:avLst/>
          </a:prstGeom>
          <a:noFill/>
        </p:spPr>
        <p:txBody>
          <a:bodyPr wrap="square" rtlCol="0">
            <a:spAutoFit/>
          </a:bodyPr>
          <a:lstStyle/>
          <a:p>
            <a:r>
              <a:rPr lang="nl-BE" sz="1400" b="1" dirty="0"/>
              <a:t>Localizacion:</a:t>
            </a:r>
          </a:p>
          <a:p>
            <a:r>
              <a:rPr lang="es-ES" sz="1200" dirty="0"/>
              <a:t>Tuxtla </a:t>
            </a:r>
            <a:r>
              <a:rPr lang="es-ES" sz="1200" dirty="0" err="1"/>
              <a:t>Gutierrez</a:t>
            </a:r>
            <a:r>
              <a:rPr lang="es-ES" sz="1200" dirty="0"/>
              <a:t>, </a:t>
            </a:r>
            <a:r>
              <a:rPr lang="es-ES" sz="1200" dirty="0" err="1"/>
              <a:t>Mexico</a:t>
            </a:r>
            <a:endParaRPr lang="nl-BE" sz="1200" b="1" dirty="0"/>
          </a:p>
          <a:p>
            <a:r>
              <a:rPr lang="nl-BE" sz="1400" b="1" dirty="0"/>
              <a:t>Material:</a:t>
            </a:r>
          </a:p>
          <a:p>
            <a:r>
              <a:rPr lang="nl-BE" sz="1200" dirty="0"/>
              <a:t>Acero inoxidable recubierto</a:t>
            </a:r>
          </a:p>
          <a:p>
            <a:r>
              <a:rPr lang="nl-BE" sz="1400" b="1" dirty="0"/>
              <a:t>Dimensiones:</a:t>
            </a:r>
          </a:p>
          <a:p>
            <a:r>
              <a:rPr lang="nl-BE" sz="1200" dirty="0"/>
              <a:t>48m (62m contando la base)</a:t>
            </a:r>
          </a:p>
          <a:p>
            <a:r>
              <a:rPr lang="nl-BE" sz="1400" b="1" dirty="0"/>
              <a:t>Peso:</a:t>
            </a:r>
          </a:p>
          <a:p>
            <a:r>
              <a:rPr lang="nl-BE" sz="1200" dirty="0"/>
              <a:t>2000 toneladas</a:t>
            </a:r>
          </a:p>
          <a:p>
            <a:r>
              <a:rPr lang="nl-BE" sz="1400" b="1" dirty="0"/>
              <a:t>Año construcción:</a:t>
            </a:r>
          </a:p>
          <a:p>
            <a:r>
              <a:rPr lang="nl-BE" sz="1200" dirty="0"/>
              <a:t>2007</a:t>
            </a:r>
          </a:p>
        </p:txBody>
      </p:sp>
      <p:pic>
        <p:nvPicPr>
          <p:cNvPr id="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247" b="10229"/>
          <a:stretch/>
        </p:blipFill>
        <p:spPr bwMode="auto">
          <a:xfrm>
            <a:off x="5823" y="0"/>
            <a:ext cx="4259340" cy="558924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44175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2" y="5311917"/>
            <a:ext cx="5486400" cy="514553"/>
          </a:xfrm>
        </p:spPr>
        <p:txBody>
          <a:bodyPr>
            <a:normAutofit/>
          </a:bodyPr>
          <a:lstStyle/>
          <a:p>
            <a:r>
              <a:rPr lang="fr-FR" dirty="0"/>
              <a:t>Jeff Koons: </a:t>
            </a:r>
            <a:r>
              <a:rPr lang="fr-FR" dirty="0" err="1"/>
              <a:t>Sacred</a:t>
            </a:r>
            <a:r>
              <a:rPr lang="fr-FR" dirty="0"/>
              <a:t> </a:t>
            </a:r>
            <a:r>
              <a:rPr lang="fr-FR" dirty="0" err="1"/>
              <a:t>Heart</a:t>
            </a:r>
            <a:r>
              <a:rPr lang="fr-FR" dirty="0"/>
              <a:t> Red/Gold … </a:t>
            </a:r>
            <a:r>
              <a:rPr lang="fr-FR" baseline="30000" dirty="0"/>
              <a:t>22</a:t>
            </a:r>
          </a:p>
        </p:txBody>
      </p:sp>
      <p:sp>
        <p:nvSpPr>
          <p:cNvPr id="13" name="Text Placeholder 12"/>
          <p:cNvSpPr>
            <a:spLocks noGrp="1"/>
          </p:cNvSpPr>
          <p:nvPr>
            <p:ph type="body" sz="half" idx="2"/>
          </p:nvPr>
        </p:nvSpPr>
        <p:spPr>
          <a:xfrm>
            <a:off x="-1323" y="5955874"/>
            <a:ext cx="5486400" cy="804862"/>
          </a:xfrm>
        </p:spPr>
        <p:txBody>
          <a:bodyPr>
            <a:normAutofit/>
          </a:bodyPr>
          <a:lstStyle/>
          <a:p>
            <a:r>
              <a:rPr lang="en-US" i="1" dirty="0"/>
              <a:t>“….</a:t>
            </a:r>
            <a:r>
              <a:rPr lang="en-US" i="1" dirty="0" err="1"/>
              <a:t>comentarios</a:t>
            </a:r>
            <a:r>
              <a:rPr lang="en-US" i="1" dirty="0"/>
              <a:t> </a:t>
            </a:r>
            <a:r>
              <a:rPr lang="en-US" i="1" dirty="0" err="1"/>
              <a:t>ácidos</a:t>
            </a:r>
            <a:r>
              <a:rPr lang="en-US" i="1" dirty="0"/>
              <a:t> </a:t>
            </a:r>
            <a:r>
              <a:rPr lang="en-US" i="1" dirty="0" err="1"/>
              <a:t>sobre</a:t>
            </a:r>
            <a:r>
              <a:rPr lang="en-US" i="1" dirty="0"/>
              <a:t> la </a:t>
            </a:r>
            <a:r>
              <a:rPr lang="en-US" i="1" dirty="0" err="1"/>
              <a:t>degradacion</a:t>
            </a:r>
            <a:r>
              <a:rPr lang="en-US" i="1" dirty="0"/>
              <a:t> </a:t>
            </a:r>
            <a:r>
              <a:rPr lang="en-US" i="1" dirty="0" err="1"/>
              <a:t>comercial</a:t>
            </a:r>
            <a:r>
              <a:rPr lang="en-US" i="1" dirty="0"/>
              <a:t> de las </a:t>
            </a:r>
            <a:r>
              <a:rPr lang="en-US" i="1" dirty="0" err="1"/>
              <a:t>emociones</a:t>
            </a:r>
            <a:r>
              <a:rPr lang="en-US" i="1" dirty="0"/>
              <a:t> y </a:t>
            </a:r>
            <a:r>
              <a:rPr lang="en-US" i="1" dirty="0" err="1"/>
              <a:t>experiencias</a:t>
            </a:r>
            <a:r>
              <a:rPr lang="en-US" i="1" dirty="0"/>
              <a:t> </a:t>
            </a:r>
            <a:r>
              <a:rPr lang="en-US" i="1" dirty="0" err="1"/>
              <a:t>religiosas</a:t>
            </a:r>
            <a:r>
              <a:rPr lang="en-US" i="1" dirty="0"/>
              <a:t>.”</a:t>
            </a:r>
          </a:p>
          <a:p>
            <a:r>
              <a:rPr lang="en-US" dirty="0"/>
              <a:t>(NY Times) </a:t>
            </a:r>
            <a:endParaRPr lang="fr-FR" dirty="0"/>
          </a:p>
          <a:p>
            <a:endParaRPr lang="nl-BE" dirty="0"/>
          </a:p>
        </p:txBody>
      </p:sp>
      <p:sp>
        <p:nvSpPr>
          <p:cNvPr id="15" name="TextBox 14"/>
          <p:cNvSpPr txBox="1"/>
          <p:nvPr/>
        </p:nvSpPr>
        <p:spPr>
          <a:xfrm>
            <a:off x="7197566" y="0"/>
            <a:ext cx="1622906" cy="2846933"/>
          </a:xfrm>
          <a:prstGeom prst="rect">
            <a:avLst/>
          </a:prstGeom>
          <a:noFill/>
        </p:spPr>
        <p:txBody>
          <a:bodyPr wrap="square" rtlCol="0">
            <a:spAutoFit/>
          </a:bodyPr>
          <a:lstStyle/>
          <a:p>
            <a:r>
              <a:rPr lang="nl-BE" sz="1400" b="1" dirty="0"/>
              <a:t>Localización:</a:t>
            </a:r>
          </a:p>
          <a:p>
            <a:r>
              <a:rPr lang="en-US" sz="1100" dirty="0"/>
              <a:t>New York, USA</a:t>
            </a:r>
            <a:endParaRPr lang="nl-BE" sz="1100" b="1" dirty="0"/>
          </a:p>
          <a:p>
            <a:r>
              <a:rPr lang="nl-BE" sz="1400" b="1" dirty="0"/>
              <a:t>Material:</a:t>
            </a:r>
          </a:p>
          <a:p>
            <a:r>
              <a:rPr lang="en-US" sz="1200" dirty="0" err="1"/>
              <a:t>Acero</a:t>
            </a:r>
            <a:r>
              <a:rPr lang="en-US" sz="1200" dirty="0"/>
              <a:t> </a:t>
            </a:r>
            <a:r>
              <a:rPr lang="en-US" sz="1200" dirty="0" err="1"/>
              <a:t>inoxidable</a:t>
            </a:r>
            <a:r>
              <a:rPr lang="en-US" sz="1200" dirty="0"/>
              <a:t> de alto </a:t>
            </a:r>
            <a:r>
              <a:rPr lang="en-US" sz="1200" dirty="0" err="1"/>
              <a:t>contenido</a:t>
            </a:r>
            <a:r>
              <a:rPr lang="en-US" sz="1200" dirty="0"/>
              <a:t> </a:t>
            </a:r>
            <a:r>
              <a:rPr lang="en-US" sz="1200" dirty="0" err="1"/>
              <a:t>en</a:t>
            </a:r>
            <a:r>
              <a:rPr lang="en-US" sz="1200" dirty="0"/>
              <a:t> </a:t>
            </a:r>
            <a:r>
              <a:rPr lang="en-US" sz="1200" dirty="0" err="1"/>
              <a:t>Cromo</a:t>
            </a:r>
            <a:r>
              <a:rPr lang="en-US" sz="1200" dirty="0"/>
              <a:t> con </a:t>
            </a:r>
            <a:r>
              <a:rPr lang="en-US" sz="1200" dirty="0" err="1"/>
              <a:t>una</a:t>
            </a:r>
            <a:r>
              <a:rPr lang="en-US" sz="1200" dirty="0"/>
              <a:t> </a:t>
            </a:r>
            <a:r>
              <a:rPr lang="en-US" sz="1200" dirty="0" err="1"/>
              <a:t>cubierta</a:t>
            </a:r>
            <a:r>
              <a:rPr lang="en-US" sz="1200" dirty="0"/>
              <a:t> </a:t>
            </a:r>
            <a:r>
              <a:rPr lang="en-US" sz="1200" dirty="0" err="1"/>
              <a:t>transparente</a:t>
            </a:r>
            <a:endParaRPr lang="en-US" sz="1200" dirty="0"/>
          </a:p>
          <a:p>
            <a:r>
              <a:rPr lang="nl-BE" sz="1400" b="1" dirty="0"/>
              <a:t>Dimensiones:</a:t>
            </a:r>
          </a:p>
          <a:p>
            <a:r>
              <a:rPr lang="en-US" sz="1200" dirty="0"/>
              <a:t>357 x 218 x 121 cm</a:t>
            </a:r>
            <a:endParaRPr lang="nl-BE" sz="1200" b="1" dirty="0"/>
          </a:p>
          <a:p>
            <a:r>
              <a:rPr lang="nl-BE" sz="1400" b="1" dirty="0"/>
              <a:t>Peso:</a:t>
            </a:r>
          </a:p>
          <a:p>
            <a:endParaRPr lang="nl-BE" sz="1400" b="1" dirty="0"/>
          </a:p>
          <a:p>
            <a:r>
              <a:rPr lang="nl-BE" sz="1400" b="1" dirty="0"/>
              <a:t>Year created:</a:t>
            </a:r>
          </a:p>
          <a:p>
            <a:r>
              <a:rPr lang="en-US" sz="1200" dirty="0"/>
              <a:t>1 de 5 </a:t>
            </a:r>
            <a:r>
              <a:rPr lang="en-US" sz="1200" dirty="0" err="1"/>
              <a:t>versiones</a:t>
            </a:r>
            <a:r>
              <a:rPr lang="en-US" sz="1200" dirty="0"/>
              <a:t> </a:t>
            </a:r>
            <a:r>
              <a:rPr lang="en-US" sz="1200" dirty="0" err="1"/>
              <a:t>únicas</a:t>
            </a:r>
            <a:r>
              <a:rPr lang="en-US" sz="1200" dirty="0"/>
              <a:t> 1994–2007</a:t>
            </a:r>
            <a:endParaRPr lang="nl-BE" sz="1200" b="1" dirty="0"/>
          </a:p>
        </p:txBody>
      </p:sp>
      <p:sp>
        <p:nvSpPr>
          <p:cNvPr id="14" name="Slide Number Placeholder 13"/>
          <p:cNvSpPr>
            <a:spLocks noGrp="1"/>
          </p:cNvSpPr>
          <p:nvPr>
            <p:ph type="sldNum" sz="quarter" idx="12"/>
          </p:nvPr>
        </p:nvSpPr>
        <p:spPr/>
        <p:txBody>
          <a:bodyPr/>
          <a:lstStyle/>
          <a:p>
            <a:fld id="{387D9DEA-C109-4EC7-BDCC-42D7A05A445D}" type="slidenum">
              <a:rPr lang="fr-FR" smtClean="0"/>
              <a:t>16</a:t>
            </a:fld>
            <a:endParaRPr lang="fr-FR"/>
          </a:p>
        </p:txBody>
      </p:sp>
      <p:pic>
        <p:nvPicPr>
          <p:cNvPr id="2050" name="Picture 2" descr="https://c2.staticflickr.com/4/3187/2609927761_18c3069d75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4" y="-3534"/>
            <a:ext cx="7072989" cy="530474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9054" y="5062050"/>
            <a:ext cx="3250271" cy="17876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57275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0664"/>
            <a:ext cx="5486400" cy="566738"/>
          </a:xfrm>
        </p:spPr>
        <p:txBody>
          <a:bodyPr/>
          <a:lstStyle/>
          <a:p>
            <a:r>
              <a:rPr lang="fr-FR" dirty="0"/>
              <a:t>Gil </a:t>
            </a:r>
            <a:r>
              <a:rPr lang="fr-FR" dirty="0" err="1"/>
              <a:t>Bruvel</a:t>
            </a:r>
            <a:r>
              <a:rPr lang="fr-FR" dirty="0"/>
              <a:t>: </a:t>
            </a:r>
            <a:r>
              <a:rPr lang="fr-FR" dirty="0" err="1"/>
              <a:t>Dichotomy</a:t>
            </a:r>
            <a:r>
              <a:rPr lang="fr-FR" dirty="0"/>
              <a:t> </a:t>
            </a:r>
            <a:r>
              <a:rPr lang="fr-FR" baseline="30000" dirty="0"/>
              <a:t>23</a:t>
            </a:r>
          </a:p>
        </p:txBody>
      </p:sp>
      <p:sp>
        <p:nvSpPr>
          <p:cNvPr id="12" name="Text Placeholder 11"/>
          <p:cNvSpPr>
            <a:spLocks noGrp="1"/>
          </p:cNvSpPr>
          <p:nvPr>
            <p:ph type="body" sz="half" idx="2"/>
          </p:nvPr>
        </p:nvSpPr>
        <p:spPr>
          <a:xfrm>
            <a:off x="-9211" y="5342632"/>
            <a:ext cx="7416824" cy="1512168"/>
          </a:xfrm>
        </p:spPr>
        <p:txBody>
          <a:bodyPr>
            <a:normAutofit lnSpcReduction="10000"/>
          </a:bodyPr>
          <a:lstStyle/>
          <a:p>
            <a:pPr algn="just"/>
            <a:r>
              <a:rPr lang="en-US" dirty="0" err="1"/>
              <a:t>Inspirado</a:t>
            </a:r>
            <a:r>
              <a:rPr lang="en-US" dirty="0"/>
              <a:t> </a:t>
            </a:r>
            <a:r>
              <a:rPr lang="en-US" dirty="0" err="1"/>
              <a:t>en</a:t>
            </a:r>
            <a:r>
              <a:rPr lang="en-US" dirty="0"/>
              <a:t> las </a:t>
            </a:r>
            <a:r>
              <a:rPr lang="en-US" dirty="0" err="1"/>
              <a:t>complejidades</a:t>
            </a:r>
            <a:r>
              <a:rPr lang="en-US" dirty="0"/>
              <a:t> de </a:t>
            </a:r>
            <a:r>
              <a:rPr lang="en-US" dirty="0" err="1"/>
              <a:t>vivir</a:t>
            </a:r>
            <a:r>
              <a:rPr lang="en-US" dirty="0"/>
              <a:t> </a:t>
            </a:r>
            <a:r>
              <a:rPr lang="en-US" dirty="0" err="1"/>
              <a:t>plenamente</a:t>
            </a:r>
            <a:r>
              <a:rPr lang="en-US" dirty="0"/>
              <a:t> </a:t>
            </a:r>
            <a:r>
              <a:rPr lang="en-US" dirty="0" err="1"/>
              <a:t>en</a:t>
            </a:r>
            <a:r>
              <a:rPr lang="en-US" dirty="0"/>
              <a:t> </a:t>
            </a:r>
            <a:r>
              <a:rPr lang="en-US" dirty="0" err="1"/>
              <a:t>muchos</a:t>
            </a:r>
            <a:r>
              <a:rPr lang="en-US" dirty="0"/>
              <a:t> </a:t>
            </a:r>
            <a:r>
              <a:rPr lang="en-US" dirty="0" err="1"/>
              <a:t>mundos</a:t>
            </a:r>
            <a:r>
              <a:rPr lang="en-US" dirty="0"/>
              <a:t> a la </a:t>
            </a:r>
            <a:r>
              <a:rPr lang="en-US" dirty="0" err="1"/>
              <a:t>vez</a:t>
            </a:r>
            <a:r>
              <a:rPr lang="en-US" dirty="0"/>
              <a:t>, Dichotomy </a:t>
            </a:r>
            <a:r>
              <a:rPr lang="en-US" dirty="0" err="1"/>
              <a:t>plantea</a:t>
            </a:r>
            <a:r>
              <a:rPr lang="en-US" dirty="0"/>
              <a:t> </a:t>
            </a:r>
            <a:r>
              <a:rPr lang="en-US" dirty="0" err="1"/>
              <a:t>una</a:t>
            </a:r>
            <a:r>
              <a:rPr lang="en-US" dirty="0"/>
              <a:t> </a:t>
            </a:r>
            <a:r>
              <a:rPr lang="en-US" dirty="0" err="1"/>
              <a:t>reflexion</a:t>
            </a:r>
            <a:r>
              <a:rPr lang="en-US" dirty="0"/>
              <a:t> </a:t>
            </a:r>
            <a:r>
              <a:rPr lang="en-US" dirty="0" err="1"/>
              <a:t>sobre</a:t>
            </a:r>
            <a:r>
              <a:rPr lang="en-US" dirty="0"/>
              <a:t> el </a:t>
            </a:r>
            <a:r>
              <a:rPr lang="en-US" dirty="0" err="1"/>
              <a:t>tema</a:t>
            </a:r>
            <a:r>
              <a:rPr lang="en-US" dirty="0"/>
              <a:t> y </a:t>
            </a:r>
            <a:r>
              <a:rPr lang="en-US" dirty="0" err="1"/>
              <a:t>celebra</a:t>
            </a:r>
            <a:r>
              <a:rPr lang="en-US" dirty="0"/>
              <a:t> la natural </a:t>
            </a:r>
            <a:r>
              <a:rPr lang="en-US" dirty="0" err="1"/>
              <a:t>dualidad</a:t>
            </a:r>
            <a:r>
              <a:rPr lang="en-US" dirty="0"/>
              <a:t> de la </a:t>
            </a:r>
            <a:r>
              <a:rPr lang="en-US" dirty="0" err="1"/>
              <a:t>existencia</a:t>
            </a:r>
            <a:r>
              <a:rPr lang="en-US" dirty="0"/>
              <a:t>. </a:t>
            </a:r>
            <a:r>
              <a:rPr lang="en-US" dirty="0" err="1"/>
              <a:t>Compuesta</a:t>
            </a:r>
            <a:r>
              <a:rPr lang="en-US" dirty="0"/>
              <a:t> de “</a:t>
            </a:r>
            <a:r>
              <a:rPr lang="en-US" dirty="0" err="1"/>
              <a:t>franjas</a:t>
            </a:r>
            <a:r>
              <a:rPr lang="en-US" dirty="0"/>
              <a:t> de </a:t>
            </a:r>
            <a:r>
              <a:rPr lang="en-US" dirty="0" err="1"/>
              <a:t>energía</a:t>
            </a:r>
            <a:r>
              <a:rPr lang="en-US" dirty="0"/>
              <a:t>” que </a:t>
            </a:r>
            <a:r>
              <a:rPr lang="en-US" dirty="0" err="1"/>
              <a:t>buscan</a:t>
            </a:r>
            <a:r>
              <a:rPr lang="en-US" dirty="0"/>
              <a:t> </a:t>
            </a:r>
            <a:r>
              <a:rPr lang="en-US" dirty="0" err="1"/>
              <a:t>capturar</a:t>
            </a:r>
            <a:r>
              <a:rPr lang="en-US" dirty="0"/>
              <a:t> el </a:t>
            </a:r>
            <a:r>
              <a:rPr lang="en-US" dirty="0" err="1"/>
              <a:t>proceso</a:t>
            </a:r>
            <a:r>
              <a:rPr lang="en-US" dirty="0"/>
              <a:t> de </a:t>
            </a:r>
            <a:r>
              <a:rPr lang="en-US" dirty="0" err="1"/>
              <a:t>integrar</a:t>
            </a:r>
            <a:r>
              <a:rPr lang="en-US" dirty="0"/>
              <a:t> </a:t>
            </a:r>
            <a:r>
              <a:rPr lang="en-US" dirty="0" err="1"/>
              <a:t>todos</a:t>
            </a:r>
            <a:r>
              <a:rPr lang="en-US" dirty="0"/>
              <a:t> </a:t>
            </a:r>
            <a:r>
              <a:rPr lang="en-US" dirty="0" err="1"/>
              <a:t>los</a:t>
            </a:r>
            <a:r>
              <a:rPr lang="en-US" dirty="0"/>
              <a:t> </a:t>
            </a:r>
            <a:r>
              <a:rPr lang="en-US" dirty="0" err="1"/>
              <a:t>niveles</a:t>
            </a:r>
            <a:r>
              <a:rPr lang="en-US" dirty="0"/>
              <a:t> del </a:t>
            </a:r>
            <a:r>
              <a:rPr lang="en-US" dirty="0" err="1"/>
              <a:t>ser</a:t>
            </a:r>
            <a:r>
              <a:rPr lang="en-US" dirty="0"/>
              <a:t> con el </a:t>
            </a:r>
            <a:r>
              <a:rPr lang="en-US" dirty="0" err="1"/>
              <a:t>objetivo</a:t>
            </a:r>
            <a:r>
              <a:rPr lang="en-US" dirty="0"/>
              <a:t> de </a:t>
            </a:r>
            <a:r>
              <a:rPr lang="en-US" dirty="0" err="1"/>
              <a:t>lograr</a:t>
            </a:r>
            <a:r>
              <a:rPr lang="en-US" dirty="0"/>
              <a:t> la </a:t>
            </a:r>
            <a:r>
              <a:rPr lang="en-US" dirty="0" err="1"/>
              <a:t>plenitud</a:t>
            </a:r>
            <a:r>
              <a:rPr lang="en-US" dirty="0"/>
              <a:t> </a:t>
            </a:r>
            <a:r>
              <a:rPr lang="en-US" dirty="0" err="1"/>
              <a:t>humana</a:t>
            </a:r>
            <a:r>
              <a:rPr lang="en-US" dirty="0"/>
              <a:t>, la </a:t>
            </a:r>
            <a:r>
              <a:rPr lang="en-US" dirty="0" err="1"/>
              <a:t>escultura</a:t>
            </a:r>
            <a:r>
              <a:rPr lang="en-US" dirty="0"/>
              <a:t> </a:t>
            </a:r>
            <a:r>
              <a:rPr lang="en-US" dirty="0" err="1"/>
              <a:t>refleja</a:t>
            </a:r>
            <a:r>
              <a:rPr lang="en-US" dirty="0"/>
              <a:t> la </a:t>
            </a:r>
            <a:r>
              <a:rPr lang="en-US" dirty="0" err="1"/>
              <a:t>fuerza</a:t>
            </a:r>
            <a:r>
              <a:rPr lang="en-US" dirty="0"/>
              <a:t> natural y la </a:t>
            </a:r>
            <a:r>
              <a:rPr lang="en-US" dirty="0" err="1"/>
              <a:t>silenciosa</a:t>
            </a:r>
            <a:r>
              <a:rPr lang="en-US" dirty="0"/>
              <a:t> </a:t>
            </a:r>
            <a:r>
              <a:rPr lang="en-US" dirty="0" err="1"/>
              <a:t>majestuosidad</a:t>
            </a:r>
            <a:r>
              <a:rPr lang="en-US" dirty="0"/>
              <a:t> </a:t>
            </a:r>
            <a:r>
              <a:rPr lang="en-US" dirty="0" err="1"/>
              <a:t>inherente</a:t>
            </a:r>
            <a:r>
              <a:rPr lang="en-US" dirty="0"/>
              <a:t> al </a:t>
            </a:r>
            <a:r>
              <a:rPr lang="en-US" dirty="0" err="1"/>
              <a:t>proceso</a:t>
            </a:r>
            <a:r>
              <a:rPr lang="en-US" dirty="0"/>
              <a:t> de </a:t>
            </a:r>
            <a:r>
              <a:rPr lang="en-US" dirty="0" err="1"/>
              <a:t>integración</a:t>
            </a:r>
            <a:r>
              <a:rPr lang="en-US" dirty="0"/>
              <a:t> de </a:t>
            </a:r>
            <a:r>
              <a:rPr lang="en-US" dirty="0" err="1"/>
              <a:t>los</a:t>
            </a:r>
            <a:r>
              <a:rPr lang="en-US" dirty="0"/>
              <a:t> </a:t>
            </a:r>
            <a:r>
              <a:rPr lang="en-US" dirty="0" err="1"/>
              <a:t>diferentes</a:t>
            </a:r>
            <a:r>
              <a:rPr lang="en-US" dirty="0"/>
              <a:t> </a:t>
            </a:r>
            <a:r>
              <a:rPr lang="en-US" dirty="0" err="1"/>
              <a:t>niveles</a:t>
            </a:r>
            <a:r>
              <a:rPr lang="en-US" dirty="0"/>
              <a:t> de </a:t>
            </a:r>
            <a:r>
              <a:rPr lang="en-US" dirty="0" err="1"/>
              <a:t>existencia</a:t>
            </a:r>
            <a:r>
              <a:rPr lang="en-US" dirty="0"/>
              <a:t>. Como </a:t>
            </a:r>
            <a:r>
              <a:rPr lang="en-US" dirty="0" err="1"/>
              <a:t>resultado</a:t>
            </a:r>
            <a:r>
              <a:rPr lang="en-US" dirty="0"/>
              <a:t>, la </a:t>
            </a:r>
            <a:r>
              <a:rPr lang="en-US" dirty="0" err="1"/>
              <a:t>escultura</a:t>
            </a:r>
            <a:r>
              <a:rPr lang="en-US" dirty="0"/>
              <a:t> </a:t>
            </a:r>
            <a:r>
              <a:rPr lang="en-US" dirty="0" err="1"/>
              <a:t>ocupa</a:t>
            </a:r>
            <a:r>
              <a:rPr lang="en-US" dirty="0"/>
              <a:t> un </a:t>
            </a:r>
            <a:r>
              <a:rPr lang="en-US" dirty="0" err="1"/>
              <a:t>sereno</a:t>
            </a:r>
            <a:r>
              <a:rPr lang="en-US" dirty="0"/>
              <a:t> </a:t>
            </a:r>
            <a:r>
              <a:rPr lang="en-US" dirty="0" err="1"/>
              <a:t>espacio</a:t>
            </a:r>
            <a:r>
              <a:rPr lang="en-US" dirty="0"/>
              <a:t> de </a:t>
            </a:r>
            <a:r>
              <a:rPr lang="en-US" dirty="0" err="1"/>
              <a:t>meditacion</a:t>
            </a:r>
            <a:r>
              <a:rPr lang="en-US" dirty="0"/>
              <a:t> </a:t>
            </a:r>
            <a:r>
              <a:rPr lang="en-US" dirty="0" err="1"/>
              <a:t>abrazando</a:t>
            </a:r>
            <a:r>
              <a:rPr lang="en-US" dirty="0"/>
              <a:t> la </a:t>
            </a:r>
            <a:r>
              <a:rPr lang="en-US" dirty="0" err="1"/>
              <a:t>dicotomia</a:t>
            </a:r>
            <a:r>
              <a:rPr lang="en-US" dirty="0"/>
              <a:t> </a:t>
            </a:r>
            <a:r>
              <a:rPr lang="en-US" dirty="0" err="1"/>
              <a:t>sobre</a:t>
            </a:r>
            <a:r>
              <a:rPr lang="en-US" dirty="0"/>
              <a:t> las </a:t>
            </a:r>
            <a:r>
              <a:rPr lang="en-US" dirty="0" err="1"/>
              <a:t>existencias</a:t>
            </a:r>
            <a:r>
              <a:rPr lang="en-US" dirty="0"/>
              <a:t>: anima y animus, hombre y </a:t>
            </a:r>
            <a:r>
              <a:rPr lang="en-US" dirty="0" err="1"/>
              <a:t>mujer</a:t>
            </a:r>
            <a:r>
              <a:rPr lang="en-US" dirty="0"/>
              <a:t>, </a:t>
            </a:r>
            <a:r>
              <a:rPr lang="en-US" dirty="0" err="1"/>
              <a:t>consciencia</a:t>
            </a:r>
            <a:r>
              <a:rPr lang="en-US" dirty="0"/>
              <a:t> e </a:t>
            </a:r>
            <a:r>
              <a:rPr lang="en-US" dirty="0" err="1"/>
              <a:t>inconsciencia</a:t>
            </a:r>
            <a:r>
              <a:rPr lang="en-US" dirty="0"/>
              <a:t>, </a:t>
            </a:r>
            <a:r>
              <a:rPr lang="en-US" dirty="0" err="1"/>
              <a:t>sueño</a:t>
            </a:r>
            <a:r>
              <a:rPr lang="en-US" dirty="0"/>
              <a:t> y </a:t>
            </a:r>
            <a:r>
              <a:rPr lang="en-US" dirty="0" err="1"/>
              <a:t>despertar</a:t>
            </a:r>
            <a:r>
              <a:rPr lang="en-US" dirty="0"/>
              <a:t>.</a:t>
            </a:r>
            <a:endParaRPr lang="nl-BE" dirty="0"/>
          </a:p>
        </p:txBody>
      </p:sp>
      <p:sp>
        <p:nvSpPr>
          <p:cNvPr id="15" name="TextBox 14"/>
          <p:cNvSpPr txBox="1"/>
          <p:nvPr/>
        </p:nvSpPr>
        <p:spPr>
          <a:xfrm>
            <a:off x="4572000" y="-34286"/>
            <a:ext cx="1800200" cy="2215991"/>
          </a:xfrm>
          <a:prstGeom prst="rect">
            <a:avLst/>
          </a:prstGeom>
          <a:noFill/>
        </p:spPr>
        <p:txBody>
          <a:bodyPr wrap="square" rtlCol="0">
            <a:spAutoFit/>
          </a:bodyPr>
          <a:lstStyle/>
          <a:p>
            <a:r>
              <a:rPr lang="nl-BE" sz="1400" b="1" dirty="0"/>
              <a:t>Localización:</a:t>
            </a:r>
          </a:p>
          <a:p>
            <a:endParaRPr lang="nl-BE" sz="1400" b="1" dirty="0"/>
          </a:p>
          <a:p>
            <a:r>
              <a:rPr lang="nl-BE" sz="1400" b="1" dirty="0"/>
              <a:t>Material:</a:t>
            </a:r>
          </a:p>
          <a:p>
            <a:r>
              <a:rPr lang="nl-BE" sz="1200" dirty="0"/>
              <a:t>Acero inoxidable 316L</a:t>
            </a:r>
          </a:p>
          <a:p>
            <a:r>
              <a:rPr lang="nl-BE" sz="1400" b="1" dirty="0"/>
              <a:t>Dimensiones:</a:t>
            </a:r>
          </a:p>
          <a:p>
            <a:r>
              <a:rPr lang="en-US" sz="1200" dirty="0"/>
              <a:t>71 cm x 41 cm x 41 cm</a:t>
            </a:r>
            <a:endParaRPr lang="nl-BE" sz="1200" b="1" dirty="0"/>
          </a:p>
          <a:p>
            <a:r>
              <a:rPr lang="nl-BE" sz="1400" b="1" dirty="0"/>
              <a:t>Peso:</a:t>
            </a:r>
          </a:p>
          <a:p>
            <a:endParaRPr lang="nl-BE" sz="1400" b="1" dirty="0"/>
          </a:p>
          <a:p>
            <a:r>
              <a:rPr lang="nl-BE" sz="1400" b="1" dirty="0"/>
              <a:t>Año construcción:</a:t>
            </a:r>
          </a:p>
          <a:p>
            <a:endParaRPr lang="nl-BE" sz="1400" b="1" dirty="0"/>
          </a:p>
        </p:txBody>
      </p:sp>
      <p:sp>
        <p:nvSpPr>
          <p:cNvPr id="13" name="Slide Number Placeholder 12"/>
          <p:cNvSpPr>
            <a:spLocks noGrp="1"/>
          </p:cNvSpPr>
          <p:nvPr>
            <p:ph type="sldNum" sz="quarter" idx="12"/>
          </p:nvPr>
        </p:nvSpPr>
        <p:spPr/>
        <p:txBody>
          <a:bodyPr/>
          <a:lstStyle/>
          <a:p>
            <a:fld id="{387D9DEA-C109-4EC7-BDCC-42D7A05A445D}" type="slidenum">
              <a:rPr lang="fr-FR" smtClean="0"/>
              <a:t>17</a:t>
            </a:fld>
            <a:endParaRPr lang="fr-F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978" b="16273"/>
          <a:stretch/>
        </p:blipFill>
        <p:spPr bwMode="auto">
          <a:xfrm>
            <a:off x="-248" y="0"/>
            <a:ext cx="4484191" cy="472983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4892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107504" y="4725144"/>
            <a:ext cx="8784976" cy="566738"/>
          </a:xfrm>
        </p:spPr>
        <p:txBody>
          <a:bodyPr/>
          <a:lstStyle/>
          <a:p>
            <a:r>
              <a:rPr lang="fr-FR" dirty="0"/>
              <a:t>David </a:t>
            </a:r>
            <a:r>
              <a:rPr lang="fr-FR" dirty="0" err="1"/>
              <a:t>Černý</a:t>
            </a:r>
            <a:r>
              <a:rPr lang="fr-FR" dirty="0"/>
              <a:t>: </a:t>
            </a:r>
            <a:r>
              <a:rPr lang="fr-FR" dirty="0" err="1"/>
              <a:t>Metamorphosis</a:t>
            </a:r>
            <a:r>
              <a:rPr lang="fr-FR" dirty="0"/>
              <a:t> </a:t>
            </a:r>
            <a:r>
              <a:rPr lang="fr-FR" baseline="30000" dirty="0"/>
              <a:t>24</a:t>
            </a:r>
          </a:p>
        </p:txBody>
      </p:sp>
      <p:sp>
        <p:nvSpPr>
          <p:cNvPr id="9" name="Text Placeholder 8"/>
          <p:cNvSpPr>
            <a:spLocks noGrp="1"/>
          </p:cNvSpPr>
          <p:nvPr>
            <p:ph type="body" sz="half" idx="2"/>
          </p:nvPr>
        </p:nvSpPr>
        <p:spPr>
          <a:xfrm>
            <a:off x="107504" y="5367338"/>
            <a:ext cx="8784976" cy="1374030"/>
          </a:xfrm>
        </p:spPr>
        <p:txBody>
          <a:bodyPr>
            <a:normAutofit/>
          </a:bodyPr>
          <a:lstStyle/>
          <a:p>
            <a:r>
              <a:rPr lang="en-US" dirty="0"/>
              <a:t>La </a:t>
            </a:r>
            <a:r>
              <a:rPr lang="en-US" dirty="0" err="1"/>
              <a:t>estructura</a:t>
            </a:r>
            <a:r>
              <a:rPr lang="en-US" dirty="0"/>
              <a:t> </a:t>
            </a:r>
            <a:r>
              <a:rPr lang="en-US" dirty="0" err="1"/>
              <a:t>consta</a:t>
            </a:r>
            <a:r>
              <a:rPr lang="en-US" dirty="0"/>
              <a:t> de 7 </a:t>
            </a:r>
            <a:r>
              <a:rPr lang="en-US" dirty="0" err="1"/>
              <a:t>capas</a:t>
            </a:r>
            <a:r>
              <a:rPr lang="en-US" dirty="0"/>
              <a:t> </a:t>
            </a:r>
            <a:r>
              <a:rPr lang="en-US" dirty="0" err="1"/>
              <a:t>separadas</a:t>
            </a:r>
            <a:r>
              <a:rPr lang="en-US" dirty="0"/>
              <a:t> que </a:t>
            </a:r>
            <a:r>
              <a:rPr lang="en-US" dirty="0" err="1"/>
              <a:t>rotan</a:t>
            </a:r>
            <a:r>
              <a:rPr lang="en-US" dirty="0"/>
              <a:t> </a:t>
            </a:r>
            <a:r>
              <a:rPr lang="en-US" dirty="0" err="1"/>
              <a:t>intermitentemente</a:t>
            </a:r>
            <a:r>
              <a:rPr lang="en-US" dirty="0"/>
              <a:t>, </a:t>
            </a:r>
            <a:r>
              <a:rPr lang="en-US" dirty="0" err="1"/>
              <a:t>diseccionando</a:t>
            </a:r>
            <a:r>
              <a:rPr lang="en-US" dirty="0"/>
              <a:t> las </a:t>
            </a:r>
            <a:r>
              <a:rPr lang="en-US" dirty="0" err="1"/>
              <a:t>características</a:t>
            </a:r>
            <a:r>
              <a:rPr lang="en-US" dirty="0"/>
              <a:t> de la </a:t>
            </a:r>
            <a:r>
              <a:rPr lang="en-US" dirty="0" err="1"/>
              <a:t>escultura</a:t>
            </a:r>
            <a:r>
              <a:rPr lang="en-US" dirty="0"/>
              <a:t>. Dispone de </a:t>
            </a:r>
            <a:r>
              <a:rPr lang="en-US" dirty="0" err="1"/>
              <a:t>programas</a:t>
            </a:r>
            <a:r>
              <a:rPr lang="en-US" dirty="0"/>
              <a:t> de control </a:t>
            </a:r>
            <a:r>
              <a:rPr lang="en-US" dirty="0" err="1"/>
              <a:t>atomatizados</a:t>
            </a:r>
            <a:r>
              <a:rPr lang="en-US" dirty="0"/>
              <a:t> para </a:t>
            </a:r>
            <a:r>
              <a:rPr lang="en-US" dirty="0" err="1"/>
              <a:t>realizar</a:t>
            </a:r>
            <a:r>
              <a:rPr lang="en-US" dirty="0"/>
              <a:t> </a:t>
            </a:r>
            <a:r>
              <a:rPr lang="en-US" dirty="0" err="1"/>
              <a:t>diferentes</a:t>
            </a:r>
            <a:r>
              <a:rPr lang="en-US" dirty="0"/>
              <a:t> </a:t>
            </a:r>
            <a:r>
              <a:rPr lang="en-US" dirty="0" err="1"/>
              <a:t>coregrafias</a:t>
            </a:r>
            <a:r>
              <a:rPr lang="en-US" dirty="0"/>
              <a:t>. </a:t>
            </a:r>
            <a:r>
              <a:rPr lang="en-US" dirty="0" err="1"/>
              <a:t>Cada</a:t>
            </a:r>
            <a:r>
              <a:rPr lang="en-US" dirty="0"/>
              <a:t> motor </a:t>
            </a:r>
            <a:r>
              <a:rPr lang="en-US" dirty="0" err="1"/>
              <a:t>tiene</a:t>
            </a:r>
            <a:r>
              <a:rPr lang="en-US" dirty="0"/>
              <a:t> un </a:t>
            </a:r>
            <a:r>
              <a:rPr lang="en-US" dirty="0" err="1"/>
              <a:t>sistema</a:t>
            </a:r>
            <a:r>
              <a:rPr lang="en-US" dirty="0"/>
              <a:t> que le </a:t>
            </a:r>
            <a:r>
              <a:rPr lang="en-US" dirty="0" err="1"/>
              <a:t>permite</a:t>
            </a:r>
            <a:r>
              <a:rPr lang="en-US" dirty="0"/>
              <a:t> </a:t>
            </a:r>
            <a:r>
              <a:rPr lang="en-US" dirty="0" err="1"/>
              <a:t>conocer</a:t>
            </a:r>
            <a:r>
              <a:rPr lang="en-US" dirty="0"/>
              <a:t> la </a:t>
            </a:r>
            <a:r>
              <a:rPr lang="en-US" dirty="0" err="1"/>
              <a:t>posición</a:t>
            </a:r>
            <a:r>
              <a:rPr lang="en-US" dirty="0"/>
              <a:t> de </a:t>
            </a:r>
            <a:r>
              <a:rPr lang="en-US" dirty="0" err="1"/>
              <a:t>cada</a:t>
            </a:r>
            <a:r>
              <a:rPr lang="en-US" dirty="0"/>
              <a:t> </a:t>
            </a:r>
            <a:r>
              <a:rPr lang="en-US" dirty="0" err="1"/>
              <a:t>pieza</a:t>
            </a:r>
            <a:r>
              <a:rPr lang="en-US" dirty="0"/>
              <a:t> </a:t>
            </a:r>
            <a:r>
              <a:rPr lang="en-US" dirty="0" err="1"/>
              <a:t>en</a:t>
            </a:r>
            <a:r>
              <a:rPr lang="en-US" dirty="0"/>
              <a:t> </a:t>
            </a:r>
            <a:r>
              <a:rPr lang="en-US" dirty="0" err="1"/>
              <a:t>cada</a:t>
            </a:r>
            <a:r>
              <a:rPr lang="en-US" dirty="0"/>
              <a:t> </a:t>
            </a:r>
            <a:r>
              <a:rPr lang="en-US" dirty="0" err="1"/>
              <a:t>momento</a:t>
            </a:r>
            <a:r>
              <a:rPr lang="en-US" dirty="0"/>
              <a:t>, </a:t>
            </a:r>
            <a:r>
              <a:rPr lang="en-US" dirty="0" err="1"/>
              <a:t>permitiendole</a:t>
            </a:r>
            <a:r>
              <a:rPr lang="en-US" dirty="0"/>
              <a:t> mover </a:t>
            </a:r>
            <a:r>
              <a:rPr lang="en-US" dirty="0" err="1"/>
              <a:t>cada</a:t>
            </a:r>
            <a:r>
              <a:rPr lang="en-US" dirty="0"/>
              <a:t> </a:t>
            </a:r>
            <a:r>
              <a:rPr lang="en-US" dirty="0" err="1"/>
              <a:t>una</a:t>
            </a:r>
            <a:r>
              <a:rPr lang="en-US" dirty="0"/>
              <a:t> de </a:t>
            </a:r>
            <a:r>
              <a:rPr lang="en-US" dirty="0" err="1"/>
              <a:t>ellas</a:t>
            </a:r>
            <a:r>
              <a:rPr lang="en-US" dirty="0"/>
              <a:t> </a:t>
            </a:r>
            <a:r>
              <a:rPr lang="en-US" dirty="0" err="1"/>
              <a:t>durante</a:t>
            </a:r>
            <a:r>
              <a:rPr lang="en-US" dirty="0"/>
              <a:t> las </a:t>
            </a:r>
            <a:r>
              <a:rPr lang="en-US" dirty="0" err="1"/>
              <a:t>secuencias</a:t>
            </a:r>
            <a:r>
              <a:rPr lang="en-US" dirty="0"/>
              <a:t>. Este </a:t>
            </a:r>
            <a:r>
              <a:rPr lang="en-US" dirty="0" err="1"/>
              <a:t>movimiento</a:t>
            </a:r>
            <a:r>
              <a:rPr lang="en-US" dirty="0"/>
              <a:t> </a:t>
            </a:r>
            <a:r>
              <a:rPr lang="en-US" dirty="0" err="1"/>
              <a:t>es</a:t>
            </a:r>
            <a:r>
              <a:rPr lang="en-US" dirty="0"/>
              <a:t> </a:t>
            </a:r>
            <a:r>
              <a:rPr lang="en-US" dirty="0" err="1"/>
              <a:t>controlado</a:t>
            </a:r>
            <a:r>
              <a:rPr lang="en-US" dirty="0"/>
              <a:t> a </a:t>
            </a:r>
            <a:r>
              <a:rPr lang="en-US" dirty="0" err="1"/>
              <a:t>través</a:t>
            </a:r>
            <a:r>
              <a:rPr lang="en-US" dirty="0"/>
              <a:t> de internet </a:t>
            </a:r>
            <a:r>
              <a:rPr lang="en-US" dirty="0" err="1"/>
              <a:t>por</a:t>
            </a:r>
            <a:r>
              <a:rPr lang="en-US" dirty="0"/>
              <a:t> el </a:t>
            </a:r>
            <a:r>
              <a:rPr lang="en-US" dirty="0" err="1"/>
              <a:t>propio</a:t>
            </a:r>
            <a:r>
              <a:rPr lang="en-US" dirty="0"/>
              <a:t> </a:t>
            </a:r>
            <a:r>
              <a:rPr lang="en-US" dirty="0" err="1"/>
              <a:t>diseñador</a:t>
            </a:r>
            <a:r>
              <a:rPr lang="en-US" dirty="0"/>
              <a:t> y </a:t>
            </a:r>
            <a:r>
              <a:rPr lang="en-US" dirty="0" err="1"/>
              <a:t>representa</a:t>
            </a:r>
            <a:r>
              <a:rPr lang="en-US" dirty="0"/>
              <a:t> </a:t>
            </a:r>
            <a:r>
              <a:rPr lang="en-US" dirty="0" err="1"/>
              <a:t>una</a:t>
            </a:r>
            <a:r>
              <a:rPr lang="en-US" dirty="0"/>
              <a:t> </a:t>
            </a:r>
            <a:r>
              <a:rPr lang="en-US" dirty="0" err="1"/>
              <a:t>continuación</a:t>
            </a:r>
            <a:r>
              <a:rPr lang="en-US" dirty="0"/>
              <a:t> de </a:t>
            </a:r>
            <a:r>
              <a:rPr lang="en-US" dirty="0" err="1"/>
              <a:t>sus</a:t>
            </a:r>
            <a:r>
              <a:rPr lang="en-US" dirty="0"/>
              <a:t> </a:t>
            </a:r>
            <a:r>
              <a:rPr lang="en-US" dirty="0" err="1"/>
              <a:t>trabajos</a:t>
            </a:r>
            <a:r>
              <a:rPr lang="en-US" dirty="0"/>
              <a:t> que </a:t>
            </a:r>
            <a:r>
              <a:rPr lang="en-US" dirty="0" err="1"/>
              <a:t>incorpora</a:t>
            </a:r>
            <a:r>
              <a:rPr lang="en-US" dirty="0"/>
              <a:t> </a:t>
            </a:r>
            <a:r>
              <a:rPr lang="en-US" dirty="0" err="1"/>
              <a:t>ingenieria</a:t>
            </a:r>
            <a:r>
              <a:rPr lang="en-US" dirty="0"/>
              <a:t> </a:t>
            </a:r>
            <a:r>
              <a:rPr lang="en-US" dirty="0" err="1"/>
              <a:t>mecánica</a:t>
            </a:r>
            <a:r>
              <a:rPr lang="en-US" dirty="0"/>
              <a:t> e </a:t>
            </a:r>
            <a:r>
              <a:rPr lang="en-US" dirty="0" err="1"/>
              <a:t>informática</a:t>
            </a:r>
            <a:r>
              <a:rPr lang="en-US" dirty="0"/>
              <a:t> a </a:t>
            </a:r>
            <a:r>
              <a:rPr lang="en-US" dirty="0" err="1"/>
              <a:t>sus</a:t>
            </a:r>
            <a:r>
              <a:rPr lang="en-US" dirty="0"/>
              <a:t> </a:t>
            </a:r>
            <a:r>
              <a:rPr lang="en-US" dirty="0" err="1"/>
              <a:t>diseños</a:t>
            </a:r>
            <a:r>
              <a:rPr lang="en-US" dirty="0"/>
              <a:t> </a:t>
            </a:r>
            <a:r>
              <a:rPr lang="en-US" dirty="0" err="1"/>
              <a:t>como</a:t>
            </a:r>
            <a:r>
              <a:rPr lang="en-US" dirty="0"/>
              <a:t> </a:t>
            </a:r>
            <a:r>
              <a:rPr lang="en-US" dirty="0" err="1"/>
              <a:t>una</a:t>
            </a:r>
            <a:r>
              <a:rPr lang="en-US" dirty="0"/>
              <a:t> parte integral del </a:t>
            </a:r>
            <a:r>
              <a:rPr lang="en-US" dirty="0" err="1"/>
              <a:t>mismo</a:t>
            </a:r>
            <a:r>
              <a:rPr lang="en-US" dirty="0"/>
              <a:t>. Un video de la </a:t>
            </a:r>
            <a:r>
              <a:rPr lang="en-US" dirty="0" err="1"/>
              <a:t>escultura</a:t>
            </a:r>
            <a:r>
              <a:rPr lang="en-US" dirty="0"/>
              <a:t> </a:t>
            </a:r>
            <a:r>
              <a:rPr lang="en-US" dirty="0" err="1"/>
              <a:t>en</a:t>
            </a:r>
            <a:r>
              <a:rPr lang="en-US" dirty="0"/>
              <a:t> </a:t>
            </a:r>
            <a:r>
              <a:rPr lang="en-US" dirty="0" err="1"/>
              <a:t>movimiento</a:t>
            </a:r>
            <a:r>
              <a:rPr lang="en-US" dirty="0"/>
              <a:t> </a:t>
            </a:r>
            <a:r>
              <a:rPr lang="en-US" dirty="0" err="1"/>
              <a:t>puede</a:t>
            </a:r>
            <a:r>
              <a:rPr lang="en-US" dirty="0"/>
              <a:t> verse </a:t>
            </a:r>
            <a:r>
              <a:rPr lang="en-US" dirty="0" err="1"/>
              <a:t>en</a:t>
            </a:r>
            <a:r>
              <a:rPr lang="en-US" dirty="0"/>
              <a:t> el </a:t>
            </a:r>
            <a:r>
              <a:rPr lang="en-US" dirty="0" err="1"/>
              <a:t>siguiente</a:t>
            </a:r>
            <a:r>
              <a:rPr lang="en-US" dirty="0"/>
              <a:t> enlace </a:t>
            </a:r>
            <a:r>
              <a:rPr lang="en-US" dirty="0">
                <a:hlinkClick r:id="rId3"/>
              </a:rPr>
              <a:t>www.metalmorphosis.tv</a:t>
            </a:r>
            <a:endParaRPr lang="nl-BE" dirty="0"/>
          </a:p>
        </p:txBody>
      </p:sp>
      <p:sp>
        <p:nvSpPr>
          <p:cNvPr id="5" name="Espace réservé du numéro de diapositive 4"/>
          <p:cNvSpPr>
            <a:spLocks noGrp="1"/>
          </p:cNvSpPr>
          <p:nvPr>
            <p:ph type="sldNum" sz="quarter" idx="12"/>
          </p:nvPr>
        </p:nvSpPr>
        <p:spPr/>
        <p:txBody>
          <a:bodyPr/>
          <a:lstStyle/>
          <a:p>
            <a:fld id="{387D9DEA-C109-4EC7-BDCC-42D7A05A445D}" type="slidenum">
              <a:rPr lang="fr-FR" smtClean="0"/>
              <a:pPr/>
              <a:t>18</a:t>
            </a:fld>
            <a:endParaRPr lang="fr-FR"/>
          </a:p>
        </p:txBody>
      </p:sp>
      <p:pic>
        <p:nvPicPr>
          <p:cNvPr id="1026" name="Picture 2" descr="http://twistedsifter.files.wordpress.com/2011/10/metalmorphosis-david-cerny-stainless-steel-head-sculpture-north-carolina-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6227911" cy="467093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6"/>
          <p:cNvSpPr txBox="1"/>
          <p:nvPr/>
        </p:nvSpPr>
        <p:spPr>
          <a:xfrm>
            <a:off x="6372200" y="0"/>
            <a:ext cx="2520280" cy="1354217"/>
          </a:xfrm>
          <a:prstGeom prst="rect">
            <a:avLst/>
          </a:prstGeom>
          <a:noFill/>
        </p:spPr>
        <p:txBody>
          <a:bodyPr wrap="square" rtlCol="0">
            <a:spAutoFit/>
          </a:bodyPr>
          <a:lstStyle/>
          <a:p>
            <a:r>
              <a:rPr lang="nl-BE" sz="1400" b="1" dirty="0"/>
              <a:t>Localizacion: </a:t>
            </a:r>
            <a:r>
              <a:rPr lang="nl-BE" sz="1200" dirty="0"/>
              <a:t>Charlotte, NC, USA</a:t>
            </a:r>
          </a:p>
          <a:p>
            <a:r>
              <a:rPr lang="nl-BE" sz="1400" b="1" dirty="0"/>
              <a:t>Material: </a:t>
            </a:r>
            <a:r>
              <a:rPr lang="nl-BE" sz="1200" dirty="0"/>
              <a:t>Acero inoxidable</a:t>
            </a:r>
            <a:r>
              <a:rPr lang="en-US" sz="1200" dirty="0"/>
              <a:t> </a:t>
            </a:r>
          </a:p>
          <a:p>
            <a:r>
              <a:rPr lang="nl-BE" sz="1400" b="1" dirty="0"/>
              <a:t>Dimensiones: </a:t>
            </a:r>
            <a:r>
              <a:rPr lang="en-US" sz="1200" dirty="0"/>
              <a:t>8 m de </a:t>
            </a:r>
            <a:r>
              <a:rPr lang="en-US" sz="1200" dirty="0" err="1"/>
              <a:t>altura</a:t>
            </a:r>
            <a:endParaRPr lang="nl-BE" sz="1200" b="1" dirty="0"/>
          </a:p>
          <a:p>
            <a:r>
              <a:rPr lang="nl-BE" sz="1400" b="1" dirty="0"/>
              <a:t>Peso: </a:t>
            </a:r>
            <a:r>
              <a:rPr lang="nl-BE" sz="1200" dirty="0"/>
              <a:t>Emplea 14 toneladas de acero inoxidable</a:t>
            </a:r>
          </a:p>
          <a:p>
            <a:r>
              <a:rPr lang="nl-BE" sz="1400" b="1" dirty="0"/>
              <a:t>Año contrstucción: </a:t>
            </a:r>
            <a:r>
              <a:rPr lang="nl-BE" sz="1200" dirty="0"/>
              <a:t>2011</a:t>
            </a:r>
          </a:p>
        </p:txBody>
      </p:sp>
    </p:spTree>
    <p:extLst>
      <p:ext uri="{BB962C8B-B14F-4D97-AF65-F5344CB8AC3E}">
        <p14:creationId xmlns:p14="http://schemas.microsoft.com/office/powerpoint/2010/main" val="361537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68" y="4584660"/>
            <a:ext cx="7200000" cy="576064"/>
          </a:xfrm>
        </p:spPr>
        <p:txBody>
          <a:bodyPr>
            <a:normAutofit/>
          </a:bodyPr>
          <a:lstStyle/>
          <a:p>
            <a:r>
              <a:rPr lang="es-ES_tradnl" dirty="0"/>
              <a:t>Linda </a:t>
            </a:r>
            <a:r>
              <a:rPr lang="es-ES_tradnl" dirty="0" err="1"/>
              <a:t>Bakke</a:t>
            </a:r>
            <a:r>
              <a:rPr lang="es-ES_tradnl" dirty="0"/>
              <a:t>: The Big Elk</a:t>
            </a:r>
            <a:r>
              <a:rPr lang="es-ES_tradnl" baseline="30000" dirty="0"/>
              <a:t>25</a:t>
            </a:r>
            <a:r>
              <a:rPr lang="es-ES_tradnl" dirty="0"/>
              <a:t> (El Gran Alce)</a:t>
            </a:r>
            <a:endParaRPr lang="fr-FR" baseline="30000" dirty="0"/>
          </a:p>
        </p:txBody>
      </p:sp>
      <p:sp>
        <p:nvSpPr>
          <p:cNvPr id="4" name="TextBox 3"/>
          <p:cNvSpPr txBox="1"/>
          <p:nvPr/>
        </p:nvSpPr>
        <p:spPr>
          <a:xfrm>
            <a:off x="-5012" y="5255145"/>
            <a:ext cx="8825483" cy="1292662"/>
          </a:xfrm>
          <a:prstGeom prst="rect">
            <a:avLst/>
          </a:prstGeom>
          <a:noFill/>
        </p:spPr>
        <p:txBody>
          <a:bodyPr wrap="square" rtlCol="0">
            <a:spAutoFit/>
          </a:bodyPr>
          <a:lstStyle/>
          <a:p>
            <a:r>
              <a:rPr lang="es-ES_tradnl" sz="1300" dirty="0"/>
              <a:t>El Gran Alce, diseñado por la artista noruega Linda </a:t>
            </a:r>
            <a:r>
              <a:rPr lang="es-ES_tradnl" sz="1300" dirty="0" err="1"/>
              <a:t>Bakke</a:t>
            </a:r>
            <a:r>
              <a:rPr lang="es-ES_tradnl" sz="1300" dirty="0"/>
              <a:t>, se alza sobre el área de descanso </a:t>
            </a:r>
            <a:r>
              <a:rPr lang="es-ES_tradnl" sz="1300" dirty="0" err="1"/>
              <a:t>Bjøråa</a:t>
            </a:r>
            <a:r>
              <a:rPr lang="es-ES_tradnl" sz="1300" dirty="0"/>
              <a:t> en </a:t>
            </a:r>
            <a:r>
              <a:rPr lang="es-ES_tradnl" sz="1300" dirty="0" err="1"/>
              <a:t>Stor-Elvdal</a:t>
            </a:r>
            <a:r>
              <a:rPr lang="es-ES_tradnl" sz="1300" dirty="0"/>
              <a:t> una localidad a mitad de camino entre Oslo y Trondheim en Noruega.  Este monumento, aparte de su belleza intrínseca, sirve para captar la atención de los conductores y mejorar la seguridad en carretera al invitarles a parar, estirar las piernas y descansar.  </a:t>
            </a:r>
            <a:endParaRPr lang="en-GB" sz="1300" dirty="0"/>
          </a:p>
          <a:p>
            <a:r>
              <a:rPr lang="es-ES_tradnl" sz="1300" dirty="0"/>
              <a:t>Además el Gran Alce centra la atención en los animales que son un símbolo de la región.</a:t>
            </a:r>
            <a:endParaRPr lang="en-GB" sz="1300" dirty="0"/>
          </a:p>
          <a:p>
            <a:r>
              <a:rPr lang="es-ES_tradnl" sz="1300" dirty="0"/>
              <a:t>El Fondo de Arte de </a:t>
            </a:r>
            <a:r>
              <a:rPr lang="es-ES_tradnl" sz="1300" dirty="0" err="1"/>
              <a:t>Sparebanken</a:t>
            </a:r>
            <a:r>
              <a:rPr lang="es-ES_tradnl" sz="1300" dirty="0"/>
              <a:t> Hedmark proporcionó 2 millones  de coronas noruegas (207.000€) para realizar la escultura.</a:t>
            </a:r>
            <a:endParaRPr lang="en-GB" sz="1300" dirty="0"/>
          </a:p>
          <a:p>
            <a:r>
              <a:rPr lang="es-ES_tradnl" sz="1300" u="sng" dirty="0">
                <a:hlinkClick r:id="rId2"/>
              </a:rPr>
              <a:t>http://lindabakke.webs.com/sculptureskulptur.htm</a:t>
            </a:r>
            <a:endParaRPr lang="en-US" sz="1300" dirty="0"/>
          </a:p>
        </p:txBody>
      </p:sp>
      <p:sp>
        <p:nvSpPr>
          <p:cNvPr id="7" name="TextBox 6"/>
          <p:cNvSpPr txBox="1"/>
          <p:nvPr/>
        </p:nvSpPr>
        <p:spPr>
          <a:xfrm>
            <a:off x="7347772" y="116632"/>
            <a:ext cx="1743220" cy="2308324"/>
          </a:xfrm>
          <a:prstGeom prst="rect">
            <a:avLst/>
          </a:prstGeom>
          <a:noFill/>
        </p:spPr>
        <p:txBody>
          <a:bodyPr wrap="square" rtlCol="0">
            <a:spAutoFit/>
          </a:bodyPr>
          <a:lstStyle/>
          <a:p>
            <a:r>
              <a:rPr lang="es-ES_tradnl" sz="1200" b="1" dirty="0"/>
              <a:t>Ubicación</a:t>
            </a:r>
            <a:r>
              <a:rPr lang="es-ES_tradnl" sz="1200" dirty="0"/>
              <a:t>:</a:t>
            </a:r>
            <a:endParaRPr lang="en-GB" sz="1200" dirty="0"/>
          </a:p>
          <a:p>
            <a:r>
              <a:rPr lang="es-ES_tradnl" sz="1200" dirty="0"/>
              <a:t>A medio camino entre Oslo y Trondheim, Noruega</a:t>
            </a:r>
            <a:endParaRPr lang="en-GB" sz="1200" dirty="0"/>
          </a:p>
          <a:p>
            <a:r>
              <a:rPr lang="es-ES_tradnl" sz="1200" b="1" dirty="0"/>
              <a:t>Material</a:t>
            </a:r>
            <a:r>
              <a:rPr lang="es-ES_tradnl" sz="1200" dirty="0"/>
              <a:t>:</a:t>
            </a:r>
            <a:endParaRPr lang="en-GB" sz="1200" dirty="0"/>
          </a:p>
          <a:p>
            <a:r>
              <a:rPr lang="es-ES_tradnl" sz="1200" dirty="0"/>
              <a:t>Acero inoxidable 316 pulido</a:t>
            </a:r>
            <a:endParaRPr lang="en-GB" sz="1200" dirty="0"/>
          </a:p>
          <a:p>
            <a:r>
              <a:rPr lang="es-ES_tradnl" sz="1200" b="1" dirty="0"/>
              <a:t>Medidas</a:t>
            </a:r>
            <a:r>
              <a:rPr lang="es-ES_tradnl" sz="1200" dirty="0"/>
              <a:t>:</a:t>
            </a:r>
            <a:endParaRPr lang="en-GB" sz="1200" dirty="0"/>
          </a:p>
          <a:p>
            <a:r>
              <a:rPr lang="es-ES_tradnl" sz="1200" dirty="0"/>
              <a:t>H: 10,3 m</a:t>
            </a:r>
            <a:endParaRPr lang="en-GB" sz="1200" dirty="0"/>
          </a:p>
          <a:p>
            <a:r>
              <a:rPr lang="es-ES_tradnl" sz="1200" dirty="0"/>
              <a:t>L: 11,5 m</a:t>
            </a:r>
            <a:endParaRPr lang="en-GB" sz="1200" dirty="0"/>
          </a:p>
          <a:p>
            <a:r>
              <a:rPr lang="es-ES_tradnl" sz="1200" b="1" dirty="0"/>
              <a:t>Peso</a:t>
            </a:r>
            <a:r>
              <a:rPr lang="es-ES_tradnl" sz="1200" dirty="0"/>
              <a:t>:</a:t>
            </a:r>
            <a:endParaRPr lang="en-GB" sz="1200" dirty="0"/>
          </a:p>
          <a:p>
            <a:r>
              <a:rPr lang="es-ES_tradnl" sz="1200" b="1" dirty="0"/>
              <a:t>Año de creación</a:t>
            </a:r>
            <a:r>
              <a:rPr lang="es-ES_tradnl" sz="1200" dirty="0"/>
              <a:t>: 2015</a:t>
            </a:r>
            <a:endParaRPr lang="nl-BE" sz="1200" b="1" dirty="0"/>
          </a:p>
        </p:txBody>
      </p:sp>
      <p:sp>
        <p:nvSpPr>
          <p:cNvPr id="6" name="Slide Number Placeholder 5"/>
          <p:cNvSpPr>
            <a:spLocks noGrp="1"/>
          </p:cNvSpPr>
          <p:nvPr>
            <p:ph type="sldNum" sz="quarter" idx="12"/>
          </p:nvPr>
        </p:nvSpPr>
        <p:spPr/>
        <p:txBody>
          <a:bodyPr/>
          <a:lstStyle/>
          <a:p>
            <a:fld id="{387D9DEA-C109-4EC7-BDCC-42D7A05A445D}" type="slidenum">
              <a:rPr lang="fr-FR" smtClean="0"/>
              <a:t>19</a:t>
            </a:fld>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9" y="0"/>
            <a:ext cx="7353122" cy="4598619"/>
          </a:xfrm>
          <a:prstGeom prst="rect">
            <a:avLst/>
          </a:prstGeom>
          <a:ln>
            <a:solidFill>
              <a:schemeClr val="tx1"/>
            </a:solidFill>
          </a:ln>
        </p:spPr>
      </p:pic>
    </p:spTree>
    <p:extLst>
      <p:ext uri="{BB962C8B-B14F-4D97-AF65-F5344CB8AC3E}">
        <p14:creationId xmlns:p14="http://schemas.microsoft.com/office/powerpoint/2010/main" val="226298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688" y="5103592"/>
            <a:ext cx="7213253" cy="566738"/>
          </a:xfrm>
        </p:spPr>
        <p:txBody>
          <a:bodyPr>
            <a:noAutofit/>
          </a:bodyPr>
          <a:lstStyle/>
          <a:p>
            <a:r>
              <a:rPr lang="fr-FR" dirty="0"/>
              <a:t>Andy Scott: The Kelpies </a:t>
            </a:r>
            <a:r>
              <a:rPr lang="fr-FR" baseline="30000" dirty="0"/>
              <a:t>1,2</a:t>
            </a:r>
          </a:p>
        </p:txBody>
      </p:sp>
      <p:pic>
        <p:nvPicPr>
          <p:cNvPr id="1027"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34" y="0"/>
            <a:ext cx="7200000" cy="508526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434" y="5661248"/>
            <a:ext cx="7200000" cy="1015663"/>
          </a:xfrm>
          <a:prstGeom prst="rect">
            <a:avLst/>
          </a:prstGeom>
          <a:noFill/>
        </p:spPr>
        <p:txBody>
          <a:bodyPr wrap="square" rtlCol="0">
            <a:spAutoFit/>
          </a:bodyPr>
          <a:lstStyle/>
          <a:p>
            <a:pPr algn="just"/>
            <a:r>
              <a:rPr lang="en-US" sz="1200" dirty="0"/>
              <a:t>Andy Scott: “El </a:t>
            </a:r>
            <a:r>
              <a:rPr lang="en-US" sz="1200" dirty="0" err="1"/>
              <a:t>concepto</a:t>
            </a:r>
            <a:r>
              <a:rPr lang="en-US" sz="1200" dirty="0"/>
              <a:t> original de </a:t>
            </a:r>
            <a:r>
              <a:rPr lang="en-US" sz="1200" dirty="0" err="1"/>
              <a:t>los</a:t>
            </a:r>
            <a:r>
              <a:rPr lang="en-US" sz="1200" dirty="0"/>
              <a:t> </a:t>
            </a:r>
            <a:r>
              <a:rPr lang="en-US" sz="1200" dirty="0" err="1"/>
              <a:t>mitológicos</a:t>
            </a:r>
            <a:r>
              <a:rPr lang="en-US" sz="1200" dirty="0"/>
              <a:t> </a:t>
            </a:r>
            <a:r>
              <a:rPr lang="en-US" sz="1200" dirty="0" err="1"/>
              <a:t>caballos</a:t>
            </a:r>
            <a:r>
              <a:rPr lang="en-US" sz="1200" dirty="0"/>
              <a:t> del </a:t>
            </a:r>
            <a:r>
              <a:rPr lang="en-US" sz="1200" dirty="0" err="1"/>
              <a:t>agua</a:t>
            </a:r>
            <a:r>
              <a:rPr lang="en-US" sz="1200" dirty="0"/>
              <a:t> </a:t>
            </a:r>
            <a:r>
              <a:rPr lang="en-US" sz="1200" dirty="0" err="1"/>
              <a:t>fue</a:t>
            </a:r>
            <a:r>
              <a:rPr lang="en-US" sz="1200" dirty="0"/>
              <a:t> un </a:t>
            </a:r>
            <a:r>
              <a:rPr lang="en-US" sz="1200" dirty="0" err="1"/>
              <a:t>punto</a:t>
            </a:r>
            <a:r>
              <a:rPr lang="en-US" sz="1200" dirty="0"/>
              <a:t> de </a:t>
            </a:r>
            <a:r>
              <a:rPr lang="en-US" sz="1200" dirty="0" err="1"/>
              <a:t>partida</a:t>
            </a:r>
            <a:r>
              <a:rPr lang="en-US" sz="1200" dirty="0"/>
              <a:t> </a:t>
            </a:r>
            <a:r>
              <a:rPr lang="en-US" sz="1200" dirty="0" err="1"/>
              <a:t>interesante</a:t>
            </a:r>
            <a:r>
              <a:rPr lang="en-US" sz="1200" dirty="0"/>
              <a:t> para el </a:t>
            </a:r>
            <a:r>
              <a:rPr lang="en-US" sz="1200" dirty="0" err="1"/>
              <a:t>desarrollo</a:t>
            </a:r>
            <a:r>
              <a:rPr lang="en-US" sz="1200" dirty="0"/>
              <a:t> </a:t>
            </a:r>
            <a:r>
              <a:rPr lang="en-US" sz="1200" dirty="0" err="1"/>
              <a:t>artistico</a:t>
            </a:r>
            <a:r>
              <a:rPr lang="en-US" sz="1200" dirty="0"/>
              <a:t> de las </a:t>
            </a:r>
            <a:r>
              <a:rPr lang="en-US" sz="1200" dirty="0" err="1"/>
              <a:t>estructuras</a:t>
            </a:r>
            <a:r>
              <a:rPr lang="en-US" sz="1200" dirty="0"/>
              <a:t>. </a:t>
            </a:r>
            <a:r>
              <a:rPr lang="en-US" sz="1200" dirty="0" err="1"/>
              <a:t>Partiendo</a:t>
            </a:r>
            <a:r>
              <a:rPr lang="en-US" sz="1200" dirty="0"/>
              <a:t> de ese </a:t>
            </a:r>
            <a:r>
              <a:rPr lang="en-US" sz="1200" dirty="0" err="1"/>
              <a:t>concepto</a:t>
            </a:r>
            <a:r>
              <a:rPr lang="en-US" sz="1200" dirty="0"/>
              <a:t>  lo </a:t>
            </a:r>
            <a:r>
              <a:rPr lang="en-US" sz="1200" dirty="0" err="1"/>
              <a:t>desarrolle</a:t>
            </a:r>
            <a:r>
              <a:rPr lang="en-US" sz="1200" dirty="0"/>
              <a:t> </a:t>
            </a:r>
            <a:r>
              <a:rPr lang="en-US" sz="1200" dirty="0" err="1"/>
              <a:t>hacia</a:t>
            </a:r>
            <a:r>
              <a:rPr lang="en-US" sz="1200" dirty="0"/>
              <a:t> </a:t>
            </a:r>
            <a:r>
              <a:rPr lang="en-US" sz="1200" dirty="0" err="1"/>
              <a:t>una</a:t>
            </a:r>
            <a:r>
              <a:rPr lang="en-US" sz="1200" dirty="0"/>
              <a:t> </a:t>
            </a:r>
            <a:r>
              <a:rPr lang="en-US" sz="1200" dirty="0" err="1"/>
              <a:t>respuesta</a:t>
            </a:r>
            <a:r>
              <a:rPr lang="en-US" sz="1200" dirty="0"/>
              <a:t> </a:t>
            </a:r>
            <a:r>
              <a:rPr lang="en-US" sz="1200" dirty="0" err="1"/>
              <a:t>más</a:t>
            </a:r>
            <a:r>
              <a:rPr lang="en-US" sz="1200" dirty="0"/>
              <a:t> </a:t>
            </a:r>
            <a:r>
              <a:rPr lang="en-US" sz="1200" dirty="0" err="1"/>
              <a:t>equina</a:t>
            </a:r>
            <a:r>
              <a:rPr lang="en-US" sz="1200" dirty="0"/>
              <a:t> y </a:t>
            </a:r>
            <a:r>
              <a:rPr lang="en-US" sz="1200" dirty="0" err="1"/>
              <a:t>comptemporanea</a:t>
            </a:r>
            <a:r>
              <a:rPr lang="en-US" sz="1200" dirty="0"/>
              <a:t>, </a:t>
            </a:r>
            <a:r>
              <a:rPr lang="en-US" sz="1200" dirty="0" err="1"/>
              <a:t>moviendome</a:t>
            </a:r>
            <a:r>
              <a:rPr lang="en-US" sz="1200" dirty="0"/>
              <a:t> </a:t>
            </a:r>
            <a:r>
              <a:rPr lang="en-US" sz="1200" dirty="0" err="1"/>
              <a:t>desde</a:t>
            </a:r>
            <a:r>
              <a:rPr lang="en-US" sz="1200" dirty="0"/>
              <a:t> las </a:t>
            </a:r>
            <a:r>
              <a:rPr lang="en-US" sz="1200" dirty="0" err="1"/>
              <a:t>referencias</a:t>
            </a:r>
            <a:r>
              <a:rPr lang="en-US" sz="1200" dirty="0"/>
              <a:t> </a:t>
            </a:r>
            <a:r>
              <a:rPr lang="en-US" sz="1200" dirty="0" err="1"/>
              <a:t>mitológicas</a:t>
            </a:r>
            <a:r>
              <a:rPr lang="en-US" sz="1200" dirty="0"/>
              <a:t> </a:t>
            </a:r>
            <a:r>
              <a:rPr lang="en-US" sz="1200" dirty="0" err="1"/>
              <a:t>hacia</a:t>
            </a:r>
            <a:r>
              <a:rPr lang="en-US" sz="1200" dirty="0"/>
              <a:t> un </a:t>
            </a:r>
            <a:r>
              <a:rPr lang="en-US" sz="1200" dirty="0" err="1"/>
              <a:t>monumento</a:t>
            </a:r>
            <a:r>
              <a:rPr lang="en-US" sz="1200" dirty="0"/>
              <a:t> </a:t>
            </a:r>
            <a:r>
              <a:rPr lang="en-US" sz="1200" dirty="0" err="1"/>
              <a:t>histórico</a:t>
            </a:r>
            <a:r>
              <a:rPr lang="en-US" sz="1200" dirty="0"/>
              <a:t> y social con el fin de </a:t>
            </a:r>
            <a:r>
              <a:rPr lang="en-US" sz="1200" dirty="0" err="1"/>
              <a:t>celebrar</a:t>
            </a:r>
            <a:r>
              <a:rPr lang="en-US" sz="1200" dirty="0"/>
              <a:t> el </a:t>
            </a:r>
            <a:r>
              <a:rPr lang="en-US" sz="1200" dirty="0" err="1"/>
              <a:t>rol</a:t>
            </a:r>
            <a:r>
              <a:rPr lang="en-US" sz="1200" dirty="0"/>
              <a:t> de </a:t>
            </a:r>
            <a:r>
              <a:rPr lang="en-US" sz="1200" dirty="0" err="1"/>
              <a:t>los</a:t>
            </a:r>
            <a:r>
              <a:rPr lang="en-US" sz="1200" dirty="0"/>
              <a:t> </a:t>
            </a:r>
            <a:r>
              <a:rPr lang="en-US" sz="1200" dirty="0" err="1"/>
              <a:t>caballos</a:t>
            </a:r>
            <a:r>
              <a:rPr lang="en-US" sz="1200" dirty="0"/>
              <a:t> </a:t>
            </a:r>
            <a:r>
              <a:rPr lang="en-US" sz="1200" dirty="0" err="1"/>
              <a:t>en</a:t>
            </a:r>
            <a:r>
              <a:rPr lang="en-US" sz="1200" dirty="0"/>
              <a:t> la </a:t>
            </a:r>
            <a:r>
              <a:rPr lang="en-US" sz="1200" dirty="0" err="1"/>
              <a:t>industria</a:t>
            </a:r>
            <a:r>
              <a:rPr lang="en-US" sz="1200" dirty="0"/>
              <a:t> y </a:t>
            </a:r>
            <a:r>
              <a:rPr lang="en-US" sz="1200" dirty="0" err="1"/>
              <a:t>agricultura</a:t>
            </a:r>
            <a:r>
              <a:rPr lang="en-US" sz="1200" dirty="0"/>
              <a:t> </a:t>
            </a:r>
            <a:r>
              <a:rPr lang="en-US" sz="1200" dirty="0" err="1"/>
              <a:t>así</a:t>
            </a:r>
            <a:r>
              <a:rPr lang="en-US" sz="1200" dirty="0"/>
              <a:t> </a:t>
            </a:r>
            <a:r>
              <a:rPr lang="en-US" sz="1200" dirty="0" err="1"/>
              <a:t>como</a:t>
            </a:r>
            <a:r>
              <a:rPr lang="en-US" sz="1200" dirty="0"/>
              <a:t> </a:t>
            </a:r>
            <a:r>
              <a:rPr lang="en-US" sz="1200" dirty="0" err="1"/>
              <a:t>su</a:t>
            </a:r>
            <a:r>
              <a:rPr lang="en-US" sz="1200" dirty="0"/>
              <a:t> </a:t>
            </a:r>
            <a:r>
              <a:rPr lang="en-US" sz="1200" dirty="0" err="1"/>
              <a:t>obvia</a:t>
            </a:r>
            <a:r>
              <a:rPr lang="en-US" sz="1200" dirty="0"/>
              <a:t> </a:t>
            </a:r>
            <a:r>
              <a:rPr lang="en-US" sz="1200" dirty="0" err="1"/>
              <a:t>asociacion</a:t>
            </a:r>
            <a:r>
              <a:rPr lang="en-US" sz="1200" dirty="0"/>
              <a:t> con </a:t>
            </a:r>
            <a:r>
              <a:rPr lang="en-US" sz="1200" dirty="0" err="1"/>
              <a:t>los</a:t>
            </a:r>
            <a:r>
              <a:rPr lang="en-US" sz="1200" dirty="0"/>
              <a:t> </a:t>
            </a:r>
            <a:r>
              <a:rPr lang="en-US" sz="1200" dirty="0" err="1"/>
              <a:t>canales</a:t>
            </a:r>
            <a:r>
              <a:rPr lang="en-US" sz="1200" dirty="0"/>
              <a:t> </a:t>
            </a:r>
            <a:r>
              <a:rPr lang="en-US" sz="1200" dirty="0" err="1"/>
              <a:t>como</a:t>
            </a:r>
            <a:r>
              <a:rPr lang="en-US" sz="1200" dirty="0"/>
              <a:t> </a:t>
            </a:r>
            <a:r>
              <a:rPr lang="en-US" sz="1200" dirty="0" err="1"/>
              <a:t>remolcadores</a:t>
            </a:r>
            <a:r>
              <a:rPr lang="en-US" sz="1200" dirty="0"/>
              <a:t>.”</a:t>
            </a:r>
            <a:endParaRPr lang="en-US" sz="1200" baseline="30000" dirty="0"/>
          </a:p>
        </p:txBody>
      </p:sp>
      <p:sp>
        <p:nvSpPr>
          <p:cNvPr id="6" name="TextBox 5"/>
          <p:cNvSpPr txBox="1"/>
          <p:nvPr/>
        </p:nvSpPr>
        <p:spPr>
          <a:xfrm>
            <a:off x="7197566" y="0"/>
            <a:ext cx="1622906" cy="2646878"/>
          </a:xfrm>
          <a:prstGeom prst="rect">
            <a:avLst/>
          </a:prstGeom>
          <a:noFill/>
        </p:spPr>
        <p:txBody>
          <a:bodyPr wrap="square" rtlCol="0">
            <a:spAutoFit/>
          </a:bodyPr>
          <a:lstStyle/>
          <a:p>
            <a:r>
              <a:rPr lang="nl-BE" sz="1400" b="1" dirty="0"/>
              <a:t>Localización:</a:t>
            </a:r>
          </a:p>
          <a:p>
            <a:r>
              <a:rPr lang="nl-BE" sz="1200" dirty="0"/>
              <a:t>Falkirk, Escocia</a:t>
            </a:r>
          </a:p>
          <a:p>
            <a:r>
              <a:rPr lang="nl-BE" sz="1400" b="1" dirty="0"/>
              <a:t>Material:</a:t>
            </a:r>
          </a:p>
          <a:p>
            <a:r>
              <a:rPr lang="en-US" sz="1200" dirty="0" err="1"/>
              <a:t>Acero</a:t>
            </a:r>
            <a:r>
              <a:rPr lang="en-US" sz="1200" dirty="0"/>
              <a:t> </a:t>
            </a:r>
            <a:r>
              <a:rPr lang="en-US" sz="1200" dirty="0" err="1"/>
              <a:t>estructural</a:t>
            </a:r>
            <a:r>
              <a:rPr lang="en-US" sz="1200" dirty="0"/>
              <a:t> </a:t>
            </a:r>
            <a:r>
              <a:rPr lang="en-US" sz="1200" dirty="0" err="1"/>
              <a:t>recubierto</a:t>
            </a:r>
            <a:r>
              <a:rPr lang="en-US" sz="1200" dirty="0"/>
              <a:t> con </a:t>
            </a:r>
            <a:r>
              <a:rPr lang="en-US" sz="1200" dirty="0" err="1"/>
              <a:t>acero</a:t>
            </a:r>
            <a:r>
              <a:rPr lang="en-US" sz="1200" dirty="0"/>
              <a:t> </a:t>
            </a:r>
            <a:r>
              <a:rPr lang="en-US" sz="1200" dirty="0" err="1"/>
              <a:t>inoxidable</a:t>
            </a:r>
            <a:r>
              <a:rPr lang="en-US" sz="1200" dirty="0"/>
              <a:t> </a:t>
            </a:r>
            <a:r>
              <a:rPr lang="en-US" sz="1200" dirty="0" err="1"/>
              <a:t>tipo</a:t>
            </a:r>
            <a:r>
              <a:rPr lang="en-US" sz="1200" dirty="0"/>
              <a:t> 316L (S31603) </a:t>
            </a:r>
            <a:endParaRPr lang="nl-BE" sz="1200" dirty="0"/>
          </a:p>
          <a:p>
            <a:r>
              <a:rPr lang="nl-BE" sz="1400" b="1" dirty="0"/>
              <a:t>Dimensiones:</a:t>
            </a:r>
          </a:p>
          <a:p>
            <a:r>
              <a:rPr lang="nl-BE" sz="1200" dirty="0"/>
              <a:t>30 metres altura</a:t>
            </a:r>
          </a:p>
          <a:p>
            <a:r>
              <a:rPr lang="nl-BE" sz="1400" b="1" dirty="0"/>
              <a:t>Peso:</a:t>
            </a:r>
          </a:p>
          <a:p>
            <a:r>
              <a:rPr lang="nl-BE" sz="1200" dirty="0"/>
              <a:t>300 tons cada uno</a:t>
            </a:r>
          </a:p>
          <a:p>
            <a:r>
              <a:rPr lang="nl-BE" sz="1400" b="1" dirty="0"/>
              <a:t>Año creación:</a:t>
            </a:r>
          </a:p>
          <a:p>
            <a:r>
              <a:rPr lang="nl-BE" sz="1200" dirty="0"/>
              <a:t>2013</a:t>
            </a:r>
          </a:p>
        </p:txBody>
      </p:sp>
      <p:sp>
        <p:nvSpPr>
          <p:cNvPr id="7" name="Slide Number Placeholder 6"/>
          <p:cNvSpPr>
            <a:spLocks noGrp="1"/>
          </p:cNvSpPr>
          <p:nvPr>
            <p:ph type="sldNum" sz="quarter" idx="12"/>
          </p:nvPr>
        </p:nvSpPr>
        <p:spPr/>
        <p:txBody>
          <a:bodyPr/>
          <a:lstStyle/>
          <a:p>
            <a:fld id="{387D9DEA-C109-4EC7-BDCC-42D7A05A445D}" type="slidenum">
              <a:rPr lang="fr-FR" smtClean="0"/>
              <a:t>2</a:t>
            </a:fld>
            <a:endParaRPr lang="fr-FR"/>
          </a:p>
        </p:txBody>
      </p:sp>
    </p:spTree>
    <p:extLst>
      <p:ext uri="{BB962C8B-B14F-4D97-AF65-F5344CB8AC3E}">
        <p14:creationId xmlns:p14="http://schemas.microsoft.com/office/powerpoint/2010/main" val="3921491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670322"/>
            <a:ext cx="8388424" cy="566738"/>
          </a:xfrm>
        </p:spPr>
        <p:txBody>
          <a:bodyPr>
            <a:normAutofit fontScale="90000"/>
          </a:bodyPr>
          <a:lstStyle/>
          <a:p>
            <a:r>
              <a:rPr lang="fr-FR" dirty="0"/>
              <a:t>Chen </a:t>
            </a:r>
            <a:r>
              <a:rPr lang="fr-FR" dirty="0" err="1"/>
              <a:t>Zhen</a:t>
            </a:r>
            <a:r>
              <a:rPr lang="fr-FR" dirty="0"/>
              <a:t>: La danse de la fontaine émergente  </a:t>
            </a:r>
            <a:r>
              <a:rPr lang="es-ES_tradnl" dirty="0"/>
              <a:t>(La danza de la fuente emergente) </a:t>
            </a:r>
            <a:r>
              <a:rPr lang="es-ES_tradnl" baseline="30000" dirty="0"/>
              <a:t>26</a:t>
            </a:r>
            <a:endParaRPr lang="fr-FR" baseline="30000" dirty="0"/>
          </a:p>
        </p:txBody>
      </p:sp>
      <p:sp>
        <p:nvSpPr>
          <p:cNvPr id="6" name="Text Placeholder 5"/>
          <p:cNvSpPr>
            <a:spLocks noGrp="1"/>
          </p:cNvSpPr>
          <p:nvPr>
            <p:ph type="body" sz="half" idx="2"/>
          </p:nvPr>
        </p:nvSpPr>
        <p:spPr>
          <a:xfrm>
            <a:off x="-18662" y="5237060"/>
            <a:ext cx="8839134" cy="1620940"/>
          </a:xfrm>
        </p:spPr>
        <p:txBody>
          <a:bodyPr>
            <a:noAutofit/>
          </a:bodyPr>
          <a:lstStyle/>
          <a:p>
            <a:r>
              <a:rPr lang="es-ES_tradnl" sz="1200" dirty="0"/>
              <a:t>La Fuente, diseñada por el artista chino-francés recuerda a un dragón que traza su camino alrededor de la plaza, emergiendo y sumergiendo de la calzada. La piel transparente del dragón muestra el agua que fluye dentro. La fuente tiene 3 partes. Un dragón en bajorrelieve que emerge desde la pared de la planta de suministro de agua y se sumerge en el subsuelo.  La segunda y tercera parte del dragón, ambas transparentes, parecen salir arqueadas del asfalto.  El agua a presión fluye dentro y se ilumina de noche.  La fuente fue encargada por la  Ciudad de París en 1999 e inaugurada el 6 de febrero de 2008.  Aunque el artista falleció en el año 2000, dejó bocetos donde especificaba cómo debería ser la fuente y fue completada por </a:t>
            </a:r>
            <a:r>
              <a:rPr lang="es-ES_tradnl" sz="1200" dirty="0" err="1"/>
              <a:t>Xu</a:t>
            </a:r>
            <a:r>
              <a:rPr lang="es-ES_tradnl" sz="1200" dirty="0"/>
              <a:t> Min, esposa y colaboradora del escultor.  La fuente costó 1.200.000€, en gran parte financiada por la Ciudad de París y el Ministerio de Cultura de Francia</a:t>
            </a:r>
            <a:endParaRPr lang="en-GB" sz="1200" dirty="0"/>
          </a:p>
          <a:p>
            <a:r>
              <a:rPr lang="es-ES_tradnl" sz="1200" dirty="0"/>
              <a:t>Fuentes: Wikipedia y </a:t>
            </a:r>
            <a:r>
              <a:rPr lang="es-ES_tradnl" sz="1200" u="sng" dirty="0">
                <a:hlinkClick r:id="rId2"/>
              </a:rPr>
              <a:t>https://www.parisladouce.com/2013/03/paris-la-danse-de-la-fontaine-emergente.html</a:t>
            </a:r>
            <a:endParaRPr lang="en-US" sz="1200" dirty="0"/>
          </a:p>
        </p:txBody>
      </p:sp>
      <p:sp>
        <p:nvSpPr>
          <p:cNvPr id="4" name="AutoShape 2" descr="http://www.gahr-metalart.com/images/metal_wall_art/wall_sculptures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8" name="TextBox 7"/>
          <p:cNvSpPr txBox="1"/>
          <p:nvPr/>
        </p:nvSpPr>
        <p:spPr>
          <a:xfrm>
            <a:off x="7197566" y="0"/>
            <a:ext cx="1622906" cy="1938992"/>
          </a:xfrm>
          <a:prstGeom prst="rect">
            <a:avLst/>
          </a:prstGeom>
          <a:noFill/>
        </p:spPr>
        <p:txBody>
          <a:bodyPr wrap="square" rtlCol="0">
            <a:spAutoFit/>
          </a:bodyPr>
          <a:lstStyle/>
          <a:p>
            <a:r>
              <a:rPr lang="es-ES_tradnl" sz="1200" b="1" dirty="0"/>
              <a:t>Ubicación</a:t>
            </a:r>
            <a:r>
              <a:rPr lang="es-ES_tradnl" sz="1200" dirty="0"/>
              <a:t> : París</a:t>
            </a:r>
            <a:endParaRPr lang="en-GB" sz="1200" dirty="0"/>
          </a:p>
          <a:p>
            <a:r>
              <a:rPr lang="es-ES_tradnl" sz="1200" dirty="0"/>
              <a:t>Plaza Augusta Holmes</a:t>
            </a:r>
            <a:endParaRPr lang="en-GB" sz="1200" dirty="0"/>
          </a:p>
          <a:p>
            <a:r>
              <a:rPr lang="es-ES_tradnl" sz="1200" b="1" dirty="0"/>
              <a:t>Materiales</a:t>
            </a:r>
            <a:r>
              <a:rPr lang="es-ES_tradnl" sz="1200" dirty="0"/>
              <a:t> :</a:t>
            </a:r>
            <a:endParaRPr lang="en-GB" sz="1200" dirty="0"/>
          </a:p>
          <a:p>
            <a:r>
              <a:rPr lang="es-ES_tradnl" sz="1200" dirty="0"/>
              <a:t>Acero inoxidable, cristal y plástico</a:t>
            </a:r>
            <a:endParaRPr lang="en-GB" sz="1200" dirty="0"/>
          </a:p>
          <a:p>
            <a:r>
              <a:rPr lang="es-ES_tradnl" sz="1200" b="1" dirty="0"/>
              <a:t>Medidas</a:t>
            </a:r>
            <a:r>
              <a:rPr lang="es-ES_tradnl" sz="1200" dirty="0"/>
              <a:t> :</a:t>
            </a:r>
            <a:endParaRPr lang="en-GB" sz="1200" dirty="0"/>
          </a:p>
          <a:p>
            <a:r>
              <a:rPr lang="es-ES_tradnl" sz="1200" dirty="0"/>
              <a:t> </a:t>
            </a:r>
            <a:endParaRPr lang="en-GB" sz="1200" dirty="0"/>
          </a:p>
          <a:p>
            <a:r>
              <a:rPr lang="es-ES_tradnl" sz="1200" b="1" dirty="0"/>
              <a:t>Peso</a:t>
            </a:r>
            <a:r>
              <a:rPr lang="es-ES_tradnl" sz="1200" dirty="0"/>
              <a:t> :</a:t>
            </a:r>
            <a:endParaRPr lang="en-GB" sz="1200" dirty="0"/>
          </a:p>
          <a:p>
            <a:r>
              <a:rPr lang="es-ES_tradnl" sz="1200" b="1" dirty="0"/>
              <a:t>Año de creación</a:t>
            </a:r>
            <a:r>
              <a:rPr lang="es-ES_tradnl" sz="1200" dirty="0"/>
              <a:t> :</a:t>
            </a:r>
            <a:endParaRPr lang="en-GB" sz="1200" dirty="0"/>
          </a:p>
          <a:p>
            <a:r>
              <a:rPr lang="es-ES_tradnl" sz="1200" dirty="0"/>
              <a:t>2008</a:t>
            </a:r>
            <a:endParaRPr lang="nl-BE" sz="1200" dirty="0"/>
          </a:p>
        </p:txBody>
      </p:sp>
      <p:sp>
        <p:nvSpPr>
          <p:cNvPr id="7" name="Slide Number Placeholder 6"/>
          <p:cNvSpPr>
            <a:spLocks noGrp="1"/>
          </p:cNvSpPr>
          <p:nvPr>
            <p:ph type="sldNum" sz="quarter" idx="12"/>
          </p:nvPr>
        </p:nvSpPr>
        <p:spPr/>
        <p:txBody>
          <a:bodyPr/>
          <a:lstStyle/>
          <a:p>
            <a:fld id="{387D9DEA-C109-4EC7-BDCC-42D7A05A445D}" type="slidenum">
              <a:rPr lang="fr-FR" smtClean="0"/>
              <a:t>20</a:t>
            </a:fld>
            <a:endParaRPr lang="fr-F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37"/>
            <a:ext cx="7056276" cy="4704184"/>
          </a:xfrm>
          <a:prstGeom prst="rect">
            <a:avLst/>
          </a:prstGeom>
          <a:ln>
            <a:solidFill>
              <a:schemeClr val="tx1"/>
            </a:solidFill>
          </a:ln>
        </p:spPr>
      </p:pic>
    </p:spTree>
    <p:extLst>
      <p:ext uri="{BB962C8B-B14F-4D97-AF65-F5344CB8AC3E}">
        <p14:creationId xmlns:p14="http://schemas.microsoft.com/office/powerpoint/2010/main" val="123924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87D9DEA-C109-4EC7-BDCC-42D7A05A445D}" type="slidenum">
              <a:rPr lang="fr-FR" smtClean="0"/>
              <a:t>21</a:t>
            </a:fld>
            <a:endParaRPr lang="fr-FR"/>
          </a:p>
        </p:txBody>
      </p:sp>
      <p:sp>
        <p:nvSpPr>
          <p:cNvPr id="8" name="Title 1"/>
          <p:cNvSpPr txBox="1">
            <a:spLocks/>
          </p:cNvSpPr>
          <p:nvPr/>
        </p:nvSpPr>
        <p:spPr>
          <a:xfrm>
            <a:off x="107504" y="4470449"/>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000" b="1" dirty="0"/>
              <a:t>Frank Gehry: El pez dorado</a:t>
            </a:r>
            <a:r>
              <a:rPr lang="fr-FR" sz="2000" b="1" baseline="30000" dirty="0"/>
              <a:t>27</a:t>
            </a:r>
          </a:p>
        </p:txBody>
      </p:sp>
      <p:sp>
        <p:nvSpPr>
          <p:cNvPr id="9" name="Text Placeholder 8"/>
          <p:cNvSpPr txBox="1">
            <a:spLocks/>
          </p:cNvSpPr>
          <p:nvPr/>
        </p:nvSpPr>
        <p:spPr>
          <a:xfrm>
            <a:off x="107504" y="4797152"/>
            <a:ext cx="8784976" cy="1976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_tradnl" sz="1400" dirty="0"/>
              <a:t>El Pez Dorado es una escultura de entramado en forma de pez ondulado con la boca abierta.  Fabricada en acero inoxidable, y piedra. Sus escamas de acero inoxidable coloreado color cobre, brillan bajo el sol del Mediterráneo y cambian su apariencia, según la posición del sol y las condiciones meteorológicas, acentuando la forma orgánica de esta gran escultura.</a:t>
            </a:r>
            <a:endParaRPr lang="en-GB" sz="1400" dirty="0"/>
          </a:p>
          <a:p>
            <a:pPr marL="0" indent="0">
              <a:buNone/>
            </a:pPr>
            <a:r>
              <a:rPr lang="es-ES_tradnl" sz="1400" dirty="0"/>
              <a:t>El Pez Dorado, cuyo nombre en catalán es “</a:t>
            </a:r>
            <a:r>
              <a:rPr lang="es-ES_tradnl" sz="1400" dirty="0" err="1"/>
              <a:t>Peix</a:t>
            </a:r>
            <a:r>
              <a:rPr lang="es-ES_tradnl" sz="1400" dirty="0"/>
              <a:t> </a:t>
            </a:r>
            <a:r>
              <a:rPr lang="es-ES_tradnl" sz="1400" dirty="0" err="1"/>
              <a:t>d’Or</a:t>
            </a:r>
            <a:r>
              <a:rPr lang="es-ES_tradnl" sz="1400" dirty="0"/>
              <a:t>”, fue diseñado para el puerto y la villa olímpica de Barcelona en 1992.  La estructura de acero coloreado sirve como dosel para el área comercial que une el lujoso Hotel </a:t>
            </a:r>
            <a:r>
              <a:rPr lang="es-ES_tradnl" sz="1400" dirty="0" err="1"/>
              <a:t>Arts</a:t>
            </a:r>
            <a:r>
              <a:rPr lang="es-ES_tradnl" sz="1400" dirty="0"/>
              <a:t> al paseo marítimo cerca del puerto deportivo olímpico. Es uno de los más apreciados e impresionantes enclaves del paseo marítimo de Barcelona.</a:t>
            </a:r>
            <a:endParaRPr lang="en-GB" sz="1400" dirty="0"/>
          </a:p>
          <a:p>
            <a:pPr marL="0" indent="0">
              <a:buNone/>
            </a:pPr>
            <a:r>
              <a:rPr lang="en-US" sz="1400" dirty="0">
                <a:hlinkClick r:id="rId2"/>
              </a:rPr>
              <a:t>http://www.barcelonaturisme.com/wv3/en/page/1232/peix-fish-frank-gehry.html</a:t>
            </a:r>
            <a:r>
              <a:rPr lang="en-US" sz="1400" dirty="0"/>
              <a:t> </a:t>
            </a:r>
          </a:p>
        </p:txBody>
      </p:sp>
      <p:sp>
        <p:nvSpPr>
          <p:cNvPr id="10" name="TextBox 6"/>
          <p:cNvSpPr txBox="1"/>
          <p:nvPr/>
        </p:nvSpPr>
        <p:spPr>
          <a:xfrm>
            <a:off x="7092280" y="0"/>
            <a:ext cx="1800200" cy="1569660"/>
          </a:xfrm>
          <a:prstGeom prst="rect">
            <a:avLst/>
          </a:prstGeom>
          <a:noFill/>
        </p:spPr>
        <p:txBody>
          <a:bodyPr wrap="square" rtlCol="0">
            <a:spAutoFit/>
          </a:bodyPr>
          <a:lstStyle/>
          <a:p>
            <a:r>
              <a:rPr lang="es-ES_tradnl" sz="1200" b="1" dirty="0"/>
              <a:t>Ubicación</a:t>
            </a:r>
            <a:r>
              <a:rPr lang="es-ES_tradnl" sz="1200" dirty="0"/>
              <a:t>: Barcelona, España</a:t>
            </a:r>
            <a:endParaRPr lang="en-GB" sz="1200" dirty="0"/>
          </a:p>
          <a:p>
            <a:r>
              <a:rPr lang="es-ES_tradnl" sz="1200" b="1" dirty="0"/>
              <a:t>Material</a:t>
            </a:r>
            <a:r>
              <a:rPr lang="es-ES_tradnl" sz="1200" dirty="0"/>
              <a:t>: acero inoxidable</a:t>
            </a:r>
            <a:endParaRPr lang="en-GB" sz="1200" dirty="0"/>
          </a:p>
          <a:p>
            <a:r>
              <a:rPr lang="es-ES_tradnl" sz="1200" b="1" dirty="0"/>
              <a:t>Medidas</a:t>
            </a:r>
            <a:r>
              <a:rPr lang="es-ES_tradnl" sz="1200" dirty="0"/>
              <a:t>: H: 38 m, L: 58 m</a:t>
            </a:r>
            <a:endParaRPr lang="en-GB" sz="1200" dirty="0"/>
          </a:p>
          <a:p>
            <a:r>
              <a:rPr lang="es-ES_tradnl" sz="1200" b="1" dirty="0"/>
              <a:t>Peso</a:t>
            </a:r>
            <a:r>
              <a:rPr lang="es-ES_tradnl" sz="1200" dirty="0"/>
              <a:t>: no disponible</a:t>
            </a:r>
            <a:endParaRPr lang="en-GB" sz="1200" dirty="0"/>
          </a:p>
          <a:p>
            <a:r>
              <a:rPr lang="es-ES_tradnl" sz="1200" b="1" dirty="0"/>
              <a:t>Año de creación</a:t>
            </a:r>
            <a:r>
              <a:rPr lang="es-ES_tradnl" sz="1200" dirty="0"/>
              <a:t>: 1992</a:t>
            </a:r>
            <a:endParaRPr lang="nl-BE" sz="1200" dirty="0"/>
          </a:p>
        </p:txBody>
      </p:sp>
      <p:pic>
        <p:nvPicPr>
          <p:cNvPr id="11" name="Image 10"/>
          <p:cNvPicPr>
            <a:picLocks noChangeAspect="1"/>
          </p:cNvPicPr>
          <p:nvPr/>
        </p:nvPicPr>
        <p:blipFill rotWithShape="1">
          <a:blip r:embed="rId3">
            <a:extLst>
              <a:ext uri="{28A0092B-C50C-407E-A947-70E740481C1C}">
                <a14:useLocalDpi xmlns:a14="http://schemas.microsoft.com/office/drawing/2010/main" val="0"/>
              </a:ext>
            </a:extLst>
          </a:blip>
          <a:srcRect l="7958"/>
          <a:stretch/>
        </p:blipFill>
        <p:spPr>
          <a:xfrm>
            <a:off x="0" y="9520"/>
            <a:ext cx="6948264" cy="4245601"/>
          </a:xfrm>
          <a:prstGeom prst="rect">
            <a:avLst/>
          </a:prstGeom>
          <a:ln>
            <a:solidFill>
              <a:schemeClr val="tx1"/>
            </a:solidFill>
          </a:ln>
        </p:spPr>
      </p:pic>
    </p:spTree>
    <p:extLst>
      <p:ext uri="{BB962C8B-B14F-4D97-AF65-F5344CB8AC3E}">
        <p14:creationId xmlns:p14="http://schemas.microsoft.com/office/powerpoint/2010/main" val="15502495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387D9DEA-C109-4EC7-BDCC-42D7A05A445D}" type="slidenum">
              <a:rPr lang="fr-FR" smtClean="0"/>
              <a:t>22</a:t>
            </a:fld>
            <a:endParaRPr lang="fr-FR"/>
          </a:p>
        </p:txBody>
      </p:sp>
      <p:sp>
        <p:nvSpPr>
          <p:cNvPr id="8" name="Title 1"/>
          <p:cNvSpPr txBox="1">
            <a:spLocks/>
          </p:cNvSpPr>
          <p:nvPr/>
        </p:nvSpPr>
        <p:spPr>
          <a:xfrm>
            <a:off x="107504" y="4470449"/>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_tradnl" sz="2000" b="1" dirty="0" err="1"/>
              <a:t>Zhan</a:t>
            </a:r>
            <a:r>
              <a:rPr lang="es-ES_tradnl" sz="2000" b="1" dirty="0"/>
              <a:t> Wang + Atelier </a:t>
            </a:r>
            <a:r>
              <a:rPr lang="es-ES_tradnl" sz="2000" b="1" dirty="0" err="1"/>
              <a:t>Deshaus</a:t>
            </a:r>
            <a:r>
              <a:rPr lang="es-ES_tradnl" sz="2000" b="1" dirty="0"/>
              <a:t>: Pabellón de las Flores (</a:t>
            </a:r>
            <a:r>
              <a:rPr lang="es-ES_tradnl" sz="2000" b="1" dirty="0" err="1"/>
              <a:t>Blossom</a:t>
            </a:r>
            <a:r>
              <a:rPr lang="es-ES_tradnl" sz="2000" b="1" dirty="0"/>
              <a:t> Pavilion)</a:t>
            </a:r>
            <a:r>
              <a:rPr lang="fr-FR" sz="2000" b="1" baseline="30000" dirty="0"/>
              <a:t>28</a:t>
            </a:r>
          </a:p>
        </p:txBody>
      </p:sp>
      <p:sp>
        <p:nvSpPr>
          <p:cNvPr id="9" name="Text Placeholder 8"/>
          <p:cNvSpPr txBox="1">
            <a:spLocks/>
          </p:cNvSpPr>
          <p:nvPr/>
        </p:nvSpPr>
        <p:spPr>
          <a:xfrm>
            <a:off x="107504" y="4881513"/>
            <a:ext cx="8784976" cy="197648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_tradnl" sz="1400" dirty="0"/>
              <a:t>El punto de partida del Proyecto fueron las esculturas de acero inoxidable de la Serie “</a:t>
            </a:r>
            <a:r>
              <a:rPr lang="es-ES_tradnl" sz="1400" dirty="0" err="1"/>
              <a:t>Rockery</a:t>
            </a:r>
            <a:r>
              <a:rPr lang="es-ES_tradnl" sz="1400" dirty="0"/>
              <a:t>” de </a:t>
            </a:r>
            <a:r>
              <a:rPr lang="es-ES_tradnl" sz="1400" dirty="0" err="1"/>
              <a:t>Zhan</a:t>
            </a:r>
            <a:r>
              <a:rPr lang="es-ES_tradnl" sz="1400" dirty="0"/>
              <a:t> Wang, en las que el artista ha estado trabajando desde 1995. Atelier </a:t>
            </a:r>
            <a:r>
              <a:rPr lang="es-ES_tradnl" sz="1400" dirty="0" err="1"/>
              <a:t>Deshaus</a:t>
            </a:r>
            <a:r>
              <a:rPr lang="es-ES_tradnl" sz="1400" dirty="0"/>
              <a:t> reinterpretó esas formas como elementos estructurales, queriendo crear un pabellón esculpido en un jardín de rocas. Seis esbeltas columnas en forma de roca sujetan un sólido tejado de acero, rematado por plantas y flores.  Las columnas reflectantes están colocadas aleatoriamente en lugar de en los puntos estructurales más eficientes, para enfatizar la idea de rocalla.</a:t>
            </a:r>
            <a:endParaRPr lang="en-GB" sz="1400" dirty="0"/>
          </a:p>
          <a:p>
            <a:pPr marL="0" indent="0">
              <a:buNone/>
            </a:pPr>
            <a:r>
              <a:rPr lang="en-US" sz="1400" dirty="0">
                <a:hlinkClick r:id="rId2"/>
              </a:rPr>
              <a:t>https://www.archdaily.com/792211/blossom-pavilion-atelier-deshaus/5799b693e58ece81bd00004a-blossom-pavilion-atelier-deshaus-photo</a:t>
            </a:r>
            <a:r>
              <a:rPr lang="en-US" sz="1400" dirty="0"/>
              <a:t> </a:t>
            </a:r>
          </a:p>
        </p:txBody>
      </p:sp>
      <p:sp>
        <p:nvSpPr>
          <p:cNvPr id="10" name="TextBox 6"/>
          <p:cNvSpPr txBox="1"/>
          <p:nvPr/>
        </p:nvSpPr>
        <p:spPr>
          <a:xfrm>
            <a:off x="6372200" y="0"/>
            <a:ext cx="2520280" cy="1169551"/>
          </a:xfrm>
          <a:prstGeom prst="rect">
            <a:avLst/>
          </a:prstGeom>
          <a:noFill/>
        </p:spPr>
        <p:txBody>
          <a:bodyPr wrap="square" rtlCol="0">
            <a:spAutoFit/>
          </a:bodyPr>
          <a:lstStyle/>
          <a:p>
            <a:r>
              <a:rPr lang="es-ES_tradnl" sz="1400" b="1" dirty="0"/>
              <a:t>Ubicación</a:t>
            </a:r>
            <a:r>
              <a:rPr lang="es-ES_tradnl" sz="1400" dirty="0"/>
              <a:t>: </a:t>
            </a:r>
            <a:r>
              <a:rPr lang="es-ES_tradnl" sz="1400" dirty="0" err="1"/>
              <a:t>Shanghai</a:t>
            </a:r>
            <a:r>
              <a:rPr lang="es-ES_tradnl" sz="1400" dirty="0"/>
              <a:t>, China</a:t>
            </a:r>
            <a:endParaRPr lang="en-GB" sz="1400" dirty="0"/>
          </a:p>
          <a:p>
            <a:r>
              <a:rPr lang="es-ES_tradnl" sz="1400" b="1" dirty="0"/>
              <a:t>Material</a:t>
            </a:r>
            <a:r>
              <a:rPr lang="es-ES_tradnl" sz="1400" dirty="0"/>
              <a:t>: acero inoxidable</a:t>
            </a:r>
            <a:endParaRPr lang="en-GB" sz="1400" dirty="0"/>
          </a:p>
          <a:p>
            <a:r>
              <a:rPr lang="es-ES_tradnl" sz="1400" b="1" dirty="0"/>
              <a:t>Medidas</a:t>
            </a:r>
            <a:r>
              <a:rPr lang="es-ES_tradnl" sz="1400" dirty="0"/>
              <a:t>: H: 8 m, L: 12 m</a:t>
            </a:r>
            <a:endParaRPr lang="en-GB" sz="1400" dirty="0"/>
          </a:p>
          <a:p>
            <a:r>
              <a:rPr lang="es-ES_tradnl" sz="1400" b="1" dirty="0"/>
              <a:t>Peso</a:t>
            </a:r>
            <a:r>
              <a:rPr lang="es-ES_tradnl" sz="1400" dirty="0"/>
              <a:t>: no disponible</a:t>
            </a:r>
            <a:endParaRPr lang="en-GB" sz="1400" dirty="0"/>
          </a:p>
          <a:p>
            <a:r>
              <a:rPr lang="es-ES_tradnl" sz="1400" b="1" dirty="0"/>
              <a:t>Año de creación</a:t>
            </a:r>
            <a:r>
              <a:rPr lang="es-ES_tradnl" sz="1400" dirty="0"/>
              <a:t>: 2015</a:t>
            </a:r>
            <a:endParaRPr lang="nl-BE" sz="1400" dirty="0"/>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3"/>
            <a:ext cx="4818112" cy="3782218"/>
          </a:xfrm>
          <a:prstGeom prst="rect">
            <a:avLst/>
          </a:prstGeom>
          <a:ln>
            <a:solidFill>
              <a:schemeClr val="tx1"/>
            </a:solidFill>
          </a:ln>
        </p:spPr>
      </p:pic>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8112" y="2204551"/>
            <a:ext cx="3726075" cy="1584080"/>
          </a:xfrm>
          <a:prstGeom prst="rect">
            <a:avLst/>
          </a:prstGeom>
          <a:ln>
            <a:solidFill>
              <a:schemeClr val="tx1"/>
            </a:solidFill>
          </a:ln>
        </p:spPr>
      </p:pic>
    </p:spTree>
    <p:extLst>
      <p:ext uri="{BB962C8B-B14F-4D97-AF65-F5344CB8AC3E}">
        <p14:creationId xmlns:p14="http://schemas.microsoft.com/office/powerpoint/2010/main" val="25306291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16EEAD88-7AB7-4352-89B4-BF917C658D05}" type="slidenum">
              <a:rPr lang="fr-BE" smtClean="0"/>
              <a:pPr/>
              <a:t>23</a:t>
            </a:fld>
            <a:endParaRPr lang="fr-BE"/>
          </a:p>
        </p:txBody>
      </p:sp>
      <p:sp>
        <p:nvSpPr>
          <p:cNvPr id="4" name="Title 1"/>
          <p:cNvSpPr txBox="1">
            <a:spLocks/>
          </p:cNvSpPr>
          <p:nvPr/>
        </p:nvSpPr>
        <p:spPr>
          <a:xfrm>
            <a:off x="35496" y="4230414"/>
            <a:ext cx="8784976" cy="56673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000" b="1" dirty="0"/>
              <a:t>Martin </a:t>
            </a:r>
            <a:r>
              <a:rPr lang="fr-FR" sz="2000" b="1" dirty="0" err="1"/>
              <a:t>Debenham</a:t>
            </a:r>
            <a:r>
              <a:rPr lang="fr-FR" sz="2000" b="1" dirty="0"/>
              <a:t>: </a:t>
            </a:r>
            <a:r>
              <a:rPr lang="es-ES_tradnl" sz="2000" b="1" dirty="0"/>
              <a:t>sirena</a:t>
            </a:r>
            <a:r>
              <a:rPr lang="fr-FR" sz="2000" b="1" dirty="0"/>
              <a:t> 3</a:t>
            </a:r>
            <a:r>
              <a:rPr lang="fr-FR" sz="2000" b="1" baseline="30000" dirty="0"/>
              <a:t>29</a:t>
            </a:r>
          </a:p>
        </p:txBody>
      </p:sp>
      <p:sp>
        <p:nvSpPr>
          <p:cNvPr id="5" name="Text Placeholder 8"/>
          <p:cNvSpPr txBox="1">
            <a:spLocks/>
          </p:cNvSpPr>
          <p:nvPr/>
        </p:nvSpPr>
        <p:spPr>
          <a:xfrm>
            <a:off x="35146" y="4801593"/>
            <a:ext cx="8784976" cy="2227807"/>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s-ES_tradnl" sz="1300" dirty="0"/>
              <a:t>El escultor británico contemporáneo Martin </a:t>
            </a:r>
            <a:r>
              <a:rPr lang="es-ES_tradnl" sz="1300" dirty="0" err="1"/>
              <a:t>Debenham</a:t>
            </a:r>
            <a:r>
              <a:rPr lang="es-ES_tradnl" sz="1300" dirty="0"/>
              <a:t> crea esculturas de alambre de acero inoxidable inspiradas en fantasía y naturaleza.  Trabaja con un material maleable que tiene un potencial infinito, la creciente colección de arte en alambre del artista autodidacta, se caracteriza por impresionantes estructuras ejecutadas tras intrincados giros, curvas y soldadura experta. </a:t>
            </a:r>
            <a:endParaRPr lang="en-GB" sz="1300" dirty="0"/>
          </a:p>
          <a:p>
            <a:pPr marL="0" indent="0">
              <a:buNone/>
            </a:pPr>
            <a:r>
              <a:rPr lang="es-ES_tradnl" sz="1300" dirty="0"/>
              <a:t>Como si fueran dibujos tridimensionales, muchas de las obras de </a:t>
            </a:r>
            <a:r>
              <a:rPr lang="es-ES_tradnl" sz="1300" dirty="0" err="1"/>
              <a:t>Debenham</a:t>
            </a:r>
            <a:r>
              <a:rPr lang="es-ES_tradnl" sz="1300" dirty="0"/>
              <a:t> se han  realizado para el exterior.  Cuando se colocan en entornos naturales, parecen evocar narrativas míticas brillando al sol. Por ejemplo, una sirena esculpida de alambre de una pieza se sienta sobre una roca en un estanque de lirios, como si estuviera pensando en saltar a nadar.  Cada filamento de alambre se esculpe en curvas que forman el cuerpo femenino, que termina en una larga cola de sirena.</a:t>
            </a:r>
            <a:endParaRPr lang="en-GB" sz="1300" dirty="0"/>
          </a:p>
          <a:p>
            <a:pPr marL="0" indent="0">
              <a:buNone/>
            </a:pPr>
            <a:r>
              <a:rPr lang="en-US" sz="1300" dirty="0">
                <a:hlinkClick r:id="rId2"/>
              </a:rPr>
              <a:t>https://mymodernmet.com/wire-sculptures-martin-debenham/</a:t>
            </a:r>
            <a:r>
              <a:rPr lang="en-US" sz="1300" dirty="0"/>
              <a:t> </a:t>
            </a:r>
          </a:p>
        </p:txBody>
      </p:sp>
      <p:sp>
        <p:nvSpPr>
          <p:cNvPr id="6" name="TextBox 6"/>
          <p:cNvSpPr txBox="1"/>
          <p:nvPr/>
        </p:nvSpPr>
        <p:spPr>
          <a:xfrm>
            <a:off x="6731890" y="26887"/>
            <a:ext cx="2088232" cy="1169551"/>
          </a:xfrm>
          <a:prstGeom prst="rect">
            <a:avLst/>
          </a:prstGeom>
          <a:noFill/>
        </p:spPr>
        <p:txBody>
          <a:bodyPr wrap="square" rtlCol="0">
            <a:spAutoFit/>
          </a:bodyPr>
          <a:lstStyle/>
          <a:p>
            <a:r>
              <a:rPr lang="es-ES_tradnl" sz="1400" b="1" dirty="0"/>
              <a:t>Material</a:t>
            </a:r>
            <a:r>
              <a:rPr lang="es-ES_tradnl" sz="1400" dirty="0"/>
              <a:t>: acero inoxidable</a:t>
            </a:r>
            <a:endParaRPr lang="en-GB" sz="1400" dirty="0"/>
          </a:p>
          <a:p>
            <a:r>
              <a:rPr lang="es-ES_tradnl" sz="1400" b="1" dirty="0"/>
              <a:t>Medidas</a:t>
            </a:r>
            <a:r>
              <a:rPr lang="es-ES_tradnl" sz="1400" dirty="0"/>
              <a:t>: tamaño natural</a:t>
            </a:r>
            <a:endParaRPr lang="en-GB" sz="1400" dirty="0"/>
          </a:p>
          <a:p>
            <a:r>
              <a:rPr lang="es-ES_tradnl" sz="1400" b="1" dirty="0"/>
              <a:t>Peso</a:t>
            </a:r>
            <a:r>
              <a:rPr lang="es-ES_tradnl" sz="1400" dirty="0"/>
              <a:t>: no disponible</a:t>
            </a:r>
            <a:endParaRPr lang="en-GB" sz="1400" dirty="0"/>
          </a:p>
          <a:p>
            <a:r>
              <a:rPr lang="es-ES_tradnl" sz="1400" b="1" dirty="0"/>
              <a:t>Año de creación</a:t>
            </a:r>
            <a:r>
              <a:rPr lang="es-ES_tradnl" sz="1400" dirty="0"/>
              <a:t>: -</a:t>
            </a:r>
            <a:endParaRPr lang="nl-BE" sz="1400" dirty="0"/>
          </a:p>
        </p:txBody>
      </p:sp>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81"/>
            <a:ext cx="6300192" cy="4200128"/>
          </a:xfrm>
          <a:prstGeom prst="rect">
            <a:avLst/>
          </a:prstGeom>
          <a:ln>
            <a:solidFill>
              <a:schemeClr val="tx1"/>
            </a:solidFill>
          </a:ln>
        </p:spPr>
      </p:pic>
    </p:spTree>
    <p:extLst>
      <p:ext uri="{BB962C8B-B14F-4D97-AF65-F5344CB8AC3E}">
        <p14:creationId xmlns:p14="http://schemas.microsoft.com/office/powerpoint/2010/main" val="811564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93704"/>
            <a:ext cx="5486400" cy="566738"/>
          </a:xfrm>
        </p:spPr>
        <p:txBody>
          <a:bodyPr/>
          <a:lstStyle/>
          <a:p>
            <a:r>
              <a:rPr lang="fr-FR" dirty="0"/>
              <a:t>Robert </a:t>
            </a:r>
            <a:r>
              <a:rPr lang="fr-FR" dirty="0" err="1"/>
              <a:t>Gahr</a:t>
            </a:r>
            <a:r>
              <a:rPr lang="fr-FR" dirty="0"/>
              <a:t>: </a:t>
            </a:r>
            <a:r>
              <a:rPr lang="fr-FR" dirty="0" err="1"/>
              <a:t>Surge</a:t>
            </a:r>
            <a:r>
              <a:rPr lang="fr-FR" dirty="0"/>
              <a:t> </a:t>
            </a:r>
            <a:r>
              <a:rPr lang="fr-FR" baseline="30000" dirty="0"/>
              <a:t>30</a:t>
            </a:r>
          </a:p>
        </p:txBody>
      </p:sp>
      <p:sp>
        <p:nvSpPr>
          <p:cNvPr id="6" name="Text Placeholder 5"/>
          <p:cNvSpPr>
            <a:spLocks noGrp="1"/>
          </p:cNvSpPr>
          <p:nvPr>
            <p:ph type="body" sz="half" idx="2"/>
          </p:nvPr>
        </p:nvSpPr>
        <p:spPr>
          <a:xfrm>
            <a:off x="0" y="5360442"/>
            <a:ext cx="5486400" cy="804862"/>
          </a:xfrm>
        </p:spPr>
        <p:txBody>
          <a:bodyPr/>
          <a:lstStyle/>
          <a:p>
            <a:r>
              <a:rPr lang="en-US" sz="1200" dirty="0"/>
              <a:t>Mural </a:t>
            </a:r>
            <a:r>
              <a:rPr lang="en-US" sz="1200" dirty="0" err="1"/>
              <a:t>escultórico</a:t>
            </a:r>
            <a:br>
              <a:rPr lang="en-US" dirty="0"/>
            </a:br>
            <a:br>
              <a:rPr lang="en-US" dirty="0"/>
            </a:br>
            <a:endParaRPr lang="en-US" dirty="0"/>
          </a:p>
        </p:txBody>
      </p:sp>
      <p:sp>
        <p:nvSpPr>
          <p:cNvPr id="4" name="AutoShape 2" descr="http://www.gahr-metalart.com/images/metal_wall_art/wall_sculptures_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47664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7197566" y="0"/>
            <a:ext cx="1622906" cy="3139321"/>
          </a:xfrm>
          <a:prstGeom prst="rect">
            <a:avLst/>
          </a:prstGeom>
          <a:noFill/>
        </p:spPr>
        <p:txBody>
          <a:bodyPr wrap="square" rtlCol="0">
            <a:spAutoFit/>
          </a:bodyPr>
          <a:lstStyle/>
          <a:p>
            <a:r>
              <a:rPr lang="nl-BE" sz="1400" b="1" dirty="0"/>
              <a:t>Localizacion:</a:t>
            </a:r>
          </a:p>
          <a:p>
            <a:endParaRPr lang="nl-BE" sz="1400" b="1" dirty="0"/>
          </a:p>
          <a:p>
            <a:r>
              <a:rPr lang="nl-BE" sz="1400" b="1" dirty="0"/>
              <a:t>Material:</a:t>
            </a:r>
          </a:p>
          <a:p>
            <a:r>
              <a:rPr lang="en-US" sz="1200" dirty="0" err="1"/>
              <a:t>Acero</a:t>
            </a:r>
            <a:r>
              <a:rPr lang="en-US" sz="1200" dirty="0"/>
              <a:t> </a:t>
            </a:r>
            <a:r>
              <a:rPr lang="en-US" sz="1200" dirty="0" err="1"/>
              <a:t>inoxidable</a:t>
            </a:r>
            <a:r>
              <a:rPr lang="en-US" sz="1200" dirty="0"/>
              <a:t> </a:t>
            </a:r>
            <a:r>
              <a:rPr lang="en-US" sz="1200" dirty="0" err="1"/>
              <a:t>pulido</a:t>
            </a:r>
            <a:r>
              <a:rPr lang="en-US" sz="1200" dirty="0"/>
              <a:t> y </a:t>
            </a:r>
            <a:r>
              <a:rPr lang="en-US" sz="1200" dirty="0" err="1"/>
              <a:t>coloreado</a:t>
            </a:r>
            <a:endParaRPr lang="en-US" sz="1200" dirty="0"/>
          </a:p>
          <a:p>
            <a:endParaRPr lang="nl-BE" sz="1200" b="1" dirty="0"/>
          </a:p>
          <a:p>
            <a:r>
              <a:rPr lang="nl-BE" sz="1400" b="1" dirty="0"/>
              <a:t>Dimensiones:</a:t>
            </a:r>
          </a:p>
          <a:p>
            <a:r>
              <a:rPr lang="en-US" sz="1200" dirty="0"/>
              <a:t>3 </a:t>
            </a:r>
            <a:r>
              <a:rPr lang="en-US" sz="1200" dirty="0" err="1"/>
              <a:t>paneles</a:t>
            </a:r>
            <a:r>
              <a:rPr lang="en-US" sz="1200" dirty="0"/>
              <a:t> de 1mx1m </a:t>
            </a:r>
            <a:r>
              <a:rPr lang="en-US" sz="1200" dirty="0" err="1"/>
              <a:t>cada</a:t>
            </a:r>
            <a:r>
              <a:rPr lang="en-US" sz="1200" dirty="0"/>
              <a:t> </a:t>
            </a:r>
            <a:r>
              <a:rPr lang="en-US" sz="1200" dirty="0" err="1"/>
              <a:t>uno</a:t>
            </a:r>
            <a:endParaRPr lang="nl-BE" sz="1200" b="1" dirty="0"/>
          </a:p>
          <a:p>
            <a:r>
              <a:rPr lang="nl-BE" sz="1400" b="1" dirty="0"/>
              <a:t>Weight:</a:t>
            </a:r>
          </a:p>
          <a:p>
            <a:endParaRPr lang="nl-BE" sz="1400" b="1" dirty="0"/>
          </a:p>
          <a:p>
            <a:br>
              <a:rPr lang="nl-BE" sz="1400" b="1" dirty="0"/>
            </a:br>
            <a:r>
              <a:rPr lang="nl-BE" sz="1400" b="1" dirty="0"/>
              <a:t>Año de construcción:</a:t>
            </a:r>
          </a:p>
          <a:p>
            <a:r>
              <a:rPr lang="nl-BE" sz="1200" dirty="0"/>
              <a:t>2011</a:t>
            </a:r>
          </a:p>
        </p:txBody>
      </p:sp>
      <p:sp>
        <p:nvSpPr>
          <p:cNvPr id="7" name="Slide Number Placeholder 6"/>
          <p:cNvSpPr>
            <a:spLocks noGrp="1"/>
          </p:cNvSpPr>
          <p:nvPr>
            <p:ph type="sldNum" sz="quarter" idx="12"/>
          </p:nvPr>
        </p:nvSpPr>
        <p:spPr/>
        <p:txBody>
          <a:bodyPr/>
          <a:lstStyle/>
          <a:p>
            <a:fld id="{387D9DEA-C109-4EC7-BDCC-42D7A05A445D}" type="slidenum">
              <a:rPr lang="fr-FR" smtClean="0"/>
              <a:t>24</a:t>
            </a:fld>
            <a:endParaRPr lang="fr-FR"/>
          </a:p>
        </p:txBody>
      </p:sp>
    </p:spTree>
    <p:extLst>
      <p:ext uri="{BB962C8B-B14F-4D97-AF65-F5344CB8AC3E}">
        <p14:creationId xmlns:p14="http://schemas.microsoft.com/office/powerpoint/2010/main" val="41601091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04" y="4145632"/>
            <a:ext cx="5486400" cy="566738"/>
          </a:xfrm>
        </p:spPr>
        <p:txBody>
          <a:bodyPr>
            <a:normAutofit/>
          </a:bodyPr>
          <a:lstStyle/>
          <a:p>
            <a:r>
              <a:rPr lang="fr-FR" dirty="0" err="1"/>
              <a:t>Ralfonso</a:t>
            </a:r>
            <a:r>
              <a:rPr lang="fr-FR" dirty="0"/>
              <a:t> </a:t>
            </a:r>
            <a:r>
              <a:rPr lang="fr-FR" dirty="0" err="1"/>
              <a:t>Karo</a:t>
            </a:r>
            <a:r>
              <a:rPr lang="fr-FR" dirty="0"/>
              <a:t>: #1 </a:t>
            </a:r>
            <a:r>
              <a:rPr lang="fr-FR" dirty="0" err="1"/>
              <a:t>Kinetic</a:t>
            </a:r>
            <a:r>
              <a:rPr lang="fr-FR" dirty="0"/>
              <a:t> Wind Sculpture </a:t>
            </a:r>
            <a:r>
              <a:rPr lang="fr-FR" baseline="30000" dirty="0"/>
              <a:t>31</a:t>
            </a:r>
          </a:p>
        </p:txBody>
      </p:sp>
      <p:sp>
        <p:nvSpPr>
          <p:cNvPr id="8" name="Text Placeholder 7"/>
          <p:cNvSpPr>
            <a:spLocks noGrp="1"/>
          </p:cNvSpPr>
          <p:nvPr>
            <p:ph type="body" sz="half" idx="2"/>
          </p:nvPr>
        </p:nvSpPr>
        <p:spPr>
          <a:xfrm>
            <a:off x="21704" y="4712370"/>
            <a:ext cx="5486400" cy="804862"/>
          </a:xfrm>
        </p:spPr>
        <p:txBody>
          <a:bodyPr>
            <a:normAutofit fontScale="92500"/>
          </a:bodyPr>
          <a:lstStyle/>
          <a:p>
            <a:r>
              <a:rPr lang="en-US" dirty="0"/>
              <a:t>25 </a:t>
            </a:r>
            <a:r>
              <a:rPr lang="en-US" dirty="0" err="1"/>
              <a:t>elementos</a:t>
            </a:r>
            <a:r>
              <a:rPr lang="en-US" dirty="0"/>
              <a:t> de </a:t>
            </a:r>
            <a:r>
              <a:rPr lang="en-US" dirty="0" err="1"/>
              <a:t>acero</a:t>
            </a:r>
            <a:r>
              <a:rPr lang="en-US" dirty="0"/>
              <a:t> </a:t>
            </a:r>
            <a:r>
              <a:rPr lang="en-US" dirty="0" err="1"/>
              <a:t>inoxidable</a:t>
            </a:r>
            <a:r>
              <a:rPr lang="en-US" dirty="0"/>
              <a:t> </a:t>
            </a:r>
            <a:r>
              <a:rPr lang="en-US" dirty="0" err="1"/>
              <a:t>en</a:t>
            </a:r>
            <a:r>
              <a:rPr lang="en-US" dirty="0"/>
              <a:t> forma de diamante, </a:t>
            </a:r>
            <a:r>
              <a:rPr lang="en-US" dirty="0" err="1"/>
              <a:t>interconectados</a:t>
            </a:r>
            <a:r>
              <a:rPr lang="en-US" dirty="0"/>
              <a:t> y con </a:t>
            </a:r>
            <a:r>
              <a:rPr lang="en-US" dirty="0" err="1"/>
              <a:t>balanceo</a:t>
            </a:r>
            <a:r>
              <a:rPr lang="en-US" dirty="0"/>
              <a:t> </a:t>
            </a:r>
            <a:r>
              <a:rPr lang="en-US" dirty="0" err="1"/>
              <a:t>propio</a:t>
            </a:r>
            <a:r>
              <a:rPr lang="en-US" dirty="0"/>
              <a:t>, </a:t>
            </a:r>
            <a:r>
              <a:rPr lang="en-US" dirty="0" err="1"/>
              <a:t>moviendose</a:t>
            </a:r>
            <a:r>
              <a:rPr lang="en-US" dirty="0"/>
              <a:t> </a:t>
            </a:r>
            <a:r>
              <a:rPr lang="en-US" dirty="0" err="1"/>
              <a:t>independientemenete</a:t>
            </a:r>
            <a:r>
              <a:rPr lang="en-US" dirty="0"/>
              <a:t> </a:t>
            </a:r>
            <a:r>
              <a:rPr lang="en-US" dirty="0" err="1"/>
              <a:t>cada</a:t>
            </a:r>
            <a:r>
              <a:rPr lang="en-US" dirty="0"/>
              <a:t> </a:t>
            </a:r>
            <a:r>
              <a:rPr lang="en-US" dirty="0" err="1"/>
              <a:t>uno</a:t>
            </a:r>
            <a:r>
              <a:rPr lang="en-US" dirty="0"/>
              <a:t> de </a:t>
            </a:r>
            <a:r>
              <a:rPr lang="en-US" dirty="0" err="1"/>
              <a:t>ellos</a:t>
            </a:r>
            <a:r>
              <a:rPr lang="en-US" dirty="0"/>
              <a:t> </a:t>
            </a:r>
            <a:r>
              <a:rPr lang="en-US" dirty="0" err="1"/>
              <a:t>en</a:t>
            </a:r>
            <a:r>
              <a:rPr lang="en-US" dirty="0"/>
              <a:t> </a:t>
            </a:r>
            <a:r>
              <a:rPr lang="en-US" dirty="0" err="1"/>
              <a:t>función</a:t>
            </a:r>
            <a:r>
              <a:rPr lang="en-US" dirty="0"/>
              <a:t> del </a:t>
            </a:r>
            <a:r>
              <a:rPr lang="en-US" dirty="0" err="1"/>
              <a:t>viento</a:t>
            </a:r>
            <a:r>
              <a:rPr lang="en-US" dirty="0"/>
              <a:t>. </a:t>
            </a:r>
            <a:r>
              <a:rPr lang="en-US" dirty="0" err="1"/>
              <a:t>Pincha</a:t>
            </a:r>
            <a:r>
              <a:rPr lang="en-US" dirty="0"/>
              <a:t> </a:t>
            </a:r>
            <a:r>
              <a:rPr lang="fr-FR" dirty="0"/>
              <a:t> </a:t>
            </a:r>
            <a:r>
              <a:rPr lang="fr-FR" dirty="0" err="1">
                <a:hlinkClick r:id="rId2"/>
              </a:rPr>
              <a:t>here</a:t>
            </a:r>
            <a:r>
              <a:rPr lang="fr-FR" dirty="0"/>
              <a:t>  para ver </a:t>
            </a:r>
            <a:r>
              <a:rPr lang="fr-FR" dirty="0" err="1"/>
              <a:t>video</a:t>
            </a:r>
            <a:r>
              <a:rPr lang="fr-FR" dirty="0"/>
              <a:t> (4’:51’’)</a:t>
            </a:r>
          </a:p>
        </p:txBody>
      </p:sp>
      <p:sp>
        <p:nvSpPr>
          <p:cNvPr id="5" name="Slide Number Placeholder 4"/>
          <p:cNvSpPr>
            <a:spLocks noGrp="1"/>
          </p:cNvSpPr>
          <p:nvPr>
            <p:ph type="sldNum" sz="quarter" idx="12"/>
          </p:nvPr>
        </p:nvSpPr>
        <p:spPr/>
        <p:txBody>
          <a:bodyPr/>
          <a:lstStyle/>
          <a:p>
            <a:fld id="{387D9DEA-C109-4EC7-BDCC-42D7A05A445D}" type="slidenum">
              <a:rPr lang="fr-FR" smtClean="0"/>
              <a:t>25</a:t>
            </a:fld>
            <a:endParaRPr lang="fr-FR"/>
          </a:p>
        </p:txBody>
      </p:sp>
      <p:sp>
        <p:nvSpPr>
          <p:cNvPr id="3" name="AutoShape 2" descr="http://i.ytimg.com/vi/3UKsaqEgZrk/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6" name="TextBox 5"/>
          <p:cNvSpPr txBox="1"/>
          <p:nvPr/>
        </p:nvSpPr>
        <p:spPr>
          <a:xfrm>
            <a:off x="5652120" y="38891"/>
            <a:ext cx="1622906" cy="2246769"/>
          </a:xfrm>
          <a:prstGeom prst="rect">
            <a:avLst/>
          </a:prstGeom>
          <a:noFill/>
        </p:spPr>
        <p:txBody>
          <a:bodyPr wrap="square" rtlCol="0">
            <a:spAutoFit/>
          </a:bodyPr>
          <a:lstStyle/>
          <a:p>
            <a:r>
              <a:rPr lang="nl-BE" sz="1400" b="1" dirty="0"/>
              <a:t>Localización:</a:t>
            </a:r>
          </a:p>
          <a:p>
            <a:endParaRPr lang="nl-BE" sz="1400" b="1" dirty="0"/>
          </a:p>
          <a:p>
            <a:r>
              <a:rPr lang="nl-BE" sz="1400" b="1" dirty="0"/>
              <a:t>Material:</a:t>
            </a:r>
          </a:p>
          <a:p>
            <a:endParaRPr lang="nl-BE" sz="1400" b="1" dirty="0"/>
          </a:p>
          <a:p>
            <a:r>
              <a:rPr lang="nl-BE" sz="1400" b="1" dirty="0"/>
              <a:t>Dimensiones:</a:t>
            </a:r>
          </a:p>
          <a:p>
            <a:r>
              <a:rPr lang="nl-BE" sz="1200" dirty="0"/>
              <a:t>2.1m altura</a:t>
            </a:r>
          </a:p>
          <a:p>
            <a:r>
              <a:rPr lang="nl-BE" sz="1400" b="1" dirty="0"/>
              <a:t>Peso:</a:t>
            </a:r>
          </a:p>
          <a:p>
            <a:endParaRPr lang="nl-BE" sz="1400" b="1" dirty="0"/>
          </a:p>
          <a:p>
            <a:r>
              <a:rPr lang="nl-BE" sz="1400" b="1" dirty="0"/>
              <a:t>Año construcción:</a:t>
            </a:r>
          </a:p>
          <a:p>
            <a:endParaRPr lang="nl-BE" sz="1400" b="1" dirty="0"/>
          </a:p>
        </p:txBody>
      </p:sp>
      <p:pic>
        <p:nvPicPr>
          <p:cNvPr id="10" name="Picture 3"/>
          <p:cNvPicPr>
            <a:picLocks noGrp="1" noChangeAspect="1" noChangeArrowheads="1"/>
          </p:cNvPicPr>
          <p:nvPr>
            <p:ph type="pic" idx="1"/>
          </p:nvPr>
        </p:nvPicPr>
        <p:blipFill rotWithShape="1">
          <a:blip r:embed="rId3" cstate="email">
            <a:extLst>
              <a:ext uri="{28A0092B-C50C-407E-A947-70E740481C1C}">
                <a14:useLocalDpi xmlns:a14="http://schemas.microsoft.com/office/drawing/2010/main"/>
              </a:ext>
            </a:extLst>
          </a:blip>
          <a:srcRect/>
          <a:stretch/>
        </p:blipFill>
        <p:spPr bwMode="auto">
          <a:xfrm>
            <a:off x="0" y="7937"/>
            <a:ext cx="5486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3942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751CF-1E9D-4481-8F7F-80FDCB46CDA4}"/>
              </a:ext>
            </a:extLst>
          </p:cNvPr>
          <p:cNvSpPr>
            <a:spLocks noGrp="1"/>
          </p:cNvSpPr>
          <p:nvPr>
            <p:ph type="title"/>
          </p:nvPr>
        </p:nvSpPr>
        <p:spPr>
          <a:xfrm>
            <a:off x="0" y="5209766"/>
            <a:ext cx="5486400" cy="566738"/>
          </a:xfrm>
        </p:spPr>
        <p:txBody>
          <a:bodyPr/>
          <a:lstStyle/>
          <a:p>
            <a:r>
              <a:rPr lang="nl-BE" dirty="0"/>
              <a:t>Sun Hyuk Kim: Memoria olvidada </a:t>
            </a:r>
            <a:r>
              <a:rPr lang="nl-BE" baseline="30000" dirty="0"/>
              <a:t>32, 33</a:t>
            </a:r>
            <a:endParaRPr lang="en-GB" baseline="30000" dirty="0"/>
          </a:p>
        </p:txBody>
      </p:sp>
      <p:pic>
        <p:nvPicPr>
          <p:cNvPr id="7" name="Picture Placeholder 6">
            <a:extLst>
              <a:ext uri="{FF2B5EF4-FFF2-40B4-BE49-F238E27FC236}">
                <a16:creationId xmlns:a16="http://schemas.microsoft.com/office/drawing/2014/main" id="{AF651DEB-87BD-4186-9CA3-3749CD7D6CB9}"/>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0" y="0"/>
            <a:ext cx="6946354" cy="5209766"/>
          </a:xfrm>
          <a:ln>
            <a:solidFill>
              <a:schemeClr val="tx1"/>
            </a:solidFill>
          </a:ln>
        </p:spPr>
      </p:pic>
      <p:sp>
        <p:nvSpPr>
          <p:cNvPr id="4" name="Text Placeholder 3">
            <a:extLst>
              <a:ext uri="{FF2B5EF4-FFF2-40B4-BE49-F238E27FC236}">
                <a16:creationId xmlns:a16="http://schemas.microsoft.com/office/drawing/2014/main" id="{4BC29520-C5DD-4BCC-9EC5-FFB079E16B7B}"/>
              </a:ext>
            </a:extLst>
          </p:cNvPr>
          <p:cNvSpPr>
            <a:spLocks noGrp="1"/>
          </p:cNvSpPr>
          <p:nvPr>
            <p:ph type="body" sz="half" idx="2"/>
          </p:nvPr>
        </p:nvSpPr>
        <p:spPr>
          <a:xfrm>
            <a:off x="0" y="5733256"/>
            <a:ext cx="8820472" cy="1081495"/>
          </a:xfrm>
        </p:spPr>
        <p:txBody>
          <a:bodyPr>
            <a:noAutofit/>
          </a:bodyPr>
          <a:lstStyle/>
          <a:p>
            <a:r>
              <a:rPr lang="en-US" sz="1050" dirty="0"/>
              <a:t>El </a:t>
            </a:r>
            <a:r>
              <a:rPr lang="en-US" sz="1050" dirty="0" err="1"/>
              <a:t>artista</a:t>
            </a:r>
            <a:r>
              <a:rPr lang="en-US" sz="1050" dirty="0"/>
              <a:t> Sun-Hyuk Kim </a:t>
            </a:r>
            <a:r>
              <a:rPr lang="en-US" sz="1050" dirty="0" err="1"/>
              <a:t>toma</a:t>
            </a:r>
            <a:r>
              <a:rPr lang="en-US" sz="1050" dirty="0"/>
              <a:t> </a:t>
            </a:r>
            <a:r>
              <a:rPr lang="en-US" sz="1050" dirty="0" err="1"/>
              <a:t>como</a:t>
            </a:r>
            <a:r>
              <a:rPr lang="en-US" sz="1050" dirty="0"/>
              <a:t> </a:t>
            </a:r>
            <a:r>
              <a:rPr lang="en-US" sz="1050" dirty="0" err="1"/>
              <a:t>inspiración</a:t>
            </a:r>
            <a:r>
              <a:rPr lang="en-US" sz="1050" dirty="0"/>
              <a:t> </a:t>
            </a:r>
            <a:r>
              <a:rPr lang="en-US" sz="1050" dirty="0" err="1"/>
              <a:t>los</a:t>
            </a:r>
            <a:r>
              <a:rPr lang="en-US" sz="1050" dirty="0"/>
              <a:t> </a:t>
            </a:r>
            <a:r>
              <a:rPr lang="en-US" sz="1050" dirty="0" err="1"/>
              <a:t>complejos</a:t>
            </a:r>
            <a:r>
              <a:rPr lang="en-US" sz="1050" dirty="0"/>
              <a:t> </a:t>
            </a:r>
            <a:r>
              <a:rPr lang="en-US" sz="1050" dirty="0" err="1"/>
              <a:t>sistemas</a:t>
            </a:r>
            <a:r>
              <a:rPr lang="en-US" sz="1050" dirty="0"/>
              <a:t> de las </a:t>
            </a:r>
            <a:r>
              <a:rPr lang="en-US" sz="1050" dirty="0" err="1"/>
              <a:t>raices</a:t>
            </a:r>
            <a:r>
              <a:rPr lang="en-US" sz="1050" dirty="0"/>
              <a:t> </a:t>
            </a:r>
            <a:r>
              <a:rPr lang="en-US" sz="1050" dirty="0" err="1"/>
              <a:t>arbóreas</a:t>
            </a:r>
            <a:r>
              <a:rPr lang="en-US" sz="1050" dirty="0"/>
              <a:t> que </a:t>
            </a:r>
            <a:r>
              <a:rPr lang="en-US" sz="1050" dirty="0" err="1"/>
              <a:t>podemos</a:t>
            </a:r>
            <a:r>
              <a:rPr lang="en-US" sz="1050" dirty="0"/>
              <a:t> </a:t>
            </a:r>
            <a:r>
              <a:rPr lang="en-US" sz="1050" dirty="0" err="1"/>
              <a:t>encontrar</a:t>
            </a:r>
            <a:r>
              <a:rPr lang="en-US" sz="1050" dirty="0"/>
              <a:t> </a:t>
            </a:r>
            <a:r>
              <a:rPr lang="en-US" sz="1050" dirty="0" err="1"/>
              <a:t>en</a:t>
            </a:r>
            <a:r>
              <a:rPr lang="en-US" sz="1050" dirty="0"/>
              <a:t> la </a:t>
            </a:r>
            <a:r>
              <a:rPr lang="en-US" sz="1050" dirty="0" err="1"/>
              <a:t>naturaleza</a:t>
            </a:r>
            <a:r>
              <a:rPr lang="en-US" sz="1050" dirty="0"/>
              <a:t> para, </a:t>
            </a:r>
            <a:r>
              <a:rPr lang="en-US" sz="1050" dirty="0" err="1"/>
              <a:t>dándoles</a:t>
            </a:r>
            <a:r>
              <a:rPr lang="en-US" sz="1050" dirty="0"/>
              <a:t> forma, </a:t>
            </a:r>
            <a:r>
              <a:rPr lang="en-US" sz="1050" dirty="0" err="1"/>
              <a:t>contruir</a:t>
            </a:r>
            <a:r>
              <a:rPr lang="en-US" sz="1050" dirty="0"/>
              <a:t> </a:t>
            </a:r>
            <a:r>
              <a:rPr lang="en-US" sz="1050" dirty="0" err="1"/>
              <a:t>una</a:t>
            </a:r>
            <a:r>
              <a:rPr lang="en-US" sz="1050" dirty="0"/>
              <a:t> forma </a:t>
            </a:r>
            <a:r>
              <a:rPr lang="en-US" sz="1050" dirty="0" err="1"/>
              <a:t>humana</a:t>
            </a:r>
            <a:r>
              <a:rPr lang="en-US" sz="1050" dirty="0"/>
              <a:t>.   De</a:t>
            </a:r>
            <a:r>
              <a:rPr lang="es-ES" sz="1050" dirty="0"/>
              <a:t> cada figura escultórica brota una rama o, a veces, un árbol pequeño, que parece ser algún tipo de híbrido humano-botánico.</a:t>
            </a:r>
            <a:r>
              <a:rPr lang="en-US" sz="1050" dirty="0"/>
              <a:t> </a:t>
            </a:r>
            <a:r>
              <a:rPr lang="es-ES" sz="1050" dirty="0"/>
              <a:t>Las grandes esculturas de acero inoxidable presentan fragmentos de caras, cuerpos sin cabeza y figuras agachadas hacia el suelo como si estuvieran sobrepasadas por un gran peso sobre sus espaldas.</a:t>
            </a:r>
            <a:r>
              <a:rPr lang="en-US" sz="1050" dirty="0"/>
              <a:t>.</a:t>
            </a:r>
            <a:r>
              <a:rPr lang="es-ES" sz="1050" dirty="0"/>
              <a:t>Las esculturas minimalistas de Kim nos permiten proyectarnos en cada una de sus piezas. Comunican fragilidad. Todos sabemos cómo se siente ser arrastrado en diferentes direcciones y el estado a menudo incómodo de crecimiento y cambio que esto conlleva. Pero al tener este conocimiento, nos conecta y nos recuerda que la experiencia humana es vasta y cambiante, como la de un árbol</a:t>
            </a:r>
            <a:r>
              <a:rPr lang="es-ES" sz="1150" dirty="0"/>
              <a:t>.</a:t>
            </a:r>
            <a:endParaRPr lang="en-US" sz="1150" dirty="0"/>
          </a:p>
        </p:txBody>
      </p:sp>
      <p:sp>
        <p:nvSpPr>
          <p:cNvPr id="5" name="Slide Number Placeholder 4">
            <a:extLst>
              <a:ext uri="{FF2B5EF4-FFF2-40B4-BE49-F238E27FC236}">
                <a16:creationId xmlns:a16="http://schemas.microsoft.com/office/drawing/2014/main" id="{B9ED925A-9E46-44A4-9F82-2DC4D705298A}"/>
              </a:ext>
            </a:extLst>
          </p:cNvPr>
          <p:cNvSpPr>
            <a:spLocks noGrp="1"/>
          </p:cNvSpPr>
          <p:nvPr>
            <p:ph type="sldNum" sz="quarter" idx="12"/>
          </p:nvPr>
        </p:nvSpPr>
        <p:spPr/>
        <p:txBody>
          <a:bodyPr/>
          <a:lstStyle/>
          <a:p>
            <a:fld id="{387D9DEA-C109-4EC7-BDCC-42D7A05A445D}" type="slidenum">
              <a:rPr lang="fr-FR" smtClean="0"/>
              <a:t>26</a:t>
            </a:fld>
            <a:endParaRPr lang="fr-FR"/>
          </a:p>
        </p:txBody>
      </p:sp>
      <p:sp>
        <p:nvSpPr>
          <p:cNvPr id="8" name="TextBox 7">
            <a:extLst>
              <a:ext uri="{FF2B5EF4-FFF2-40B4-BE49-F238E27FC236}">
                <a16:creationId xmlns:a16="http://schemas.microsoft.com/office/drawing/2014/main" id="{EED59939-4C88-43F9-B984-79167F384DE1}"/>
              </a:ext>
            </a:extLst>
          </p:cNvPr>
          <p:cNvSpPr txBox="1"/>
          <p:nvPr/>
        </p:nvSpPr>
        <p:spPr>
          <a:xfrm>
            <a:off x="7197566" y="0"/>
            <a:ext cx="1622906" cy="2677656"/>
          </a:xfrm>
          <a:prstGeom prst="rect">
            <a:avLst/>
          </a:prstGeom>
          <a:noFill/>
        </p:spPr>
        <p:txBody>
          <a:bodyPr wrap="square" rtlCol="0">
            <a:spAutoFit/>
          </a:bodyPr>
          <a:lstStyle/>
          <a:p>
            <a:r>
              <a:rPr lang="nl-BE" sz="1400" b="1" dirty="0"/>
              <a:t>Location: </a:t>
            </a:r>
            <a:r>
              <a:rPr lang="nl-BE" sz="1400" dirty="0"/>
              <a:t>S. Korea</a:t>
            </a:r>
          </a:p>
          <a:p>
            <a:endParaRPr lang="nl-BE" sz="1400" b="1" dirty="0"/>
          </a:p>
          <a:p>
            <a:r>
              <a:rPr lang="nl-BE" sz="1400" b="1" dirty="0"/>
              <a:t>Material: </a:t>
            </a:r>
            <a:r>
              <a:rPr lang="nl-BE" sz="1400" dirty="0"/>
              <a:t>Acero inoxidable pintado</a:t>
            </a:r>
            <a:endParaRPr lang="fr-FR" sz="1400" dirty="0"/>
          </a:p>
          <a:p>
            <a:endParaRPr lang="nl-BE" sz="1400" b="1" dirty="0"/>
          </a:p>
          <a:p>
            <a:r>
              <a:rPr lang="nl-BE" sz="1400" b="1" dirty="0"/>
              <a:t>Dimensiones:</a:t>
            </a:r>
          </a:p>
          <a:p>
            <a:r>
              <a:rPr lang="nl-BE" sz="1400" dirty="0"/>
              <a:t>273x160x95cm</a:t>
            </a:r>
          </a:p>
          <a:p>
            <a:r>
              <a:rPr lang="fr-FR" sz="1400" dirty="0"/>
              <a:t> </a:t>
            </a:r>
            <a:endParaRPr lang="nl-BE" sz="1400" b="1" dirty="0"/>
          </a:p>
          <a:p>
            <a:r>
              <a:rPr lang="nl-BE" sz="1400" b="1" dirty="0"/>
              <a:t>Weight:</a:t>
            </a:r>
          </a:p>
          <a:p>
            <a:endParaRPr lang="nl-BE" sz="1400" b="1" dirty="0"/>
          </a:p>
          <a:p>
            <a:r>
              <a:rPr lang="nl-BE" sz="1400" b="1" dirty="0"/>
              <a:t>Año de creación:</a:t>
            </a:r>
          </a:p>
          <a:p>
            <a:r>
              <a:rPr lang="nl-BE" sz="1400" dirty="0"/>
              <a:t>2017</a:t>
            </a:r>
          </a:p>
        </p:txBody>
      </p:sp>
      <p:sp>
        <p:nvSpPr>
          <p:cNvPr id="10" name="Rectangle 9">
            <a:extLst>
              <a:ext uri="{FF2B5EF4-FFF2-40B4-BE49-F238E27FC236}">
                <a16:creationId xmlns:a16="http://schemas.microsoft.com/office/drawing/2014/main" id="{974CD1B7-72D0-4EFD-9DF6-9E78B753E1A1}"/>
              </a:ext>
            </a:extLst>
          </p:cNvPr>
          <p:cNvSpPr/>
          <p:nvPr/>
        </p:nvSpPr>
        <p:spPr>
          <a:xfrm rot="1322741">
            <a:off x="7260645" y="3308615"/>
            <a:ext cx="1430387" cy="614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FF0000"/>
                </a:solidFill>
              </a:rPr>
              <a:t>NUEVO 2019!</a:t>
            </a:r>
            <a:endParaRPr lang="en-US" b="1" dirty="0">
              <a:solidFill>
                <a:srgbClr val="FF0000"/>
              </a:solidFill>
            </a:endParaRPr>
          </a:p>
        </p:txBody>
      </p:sp>
    </p:spTree>
    <p:extLst>
      <p:ext uri="{BB962C8B-B14F-4D97-AF65-F5344CB8AC3E}">
        <p14:creationId xmlns:p14="http://schemas.microsoft.com/office/powerpoint/2010/main" val="13064370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5776" y="24159"/>
            <a:ext cx="3888431" cy="1162050"/>
          </a:xfrm>
        </p:spPr>
        <p:txBody>
          <a:bodyPr>
            <a:normAutofit/>
          </a:bodyPr>
          <a:lstStyle/>
          <a:p>
            <a:r>
              <a:rPr lang="fr-FR" sz="2800" dirty="0"/>
              <a:t>Y </a:t>
            </a:r>
            <a:r>
              <a:rPr lang="fr-FR" sz="2800" dirty="0" err="1"/>
              <a:t>existen</a:t>
            </a:r>
            <a:r>
              <a:rPr lang="fr-FR" sz="2800" dirty="0"/>
              <a:t> </a:t>
            </a:r>
            <a:r>
              <a:rPr lang="fr-FR" sz="2800" dirty="0" err="1"/>
              <a:t>muchos</a:t>
            </a:r>
            <a:r>
              <a:rPr lang="fr-FR" sz="2800" dirty="0"/>
              <a:t> </a:t>
            </a:r>
            <a:r>
              <a:rPr lang="fr-FR" sz="2800" dirty="0" err="1"/>
              <a:t>más</a:t>
            </a:r>
            <a:r>
              <a:rPr lang="fr-FR" sz="2800" dirty="0"/>
              <a:t>!</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36512" y="0"/>
            <a:ext cx="2088000" cy="2784000"/>
          </a:xfrm>
          <a:ln>
            <a:solidFill>
              <a:schemeClr val="tx1"/>
            </a:solidFill>
          </a:ln>
        </p:spPr>
      </p:pic>
      <p:sp>
        <p:nvSpPr>
          <p:cNvPr id="5" name="Text Placeholder 4"/>
          <p:cNvSpPr>
            <a:spLocks noGrp="1"/>
          </p:cNvSpPr>
          <p:nvPr>
            <p:ph type="body" sz="half" idx="2"/>
          </p:nvPr>
        </p:nvSpPr>
        <p:spPr>
          <a:xfrm>
            <a:off x="2555776" y="1186209"/>
            <a:ext cx="3888431" cy="4691063"/>
          </a:xfrm>
        </p:spPr>
        <p:txBody>
          <a:bodyPr>
            <a:normAutofit/>
          </a:bodyPr>
          <a:lstStyle/>
          <a:p>
            <a:r>
              <a:rPr lang="fr-FR" sz="1500" dirty="0">
                <a:hlinkClick r:id="rId3"/>
              </a:rPr>
              <a:t>http://www.worldstainless.org/applications/art</a:t>
            </a:r>
            <a:endParaRPr lang="fr-FR" sz="1500" dirty="0"/>
          </a:p>
          <a:p>
            <a:endParaRPr lang="fr-FR" sz="1500" dirty="0"/>
          </a:p>
          <a:p>
            <a:r>
              <a:rPr lang="fr-FR" sz="1000" dirty="0"/>
              <a:t>Si </a:t>
            </a:r>
            <a:r>
              <a:rPr lang="fr-FR" sz="1000" dirty="0" err="1"/>
              <a:t>tienes</a:t>
            </a:r>
            <a:r>
              <a:rPr lang="fr-FR" sz="1000" dirty="0"/>
              <a:t> en mente </a:t>
            </a:r>
            <a:r>
              <a:rPr lang="fr-FR" sz="1000" dirty="0" err="1"/>
              <a:t>algun</a:t>
            </a:r>
            <a:r>
              <a:rPr lang="fr-FR" sz="1000" dirty="0"/>
              <a:t> </a:t>
            </a:r>
            <a:r>
              <a:rPr lang="fr-FR" sz="1000" dirty="0" err="1"/>
              <a:t>otro</a:t>
            </a:r>
            <a:r>
              <a:rPr lang="fr-FR" sz="1000" dirty="0"/>
              <a:t> </a:t>
            </a:r>
            <a:r>
              <a:rPr lang="fr-FR" sz="1000" dirty="0" err="1"/>
              <a:t>trabajo</a:t>
            </a:r>
            <a:r>
              <a:rPr lang="fr-FR" sz="1000" dirty="0"/>
              <a:t> artistico </a:t>
            </a:r>
            <a:r>
              <a:rPr lang="fr-FR" sz="1000" dirty="0" err="1"/>
              <a:t>reseñable</a:t>
            </a:r>
            <a:r>
              <a:rPr lang="fr-FR" sz="1000" dirty="0"/>
              <a:t> en </a:t>
            </a:r>
            <a:r>
              <a:rPr lang="fr-FR" sz="1000" dirty="0" err="1"/>
              <a:t>inoxidable</a:t>
            </a:r>
            <a:r>
              <a:rPr lang="fr-FR" sz="1000" dirty="0"/>
              <a:t>, </a:t>
            </a:r>
            <a:r>
              <a:rPr lang="fr-FR" sz="1000" dirty="0" err="1"/>
              <a:t>por</a:t>
            </a:r>
            <a:r>
              <a:rPr lang="fr-FR" sz="1000" dirty="0"/>
              <a:t> </a:t>
            </a:r>
            <a:r>
              <a:rPr lang="fr-FR" sz="1000" dirty="0" err="1"/>
              <a:t>favor</a:t>
            </a:r>
            <a:r>
              <a:rPr lang="fr-FR" sz="1000" dirty="0"/>
              <a:t> </a:t>
            </a:r>
            <a:r>
              <a:rPr lang="fr-FR" sz="1000" dirty="0" err="1"/>
              <a:t>haznoslo</a:t>
            </a:r>
            <a:r>
              <a:rPr lang="fr-FR" sz="1000" dirty="0"/>
              <a:t> </a:t>
            </a:r>
            <a:r>
              <a:rPr lang="fr-FR" sz="1000" dirty="0" err="1"/>
              <a:t>saber</a:t>
            </a:r>
            <a:r>
              <a:rPr lang="fr-FR" sz="1000" dirty="0"/>
              <a:t>!</a:t>
            </a: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2" y="5726591"/>
            <a:ext cx="2088000" cy="1150300"/>
          </a:xfrm>
          <a:prstGeom prst="rect">
            <a:avLst/>
          </a:prstGeom>
          <a:ln>
            <a:solidFill>
              <a:schemeClr val="tx1"/>
            </a:solidFill>
          </a:ln>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6512" y="2636912"/>
            <a:ext cx="2088000" cy="2784000"/>
          </a:xfrm>
          <a:prstGeom prst="rect">
            <a:avLst/>
          </a:prstGeom>
          <a:ln>
            <a:solidFill>
              <a:schemeClr val="tx1"/>
            </a:solidFill>
          </a:ln>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512" y="4181176"/>
            <a:ext cx="2088000" cy="1552080"/>
          </a:xfrm>
          <a:prstGeom prst="rect">
            <a:avLst/>
          </a:prstGeom>
          <a:ln>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200000" y="5582904"/>
            <a:ext cx="1944000" cy="1302480"/>
          </a:xfrm>
          <a:prstGeom prst="rect">
            <a:avLst/>
          </a:prstGeom>
          <a:ln>
            <a:solidFill>
              <a:schemeClr val="tx1"/>
            </a:solidFill>
          </a:ln>
        </p:spPr>
      </p:pic>
      <p:pic>
        <p:nvPicPr>
          <p:cNvPr id="12" name="Picture 1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00000" y="3958005"/>
            <a:ext cx="1944000" cy="1713960"/>
          </a:xfrm>
          <a:prstGeom prst="rect">
            <a:avLst/>
          </a:prstGeom>
          <a:ln>
            <a:solidFill>
              <a:schemeClr val="tx1"/>
            </a:solidFill>
          </a:ln>
        </p:spPr>
      </p:pic>
      <p:pic>
        <p:nvPicPr>
          <p:cNvPr id="14" name="Picture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200000" y="2277158"/>
            <a:ext cx="1944000" cy="1931040"/>
          </a:xfrm>
          <a:prstGeom prst="rect">
            <a:avLst/>
          </a:prstGeom>
          <a:ln>
            <a:solidFill>
              <a:schemeClr val="tx1"/>
            </a:solidFill>
          </a:ln>
        </p:spPr>
      </p:pic>
      <p:pic>
        <p:nvPicPr>
          <p:cNvPr id="15" name="Picture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200000" y="8493"/>
            <a:ext cx="1944000" cy="2274480"/>
          </a:xfrm>
          <a:prstGeom prst="rect">
            <a:avLst/>
          </a:prstGeom>
          <a:ln>
            <a:solidFill>
              <a:schemeClr val="tx1"/>
            </a:solidFill>
          </a:ln>
        </p:spPr>
      </p:pic>
      <p:sp>
        <p:nvSpPr>
          <p:cNvPr id="3" name="Slide Number Placeholder 2"/>
          <p:cNvSpPr>
            <a:spLocks noGrp="1"/>
          </p:cNvSpPr>
          <p:nvPr>
            <p:ph type="sldNum" sz="quarter" idx="12"/>
          </p:nvPr>
        </p:nvSpPr>
        <p:spPr/>
        <p:txBody>
          <a:bodyPr/>
          <a:lstStyle/>
          <a:p>
            <a:fld id="{387D9DEA-C109-4EC7-BDCC-42D7A05A445D}" type="slidenum">
              <a:rPr lang="fr-FR" smtClean="0"/>
              <a:t>27</a:t>
            </a:fld>
            <a:endParaRPr lang="fr-FR"/>
          </a:p>
        </p:txBody>
      </p:sp>
    </p:spTree>
    <p:extLst>
      <p:ext uri="{BB962C8B-B14F-4D97-AF65-F5344CB8AC3E}">
        <p14:creationId xmlns:p14="http://schemas.microsoft.com/office/powerpoint/2010/main" val="9857698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err="1"/>
              <a:t>Referencias</a:t>
            </a:r>
            <a:r>
              <a:rPr lang="fr-FR" sz="3600" dirty="0"/>
              <a:t> (1/3)</a:t>
            </a:r>
          </a:p>
        </p:txBody>
      </p:sp>
      <p:sp>
        <p:nvSpPr>
          <p:cNvPr id="3" name="Subtitle 2"/>
          <p:cNvSpPr>
            <a:spLocks noGrp="1"/>
          </p:cNvSpPr>
          <p:nvPr>
            <p:ph idx="1"/>
          </p:nvPr>
        </p:nvSpPr>
        <p:spPr/>
        <p:txBody>
          <a:bodyPr>
            <a:normAutofit fontScale="55000" lnSpcReduction="20000"/>
          </a:bodyPr>
          <a:lstStyle/>
          <a:p>
            <a:pPr marL="514350" indent="-514350">
              <a:buFont typeface="+mj-lt"/>
              <a:buAutoNum type="arabicPeriod"/>
            </a:pPr>
            <a:r>
              <a:rPr lang="fr-FR" dirty="0">
                <a:hlinkClick r:id="rId2"/>
              </a:rPr>
              <a:t>http://www.andyscottsculptor.com/</a:t>
            </a:r>
            <a:endParaRPr lang="fr-FR" dirty="0">
              <a:hlinkClick r:id="rId3"/>
            </a:endParaRPr>
          </a:p>
          <a:p>
            <a:pPr marL="514350" indent="-514350">
              <a:buFont typeface="+mj-lt"/>
              <a:buAutoNum type="arabicPeriod"/>
            </a:pPr>
            <a:r>
              <a:rPr lang="fr-FR" dirty="0">
                <a:hlinkClick r:id="rId4"/>
              </a:rPr>
              <a:t>http://en.wikipedia.org/wiki/The_Kelpies </a:t>
            </a:r>
            <a:endParaRPr lang="fr-FR" dirty="0">
              <a:hlinkClick r:id="rId3"/>
            </a:endParaRPr>
          </a:p>
          <a:p>
            <a:pPr marL="514350" indent="-514350">
              <a:buFont typeface="+mj-lt"/>
              <a:buAutoNum type="arabicPeriod"/>
            </a:pPr>
            <a:r>
              <a:rPr lang="fr-FR" dirty="0">
                <a:hlinkClick r:id="rId5"/>
              </a:rPr>
              <a:t>http://atomium.be/</a:t>
            </a:r>
            <a:endParaRPr lang="fr-FR" dirty="0">
              <a:hlinkClick r:id="rId3"/>
            </a:endParaRPr>
          </a:p>
          <a:p>
            <a:pPr marL="514350" indent="-514350">
              <a:buFont typeface="+mj-lt"/>
              <a:buAutoNum type="arabicPeriod"/>
            </a:pPr>
            <a:r>
              <a:rPr lang="fr-FR" dirty="0">
                <a:hlinkClick r:id="rId6"/>
              </a:rPr>
              <a:t>http://en.wikipedia.org/wiki/Atomium</a:t>
            </a:r>
            <a:endParaRPr lang="fr-FR" dirty="0">
              <a:hlinkClick r:id="rId3"/>
            </a:endParaRPr>
          </a:p>
          <a:p>
            <a:pPr marL="514350" indent="-514350">
              <a:buFont typeface="+mj-lt"/>
              <a:buAutoNum type="arabicPeriod"/>
            </a:pPr>
            <a:r>
              <a:rPr lang="fr-FR" dirty="0">
                <a:hlinkClick r:id="rId7"/>
              </a:rPr>
              <a:t>http://www.gatewayarch.com/ </a:t>
            </a:r>
            <a:endParaRPr lang="fr-FR" dirty="0">
              <a:hlinkClick r:id="rId3"/>
            </a:endParaRPr>
          </a:p>
          <a:p>
            <a:pPr marL="514350" indent="-514350">
              <a:buFont typeface="+mj-lt"/>
              <a:buAutoNum type="arabicPeriod"/>
            </a:pPr>
            <a:r>
              <a:rPr lang="fr-FR" dirty="0">
                <a:hlinkClick r:id="rId8"/>
              </a:rPr>
              <a:t>http://en.wikipedia.org/wiki/Gateway_Arch</a:t>
            </a:r>
            <a:endParaRPr lang="fr-FR" dirty="0">
              <a:hlinkClick r:id="rId3"/>
            </a:endParaRPr>
          </a:p>
          <a:p>
            <a:pPr marL="514350" indent="-514350">
              <a:buFont typeface="+mj-lt"/>
              <a:buAutoNum type="arabicPeriod"/>
            </a:pPr>
            <a:r>
              <a:rPr lang="fr-FR" dirty="0">
                <a:hlinkClick r:id="rId9"/>
              </a:rPr>
              <a:t>http://www.cityofchicago.org/city/en/depts/dca/supp_info/millennium_park_-artarchitecture.html</a:t>
            </a:r>
            <a:endParaRPr lang="fr-FR" dirty="0">
              <a:hlinkClick r:id="rId3"/>
            </a:endParaRPr>
          </a:p>
          <a:p>
            <a:pPr marL="514350" indent="-514350">
              <a:buFont typeface="+mj-lt"/>
              <a:buAutoNum type="arabicPeriod"/>
            </a:pPr>
            <a:r>
              <a:rPr lang="fr-FR" dirty="0">
                <a:hlinkClick r:id="rId10"/>
              </a:rPr>
              <a:t>http://en.wikipedia.org/wiki/Cloud_Gate</a:t>
            </a:r>
            <a:endParaRPr lang="fr-FR" dirty="0">
              <a:hlinkClick r:id="rId3"/>
            </a:endParaRPr>
          </a:p>
          <a:p>
            <a:pPr marL="514350" indent="-514350">
              <a:buFont typeface="+mj-lt"/>
              <a:buAutoNum type="arabicPeriod"/>
            </a:pPr>
            <a:r>
              <a:rPr lang="fr-FR" dirty="0">
                <a:hlinkClick r:id="rId11"/>
              </a:rPr>
              <a:t>http://saintluciasculpturepark.com/portfolio/anilore-banon/</a:t>
            </a:r>
            <a:endParaRPr lang="fr-FR" dirty="0"/>
          </a:p>
          <a:p>
            <a:pPr marL="514350" indent="-514350">
              <a:buFont typeface="+mj-lt"/>
              <a:buAutoNum type="arabicPeriod"/>
            </a:pPr>
            <a:r>
              <a:rPr lang="fr-FR" dirty="0">
                <a:hlinkClick r:id="rId12"/>
              </a:rPr>
              <a:t>http://www.war-memorial.net/The-Braves---Les-Braves-1.292</a:t>
            </a:r>
            <a:r>
              <a:rPr lang="fr-FR" dirty="0"/>
              <a:t> </a:t>
            </a:r>
          </a:p>
          <a:p>
            <a:pPr marL="514350" indent="-514350">
              <a:buFont typeface="+mj-lt"/>
              <a:buAutoNum type="arabicPeriod"/>
            </a:pPr>
            <a:r>
              <a:rPr lang="fr-FR" dirty="0">
                <a:hlinkClick r:id="rId13"/>
              </a:rPr>
              <a:t>https://www.youtube.com/watch?v=yHkOQWPZhyM</a:t>
            </a:r>
            <a:endParaRPr lang="fr-FR" dirty="0"/>
          </a:p>
          <a:p>
            <a:pPr marL="514350" indent="-514350">
              <a:buFont typeface="+mj-lt"/>
              <a:buAutoNum type="arabicPeriod"/>
            </a:pPr>
            <a:r>
              <a:rPr lang="fr-FR" dirty="0">
                <a:hlinkClick r:id="rId14"/>
              </a:rPr>
              <a:t>https://jaumeplensa.com/works-and-projects/public-space/mirror-2012</a:t>
            </a:r>
            <a:endParaRPr lang="fr-FR" dirty="0"/>
          </a:p>
          <a:p>
            <a:pPr marL="514350" indent="-514350">
              <a:buFont typeface="+mj-lt"/>
              <a:buAutoNum type="arabicPeriod"/>
            </a:pPr>
            <a:r>
              <a:rPr lang="fr-FR" dirty="0">
                <a:hlinkClick r:id="rId15"/>
              </a:rPr>
              <a:t>https://www.theguardian.com/artanddesign/2011/mar/30/jaume-plensa-show-at-yorkshire-sculpture-park</a:t>
            </a:r>
            <a:r>
              <a:rPr lang="fr-FR" dirty="0"/>
              <a:t>    </a:t>
            </a:r>
          </a:p>
          <a:p>
            <a:pPr marL="514350" indent="-514350">
              <a:buFont typeface="+mj-lt"/>
              <a:buAutoNum type="arabicPeriod"/>
            </a:pPr>
            <a:r>
              <a:rPr lang="fr-FR" dirty="0">
                <a:hlinkClick r:id="rId16"/>
              </a:rPr>
              <a:t>https://www.theguardian.com/arts/gallery/2007/oct/03/spider</a:t>
            </a:r>
            <a:endParaRPr lang="fr-FR" dirty="0"/>
          </a:p>
          <a:p>
            <a:pPr marL="514350" indent="-514350">
              <a:buFont typeface="+mj-lt"/>
              <a:buAutoNum type="arabicPeriod"/>
            </a:pPr>
            <a:r>
              <a:rPr lang="fr-FR" dirty="0">
                <a:hlinkClick r:id="rId17"/>
              </a:rPr>
              <a:t>http://www.eilahiltunen.net/monument.html</a:t>
            </a:r>
            <a:endParaRPr lang="fr-FR"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28</a:t>
            </a:fld>
            <a:endParaRPr lang="fr-FR"/>
          </a:p>
        </p:txBody>
      </p:sp>
      <p:sp>
        <p:nvSpPr>
          <p:cNvPr id="5" name="Rectangle 4">
            <a:extLst>
              <a:ext uri="{FF2B5EF4-FFF2-40B4-BE49-F238E27FC236}">
                <a16:creationId xmlns:a16="http://schemas.microsoft.com/office/drawing/2014/main" id="{23C6E8BC-CC9E-4673-B525-4F9F50A72167}"/>
              </a:ext>
            </a:extLst>
          </p:cNvPr>
          <p:cNvSpPr/>
          <p:nvPr/>
        </p:nvSpPr>
        <p:spPr>
          <a:xfrm rot="1322741">
            <a:off x="7074837" y="600632"/>
            <a:ext cx="1663292" cy="614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rgbClr val="FF0000"/>
                </a:solidFill>
              </a:rPr>
              <a:t>ACTUALIZADO</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8881396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err="1"/>
              <a:t>Referencias</a:t>
            </a:r>
            <a:r>
              <a:rPr lang="fr-FR" sz="3600" dirty="0"/>
              <a:t> Arte   (2/3)</a:t>
            </a:r>
          </a:p>
        </p:txBody>
      </p:sp>
      <p:sp>
        <p:nvSpPr>
          <p:cNvPr id="3" name="Content Placeholder 2"/>
          <p:cNvSpPr>
            <a:spLocks noGrp="1"/>
          </p:cNvSpPr>
          <p:nvPr>
            <p:ph idx="1"/>
          </p:nvPr>
        </p:nvSpPr>
        <p:spPr/>
        <p:txBody>
          <a:bodyPr>
            <a:normAutofit fontScale="55000" lnSpcReduction="20000"/>
          </a:bodyPr>
          <a:lstStyle/>
          <a:p>
            <a:pPr marL="514350" indent="-514350">
              <a:buFont typeface="+mj-lt"/>
              <a:buAutoNum type="arabicPeriod" startAt="16"/>
            </a:pPr>
            <a:r>
              <a:rPr lang="fr-FR" dirty="0">
                <a:hlinkClick r:id="rId2"/>
              </a:rPr>
              <a:t>http://monicabonvicini.net/work/she-lies/ </a:t>
            </a:r>
            <a:endParaRPr lang="fr-FR" dirty="0">
              <a:hlinkClick r:id="rId3"/>
            </a:endParaRPr>
          </a:p>
          <a:p>
            <a:pPr marL="514350" indent="-514350">
              <a:buFont typeface="+mj-lt"/>
              <a:buAutoNum type="arabicPeriod" startAt="16"/>
            </a:pPr>
            <a:r>
              <a:rPr lang="fr-FR" dirty="0">
                <a:hlinkClick r:id="rId4"/>
              </a:rPr>
              <a:t>http://anishkapoor.com/111/turning-the-world-upside-down</a:t>
            </a:r>
            <a:endParaRPr lang="fr-FR" dirty="0">
              <a:hlinkClick r:id="rId3"/>
            </a:endParaRPr>
          </a:p>
          <a:p>
            <a:pPr marL="514350" indent="-514350">
              <a:buFont typeface="+mj-lt"/>
              <a:buAutoNum type="arabicPeriod" startAt="16"/>
            </a:pPr>
            <a:r>
              <a:rPr lang="fr-FR" dirty="0">
                <a:hlinkClick r:id="rId5"/>
              </a:rPr>
              <a:t>https://www.gpsmycity.com/attractions/sun-voyager-28054.html</a:t>
            </a:r>
            <a:endParaRPr lang="fr-FR" dirty="0"/>
          </a:p>
          <a:p>
            <a:pPr marL="514350" indent="-514350">
              <a:buFont typeface="+mj-lt"/>
              <a:buAutoNum type="arabicPeriod" startAt="16"/>
            </a:pPr>
            <a:r>
              <a:rPr lang="fr-FR" dirty="0">
                <a:hlinkClick r:id="rId6"/>
              </a:rPr>
              <a:t>http://twistedsifter.com/2014/07/wire-fairy-sculptures-by-robin-wight/</a:t>
            </a:r>
            <a:endParaRPr lang="fr-FR" dirty="0"/>
          </a:p>
          <a:p>
            <a:pPr marL="514350" indent="-514350">
              <a:buFont typeface="+mj-lt"/>
              <a:buAutoNum type="arabicPeriod" startAt="16"/>
            </a:pPr>
            <a:r>
              <a:rPr lang="fr-FR" dirty="0">
                <a:hlinkClick r:id="rId3"/>
              </a:rPr>
              <a:t>http://megaconstrucciones.net/?construccion=cristo-chiapas</a:t>
            </a:r>
            <a:endParaRPr lang="fr-FR" dirty="0"/>
          </a:p>
          <a:p>
            <a:pPr marL="514350" indent="-514350">
              <a:buFont typeface="+mj-lt"/>
              <a:buAutoNum type="arabicPeriod" startAt="16"/>
            </a:pPr>
            <a:r>
              <a:rPr lang="fr-FR" dirty="0">
                <a:hlinkClick r:id="rId7"/>
              </a:rPr>
              <a:t>http://joanavasconcelos.com/det_en.aspx?f=2393&amp;o=933</a:t>
            </a:r>
            <a:endParaRPr lang="fr-FR" dirty="0"/>
          </a:p>
          <a:p>
            <a:pPr marL="514350" indent="-514350">
              <a:buFont typeface="+mj-lt"/>
              <a:buAutoNum type="arabicPeriod" startAt="16"/>
            </a:pPr>
            <a:r>
              <a:rPr lang="fr-FR" dirty="0">
                <a:hlinkClick r:id="rId8"/>
              </a:rPr>
              <a:t>http://www.jeffkoons.com/artwork/celebration/sacred-heart</a:t>
            </a:r>
            <a:endParaRPr lang="fr-FR" dirty="0"/>
          </a:p>
          <a:p>
            <a:pPr marL="514350" indent="-514350">
              <a:buFont typeface="+mj-lt"/>
              <a:buAutoNum type="arabicPeriod" startAt="16"/>
            </a:pPr>
            <a:r>
              <a:rPr lang="fr-FR" dirty="0">
                <a:hlinkClick r:id="rId9"/>
              </a:rPr>
              <a:t>http://www.bruvel.com/exhibitions/houston-art-fair-2015</a:t>
            </a:r>
            <a:endParaRPr lang="fr-FR" dirty="0"/>
          </a:p>
          <a:p>
            <a:pPr marL="514350" indent="-514350">
              <a:buFont typeface="+mj-lt"/>
              <a:buAutoNum type="arabicPeriod" startAt="16"/>
            </a:pPr>
            <a:r>
              <a:rPr lang="fr-FR" dirty="0">
                <a:hlinkClick r:id="rId10"/>
              </a:rPr>
              <a:t>http://twistedsifter.com/2011/10/metalmorphosis-sculpture-david-cerny/</a:t>
            </a:r>
            <a:endParaRPr lang="fr-FR" dirty="0"/>
          </a:p>
          <a:p>
            <a:pPr marL="514350" indent="-514350">
              <a:buFont typeface="+mj-lt"/>
              <a:buAutoNum type="arabicPeriod" startAt="16"/>
            </a:pPr>
            <a:r>
              <a:rPr lang="en-US" dirty="0">
                <a:hlinkClick r:id="rId11"/>
              </a:rPr>
              <a:t>https://www.dailyscandinavian.com/the-worlds-biggest-elk-statue-in-norway/</a:t>
            </a:r>
            <a:r>
              <a:rPr lang="en-US" dirty="0"/>
              <a:t> </a:t>
            </a:r>
          </a:p>
          <a:p>
            <a:pPr marL="514350" indent="-514350">
              <a:buFont typeface="+mj-lt"/>
              <a:buAutoNum type="arabicPeriod" startAt="16"/>
            </a:pPr>
            <a:r>
              <a:rPr lang="fr-FR" dirty="0">
                <a:hlinkClick r:id="rId12"/>
              </a:rPr>
              <a:t>https://www.parisladouce.com/2013/03/paris-la-danse-de-la-fontaine-emergente.html</a:t>
            </a:r>
            <a:endParaRPr lang="fr-FR" dirty="0"/>
          </a:p>
          <a:p>
            <a:pPr marL="514350" indent="-514350">
              <a:buFont typeface="+mj-lt"/>
              <a:buAutoNum type="arabicPeriod" startAt="16"/>
            </a:pPr>
            <a:r>
              <a:rPr lang="en-US" dirty="0">
                <a:hlinkClick r:id="rId13"/>
              </a:rPr>
              <a:t>http://www.barcelonaturisme.com/wv3/en/page/1232/peix-fish-frank-gehry.html </a:t>
            </a:r>
            <a:endParaRPr lang="en-US" dirty="0"/>
          </a:p>
          <a:p>
            <a:pPr marL="514350" indent="-514350">
              <a:buFont typeface="+mj-lt"/>
              <a:buAutoNum type="arabicPeriod" startAt="16"/>
            </a:pPr>
            <a:r>
              <a:rPr lang="en-US" dirty="0">
                <a:hlinkClick r:id="rId14"/>
              </a:rPr>
              <a:t>https://www.archdaily.com/792211/blossom-pavilion-atelier-deshaus/5799b693e58ece81bd00004a-blossom-pavilion-atelier-deshaus-photo</a:t>
            </a:r>
            <a:endParaRPr lang="fr-FR"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29</a:t>
            </a:fld>
            <a:endParaRPr lang="fr-FR"/>
          </a:p>
        </p:txBody>
      </p:sp>
      <p:sp>
        <p:nvSpPr>
          <p:cNvPr id="6" name="Rectangle 5">
            <a:extLst>
              <a:ext uri="{FF2B5EF4-FFF2-40B4-BE49-F238E27FC236}">
                <a16:creationId xmlns:a16="http://schemas.microsoft.com/office/drawing/2014/main" id="{A0DD3A19-4749-4DB8-8B84-6EBE88D50AFE}"/>
              </a:ext>
            </a:extLst>
          </p:cNvPr>
          <p:cNvSpPr/>
          <p:nvPr/>
        </p:nvSpPr>
        <p:spPr>
          <a:xfrm rot="1322741">
            <a:off x="7074837" y="600632"/>
            <a:ext cx="1663292" cy="614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rgbClr val="FF0000"/>
                </a:solidFill>
              </a:rPr>
              <a:t>ACTUALIZADO</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3864572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73216"/>
            <a:ext cx="7200000" cy="566738"/>
          </a:xfrm>
        </p:spPr>
        <p:txBody>
          <a:bodyPr>
            <a:noAutofit/>
          </a:bodyPr>
          <a:lstStyle/>
          <a:p>
            <a:r>
              <a:rPr lang="en-US" dirty="0" err="1"/>
              <a:t>Diseño</a:t>
            </a:r>
            <a:r>
              <a:rPr lang="en-US" dirty="0"/>
              <a:t>: A. </a:t>
            </a:r>
            <a:r>
              <a:rPr lang="en-US" dirty="0" err="1"/>
              <a:t>Waterkeyn</a:t>
            </a:r>
            <a:r>
              <a:rPr lang="en-US" dirty="0"/>
              <a:t>  </a:t>
            </a:r>
            <a:r>
              <a:rPr lang="en-US" dirty="0" err="1"/>
              <a:t>Arquitectos</a:t>
            </a:r>
            <a:r>
              <a:rPr lang="en-US" dirty="0"/>
              <a:t>: A. and J. </a:t>
            </a:r>
            <a:r>
              <a:rPr lang="en-US" dirty="0" err="1"/>
              <a:t>Polak</a:t>
            </a:r>
            <a:r>
              <a:rPr lang="en-US" dirty="0"/>
              <a:t>: </a:t>
            </a:r>
            <a:r>
              <a:rPr lang="fr-FR" dirty="0"/>
              <a:t>Atomium </a:t>
            </a:r>
            <a:r>
              <a:rPr lang="fr-FR" baseline="30000" dirty="0"/>
              <a:t>3, 4</a:t>
            </a:r>
          </a:p>
        </p:txBody>
      </p:sp>
      <p:pic>
        <p:nvPicPr>
          <p:cNvPr id="3076" name="Picture 4"/>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2362" b="4455"/>
          <a:stretch/>
        </p:blipFill>
        <p:spPr bwMode="auto">
          <a:xfrm>
            <a:off x="-1691" y="0"/>
            <a:ext cx="7200000" cy="53557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0" y="5949280"/>
            <a:ext cx="8820472" cy="830997"/>
          </a:xfrm>
          <a:prstGeom prst="rect">
            <a:avLst/>
          </a:prstGeom>
          <a:noFill/>
        </p:spPr>
        <p:txBody>
          <a:bodyPr wrap="square" rtlCol="0">
            <a:spAutoFit/>
          </a:bodyPr>
          <a:lstStyle/>
          <a:p>
            <a:pPr algn="just"/>
            <a:r>
              <a:rPr lang="es-ES_tradnl" sz="1200" dirty="0"/>
              <a:t>El </a:t>
            </a:r>
            <a:r>
              <a:rPr lang="es-ES_tradnl" sz="1200" dirty="0" err="1"/>
              <a:t>Atomium</a:t>
            </a:r>
            <a:r>
              <a:rPr lang="es-ES_tradnl" sz="1200" dirty="0"/>
              <a:t> fue construido para la Exposición Universal de Bruselas de 1958. Sus nueve esferas están conectadas de manera que el conjunto forme la figura de una unidad celular de un cristal de hierro aumentado 165 billones de veces. Fue renovado en un periodo de 3 años entre 2004 y 2006. La remodelación incluyó el reemplazo de las descoloridas planchas de aluminio por acero inoxidable. La CNN le denominó como el edificio más extravagante de Europa.  Es una las mayores atracciones de Bruselas. </a:t>
            </a:r>
            <a:endParaRPr lang="fr-FR" sz="1000" dirty="0"/>
          </a:p>
        </p:txBody>
      </p:sp>
      <p:sp>
        <p:nvSpPr>
          <p:cNvPr id="8" name="TextBox 7"/>
          <p:cNvSpPr txBox="1"/>
          <p:nvPr/>
        </p:nvSpPr>
        <p:spPr>
          <a:xfrm>
            <a:off x="7197566" y="0"/>
            <a:ext cx="1622906" cy="2646878"/>
          </a:xfrm>
          <a:prstGeom prst="rect">
            <a:avLst/>
          </a:prstGeom>
          <a:noFill/>
        </p:spPr>
        <p:txBody>
          <a:bodyPr wrap="square" rtlCol="0">
            <a:spAutoFit/>
          </a:bodyPr>
          <a:lstStyle/>
          <a:p>
            <a:r>
              <a:rPr lang="nl-BE" sz="1400" b="1" dirty="0"/>
              <a:t>Localización:</a:t>
            </a:r>
          </a:p>
          <a:p>
            <a:r>
              <a:rPr lang="nl-BE" sz="1200" dirty="0"/>
              <a:t>Bruselas, Belgica</a:t>
            </a:r>
          </a:p>
          <a:p>
            <a:r>
              <a:rPr lang="nl-BE" sz="1400" b="1" dirty="0"/>
              <a:t>Material:</a:t>
            </a:r>
          </a:p>
          <a:p>
            <a:r>
              <a:rPr lang="nl-BE" sz="1200" dirty="0"/>
              <a:t>Acero inoxidable pulido 1.4404 (316L) </a:t>
            </a:r>
          </a:p>
          <a:p>
            <a:r>
              <a:rPr lang="nl-BE" sz="1400" b="1" dirty="0"/>
              <a:t>Dimensiones:</a:t>
            </a:r>
          </a:p>
          <a:p>
            <a:r>
              <a:rPr lang="nl-BE" sz="1200" dirty="0"/>
              <a:t>102 metros de altura con un diametro de cada esfera de 18m</a:t>
            </a:r>
          </a:p>
          <a:p>
            <a:r>
              <a:rPr lang="nl-BE" sz="1400" b="1" dirty="0"/>
              <a:t>Peso:</a:t>
            </a:r>
          </a:p>
          <a:p>
            <a:r>
              <a:rPr lang="nl-BE" sz="1200" dirty="0"/>
              <a:t>2400 toneladas</a:t>
            </a:r>
          </a:p>
          <a:p>
            <a:r>
              <a:rPr lang="nl-BE" sz="1400" b="1" dirty="0"/>
              <a:t>Año construcción:</a:t>
            </a:r>
          </a:p>
          <a:p>
            <a:r>
              <a:rPr lang="nl-BE" sz="1200" dirty="0"/>
              <a:t>1958</a:t>
            </a:r>
          </a:p>
        </p:txBody>
      </p:sp>
      <p:sp>
        <p:nvSpPr>
          <p:cNvPr id="7" name="Slide Number Placeholder 6"/>
          <p:cNvSpPr>
            <a:spLocks noGrp="1"/>
          </p:cNvSpPr>
          <p:nvPr>
            <p:ph type="sldNum" sz="quarter" idx="12"/>
          </p:nvPr>
        </p:nvSpPr>
        <p:spPr/>
        <p:txBody>
          <a:bodyPr/>
          <a:lstStyle/>
          <a:p>
            <a:fld id="{387D9DEA-C109-4EC7-BDCC-42D7A05A445D}" type="slidenum">
              <a:rPr lang="fr-FR" smtClean="0"/>
              <a:t>3</a:t>
            </a:fld>
            <a:endParaRPr lang="fr-FR"/>
          </a:p>
        </p:txBody>
      </p:sp>
    </p:spTree>
    <p:extLst>
      <p:ext uri="{BB962C8B-B14F-4D97-AF65-F5344CB8AC3E}">
        <p14:creationId xmlns:p14="http://schemas.microsoft.com/office/powerpoint/2010/main" val="1640853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sz="3600" dirty="0" err="1"/>
              <a:t>Referencias</a:t>
            </a:r>
            <a:r>
              <a:rPr lang="fr-FR" sz="3600" dirty="0"/>
              <a:t> Arte   (3/3)</a:t>
            </a:r>
          </a:p>
        </p:txBody>
      </p:sp>
      <p:sp>
        <p:nvSpPr>
          <p:cNvPr id="3" name="Content Placeholder 2"/>
          <p:cNvSpPr>
            <a:spLocks noGrp="1"/>
          </p:cNvSpPr>
          <p:nvPr>
            <p:ph idx="1"/>
          </p:nvPr>
        </p:nvSpPr>
        <p:spPr/>
        <p:txBody>
          <a:bodyPr>
            <a:noAutofit/>
          </a:bodyPr>
          <a:lstStyle/>
          <a:p>
            <a:pPr marL="514350" indent="-514350">
              <a:buFont typeface="+mj-lt"/>
              <a:buAutoNum type="arabicPeriod" startAt="29"/>
            </a:pPr>
            <a:r>
              <a:rPr lang="en-US" sz="2000" dirty="0">
                <a:hlinkClick r:id="rId2"/>
              </a:rPr>
              <a:t>https://mymodernmet.com/wire-sculptures-martin-debenham/</a:t>
            </a:r>
            <a:r>
              <a:rPr lang="en-US" sz="2000" dirty="0"/>
              <a:t> </a:t>
            </a:r>
          </a:p>
          <a:p>
            <a:pPr marL="514350" indent="-514350">
              <a:buFont typeface="+mj-lt"/>
              <a:buAutoNum type="arabicPeriod" startAt="29"/>
            </a:pPr>
            <a:r>
              <a:rPr lang="fr-FR" sz="2000" dirty="0">
                <a:hlinkClick r:id="rId3"/>
              </a:rPr>
              <a:t>http://www.gahr-metalart.com/artworks/metal_wall_art.htm</a:t>
            </a:r>
            <a:endParaRPr lang="fr-FR" sz="2000" dirty="0"/>
          </a:p>
          <a:p>
            <a:pPr marL="514350" indent="-514350">
              <a:buFont typeface="+mj-lt"/>
              <a:buAutoNum type="arabicPeriod" startAt="29"/>
            </a:pPr>
            <a:r>
              <a:rPr lang="fr-FR" sz="2000" dirty="0">
                <a:hlinkClick r:id="rId4"/>
              </a:rPr>
              <a:t>http://www.ralfonso.com</a:t>
            </a:r>
            <a:endParaRPr lang="fr-FR" sz="2000" dirty="0"/>
          </a:p>
          <a:p>
            <a:pPr marL="514350" indent="-514350">
              <a:buFont typeface="+mj-lt"/>
              <a:buAutoNum type="arabicPeriod" startAt="29"/>
            </a:pPr>
            <a:r>
              <a:rPr lang="en-GB" sz="2000" dirty="0">
                <a:hlinkClick r:id="rId5"/>
              </a:rPr>
              <a:t>https://mymodernmet.com/sun-hyuk-kim-stainless-steel-sculptures/</a:t>
            </a:r>
            <a:endParaRPr lang="en-GB" sz="2000" dirty="0">
              <a:hlinkClick r:id="rId6"/>
            </a:endParaRPr>
          </a:p>
          <a:p>
            <a:pPr marL="514350" indent="-514350">
              <a:buFont typeface="+mj-lt"/>
              <a:buAutoNum type="arabicPeriod" startAt="29"/>
            </a:pPr>
            <a:r>
              <a:rPr lang="en-GB" sz="2000" dirty="0">
                <a:hlinkClick r:id="rId6"/>
              </a:rPr>
              <a:t>https://www.sunhyuk.com/sculpture</a:t>
            </a:r>
            <a:endParaRPr lang="fr-FR" sz="2000" dirty="0"/>
          </a:p>
        </p:txBody>
      </p:sp>
      <p:sp>
        <p:nvSpPr>
          <p:cNvPr id="4" name="Slide Number Placeholder 3"/>
          <p:cNvSpPr>
            <a:spLocks noGrp="1"/>
          </p:cNvSpPr>
          <p:nvPr>
            <p:ph type="sldNum" sz="quarter" idx="12"/>
          </p:nvPr>
        </p:nvSpPr>
        <p:spPr/>
        <p:txBody>
          <a:bodyPr/>
          <a:lstStyle/>
          <a:p>
            <a:fld id="{387D9DEA-C109-4EC7-BDCC-42D7A05A445D}" type="slidenum">
              <a:rPr lang="fr-FR" smtClean="0"/>
              <a:pPr/>
              <a:t>30</a:t>
            </a:fld>
            <a:endParaRPr lang="fr-FR"/>
          </a:p>
        </p:txBody>
      </p:sp>
      <p:sp>
        <p:nvSpPr>
          <p:cNvPr id="6" name="Rectangle 5">
            <a:extLst>
              <a:ext uri="{FF2B5EF4-FFF2-40B4-BE49-F238E27FC236}">
                <a16:creationId xmlns:a16="http://schemas.microsoft.com/office/drawing/2014/main" id="{835886DD-2F2D-4871-BADC-B274A786F7E1}"/>
              </a:ext>
            </a:extLst>
          </p:cNvPr>
          <p:cNvSpPr/>
          <p:nvPr/>
        </p:nvSpPr>
        <p:spPr>
          <a:xfrm rot="1322741">
            <a:off x="7074837" y="600632"/>
            <a:ext cx="1663292" cy="6147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dirty="0">
                <a:solidFill>
                  <a:srgbClr val="FF0000"/>
                </a:solidFill>
              </a:rPr>
              <a:t>ACTUALIZADO</a:t>
            </a:r>
            <a:r>
              <a:rPr lang="fr-FR" b="1" dirty="0">
                <a:solidFill>
                  <a:srgbClr val="FF0000"/>
                </a:solidFill>
              </a:rPr>
              <a:t> 2019!</a:t>
            </a:r>
            <a:endParaRPr lang="en-US" b="1" dirty="0">
              <a:solidFill>
                <a:srgbClr val="FF0000"/>
              </a:solidFill>
            </a:endParaRPr>
          </a:p>
        </p:txBody>
      </p:sp>
    </p:spTree>
    <p:extLst>
      <p:ext uri="{BB962C8B-B14F-4D97-AF65-F5344CB8AC3E}">
        <p14:creationId xmlns:p14="http://schemas.microsoft.com/office/powerpoint/2010/main" val="2121505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8" y="4795461"/>
            <a:ext cx="7203248" cy="566738"/>
          </a:xfrm>
        </p:spPr>
        <p:txBody>
          <a:bodyPr>
            <a:noAutofit/>
          </a:bodyPr>
          <a:lstStyle/>
          <a:p>
            <a:r>
              <a:rPr lang="en-US" dirty="0" err="1"/>
              <a:t>Diseñador</a:t>
            </a:r>
            <a:r>
              <a:rPr lang="en-US" dirty="0"/>
              <a:t>: E. Saarinen  </a:t>
            </a:r>
            <a:r>
              <a:rPr lang="en-US" dirty="0" err="1"/>
              <a:t>Ingeniero</a:t>
            </a:r>
            <a:r>
              <a:rPr lang="en-US" dirty="0"/>
              <a:t>: H. </a:t>
            </a:r>
            <a:r>
              <a:rPr lang="en-US" dirty="0" err="1"/>
              <a:t>Bandel</a:t>
            </a:r>
            <a:r>
              <a:rPr lang="en-US" dirty="0"/>
              <a:t>: </a:t>
            </a:r>
            <a:r>
              <a:rPr lang="fr-FR" dirty="0"/>
              <a:t>Gateway Arch </a:t>
            </a:r>
            <a:r>
              <a:rPr lang="fr-FR" baseline="30000" dirty="0"/>
              <a:t>5, 6</a:t>
            </a:r>
          </a:p>
        </p:txBody>
      </p:sp>
      <p:pic>
        <p:nvPicPr>
          <p:cNvPr id="2051"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8388" b="5983"/>
          <a:stretch/>
        </p:blipFill>
        <p:spPr bwMode="auto">
          <a:xfrm>
            <a:off x="0" y="0"/>
            <a:ext cx="7200000" cy="477882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081" y="5373216"/>
            <a:ext cx="7198919" cy="954107"/>
          </a:xfrm>
          <a:prstGeom prst="rect">
            <a:avLst/>
          </a:prstGeom>
          <a:noFill/>
        </p:spPr>
        <p:txBody>
          <a:bodyPr wrap="square" rtlCol="0">
            <a:spAutoFit/>
          </a:bodyPr>
          <a:lstStyle/>
          <a:p>
            <a:pPr algn="just"/>
            <a:r>
              <a:rPr lang="en-US" sz="1400" dirty="0"/>
              <a:t>Con la </a:t>
            </a:r>
            <a:r>
              <a:rPr lang="en-US" sz="1400" dirty="0" err="1"/>
              <a:t>intención</a:t>
            </a:r>
            <a:r>
              <a:rPr lang="en-US" sz="1400" dirty="0"/>
              <a:t> de </a:t>
            </a:r>
            <a:r>
              <a:rPr lang="en-US" sz="1400" dirty="0" err="1"/>
              <a:t>ser</a:t>
            </a:r>
            <a:r>
              <a:rPr lang="en-US" sz="1400" dirty="0"/>
              <a:t> “</a:t>
            </a:r>
            <a:r>
              <a:rPr lang="en-US" sz="1400" i="1" dirty="0"/>
              <a:t>Un </a:t>
            </a:r>
            <a:r>
              <a:rPr lang="en-US" sz="1400" i="1" dirty="0" err="1"/>
              <a:t>adecuado</a:t>
            </a:r>
            <a:r>
              <a:rPr lang="en-US" sz="1400" i="1" dirty="0"/>
              <a:t> y </a:t>
            </a:r>
            <a:r>
              <a:rPr lang="en-US" sz="1400" i="1" dirty="0" err="1"/>
              <a:t>permanente</a:t>
            </a:r>
            <a:r>
              <a:rPr lang="en-US" sz="1400" i="1" dirty="0"/>
              <a:t> memorial a </a:t>
            </a:r>
            <a:r>
              <a:rPr lang="en-US" sz="1400" i="1" dirty="0" err="1"/>
              <a:t>los</a:t>
            </a:r>
            <a:r>
              <a:rPr lang="en-US" sz="1400" i="1" dirty="0"/>
              <a:t> hombres que </a:t>
            </a:r>
            <a:r>
              <a:rPr lang="en-US" sz="1400" i="1" dirty="0" err="1"/>
              <a:t>hicieron</a:t>
            </a:r>
            <a:r>
              <a:rPr lang="en-US" sz="1400" i="1" dirty="0"/>
              <a:t> </a:t>
            </a:r>
            <a:r>
              <a:rPr lang="en-US" sz="1400" i="1" dirty="0" err="1"/>
              <a:t>posible</a:t>
            </a:r>
            <a:r>
              <a:rPr lang="en-US" sz="1400" i="1" dirty="0"/>
              <a:t> la </a:t>
            </a:r>
            <a:r>
              <a:rPr lang="en-US" sz="1400" i="1" dirty="0" err="1"/>
              <a:t>expansión</a:t>
            </a:r>
            <a:r>
              <a:rPr lang="en-US" sz="1400" i="1" dirty="0"/>
              <a:t> </a:t>
            </a:r>
            <a:r>
              <a:rPr lang="en-US" sz="1400" i="1" dirty="0" err="1"/>
              <a:t>hacia</a:t>
            </a:r>
            <a:r>
              <a:rPr lang="en-US" sz="1400" i="1" dirty="0"/>
              <a:t> el </a:t>
            </a:r>
            <a:r>
              <a:rPr lang="en-US" sz="1400" i="1" dirty="0" err="1"/>
              <a:t>oeste</a:t>
            </a:r>
            <a:r>
              <a:rPr lang="en-US" sz="1400" i="1" dirty="0"/>
              <a:t> de </a:t>
            </a:r>
            <a:r>
              <a:rPr lang="en-US" sz="1400" i="1" dirty="0" err="1"/>
              <a:t>los</a:t>
            </a:r>
            <a:r>
              <a:rPr lang="en-US" sz="1400" i="1" dirty="0"/>
              <a:t> </a:t>
            </a:r>
            <a:r>
              <a:rPr lang="en-US" sz="1400" i="1" dirty="0" err="1"/>
              <a:t>Estados</a:t>
            </a:r>
            <a:r>
              <a:rPr lang="en-US" sz="1400" i="1" dirty="0"/>
              <a:t> </a:t>
            </a:r>
            <a:r>
              <a:rPr lang="en-US" sz="1400" i="1" dirty="0" err="1"/>
              <a:t>Unidos</a:t>
            </a:r>
            <a:r>
              <a:rPr lang="en-US" sz="1400" i="1" dirty="0"/>
              <a:t>….</a:t>
            </a:r>
            <a:r>
              <a:rPr lang="en-US" sz="1400" dirty="0"/>
              <a:t>”,  La “Gateway” de San Louis </a:t>
            </a:r>
            <a:r>
              <a:rPr lang="en-US" sz="1400" dirty="0" err="1"/>
              <a:t>tiene</a:t>
            </a:r>
            <a:r>
              <a:rPr lang="en-US" sz="1400" dirty="0"/>
              <a:t> </a:t>
            </a:r>
            <a:r>
              <a:rPr lang="en-US" sz="1400" dirty="0" err="1"/>
              <a:t>una</a:t>
            </a:r>
            <a:r>
              <a:rPr lang="en-US" sz="1400" dirty="0"/>
              <a:t> </a:t>
            </a:r>
            <a:r>
              <a:rPr lang="en-US" sz="1400" dirty="0" err="1"/>
              <a:t>altura</a:t>
            </a:r>
            <a:r>
              <a:rPr lang="en-US" sz="1400" dirty="0"/>
              <a:t> de 192 m, </a:t>
            </a:r>
            <a:r>
              <a:rPr lang="en-US" sz="1400" dirty="0" err="1"/>
              <a:t>siendo</a:t>
            </a:r>
            <a:r>
              <a:rPr lang="en-US" sz="1400" dirty="0"/>
              <a:t> el </a:t>
            </a:r>
            <a:r>
              <a:rPr lang="en-US" sz="1400" dirty="0" err="1"/>
              <a:t>arco</a:t>
            </a:r>
            <a:r>
              <a:rPr lang="en-US" sz="1400" dirty="0"/>
              <a:t> </a:t>
            </a:r>
            <a:r>
              <a:rPr lang="en-US" sz="1400" dirty="0" err="1"/>
              <a:t>más</a:t>
            </a:r>
            <a:r>
              <a:rPr lang="en-US" sz="1400" dirty="0"/>
              <a:t> alto del </a:t>
            </a:r>
            <a:r>
              <a:rPr lang="en-US" sz="1400" dirty="0" err="1"/>
              <a:t>mundo</a:t>
            </a:r>
            <a:r>
              <a:rPr lang="en-US" sz="1400" dirty="0"/>
              <a:t> y el </a:t>
            </a:r>
            <a:r>
              <a:rPr lang="en-US" sz="1400" dirty="0" err="1"/>
              <a:t>símbolo</a:t>
            </a:r>
            <a:r>
              <a:rPr lang="en-US" sz="1400" dirty="0"/>
              <a:t> de la ciudad de Saint Louis. El </a:t>
            </a:r>
            <a:r>
              <a:rPr lang="en-US" sz="1400" dirty="0" err="1"/>
              <a:t>arco</a:t>
            </a:r>
            <a:r>
              <a:rPr lang="en-US" sz="1400" dirty="0"/>
              <a:t> </a:t>
            </a:r>
            <a:r>
              <a:rPr lang="en-US" sz="1400" dirty="0" err="1"/>
              <a:t>pesa</a:t>
            </a:r>
            <a:r>
              <a:rPr lang="en-US" sz="1400" dirty="0"/>
              <a:t> 4164 </a:t>
            </a:r>
            <a:r>
              <a:rPr lang="en-US" sz="1400" dirty="0" err="1"/>
              <a:t>toneladas</a:t>
            </a:r>
            <a:r>
              <a:rPr lang="en-US" sz="1400" dirty="0"/>
              <a:t>, de las </a:t>
            </a:r>
            <a:r>
              <a:rPr lang="en-US" sz="1400" dirty="0" err="1"/>
              <a:t>cuales</a:t>
            </a:r>
            <a:r>
              <a:rPr lang="en-US" sz="1400" dirty="0"/>
              <a:t> 803 se </a:t>
            </a:r>
            <a:r>
              <a:rPr lang="en-US" sz="1400" dirty="0" err="1"/>
              <a:t>corresponden</a:t>
            </a:r>
            <a:r>
              <a:rPr lang="en-US" sz="1400" dirty="0"/>
              <a:t> con </a:t>
            </a:r>
            <a:r>
              <a:rPr lang="en-US" sz="1400" dirty="0" err="1"/>
              <a:t>forro</a:t>
            </a:r>
            <a:r>
              <a:rPr lang="en-US" sz="1400" dirty="0"/>
              <a:t> </a:t>
            </a:r>
            <a:r>
              <a:rPr lang="en-US" sz="1400" dirty="0" err="1"/>
              <a:t>acero</a:t>
            </a:r>
            <a:r>
              <a:rPr lang="en-US" sz="1400" dirty="0"/>
              <a:t> </a:t>
            </a:r>
            <a:r>
              <a:rPr lang="en-US" sz="1400" dirty="0" err="1"/>
              <a:t>inoxidable</a:t>
            </a:r>
            <a:r>
              <a:rPr lang="en-US" sz="1400" dirty="0"/>
              <a:t> AISI 304.</a:t>
            </a:r>
          </a:p>
        </p:txBody>
      </p:sp>
      <p:sp>
        <p:nvSpPr>
          <p:cNvPr id="7" name="TextBox 6"/>
          <p:cNvSpPr txBox="1"/>
          <p:nvPr/>
        </p:nvSpPr>
        <p:spPr>
          <a:xfrm>
            <a:off x="7197566" y="0"/>
            <a:ext cx="1622906" cy="2277547"/>
          </a:xfrm>
          <a:prstGeom prst="rect">
            <a:avLst/>
          </a:prstGeom>
          <a:noFill/>
        </p:spPr>
        <p:txBody>
          <a:bodyPr wrap="square" rtlCol="0">
            <a:spAutoFit/>
          </a:bodyPr>
          <a:lstStyle/>
          <a:p>
            <a:r>
              <a:rPr lang="nl-BE" sz="1400" b="1" dirty="0"/>
              <a:t>Localización:</a:t>
            </a:r>
          </a:p>
          <a:p>
            <a:r>
              <a:rPr lang="nl-BE" sz="1200" dirty="0"/>
              <a:t>St. Louis, MO, USA</a:t>
            </a:r>
          </a:p>
          <a:p>
            <a:r>
              <a:rPr lang="nl-BE" sz="1400" b="1" dirty="0"/>
              <a:t>Material:</a:t>
            </a:r>
          </a:p>
          <a:p>
            <a:r>
              <a:rPr lang="nl-BE" sz="1200" dirty="0"/>
              <a:t>Cobertura de acero inoxidable AISI 304 </a:t>
            </a:r>
          </a:p>
          <a:p>
            <a:r>
              <a:rPr lang="nl-BE" sz="1400" b="1" dirty="0"/>
              <a:t>Dimensiones:</a:t>
            </a:r>
          </a:p>
          <a:p>
            <a:r>
              <a:rPr lang="nl-BE" sz="1200" dirty="0"/>
              <a:t>192m altura</a:t>
            </a:r>
          </a:p>
          <a:p>
            <a:r>
              <a:rPr lang="nl-BE" sz="1400" b="1" dirty="0"/>
              <a:t>Peso:</a:t>
            </a:r>
          </a:p>
          <a:p>
            <a:r>
              <a:rPr lang="nl-BE" sz="1200" dirty="0"/>
              <a:t>4164 toneladas</a:t>
            </a:r>
          </a:p>
          <a:p>
            <a:r>
              <a:rPr lang="nl-BE" sz="1400" b="1" dirty="0"/>
              <a:t>Año construcción:</a:t>
            </a:r>
          </a:p>
          <a:p>
            <a:r>
              <a:rPr lang="nl-BE" sz="1200" dirty="0"/>
              <a:t>1965</a:t>
            </a:r>
          </a:p>
        </p:txBody>
      </p:sp>
      <p:sp>
        <p:nvSpPr>
          <p:cNvPr id="6" name="Slide Number Placeholder 5"/>
          <p:cNvSpPr>
            <a:spLocks noGrp="1"/>
          </p:cNvSpPr>
          <p:nvPr>
            <p:ph type="sldNum" sz="quarter" idx="12"/>
          </p:nvPr>
        </p:nvSpPr>
        <p:spPr/>
        <p:txBody>
          <a:bodyPr/>
          <a:lstStyle/>
          <a:p>
            <a:fld id="{387D9DEA-C109-4EC7-BDCC-42D7A05A445D}" type="slidenum">
              <a:rPr lang="fr-FR" smtClean="0"/>
              <a:t>4</a:t>
            </a:fld>
            <a:endParaRPr lang="fr-FR"/>
          </a:p>
        </p:txBody>
      </p:sp>
    </p:spTree>
    <p:extLst>
      <p:ext uri="{BB962C8B-B14F-4D97-AF65-F5344CB8AC3E}">
        <p14:creationId xmlns:p14="http://schemas.microsoft.com/office/powerpoint/2010/main" val="213651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5229200"/>
            <a:ext cx="7020273" cy="566738"/>
          </a:xfrm>
        </p:spPr>
        <p:txBody>
          <a:bodyPr>
            <a:normAutofit/>
          </a:bodyPr>
          <a:lstStyle/>
          <a:p>
            <a:r>
              <a:rPr lang="fr-FR" dirty="0"/>
              <a:t>Sir </a:t>
            </a:r>
            <a:r>
              <a:rPr lang="fr-FR" dirty="0" err="1"/>
              <a:t>Anish</a:t>
            </a:r>
            <a:r>
              <a:rPr lang="fr-FR" dirty="0"/>
              <a:t> Kapoor: Cloud </a:t>
            </a:r>
            <a:r>
              <a:rPr lang="fr-FR" dirty="0" err="1"/>
              <a:t>Gate</a:t>
            </a:r>
            <a:r>
              <a:rPr lang="fr-FR" dirty="0"/>
              <a:t> </a:t>
            </a:r>
            <a:r>
              <a:rPr lang="fr-FR" baseline="30000" dirty="0"/>
              <a:t>7, 8</a:t>
            </a:r>
          </a:p>
        </p:txBody>
      </p:sp>
      <p:pic>
        <p:nvPicPr>
          <p:cNvPr id="4101"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
            <a:ext cx="7200000" cy="54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18256" y="5796170"/>
            <a:ext cx="7215822" cy="1154162"/>
          </a:xfrm>
          <a:prstGeom prst="rect">
            <a:avLst/>
          </a:prstGeom>
        </p:spPr>
        <p:txBody>
          <a:bodyPr wrap="square">
            <a:spAutoFit/>
          </a:bodyPr>
          <a:lstStyle/>
          <a:p>
            <a:pPr algn="just"/>
            <a:r>
              <a:rPr lang="es-ES" sz="1150" dirty="0"/>
              <a:t>Cloud </a:t>
            </a:r>
            <a:r>
              <a:rPr lang="es-ES" sz="1150" dirty="0" err="1"/>
              <a:t>Gate</a:t>
            </a:r>
            <a:r>
              <a:rPr lang="es-ES" sz="1150" dirty="0"/>
              <a:t> es el primer trabajo público al aire libre del artista británico </a:t>
            </a:r>
            <a:r>
              <a:rPr lang="es-ES" sz="1150" dirty="0" err="1"/>
              <a:t>Anish</a:t>
            </a:r>
            <a:r>
              <a:rPr lang="es-ES" sz="1150" dirty="0"/>
              <a:t> </a:t>
            </a:r>
            <a:r>
              <a:rPr lang="es-ES" sz="1150" dirty="0" err="1"/>
              <a:t>Kapoor</a:t>
            </a:r>
            <a:r>
              <a:rPr lang="es-ES" sz="1150" dirty="0"/>
              <a:t> instalado en los Estados Unidos. La escultura elíptica de 110 toneladas </a:t>
            </a:r>
            <a:r>
              <a:rPr lang="es-ES" sz="1150" dirty="0" err="1"/>
              <a:t>etá</a:t>
            </a:r>
            <a:r>
              <a:rPr lang="es-ES" sz="1150" dirty="0"/>
              <a:t> compuesta de una serie perfecta de placas de acero inoxidable altamente pulidas, que reflejan el horizonte famoso de Chicago y las nubes del cielo. Un arco de 12 pies de altura proporciona una "puerta" a la cámara cóncava debajo de la escultura, invitando a los visitantes a tocar su superficie como un espejo y ver su imagen reflejada desde una variedad de perspectivas. Inspirado por el mercurio líquido, la escultura es una de las más grandes de su tipo en el mundo.</a:t>
            </a:r>
            <a:endParaRPr lang="fr-FR" sz="1150" dirty="0"/>
          </a:p>
        </p:txBody>
      </p:sp>
      <p:sp>
        <p:nvSpPr>
          <p:cNvPr id="7" name="TextBox 6"/>
          <p:cNvSpPr txBox="1"/>
          <p:nvPr/>
        </p:nvSpPr>
        <p:spPr>
          <a:xfrm>
            <a:off x="7197566" y="0"/>
            <a:ext cx="1622906" cy="2462213"/>
          </a:xfrm>
          <a:prstGeom prst="rect">
            <a:avLst/>
          </a:prstGeom>
          <a:noFill/>
        </p:spPr>
        <p:txBody>
          <a:bodyPr wrap="square" rtlCol="0">
            <a:spAutoFit/>
          </a:bodyPr>
          <a:lstStyle/>
          <a:p>
            <a:r>
              <a:rPr lang="nl-BE" sz="1400" b="1" dirty="0"/>
              <a:t>Localización:</a:t>
            </a:r>
          </a:p>
          <a:p>
            <a:r>
              <a:rPr lang="nl-BE" sz="1200" dirty="0"/>
              <a:t>Chicago, USA</a:t>
            </a:r>
          </a:p>
          <a:p>
            <a:r>
              <a:rPr lang="nl-BE" sz="1400" b="1" dirty="0"/>
              <a:t>Material:</a:t>
            </a:r>
          </a:p>
          <a:p>
            <a:r>
              <a:rPr lang="nl-BE" sz="1200" dirty="0"/>
              <a:t>Chapas de acero inoxidable </a:t>
            </a:r>
            <a:r>
              <a:rPr lang="nl-BE" sz="1200"/>
              <a:t>AISI 316 </a:t>
            </a:r>
            <a:r>
              <a:rPr lang="nl-BE" sz="1200" dirty="0"/>
              <a:t>con pulido espejo especial.</a:t>
            </a:r>
          </a:p>
          <a:p>
            <a:r>
              <a:rPr lang="nl-BE" sz="1400" b="1" dirty="0"/>
              <a:t>Dimensiones:</a:t>
            </a:r>
          </a:p>
          <a:p>
            <a:r>
              <a:rPr lang="nl-BE" sz="1200" dirty="0"/>
              <a:t>10m x20m x 13 m</a:t>
            </a:r>
          </a:p>
          <a:p>
            <a:r>
              <a:rPr lang="nl-BE" sz="1400" b="1" dirty="0"/>
              <a:t>Peso:</a:t>
            </a:r>
          </a:p>
          <a:p>
            <a:r>
              <a:rPr lang="nl-BE" sz="1200" dirty="0"/>
              <a:t>110 toneladas</a:t>
            </a:r>
          </a:p>
          <a:p>
            <a:r>
              <a:rPr lang="nl-BE" sz="1400" b="1" dirty="0"/>
              <a:t>Año construcción:</a:t>
            </a:r>
          </a:p>
          <a:p>
            <a:r>
              <a:rPr lang="nl-BE" sz="1200" dirty="0"/>
              <a:t>2004</a:t>
            </a:r>
          </a:p>
        </p:txBody>
      </p:sp>
      <p:sp>
        <p:nvSpPr>
          <p:cNvPr id="6" name="Slide Number Placeholder 5"/>
          <p:cNvSpPr>
            <a:spLocks noGrp="1"/>
          </p:cNvSpPr>
          <p:nvPr>
            <p:ph type="sldNum" sz="quarter" idx="12"/>
          </p:nvPr>
        </p:nvSpPr>
        <p:spPr/>
        <p:txBody>
          <a:bodyPr/>
          <a:lstStyle/>
          <a:p>
            <a:fld id="{387D9DEA-C109-4EC7-BDCC-42D7A05A445D}" type="slidenum">
              <a:rPr lang="fr-FR" smtClean="0"/>
              <a:t>5</a:t>
            </a:fld>
            <a:endParaRPr lang="fr-FR"/>
          </a:p>
        </p:txBody>
      </p:sp>
    </p:spTree>
    <p:extLst>
      <p:ext uri="{BB962C8B-B14F-4D97-AF65-F5344CB8AC3E}">
        <p14:creationId xmlns:p14="http://schemas.microsoft.com/office/powerpoint/2010/main" val="34363734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400000"/>
            <a:ext cx="7200000" cy="566738"/>
          </a:xfrm>
        </p:spPr>
        <p:txBody>
          <a:bodyPr>
            <a:normAutofit/>
          </a:bodyPr>
          <a:lstStyle/>
          <a:p>
            <a:r>
              <a:rPr lang="fr-FR" dirty="0" err="1"/>
              <a:t>Anilore</a:t>
            </a:r>
            <a:r>
              <a:rPr lang="fr-FR" dirty="0"/>
              <a:t> Banon: Les Braves </a:t>
            </a:r>
            <a:r>
              <a:rPr lang="fr-FR" baseline="30000" dirty="0"/>
              <a:t>9 - 11</a:t>
            </a:r>
          </a:p>
        </p:txBody>
      </p:sp>
      <p:pic>
        <p:nvPicPr>
          <p:cNvPr id="5123"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7200000" cy="54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tangle 4"/>
          <p:cNvSpPr/>
          <p:nvPr/>
        </p:nvSpPr>
        <p:spPr>
          <a:xfrm>
            <a:off x="3448" y="5931277"/>
            <a:ext cx="7200000" cy="954107"/>
          </a:xfrm>
          <a:prstGeom prst="rect">
            <a:avLst/>
          </a:prstGeom>
        </p:spPr>
        <p:txBody>
          <a:bodyPr wrap="square">
            <a:spAutoFit/>
          </a:bodyPr>
          <a:lstStyle/>
          <a:p>
            <a:pPr algn="just"/>
            <a:r>
              <a:rPr lang="es-ES" sz="1400" dirty="0"/>
              <a:t>Este monumento se encuentra en la playa conocida como Omaha Beach en el pueblo de St. Laurent-sur-</a:t>
            </a:r>
            <a:r>
              <a:rPr lang="es-ES" sz="1400" dirty="0" err="1"/>
              <a:t>Mer</a:t>
            </a:r>
            <a:r>
              <a:rPr lang="es-ES" sz="1400" dirty="0"/>
              <a:t> en Normandía, Francia y conmemora a los soldados que cayeron en las playas de Normandía el día D, 6 de junio de 1944. El monumento fue </a:t>
            </a:r>
            <a:r>
              <a:rPr lang="es-ES" sz="1400" dirty="0" err="1"/>
              <a:t>inagurado</a:t>
            </a:r>
            <a:r>
              <a:rPr lang="es-ES" sz="1400" dirty="0"/>
              <a:t> el 5 de junio de 2004, por el 60 aniversario del desembarco</a:t>
            </a:r>
            <a:r>
              <a:rPr lang="en-US" sz="1400" dirty="0"/>
              <a:t>.</a:t>
            </a:r>
          </a:p>
        </p:txBody>
      </p:sp>
      <p:sp>
        <p:nvSpPr>
          <p:cNvPr id="7" name="TextBox 6"/>
          <p:cNvSpPr txBox="1"/>
          <p:nvPr/>
        </p:nvSpPr>
        <p:spPr>
          <a:xfrm>
            <a:off x="7197566" y="0"/>
            <a:ext cx="1622906" cy="2339102"/>
          </a:xfrm>
          <a:prstGeom prst="rect">
            <a:avLst/>
          </a:prstGeom>
          <a:noFill/>
        </p:spPr>
        <p:txBody>
          <a:bodyPr wrap="square" rtlCol="0">
            <a:spAutoFit/>
          </a:bodyPr>
          <a:lstStyle/>
          <a:p>
            <a:r>
              <a:rPr lang="nl-BE" sz="1400" b="1" dirty="0"/>
              <a:t>Localización:</a:t>
            </a:r>
          </a:p>
          <a:p>
            <a:r>
              <a:rPr lang="nl-BE" sz="1200" dirty="0"/>
              <a:t>Normandy, Francia</a:t>
            </a:r>
          </a:p>
          <a:p>
            <a:r>
              <a:rPr lang="nl-BE" sz="1400" b="1" dirty="0"/>
              <a:t>Material:</a:t>
            </a:r>
          </a:p>
          <a:p>
            <a:r>
              <a:rPr lang="nl-BE" sz="1200" dirty="0"/>
              <a:t>Acero inoxidable 2205 y 316L</a:t>
            </a:r>
          </a:p>
          <a:p>
            <a:r>
              <a:rPr lang="nl-BE" sz="1400" b="1" dirty="0"/>
              <a:t>Dimensiones:</a:t>
            </a:r>
          </a:p>
          <a:p>
            <a:r>
              <a:rPr lang="nl-BE" sz="1400" dirty="0"/>
              <a:t>9m altura</a:t>
            </a:r>
            <a:endParaRPr lang="nl-BE" sz="1200" dirty="0"/>
          </a:p>
          <a:p>
            <a:r>
              <a:rPr lang="nl-BE" sz="1400" b="1" dirty="0"/>
              <a:t>Peso:</a:t>
            </a:r>
          </a:p>
          <a:p>
            <a:endParaRPr lang="nl-BE" sz="1400" b="1" dirty="0"/>
          </a:p>
          <a:p>
            <a:r>
              <a:rPr lang="nl-BE" sz="1400" b="1" dirty="0"/>
              <a:t>Año construcción:</a:t>
            </a:r>
          </a:p>
          <a:p>
            <a:r>
              <a:rPr lang="nl-BE" sz="1200" dirty="0"/>
              <a:t>2004</a:t>
            </a:r>
          </a:p>
        </p:txBody>
      </p:sp>
      <p:sp>
        <p:nvSpPr>
          <p:cNvPr id="6" name="Slide Number Placeholder 5"/>
          <p:cNvSpPr>
            <a:spLocks noGrp="1"/>
          </p:cNvSpPr>
          <p:nvPr>
            <p:ph type="sldNum" sz="quarter" idx="12"/>
          </p:nvPr>
        </p:nvSpPr>
        <p:spPr/>
        <p:txBody>
          <a:bodyPr/>
          <a:lstStyle/>
          <a:p>
            <a:fld id="{387D9DEA-C109-4EC7-BDCC-42D7A05A445D}" type="slidenum">
              <a:rPr lang="fr-FR" smtClean="0"/>
              <a:t>6</a:t>
            </a:fld>
            <a:endParaRPr lang="fr-FR"/>
          </a:p>
        </p:txBody>
      </p:sp>
    </p:spTree>
    <p:extLst>
      <p:ext uri="{BB962C8B-B14F-4D97-AF65-F5344CB8AC3E}">
        <p14:creationId xmlns:p14="http://schemas.microsoft.com/office/powerpoint/2010/main" val="1764606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7" y="5375031"/>
            <a:ext cx="7200000" cy="566738"/>
          </a:xfrm>
        </p:spPr>
        <p:txBody>
          <a:bodyPr>
            <a:normAutofit/>
          </a:bodyPr>
          <a:lstStyle/>
          <a:p>
            <a:r>
              <a:rPr lang="fr-FR" dirty="0"/>
              <a:t>Jaume </a:t>
            </a:r>
            <a:r>
              <a:rPr lang="fr-FR" dirty="0" err="1"/>
              <a:t>Plensa</a:t>
            </a:r>
            <a:r>
              <a:rPr lang="fr-FR" dirty="0"/>
              <a:t>: </a:t>
            </a:r>
            <a:r>
              <a:rPr lang="en-US" dirty="0"/>
              <a:t>Mirror I and II </a:t>
            </a:r>
            <a:r>
              <a:rPr lang="en-US" baseline="30000" dirty="0"/>
              <a:t>12, 13</a:t>
            </a:r>
            <a:endParaRPr lang="fr-FR" baseline="30000" dirty="0"/>
          </a:p>
        </p:txBody>
      </p:sp>
      <p:pic>
        <p:nvPicPr>
          <p:cNvPr id="1031"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7200000" cy="537503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7197566" y="0"/>
            <a:ext cx="1622906" cy="2862322"/>
          </a:xfrm>
          <a:prstGeom prst="rect">
            <a:avLst/>
          </a:prstGeom>
          <a:noFill/>
        </p:spPr>
        <p:txBody>
          <a:bodyPr wrap="square" rtlCol="0">
            <a:spAutoFit/>
          </a:bodyPr>
          <a:lstStyle/>
          <a:p>
            <a:r>
              <a:rPr lang="nl-BE" sz="1400" b="1" dirty="0"/>
              <a:t>Localización:</a:t>
            </a:r>
          </a:p>
          <a:p>
            <a:r>
              <a:rPr lang="nl-BE" sz="1200" dirty="0"/>
              <a:t>Museo de arte de Toledo, Toledo, OH, USA</a:t>
            </a:r>
          </a:p>
          <a:p>
            <a:r>
              <a:rPr lang="nl-BE" sz="1400" b="1" dirty="0"/>
              <a:t>Material:</a:t>
            </a:r>
          </a:p>
          <a:p>
            <a:r>
              <a:rPr lang="en-US" sz="1200" dirty="0" err="1"/>
              <a:t>Acero</a:t>
            </a:r>
            <a:r>
              <a:rPr lang="en-US" sz="1200" dirty="0"/>
              <a:t> </a:t>
            </a:r>
            <a:r>
              <a:rPr lang="en-US" sz="1200" dirty="0" err="1"/>
              <a:t>inoxidable</a:t>
            </a:r>
            <a:r>
              <a:rPr lang="en-US" sz="1200" dirty="0"/>
              <a:t> </a:t>
            </a:r>
            <a:r>
              <a:rPr lang="en-US" sz="1200" dirty="0" err="1"/>
              <a:t>pintado</a:t>
            </a:r>
            <a:endParaRPr lang="nl-BE" sz="1200" b="1" dirty="0"/>
          </a:p>
          <a:p>
            <a:r>
              <a:rPr lang="nl-BE" sz="1400" b="1" dirty="0"/>
              <a:t>Dimensiones:</a:t>
            </a:r>
          </a:p>
          <a:p>
            <a:r>
              <a:rPr lang="en-US" sz="1200" dirty="0"/>
              <a:t>377 cm x 235m  x 245 cm </a:t>
            </a:r>
            <a:r>
              <a:rPr lang="en-US" sz="1200" dirty="0" err="1"/>
              <a:t>cada</a:t>
            </a:r>
            <a:r>
              <a:rPr lang="en-US" sz="1200" dirty="0"/>
              <a:t> </a:t>
            </a:r>
            <a:r>
              <a:rPr lang="en-US" sz="1200" dirty="0" err="1"/>
              <a:t>una</a:t>
            </a:r>
            <a:endParaRPr lang="nl-BE" sz="1200" dirty="0"/>
          </a:p>
          <a:p>
            <a:r>
              <a:rPr lang="nl-BE" sz="1400" b="1" dirty="0"/>
              <a:t>Peso:</a:t>
            </a:r>
          </a:p>
          <a:p>
            <a:endParaRPr lang="nl-BE" sz="1400" b="1" dirty="0"/>
          </a:p>
          <a:p>
            <a:r>
              <a:rPr lang="nl-BE" sz="1400" b="1" dirty="0"/>
              <a:t>Año construcción:</a:t>
            </a:r>
          </a:p>
          <a:p>
            <a:r>
              <a:rPr lang="nl-BE" sz="1200" dirty="0"/>
              <a:t>2010</a:t>
            </a:r>
          </a:p>
        </p:txBody>
      </p:sp>
      <p:sp>
        <p:nvSpPr>
          <p:cNvPr id="6" name="Slide Number Placeholder 5"/>
          <p:cNvSpPr>
            <a:spLocks noGrp="1"/>
          </p:cNvSpPr>
          <p:nvPr>
            <p:ph type="sldNum" sz="quarter" idx="12"/>
          </p:nvPr>
        </p:nvSpPr>
        <p:spPr/>
        <p:txBody>
          <a:bodyPr/>
          <a:lstStyle/>
          <a:p>
            <a:fld id="{387D9DEA-C109-4EC7-BDCC-42D7A05A445D}" type="slidenum">
              <a:rPr lang="fr-FR" smtClean="0"/>
              <a:t>7</a:t>
            </a:fld>
            <a:endParaRPr lang="fr-FR"/>
          </a:p>
        </p:txBody>
      </p:sp>
      <p:sp>
        <p:nvSpPr>
          <p:cNvPr id="8" name="TextBox 7"/>
          <p:cNvSpPr txBox="1"/>
          <p:nvPr/>
        </p:nvSpPr>
        <p:spPr>
          <a:xfrm>
            <a:off x="0" y="5921404"/>
            <a:ext cx="7197566" cy="861774"/>
          </a:xfrm>
          <a:prstGeom prst="rect">
            <a:avLst/>
          </a:prstGeom>
          <a:noFill/>
        </p:spPr>
        <p:txBody>
          <a:bodyPr wrap="square" rtlCol="0">
            <a:spAutoFit/>
          </a:bodyPr>
          <a:lstStyle/>
          <a:p>
            <a:pPr algn="just"/>
            <a:r>
              <a:rPr lang="en-US" sz="1000" dirty="0"/>
              <a:t>El principal </a:t>
            </a:r>
            <a:r>
              <a:rPr lang="en-US" sz="1000" dirty="0" err="1"/>
              <a:t>concepto</a:t>
            </a:r>
            <a:r>
              <a:rPr lang="en-US" sz="1000" dirty="0"/>
              <a:t> de </a:t>
            </a:r>
            <a:r>
              <a:rPr lang="en-US" sz="1000" dirty="0" err="1"/>
              <a:t>esta</a:t>
            </a:r>
            <a:r>
              <a:rPr lang="en-US" sz="1000" dirty="0"/>
              <a:t> </a:t>
            </a:r>
            <a:r>
              <a:rPr lang="en-US" sz="1000" dirty="0" err="1"/>
              <a:t>pieza</a:t>
            </a:r>
            <a:r>
              <a:rPr lang="en-US" sz="1000" dirty="0"/>
              <a:t> </a:t>
            </a:r>
            <a:r>
              <a:rPr lang="en-US" sz="1000" dirty="0" err="1"/>
              <a:t>es</a:t>
            </a:r>
            <a:r>
              <a:rPr lang="en-US" sz="1000" dirty="0"/>
              <a:t> el </a:t>
            </a:r>
            <a:r>
              <a:rPr lang="en-US" sz="1000" dirty="0" err="1"/>
              <a:t>diálogo</a:t>
            </a:r>
            <a:r>
              <a:rPr lang="en-US" sz="1000" dirty="0"/>
              <a:t>. Las dos </a:t>
            </a:r>
            <a:r>
              <a:rPr lang="en-US" sz="1000" dirty="0" err="1"/>
              <a:t>figuras</a:t>
            </a:r>
            <a:r>
              <a:rPr lang="en-US" sz="1000" dirty="0"/>
              <a:t> </a:t>
            </a:r>
            <a:r>
              <a:rPr lang="en-US" sz="1000" dirty="0" err="1"/>
              <a:t>estan</a:t>
            </a:r>
            <a:r>
              <a:rPr lang="en-US" sz="1000" dirty="0"/>
              <a:t> </a:t>
            </a:r>
            <a:r>
              <a:rPr lang="en-US" sz="1000" dirty="0" err="1"/>
              <a:t>mirandose</a:t>
            </a:r>
            <a:r>
              <a:rPr lang="en-US" sz="1000" dirty="0"/>
              <a:t> </a:t>
            </a:r>
            <a:r>
              <a:rPr lang="en-US" sz="1000" dirty="0" err="1"/>
              <a:t>una</a:t>
            </a:r>
            <a:r>
              <a:rPr lang="en-US" sz="1000" dirty="0"/>
              <a:t> </a:t>
            </a:r>
            <a:r>
              <a:rPr lang="en-US" sz="1000" dirty="0" err="1"/>
              <a:t>frente</a:t>
            </a:r>
            <a:r>
              <a:rPr lang="en-US" sz="1000" dirty="0"/>
              <a:t> a </a:t>
            </a:r>
            <a:r>
              <a:rPr lang="en-US" sz="1000" dirty="0" err="1"/>
              <a:t>otra</a:t>
            </a:r>
            <a:r>
              <a:rPr lang="en-US" sz="1000" dirty="0"/>
              <a:t> </a:t>
            </a:r>
            <a:r>
              <a:rPr lang="en-US" sz="1000" dirty="0" err="1"/>
              <a:t>en</a:t>
            </a:r>
            <a:r>
              <a:rPr lang="en-US" sz="1000" dirty="0"/>
              <a:t> </a:t>
            </a:r>
            <a:r>
              <a:rPr lang="en-US" sz="1000" dirty="0" err="1"/>
              <a:t>perpetua</a:t>
            </a:r>
            <a:r>
              <a:rPr lang="en-US" sz="1000" dirty="0"/>
              <a:t> y </a:t>
            </a:r>
            <a:r>
              <a:rPr lang="en-US" sz="1000" dirty="0" err="1"/>
              <a:t>silenciosa</a:t>
            </a:r>
            <a:r>
              <a:rPr lang="en-US" sz="1000" dirty="0"/>
              <a:t> </a:t>
            </a:r>
            <a:r>
              <a:rPr lang="en-US" sz="1000" dirty="0" err="1"/>
              <a:t>conversación</a:t>
            </a:r>
            <a:r>
              <a:rPr lang="en-US" sz="1000" dirty="0"/>
              <a:t>. El </a:t>
            </a:r>
            <a:r>
              <a:rPr lang="en-US" sz="1000" dirty="0" err="1"/>
              <a:t>titulo</a:t>
            </a:r>
            <a:r>
              <a:rPr lang="en-US" sz="1000" dirty="0"/>
              <a:t>  </a:t>
            </a:r>
            <a:r>
              <a:rPr lang="en-US" sz="1000" i="1" dirty="0"/>
              <a:t>Mirror</a:t>
            </a:r>
            <a:r>
              <a:rPr lang="en-US" sz="1000" dirty="0"/>
              <a:t>, </a:t>
            </a:r>
            <a:r>
              <a:rPr lang="en-US" sz="1000" dirty="0" err="1"/>
              <a:t>es</a:t>
            </a:r>
            <a:r>
              <a:rPr lang="en-US" sz="1000" dirty="0"/>
              <a:t> el </a:t>
            </a:r>
            <a:r>
              <a:rPr lang="en-US" sz="1000" dirty="0" err="1"/>
              <a:t>acto</a:t>
            </a:r>
            <a:r>
              <a:rPr lang="en-US" sz="1000" dirty="0"/>
              <a:t> que </a:t>
            </a:r>
            <a:r>
              <a:rPr lang="en-US" sz="1000" dirty="0" err="1"/>
              <a:t>cada</a:t>
            </a:r>
            <a:r>
              <a:rPr lang="en-US" sz="1000" dirty="0"/>
              <a:t> </a:t>
            </a:r>
            <a:r>
              <a:rPr lang="en-US" sz="1000" dirty="0" err="1"/>
              <a:t>figura</a:t>
            </a:r>
            <a:r>
              <a:rPr lang="en-US" sz="1000" dirty="0"/>
              <a:t> </a:t>
            </a:r>
            <a:r>
              <a:rPr lang="en-US" sz="1000" dirty="0" err="1"/>
              <a:t>realiza</a:t>
            </a:r>
            <a:r>
              <a:rPr lang="en-US" sz="1000" dirty="0"/>
              <a:t> </a:t>
            </a:r>
            <a:r>
              <a:rPr lang="en-US" sz="1000" dirty="0" err="1"/>
              <a:t>sobre</a:t>
            </a:r>
            <a:r>
              <a:rPr lang="en-US" sz="1000" dirty="0"/>
              <a:t> la que </a:t>
            </a:r>
            <a:r>
              <a:rPr lang="en-US" sz="1000" dirty="0" err="1"/>
              <a:t>tiene</a:t>
            </a:r>
            <a:r>
              <a:rPr lang="en-US" sz="1000" dirty="0"/>
              <a:t> </a:t>
            </a:r>
            <a:r>
              <a:rPr lang="en-US" sz="1000" dirty="0" err="1"/>
              <a:t>enfrentada</a:t>
            </a:r>
            <a:r>
              <a:rPr lang="en-US" sz="1000" dirty="0"/>
              <a:t>, </a:t>
            </a:r>
            <a:r>
              <a:rPr lang="en-US" sz="1000" dirty="0" err="1"/>
              <a:t>actuando</a:t>
            </a:r>
            <a:r>
              <a:rPr lang="en-US" sz="1000" dirty="0"/>
              <a:t> </a:t>
            </a:r>
            <a:r>
              <a:rPr lang="en-US" sz="1000" dirty="0" err="1"/>
              <a:t>como</a:t>
            </a:r>
            <a:r>
              <a:rPr lang="en-US" sz="1000" dirty="0"/>
              <a:t> </a:t>
            </a:r>
            <a:r>
              <a:rPr lang="en-US" sz="1000" dirty="0" err="1"/>
              <a:t>reflejos</a:t>
            </a:r>
            <a:r>
              <a:rPr lang="en-US" sz="1000" dirty="0"/>
              <a:t> de lo que el </a:t>
            </a:r>
            <a:r>
              <a:rPr lang="en-US" sz="1000" dirty="0" err="1"/>
              <a:t>otro</a:t>
            </a:r>
            <a:r>
              <a:rPr lang="en-US" sz="1000" dirty="0"/>
              <a:t> </a:t>
            </a:r>
            <a:r>
              <a:rPr lang="en-US" sz="1000" dirty="0" err="1"/>
              <a:t>piensa</a:t>
            </a:r>
            <a:r>
              <a:rPr lang="en-US" sz="1000" dirty="0"/>
              <a:t> y </a:t>
            </a:r>
            <a:r>
              <a:rPr lang="en-US" sz="1000" dirty="0" err="1"/>
              <a:t>sueña</a:t>
            </a:r>
            <a:r>
              <a:rPr lang="en-US" sz="1000" dirty="0"/>
              <a:t>. </a:t>
            </a:r>
            <a:r>
              <a:rPr lang="en-US" sz="1000" dirty="0" err="1"/>
              <a:t>Existe</a:t>
            </a:r>
            <a:r>
              <a:rPr lang="en-US" sz="1000" dirty="0"/>
              <a:t> </a:t>
            </a:r>
            <a:r>
              <a:rPr lang="en-US" sz="1000" dirty="0" err="1"/>
              <a:t>espacio</a:t>
            </a:r>
            <a:r>
              <a:rPr lang="en-US" sz="1000" dirty="0"/>
              <a:t> </a:t>
            </a:r>
            <a:r>
              <a:rPr lang="en-US" sz="1000" dirty="0" err="1"/>
              <a:t>suficiente</a:t>
            </a:r>
            <a:r>
              <a:rPr lang="en-US" sz="1000" dirty="0"/>
              <a:t> entre las dos </a:t>
            </a:r>
            <a:r>
              <a:rPr lang="en-US" sz="1000" dirty="0" err="1"/>
              <a:t>figuras</a:t>
            </a:r>
            <a:r>
              <a:rPr lang="en-US" sz="1000" dirty="0"/>
              <a:t> para el </a:t>
            </a:r>
            <a:r>
              <a:rPr lang="en-US" sz="1000" dirty="0" err="1"/>
              <a:t>espectador</a:t>
            </a:r>
            <a:r>
              <a:rPr lang="en-US" sz="1000" dirty="0"/>
              <a:t> para </a:t>
            </a:r>
            <a:r>
              <a:rPr lang="en-US" sz="1000" dirty="0" err="1"/>
              <a:t>estar</a:t>
            </a:r>
            <a:r>
              <a:rPr lang="en-US" sz="1000" dirty="0"/>
              <a:t> y </a:t>
            </a:r>
            <a:r>
              <a:rPr lang="en-US" sz="1000" dirty="0" err="1"/>
              <a:t>participar</a:t>
            </a:r>
            <a:r>
              <a:rPr lang="en-US" sz="1000" dirty="0"/>
              <a:t> de la </a:t>
            </a:r>
            <a:r>
              <a:rPr lang="en-US" sz="1000" dirty="0" err="1"/>
              <a:t>conversación</a:t>
            </a:r>
            <a:r>
              <a:rPr lang="en-US" sz="1000" dirty="0"/>
              <a:t>. Las </a:t>
            </a:r>
            <a:r>
              <a:rPr lang="en-US" sz="1000" dirty="0" err="1"/>
              <a:t>figuras</a:t>
            </a:r>
            <a:r>
              <a:rPr lang="en-US" sz="1000" dirty="0"/>
              <a:t> </a:t>
            </a:r>
            <a:r>
              <a:rPr lang="en-US" sz="1000" dirty="0" err="1"/>
              <a:t>están</a:t>
            </a:r>
            <a:r>
              <a:rPr lang="en-US" sz="1000" dirty="0"/>
              <a:t> </a:t>
            </a:r>
            <a:r>
              <a:rPr lang="en-US" sz="1000" dirty="0" err="1"/>
              <a:t>modeladas</a:t>
            </a:r>
            <a:r>
              <a:rPr lang="en-US" sz="1000" dirty="0"/>
              <a:t> con </a:t>
            </a:r>
            <a:r>
              <a:rPr lang="en-US" sz="1000" dirty="0" err="1"/>
              <a:t>letras</a:t>
            </a:r>
            <a:r>
              <a:rPr lang="en-US" sz="1000" dirty="0"/>
              <a:t> de 8 </a:t>
            </a:r>
            <a:r>
              <a:rPr lang="en-US" sz="1000" dirty="0" err="1"/>
              <a:t>alfabetos-Árabe,Chino,Giego,Indú,Hebrero,Japones,Latín</a:t>
            </a:r>
            <a:r>
              <a:rPr lang="en-US" sz="1000" dirty="0"/>
              <a:t> y </a:t>
            </a:r>
            <a:r>
              <a:rPr lang="en-US" sz="1000" dirty="0" err="1"/>
              <a:t>Ruso</a:t>
            </a:r>
            <a:r>
              <a:rPr lang="en-US" sz="1000" dirty="0"/>
              <a:t>. El </a:t>
            </a:r>
            <a:r>
              <a:rPr lang="en-US" sz="1000" dirty="0" err="1"/>
              <a:t>artista</a:t>
            </a:r>
            <a:r>
              <a:rPr lang="en-US" sz="1000" dirty="0"/>
              <a:t> </a:t>
            </a:r>
            <a:r>
              <a:rPr lang="en-US" sz="1000" dirty="0" err="1"/>
              <a:t>considera</a:t>
            </a:r>
            <a:r>
              <a:rPr lang="en-US" sz="1000" dirty="0"/>
              <a:t> </a:t>
            </a:r>
            <a:r>
              <a:rPr lang="en-US" sz="1000" dirty="0" err="1"/>
              <a:t>este</a:t>
            </a:r>
            <a:r>
              <a:rPr lang="en-US" sz="1000" dirty="0"/>
              <a:t> </a:t>
            </a:r>
            <a:r>
              <a:rPr lang="en-US" sz="1000" dirty="0" err="1"/>
              <a:t>diálogo</a:t>
            </a:r>
            <a:r>
              <a:rPr lang="en-US" sz="1000" dirty="0"/>
              <a:t> e </a:t>
            </a:r>
            <a:r>
              <a:rPr lang="en-US" sz="1000" dirty="0" err="1"/>
              <a:t>interacción</a:t>
            </a:r>
            <a:r>
              <a:rPr lang="en-US" sz="1000" dirty="0"/>
              <a:t> </a:t>
            </a:r>
            <a:r>
              <a:rPr lang="en-US" sz="1000" dirty="0" err="1"/>
              <a:t>como</a:t>
            </a:r>
            <a:r>
              <a:rPr lang="en-US" sz="1000" dirty="0"/>
              <a:t> capital para </a:t>
            </a:r>
            <a:r>
              <a:rPr lang="en-US" sz="1000" dirty="0" err="1"/>
              <a:t>aprender</a:t>
            </a:r>
            <a:r>
              <a:rPr lang="en-US" sz="1000" dirty="0"/>
              <a:t>, y lo que </a:t>
            </a:r>
            <a:r>
              <a:rPr lang="en-US" sz="1000" dirty="0" err="1"/>
              <a:t>es</a:t>
            </a:r>
            <a:r>
              <a:rPr lang="en-US" sz="1000" dirty="0"/>
              <a:t> </a:t>
            </a:r>
            <a:r>
              <a:rPr lang="en-US" sz="1000" dirty="0" err="1"/>
              <a:t>más</a:t>
            </a:r>
            <a:r>
              <a:rPr lang="en-US" sz="1000" dirty="0"/>
              <a:t> </a:t>
            </a:r>
            <a:r>
              <a:rPr lang="en-US" sz="1000" dirty="0" err="1"/>
              <a:t>importante</a:t>
            </a:r>
            <a:r>
              <a:rPr lang="en-US" sz="1000" dirty="0"/>
              <a:t>, </a:t>
            </a:r>
            <a:r>
              <a:rPr lang="en-US" sz="1000" dirty="0" err="1"/>
              <a:t>como</a:t>
            </a:r>
            <a:r>
              <a:rPr lang="en-US" sz="1000" dirty="0"/>
              <a:t> </a:t>
            </a:r>
            <a:r>
              <a:rPr lang="en-US" sz="1000" dirty="0" err="1"/>
              <a:t>vía</a:t>
            </a:r>
            <a:r>
              <a:rPr lang="en-US" sz="1000" dirty="0"/>
              <a:t> de </a:t>
            </a:r>
            <a:r>
              <a:rPr lang="en-US" sz="1000" dirty="0" err="1"/>
              <a:t>entendimiento</a:t>
            </a:r>
            <a:r>
              <a:rPr lang="en-US" sz="1000" dirty="0"/>
              <a:t> entre pueblos y </a:t>
            </a:r>
            <a:r>
              <a:rPr lang="en-US" sz="1000" dirty="0" err="1"/>
              <a:t>culturas</a:t>
            </a:r>
            <a:r>
              <a:rPr lang="en-US" sz="1000" dirty="0"/>
              <a:t>.</a:t>
            </a:r>
            <a:endParaRPr lang="nl-BE" sz="1000" dirty="0"/>
          </a:p>
        </p:txBody>
      </p:sp>
    </p:spTree>
    <p:extLst>
      <p:ext uri="{BB962C8B-B14F-4D97-AF65-F5344CB8AC3E}">
        <p14:creationId xmlns:p14="http://schemas.microsoft.com/office/powerpoint/2010/main" val="111509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19742"/>
            <a:ext cx="7200000" cy="566738"/>
          </a:xfrm>
        </p:spPr>
        <p:txBody>
          <a:bodyPr>
            <a:normAutofit/>
          </a:bodyPr>
          <a:lstStyle/>
          <a:p>
            <a:r>
              <a:rPr lang="fr-FR" dirty="0"/>
              <a:t>Louise Bourgeois: Maman </a:t>
            </a:r>
            <a:r>
              <a:rPr lang="fr-FR" baseline="30000" dirty="0"/>
              <a:t>14</a:t>
            </a:r>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t="8579"/>
          <a:stretch/>
        </p:blipFill>
        <p:spPr bwMode="auto">
          <a:xfrm>
            <a:off x="0" y="0"/>
            <a:ext cx="7200000" cy="521974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4131" y="5733256"/>
            <a:ext cx="7200000" cy="830997"/>
          </a:xfrm>
          <a:prstGeom prst="rect">
            <a:avLst/>
          </a:prstGeom>
          <a:noFill/>
        </p:spPr>
        <p:txBody>
          <a:bodyPr wrap="square" rtlCol="0">
            <a:spAutoFit/>
          </a:bodyPr>
          <a:lstStyle/>
          <a:p>
            <a:pPr algn="just"/>
            <a:r>
              <a:rPr lang="en-US" sz="1200" dirty="0"/>
              <a:t>El </a:t>
            </a:r>
            <a:r>
              <a:rPr lang="en-US" sz="1200" dirty="0" err="1"/>
              <a:t>ttitulo</a:t>
            </a:r>
            <a:r>
              <a:rPr lang="en-US" sz="1200" dirty="0"/>
              <a:t>  </a:t>
            </a:r>
            <a:r>
              <a:rPr lang="en-US" sz="1200" i="1" dirty="0" err="1"/>
              <a:t>Maman</a:t>
            </a:r>
            <a:r>
              <a:rPr lang="en-US" sz="1200" i="1" dirty="0"/>
              <a:t>  </a:t>
            </a:r>
            <a:r>
              <a:rPr lang="en-US" sz="1200" dirty="0" err="1"/>
              <a:t>resalta</a:t>
            </a:r>
            <a:r>
              <a:rPr lang="en-US" sz="1200" dirty="0"/>
              <a:t> las </a:t>
            </a:r>
            <a:r>
              <a:rPr lang="en-US" sz="1200" dirty="0" err="1"/>
              <a:t>contradicciones</a:t>
            </a:r>
            <a:r>
              <a:rPr lang="en-US" sz="1200" dirty="0"/>
              <a:t> </a:t>
            </a:r>
            <a:r>
              <a:rPr lang="en-US" sz="1200" dirty="0" err="1"/>
              <a:t>dinámicas</a:t>
            </a:r>
            <a:r>
              <a:rPr lang="en-US" sz="1200" dirty="0"/>
              <a:t> </a:t>
            </a:r>
            <a:r>
              <a:rPr lang="en-US" sz="1200" dirty="0" err="1"/>
              <a:t>en</a:t>
            </a:r>
            <a:r>
              <a:rPr lang="en-US" sz="1200" dirty="0"/>
              <a:t> el </a:t>
            </a:r>
            <a:r>
              <a:rPr lang="en-US" sz="1200" dirty="0" err="1"/>
              <a:t>corazon</a:t>
            </a:r>
            <a:r>
              <a:rPr lang="en-US" sz="1200" dirty="0"/>
              <a:t> de la </a:t>
            </a:r>
            <a:r>
              <a:rPr lang="en-US" sz="1200" dirty="0" err="1"/>
              <a:t>escultura</a:t>
            </a:r>
            <a:r>
              <a:rPr lang="en-US" sz="1200" dirty="0"/>
              <a:t>. ¿</a:t>
            </a:r>
            <a:r>
              <a:rPr lang="en-US" sz="1200" dirty="0" err="1"/>
              <a:t>Porqué</a:t>
            </a:r>
            <a:r>
              <a:rPr lang="en-US" sz="1200" dirty="0"/>
              <a:t> </a:t>
            </a:r>
            <a:r>
              <a:rPr lang="en-US" sz="1200" dirty="0" err="1"/>
              <a:t>una</a:t>
            </a:r>
            <a:r>
              <a:rPr lang="en-US" sz="1200" dirty="0"/>
              <a:t> </a:t>
            </a:r>
            <a:r>
              <a:rPr lang="en-US" sz="1200" dirty="0" err="1"/>
              <a:t>araña</a:t>
            </a:r>
            <a:r>
              <a:rPr lang="en-US" sz="1200" dirty="0"/>
              <a:t>? </a:t>
            </a:r>
            <a:r>
              <a:rPr lang="en-US" sz="1200" i="1" dirty="0"/>
              <a:t>“</a:t>
            </a:r>
            <a:r>
              <a:rPr lang="en-US" sz="1200" i="1" dirty="0" err="1"/>
              <a:t>Porque</a:t>
            </a:r>
            <a:r>
              <a:rPr lang="en-US" sz="1200" i="1" dirty="0"/>
              <a:t> mi </a:t>
            </a:r>
            <a:r>
              <a:rPr lang="en-US" sz="1200" i="1" dirty="0" err="1"/>
              <a:t>mejor</a:t>
            </a:r>
            <a:r>
              <a:rPr lang="en-US" sz="1200" i="1" dirty="0"/>
              <a:t> </a:t>
            </a:r>
            <a:r>
              <a:rPr lang="en-US" sz="1200" i="1" dirty="0" err="1"/>
              <a:t>amiga</a:t>
            </a:r>
            <a:r>
              <a:rPr lang="en-US" sz="1200" i="1" dirty="0"/>
              <a:t> ha </a:t>
            </a:r>
            <a:r>
              <a:rPr lang="en-US" sz="1200" i="1" dirty="0" err="1"/>
              <a:t>sido</a:t>
            </a:r>
            <a:r>
              <a:rPr lang="en-US" sz="1200" i="1" dirty="0"/>
              <a:t> mi </a:t>
            </a:r>
            <a:r>
              <a:rPr lang="en-US" sz="1200" i="1" dirty="0" err="1"/>
              <a:t>madre</a:t>
            </a:r>
            <a:r>
              <a:rPr lang="en-US" sz="1200" i="1" dirty="0"/>
              <a:t>, y era </a:t>
            </a:r>
            <a:r>
              <a:rPr lang="en-US" sz="1200" i="1" dirty="0" err="1"/>
              <a:t>reflexiva</a:t>
            </a:r>
            <a:r>
              <a:rPr lang="en-US" sz="1200" i="1" dirty="0"/>
              <a:t>, </a:t>
            </a:r>
            <a:r>
              <a:rPr lang="en-US" sz="1200" i="1" dirty="0" err="1"/>
              <a:t>prudente</a:t>
            </a:r>
            <a:r>
              <a:rPr lang="en-US" sz="1200" i="1" dirty="0"/>
              <a:t>, </a:t>
            </a:r>
            <a:r>
              <a:rPr lang="en-US" sz="1200" i="1" dirty="0" err="1"/>
              <a:t>lista</a:t>
            </a:r>
            <a:r>
              <a:rPr lang="en-US" sz="1200" i="1" dirty="0"/>
              <a:t>, </a:t>
            </a:r>
            <a:r>
              <a:rPr lang="en-US" sz="1200" i="1" dirty="0" err="1"/>
              <a:t>paciente</a:t>
            </a:r>
            <a:r>
              <a:rPr lang="en-US" sz="1200" i="1" dirty="0"/>
              <a:t>, </a:t>
            </a:r>
            <a:r>
              <a:rPr lang="en-US" sz="1200" i="1" dirty="0" err="1"/>
              <a:t>reconfortante</a:t>
            </a:r>
            <a:r>
              <a:rPr lang="en-US" sz="1200" i="1" dirty="0"/>
              <a:t>, </a:t>
            </a:r>
            <a:r>
              <a:rPr lang="en-US" sz="1200" i="1" dirty="0" err="1"/>
              <a:t>razonable</a:t>
            </a:r>
            <a:r>
              <a:rPr lang="en-US" sz="1200" i="1" dirty="0"/>
              <a:t>, </a:t>
            </a:r>
            <a:r>
              <a:rPr lang="en-US" sz="1200" i="1" dirty="0" err="1"/>
              <a:t>delicado</a:t>
            </a:r>
            <a:r>
              <a:rPr lang="en-US" sz="1200" i="1" dirty="0"/>
              <a:t>, </a:t>
            </a:r>
            <a:r>
              <a:rPr lang="en-US" sz="1200" i="1" dirty="0" err="1"/>
              <a:t>sutil</a:t>
            </a:r>
            <a:r>
              <a:rPr lang="en-US" sz="1200" i="1" dirty="0"/>
              <a:t>, indispensable, </a:t>
            </a:r>
            <a:r>
              <a:rPr lang="en-US" sz="1200" i="1" dirty="0" err="1"/>
              <a:t>limpia</a:t>
            </a:r>
            <a:r>
              <a:rPr lang="en-US" sz="1200" i="1" dirty="0"/>
              <a:t> y tan </a:t>
            </a:r>
            <a:r>
              <a:rPr lang="en-US" sz="1200" i="1" dirty="0" err="1"/>
              <a:t>util</a:t>
            </a:r>
            <a:r>
              <a:rPr lang="en-US" sz="1200" i="1" dirty="0"/>
              <a:t> </a:t>
            </a:r>
            <a:r>
              <a:rPr lang="en-US" sz="1200" i="1" dirty="0" err="1"/>
              <a:t>como</a:t>
            </a:r>
            <a:r>
              <a:rPr lang="en-US" sz="1200" i="1" dirty="0"/>
              <a:t> </a:t>
            </a:r>
            <a:r>
              <a:rPr lang="en-US" sz="1200" i="1" dirty="0" err="1"/>
              <a:t>una</a:t>
            </a:r>
            <a:r>
              <a:rPr lang="en-US" sz="1200" i="1" dirty="0"/>
              <a:t> </a:t>
            </a:r>
            <a:r>
              <a:rPr lang="en-US" sz="1200" i="1" dirty="0" err="1"/>
              <a:t>araña</a:t>
            </a:r>
            <a:r>
              <a:rPr lang="en-US" sz="1200" i="1" dirty="0"/>
              <a:t>. </a:t>
            </a:r>
            <a:r>
              <a:rPr lang="en-US" sz="1200" i="1" dirty="0" err="1"/>
              <a:t>Es</a:t>
            </a:r>
            <a:r>
              <a:rPr lang="en-US" sz="1200" i="1" dirty="0"/>
              <a:t> </a:t>
            </a:r>
            <a:r>
              <a:rPr lang="en-US" sz="1200" i="1" dirty="0" err="1"/>
              <a:t>capaz</a:t>
            </a:r>
            <a:r>
              <a:rPr lang="en-US" sz="1200" i="1" dirty="0"/>
              <a:t> de </a:t>
            </a:r>
            <a:r>
              <a:rPr lang="en-US" sz="1200" i="1" dirty="0" err="1"/>
              <a:t>defenderse</a:t>
            </a:r>
            <a:r>
              <a:rPr lang="en-US" sz="1200" i="1" dirty="0"/>
              <a:t> a </a:t>
            </a:r>
            <a:r>
              <a:rPr lang="en-US" sz="1200" i="1" dirty="0" err="1"/>
              <a:t>si</a:t>
            </a:r>
            <a:r>
              <a:rPr lang="en-US" sz="1200" i="1" dirty="0"/>
              <a:t> </a:t>
            </a:r>
            <a:r>
              <a:rPr lang="en-US" sz="1200" i="1" dirty="0" err="1"/>
              <a:t>misma</a:t>
            </a:r>
            <a:r>
              <a:rPr lang="en-US" sz="1200" i="1" dirty="0"/>
              <a:t> y a mi, </a:t>
            </a:r>
            <a:r>
              <a:rPr lang="en-US" sz="1200" i="1" dirty="0" err="1"/>
              <a:t>rehusando</a:t>
            </a:r>
            <a:r>
              <a:rPr lang="en-US" sz="1200" i="1" dirty="0"/>
              <a:t> </a:t>
            </a:r>
            <a:r>
              <a:rPr lang="en-US" sz="1200" i="1" dirty="0" err="1"/>
              <a:t>contestar</a:t>
            </a:r>
            <a:r>
              <a:rPr lang="en-US" sz="1200" i="1" dirty="0"/>
              <a:t> </a:t>
            </a:r>
            <a:r>
              <a:rPr lang="en-US" sz="1200" i="1" dirty="0" err="1"/>
              <a:t>preguntas</a:t>
            </a:r>
            <a:r>
              <a:rPr lang="en-US" sz="1200" i="1" dirty="0"/>
              <a:t> “</a:t>
            </a:r>
            <a:r>
              <a:rPr lang="en-US" sz="1200" i="1" dirty="0" err="1"/>
              <a:t>estupidas</a:t>
            </a:r>
            <a:r>
              <a:rPr lang="en-US" sz="1200" i="1" dirty="0"/>
              <a:t>, </a:t>
            </a:r>
            <a:r>
              <a:rPr lang="en-US" sz="1200" i="1" dirty="0" err="1"/>
              <a:t>inquisitivas</a:t>
            </a:r>
            <a:r>
              <a:rPr lang="en-US" sz="1200" i="1" dirty="0"/>
              <a:t>, </a:t>
            </a:r>
            <a:r>
              <a:rPr lang="en-US" sz="1200" i="1" dirty="0" err="1"/>
              <a:t>embarazosas</a:t>
            </a:r>
            <a:r>
              <a:rPr lang="en-US" sz="1200" i="1" dirty="0"/>
              <a:t> y </a:t>
            </a:r>
            <a:r>
              <a:rPr lang="en-US" sz="1200" i="1" dirty="0" err="1"/>
              <a:t>personales</a:t>
            </a:r>
            <a:r>
              <a:rPr lang="en-US" sz="1200" i="1" dirty="0"/>
              <a:t> .”</a:t>
            </a:r>
            <a:endParaRPr lang="fr-FR" sz="1200" dirty="0"/>
          </a:p>
        </p:txBody>
      </p:sp>
      <p:sp>
        <p:nvSpPr>
          <p:cNvPr id="7" name="TextBox 6"/>
          <p:cNvSpPr txBox="1"/>
          <p:nvPr/>
        </p:nvSpPr>
        <p:spPr>
          <a:xfrm>
            <a:off x="7197566" y="0"/>
            <a:ext cx="1622906" cy="2492990"/>
          </a:xfrm>
          <a:prstGeom prst="rect">
            <a:avLst/>
          </a:prstGeom>
          <a:noFill/>
        </p:spPr>
        <p:txBody>
          <a:bodyPr wrap="square" rtlCol="0">
            <a:spAutoFit/>
          </a:bodyPr>
          <a:lstStyle/>
          <a:p>
            <a:r>
              <a:rPr lang="nl-BE" sz="1400" b="1" dirty="0"/>
              <a:t>Localización:</a:t>
            </a:r>
          </a:p>
          <a:p>
            <a:r>
              <a:rPr lang="fr-FR" sz="1200" dirty="0"/>
              <a:t>Guggenheim </a:t>
            </a:r>
            <a:r>
              <a:rPr lang="fr-FR" sz="1200" dirty="0" err="1"/>
              <a:t>Museo</a:t>
            </a:r>
            <a:r>
              <a:rPr lang="fr-FR" sz="1200" dirty="0"/>
              <a:t>, Bilbao, España</a:t>
            </a:r>
          </a:p>
          <a:p>
            <a:r>
              <a:rPr lang="nl-BE" sz="1400" b="1" dirty="0"/>
              <a:t>Material:</a:t>
            </a:r>
          </a:p>
          <a:p>
            <a:r>
              <a:rPr lang="fr-FR" sz="1200" dirty="0" err="1"/>
              <a:t>Bronce</a:t>
            </a:r>
            <a:r>
              <a:rPr lang="fr-FR" sz="1200" dirty="0"/>
              <a:t>, </a:t>
            </a:r>
            <a:r>
              <a:rPr lang="fr-FR" sz="1200" dirty="0" err="1"/>
              <a:t>mámol</a:t>
            </a:r>
            <a:r>
              <a:rPr lang="fr-FR" sz="1200" dirty="0"/>
              <a:t> y </a:t>
            </a:r>
            <a:r>
              <a:rPr lang="fr-FR" sz="1200" dirty="0" err="1"/>
              <a:t>acero</a:t>
            </a:r>
            <a:r>
              <a:rPr lang="fr-FR" sz="1200" dirty="0"/>
              <a:t> </a:t>
            </a:r>
            <a:r>
              <a:rPr lang="fr-FR" sz="1200" dirty="0" err="1"/>
              <a:t>inoxidable</a:t>
            </a:r>
            <a:endParaRPr lang="nl-BE" sz="1200" b="1" dirty="0"/>
          </a:p>
          <a:p>
            <a:r>
              <a:rPr lang="nl-BE" sz="1400" b="1" dirty="0"/>
              <a:t>Dimensiones:</a:t>
            </a:r>
          </a:p>
          <a:p>
            <a:r>
              <a:rPr lang="fr-FR" sz="1200" dirty="0"/>
              <a:t>9mx10mx12m</a:t>
            </a:r>
            <a:endParaRPr lang="nl-BE" sz="1200" b="1" dirty="0"/>
          </a:p>
          <a:p>
            <a:r>
              <a:rPr lang="nl-BE" sz="1400" b="1" dirty="0"/>
              <a:t>Peso:</a:t>
            </a:r>
          </a:p>
          <a:p>
            <a:endParaRPr lang="nl-BE" sz="1400" b="1" dirty="0"/>
          </a:p>
          <a:p>
            <a:r>
              <a:rPr lang="nl-BE" sz="1400" b="1" dirty="0"/>
              <a:t>Año construcción:</a:t>
            </a:r>
          </a:p>
          <a:p>
            <a:r>
              <a:rPr lang="nl-BE" sz="1200" dirty="0"/>
              <a:t>1999</a:t>
            </a:r>
          </a:p>
        </p:txBody>
      </p:sp>
      <p:sp>
        <p:nvSpPr>
          <p:cNvPr id="6" name="Slide Number Placeholder 5"/>
          <p:cNvSpPr>
            <a:spLocks noGrp="1"/>
          </p:cNvSpPr>
          <p:nvPr>
            <p:ph type="sldNum" sz="quarter" idx="12"/>
          </p:nvPr>
        </p:nvSpPr>
        <p:spPr/>
        <p:txBody>
          <a:bodyPr/>
          <a:lstStyle/>
          <a:p>
            <a:fld id="{387D9DEA-C109-4EC7-BDCC-42D7A05A445D}" type="slidenum">
              <a:rPr lang="fr-FR" smtClean="0"/>
              <a:t>8</a:t>
            </a:fld>
            <a:endParaRPr lang="fr-FR"/>
          </a:p>
        </p:txBody>
      </p:sp>
    </p:spTree>
    <p:extLst>
      <p:ext uri="{BB962C8B-B14F-4D97-AF65-F5344CB8AC3E}">
        <p14:creationId xmlns:p14="http://schemas.microsoft.com/office/powerpoint/2010/main" val="40312142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2" y="5377691"/>
            <a:ext cx="5486400" cy="566738"/>
          </a:xfrm>
        </p:spPr>
        <p:txBody>
          <a:bodyPr>
            <a:normAutofit/>
          </a:bodyPr>
          <a:lstStyle/>
          <a:p>
            <a:r>
              <a:rPr lang="fr-FR" dirty="0" err="1"/>
              <a:t>Eila</a:t>
            </a:r>
            <a:r>
              <a:rPr lang="fr-FR" dirty="0"/>
              <a:t> </a:t>
            </a:r>
            <a:r>
              <a:rPr lang="fr-FR" dirty="0" err="1"/>
              <a:t>Hiltunen</a:t>
            </a:r>
            <a:r>
              <a:rPr lang="fr-FR" dirty="0"/>
              <a:t>:  Sibelius Monument (1967) </a:t>
            </a:r>
            <a:r>
              <a:rPr lang="fr-FR" baseline="30000" dirty="0"/>
              <a:t>15</a:t>
            </a:r>
          </a:p>
        </p:txBody>
      </p:sp>
      <p:pic>
        <p:nvPicPr>
          <p:cNvPr id="2051"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7200000" cy="53776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15179" y="5949280"/>
            <a:ext cx="7230358" cy="738664"/>
          </a:xfrm>
          <a:prstGeom prst="rect">
            <a:avLst/>
          </a:prstGeom>
          <a:noFill/>
        </p:spPr>
        <p:txBody>
          <a:bodyPr wrap="square" rtlCol="0">
            <a:spAutoFit/>
          </a:bodyPr>
          <a:lstStyle/>
          <a:p>
            <a:pPr algn="just"/>
            <a:r>
              <a:rPr lang="en-US" sz="1400" dirty="0"/>
              <a:t>El </a:t>
            </a:r>
            <a:r>
              <a:rPr lang="en-US" sz="1400" dirty="0" err="1"/>
              <a:t>monumento</a:t>
            </a:r>
            <a:r>
              <a:rPr lang="en-US" sz="1400" dirty="0"/>
              <a:t> a Sibelius </a:t>
            </a:r>
            <a:r>
              <a:rPr lang="en-US" sz="1400" dirty="0" err="1"/>
              <a:t>en</a:t>
            </a:r>
            <a:r>
              <a:rPr lang="en-US" sz="1400" dirty="0"/>
              <a:t> Helsinki, </a:t>
            </a:r>
            <a:r>
              <a:rPr lang="en-US" sz="1400" dirty="0" err="1"/>
              <a:t>Finlandia</a:t>
            </a:r>
            <a:r>
              <a:rPr lang="en-US" sz="1400" dirty="0"/>
              <a:t>, </a:t>
            </a:r>
            <a:r>
              <a:rPr lang="en-US" sz="1400" dirty="0" err="1"/>
              <a:t>está</a:t>
            </a:r>
            <a:r>
              <a:rPr lang="en-US" sz="1400" dirty="0"/>
              <a:t> </a:t>
            </a:r>
            <a:r>
              <a:rPr lang="en-US" sz="1400" dirty="0" err="1"/>
              <a:t>dedicado</a:t>
            </a:r>
            <a:r>
              <a:rPr lang="en-US" sz="1400" dirty="0"/>
              <a:t> al compositor </a:t>
            </a:r>
            <a:r>
              <a:rPr lang="en-US" sz="1400" dirty="0" err="1"/>
              <a:t>finés</a:t>
            </a:r>
            <a:r>
              <a:rPr lang="en-US" sz="1400" dirty="0"/>
              <a:t> Jean Sibelius. Con un peso </a:t>
            </a:r>
            <a:r>
              <a:rPr lang="en-US" sz="1400" dirty="0" err="1"/>
              <a:t>cercano</a:t>
            </a:r>
            <a:r>
              <a:rPr lang="en-US" sz="1400" dirty="0"/>
              <a:t> a las 24 </a:t>
            </a:r>
            <a:r>
              <a:rPr lang="en-US" sz="1400" dirty="0" err="1"/>
              <a:t>toneladas</a:t>
            </a:r>
            <a:r>
              <a:rPr lang="en-US" sz="1400" dirty="0"/>
              <a:t>, la </a:t>
            </a:r>
            <a:r>
              <a:rPr lang="en-US" sz="1400" dirty="0" err="1"/>
              <a:t>escultura</a:t>
            </a:r>
            <a:r>
              <a:rPr lang="en-US" sz="1400" dirty="0"/>
              <a:t> </a:t>
            </a:r>
            <a:r>
              <a:rPr lang="en-US" sz="1400" dirty="0" err="1"/>
              <a:t>está</a:t>
            </a:r>
            <a:r>
              <a:rPr lang="en-US" sz="1400" dirty="0"/>
              <a:t> </a:t>
            </a:r>
            <a:r>
              <a:rPr lang="en-US" sz="1400" dirty="0" err="1"/>
              <a:t>realizada</a:t>
            </a:r>
            <a:r>
              <a:rPr lang="en-US" sz="1400" dirty="0"/>
              <a:t> con </a:t>
            </a:r>
            <a:r>
              <a:rPr lang="en-US" sz="1400" dirty="0" err="1"/>
              <a:t>más</a:t>
            </a:r>
            <a:r>
              <a:rPr lang="en-US" sz="1400" dirty="0"/>
              <a:t> de 600 </a:t>
            </a:r>
            <a:r>
              <a:rPr lang="en-US" sz="1400" dirty="0" err="1"/>
              <a:t>tubos</a:t>
            </a:r>
            <a:r>
              <a:rPr lang="en-US" sz="1400" dirty="0"/>
              <a:t> de </a:t>
            </a:r>
            <a:r>
              <a:rPr lang="en-US" sz="1400" dirty="0" err="1"/>
              <a:t>acero</a:t>
            </a:r>
            <a:r>
              <a:rPr lang="en-US" sz="1400" dirty="0"/>
              <a:t> </a:t>
            </a:r>
            <a:r>
              <a:rPr lang="en-US" sz="1400" dirty="0" err="1"/>
              <a:t>inoxidable</a:t>
            </a:r>
            <a:r>
              <a:rPr lang="en-US" sz="1400" dirty="0"/>
              <a:t>, </a:t>
            </a:r>
            <a:r>
              <a:rPr lang="en-US" sz="1400" dirty="0" err="1"/>
              <a:t>soldados</a:t>
            </a:r>
            <a:r>
              <a:rPr lang="en-US" sz="1400" dirty="0"/>
              <a:t> </a:t>
            </a:r>
            <a:r>
              <a:rPr lang="en-US" sz="1400" dirty="0" err="1"/>
              <a:t>conjuntamente</a:t>
            </a:r>
            <a:r>
              <a:rPr lang="en-US" sz="1400" dirty="0"/>
              <a:t> de forma </a:t>
            </a:r>
            <a:r>
              <a:rPr lang="en-US" sz="1400" dirty="0" err="1"/>
              <a:t>tal</a:t>
            </a:r>
            <a:r>
              <a:rPr lang="en-US" sz="1400" dirty="0"/>
              <a:t> que </a:t>
            </a:r>
            <a:r>
              <a:rPr lang="en-US" sz="1400" dirty="0" err="1"/>
              <a:t>represente</a:t>
            </a:r>
            <a:r>
              <a:rPr lang="en-US" sz="1400" dirty="0"/>
              <a:t> </a:t>
            </a:r>
            <a:r>
              <a:rPr lang="en-US" sz="1400" dirty="0" err="1"/>
              <a:t>los</a:t>
            </a:r>
            <a:r>
              <a:rPr lang="en-US" sz="1400" dirty="0"/>
              <a:t> </a:t>
            </a:r>
            <a:r>
              <a:rPr lang="en-US" sz="1400" dirty="0" err="1"/>
              <a:t>tubos</a:t>
            </a:r>
            <a:r>
              <a:rPr lang="en-US" sz="1400" dirty="0"/>
              <a:t> de un </a:t>
            </a:r>
            <a:r>
              <a:rPr lang="en-US" sz="1400" dirty="0" err="1"/>
              <a:t>órgano</a:t>
            </a:r>
            <a:r>
              <a:rPr lang="en-US" sz="1400" dirty="0"/>
              <a:t>.</a:t>
            </a:r>
            <a:endParaRPr lang="fr-FR" sz="1400" dirty="0"/>
          </a:p>
        </p:txBody>
      </p:sp>
      <p:sp>
        <p:nvSpPr>
          <p:cNvPr id="7" name="TextBox 6"/>
          <p:cNvSpPr txBox="1"/>
          <p:nvPr/>
        </p:nvSpPr>
        <p:spPr>
          <a:xfrm>
            <a:off x="7197566" y="0"/>
            <a:ext cx="1622906" cy="2646878"/>
          </a:xfrm>
          <a:prstGeom prst="rect">
            <a:avLst/>
          </a:prstGeom>
          <a:noFill/>
        </p:spPr>
        <p:txBody>
          <a:bodyPr wrap="square" rtlCol="0">
            <a:spAutoFit/>
          </a:bodyPr>
          <a:lstStyle/>
          <a:p>
            <a:r>
              <a:rPr lang="nl-BE" sz="1400" b="1" dirty="0"/>
              <a:t>Localización:</a:t>
            </a:r>
          </a:p>
          <a:p>
            <a:r>
              <a:rPr lang="nl-BE" sz="1200" dirty="0"/>
              <a:t>Helsinki, Finlandia</a:t>
            </a:r>
          </a:p>
          <a:p>
            <a:r>
              <a:rPr lang="nl-BE" sz="1400" b="1" dirty="0"/>
              <a:t>Material:</a:t>
            </a:r>
          </a:p>
          <a:p>
            <a:r>
              <a:rPr lang="nl-BE" sz="1200" dirty="0"/>
              <a:t>600 tubos de acero inoxidable</a:t>
            </a:r>
          </a:p>
          <a:p>
            <a:r>
              <a:rPr lang="nl-BE" sz="1400" b="1" dirty="0"/>
              <a:t>Dimensiones:</a:t>
            </a:r>
          </a:p>
          <a:p>
            <a:r>
              <a:rPr lang="en-US" sz="1200" dirty="0"/>
              <a:t>8.5 m </a:t>
            </a:r>
            <a:r>
              <a:rPr lang="en-US" sz="1200" dirty="0" err="1"/>
              <a:t>altura</a:t>
            </a:r>
            <a:r>
              <a:rPr lang="en-US" sz="1200" dirty="0"/>
              <a:t>, 10.5m de </a:t>
            </a:r>
            <a:r>
              <a:rPr lang="en-US" sz="1200" dirty="0" err="1"/>
              <a:t>longitud</a:t>
            </a:r>
            <a:r>
              <a:rPr lang="en-US" sz="1200" dirty="0"/>
              <a:t>, and 6.5m de </a:t>
            </a:r>
            <a:r>
              <a:rPr lang="en-US" sz="1200" dirty="0" err="1"/>
              <a:t>profundidad</a:t>
            </a:r>
            <a:endParaRPr lang="nl-BE" sz="1200" b="1" dirty="0"/>
          </a:p>
          <a:p>
            <a:r>
              <a:rPr lang="nl-BE" sz="1400" b="1" dirty="0"/>
              <a:t>Peso:</a:t>
            </a:r>
          </a:p>
          <a:p>
            <a:r>
              <a:rPr lang="nl-BE" sz="1200" dirty="0"/>
              <a:t>24 toneladas</a:t>
            </a:r>
          </a:p>
          <a:p>
            <a:r>
              <a:rPr lang="nl-BE" sz="1400" b="1" dirty="0"/>
              <a:t>Año construcción:</a:t>
            </a:r>
          </a:p>
          <a:p>
            <a:r>
              <a:rPr lang="nl-BE" sz="1200" dirty="0"/>
              <a:t>1967</a:t>
            </a:r>
          </a:p>
        </p:txBody>
      </p:sp>
      <p:sp>
        <p:nvSpPr>
          <p:cNvPr id="6" name="Slide Number Placeholder 5"/>
          <p:cNvSpPr>
            <a:spLocks noGrp="1"/>
          </p:cNvSpPr>
          <p:nvPr>
            <p:ph type="sldNum" sz="quarter" idx="12"/>
          </p:nvPr>
        </p:nvSpPr>
        <p:spPr/>
        <p:txBody>
          <a:bodyPr/>
          <a:lstStyle/>
          <a:p>
            <a:fld id="{387D9DEA-C109-4EC7-BDCC-42D7A05A445D}" type="slidenum">
              <a:rPr lang="fr-FR" smtClean="0"/>
              <a:t>9</a:t>
            </a:fld>
            <a:endParaRPr lang="fr-FR"/>
          </a:p>
        </p:txBody>
      </p:sp>
    </p:spTree>
    <p:extLst>
      <p:ext uri="{BB962C8B-B14F-4D97-AF65-F5344CB8AC3E}">
        <p14:creationId xmlns:p14="http://schemas.microsoft.com/office/powerpoint/2010/main" val="431778703"/>
      </p:ext>
    </p:extLst>
  </p:cSld>
  <p:clrMapOvr>
    <a:masterClrMapping/>
  </p:clrMapOvr>
</p:sld>
</file>

<file path=ppt/theme/theme1.xml><?xml version="1.0" encoding="utf-8"?>
<a:theme xmlns:a="http://schemas.openxmlformats.org/drawingml/2006/main" name="Custom Design">
  <a:themeElements>
    <a:clrScheme name="University Lectures">
      <a:dk1>
        <a:sysClr val="windowText" lastClr="000000"/>
      </a:dk1>
      <a:lt1>
        <a:srgbClr val="FFFFFF"/>
      </a:lt1>
      <a:dk2>
        <a:srgbClr val="0070C0"/>
      </a:dk2>
      <a:lt2>
        <a:srgbClr val="FFFFFF"/>
      </a:lt2>
      <a:accent1>
        <a:srgbClr val="FF0000"/>
      </a:accent1>
      <a:accent2>
        <a:srgbClr val="0070C0"/>
      </a:accent2>
      <a:accent3>
        <a:srgbClr val="FFFF00"/>
      </a:accent3>
      <a:accent4>
        <a:srgbClr val="2BE422"/>
      </a:accent4>
      <a:accent5>
        <a:srgbClr val="4BACC6"/>
      </a:accent5>
      <a:accent6>
        <a:srgbClr val="92D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D0D6FE189C0542B4393D301B5BCBA2" ma:contentTypeVersion="4" ma:contentTypeDescription="Create a new document." ma:contentTypeScope="" ma:versionID="b954f0568ed04812b7344e71fffd295f">
  <xsd:schema xmlns:xsd="http://www.w3.org/2001/XMLSchema" xmlns:xs="http://www.w3.org/2001/XMLSchema" xmlns:p="http://schemas.microsoft.com/office/2006/metadata/properties" xmlns:ns2="3dfe030f-86e3-486d-a025-350262647d2a" xmlns:ns3="881f9a4a-1e84-4363-97d3-af7f29ebd3ad" targetNamespace="http://schemas.microsoft.com/office/2006/metadata/properties" ma:root="true" ma:fieldsID="87fbf3ee06607a0c67a2946c3ff9f335" ns2:_="" ns3:_="">
    <xsd:import namespace="3dfe030f-86e3-486d-a025-350262647d2a"/>
    <xsd:import namespace="881f9a4a-1e84-4363-97d3-af7f29ebd3ad"/>
    <xsd:element name="properties">
      <xsd:complexType>
        <xsd:sequence>
          <xsd:element name="documentManagement">
            <xsd:complexType>
              <xsd:all>
                <xsd:element ref="ns2:_dlc_DocId" minOccurs="0"/>
                <xsd:element ref="ns2:_dlc_DocIdUrl" minOccurs="0"/>
                <xsd:element ref="ns2:_dlc_DocIdPersistId" minOccurs="0"/>
                <xsd:element ref="ns3:Author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fe030f-86e3-486d-a025-350262647d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81f9a4a-1e84-4363-97d3-af7f29ebd3ad" elementFormDefault="qualified">
    <xsd:import namespace="http://schemas.microsoft.com/office/2006/documentManagement/types"/>
    <xsd:import namespace="http://schemas.microsoft.com/office/infopath/2007/PartnerControls"/>
    <xsd:element name="Author0" ma:index="11" nillable="true" ma:displayName="Author" ma:description="Author" ma:internalName="Author0">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uthor0 xmlns="881f9a4a-1e84-4363-97d3-af7f29ebd3ad">B. Héritier</Author0>
    <_dlc_DocId xmlns="3dfe030f-86e3-486d-a025-350262647d2a">PRN3XTC2XKQ5-85-303</_dlc_DocId>
    <_dlc_DocIdUrl xmlns="3dfe030f-86e3-486d-a025-350262647d2a">
      <Url>http://extranet.worldstainless.org/LongProducts/_layouts/DocIdRedir.aspx?ID=PRN3XTC2XKQ5-85-303</Url>
      <Description>PRN3XTC2XKQ5-85-303</Description>
    </_dlc_DocIdUrl>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AADC234-DD55-41A6-B85B-4E3DE90E92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fe030f-86e3-486d-a025-350262647d2a"/>
    <ds:schemaRef ds:uri="881f9a4a-1e84-4363-97d3-af7f29ebd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56E788-7E0A-479D-831E-353DC08709C2}">
  <ds:schemaRefs>
    <ds:schemaRef ds:uri="3dfe030f-86e3-486d-a025-350262647d2a"/>
    <ds:schemaRef ds:uri="http://purl.org/dc/elements/1.1/"/>
    <ds:schemaRef ds:uri="http://schemas.microsoft.com/office/2006/documentManagement/types"/>
    <ds:schemaRef ds:uri="http://schemas.microsoft.com/office/2006/metadata/properties"/>
    <ds:schemaRef ds:uri="http://www.w3.org/XML/1998/namespace"/>
    <ds:schemaRef ds:uri="http://purl.org/dc/dcmitype/"/>
    <ds:schemaRef ds:uri="http://schemas.microsoft.com/office/infopath/2007/PartnerControls"/>
    <ds:schemaRef ds:uri="http://schemas.openxmlformats.org/package/2006/metadata/core-properties"/>
    <ds:schemaRef ds:uri="881f9a4a-1e84-4363-97d3-af7f29ebd3ad"/>
    <ds:schemaRef ds:uri="http://purl.org/dc/terms/"/>
  </ds:schemaRefs>
</ds:datastoreItem>
</file>

<file path=customXml/itemProps3.xml><?xml version="1.0" encoding="utf-8"?>
<ds:datastoreItem xmlns:ds="http://schemas.openxmlformats.org/officeDocument/2006/customXml" ds:itemID="{D8877FDF-0D72-4E95-9D80-17370259D911}">
  <ds:schemaRefs>
    <ds:schemaRef ds:uri="http://schemas.microsoft.com/sharepoint/v3/contenttype/forms"/>
  </ds:schemaRefs>
</ds:datastoreItem>
</file>

<file path=customXml/itemProps4.xml><?xml version="1.0" encoding="utf-8"?>
<ds:datastoreItem xmlns:ds="http://schemas.openxmlformats.org/officeDocument/2006/customXml" ds:itemID="{3B3821CD-802D-4DD7-BC01-B8DB8DCA42DD}">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Module 01 Why Stainless Steel</Template>
  <TotalTime>0</TotalTime>
  <Words>3535</Words>
  <Application>Microsoft Office PowerPoint</Application>
  <PresentationFormat>On-screen Show (4:3)</PresentationFormat>
  <Paragraphs>369</Paragraphs>
  <Slides>30</Slides>
  <Notes>4</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30</vt:i4>
      </vt:variant>
    </vt:vector>
  </HeadingPairs>
  <TitlesOfParts>
    <vt:vector size="37" baseType="lpstr">
      <vt:lpstr>Arial</vt:lpstr>
      <vt:lpstr>Calibri</vt:lpstr>
      <vt:lpstr>Wingdings</vt:lpstr>
      <vt:lpstr>Custom Design</vt:lpstr>
      <vt:lpstr>1_Custom Design</vt:lpstr>
      <vt:lpstr>2_Custom Design</vt:lpstr>
      <vt:lpstr>3_Custom Design</vt:lpstr>
      <vt:lpstr>Material didactico de apoyo para docentes en  Arquitectura o Ingenieria Civil </vt:lpstr>
      <vt:lpstr>Andy Scott: The Kelpies 1,2</vt:lpstr>
      <vt:lpstr>Diseño: A. Waterkeyn  Arquitectos: A. and J. Polak: Atomium 3, 4</vt:lpstr>
      <vt:lpstr>Diseñador: E. Saarinen  Ingeniero: H. Bandel: Gateway Arch 5, 6</vt:lpstr>
      <vt:lpstr>Sir Anish Kapoor: Cloud Gate 7, 8</vt:lpstr>
      <vt:lpstr>Anilore Banon: Les Braves 9 - 11</vt:lpstr>
      <vt:lpstr>Jaume Plensa: Mirror I and II 12, 13</vt:lpstr>
      <vt:lpstr>Louise Bourgeois: Maman 14</vt:lpstr>
      <vt:lpstr>Eila Hiltunen:  Sibelius Monument (1967) 15</vt:lpstr>
      <vt:lpstr>Monica Bonvicini: Hun Ligger (She Lies) 16 </vt:lpstr>
      <vt:lpstr>Sir Anish Kapoor: Turning the world upside down 17</vt:lpstr>
      <vt:lpstr>Jon Gunnar Arnason: Sun Voyager 18</vt:lpstr>
      <vt:lpstr>Robin Wight: Fantasywire 19</vt:lpstr>
      <vt:lpstr>Joana Vasconcelos: Marylin (2009) 21</vt:lpstr>
      <vt:lpstr>Architecto Jaime Latapi Lopez: Cristo de Chiapas 21</vt:lpstr>
      <vt:lpstr>Jeff Koons: Sacred Heart Red/Gold … 22</vt:lpstr>
      <vt:lpstr>Gil Bruvel: Dichotomy 23</vt:lpstr>
      <vt:lpstr>David Černý: Metamorphosis 24</vt:lpstr>
      <vt:lpstr>Linda Bakke: The Big Elk25 (El Gran Alce)</vt:lpstr>
      <vt:lpstr>Chen Zhen: La danse de la fontaine émergente  (La danza de la fuente emergente) 26</vt:lpstr>
      <vt:lpstr>PowerPoint Presentation</vt:lpstr>
      <vt:lpstr>PowerPoint Presentation</vt:lpstr>
      <vt:lpstr>PowerPoint Presentation</vt:lpstr>
      <vt:lpstr>Robert Gahr: Surge 30</vt:lpstr>
      <vt:lpstr>Ralfonso Karo: #1 Kinetic Wind Sculpture 31</vt:lpstr>
      <vt:lpstr>Sun Hyuk Kim: Memoria olvidada 32, 33</vt:lpstr>
      <vt:lpstr>Y existen muchos más!</vt:lpstr>
      <vt:lpstr>Referencias (1/3)</vt:lpstr>
      <vt:lpstr>Referencias Arte   (2/3)</vt:lpstr>
      <vt:lpstr>Referencias Arte   (3/3)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Acero inoxidable y art</dc:title>
  <dc:creator>Bernard</dc:creator>
  <cp:keywords>acero inoxidable, material didactico, arquitectura, ingenieria civil</cp:keywords>
  <cp:lastModifiedBy>Jo Claes</cp:lastModifiedBy>
  <cp:revision>238</cp:revision>
  <cp:lastPrinted>2020-01-17T11:19:53Z</cp:lastPrinted>
  <dcterms:created xsi:type="dcterms:W3CDTF">2014-02-13T21:27:49Z</dcterms:created>
  <dcterms:modified xsi:type="dcterms:W3CDTF">2022-02-25T09:22:04Z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0x010100D2D0D6FE189C0542B4393D301B5BCBA2</vt:lpwstr>
  </property>
  <property fmtid="{D5CDD505-2E9C-101B-9397-08002B2CF9AE}" pid="3" name="_dlc_DocIdItemGuid">
    <vt:lpwstr>45ebf477-abce-48f9-961a-823e8ac2f9b1</vt:lpwstr>
  </property>
  <property fmtid="{D5CDD505-2E9C-101B-9397-08002B2CF9AE}" pid="4" name="Order">
    <vt:r8>30300</vt:r8>
  </property>
</Properties>
</file>